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63" r:id="rId3"/>
  </p:sldMasterIdLst>
  <p:notesMasterIdLst>
    <p:notesMasterId r:id="rId27"/>
  </p:notesMasterIdLst>
  <p:sldIdLst>
    <p:sldId id="386" r:id="rId4"/>
    <p:sldId id="376" r:id="rId5"/>
    <p:sldId id="379" r:id="rId6"/>
    <p:sldId id="351" r:id="rId7"/>
    <p:sldId id="352" r:id="rId8"/>
    <p:sldId id="349" r:id="rId9"/>
    <p:sldId id="394" r:id="rId10"/>
    <p:sldId id="316" r:id="rId11"/>
    <p:sldId id="388" r:id="rId12"/>
    <p:sldId id="389" r:id="rId13"/>
    <p:sldId id="391" r:id="rId14"/>
    <p:sldId id="390" r:id="rId15"/>
    <p:sldId id="392" r:id="rId16"/>
    <p:sldId id="393" r:id="rId17"/>
    <p:sldId id="395" r:id="rId18"/>
    <p:sldId id="396" r:id="rId19"/>
    <p:sldId id="397" r:id="rId20"/>
    <p:sldId id="348" r:id="rId21"/>
    <p:sldId id="398" r:id="rId22"/>
    <p:sldId id="399" r:id="rId23"/>
    <p:sldId id="400" r:id="rId24"/>
    <p:sldId id="401" r:id="rId25"/>
    <p:sldId id="402"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a:srgbClr val="743C16"/>
    <a:srgbClr val="EAAE00"/>
    <a:srgbClr val="F65E04"/>
    <a:srgbClr val="4E0202"/>
    <a:srgbClr val="EEEEEE"/>
    <a:srgbClr val="CC729B"/>
    <a:srgbClr val="2691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6318" autoAdjust="0"/>
  </p:normalViewPr>
  <p:slideViewPr>
    <p:cSldViewPr snapToGrid="0">
      <p:cViewPr varScale="1">
        <p:scale>
          <a:sx n="108" d="100"/>
          <a:sy n="108" d="100"/>
        </p:scale>
        <p:origin x="756"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0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72670-D0B9-4A58-A3DF-C75E6FD5936E}" type="datetimeFigureOut">
              <a:rPr lang="zh-CN" altLang="en-US" smtClean="0"/>
              <a:t>2023/1/3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500A4-2FC7-4E71-869B-4B1AFD5F3A8F}" type="slidenum">
              <a:rPr lang="zh-CN" altLang="en-US" smtClean="0"/>
              <a:t>‹#›</a:t>
            </a:fld>
            <a:endParaRPr lang="zh-CN" altLang="en-US"/>
          </a:p>
        </p:txBody>
      </p:sp>
    </p:spTree>
    <p:extLst>
      <p:ext uri="{BB962C8B-B14F-4D97-AF65-F5344CB8AC3E}">
        <p14:creationId xmlns:p14="http://schemas.microsoft.com/office/powerpoint/2010/main" val="89836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1</a:t>
            </a:fld>
            <a:endParaRPr lang="zh-CN" altLang="en-US"/>
          </a:p>
        </p:txBody>
      </p:sp>
    </p:spTree>
    <p:extLst>
      <p:ext uri="{BB962C8B-B14F-4D97-AF65-F5344CB8AC3E}">
        <p14:creationId xmlns:p14="http://schemas.microsoft.com/office/powerpoint/2010/main" val="158692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10</a:t>
            </a:fld>
            <a:endParaRPr lang="zh-CN" altLang="en-US"/>
          </a:p>
        </p:txBody>
      </p:sp>
    </p:spTree>
    <p:extLst>
      <p:ext uri="{BB962C8B-B14F-4D97-AF65-F5344CB8AC3E}">
        <p14:creationId xmlns:p14="http://schemas.microsoft.com/office/powerpoint/2010/main" val="317806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1E500A4-2FC7-4E71-869B-4B1AFD5F3A8F}" type="slidenum">
              <a:rPr lang="zh-CN" altLang="en-US" smtClean="0"/>
              <a:t>11</a:t>
            </a:fld>
            <a:endParaRPr lang="zh-CN" altLang="en-US"/>
          </a:p>
        </p:txBody>
      </p:sp>
    </p:spTree>
    <p:extLst>
      <p:ext uri="{BB962C8B-B14F-4D97-AF65-F5344CB8AC3E}">
        <p14:creationId xmlns:p14="http://schemas.microsoft.com/office/powerpoint/2010/main" val="1543509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12</a:t>
            </a:fld>
            <a:endParaRPr lang="zh-CN" altLang="en-US"/>
          </a:p>
        </p:txBody>
      </p:sp>
    </p:spTree>
    <p:extLst>
      <p:ext uri="{BB962C8B-B14F-4D97-AF65-F5344CB8AC3E}">
        <p14:creationId xmlns:p14="http://schemas.microsoft.com/office/powerpoint/2010/main" val="4159533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13</a:t>
            </a:fld>
            <a:endParaRPr lang="zh-CN" altLang="en-US"/>
          </a:p>
        </p:txBody>
      </p:sp>
    </p:spTree>
    <p:extLst>
      <p:ext uri="{BB962C8B-B14F-4D97-AF65-F5344CB8AC3E}">
        <p14:creationId xmlns:p14="http://schemas.microsoft.com/office/powerpoint/2010/main" val="305234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14</a:t>
            </a:fld>
            <a:endParaRPr lang="zh-CN" altLang="en-US"/>
          </a:p>
        </p:txBody>
      </p:sp>
    </p:spTree>
    <p:extLst>
      <p:ext uri="{BB962C8B-B14F-4D97-AF65-F5344CB8AC3E}">
        <p14:creationId xmlns:p14="http://schemas.microsoft.com/office/powerpoint/2010/main" val="3210109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15</a:t>
            </a:fld>
            <a:endParaRPr lang="zh-CN" altLang="en-US"/>
          </a:p>
        </p:txBody>
      </p:sp>
    </p:spTree>
    <p:extLst>
      <p:ext uri="{BB962C8B-B14F-4D97-AF65-F5344CB8AC3E}">
        <p14:creationId xmlns:p14="http://schemas.microsoft.com/office/powerpoint/2010/main" val="826528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16</a:t>
            </a:fld>
            <a:endParaRPr lang="zh-CN" altLang="en-US"/>
          </a:p>
        </p:txBody>
      </p:sp>
    </p:spTree>
    <p:extLst>
      <p:ext uri="{BB962C8B-B14F-4D97-AF65-F5344CB8AC3E}">
        <p14:creationId xmlns:p14="http://schemas.microsoft.com/office/powerpoint/2010/main" val="222489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17</a:t>
            </a:fld>
            <a:endParaRPr lang="zh-CN" altLang="en-US"/>
          </a:p>
        </p:txBody>
      </p:sp>
    </p:spTree>
    <p:extLst>
      <p:ext uri="{BB962C8B-B14F-4D97-AF65-F5344CB8AC3E}">
        <p14:creationId xmlns:p14="http://schemas.microsoft.com/office/powerpoint/2010/main" val="167266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18</a:t>
            </a:fld>
            <a:endParaRPr lang="zh-CN" altLang="en-US"/>
          </a:p>
        </p:txBody>
      </p:sp>
    </p:spTree>
    <p:extLst>
      <p:ext uri="{BB962C8B-B14F-4D97-AF65-F5344CB8AC3E}">
        <p14:creationId xmlns:p14="http://schemas.microsoft.com/office/powerpoint/2010/main" val="42068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19</a:t>
            </a:fld>
            <a:endParaRPr lang="zh-CN" altLang="en-US"/>
          </a:p>
        </p:txBody>
      </p:sp>
    </p:spTree>
    <p:extLst>
      <p:ext uri="{BB962C8B-B14F-4D97-AF65-F5344CB8AC3E}">
        <p14:creationId xmlns:p14="http://schemas.microsoft.com/office/powerpoint/2010/main" val="125342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2</a:t>
            </a:fld>
            <a:endParaRPr lang="zh-CN" altLang="en-US"/>
          </a:p>
        </p:txBody>
      </p:sp>
    </p:spTree>
    <p:extLst>
      <p:ext uri="{BB962C8B-B14F-4D97-AF65-F5344CB8AC3E}">
        <p14:creationId xmlns:p14="http://schemas.microsoft.com/office/powerpoint/2010/main" val="420768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20</a:t>
            </a:fld>
            <a:endParaRPr lang="zh-CN" altLang="en-US"/>
          </a:p>
        </p:txBody>
      </p:sp>
    </p:spTree>
    <p:extLst>
      <p:ext uri="{BB962C8B-B14F-4D97-AF65-F5344CB8AC3E}">
        <p14:creationId xmlns:p14="http://schemas.microsoft.com/office/powerpoint/2010/main" val="2931184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21</a:t>
            </a:fld>
            <a:endParaRPr lang="zh-CN" altLang="en-US"/>
          </a:p>
        </p:txBody>
      </p:sp>
    </p:spTree>
    <p:extLst>
      <p:ext uri="{BB962C8B-B14F-4D97-AF65-F5344CB8AC3E}">
        <p14:creationId xmlns:p14="http://schemas.microsoft.com/office/powerpoint/2010/main" val="1332932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22</a:t>
            </a:fld>
            <a:endParaRPr lang="zh-CN" altLang="en-US"/>
          </a:p>
        </p:txBody>
      </p:sp>
    </p:spTree>
    <p:extLst>
      <p:ext uri="{BB962C8B-B14F-4D97-AF65-F5344CB8AC3E}">
        <p14:creationId xmlns:p14="http://schemas.microsoft.com/office/powerpoint/2010/main" val="2524597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1985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3</a:t>
            </a:fld>
            <a:endParaRPr lang="zh-CN" altLang="en-US"/>
          </a:p>
        </p:txBody>
      </p:sp>
    </p:spTree>
    <p:extLst>
      <p:ext uri="{BB962C8B-B14F-4D97-AF65-F5344CB8AC3E}">
        <p14:creationId xmlns:p14="http://schemas.microsoft.com/office/powerpoint/2010/main" val="314787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4</a:t>
            </a:fld>
            <a:endParaRPr lang="zh-CN" altLang="en-US"/>
          </a:p>
        </p:txBody>
      </p:sp>
    </p:spTree>
    <p:extLst>
      <p:ext uri="{BB962C8B-B14F-4D97-AF65-F5344CB8AC3E}">
        <p14:creationId xmlns:p14="http://schemas.microsoft.com/office/powerpoint/2010/main" val="382601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5</a:t>
            </a:fld>
            <a:endParaRPr lang="zh-CN" altLang="en-US"/>
          </a:p>
        </p:txBody>
      </p:sp>
    </p:spTree>
    <p:extLst>
      <p:ext uri="{BB962C8B-B14F-4D97-AF65-F5344CB8AC3E}">
        <p14:creationId xmlns:p14="http://schemas.microsoft.com/office/powerpoint/2010/main" val="343965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6</a:t>
            </a:fld>
            <a:endParaRPr lang="zh-CN" altLang="en-US"/>
          </a:p>
        </p:txBody>
      </p:sp>
    </p:spTree>
    <p:extLst>
      <p:ext uri="{BB962C8B-B14F-4D97-AF65-F5344CB8AC3E}">
        <p14:creationId xmlns:p14="http://schemas.microsoft.com/office/powerpoint/2010/main" val="266097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7</a:t>
            </a:fld>
            <a:endParaRPr lang="zh-CN" altLang="en-US"/>
          </a:p>
        </p:txBody>
      </p:sp>
    </p:spTree>
    <p:extLst>
      <p:ext uri="{BB962C8B-B14F-4D97-AF65-F5344CB8AC3E}">
        <p14:creationId xmlns:p14="http://schemas.microsoft.com/office/powerpoint/2010/main" val="3642748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8</a:t>
            </a:fld>
            <a:endParaRPr lang="zh-CN" altLang="en-US"/>
          </a:p>
        </p:txBody>
      </p:sp>
    </p:spTree>
    <p:extLst>
      <p:ext uri="{BB962C8B-B14F-4D97-AF65-F5344CB8AC3E}">
        <p14:creationId xmlns:p14="http://schemas.microsoft.com/office/powerpoint/2010/main" val="3407939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9</a:t>
            </a:fld>
            <a:endParaRPr lang="zh-CN" altLang="en-US"/>
          </a:p>
        </p:txBody>
      </p:sp>
    </p:spTree>
    <p:extLst>
      <p:ext uri="{BB962C8B-B14F-4D97-AF65-F5344CB8AC3E}">
        <p14:creationId xmlns:p14="http://schemas.microsoft.com/office/powerpoint/2010/main" val="2195393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48EE9-D329-4C30-B20F-283AACF2A269}" type="datetimeFigureOut">
              <a:rPr lang="zh-CN" altLang="en-US" smtClean="0"/>
              <a:t>2023/1/3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5ED3798-3076-4E64-A349-98B5734CCBAA}" type="slidenum">
              <a:rPr lang="zh-CN" altLang="en-US" smtClean="0"/>
              <a:t>‹#›</a:t>
            </a:fld>
            <a:endParaRPr lang="zh-CN" altLang="en-US"/>
          </a:p>
        </p:txBody>
      </p:sp>
      <p:sp>
        <p:nvSpPr>
          <p:cNvPr id="5" name="矩形 4"/>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B6E86-A6BB-48CD-A263-B8E28C700D4F}"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1E4F4C-FBC5-40C9-BF6F-0796B22E846A}" type="slidenum">
              <a:rPr lang="zh-CN" altLang="en-US" smtClean="0"/>
              <a:t>‹#›</a:t>
            </a:fld>
            <a:endParaRPr lang="zh-CN" altLang="en-US"/>
          </a:p>
        </p:txBody>
      </p:sp>
    </p:spTree>
    <p:extLst>
      <p:ext uri="{BB962C8B-B14F-4D97-AF65-F5344CB8AC3E}">
        <p14:creationId xmlns:p14="http://schemas.microsoft.com/office/powerpoint/2010/main" val="264857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1612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61633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50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5505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6217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0372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6052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2779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239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48EE9-D329-4C30-B20F-283AACF2A269}" type="datetimeFigureOut">
              <a:rPr lang="zh-CN" altLang="en-US" smtClean="0"/>
              <a:t>2023/1/3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5ED3798-3076-4E64-A349-98B5734CCBAA}" type="slidenum">
              <a:rPr lang="zh-CN" altLang="en-US" smtClean="0"/>
              <a:t>‹#›</a:t>
            </a:fld>
            <a:endParaRPr lang="zh-CN" altLang="en-US"/>
          </a:p>
        </p:txBody>
      </p:sp>
      <p:sp>
        <p:nvSpPr>
          <p:cNvPr id="5" name="矩形 4"/>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9477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9467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2805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7676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723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B6E86-A6BB-48CD-A263-B8E28C700D4F}"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1E4F4C-FBC5-40C9-BF6F-0796B22E846A}" type="slidenum">
              <a:rPr lang="zh-CN" altLang="en-US" smtClean="0"/>
              <a:t>‹#›</a:t>
            </a:fld>
            <a:endParaRPr lang="zh-CN" altLang="en-US"/>
          </a:p>
        </p:txBody>
      </p:sp>
    </p:spTree>
    <p:extLst>
      <p:ext uri="{BB962C8B-B14F-4D97-AF65-F5344CB8AC3E}">
        <p14:creationId xmlns:p14="http://schemas.microsoft.com/office/powerpoint/2010/main" val="201979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B6E86-A6BB-48CD-A263-B8E28C700D4F}"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1E4F4C-FBC5-40C9-BF6F-0796B22E846A}" type="slidenum">
              <a:rPr lang="zh-CN" altLang="en-US" smtClean="0"/>
              <a:t>‹#›</a:t>
            </a:fld>
            <a:endParaRPr lang="zh-CN" altLang="en-US"/>
          </a:p>
        </p:txBody>
      </p:sp>
    </p:spTree>
    <p:extLst>
      <p:ext uri="{BB962C8B-B14F-4D97-AF65-F5344CB8AC3E}">
        <p14:creationId xmlns:p14="http://schemas.microsoft.com/office/powerpoint/2010/main" val="36043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B6E86-A6BB-48CD-A263-B8E28C700D4F}"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1E4F4C-FBC5-40C9-BF6F-0796B22E846A}" type="slidenum">
              <a:rPr lang="zh-CN" altLang="en-US" smtClean="0"/>
              <a:t>‹#›</a:t>
            </a:fld>
            <a:endParaRPr lang="zh-CN" altLang="en-US"/>
          </a:p>
        </p:txBody>
      </p:sp>
    </p:spTree>
    <p:extLst>
      <p:ext uri="{BB962C8B-B14F-4D97-AF65-F5344CB8AC3E}">
        <p14:creationId xmlns:p14="http://schemas.microsoft.com/office/powerpoint/2010/main" val="148319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B6E86-A6BB-48CD-A263-B8E28C700D4F}"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1E4F4C-FBC5-40C9-BF6F-0796B22E846A}" type="slidenum">
              <a:rPr lang="zh-CN" altLang="en-US" smtClean="0"/>
              <a:t>‹#›</a:t>
            </a:fld>
            <a:endParaRPr lang="zh-CN" altLang="en-US"/>
          </a:p>
        </p:txBody>
      </p:sp>
    </p:spTree>
    <p:extLst>
      <p:ext uri="{BB962C8B-B14F-4D97-AF65-F5344CB8AC3E}">
        <p14:creationId xmlns:p14="http://schemas.microsoft.com/office/powerpoint/2010/main" val="21546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B6E86-A6BB-48CD-A263-B8E28C700D4F}"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1E4F4C-FBC5-40C9-BF6F-0796B22E846A}" type="slidenum">
              <a:rPr lang="zh-CN" altLang="en-US" smtClean="0"/>
              <a:t>‹#›</a:t>
            </a:fld>
            <a:endParaRPr lang="zh-CN" altLang="en-US"/>
          </a:p>
        </p:txBody>
      </p:sp>
    </p:spTree>
    <p:extLst>
      <p:ext uri="{BB962C8B-B14F-4D97-AF65-F5344CB8AC3E}">
        <p14:creationId xmlns:p14="http://schemas.microsoft.com/office/powerpoint/2010/main" val="342295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B6E86-A6BB-48CD-A263-B8E28C700D4F}"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1E4F4C-FBC5-40C9-BF6F-0796B22E846A}" type="slidenum">
              <a:rPr lang="zh-CN" altLang="en-US" smtClean="0"/>
              <a:t>‹#›</a:t>
            </a:fld>
            <a:endParaRPr lang="zh-CN" altLang="en-US"/>
          </a:p>
        </p:txBody>
      </p:sp>
    </p:spTree>
    <p:extLst>
      <p:ext uri="{BB962C8B-B14F-4D97-AF65-F5344CB8AC3E}">
        <p14:creationId xmlns:p14="http://schemas.microsoft.com/office/powerpoint/2010/main" val="424447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B6E86-A6BB-48CD-A263-B8E28C700D4F}"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1E4F4C-FBC5-40C9-BF6F-0796B22E846A}" type="slidenum">
              <a:rPr lang="zh-CN" altLang="en-US" smtClean="0"/>
              <a:t>‹#›</a:t>
            </a:fld>
            <a:endParaRPr lang="zh-CN" altLang="en-US"/>
          </a:p>
        </p:txBody>
      </p:sp>
      <p:sp>
        <p:nvSpPr>
          <p:cNvPr id="7" name="TextBox 6"/>
          <p:cNvSpPr txBox="1"/>
          <p:nvPr userDrawn="1"/>
        </p:nvSpPr>
        <p:spPr>
          <a:xfrm>
            <a:off x="467545" y="6733864"/>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5430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B6E86-A6BB-48CD-A263-B8E28C700D4F}" type="datetimeFigureOut">
              <a:rPr lang="zh-CN" altLang="en-US" smtClean="0"/>
              <a:t>2023/1/3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E4F4C-FBC5-40C9-BF6F-0796B22E846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77183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35958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8237329" y="1811867"/>
            <a:ext cx="2262158" cy="3747394"/>
          </a:xfrm>
          <a:prstGeom prst="rect">
            <a:avLst/>
          </a:prstGeom>
          <a:noFill/>
        </p:spPr>
        <p:txBody>
          <a:bodyPr vert="eaVert" wrap="square" rtlCol="0">
            <a:spAutoFit/>
          </a:bodyPr>
          <a:lstStyle/>
          <a:p>
            <a:pPr>
              <a:lnSpc>
                <a:spcPct val="250000"/>
              </a:lnSpc>
            </a:pPr>
            <a:r>
              <a:rPr lang="zh-CN" altLang="en-US" dirty="0">
                <a:latin typeface="DFKai-SB" panose="03000509000000000000" pitchFamily="65" charset="-120"/>
                <a:ea typeface="DFKai-SB" panose="03000509000000000000" pitchFamily="65" charset="-120"/>
              </a:rPr>
              <a:t>铫煎黄蕊色，碗转曲尘花。　夜后邀陪明月，晨前独对朝霞。洗尽古今人不倦，将知醉后岂堪夸。</a:t>
            </a:r>
          </a:p>
        </p:txBody>
      </p:sp>
      <p:sp>
        <p:nvSpPr>
          <p:cNvPr id="38" name="文本框 37"/>
          <p:cNvSpPr txBox="1"/>
          <p:nvPr/>
        </p:nvSpPr>
        <p:spPr>
          <a:xfrm>
            <a:off x="10186451" y="1811867"/>
            <a:ext cx="1200329" cy="4554748"/>
          </a:xfrm>
          <a:prstGeom prst="rect">
            <a:avLst/>
          </a:prstGeom>
          <a:noFill/>
        </p:spPr>
        <p:txBody>
          <a:bodyPr vert="eaVert" wrap="square" rtlCol="0">
            <a:spAutoFit/>
          </a:bodyPr>
          <a:lstStyle/>
          <a:p>
            <a:r>
              <a:rPr lang="zh-CN" altLang="en-US" sz="6600" b="1" dirty="0" smtClean="0">
                <a:latin typeface="DFKai-SB" panose="03000509000000000000" pitchFamily="65" charset="-120"/>
                <a:ea typeface="DFKai-SB" panose="03000509000000000000" pitchFamily="65" charset="-120"/>
              </a:rPr>
              <a:t>茶道</a:t>
            </a:r>
            <a:endParaRPr lang="zh-CN" altLang="en-US" sz="6600" b="1" dirty="0">
              <a:latin typeface="DFKai-SB" panose="03000509000000000000" pitchFamily="65" charset="-120"/>
              <a:ea typeface="DFKai-SB" panose="03000509000000000000" pitchFamily="65" charset="-120"/>
            </a:endParaRPr>
          </a:p>
        </p:txBody>
      </p:sp>
      <p:pic>
        <p:nvPicPr>
          <p:cNvPr id="39" name="图片 38"/>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0307" y="123875"/>
            <a:ext cx="2406373" cy="3101965"/>
          </a:xfrm>
          <a:prstGeom prst="rect">
            <a:avLst/>
          </a:prstGeom>
        </p:spPr>
      </p:pic>
      <p:pic>
        <p:nvPicPr>
          <p:cNvPr id="41" name="图片 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3683" y="-60434"/>
            <a:ext cx="5106517" cy="69184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7000">
        <p:blinds dir="vert"/>
      </p:transition>
    </mc:Choice>
    <mc:Fallback xmlns="" xmlns:a14="http://schemas.microsoft.com/office/drawing/2010/main">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circle(in)">
                                      <p:cBhvr>
                                        <p:cTn id="12" dur="2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500"/>
                                        <p:tgtEl>
                                          <p:spTgt spid="3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right)">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a:spLocks/>
          </p:cNvSpPr>
          <p:nvPr/>
        </p:nvSpPr>
        <p:spPr>
          <a:xfrm>
            <a:off x="457730" y="1718733"/>
            <a:ext cx="8770937" cy="4140198"/>
          </a:xfrm>
          <a:prstGeom prst="rect">
            <a:avLst/>
          </a:prstGeom>
        </p:spPr>
        <p:txBody>
          <a:bodyPr vert="eaVe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zh-CN" altLang="en-US" b="1" dirty="0" smtClean="0">
                <a:latin typeface="DFKai-SB" panose="03000509000000000000" pitchFamily="65" charset="-120"/>
                <a:ea typeface="DFKai-SB" panose="03000509000000000000" pitchFamily="65" charset="-120"/>
              </a:rPr>
              <a:t>姿态要求</a:t>
            </a:r>
            <a:endParaRPr lang="en-US" altLang="zh-CN" b="1" dirty="0" smtClean="0">
              <a:latin typeface="DFKai-SB" panose="03000509000000000000" pitchFamily="65" charset="-120"/>
              <a:ea typeface="DFKai-SB" panose="03000509000000000000" pitchFamily="65" charset="-120"/>
            </a:endParaRPr>
          </a:p>
          <a:p>
            <a:pPr marL="0" indent="0">
              <a:lnSpc>
                <a:spcPct val="200000"/>
              </a:lnSpc>
              <a:buNone/>
            </a:pPr>
            <a:r>
              <a:rPr lang="zh-CN" altLang="en-US" sz="2000" dirty="0" smtClean="0">
                <a:latin typeface="DFKai-SB" panose="03000509000000000000" pitchFamily="65" charset="-120"/>
                <a:ea typeface="DFKai-SB" panose="03000509000000000000" pitchFamily="65" charset="-120"/>
              </a:rPr>
              <a:t>在茶艺活动中，要走有走相，站有站相，坐有坐相。</a:t>
            </a:r>
          </a:p>
          <a:p>
            <a:pPr marL="0" indent="0">
              <a:lnSpc>
                <a:spcPct val="200000"/>
              </a:lnSpc>
              <a:buNone/>
            </a:pPr>
            <a:r>
              <a:rPr lang="zh-CN" altLang="en-US" sz="1900" b="1" dirty="0" smtClean="0">
                <a:latin typeface="DFKai-SB" panose="03000509000000000000" pitchFamily="65" charset="-120"/>
                <a:ea typeface="DFKai-SB" panose="03000509000000000000" pitchFamily="65" charset="-120"/>
              </a:rPr>
              <a:t>走相</a:t>
            </a:r>
          </a:p>
          <a:p>
            <a:pPr marL="0" indent="0">
              <a:lnSpc>
                <a:spcPct val="200000"/>
              </a:lnSpc>
              <a:buNone/>
            </a:pPr>
            <a:r>
              <a:rPr lang="zh-CN" altLang="en-US" sz="1600" dirty="0" smtClean="0">
                <a:latin typeface="DFKai-SB" panose="03000509000000000000" pitchFamily="65" charset="-120"/>
                <a:ea typeface="DFKai-SB" panose="03000509000000000000" pitchFamily="65" charset="-120"/>
              </a:rPr>
              <a:t>  如是女性，行走时脚步须成一直线，上身不可摇摆扭动，以保持平衡。同时，双肩放松、下颌微收，两眼平视。并将双手虎口交叉，右手搭在左手上，提放于胸前，以免行走时摆幅过大。</a:t>
            </a:r>
            <a:endParaRPr lang="en-US" altLang="zh-CN" sz="1600" dirty="0" smtClean="0">
              <a:latin typeface="DFKai-SB" panose="03000509000000000000" pitchFamily="65" charset="-120"/>
              <a:ea typeface="DFKai-SB" panose="03000509000000000000" pitchFamily="65" charset="-120"/>
            </a:endParaRPr>
          </a:p>
          <a:p>
            <a:pPr marL="0" indent="0">
              <a:lnSpc>
                <a:spcPct val="200000"/>
              </a:lnSpc>
              <a:buNone/>
            </a:pPr>
            <a:r>
              <a:rPr lang="en-US" altLang="zh-CN" sz="1600" dirty="0">
                <a:latin typeface="DFKai-SB" panose="03000509000000000000" pitchFamily="65" charset="-120"/>
                <a:ea typeface="DFKai-SB" panose="03000509000000000000" pitchFamily="65" charset="-120"/>
              </a:rPr>
              <a:t> </a:t>
            </a:r>
            <a:r>
              <a:rPr lang="en-US" altLang="zh-CN" sz="1600" dirty="0" smtClean="0">
                <a:latin typeface="DFKai-SB" panose="03000509000000000000" pitchFamily="65" charset="-120"/>
                <a:ea typeface="DFKai-SB" panose="03000509000000000000" pitchFamily="65" charset="-120"/>
              </a:rPr>
              <a:t> </a:t>
            </a:r>
            <a:r>
              <a:rPr lang="zh-CN" altLang="en-US" sz="1600" dirty="0" smtClean="0">
                <a:latin typeface="DFKai-SB" panose="03000509000000000000" pitchFamily="65" charset="-120"/>
                <a:ea typeface="DFKai-SB" panose="03000509000000000000" pitchFamily="65" charset="-120"/>
              </a:rPr>
              <a:t>若是男士，双臂可随两腿的移动，作小幅自由摆动。当来到客人面前时应稍倾身，面对客人，然后上前完成各种冲泡动作。结束后，面对客人，后退两步倾身转弯离去，以表示对客人的恭敬。</a:t>
            </a:r>
            <a:endParaRPr lang="en-US" altLang="zh-CN" sz="1600" dirty="0" smtClean="0">
              <a:latin typeface="DFKai-SB" panose="03000509000000000000" pitchFamily="65" charset="-120"/>
              <a:ea typeface="DFKai-SB" panose="03000509000000000000" pitchFamily="65" charset="-120"/>
            </a:endParaRPr>
          </a:p>
          <a:p>
            <a:pPr marL="0" indent="0">
              <a:lnSpc>
                <a:spcPct val="200000"/>
              </a:lnSpc>
              <a:buNone/>
            </a:pPr>
            <a:endParaRPr lang="zh-CN" altLang="en-US" sz="2000" dirty="0" smtClean="0">
              <a:latin typeface="DFKai-SB" panose="03000509000000000000" pitchFamily="65" charset="-120"/>
              <a:ea typeface="DFKai-SB" panose="03000509000000000000" pitchFamily="65" charset="-120"/>
            </a:endParaRPr>
          </a:p>
          <a:p>
            <a:pPr marL="0" indent="0">
              <a:lnSpc>
                <a:spcPct val="200000"/>
              </a:lnSpc>
              <a:buNone/>
            </a:pPr>
            <a:endParaRPr lang="zh-CN" altLang="en-US" sz="2000" dirty="0">
              <a:latin typeface="DFKai-SB" panose="03000509000000000000" pitchFamily="65" charset="-120"/>
              <a:ea typeface="DFKai-SB" panose="03000509000000000000" pitchFamily="65" charset="-120"/>
            </a:endParaRP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4502" y="1718733"/>
            <a:ext cx="3116500" cy="5528733"/>
          </a:xfrm>
          <a:prstGeom prst="rect">
            <a:avLst/>
          </a:prstGeom>
        </p:spPr>
      </p:pic>
      <p:pic>
        <p:nvPicPr>
          <p:cNvPr id="8" name="图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sp>
        <p:nvSpPr>
          <p:cNvPr id="9" name="文本框 8"/>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10" name="图片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Tree>
    <p:extLst>
      <p:ext uri="{BB962C8B-B14F-4D97-AF65-F5344CB8AC3E}">
        <p14:creationId xmlns:p14="http://schemas.microsoft.com/office/powerpoint/2010/main" val="81780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43505" y="1734109"/>
            <a:ext cx="7709803" cy="4524315"/>
          </a:xfrm>
          <a:prstGeom prst="rect">
            <a:avLst/>
          </a:prstGeom>
        </p:spPr>
        <p:txBody>
          <a:bodyPr vert="eaVert">
            <a:spAutoFit/>
          </a:bodyPr>
          <a:lstStyle/>
          <a:p>
            <a:pPr>
              <a:lnSpc>
                <a:spcPct val="150000"/>
              </a:lnSpc>
            </a:pPr>
            <a:r>
              <a:rPr lang="zh-CN" altLang="en-US" sz="2400" b="1" dirty="0">
                <a:latin typeface="DFKai-SB" panose="03000509000000000000" pitchFamily="65" charset="-120"/>
                <a:ea typeface="DFKai-SB" panose="03000509000000000000" pitchFamily="65" charset="-120"/>
              </a:rPr>
              <a:t>站相</a:t>
            </a:r>
          </a:p>
          <a:p>
            <a:pPr>
              <a:lnSpc>
                <a:spcPct val="150000"/>
              </a:lnSpc>
            </a:pPr>
            <a:r>
              <a:rPr lang="zh-CN" altLang="en-US" sz="1600" dirty="0">
                <a:latin typeface="DFKai-SB" panose="03000509000000000000" pitchFamily="65" charset="-120"/>
                <a:ea typeface="DFKai-SB" panose="03000509000000000000" pitchFamily="65" charset="-120"/>
              </a:rPr>
              <a:t>站立时需做到双腿并拢，身体挺直，双肩放松，两眼平视。</a:t>
            </a:r>
          </a:p>
          <a:p>
            <a:pPr>
              <a:lnSpc>
                <a:spcPct val="150000"/>
              </a:lnSpc>
            </a:pPr>
            <a:r>
              <a:rPr lang="zh-CN" altLang="en-US" sz="1600" dirty="0">
                <a:latin typeface="DFKai-SB" panose="03000509000000000000" pitchFamily="65" charset="-120"/>
                <a:ea typeface="DFKai-SB" panose="03000509000000000000" pitchFamily="65" charset="-120"/>
              </a:rPr>
              <a:t>女性应将双手虎口交叉，右手贴在左手上，并置于上腹前；</a:t>
            </a:r>
          </a:p>
          <a:p>
            <a:pPr>
              <a:lnSpc>
                <a:spcPct val="150000"/>
              </a:lnSpc>
            </a:pPr>
            <a:r>
              <a:rPr lang="zh-CN" altLang="en-US" sz="1600" dirty="0">
                <a:latin typeface="DFKai-SB" panose="03000509000000000000" pitchFamily="65" charset="-120"/>
                <a:ea typeface="DFKai-SB" panose="03000509000000000000" pitchFamily="65" charset="-120"/>
              </a:rPr>
              <a:t>男士同样应将双手虎口交叉，但要将左手贴在右手上，置于上腹前，而双脚可呈外八字稍作分开。</a:t>
            </a:r>
          </a:p>
          <a:p>
            <a:pPr>
              <a:lnSpc>
                <a:spcPct val="150000"/>
              </a:lnSpc>
            </a:pPr>
            <a:r>
              <a:rPr lang="zh-CN" altLang="en-US" sz="1600" dirty="0">
                <a:latin typeface="DFKai-SB" panose="03000509000000000000" pitchFamily="65" charset="-120"/>
                <a:ea typeface="DFKai-SB" panose="03000509000000000000" pitchFamily="65" charset="-120"/>
              </a:rPr>
              <a:t>上述动作应随和自然，</a:t>
            </a:r>
          </a:p>
          <a:p>
            <a:pPr>
              <a:lnSpc>
                <a:spcPct val="150000"/>
              </a:lnSpc>
            </a:pPr>
            <a:r>
              <a:rPr lang="zh-CN" altLang="en-US" sz="1600" dirty="0">
                <a:latin typeface="DFKai-SB" panose="03000509000000000000" pitchFamily="65" charset="-120"/>
                <a:ea typeface="DFKai-SB" panose="03000509000000000000" pitchFamily="65" charset="-120"/>
              </a:rPr>
              <a:t>避免生硬呆滞。 </a:t>
            </a:r>
            <a:endParaRPr lang="en-US" altLang="zh-CN" dirty="0">
              <a:latin typeface="DFKai-SB" panose="03000509000000000000" pitchFamily="65" charset="-120"/>
              <a:ea typeface="DFKai-SB" panose="03000509000000000000" pitchFamily="65" charset="-120"/>
            </a:endParaRPr>
          </a:p>
          <a:p>
            <a:pPr>
              <a:lnSpc>
                <a:spcPct val="150000"/>
              </a:lnSpc>
            </a:pPr>
            <a:r>
              <a:rPr lang="zh-CN" altLang="en-US" sz="2400" b="1" dirty="0">
                <a:latin typeface="DFKai-SB" panose="03000509000000000000" pitchFamily="65" charset="-120"/>
                <a:ea typeface="DFKai-SB" panose="03000509000000000000" pitchFamily="65" charset="-120"/>
              </a:rPr>
              <a:t>坐相</a:t>
            </a:r>
          </a:p>
          <a:p>
            <a:pPr>
              <a:lnSpc>
                <a:spcPct val="150000"/>
              </a:lnSpc>
            </a:pPr>
            <a:r>
              <a:rPr lang="zh-CN" altLang="en-US" dirty="0">
                <a:latin typeface="DFKai-SB" panose="03000509000000000000" pitchFamily="65" charset="-120"/>
                <a:ea typeface="DFKai-SB" panose="03000509000000000000" pitchFamily="65" charset="-120"/>
              </a:rPr>
              <a:t>　</a:t>
            </a:r>
            <a:r>
              <a:rPr lang="zh-CN" altLang="en-US" sz="1600" dirty="0">
                <a:latin typeface="DFKai-SB" panose="03000509000000000000" pitchFamily="65" charset="-120"/>
                <a:ea typeface="DFKai-SB" panose="03000509000000000000" pitchFamily="65" charset="-120"/>
              </a:rPr>
              <a:t>冲泡者坐在椅面的</a:t>
            </a:r>
            <a:r>
              <a:rPr lang="en-US" altLang="zh-CN" sz="1600" dirty="0">
                <a:latin typeface="DFKai-SB" panose="03000509000000000000" pitchFamily="65" charset="-120"/>
                <a:ea typeface="DFKai-SB" panose="03000509000000000000" pitchFamily="65" charset="-120"/>
              </a:rPr>
              <a:t>1/2</a:t>
            </a:r>
            <a:r>
              <a:rPr lang="zh-CN" altLang="en-US" sz="1600" dirty="0">
                <a:latin typeface="DFKai-SB" panose="03000509000000000000" pitchFamily="65" charset="-120"/>
                <a:ea typeface="DFKai-SB" panose="03000509000000000000" pitchFamily="65" charset="-120"/>
              </a:rPr>
              <a:t>或</a:t>
            </a:r>
            <a:r>
              <a:rPr lang="en-US" altLang="zh-CN" sz="1600" dirty="0">
                <a:latin typeface="DFKai-SB" panose="03000509000000000000" pitchFamily="65" charset="-120"/>
                <a:ea typeface="DFKai-SB" panose="03000509000000000000" pitchFamily="65" charset="-120"/>
              </a:rPr>
              <a:t>2/3</a:t>
            </a:r>
            <a:r>
              <a:rPr lang="zh-CN" altLang="en-US" sz="1600" dirty="0">
                <a:latin typeface="DFKai-SB" panose="03000509000000000000" pitchFamily="65" charset="-120"/>
                <a:ea typeface="DFKai-SB" panose="03000509000000000000" pitchFamily="65" charset="-120"/>
              </a:rPr>
              <a:t>，要全身放松，端坐中央，使身体重心居中，保持平稳。同时，双腿并拢，上身挺直，切忌两腿分开，或一腿搁在另一腿上，不断抖动。另外，应头部上顶，下颌微作收敛，鼻尖对向腹部。</a:t>
            </a:r>
          </a:p>
          <a:p>
            <a:pPr>
              <a:lnSpc>
                <a:spcPct val="150000"/>
              </a:lnSpc>
            </a:pPr>
            <a:r>
              <a:rPr lang="zh-CN" altLang="en-US" sz="1600" dirty="0">
                <a:latin typeface="DFKai-SB" panose="03000509000000000000" pitchFamily="65" charset="-120"/>
                <a:ea typeface="DFKai-SB" panose="03000509000000000000" pitchFamily="65" charset="-120"/>
              </a:rPr>
              <a:t>如果是女性，可将双手手掌上下相搭，平放于两腿之间；而男士则可将双手手心平放于左右两边大腿的前方。 </a:t>
            </a:r>
          </a:p>
          <a:p>
            <a:pPr>
              <a:lnSpc>
                <a:spcPct val="150000"/>
              </a:lnSpc>
            </a:pPr>
            <a:endParaRPr lang="zh-CN" altLang="en-US" sz="2000" dirty="0">
              <a:latin typeface="DFKai-SB" panose="03000509000000000000" pitchFamily="65" charset="-120"/>
              <a:ea typeface="DFKai-SB" panose="03000509000000000000" pitchFamily="65" charset="-120"/>
            </a:endParaRPr>
          </a:p>
        </p:txBody>
      </p:sp>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7734" y="1457500"/>
            <a:ext cx="3810532" cy="5077534"/>
          </a:xfrm>
          <a:prstGeom prst="rect">
            <a:avLst/>
          </a:prstGeom>
        </p:spPr>
      </p:pic>
      <p:pic>
        <p:nvPicPr>
          <p:cNvPr id="9" name="图片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sp>
        <p:nvSpPr>
          <p:cNvPr id="10" name="文本框 9"/>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11" name="图片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Tree>
    <p:extLst>
      <p:ext uri="{BB962C8B-B14F-4D97-AF65-F5344CB8AC3E}">
        <p14:creationId xmlns:p14="http://schemas.microsoft.com/office/powerpoint/2010/main" val="1537286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a:xfrm>
            <a:off x="4173246" y="1815557"/>
            <a:ext cx="8483076" cy="20262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sz="2000" dirty="0">
              <a:latin typeface="DFKai-SB" panose="03000509000000000000" pitchFamily="65" charset="-120"/>
              <a:ea typeface="DFKai-SB" panose="03000509000000000000" pitchFamily="65" charset="-120"/>
            </a:endParaRP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6284" y="3310466"/>
            <a:ext cx="3525715" cy="3228079"/>
          </a:xfrm>
          <a:prstGeom prst="rect">
            <a:avLst/>
          </a:prstGeom>
        </p:spPr>
      </p:pic>
      <p:sp>
        <p:nvSpPr>
          <p:cNvPr id="8" name="文本框 7"/>
          <p:cNvSpPr txBox="1"/>
          <p:nvPr/>
        </p:nvSpPr>
        <p:spPr>
          <a:xfrm>
            <a:off x="2244270" y="2176142"/>
            <a:ext cx="553998" cy="3142522"/>
          </a:xfrm>
          <a:prstGeom prst="rect">
            <a:avLst/>
          </a:prstGeom>
          <a:noFill/>
        </p:spPr>
        <p:txBody>
          <a:bodyPr vert="eaVert" wrap="square" rtlCol="0">
            <a:spAutoFit/>
          </a:bodyPr>
          <a:lstStyle/>
          <a:p>
            <a:r>
              <a:rPr lang="zh-CN" altLang="en-US" sz="2400" b="1" dirty="0">
                <a:latin typeface="DFKai-SB" panose="03000509000000000000" pitchFamily="65" charset="-120"/>
                <a:ea typeface="DFKai-SB" panose="03000509000000000000" pitchFamily="65" charset="-120"/>
              </a:rPr>
              <a:t>第一步：何时上茶</a:t>
            </a:r>
          </a:p>
        </p:txBody>
      </p:sp>
      <p:cxnSp>
        <p:nvCxnSpPr>
          <p:cNvPr id="9" name="直接连接符 8"/>
          <p:cNvCxnSpPr/>
          <p:nvPr/>
        </p:nvCxnSpPr>
        <p:spPr>
          <a:xfrm>
            <a:off x="3210874" y="2015857"/>
            <a:ext cx="0" cy="3463093"/>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054173" y="1737236"/>
            <a:ext cx="1292662" cy="4469474"/>
          </a:xfrm>
          <a:prstGeom prst="rect">
            <a:avLst/>
          </a:prstGeom>
          <a:noFill/>
        </p:spPr>
        <p:txBody>
          <a:bodyPr vert="eaVert" wrap="square" rtlCol="0">
            <a:spAutoFit/>
          </a:bodyPr>
          <a:lstStyle/>
          <a:p>
            <a:pPr>
              <a:lnSpc>
                <a:spcPct val="200000"/>
              </a:lnSpc>
            </a:pPr>
            <a:r>
              <a:rPr lang="zh-CN" altLang="en-US" dirty="0" smtClean="0">
                <a:latin typeface="DFKai-SB" panose="03000509000000000000" pitchFamily="65" charset="-120"/>
                <a:ea typeface="DFKai-SB" panose="03000509000000000000" pitchFamily="65" charset="-120"/>
              </a:rPr>
              <a:t>如果</a:t>
            </a:r>
            <a:r>
              <a:rPr lang="zh-CN" altLang="en-US" dirty="0">
                <a:latin typeface="DFKai-SB" panose="03000509000000000000" pitchFamily="65" charset="-120"/>
                <a:ea typeface="DFKai-SB" panose="03000509000000000000" pitchFamily="65" charset="-120"/>
              </a:rPr>
              <a:t>是商务来往：上茶时机的选择非常重要，应当在双方完成交换名片相互介绍</a:t>
            </a:r>
            <a:r>
              <a:rPr lang="zh-CN" altLang="en-US" dirty="0" smtClean="0">
                <a:latin typeface="DFKai-SB" panose="03000509000000000000" pitchFamily="65" charset="-120"/>
                <a:ea typeface="DFKai-SB" panose="03000509000000000000" pitchFamily="65" charset="-120"/>
              </a:rPr>
              <a:t>之后。</a:t>
            </a:r>
            <a:endParaRPr lang="zh-CN" altLang="en-US" sz="2800" dirty="0">
              <a:latin typeface="DFKai-SB" panose="03000509000000000000" pitchFamily="65" charset="-120"/>
              <a:ea typeface="DFKai-SB" panose="03000509000000000000" pitchFamily="65" charset="-120"/>
            </a:endParaRPr>
          </a:p>
        </p:txBody>
      </p:sp>
      <p:sp>
        <p:nvSpPr>
          <p:cNvPr id="4" name="矩形 3"/>
          <p:cNvSpPr/>
          <p:nvPr/>
        </p:nvSpPr>
        <p:spPr>
          <a:xfrm>
            <a:off x="3942691" y="1737236"/>
            <a:ext cx="1569660" cy="4523265"/>
          </a:xfrm>
          <a:prstGeom prst="rect">
            <a:avLst/>
          </a:prstGeom>
        </p:spPr>
        <p:txBody>
          <a:bodyPr vert="eaVert" wrap="square">
            <a:spAutoFit/>
          </a:bodyPr>
          <a:lstStyle/>
          <a:p>
            <a:pPr>
              <a:lnSpc>
                <a:spcPct val="250000"/>
              </a:lnSpc>
            </a:pPr>
            <a:r>
              <a:rPr lang="zh-CN" altLang="en-US" dirty="0">
                <a:latin typeface="DFKai-SB" panose="03000509000000000000" pitchFamily="65" charset="-120"/>
                <a:ea typeface="DFKai-SB" panose="03000509000000000000" pitchFamily="65" charset="-120"/>
              </a:rPr>
              <a:t>如果是客人来访（家里或者办公室）：客人进屋后，先让座，后备茶。</a:t>
            </a:r>
          </a:p>
        </p:txBody>
      </p:sp>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sp>
        <p:nvSpPr>
          <p:cNvPr id="13" name="文本框 12"/>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14" name="图片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Tree>
    <p:extLst>
      <p:ext uri="{BB962C8B-B14F-4D97-AF65-F5344CB8AC3E}">
        <p14:creationId xmlns:p14="http://schemas.microsoft.com/office/powerpoint/2010/main" val="3150267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4"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a:xfrm>
            <a:off x="4173246" y="1815557"/>
            <a:ext cx="8483076" cy="20262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sz="2000" dirty="0">
              <a:latin typeface="DFKai-SB" panose="03000509000000000000" pitchFamily="65" charset="-120"/>
              <a:ea typeface="DFKai-SB" panose="03000509000000000000" pitchFamily="65" charset="-120"/>
            </a:endParaRPr>
          </a:p>
        </p:txBody>
      </p:sp>
      <p:sp>
        <p:nvSpPr>
          <p:cNvPr id="8" name="文本框 7"/>
          <p:cNvSpPr txBox="1"/>
          <p:nvPr/>
        </p:nvSpPr>
        <p:spPr>
          <a:xfrm>
            <a:off x="2467848" y="1932629"/>
            <a:ext cx="553998" cy="3818258"/>
          </a:xfrm>
          <a:prstGeom prst="rect">
            <a:avLst/>
          </a:prstGeom>
          <a:noFill/>
        </p:spPr>
        <p:txBody>
          <a:bodyPr vert="eaVert" wrap="square" rtlCol="0">
            <a:spAutoFit/>
          </a:bodyPr>
          <a:lstStyle/>
          <a:p>
            <a:r>
              <a:rPr lang="zh-CN" altLang="en-US" sz="2400" b="1" dirty="0">
                <a:latin typeface="DFKai-SB" panose="03000509000000000000" pitchFamily="65" charset="-120"/>
                <a:ea typeface="DFKai-SB" panose="03000509000000000000" pitchFamily="65" charset="-120"/>
              </a:rPr>
              <a:t>第二步：奉茶礼仪</a:t>
            </a:r>
            <a:endParaRPr lang="en-US" altLang="zh-CN" sz="2400" b="1" dirty="0">
              <a:latin typeface="DFKai-SB" panose="03000509000000000000" pitchFamily="65" charset="-120"/>
              <a:ea typeface="DFKai-SB" panose="03000509000000000000" pitchFamily="65" charset="-120"/>
            </a:endParaRPr>
          </a:p>
        </p:txBody>
      </p:sp>
      <p:cxnSp>
        <p:nvCxnSpPr>
          <p:cNvPr id="9" name="直接连接符 8"/>
          <p:cNvCxnSpPr/>
          <p:nvPr/>
        </p:nvCxnSpPr>
        <p:spPr>
          <a:xfrm>
            <a:off x="3485468" y="1886430"/>
            <a:ext cx="0" cy="3463093"/>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内容占位符 2"/>
          <p:cNvSpPr txBox="1">
            <a:spLocks/>
          </p:cNvSpPr>
          <p:nvPr/>
        </p:nvSpPr>
        <p:spPr>
          <a:xfrm>
            <a:off x="6460067" y="1262602"/>
            <a:ext cx="1634158" cy="4523274"/>
          </a:xfrm>
          <a:prstGeom prst="rect">
            <a:avLst/>
          </a:prstGeom>
        </p:spPr>
        <p:txBody>
          <a:bodyPr vert="eaVe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dirty="0" smtClean="0">
                <a:latin typeface="DFKai-SB" panose="03000509000000000000" pitchFamily="65" charset="-120"/>
                <a:ea typeface="DFKai-SB" panose="03000509000000000000" pitchFamily="65" charset="-120"/>
              </a:rPr>
              <a:t>在</a:t>
            </a:r>
            <a:r>
              <a:rPr lang="zh-CN" altLang="en-US" sz="1600" dirty="0">
                <a:latin typeface="DFKai-SB" panose="03000509000000000000" pitchFamily="65" charset="-120"/>
                <a:ea typeface="DFKai-SB" panose="03000509000000000000" pitchFamily="65" charset="-120"/>
              </a:rPr>
              <a:t>上茶时不要将茶具放在文件等重要物品之上；无论什么时候都应先给客人上茶</a:t>
            </a:r>
          </a:p>
          <a:p>
            <a:pPr marL="0" indent="0">
              <a:lnSpc>
                <a:spcPct val="150000"/>
              </a:lnSpc>
              <a:buNone/>
            </a:pPr>
            <a:endParaRPr lang="zh-CN" altLang="en-US" sz="1600" dirty="0">
              <a:latin typeface="DFKai-SB" panose="03000509000000000000" pitchFamily="65" charset="-120"/>
              <a:ea typeface="DFKai-SB" panose="03000509000000000000" pitchFamily="65" charset="-120"/>
            </a:endParaRPr>
          </a:p>
          <a:p>
            <a:pPr marL="0" indent="0">
              <a:lnSpc>
                <a:spcPct val="150000"/>
              </a:lnSpc>
              <a:buNone/>
            </a:pPr>
            <a:endParaRPr lang="en-US" altLang="zh-CN" sz="1600" dirty="0" smtClean="0">
              <a:latin typeface="DFKai-SB" panose="03000509000000000000" pitchFamily="65" charset="-120"/>
              <a:ea typeface="DFKai-SB" panose="03000509000000000000" pitchFamily="65" charset="-120"/>
            </a:endParaRPr>
          </a:p>
          <a:p>
            <a:pPr marL="0" indent="0">
              <a:lnSpc>
                <a:spcPct val="150000"/>
              </a:lnSpc>
              <a:buNone/>
            </a:pPr>
            <a:endParaRPr lang="zh-CN" altLang="en-US" sz="1600" dirty="0">
              <a:latin typeface="DFKai-SB" panose="03000509000000000000" pitchFamily="65" charset="-120"/>
              <a:ea typeface="DFKai-SB" panose="03000509000000000000" pitchFamily="65" charset="-120"/>
            </a:endParaRPr>
          </a:p>
          <a:p>
            <a:pPr marL="0" indent="0">
              <a:lnSpc>
                <a:spcPct val="150000"/>
              </a:lnSpc>
              <a:buNone/>
            </a:pPr>
            <a:endParaRPr lang="zh-CN" altLang="en-US" sz="1600" dirty="0">
              <a:latin typeface="DFKai-SB" panose="03000509000000000000" pitchFamily="65" charset="-120"/>
              <a:ea typeface="DFKai-SB" panose="03000509000000000000" pitchFamily="65" charset="-120"/>
            </a:endParaRPr>
          </a:p>
        </p:txBody>
      </p:sp>
      <p:sp>
        <p:nvSpPr>
          <p:cNvPr id="2" name="矩形 1"/>
          <p:cNvSpPr/>
          <p:nvPr/>
        </p:nvSpPr>
        <p:spPr>
          <a:xfrm>
            <a:off x="3884454" y="1262602"/>
            <a:ext cx="2769989" cy="4592312"/>
          </a:xfrm>
          <a:prstGeom prst="rect">
            <a:avLst/>
          </a:prstGeom>
        </p:spPr>
        <p:txBody>
          <a:bodyPr vert="eaVert" wrap="square">
            <a:spAutoFit/>
          </a:bodyPr>
          <a:lstStyle/>
          <a:p>
            <a:pPr>
              <a:lnSpc>
                <a:spcPct val="150000"/>
              </a:lnSpc>
            </a:pPr>
            <a:r>
              <a:rPr lang="zh-CN" altLang="en-US" sz="1600" dirty="0">
                <a:latin typeface="DFKai-SB" panose="03000509000000000000" pitchFamily="65" charset="-120"/>
                <a:ea typeface="DFKai-SB" panose="03000509000000000000" pitchFamily="65" charset="-120"/>
              </a:rPr>
              <a:t>按照我国人民的传统习惯，都是用双手给客人端茶的。对有杯耳的茶杯，通常是用一只手抓住杯耳，另一只手托住杯底，把茶端给客人；没有杯耳的茶杯倒满茶之后周身滚烫，有的同志不管三七二十一，用五指捏住杯口边缘就往客人面前送。这种端茶方法虽然可以防止烫伤事故发生，但很不雅观，也不够卫生</a:t>
            </a:r>
          </a:p>
        </p:txBody>
      </p:sp>
      <p:sp>
        <p:nvSpPr>
          <p:cNvPr id="5" name="矩形 4"/>
          <p:cNvSpPr/>
          <p:nvPr/>
        </p:nvSpPr>
        <p:spPr>
          <a:xfrm>
            <a:off x="9000312" y="1262602"/>
            <a:ext cx="1292662" cy="4592312"/>
          </a:xfrm>
          <a:prstGeom prst="rect">
            <a:avLst/>
          </a:prstGeom>
        </p:spPr>
        <p:txBody>
          <a:bodyPr vert="eaVert" wrap="square">
            <a:spAutoFit/>
          </a:bodyPr>
          <a:lstStyle/>
          <a:p>
            <a:pPr>
              <a:lnSpc>
                <a:spcPct val="150000"/>
              </a:lnSpc>
            </a:pPr>
            <a:r>
              <a:rPr lang="zh-CN" altLang="en-US" sz="1600" dirty="0">
                <a:latin typeface="DFKai-SB" panose="03000509000000000000" pitchFamily="65" charset="-120"/>
                <a:ea typeface="DFKai-SB" panose="03000509000000000000" pitchFamily="65" charset="-120"/>
              </a:rPr>
              <a:t>会客室中，需从访客的正面开始上茶，上茶的基本规则是，从访客背后的右侧或者斜前方上。为了避免居高临下地俯视客人，应低着腰将茶端上桌。</a:t>
            </a:r>
          </a:p>
        </p:txBody>
      </p:sp>
      <p:pic>
        <p:nvPicPr>
          <p:cNvPr id="12" name="图片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336" y="3008305"/>
            <a:ext cx="4119090" cy="4119090"/>
          </a:xfrm>
          <a:prstGeom prst="rect">
            <a:avLst/>
          </a:prstGeom>
        </p:spPr>
      </p:pic>
      <p:pic>
        <p:nvPicPr>
          <p:cNvPr id="15"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sp>
        <p:nvSpPr>
          <p:cNvPr id="16" name="文本框 15"/>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17" name="图片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Tree>
    <p:extLst>
      <p:ext uri="{BB962C8B-B14F-4D97-AF65-F5344CB8AC3E}">
        <p14:creationId xmlns:p14="http://schemas.microsoft.com/office/powerpoint/2010/main" val="4195855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 grpId="0"/>
      <p:bldP spid="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02993" y="2041257"/>
            <a:ext cx="553998" cy="3606591"/>
          </a:xfrm>
          <a:prstGeom prst="rect">
            <a:avLst/>
          </a:prstGeom>
          <a:noFill/>
        </p:spPr>
        <p:txBody>
          <a:bodyPr vert="eaVert" wrap="square" rtlCol="0">
            <a:spAutoFit/>
          </a:bodyPr>
          <a:lstStyle/>
          <a:p>
            <a:r>
              <a:rPr lang="zh-CN" altLang="en-US" sz="2400" dirty="0">
                <a:latin typeface="DFKai-SB" panose="03000509000000000000" pitchFamily="65" charset="-120"/>
                <a:ea typeface="DFKai-SB" panose="03000509000000000000" pitchFamily="65" charset="-120"/>
              </a:rPr>
              <a:t>第三步：倒茶礼仪</a:t>
            </a:r>
          </a:p>
        </p:txBody>
      </p:sp>
      <p:cxnSp>
        <p:nvCxnSpPr>
          <p:cNvPr id="9" name="直接连接符 8"/>
          <p:cNvCxnSpPr/>
          <p:nvPr/>
        </p:nvCxnSpPr>
        <p:spPr>
          <a:xfrm>
            <a:off x="2211808" y="2041257"/>
            <a:ext cx="0" cy="3463093"/>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870856" y="1721872"/>
            <a:ext cx="1661993" cy="4387922"/>
          </a:xfrm>
          <a:prstGeom prst="rect">
            <a:avLst/>
          </a:prstGeom>
          <a:noFill/>
        </p:spPr>
        <p:txBody>
          <a:bodyPr vert="eaVert" wrap="square" rtlCol="0">
            <a:spAutoFit/>
          </a:bodyPr>
          <a:lstStyle/>
          <a:p>
            <a:pPr>
              <a:lnSpc>
                <a:spcPct val="150000"/>
              </a:lnSpc>
            </a:pPr>
            <a:r>
              <a:rPr lang="zh-CN" altLang="en-US" sz="1600" dirty="0">
                <a:latin typeface="DFKai-SB" panose="03000509000000000000" pitchFamily="65" charset="-120"/>
                <a:ea typeface="DFKai-SB" panose="03000509000000000000" pitchFamily="65" charset="-120"/>
              </a:rPr>
              <a:t>泡茶的水要用开水。有句话叫茶七饭八酒十分，因此倒茶，无论是大杯小杯，都不宜倒得太满，太满了容易溢出，不小心，还会烫伤自己或客人；也不宜倒得太少，会使人觉得是在装模作样。</a:t>
            </a:r>
          </a:p>
        </p:txBody>
      </p:sp>
      <p:sp>
        <p:nvSpPr>
          <p:cNvPr id="4" name="矩形 3"/>
          <p:cNvSpPr/>
          <p:nvPr/>
        </p:nvSpPr>
        <p:spPr>
          <a:xfrm>
            <a:off x="3049653" y="1728806"/>
            <a:ext cx="1292662" cy="4182460"/>
          </a:xfrm>
          <a:prstGeom prst="rect">
            <a:avLst/>
          </a:prstGeom>
        </p:spPr>
        <p:txBody>
          <a:bodyPr vert="eaVert" wrap="square">
            <a:spAutoFit/>
          </a:bodyPr>
          <a:lstStyle/>
          <a:p>
            <a:pPr>
              <a:lnSpc>
                <a:spcPct val="150000"/>
              </a:lnSpc>
            </a:pPr>
            <a:r>
              <a:rPr lang="zh-CN" altLang="en-US" sz="1600" dirty="0">
                <a:latin typeface="DFKai-SB" panose="03000509000000000000" pitchFamily="65" charset="-120"/>
                <a:ea typeface="DFKai-SB" panose="03000509000000000000" pitchFamily="65" charset="-120"/>
              </a:rPr>
              <a:t>倒茶茶叶不宜过多，也不宜太少。茶叶过多，茶味过浓，显示您不够细心；茶叶太少，冲出的茶没什么味道，又给客人你抠门的感觉。</a:t>
            </a:r>
          </a:p>
        </p:txBody>
      </p:sp>
      <p:sp>
        <p:nvSpPr>
          <p:cNvPr id="11" name="文本框 10"/>
          <p:cNvSpPr txBox="1"/>
          <p:nvPr/>
        </p:nvSpPr>
        <p:spPr>
          <a:xfrm>
            <a:off x="6988032" y="1721872"/>
            <a:ext cx="1292662" cy="4185599"/>
          </a:xfrm>
          <a:prstGeom prst="rect">
            <a:avLst/>
          </a:prstGeom>
          <a:noFill/>
        </p:spPr>
        <p:txBody>
          <a:bodyPr vert="eaVert" wrap="square" rtlCol="0">
            <a:spAutoFit/>
          </a:bodyPr>
          <a:lstStyle/>
          <a:p>
            <a:pPr>
              <a:lnSpc>
                <a:spcPct val="150000"/>
              </a:lnSpc>
            </a:pPr>
            <a:r>
              <a:rPr lang="zh-CN" altLang="en-US" sz="1600" dirty="0">
                <a:latin typeface="DFKai-SB" panose="03000509000000000000" pitchFamily="65" charset="-120"/>
                <a:ea typeface="DFKai-SB" panose="03000509000000000000" pitchFamily="65" charset="-120"/>
              </a:rPr>
              <a:t>如果客人多，可以遵循先客后主、先主宾后次宾、先女后男、先长辈后晚辈的原则；可以以进入客厅为起点，按顺时针方向依次</a:t>
            </a:r>
          </a:p>
        </p:txBody>
      </p:sp>
      <p:sp>
        <p:nvSpPr>
          <p:cNvPr id="13" name="文本框 12"/>
          <p:cNvSpPr txBox="1"/>
          <p:nvPr/>
        </p:nvSpPr>
        <p:spPr>
          <a:xfrm>
            <a:off x="8280694" y="1728806"/>
            <a:ext cx="1661993" cy="3912107"/>
          </a:xfrm>
          <a:prstGeom prst="rect">
            <a:avLst/>
          </a:prstGeom>
          <a:noFill/>
        </p:spPr>
        <p:txBody>
          <a:bodyPr vert="eaVert" wrap="square" rtlCol="0">
            <a:spAutoFit/>
          </a:bodyPr>
          <a:lstStyle/>
          <a:p>
            <a:pPr>
              <a:lnSpc>
                <a:spcPct val="150000"/>
              </a:lnSpc>
            </a:pPr>
            <a:r>
              <a:rPr lang="zh-CN" altLang="en-US" sz="1600" dirty="0">
                <a:latin typeface="DFKai-SB" panose="03000509000000000000" pitchFamily="65" charset="-120"/>
                <a:ea typeface="DFKai-SB" panose="03000509000000000000" pitchFamily="65" charset="-120"/>
              </a:rPr>
              <a:t>如果客人在茶台前，当右手置公道杯时，则顺时针倒茶；当左手置公道杯时，则逆时针倒茶</a:t>
            </a:r>
          </a:p>
          <a:p>
            <a:pPr>
              <a:lnSpc>
                <a:spcPct val="150000"/>
              </a:lnSpc>
            </a:pPr>
            <a:endParaRPr lang="zh-CN" altLang="en-US" sz="1600" dirty="0">
              <a:latin typeface="DFKai-SB" panose="03000509000000000000" pitchFamily="65" charset="-120"/>
              <a:ea typeface="DFKai-SB" panose="03000509000000000000" pitchFamily="65" charset="-120"/>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99466" y="3865466"/>
            <a:ext cx="2992534" cy="2992534"/>
          </a:xfrm>
          <a:prstGeom prst="rect">
            <a:avLst/>
          </a:prstGeom>
        </p:spPr>
      </p:pic>
      <p:pic>
        <p:nvPicPr>
          <p:cNvPr id="14" name="图片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sp>
        <p:nvSpPr>
          <p:cNvPr id="15" name="文本框 14"/>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16" name="图片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Tree>
    <p:extLst>
      <p:ext uri="{BB962C8B-B14F-4D97-AF65-F5344CB8AC3E}">
        <p14:creationId xmlns:p14="http://schemas.microsoft.com/office/powerpoint/2010/main" val="728593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4" grpId="0"/>
      <p:bldP spid="11"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a:xfrm>
            <a:off x="4173246" y="1815557"/>
            <a:ext cx="8483076" cy="20262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sz="2000" dirty="0">
              <a:latin typeface="DFKai-SB" panose="03000509000000000000" pitchFamily="65" charset="-120"/>
              <a:ea typeface="DFKai-SB" panose="03000509000000000000" pitchFamily="65" charset="-120"/>
            </a:endParaRPr>
          </a:p>
        </p:txBody>
      </p:sp>
      <p:sp>
        <p:nvSpPr>
          <p:cNvPr id="8" name="文本框 7"/>
          <p:cNvSpPr txBox="1"/>
          <p:nvPr/>
        </p:nvSpPr>
        <p:spPr>
          <a:xfrm>
            <a:off x="5117558" y="1932629"/>
            <a:ext cx="553998" cy="3818258"/>
          </a:xfrm>
          <a:prstGeom prst="rect">
            <a:avLst/>
          </a:prstGeom>
          <a:noFill/>
        </p:spPr>
        <p:txBody>
          <a:bodyPr vert="eaVert" wrap="square" rtlCol="0">
            <a:spAutoFit/>
          </a:bodyPr>
          <a:lstStyle/>
          <a:p>
            <a:r>
              <a:rPr lang="zh-CN" altLang="en-US" sz="2400" dirty="0">
                <a:latin typeface="华文楷体" pitchFamily="2" charset="-122"/>
                <a:ea typeface="华文楷体" pitchFamily="2" charset="-122"/>
              </a:rPr>
              <a:t>第四步：续茶礼仪</a:t>
            </a:r>
          </a:p>
        </p:txBody>
      </p:sp>
      <p:cxnSp>
        <p:nvCxnSpPr>
          <p:cNvPr id="9" name="直接连接符 8"/>
          <p:cNvCxnSpPr/>
          <p:nvPr/>
        </p:nvCxnSpPr>
        <p:spPr>
          <a:xfrm>
            <a:off x="6008535" y="1886430"/>
            <a:ext cx="0" cy="3463093"/>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sp>
        <p:nvSpPr>
          <p:cNvPr id="16" name="文本框 15"/>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17" name="图片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
        <p:nvSpPr>
          <p:cNvPr id="3" name="矩形 2"/>
          <p:cNvSpPr/>
          <p:nvPr/>
        </p:nvSpPr>
        <p:spPr>
          <a:xfrm>
            <a:off x="6475791" y="1642532"/>
            <a:ext cx="3877985" cy="4532823"/>
          </a:xfrm>
          <a:prstGeom prst="rect">
            <a:avLst/>
          </a:prstGeom>
        </p:spPr>
        <p:txBody>
          <a:bodyPr vert="eaVert" wrap="square">
            <a:spAutoFit/>
          </a:bodyPr>
          <a:lstStyle/>
          <a:p>
            <a:pPr>
              <a:lnSpc>
                <a:spcPct val="250000"/>
              </a:lnSpc>
            </a:pPr>
            <a:r>
              <a:rPr lang="zh-CN" altLang="en-US" sz="1600" dirty="0" smtClean="0">
                <a:latin typeface="华文楷体" pitchFamily="2" charset="-122"/>
                <a:ea typeface="华文楷体" pitchFamily="2" charset="-122"/>
              </a:rPr>
              <a:t>如果</a:t>
            </a:r>
            <a:r>
              <a:rPr lang="zh-CN" altLang="en-US" sz="1600" dirty="0">
                <a:latin typeface="华文楷体" pitchFamily="2" charset="-122"/>
                <a:ea typeface="华文楷体" pitchFamily="2" charset="-122"/>
              </a:rPr>
              <a:t>上司和客户的杯子里需要添茶了，你要义不容辞地去做。不端起茶杯，而直接在桌上或茶几上往杯中倒水、续水，是不符合操作规范的。添茶的时候要先给客人，再给领导，最后再给自己添。</a:t>
            </a:r>
          </a:p>
        </p:txBody>
      </p:sp>
      <p:pic>
        <p:nvPicPr>
          <p:cNvPr id="4" name="图片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9090" y="260038"/>
            <a:ext cx="5137842" cy="6858000"/>
          </a:xfrm>
          <a:prstGeom prst="rect">
            <a:avLst/>
          </a:prstGeom>
        </p:spPr>
      </p:pic>
    </p:spTree>
    <p:extLst>
      <p:ext uri="{BB962C8B-B14F-4D97-AF65-F5344CB8AC3E}">
        <p14:creationId xmlns:p14="http://schemas.microsoft.com/office/powerpoint/2010/main" val="597933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02993" y="2041257"/>
            <a:ext cx="553998" cy="3606591"/>
          </a:xfrm>
          <a:prstGeom prst="rect">
            <a:avLst/>
          </a:prstGeom>
          <a:noFill/>
        </p:spPr>
        <p:txBody>
          <a:bodyPr vert="eaVert" wrap="square" rtlCol="0">
            <a:spAutoFit/>
          </a:bodyPr>
          <a:lstStyle/>
          <a:p>
            <a:r>
              <a:rPr lang="zh-CN" altLang="en-US" sz="2400" dirty="0">
                <a:latin typeface="华文楷体" pitchFamily="2" charset="-122"/>
                <a:ea typeface="华文楷体" pitchFamily="2" charset="-122"/>
              </a:rPr>
              <a:t>第五步：后续礼仪</a:t>
            </a:r>
          </a:p>
        </p:txBody>
      </p:sp>
      <p:cxnSp>
        <p:nvCxnSpPr>
          <p:cNvPr id="9" name="直接连接符 8"/>
          <p:cNvCxnSpPr/>
          <p:nvPr/>
        </p:nvCxnSpPr>
        <p:spPr>
          <a:xfrm>
            <a:off x="2211808" y="2041257"/>
            <a:ext cx="0" cy="3463093"/>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sp>
        <p:nvSpPr>
          <p:cNvPr id="15" name="文本框 14"/>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16" name="图片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
        <p:nvSpPr>
          <p:cNvPr id="3" name="矩形 2"/>
          <p:cNvSpPr/>
          <p:nvPr/>
        </p:nvSpPr>
        <p:spPr>
          <a:xfrm>
            <a:off x="2923629" y="1828266"/>
            <a:ext cx="3016210" cy="4074400"/>
          </a:xfrm>
          <a:prstGeom prst="rect">
            <a:avLst/>
          </a:prstGeom>
        </p:spPr>
        <p:txBody>
          <a:bodyPr vert="eaVert" wrap="square">
            <a:spAutoFit/>
          </a:bodyPr>
          <a:lstStyle/>
          <a:p>
            <a:pPr>
              <a:lnSpc>
                <a:spcPct val="300000"/>
              </a:lnSpc>
            </a:pPr>
            <a:r>
              <a:rPr lang="zh-CN" altLang="en-US" sz="1600" dirty="0" smtClean="0">
                <a:latin typeface="华文楷体" pitchFamily="2" charset="-122"/>
                <a:ea typeface="华文楷体" pitchFamily="2" charset="-122"/>
              </a:rPr>
              <a:t>会面</a:t>
            </a:r>
            <a:r>
              <a:rPr lang="zh-CN" altLang="en-US" sz="1600" dirty="0">
                <a:latin typeface="华文楷体" pitchFamily="2" charset="-122"/>
                <a:ea typeface="华文楷体" pitchFamily="2" charset="-122"/>
              </a:rPr>
              <a:t>完毕，客人离席恭送而出后，才能收拾桌面的茶具。切忌客人未走时匆匆收拾茶具给人造成“赶客”的误会。</a:t>
            </a:r>
          </a:p>
        </p:txBody>
      </p:sp>
      <p:pic>
        <p:nvPicPr>
          <p:cNvPr id="17" name="图片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0695" y="744755"/>
            <a:ext cx="5152613" cy="5585698"/>
          </a:xfrm>
          <a:prstGeom prst="rect">
            <a:avLst/>
          </a:prstGeom>
        </p:spPr>
      </p:pic>
    </p:spTree>
    <p:extLst>
      <p:ext uri="{BB962C8B-B14F-4D97-AF65-F5344CB8AC3E}">
        <p14:creationId xmlns:p14="http://schemas.microsoft.com/office/powerpoint/2010/main" val="3027487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6115" y="2034540"/>
            <a:ext cx="8638752" cy="3282696"/>
          </a:xfrm>
          <a:prstGeom prst="rect">
            <a:avLst/>
          </a:prstGeom>
          <a:noFill/>
          <a:ln w="38100">
            <a:solidFill>
              <a:srgbClr val="743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DFKai-SB" panose="03000509000000000000" pitchFamily="65" charset="-120"/>
              <a:ea typeface="DFKai-SB" panose="03000509000000000000" pitchFamily="65" charset="-120"/>
            </a:endParaRPr>
          </a:p>
        </p:txBody>
      </p:sp>
      <p:sp>
        <p:nvSpPr>
          <p:cNvPr id="7" name="文本框 6"/>
          <p:cNvSpPr txBox="1"/>
          <p:nvPr/>
        </p:nvSpPr>
        <p:spPr>
          <a:xfrm>
            <a:off x="4772381" y="3108851"/>
            <a:ext cx="2236510" cy="707886"/>
          </a:xfrm>
          <a:prstGeom prst="rect">
            <a:avLst/>
          </a:prstGeom>
          <a:noFill/>
        </p:spPr>
        <p:txBody>
          <a:bodyPr wrap="none" rtlCol="0">
            <a:spAutoFit/>
          </a:bodyPr>
          <a:lstStyle/>
          <a:p>
            <a:r>
              <a:rPr lang="zh-CN" altLang="en-US" sz="4000" b="1" dirty="0">
                <a:latin typeface="DFKai-SB" panose="03000509000000000000" pitchFamily="65" charset="-120"/>
                <a:ea typeface="DFKai-SB" panose="03000509000000000000" pitchFamily="65" charset="-120"/>
              </a:rPr>
              <a:t>品茶礼仪</a:t>
            </a:r>
          </a:p>
        </p:txBody>
      </p:sp>
      <p:pic>
        <p:nvPicPr>
          <p:cNvPr id="6" name="图片 5"/>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0" y="267809"/>
            <a:ext cx="1693827" cy="2183449"/>
          </a:xfrm>
          <a:prstGeom prst="rect">
            <a:avLst/>
          </a:prstGeom>
        </p:spPr>
      </p:pic>
      <p:sp>
        <p:nvSpPr>
          <p:cNvPr id="10" name="椭圆 9"/>
          <p:cNvSpPr/>
          <p:nvPr/>
        </p:nvSpPr>
        <p:spPr>
          <a:xfrm>
            <a:off x="3243129" y="3108851"/>
            <a:ext cx="872093" cy="872093"/>
          </a:xfrm>
          <a:prstGeom prst="ellipse">
            <a:avLst/>
          </a:prstGeom>
          <a:solidFill>
            <a:srgbClr val="EA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DFKai-SB" panose="03000509000000000000" pitchFamily="65" charset="-120"/>
                <a:ea typeface="DFKai-SB" panose="03000509000000000000" pitchFamily="65" charset="-120"/>
              </a:rPr>
              <a:t>叁</a:t>
            </a:r>
          </a:p>
        </p:txBody>
      </p:sp>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9940" y="1926487"/>
            <a:ext cx="2497667" cy="3383893"/>
          </a:xfrm>
          <a:prstGeom prst="rect">
            <a:avLst/>
          </a:prstGeom>
        </p:spPr>
      </p:pic>
    </p:spTree>
    <p:extLst>
      <p:ext uri="{BB962C8B-B14F-4D97-AF65-F5344CB8AC3E}">
        <p14:creationId xmlns:p14="http://schemas.microsoft.com/office/powerpoint/2010/main" val="192828928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xmlns:a14="http://schemas.microsoft.com/office/drawing/2010/main">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08695" y="1514856"/>
            <a:ext cx="2494745" cy="3609588"/>
            <a:chOff x="6406896" y="1591056"/>
            <a:chExt cx="2005584" cy="2630424"/>
          </a:xfrm>
        </p:grpSpPr>
        <p:sp>
          <p:nvSpPr>
            <p:cNvPr id="7" name="矩形 6"/>
            <p:cNvSpPr/>
            <p:nvPr/>
          </p:nvSpPr>
          <p:spPr>
            <a:xfrm>
              <a:off x="6406896" y="1697736"/>
              <a:ext cx="1892808" cy="2523744"/>
            </a:xfrm>
            <a:prstGeom prst="rect">
              <a:avLst/>
            </a:prstGeom>
            <a:noFill/>
            <a:ln>
              <a:solidFill>
                <a:srgbClr val="EA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DFKai-SB" panose="03000509000000000000" pitchFamily="65" charset="-120"/>
                <a:ea typeface="DFKai-SB" panose="03000509000000000000" pitchFamily="65" charset="-120"/>
              </a:endParaRPr>
            </a:p>
          </p:txBody>
        </p:sp>
        <p:sp>
          <p:nvSpPr>
            <p:cNvPr id="5" name="矩形 4"/>
            <p:cNvSpPr/>
            <p:nvPr/>
          </p:nvSpPr>
          <p:spPr>
            <a:xfrm>
              <a:off x="6519672" y="1591056"/>
              <a:ext cx="1892808" cy="2523744"/>
            </a:xfrm>
            <a:prstGeom prst="rect">
              <a:avLst/>
            </a:prstGeom>
            <a:blipFill>
              <a:blip r:embed="rId3" cstate="screen">
                <a:extLst>
                  <a:ext uri="{28A0092B-C50C-407E-A947-70E740481C1C}">
                    <a14:useLocalDpi xmlns:a14="http://schemas.microsoft.com/office/drawing/2010/main"/>
                  </a:ext>
                </a:extLst>
              </a:blip>
              <a:stretch>
                <a:fillRect/>
              </a:stretch>
            </a:blipFill>
            <a:ln>
              <a:solidFill>
                <a:srgbClr val="EA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DFKai-SB" panose="03000509000000000000" pitchFamily="65" charset="-120"/>
                <a:ea typeface="DFKai-SB" panose="03000509000000000000" pitchFamily="65" charset="-120"/>
              </a:endParaRPr>
            </a:p>
          </p:txBody>
        </p:sp>
      </p:grpSp>
      <p:sp>
        <p:nvSpPr>
          <p:cNvPr id="10" name="文本框 9"/>
          <p:cNvSpPr txBox="1"/>
          <p:nvPr/>
        </p:nvSpPr>
        <p:spPr>
          <a:xfrm>
            <a:off x="6419909" y="1874486"/>
            <a:ext cx="615553" cy="2458944"/>
          </a:xfrm>
          <a:prstGeom prst="rect">
            <a:avLst/>
          </a:prstGeom>
          <a:noFill/>
        </p:spPr>
        <p:txBody>
          <a:bodyPr vert="eaVert" wrap="square" rtlCol="0">
            <a:spAutoFit/>
          </a:bodyPr>
          <a:lstStyle/>
          <a:p>
            <a:r>
              <a:rPr lang="zh-CN" altLang="en-US" sz="2800" dirty="0">
                <a:latin typeface="DFKai-SB" panose="03000509000000000000" pitchFamily="65" charset="-120"/>
                <a:ea typeface="DFKai-SB" panose="03000509000000000000" pitchFamily="65" charset="-120"/>
              </a:rPr>
              <a:t>鞠躬礼</a:t>
            </a:r>
          </a:p>
        </p:txBody>
      </p:sp>
      <p:cxnSp>
        <p:nvCxnSpPr>
          <p:cNvPr id="11" name="直接连接符 10"/>
          <p:cNvCxnSpPr/>
          <p:nvPr/>
        </p:nvCxnSpPr>
        <p:spPr>
          <a:xfrm>
            <a:off x="6158933" y="1874486"/>
            <a:ext cx="0" cy="3463093"/>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771608" y="1514856"/>
            <a:ext cx="2154436" cy="4648200"/>
          </a:xfrm>
          <a:prstGeom prst="rect">
            <a:avLst/>
          </a:prstGeom>
          <a:noFill/>
        </p:spPr>
        <p:txBody>
          <a:bodyPr vert="eaVert" wrap="square" rtlCol="0">
            <a:spAutoFit/>
          </a:bodyPr>
          <a:lstStyle/>
          <a:p>
            <a:r>
              <a:rPr lang="zh-CN" altLang="en-US" sz="1600" dirty="0">
                <a:latin typeface="DFKai-SB" panose="03000509000000000000" pitchFamily="65" charset="-120"/>
                <a:ea typeface="DFKai-SB" panose="03000509000000000000" pitchFamily="65" charset="-120"/>
              </a:rPr>
              <a:t>分为站式、坐式和跪式三种。根据行礼的对象分成</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真礼</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用于主客之间</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行礼</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用于客人之间</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与</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草礼</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用于说话前后</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站立式鞠躬与坐式鞠躬比较常用，其动作要领是：两手平贴大腿徐徐下滑，上半身平直弯腰，弯腰时吐气，直身时吸气。弯腰到位后略作停顿，再慢慢直起上身。行礼的速度宜与他人保持一致，以免出现不谐调感。</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真礼</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要求行九十度礼，</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行礼</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与</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草礼</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弯腰程度较低。</a:t>
            </a:r>
          </a:p>
        </p:txBody>
      </p:sp>
      <p:sp>
        <p:nvSpPr>
          <p:cNvPr id="4" name="矩形 3"/>
          <p:cNvSpPr/>
          <p:nvPr/>
        </p:nvSpPr>
        <p:spPr>
          <a:xfrm>
            <a:off x="1369528" y="1505712"/>
            <a:ext cx="1908215" cy="4657344"/>
          </a:xfrm>
          <a:prstGeom prst="rect">
            <a:avLst/>
          </a:prstGeom>
        </p:spPr>
        <p:txBody>
          <a:bodyPr vert="eaVert" wrap="square">
            <a:spAutoFit/>
          </a:bodyPr>
          <a:lstStyle/>
          <a:p>
            <a:r>
              <a:rPr lang="zh-CN" altLang="en-US" sz="1600" dirty="0">
                <a:latin typeface="DFKai-SB" panose="03000509000000000000" pitchFamily="65" charset="-120"/>
                <a:ea typeface="DFKai-SB" panose="03000509000000000000" pitchFamily="65" charset="-120"/>
              </a:rPr>
              <a:t>在参加茶会时会用到跪式鞠躬礼。</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真礼</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以跪坐姿势为预备，背颈部保持平直，上半身向前倾斜，同时双手从膝上渐渐滑下，全手掌着地，两手指尖斜对，身体倾至胸部与膝盖间只留一拳空当</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切忌低头不弯腰或弯腰不低头</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。稍作停顿慢慢直起上身，弯腰时吐气，直身时吸气。</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行礼</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两手仅前半掌着地，</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草礼</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仅手指第二指节以上</a:t>
            </a:r>
          </a:p>
        </p:txBody>
      </p:sp>
      <p:pic>
        <p:nvPicPr>
          <p:cNvPr id="20"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sp>
        <p:nvSpPr>
          <p:cNvPr id="21" name="文本框 20"/>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4"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6419909" y="1874486"/>
            <a:ext cx="615553" cy="2458944"/>
          </a:xfrm>
          <a:prstGeom prst="rect">
            <a:avLst/>
          </a:prstGeom>
          <a:noFill/>
        </p:spPr>
        <p:txBody>
          <a:bodyPr vert="eaVert" wrap="square" rtlCol="0">
            <a:spAutoFit/>
          </a:bodyPr>
          <a:lstStyle/>
          <a:p>
            <a:r>
              <a:rPr lang="zh-CN" altLang="en-US" sz="2800" dirty="0">
                <a:latin typeface="DFKai-SB" panose="03000509000000000000" pitchFamily="65" charset="-120"/>
                <a:ea typeface="DFKai-SB" panose="03000509000000000000" pitchFamily="65" charset="-120"/>
              </a:rPr>
              <a:t>伸掌礼</a:t>
            </a:r>
          </a:p>
        </p:txBody>
      </p:sp>
      <p:cxnSp>
        <p:nvCxnSpPr>
          <p:cNvPr id="11" name="直接连接符 10"/>
          <p:cNvCxnSpPr/>
          <p:nvPr/>
        </p:nvCxnSpPr>
        <p:spPr>
          <a:xfrm>
            <a:off x="5888000" y="1868672"/>
            <a:ext cx="0" cy="3463093"/>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195668" y="1531790"/>
            <a:ext cx="3139321" cy="4648200"/>
          </a:xfrm>
          <a:prstGeom prst="rect">
            <a:avLst/>
          </a:prstGeom>
          <a:noFill/>
        </p:spPr>
        <p:txBody>
          <a:bodyPr vert="eaVert" wrap="square" rtlCol="0">
            <a:spAutoFit/>
          </a:bodyPr>
          <a:lstStyle/>
          <a:p>
            <a:pPr>
              <a:lnSpc>
                <a:spcPct val="150000"/>
              </a:lnSpc>
            </a:pPr>
            <a:r>
              <a:rPr lang="zh-CN" altLang="en-US" sz="1600" dirty="0">
                <a:latin typeface="DFKai-SB" panose="03000509000000000000" pitchFamily="65" charset="-120"/>
                <a:ea typeface="DFKai-SB" panose="03000509000000000000" pitchFamily="65" charset="-120"/>
              </a:rPr>
              <a:t>这是品茗过程中使用频率最高的礼节，表示</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请</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与</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谢谢</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主客双方都可采用。两人面对面时，均伸右掌行礼对答。两人并坐时，右侧一方伸右掌行礼，左侧方伸左掌行礼。伸掌姿势为：将手斜伸在所敬奉的物品旁边，四指自然并拢，虎口稍分开，手掌略向内凹，手心中要有含着一个小气团的感觉，手腕要含蓄用力，不至显得轻浮。行伸掌礼同时应欠身点头微笑，讲究一气呵成</a:t>
            </a:r>
            <a:r>
              <a:rPr lang="en-US" altLang="zh-CN" sz="1600" dirty="0">
                <a:latin typeface="DFKai-SB" panose="03000509000000000000" pitchFamily="65" charset="-120"/>
                <a:ea typeface="DFKai-SB" panose="03000509000000000000" pitchFamily="65" charset="-120"/>
              </a:rPr>
              <a:t>.</a:t>
            </a:r>
            <a:endParaRPr lang="zh-CN" altLang="en-US" sz="1600" dirty="0">
              <a:latin typeface="DFKai-SB" panose="03000509000000000000" pitchFamily="65" charset="-120"/>
              <a:ea typeface="DFKai-SB" panose="03000509000000000000" pitchFamily="65" charset="-120"/>
            </a:endParaRPr>
          </a:p>
        </p:txBody>
      </p:sp>
      <p:pic>
        <p:nvPicPr>
          <p:cNvPr id="20" name="图片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sp>
        <p:nvSpPr>
          <p:cNvPr id="21" name="文本框 20"/>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22" name="图片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
        <p:nvSpPr>
          <p:cNvPr id="9" name="矩形 8"/>
          <p:cNvSpPr/>
          <p:nvPr/>
        </p:nvSpPr>
        <p:spPr>
          <a:xfrm>
            <a:off x="7154333" y="4333430"/>
            <a:ext cx="6096000" cy="369332"/>
          </a:xfrm>
          <a:prstGeom prst="rect">
            <a:avLst/>
          </a:prstGeom>
        </p:spPr>
        <p:txBody>
          <a:bodyPr>
            <a:spAutoFit/>
          </a:bodyPr>
          <a:lstStyle/>
          <a:p>
            <a:r>
              <a:rPr lang="zh-CN" altLang="en-US" dirty="0">
                <a:latin typeface="DFKai-SB" panose="03000509000000000000" pitchFamily="65" charset="-120"/>
                <a:ea typeface="DFKai-SB" panose="03000509000000000000" pitchFamily="65" charset="-120"/>
              </a:rPr>
              <a:t>　　</a:t>
            </a:r>
          </a:p>
        </p:txBody>
      </p:sp>
      <p:grpSp>
        <p:nvGrpSpPr>
          <p:cNvPr id="16" name="组合 15"/>
          <p:cNvGrpSpPr/>
          <p:nvPr/>
        </p:nvGrpSpPr>
        <p:grpSpPr>
          <a:xfrm>
            <a:off x="7688918" y="1764941"/>
            <a:ext cx="3063748" cy="3670554"/>
            <a:chOff x="6406896" y="1591056"/>
            <a:chExt cx="2005584" cy="2630424"/>
          </a:xfrm>
        </p:grpSpPr>
        <p:sp>
          <p:nvSpPr>
            <p:cNvPr id="17" name="矩形 16"/>
            <p:cNvSpPr/>
            <p:nvPr/>
          </p:nvSpPr>
          <p:spPr>
            <a:xfrm>
              <a:off x="6406896" y="1697736"/>
              <a:ext cx="1892808" cy="2523744"/>
            </a:xfrm>
            <a:prstGeom prst="rect">
              <a:avLst/>
            </a:prstGeom>
            <a:noFill/>
            <a:ln>
              <a:solidFill>
                <a:srgbClr val="EA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519672" y="1591056"/>
              <a:ext cx="1892808" cy="2523744"/>
            </a:xfrm>
            <a:prstGeom prst="rect">
              <a:avLst/>
            </a:prstGeom>
            <a:blipFill>
              <a:blip r:embed="rId5" cstate="screen">
                <a:extLst>
                  <a:ext uri="{28A0092B-C50C-407E-A947-70E740481C1C}">
                    <a14:useLocalDpi xmlns:a14="http://schemas.microsoft.com/office/drawing/2010/main"/>
                  </a:ext>
                </a:extLst>
              </a:blip>
              <a:stretch>
                <a:fillRect/>
              </a:stretch>
            </a:blipFill>
            <a:ln>
              <a:solidFill>
                <a:srgbClr val="EA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09093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494333" y="1103641"/>
            <a:ext cx="1402434" cy="4316357"/>
          </a:xfrm>
          <a:prstGeom prst="rect">
            <a:avLst/>
          </a:prstGeom>
          <a:noFill/>
          <a:ln>
            <a:solidFill>
              <a:srgbClr val="743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430347" y="1103641"/>
            <a:ext cx="1402434" cy="4316357"/>
          </a:xfrm>
          <a:prstGeom prst="rect">
            <a:avLst/>
          </a:prstGeom>
          <a:noFill/>
          <a:ln>
            <a:solidFill>
              <a:srgbClr val="743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277447" y="1103641"/>
            <a:ext cx="1402434" cy="4316357"/>
          </a:xfrm>
          <a:prstGeom prst="rect">
            <a:avLst/>
          </a:prstGeom>
          <a:noFill/>
          <a:ln>
            <a:solidFill>
              <a:srgbClr val="743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3486306" y="1809928"/>
            <a:ext cx="872093" cy="872093"/>
          </a:xfrm>
          <a:prstGeom prst="ellipse">
            <a:avLst/>
          </a:prstGeom>
          <a:solidFill>
            <a:srgbClr val="EA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latin typeface="DFKai-SB" panose="03000509000000000000" pitchFamily="65" charset="-120"/>
                <a:ea typeface="DFKai-SB" panose="03000509000000000000" pitchFamily="65" charset="-120"/>
              </a:rPr>
              <a:t>壹</a:t>
            </a:r>
            <a:endParaRPr lang="zh-CN" altLang="en-US" sz="4400" b="1" dirty="0">
              <a:latin typeface="DFKai-SB" panose="03000509000000000000" pitchFamily="65" charset="-120"/>
              <a:ea typeface="DFKai-SB" panose="03000509000000000000" pitchFamily="65" charset="-120"/>
            </a:endParaRPr>
          </a:p>
        </p:txBody>
      </p:sp>
      <p:sp>
        <p:nvSpPr>
          <p:cNvPr id="4" name="文本框 3"/>
          <p:cNvSpPr txBox="1"/>
          <p:nvPr/>
        </p:nvSpPr>
        <p:spPr>
          <a:xfrm>
            <a:off x="3239265" y="3448135"/>
            <a:ext cx="1046440" cy="2116666"/>
          </a:xfrm>
          <a:prstGeom prst="rect">
            <a:avLst/>
          </a:prstGeom>
          <a:noFill/>
        </p:spPr>
        <p:txBody>
          <a:bodyPr vert="eaVert" wrap="square" rtlCol="0">
            <a:spAutoFit/>
          </a:bodyPr>
          <a:lstStyle/>
          <a:p>
            <a:r>
              <a:rPr lang="zh-CN" altLang="en-US" sz="2800" b="1" dirty="0">
                <a:latin typeface="DFKai-SB" panose="03000509000000000000" pitchFamily="65" charset="-120"/>
                <a:ea typeface="DFKai-SB" panose="03000509000000000000" pitchFamily="65" charset="-120"/>
              </a:rPr>
              <a:t>简介</a:t>
            </a:r>
          </a:p>
          <a:p>
            <a:endParaRPr lang="zh-CN" altLang="en-US" sz="2800" b="1" spc="250" dirty="0">
              <a:latin typeface="DFKai-SB" panose="03000509000000000000" pitchFamily="65" charset="-120"/>
              <a:ea typeface="DFKai-SB" panose="03000509000000000000" pitchFamily="65" charset="-120"/>
            </a:endParaRPr>
          </a:p>
        </p:txBody>
      </p:sp>
      <p:sp>
        <p:nvSpPr>
          <p:cNvPr id="8" name="椭圆 7"/>
          <p:cNvSpPr/>
          <p:nvPr/>
        </p:nvSpPr>
        <p:spPr>
          <a:xfrm>
            <a:off x="5644138" y="1809928"/>
            <a:ext cx="872093" cy="872093"/>
          </a:xfrm>
          <a:prstGeom prst="ellipse">
            <a:avLst/>
          </a:prstGeom>
          <a:solidFill>
            <a:srgbClr val="EA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DFKai-SB" panose="03000509000000000000" pitchFamily="65" charset="-120"/>
                <a:ea typeface="DFKai-SB" panose="03000509000000000000" pitchFamily="65" charset="-120"/>
              </a:rPr>
              <a:t>贰</a:t>
            </a:r>
          </a:p>
        </p:txBody>
      </p:sp>
      <p:sp>
        <p:nvSpPr>
          <p:cNvPr id="9" name="文本框 8"/>
          <p:cNvSpPr txBox="1"/>
          <p:nvPr/>
        </p:nvSpPr>
        <p:spPr>
          <a:xfrm>
            <a:off x="5843109" y="3272464"/>
            <a:ext cx="615553" cy="2031690"/>
          </a:xfrm>
          <a:prstGeom prst="rect">
            <a:avLst/>
          </a:prstGeom>
          <a:noFill/>
        </p:spPr>
        <p:txBody>
          <a:bodyPr vert="eaVert" wrap="square" rtlCol="0">
            <a:spAutoFit/>
          </a:bodyPr>
          <a:lstStyle/>
          <a:p>
            <a:r>
              <a:rPr lang="zh-CN" altLang="en-US" sz="2800" b="1" dirty="0">
                <a:latin typeface="DFKai-SB" panose="03000509000000000000" pitchFamily="65" charset="-120"/>
                <a:ea typeface="DFKai-SB" panose="03000509000000000000" pitchFamily="65" charset="-120"/>
              </a:rPr>
              <a:t>接待礼仪</a:t>
            </a:r>
          </a:p>
        </p:txBody>
      </p:sp>
      <p:sp>
        <p:nvSpPr>
          <p:cNvPr id="12" name="椭圆 11"/>
          <p:cNvSpPr/>
          <p:nvPr/>
        </p:nvSpPr>
        <p:spPr>
          <a:xfrm>
            <a:off x="7801968" y="1809928"/>
            <a:ext cx="872093" cy="872093"/>
          </a:xfrm>
          <a:prstGeom prst="ellipse">
            <a:avLst/>
          </a:prstGeom>
          <a:solidFill>
            <a:srgbClr val="EA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DFKai-SB" panose="03000509000000000000" pitchFamily="65" charset="-120"/>
                <a:ea typeface="DFKai-SB" panose="03000509000000000000" pitchFamily="65" charset="-120"/>
              </a:rPr>
              <a:t>叁</a:t>
            </a:r>
          </a:p>
        </p:txBody>
      </p:sp>
      <p:sp>
        <p:nvSpPr>
          <p:cNvPr id="13" name="文本框 12"/>
          <p:cNvSpPr txBox="1"/>
          <p:nvPr/>
        </p:nvSpPr>
        <p:spPr>
          <a:xfrm>
            <a:off x="7887773" y="3147688"/>
            <a:ext cx="615553" cy="2031690"/>
          </a:xfrm>
          <a:prstGeom prst="rect">
            <a:avLst/>
          </a:prstGeom>
          <a:noFill/>
        </p:spPr>
        <p:txBody>
          <a:bodyPr vert="eaVert" wrap="square" rtlCol="0">
            <a:spAutoFit/>
          </a:bodyPr>
          <a:lstStyle/>
          <a:p>
            <a:r>
              <a:rPr lang="zh-CN" altLang="en-US" sz="2800" b="1" dirty="0">
                <a:latin typeface="DFKai-SB" panose="03000509000000000000" pitchFamily="65" charset="-120"/>
                <a:ea typeface="DFKai-SB" panose="03000509000000000000" pitchFamily="65" charset="-120"/>
              </a:rPr>
              <a:t>品茶礼仪</a:t>
            </a:r>
          </a:p>
        </p:txBody>
      </p:sp>
      <p:sp>
        <p:nvSpPr>
          <p:cNvPr id="20" name="文本框 19"/>
          <p:cNvSpPr txBox="1"/>
          <p:nvPr/>
        </p:nvSpPr>
        <p:spPr>
          <a:xfrm>
            <a:off x="1272226" y="1010053"/>
            <a:ext cx="1538883" cy="4554748"/>
          </a:xfrm>
          <a:prstGeom prst="rect">
            <a:avLst/>
          </a:prstGeom>
          <a:noFill/>
        </p:spPr>
        <p:txBody>
          <a:bodyPr vert="eaVert" wrap="square" rtlCol="0">
            <a:spAutoFit/>
          </a:bodyPr>
          <a:lstStyle/>
          <a:p>
            <a:pPr algn="ctr"/>
            <a:r>
              <a:rPr lang="zh-CN" altLang="en-US" sz="8800" b="1" dirty="0" smtClean="0">
                <a:latin typeface="DFKai-SB" panose="03000509000000000000" pitchFamily="65" charset="-120"/>
                <a:ea typeface="DFKai-SB" panose="03000509000000000000" pitchFamily="65" charset="-120"/>
              </a:rPr>
              <a:t>茶道</a:t>
            </a:r>
            <a:endParaRPr lang="zh-CN" altLang="en-US" sz="8800" b="1" dirty="0">
              <a:latin typeface="DFKai-SB" panose="03000509000000000000" pitchFamily="65" charset="-120"/>
              <a:ea typeface="DFKai-SB" panose="03000509000000000000" pitchFamily="65" charset="-120"/>
            </a:endParaRPr>
          </a:p>
        </p:txBody>
      </p:sp>
      <p:pic>
        <p:nvPicPr>
          <p:cNvPr id="21" name="图片 20"/>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0306" y="123875"/>
            <a:ext cx="1693827" cy="2183449"/>
          </a:xfrm>
          <a:prstGeom prst="rect">
            <a:avLst/>
          </a:prstGeom>
        </p:spPr>
      </p:pic>
      <p:pic>
        <p:nvPicPr>
          <p:cNvPr id="23" name="图片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58914" y="3147688"/>
            <a:ext cx="2513624" cy="340551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7000">
        <p15:prstTrans prst="curtains"/>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3" grpId="0" animBg="1"/>
      <p:bldP spid="4" grpId="0"/>
      <p:bldP spid="8" grpId="0" animBg="1"/>
      <p:bldP spid="9" grpId="0"/>
      <p:bldP spid="12" grpId="0" animBg="1"/>
      <p:bldP spid="13"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6419909" y="1874486"/>
            <a:ext cx="615553" cy="2458944"/>
          </a:xfrm>
          <a:prstGeom prst="rect">
            <a:avLst/>
          </a:prstGeom>
          <a:noFill/>
        </p:spPr>
        <p:txBody>
          <a:bodyPr vert="eaVert" wrap="square" rtlCol="0">
            <a:spAutoFit/>
          </a:bodyPr>
          <a:lstStyle/>
          <a:p>
            <a:r>
              <a:rPr lang="zh-CN" altLang="en-US" sz="2800" dirty="0">
                <a:latin typeface="DFKai-SB" panose="03000509000000000000" pitchFamily="65" charset="-120"/>
                <a:ea typeface="DFKai-SB" panose="03000509000000000000" pitchFamily="65" charset="-120"/>
              </a:rPr>
              <a:t>叩指礼</a:t>
            </a:r>
          </a:p>
        </p:txBody>
      </p:sp>
      <p:cxnSp>
        <p:nvCxnSpPr>
          <p:cNvPr id="11" name="直接连接符 10"/>
          <p:cNvCxnSpPr/>
          <p:nvPr/>
        </p:nvCxnSpPr>
        <p:spPr>
          <a:xfrm>
            <a:off x="5888000" y="1868672"/>
            <a:ext cx="0" cy="3463093"/>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072557" y="1531790"/>
            <a:ext cx="3262432" cy="4411810"/>
          </a:xfrm>
          <a:prstGeom prst="rect">
            <a:avLst/>
          </a:prstGeom>
          <a:noFill/>
        </p:spPr>
        <p:txBody>
          <a:bodyPr vert="eaVert" wrap="square" rtlCol="0">
            <a:spAutoFit/>
          </a:bodyPr>
          <a:lstStyle/>
          <a:p>
            <a:pPr>
              <a:lnSpc>
                <a:spcPct val="250000"/>
              </a:lnSpc>
            </a:pPr>
            <a:r>
              <a:rPr lang="zh-CN" altLang="en-US" sz="1600" dirty="0">
                <a:latin typeface="DFKai-SB" panose="03000509000000000000" pitchFamily="65" charset="-120"/>
                <a:ea typeface="DFKai-SB" panose="03000509000000000000" pitchFamily="65" charset="-120"/>
              </a:rPr>
              <a:t>此礼是从古时中国的叩头礼演化而来的，叩指即代表叩头。早先的叩指礼是比较讲究的，必须屈腕握空拳，叩指关节。随着时间的推移，逐渐演化为将手弯曲，用几个指头轻叩桌面，以示谢忱。</a:t>
            </a:r>
          </a:p>
          <a:p>
            <a:pPr>
              <a:lnSpc>
                <a:spcPct val="250000"/>
              </a:lnSpc>
            </a:pPr>
            <a:endParaRPr lang="zh-CN" altLang="en-US" sz="1600" dirty="0">
              <a:latin typeface="DFKai-SB" panose="03000509000000000000" pitchFamily="65" charset="-120"/>
              <a:ea typeface="DFKai-SB" panose="03000509000000000000" pitchFamily="65" charset="-120"/>
            </a:endParaRPr>
          </a:p>
        </p:txBody>
      </p:sp>
      <p:pic>
        <p:nvPicPr>
          <p:cNvPr id="20" name="图片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sp>
        <p:nvSpPr>
          <p:cNvPr id="21" name="文本框 20"/>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22" name="图片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
        <p:nvSpPr>
          <p:cNvPr id="9" name="矩形 8"/>
          <p:cNvSpPr/>
          <p:nvPr/>
        </p:nvSpPr>
        <p:spPr>
          <a:xfrm>
            <a:off x="7154333" y="4333430"/>
            <a:ext cx="6096000" cy="369332"/>
          </a:xfrm>
          <a:prstGeom prst="rect">
            <a:avLst/>
          </a:prstGeom>
        </p:spPr>
        <p:txBody>
          <a:bodyPr>
            <a:spAutoFit/>
          </a:bodyPr>
          <a:lstStyle/>
          <a:p>
            <a:r>
              <a:rPr lang="zh-CN" altLang="en-US" dirty="0">
                <a:latin typeface="DFKai-SB" panose="03000509000000000000" pitchFamily="65" charset="-120"/>
                <a:ea typeface="DFKai-SB" panose="03000509000000000000" pitchFamily="65" charset="-120"/>
              </a:rPr>
              <a:t>　　</a:t>
            </a:r>
          </a:p>
        </p:txBody>
      </p:sp>
      <p:grpSp>
        <p:nvGrpSpPr>
          <p:cNvPr id="13" name="组合 12"/>
          <p:cNvGrpSpPr/>
          <p:nvPr/>
        </p:nvGrpSpPr>
        <p:grpSpPr>
          <a:xfrm>
            <a:off x="8107590" y="1637589"/>
            <a:ext cx="2391606" cy="3694176"/>
            <a:chOff x="8653272" y="2301240"/>
            <a:chExt cx="2164080" cy="3694176"/>
          </a:xfrm>
        </p:grpSpPr>
        <p:sp>
          <p:nvSpPr>
            <p:cNvPr id="14" name="矩形 13"/>
            <p:cNvSpPr/>
            <p:nvPr/>
          </p:nvSpPr>
          <p:spPr>
            <a:xfrm>
              <a:off x="8653272" y="2407920"/>
              <a:ext cx="2051304" cy="3587496"/>
            </a:xfrm>
            <a:prstGeom prst="rect">
              <a:avLst/>
            </a:prstGeom>
            <a:noFill/>
            <a:ln>
              <a:solidFill>
                <a:srgbClr val="EA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DFKai-SB" panose="03000509000000000000" pitchFamily="65" charset="-120"/>
                <a:ea typeface="DFKai-SB" panose="03000509000000000000" pitchFamily="65" charset="-120"/>
              </a:endParaRPr>
            </a:p>
          </p:txBody>
        </p:sp>
        <p:sp>
          <p:nvSpPr>
            <p:cNvPr id="15" name="矩形 14"/>
            <p:cNvSpPr/>
            <p:nvPr/>
          </p:nvSpPr>
          <p:spPr>
            <a:xfrm>
              <a:off x="8766048" y="2301240"/>
              <a:ext cx="2051304" cy="3587496"/>
            </a:xfrm>
            <a:prstGeom prst="rect">
              <a:avLst/>
            </a:prstGeom>
            <a:blipFill>
              <a:blip r:embed="rId5" cstate="screen">
                <a:extLst>
                  <a:ext uri="{28A0092B-C50C-407E-A947-70E740481C1C}">
                    <a14:useLocalDpi xmlns:a14="http://schemas.microsoft.com/office/drawing/2010/main"/>
                  </a:ext>
                </a:extLst>
              </a:blip>
              <a:stretch>
                <a:fillRect/>
              </a:stretch>
            </a:blipFill>
            <a:ln>
              <a:solidFill>
                <a:srgbClr val="EA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DFKai-SB" panose="03000509000000000000" pitchFamily="65" charset="-120"/>
                <a:ea typeface="DFKai-SB" panose="03000509000000000000" pitchFamily="65" charset="-120"/>
              </a:endParaRPr>
            </a:p>
          </p:txBody>
        </p:sp>
      </p:grpSp>
    </p:spTree>
    <p:extLst>
      <p:ext uri="{BB962C8B-B14F-4D97-AF65-F5344CB8AC3E}">
        <p14:creationId xmlns:p14="http://schemas.microsoft.com/office/powerpoint/2010/main" val="33428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6551132" y="1874486"/>
            <a:ext cx="615553" cy="2458944"/>
          </a:xfrm>
          <a:prstGeom prst="rect">
            <a:avLst/>
          </a:prstGeom>
          <a:noFill/>
        </p:spPr>
        <p:txBody>
          <a:bodyPr vert="eaVert" wrap="square" rtlCol="0">
            <a:spAutoFit/>
          </a:bodyPr>
          <a:lstStyle/>
          <a:p>
            <a:r>
              <a:rPr lang="zh-CN" altLang="en-US" sz="2800" dirty="0">
                <a:latin typeface="DFKai-SB" panose="03000509000000000000" pitchFamily="65" charset="-120"/>
                <a:ea typeface="DFKai-SB" panose="03000509000000000000" pitchFamily="65" charset="-120"/>
              </a:rPr>
              <a:t>寓意礼</a:t>
            </a:r>
          </a:p>
        </p:txBody>
      </p:sp>
      <p:cxnSp>
        <p:nvCxnSpPr>
          <p:cNvPr id="11" name="直接连接符 10"/>
          <p:cNvCxnSpPr/>
          <p:nvPr/>
        </p:nvCxnSpPr>
        <p:spPr>
          <a:xfrm>
            <a:off x="6019223" y="1868672"/>
            <a:ext cx="0" cy="3463093"/>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259731" y="1574123"/>
            <a:ext cx="4493538" cy="4411810"/>
          </a:xfrm>
          <a:prstGeom prst="rect">
            <a:avLst/>
          </a:prstGeom>
          <a:noFill/>
        </p:spPr>
        <p:txBody>
          <a:bodyPr vert="eaVert" wrap="square" rtlCol="0">
            <a:spAutoFit/>
          </a:bodyPr>
          <a:lstStyle/>
          <a:p>
            <a:pPr>
              <a:lnSpc>
                <a:spcPct val="250000"/>
              </a:lnSpc>
            </a:pPr>
            <a:r>
              <a:rPr lang="zh-CN" altLang="en-US" sz="1600" dirty="0">
                <a:latin typeface="DFKai-SB" panose="03000509000000000000" pitchFamily="65" charset="-120"/>
                <a:ea typeface="DFKai-SB" panose="03000509000000000000" pitchFamily="65" charset="-120"/>
              </a:rPr>
              <a:t>这是寓意美好祝福的礼仪动作，最常见的有 ：</a:t>
            </a:r>
          </a:p>
          <a:p>
            <a:pPr>
              <a:lnSpc>
                <a:spcPct val="250000"/>
              </a:lnSpc>
            </a:pPr>
            <a:r>
              <a:rPr lang="zh-CN" altLang="en-US" sz="1600" dirty="0">
                <a:latin typeface="DFKai-SB" panose="03000509000000000000" pitchFamily="65" charset="-120"/>
                <a:ea typeface="DFKai-SB" panose="03000509000000000000" pitchFamily="65" charset="-120"/>
              </a:rPr>
              <a:t>    凤凰三点头。用手提壶把，高冲低斟反复三次，寓意向来宾鞠躬三次，以示欢迎。高冲低斟是指右手提壶靠近茶杯口注水，再提腕使开水壶提升，此时水流如</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酿泉泄出于两峰之间</a:t>
            </a:r>
            <a:r>
              <a:rPr lang="en-US" altLang="zh-CN" sz="1600" dirty="0">
                <a:latin typeface="DFKai-SB" panose="03000509000000000000" pitchFamily="65" charset="-120"/>
                <a:ea typeface="DFKai-SB" panose="03000509000000000000" pitchFamily="65" charset="-120"/>
              </a:rPr>
              <a:t>"</a:t>
            </a:r>
            <a:r>
              <a:rPr lang="zh-CN" altLang="en-US" sz="1600" dirty="0">
                <a:latin typeface="DFKai-SB" panose="03000509000000000000" pitchFamily="65" charset="-120"/>
                <a:ea typeface="DFKai-SB" panose="03000509000000000000" pitchFamily="65" charset="-120"/>
              </a:rPr>
              <a:t>，接着仍压腕将开水壶靠近茶杯口继续注水。如此反复三次，恰好注入所需水量，即提腕断流收水。</a:t>
            </a:r>
          </a:p>
        </p:txBody>
      </p:sp>
      <p:pic>
        <p:nvPicPr>
          <p:cNvPr id="20" name="图片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sp>
        <p:nvSpPr>
          <p:cNvPr id="21" name="文本框 20"/>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22" name="图片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
        <p:nvSpPr>
          <p:cNvPr id="9" name="矩形 8"/>
          <p:cNvSpPr/>
          <p:nvPr/>
        </p:nvSpPr>
        <p:spPr>
          <a:xfrm>
            <a:off x="7154333" y="4333430"/>
            <a:ext cx="6096000" cy="369332"/>
          </a:xfrm>
          <a:prstGeom prst="rect">
            <a:avLst/>
          </a:prstGeom>
        </p:spPr>
        <p:txBody>
          <a:bodyPr>
            <a:spAutoFit/>
          </a:bodyPr>
          <a:lstStyle/>
          <a:p>
            <a:r>
              <a:rPr lang="zh-CN" altLang="en-US" dirty="0">
                <a:latin typeface="DFKai-SB" panose="03000509000000000000" pitchFamily="65" charset="-120"/>
                <a:ea typeface="DFKai-SB" panose="03000509000000000000" pitchFamily="65" charset="-120"/>
              </a:rPr>
              <a:t>　　</a:t>
            </a:r>
          </a:p>
        </p:txBody>
      </p:sp>
      <p:grpSp>
        <p:nvGrpSpPr>
          <p:cNvPr id="16" name="组合 15"/>
          <p:cNvGrpSpPr/>
          <p:nvPr/>
        </p:nvGrpSpPr>
        <p:grpSpPr>
          <a:xfrm>
            <a:off x="7688918" y="1764941"/>
            <a:ext cx="3063748" cy="3670554"/>
            <a:chOff x="6406896" y="1591056"/>
            <a:chExt cx="2005584" cy="2630424"/>
          </a:xfrm>
        </p:grpSpPr>
        <p:sp>
          <p:nvSpPr>
            <p:cNvPr id="17" name="矩形 16"/>
            <p:cNvSpPr/>
            <p:nvPr/>
          </p:nvSpPr>
          <p:spPr>
            <a:xfrm>
              <a:off x="6406896" y="1697736"/>
              <a:ext cx="1892808" cy="2523744"/>
            </a:xfrm>
            <a:prstGeom prst="rect">
              <a:avLst/>
            </a:prstGeom>
            <a:noFill/>
            <a:ln>
              <a:solidFill>
                <a:srgbClr val="EA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519672" y="1591056"/>
              <a:ext cx="1892808" cy="2523744"/>
            </a:xfrm>
            <a:prstGeom prst="rect">
              <a:avLst/>
            </a:prstGeom>
            <a:blipFill>
              <a:blip r:embed="rId5" cstate="screen">
                <a:extLst>
                  <a:ext uri="{28A0092B-C50C-407E-A947-70E740481C1C}">
                    <a14:useLocalDpi xmlns:a14="http://schemas.microsoft.com/office/drawing/2010/main"/>
                  </a:ext>
                </a:extLst>
              </a:blip>
              <a:stretch>
                <a:fillRect/>
              </a:stretch>
            </a:blipFill>
            <a:ln>
              <a:solidFill>
                <a:srgbClr val="EA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47635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1"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2615263" y="1500633"/>
            <a:ext cx="2769989" cy="4211110"/>
          </a:xfrm>
          <a:prstGeom prst="rect">
            <a:avLst/>
          </a:prstGeom>
          <a:noFill/>
        </p:spPr>
        <p:txBody>
          <a:bodyPr vert="eaVert" wrap="square" rtlCol="0">
            <a:spAutoFit/>
          </a:bodyPr>
          <a:lstStyle/>
          <a:p>
            <a:pPr>
              <a:lnSpc>
                <a:spcPct val="150000"/>
              </a:lnSpc>
            </a:pPr>
            <a:r>
              <a:rPr lang="zh-CN" altLang="en-US" sz="2800" dirty="0">
                <a:latin typeface="DFKai-SB" panose="03000509000000000000" pitchFamily="65" charset="-120"/>
                <a:ea typeface="DFKai-SB" panose="03000509000000000000" pitchFamily="65" charset="-120"/>
              </a:rPr>
              <a:t>铫煎黄蕊色，碗转曲尘花。　夜后邀陪明月，晨前独对朝霞。洗尽古今人不倦，将知醉后岂堪夸。</a:t>
            </a:r>
          </a:p>
        </p:txBody>
      </p:sp>
      <p:sp>
        <p:nvSpPr>
          <p:cNvPr id="38" name="文本框 37"/>
          <p:cNvSpPr txBox="1"/>
          <p:nvPr/>
        </p:nvSpPr>
        <p:spPr>
          <a:xfrm>
            <a:off x="5588302" y="1811855"/>
            <a:ext cx="1954381" cy="4554748"/>
          </a:xfrm>
          <a:prstGeom prst="rect">
            <a:avLst/>
          </a:prstGeom>
          <a:noFill/>
        </p:spPr>
        <p:txBody>
          <a:bodyPr vert="eaVert" wrap="square" rtlCol="0">
            <a:spAutoFit/>
          </a:bodyPr>
          <a:lstStyle/>
          <a:p>
            <a:r>
              <a:rPr lang="zh-CN" altLang="en-US" sz="11500" b="1" dirty="0" smtClean="0">
                <a:latin typeface="DFKai-SB" panose="03000509000000000000" pitchFamily="65" charset="-120"/>
                <a:ea typeface="DFKai-SB" panose="03000509000000000000" pitchFamily="65" charset="-120"/>
              </a:rPr>
              <a:t>茶道</a:t>
            </a:r>
            <a:endParaRPr lang="zh-CN" altLang="en-US" sz="11500" b="1" dirty="0">
              <a:latin typeface="DFKai-SB" panose="03000509000000000000" pitchFamily="65" charset="-120"/>
              <a:ea typeface="DFKai-SB" panose="03000509000000000000" pitchFamily="65" charset="-120"/>
            </a:endParaRPr>
          </a:p>
        </p:txBody>
      </p:sp>
      <p:pic>
        <p:nvPicPr>
          <p:cNvPr id="39" name="图片 38"/>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0306" y="123875"/>
            <a:ext cx="1693827" cy="2183449"/>
          </a:xfrm>
          <a:prstGeom prst="rect">
            <a:avLst/>
          </a:prstGeom>
        </p:spPr>
      </p:pic>
      <p:pic>
        <p:nvPicPr>
          <p:cNvPr id="41" name="图片 4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42683" y="440266"/>
            <a:ext cx="4453007" cy="6033043"/>
          </a:xfrm>
          <a:prstGeom prst="rect">
            <a:avLst/>
          </a:prstGeom>
        </p:spPr>
      </p:pic>
    </p:spTree>
    <p:extLst>
      <p:ext uri="{BB962C8B-B14F-4D97-AF65-F5344CB8AC3E}">
        <p14:creationId xmlns:p14="http://schemas.microsoft.com/office/powerpoint/2010/main" val="2327561839"/>
      </p:ext>
    </p:extLst>
  </p:cSld>
  <p:clrMapOvr>
    <a:masterClrMapping/>
  </p:clrMapOvr>
  <mc:AlternateContent xmlns:mc="http://schemas.openxmlformats.org/markup-compatibility/2006" xmlns:p14="http://schemas.microsoft.com/office/powerpoint/2010/main">
    <mc:Choice Requires="p14">
      <p:transition spd="slow" p14:dur="1600" advTm="7000">
        <p:blinds dir="vert"/>
      </p:transition>
    </mc:Choice>
    <mc:Fallback xmlns="" xmlns:a14="http://schemas.microsoft.com/office/drawing/2010/main">
      <p:transition spd="slow" advTm="7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circle(in)">
                                      <p:cBhvr>
                                        <p:cTn id="12" dur="2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up)">
                                      <p:cBhvr>
                                        <p:cTn id="17" dur="500"/>
                                        <p:tgtEl>
                                          <p:spTgt spid="3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right)">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05142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6115" y="2034540"/>
            <a:ext cx="8638752" cy="3282696"/>
          </a:xfrm>
          <a:prstGeom prst="rect">
            <a:avLst/>
          </a:prstGeom>
          <a:noFill/>
          <a:ln w="38100">
            <a:solidFill>
              <a:srgbClr val="743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DFKai-SB" panose="03000509000000000000" pitchFamily="65" charset="-120"/>
              <a:ea typeface="DFKai-SB" panose="03000509000000000000" pitchFamily="65" charset="-120"/>
            </a:endParaRPr>
          </a:p>
        </p:txBody>
      </p:sp>
      <p:sp>
        <p:nvSpPr>
          <p:cNvPr id="7" name="文本框 6"/>
          <p:cNvSpPr txBox="1"/>
          <p:nvPr/>
        </p:nvSpPr>
        <p:spPr>
          <a:xfrm>
            <a:off x="4840114" y="3190954"/>
            <a:ext cx="2492990" cy="707886"/>
          </a:xfrm>
          <a:prstGeom prst="rect">
            <a:avLst/>
          </a:prstGeom>
          <a:noFill/>
        </p:spPr>
        <p:txBody>
          <a:bodyPr wrap="none" rtlCol="0">
            <a:spAutoFit/>
          </a:bodyPr>
          <a:lstStyle/>
          <a:p>
            <a:pPr algn="just"/>
            <a:r>
              <a:rPr lang="zh-CN" altLang="en-US" sz="4000" b="1" dirty="0" smtClean="0">
                <a:latin typeface="DFKai-SB" panose="03000509000000000000" pitchFamily="65" charset="-120"/>
                <a:ea typeface="DFKai-SB" panose="03000509000000000000" pitchFamily="65" charset="-120"/>
              </a:rPr>
              <a:t>简     介</a:t>
            </a:r>
            <a:endParaRPr lang="zh-CN" altLang="en-US" sz="4000" b="1" dirty="0">
              <a:latin typeface="DFKai-SB" panose="03000509000000000000" pitchFamily="65" charset="-120"/>
              <a:ea typeface="DFKai-SB" panose="03000509000000000000" pitchFamily="65" charset="-120"/>
            </a:endParaRPr>
          </a:p>
        </p:txBody>
      </p:sp>
      <p:pic>
        <p:nvPicPr>
          <p:cNvPr id="6" name="图片 5"/>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0" y="267809"/>
            <a:ext cx="1693827" cy="2183449"/>
          </a:xfrm>
          <a:prstGeom prst="rect">
            <a:avLst/>
          </a:prstGeom>
        </p:spPr>
      </p:pic>
      <p:sp>
        <p:nvSpPr>
          <p:cNvPr id="10" name="椭圆 9"/>
          <p:cNvSpPr/>
          <p:nvPr/>
        </p:nvSpPr>
        <p:spPr>
          <a:xfrm>
            <a:off x="3243129" y="3108851"/>
            <a:ext cx="872093" cy="872093"/>
          </a:xfrm>
          <a:prstGeom prst="ellipse">
            <a:avLst/>
          </a:prstGeom>
          <a:solidFill>
            <a:srgbClr val="EA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latin typeface="DFKai-SB" panose="03000509000000000000" pitchFamily="65" charset="-120"/>
                <a:ea typeface="DFKai-SB" panose="03000509000000000000" pitchFamily="65" charset="-120"/>
              </a:rPr>
              <a:t>壹</a:t>
            </a:r>
            <a:endParaRPr lang="zh-CN" altLang="en-US" sz="4400" b="1" dirty="0">
              <a:latin typeface="DFKai-SB" panose="03000509000000000000" pitchFamily="65" charset="-120"/>
              <a:ea typeface="DFKai-SB" panose="03000509000000000000" pitchFamily="65" charset="-120"/>
            </a:endParaRPr>
          </a:p>
        </p:txBody>
      </p:sp>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9940" y="1926487"/>
            <a:ext cx="2497667" cy="3383893"/>
          </a:xfrm>
          <a:prstGeom prst="rect">
            <a:avLst/>
          </a:prstGeom>
        </p:spPr>
      </p:pic>
      <p:sp>
        <p:nvSpPr>
          <p:cNvPr id="2" name="文本框 1"/>
          <p:cNvSpPr txBox="1"/>
          <p:nvPr/>
        </p:nvSpPr>
        <p:spPr>
          <a:xfrm>
            <a:off x="3533313" y="550416"/>
            <a:ext cx="2130640" cy="276999"/>
          </a:xfrm>
          <a:prstGeom prst="rect">
            <a:avLst/>
          </a:prstGeom>
          <a:noFill/>
        </p:spPr>
        <p:txBody>
          <a:bodyPr wrap="square" rtlCol="0">
            <a:spAutoFit/>
          </a:bodyPr>
          <a:lstStyle/>
          <a:p>
            <a:r>
              <a:rPr lang="en-US" altLang="zh-CN" sz="1200" dirty="0">
                <a:solidFill>
                  <a:srgbClr val="EDEDED"/>
                </a:solidFill>
              </a:rPr>
              <a:t>https://www.ypppt.com/</a:t>
            </a:r>
            <a:endParaRPr lang="zh-CN" altLang="en-US" sz="1200" dirty="0">
              <a:solidFill>
                <a:srgbClr val="EDEDED"/>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7000"/>
    </mc:Choice>
    <mc:Fallback xmlns="" xmlns:a14="http://schemas.microsoft.com/office/drawing/2010/main">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23" name="图片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
        <p:nvSpPr>
          <p:cNvPr id="26" name="文本框 25"/>
          <p:cNvSpPr txBox="1"/>
          <p:nvPr/>
        </p:nvSpPr>
        <p:spPr>
          <a:xfrm>
            <a:off x="1053041" y="1189327"/>
            <a:ext cx="10343091" cy="2062103"/>
          </a:xfrm>
          <a:prstGeom prst="rect">
            <a:avLst/>
          </a:prstGeom>
          <a:noFill/>
        </p:spPr>
        <p:txBody>
          <a:bodyPr vert="horz" wrap="square" rtlCol="0">
            <a:spAutoFit/>
          </a:bodyPr>
          <a:lstStyle/>
          <a:p>
            <a:pPr>
              <a:lnSpc>
                <a:spcPct val="200000"/>
              </a:lnSpc>
            </a:pPr>
            <a:r>
              <a:rPr lang="zh-CN" altLang="en-US" sz="1600" dirty="0" smtClean="0">
                <a:latin typeface="DFKai-SB" panose="03000509000000000000" pitchFamily="65" charset="-120"/>
                <a:ea typeface="DFKai-SB" panose="03000509000000000000" pitchFamily="65" charset="-120"/>
              </a:rPr>
              <a:t>   茶道</a:t>
            </a:r>
            <a:r>
              <a:rPr lang="zh-CN" altLang="en-US" sz="1600" dirty="0">
                <a:latin typeface="DFKai-SB" panose="03000509000000000000" pitchFamily="65" charset="-120"/>
                <a:ea typeface="DFKai-SB" panose="03000509000000000000" pitchFamily="65" charset="-120"/>
              </a:rPr>
              <a:t>，就是品赏茶的美感之道。茶道亦被视为（</a:t>
            </a:r>
            <a:r>
              <a:rPr lang="en-US" altLang="zh-CN" sz="1600" dirty="0">
                <a:latin typeface="DFKai-SB" panose="03000509000000000000" pitchFamily="65" charset="-120"/>
                <a:ea typeface="DFKai-SB" panose="03000509000000000000" pitchFamily="65" charset="-120"/>
              </a:rPr>
              <a:t>tea ceremony</a:t>
            </a:r>
            <a:r>
              <a:rPr lang="zh-CN" altLang="en-US" sz="1600" dirty="0">
                <a:latin typeface="DFKai-SB" panose="03000509000000000000" pitchFamily="65" charset="-120"/>
                <a:ea typeface="DFKai-SB" panose="03000509000000000000" pitchFamily="65" charset="-120"/>
              </a:rPr>
              <a:t>）一种烹茶饮茶的生活艺术，一种以茶为媒的生活礼仪，一种以茶修身的生活方式。它通过沏茶、赏茶、闻茶、饮茶、增进友谊，美心修德，学习礼法，是很有益的一种和美仪式。喝茶能静心、静神，有助于陶冶情操、去除杂念，这与提倡“清静、恬澹”的东方哲学思想很合拍，也符合佛道儒的“内省修行”思想。茶道精神是茶文化的核心，是茶文化的灵魂</a:t>
            </a:r>
          </a:p>
        </p:txBody>
      </p:sp>
      <p:pic>
        <p:nvPicPr>
          <p:cNvPr id="30" name="图片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pic>
        <p:nvPicPr>
          <p:cNvPr id="11" name="图片 1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53041" y="3451046"/>
            <a:ext cx="10160763" cy="3119946"/>
          </a:xfrm>
          <a:custGeom>
            <a:avLst/>
            <a:gdLst>
              <a:gd name="connsiteX0" fmla="*/ 0 w 10160763"/>
              <a:gd name="connsiteY0" fmla="*/ 0 h 3119946"/>
              <a:gd name="connsiteX1" fmla="*/ 10160763 w 10160763"/>
              <a:gd name="connsiteY1" fmla="*/ 0 h 3119946"/>
              <a:gd name="connsiteX2" fmla="*/ 10160763 w 10160763"/>
              <a:gd name="connsiteY2" fmla="*/ 3119946 h 3119946"/>
              <a:gd name="connsiteX3" fmla="*/ 0 w 10160763"/>
              <a:gd name="connsiteY3" fmla="*/ 3119946 h 3119946"/>
            </a:gdLst>
            <a:ahLst/>
            <a:cxnLst>
              <a:cxn ang="0">
                <a:pos x="connsiteX0" y="connsiteY0"/>
              </a:cxn>
              <a:cxn ang="0">
                <a:pos x="connsiteX1" y="connsiteY1"/>
              </a:cxn>
              <a:cxn ang="0">
                <a:pos x="connsiteX2" y="connsiteY2"/>
              </a:cxn>
              <a:cxn ang="0">
                <a:pos x="connsiteX3" y="connsiteY3"/>
              </a:cxn>
            </a:cxnLst>
            <a:rect l="l" t="t" r="r" b="b"/>
            <a:pathLst>
              <a:path w="10160763" h="3119946">
                <a:moveTo>
                  <a:pt x="0" y="0"/>
                </a:moveTo>
                <a:lnTo>
                  <a:pt x="10160763" y="0"/>
                </a:lnTo>
                <a:lnTo>
                  <a:pt x="10160763" y="3119946"/>
                </a:lnTo>
                <a:lnTo>
                  <a:pt x="0" y="3119946"/>
                </a:lnTo>
                <a:close/>
              </a:path>
            </a:pathLst>
          </a:cu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4336" y="1667933"/>
            <a:ext cx="7802136" cy="4385734"/>
          </a:xfrm>
          <a:prstGeom prst="rect">
            <a:avLst/>
          </a:prstGeom>
          <a:noFill/>
        </p:spPr>
        <p:txBody>
          <a:bodyPr vert="eaVert" wrap="square" rtlCol="0">
            <a:spAutoFit/>
          </a:bodyPr>
          <a:lstStyle/>
          <a:p>
            <a:pPr>
              <a:lnSpc>
                <a:spcPct val="250000"/>
              </a:lnSpc>
            </a:pPr>
            <a:r>
              <a:rPr lang="zh-CN" altLang="en-US" dirty="0" smtClean="0">
                <a:latin typeface="DFKai-SB" panose="03000509000000000000" pitchFamily="65" charset="-120"/>
                <a:ea typeface="DFKai-SB" panose="03000509000000000000" pitchFamily="65" charset="-120"/>
              </a:rPr>
              <a:t>    茶道</a:t>
            </a:r>
            <a:r>
              <a:rPr lang="zh-CN" altLang="en-US" dirty="0">
                <a:latin typeface="DFKai-SB" panose="03000509000000000000" pitchFamily="65" charset="-120"/>
                <a:ea typeface="DFKai-SB" panose="03000509000000000000" pitchFamily="65" charset="-120"/>
              </a:rPr>
              <a:t>是通过品茶活动来表现一定的礼节、人品、意境、美学观点和精神思想的一种行为艺术。它是茶艺与精神的结合，并通过茶艺表现精神。兴于中国唐代，盛于宋、明代，衰于清代。中国茶道的主要内容讲究五境之美，即茶叶、茶水、火候、茶具、环境，同时配以情绪等条件，以求“味”和“心”的最高享受。被称为美学宗教，以和、敬、清、寂为基本精神的日本茶道，则是继承唐宋遗风。</a:t>
            </a:r>
          </a:p>
          <a:p>
            <a:pPr>
              <a:lnSpc>
                <a:spcPct val="250000"/>
              </a:lnSpc>
            </a:pPr>
            <a:endParaRPr lang="zh-CN" altLang="en-US" dirty="0">
              <a:latin typeface="DFKai-SB" panose="03000509000000000000" pitchFamily="65" charset="-120"/>
              <a:ea typeface="DFKai-SB" panose="03000509000000000000" pitchFamily="65" charset="-120"/>
            </a:endParaRP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3079" y="1989667"/>
            <a:ext cx="2511831" cy="3085411"/>
          </a:xfrm>
          <a:prstGeom prst="rect">
            <a:avLst/>
          </a:prstGeom>
        </p:spPr>
      </p:pic>
      <p:pic>
        <p:nvPicPr>
          <p:cNvPr id="16" name="图片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sp>
        <p:nvSpPr>
          <p:cNvPr id="18" name="文本框 17"/>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19" name="图片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
        <p:nvSpPr>
          <p:cNvPr id="20" name="文本框 19"/>
          <p:cNvSpPr txBox="1"/>
          <p:nvPr/>
        </p:nvSpPr>
        <p:spPr>
          <a:xfrm>
            <a:off x="10651596" y="4124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21" name="图片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48532" y="225044"/>
            <a:ext cx="795868" cy="77489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ircle(in)">
                                      <p:cBhvr>
                                        <p:cTn id="36" dur="2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923" y="3468624"/>
            <a:ext cx="3364903" cy="3389376"/>
          </a:xfrm>
          <a:prstGeom prst="rect">
            <a:avLst/>
          </a:prstGeom>
        </p:spPr>
      </p:pic>
      <p:sp>
        <p:nvSpPr>
          <p:cNvPr id="12" name="内容占位符 2"/>
          <p:cNvSpPr txBox="1">
            <a:spLocks/>
          </p:cNvSpPr>
          <p:nvPr/>
        </p:nvSpPr>
        <p:spPr>
          <a:xfrm>
            <a:off x="8737919" y="1511531"/>
            <a:ext cx="2269064" cy="4600106"/>
          </a:xfrm>
          <a:prstGeom prst="rect">
            <a:avLst/>
          </a:prstGeom>
        </p:spPr>
        <p:txBody>
          <a:bodyPr vert="eaVe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50000"/>
              </a:lnSpc>
              <a:buNone/>
            </a:pPr>
            <a:r>
              <a:rPr lang="zh-CN" altLang="en-US" sz="1600" dirty="0" smtClean="0">
                <a:latin typeface="DFKai-SB" panose="03000509000000000000" pitchFamily="65" charset="-120"/>
                <a:ea typeface="DFKai-SB" panose="03000509000000000000" pitchFamily="65" charset="-120"/>
              </a:rPr>
              <a:t>茶文化属中国文化范畴，即为以礼规范品茶的各个细节，讲究茶叶、茶水、火候、茶具、环境、和饮者的修养、情绪等共同形成的一种意境之美。</a:t>
            </a:r>
          </a:p>
        </p:txBody>
      </p:sp>
      <p:sp>
        <p:nvSpPr>
          <p:cNvPr id="3" name="矩形 2"/>
          <p:cNvSpPr/>
          <p:nvPr/>
        </p:nvSpPr>
        <p:spPr>
          <a:xfrm>
            <a:off x="2886313" y="1511532"/>
            <a:ext cx="3108543" cy="4618336"/>
          </a:xfrm>
          <a:prstGeom prst="rect">
            <a:avLst/>
          </a:prstGeom>
        </p:spPr>
        <p:txBody>
          <a:bodyPr vert="eaVert" wrap="square">
            <a:spAutoFit/>
          </a:bodyPr>
          <a:lstStyle/>
          <a:p>
            <a:pPr>
              <a:lnSpc>
                <a:spcPct val="250000"/>
              </a:lnSpc>
            </a:pPr>
            <a:r>
              <a:rPr lang="zh-CN" altLang="en-US" sz="1600" dirty="0" smtClean="0">
                <a:latin typeface="DFKai-SB" panose="03000509000000000000" pitchFamily="65" charset="-120"/>
                <a:ea typeface="DFKai-SB" panose="03000509000000000000" pitchFamily="65" charset="-120"/>
              </a:rPr>
              <a:t>茶</a:t>
            </a:r>
            <a:r>
              <a:rPr lang="zh-CN" altLang="en-US" sz="1600" dirty="0">
                <a:latin typeface="DFKai-SB" panose="03000509000000000000" pitchFamily="65" charset="-120"/>
                <a:ea typeface="DFKai-SB" panose="03000509000000000000" pitchFamily="65" charset="-120"/>
              </a:rPr>
              <a:t>文化的精神内涵即是通过沏茶、赏茶、闻茶、饮茶、品茶等习惯和中华的文化内涵礼相结合形成的一种具有鲜明中国文化特征的一种文化现象，也可以说是一种礼节现象。</a:t>
            </a:r>
          </a:p>
          <a:p>
            <a:pPr>
              <a:lnSpc>
                <a:spcPct val="250000"/>
              </a:lnSpc>
            </a:pPr>
            <a:endParaRPr lang="zh-CN" altLang="en-US" sz="1200" dirty="0">
              <a:latin typeface="DFKai-SB" panose="03000509000000000000" pitchFamily="65" charset="-120"/>
              <a:ea typeface="DFKai-SB" panose="03000509000000000000" pitchFamily="65" charset="-120"/>
            </a:endParaRPr>
          </a:p>
        </p:txBody>
      </p:sp>
      <p:sp>
        <p:nvSpPr>
          <p:cNvPr id="13" name="矩形 12"/>
          <p:cNvSpPr/>
          <p:nvPr/>
        </p:nvSpPr>
        <p:spPr>
          <a:xfrm>
            <a:off x="6855834" y="1513236"/>
            <a:ext cx="1415772" cy="4557539"/>
          </a:xfrm>
          <a:prstGeom prst="rect">
            <a:avLst/>
          </a:prstGeom>
        </p:spPr>
        <p:txBody>
          <a:bodyPr vert="eaVert" wrap="square">
            <a:spAutoFit/>
          </a:bodyPr>
          <a:lstStyle/>
          <a:p>
            <a:pPr>
              <a:lnSpc>
                <a:spcPct val="250000"/>
              </a:lnSpc>
            </a:pPr>
            <a:r>
              <a:rPr lang="zh-CN" altLang="en-US" sz="1600" dirty="0">
                <a:latin typeface="DFKai-SB" panose="03000509000000000000" pitchFamily="65" charset="-120"/>
                <a:ea typeface="DFKai-SB" panose="03000509000000000000" pitchFamily="65" charset="-120"/>
              </a:rPr>
              <a:t>茶文化的内涵其实就是中国文化的内涵一种具体表现，谈茶文化必须结合中国汉文化而论之。</a:t>
            </a:r>
            <a:endParaRPr lang="en-US" altLang="zh-CN" sz="1600" dirty="0">
              <a:latin typeface="DFKai-SB" panose="03000509000000000000" pitchFamily="65" charset="-120"/>
              <a:ea typeface="DFKai-SB" panose="03000509000000000000" pitchFamily="65" charset="-120"/>
            </a:endParaRPr>
          </a:p>
        </p:txBody>
      </p:sp>
      <p:pic>
        <p:nvPicPr>
          <p:cNvPr id="16" name="图片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sp>
        <p:nvSpPr>
          <p:cNvPr id="17" name="文本框 16"/>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18" name="图片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13"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6115" y="2034540"/>
            <a:ext cx="8638752" cy="3282696"/>
          </a:xfrm>
          <a:prstGeom prst="rect">
            <a:avLst/>
          </a:prstGeom>
          <a:noFill/>
          <a:ln w="38100">
            <a:solidFill>
              <a:srgbClr val="743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DFKai-SB" panose="03000509000000000000" pitchFamily="65" charset="-120"/>
              <a:ea typeface="DFKai-SB" panose="03000509000000000000" pitchFamily="65" charset="-120"/>
            </a:endParaRPr>
          </a:p>
        </p:txBody>
      </p:sp>
      <p:sp>
        <p:nvSpPr>
          <p:cNvPr id="7" name="文本框 6"/>
          <p:cNvSpPr txBox="1"/>
          <p:nvPr/>
        </p:nvSpPr>
        <p:spPr>
          <a:xfrm>
            <a:off x="4772381" y="3108851"/>
            <a:ext cx="2236510" cy="707886"/>
          </a:xfrm>
          <a:prstGeom prst="rect">
            <a:avLst/>
          </a:prstGeom>
          <a:noFill/>
        </p:spPr>
        <p:txBody>
          <a:bodyPr wrap="none" rtlCol="0">
            <a:spAutoFit/>
          </a:bodyPr>
          <a:lstStyle/>
          <a:p>
            <a:r>
              <a:rPr lang="zh-CN" altLang="en-US" sz="4000" b="1" dirty="0">
                <a:latin typeface="DFKai-SB" panose="03000509000000000000" pitchFamily="65" charset="-120"/>
                <a:ea typeface="DFKai-SB" panose="03000509000000000000" pitchFamily="65" charset="-120"/>
              </a:rPr>
              <a:t>接待礼仪</a:t>
            </a:r>
          </a:p>
        </p:txBody>
      </p:sp>
      <p:pic>
        <p:nvPicPr>
          <p:cNvPr id="6" name="图片 5"/>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0" y="267809"/>
            <a:ext cx="1693827" cy="2183449"/>
          </a:xfrm>
          <a:prstGeom prst="rect">
            <a:avLst/>
          </a:prstGeom>
        </p:spPr>
      </p:pic>
      <p:sp>
        <p:nvSpPr>
          <p:cNvPr id="10" name="椭圆 9"/>
          <p:cNvSpPr/>
          <p:nvPr/>
        </p:nvSpPr>
        <p:spPr>
          <a:xfrm>
            <a:off x="3243129" y="3108851"/>
            <a:ext cx="872093" cy="872093"/>
          </a:xfrm>
          <a:prstGeom prst="ellipse">
            <a:avLst/>
          </a:prstGeom>
          <a:solidFill>
            <a:srgbClr val="EA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DFKai-SB" panose="03000509000000000000" pitchFamily="65" charset="-120"/>
                <a:ea typeface="DFKai-SB" panose="03000509000000000000" pitchFamily="65" charset="-120"/>
              </a:rPr>
              <a:t>贰</a:t>
            </a:r>
          </a:p>
        </p:txBody>
      </p:sp>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9940" y="1926487"/>
            <a:ext cx="2497667" cy="3383893"/>
          </a:xfrm>
          <a:prstGeom prst="rect">
            <a:avLst/>
          </a:prstGeom>
        </p:spPr>
      </p:pic>
    </p:spTree>
    <p:extLst>
      <p:ext uri="{BB962C8B-B14F-4D97-AF65-F5344CB8AC3E}">
        <p14:creationId xmlns:p14="http://schemas.microsoft.com/office/powerpoint/2010/main" val="185169317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xmlns:a14="http://schemas.microsoft.com/office/drawing/2010/main">
      <p:transition spd="slow"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a:xfrm>
            <a:off x="850898" y="2201333"/>
            <a:ext cx="7508221" cy="3505200"/>
          </a:xfrm>
          <a:prstGeom prst="rect">
            <a:avLst/>
          </a:prstGeom>
        </p:spPr>
        <p:txBody>
          <a:bodyPr vert="eaVe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0"/>
              </a:lnSpc>
              <a:buNone/>
            </a:pPr>
            <a:r>
              <a:rPr lang="zh-CN" altLang="en-US" sz="2400" b="1" dirty="0" smtClean="0">
                <a:latin typeface="DFKai-SB" panose="03000509000000000000" pitchFamily="65" charset="-120"/>
                <a:ea typeface="DFKai-SB" panose="03000509000000000000" pitchFamily="65" charset="-120"/>
              </a:rPr>
              <a:t>装扮要求</a:t>
            </a:r>
            <a:endParaRPr lang="en-US" altLang="zh-CN" sz="2400" b="1" dirty="0" smtClean="0">
              <a:latin typeface="DFKai-SB" panose="03000509000000000000" pitchFamily="65" charset="-120"/>
              <a:ea typeface="DFKai-SB" panose="03000509000000000000" pitchFamily="65" charset="-120"/>
            </a:endParaRPr>
          </a:p>
          <a:p>
            <a:pPr marL="0" indent="0">
              <a:lnSpc>
                <a:spcPct val="300000"/>
              </a:lnSpc>
              <a:buNone/>
            </a:pPr>
            <a:r>
              <a:rPr lang="zh-CN" altLang="en-US" sz="1600" dirty="0" smtClean="0">
                <a:latin typeface="DFKai-SB" panose="03000509000000000000" pitchFamily="65" charset="-120"/>
                <a:ea typeface="DFKai-SB" panose="03000509000000000000" pitchFamily="65" charset="-120"/>
              </a:rPr>
              <a:t>化妆清新淡雅</a:t>
            </a:r>
            <a:r>
              <a:rPr lang="en-US" altLang="zh-CN" sz="1600" dirty="0" smtClean="0">
                <a:latin typeface="DFKai-SB" panose="03000509000000000000" pitchFamily="65" charset="-120"/>
                <a:ea typeface="DFKai-SB" panose="03000509000000000000" pitchFamily="65" charset="-120"/>
              </a:rPr>
              <a:t>——</a:t>
            </a:r>
            <a:r>
              <a:rPr lang="zh-CN" altLang="en-US" sz="1600" dirty="0" smtClean="0">
                <a:latin typeface="DFKai-SB" panose="03000509000000000000" pitchFamily="65" charset="-120"/>
                <a:ea typeface="DFKai-SB" panose="03000509000000000000" pitchFamily="65" charset="-120"/>
              </a:rPr>
              <a:t>茶艺人员宜着淡妆，忌浓妆艳抹，不要佩戴夸张首饰，不可涂抹香水、香粉、指甲油等有刺激性气味的化妆品，影响茶的本味。头发应盘起，以免散落的头发掉到脸上影响操作。</a:t>
            </a:r>
          </a:p>
          <a:p>
            <a:pPr marL="0" indent="0">
              <a:lnSpc>
                <a:spcPct val="300000"/>
              </a:lnSpc>
              <a:buNone/>
            </a:pPr>
            <a:r>
              <a:rPr lang="zh-CN" altLang="en-US" sz="1600" dirty="0" smtClean="0">
                <a:latin typeface="DFKai-SB" panose="03000509000000000000" pitchFamily="65" charset="-120"/>
                <a:ea typeface="DFKai-SB" panose="03000509000000000000" pitchFamily="65" charset="-120"/>
              </a:rPr>
              <a:t>着装得体大方</a:t>
            </a:r>
            <a:r>
              <a:rPr lang="en-US" altLang="zh-CN" sz="1600" dirty="0" smtClean="0">
                <a:latin typeface="DFKai-SB" panose="03000509000000000000" pitchFamily="65" charset="-120"/>
                <a:ea typeface="DFKai-SB" panose="03000509000000000000" pitchFamily="65" charset="-120"/>
              </a:rPr>
              <a:t>——</a:t>
            </a:r>
            <a:r>
              <a:rPr lang="zh-CN" altLang="en-US" sz="1600" dirty="0" smtClean="0">
                <a:latin typeface="DFKai-SB" panose="03000509000000000000" pitchFamily="65" charset="-120"/>
                <a:ea typeface="DFKai-SB" panose="03000509000000000000" pitchFamily="65" charset="-120"/>
              </a:rPr>
              <a:t>茶艺人员着装以整洁大方、自然为好。</a:t>
            </a:r>
          </a:p>
          <a:p>
            <a:pPr marL="0" indent="0">
              <a:lnSpc>
                <a:spcPct val="300000"/>
              </a:lnSpc>
              <a:buNone/>
            </a:pPr>
            <a:endParaRPr lang="zh-CN" altLang="en-US" sz="1600" dirty="0">
              <a:latin typeface="DFKai-SB" panose="03000509000000000000" pitchFamily="65" charset="-120"/>
              <a:ea typeface="DFKai-SB" panose="03000509000000000000" pitchFamily="65" charset="-120"/>
            </a:endParaRP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8133" y="1607110"/>
            <a:ext cx="5113867" cy="5297416"/>
          </a:xfrm>
          <a:prstGeom prst="rect">
            <a:avLst/>
          </a:prstGeom>
        </p:spPr>
      </p:pic>
      <p:pic>
        <p:nvPicPr>
          <p:cNvPr id="23" name="图片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sp>
        <p:nvSpPr>
          <p:cNvPr id="24" name="文本框 23"/>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25" name="图片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
        <p:nvSpPr>
          <p:cNvPr id="8" name="TextBox 7"/>
          <p:cNvSpPr txBox="1"/>
          <p:nvPr/>
        </p:nvSpPr>
        <p:spPr>
          <a:xfrm>
            <a:off x="146769" y="6568764"/>
            <a:ext cx="1440159" cy="123111"/>
          </a:xfrm>
          <a:prstGeom prst="rect">
            <a:avLst/>
          </a:prstGeom>
          <a:noFill/>
        </p:spPr>
        <p:txBody>
          <a:bodyPr wrap="square" rtlCol="0">
            <a:spAutoFit/>
          </a:bodyPr>
          <a:lstStyle/>
          <a:p>
            <a:pPr>
              <a:lnSpc>
                <a:spcPct val="200000"/>
              </a:lnSpc>
            </a:pPr>
            <a:r>
              <a:rPr lang="zh-CN" altLang="en-US" sz="100" dirty="0">
                <a:solidFill>
                  <a:schemeClr val="bg1">
                    <a:lumMod val="95000"/>
                  </a:schemeClr>
                </a:solidFill>
                <a:latin typeface="微软雅黑" panose="020B0503020204020204" pitchFamily="34" charset="-122"/>
                <a:ea typeface="微软雅黑" panose="020B0503020204020204" pitchFamily="34" charset="-122"/>
              </a:rPr>
              <a:t>行</a:t>
            </a:r>
            <a:r>
              <a:rPr lang="zh-CN" altLang="en-US" sz="100" dirty="0" smtClean="0">
                <a:solidFill>
                  <a:schemeClr val="bg1">
                    <a:lumMod val="95000"/>
                  </a:schemeClr>
                </a:solidFill>
                <a:latin typeface="微软雅黑" panose="020B0503020204020204" pitchFamily="34" charset="-122"/>
                <a:ea typeface="微软雅黑" panose="020B0503020204020204" pitchFamily="34" charset="-122"/>
              </a:rPr>
              <a:t>业</a:t>
            </a:r>
            <a:r>
              <a:rPr lang="en-US" altLang="zh-CN" sz="100" dirty="0" smtClean="0">
                <a:solidFill>
                  <a:schemeClr val="bg1">
                    <a:lumMod val="95000"/>
                  </a:schemeClr>
                </a:solidFill>
                <a:latin typeface="微软雅黑" panose="020B0503020204020204" pitchFamily="34" charset="-122"/>
                <a:ea typeface="微软雅黑" panose="020B0503020204020204" pitchFamily="34" charset="-122"/>
              </a:rPr>
              <a:t>PPT</a:t>
            </a:r>
            <a:r>
              <a:rPr lang="zh-CN" altLang="en-US" sz="100" dirty="0" smtClean="0">
                <a:solidFill>
                  <a:schemeClr val="bg1">
                    <a:lumMod val="95000"/>
                  </a:schemeClr>
                </a:solidFill>
                <a:latin typeface="微软雅黑" panose="020B0503020204020204" pitchFamily="34" charset="-122"/>
                <a:ea typeface="微软雅黑" panose="020B0503020204020204" pitchFamily="34" charset="-122"/>
              </a:rPr>
              <a:t>模板</a:t>
            </a:r>
            <a:r>
              <a:rPr lang="en-US" altLang="zh-CN" sz="100" dirty="0">
                <a:solidFill>
                  <a:schemeClr val="bg1">
                    <a:lumMod val="95000"/>
                  </a:schemeClr>
                </a:solidFill>
                <a:latin typeface="微软雅黑" panose="020B0503020204020204" pitchFamily="34" charset="-122"/>
                <a:ea typeface="微软雅黑" panose="020B0503020204020204" pitchFamily="34" charset="-122"/>
              </a:rPr>
              <a:t>http://www.1ppt.com/hangye/</a:t>
            </a:r>
            <a:endParaRPr lang="en-US" altLang="zh-CN" sz="100" dirty="0" smtClean="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p:cNvSpPr>
          <p:nvPr/>
        </p:nvSpPr>
        <p:spPr>
          <a:xfrm>
            <a:off x="4815417" y="2152123"/>
            <a:ext cx="6580716" cy="3096344"/>
          </a:xfrm>
          <a:prstGeom prst="rect">
            <a:avLst/>
          </a:prstGeom>
        </p:spPr>
        <p:txBody>
          <a:bodyPr vert="eaVe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300000"/>
              </a:lnSpc>
              <a:buFont typeface="Arial" panose="020B0604020202020204" pitchFamily="34" charset="0"/>
              <a:buNone/>
            </a:pPr>
            <a:r>
              <a:rPr lang="zh-CN" altLang="en-US" sz="2600" b="1" dirty="0" smtClean="0">
                <a:latin typeface="DFKai-SB" panose="03000509000000000000" pitchFamily="65" charset="-120"/>
                <a:ea typeface="DFKai-SB" panose="03000509000000000000" pitchFamily="65" charset="-120"/>
              </a:rPr>
              <a:t>动作要求</a:t>
            </a:r>
            <a:endParaRPr lang="en-US" altLang="zh-CN" sz="2600" b="1" dirty="0" smtClean="0">
              <a:latin typeface="DFKai-SB" panose="03000509000000000000" pitchFamily="65" charset="-120"/>
              <a:ea typeface="DFKai-SB" panose="03000509000000000000" pitchFamily="65" charset="-120"/>
            </a:endParaRPr>
          </a:p>
          <a:p>
            <a:pPr marL="0" indent="0">
              <a:lnSpc>
                <a:spcPct val="300000"/>
              </a:lnSpc>
              <a:buFont typeface="Arial" panose="020B0604020202020204" pitchFamily="34" charset="0"/>
              <a:buNone/>
            </a:pPr>
            <a:r>
              <a:rPr lang="zh-CN" altLang="en-US" sz="1600" dirty="0" smtClean="0">
                <a:latin typeface="DFKai-SB" panose="03000509000000000000" pitchFamily="65" charset="-120"/>
                <a:ea typeface="DFKai-SB" panose="03000509000000000000" pitchFamily="65" charset="-120"/>
              </a:rPr>
              <a:t>茶艺人员泡茶动作要从容优雅、井井有条。放取物件手要轻，动作要连贯。在进行注水、斟茶、温杯、烫杯等动作时单手回旋，右手必须按逆时针方向，左手按顺时针方向，表示对客人的欢迎，反之则变暗示赶客人走的意思。</a:t>
            </a:r>
          </a:p>
          <a:p>
            <a:pPr marL="0" indent="0">
              <a:lnSpc>
                <a:spcPct val="300000"/>
              </a:lnSpc>
              <a:buFont typeface="Arial" panose="020B0604020202020204" pitchFamily="34" charset="0"/>
              <a:buNone/>
            </a:pPr>
            <a:endParaRPr lang="zh-CN" altLang="en-US" sz="1600" dirty="0">
              <a:latin typeface="DFKai-SB" panose="03000509000000000000" pitchFamily="65" charset="-120"/>
              <a:ea typeface="DFKai-SB" panose="03000509000000000000" pitchFamily="65" charset="-120"/>
            </a:endParaRP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263" y="1904135"/>
            <a:ext cx="3495267" cy="3344332"/>
          </a:xfrm>
          <a:prstGeom prst="ellipse">
            <a:avLst/>
          </a:prstGeom>
        </p:spPr>
      </p:pic>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0406"/>
            <a:ext cx="1733699" cy="1060117"/>
          </a:xfrm>
          <a:prstGeom prst="rect">
            <a:avLst/>
          </a:prstGeom>
        </p:spPr>
      </p:pic>
      <p:sp>
        <p:nvSpPr>
          <p:cNvPr id="11" name="文本框 10"/>
          <p:cNvSpPr txBox="1"/>
          <p:nvPr/>
        </p:nvSpPr>
        <p:spPr>
          <a:xfrm>
            <a:off x="10499196" y="260038"/>
            <a:ext cx="2308225" cy="400110"/>
          </a:xfrm>
          <a:prstGeom prst="rect">
            <a:avLst/>
          </a:prstGeom>
          <a:noFill/>
        </p:spPr>
        <p:txBody>
          <a:bodyPr>
            <a:spAutoFit/>
          </a:bodyPr>
          <a:lstStyle/>
          <a:p>
            <a:pPr>
              <a:defRPr/>
            </a:pPr>
            <a:r>
              <a:rPr lang="zh-CN" altLang="en-US" sz="2000" b="1" dirty="0">
                <a:solidFill>
                  <a:srgbClr val="EAAE00"/>
                </a:solidFill>
                <a:latin typeface="DFKai-SB" panose="03000509000000000000" pitchFamily="65" charset="-120"/>
                <a:ea typeface="DFKai-SB" panose="03000509000000000000" pitchFamily="65" charset="-120"/>
              </a:rPr>
              <a:t>茶道</a:t>
            </a:r>
            <a:endParaRPr lang="zh-CN" altLang="en-US" sz="2000" b="1" spc="250" dirty="0">
              <a:solidFill>
                <a:srgbClr val="EAAE00"/>
              </a:solidFill>
              <a:latin typeface="DFKai-SB" panose="03000509000000000000" pitchFamily="65" charset="-120"/>
              <a:ea typeface="DFKai-SB" panose="03000509000000000000" pitchFamily="65" charset="-120"/>
            </a:endParaRPr>
          </a:p>
        </p:txBody>
      </p:sp>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96132" y="72644"/>
            <a:ext cx="795868" cy="774898"/>
          </a:xfrm>
          <a:prstGeom prst="rect">
            <a:avLst/>
          </a:prstGeom>
        </p:spPr>
      </p:pic>
    </p:spTree>
    <p:extLst>
      <p:ext uri="{BB962C8B-B14F-4D97-AF65-F5344CB8AC3E}">
        <p14:creationId xmlns:p14="http://schemas.microsoft.com/office/powerpoint/2010/main" val="3073225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000">
        <p15:prstTrans prst="peelOff"/>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自定义 46-莲花">
      <a:dk1>
        <a:srgbClr val="000000"/>
      </a:dk1>
      <a:lt1>
        <a:srgbClr val="FFFFFF"/>
      </a:lt1>
      <a:dk2>
        <a:srgbClr val="44546A"/>
      </a:dk2>
      <a:lt2>
        <a:srgbClr val="E7E6E6"/>
      </a:lt2>
      <a:accent1>
        <a:srgbClr val="26914F"/>
      </a:accent1>
      <a:accent2>
        <a:srgbClr val="CC729B"/>
      </a:accent2>
      <a:accent3>
        <a:srgbClr val="E55618"/>
      </a:accent3>
      <a:accent4>
        <a:srgbClr val="2A3D52"/>
      </a:accent4>
      <a:accent5>
        <a:srgbClr val="2A3D52"/>
      </a:accent5>
      <a:accent6>
        <a:srgbClr val="00ADEF"/>
      </a:accent6>
      <a:hlink>
        <a:srgbClr val="00ADEF"/>
      </a:hlink>
      <a:folHlink>
        <a:srgbClr val="00ADEF"/>
      </a:folHlink>
    </a:clrScheme>
    <a:fontScheme name="自定义 8">
      <a:majorFont>
        <a:latin typeface="Lao UI"/>
        <a:ea typeface="方正苏新诗柳楷简体"/>
        <a:cs typeface=""/>
      </a:majorFont>
      <a:minorFont>
        <a:latin typeface="Lao UI"/>
        <a:ea typeface="方正苏新诗柳楷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1950</Words>
  <Application>Microsoft Office PowerPoint</Application>
  <PresentationFormat>宽屏</PresentationFormat>
  <Paragraphs>123</Paragraphs>
  <Slides>23</Slides>
  <Notes>23</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23</vt:i4>
      </vt:variant>
    </vt:vector>
  </HeadingPairs>
  <TitlesOfParts>
    <vt:vector size="36" baseType="lpstr">
      <vt:lpstr>DFKai-SB</vt:lpstr>
      <vt:lpstr>Meiryo</vt:lpstr>
      <vt:lpstr>方正苏新诗柳楷简体</vt:lpstr>
      <vt:lpstr>华文楷体</vt:lpstr>
      <vt:lpstr>宋体</vt:lpstr>
      <vt:lpstr>微软雅黑</vt:lpstr>
      <vt:lpstr>Arial</vt:lpstr>
      <vt:lpstr>Calibri</vt:lpstr>
      <vt:lpstr>Calibri Light</vt:lpstr>
      <vt:lpstr>Lao UI</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99</cp:revision>
  <dcterms:created xsi:type="dcterms:W3CDTF">2015-10-07T12:43:00Z</dcterms:created>
  <dcterms:modified xsi:type="dcterms:W3CDTF">2023-01-03T08:06:36Z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