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74" r:id="rId3"/>
  </p:sldMasterIdLst>
  <p:notesMasterIdLst>
    <p:notesMasterId r:id="rId43"/>
  </p:notesMasterIdLst>
  <p:sldIdLst>
    <p:sldId id="256" r:id="rId4"/>
    <p:sldId id="312" r:id="rId5"/>
    <p:sldId id="285" r:id="rId6"/>
    <p:sldId id="356" r:id="rId7"/>
    <p:sldId id="258" r:id="rId8"/>
    <p:sldId id="259" r:id="rId9"/>
    <p:sldId id="260" r:id="rId10"/>
    <p:sldId id="264" r:id="rId11"/>
    <p:sldId id="265" r:id="rId12"/>
    <p:sldId id="266" r:id="rId13"/>
    <p:sldId id="268" r:id="rId14"/>
    <p:sldId id="358" r:id="rId15"/>
    <p:sldId id="404" r:id="rId16"/>
    <p:sldId id="272" r:id="rId17"/>
    <p:sldId id="405" r:id="rId18"/>
    <p:sldId id="406" r:id="rId19"/>
    <p:sldId id="407" r:id="rId20"/>
    <p:sldId id="359" r:id="rId21"/>
    <p:sldId id="280" r:id="rId22"/>
    <p:sldId id="435" r:id="rId23"/>
    <p:sldId id="436" r:id="rId24"/>
    <p:sldId id="437" r:id="rId25"/>
    <p:sldId id="438" r:id="rId26"/>
    <p:sldId id="284" r:id="rId27"/>
    <p:sldId id="287" r:id="rId28"/>
    <p:sldId id="458" r:id="rId29"/>
    <p:sldId id="360" r:id="rId30"/>
    <p:sldId id="293" r:id="rId31"/>
    <p:sldId id="295" r:id="rId32"/>
    <p:sldId id="361" r:id="rId33"/>
    <p:sldId id="459" r:id="rId34"/>
    <p:sldId id="471" r:id="rId35"/>
    <p:sldId id="472" r:id="rId36"/>
    <p:sldId id="474" r:id="rId37"/>
    <p:sldId id="473" r:id="rId38"/>
    <p:sldId id="475" r:id="rId39"/>
    <p:sldId id="298" r:id="rId40"/>
    <p:sldId id="277" r:id="rId41"/>
    <p:sldId id="476" r:id="rId42"/>
  </p:sldIdLst>
  <p:sldSz cx="9144000" cy="5143500" type="screen16x9"/>
  <p:notesSz cx="6858000" cy="9144000"/>
  <p:custShowLst>
    <p:custShow name="自定义放映 1" id="0">
      <p:sldLst/>
    </p:custShow>
  </p:custShowLst>
  <p:custDataLst>
    <p:tags r:id="rId4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EA"/>
    <a:srgbClr val="F9FD8C"/>
    <a:srgbClr val="80BC32"/>
    <a:srgbClr val="EC8E09"/>
    <a:srgbClr val="595959"/>
    <a:srgbClr val="943D22"/>
    <a:srgbClr val="572414"/>
    <a:srgbClr val="FEA7A7"/>
    <a:srgbClr val="36A487"/>
    <a:srgbClr val="BF8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708" y="120"/>
      </p:cViewPr>
      <p:guideLst>
        <p:guide orient="horz" pos="1584"/>
        <p:guide pos="2916"/>
      </p:guideLst>
    </p:cSldViewPr>
  </p:slideViewPr>
  <p:outlineViewPr>
    <p:cViewPr>
      <p:scale>
        <a:sx n="33" d="100"/>
        <a:sy n="33" d="100"/>
      </p:scale>
      <p:origin x="0" y="208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B76570-4E94-4A8F-912E-6F4818446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37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1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7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85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4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93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7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2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80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33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3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7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738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74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74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745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49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71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501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672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4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64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446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13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31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642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142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53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02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38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7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00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89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5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6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0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5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9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8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935" y="3670057"/>
            <a:ext cx="5637010" cy="661705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ABD81C-CC89-4F3F-BFD4-736C94FBFAF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12612"/>
      </p:ext>
    </p:extLst>
  </p:cSld>
  <p:clrMapOvr>
    <a:masterClrMapping/>
  </p:clrMapOvr>
  <p:transition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58462"/>
      </p:ext>
    </p:extLst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8043"/>
      </p:ext>
    </p:extLst>
  </p:cSld>
  <p:clrMapOvr>
    <a:masterClrMapping/>
  </p:clrMapOvr>
  <p:transition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32596"/>
      </p:ext>
    </p:extLst>
  </p:cSld>
  <p:clrMapOvr>
    <a:masterClrMapping/>
  </p:clrMapOvr>
  <p:transition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50610"/>
      </p:ext>
    </p:extLst>
  </p:cSld>
  <p:clrMapOvr>
    <a:masterClrMapping/>
  </p:clrMapOvr>
  <p:transition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14556"/>
      </p:ext>
    </p:extLst>
  </p:cSld>
  <p:clrMapOvr>
    <a:masterClrMapping/>
  </p:clrMapOvr>
  <p:transition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90994"/>
      </p:ext>
    </p:extLst>
  </p:cSld>
  <p:clrMapOvr>
    <a:masterClrMapping/>
  </p:clrMapOvr>
  <p:transition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6205"/>
      </p:ext>
    </p:extLst>
  </p:cSld>
  <p:clrMapOvr>
    <a:masterClrMapping/>
  </p:clrMapOvr>
  <p:transition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24784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736"/>
            <a:ext cx="6400800" cy="26064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94801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471888"/>
      </p:ext>
    </p:extLst>
  </p:cSld>
  <p:clrMapOvr>
    <a:masterClrMapping/>
  </p:clrMapOvr>
  <p:transition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51708"/>
      </p:ext>
    </p:extLst>
  </p:cSld>
  <p:clrMapOvr>
    <a:masterClrMapping/>
  </p:clrMapOvr>
  <p:transition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58762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9144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6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0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80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9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771"/>
            <a:ext cx="5966666" cy="1817827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6238"/>
            <a:ext cx="5970494" cy="626705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D24391-1D3E-42A9-838C-78C01D2F7DCC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22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32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30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1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00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490" y="1815880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640"/>
            <a:ext cx="3636085" cy="944035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548736"/>
            <a:ext cx="4017085" cy="367169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810"/>
            <a:ext cx="3388660" cy="16049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2900697"/>
            <a:ext cx="9144000" cy="224370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290069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1989882"/>
            <a:ext cx="9144000" cy="1714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200360"/>
            <a:ext cx="9144000" cy="38297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400"/>
            <a:ext cx="4114800" cy="234626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997"/>
            <a:ext cx="3694114" cy="1622549"/>
          </a:xfrm>
        </p:spPr>
        <p:txBody>
          <a:bodyPr anchor="b"/>
          <a:lstStyle>
            <a:lvl1pPr marL="137160" indent="-137160">
              <a:buFont typeface="Georgia" panose="02040502050405020303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901"/>
            <a:ext cx="6383538" cy="8574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15677D-2349-4738-8D61-6F126BE8DD8A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3279555"/>
            <a:ext cx="6511925" cy="857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735"/>
            <a:ext cx="6400800" cy="260649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437"/>
            <a:ext cx="2057400" cy="392944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735"/>
            <a:ext cx="4829287" cy="36716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960"/>
            <a:ext cx="2514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960"/>
            <a:ext cx="33528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960"/>
            <a:ext cx="1828800" cy="27389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b="1">
                <a:solidFill>
                  <a:srgbClr val="7F7F7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F534F2-AF4F-4646-AE38-0F9D75D2D5A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>
    <p:sndAc>
      <p:endSnd/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239395" indent="-23939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84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58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960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2035" indent="-137160" algn="l" rtl="0" eaLnBrk="0" fontAlgn="base" hangingPunct="0">
        <a:spcBef>
          <a:spcPct val="15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41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1195" indent="-137160" algn="l" defTabSz="685800" rtl="0" eaLnBrk="1" latinLnBrk="0" hangingPunct="1">
        <a:spcBef>
          <a:spcPct val="15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0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77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 220"/>
          <p:cNvSpPr/>
          <p:nvPr/>
        </p:nvSpPr>
        <p:spPr>
          <a:xfrm rot="5400000">
            <a:off x="4174490" y="3703320"/>
            <a:ext cx="3195955" cy="82740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333240" y="2519045"/>
            <a:ext cx="5254625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 220"/>
          <p:cNvSpPr/>
          <p:nvPr/>
        </p:nvSpPr>
        <p:spPr>
          <a:xfrm rot="5400000">
            <a:off x="3621405" y="1128395"/>
            <a:ext cx="3195955" cy="827405"/>
          </a:xfrm>
          <a:prstGeom prst="homePlate">
            <a:avLst/>
          </a:prstGeom>
          <a:solidFill>
            <a:srgbClr val="F9FD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7412" y="1950077"/>
            <a:ext cx="141232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5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TextBox 15"/>
          <p:cNvSpPr txBox="1"/>
          <p:nvPr/>
        </p:nvSpPr>
        <p:spPr>
          <a:xfrm flipH="1">
            <a:off x="6403340" y="2935605"/>
            <a:ext cx="4001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主讲人</a:t>
            </a:r>
            <a:r>
              <a:rPr lang="zh-CN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2029</a:t>
            </a:r>
            <a:r>
              <a:rPr lang="zh-CN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653395" y="2181772"/>
            <a:ext cx="529193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en-US" altLang="zh-CN" sz="1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 Diet To Eat Healthy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5680" y="907415"/>
            <a:ext cx="1230630" cy="1568450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2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健</a:t>
            </a:r>
          </a:p>
          <a:p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8765" y="2935605"/>
            <a:ext cx="969010" cy="1568450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29275" y="1709420"/>
            <a:ext cx="183255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美食每刻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-826135" y="2519045"/>
            <a:ext cx="1786255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403340" y="25673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健康生活小常识讲座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0" grpId="0" animBg="1"/>
      <p:bldP spid="6148" grpId="0"/>
      <p:bldP spid="7" grpId="0"/>
      <p:bldP spid="3" grpId="0" animBg="1"/>
      <p:bldP spid="6" grpId="0" animBg="1"/>
      <p:bldP spid="9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内容占位符 2"/>
          <p:cNvSpPr>
            <a:spLocks noGrp="1"/>
          </p:cNvSpPr>
          <p:nvPr/>
        </p:nvSpPr>
        <p:spPr>
          <a:xfrm>
            <a:off x="597535" y="1317625"/>
            <a:ext cx="2904490" cy="378460"/>
          </a:xfrm>
        </p:spPr>
        <p:txBody>
          <a:bodyPr vert="horz" wrap="square" lIns="68591" tIns="34295" rIns="68591" bIns="34295" anchor="t"/>
          <a:lstStyle>
            <a:lvl1pPr marL="17145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84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58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96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203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41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47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50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1195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上榜食物 </a:t>
            </a:r>
          </a:p>
          <a:p>
            <a:pPr marL="45720" algn="l" eaLnBrk="1" fontAlgn="auto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黑芝麻、黑糯米、黑木耳、黑豆、香菇、黑米、乌骨鸡 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41" name="任意多边形 40"/>
          <p:cNvSpPr/>
          <p:nvPr/>
        </p:nvSpPr>
        <p:spPr>
          <a:xfrm>
            <a:off x="2" y="2540590"/>
            <a:ext cx="6482225" cy="1828060"/>
          </a:xfrm>
          <a:custGeom>
            <a:avLst/>
            <a:gdLst>
              <a:gd name="connsiteX0" fmla="*/ 0 w 6483069"/>
              <a:gd name="connsiteY0" fmla="*/ 0 h 1827637"/>
              <a:gd name="connsiteX1" fmla="*/ 6483069 w 6483069"/>
              <a:gd name="connsiteY1" fmla="*/ 0 h 1827637"/>
              <a:gd name="connsiteX2" fmla="*/ 6483069 w 6483069"/>
              <a:gd name="connsiteY2" fmla="*/ 1827637 h 1827637"/>
              <a:gd name="connsiteX3" fmla="*/ 0 w 6483069"/>
              <a:gd name="connsiteY3" fmla="*/ 1827637 h 1827637"/>
              <a:gd name="connsiteX4" fmla="*/ 0 w 6483069"/>
              <a:gd name="connsiteY4" fmla="*/ 0 h 182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3069" h="1827637">
                <a:moveTo>
                  <a:pt x="0" y="0"/>
                </a:moveTo>
                <a:lnTo>
                  <a:pt x="6483069" y="0"/>
                </a:lnTo>
                <a:lnTo>
                  <a:pt x="6483069" y="1827637"/>
                </a:lnTo>
                <a:lnTo>
                  <a:pt x="0" y="1827637"/>
                </a:lnTo>
                <a:lnTo>
                  <a:pt x="0" y="0"/>
                </a:lnTo>
                <a:close/>
              </a:path>
            </a:pathLst>
          </a:cu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908425" y="1141095"/>
            <a:ext cx="2387600" cy="202311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590463" y="1571910"/>
            <a:ext cx="2602542" cy="1851013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b848c2efdbd6f4e616d79afa7842765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80" y="2861310"/>
            <a:ext cx="3198495" cy="2545715"/>
          </a:xfrm>
          <a:prstGeom prst="rect">
            <a:avLst/>
          </a:prstGeom>
        </p:spPr>
      </p:pic>
      <p:pic>
        <p:nvPicPr>
          <p:cNvPr id="4" name="图片 3" descr="d5b4ad4c290a9b9a6b06b7fe6862a4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7630" y="-713740"/>
            <a:ext cx="2990850" cy="294894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4017010" y="3705225"/>
            <a:ext cx="2382520" cy="2200275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5910" y="2947670"/>
            <a:ext cx="45694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黑色食物含有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种氨基酸及铁、锌、硒、钼等十余种微量元素、维生素和亚油酸等营养素，有通便、补肺、提高免疫力和润泽肌肤、养发美容、抗衰老等作用。 黑色食物有以下优势：一是来自天然，所含有害成分极少；二是营养成分齐全，质优量多；三是可明显减少动脉硬化、冠心病、脑中风等严重疾病的发生几率。 </a:t>
            </a:r>
          </a:p>
        </p:txBody>
      </p:sp>
      <p:sp>
        <p:nvSpPr>
          <p:cNvPr id="3" name="矩形 2"/>
          <p:cNvSpPr/>
          <p:nvPr/>
        </p:nvSpPr>
        <p:spPr>
          <a:xfrm>
            <a:off x="838015" y="576064"/>
            <a:ext cx="365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、黑色食物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通便补肺抗衰老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5" grpId="0" bldLvl="0" animBg="1"/>
      <p:bldP spid="53" grpId="0" bldLvl="0" animBg="1"/>
      <p:bldP spid="4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52ed8a73c876f2111075d9aca787f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715" y="-97155"/>
            <a:ext cx="4451350" cy="4451350"/>
          </a:xfrm>
          <a:prstGeom prst="rect">
            <a:avLst/>
          </a:prstGeom>
        </p:spPr>
      </p:pic>
      <p:pic>
        <p:nvPicPr>
          <p:cNvPr id="10" name="图片 9" descr="935121ceeb272038c917a343e4a22ab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730" y="1192530"/>
            <a:ext cx="3670300" cy="3670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532130" y="460375"/>
            <a:ext cx="505841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0483" name="内容占位符 2"/>
          <p:cNvSpPr>
            <a:spLocks noGrp="1"/>
          </p:cNvSpPr>
          <p:nvPr/>
        </p:nvSpPr>
        <p:spPr>
          <a:xfrm>
            <a:off x="698500" y="1252220"/>
            <a:ext cx="2904490" cy="378460"/>
          </a:xfrm>
        </p:spPr>
        <p:txBody>
          <a:bodyPr vert="horz" wrap="square" lIns="68591" tIns="34295" rIns="68591" bIns="34295" anchor="t"/>
          <a:lstStyle>
            <a:lvl1pPr marL="17145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84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58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96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203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41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47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50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1195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上榜食物</a:t>
            </a:r>
          </a:p>
          <a:p>
            <a:pPr marL="45720" algn="l" eaLnBrk="1" fontAlgn="auto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茭白、冬瓜、竹笋、白萝卜、花菜、甜瓜、莴笋、大蒜  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7" name="图片 6" descr="f579330716c87019d62fe55f38f8ae1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540" y="2482850"/>
            <a:ext cx="2104390" cy="2104390"/>
          </a:xfrm>
          <a:prstGeom prst="rect">
            <a:avLst/>
          </a:prstGeom>
        </p:spPr>
      </p:pic>
      <p:pic>
        <p:nvPicPr>
          <p:cNvPr id="3" name="图片 2" descr="01928bf78bf5471f648c53850c9eb3e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80" y="3460750"/>
            <a:ext cx="2701290" cy="1796415"/>
          </a:xfrm>
          <a:prstGeom prst="rect">
            <a:avLst/>
          </a:prstGeom>
        </p:spPr>
      </p:pic>
      <p:pic>
        <p:nvPicPr>
          <p:cNvPr id="5" name="图片 4" descr="bb7b9225881293713dd4e4a223b77eac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20" y="3058160"/>
            <a:ext cx="3054985" cy="203136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585470" y="2374265"/>
            <a:ext cx="3569970" cy="2322195"/>
          </a:xfrm>
        </p:spPr>
        <p:txBody>
          <a:bodyPr vert="horz" wrap="square" lIns="68591" tIns="34295" rIns="68591" bIns="34295" numCol="1" rtlCol="0" anchor="t" anchorCtr="0" compatLnSpc="1">
            <a:normAutofit/>
          </a:bodyPr>
          <a:lstStyle>
            <a:lvl1pPr marL="17145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84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58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96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203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41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47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50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1195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白色食物含纤维素及一些抗氧化物质，具有提高免疫功能、预防溃疡病和胃癌、保护心脏的作用。白色的大蒜是烹饪时不可缺少的调味品，其含有的蒜氨酸、大蒜辣素、大蒜新素等成分，还可以降低血脂，防治冠心病，杀灭多种病菌；还可以降低胃癌的发生率。 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555526"/>
            <a:ext cx="365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、白色食物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含纤维素可防癌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1" b="15928"/>
          <a:stretch>
            <a:fillRect/>
          </a:stretch>
        </p:blipFill>
        <p:spPr>
          <a:xfrm>
            <a:off x="1546225" y="1695450"/>
            <a:ext cx="591248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5735" y="1974850"/>
            <a:ext cx="3594100" cy="829945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  四季养生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42690" y="2804795"/>
            <a:ext cx="2557145" cy="684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4580" name="TextBox 7"/>
          <p:cNvSpPr txBox="1"/>
          <p:nvPr/>
        </p:nvSpPr>
        <p:spPr>
          <a:xfrm>
            <a:off x="957206" y="999006"/>
            <a:ext cx="486098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四季更替，我们在饮食上需注意些什么？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771390" y="1467485"/>
            <a:ext cx="5793105" cy="1951355"/>
          </a:xfrm>
          <a:prstGeom prst="round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78425" y="1659255"/>
            <a:ext cx="37420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defRPr/>
            </a:pP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记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内则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曰：凡和，春多酸，夏多苦，秋多辛，冬多咸，调以滑甘。（注：酸苦辛咸，木火金水之所属。）多其时味，所以养气也。四时皆调以滑甘，象土之寄也。孙思邈曰：春少酸增甘，夏少苦增辛，秋少辛增酸，冬少咸增苦，四季少甘增咸。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内则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意在乘旺。孙氏意在扶衰，要之无论四时，五味不可偏多。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抱朴子</a:t>
            </a:r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曰：酸多伤脾，苦多伤肺，辛多伤肝，咸多伤心，甘多伤肾。此五味克五藏，乃五行自然之理也。凡言伤者，当时特未遽觉耳。</a:t>
            </a:r>
          </a:p>
        </p:txBody>
      </p:sp>
      <p:pic>
        <p:nvPicPr>
          <p:cNvPr id="8" name="图片 7" descr="6655ab7ca0585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715" y="1870710"/>
            <a:ext cx="3960495" cy="24758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44382" y="454263"/>
            <a:ext cx="1800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二、四季饮食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82725" y="1201420"/>
            <a:ext cx="1317625" cy="1397000"/>
            <a:chOff x="2028825" y="1023938"/>
            <a:chExt cx="1997076" cy="2220912"/>
          </a:xfrm>
        </p:grpSpPr>
        <p:pic>
          <p:nvPicPr>
            <p:cNvPr id="34" name="Picture 6" descr="C:\Users\Administrator\Desktop\touying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17"/>
            <p:cNvGrpSpPr/>
            <p:nvPr/>
          </p:nvGrpSpPr>
          <p:grpSpPr bwMode="auto"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36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custGeom>
                <a:avLst/>
                <a:gdLst>
                  <a:gd name="T0" fmla="*/ 0 w 224"/>
                  <a:gd name="T1" fmla="*/ 973608 h 224"/>
                  <a:gd name="T2" fmla="*/ 0 w 224"/>
                  <a:gd name="T3" fmla="*/ 973608 h 224"/>
                  <a:gd name="T4" fmla="*/ 972444 w 224"/>
                  <a:gd name="T5" fmla="*/ 0 h 224"/>
                  <a:gd name="T6" fmla="*/ 1944887 w 224"/>
                  <a:gd name="T7" fmla="*/ 0 h 224"/>
                  <a:gd name="T8" fmla="*/ 1944887 w 224"/>
                  <a:gd name="T9" fmla="*/ 973608 h 224"/>
                  <a:gd name="T10" fmla="*/ 972444 w 224"/>
                  <a:gd name="T11" fmla="*/ 1947216 h 224"/>
                  <a:gd name="T12" fmla="*/ 972444 w 224"/>
                  <a:gd name="T13" fmla="*/ 1947216 h 224"/>
                  <a:gd name="T14" fmla="*/ 0 w 224"/>
                  <a:gd name="T15" fmla="*/ 973608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4" h="224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1" y="0"/>
                      <a:pt x="112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74"/>
                      <a:pt x="174" y="224"/>
                      <a:pt x="112" y="224"/>
                    </a:cubicBezTo>
                    <a:cubicBezTo>
                      <a:pt x="112" y="224"/>
                      <a:pt x="112" y="224"/>
                      <a:pt x="112" y="224"/>
                    </a:cubicBezTo>
                    <a:cubicBezTo>
                      <a:pt x="51" y="224"/>
                      <a:pt x="0" y="174"/>
                      <a:pt x="0" y="112"/>
                    </a:cubicBezTo>
                    <a:close/>
                  </a:path>
                </a:pathLst>
              </a:custGeom>
              <a:solidFill>
                <a:srgbClr val="F9FD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2292777" y="1387094"/>
                <a:ext cx="1523522" cy="122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春</a:t>
                </a:r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1979099" y="2500903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719" y="2788042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04422" y="2285631"/>
            <a:ext cx="461010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酸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433320" y="2972435"/>
            <a:ext cx="3590925" cy="11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春天吃酸春季多吃酸味的食物，如含维生素C的食物和有机酸的水果，以及糖醋和酸辣类的菜肴等。科学研究发现，这些酸味食物中含有某种物质，能够成倍地提高钙、铁、锌等无机盐的吸收率。</a:t>
            </a:r>
          </a:p>
        </p:txBody>
      </p:sp>
      <p:pic>
        <p:nvPicPr>
          <p:cNvPr id="4" name="图片 3" descr="fe516a75ff293d2ff9435ff797a2185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245" y="450215"/>
            <a:ext cx="3289935" cy="3368675"/>
          </a:xfrm>
          <a:prstGeom prst="rect">
            <a:avLst/>
          </a:prstGeom>
        </p:spPr>
      </p:pic>
      <p:pic>
        <p:nvPicPr>
          <p:cNvPr id="5" name="图片 4" descr="dfc697298191b9ba9e4ff04b7dd092b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40" y="2285365"/>
            <a:ext cx="1690370" cy="1428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985065" y="454263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、春季饮食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82725" y="1201420"/>
            <a:ext cx="1317625" cy="1397000"/>
            <a:chOff x="2028825" y="1023938"/>
            <a:chExt cx="1997076" cy="2220912"/>
          </a:xfrm>
        </p:grpSpPr>
        <p:pic>
          <p:nvPicPr>
            <p:cNvPr id="34" name="Picture 6" descr="C:\Users\Administrator\Desktop\touying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17"/>
            <p:cNvGrpSpPr/>
            <p:nvPr/>
          </p:nvGrpSpPr>
          <p:grpSpPr bwMode="auto"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36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custGeom>
                <a:avLst/>
                <a:gdLst>
                  <a:gd name="T0" fmla="*/ 0 w 224"/>
                  <a:gd name="T1" fmla="*/ 973608 h 224"/>
                  <a:gd name="T2" fmla="*/ 0 w 224"/>
                  <a:gd name="T3" fmla="*/ 973608 h 224"/>
                  <a:gd name="T4" fmla="*/ 972444 w 224"/>
                  <a:gd name="T5" fmla="*/ 0 h 224"/>
                  <a:gd name="T6" fmla="*/ 1944887 w 224"/>
                  <a:gd name="T7" fmla="*/ 0 h 224"/>
                  <a:gd name="T8" fmla="*/ 1944887 w 224"/>
                  <a:gd name="T9" fmla="*/ 973608 h 224"/>
                  <a:gd name="T10" fmla="*/ 972444 w 224"/>
                  <a:gd name="T11" fmla="*/ 1947216 h 224"/>
                  <a:gd name="T12" fmla="*/ 972444 w 224"/>
                  <a:gd name="T13" fmla="*/ 1947216 h 224"/>
                  <a:gd name="T14" fmla="*/ 0 w 224"/>
                  <a:gd name="T15" fmla="*/ 973608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4" h="224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1" y="0"/>
                      <a:pt x="112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74"/>
                      <a:pt x="174" y="224"/>
                      <a:pt x="112" y="224"/>
                    </a:cubicBezTo>
                    <a:cubicBezTo>
                      <a:pt x="112" y="224"/>
                      <a:pt x="112" y="224"/>
                      <a:pt x="112" y="224"/>
                    </a:cubicBezTo>
                    <a:cubicBezTo>
                      <a:pt x="51" y="224"/>
                      <a:pt x="0" y="174"/>
                      <a:pt x="0" y="11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2292777" y="1387094"/>
                <a:ext cx="1523522" cy="122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夏</a:t>
                </a:r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1979099" y="2516143"/>
            <a:ext cx="360040" cy="576064"/>
          </a:xfrm>
          <a:prstGeom prst="chevron">
            <a:avLst/>
          </a:prstGeom>
          <a:solidFill>
            <a:srgbClr val="80B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719" y="2788042"/>
            <a:ext cx="3636404" cy="0"/>
          </a:xfrm>
          <a:prstGeom prst="line">
            <a:avLst/>
          </a:prstGeom>
          <a:ln>
            <a:solidFill>
              <a:srgbClr val="80BC3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04422" y="2285631"/>
            <a:ext cx="461010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苦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433320" y="2972435"/>
            <a:ext cx="359092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夏天吃苦夏季天气炎热，而苦味的食物，如苦瓜、油麦菜等，具有清热降火的功效，适量摄取此类食物对身体有益。</a:t>
            </a:r>
          </a:p>
        </p:txBody>
      </p:sp>
      <p:pic>
        <p:nvPicPr>
          <p:cNvPr id="3" name="图片 2" descr="5b935c5d394d1854539f8af822b155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660" y="306070"/>
            <a:ext cx="4159885" cy="3015615"/>
          </a:xfrm>
          <a:prstGeom prst="rect">
            <a:avLst/>
          </a:prstGeom>
        </p:spPr>
      </p:pic>
      <p:pic>
        <p:nvPicPr>
          <p:cNvPr id="7" name="图片 6" descr="96342344dee5ea3263f6335f56c96ed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155" y="1902460"/>
            <a:ext cx="3134360" cy="208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998054" y="441011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、夏季饮食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82725" y="1201420"/>
            <a:ext cx="1317625" cy="1397000"/>
            <a:chOff x="2028825" y="1023938"/>
            <a:chExt cx="1997076" cy="2220912"/>
          </a:xfrm>
        </p:grpSpPr>
        <p:pic>
          <p:nvPicPr>
            <p:cNvPr id="34" name="Picture 6" descr="C:\Users\Administrator\Desktop\touying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17"/>
            <p:cNvGrpSpPr/>
            <p:nvPr/>
          </p:nvGrpSpPr>
          <p:grpSpPr bwMode="auto"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36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custGeom>
                <a:avLst/>
                <a:gdLst>
                  <a:gd name="T0" fmla="*/ 0 w 224"/>
                  <a:gd name="T1" fmla="*/ 973608 h 224"/>
                  <a:gd name="T2" fmla="*/ 0 w 224"/>
                  <a:gd name="T3" fmla="*/ 973608 h 224"/>
                  <a:gd name="T4" fmla="*/ 972444 w 224"/>
                  <a:gd name="T5" fmla="*/ 0 h 224"/>
                  <a:gd name="T6" fmla="*/ 1944887 w 224"/>
                  <a:gd name="T7" fmla="*/ 0 h 224"/>
                  <a:gd name="T8" fmla="*/ 1944887 w 224"/>
                  <a:gd name="T9" fmla="*/ 973608 h 224"/>
                  <a:gd name="T10" fmla="*/ 972444 w 224"/>
                  <a:gd name="T11" fmla="*/ 1947216 h 224"/>
                  <a:gd name="T12" fmla="*/ 972444 w 224"/>
                  <a:gd name="T13" fmla="*/ 1947216 h 224"/>
                  <a:gd name="T14" fmla="*/ 0 w 224"/>
                  <a:gd name="T15" fmla="*/ 973608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4" h="224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1" y="0"/>
                      <a:pt x="112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74"/>
                      <a:pt x="174" y="224"/>
                      <a:pt x="112" y="224"/>
                    </a:cubicBezTo>
                    <a:cubicBezTo>
                      <a:pt x="112" y="224"/>
                      <a:pt x="112" y="224"/>
                      <a:pt x="112" y="224"/>
                    </a:cubicBezTo>
                    <a:cubicBezTo>
                      <a:pt x="51" y="224"/>
                      <a:pt x="0" y="174"/>
                      <a:pt x="0" y="112"/>
                    </a:cubicBezTo>
                    <a:close/>
                  </a:path>
                </a:pathLst>
              </a:custGeom>
              <a:solidFill>
                <a:srgbClr val="F9FD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2292777" y="1387094"/>
                <a:ext cx="1523522" cy="122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秋</a:t>
                </a:r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1979099" y="2516143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719" y="2788042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04422" y="2285631"/>
            <a:ext cx="461010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辛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433320" y="2972435"/>
            <a:ext cx="3590925" cy="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秋天养肺秋季气候干燥，天气转凉，是滋养肺气的时机，可在饮食中适量加入辛辣的食物，如姜、蒜等，既可提高免疫力，又可增强血液循环。</a:t>
            </a:r>
          </a:p>
        </p:txBody>
      </p:sp>
      <p:pic>
        <p:nvPicPr>
          <p:cNvPr id="4" name="图片 3" descr="0cda3be1fe85a444b68db84d8f0190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65" y="698500"/>
            <a:ext cx="3329940" cy="2458085"/>
          </a:xfrm>
          <a:prstGeom prst="rect">
            <a:avLst/>
          </a:prstGeom>
        </p:spPr>
      </p:pic>
      <p:pic>
        <p:nvPicPr>
          <p:cNvPr id="5" name="图片 4" descr="1a27eb1c765b0575625de3a15fc0673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15" y="1532890"/>
            <a:ext cx="4349750" cy="290131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3608" y="441755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、秋季饮食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82725" y="1201420"/>
            <a:ext cx="1317625" cy="1397000"/>
            <a:chOff x="2028825" y="1023938"/>
            <a:chExt cx="1997076" cy="2220912"/>
          </a:xfrm>
        </p:grpSpPr>
        <p:pic>
          <p:nvPicPr>
            <p:cNvPr id="34" name="Picture 6" descr="C:\Users\Administrator\Desktop\touying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825" y="2678113"/>
              <a:ext cx="1997075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组合 17"/>
            <p:cNvGrpSpPr/>
            <p:nvPr/>
          </p:nvGrpSpPr>
          <p:grpSpPr bwMode="auto">
            <a:xfrm>
              <a:off x="2081213" y="1023938"/>
              <a:ext cx="1944688" cy="1947862"/>
              <a:chOff x="2081213" y="1023938"/>
              <a:chExt cx="1944688" cy="1947862"/>
            </a:xfrm>
          </p:grpSpPr>
          <p:sp>
            <p:nvSpPr>
              <p:cNvPr id="36" name="Freeform 8"/>
              <p:cNvSpPr/>
              <p:nvPr/>
            </p:nvSpPr>
            <p:spPr bwMode="auto">
              <a:xfrm>
                <a:off x="2081213" y="1023938"/>
                <a:ext cx="1944688" cy="1947862"/>
              </a:xfrm>
              <a:custGeom>
                <a:avLst/>
                <a:gdLst>
                  <a:gd name="T0" fmla="*/ 0 w 224"/>
                  <a:gd name="T1" fmla="*/ 973608 h 224"/>
                  <a:gd name="T2" fmla="*/ 0 w 224"/>
                  <a:gd name="T3" fmla="*/ 973608 h 224"/>
                  <a:gd name="T4" fmla="*/ 972444 w 224"/>
                  <a:gd name="T5" fmla="*/ 0 h 224"/>
                  <a:gd name="T6" fmla="*/ 1944887 w 224"/>
                  <a:gd name="T7" fmla="*/ 0 h 224"/>
                  <a:gd name="T8" fmla="*/ 1944887 w 224"/>
                  <a:gd name="T9" fmla="*/ 973608 h 224"/>
                  <a:gd name="T10" fmla="*/ 972444 w 224"/>
                  <a:gd name="T11" fmla="*/ 1947216 h 224"/>
                  <a:gd name="T12" fmla="*/ 972444 w 224"/>
                  <a:gd name="T13" fmla="*/ 1947216 h 224"/>
                  <a:gd name="T14" fmla="*/ 0 w 224"/>
                  <a:gd name="T15" fmla="*/ 973608 h 2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4" h="224"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50"/>
                      <a:pt x="51" y="0"/>
                      <a:pt x="112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74"/>
                      <a:pt x="174" y="224"/>
                      <a:pt x="112" y="224"/>
                    </a:cubicBezTo>
                    <a:cubicBezTo>
                      <a:pt x="112" y="224"/>
                      <a:pt x="112" y="224"/>
                      <a:pt x="112" y="224"/>
                    </a:cubicBezTo>
                    <a:cubicBezTo>
                      <a:pt x="51" y="224"/>
                      <a:pt x="0" y="174"/>
                      <a:pt x="0" y="11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2292777" y="1387094"/>
                <a:ext cx="1523522" cy="122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冬</a:t>
                </a:r>
              </a:p>
            </p:txBody>
          </p:sp>
        </p:grpSp>
      </p:grpSp>
      <p:sp>
        <p:nvSpPr>
          <p:cNvPr id="8" name="燕尾形 7"/>
          <p:cNvSpPr/>
          <p:nvPr/>
        </p:nvSpPr>
        <p:spPr>
          <a:xfrm>
            <a:off x="1979099" y="2516143"/>
            <a:ext cx="360040" cy="576064"/>
          </a:xfrm>
          <a:prstGeom prst="chevron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7719" y="2788042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04422" y="2285631"/>
            <a:ext cx="461010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黑</a:t>
            </a: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433320" y="2972435"/>
            <a:ext cx="359092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冬天养肾冬季天气寒冷，属水，主肾经，是滋养肾的好时机，因此，此时应多吃一些口味重的黑色食物，如木耳、黑豆、芝麻等。</a:t>
            </a:r>
          </a:p>
        </p:txBody>
      </p:sp>
      <p:pic>
        <p:nvPicPr>
          <p:cNvPr id="6" name="图片 5" descr="0182aae5f32ccd17ac59f2fe8d642e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05" y="331470"/>
            <a:ext cx="2970530" cy="2966085"/>
          </a:xfrm>
          <a:prstGeom prst="rect">
            <a:avLst/>
          </a:prstGeom>
        </p:spPr>
      </p:pic>
      <p:pic>
        <p:nvPicPr>
          <p:cNvPr id="7" name="图片 6" descr="fd32b792a5eb4672098a2b4ff17bec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95" y="2426970"/>
            <a:ext cx="2620645" cy="1579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985065" y="483518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、冬季饮食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355" y="1695450"/>
            <a:ext cx="125031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6980" y="1974850"/>
            <a:ext cx="5422900" cy="829945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  巧吃食物治百病</a:t>
            </a:r>
          </a:p>
        </p:txBody>
      </p:sp>
      <p:pic>
        <p:nvPicPr>
          <p:cNvPr id="2" name="图片 1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04785" y="1642745"/>
            <a:ext cx="1186180" cy="149352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3566160" y="2804795"/>
            <a:ext cx="3239770" cy="684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 fontScale="97500"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724974" y="1971948"/>
            <a:ext cx="360040" cy="576064"/>
          </a:xfrm>
          <a:prstGeom prst="chevron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77384" y="2571507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403020" y="2168874"/>
            <a:ext cx="331236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性平的食物，一年四季都可以食用。</a:t>
            </a:r>
          </a:p>
        </p:txBody>
      </p: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617855" y="1683385"/>
            <a:ext cx="575310" cy="368935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</a:t>
            </a:r>
          </a:p>
        </p:txBody>
      </p:sp>
      <p:sp>
        <p:nvSpPr>
          <p:cNvPr id="18" name="燕尾形 17"/>
          <p:cNvSpPr/>
          <p:nvPr/>
        </p:nvSpPr>
        <p:spPr>
          <a:xfrm rot="5400000">
            <a:off x="875469" y="3193688"/>
            <a:ext cx="360040" cy="57606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055489" y="3769752"/>
            <a:ext cx="3636404" cy="0"/>
          </a:xfrm>
          <a:prstGeom prst="line">
            <a:avLst/>
          </a:prstGeom>
          <a:ln>
            <a:solidFill>
              <a:srgbClr val="80BC3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525575" y="3141059"/>
            <a:ext cx="331236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性温的食物，夏季要适当少量食用，其他季节都可以食用。</a:t>
            </a: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768350" y="2905125"/>
            <a:ext cx="575310" cy="368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温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02715" y="993140"/>
            <a:ext cx="53117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食物分为酸性和碱性，以及热性、温性、凉性和寒性。</a:t>
            </a:r>
          </a:p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懂得食物的五味才能保证“后天之本”安全。</a:t>
            </a:r>
          </a:p>
        </p:txBody>
      </p:sp>
      <p:sp>
        <p:nvSpPr>
          <p:cNvPr id="31" name="燕尾形 30"/>
          <p:cNvSpPr/>
          <p:nvPr/>
        </p:nvSpPr>
        <p:spPr>
          <a:xfrm rot="5400000">
            <a:off x="4875969" y="2250713"/>
            <a:ext cx="360040" cy="576064"/>
          </a:xfrm>
          <a:prstGeom prst="chevron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128379" y="2850272"/>
            <a:ext cx="3636404" cy="0"/>
          </a:xfrm>
          <a:prstGeom prst="line">
            <a:avLst/>
          </a:prstGeom>
          <a:ln>
            <a:solidFill>
              <a:srgbClr val="BF8D1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531155" y="2198084"/>
            <a:ext cx="331236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性寒的食物，四季尽量少吃，如果要食用，必须添加性温性热的食物。</a:t>
            </a:r>
          </a:p>
        </p:txBody>
      </p: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4768850" y="1962150"/>
            <a:ext cx="575310" cy="368935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</a:t>
            </a:r>
          </a:p>
        </p:txBody>
      </p:sp>
      <p:sp>
        <p:nvSpPr>
          <p:cNvPr id="35" name="燕尾形 34"/>
          <p:cNvSpPr/>
          <p:nvPr/>
        </p:nvSpPr>
        <p:spPr>
          <a:xfrm rot="5400000">
            <a:off x="5026464" y="3472453"/>
            <a:ext cx="360040" cy="576064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206484" y="4048517"/>
            <a:ext cx="3636404" cy="0"/>
          </a:xfrm>
          <a:prstGeom prst="line">
            <a:avLst/>
          </a:prstGeom>
          <a:ln>
            <a:solidFill>
              <a:srgbClr val="80BC3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5676570" y="3419824"/>
            <a:ext cx="331236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l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性凉的食物，夏季可以经常食用，其他季节必须配合性温的食物一起吃。</a:t>
            </a: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4919345" y="3183890"/>
            <a:ext cx="575310" cy="368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lvl="0"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凉</a:t>
            </a:r>
          </a:p>
        </p:txBody>
      </p:sp>
      <p:sp>
        <p:nvSpPr>
          <p:cNvPr id="21" name="矩形 20"/>
          <p:cNvSpPr/>
          <p:nvPr/>
        </p:nvSpPr>
        <p:spPr>
          <a:xfrm>
            <a:off x="904994" y="423485"/>
            <a:ext cx="195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、食物的属性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8" grpId="0" bldLvl="0" animBg="1"/>
      <p:bldP spid="20" grpId="0"/>
      <p:bldP spid="31" grpId="0" bldLvl="0" animBg="1"/>
      <p:bldP spid="33" grpId="0"/>
      <p:bldP spid="35" grpId="0" bldLvl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直接连接符 65"/>
          <p:cNvCxnSpPr/>
          <p:nvPr/>
        </p:nvCxnSpPr>
        <p:spPr>
          <a:xfrm>
            <a:off x="1771015" y="3388360"/>
            <a:ext cx="4237990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-401320" y="1776730"/>
            <a:ext cx="6407150" cy="0"/>
          </a:xfrm>
          <a:prstGeom prst="line">
            <a:avLst/>
          </a:prstGeom>
          <a:ln w="28575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804160" y="589915"/>
            <a:ext cx="2837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目录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rPr>
              <a:t>/Content</a:t>
            </a:r>
          </a:p>
        </p:txBody>
      </p:sp>
      <p:sp>
        <p:nvSpPr>
          <p:cNvPr id="26" name="流程图: 联系 25"/>
          <p:cNvSpPr/>
          <p:nvPr/>
        </p:nvSpPr>
        <p:spPr>
          <a:xfrm>
            <a:off x="754380" y="1402080"/>
            <a:ext cx="749300" cy="74930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9590" y="2223135"/>
            <a:ext cx="119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食色生活</a:t>
            </a:r>
          </a:p>
        </p:txBody>
      </p:sp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0" y="259080"/>
            <a:ext cx="2712720" cy="1060450"/>
          </a:xfrm>
          <a:prstGeom prst="rect">
            <a:avLst/>
          </a:prstGeom>
        </p:spPr>
      </p:pic>
      <p:sp>
        <p:nvSpPr>
          <p:cNvPr id="13" name="流程图: 联系 12"/>
          <p:cNvSpPr/>
          <p:nvPr/>
        </p:nvSpPr>
        <p:spPr>
          <a:xfrm>
            <a:off x="2477135" y="1402080"/>
            <a:ext cx="749300" cy="7493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52345" y="2223135"/>
            <a:ext cx="119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四季饮食</a:t>
            </a:r>
          </a:p>
        </p:txBody>
      </p:sp>
      <p:sp>
        <p:nvSpPr>
          <p:cNvPr id="23" name="流程图: 联系 22"/>
          <p:cNvSpPr/>
          <p:nvPr/>
        </p:nvSpPr>
        <p:spPr>
          <a:xfrm>
            <a:off x="4197350" y="1402080"/>
            <a:ext cx="749300" cy="749300"/>
          </a:xfrm>
          <a:prstGeom prst="flowChartConnector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659505" y="2223135"/>
            <a:ext cx="198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巧吃食物治百病</a:t>
            </a:r>
          </a:p>
        </p:txBody>
      </p:sp>
      <p:sp>
        <p:nvSpPr>
          <p:cNvPr id="36" name="流程图: 联系 35"/>
          <p:cNvSpPr/>
          <p:nvPr/>
        </p:nvSpPr>
        <p:spPr>
          <a:xfrm>
            <a:off x="5213985" y="3013710"/>
            <a:ext cx="749300" cy="749300"/>
          </a:xfrm>
          <a:prstGeom prst="flowChartConnector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598035" y="3874135"/>
            <a:ext cx="198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喝水也要有讲究</a:t>
            </a:r>
          </a:p>
        </p:txBody>
      </p:sp>
      <p:sp>
        <p:nvSpPr>
          <p:cNvPr id="62" name="流程图: 联系 61"/>
          <p:cNvSpPr/>
          <p:nvPr/>
        </p:nvSpPr>
        <p:spPr>
          <a:xfrm>
            <a:off x="3142615" y="3013710"/>
            <a:ext cx="749300" cy="7493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526665" y="3874135"/>
            <a:ext cx="198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/>
            <a:r>
              <a:rPr lang="zh-CN" altLang="en-US" sz="2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食物的相生相克</a:t>
            </a:r>
          </a:p>
        </p:txBody>
      </p:sp>
      <p:sp>
        <p:nvSpPr>
          <p:cNvPr id="68" name="弧形 67"/>
          <p:cNvSpPr/>
          <p:nvPr/>
        </p:nvSpPr>
        <p:spPr>
          <a:xfrm rot="2700000">
            <a:off x="4121785" y="1440180"/>
            <a:ext cx="2265045" cy="2265045"/>
          </a:xfrm>
          <a:prstGeom prst="arc">
            <a:avLst/>
          </a:prstGeom>
          <a:ln w="31750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4380" y="771550"/>
            <a:ext cx="1497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D7F0EA"/>
                </a:solidFill>
              </a:rPr>
              <a:t>https://www.ypppt.com/</a:t>
            </a:r>
            <a:endParaRPr lang="zh-CN" altLang="en-US" sz="800" dirty="0">
              <a:solidFill>
                <a:srgbClr val="D7F0EA"/>
              </a:solidFill>
            </a:endParaRP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bldLvl="0" animBg="1"/>
      <p:bldP spid="31" grpId="0"/>
      <p:bldP spid="13" grpId="0" bldLvl="0" animBg="1"/>
      <p:bldP spid="14" grpId="0"/>
      <p:bldP spid="23" grpId="0" bldLvl="0" animBg="1"/>
      <p:bldP spid="34" grpId="0"/>
      <p:bldP spid="36" grpId="0" bldLvl="0" animBg="1"/>
      <p:bldP spid="51" grpId="0"/>
      <p:bldP spid="62" grpId="0" bldLvl="0" animBg="1"/>
      <p:bldP spid="63" grpId="0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5980" y="1252220"/>
            <a:ext cx="2488565" cy="3080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谷类：大米、玉米、红小豆、黑豆、扁豆、蚕豆、白豆、花生、花生油、黑芝麻。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干果干菜类：白果、百合、木耳。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水果类：葡萄、栗子。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蔬菜类：西红柿、胡萝卜。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肉蛋奶类：猪肉、牛肉、牛肝、牛肚、牛奶、鸡蛋、羊肺。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水产品类：鲤鱼、鲫鱼、海鳗鱼、鳖、海蜇。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7.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其他类：山药、地瓜、枸杞、芋头。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145707" y="843433"/>
            <a:ext cx="3726599" cy="3726599"/>
          </a:xfrm>
          <a:prstGeom prst="rect">
            <a:avLst/>
          </a:prstGeom>
          <a:noFill/>
          <a:ln w="12700" cmpd="sng"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矩形 51"/>
          <p:cNvSpPr/>
          <p:nvPr/>
        </p:nvSpPr>
        <p:spPr>
          <a:xfrm>
            <a:off x="4342130" y="1071880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矩形 54"/>
          <p:cNvSpPr/>
          <p:nvPr/>
        </p:nvSpPr>
        <p:spPr>
          <a:xfrm>
            <a:off x="6111240" y="1071880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矩形 57"/>
          <p:cNvSpPr/>
          <p:nvPr/>
        </p:nvSpPr>
        <p:spPr>
          <a:xfrm>
            <a:off x="6111875" y="2831465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矩形 60"/>
          <p:cNvSpPr/>
          <p:nvPr/>
        </p:nvSpPr>
        <p:spPr>
          <a:xfrm>
            <a:off x="4342130" y="2831465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 descr="a087698daac5799bbdd6944b4b0a957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130" y="1203960"/>
            <a:ext cx="1564005" cy="1564005"/>
          </a:xfrm>
          <a:prstGeom prst="rect">
            <a:avLst/>
          </a:prstGeom>
        </p:spPr>
      </p:pic>
      <p:pic>
        <p:nvPicPr>
          <p:cNvPr id="5" name="图片 4" descr="1cfb02388aac3103e55c1afac77d1a7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240" y="3062605"/>
            <a:ext cx="1574165" cy="1410970"/>
          </a:xfrm>
          <a:prstGeom prst="rect">
            <a:avLst/>
          </a:prstGeom>
        </p:spPr>
      </p:pic>
      <p:pic>
        <p:nvPicPr>
          <p:cNvPr id="6" name="图片 5" descr="ad40948e16d8fb5c63bf8ce8cbac58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130" y="2831465"/>
            <a:ext cx="1660525" cy="1660525"/>
          </a:xfrm>
          <a:prstGeom prst="rect">
            <a:avLst/>
          </a:prstGeom>
        </p:spPr>
      </p:pic>
      <p:pic>
        <p:nvPicPr>
          <p:cNvPr id="7" name="图片 6" descr="563658ae1cf6c6a2b00ccf78063e63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35" y="1120775"/>
            <a:ext cx="1515745" cy="15157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80991" y="413302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、平性食物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8350" y="1120775"/>
            <a:ext cx="3155578" cy="32501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1.谷类：高粱米。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2.蔬菜类：大葱、茴香。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3.调料类：大蒜、生姜、醋.大料、花椒。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4.水果类：山楂、金桔、甜橙、桃、荔枝、杨梅、杏、樱桃。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5.肉类：鸡肉、鸡肝；羊肉、羊肚、羊肾、羊骨、羊油、羊奶；牛骨、牛油；鹿肉。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6.水产品：海参、海虾、带鱼、鲢鱼、鲩鱼。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7.酒类：黄酒、葡萄酒、啤酒、米酒。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8.其他类：大枣、人参、木瓜、南瓜；炒干果。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145707" y="843433"/>
            <a:ext cx="3726599" cy="3726599"/>
          </a:xfrm>
          <a:prstGeom prst="rect">
            <a:avLst/>
          </a:prstGeom>
          <a:noFill/>
          <a:ln w="12700" cmpd="sng"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矩形 51"/>
          <p:cNvSpPr/>
          <p:nvPr/>
        </p:nvSpPr>
        <p:spPr>
          <a:xfrm>
            <a:off x="4342130" y="1071880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矩形 54"/>
          <p:cNvSpPr/>
          <p:nvPr/>
        </p:nvSpPr>
        <p:spPr>
          <a:xfrm>
            <a:off x="6111240" y="1071880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矩形 57"/>
          <p:cNvSpPr/>
          <p:nvPr/>
        </p:nvSpPr>
        <p:spPr>
          <a:xfrm>
            <a:off x="6111875" y="2831465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矩形 60"/>
          <p:cNvSpPr/>
          <p:nvPr/>
        </p:nvSpPr>
        <p:spPr>
          <a:xfrm>
            <a:off x="4342130" y="2831465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 descr="F:\觅知网\10.19健康饮食科普-参考模板\de87351f8dd345fdc3dcf76e955d7e30.pngde87351f8dd345fdc3dcf76e955d7e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8470" y="1252220"/>
            <a:ext cx="1711960" cy="1350645"/>
          </a:xfrm>
          <a:prstGeom prst="rect">
            <a:avLst/>
          </a:prstGeom>
        </p:spPr>
      </p:pic>
      <p:pic>
        <p:nvPicPr>
          <p:cNvPr id="5" name="图片 4" descr="F:\觅知网\10.19健康饮食科普-参考模板\7e4dc4db54a932be82e89f6d3f763116.png7e4dc4db54a932be82e89f6d3f7631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5045" y="2975610"/>
            <a:ext cx="1551940" cy="1725295"/>
          </a:xfrm>
          <a:prstGeom prst="rect">
            <a:avLst/>
          </a:prstGeom>
        </p:spPr>
      </p:pic>
      <p:pic>
        <p:nvPicPr>
          <p:cNvPr id="7" name="图片 6" descr="F:\觅知网\10.19健康饮食科普-参考模板\3285756a91ae201b2e30094a6e83ed5d.png3285756a91ae201b2e30094a6e83ed5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240" y="1495108"/>
            <a:ext cx="1515745" cy="1107440"/>
          </a:xfrm>
          <a:prstGeom prst="rect">
            <a:avLst/>
          </a:prstGeom>
        </p:spPr>
      </p:pic>
      <p:pic>
        <p:nvPicPr>
          <p:cNvPr id="6" name="图片 5" descr="7e73a0c02fe6446bc9a9ee9daf1e155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8955" y="3085465"/>
            <a:ext cx="1568450" cy="15347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80991" y="413302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、温性食物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111875" y="2831465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矩形 60"/>
          <p:cNvSpPr/>
          <p:nvPr/>
        </p:nvSpPr>
        <p:spPr>
          <a:xfrm>
            <a:off x="4342130" y="2831465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999740" y="430048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350" y="1120775"/>
            <a:ext cx="2908300" cy="2914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1.谷类：小麦（味甘甜性凉，皮寒肉 </a:t>
            </a: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热。皮和肉一同磨粉称为全麦面，性在微凉与平之间。但是，小麦去皮磨为精白面后，变为热性）、大麦、绿豆、豆腐、芝麻油。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2.干菜类：磨菇。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3.蔬菜类：茄子、冬瓜、丝瓜、黄瓜。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4.水果类：梨、橙子、桔子、苹果、芒果。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5.肉蛋类：羊肝、牛蹄、鸭肉、鸭蛋、鸡蛋清。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6.茶类：茶叶、茶油。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145707" y="843433"/>
            <a:ext cx="3726599" cy="3726599"/>
          </a:xfrm>
          <a:prstGeom prst="rect">
            <a:avLst/>
          </a:prstGeom>
          <a:noFill/>
          <a:ln w="12700" cmpd="sng"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矩形 51"/>
          <p:cNvSpPr/>
          <p:nvPr/>
        </p:nvSpPr>
        <p:spPr>
          <a:xfrm>
            <a:off x="4342130" y="1071880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矩形 54"/>
          <p:cNvSpPr/>
          <p:nvPr/>
        </p:nvSpPr>
        <p:spPr>
          <a:xfrm>
            <a:off x="6111240" y="1071880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 descr="F:\觅知网\10.19健康饮食科普-参考模板\6e822bee4807dda017d2b740ddb38c11.png6e822bee4807dda017d2b740ddb38c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5045" y="3099118"/>
            <a:ext cx="1551940" cy="1029970"/>
          </a:xfrm>
          <a:prstGeom prst="rect">
            <a:avLst/>
          </a:prstGeom>
        </p:spPr>
      </p:pic>
      <p:pic>
        <p:nvPicPr>
          <p:cNvPr id="6" name="图片 5" descr="F:\觅知网\10.19健康饮食科普-参考模板\5190198d56ed66c41fcd634a80ce4873.png5190198d56ed66c41fcd634a80ce48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1960" y="2636520"/>
            <a:ext cx="1744980" cy="1744980"/>
          </a:xfrm>
          <a:prstGeom prst="rect">
            <a:avLst/>
          </a:prstGeom>
        </p:spPr>
      </p:pic>
      <p:pic>
        <p:nvPicPr>
          <p:cNvPr id="7" name="图片 6" descr="87049fbcf67d4c4618b3d3905c9da15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20" y="1346835"/>
            <a:ext cx="1722120" cy="1149350"/>
          </a:xfrm>
          <a:prstGeom prst="rect">
            <a:avLst/>
          </a:prstGeom>
        </p:spPr>
      </p:pic>
      <p:pic>
        <p:nvPicPr>
          <p:cNvPr id="8" name="图片 7" descr="7b0f45f2529460c5b4fb0f5cf3d3a3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240" y="1252220"/>
            <a:ext cx="1537335" cy="13563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5707" y="858673"/>
            <a:ext cx="3726599" cy="3726599"/>
          </a:xfrm>
          <a:prstGeom prst="rect">
            <a:avLst/>
          </a:prstGeom>
          <a:noFill/>
          <a:ln w="12700" cmpd="sng"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4342130" y="1087120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6111240" y="1087120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3" name="图片 12" descr="F:\觅知网\10.19健康饮食科普-参考模板\5190198d56ed66c41fcd634a80ce4873.png5190198d56ed66c41fcd634a80ce48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1960" y="2651760"/>
            <a:ext cx="1744980" cy="1744980"/>
          </a:xfrm>
          <a:prstGeom prst="rect">
            <a:avLst/>
          </a:prstGeom>
        </p:spPr>
      </p:pic>
      <p:pic>
        <p:nvPicPr>
          <p:cNvPr id="14" name="图片 13" descr="87049fbcf67d4c4618b3d3905c9da15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20" y="1362075"/>
            <a:ext cx="1722120" cy="1149350"/>
          </a:xfrm>
          <a:prstGeom prst="rect">
            <a:avLst/>
          </a:prstGeom>
        </p:spPr>
      </p:pic>
      <p:pic>
        <p:nvPicPr>
          <p:cNvPr id="15" name="图片 14" descr="7b0f45f2529460c5b4fb0f5cf3d3a3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240" y="1267460"/>
            <a:ext cx="1537335" cy="13563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80991" y="413302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、凉性食物</a:t>
            </a:r>
            <a:b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11240" y="1087120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矩形 60"/>
          <p:cNvSpPr/>
          <p:nvPr/>
        </p:nvSpPr>
        <p:spPr>
          <a:xfrm>
            <a:off x="4342130" y="2831465"/>
            <a:ext cx="1564640" cy="156464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68350" y="394970"/>
            <a:ext cx="213614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111875" y="2831465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 descr="F:\觅知网\10.19健康饮食科普-参考模板\5b935c5d394d1854539f8af822b15510.png5b935c5d394d1854539f8af822b155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940" y="1353820"/>
            <a:ext cx="1790065" cy="129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8350" y="1136015"/>
            <a:ext cx="2908300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1.茶类：普洱茶。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2.水果类：柿子、弥猴桃、西瓜。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3.蔬菜类：苦瓜、莲藕。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4.海产品：海带、海藻、海螺。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5.肉类：羊蹄、鸭血。</a:t>
            </a:r>
          </a:p>
          <a:p>
            <a:pPr eaLnBrk="1" hangingPunct="1">
              <a:lnSpc>
                <a:spcPct val="90000"/>
              </a:lnSpc>
            </a:pP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6.其他类：酱。</a:t>
            </a:r>
          </a:p>
        </p:txBody>
      </p:sp>
      <p:sp>
        <p:nvSpPr>
          <p:cNvPr id="10" name="矩形 9"/>
          <p:cNvSpPr/>
          <p:nvPr/>
        </p:nvSpPr>
        <p:spPr>
          <a:xfrm>
            <a:off x="4145707" y="858673"/>
            <a:ext cx="3726599" cy="3726599"/>
          </a:xfrm>
          <a:prstGeom prst="rect">
            <a:avLst/>
          </a:prstGeom>
          <a:noFill/>
          <a:ln w="12700" cmpd="sng"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4342130" y="1087120"/>
            <a:ext cx="1564640" cy="156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3" name="图片 12" descr="F:\觅知网\10.19健康饮食科普-参考模板\b6c53878299776b32fb2445755e98d7d.pngb6c53878299776b32fb2445755e98d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1960" y="2941955"/>
            <a:ext cx="1744980" cy="1744980"/>
          </a:xfrm>
          <a:prstGeom prst="rect">
            <a:avLst/>
          </a:prstGeom>
        </p:spPr>
      </p:pic>
      <p:pic>
        <p:nvPicPr>
          <p:cNvPr id="14" name="图片 13" descr="F:\觅知网\10.19健康饮食科普-参考模板\933077f7fda43271297a35b976652bb6.png933077f7fda43271297a35b976652bb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9130" y="1362075"/>
            <a:ext cx="1333500" cy="1149350"/>
          </a:xfrm>
          <a:prstGeom prst="rect">
            <a:avLst/>
          </a:prstGeom>
        </p:spPr>
      </p:pic>
      <p:pic>
        <p:nvPicPr>
          <p:cNvPr id="15" name="图片 14" descr="F:\觅知网\10.19健康饮食科普-参考模板\cb8d71491afeed67d230e83ba11253bd.pngcb8d71491afeed67d230e83ba11253b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940" y="2978785"/>
            <a:ext cx="1693545" cy="1270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99592" y="504730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、寒性食物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-804545" y="1596390"/>
            <a:ext cx="4648200" cy="1951355"/>
          </a:xfrm>
          <a:prstGeom prst="round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246380" y="2143760"/>
            <a:ext cx="3230880" cy="857250"/>
          </a:xfrm>
          <a:noFill/>
          <a:ln>
            <a:noFill/>
          </a:ln>
        </p:spPr>
        <p:txBody>
          <a:bodyPr vert="horz" wrap="square" lIns="68591" tIns="34295" rIns="68591" bIns="34295" anchor="t"/>
          <a:lstStyle/>
          <a:p>
            <a:pPr marL="0" indent="0" algn="l" eaLnBrk="1" hangingPunct="1"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中医认为，温热为阳，寒凉为阴，只有将食物的温热寒凉因人、因时、因地的灵活运用，才能使人体在任何时候都能做到阴阳平衡，不会生病。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184015" y="715010"/>
            <a:ext cx="4218940" cy="3482975"/>
          </a:xfrm>
        </p:spPr>
        <p:txBody>
          <a:bodyPr vert="horz" wrap="square" lIns="68591" tIns="34295" rIns="68591" bIns="34295" anchor="t"/>
          <a:lstStyle/>
          <a:p>
            <a:pPr eaLnBrk="1" hangingPunct="1">
              <a:lnSpc>
                <a:spcPct val="80000"/>
              </a:lnSpc>
              <a:buNone/>
            </a:pPr>
            <a:endParaRPr lang="zh-CN" altLang="en-US" sz="1275" dirty="0">
              <a:latin typeface="楷体_GB2312" pitchFamily="49" charset="-122"/>
              <a:ea typeface="楷体_GB2312" pitchFamily="49" charset="-122"/>
            </a:endParaRPr>
          </a:p>
          <a:p>
            <a:pPr marL="3429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根据各人体质选择食物</a:t>
            </a:r>
          </a:p>
          <a:p>
            <a:pPr marL="34290" indent="0" eaLnBrk="1" hangingPunct="1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身体内寒气较重、气血两亏的虚弱之人不分季节，要多吃温热性质的食物，如牛肉、羊肉、洋葱、韭菜、生姜等，这样身体才会产热，使机能兴奋、增加活力，血脉畅通。现在的人吃的食物普遍性凉，又大量使用空调等降温，所以现在的人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99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％都属寒凉体质。</a:t>
            </a:r>
          </a:p>
          <a:p>
            <a:pPr marL="34290" indent="0" eaLnBrk="1" hangingPunct="1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如果身体内热大，精力旺盛，就不用吃太多温热性质的食物。吃多了会燥热、上火，机能过于亢奋，所以要适当地选用一些寒凉的食物来进行平衡。</a:t>
            </a:r>
          </a:p>
          <a:p>
            <a:pPr marL="34290" indent="0" eaLnBrk="1" hangingPunct="1">
              <a:lnSpc>
                <a:spcPct val="80000"/>
              </a:lnSpc>
              <a:buNone/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" indent="0" eaLnBrk="1" hangingPunct="1">
              <a:lnSpc>
                <a:spcPct val="80000"/>
              </a:lnSpc>
              <a:buNone/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配合气候变化选择食物</a:t>
            </a:r>
          </a:p>
          <a:p>
            <a:pPr marL="34290" indent="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气候的变化说到底就是温度的变化，所以，温度高时人要多吃寒凉的食物清热，温度低时要以温热的食物保暖祛寒。现在的夏天，室内多有空调，大自然带给人们的燥热已大大减少，可人们犹不满足，仍然贪吃寒凉之物，所以，身体内的寒湿都很重。</a:t>
            </a:r>
          </a:p>
          <a:p>
            <a:pPr marL="34290" indent="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冬天气候寒凉，理应多吃温热的食物保暖，可室内又因为大量使用暖气、空调，使空气燥热，于是人们仍是贪喝冷饮，吃西瓜、香蕉等等，这些都是完全不对的。 </a:t>
            </a:r>
          </a:p>
        </p:txBody>
      </p:sp>
      <p:sp>
        <p:nvSpPr>
          <p:cNvPr id="2" name="半闭框 1"/>
          <p:cNvSpPr/>
          <p:nvPr/>
        </p:nvSpPr>
        <p:spPr>
          <a:xfrm>
            <a:off x="107315" y="1924050"/>
            <a:ext cx="288290" cy="2882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半闭框 2"/>
          <p:cNvSpPr/>
          <p:nvPr/>
        </p:nvSpPr>
        <p:spPr>
          <a:xfrm flipH="1" flipV="1">
            <a:off x="3286125" y="2738120"/>
            <a:ext cx="254635" cy="2628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313" y="411510"/>
            <a:ext cx="2395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、如何选择食物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19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292350" y="2876550"/>
            <a:ext cx="1800225" cy="1800860"/>
          </a:xfrm>
          <a:prstGeom prst="ellipse">
            <a:avLst/>
          </a:prstGeom>
          <a:solidFill>
            <a:srgbClr val="F9FD8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797005" y="1114150"/>
            <a:ext cx="3600450" cy="85725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rmAutofit fontScale="97500"/>
          </a:bodyPr>
          <a:lstStyle>
            <a:lvl1pPr marL="239395" indent="-23939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345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2pPr>
            <a:lvl3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3pPr>
            <a:lvl4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4pPr>
            <a:lvl5pPr marL="319405" indent="-319405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anose="020B0603020202020204" pitchFamily="34" charset="0"/>
                <a:ea typeface="方正姚体" panose="02010601030101010101" pitchFamily="2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32840" y="2353945"/>
            <a:ext cx="1800225" cy="1800860"/>
          </a:xfrm>
          <a:prstGeom prst="ellipse">
            <a:avLst/>
          </a:prstGeom>
          <a:solidFill>
            <a:srgbClr val="F9FD8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2418875" y="1695379"/>
            <a:ext cx="0" cy="504174"/>
          </a:xfrm>
          <a:prstGeom prst="line">
            <a:avLst/>
          </a:prstGeom>
          <a:ln w="28575" cmpd="sng">
            <a:solidFill>
              <a:srgbClr val="BF8D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1848000" y="1695378"/>
            <a:ext cx="570876" cy="0"/>
          </a:xfrm>
          <a:prstGeom prst="line">
            <a:avLst/>
          </a:prstGeom>
          <a:ln w="28575" cmpd="sng">
            <a:solidFill>
              <a:srgbClr val="BF8D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22"/>
          <p:cNvGrpSpPr/>
          <p:nvPr/>
        </p:nvGrpSpPr>
        <p:grpSpPr bwMode="auto">
          <a:xfrm>
            <a:off x="590550" y="1397635"/>
            <a:ext cx="1257300" cy="596418"/>
            <a:chOff x="0" y="0"/>
            <a:chExt cx="1125641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54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F9F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45521" y="10646"/>
              <a:ext cx="1080120" cy="49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用脑过度</a:t>
              </a: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失眠</a:t>
              </a: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4761689" y="1237544"/>
            <a:ext cx="0" cy="504174"/>
          </a:xfrm>
          <a:prstGeom prst="line">
            <a:avLst/>
          </a:prstGeom>
          <a:ln w="28575" cmpd="sng">
            <a:solidFill>
              <a:srgbClr val="80BC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761865" y="1237615"/>
            <a:ext cx="593725" cy="0"/>
          </a:xfrm>
          <a:prstGeom prst="line">
            <a:avLst/>
          </a:prstGeom>
          <a:ln w="28575" cmpd="sng">
            <a:solidFill>
              <a:srgbClr val="80BC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4274820" y="1743710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Group 22"/>
          <p:cNvGrpSpPr/>
          <p:nvPr/>
        </p:nvGrpSpPr>
        <p:grpSpPr bwMode="auto">
          <a:xfrm>
            <a:off x="5374640" y="906780"/>
            <a:ext cx="2559685" cy="503555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63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64" name="文本框 47"/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39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应酬过后解除胀气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 flipV="1">
            <a:off x="8111264" y="5205745"/>
            <a:ext cx="5708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7e4dc4db54a932be82e89f6d3f7631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" y="1993900"/>
            <a:ext cx="2113280" cy="234823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173980" y="3020695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27165" y="1957070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5ce275a09ee3bcf41b17fa3701c3b1b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420" y="3333115"/>
            <a:ext cx="1192530" cy="1143000"/>
          </a:xfrm>
          <a:prstGeom prst="rect">
            <a:avLst/>
          </a:prstGeom>
        </p:spPr>
      </p:pic>
      <p:pic>
        <p:nvPicPr>
          <p:cNvPr id="7" name="图片 6" descr="9593f616e0c220c1b9d7c91fab5c87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130" y="1587500"/>
            <a:ext cx="1856105" cy="1856105"/>
          </a:xfrm>
          <a:prstGeom prst="rect">
            <a:avLst/>
          </a:prstGeom>
        </p:spPr>
      </p:pic>
      <p:pic>
        <p:nvPicPr>
          <p:cNvPr id="9" name="图片 8" descr="7c62d8ead96e006cb28947fad2fc3c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725" y="3400425"/>
            <a:ext cx="1418590" cy="871855"/>
          </a:xfrm>
          <a:prstGeom prst="rect">
            <a:avLst/>
          </a:prstGeom>
        </p:spPr>
      </p:pic>
      <p:pic>
        <p:nvPicPr>
          <p:cNvPr id="10" name="图片 9" descr="1ac477169ebdbdd2a1a12c29283c476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080" y="1993900"/>
            <a:ext cx="1560195" cy="158369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00313" y="411510"/>
            <a:ext cx="3421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、作为吃货的你，会吃吗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b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2292350" y="2876550"/>
            <a:ext cx="1800225" cy="1800860"/>
          </a:xfrm>
          <a:prstGeom prst="ellipse">
            <a:avLst/>
          </a:prstGeom>
          <a:solidFill>
            <a:srgbClr val="F9FD8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32840" y="2353945"/>
            <a:ext cx="1800225" cy="1800860"/>
          </a:xfrm>
          <a:prstGeom prst="ellipse">
            <a:avLst/>
          </a:prstGeom>
          <a:solidFill>
            <a:srgbClr val="F9FD8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2418875" y="1695379"/>
            <a:ext cx="0" cy="504174"/>
          </a:xfrm>
          <a:prstGeom prst="line">
            <a:avLst/>
          </a:prstGeom>
          <a:ln w="28575" cmpd="sng">
            <a:solidFill>
              <a:srgbClr val="BF8D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1848000" y="1695378"/>
            <a:ext cx="570876" cy="0"/>
          </a:xfrm>
          <a:prstGeom prst="line">
            <a:avLst/>
          </a:prstGeom>
          <a:ln w="28575" cmpd="sng">
            <a:solidFill>
              <a:srgbClr val="BF8D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22"/>
          <p:cNvGrpSpPr/>
          <p:nvPr/>
        </p:nvGrpSpPr>
        <p:grpSpPr bwMode="auto">
          <a:xfrm>
            <a:off x="590550" y="1397635"/>
            <a:ext cx="1257300" cy="596418"/>
            <a:chOff x="0" y="0"/>
            <a:chExt cx="1125641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54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F9F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45521" y="10646"/>
              <a:ext cx="1080120" cy="49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天气太热</a:t>
              </a: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消暑降温</a:t>
              </a: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4761689" y="1237544"/>
            <a:ext cx="0" cy="504174"/>
          </a:xfrm>
          <a:prstGeom prst="line">
            <a:avLst/>
          </a:prstGeom>
          <a:ln w="28575" cmpd="sng">
            <a:solidFill>
              <a:srgbClr val="80BC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761865" y="1237615"/>
            <a:ext cx="593725" cy="0"/>
          </a:xfrm>
          <a:prstGeom prst="line">
            <a:avLst/>
          </a:prstGeom>
          <a:ln w="28575" cmpd="sng">
            <a:solidFill>
              <a:srgbClr val="80BC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4274820" y="1743710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Group 22"/>
          <p:cNvGrpSpPr/>
          <p:nvPr/>
        </p:nvGrpSpPr>
        <p:grpSpPr bwMode="auto">
          <a:xfrm>
            <a:off x="5374640" y="747395"/>
            <a:ext cx="2559685" cy="880013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63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n-ea"/>
                <a:sym typeface="宋体" panose="02010600030101010101" pitchFamily="2" charset="-122"/>
              </a:endParaRPr>
            </a:p>
          </p:txBody>
        </p:sp>
        <p:sp>
          <p:nvSpPr>
            <p:cNvPr id="64" name="文本框 47"/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维持血管弹性、</a:t>
              </a:r>
            </a:p>
            <a:p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方正兰亭细黑_GBK" charset="-122"/>
                </a:rPr>
                <a:t>保护心脏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 flipV="1">
            <a:off x="8111264" y="5205745"/>
            <a:ext cx="5708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F:\觅知网\10.19健康饮食科普-参考模板\d40b892bc03c27a246cb9243bc67d0e8.pngd40b892bc03c27a246cb9243bc67d0e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2840" y="2117090"/>
            <a:ext cx="1769110" cy="182689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173980" y="3020695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27165" y="1957070"/>
            <a:ext cx="1656080" cy="1656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F:\觅知网\10.19健康饮食科普-参考模板\3bfcd26f7d8fdb8c29cdb4442b388f4d.png3bfcd26f7d8fdb8c29cdb4442b388f4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1105" y="3226435"/>
            <a:ext cx="2087245" cy="1587500"/>
          </a:xfrm>
          <a:prstGeom prst="rect">
            <a:avLst/>
          </a:prstGeom>
        </p:spPr>
      </p:pic>
      <p:pic>
        <p:nvPicPr>
          <p:cNvPr id="7" name="图片 6" descr="F:\觅知网\10.19健康饮食科普-参考模板\6b6a2202160d9e8e20c743735d4b5a31.png6b6a2202160d9e8e20c743735d4b5a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2575" y="1695133"/>
            <a:ext cx="1856105" cy="1720850"/>
          </a:xfrm>
          <a:prstGeom prst="rect">
            <a:avLst/>
          </a:prstGeom>
        </p:spPr>
      </p:pic>
      <p:pic>
        <p:nvPicPr>
          <p:cNvPr id="9" name="图片 8" descr="F:\觅知网\10.19健康饮食科普-参考模板\ead59d30bdf6b13792641bf51d05edec.pngead59d30bdf6b13792641bf51d05ede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1480" y="3093085"/>
            <a:ext cx="1007745" cy="1511935"/>
          </a:xfrm>
          <a:prstGeom prst="rect">
            <a:avLst/>
          </a:prstGeom>
        </p:spPr>
      </p:pic>
      <p:pic>
        <p:nvPicPr>
          <p:cNvPr id="10" name="图片 9" descr="F:\觅知网\10.19健康饮食科普-参考模板\28324e1e4c35f523426041e5ef95ee0d.png28324e1e4c35f523426041e5ef95ee0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5425" y="1956753"/>
            <a:ext cx="1560195" cy="156019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">
            <a:off x="340360" y="2107565"/>
            <a:ext cx="125031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8095" y="2808605"/>
            <a:ext cx="4986020" cy="768350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  喝水也要有讲究</a:t>
            </a:r>
          </a:p>
        </p:txBody>
      </p:sp>
      <p:pic>
        <p:nvPicPr>
          <p:cNvPr id="2" name="图片 1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93155" y="2246630"/>
            <a:ext cx="1186180" cy="149352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275835" y="2358202"/>
            <a:ext cx="3978476" cy="427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-972616" y="1727131"/>
            <a:ext cx="4648200" cy="1951355"/>
          </a:xfrm>
          <a:prstGeom prst="round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半闭框 6"/>
          <p:cNvSpPr/>
          <p:nvPr/>
        </p:nvSpPr>
        <p:spPr>
          <a:xfrm>
            <a:off x="107315" y="1924050"/>
            <a:ext cx="288290" cy="2882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flipH="1" flipV="1">
            <a:off x="2916221" y="3001010"/>
            <a:ext cx="254635" cy="262890"/>
          </a:xfrm>
          <a:prstGeom prst="halfFrame">
            <a:avLst/>
          </a:prstGeom>
          <a:solidFill>
            <a:srgbClr val="BF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内容占位符 3" descr="1-1212101A40O0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1225"/>
            <a:ext cx="3924935" cy="2606675"/>
          </a:xfrm>
        </p:spPr>
      </p:pic>
      <p:sp>
        <p:nvSpPr>
          <p:cNvPr id="5" name="TextBox 4"/>
          <p:cNvSpPr txBox="1"/>
          <p:nvPr/>
        </p:nvSpPr>
        <p:spPr>
          <a:xfrm>
            <a:off x="326231" y="2063750"/>
            <a:ext cx="2736304" cy="1144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大家每天都要喝水，喝水不仅能补充人体必需的养分，更能养生哦。</a:t>
            </a:r>
            <a:r>
              <a:rPr kumimoji="0" lang="zh-CN" altLang="en-US" sz="1200" b="1" i="1" u="sng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但你的饮水方式是否正确呢？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56" y="627534"/>
            <a:ext cx="2604440" cy="444395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24128" y="2251120"/>
            <a:ext cx="316165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en-US" altLang="zh-CN" b="1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b="1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、早上</a:t>
            </a:r>
            <a:r>
              <a:rPr kumimoji="0" lang="zh-CN" altLang="en-US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一杯水应该怎么</a:t>
            </a:r>
            <a:r>
              <a:rPr kumimoji="0" lang="zh-CN" altLang="en-US" b="1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喝？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168" y="2652179"/>
            <a:ext cx="2532011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视个人情况早上喝少许淡盐水有预防便秘之功效。但高血压、肾病患者慎喝！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清晨一杯白开水可使血液迅速得到稀释，促进血液循环。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100" kern="1200" cap="none" spc="0" normalizeH="0" baseline="0" noProof="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313" y="41151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四、喝水也要有讲究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600" y="555526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defRPr/>
            </a:pPr>
            <a:r>
              <a:rPr kumimoji="0" lang="en-US" altLang="zh-CN" sz="2000" b="1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lang="zh-CN" altLang="en-US" sz="2000" b="1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、什么</a:t>
            </a:r>
            <a:r>
              <a:rPr kumimoji="0" lang="zh-CN" altLang="en-US" sz="2000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时候喝水最排毒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609" y="1275606"/>
            <a:ext cx="5544616" cy="2970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早上起床后</a:t>
            </a:r>
            <a:endParaRPr kumimoji="0" lang="en-US" altLang="zh-CN" sz="15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人体水分每晚流失约</a:t>
            </a:r>
            <a:r>
              <a:rPr kumimoji="0" lang="en-US" altLang="zh-CN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450ml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，早上起床后正处于一种生理缺水状态。此时饮一杯温白开水再好不过了。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晚上睡前</a:t>
            </a:r>
            <a:endParaRPr kumimoji="0" lang="en-US" altLang="zh-CN" sz="15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500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5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5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睡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前不能喝太多水，否则频繁起夜会影响睡眠，但也不能不喝，抿两口最好。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下班离开办公室之前</a:t>
            </a:r>
            <a:endParaRPr kumimoji="0" lang="en-US" altLang="zh-CN" sz="15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5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下班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一杯白开水有助于缓解一天疲劳，保护膀胱和肾脏。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饭后半小时</a:t>
            </a:r>
            <a:endParaRPr kumimoji="0" lang="en-US" altLang="zh-CN" sz="15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5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注意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饭后不要立即喝水，否则会冲淡消化液，使蛋白酶活性降低，影响消化吸收。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5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洗澡后</a:t>
            </a:r>
            <a:endParaRPr kumimoji="0" lang="en-US" altLang="zh-CN" sz="15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5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5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12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洗</a:t>
            </a:r>
            <a:r>
              <a:rPr kumimoji="0" lang="zh-CN" altLang="en-US" sz="12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完澡，很多人会觉得口渴，端起一杯水一饮而尽。殊不知，洗完澡后血管受热扩张血流量增加，心率加快，喝太快会对健康不利，应该小口慢喝。</a:t>
            </a:r>
            <a:endParaRPr kumimoji="0" lang="en-US" altLang="zh-CN" sz="12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00" b="1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100" b="1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5" y="901302"/>
            <a:ext cx="2191995" cy="357986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1" b="15928"/>
          <a:stretch>
            <a:fillRect/>
          </a:stretch>
        </p:blipFill>
        <p:spPr>
          <a:xfrm>
            <a:off x="1546225" y="1695450"/>
            <a:ext cx="591248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5735" y="1974850"/>
            <a:ext cx="3594100" cy="829945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  食色生活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43655" y="2853690"/>
            <a:ext cx="2557145" cy="684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20000">
            <a:off x="332105" y="1925320"/>
            <a:ext cx="1250315" cy="149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23340" y="2728595"/>
            <a:ext cx="5422900" cy="829945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五  食物的相生相克</a:t>
            </a:r>
          </a:p>
        </p:txBody>
      </p:sp>
      <p:pic>
        <p:nvPicPr>
          <p:cNvPr id="2" name="图片 1" descr="未标题-1-恢复的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520000" flipH="1">
            <a:off x="6438900" y="2004060"/>
            <a:ext cx="1186180" cy="149352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471415" y="2301052"/>
            <a:ext cx="3978476" cy="427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8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584" y="1563638"/>
            <a:ext cx="2016224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相生：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指食物相互配伍使用，可起到相互加强的作用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endParaRPr lang="en-US" altLang="zh-CN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defRPr/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相克：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指两种食物合用，可能产生不良作用。</a:t>
            </a:r>
          </a:p>
          <a:p>
            <a:pPr eaLnBrk="1" hangingPunct="1">
              <a:defRPr/>
            </a:pP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zh-CN" altLang="en-US" sz="100" b="1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491880" y="908082"/>
          <a:ext cx="4797187" cy="3663574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2379717"/>
                <a:gridCol w="2417470"/>
              </a:tblGrid>
              <a:tr h="4132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相生食物</a:t>
                      </a:r>
                    </a:p>
                  </a:txBody>
                  <a:tcPr marL="47975" marR="47975" marT="23986" marB="23986">
                    <a:solidFill>
                      <a:srgbClr val="F9FD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相克食物</a:t>
                      </a:r>
                    </a:p>
                  </a:txBody>
                  <a:tcPr marL="47975" marR="47975" marT="23986" marB="23986">
                    <a:solidFill>
                      <a:srgbClr val="F9FD8C"/>
                    </a:solidFill>
                  </a:tcPr>
                </a:tc>
              </a:tr>
              <a:tr h="250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木耳＋莴笋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西红柿＋虾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白菜＋虾仁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蜂蜜＋葱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39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鸡肉＋菜花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鸡肉＋芹菜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猪肉＋白萝卜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土豆＋甜柿子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生菜＋大蒜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白萝卜＋丝瓜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香菇＋豆腐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梨鸭＋肉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芹菜＋西红柿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菠菜＋豆腐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豆角＋土豆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狗肉＋大蒜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辣椒＋空心菜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香蕉＋西瓜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豆腐＋金针菇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红薯＋西红柿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油菜＋虾仁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鸡肉＋菊花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香菇＋羊肉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菠菜＋牛奶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  <a:tr h="239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猪肉＋酸菜</a:t>
                      </a:r>
                      <a:r>
                        <a:rPr lang="zh-CN" alt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</a:p>
                  </a:txBody>
                  <a:tcPr marL="47975" marR="47975" marT="23986" marB="239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南瓜＋羊肉</a:t>
                      </a:r>
                      <a:r>
                        <a:rPr lang="en-US" altLang="zh-CN" sz="13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</a:t>
                      </a:r>
                    </a:p>
                  </a:txBody>
                  <a:tcPr marL="47975" marR="47975" marT="23986" marB="23986"/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dcf674de4d4665c692ea6f2d6880f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52" y="782636"/>
            <a:ext cx="1402715" cy="1402715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>
            <a:off x="2363470" y="1202690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927eb0a2e10ad40a34fba4e8149c6ad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380" y="759460"/>
            <a:ext cx="1736725" cy="1246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967213"/>
            <a:ext cx="273630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zh-CN" altLang="en-US" sz="14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木耳与莴笋同食可增强食欲、刺激消化，对高血压高血脂、糖尿病、心脑血管疾病有预防作用。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14" y="3233514"/>
            <a:ext cx="1810891" cy="18108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96" y="3455371"/>
            <a:ext cx="1639768" cy="1176982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>
            <a:off x="2363470" y="3842874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48" y="2005965"/>
            <a:ext cx="1536324" cy="11522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848" y="2005965"/>
            <a:ext cx="1419622" cy="1419622"/>
          </a:xfrm>
          <a:prstGeom prst="rect">
            <a:avLst/>
          </a:prstGeom>
        </p:spPr>
      </p:pic>
      <p:sp>
        <p:nvSpPr>
          <p:cNvPr id="11" name="十字形 10"/>
          <p:cNvSpPr/>
          <p:nvPr/>
        </p:nvSpPr>
        <p:spPr>
          <a:xfrm>
            <a:off x="2388016" y="2535751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虚尾箭头 11"/>
          <p:cNvSpPr/>
          <p:nvPr/>
        </p:nvSpPr>
        <p:spPr>
          <a:xfrm>
            <a:off x="4825123" y="1224924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4795397" y="2464651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>
            <a:off x="4825123" y="3923386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4101"/>
            <a:ext cx="2592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菜花含维生素矿物质，与鸡肉同食可益气壮骨，增强肝脏解毒作用。有提高免疫力，预防感冒的作用。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822" y="3674530"/>
            <a:ext cx="21435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莴笋和青蒜苔同食可顺气通经脉、结齿明目、清热解毒、防治高血压。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592" y="457258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、相生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食物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8" y="394566"/>
            <a:ext cx="2175498" cy="1660715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>
            <a:off x="2363470" y="1202690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068" y="686586"/>
            <a:ext cx="1566249" cy="11332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967213"/>
            <a:ext cx="273630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豆腐与香菇同食可清热解毒，补气生津，化痰理气，是抗癌、降血压的良好菜肴。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14" y="3158208"/>
            <a:ext cx="1810891" cy="18108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270198"/>
            <a:ext cx="1504419" cy="1504419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>
            <a:off x="2363470" y="3842874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51755"/>
            <a:ext cx="1456935" cy="1456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665" y="1951755"/>
            <a:ext cx="1341054" cy="1285380"/>
          </a:xfrm>
          <a:prstGeom prst="rect">
            <a:avLst/>
          </a:prstGeom>
        </p:spPr>
      </p:pic>
      <p:sp>
        <p:nvSpPr>
          <p:cNvPr id="11" name="十字形 10"/>
          <p:cNvSpPr/>
          <p:nvPr/>
        </p:nvSpPr>
        <p:spPr>
          <a:xfrm>
            <a:off x="2388016" y="2535751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虚尾箭头 11"/>
          <p:cNvSpPr/>
          <p:nvPr/>
        </p:nvSpPr>
        <p:spPr>
          <a:xfrm>
            <a:off x="4825123" y="1224924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4795397" y="2464651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>
            <a:off x="4825123" y="3923386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4101"/>
            <a:ext cx="2592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芹菜和西红柿都有明显的降压作用。两者同食可健胃、消食。对高血压、高血脂适宜。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822" y="3674530"/>
            <a:ext cx="2570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尖椒和空心菜都含维生素和矿物质，两者同食可降血压、止头痛、解毒消肿，防治糖尿病。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592" y="457258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、相生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食物</a:t>
            </a:r>
          </a:p>
        </p:txBody>
      </p:sp>
    </p:spTree>
    <p:extLst>
      <p:ext uri="{BB962C8B-B14F-4D97-AF65-F5344CB8AC3E}">
        <p14:creationId xmlns:p14="http://schemas.microsoft.com/office/powerpoint/2010/main" val="158147179"/>
      </p:ext>
    </p:extLst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94" y="985557"/>
            <a:ext cx="1634166" cy="966198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>
            <a:off x="2363470" y="1202690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63" y="706948"/>
            <a:ext cx="1653729" cy="12448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967213"/>
            <a:ext cx="273630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豆角的营养成分能使人头脑宁静，调理消化系统，消除胸膈胀满，与土豆同食可防治急性肠胃炎，呕吐腹泻。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14" y="3481581"/>
            <a:ext cx="1810891" cy="1164144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>
            <a:off x="2363470" y="3842874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51755"/>
            <a:ext cx="1456935" cy="1456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502" y="1951755"/>
            <a:ext cx="1285380" cy="1285380"/>
          </a:xfrm>
          <a:prstGeom prst="rect">
            <a:avLst/>
          </a:prstGeom>
        </p:spPr>
      </p:pic>
      <p:sp>
        <p:nvSpPr>
          <p:cNvPr id="11" name="十字形 10"/>
          <p:cNvSpPr/>
          <p:nvPr/>
        </p:nvSpPr>
        <p:spPr>
          <a:xfrm>
            <a:off x="2388016" y="2535751"/>
            <a:ext cx="360045" cy="360045"/>
          </a:xfrm>
          <a:prstGeom prst="plus">
            <a:avLst/>
          </a:prstGeom>
          <a:solidFill>
            <a:srgbClr val="F9FD8C"/>
          </a:solidFill>
          <a:ln>
            <a:solidFill>
              <a:srgbClr val="BF8D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虚尾箭头 11"/>
          <p:cNvSpPr/>
          <p:nvPr/>
        </p:nvSpPr>
        <p:spPr>
          <a:xfrm>
            <a:off x="4825123" y="1224924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4795397" y="2464651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>
            <a:off x="4825123" y="3923386"/>
            <a:ext cx="870425" cy="431145"/>
          </a:xfrm>
          <a:prstGeom prst="stripedRightArrow">
            <a:avLst/>
          </a:prstGeom>
          <a:solidFill>
            <a:srgbClr val="F9FD8C"/>
          </a:solidFill>
          <a:ln>
            <a:solidFill>
              <a:srgbClr val="EC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4101"/>
            <a:ext cx="2592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油菜内富含维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、钙，可消肿散血、清热解毒；虾仁含丰富钙质。两者同食可补肾，辅助治疗腰腿疼痛。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822" y="3674530"/>
            <a:ext cx="2570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地瓜、莲子做成粥，适用于大便干燥、习惯性便秘、慢性肝病、癌症患者等食用，此粥亦有美容功效。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592" y="457258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、相生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食物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76" y="3237135"/>
            <a:ext cx="1448202" cy="14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1555"/>
      </p:ext>
    </p:extLst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35" y="899613"/>
            <a:ext cx="1008047" cy="966198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>
            <a:off x="2363470" y="1202690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24" y="706948"/>
            <a:ext cx="1244807" cy="12448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967213"/>
            <a:ext cx="273630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虾肉内含“五价砷”，五毒，但与西红柿同食会被还原成“三价砷”，应慎用。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214" y="3037909"/>
            <a:ext cx="1810891" cy="17674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131885"/>
            <a:ext cx="1456935" cy="10966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502" y="1951755"/>
            <a:ext cx="1285380" cy="1285380"/>
          </a:xfrm>
          <a:prstGeom prst="rect">
            <a:avLst/>
          </a:prstGeom>
        </p:spPr>
      </p:pic>
      <p:sp>
        <p:nvSpPr>
          <p:cNvPr id="12" name="虚尾箭头 11"/>
          <p:cNvSpPr/>
          <p:nvPr/>
        </p:nvSpPr>
        <p:spPr>
          <a:xfrm>
            <a:off x="4825123" y="1224924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4101"/>
            <a:ext cx="2592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土豆与柿子长期同食可导致尿结石、肾结石，应尽量避免同食。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822" y="3674530"/>
            <a:ext cx="2570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两者同食会引起中毒，伤眼睛，引起眼部不适，严重会导致失明。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592" y="457258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、相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克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食物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80" y="3197522"/>
            <a:ext cx="1750491" cy="1750491"/>
          </a:xfrm>
          <a:prstGeom prst="rect">
            <a:avLst/>
          </a:prstGeom>
        </p:spPr>
      </p:pic>
      <p:sp>
        <p:nvSpPr>
          <p:cNvPr id="20" name="十字形 19"/>
          <p:cNvSpPr/>
          <p:nvPr/>
        </p:nvSpPr>
        <p:spPr>
          <a:xfrm>
            <a:off x="2369820" y="3883630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十字形 20"/>
          <p:cNvSpPr/>
          <p:nvPr/>
        </p:nvSpPr>
        <p:spPr>
          <a:xfrm>
            <a:off x="2366645" y="2500199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虚尾箭头 21"/>
          <p:cNvSpPr/>
          <p:nvPr/>
        </p:nvSpPr>
        <p:spPr>
          <a:xfrm>
            <a:off x="4854328" y="3848080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虚尾箭头 22"/>
          <p:cNvSpPr/>
          <p:nvPr/>
        </p:nvSpPr>
        <p:spPr>
          <a:xfrm>
            <a:off x="4853703" y="2416388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57636"/>
      </p:ext>
    </p:extLst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52" y="912111"/>
            <a:ext cx="1439922" cy="1439922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>
            <a:off x="2363470" y="1202690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865" y="298208"/>
            <a:ext cx="1745689" cy="16535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967213"/>
            <a:ext cx="273630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菠菜含鞣酸丰富，与牛奶同食易引起消化不良，长期食用易患结石。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665" y="3033625"/>
            <a:ext cx="1934890" cy="19348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55" y="2100487"/>
            <a:ext cx="1589234" cy="14940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91" y="2082882"/>
            <a:ext cx="1285380" cy="1285380"/>
          </a:xfrm>
          <a:prstGeom prst="rect">
            <a:avLst/>
          </a:prstGeom>
        </p:spPr>
      </p:pic>
      <p:sp>
        <p:nvSpPr>
          <p:cNvPr id="12" name="虚尾箭头 11"/>
          <p:cNvSpPr/>
          <p:nvPr/>
        </p:nvSpPr>
        <p:spPr>
          <a:xfrm>
            <a:off x="4825123" y="1224924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24128" y="2204101"/>
            <a:ext cx="25922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胡萝卜中的胡萝卜素与酒精一起下肚，会在肝脏中产生毒素，从而损害肝脏功能。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5822" y="3674530"/>
            <a:ext cx="2570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黑木耳和白萝卜同食可导致皮炎、皮癣、老年斑，应尽量避免。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9592" y="457258"/>
            <a:ext cx="410445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、相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克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食物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5" y="3351520"/>
            <a:ext cx="1616995" cy="1616995"/>
          </a:xfrm>
          <a:prstGeom prst="rect">
            <a:avLst/>
          </a:prstGeom>
        </p:spPr>
      </p:pic>
      <p:sp>
        <p:nvSpPr>
          <p:cNvPr id="20" name="十字形 19"/>
          <p:cNvSpPr/>
          <p:nvPr/>
        </p:nvSpPr>
        <p:spPr>
          <a:xfrm>
            <a:off x="2369820" y="3883630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十字形 20"/>
          <p:cNvSpPr/>
          <p:nvPr/>
        </p:nvSpPr>
        <p:spPr>
          <a:xfrm>
            <a:off x="2363469" y="2667510"/>
            <a:ext cx="360045" cy="360045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虚尾箭头 21"/>
          <p:cNvSpPr/>
          <p:nvPr/>
        </p:nvSpPr>
        <p:spPr>
          <a:xfrm>
            <a:off x="4854328" y="3848080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虚尾箭头 22"/>
          <p:cNvSpPr/>
          <p:nvPr/>
        </p:nvSpPr>
        <p:spPr>
          <a:xfrm>
            <a:off x="4853703" y="2416388"/>
            <a:ext cx="870425" cy="431145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25911"/>
      </p:ext>
    </p:extLst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2"/>
          <p:cNvSpPr txBox="1"/>
          <p:nvPr/>
        </p:nvSpPr>
        <p:spPr>
          <a:xfrm>
            <a:off x="772873" y="1112110"/>
            <a:ext cx="578745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常言美味引口馋，相反食物记心间。羊肉进补味道鲜，不与西瓜共进餐。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狗肉性热美味传，若见绿豆大翻脸。兔肉细嫩易熟烂，不与芥末摆桌宴。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中药甘草治病全，遇见鲤鱼性相反。铁板黄鳝炒鳝段，同吃皮蛋把病患。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豆腐美食皆广泛，不与蜜糖来相伴。鸡蛋若见消炎片，一起入味便相煎。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人造糖精怪味甜，煎炒鸡蛋莫加添。香蕉芋头南方产，共餐下肚惹麻烦。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红薯柿子熟皆软，同咽易成结石丸。采食黄花六月天，莫与花生共嚼咽。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大葱味美蜂蜜甜，同吃同咽很危险。牛奶含钙当为先，营养丰富数鸡蛋。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两者同饮养分减，间隔半时再饮咽。上述美食有特点，莫错相配在席间。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8080" y="306704"/>
            <a:ext cx="37566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一起来唱饮食歌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7855" y="1250314"/>
            <a:ext cx="6696710" cy="1177419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祝大家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饮食健康，身体倍儿棒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！</a:t>
            </a:r>
          </a:p>
        </p:txBody>
      </p:sp>
      <p:sp>
        <p:nvSpPr>
          <p:cNvPr id="3" name="矩形 2"/>
          <p:cNvSpPr/>
          <p:nvPr/>
        </p:nvSpPr>
        <p:spPr>
          <a:xfrm>
            <a:off x="5940152" y="2715766"/>
            <a:ext cx="4257765" cy="584775"/>
          </a:xfrm>
          <a:prstGeom prst="rect">
            <a:avLst/>
          </a:prstGeom>
          <a:solidFill>
            <a:srgbClr val="F9FD8C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感谢观看！！！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22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77540" y="266700"/>
            <a:ext cx="5966460" cy="181737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68591" tIns="34295" rIns="68591" bIns="34295" rtlCol="0" anchor="ctr" anchorCtr="1">
            <a:no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zh-CN" altLang="en-US" sz="34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现代人的健康状况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type="body" idx="4294967295"/>
          </p:nvPr>
        </p:nvSpPr>
        <p:spPr>
          <a:xfrm>
            <a:off x="1008380" y="1026795"/>
            <a:ext cx="5970270" cy="5484495"/>
          </a:xfrm>
        </p:spPr>
        <p:txBody>
          <a:bodyPr vert="horz" wrap="square" lIns="68591" tIns="34295" rIns="68591" bIns="34295" anchor="t"/>
          <a:lstStyle/>
          <a:p>
            <a:pPr>
              <a:buClr>
                <a:srgbClr val="59AAF2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有钱的不如没钱的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坐办公室的不如在外跑的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男的不如女的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当官的不如当兵的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少的不如老的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城市的不如农村的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沿海的不如内地的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吃荤的不如吃素的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大城市的不如小城市的</a:t>
            </a:r>
          </a:p>
          <a:p>
            <a:pPr>
              <a:buClr>
                <a:srgbClr val="009DD9"/>
              </a:buClr>
              <a:buFont typeface="Wingdings" panose="05000000000000000000" charset="0"/>
              <a:buChar char="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脑力劳动者不如体力劳动者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None/>
            </a:pPr>
            <a:endParaRPr lang="zh-CN" altLang="en-US" sz="1600" dirty="0">
              <a:solidFill>
                <a:srgbClr val="36A4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31715" y="2011045"/>
            <a:ext cx="2190750" cy="15005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你中了几枪啊？？？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2"/>
          <p:cNvSpPr>
            <a:spLocks noGrp="1"/>
          </p:cNvSpPr>
          <p:nvPr>
            <p:ph sz="quarter" idx="4294967295"/>
          </p:nvPr>
        </p:nvSpPr>
        <p:spPr>
          <a:xfrm>
            <a:off x="7056120" y="2092960"/>
            <a:ext cx="1887855" cy="1125220"/>
          </a:xfrm>
        </p:spPr>
        <p:txBody>
          <a:bodyPr vert="horz" wrap="square" lIns="68591" tIns="34295" rIns="68591" bIns="34295" anchor="t"/>
          <a:lstStyle/>
          <a:p>
            <a:pPr marL="34290" indent="0" algn="l" eaLnBrk="1" hangingPunct="1"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找对颜色，吃对食物，不同颜色的食物有不同功效。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50" y="1179195"/>
            <a:ext cx="4197350" cy="330517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6416675" y="1179195"/>
            <a:ext cx="2952115" cy="295211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7392035" y="968375"/>
            <a:ext cx="749300" cy="74930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食</a:t>
            </a:r>
          </a:p>
        </p:txBody>
      </p:sp>
      <p:sp>
        <p:nvSpPr>
          <p:cNvPr id="8" name="流程图: 联系 7"/>
          <p:cNvSpPr/>
          <p:nvPr/>
        </p:nvSpPr>
        <p:spPr>
          <a:xfrm>
            <a:off x="6209665" y="1529080"/>
            <a:ext cx="749300" cy="7493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色</a:t>
            </a:r>
          </a:p>
        </p:txBody>
      </p:sp>
      <p:sp>
        <p:nvSpPr>
          <p:cNvPr id="9" name="流程图: 联系 8"/>
          <p:cNvSpPr/>
          <p:nvPr/>
        </p:nvSpPr>
        <p:spPr>
          <a:xfrm>
            <a:off x="7392035" y="3559810"/>
            <a:ext cx="749300" cy="749300"/>
          </a:xfrm>
          <a:prstGeom prst="flowChartConnector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活</a:t>
            </a:r>
          </a:p>
        </p:txBody>
      </p:sp>
      <p:sp>
        <p:nvSpPr>
          <p:cNvPr id="10" name="流程图: 联系 9"/>
          <p:cNvSpPr/>
          <p:nvPr/>
        </p:nvSpPr>
        <p:spPr>
          <a:xfrm>
            <a:off x="6209665" y="2717165"/>
            <a:ext cx="749300" cy="7493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</a:t>
            </a:r>
          </a:p>
        </p:txBody>
      </p:sp>
      <p:sp>
        <p:nvSpPr>
          <p:cNvPr id="11" name="矩形 10"/>
          <p:cNvSpPr/>
          <p:nvPr/>
        </p:nvSpPr>
        <p:spPr>
          <a:xfrm>
            <a:off x="1043608" y="55446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一、食色生活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14730" y="1442720"/>
            <a:ext cx="6797675" cy="2929890"/>
          </a:xfrm>
          <a:prstGeom prst="rect">
            <a:avLst/>
          </a:prstGeom>
          <a:solidFill>
            <a:schemeClr val="bg1"/>
          </a:solidFill>
          <a:ln>
            <a:solidFill>
              <a:srgbClr val="80BC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014730" y="2903220"/>
            <a:ext cx="2271395" cy="146050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61" name="矩形 60"/>
          <p:cNvSpPr/>
          <p:nvPr/>
        </p:nvSpPr>
        <p:spPr>
          <a:xfrm>
            <a:off x="1067435" y="2941955"/>
            <a:ext cx="21666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假如你生来体质较弱，易受感冒病毒的欺侮，或者已经被感冒缠上了，红色食物会助你一臂之力。红色食物有助于减轻疲劳，并且有驱寒作用，预防癌症、增强记忆力、减轻疲劳和稳定。</a:t>
            </a:r>
          </a:p>
        </p:txBody>
      </p:sp>
      <p:sp>
        <p:nvSpPr>
          <p:cNvPr id="62" name="矩形 61"/>
          <p:cNvSpPr/>
          <p:nvPr/>
        </p:nvSpPr>
        <p:spPr>
          <a:xfrm>
            <a:off x="3286125" y="1442720"/>
            <a:ext cx="2271395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矩形 63"/>
          <p:cNvSpPr/>
          <p:nvPr/>
        </p:nvSpPr>
        <p:spPr>
          <a:xfrm>
            <a:off x="3370580" y="1447165"/>
            <a:ext cx="2256790" cy="180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情绪，可以令人精神抖擞，增强自信及意志力，使人充满力量。至于颜色较辣椒稍浅一些的胡萝卜，所含的胡萝卜素可在体内转化为维生素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，发挥护卫人体上皮组织如呼吸道黏膜的作用。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prstClr val="white"/>
              </a:solidFill>
              <a:latin typeface="等线" panose="02010600030101010101" charset="-122"/>
            </a:endParaRPr>
          </a:p>
          <a:p>
            <a:pPr algn="just">
              <a:lnSpc>
                <a:spcPts val="16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53100" y="1442720"/>
            <a:ext cx="1587500" cy="1460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矩形 65"/>
          <p:cNvSpPr/>
          <p:nvPr/>
        </p:nvSpPr>
        <p:spPr>
          <a:xfrm>
            <a:off x="5557520" y="2903220"/>
            <a:ext cx="2271395" cy="1460500"/>
          </a:xfrm>
          <a:prstGeom prst="rect">
            <a:avLst/>
          </a:prstGeom>
          <a:solidFill>
            <a:srgbClr val="F9F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67" name="矩形 66"/>
          <p:cNvSpPr/>
          <p:nvPr/>
        </p:nvSpPr>
        <p:spPr>
          <a:xfrm>
            <a:off x="5627370" y="2941955"/>
            <a:ext cx="230314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上榜食物 ：红辣椒、胡萝卜，苋菜、洋葱、红枣、番茄、红薯、山楂、苹果、草莓、老南瓜。</a:t>
            </a:r>
          </a:p>
          <a:p>
            <a:pPr lvl="0" algn="l" fontAlgn="base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常食之可以增强人体抗御感冒的能力。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abc120747a0138076d2536399543f8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25" y="2903220"/>
            <a:ext cx="2341245" cy="1460500"/>
          </a:xfrm>
          <a:prstGeom prst="rect">
            <a:avLst/>
          </a:prstGeom>
        </p:spPr>
      </p:pic>
      <p:pic>
        <p:nvPicPr>
          <p:cNvPr id="7" name="图片 6" descr="13b7de5892e7769c2725d2eaf2fc5bf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70" y="1442720"/>
            <a:ext cx="1964055" cy="18465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483518"/>
            <a:ext cx="4309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、红色食物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减轻疲劳预防感冒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49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/>
      <p:bldP spid="62" grpId="0" bldLvl="0" animBg="1"/>
      <p:bldP spid="64" grpId="0"/>
      <p:bldP spid="65" grpId="0" bldLvl="0" animBg="1"/>
      <p:bldP spid="66" grpId="0" bldLvl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189993" y="2495974"/>
            <a:ext cx="1140883" cy="398779"/>
            <a:chOff x="1656083" y="2605194"/>
            <a:chExt cx="1140883" cy="398779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1656083" y="3003973"/>
              <a:ext cx="1140883" cy="0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 bwMode="auto">
            <a:xfrm>
              <a:off x="2225675" y="2783205"/>
              <a:ext cx="0" cy="216535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 bwMode="auto">
            <a:xfrm>
              <a:off x="2135507" y="2605194"/>
              <a:ext cx="179917" cy="177800"/>
            </a:xfrm>
            <a:prstGeom prst="ellipse">
              <a:avLst/>
            </a:prstGeom>
            <a:noFill/>
            <a:ln w="19050">
              <a:solidFill>
                <a:srgbClr val="F9F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u="sng">
                <a:solidFill>
                  <a:prstClr val="white"/>
                </a:solidFill>
              </a:endParaRPr>
            </a:p>
          </p:txBody>
        </p:sp>
      </p:grpSp>
      <p:sp>
        <p:nvSpPr>
          <p:cNvPr id="48" name="六边形 47"/>
          <p:cNvSpPr/>
          <p:nvPr/>
        </p:nvSpPr>
        <p:spPr bwMode="auto">
          <a:xfrm>
            <a:off x="739142" y="2975187"/>
            <a:ext cx="2004484" cy="1727200"/>
          </a:xfrm>
          <a:prstGeom prst="hexagon">
            <a:avLst/>
          </a:prstGeom>
          <a:solidFill>
            <a:srgbClr val="F9F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765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85415" y="4185920"/>
            <a:ext cx="1661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上榜食物 ：黑草莓、樱桃、茄子、李子、紫葡萄、黑胡椒粉</a:t>
            </a:r>
            <a:r>
              <a:rPr lang="zh-CN" altLang="en-US" sz="1200" dirty="0">
                <a:solidFill>
                  <a:srgbClr val="1F1F1F"/>
                </a:solidFill>
                <a:latin typeface="等线" panose="02010600030101010101" charset="-122"/>
              </a:rPr>
              <a:t> </a:t>
            </a:r>
          </a:p>
        </p:txBody>
      </p:sp>
      <p:grpSp>
        <p:nvGrpSpPr>
          <p:cNvPr id="51" name="组合 79"/>
          <p:cNvGrpSpPr/>
          <p:nvPr/>
        </p:nvGrpSpPr>
        <p:grpSpPr bwMode="auto">
          <a:xfrm flipV="1">
            <a:off x="2824694" y="3782695"/>
            <a:ext cx="1140883" cy="403224"/>
            <a:chOff x="1253348" y="2241905"/>
            <a:chExt cx="855483" cy="301837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253348" y="2501912"/>
              <a:ext cx="855483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681247" y="2374998"/>
              <a:ext cx="0" cy="168744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1620301" y="2241905"/>
              <a:ext cx="134909" cy="133094"/>
            </a:xfrm>
            <a:prstGeom prst="ellips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u="sng">
                <a:solidFill>
                  <a:prstClr val="white"/>
                </a:solidFill>
              </a:endParaRPr>
            </a:p>
          </p:txBody>
        </p:sp>
      </p:grpSp>
      <p:sp>
        <p:nvSpPr>
          <p:cNvPr id="55" name="六边形 54"/>
          <p:cNvSpPr/>
          <p:nvPr/>
        </p:nvSpPr>
        <p:spPr bwMode="auto">
          <a:xfrm rot="10800000">
            <a:off x="2401784" y="2030307"/>
            <a:ext cx="2004484" cy="172931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2450" y="1509395"/>
            <a:ext cx="2132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紫菜、紫茄子、紫葡萄等紫色食物都含丰富的芦丁和维生素C，常吃对预防高血压、心脑血管疾病及遏制出血倾向有一定作用。 </a:t>
            </a:r>
          </a:p>
        </p:txBody>
      </p:sp>
      <p:grpSp>
        <p:nvGrpSpPr>
          <p:cNvPr id="58" name="组合 57"/>
          <p:cNvGrpSpPr/>
          <p:nvPr/>
        </p:nvGrpSpPr>
        <p:grpSpPr>
          <a:xfrm rot="3480000">
            <a:off x="5718810" y="2892425"/>
            <a:ext cx="969645" cy="573405"/>
            <a:chOff x="5489788" y="2438824"/>
            <a:chExt cx="1138767" cy="573616"/>
          </a:xfrm>
        </p:grpSpPr>
        <p:cxnSp>
          <p:nvCxnSpPr>
            <p:cNvPr id="59" name="直接连接符 58"/>
            <p:cNvCxnSpPr/>
            <p:nvPr/>
          </p:nvCxnSpPr>
          <p:spPr bwMode="auto">
            <a:xfrm>
              <a:off x="5489788" y="3012440"/>
              <a:ext cx="1138767" cy="0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 bwMode="auto">
            <a:xfrm>
              <a:off x="5968154" y="2438824"/>
              <a:ext cx="179917" cy="177800"/>
            </a:xfrm>
            <a:prstGeom prst="ellipse">
              <a:avLst/>
            </a:prstGeom>
            <a:noFill/>
            <a:ln w="19050">
              <a:solidFill>
                <a:srgbClr val="F9FD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u="sng" dirty="0">
                <a:solidFill>
                  <a:prstClr val="white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 bwMode="auto">
            <a:xfrm>
              <a:off x="6057054" y="2618740"/>
              <a:ext cx="0" cy="381000"/>
            </a:xfrm>
            <a:prstGeom prst="line">
              <a:avLst/>
            </a:prstGeom>
            <a:ln w="19050">
              <a:solidFill>
                <a:srgbClr val="F9F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六边形 61"/>
          <p:cNvSpPr/>
          <p:nvPr/>
        </p:nvSpPr>
        <p:spPr bwMode="auto">
          <a:xfrm>
            <a:off x="4099561" y="2968837"/>
            <a:ext cx="2004483" cy="1727200"/>
          </a:xfrm>
          <a:prstGeom prst="hexagon">
            <a:avLst/>
          </a:prstGeom>
          <a:solidFill>
            <a:srgbClr val="F9FD8C"/>
          </a:solidFill>
          <a:ln>
            <a:noFill/>
          </a:ln>
          <a:effectLst/>
        </p:spPr>
        <p:txBody>
          <a:bodyPr/>
          <a:lstStyle/>
          <a:p>
            <a:pPr defTabSz="913765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73520" y="2090420"/>
            <a:ext cx="2388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蓝色食物主要是指海藻类的海洋食品。其中的螺旋藻含有18种氨基酸，11种微量元素及9种维生素，可以健身强体，帮助消化，增强免疫力，美容保健，抗辐射等，海藻多糖还有抗肿瘤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抗艾滋病功能。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87963184f4bf5bad9607c61a90205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" y="3065145"/>
            <a:ext cx="1974850" cy="1534160"/>
          </a:xfrm>
          <a:prstGeom prst="rect">
            <a:avLst/>
          </a:prstGeom>
        </p:spPr>
      </p:pic>
      <p:pic>
        <p:nvPicPr>
          <p:cNvPr id="5" name="图片 4" descr="66dc2c9cd394d849baf571414e34780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835" y="2207895"/>
            <a:ext cx="1355725" cy="1224915"/>
          </a:xfrm>
          <a:prstGeom prst="rect">
            <a:avLst/>
          </a:prstGeom>
        </p:spPr>
      </p:pic>
      <p:pic>
        <p:nvPicPr>
          <p:cNvPr id="19" name="图片 18" descr="624adc1415313fc8c4e3c409cfe438c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55" y="3322955"/>
            <a:ext cx="1580515" cy="1129665"/>
          </a:xfrm>
          <a:prstGeom prst="rect">
            <a:avLst/>
          </a:prstGeom>
        </p:spPr>
      </p:pic>
      <p:sp>
        <p:nvSpPr>
          <p:cNvPr id="20" name="六边形 19"/>
          <p:cNvSpPr/>
          <p:nvPr/>
        </p:nvSpPr>
        <p:spPr bwMode="auto">
          <a:xfrm rot="10800000">
            <a:off x="4099774" y="1152102"/>
            <a:ext cx="2004484" cy="1729317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1" name="图片 20" descr="b6ea1dc1d46aadcf790818c4d6bd3f9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0">
            <a:off x="4246880" y="1062355"/>
            <a:ext cx="1628140" cy="16281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547835"/>
            <a:ext cx="4745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、蓝紫色食物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益寿的天然“良药”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74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74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74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74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825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325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/>
      <p:bldP spid="55" grpId="0" bldLvl="0" animBg="1"/>
      <p:bldP spid="57" grpId="0"/>
      <p:bldP spid="62" grpId="0" bldLvl="0" animBg="1"/>
      <p:bldP spid="63" grpId="0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727711" y="2910048"/>
            <a:ext cx="7559675" cy="1"/>
          </a:xfrm>
          <a:prstGeom prst="lin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3247390" y="1650365"/>
            <a:ext cx="1259840" cy="1259840"/>
          </a:xfrm>
          <a:prstGeom prst="rect">
            <a:avLst/>
          </a:prstGeom>
          <a:solidFill>
            <a:srgbClr val="F9FD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4507865" y="1650365"/>
            <a:ext cx="1259840" cy="1259840"/>
          </a:xfrm>
          <a:prstGeom prst="rect">
            <a:avLst/>
          </a:prstGeom>
          <a:solidFill>
            <a:srgbClr val="80BC3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4507865" y="2910205"/>
            <a:ext cx="1259840" cy="1259840"/>
          </a:xfrm>
          <a:prstGeom prst="rect">
            <a:avLst/>
          </a:prstGeom>
          <a:solidFill>
            <a:srgbClr val="F9FD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3247390" y="2910205"/>
            <a:ext cx="1259840" cy="1259840"/>
          </a:xfrm>
          <a:prstGeom prst="rect">
            <a:avLst/>
          </a:prstGeom>
          <a:solidFill>
            <a:srgbClr val="80BC32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4507550" y="1164590"/>
            <a:ext cx="0" cy="3490915"/>
          </a:xfrm>
          <a:prstGeom prst="lin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51" name="TextBox 24"/>
          <p:cNvSpPr txBox="1"/>
          <p:nvPr/>
        </p:nvSpPr>
        <p:spPr>
          <a:xfrm>
            <a:off x="5767705" y="1629410"/>
            <a:ext cx="29254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黄色果蔬还富含两种维生素AD。维生素A能保护胃肠黏膜，防止胃炎、胃溃疡等疾患发生；维生素D有促进钙、磷两种矿物元素吸收的作用，进而收到壮骨强筋之功。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5850890" y="2955925"/>
            <a:ext cx="233997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对于儿童佝偻病、青少年近视、中老年骨质疏松症等常见病有一定预防之效。故这些人群偏重一点儿黄色食品无疑是明智之举。 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1311275" y="2011680"/>
            <a:ext cx="19500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上榜食物 </a:t>
            </a:r>
          </a:p>
          <a:p>
            <a:pPr algn="l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玉米、黄豆、花生、杏、橘、橙、柚等 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558800" y="3001645"/>
            <a:ext cx="26885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橙黄色食物含有丰富的胡萝卜素和维生素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，可以健脾，预防胃炎，防治夜盲症，护肝，使皮肤变得细嫩，并有中和致癌物质的作用。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1a30a5ed5f68eb86dc4b1e4377fd456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60" y="1663700"/>
            <a:ext cx="1246505" cy="1246505"/>
          </a:xfrm>
          <a:prstGeom prst="rect">
            <a:avLst/>
          </a:prstGeom>
        </p:spPr>
      </p:pic>
      <p:pic>
        <p:nvPicPr>
          <p:cNvPr id="4" name="图片 3" descr="625bc6671c9e5abaaa8c29a5ede924a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60" y="3077210"/>
            <a:ext cx="1232535" cy="925830"/>
          </a:xfrm>
          <a:prstGeom prst="rect">
            <a:avLst/>
          </a:prstGeom>
        </p:spPr>
      </p:pic>
      <p:pic>
        <p:nvPicPr>
          <p:cNvPr id="5" name="图片 4" descr="1158c601f580ad1e45a9d0487995926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825" y="1650365"/>
            <a:ext cx="1137920" cy="1147445"/>
          </a:xfrm>
          <a:prstGeom prst="rect">
            <a:avLst/>
          </a:prstGeom>
        </p:spPr>
      </p:pic>
      <p:pic>
        <p:nvPicPr>
          <p:cNvPr id="7" name="图片 6" descr="dfc697298191b9ba9e4ff04b7dd092b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15" y="2964815"/>
            <a:ext cx="1425575" cy="12052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7711" y="541209"/>
            <a:ext cx="4738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、橙黄色食物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维生素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的天然源泉 </a:t>
            </a: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1" grpId="0" bldLvl="0" animBg="1"/>
      <p:bldP spid="39" grpId="0" bldLvl="0" animBg="1"/>
      <p:bldP spid="37" grpId="0" bldLvl="0" animBg="1"/>
      <p:bldP spid="51" grpId="0"/>
      <p:bldP spid="51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2627784" y="1419622"/>
            <a:ext cx="3007360" cy="403225"/>
          </a:xfrm>
        </p:spPr>
        <p:txBody>
          <a:bodyPr vert="horz" wrap="square" lIns="68591" tIns="34295" rIns="68591" bIns="34295" numCol="1" rtlCol="0" anchor="t" anchorCtr="0" compatLnSpc="1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上榜食物 </a:t>
            </a:r>
            <a:r>
              <a:rPr kumimoji="0" lang="en-US" altLang="zh-CN" sz="16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</a:t>
            </a: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各种绿颜色蔬菜 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 descr="3ee0afe63fbc5a2aface5e76da74d5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845" y="446405"/>
            <a:ext cx="6470015" cy="4711065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/>
        </p:nvSpPr>
        <p:spPr>
          <a:xfrm>
            <a:off x="735965" y="1975485"/>
            <a:ext cx="3303905" cy="3618865"/>
          </a:xfrm>
        </p:spPr>
        <p:txBody>
          <a:bodyPr vert="horz" wrap="square" lIns="68591" tIns="34295" rIns="68591" bIns="34295" numCol="1" rtlCol="0" anchor="t" anchorCtr="0" compatLnSpc="1">
            <a:normAutofit/>
          </a:bodyPr>
          <a:lstStyle>
            <a:lvl1pPr marL="17145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1084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1658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22960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042035" indent="-137160" algn="l" rtl="0" eaLnBrk="0" fontAlgn="base" hangingPunct="0">
              <a:spcBef>
                <a:spcPct val="15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24841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7447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14500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1195" indent="-137160" algn="l" defTabSz="685800" rtl="0" eaLnBrk="1" latinLnBrk="0" hangingPunct="1">
              <a:spcBef>
                <a:spcPct val="15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绿色的草本植物都被用作治疗的用途，足以证明绿色食物的确具有调和身体机能的功效。大部分蔬菜都拥有绿色的能量，可以维持人体的酸碱度，而且提供大量纤维质，有助于清理肠胃，担负着肠胃“清道夫”的角色。心理方面，绿色食物可舒缓压力及头痛等相关毛病。此外，绿色蔬菜也是享有“生命元素”称号的钙元素的最佳来源，其蕴藏量较通常认为的含钙“富矿”牛奶还要多，故吃“绿”被营养学家视为最好的补钙途径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899592" y="555526"/>
            <a:ext cx="4565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、绿色食物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肠胃天然“清道夫”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59" y="494801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" val="Lorem&#10;ipsum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91</TotalTime>
  <Words>3311</Words>
  <Application>Microsoft Office PowerPoint</Application>
  <PresentationFormat>全屏显示(16:9)</PresentationFormat>
  <Paragraphs>288</Paragraphs>
  <Slides>39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  <vt:variant>
        <vt:lpstr>自定义放映</vt:lpstr>
      </vt:variant>
      <vt:variant>
        <vt:i4>1</vt:i4>
      </vt:variant>
    </vt:vector>
  </HeadingPairs>
  <TitlesOfParts>
    <vt:vector size="61" baseType="lpstr">
      <vt:lpstr>Arial Unicode MS</vt:lpstr>
      <vt:lpstr>Meiryo</vt:lpstr>
      <vt:lpstr>等线</vt:lpstr>
      <vt:lpstr>方正兰亭细黑_GBK</vt:lpstr>
      <vt:lpstr>方正姚体</vt:lpstr>
      <vt:lpstr>汉仪大宋简</vt:lpstr>
      <vt:lpstr>黑体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Constantia</vt:lpstr>
      <vt:lpstr>Georgia</vt:lpstr>
      <vt:lpstr>Trebuchet MS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现代人的健康状况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中医认为，温热为阳，寒凉为阴，只有将食物的温热寒凉因人、因时、因地的灵活运用，才能使人体在任何时候都能做到阴阳平衡，不会生病。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祝大家 饮食健康，身体倍儿棒！</vt:lpstr>
      <vt:lpstr>PowerPoint 演示文稿</vt:lpstr>
      <vt:lpstr>自定义放映 1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175</cp:revision>
  <dcterms:created xsi:type="dcterms:W3CDTF">2012-06-16T06:45:00Z</dcterms:created>
  <dcterms:modified xsi:type="dcterms:W3CDTF">2023-01-01T01:30:23Z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