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 id="2147483700" r:id="rId3"/>
  </p:sldMasterIdLst>
  <p:notesMasterIdLst>
    <p:notesMasterId r:id="rId32"/>
  </p:notesMasterIdLst>
  <p:sldIdLst>
    <p:sldId id="2784" r:id="rId4"/>
    <p:sldId id="2810" r:id="rId5"/>
    <p:sldId id="2811" r:id="rId6"/>
    <p:sldId id="2812" r:id="rId7"/>
    <p:sldId id="2813" r:id="rId8"/>
    <p:sldId id="2814" r:id="rId9"/>
    <p:sldId id="2815" r:id="rId10"/>
    <p:sldId id="2816" r:id="rId11"/>
    <p:sldId id="2817" r:id="rId12"/>
    <p:sldId id="2818" r:id="rId13"/>
    <p:sldId id="2795" r:id="rId14"/>
    <p:sldId id="2819" r:id="rId15"/>
    <p:sldId id="2820" r:id="rId16"/>
    <p:sldId id="2821" r:id="rId17"/>
    <p:sldId id="2822" r:id="rId18"/>
    <p:sldId id="2823" r:id="rId19"/>
    <p:sldId id="2824" r:id="rId20"/>
    <p:sldId id="2825" r:id="rId21"/>
    <p:sldId id="2826" r:id="rId22"/>
    <p:sldId id="2827" r:id="rId23"/>
    <p:sldId id="2828" r:id="rId24"/>
    <p:sldId id="469" r:id="rId25"/>
    <p:sldId id="2829" r:id="rId26"/>
    <p:sldId id="2830" r:id="rId27"/>
    <p:sldId id="2805" r:id="rId28"/>
    <p:sldId id="2831" r:id="rId29"/>
    <p:sldId id="2809" r:id="rId30"/>
    <p:sldId id="2832"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 orient="horz" pos="4292" userDrawn="1">
          <p15:clr>
            <a:srgbClr val="A4A3A4"/>
          </p15:clr>
        </p15:guide>
        <p15:guide id="20" pos="6879" userDrawn="1">
          <p15:clr>
            <a:srgbClr val="A4A3A4"/>
          </p15:clr>
        </p15:guide>
        <p15:guide id="22" pos="801" userDrawn="1">
          <p15:clr>
            <a:srgbClr val="A4A3A4"/>
          </p15:clr>
        </p15:guide>
        <p15:guide id="23"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EEFAC"/>
    <a:srgbClr val="E9BE61"/>
    <a:srgbClr val="C30F0F"/>
    <a:srgbClr val="F00212"/>
    <a:srgbClr val="A70C0A"/>
    <a:srgbClr val="D82930"/>
    <a:srgbClr val="D6272E"/>
    <a:srgbClr val="CC252F"/>
    <a:srgbClr val="EEBA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37" autoAdjust="0"/>
    <p:restoredTop sz="96314" autoAdjust="0"/>
  </p:normalViewPr>
  <p:slideViewPr>
    <p:cSldViewPr snapToGrid="0" showGuides="1">
      <p:cViewPr varScale="1">
        <p:scale>
          <a:sx n="108" d="100"/>
          <a:sy n="108" d="100"/>
        </p:scale>
        <p:origin x="462" y="114"/>
      </p:cViewPr>
      <p:guideLst>
        <p:guide orient="horz" pos="4292"/>
        <p:guide pos="6879"/>
        <p:guide pos="801"/>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C04FE3-EBCB-4EEC-958A-82DFA604CA6D}" type="datetimeFigureOut">
              <a:rPr lang="zh-CN" altLang="en-US" smtClean="0"/>
              <a:t>2022/10/21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5F0484-0F60-4837-8BE2-4414FF4B5C11}" type="slidenum">
              <a:rPr lang="zh-CN" altLang="en-US" smtClean="0"/>
              <a:t>‹#›</a:t>
            </a:fld>
            <a:endParaRPr lang="zh-CN" altLang="en-US"/>
          </a:p>
        </p:txBody>
      </p:sp>
    </p:spTree>
    <p:extLst>
      <p:ext uri="{BB962C8B-B14F-4D97-AF65-F5344CB8AC3E}">
        <p14:creationId xmlns:p14="http://schemas.microsoft.com/office/powerpoint/2010/main" val="2993455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45F0484-0F60-4837-8BE2-4414FF4B5C11}" type="slidenum">
              <a:rPr lang="zh-CN" altLang="en-US" smtClean="0"/>
              <a:t>14</a:t>
            </a:fld>
            <a:endParaRPr lang="zh-CN" altLang="en-US"/>
          </a:p>
        </p:txBody>
      </p:sp>
    </p:spTree>
    <p:extLst>
      <p:ext uri="{BB962C8B-B14F-4D97-AF65-F5344CB8AC3E}">
        <p14:creationId xmlns:p14="http://schemas.microsoft.com/office/powerpoint/2010/main" val="136474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160528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ECCE9F-859F-4755-864C-698E723A8C2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4189489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316977-A426-4000-9965-A773E83A875D}"/>
              </a:ext>
            </a:extLst>
          </p:cNvPr>
          <p:cNvSpPr>
            <a:spLocks noGrp="1"/>
          </p:cNvSpPr>
          <p:nvPr>
            <p:ph type="pic" sz="quarter" idx="10"/>
          </p:nvPr>
        </p:nvSpPr>
        <p:spPr>
          <a:xfrm>
            <a:off x="1271588" y="3565277"/>
            <a:ext cx="2704922" cy="2353559"/>
          </a:xfrm>
          <a:custGeom>
            <a:avLst/>
            <a:gdLst>
              <a:gd name="connsiteX0" fmla="*/ 0 w 2704922"/>
              <a:gd name="connsiteY0" fmla="*/ 0 h 2353559"/>
              <a:gd name="connsiteX1" fmla="*/ 2704922 w 2704922"/>
              <a:gd name="connsiteY1" fmla="*/ 0 h 2353559"/>
              <a:gd name="connsiteX2" fmla="*/ 2704922 w 2704922"/>
              <a:gd name="connsiteY2" fmla="*/ 2353559 h 2353559"/>
              <a:gd name="connsiteX3" fmla="*/ 0 w 2704922"/>
              <a:gd name="connsiteY3" fmla="*/ 2353559 h 2353559"/>
            </a:gdLst>
            <a:ahLst/>
            <a:cxnLst>
              <a:cxn ang="0">
                <a:pos x="connsiteX0" y="connsiteY0"/>
              </a:cxn>
              <a:cxn ang="0">
                <a:pos x="connsiteX1" y="connsiteY1"/>
              </a:cxn>
              <a:cxn ang="0">
                <a:pos x="connsiteX2" y="connsiteY2"/>
              </a:cxn>
              <a:cxn ang="0">
                <a:pos x="connsiteX3" y="connsiteY3"/>
              </a:cxn>
            </a:cxnLst>
            <a:rect l="l" t="t" r="r" b="b"/>
            <a:pathLst>
              <a:path w="2704922" h="2353559">
                <a:moveTo>
                  <a:pt x="0" y="0"/>
                </a:moveTo>
                <a:lnTo>
                  <a:pt x="2704922" y="0"/>
                </a:lnTo>
                <a:lnTo>
                  <a:pt x="2704922" y="2353559"/>
                </a:lnTo>
                <a:lnTo>
                  <a:pt x="0" y="2353559"/>
                </a:lnTo>
                <a:close/>
              </a:path>
            </a:pathLst>
          </a:custGeom>
        </p:spPr>
        <p:txBody>
          <a:bodyPr wrap="square">
            <a:noAutofit/>
          </a:bodyPr>
          <a:lstStyle/>
          <a:p>
            <a:endParaRPr lang="zh-CN" altLang="en-US"/>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4587F6-F067-4F61-9D45-9127CF14B178}"/>
              </a:ext>
            </a:extLst>
          </p:cNvPr>
          <p:cNvSpPr/>
          <p:nvPr userDrawn="1"/>
        </p:nvSpPr>
        <p:spPr>
          <a:xfrm>
            <a:off x="0" y="0"/>
            <a:ext cx="12192000" cy="856343"/>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endParaRP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CCDBDA8-0832-44B6-B569-253DCC098F6C}"/>
              </a:ext>
            </a:extLst>
          </p:cNvPr>
          <p:cNvSpPr txBox="1"/>
          <p:nvPr userDrawn="1"/>
        </p:nvSpPr>
        <p:spPr>
          <a:xfrm>
            <a:off x="11473430" y="313347"/>
            <a:ext cx="633507" cy="338554"/>
          </a:xfrm>
          <a:prstGeom prst="rect">
            <a:avLst/>
          </a:prstGeom>
          <a:noFill/>
        </p:spPr>
        <p:txBody>
          <a:bodyPr wrap="none" rtlCol="0">
            <a:spAutoFit/>
          </a:bodyPr>
          <a:lstStyle/>
          <a:p>
            <a:r>
              <a:rPr lang="en-US" altLang="zh-CN" sz="1600" dirty="0">
                <a:solidFill>
                  <a:schemeClr val="bg1"/>
                </a:solidFill>
                <a:latin typeface="微软雅黑" panose="020B0503020204020204" pitchFamily="34" charset="-122"/>
              </a:rPr>
              <a:t>-</a:t>
            </a:r>
            <a:fld id="{41E62255-863C-42BB-A53B-68CDF1327B91}" type="slidenum">
              <a:rPr lang="zh-CN" altLang="en-US" sz="1600" smtClean="0">
                <a:solidFill>
                  <a:schemeClr val="bg1"/>
                </a:solidFill>
                <a:latin typeface="微软雅黑" panose="020B0503020204020204" pitchFamily="34" charset="-122"/>
              </a:rPr>
              <a:t>‹#›</a:t>
            </a:fld>
            <a:r>
              <a:rPr lang="en-US" altLang="zh-CN" sz="1600" dirty="0">
                <a:solidFill>
                  <a:schemeClr val="bg1"/>
                </a:solidFill>
                <a:latin typeface="微软雅黑" panose="020B0503020204020204" pitchFamily="34" charset="-122"/>
              </a:rPr>
              <a:t>-</a:t>
            </a:r>
            <a:endParaRPr lang="zh-CN" altLang="en-US" sz="1600" dirty="0">
              <a:solidFill>
                <a:schemeClr val="bg1"/>
              </a:solidFill>
              <a:latin typeface="微软雅黑" panose="020B0503020204020204" pitchFamily="34" charset="-122"/>
            </a:endParaRPr>
          </a:p>
        </p:txBody>
      </p:sp>
      <p:cxnSp>
        <p:nvCxnSpPr>
          <p:cNvPr id="9" name="直接连接符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54A900-6789-4E1C-B72B-BBFAFBB4B1F5}"/>
              </a:ext>
            </a:extLst>
          </p:cNvPr>
          <p:cNvCxnSpPr/>
          <p:nvPr userDrawn="1"/>
        </p:nvCxnSpPr>
        <p:spPr bwMode="auto">
          <a:xfrm>
            <a:off x="11344022" y="254382"/>
            <a:ext cx="0" cy="459431"/>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 name="图片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673C43-9BC5-4064-91A6-43C5E18D1BF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7414" y="123899"/>
            <a:ext cx="644564" cy="514276"/>
          </a:xfrm>
          <a:prstGeom prst="rect">
            <a:avLst/>
          </a:prstGeom>
        </p:spPr>
      </p:pic>
    </p:spTree>
    <p:extLst>
      <p:ext uri="{BB962C8B-B14F-4D97-AF65-F5344CB8AC3E}">
        <p14:creationId xmlns:p14="http://schemas.microsoft.com/office/powerpoint/2010/main" val="62299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mc="http://schemas.openxmlformats.org/markup-compatibility/2006" xmlns:p14="http://schemas.microsoft.com/office/powerpoint/2010/main" xmlns="" id="{5E837B24-C746-4B54-A654-C94896E873A8}"/>
              </a:ext>
            </a:extLst>
          </p:cNvPr>
          <p:cNvSpPr>
            <a:spLocks noGrp="1"/>
          </p:cNvSpPr>
          <p:nvPr>
            <p:ph type="pic" sz="quarter" idx="10"/>
          </p:nvPr>
        </p:nvSpPr>
        <p:spPr>
          <a:xfrm>
            <a:off x="4854575" y="2425700"/>
            <a:ext cx="2482850" cy="2482850"/>
          </a:xfrm>
          <a:custGeom>
            <a:avLst/>
            <a:gdLst>
              <a:gd name="connsiteX0" fmla="*/ 1241425 w 2482850"/>
              <a:gd name="connsiteY0" fmla="*/ 0 h 2482850"/>
              <a:gd name="connsiteX1" fmla="*/ 2482850 w 2482850"/>
              <a:gd name="connsiteY1" fmla="*/ 1241425 h 2482850"/>
              <a:gd name="connsiteX2" fmla="*/ 1241425 w 2482850"/>
              <a:gd name="connsiteY2" fmla="*/ 2482850 h 2482850"/>
              <a:gd name="connsiteX3" fmla="*/ 0 w 2482850"/>
              <a:gd name="connsiteY3" fmla="*/ 1241425 h 2482850"/>
              <a:gd name="connsiteX4" fmla="*/ 1241425 w 2482850"/>
              <a:gd name="connsiteY4" fmla="*/ 0 h 2482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2850" h="2482850">
                <a:moveTo>
                  <a:pt x="1241425" y="0"/>
                </a:moveTo>
                <a:cubicBezTo>
                  <a:pt x="1927045" y="0"/>
                  <a:pt x="2482850" y="555805"/>
                  <a:pt x="2482850" y="1241425"/>
                </a:cubicBezTo>
                <a:cubicBezTo>
                  <a:pt x="2482850" y="1927045"/>
                  <a:pt x="1927045" y="2482850"/>
                  <a:pt x="1241425" y="2482850"/>
                </a:cubicBezTo>
                <a:cubicBezTo>
                  <a:pt x="555805" y="2482850"/>
                  <a:pt x="0" y="1927045"/>
                  <a:pt x="0" y="1241425"/>
                </a:cubicBezTo>
                <a:cubicBezTo>
                  <a:pt x="0" y="555805"/>
                  <a:pt x="555805" y="0"/>
                  <a:pt x="124142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6899597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6="http://schemas.microsoft.com/office/drawing/2014/main"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12" name="图片 11" descr="张着嘴&#10;&#10;低可信度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8F1C0D-B47A-4DD6-9276-EF69D48C7F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图片占位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3B2FF0-BA67-4EF2-8F20-8DE3C211298A}"/>
              </a:ext>
            </a:extLst>
          </p:cNvPr>
          <p:cNvSpPr>
            <a:spLocks noGrp="1"/>
          </p:cNvSpPr>
          <p:nvPr>
            <p:ph type="pic" sz="quarter" idx="10"/>
          </p:nvPr>
        </p:nvSpPr>
        <p:spPr>
          <a:xfrm>
            <a:off x="7819893" y="4251059"/>
            <a:ext cx="2981930" cy="1574454"/>
          </a:xfrm>
          <a:custGeom>
            <a:avLst/>
            <a:gdLst>
              <a:gd name="connsiteX0" fmla="*/ 0 w 2981930"/>
              <a:gd name="connsiteY0" fmla="*/ 0 h 1574454"/>
              <a:gd name="connsiteX1" fmla="*/ 2981930 w 2981930"/>
              <a:gd name="connsiteY1" fmla="*/ 0 h 1574454"/>
              <a:gd name="connsiteX2" fmla="*/ 2981930 w 2981930"/>
              <a:gd name="connsiteY2" fmla="*/ 1574454 h 1574454"/>
              <a:gd name="connsiteX3" fmla="*/ 0 w 2981930"/>
              <a:gd name="connsiteY3" fmla="*/ 1574454 h 1574454"/>
            </a:gdLst>
            <a:ahLst/>
            <a:cxnLst>
              <a:cxn ang="0">
                <a:pos x="connsiteX0" y="connsiteY0"/>
              </a:cxn>
              <a:cxn ang="0">
                <a:pos x="connsiteX1" y="connsiteY1"/>
              </a:cxn>
              <a:cxn ang="0">
                <a:pos x="connsiteX2" y="connsiteY2"/>
              </a:cxn>
              <a:cxn ang="0">
                <a:pos x="connsiteX3" y="connsiteY3"/>
              </a:cxn>
            </a:cxnLst>
            <a:rect l="l" t="t" r="r" b="b"/>
            <a:pathLst>
              <a:path w="2981930" h="1574454">
                <a:moveTo>
                  <a:pt x="0" y="0"/>
                </a:moveTo>
                <a:lnTo>
                  <a:pt x="2981930" y="0"/>
                </a:lnTo>
                <a:lnTo>
                  <a:pt x="2981930" y="1574454"/>
                </a:lnTo>
                <a:lnTo>
                  <a:pt x="0" y="1574454"/>
                </a:lnTo>
                <a:close/>
              </a:path>
            </a:pathLst>
          </a:custGeom>
        </p:spPr>
        <p:txBody>
          <a:bodyPr wrap="square">
            <a:noAutofit/>
          </a:bodyPr>
          <a:lstStyle/>
          <a:p>
            <a:endParaRPr lang="zh-CN" altLang="en-US"/>
          </a:p>
        </p:txBody>
      </p:sp>
      <p:sp>
        <p:nvSpPr>
          <p:cNvPr id="7"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3DCDC1-54C3-49B4-95EF-CD90E86D571A}"/>
              </a:ext>
            </a:extLst>
          </p:cNvPr>
          <p:cNvSpPr>
            <a:spLocks/>
          </p:cNvSpPr>
          <p:nvPr userDrawn="1"/>
        </p:nvSpPr>
        <p:spPr bwMode="auto">
          <a:xfrm>
            <a:off x="0" y="187326"/>
            <a:ext cx="1042988" cy="590596"/>
          </a:xfrm>
          <a:custGeom>
            <a:avLst/>
            <a:gdLst>
              <a:gd name="T0" fmla="*/ 1318 w 1369"/>
              <a:gd name="T1" fmla="*/ 0 h 920"/>
              <a:gd name="T2" fmla="*/ 0 w 1369"/>
              <a:gd name="T3" fmla="*/ 0 h 920"/>
              <a:gd name="T4" fmla="*/ 0 w 1369"/>
              <a:gd name="T5" fmla="*/ 920 h 920"/>
              <a:gd name="T6" fmla="*/ 1318 w 1369"/>
              <a:gd name="T7" fmla="*/ 920 h 920"/>
              <a:gd name="T8" fmla="*/ 1369 w 1369"/>
              <a:gd name="T9" fmla="*/ 869 h 920"/>
              <a:gd name="T10" fmla="*/ 1369 w 1369"/>
              <a:gd name="T11" fmla="*/ 51 h 920"/>
              <a:gd name="T12" fmla="*/ 1318 w 1369"/>
              <a:gd name="T13" fmla="*/ 0 h 920"/>
            </a:gdLst>
            <a:ahLst/>
            <a:cxnLst>
              <a:cxn ang="0">
                <a:pos x="T0" y="T1"/>
              </a:cxn>
              <a:cxn ang="0">
                <a:pos x="T2" y="T3"/>
              </a:cxn>
              <a:cxn ang="0">
                <a:pos x="T4" y="T5"/>
              </a:cxn>
              <a:cxn ang="0">
                <a:pos x="T6" y="T7"/>
              </a:cxn>
              <a:cxn ang="0">
                <a:pos x="T8" y="T9"/>
              </a:cxn>
              <a:cxn ang="0">
                <a:pos x="T10" y="T11"/>
              </a:cxn>
              <a:cxn ang="0">
                <a:pos x="T12" y="T13"/>
              </a:cxn>
            </a:cxnLst>
            <a:rect l="0" t="0" r="r" b="b"/>
            <a:pathLst>
              <a:path w="1369" h="920">
                <a:moveTo>
                  <a:pt x="1318" y="0"/>
                </a:moveTo>
                <a:lnTo>
                  <a:pt x="0" y="0"/>
                </a:lnTo>
                <a:lnTo>
                  <a:pt x="0" y="920"/>
                </a:lnTo>
                <a:lnTo>
                  <a:pt x="1318" y="920"/>
                </a:lnTo>
                <a:cubicBezTo>
                  <a:pt x="1346" y="920"/>
                  <a:pt x="1369" y="897"/>
                  <a:pt x="1369" y="869"/>
                </a:cubicBezTo>
                <a:lnTo>
                  <a:pt x="1369" y="51"/>
                </a:lnTo>
                <a:cubicBezTo>
                  <a:pt x="1369" y="23"/>
                  <a:pt x="1346" y="0"/>
                  <a:pt x="1318" y="0"/>
                </a:cubicBezTo>
                <a:close/>
              </a:path>
            </a:pathLst>
          </a:custGeom>
          <a:gradFill>
            <a:gsLst>
              <a:gs pos="0">
                <a:schemeClr val="accent1">
                  <a:lumMod val="80000"/>
                  <a:lumOff val="20000"/>
                </a:schemeClr>
              </a:gs>
              <a:gs pos="100000">
                <a:schemeClr val="accent1"/>
              </a:gs>
            </a:gsLst>
            <a:lin ang="5400000" scaled="1"/>
          </a:gradFill>
        </p:spPr>
        <p:txBody>
          <a:bodyPr anchor="ctr"/>
          <a:lstStyle/>
          <a:p>
            <a:pPr lvl="0" algn="ctr">
              <a:buFont typeface="Arial" panose="020B0604020202020204" pitchFamily="34" charset="0"/>
              <a:buNone/>
            </a:pPr>
            <a:endParaRPr lang="zh-CN" altLang="en-US" sz="6000" b="1">
              <a:gradFill>
                <a:gsLst>
                  <a:gs pos="0">
                    <a:schemeClr val="accent1">
                      <a:lumMod val="80000"/>
                      <a:lumOff val="20000"/>
                    </a:schemeClr>
                  </a:gs>
                  <a:gs pos="100000">
                    <a:schemeClr val="accent1">
                      <a:lumMod val="85000"/>
                    </a:schemeClr>
                  </a:gs>
                </a:gsLst>
                <a:lin ang="5400000" scaled="1"/>
              </a:gradFill>
              <a:latin typeface="思源宋体 CN Heavy" panose="02020900000000000000" pitchFamily="18" charset="-122"/>
              <a:ea typeface="思源宋体 CN Heavy" panose="02020900000000000000" pitchFamily="18" charset="-122"/>
              <a:cs typeface="+mn-ea"/>
            </a:endParaRPr>
          </a:p>
        </p:txBody>
      </p:sp>
      <p:sp>
        <p:nvSpPr>
          <p:cNvPr id="8"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9519B82-BE5F-49F8-94DB-CBF7C6248F87}"/>
              </a:ext>
            </a:extLst>
          </p:cNvPr>
          <p:cNvSpPr>
            <a:spLocks/>
          </p:cNvSpPr>
          <p:nvPr userDrawn="1"/>
        </p:nvSpPr>
        <p:spPr bwMode="auto">
          <a:xfrm>
            <a:off x="1112838" y="187326"/>
            <a:ext cx="11083925" cy="590596"/>
          </a:xfrm>
          <a:custGeom>
            <a:avLst/>
            <a:gdLst>
              <a:gd name="T0" fmla="*/ 51 w 14540"/>
              <a:gd name="T1" fmla="*/ 0 h 920"/>
              <a:gd name="T2" fmla="*/ 14540 w 14540"/>
              <a:gd name="T3" fmla="*/ 0 h 920"/>
              <a:gd name="T4" fmla="*/ 14540 w 14540"/>
              <a:gd name="T5" fmla="*/ 920 h 920"/>
              <a:gd name="T6" fmla="*/ 51 w 14540"/>
              <a:gd name="T7" fmla="*/ 920 h 920"/>
              <a:gd name="T8" fmla="*/ 0 w 14540"/>
              <a:gd name="T9" fmla="*/ 869 h 920"/>
              <a:gd name="T10" fmla="*/ 0 w 14540"/>
              <a:gd name="T11" fmla="*/ 51 h 920"/>
              <a:gd name="T12" fmla="*/ 51 w 14540"/>
              <a:gd name="T13" fmla="*/ 0 h 920"/>
            </a:gdLst>
            <a:ahLst/>
            <a:cxnLst>
              <a:cxn ang="0">
                <a:pos x="T0" y="T1"/>
              </a:cxn>
              <a:cxn ang="0">
                <a:pos x="T2" y="T3"/>
              </a:cxn>
              <a:cxn ang="0">
                <a:pos x="T4" y="T5"/>
              </a:cxn>
              <a:cxn ang="0">
                <a:pos x="T6" y="T7"/>
              </a:cxn>
              <a:cxn ang="0">
                <a:pos x="T8" y="T9"/>
              </a:cxn>
              <a:cxn ang="0">
                <a:pos x="T10" y="T11"/>
              </a:cxn>
              <a:cxn ang="0">
                <a:pos x="T12" y="T13"/>
              </a:cxn>
            </a:cxnLst>
            <a:rect l="0" t="0" r="r" b="b"/>
            <a:pathLst>
              <a:path w="14540" h="920">
                <a:moveTo>
                  <a:pt x="51" y="0"/>
                </a:moveTo>
                <a:lnTo>
                  <a:pt x="14540" y="0"/>
                </a:lnTo>
                <a:lnTo>
                  <a:pt x="14540" y="920"/>
                </a:lnTo>
                <a:lnTo>
                  <a:pt x="51" y="920"/>
                </a:lnTo>
                <a:cubicBezTo>
                  <a:pt x="23" y="920"/>
                  <a:pt x="0" y="897"/>
                  <a:pt x="0" y="869"/>
                </a:cubicBezTo>
                <a:lnTo>
                  <a:pt x="0" y="51"/>
                </a:lnTo>
                <a:cubicBezTo>
                  <a:pt x="0" y="23"/>
                  <a:pt x="23" y="0"/>
                  <a:pt x="51" y="0"/>
                </a:cubicBezTo>
                <a:close/>
              </a:path>
            </a:pathLst>
          </a:custGeom>
          <a:solidFill>
            <a:schemeClr val="bg1">
              <a:lumMod val="95000"/>
            </a:schemeClr>
          </a:solid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lvl="0"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91B41C0-4BFF-424D-B1EF-E94C0FAFEA6F}"/>
              </a:ext>
            </a:extLst>
          </p:cNvPr>
          <p:cNvSpPr txBox="1"/>
          <p:nvPr userDrawn="1"/>
        </p:nvSpPr>
        <p:spPr>
          <a:xfrm>
            <a:off x="11473430" y="313347"/>
            <a:ext cx="633507" cy="338554"/>
          </a:xfrm>
          <a:prstGeom prst="rect">
            <a:avLst/>
          </a:prstGeom>
          <a:noFill/>
        </p:spPr>
        <p:txBody>
          <a:bodyPr wrap="none" rtlCol="0">
            <a:spAutoFit/>
          </a:bodyPr>
          <a:lstStyle/>
          <a:p>
            <a:r>
              <a:rPr lang="en-US" altLang="zh-CN" sz="1600">
                <a:solidFill>
                  <a:schemeClr val="tx1"/>
                </a:solidFill>
                <a:latin typeface="微软雅黑" panose="020B0503020204020204" pitchFamily="34" charset="-122"/>
              </a:rPr>
              <a:t>-</a:t>
            </a:r>
            <a:fld id="{41E62255-863C-42BB-A53B-68CDF1327B91}" type="slidenum">
              <a:rPr lang="zh-CN" altLang="en-US" sz="1600" smtClean="0">
                <a:solidFill>
                  <a:schemeClr val="tx1"/>
                </a:solidFill>
                <a:latin typeface="微软雅黑" panose="020B0503020204020204" pitchFamily="34" charset="-122"/>
              </a:rPr>
              <a:t>‹#›</a:t>
            </a:fld>
            <a:r>
              <a:rPr lang="en-US" altLang="zh-CN" sz="1600">
                <a:solidFill>
                  <a:schemeClr val="tx1"/>
                </a:solidFill>
                <a:latin typeface="微软雅黑" panose="020B0503020204020204" pitchFamily="34" charset="-122"/>
              </a:rPr>
              <a:t>-</a:t>
            </a:r>
            <a:endParaRPr lang="zh-CN" altLang="en-US" sz="1600">
              <a:solidFill>
                <a:schemeClr val="tx1"/>
              </a:solidFill>
              <a:latin typeface="微软雅黑" panose="020B0503020204020204" pitchFamily="34" charset="-122"/>
            </a:endParaRPr>
          </a:p>
        </p:txBody>
      </p:sp>
      <p:cxnSp>
        <p:nvCxnSpPr>
          <p:cNvPr id="10" name="直接连接符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01FF4CA-CD52-4F97-A36B-E8310CE67C5C}"/>
              </a:ext>
            </a:extLst>
          </p:cNvPr>
          <p:cNvCxnSpPr/>
          <p:nvPr userDrawn="1"/>
        </p:nvCxnSpPr>
        <p:spPr bwMode="auto">
          <a:xfrm>
            <a:off x="11344022" y="254382"/>
            <a:ext cx="0" cy="459431"/>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1" name="图片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26F7CE-B507-4958-819B-FE99BD942E19}"/>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02525" y="231570"/>
            <a:ext cx="577616" cy="460860"/>
          </a:xfrm>
          <a:prstGeom prst="rect">
            <a:avLst/>
          </a:prstGeom>
        </p:spPr>
      </p:pic>
    </p:spTree>
    <p:extLst>
      <p:ext uri="{BB962C8B-B14F-4D97-AF65-F5344CB8AC3E}">
        <p14:creationId xmlns:p14="http://schemas.microsoft.com/office/powerpoint/2010/main" val="14803203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mc="http://schemas.openxmlformats.org/markup-compatibility/2006" xmlns:p14="http://schemas.microsoft.com/office/powerpoint/2010/main" xmlns="" id="{4F345B4D-26EA-40D0-B3F3-DC2CDE1B6C14}"/>
              </a:ext>
            </a:extLst>
          </p:cNvPr>
          <p:cNvSpPr>
            <a:spLocks noGrp="1"/>
          </p:cNvSpPr>
          <p:nvPr>
            <p:ph type="pic" sz="quarter" idx="10"/>
          </p:nvPr>
        </p:nvSpPr>
        <p:spPr>
          <a:xfrm>
            <a:off x="1727105" y="2915401"/>
            <a:ext cx="4259809" cy="2723946"/>
          </a:xfrm>
          <a:custGeom>
            <a:avLst/>
            <a:gdLst>
              <a:gd name="connsiteX0" fmla="*/ 0 w 4259809"/>
              <a:gd name="connsiteY0" fmla="*/ 0 h 2723946"/>
              <a:gd name="connsiteX1" fmla="*/ 4259809 w 4259809"/>
              <a:gd name="connsiteY1" fmla="*/ 0 h 2723946"/>
              <a:gd name="connsiteX2" fmla="*/ 4259809 w 4259809"/>
              <a:gd name="connsiteY2" fmla="*/ 2723946 h 2723946"/>
              <a:gd name="connsiteX3" fmla="*/ 0 w 4259809"/>
              <a:gd name="connsiteY3" fmla="*/ 2723946 h 2723946"/>
            </a:gdLst>
            <a:ahLst/>
            <a:cxnLst>
              <a:cxn ang="0">
                <a:pos x="connsiteX0" y="connsiteY0"/>
              </a:cxn>
              <a:cxn ang="0">
                <a:pos x="connsiteX1" y="connsiteY1"/>
              </a:cxn>
              <a:cxn ang="0">
                <a:pos x="connsiteX2" y="connsiteY2"/>
              </a:cxn>
              <a:cxn ang="0">
                <a:pos x="connsiteX3" y="connsiteY3"/>
              </a:cxn>
            </a:cxnLst>
            <a:rect l="l" t="t" r="r" b="b"/>
            <a:pathLst>
              <a:path w="4259809" h="2723946">
                <a:moveTo>
                  <a:pt x="0" y="0"/>
                </a:moveTo>
                <a:lnTo>
                  <a:pt x="4259809" y="0"/>
                </a:lnTo>
                <a:lnTo>
                  <a:pt x="4259809" y="2723946"/>
                </a:lnTo>
                <a:lnTo>
                  <a:pt x="0" y="272394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047200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6="http://schemas.microsoft.com/office/drawing/2014/main"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43748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mc="http://schemas.openxmlformats.org/markup-compatibility/2006" xmlns:p14="http://schemas.microsoft.com/office/powerpoint/2010/main" xmlns="" id="{0E8E8E42-E848-4868-BF23-13EC9F2159BD}"/>
              </a:ext>
            </a:extLst>
          </p:cNvPr>
          <p:cNvSpPr>
            <a:spLocks noGrp="1"/>
          </p:cNvSpPr>
          <p:nvPr>
            <p:ph type="pic" sz="quarter" idx="10"/>
          </p:nvPr>
        </p:nvSpPr>
        <p:spPr>
          <a:xfrm>
            <a:off x="7813515" y="3091954"/>
            <a:ext cx="3265319" cy="2182584"/>
          </a:xfrm>
          <a:custGeom>
            <a:avLst/>
            <a:gdLst>
              <a:gd name="connsiteX0" fmla="*/ 0 w 3265319"/>
              <a:gd name="connsiteY0" fmla="*/ 0 h 2182584"/>
              <a:gd name="connsiteX1" fmla="*/ 3265319 w 3265319"/>
              <a:gd name="connsiteY1" fmla="*/ 0 h 2182584"/>
              <a:gd name="connsiteX2" fmla="*/ 3265319 w 3265319"/>
              <a:gd name="connsiteY2" fmla="*/ 2182584 h 2182584"/>
              <a:gd name="connsiteX3" fmla="*/ 0 w 3265319"/>
              <a:gd name="connsiteY3" fmla="*/ 2182584 h 2182584"/>
            </a:gdLst>
            <a:ahLst/>
            <a:cxnLst>
              <a:cxn ang="0">
                <a:pos x="connsiteX0" y="connsiteY0"/>
              </a:cxn>
              <a:cxn ang="0">
                <a:pos x="connsiteX1" y="connsiteY1"/>
              </a:cxn>
              <a:cxn ang="0">
                <a:pos x="connsiteX2" y="connsiteY2"/>
              </a:cxn>
              <a:cxn ang="0">
                <a:pos x="connsiteX3" y="connsiteY3"/>
              </a:cxn>
            </a:cxnLst>
            <a:rect l="l" t="t" r="r" b="b"/>
            <a:pathLst>
              <a:path w="3265319" h="2182584">
                <a:moveTo>
                  <a:pt x="0" y="0"/>
                </a:moveTo>
                <a:lnTo>
                  <a:pt x="3265319" y="0"/>
                </a:lnTo>
                <a:lnTo>
                  <a:pt x="3265319" y="2182584"/>
                </a:lnTo>
                <a:lnTo>
                  <a:pt x="0" y="218258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973044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6="http://schemas.microsoft.com/office/drawing/2014/main"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xmlns:mc="http://schemas.openxmlformats.org/markup-compatibility/2006" xmlns:p14="http://schemas.microsoft.com/office/powerpoint/2010/main" xmlns="" id="{16D791B2-03A6-46B2-B669-9EEA66EE93D8}"/>
              </a:ext>
            </a:extLst>
          </p:cNvPr>
          <p:cNvSpPr>
            <a:spLocks noGrp="1"/>
          </p:cNvSpPr>
          <p:nvPr>
            <p:ph type="title"/>
          </p:nvPr>
        </p:nvSpPr>
        <p:spPr>
          <a:xfrm>
            <a:off x="1295399" y="612777"/>
            <a:ext cx="9601202" cy="1035050"/>
          </a:xfrm>
        </p:spPr>
        <p:txBody>
          <a:bodyPr lIns="0" tIns="0" rIns="0" bIns="0">
            <a:normAutofit/>
          </a:bodyPr>
          <a:lstStyle>
            <a:lvl1pPr algn="ctr">
              <a:defRPr sz="3200" b="1"/>
            </a:lvl1pPr>
          </a:lstStyle>
          <a:p>
            <a:r>
              <a:rPr lang="en-US"/>
              <a:t>Click to edit Master title style</a:t>
            </a:r>
          </a:p>
        </p:txBody>
      </p:sp>
      <p:sp>
        <p:nvSpPr>
          <p:cNvPr id="4" name="Slide Number Placeholder 3">
            <a:extLst>
              <a:ext uri="{FF2B5EF4-FFF2-40B4-BE49-F238E27FC236}">
                <a16:creationId xmlns:a16="http://schemas.microsoft.com/office/drawing/2014/main" xmlns:mc="http://schemas.openxmlformats.org/markup-compatibility/2006" xmlns:p14="http://schemas.microsoft.com/office/powerpoint/2010/main" xmlns="" id="{A9FEDF86-5B5A-41E1-A973-536EEC6455AC}"/>
              </a:ext>
            </a:extLst>
          </p:cNvPr>
          <p:cNvSpPr>
            <a:spLocks noGrp="1"/>
          </p:cNvSpPr>
          <p:nvPr>
            <p:ph type="sldNum" sz="quarter" idx="10"/>
          </p:nvPr>
        </p:nvSpPr>
        <p:spPr/>
        <p:txBody>
          <a:bodyPr/>
          <a:lstStyle/>
          <a:p>
            <a:fld id="{EC3C1908-F36C-497F-A384-B39F0F8EB8D1}" type="slidenum">
              <a:rPr lang="en-US" smtClean="0"/>
              <a:pPr/>
              <a:t>‹#›</a:t>
            </a:fld>
            <a:endParaRPr lang="en-US"/>
          </a:p>
        </p:txBody>
      </p:sp>
    </p:spTree>
    <p:extLst>
      <p:ext uri="{BB962C8B-B14F-4D97-AF65-F5344CB8AC3E}">
        <p14:creationId xmlns:p14="http://schemas.microsoft.com/office/powerpoint/2010/main" val="18484680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6="http://schemas.microsoft.com/office/drawing/2014/main"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0093013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979701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13120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pic>
        <p:nvPicPr>
          <p:cNvPr id="4" name="图片 3" descr="图片包含 飞机, 水, 男人, 大&#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1969FE8-FA41-4482-BFC6-2056B363F22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287686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0341278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417190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132576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310438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631339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240479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467545" y="6302064"/>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2564047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416933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12638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2022/10/21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308796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pic>
        <p:nvPicPr>
          <p:cNvPr id="4" name="图片 3" descr="背景图案&#10;&#10;中度可信度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154448-2923-4EBE-A717-5723A3A1D81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10852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2022/10/21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61119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20318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49652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1100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02199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2295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53160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05092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020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8886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descr="建筑的摆设布局&#10;&#10;中度可信度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243122-6070-4C8D-9CB9-37836BCCD23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031421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42395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961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128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pic>
        <p:nvPicPr>
          <p:cNvPr id="3" name="图片 2" descr="图片包含 游戏机, 橙子, 食物&#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3B8A90-6260-4597-8041-B94533E0AE2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7601874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pic>
        <p:nvPicPr>
          <p:cNvPr id="4" name="图片 3" descr="蓝色的天空&#10;&#10;低可信度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B79D28-70A1-4345-B356-FDA69EC43F6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1AE970-B2DC-4053-92C6-CCF220DEEC1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89156" cy="5168900"/>
          </a:xfrm>
          <a:prstGeom prst="rect">
            <a:avLst/>
          </a:prstGeom>
        </p:spPr>
      </p:pic>
    </p:spTree>
    <p:extLst>
      <p:ext uri="{BB962C8B-B14F-4D97-AF65-F5344CB8AC3E}">
        <p14:creationId xmlns:p14="http://schemas.microsoft.com/office/powerpoint/2010/main" val="11391480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F8CAD37-39AE-40C2-9C52-7590F059521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676816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34EFE1-B7FB-4FBD-9993-D1A6D36246D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613160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6BC198-D439-4B77-A604-2296D203401C}"/>
              </a:ext>
            </a:extLst>
          </p:cNvPr>
          <p:cNvSpPr/>
          <p:nvPr userDrawn="1"/>
        </p:nvSpPr>
        <p:spPr>
          <a:xfrm>
            <a:off x="0" y="0"/>
            <a:ext cx="12192000" cy="856343"/>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endParaRPr>
          </a:p>
        </p:txBody>
      </p:sp>
      <p:sp>
        <p:nvSpPr>
          <p:cNvPr id="11" name="文本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F4A65A-C123-432A-B4EF-F1C9AE6F9617}"/>
              </a:ext>
            </a:extLst>
          </p:cNvPr>
          <p:cNvSpPr txBox="1"/>
          <p:nvPr userDrawn="1"/>
        </p:nvSpPr>
        <p:spPr>
          <a:xfrm>
            <a:off x="11473430" y="313347"/>
            <a:ext cx="633507" cy="338554"/>
          </a:xfrm>
          <a:prstGeom prst="rect">
            <a:avLst/>
          </a:prstGeom>
          <a:noFill/>
        </p:spPr>
        <p:txBody>
          <a:bodyPr wrap="none" rtlCol="0">
            <a:spAutoFit/>
          </a:bodyPr>
          <a:lstStyle/>
          <a:p>
            <a:r>
              <a:rPr lang="en-US" altLang="zh-CN" sz="1600" dirty="0">
                <a:solidFill>
                  <a:schemeClr val="bg1"/>
                </a:solidFill>
                <a:latin typeface="微软雅黑" panose="020B0503020204020204" pitchFamily="34" charset="-122"/>
              </a:rPr>
              <a:t>-</a:t>
            </a:r>
            <a:fld id="{41E62255-863C-42BB-A53B-68CDF1327B91}" type="slidenum">
              <a:rPr lang="zh-CN" altLang="en-US" sz="1600" smtClean="0">
                <a:solidFill>
                  <a:schemeClr val="bg1"/>
                </a:solidFill>
                <a:latin typeface="微软雅黑" panose="020B0503020204020204" pitchFamily="34" charset="-122"/>
              </a:rPr>
              <a:t>‹#›</a:t>
            </a:fld>
            <a:r>
              <a:rPr lang="en-US" altLang="zh-CN" sz="1600" dirty="0">
                <a:solidFill>
                  <a:schemeClr val="bg1"/>
                </a:solidFill>
                <a:latin typeface="微软雅黑" panose="020B0503020204020204" pitchFamily="34" charset="-122"/>
              </a:rPr>
              <a:t>-</a:t>
            </a:r>
            <a:endParaRPr lang="zh-CN" altLang="en-US" sz="1600" dirty="0">
              <a:solidFill>
                <a:schemeClr val="bg1"/>
              </a:solidFill>
              <a:latin typeface="微软雅黑" panose="020B0503020204020204" pitchFamily="34" charset="-122"/>
            </a:endParaRPr>
          </a:p>
        </p:txBody>
      </p:sp>
      <p:cxnSp>
        <p:nvCxnSpPr>
          <p:cNvPr id="12" name="直接连接符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AD408B-7B10-486E-ADE2-1F40A8619029}"/>
              </a:ext>
            </a:extLst>
          </p:cNvPr>
          <p:cNvCxnSpPr/>
          <p:nvPr userDrawn="1"/>
        </p:nvCxnSpPr>
        <p:spPr bwMode="auto">
          <a:xfrm>
            <a:off x="11344022" y="254382"/>
            <a:ext cx="0" cy="459431"/>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7" name="图片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56B83C-C64F-4F3B-99E2-C5142B7C905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7414" y="123899"/>
            <a:ext cx="644564" cy="514276"/>
          </a:xfrm>
          <a:prstGeom prst="rect">
            <a:avLst/>
          </a:prstGeom>
        </p:spPr>
      </p:pic>
    </p:spTree>
    <p:extLst>
      <p:ext uri="{BB962C8B-B14F-4D97-AF65-F5344CB8AC3E}">
        <p14:creationId xmlns:p14="http://schemas.microsoft.com/office/powerpoint/2010/main" val="26568158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descr="张着嘴&#10;&#10;中度可信度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05E1FFE-1742-4F6F-A61B-E6992964ECC5}"/>
              </a:ext>
            </a:extLst>
          </p:cNvPr>
          <p:cNvPicPr>
            <a:picLocks noChangeAspect="1"/>
          </p:cNvPicPr>
          <p:nvPr userDrawn="1"/>
        </p:nvPicPr>
        <p:blipFill>
          <a:blip r:embed="rId3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80296858"/>
      </p:ext>
    </p:extLst>
  </p:cSld>
  <p:clrMap bg1="lt1" tx1="dk1" bg2="lt2" tx2="dk2" accent1="accent1" accent2="accent2" accent3="accent3" accent4="accent4" accent5="accent5" accent6="accent6" hlink="hlink" folHlink="folHlink"/>
  <p:sldLayoutIdLst>
    <p:sldLayoutId id="2147483677" r:id="rId1"/>
    <p:sldLayoutId id="2147483679" r:id="rId2"/>
    <p:sldLayoutId id="2147483678" r:id="rId3"/>
    <p:sldLayoutId id="2147483649" r:id="rId4"/>
    <p:sldLayoutId id="2147483658" r:id="rId5"/>
    <p:sldLayoutId id="2147483669" r:id="rId6"/>
    <p:sldLayoutId id="2147483651" r:id="rId7"/>
    <p:sldLayoutId id="2147483670" r:id="rId8"/>
    <p:sldLayoutId id="2147483671" r:id="rId9"/>
    <p:sldLayoutId id="2147483676" r:id="rId10"/>
    <p:sldLayoutId id="2147483675" r:id="rId11"/>
    <p:sldLayoutId id="2147483673" r:id="rId12"/>
    <p:sldLayoutId id="2147483682" r:id="rId13"/>
    <p:sldLayoutId id="2147483655" r:id="rId14"/>
    <p:sldLayoutId id="2147483681"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2" r:id="rId25"/>
    <p:sldLayoutId id="2147483693" r:id="rId26"/>
    <p:sldLayoutId id="2147483694" r:id="rId27"/>
    <p:sldLayoutId id="2147483695" r:id="rId28"/>
  </p:sldLayoutIdLst>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65829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32202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4.png"/><Relationship Id="rId5" Type="http://schemas.openxmlformats.org/officeDocument/2006/relationships/tags" Target="../tags/tag6.xml"/><Relationship Id="rId10" Type="http://schemas.openxmlformats.org/officeDocument/2006/relationships/image" Target="../media/image14.svg"/><Relationship Id="rId4" Type="http://schemas.openxmlformats.org/officeDocument/2006/relationships/tags" Target="../tags/tag5.xml"/><Relationship Id="rId9"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10" Type="http://schemas.openxmlformats.org/officeDocument/2006/relationships/image" Target="../media/image14.svg"/><Relationship Id="rId4" Type="http://schemas.openxmlformats.org/officeDocument/2006/relationships/tags" Target="../tags/tag12.xml"/><Relationship Id="rId9" Type="http://schemas.openxmlformats.org/officeDocument/2006/relationships/image" Target="../media/image13.png"/></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3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矩形 4">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D68F973F-88DA-47E6-A8A6-BB07AA0FDF62}"/>
              </a:ext>
            </a:extLst>
          </p:cNvPr>
          <p:cNvSpPr txBox="1">
            <a:spLocks noChangeArrowheads="1"/>
          </p:cNvSpPr>
          <p:nvPr>
            <p:custDataLst>
              <p:tags r:id="rId1"/>
            </p:custDataLst>
          </p:nvPr>
        </p:nvSpPr>
        <p:spPr bwMode="auto">
          <a:xfrm>
            <a:off x="4202481" y="5496249"/>
            <a:ext cx="1895751" cy="387798"/>
          </a:xfrm>
          <a:prstGeom prst="rect">
            <a:avLst/>
          </a:prstGeom>
        </p:spPr>
        <p:txBody>
          <a:bodyPr wrap="square">
            <a:spAutoFit/>
          </a:bodyPr>
          <a:lstStyle>
            <a:defPPr>
              <a:defRPr lang="zh-CN"/>
            </a:defPPr>
            <a:lvl1pPr algn="dist">
              <a:lnSpc>
                <a:spcPct val="120000"/>
              </a:lnSpc>
              <a:defRPr sz="2000">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pPr algn="l"/>
            <a:r>
              <a:rPr lang="zh-CN" altLang="en-US" sz="1600" dirty="0">
                <a:latin typeface="+mn-lt"/>
                <a:ea typeface="+mn-ea"/>
                <a:cs typeface="+mn-ea"/>
                <a:sym typeface="+mn-lt"/>
              </a:rPr>
              <a:t>汇报人</a:t>
            </a:r>
            <a:r>
              <a:rPr lang="zh-CN" altLang="en-US" sz="1600" dirty="0" smtClean="0">
                <a:latin typeface="+mn-lt"/>
                <a:ea typeface="+mn-ea"/>
                <a:cs typeface="+mn-ea"/>
                <a:sym typeface="+mn-lt"/>
              </a:rPr>
              <a:t>：</a:t>
            </a:r>
            <a:r>
              <a:rPr lang="zh-CN" altLang="en-US" sz="1600" dirty="0">
                <a:latin typeface="+mn-lt"/>
                <a:ea typeface="+mn-ea"/>
                <a:cs typeface="+mn-ea"/>
                <a:sym typeface="+mn-lt"/>
              </a:rPr>
              <a:t>优品</a:t>
            </a:r>
            <a:r>
              <a:rPr lang="en-US" altLang="zh-CN" sz="1600" dirty="0" smtClean="0">
                <a:latin typeface="+mn-lt"/>
                <a:ea typeface="+mn-ea"/>
                <a:cs typeface="+mn-ea"/>
                <a:sym typeface="+mn-lt"/>
              </a:rPr>
              <a:t>PPT</a:t>
            </a:r>
            <a:endParaRPr lang="zh-CN" altLang="en-US" sz="1600" dirty="0">
              <a:latin typeface="+mn-lt"/>
              <a:ea typeface="+mn-ea"/>
              <a:cs typeface="+mn-ea"/>
              <a:sym typeface="+mn-lt"/>
            </a:endParaRPr>
          </a:p>
        </p:txBody>
      </p:sp>
      <p:sp>
        <p:nvSpPr>
          <p:cNvPr id="9" name="PA-任意多边形 9">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144610A8-FAF2-42CA-B4D2-B3F8164017C6}"/>
              </a:ext>
            </a:extLst>
          </p:cNvPr>
          <p:cNvSpPr>
            <a:spLocks noEditPoints="1"/>
          </p:cNvSpPr>
          <p:nvPr>
            <p:custDataLst>
              <p:tags r:id="rId2"/>
            </p:custDataLst>
          </p:nvPr>
        </p:nvSpPr>
        <p:spPr bwMode="auto">
          <a:xfrm>
            <a:off x="3814942" y="5521013"/>
            <a:ext cx="297278" cy="298526"/>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gradFill>
            <a:gsLst>
              <a:gs pos="29000">
                <a:srgbClr val="FEEFAC"/>
              </a:gs>
              <a:gs pos="80000">
                <a:srgbClr val="E9BE61"/>
              </a:gs>
            </a:gsLst>
            <a:lin ang="5400000" scaled="1"/>
          </a:gradFill>
          <a:ln>
            <a:noFill/>
          </a:ln>
        </p:spPr>
        <p:txBody>
          <a:bodyPr vert="horz" wrap="square" lIns="91419" tIns="45709" rIns="91419" bIns="45709" numCol="1" anchor="t" anchorCtr="0" compatLnSpc="1"/>
          <a:lstStyle/>
          <a:p>
            <a:pPr marL="0" marR="0" lvl="0" indent="0" defTabSz="91376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lumMod val="95000"/>
                  <a:lumOff val="5000"/>
                </a:srgbClr>
              </a:solidFill>
              <a:effectLst/>
              <a:uLnTx/>
              <a:uFillTx/>
              <a:cs typeface="+mn-ea"/>
              <a:sym typeface="+mn-lt"/>
            </a:endParaRPr>
          </a:p>
        </p:txBody>
      </p:sp>
      <p:sp>
        <p:nvSpPr>
          <p:cNvPr id="10" name="PA-矩形 4">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C2F150DB-1856-4752-B251-BE0A648710A0}"/>
              </a:ext>
            </a:extLst>
          </p:cNvPr>
          <p:cNvSpPr txBox="1">
            <a:spLocks noChangeArrowheads="1"/>
          </p:cNvSpPr>
          <p:nvPr>
            <p:custDataLst>
              <p:tags r:id="rId3"/>
            </p:custDataLst>
          </p:nvPr>
        </p:nvSpPr>
        <p:spPr bwMode="auto">
          <a:xfrm>
            <a:off x="6973751" y="5470534"/>
            <a:ext cx="1806241" cy="387798"/>
          </a:xfrm>
          <a:prstGeom prst="rect">
            <a:avLst/>
          </a:prstGeom>
        </p:spPr>
        <p:txBody>
          <a:bodyPr wrap="square">
            <a:spAutoFit/>
          </a:bodyPr>
          <a:lstStyle>
            <a:defPPr>
              <a:defRPr lang="zh-CN"/>
            </a:defPPr>
            <a:lvl1pPr algn="dist">
              <a:lnSpc>
                <a:spcPct val="120000"/>
              </a:lnSpc>
              <a:defRPr sz="2000">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pPr algn="l"/>
            <a:r>
              <a:rPr lang="en-US" altLang="zh-CN" sz="1600" dirty="0" smtClean="0">
                <a:latin typeface="+mn-lt"/>
                <a:ea typeface="+mn-ea"/>
                <a:cs typeface="+mn-ea"/>
                <a:sym typeface="+mn-lt"/>
              </a:rPr>
              <a:t>20XX</a:t>
            </a:r>
            <a:r>
              <a:rPr lang="zh-CN" altLang="en-US" sz="1600" dirty="0" smtClean="0">
                <a:latin typeface="+mn-lt"/>
                <a:ea typeface="+mn-ea"/>
                <a:cs typeface="+mn-ea"/>
                <a:sym typeface="+mn-lt"/>
              </a:rPr>
              <a:t>年</a:t>
            </a:r>
            <a:r>
              <a:rPr lang="en-US" altLang="zh-CN" sz="1600" dirty="0">
                <a:latin typeface="+mn-lt"/>
                <a:ea typeface="+mn-ea"/>
                <a:cs typeface="+mn-ea"/>
                <a:sym typeface="+mn-lt"/>
              </a:rPr>
              <a:t>07</a:t>
            </a:r>
            <a:r>
              <a:rPr lang="zh-CN" altLang="en-US" sz="1600" dirty="0">
                <a:latin typeface="+mn-lt"/>
                <a:ea typeface="+mn-ea"/>
                <a:cs typeface="+mn-ea"/>
                <a:sym typeface="+mn-lt"/>
              </a:rPr>
              <a:t>月</a:t>
            </a:r>
            <a:r>
              <a:rPr lang="en-US" altLang="zh-CN" sz="1600" dirty="0">
                <a:latin typeface="+mn-lt"/>
                <a:ea typeface="+mn-ea"/>
                <a:cs typeface="+mn-ea"/>
                <a:sym typeface="+mn-lt"/>
              </a:rPr>
              <a:t>01</a:t>
            </a:r>
            <a:r>
              <a:rPr lang="zh-CN" altLang="en-US" sz="1600" dirty="0">
                <a:latin typeface="+mn-lt"/>
                <a:ea typeface="+mn-ea"/>
                <a:cs typeface="+mn-ea"/>
                <a:sym typeface="+mn-lt"/>
              </a:rPr>
              <a:t>日</a:t>
            </a:r>
          </a:p>
        </p:txBody>
      </p:sp>
      <p:grpSp>
        <p:nvGrpSpPr>
          <p:cNvPr id="11" name="PA-组合 19">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C7EF7AA1-2E3A-40B1-AF31-B6301652120D}"/>
              </a:ext>
            </a:extLst>
          </p:cNvPr>
          <p:cNvGrpSpPr/>
          <p:nvPr>
            <p:custDataLst>
              <p:tags r:id="rId4"/>
            </p:custDataLst>
          </p:nvPr>
        </p:nvGrpSpPr>
        <p:grpSpPr>
          <a:xfrm>
            <a:off x="6603207" y="5492916"/>
            <a:ext cx="303292" cy="303290"/>
            <a:chOff x="6825228" y="4785753"/>
            <a:chExt cx="303292" cy="303290"/>
          </a:xfrm>
        </p:grpSpPr>
        <p:sp>
          <p:nvSpPr>
            <p:cNvPr id="12" name="PA-椭圆 18">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429C8D61-4927-4038-82A2-CF8FEFB8FDBF}"/>
                </a:ext>
              </a:extLst>
            </p:cNvPr>
            <p:cNvSpPr/>
            <p:nvPr>
              <p:custDataLst>
                <p:tags r:id="rId6"/>
              </p:custDataLst>
            </p:nvPr>
          </p:nvSpPr>
          <p:spPr>
            <a:xfrm>
              <a:off x="6825228" y="4785753"/>
              <a:ext cx="303292" cy="303290"/>
            </a:xfrm>
            <a:prstGeom prst="ellipse">
              <a:avLst/>
            </a:prstGeom>
            <a:gradFill>
              <a:gsLst>
                <a:gs pos="29000">
                  <a:srgbClr val="FEEFAC"/>
                </a:gs>
                <a:gs pos="80000">
                  <a:srgbClr val="E9BE61"/>
                </a:gs>
              </a:gsLst>
              <a:lin ang="5400000" scaled="1"/>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pic>
          <p:nvPicPr>
            <p:cNvPr id="13" name="PA-Graphic 17">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AB536E43-76A6-4D71-BA57-5AC69A1F491E}"/>
                </a:ext>
              </a:extLst>
            </p:cNvPr>
            <p:cNvPicPr>
              <a:picLocks noChangeAspect="1"/>
            </p:cNvPicPr>
            <p:nvPr>
              <p:custDataLst>
                <p:tags r:id="rId7"/>
              </p:custDataLst>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xmlns:mc="http://schemas.openxmlformats.org/markup-compatibility/2006" xmlns:p14="http://schemas.microsoft.com/office/powerpoint/2010/main" xmlns:a14="http://schemas.microsoft.com/office/drawing/2010/main" xmlns:a16="http://schemas.microsoft.com/office/drawing/2014/main" xmlns="" r:embed="rId10"/>
                </a:ext>
              </a:extLst>
            </a:blip>
            <a:stretch>
              <a:fillRect/>
            </a:stretch>
          </p:blipFill>
          <p:spPr>
            <a:xfrm>
              <a:off x="6856745" y="4817269"/>
              <a:ext cx="240258" cy="240258"/>
            </a:xfrm>
            <a:prstGeom prst="rect">
              <a:avLst/>
            </a:prstGeom>
          </p:spPr>
        </p:pic>
      </p:grpSp>
      <p:pic>
        <p:nvPicPr>
          <p:cNvPr id="19" name="图片 18" descr="卡通人物&#10;&#10;中度可信度描述已自动生成">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94B1D328-ED06-4693-BA99-E9BCD90E25EA}"/>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508332" y="616288"/>
            <a:ext cx="1840935" cy="811873"/>
          </a:xfrm>
          <a:prstGeom prst="rect">
            <a:avLst/>
          </a:prstGeom>
        </p:spPr>
      </p:pic>
      <p:sp>
        <p:nvSpPr>
          <p:cNvPr id="20" name="PA-文本框 19">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70DF47B1-3BE0-44DA-B3C0-50A3F9420BD4}"/>
              </a:ext>
            </a:extLst>
          </p:cNvPr>
          <p:cNvSpPr txBox="1"/>
          <p:nvPr>
            <p:custDataLst>
              <p:tags r:id="rId5"/>
            </p:custDataLst>
          </p:nvPr>
        </p:nvSpPr>
        <p:spPr>
          <a:xfrm>
            <a:off x="1951774" y="4632589"/>
            <a:ext cx="8288452" cy="430374"/>
          </a:xfrm>
          <a:prstGeom prst="rect">
            <a:avLst/>
          </a:prstGeom>
        </p:spPr>
        <p:txBody>
          <a:bodyPr wrap="square">
            <a:spAutoFit/>
          </a:bodyPr>
          <a:lstStyle>
            <a:defPPr>
              <a:defRPr lang="zh-CN"/>
            </a:defPPr>
            <a:lvl1pPr>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dist"/>
            <a:r>
              <a:rPr lang="zh-CN" altLang="en-US" sz="2000" dirty="0">
                <a:solidFill>
                  <a:srgbClr val="E9BE61"/>
                </a:solidFill>
                <a:latin typeface="+mn-lt"/>
                <a:ea typeface="+mn-ea"/>
                <a:cs typeface="+mn-ea"/>
                <a:sym typeface="+mn-lt"/>
              </a:rPr>
              <a:t>党委党支部书记年终工作总结计划暨述职报告</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614E0427-2C41-432B-BA49-439711CD8182}"/>
              </a:ext>
            </a:extLst>
          </p:cNvPr>
          <p:cNvSpPr/>
          <p:nvPr/>
        </p:nvSpPr>
        <p:spPr>
          <a:xfrm>
            <a:off x="1203468" y="3348465"/>
            <a:ext cx="9785061" cy="1355884"/>
          </a:xfrm>
          <a:prstGeom prst="rect">
            <a:avLst/>
          </a:prstGeom>
        </p:spPr>
        <p:txBody>
          <a:bodyPr wrap="square">
            <a:spAutoFit/>
          </a:bodyPr>
          <a:lstStyle/>
          <a:p>
            <a:pPr algn="ctr">
              <a:lnSpc>
                <a:spcPct val="120000"/>
              </a:lnSpc>
            </a:pPr>
            <a:r>
              <a:rPr lang="zh-CN" altLang="en-US" sz="7200" spc="300" dirty="0">
                <a:ln w="19050">
                  <a:noFill/>
                </a:ln>
                <a:gradFill>
                  <a:gsLst>
                    <a:gs pos="100000">
                      <a:srgbClr val="E9BE61"/>
                    </a:gs>
                    <a:gs pos="49000">
                      <a:srgbClr val="FEEFAC"/>
                    </a:gs>
                  </a:gsLst>
                  <a:lin ang="5400000" scaled="0"/>
                </a:gradFill>
                <a:latin typeface="方正粗黑宋简体" panose="02000000000000000000" pitchFamily="2" charset="-122"/>
                <a:ea typeface="方正粗黑宋简体" panose="02000000000000000000" pitchFamily="2" charset="-122"/>
                <a:cs typeface="+mn-ea"/>
                <a:sym typeface="+mn-lt"/>
              </a:rPr>
              <a:t>基层党建述职述廉报告</a:t>
            </a:r>
          </a:p>
        </p:txBody>
      </p:sp>
      <p:sp>
        <p:nvSpPr>
          <p:cNvPr id="29" name="党">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E3B7E95C-99E3-49A6-BD9B-E56972BB333D}"/>
              </a:ext>
            </a:extLst>
          </p:cNvPr>
          <p:cNvSpPr txBox="1"/>
          <p:nvPr/>
        </p:nvSpPr>
        <p:spPr>
          <a:xfrm>
            <a:off x="2819985" y="2789707"/>
            <a:ext cx="6552028" cy="461665"/>
          </a:xfrm>
          <a:prstGeom prst="rect">
            <a:avLst/>
          </a:prstGeom>
        </p:spPr>
        <p:txBody>
          <a:bodyPr wrap="square">
            <a:spAutoFit/>
          </a:bodyPr>
          <a:lstStyle>
            <a:defPPr>
              <a:defRPr lang="zh-CN"/>
            </a:defPPr>
            <a:lvl1pPr>
              <a:lnSpc>
                <a:spcPct val="120000"/>
              </a:lnSpc>
              <a:defRPr>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pPr algn="dist"/>
            <a:r>
              <a:rPr lang="en-US" altLang="zh-CN" sz="2000" dirty="0" smtClean="0">
                <a:latin typeface="+mn-lt"/>
                <a:ea typeface="+mn-ea"/>
                <a:cs typeface="+mn-ea"/>
                <a:sym typeface="+mn-lt"/>
              </a:rPr>
              <a:t>20XX</a:t>
            </a:r>
            <a:r>
              <a:rPr lang="zh-CN" altLang="en-US" sz="2000" dirty="0" smtClean="0">
                <a:latin typeface="+mn-lt"/>
                <a:ea typeface="+mn-ea"/>
                <a:cs typeface="+mn-ea"/>
                <a:sym typeface="+mn-lt"/>
              </a:rPr>
              <a:t>基</a:t>
            </a:r>
            <a:r>
              <a:rPr lang="zh-CN" altLang="en-US" sz="2000" dirty="0">
                <a:latin typeface="+mn-lt"/>
                <a:ea typeface="+mn-ea"/>
                <a:cs typeface="+mn-ea"/>
                <a:sym typeface="+mn-lt"/>
              </a:rPr>
              <a:t>层党委党支部</a:t>
            </a:r>
          </a:p>
        </p:txBody>
      </p:sp>
      <p:cxnSp>
        <p:nvCxnSpPr>
          <p:cNvPr id="38" name="直接连接符 37">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08605DAE-FED9-4500-8D04-998FB6E65447}"/>
              </a:ext>
            </a:extLst>
          </p:cNvPr>
          <p:cNvCxnSpPr>
            <a:cxnSpLocks/>
          </p:cNvCxnSpPr>
          <p:nvPr/>
        </p:nvCxnSpPr>
        <p:spPr>
          <a:xfrm flipH="1">
            <a:off x="2087777" y="3399780"/>
            <a:ext cx="2983516" cy="0"/>
          </a:xfrm>
          <a:prstGeom prst="line">
            <a:avLst/>
          </a:prstGeom>
          <a:solidFill>
            <a:schemeClr val="bg1"/>
          </a:solidFill>
          <a:ln w="22225" cap="rnd">
            <a:gradFill>
              <a:gsLst>
                <a:gs pos="0">
                  <a:srgbClr val="E9BE61"/>
                </a:gs>
                <a:gs pos="100000">
                  <a:srgbClr val="F00212"/>
                </a:gs>
              </a:gsLst>
              <a:lin ang="0" scaled="0"/>
            </a:gra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F972343A-61BD-4511-B6F7-E28646BD24AA}"/>
              </a:ext>
            </a:extLst>
          </p:cNvPr>
          <p:cNvCxnSpPr/>
          <p:nvPr/>
        </p:nvCxnSpPr>
        <p:spPr>
          <a:xfrm>
            <a:off x="7120706" y="3399780"/>
            <a:ext cx="2983516" cy="0"/>
          </a:xfrm>
          <a:prstGeom prst="line">
            <a:avLst/>
          </a:prstGeom>
          <a:solidFill>
            <a:schemeClr val="bg1"/>
          </a:solidFill>
          <a:ln w="22225" cap="rnd">
            <a:gradFill>
              <a:gsLst>
                <a:gs pos="0">
                  <a:srgbClr val="E9BE61"/>
                </a:gs>
                <a:gs pos="100000">
                  <a:srgbClr val="F00212"/>
                </a:gs>
              </a:gsLst>
              <a:lin ang="0" scaled="0"/>
            </a:gradFill>
          </a:ln>
        </p:spPr>
        <p:style>
          <a:lnRef idx="1">
            <a:schemeClr val="accent1"/>
          </a:lnRef>
          <a:fillRef idx="0">
            <a:schemeClr val="accent1"/>
          </a:fillRef>
          <a:effectRef idx="0">
            <a:schemeClr val="accent1"/>
          </a:effectRef>
          <a:fontRef idx="minor">
            <a:schemeClr val="tx1"/>
          </a:fontRef>
        </p:style>
      </p:cxnSp>
      <p:grpSp>
        <p:nvGrpSpPr>
          <p:cNvPr id="32" name="组合 31">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838EBDC0-1804-4009-9D97-E891C293A5BE}"/>
              </a:ext>
            </a:extLst>
          </p:cNvPr>
          <p:cNvGrpSpPr/>
          <p:nvPr/>
        </p:nvGrpSpPr>
        <p:grpSpPr>
          <a:xfrm>
            <a:off x="5584029" y="3277485"/>
            <a:ext cx="1019178" cy="244590"/>
            <a:chOff x="3771104" y="3091656"/>
            <a:chExt cx="964782" cy="268288"/>
          </a:xfrm>
          <a:solidFill>
            <a:schemeClr val="bg1"/>
          </a:solidFill>
        </p:grpSpPr>
        <p:sp>
          <p:nvSpPr>
            <p:cNvPr id="33" name="星形: 五角 50">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16C2E4CD-F155-45E8-AF2C-737AB0189920}"/>
                </a:ext>
              </a:extLst>
            </p:cNvPr>
            <p:cNvSpPr/>
            <p:nvPr/>
          </p:nvSpPr>
          <p:spPr>
            <a:xfrm>
              <a:off x="4123719" y="3091656"/>
              <a:ext cx="268288" cy="268288"/>
            </a:xfrm>
            <a:prstGeom prst="star5">
              <a:avLst>
                <a:gd name="adj" fmla="val 25303"/>
                <a:gd name="hf" fmla="val 105146"/>
                <a:gd name="vf" fmla="val 110557"/>
              </a:avLst>
            </a:pr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sz="2000" dirty="0">
                <a:ln w="19050">
                  <a:noFill/>
                </a:ln>
                <a:gradFill>
                  <a:gsLst>
                    <a:gs pos="100000">
                      <a:srgbClr val="E9BE61"/>
                    </a:gs>
                    <a:gs pos="49000">
                      <a:srgbClr val="FEEFAC"/>
                    </a:gs>
                  </a:gsLst>
                  <a:lin ang="5400000" scaled="0"/>
                </a:gradFill>
                <a:cs typeface="+mn-ea"/>
                <a:sym typeface="+mn-lt"/>
              </a:endParaRPr>
            </a:p>
          </p:txBody>
        </p:sp>
        <p:sp>
          <p:nvSpPr>
            <p:cNvPr id="34" name="星形: 五角 51">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9EBDD9FF-71A2-4787-A308-4F8D6DDFD0DF}"/>
                </a:ext>
              </a:extLst>
            </p:cNvPr>
            <p:cNvSpPr/>
            <p:nvPr/>
          </p:nvSpPr>
          <p:spPr>
            <a:xfrm>
              <a:off x="3918929" y="3146028"/>
              <a:ext cx="159544" cy="159544"/>
            </a:xfrm>
            <a:prstGeom prst="star5">
              <a:avLst>
                <a:gd name="adj" fmla="val 25303"/>
                <a:gd name="hf" fmla="val 105146"/>
                <a:gd name="vf" fmla="val 110557"/>
              </a:avLst>
            </a:pr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cs typeface="+mn-ea"/>
                <a:sym typeface="+mn-lt"/>
              </a:endParaRPr>
            </a:p>
          </p:txBody>
        </p:sp>
        <p:sp>
          <p:nvSpPr>
            <p:cNvPr id="35" name="星形: 五角 52">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4D0E40B3-11B1-4029-A6EF-098A6B6B85B4}"/>
                </a:ext>
              </a:extLst>
            </p:cNvPr>
            <p:cNvSpPr/>
            <p:nvPr/>
          </p:nvSpPr>
          <p:spPr>
            <a:xfrm>
              <a:off x="4432885" y="3146028"/>
              <a:ext cx="159544" cy="159544"/>
            </a:xfrm>
            <a:prstGeom prst="star5">
              <a:avLst>
                <a:gd name="adj" fmla="val 25303"/>
                <a:gd name="hf" fmla="val 105146"/>
                <a:gd name="vf" fmla="val 110557"/>
              </a:avLst>
            </a:pr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cs typeface="+mn-ea"/>
                <a:sym typeface="+mn-lt"/>
              </a:endParaRPr>
            </a:p>
          </p:txBody>
        </p:sp>
        <p:sp>
          <p:nvSpPr>
            <p:cNvPr id="36" name="星形: 五角 53">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0EC2C0CE-A57F-48C3-87FE-BFE84AF8C95E}"/>
                </a:ext>
              </a:extLst>
            </p:cNvPr>
            <p:cNvSpPr/>
            <p:nvPr/>
          </p:nvSpPr>
          <p:spPr>
            <a:xfrm>
              <a:off x="4633307" y="3174510"/>
              <a:ext cx="102579" cy="102579"/>
            </a:xfrm>
            <a:prstGeom prst="star5">
              <a:avLst>
                <a:gd name="adj" fmla="val 25303"/>
                <a:gd name="hf" fmla="val 105146"/>
                <a:gd name="vf" fmla="val 110557"/>
              </a:avLst>
            </a:pr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cs typeface="+mn-ea"/>
                <a:sym typeface="+mn-lt"/>
              </a:endParaRPr>
            </a:p>
          </p:txBody>
        </p:sp>
        <p:sp>
          <p:nvSpPr>
            <p:cNvPr id="37" name="星形: 五角 54">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5C793091-9C04-4BEA-8AFF-7BE8A38194FC}"/>
                </a:ext>
              </a:extLst>
            </p:cNvPr>
            <p:cNvSpPr/>
            <p:nvPr/>
          </p:nvSpPr>
          <p:spPr>
            <a:xfrm>
              <a:off x="3771104" y="3174510"/>
              <a:ext cx="102579" cy="102579"/>
            </a:xfrm>
            <a:prstGeom prst="star5">
              <a:avLst>
                <a:gd name="adj" fmla="val 25303"/>
                <a:gd name="hf" fmla="val 105146"/>
                <a:gd name="vf" fmla="val 110557"/>
              </a:avLst>
            </a:pr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solidFill>
                  <a:schemeClr val="tx1"/>
                </a:solidFill>
                <a:cs typeface="+mn-ea"/>
                <a:sym typeface="+mn-lt"/>
              </a:endParaRPr>
            </a:p>
          </p:txBody>
        </p:sp>
      </p:grpSp>
    </p:spTree>
    <p:extLst>
      <p:ext uri="{BB962C8B-B14F-4D97-AF65-F5344CB8AC3E}">
        <p14:creationId xmlns:p14="http://schemas.microsoft.com/office/powerpoint/2010/main" val="3708093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svg="http://schemas.microsoft.com/office/drawing/2016/SVG/main"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ppt_x"/>
                                          </p:val>
                                        </p:tav>
                                        <p:tav tm="100000">
                                          <p:val>
                                            <p:strVal val="#ppt_x"/>
                                          </p:val>
                                        </p:tav>
                                      </p:tavLst>
                                    </p:anim>
                                    <p:anim calcmode="lin" valueType="num">
                                      <p:cBhvr additive="base">
                                        <p:cTn id="4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20" grpId="0"/>
      <p:bldP spid="15"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AB87F7-1FB2-4A49-9554-309256475FE1}"/>
              </a:ext>
            </a:extLst>
          </p:cNvPr>
          <p:cNvSpPr>
            <a:spLocks/>
          </p:cNvSpPr>
          <p:nvPr/>
        </p:nvSpPr>
        <p:spPr bwMode="auto">
          <a:xfrm>
            <a:off x="1485551" y="1818706"/>
            <a:ext cx="4011341" cy="476250"/>
          </a:xfrm>
          <a:custGeom>
            <a:avLst/>
            <a:gdLst>
              <a:gd name="T0" fmla="*/ 0 w 5900"/>
              <a:gd name="T1" fmla="*/ 0 h 538"/>
              <a:gd name="T2" fmla="*/ 5900 w 5900"/>
              <a:gd name="T3" fmla="*/ 0 h 538"/>
              <a:gd name="T4" fmla="*/ 5706 w 5900"/>
              <a:gd name="T5" fmla="*/ 265 h 538"/>
              <a:gd name="T6" fmla="*/ 5900 w 5900"/>
              <a:gd name="T7" fmla="*/ 538 h 538"/>
              <a:gd name="T8" fmla="*/ 0 w 5900"/>
              <a:gd name="T9" fmla="*/ 538 h 538"/>
              <a:gd name="T10" fmla="*/ 0 w 5900"/>
              <a:gd name="T11" fmla="*/ 0 h 538"/>
            </a:gdLst>
            <a:ahLst/>
            <a:cxnLst>
              <a:cxn ang="0">
                <a:pos x="T0" y="T1"/>
              </a:cxn>
              <a:cxn ang="0">
                <a:pos x="T2" y="T3"/>
              </a:cxn>
              <a:cxn ang="0">
                <a:pos x="T4" y="T5"/>
              </a:cxn>
              <a:cxn ang="0">
                <a:pos x="T6" y="T7"/>
              </a:cxn>
              <a:cxn ang="0">
                <a:pos x="T8" y="T9"/>
              </a:cxn>
              <a:cxn ang="0">
                <a:pos x="T10" y="T11"/>
              </a:cxn>
            </a:cxnLst>
            <a:rect l="0" t="0" r="r" b="b"/>
            <a:pathLst>
              <a:path w="5900" h="538">
                <a:moveTo>
                  <a:pt x="0" y="0"/>
                </a:moveTo>
                <a:lnTo>
                  <a:pt x="5900" y="0"/>
                </a:lnTo>
                <a:lnTo>
                  <a:pt x="5706" y="265"/>
                </a:lnTo>
                <a:lnTo>
                  <a:pt x="5900" y="538"/>
                </a:lnTo>
                <a:lnTo>
                  <a:pt x="0" y="538"/>
                </a:lnTo>
                <a:lnTo>
                  <a:pt x="0" y="0"/>
                </a:lnTo>
                <a:close/>
              </a:path>
            </a:pathLst>
          </a:cu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792000" rIns="36000" rtlCol="0" anchor="ctr"/>
          <a:lstStyle/>
          <a:p>
            <a:r>
              <a:rPr lang="zh-CN" altLang="en-US" sz="2800" dirty="0">
                <a:ln w="19050">
                  <a:noFill/>
                </a:ln>
                <a:gradFill>
                  <a:gsLst>
                    <a:gs pos="100000">
                      <a:srgbClr val="E9BE61"/>
                    </a:gs>
                    <a:gs pos="49000">
                      <a:srgbClr val="FEEFAC"/>
                    </a:gs>
                  </a:gsLst>
                  <a:lin ang="5400000" scaled="0"/>
                </a:gradFill>
                <a:cs typeface="+mn-ea"/>
                <a:sym typeface="+mn-lt"/>
              </a:rPr>
              <a:t>主要情况</a:t>
            </a:r>
          </a:p>
        </p:txBody>
      </p:sp>
      <p:sp>
        <p:nvSpPr>
          <p:cNvPr id="3" name="文本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22E5BC-8304-4975-B75D-C7C5ADE180F6}"/>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B52200-19CA-4C25-AD18-77298C085E73}"/>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矩形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76622E-79EB-47B2-A455-C1F1325AC412}"/>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6"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C16DE10-C8F4-4D51-8765-2627ACDAF2B3}"/>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7" name="椭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C1D78C-E04B-4855-BFE8-0987A814C7FB}"/>
              </a:ext>
            </a:extLst>
          </p:cNvPr>
          <p:cNvSpPr/>
          <p:nvPr/>
        </p:nvSpPr>
        <p:spPr bwMode="auto">
          <a:xfrm>
            <a:off x="1271588" y="1701451"/>
            <a:ext cx="710762" cy="710760"/>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9"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2E2564-21ED-40A8-AB7D-DB33C50599ED}"/>
              </a:ext>
            </a:extLst>
          </p:cNvPr>
          <p:cNvSpPr/>
          <p:nvPr/>
        </p:nvSpPr>
        <p:spPr>
          <a:xfrm>
            <a:off x="1442874" y="1844169"/>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53E49AB-1E25-4E2A-96D1-E662BA62A362}"/>
              </a:ext>
            </a:extLst>
          </p:cNvPr>
          <p:cNvSpPr/>
          <p:nvPr/>
        </p:nvSpPr>
        <p:spPr>
          <a:xfrm>
            <a:off x="2171477" y="2412211"/>
            <a:ext cx="8748936" cy="1015663"/>
          </a:xfrm>
          <a:prstGeom prst="rect">
            <a:avLst/>
          </a:prstGeom>
        </p:spPr>
        <p:txBody>
          <a:bodyPr wrap="square">
            <a:spAutoFit/>
          </a:bodyPr>
          <a:lstStyle/>
          <a:p>
            <a:pPr lvl="0">
              <a:lnSpc>
                <a:spcPct val="120000"/>
              </a:lnSpc>
              <a:buClr>
                <a:schemeClr val="accent1"/>
              </a:buClr>
              <a:defRPr/>
            </a:pPr>
            <a:r>
              <a:rPr lang="zh-CN" altLang="en-US" dirty="0">
                <a:solidFill>
                  <a:schemeClr val="accent1"/>
                </a:solidFill>
                <a:cs typeface="+mn-ea"/>
                <a:sym typeface="+mn-lt"/>
              </a:rPr>
              <a:t>把牵头组织开展“不忘初心、牢记使命”主题教育作为首要政治任务</a:t>
            </a:r>
            <a:r>
              <a:rPr lang="zh-CN" altLang="en-US" sz="1600" dirty="0">
                <a:solidFill>
                  <a:prstClr val="black"/>
                </a:solidFill>
                <a:cs typeface="+mn-ea"/>
                <a:sym typeface="+mn-lt"/>
              </a:rPr>
              <a:t>，</a:t>
            </a:r>
            <a:endParaRPr lang="en-US" altLang="zh-CN" sz="1600" dirty="0">
              <a:solidFill>
                <a:prstClr val="black"/>
              </a:solidFill>
              <a:cs typeface="+mn-ea"/>
              <a:sym typeface="+mn-lt"/>
            </a:endParaRPr>
          </a:p>
          <a:p>
            <a:pPr lvl="0">
              <a:lnSpc>
                <a:spcPct val="120000"/>
              </a:lnSpc>
              <a:buClr>
                <a:schemeClr val="accent1"/>
              </a:buClr>
              <a:defRPr/>
            </a:pPr>
            <a:r>
              <a:rPr lang="zh-CN" altLang="en-US" sz="1600" dirty="0">
                <a:solidFill>
                  <a:prstClr val="black"/>
                </a:solidFill>
                <a:cs typeface="+mn-ea"/>
                <a:sym typeface="+mn-lt"/>
              </a:rPr>
              <a:t>立足实际提前谋划推动，强化领导干部示范带动，健全机制加强分类指导，突出问题导向狠抓任务落实，全县主题教育达到预期目的、取得明显成效</a:t>
            </a: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F16405-2D4B-4575-A788-607D866C0D09}"/>
              </a:ext>
            </a:extLst>
          </p:cNvPr>
          <p:cNvSpPr/>
          <p:nvPr/>
        </p:nvSpPr>
        <p:spPr bwMode="auto">
          <a:xfrm>
            <a:off x="1485552" y="3916620"/>
            <a:ext cx="4405110" cy="814249"/>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2" name="矩形: 圆角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3CD06A-0640-4AF1-8436-D8734A2CC897}"/>
              </a:ext>
            </a:extLst>
          </p:cNvPr>
          <p:cNvSpPr/>
          <p:nvPr/>
        </p:nvSpPr>
        <p:spPr bwMode="auto">
          <a:xfrm>
            <a:off x="1255218" y="4093411"/>
            <a:ext cx="460666" cy="460666"/>
          </a:xfrm>
          <a:prstGeom prst="roundRect">
            <a:avLst>
              <a:gd name="adj" fmla="val 622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dirty="0">
                <a:ln w="19050">
                  <a:noFill/>
                </a:ln>
                <a:gradFill>
                  <a:gsLst>
                    <a:gs pos="100000">
                      <a:srgbClr val="E9BE61"/>
                    </a:gs>
                    <a:gs pos="49000">
                      <a:srgbClr val="FEEFAC"/>
                    </a:gs>
                  </a:gsLst>
                  <a:lin ang="5400000" scaled="0"/>
                </a:gradFill>
                <a:cs typeface="+mn-ea"/>
                <a:sym typeface="+mn-lt"/>
              </a:rPr>
              <a:t>1</a:t>
            </a:r>
            <a:endParaRPr lang="zh-CN" altLang="en-US" sz="2800" dirty="0">
              <a:ln w="19050">
                <a:noFill/>
              </a:ln>
              <a:gradFill>
                <a:gsLst>
                  <a:gs pos="100000">
                    <a:srgbClr val="E9BE61"/>
                  </a:gs>
                  <a:gs pos="49000">
                    <a:srgbClr val="FEEFAC"/>
                  </a:gs>
                </a:gsLst>
                <a:lin ang="5400000" scaled="0"/>
              </a:gradFill>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2190D3-0CF6-4AE1-AF44-9C0E2813B543}"/>
              </a:ext>
            </a:extLst>
          </p:cNvPr>
          <p:cNvSpPr/>
          <p:nvPr/>
        </p:nvSpPr>
        <p:spPr>
          <a:xfrm>
            <a:off x="1946218" y="4008882"/>
            <a:ext cx="3635789" cy="625171"/>
          </a:xfrm>
          <a:prstGeom prst="rect">
            <a:avLst/>
          </a:prstGeom>
        </p:spPr>
        <p:txBody>
          <a:bodyPr wrap="square">
            <a:spAutoFit/>
          </a:bodyPr>
          <a:lstStyle/>
          <a:p>
            <a:pPr lvl="0">
              <a:lnSpc>
                <a:spcPct val="130000"/>
              </a:lnSpc>
              <a:buClr>
                <a:schemeClr val="accent1"/>
              </a:buClr>
              <a:defRPr/>
            </a:pPr>
            <a:r>
              <a:rPr lang="zh-CN" altLang="en-US" sz="1400" dirty="0">
                <a:solidFill>
                  <a:prstClr val="black"/>
                </a:solidFill>
                <a:cs typeface="+mn-ea"/>
                <a:sym typeface="+mn-lt"/>
              </a:rPr>
              <a:t>解决群众急难愁盼问题</a:t>
            </a:r>
            <a:r>
              <a:rPr lang="en-US" altLang="zh-CN" sz="1400" dirty="0">
                <a:solidFill>
                  <a:prstClr val="black"/>
                </a:solidFill>
                <a:cs typeface="+mn-ea"/>
                <a:sym typeface="+mn-lt"/>
              </a:rPr>
              <a:t>X</a:t>
            </a:r>
            <a:r>
              <a:rPr lang="zh-CN" altLang="en-US" sz="1400" dirty="0">
                <a:solidFill>
                  <a:prstClr val="black"/>
                </a:solidFill>
                <a:cs typeface="+mn-ea"/>
                <a:sym typeface="+mn-lt"/>
              </a:rPr>
              <a:t>个，让基层群众及时看到了主题教育带来的新变化新气象</a:t>
            </a: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CEADB1-F95D-41E1-B281-7A1B9410A04B}"/>
              </a:ext>
            </a:extLst>
          </p:cNvPr>
          <p:cNvSpPr/>
          <p:nvPr/>
        </p:nvSpPr>
        <p:spPr bwMode="auto">
          <a:xfrm>
            <a:off x="6470487" y="3916620"/>
            <a:ext cx="4405110" cy="814249"/>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5" name="矩形: 圆角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72C711E-DF72-43C0-8DF9-BC771011B551}"/>
              </a:ext>
            </a:extLst>
          </p:cNvPr>
          <p:cNvSpPr/>
          <p:nvPr/>
        </p:nvSpPr>
        <p:spPr bwMode="auto">
          <a:xfrm>
            <a:off x="6240153" y="4093411"/>
            <a:ext cx="460666" cy="460666"/>
          </a:xfrm>
          <a:prstGeom prst="roundRect">
            <a:avLst>
              <a:gd name="adj" fmla="val 622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dirty="0">
                <a:ln w="19050">
                  <a:noFill/>
                </a:ln>
                <a:gradFill>
                  <a:gsLst>
                    <a:gs pos="100000">
                      <a:srgbClr val="E9BE61"/>
                    </a:gs>
                    <a:gs pos="49000">
                      <a:srgbClr val="FEEFAC"/>
                    </a:gs>
                  </a:gsLst>
                  <a:lin ang="5400000" scaled="0"/>
                </a:gradFill>
                <a:cs typeface="+mn-ea"/>
                <a:sym typeface="+mn-lt"/>
              </a:rPr>
              <a:t>2</a:t>
            </a:r>
            <a:endParaRPr lang="zh-CN" altLang="en-US" sz="2800" dirty="0">
              <a:ln w="19050">
                <a:noFill/>
              </a:ln>
              <a:gradFill>
                <a:gsLst>
                  <a:gs pos="100000">
                    <a:srgbClr val="E9BE61"/>
                  </a:gs>
                  <a:gs pos="49000">
                    <a:srgbClr val="FEEFAC"/>
                  </a:gs>
                </a:gsLst>
                <a:lin ang="5400000" scaled="0"/>
              </a:gradFill>
              <a:cs typeface="+mn-ea"/>
              <a:sym typeface="+mn-lt"/>
            </a:endParaRP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5816832-CAEE-418F-9D98-1CF64DE3EB2E}"/>
              </a:ext>
            </a:extLst>
          </p:cNvPr>
          <p:cNvSpPr/>
          <p:nvPr/>
        </p:nvSpPr>
        <p:spPr>
          <a:xfrm>
            <a:off x="6931153" y="4008882"/>
            <a:ext cx="3635789" cy="625171"/>
          </a:xfrm>
          <a:prstGeom prst="rect">
            <a:avLst/>
          </a:prstGeom>
        </p:spPr>
        <p:txBody>
          <a:bodyPr wrap="square">
            <a:spAutoFit/>
          </a:bodyPr>
          <a:lstStyle/>
          <a:p>
            <a:pPr lvl="0">
              <a:lnSpc>
                <a:spcPct val="130000"/>
              </a:lnSpc>
              <a:buClr>
                <a:schemeClr val="accent1"/>
              </a:buClr>
              <a:defRPr/>
            </a:pPr>
            <a:r>
              <a:rPr lang="zh-CN" altLang="en-US" sz="1400" dirty="0">
                <a:solidFill>
                  <a:prstClr val="black"/>
                </a:solidFill>
                <a:cs typeface="+mn-ea"/>
                <a:sym typeface="+mn-lt"/>
              </a:rPr>
              <a:t>引领</a:t>
            </a:r>
            <a:r>
              <a:rPr lang="en-US" altLang="zh-CN" sz="1400" dirty="0">
                <a:solidFill>
                  <a:prstClr val="black"/>
                </a:solidFill>
                <a:cs typeface="+mn-ea"/>
                <a:sym typeface="+mn-lt"/>
              </a:rPr>
              <a:t>X</a:t>
            </a:r>
            <a:r>
              <a:rPr lang="zh-CN" altLang="en-US" sz="1400" dirty="0">
                <a:solidFill>
                  <a:prstClr val="black"/>
                </a:solidFill>
                <a:cs typeface="+mn-ea"/>
                <a:sym typeface="+mn-lt"/>
              </a:rPr>
              <a:t>名县级干部率先垂范作出表率，</a:t>
            </a:r>
            <a:r>
              <a:rPr lang="en-US" altLang="zh-CN" sz="1400" dirty="0">
                <a:solidFill>
                  <a:prstClr val="black"/>
                </a:solidFill>
                <a:cs typeface="+mn-ea"/>
                <a:sym typeface="+mn-lt"/>
              </a:rPr>
              <a:t>X</a:t>
            </a:r>
            <a:r>
              <a:rPr lang="zh-CN" altLang="en-US" sz="1400" dirty="0">
                <a:solidFill>
                  <a:prstClr val="black"/>
                </a:solidFill>
                <a:cs typeface="+mn-ea"/>
                <a:sym typeface="+mn-lt"/>
              </a:rPr>
              <a:t>名科级干部担当尽责带头落实，</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1DA109-6961-48D8-83CF-85381435F3BC}"/>
              </a:ext>
            </a:extLst>
          </p:cNvPr>
          <p:cNvSpPr/>
          <p:nvPr/>
        </p:nvSpPr>
        <p:spPr bwMode="auto">
          <a:xfrm>
            <a:off x="1485552" y="5050635"/>
            <a:ext cx="4405110" cy="814249"/>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8" name="矩形: 圆角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440F62-7065-4325-AB16-213F68754D54}"/>
              </a:ext>
            </a:extLst>
          </p:cNvPr>
          <p:cNvSpPr/>
          <p:nvPr/>
        </p:nvSpPr>
        <p:spPr bwMode="auto">
          <a:xfrm>
            <a:off x="1255218" y="5227426"/>
            <a:ext cx="460666" cy="460666"/>
          </a:xfrm>
          <a:prstGeom prst="roundRect">
            <a:avLst>
              <a:gd name="adj" fmla="val 622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dirty="0">
                <a:ln w="19050">
                  <a:noFill/>
                </a:ln>
                <a:gradFill>
                  <a:gsLst>
                    <a:gs pos="100000">
                      <a:srgbClr val="E9BE61"/>
                    </a:gs>
                    <a:gs pos="49000">
                      <a:srgbClr val="FEEFAC"/>
                    </a:gs>
                  </a:gsLst>
                  <a:lin ang="5400000" scaled="0"/>
                </a:gradFill>
                <a:cs typeface="+mn-ea"/>
                <a:sym typeface="+mn-lt"/>
              </a:rPr>
              <a:t>3</a:t>
            </a:r>
            <a:endParaRPr lang="zh-CN" altLang="en-US" sz="2800" dirty="0">
              <a:ln w="19050">
                <a:noFill/>
              </a:ln>
              <a:gradFill>
                <a:gsLst>
                  <a:gs pos="100000">
                    <a:srgbClr val="E9BE61"/>
                  </a:gs>
                  <a:gs pos="49000">
                    <a:srgbClr val="FEEFAC"/>
                  </a:gs>
                </a:gsLst>
                <a:lin ang="5400000" scaled="0"/>
              </a:gradFill>
              <a:cs typeface="+mn-ea"/>
              <a:sym typeface="+mn-lt"/>
            </a:endParaRP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30B783-26B7-4116-A550-69D3FCFF3A32}"/>
              </a:ext>
            </a:extLst>
          </p:cNvPr>
          <p:cNvSpPr/>
          <p:nvPr/>
        </p:nvSpPr>
        <p:spPr>
          <a:xfrm>
            <a:off x="1946218" y="5142897"/>
            <a:ext cx="3635789" cy="625171"/>
          </a:xfrm>
          <a:prstGeom prst="rect">
            <a:avLst/>
          </a:prstGeom>
        </p:spPr>
        <p:txBody>
          <a:bodyPr wrap="square">
            <a:spAutoFit/>
          </a:bodyPr>
          <a:lstStyle/>
          <a:p>
            <a:pPr lvl="0">
              <a:lnSpc>
                <a:spcPct val="130000"/>
              </a:lnSpc>
              <a:buClr>
                <a:schemeClr val="accent1"/>
              </a:buClr>
              <a:defRPr/>
            </a:pPr>
            <a:r>
              <a:rPr lang="en-US" altLang="zh-CN" sz="1400" dirty="0">
                <a:solidFill>
                  <a:prstClr val="black"/>
                </a:solidFill>
                <a:cs typeface="+mn-ea"/>
                <a:sym typeface="+mn-lt"/>
              </a:rPr>
              <a:t>X</a:t>
            </a:r>
            <a:r>
              <a:rPr lang="zh-CN" altLang="en-US" sz="1400" dirty="0">
                <a:solidFill>
                  <a:prstClr val="black"/>
                </a:solidFill>
                <a:cs typeface="+mn-ea"/>
                <a:sym typeface="+mn-lt"/>
              </a:rPr>
              <a:t>个党组织和</a:t>
            </a:r>
            <a:r>
              <a:rPr lang="en-US" altLang="zh-CN" sz="1400" dirty="0">
                <a:solidFill>
                  <a:prstClr val="black"/>
                </a:solidFill>
                <a:cs typeface="+mn-ea"/>
                <a:sym typeface="+mn-lt"/>
              </a:rPr>
              <a:t>X</a:t>
            </a:r>
            <a:r>
              <a:rPr lang="zh-CN" altLang="en-US" sz="1400" dirty="0">
                <a:solidFill>
                  <a:prstClr val="black"/>
                </a:solidFill>
                <a:cs typeface="+mn-ea"/>
                <a:sym typeface="+mn-lt"/>
              </a:rPr>
              <a:t>名党员全程参与，做到了主题教育无盲区全覆盖</a:t>
            </a: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082A98E-A978-48D6-A16A-60BBB9C53F98}"/>
              </a:ext>
            </a:extLst>
          </p:cNvPr>
          <p:cNvSpPr/>
          <p:nvPr/>
        </p:nvSpPr>
        <p:spPr bwMode="auto">
          <a:xfrm>
            <a:off x="6470487" y="5050635"/>
            <a:ext cx="4405110" cy="814249"/>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21" name="矩形: 圆角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2665B9-5F9B-4FE4-BE62-B6FF7E6BDE61}"/>
              </a:ext>
            </a:extLst>
          </p:cNvPr>
          <p:cNvSpPr/>
          <p:nvPr/>
        </p:nvSpPr>
        <p:spPr bwMode="auto">
          <a:xfrm>
            <a:off x="6240153" y="5227426"/>
            <a:ext cx="460666" cy="460666"/>
          </a:xfrm>
          <a:prstGeom prst="roundRect">
            <a:avLst>
              <a:gd name="adj" fmla="val 622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dirty="0">
                <a:ln w="19050">
                  <a:noFill/>
                </a:ln>
                <a:gradFill>
                  <a:gsLst>
                    <a:gs pos="100000">
                      <a:srgbClr val="E9BE61"/>
                    </a:gs>
                    <a:gs pos="49000">
                      <a:srgbClr val="FEEFAC"/>
                    </a:gs>
                  </a:gsLst>
                  <a:lin ang="5400000" scaled="0"/>
                </a:gradFill>
                <a:cs typeface="+mn-ea"/>
                <a:sym typeface="+mn-lt"/>
              </a:rPr>
              <a:t>4</a:t>
            </a:r>
            <a:endParaRPr lang="zh-CN" altLang="en-US" sz="2800" dirty="0">
              <a:ln w="19050">
                <a:noFill/>
              </a:ln>
              <a:gradFill>
                <a:gsLst>
                  <a:gs pos="100000">
                    <a:srgbClr val="E9BE61"/>
                  </a:gs>
                  <a:gs pos="49000">
                    <a:srgbClr val="FEEFAC"/>
                  </a:gs>
                </a:gsLst>
                <a:lin ang="5400000" scaled="0"/>
              </a:gradFill>
              <a:cs typeface="+mn-ea"/>
              <a:sym typeface="+mn-lt"/>
            </a:endParaRP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B8F175-B50F-4CB3-934E-38AF9755CAED}"/>
              </a:ext>
            </a:extLst>
          </p:cNvPr>
          <p:cNvSpPr/>
          <p:nvPr/>
        </p:nvSpPr>
        <p:spPr>
          <a:xfrm>
            <a:off x="6931153" y="5142897"/>
            <a:ext cx="3635789" cy="625171"/>
          </a:xfrm>
          <a:prstGeom prst="rect">
            <a:avLst/>
          </a:prstGeom>
        </p:spPr>
        <p:txBody>
          <a:bodyPr wrap="square">
            <a:spAutoFit/>
          </a:bodyPr>
          <a:lstStyle/>
          <a:p>
            <a:pPr lvl="0">
              <a:lnSpc>
                <a:spcPct val="130000"/>
              </a:lnSpc>
              <a:buClr>
                <a:schemeClr val="accent1"/>
              </a:buClr>
              <a:defRPr/>
            </a:pPr>
            <a:r>
              <a:rPr lang="zh-CN" altLang="en-US" sz="1400" dirty="0">
                <a:solidFill>
                  <a:prstClr val="black"/>
                </a:solidFill>
                <a:cs typeface="+mn-ea"/>
                <a:sym typeface="+mn-lt"/>
              </a:rPr>
              <a:t>紧扣“五大目标”、对焦“四项措施”、突出“四个到位”</a:t>
            </a:r>
          </a:p>
        </p:txBody>
      </p:sp>
    </p:spTree>
    <p:extLst>
      <p:ext uri="{BB962C8B-B14F-4D97-AF65-F5344CB8AC3E}">
        <p14:creationId xmlns:p14="http://schemas.microsoft.com/office/powerpoint/2010/main" val="25315228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500" fill="hold"/>
                                        <p:tgtEl>
                                          <p:spTgt spid="17"/>
                                        </p:tgtEl>
                                        <p:attrNameLst>
                                          <p:attrName>ppt_x</p:attrName>
                                        </p:attrNameLst>
                                      </p:cBhvr>
                                      <p:tavLst>
                                        <p:tav tm="0">
                                          <p:val>
                                            <p:strVal val="#ppt_x"/>
                                          </p:val>
                                        </p:tav>
                                        <p:tav tm="100000">
                                          <p:val>
                                            <p:strVal val="#ppt_x"/>
                                          </p:val>
                                        </p:tav>
                                      </p:tavLst>
                                    </p:anim>
                                    <p:anim calcmode="lin" valueType="num">
                                      <p:cBhvr additive="base">
                                        <p:cTn id="72" dur="500" fill="hold"/>
                                        <p:tgtEl>
                                          <p:spTgt spid="1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ppt_x"/>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ppt_x"/>
                                          </p:val>
                                        </p:tav>
                                        <p:tav tm="100000">
                                          <p:val>
                                            <p:strVal val="#ppt_x"/>
                                          </p:val>
                                        </p:tav>
                                      </p:tavLst>
                                    </p:anim>
                                    <p:anim calcmode="lin" valueType="num">
                                      <p:cBhvr additive="base">
                                        <p:cTn id="80" dur="500" fill="hold"/>
                                        <p:tgtEl>
                                          <p:spTgt spid="2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ppt_x"/>
                                          </p:val>
                                        </p:tav>
                                        <p:tav tm="100000">
                                          <p:val>
                                            <p:strVal val="#ppt_x"/>
                                          </p:val>
                                        </p:tav>
                                      </p:tavLst>
                                    </p:anim>
                                    <p:anim calcmode="lin" valueType="num">
                                      <p:cBhvr additive="base">
                                        <p:cTn id="8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animBg="1"/>
      <p:bldP spid="7"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1E8083-8B49-41D8-8349-960EDD3B007D}"/>
              </a:ext>
            </a:extLst>
          </p:cNvPr>
          <p:cNvSpPr/>
          <p:nvPr/>
        </p:nvSpPr>
        <p:spPr>
          <a:xfrm>
            <a:off x="0" y="6654800"/>
            <a:ext cx="12192000" cy="203200"/>
          </a:xfrm>
          <a:prstGeom prst="rect">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3200" dirty="0">
              <a:ln w="19050">
                <a:noFill/>
              </a:ln>
              <a:gradFill>
                <a:gsLst>
                  <a:gs pos="100000">
                    <a:srgbClr val="E9BE61"/>
                  </a:gs>
                  <a:gs pos="49000">
                    <a:srgbClr val="FEEFAC"/>
                  </a:gs>
                </a:gsLst>
                <a:lin ang="5400000" scaled="0"/>
              </a:gradFill>
              <a:cs typeface="+mn-ea"/>
              <a:sym typeface="+mn-lt"/>
            </a:endParaRPr>
          </a:p>
        </p:txBody>
      </p:sp>
      <p:sp>
        <p:nvSpPr>
          <p:cNvPr id="7" name="矩形: 圆角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5A6F6D-7864-4F27-ABBC-A43277AAD9B7}"/>
              </a:ext>
            </a:extLst>
          </p:cNvPr>
          <p:cNvSpPr/>
          <p:nvPr/>
        </p:nvSpPr>
        <p:spPr bwMode="auto">
          <a:xfrm>
            <a:off x="1727105" y="1833729"/>
            <a:ext cx="3646173" cy="524372"/>
          </a:xfrm>
          <a:prstGeom prst="roundRect">
            <a:avLst>
              <a:gd name="adj" fmla="val 5000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zh-CN" altLang="en-US" sz="2400" dirty="0">
                <a:ln w="19050">
                  <a:noFill/>
                </a:ln>
                <a:gradFill>
                  <a:gsLst>
                    <a:gs pos="100000">
                      <a:srgbClr val="E9BE61"/>
                    </a:gs>
                    <a:gs pos="49000">
                      <a:srgbClr val="FEEFAC"/>
                    </a:gs>
                  </a:gsLst>
                  <a:lin ang="5400000" scaled="0"/>
                </a:gradFill>
                <a:cs typeface="+mn-ea"/>
                <a:sym typeface="+mn-lt"/>
              </a:rPr>
              <a:t> 高起点谋划布局</a:t>
            </a:r>
          </a:p>
        </p:txBody>
      </p:sp>
      <p:sp>
        <p:nvSpPr>
          <p:cNvPr id="8" name="椭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7EEC9E0-6A03-4B19-822C-D4868414F422}"/>
              </a:ext>
            </a:extLst>
          </p:cNvPr>
          <p:cNvSpPr/>
          <p:nvPr/>
        </p:nvSpPr>
        <p:spPr bwMode="auto">
          <a:xfrm>
            <a:off x="1278267" y="1697831"/>
            <a:ext cx="796170" cy="796168"/>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dirty="0">
              <a:ln w="19050">
                <a:noFill/>
              </a:ln>
              <a:gradFill>
                <a:gsLst>
                  <a:gs pos="100000">
                    <a:srgbClr val="E9BE61"/>
                  </a:gs>
                  <a:gs pos="49000">
                    <a:srgbClr val="FEEFAC"/>
                  </a:gs>
                </a:gsLst>
                <a:lin ang="5400000" scaled="0"/>
              </a:gradFill>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261A40-D22A-45B5-BB7C-044E7A433490}"/>
              </a:ext>
            </a:extLst>
          </p:cNvPr>
          <p:cNvSpPr/>
          <p:nvPr/>
        </p:nvSpPr>
        <p:spPr>
          <a:xfrm>
            <a:off x="2325483" y="2383757"/>
            <a:ext cx="8430501" cy="70134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充分借鉴第一批主题教育实践经验，紧扣“五大目标”、对焦“四项措施”、突出“四个到位”，立足</a:t>
            </a:r>
            <a:r>
              <a:rPr lang="en-US" altLang="zh-CN" sz="1600" dirty="0">
                <a:solidFill>
                  <a:prstClr val="black"/>
                </a:solidFill>
                <a:cs typeface="+mn-ea"/>
                <a:sym typeface="+mn-lt"/>
              </a:rPr>
              <a:t>X</a:t>
            </a:r>
            <a:r>
              <a:rPr lang="zh-CN" altLang="en-US" sz="1600" dirty="0">
                <a:solidFill>
                  <a:prstClr val="black"/>
                </a:solidFill>
                <a:cs typeface="+mn-ea"/>
                <a:sym typeface="+mn-lt"/>
              </a:rPr>
              <a:t>实际研究制定实施方案</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C4F92AE-1323-4335-83EE-FCF2271C5D29}"/>
              </a:ext>
            </a:extLst>
          </p:cNvPr>
          <p:cNvSpPr/>
          <p:nvPr/>
        </p:nvSpPr>
        <p:spPr bwMode="auto">
          <a:xfrm>
            <a:off x="1433421" y="3564449"/>
            <a:ext cx="2036978" cy="87039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7091A6-8B0D-4790-B5DC-32510E6C093D}"/>
              </a:ext>
            </a:extLst>
          </p:cNvPr>
          <p:cNvSpPr/>
          <p:nvPr/>
        </p:nvSpPr>
        <p:spPr>
          <a:xfrm>
            <a:off x="1213030" y="3779255"/>
            <a:ext cx="440782" cy="44078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1</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D18982-39B3-4803-888E-80511C07E487}"/>
              </a:ext>
            </a:extLst>
          </p:cNvPr>
          <p:cNvSpPr/>
          <p:nvPr/>
        </p:nvSpPr>
        <p:spPr>
          <a:xfrm>
            <a:off x="1879781" y="3881867"/>
            <a:ext cx="1216761" cy="549061"/>
          </a:xfrm>
          <a:prstGeom prst="rect">
            <a:avLst/>
          </a:prstGeom>
        </p:spPr>
        <p:txBody>
          <a:bodyPr wrap="square">
            <a:spAutoFit/>
          </a:bodyPr>
          <a:lstStyle/>
          <a:p>
            <a:pPr lvl="0">
              <a:lnSpc>
                <a:spcPct val="130000"/>
              </a:lnSpc>
              <a:buClr>
                <a:schemeClr val="accent1"/>
              </a:buClr>
              <a:defRPr/>
            </a:pPr>
            <a:r>
              <a:rPr lang="zh-CN" altLang="en-US" sz="1200" dirty="0">
                <a:solidFill>
                  <a:prstClr val="black"/>
                </a:solidFill>
                <a:cs typeface="+mn-ea"/>
                <a:sym typeface="+mn-lt"/>
              </a:rPr>
              <a:t>在学习教育上突出引领性</a:t>
            </a:r>
          </a:p>
        </p:txBody>
      </p:sp>
      <p:sp>
        <p:nvSpPr>
          <p:cNvPr id="13" name="文本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0F3407-C437-43B5-88AC-760349C9B2A0}"/>
              </a:ext>
            </a:extLst>
          </p:cNvPr>
          <p:cNvSpPr txBox="1"/>
          <p:nvPr/>
        </p:nvSpPr>
        <p:spPr>
          <a:xfrm>
            <a:off x="1879781" y="3564449"/>
            <a:ext cx="1090555"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在学习</a:t>
            </a: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59B45DF-230D-4078-ADA3-F6CA22B81E24}"/>
              </a:ext>
            </a:extLst>
          </p:cNvPr>
          <p:cNvSpPr/>
          <p:nvPr/>
        </p:nvSpPr>
        <p:spPr bwMode="auto">
          <a:xfrm>
            <a:off x="3916759" y="3564449"/>
            <a:ext cx="2036978" cy="87039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B3AF9F-8597-4DE7-A4C7-F14580A77628}"/>
              </a:ext>
            </a:extLst>
          </p:cNvPr>
          <p:cNvSpPr/>
          <p:nvPr/>
        </p:nvSpPr>
        <p:spPr>
          <a:xfrm>
            <a:off x="3696368" y="3779255"/>
            <a:ext cx="440782" cy="44078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2</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DCD196-0C95-4C43-A31B-94EA5AF11635}"/>
              </a:ext>
            </a:extLst>
          </p:cNvPr>
          <p:cNvSpPr/>
          <p:nvPr/>
        </p:nvSpPr>
        <p:spPr>
          <a:xfrm>
            <a:off x="4363119" y="3881867"/>
            <a:ext cx="1216761" cy="549061"/>
          </a:xfrm>
          <a:prstGeom prst="rect">
            <a:avLst/>
          </a:prstGeom>
        </p:spPr>
        <p:txBody>
          <a:bodyPr wrap="square">
            <a:spAutoFit/>
          </a:bodyPr>
          <a:lstStyle/>
          <a:p>
            <a:pPr lvl="0">
              <a:lnSpc>
                <a:spcPct val="130000"/>
              </a:lnSpc>
              <a:buClr>
                <a:schemeClr val="accent1"/>
              </a:buClr>
              <a:defRPr/>
            </a:pPr>
            <a:r>
              <a:rPr lang="zh-CN" altLang="en-US" sz="1200" dirty="0">
                <a:solidFill>
                  <a:prstClr val="black"/>
                </a:solidFill>
                <a:cs typeface="+mn-ea"/>
                <a:sym typeface="+mn-lt"/>
              </a:rPr>
              <a:t>在在调查研究上突出针对性</a:t>
            </a:r>
          </a:p>
        </p:txBody>
      </p:sp>
      <p:sp>
        <p:nvSpPr>
          <p:cNvPr id="17" name="文本框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7D0742-FAEC-42E0-8975-F698CA2507FF}"/>
              </a:ext>
            </a:extLst>
          </p:cNvPr>
          <p:cNvSpPr txBox="1"/>
          <p:nvPr/>
        </p:nvSpPr>
        <p:spPr>
          <a:xfrm>
            <a:off x="4363119" y="3564449"/>
            <a:ext cx="1090555"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在调查</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C6AE73-999E-4308-80B2-6A56E712491F}"/>
              </a:ext>
            </a:extLst>
          </p:cNvPr>
          <p:cNvSpPr/>
          <p:nvPr/>
        </p:nvSpPr>
        <p:spPr bwMode="auto">
          <a:xfrm>
            <a:off x="6400097" y="3564449"/>
            <a:ext cx="2036978" cy="87039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AD3863-4FF4-4A58-843A-0BD52C5D8EC7}"/>
              </a:ext>
            </a:extLst>
          </p:cNvPr>
          <p:cNvSpPr/>
          <p:nvPr/>
        </p:nvSpPr>
        <p:spPr>
          <a:xfrm>
            <a:off x="6179706" y="3779255"/>
            <a:ext cx="440782" cy="44078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3</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3A389E-FE72-4AD9-B5C0-84DD061CC978}"/>
              </a:ext>
            </a:extLst>
          </p:cNvPr>
          <p:cNvSpPr/>
          <p:nvPr/>
        </p:nvSpPr>
        <p:spPr>
          <a:xfrm>
            <a:off x="6846457" y="3881867"/>
            <a:ext cx="1216761" cy="549061"/>
          </a:xfrm>
          <a:prstGeom prst="rect">
            <a:avLst/>
          </a:prstGeom>
        </p:spPr>
        <p:txBody>
          <a:bodyPr wrap="square">
            <a:spAutoFit/>
          </a:bodyPr>
          <a:lstStyle/>
          <a:p>
            <a:pPr lvl="0">
              <a:lnSpc>
                <a:spcPct val="130000"/>
              </a:lnSpc>
              <a:buClr>
                <a:schemeClr val="accent1"/>
              </a:buClr>
              <a:defRPr/>
            </a:pPr>
            <a:r>
              <a:rPr lang="zh-CN" altLang="en-US" sz="1200" dirty="0">
                <a:solidFill>
                  <a:prstClr val="black"/>
                </a:solidFill>
                <a:cs typeface="+mn-ea"/>
                <a:sym typeface="+mn-lt"/>
              </a:rPr>
              <a:t>在检视问题上突出靶向性</a:t>
            </a:r>
          </a:p>
        </p:txBody>
      </p:sp>
      <p:sp>
        <p:nvSpPr>
          <p:cNvPr id="21" name="文本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A861B3-5EE8-43DD-9EAA-9BA21FAFECE1}"/>
              </a:ext>
            </a:extLst>
          </p:cNvPr>
          <p:cNvSpPr txBox="1"/>
          <p:nvPr/>
        </p:nvSpPr>
        <p:spPr>
          <a:xfrm>
            <a:off x="6846457" y="3564449"/>
            <a:ext cx="1090555"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在检视</a:t>
            </a: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F850482-156B-49E4-81FE-018D80FC882B}"/>
              </a:ext>
            </a:extLst>
          </p:cNvPr>
          <p:cNvSpPr/>
          <p:nvPr/>
        </p:nvSpPr>
        <p:spPr bwMode="auto">
          <a:xfrm>
            <a:off x="8883435" y="3564449"/>
            <a:ext cx="2036978" cy="87039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3" name="矩形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7AF934-F0BA-41D1-BD90-BFA66CA9B123}"/>
              </a:ext>
            </a:extLst>
          </p:cNvPr>
          <p:cNvSpPr/>
          <p:nvPr/>
        </p:nvSpPr>
        <p:spPr>
          <a:xfrm>
            <a:off x="8663044" y="3779255"/>
            <a:ext cx="440782" cy="44078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4</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4" name="矩形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3F3157-3B37-45D6-BC97-0F51F7DAA544}"/>
              </a:ext>
            </a:extLst>
          </p:cNvPr>
          <p:cNvSpPr/>
          <p:nvPr/>
        </p:nvSpPr>
        <p:spPr>
          <a:xfrm>
            <a:off x="9329795" y="3881867"/>
            <a:ext cx="1216761" cy="549061"/>
          </a:xfrm>
          <a:prstGeom prst="rect">
            <a:avLst/>
          </a:prstGeom>
        </p:spPr>
        <p:txBody>
          <a:bodyPr wrap="square">
            <a:spAutoFit/>
          </a:bodyPr>
          <a:lstStyle/>
          <a:p>
            <a:pPr lvl="0">
              <a:lnSpc>
                <a:spcPct val="130000"/>
              </a:lnSpc>
              <a:buClr>
                <a:schemeClr val="accent1"/>
              </a:buClr>
              <a:defRPr/>
            </a:pPr>
            <a:r>
              <a:rPr lang="zh-CN" altLang="en-US" sz="1200" dirty="0">
                <a:solidFill>
                  <a:prstClr val="black"/>
                </a:solidFill>
                <a:cs typeface="+mn-ea"/>
                <a:sym typeface="+mn-lt"/>
              </a:rPr>
              <a:t>在整改落实上突出实效性，</a:t>
            </a:r>
          </a:p>
        </p:txBody>
      </p:sp>
      <p:sp>
        <p:nvSpPr>
          <p:cNvPr id="25" name="文本框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3BA39F-B4B4-4E00-85C4-EA69CCA3D982}"/>
              </a:ext>
            </a:extLst>
          </p:cNvPr>
          <p:cNvSpPr txBox="1"/>
          <p:nvPr/>
        </p:nvSpPr>
        <p:spPr>
          <a:xfrm>
            <a:off x="9329795" y="3564449"/>
            <a:ext cx="1090555"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在整改</a:t>
            </a:r>
          </a:p>
        </p:txBody>
      </p:sp>
      <p:sp>
        <p:nvSpPr>
          <p:cNvPr id="26" name="矩形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F91643-D89B-4D7C-90C9-A2DF3014D786}"/>
              </a:ext>
            </a:extLst>
          </p:cNvPr>
          <p:cNvSpPr/>
          <p:nvPr/>
        </p:nvSpPr>
        <p:spPr>
          <a:xfrm>
            <a:off x="1389017" y="4785932"/>
            <a:ext cx="9486992" cy="1075488"/>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576000" rIns="576000" rtlCol="0" anchor="ctr"/>
          <a:lstStyle/>
          <a:p>
            <a:pPr algn="ctr">
              <a:lnSpc>
                <a:spcPct val="120000"/>
              </a:lnSpc>
            </a:pPr>
            <a:r>
              <a:rPr lang="zh-CN" altLang="en-US" sz="2400" dirty="0">
                <a:ln w="19050">
                  <a:noFill/>
                </a:ln>
                <a:gradFill>
                  <a:gsLst>
                    <a:gs pos="100000">
                      <a:srgbClr val="E9BE61"/>
                    </a:gs>
                    <a:gs pos="49000">
                      <a:srgbClr val="FEEFAC"/>
                    </a:gs>
                  </a:gsLst>
                  <a:lin ang="5400000" scaled="0"/>
                </a:gradFill>
                <a:cs typeface="+mn-ea"/>
                <a:sym typeface="+mn-lt"/>
              </a:rPr>
              <a:t>力促各级党组织把学习教育放在首位、调查研究同步进行、</a:t>
            </a:r>
            <a:endParaRPr lang="en-US" altLang="zh-CN" sz="2400" dirty="0">
              <a:ln w="19050">
                <a:noFill/>
              </a:ln>
              <a:gradFill>
                <a:gsLst>
                  <a:gs pos="100000">
                    <a:srgbClr val="E9BE61"/>
                  </a:gs>
                  <a:gs pos="49000">
                    <a:srgbClr val="FEEFAC"/>
                  </a:gs>
                </a:gsLst>
                <a:lin ang="5400000" scaled="0"/>
              </a:gradFill>
              <a:cs typeface="+mn-ea"/>
              <a:sym typeface="+mn-lt"/>
            </a:endParaRPr>
          </a:p>
          <a:p>
            <a:pPr algn="ctr">
              <a:lnSpc>
                <a:spcPct val="120000"/>
              </a:lnSpc>
            </a:pPr>
            <a:r>
              <a:rPr lang="zh-CN" altLang="en-US" sz="2400" dirty="0">
                <a:ln w="19050">
                  <a:noFill/>
                </a:ln>
                <a:gradFill>
                  <a:gsLst>
                    <a:gs pos="100000">
                      <a:srgbClr val="E9BE61"/>
                    </a:gs>
                    <a:gs pos="49000">
                      <a:srgbClr val="FEEFAC"/>
                    </a:gs>
                  </a:gsLst>
                  <a:lin ang="5400000" scaled="0"/>
                </a:gradFill>
                <a:cs typeface="+mn-ea"/>
                <a:sym typeface="+mn-lt"/>
              </a:rPr>
              <a:t>检视问题贯穿全程、整改落实一刻不等</a:t>
            </a:r>
          </a:p>
        </p:txBody>
      </p:sp>
      <p:sp>
        <p:nvSpPr>
          <p:cNvPr id="27"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60A64CE-06D4-488A-B688-B46D3787C26B}"/>
              </a:ext>
            </a:extLst>
          </p:cNvPr>
          <p:cNvSpPr/>
          <p:nvPr/>
        </p:nvSpPr>
        <p:spPr>
          <a:xfrm>
            <a:off x="1492257" y="191182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28" name="文本框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ED184D-47EB-44D7-8EAC-1F12A8D63550}"/>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29" name="直接连接符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87FFF5-6D16-4012-8AE1-FE4DB76A9AB3}"/>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矩形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569F3FF-C883-43EA-9AA9-7EA5E61D29B2}"/>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31"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E78B2B-BA46-4B70-9F2A-2E43ADD56EEE}"/>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Tree>
    <p:extLst>
      <p:ext uri="{BB962C8B-B14F-4D97-AF65-F5344CB8AC3E}">
        <p14:creationId xmlns:p14="http://schemas.microsoft.com/office/powerpoint/2010/main" val="16997725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ppt_x"/>
                                          </p:val>
                                        </p:tav>
                                        <p:tav tm="100000">
                                          <p:val>
                                            <p:strVal val="#ppt_x"/>
                                          </p:val>
                                        </p:tav>
                                      </p:tavLst>
                                    </p:anim>
                                    <p:anim calcmode="lin" valueType="num">
                                      <p:cBhvr additive="base">
                                        <p:cTn id="64" dur="500" fill="hold"/>
                                        <p:tgtEl>
                                          <p:spTgt spid="2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ppt_x"/>
                                          </p:val>
                                        </p:tav>
                                        <p:tav tm="100000">
                                          <p:val>
                                            <p:strVal val="#ppt_x"/>
                                          </p:val>
                                        </p:tav>
                                      </p:tavLst>
                                    </p:anim>
                                    <p:anim calcmode="lin" valueType="num">
                                      <p:cBhvr additive="base">
                                        <p:cTn id="72" dur="500" fill="hold"/>
                                        <p:tgtEl>
                                          <p:spTgt spid="2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ppt_x"/>
                                          </p:val>
                                        </p:tav>
                                        <p:tav tm="100000">
                                          <p:val>
                                            <p:strVal val="#ppt_x"/>
                                          </p:val>
                                        </p:tav>
                                      </p:tavLst>
                                    </p:anim>
                                    <p:anim calcmode="lin" valueType="num">
                                      <p:cBhvr additive="base">
                                        <p:cTn id="80" dur="500" fill="hold"/>
                                        <p:tgtEl>
                                          <p:spTgt spid="2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fill="hold"/>
                                        <p:tgtEl>
                                          <p:spTgt spid="26"/>
                                        </p:tgtEl>
                                        <p:attrNameLst>
                                          <p:attrName>ppt_x</p:attrName>
                                        </p:attrNameLst>
                                      </p:cBhvr>
                                      <p:tavLst>
                                        <p:tav tm="0">
                                          <p:val>
                                            <p:strVal val="#ppt_x"/>
                                          </p:val>
                                        </p:tav>
                                        <p:tav tm="100000">
                                          <p:val>
                                            <p:strVal val="#ppt_x"/>
                                          </p:val>
                                        </p:tav>
                                      </p:tavLst>
                                    </p:anim>
                                    <p:anim calcmode="lin" valueType="num">
                                      <p:cBhvr additive="base">
                                        <p:cTn id="88" dur="500" fill="hold"/>
                                        <p:tgtEl>
                                          <p:spTgt spid="26"/>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ppt_x"/>
                                          </p:val>
                                        </p:tav>
                                        <p:tav tm="100000">
                                          <p:val>
                                            <p:strVal val="#ppt_x"/>
                                          </p:val>
                                        </p:tav>
                                      </p:tavLst>
                                    </p:anim>
                                    <p:anim calcmode="lin" valueType="num">
                                      <p:cBhvr additive="base">
                                        <p:cTn id="92" dur="500" fill="hold"/>
                                        <p:tgtEl>
                                          <p:spTgt spid="27"/>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ppt_x"/>
                                          </p:val>
                                        </p:tav>
                                        <p:tav tm="100000">
                                          <p:val>
                                            <p:strVal val="#ppt_x"/>
                                          </p:val>
                                        </p:tav>
                                      </p:tavLst>
                                    </p:anim>
                                    <p:anim calcmode="lin" valueType="num">
                                      <p:cBhvr additive="base">
                                        <p:cTn id="96" dur="500" fill="hold"/>
                                        <p:tgtEl>
                                          <p:spTgt spid="28"/>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additive="base">
                                        <p:cTn id="99" dur="500" fill="hold"/>
                                        <p:tgtEl>
                                          <p:spTgt spid="30"/>
                                        </p:tgtEl>
                                        <p:attrNameLst>
                                          <p:attrName>ppt_x</p:attrName>
                                        </p:attrNameLst>
                                      </p:cBhvr>
                                      <p:tavLst>
                                        <p:tav tm="0">
                                          <p:val>
                                            <p:strVal val="#ppt_x"/>
                                          </p:val>
                                        </p:tav>
                                        <p:tav tm="100000">
                                          <p:val>
                                            <p:strVal val="#ppt_x"/>
                                          </p:val>
                                        </p:tav>
                                      </p:tavLst>
                                    </p:anim>
                                    <p:anim calcmode="lin" valueType="num">
                                      <p:cBhvr additive="base">
                                        <p:cTn id="100" dur="500" fill="hold"/>
                                        <p:tgtEl>
                                          <p:spTgt spid="30"/>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additive="base">
                                        <p:cTn id="103" dur="500" fill="hold"/>
                                        <p:tgtEl>
                                          <p:spTgt spid="31"/>
                                        </p:tgtEl>
                                        <p:attrNameLst>
                                          <p:attrName>ppt_x</p:attrName>
                                        </p:attrNameLst>
                                      </p:cBhvr>
                                      <p:tavLst>
                                        <p:tav tm="0">
                                          <p:val>
                                            <p:strVal val="#ppt_x"/>
                                          </p:val>
                                        </p:tav>
                                        <p:tav tm="100000">
                                          <p:val>
                                            <p:strVal val="#ppt_x"/>
                                          </p:val>
                                        </p:tav>
                                      </p:tavLst>
                                    </p:anim>
                                    <p:anim calcmode="lin" valueType="num">
                                      <p:cBhvr additive="base">
                                        <p:cTn id="104" dur="500" fill="hold"/>
                                        <p:tgtEl>
                                          <p:spTgt spid="31"/>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29"/>
                                        </p:tgtEl>
                                        <p:attrNameLst>
                                          <p:attrName>style.visibility</p:attrName>
                                        </p:attrNameLst>
                                      </p:cBhvr>
                                      <p:to>
                                        <p:strVal val="visible"/>
                                      </p:to>
                                    </p:set>
                                    <p:anim calcmode="lin" valueType="num">
                                      <p:cBhvr additive="base">
                                        <p:cTn id="107" dur="500" fill="hold"/>
                                        <p:tgtEl>
                                          <p:spTgt spid="29"/>
                                        </p:tgtEl>
                                        <p:attrNameLst>
                                          <p:attrName>ppt_x</p:attrName>
                                        </p:attrNameLst>
                                      </p:cBhvr>
                                      <p:tavLst>
                                        <p:tav tm="0">
                                          <p:val>
                                            <p:strVal val="#ppt_x"/>
                                          </p:val>
                                        </p:tav>
                                        <p:tav tm="100000">
                                          <p:val>
                                            <p:strVal val="#ppt_x"/>
                                          </p:val>
                                        </p:tav>
                                      </p:tavLst>
                                    </p:anim>
                                    <p:anim calcmode="lin" valueType="num">
                                      <p:cBhvr additive="base">
                                        <p:cTn id="10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animBg="1"/>
      <p:bldP spid="11" grpId="0" animBg="1"/>
      <p:bldP spid="12" grpId="0"/>
      <p:bldP spid="13" grpId="0"/>
      <p:bldP spid="14" grpId="0" animBg="1"/>
      <p:bldP spid="15" grpId="0" animBg="1"/>
      <p:bldP spid="16" grpId="0"/>
      <p:bldP spid="17" grpId="0"/>
      <p:bldP spid="18" grpId="0" animBg="1"/>
      <p:bldP spid="19" grpId="0" animBg="1"/>
      <p:bldP spid="20" grpId="0"/>
      <p:bldP spid="21" grpId="0"/>
      <p:bldP spid="22" grpId="0" animBg="1"/>
      <p:bldP spid="23" grpId="0" animBg="1"/>
      <p:bldP spid="24" grpId="0"/>
      <p:bldP spid="25" grpId="0"/>
      <p:bldP spid="26" grpId="0" animBg="1"/>
      <p:bldP spid="27" grpId="0" animBg="1"/>
      <p:bldP spid="28" grpId="0"/>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79FEE8-741B-404D-BE93-B554D60F7B3A}"/>
              </a:ext>
            </a:extLst>
          </p:cNvPr>
          <p:cNvSpPr/>
          <p:nvPr/>
        </p:nvSpPr>
        <p:spPr bwMode="auto">
          <a:xfrm>
            <a:off x="1727105" y="1833729"/>
            <a:ext cx="3646173" cy="524372"/>
          </a:xfrm>
          <a:prstGeom prst="roundRect">
            <a:avLst>
              <a:gd name="adj" fmla="val 5000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zh-CN" altLang="en-US" sz="2400" dirty="0">
                <a:ln w="19050">
                  <a:noFill/>
                </a:ln>
                <a:gradFill>
                  <a:gsLst>
                    <a:gs pos="100000">
                      <a:srgbClr val="E9BE61"/>
                    </a:gs>
                    <a:gs pos="49000">
                      <a:srgbClr val="FEEFAC"/>
                    </a:gs>
                  </a:gsLst>
                  <a:lin ang="5400000" scaled="0"/>
                </a:gradFill>
                <a:cs typeface="+mn-ea"/>
                <a:sym typeface="+mn-lt"/>
              </a:rPr>
              <a:t>是高站位把准方向</a:t>
            </a:r>
          </a:p>
        </p:txBody>
      </p:sp>
      <p:sp>
        <p:nvSpPr>
          <p:cNvPr id="3" name="椭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E177F4-4458-40E5-B6C3-CFE86731EAF4}"/>
              </a:ext>
            </a:extLst>
          </p:cNvPr>
          <p:cNvSpPr/>
          <p:nvPr/>
        </p:nvSpPr>
        <p:spPr bwMode="auto">
          <a:xfrm>
            <a:off x="1278267" y="1697831"/>
            <a:ext cx="796170" cy="796168"/>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dirty="0">
              <a:ln w="19050">
                <a:noFill/>
              </a:ln>
              <a:gradFill>
                <a:gsLst>
                  <a:gs pos="100000">
                    <a:srgbClr val="E9BE61"/>
                  </a:gs>
                  <a:gs pos="49000">
                    <a:srgbClr val="FEEFAC"/>
                  </a:gs>
                </a:gsLst>
                <a:lin ang="5400000" scaled="0"/>
              </a:gra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3145AD-B952-483C-A27B-CCBD5CC9489C}"/>
              </a:ext>
            </a:extLst>
          </p:cNvPr>
          <p:cNvSpPr/>
          <p:nvPr/>
        </p:nvSpPr>
        <p:spPr>
          <a:xfrm>
            <a:off x="1492257" y="191182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文本框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CF2786-911E-4F8C-8FB7-C3302CA9FB50}"/>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7" name="直接连接符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2421C7-C385-4D61-A57C-8E6D17BAD9DA}"/>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12B311F-FB34-4107-A3D7-4F739E0EDE79}"/>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9"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D679E23-F124-44C1-9B87-620FBF1BFC44}"/>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pic>
        <p:nvPicPr>
          <p:cNvPr id="13" name="图片占位符 12" descr="岩石上的城堡&#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132A4A-426F-419F-A637-9DF647EB8A6C}"/>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a:xfrm>
            <a:off x="1727105" y="2915400"/>
            <a:ext cx="4259809" cy="2848325"/>
          </a:xfrm>
          <a:ln w="57150">
            <a:solidFill>
              <a:schemeClr val="accent1"/>
            </a:solidFill>
          </a:ln>
        </p:spPr>
      </p:pic>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73F48D-CCCF-40C6-BDA9-F9319D0F2B0E}"/>
              </a:ext>
            </a:extLst>
          </p:cNvPr>
          <p:cNvSpPr/>
          <p:nvPr/>
        </p:nvSpPr>
        <p:spPr>
          <a:xfrm>
            <a:off x="6649593" y="2873807"/>
            <a:ext cx="555193" cy="555193"/>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1</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B032DE-8BFD-4531-A326-F6B04F6878F9}"/>
              </a:ext>
            </a:extLst>
          </p:cNvPr>
          <p:cNvSpPr/>
          <p:nvPr/>
        </p:nvSpPr>
        <p:spPr>
          <a:xfrm>
            <a:off x="7406725" y="4739495"/>
            <a:ext cx="3585705" cy="307777"/>
          </a:xfrm>
          <a:prstGeom prst="rect">
            <a:avLst/>
          </a:prstGeom>
        </p:spPr>
        <p:txBody>
          <a:bodyPr wrap="square">
            <a:spAutoFit/>
          </a:bodyPr>
          <a:lstStyle/>
          <a:p>
            <a:pPr algn="just"/>
            <a:r>
              <a:rPr lang="zh-CN" altLang="en-US" sz="1400" kern="100" dirty="0">
                <a:solidFill>
                  <a:schemeClr val="tx1">
                    <a:lumMod val="75000"/>
                    <a:lumOff val="25000"/>
                  </a:schemeClr>
                </a:solidFill>
                <a:cs typeface="+mn-ea"/>
                <a:sym typeface="+mn-lt"/>
              </a:rPr>
              <a:t>带头认领调研课题到基层一线蹲点解剖麻雀；</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9BC1A2-C269-43CA-8631-76590C892A30}"/>
              </a:ext>
            </a:extLst>
          </p:cNvPr>
          <p:cNvSpPr/>
          <p:nvPr/>
        </p:nvSpPr>
        <p:spPr>
          <a:xfrm>
            <a:off x="7406726" y="3850547"/>
            <a:ext cx="3468872" cy="523220"/>
          </a:xfrm>
          <a:prstGeom prst="rect">
            <a:avLst/>
          </a:prstGeom>
        </p:spPr>
        <p:txBody>
          <a:bodyPr wrap="square">
            <a:spAutoFit/>
          </a:bodyPr>
          <a:lstStyle/>
          <a:p>
            <a:pPr algn="just"/>
            <a:r>
              <a:rPr lang="zh-CN" altLang="en-US" sz="1400" kern="100" dirty="0">
                <a:solidFill>
                  <a:schemeClr val="tx1">
                    <a:lumMod val="75000"/>
                    <a:lumOff val="25000"/>
                  </a:schemeClr>
                </a:solidFill>
                <a:cs typeface="+mn-ea"/>
                <a:sym typeface="+mn-lt"/>
              </a:rPr>
              <a:t>带头在读书班开展研讨交流，带头下基层搞宣讲、上党课</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7213D0-4F22-4557-B781-93A59D71A005}"/>
              </a:ext>
            </a:extLst>
          </p:cNvPr>
          <p:cNvSpPr/>
          <p:nvPr/>
        </p:nvSpPr>
        <p:spPr>
          <a:xfrm>
            <a:off x="7406725" y="3151621"/>
            <a:ext cx="3585705" cy="307777"/>
          </a:xfrm>
          <a:prstGeom prst="rect">
            <a:avLst/>
          </a:prstGeom>
        </p:spPr>
        <p:txBody>
          <a:bodyPr wrap="square">
            <a:spAutoFit/>
          </a:bodyPr>
          <a:lstStyle/>
          <a:p>
            <a:pPr algn="just">
              <a:spcAft>
                <a:spcPts val="0"/>
              </a:spcAft>
            </a:pPr>
            <a:r>
              <a:rPr lang="zh-CN" altLang="en-US" sz="1400" kern="100" dirty="0">
                <a:solidFill>
                  <a:schemeClr val="tx1">
                    <a:lumMod val="75000"/>
                    <a:lumOff val="25000"/>
                  </a:schemeClr>
                </a:solidFill>
                <a:cs typeface="+mn-ea"/>
                <a:sym typeface="+mn-lt"/>
              </a:rPr>
              <a:t>带头读原著、学原文、悟原理</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20CEDA-61A1-432A-9207-7E49B0702CDF}"/>
              </a:ext>
            </a:extLst>
          </p:cNvPr>
          <p:cNvSpPr/>
          <p:nvPr/>
        </p:nvSpPr>
        <p:spPr>
          <a:xfrm>
            <a:off x="7406725" y="2835039"/>
            <a:ext cx="2270675" cy="430374"/>
          </a:xfrm>
          <a:prstGeom prst="rect">
            <a:avLst/>
          </a:prstGeom>
        </p:spPr>
        <p:txBody>
          <a:bodyPr wrap="square">
            <a:spAutoFit/>
          </a:bodyPr>
          <a:lstStyle/>
          <a:p>
            <a:pPr>
              <a:lnSpc>
                <a:spcPct val="120000"/>
              </a:lnSpc>
            </a:pPr>
            <a:r>
              <a:rPr lang="zh-CN" altLang="en-US" sz="2000" dirty="0">
                <a:gradFill>
                  <a:gsLst>
                    <a:gs pos="0">
                      <a:schemeClr val="accent1">
                        <a:lumMod val="90000"/>
                        <a:lumOff val="10000"/>
                      </a:schemeClr>
                    </a:gs>
                    <a:gs pos="100000">
                      <a:schemeClr val="accent1"/>
                    </a:gs>
                  </a:gsLst>
                  <a:lin ang="5400000" scaled="1"/>
                </a:gradFill>
                <a:cs typeface="+mn-ea"/>
                <a:sym typeface="+mn-lt"/>
              </a:rPr>
              <a:t>带头读原著</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EBE6B0-9FD4-4A3A-AD0B-FE58F1FEDB56}"/>
              </a:ext>
            </a:extLst>
          </p:cNvPr>
          <p:cNvSpPr/>
          <p:nvPr/>
        </p:nvSpPr>
        <p:spPr>
          <a:xfrm>
            <a:off x="7406725" y="3561305"/>
            <a:ext cx="2683957" cy="430374"/>
          </a:xfrm>
          <a:prstGeom prst="rect">
            <a:avLst/>
          </a:prstGeom>
        </p:spPr>
        <p:txBody>
          <a:bodyPr wrap="square">
            <a:spAutoFit/>
          </a:bodyPr>
          <a:lstStyle/>
          <a:p>
            <a:pPr>
              <a:lnSpc>
                <a:spcPct val="120000"/>
              </a:lnSpc>
            </a:pPr>
            <a:r>
              <a:rPr lang="zh-CN" altLang="en-US" sz="2000" dirty="0">
                <a:gradFill>
                  <a:gsLst>
                    <a:gs pos="0">
                      <a:schemeClr val="accent1">
                        <a:lumMod val="90000"/>
                        <a:lumOff val="10000"/>
                      </a:schemeClr>
                    </a:gs>
                    <a:gs pos="100000">
                      <a:schemeClr val="accent1"/>
                    </a:gs>
                  </a:gsLst>
                  <a:lin ang="5400000" scaled="1"/>
                </a:gradFill>
                <a:cs typeface="+mn-ea"/>
                <a:sym typeface="+mn-lt"/>
              </a:rPr>
              <a:t>带头在读书</a:t>
            </a: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7E81F59-513C-4A95-90B9-DBA2694D20F5}"/>
              </a:ext>
            </a:extLst>
          </p:cNvPr>
          <p:cNvSpPr/>
          <p:nvPr/>
        </p:nvSpPr>
        <p:spPr>
          <a:xfrm>
            <a:off x="7406725" y="4408511"/>
            <a:ext cx="4048680" cy="430374"/>
          </a:xfrm>
          <a:prstGeom prst="rect">
            <a:avLst/>
          </a:prstGeom>
        </p:spPr>
        <p:txBody>
          <a:bodyPr wrap="square">
            <a:spAutoFit/>
          </a:bodyPr>
          <a:lstStyle/>
          <a:p>
            <a:pPr>
              <a:lnSpc>
                <a:spcPct val="120000"/>
              </a:lnSpc>
            </a:pPr>
            <a:r>
              <a:rPr lang="zh-CN" altLang="en-US" sz="2000" dirty="0">
                <a:gradFill>
                  <a:gsLst>
                    <a:gs pos="0">
                      <a:schemeClr val="accent1">
                        <a:lumMod val="90000"/>
                        <a:lumOff val="10000"/>
                      </a:schemeClr>
                    </a:gs>
                    <a:gs pos="100000">
                      <a:schemeClr val="accent1"/>
                    </a:gs>
                  </a:gsLst>
                  <a:lin ang="5400000" scaled="1"/>
                </a:gradFill>
                <a:cs typeface="+mn-ea"/>
                <a:sym typeface="+mn-lt"/>
              </a:rPr>
              <a:t>带头认领调研课题</a:t>
            </a:r>
          </a:p>
        </p:txBody>
      </p:sp>
      <p:sp>
        <p:nvSpPr>
          <p:cNvPr id="21" name="矩形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6713BD-88DC-4AE5-9A1C-0745E4335EA3}"/>
              </a:ext>
            </a:extLst>
          </p:cNvPr>
          <p:cNvSpPr/>
          <p:nvPr/>
        </p:nvSpPr>
        <p:spPr>
          <a:xfrm>
            <a:off x="7406725" y="5521268"/>
            <a:ext cx="3535868" cy="307777"/>
          </a:xfrm>
          <a:prstGeom prst="rect">
            <a:avLst/>
          </a:prstGeom>
        </p:spPr>
        <p:txBody>
          <a:bodyPr wrap="square">
            <a:spAutoFit/>
          </a:bodyPr>
          <a:lstStyle/>
          <a:p>
            <a:pPr algn="just"/>
            <a:r>
              <a:rPr lang="zh-CN" altLang="en-US" sz="1400" kern="100" dirty="0">
                <a:solidFill>
                  <a:schemeClr val="tx1">
                    <a:lumMod val="75000"/>
                    <a:lumOff val="25000"/>
                  </a:schemeClr>
                </a:solidFill>
                <a:cs typeface="+mn-ea"/>
                <a:sym typeface="+mn-lt"/>
              </a:rPr>
              <a:t>带头剖析检视自身问题抓好整改落实</a:t>
            </a: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AF2F6B-9D78-4C58-9F0C-B8AF6CFCBEAF}"/>
              </a:ext>
            </a:extLst>
          </p:cNvPr>
          <p:cNvSpPr/>
          <p:nvPr/>
        </p:nvSpPr>
        <p:spPr>
          <a:xfrm>
            <a:off x="7406725" y="5192314"/>
            <a:ext cx="3138864" cy="430374"/>
          </a:xfrm>
          <a:prstGeom prst="rect">
            <a:avLst/>
          </a:prstGeom>
        </p:spPr>
        <p:txBody>
          <a:bodyPr wrap="square">
            <a:spAutoFit/>
          </a:bodyPr>
          <a:lstStyle/>
          <a:p>
            <a:pPr>
              <a:lnSpc>
                <a:spcPct val="120000"/>
              </a:lnSpc>
            </a:pPr>
            <a:r>
              <a:rPr lang="zh-CN" altLang="en-US" sz="2000" dirty="0">
                <a:gradFill>
                  <a:gsLst>
                    <a:gs pos="0">
                      <a:schemeClr val="accent1">
                        <a:lumMod val="90000"/>
                        <a:lumOff val="10000"/>
                      </a:schemeClr>
                    </a:gs>
                    <a:gs pos="100000">
                      <a:schemeClr val="accent1"/>
                    </a:gs>
                  </a:gsLst>
                  <a:lin ang="5400000" scaled="1"/>
                </a:gradFill>
                <a:cs typeface="+mn-ea"/>
                <a:sym typeface="+mn-lt"/>
              </a:rPr>
              <a:t>带头剖析检视</a:t>
            </a:r>
          </a:p>
        </p:txBody>
      </p:sp>
      <p:sp>
        <p:nvSpPr>
          <p:cNvPr id="23" name="矩形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D4FCA7-B641-4B5A-8C97-C8712487EF85}"/>
              </a:ext>
            </a:extLst>
          </p:cNvPr>
          <p:cNvSpPr/>
          <p:nvPr/>
        </p:nvSpPr>
        <p:spPr>
          <a:xfrm>
            <a:off x="6649593" y="3665744"/>
            <a:ext cx="555193" cy="555193"/>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2</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4" name="矩形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897854-689E-409B-9A43-6053624510ED}"/>
              </a:ext>
            </a:extLst>
          </p:cNvPr>
          <p:cNvSpPr/>
          <p:nvPr/>
        </p:nvSpPr>
        <p:spPr>
          <a:xfrm>
            <a:off x="6649593" y="5249617"/>
            <a:ext cx="555193" cy="555193"/>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4</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5" name="矩形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13CE15-0C83-48EB-9138-10D27CAC4C30}"/>
              </a:ext>
            </a:extLst>
          </p:cNvPr>
          <p:cNvSpPr/>
          <p:nvPr/>
        </p:nvSpPr>
        <p:spPr>
          <a:xfrm>
            <a:off x="6649593" y="4457681"/>
            <a:ext cx="555193" cy="555193"/>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3</a:t>
            </a:r>
            <a:endParaRPr lang="zh-CN" altLang="en-US" sz="2400" dirty="0">
              <a:ln w="19050">
                <a:noFill/>
              </a:ln>
              <a:gradFill>
                <a:gsLst>
                  <a:gs pos="100000">
                    <a:srgbClr val="E9BE61"/>
                  </a:gs>
                  <a:gs pos="49000">
                    <a:srgbClr val="FEEFAC"/>
                  </a:gs>
                </a:gsLst>
                <a:lin ang="5400000" scaled="0"/>
              </a:gradFill>
              <a:cs typeface="+mn-ea"/>
              <a:sym typeface="+mn-lt"/>
            </a:endParaRPr>
          </a:p>
        </p:txBody>
      </p:sp>
    </p:spTree>
    <p:extLst>
      <p:ext uri="{BB962C8B-B14F-4D97-AF65-F5344CB8AC3E}">
        <p14:creationId xmlns:p14="http://schemas.microsoft.com/office/powerpoint/2010/main" val="95095028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ppt_x"/>
                                          </p:val>
                                        </p:tav>
                                        <p:tav tm="100000">
                                          <p:val>
                                            <p:strVal val="#ppt_x"/>
                                          </p:val>
                                        </p:tav>
                                      </p:tavLst>
                                    </p:anim>
                                    <p:anim calcmode="lin" valueType="num">
                                      <p:cBhvr additive="base">
                                        <p:cTn id="72" dur="500" fill="hold"/>
                                        <p:tgtEl>
                                          <p:spTgt spid="2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ppt_x"/>
                                          </p:val>
                                        </p:tav>
                                        <p:tav tm="100000">
                                          <p:val>
                                            <p:strVal val="#ppt_x"/>
                                          </p:val>
                                        </p:tav>
                                      </p:tavLst>
                                    </p:anim>
                                    <p:anim calcmode="lin" valueType="num">
                                      <p:cBhvr additive="base">
                                        <p:cTn id="76" dur="500" fill="hold"/>
                                        <p:tgtEl>
                                          <p:spTgt spid="25"/>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 calcmode="lin" valueType="num">
                                      <p:cBhvr additive="base">
                                        <p:cTn id="83" dur="500" fill="hold"/>
                                        <p:tgtEl>
                                          <p:spTgt spid="13"/>
                                        </p:tgtEl>
                                        <p:attrNameLst>
                                          <p:attrName>ppt_x</p:attrName>
                                        </p:attrNameLst>
                                      </p:cBhvr>
                                      <p:tavLst>
                                        <p:tav tm="0">
                                          <p:val>
                                            <p:strVal val="#ppt_x"/>
                                          </p:val>
                                        </p:tav>
                                        <p:tav tm="100000">
                                          <p:val>
                                            <p:strVal val="#ppt_x"/>
                                          </p:val>
                                        </p:tav>
                                      </p:tavLst>
                                    </p:anim>
                                    <p:anim calcmode="lin" valueType="num">
                                      <p:cBhvr additive="base">
                                        <p:cTn id="8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p:bldP spid="8" grpId="0" animBg="1"/>
      <p:bldP spid="9" grpId="0" animBg="1"/>
      <p:bldP spid="14" grpId="0" animBg="1"/>
      <p:bldP spid="15" grpId="0"/>
      <p:bldP spid="16" grpId="0"/>
      <p:bldP spid="17" grpId="0"/>
      <p:bldP spid="18" grpId="0"/>
      <p:bldP spid="19" grpId="0"/>
      <p:bldP spid="20" grpId="0"/>
      <p:bldP spid="21" grpId="0"/>
      <p:bldP spid="22" grpId="0"/>
      <p:bldP spid="2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接箭头连接符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E23734-4D99-4F16-80AC-3348F6BC15C5}"/>
              </a:ext>
            </a:extLst>
          </p:cNvPr>
          <p:cNvCxnSpPr>
            <a:cxnSpLocks/>
          </p:cNvCxnSpPr>
          <p:nvPr/>
        </p:nvCxnSpPr>
        <p:spPr>
          <a:xfrm>
            <a:off x="1770754" y="3371111"/>
            <a:ext cx="258440"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1896389-66CC-458E-83E6-2481E49C985B}"/>
              </a:ext>
            </a:extLst>
          </p:cNvPr>
          <p:cNvCxnSpPr>
            <a:cxnSpLocks/>
          </p:cNvCxnSpPr>
          <p:nvPr/>
        </p:nvCxnSpPr>
        <p:spPr>
          <a:xfrm>
            <a:off x="1770754" y="4937470"/>
            <a:ext cx="258440"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D7A94F4-2E1F-4E6B-96A7-9F2232CCAEEE}"/>
              </a:ext>
            </a:extLst>
          </p:cNvPr>
          <p:cNvSpPr/>
          <p:nvPr/>
        </p:nvSpPr>
        <p:spPr bwMode="auto">
          <a:xfrm>
            <a:off x="2895050" y="3126187"/>
            <a:ext cx="3200950" cy="456057"/>
          </a:xfrm>
          <a:prstGeom prst="rect">
            <a:avLst/>
          </a:prstGeom>
          <a:solidFill>
            <a:schemeClr val="bg1"/>
          </a:solidFill>
          <a:ln w="635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3" name="矩形: 圆角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601251-669C-44FA-9B5F-1AAA5412F098}"/>
              </a:ext>
            </a:extLst>
          </p:cNvPr>
          <p:cNvSpPr/>
          <p:nvPr/>
        </p:nvSpPr>
        <p:spPr bwMode="auto">
          <a:xfrm>
            <a:off x="1727105" y="1833729"/>
            <a:ext cx="3646173" cy="524372"/>
          </a:xfrm>
          <a:prstGeom prst="roundRect">
            <a:avLst>
              <a:gd name="adj" fmla="val 5000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zh-CN" altLang="en-US" sz="2400" dirty="0">
                <a:ln w="19050">
                  <a:noFill/>
                </a:ln>
                <a:gradFill>
                  <a:gsLst>
                    <a:gs pos="100000">
                      <a:srgbClr val="E9BE61"/>
                    </a:gs>
                    <a:gs pos="49000">
                      <a:srgbClr val="FEEFAC"/>
                    </a:gs>
                  </a:gsLst>
                  <a:lin ang="5400000" scaled="0"/>
                </a:gradFill>
                <a:cs typeface="+mn-ea"/>
                <a:sym typeface="+mn-lt"/>
              </a:rPr>
              <a:t>高标准推动落实</a:t>
            </a:r>
          </a:p>
        </p:txBody>
      </p:sp>
      <p:sp>
        <p:nvSpPr>
          <p:cNvPr id="4" name="椭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A5A69C5-88BC-422F-B99F-E591C62C4946}"/>
              </a:ext>
            </a:extLst>
          </p:cNvPr>
          <p:cNvSpPr/>
          <p:nvPr/>
        </p:nvSpPr>
        <p:spPr bwMode="auto">
          <a:xfrm>
            <a:off x="1278267" y="1697831"/>
            <a:ext cx="796170" cy="796168"/>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dirty="0">
              <a:ln w="19050">
                <a:noFill/>
              </a:ln>
              <a:gradFill>
                <a:gsLst>
                  <a:gs pos="100000">
                    <a:srgbClr val="E9BE61"/>
                  </a:gs>
                  <a:gs pos="49000">
                    <a:srgbClr val="FEEFAC"/>
                  </a:gs>
                </a:gsLst>
                <a:lin ang="5400000" scaled="0"/>
              </a:gra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5E4924-2561-48DC-83EC-10FCC57F575B}"/>
              </a:ext>
            </a:extLst>
          </p:cNvPr>
          <p:cNvSpPr/>
          <p:nvPr/>
        </p:nvSpPr>
        <p:spPr>
          <a:xfrm>
            <a:off x="1492257" y="191182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文本框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56E039-2B4B-4349-911B-16C1177C7B83}"/>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7" name="直接连接符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9C3F84-F8DB-4E78-8506-FC2E573059E8}"/>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D6FD1F0-B55C-44D6-82E2-D3D290535EFF}"/>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9"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D07B35-AA22-4D2F-890B-C262443CF9F6}"/>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DEF439-45E8-484C-B268-A9D624CFA165}"/>
              </a:ext>
            </a:extLst>
          </p:cNvPr>
          <p:cNvSpPr/>
          <p:nvPr/>
        </p:nvSpPr>
        <p:spPr>
          <a:xfrm>
            <a:off x="2217293" y="3126188"/>
            <a:ext cx="456057" cy="456057"/>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1</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C74457-FF97-4D4F-B216-2086EB12B6DA}"/>
              </a:ext>
            </a:extLst>
          </p:cNvPr>
          <p:cNvSpPr/>
          <p:nvPr/>
        </p:nvSpPr>
        <p:spPr>
          <a:xfrm>
            <a:off x="2118887" y="3660212"/>
            <a:ext cx="8801526" cy="584775"/>
          </a:xfrm>
          <a:prstGeom prst="rect">
            <a:avLst/>
          </a:prstGeom>
        </p:spPr>
        <p:txBody>
          <a:bodyPr wrap="square">
            <a:spAutoFit/>
          </a:bodyPr>
          <a:lstStyle/>
          <a:p>
            <a:pPr algn="just">
              <a:spcAft>
                <a:spcPts val="0"/>
              </a:spcAft>
            </a:pPr>
            <a:r>
              <a:rPr lang="zh-CN" altLang="en-US" sz="1600" kern="100" dirty="0">
                <a:solidFill>
                  <a:schemeClr val="tx1">
                    <a:lumMod val="75000"/>
                    <a:lumOff val="25000"/>
                  </a:schemeClr>
                </a:solidFill>
                <a:cs typeface="+mn-ea"/>
                <a:sym typeface="+mn-lt"/>
              </a:rPr>
              <a:t>精准把握时间节点，制定推进计划表，列出指导“清单”，及时下发工作提醒，指导各级党组织把“规定动作”做到位、把“自选动作”做出彩，保证主题教育不变形、不走样、见实效</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952664-8FF4-4BA9-B0F1-A32B53BA4127}"/>
              </a:ext>
            </a:extLst>
          </p:cNvPr>
          <p:cNvSpPr/>
          <p:nvPr/>
        </p:nvSpPr>
        <p:spPr>
          <a:xfrm>
            <a:off x="2968075" y="3155828"/>
            <a:ext cx="2270675" cy="430374"/>
          </a:xfrm>
          <a:prstGeom prst="rect">
            <a:avLst/>
          </a:prstGeom>
        </p:spPr>
        <p:txBody>
          <a:bodyPr wrap="square">
            <a:spAutoFit/>
          </a:bodyPr>
          <a:lstStyle/>
          <a:p>
            <a:pPr>
              <a:lnSpc>
                <a:spcPct val="120000"/>
              </a:lnSpc>
            </a:pPr>
            <a:r>
              <a:rPr lang="zh-CN" altLang="en-US" sz="2000" dirty="0">
                <a:gradFill>
                  <a:gsLst>
                    <a:gs pos="0">
                      <a:schemeClr val="accent1">
                        <a:lumMod val="90000"/>
                        <a:lumOff val="10000"/>
                      </a:schemeClr>
                    </a:gs>
                    <a:gs pos="100000">
                      <a:schemeClr val="accent1"/>
                    </a:gs>
                  </a:gsLst>
                  <a:lin ang="5400000" scaled="1"/>
                </a:gradFill>
                <a:cs typeface="+mn-ea"/>
                <a:sym typeface="+mn-lt"/>
              </a:rPr>
              <a:t>精准把握时间节点</a:t>
            </a: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67DA357-D8FC-40C9-8882-8A24C4AEB5A3}"/>
              </a:ext>
            </a:extLst>
          </p:cNvPr>
          <p:cNvSpPr/>
          <p:nvPr/>
        </p:nvSpPr>
        <p:spPr bwMode="auto">
          <a:xfrm>
            <a:off x="2895050" y="4708958"/>
            <a:ext cx="3200950" cy="456057"/>
          </a:xfrm>
          <a:prstGeom prst="rect">
            <a:avLst/>
          </a:prstGeom>
          <a:solidFill>
            <a:schemeClr val="bg1"/>
          </a:solidFill>
          <a:ln w="635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A4B5D5-ED8C-4DB4-88EA-F7CA4B510633}"/>
              </a:ext>
            </a:extLst>
          </p:cNvPr>
          <p:cNvSpPr/>
          <p:nvPr/>
        </p:nvSpPr>
        <p:spPr>
          <a:xfrm>
            <a:off x="2217293" y="4708959"/>
            <a:ext cx="456057" cy="456057"/>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2</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551879-A248-40A4-A820-E25FD2D14A62}"/>
              </a:ext>
            </a:extLst>
          </p:cNvPr>
          <p:cNvSpPr/>
          <p:nvPr/>
        </p:nvSpPr>
        <p:spPr>
          <a:xfrm>
            <a:off x="2118887" y="5242983"/>
            <a:ext cx="8801526" cy="584775"/>
          </a:xfrm>
          <a:prstGeom prst="rect">
            <a:avLst/>
          </a:prstGeom>
        </p:spPr>
        <p:txBody>
          <a:bodyPr wrap="square">
            <a:spAutoFit/>
          </a:bodyPr>
          <a:lstStyle/>
          <a:p>
            <a:pPr algn="just">
              <a:spcAft>
                <a:spcPts val="0"/>
              </a:spcAft>
            </a:pPr>
            <a:r>
              <a:rPr lang="zh-CN" altLang="en-US" sz="1600" kern="100" dirty="0">
                <a:solidFill>
                  <a:schemeClr val="tx1">
                    <a:lumMod val="75000"/>
                    <a:lumOff val="25000"/>
                  </a:schemeClr>
                </a:solidFill>
                <a:cs typeface="+mn-ea"/>
                <a:sym typeface="+mn-lt"/>
              </a:rPr>
              <a:t>主题教育期间，全县各级党组织征求意见建议</a:t>
            </a:r>
            <a:r>
              <a:rPr lang="en-US" altLang="zh-CN" sz="1600" kern="100" dirty="0">
                <a:solidFill>
                  <a:schemeClr val="tx1">
                    <a:lumMod val="75000"/>
                    <a:lumOff val="25000"/>
                  </a:schemeClr>
                </a:solidFill>
                <a:cs typeface="+mn-ea"/>
                <a:sym typeface="+mn-lt"/>
              </a:rPr>
              <a:t>X</a:t>
            </a:r>
            <a:r>
              <a:rPr lang="zh-CN" altLang="en-US" sz="1600" kern="100" dirty="0">
                <a:solidFill>
                  <a:schemeClr val="tx1">
                    <a:lumMod val="75000"/>
                    <a:lumOff val="25000"/>
                  </a:schemeClr>
                </a:solidFill>
                <a:cs typeface="+mn-ea"/>
                <a:sym typeface="+mn-lt"/>
              </a:rPr>
              <a:t>条，检视梳理问题</a:t>
            </a:r>
            <a:r>
              <a:rPr lang="en-US" altLang="zh-CN" sz="1600" kern="100" dirty="0">
                <a:solidFill>
                  <a:schemeClr val="tx1">
                    <a:lumMod val="75000"/>
                    <a:lumOff val="25000"/>
                  </a:schemeClr>
                </a:solidFill>
                <a:cs typeface="+mn-ea"/>
                <a:sym typeface="+mn-lt"/>
              </a:rPr>
              <a:t>X</a:t>
            </a:r>
            <a:r>
              <a:rPr lang="zh-CN" altLang="en-US" sz="1600" kern="100" dirty="0">
                <a:solidFill>
                  <a:schemeClr val="tx1">
                    <a:lumMod val="75000"/>
                    <a:lumOff val="25000"/>
                  </a:schemeClr>
                </a:solidFill>
                <a:cs typeface="+mn-ea"/>
                <a:sym typeface="+mn-lt"/>
              </a:rPr>
              <a:t>条，即知即改</a:t>
            </a:r>
            <a:r>
              <a:rPr lang="en-US" altLang="zh-CN" sz="1600" kern="100" dirty="0">
                <a:solidFill>
                  <a:schemeClr val="tx1">
                    <a:lumMod val="75000"/>
                    <a:lumOff val="25000"/>
                  </a:schemeClr>
                </a:solidFill>
                <a:cs typeface="+mn-ea"/>
                <a:sym typeface="+mn-lt"/>
              </a:rPr>
              <a:t>X</a:t>
            </a:r>
            <a:r>
              <a:rPr lang="zh-CN" altLang="en-US" sz="1600" kern="100" dirty="0">
                <a:solidFill>
                  <a:schemeClr val="tx1">
                    <a:lumMod val="75000"/>
                    <a:lumOff val="25000"/>
                  </a:schemeClr>
                </a:solidFill>
                <a:cs typeface="+mn-ea"/>
                <a:sym typeface="+mn-lt"/>
              </a:rPr>
              <a:t>条，形成调研成果</a:t>
            </a:r>
            <a:r>
              <a:rPr lang="en-US" altLang="zh-CN" sz="1600" kern="100" dirty="0">
                <a:solidFill>
                  <a:schemeClr val="tx1">
                    <a:lumMod val="75000"/>
                    <a:lumOff val="25000"/>
                  </a:schemeClr>
                </a:solidFill>
                <a:cs typeface="+mn-ea"/>
                <a:sym typeface="+mn-lt"/>
              </a:rPr>
              <a:t>X</a:t>
            </a:r>
            <a:r>
              <a:rPr lang="zh-CN" altLang="en-US" sz="1600" kern="100" dirty="0">
                <a:solidFill>
                  <a:schemeClr val="tx1">
                    <a:lumMod val="75000"/>
                    <a:lumOff val="25000"/>
                  </a:schemeClr>
                </a:solidFill>
                <a:cs typeface="+mn-ea"/>
                <a:sym typeface="+mn-lt"/>
              </a:rPr>
              <a:t>篇，解决群众急难愁盼问题</a:t>
            </a:r>
            <a:r>
              <a:rPr lang="en-US" altLang="zh-CN" sz="1600" kern="100" dirty="0">
                <a:solidFill>
                  <a:schemeClr val="tx1">
                    <a:lumMod val="75000"/>
                    <a:lumOff val="25000"/>
                  </a:schemeClr>
                </a:solidFill>
                <a:cs typeface="+mn-ea"/>
                <a:sym typeface="+mn-lt"/>
              </a:rPr>
              <a:t>X</a:t>
            </a:r>
            <a:r>
              <a:rPr lang="zh-CN" altLang="en-US" sz="1600" kern="100" dirty="0">
                <a:solidFill>
                  <a:schemeClr val="tx1">
                    <a:lumMod val="75000"/>
                    <a:lumOff val="25000"/>
                  </a:schemeClr>
                </a:solidFill>
                <a:cs typeface="+mn-ea"/>
                <a:sym typeface="+mn-lt"/>
              </a:rPr>
              <a:t>个，让基层群众及时看到了主题教育带来的新变化新气象</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C2CC07A-1070-48CD-B81C-923E402180AF}"/>
              </a:ext>
            </a:extLst>
          </p:cNvPr>
          <p:cNvSpPr/>
          <p:nvPr/>
        </p:nvSpPr>
        <p:spPr>
          <a:xfrm>
            <a:off x="2968075" y="4738599"/>
            <a:ext cx="2270675" cy="430374"/>
          </a:xfrm>
          <a:prstGeom prst="rect">
            <a:avLst/>
          </a:prstGeom>
        </p:spPr>
        <p:txBody>
          <a:bodyPr wrap="square">
            <a:spAutoFit/>
          </a:bodyPr>
          <a:lstStyle/>
          <a:p>
            <a:pPr>
              <a:lnSpc>
                <a:spcPct val="120000"/>
              </a:lnSpc>
            </a:pPr>
            <a:r>
              <a:rPr lang="zh-CN" altLang="en-US" sz="2000" dirty="0">
                <a:gradFill>
                  <a:gsLst>
                    <a:gs pos="0">
                      <a:schemeClr val="accent1">
                        <a:lumMod val="90000"/>
                        <a:lumOff val="10000"/>
                      </a:schemeClr>
                    </a:gs>
                    <a:gs pos="100000">
                      <a:schemeClr val="accent1"/>
                    </a:gs>
                  </a:gsLst>
                  <a:lin ang="5400000" scaled="1"/>
                </a:gradFill>
                <a:cs typeface="+mn-ea"/>
                <a:sym typeface="+mn-lt"/>
              </a:rPr>
              <a:t>主题教育期间</a:t>
            </a:r>
          </a:p>
        </p:txBody>
      </p:sp>
      <p:cxnSp>
        <p:nvCxnSpPr>
          <p:cNvPr id="19" name="直接连接符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A1D8CC-D6A3-46D0-8EB2-6991EA19A9FD}"/>
              </a:ext>
            </a:extLst>
          </p:cNvPr>
          <p:cNvCxnSpPr>
            <a:cxnSpLocks/>
            <a:endCxn id="24" idx="4"/>
          </p:cNvCxnSpPr>
          <p:nvPr/>
        </p:nvCxnSpPr>
        <p:spPr>
          <a:xfrm>
            <a:off x="1727105" y="3431612"/>
            <a:ext cx="0" cy="15861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5A0820-A27F-431B-9972-05403AD0AA0E}"/>
              </a:ext>
            </a:extLst>
          </p:cNvPr>
          <p:cNvSpPr/>
          <p:nvPr/>
        </p:nvSpPr>
        <p:spPr bwMode="auto">
          <a:xfrm>
            <a:off x="1646841" y="3290847"/>
            <a:ext cx="160528" cy="160528"/>
          </a:xfrm>
          <a:prstGeom prst="ellipse">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dirty="0">
              <a:ln w="19050">
                <a:noFill/>
              </a:ln>
              <a:gradFill>
                <a:gsLst>
                  <a:gs pos="100000">
                    <a:srgbClr val="E9BE61"/>
                  </a:gs>
                  <a:gs pos="49000">
                    <a:srgbClr val="FEEFAC"/>
                  </a:gs>
                </a:gsLst>
                <a:lin ang="5400000" scaled="0"/>
              </a:gradFill>
              <a:cs typeface="+mn-ea"/>
              <a:sym typeface="+mn-lt"/>
            </a:endParaRPr>
          </a:p>
        </p:txBody>
      </p:sp>
      <p:sp>
        <p:nvSpPr>
          <p:cNvPr id="24" name="椭圆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93B3BB-0239-4650-8AB1-EEF06728727D}"/>
              </a:ext>
            </a:extLst>
          </p:cNvPr>
          <p:cNvSpPr/>
          <p:nvPr/>
        </p:nvSpPr>
        <p:spPr bwMode="auto">
          <a:xfrm>
            <a:off x="1646841" y="4857206"/>
            <a:ext cx="160528" cy="160528"/>
          </a:xfrm>
          <a:prstGeom prst="ellipse">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dirty="0">
              <a:ln w="19050">
                <a:noFill/>
              </a:ln>
              <a:gradFill>
                <a:gsLst>
                  <a:gs pos="100000">
                    <a:srgbClr val="E9BE61"/>
                  </a:gs>
                  <a:gs pos="49000">
                    <a:srgbClr val="FEEFAC"/>
                  </a:gs>
                </a:gsLst>
                <a:lin ang="5400000" scaled="0"/>
              </a:gradFill>
              <a:cs typeface="+mn-ea"/>
              <a:sym typeface="+mn-lt"/>
            </a:endParaRPr>
          </a:p>
        </p:txBody>
      </p:sp>
    </p:spTree>
    <p:extLst>
      <p:ext uri="{BB962C8B-B14F-4D97-AF65-F5344CB8AC3E}">
        <p14:creationId xmlns:p14="http://schemas.microsoft.com/office/powerpoint/2010/main" val="29970307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ppt_x"/>
                                          </p:val>
                                        </p:tav>
                                        <p:tav tm="100000">
                                          <p:val>
                                            <p:strVal val="#ppt_x"/>
                                          </p:val>
                                        </p:tav>
                                      </p:tavLst>
                                    </p:anim>
                                    <p:anim calcmode="lin" valueType="num">
                                      <p:cBhvr additive="base">
                                        <p:cTn id="64" dur="500" fill="hold"/>
                                        <p:tgtEl>
                                          <p:spTgt spid="2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ppt_x"/>
                                          </p:val>
                                        </p:tav>
                                        <p:tav tm="100000">
                                          <p:val>
                                            <p:strVal val="#ppt_x"/>
                                          </p:val>
                                        </p:tav>
                                      </p:tavLst>
                                    </p:anim>
                                    <p:anim calcmode="lin" valueType="num">
                                      <p:cBhvr additive="base">
                                        <p:cTn id="72" dur="500" fill="hold"/>
                                        <p:tgtEl>
                                          <p:spTgt spid="22"/>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ppt_x"/>
                                          </p:val>
                                        </p:tav>
                                        <p:tav tm="100000">
                                          <p:val>
                                            <p:strVal val="#ppt_x"/>
                                          </p:val>
                                        </p:tav>
                                      </p:tavLst>
                                    </p:anim>
                                    <p:anim calcmode="lin" valueType="num">
                                      <p:cBhvr additive="base">
                                        <p:cTn id="76" dur="500" fill="hold"/>
                                        <p:tgtEl>
                                          <p:spTgt spid="25"/>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ppt_x"/>
                                          </p:val>
                                        </p:tav>
                                        <p:tav tm="100000">
                                          <p:val>
                                            <p:strVal val="#ppt_x"/>
                                          </p:val>
                                        </p:tav>
                                      </p:tavLst>
                                    </p:anim>
                                    <p:anim calcmode="lin" valueType="num">
                                      <p:cBhvr additive="base">
                                        <p:cTn id="80" dur="500" fill="hold"/>
                                        <p:tgtEl>
                                          <p:spTgt spid="7"/>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additive="base">
                                        <p:cTn id="83" dur="500" fill="hold"/>
                                        <p:tgtEl>
                                          <p:spTgt spid="19"/>
                                        </p:tgtEl>
                                        <p:attrNameLst>
                                          <p:attrName>ppt_x</p:attrName>
                                        </p:attrNameLst>
                                      </p:cBhvr>
                                      <p:tavLst>
                                        <p:tav tm="0">
                                          <p:val>
                                            <p:strVal val="#ppt_x"/>
                                          </p:val>
                                        </p:tav>
                                        <p:tav tm="100000">
                                          <p:val>
                                            <p:strVal val="#ppt_x"/>
                                          </p:val>
                                        </p:tav>
                                      </p:tavLst>
                                    </p:anim>
                                    <p:anim calcmode="lin" valueType="num">
                                      <p:cBhvr additive="base">
                                        <p:cTn id="8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animBg="1"/>
      <p:bldP spid="4" grpId="0" animBg="1"/>
      <p:bldP spid="5" grpId="0" animBg="1"/>
      <p:bldP spid="6" grpId="0"/>
      <p:bldP spid="8" grpId="0" animBg="1"/>
      <p:bldP spid="9" grpId="0" animBg="1"/>
      <p:bldP spid="10" grpId="0" animBg="1"/>
      <p:bldP spid="11" grpId="0"/>
      <p:bldP spid="12" grpId="0"/>
      <p:bldP spid="14" grpId="0" animBg="1"/>
      <p:bldP spid="15" grpId="0" animBg="1"/>
      <p:bldP spid="16" grpId="0"/>
      <p:bldP spid="17" grpId="0"/>
      <p:bldP spid="20"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362F108-B44C-4B7F-A8C7-7BBFB6F0F6F4}"/>
              </a:ext>
            </a:extLst>
          </p:cNvPr>
          <p:cNvSpPr/>
          <p:nvPr/>
        </p:nvSpPr>
        <p:spPr bwMode="auto">
          <a:xfrm>
            <a:off x="1727105" y="1833729"/>
            <a:ext cx="3646173" cy="524372"/>
          </a:xfrm>
          <a:prstGeom prst="roundRect">
            <a:avLst>
              <a:gd name="adj" fmla="val 5000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zh-CN" altLang="en-US" sz="2400" dirty="0">
                <a:ln w="19050">
                  <a:noFill/>
                </a:ln>
                <a:gradFill>
                  <a:gsLst>
                    <a:gs pos="100000">
                      <a:srgbClr val="E9BE61"/>
                    </a:gs>
                    <a:gs pos="49000">
                      <a:srgbClr val="FEEFAC"/>
                    </a:gs>
                  </a:gsLst>
                  <a:lin ang="5400000" scaled="0"/>
                </a:gradFill>
                <a:cs typeface="+mn-ea"/>
                <a:sym typeface="+mn-lt"/>
              </a:rPr>
              <a:t>从严规范政治生活</a:t>
            </a:r>
          </a:p>
        </p:txBody>
      </p:sp>
      <p:sp>
        <p:nvSpPr>
          <p:cNvPr id="4" name="椭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E1A9C3-5B8C-4CCE-B93B-144BE504C53B}"/>
              </a:ext>
            </a:extLst>
          </p:cNvPr>
          <p:cNvSpPr/>
          <p:nvPr/>
        </p:nvSpPr>
        <p:spPr bwMode="auto">
          <a:xfrm>
            <a:off x="1278267" y="1697831"/>
            <a:ext cx="796170" cy="796168"/>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dirty="0">
              <a:ln w="19050">
                <a:noFill/>
              </a:ln>
              <a:gradFill>
                <a:gsLst>
                  <a:gs pos="100000">
                    <a:srgbClr val="E9BE61"/>
                  </a:gs>
                  <a:gs pos="49000">
                    <a:srgbClr val="FEEFAC"/>
                  </a:gs>
                </a:gsLst>
                <a:lin ang="5400000" scaled="0"/>
              </a:gra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CF906C-201F-4BD2-873C-47DD30274716}"/>
              </a:ext>
            </a:extLst>
          </p:cNvPr>
          <p:cNvSpPr/>
          <p:nvPr/>
        </p:nvSpPr>
        <p:spPr>
          <a:xfrm>
            <a:off x="1492257" y="191182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文本框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03293C-AA18-4D24-82E0-CE6E959F4B4A}"/>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7" name="直接连接符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8192E1-6F13-44F6-AB0A-6D72CFB4BF68}"/>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F36828-CEFD-411B-A2BE-060B3D925704}"/>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9"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77571C-3D2E-4C8C-8E28-681D06E11435}"/>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7C6574-81E5-4445-AAF9-B64BB467999C}"/>
              </a:ext>
            </a:extLst>
          </p:cNvPr>
          <p:cNvSpPr/>
          <p:nvPr/>
        </p:nvSpPr>
        <p:spPr bwMode="auto">
          <a:xfrm>
            <a:off x="1508601" y="3021875"/>
            <a:ext cx="4206226" cy="231212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1" name="矩形: 圆角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D2CDB90-5F01-416D-A676-6F5669D4970D}"/>
              </a:ext>
            </a:extLst>
          </p:cNvPr>
          <p:cNvSpPr/>
          <p:nvPr/>
        </p:nvSpPr>
        <p:spPr bwMode="auto">
          <a:xfrm>
            <a:off x="1254599" y="3241027"/>
            <a:ext cx="508002" cy="508002"/>
          </a:xfrm>
          <a:prstGeom prst="roundRect">
            <a:avLst>
              <a:gd name="adj" fmla="val 622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dirty="0">
                <a:ln w="19050">
                  <a:noFill/>
                </a:ln>
                <a:gradFill>
                  <a:gsLst>
                    <a:gs pos="100000">
                      <a:srgbClr val="E9BE61"/>
                    </a:gs>
                    <a:gs pos="49000">
                      <a:srgbClr val="FEEFAC"/>
                    </a:gs>
                  </a:gsLst>
                  <a:lin ang="5400000" scaled="0"/>
                </a:gradFill>
                <a:cs typeface="+mn-ea"/>
                <a:sym typeface="+mn-lt"/>
              </a:rPr>
              <a:t>1</a:t>
            </a:r>
            <a:endParaRPr lang="zh-CN" altLang="en-US" sz="2800" dirty="0">
              <a:ln w="19050">
                <a:noFill/>
              </a:ln>
              <a:gradFill>
                <a:gsLst>
                  <a:gs pos="100000">
                    <a:srgbClr val="E9BE61"/>
                  </a:gs>
                  <a:gs pos="49000">
                    <a:srgbClr val="FEEFAC"/>
                  </a:gs>
                </a:gsLst>
                <a:lin ang="5400000" scaled="0"/>
              </a:gradFill>
              <a:cs typeface="+mn-ea"/>
              <a:sym typeface="+mn-lt"/>
            </a:endParaRP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435BD62-C45B-4586-866D-AF08B99F89DD}"/>
              </a:ext>
            </a:extLst>
          </p:cNvPr>
          <p:cNvSpPr/>
          <p:nvPr/>
        </p:nvSpPr>
        <p:spPr>
          <a:xfrm>
            <a:off x="1908985" y="3142373"/>
            <a:ext cx="3635789" cy="1892826"/>
          </a:xfrm>
          <a:prstGeom prst="rect">
            <a:avLst/>
          </a:prstGeom>
        </p:spPr>
        <p:txBody>
          <a:bodyPr wrap="square">
            <a:spAutoFit/>
          </a:bodyPr>
          <a:lstStyle/>
          <a:p>
            <a:pPr lvl="0">
              <a:lnSpc>
                <a:spcPct val="130000"/>
              </a:lnSpc>
              <a:buClr>
                <a:schemeClr val="accent1"/>
              </a:buClr>
              <a:defRPr/>
            </a:pPr>
            <a:r>
              <a:rPr lang="zh-CN" altLang="en-US" dirty="0">
                <a:solidFill>
                  <a:prstClr val="black"/>
                </a:solidFill>
                <a:cs typeface="+mn-ea"/>
                <a:sym typeface="+mn-lt"/>
              </a:rPr>
              <a:t>带头落实领导干部双重组织生活制度，建立支部组织生活上级党委备案、全程纪实和党（工）委班子成员“三会一课”联系点等制度，刚性落实主题党日活动</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760E4A-C770-49D1-A48B-0C97CC2D634E}"/>
              </a:ext>
            </a:extLst>
          </p:cNvPr>
          <p:cNvSpPr/>
          <p:nvPr/>
        </p:nvSpPr>
        <p:spPr bwMode="auto">
          <a:xfrm>
            <a:off x="6714187" y="3021875"/>
            <a:ext cx="4206226" cy="231212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7" name="矩形: 圆角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967652-09B4-4E97-A7E0-549E54295FFF}"/>
              </a:ext>
            </a:extLst>
          </p:cNvPr>
          <p:cNvSpPr/>
          <p:nvPr/>
        </p:nvSpPr>
        <p:spPr bwMode="auto">
          <a:xfrm>
            <a:off x="6460185" y="3241027"/>
            <a:ext cx="508002" cy="508002"/>
          </a:xfrm>
          <a:prstGeom prst="roundRect">
            <a:avLst>
              <a:gd name="adj" fmla="val 622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800" dirty="0">
                <a:ln w="19050">
                  <a:noFill/>
                </a:ln>
                <a:gradFill>
                  <a:gsLst>
                    <a:gs pos="100000">
                      <a:srgbClr val="E9BE61"/>
                    </a:gs>
                    <a:gs pos="49000">
                      <a:srgbClr val="FEEFAC"/>
                    </a:gs>
                  </a:gsLst>
                  <a:lin ang="5400000" scaled="0"/>
                </a:gradFill>
                <a:cs typeface="+mn-ea"/>
                <a:sym typeface="+mn-lt"/>
              </a:rPr>
              <a:t>2</a:t>
            </a:r>
            <a:endParaRPr lang="zh-CN" altLang="en-US" sz="2800" dirty="0">
              <a:ln w="19050">
                <a:noFill/>
              </a:ln>
              <a:gradFill>
                <a:gsLst>
                  <a:gs pos="100000">
                    <a:srgbClr val="E9BE61"/>
                  </a:gs>
                  <a:gs pos="49000">
                    <a:srgbClr val="FEEFAC"/>
                  </a:gs>
                </a:gsLst>
                <a:lin ang="5400000" scaled="0"/>
              </a:gradFill>
              <a:cs typeface="+mn-ea"/>
              <a:sym typeface="+mn-lt"/>
            </a:endParaRP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470AED-913B-4D1C-B2A1-0B6FF649512D}"/>
              </a:ext>
            </a:extLst>
          </p:cNvPr>
          <p:cNvSpPr/>
          <p:nvPr/>
        </p:nvSpPr>
        <p:spPr>
          <a:xfrm>
            <a:off x="7114571" y="3142373"/>
            <a:ext cx="3463593" cy="1532727"/>
          </a:xfrm>
          <a:prstGeom prst="rect">
            <a:avLst/>
          </a:prstGeom>
        </p:spPr>
        <p:txBody>
          <a:bodyPr wrap="square">
            <a:spAutoFit/>
          </a:bodyPr>
          <a:lstStyle/>
          <a:p>
            <a:pPr lvl="0">
              <a:lnSpc>
                <a:spcPct val="130000"/>
              </a:lnSpc>
              <a:buClr>
                <a:schemeClr val="accent1"/>
              </a:buClr>
              <a:defRPr/>
            </a:pPr>
            <a:r>
              <a:rPr lang="zh-CN" altLang="en-US" dirty="0">
                <a:solidFill>
                  <a:prstClr val="black"/>
                </a:solidFill>
                <a:cs typeface="+mn-ea"/>
                <a:sym typeface="+mn-lt"/>
              </a:rPr>
              <a:t>依托</a:t>
            </a:r>
            <a:r>
              <a:rPr lang="en-US" altLang="zh-CN" dirty="0">
                <a:solidFill>
                  <a:prstClr val="black"/>
                </a:solidFill>
                <a:cs typeface="+mn-ea"/>
                <a:sym typeface="+mn-lt"/>
              </a:rPr>
              <a:t>X</a:t>
            </a:r>
            <a:r>
              <a:rPr lang="zh-CN" altLang="en-US" dirty="0">
                <a:solidFill>
                  <a:prstClr val="black"/>
                </a:solidFill>
                <a:cs typeface="+mn-ea"/>
                <a:sym typeface="+mn-lt"/>
              </a:rPr>
              <a:t>纪念馆、</a:t>
            </a:r>
            <a:r>
              <a:rPr lang="en-US" altLang="zh-CN" dirty="0">
                <a:solidFill>
                  <a:prstClr val="black"/>
                </a:solidFill>
                <a:cs typeface="+mn-ea"/>
                <a:sym typeface="+mn-lt"/>
              </a:rPr>
              <a:t>X</a:t>
            </a:r>
            <a:r>
              <a:rPr lang="zh-CN" altLang="en-US" dirty="0">
                <a:solidFill>
                  <a:prstClr val="black"/>
                </a:solidFill>
                <a:cs typeface="+mn-ea"/>
                <a:sym typeface="+mn-lt"/>
              </a:rPr>
              <a:t>党性锻炼实践基地、党风廉政警示教育基地等，打造开放式组织生活阵地，确保党内政治生活质量</a:t>
            </a:r>
          </a:p>
        </p:txBody>
      </p:sp>
      <p:pic>
        <p:nvPicPr>
          <p:cNvPr id="19" name="图片 18" descr="图片包含 建筑, 电话, 手机, 桌子&#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9562B3-7CAD-4C6B-A771-F103E7C2EA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53600" y="4038676"/>
            <a:ext cx="2438400" cy="2819324"/>
          </a:xfrm>
          <a:prstGeom prst="rect">
            <a:avLst/>
          </a:prstGeom>
        </p:spPr>
      </p:pic>
    </p:spTree>
    <p:extLst>
      <p:ext uri="{BB962C8B-B14F-4D97-AF65-F5344CB8AC3E}">
        <p14:creationId xmlns:p14="http://schemas.microsoft.com/office/powerpoint/2010/main" val="14014147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animBg="1"/>
      <p:bldP spid="12" grpId="0"/>
      <p:bldP spid="16" grpId="0" animBg="1"/>
      <p:bldP spid="17" grpId="0" animBg="1"/>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9500937-DF6E-4578-9EE0-5E2CDA6C1CF1}"/>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7" name="直接连接符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97E664-9F8A-4F21-87C6-AAEEA1FC0502}"/>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9B8F0F-24D8-450B-A626-8F6C85F452A6}"/>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9"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261029-5CD7-40D2-A868-6F1658FC5C2C}"/>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10" name="椭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D8B8467-2C8B-4996-AC28-97BA105DAFD8}"/>
              </a:ext>
            </a:extLst>
          </p:cNvPr>
          <p:cNvSpPr/>
          <p:nvPr/>
        </p:nvSpPr>
        <p:spPr>
          <a:xfrm>
            <a:off x="1177980" y="2425700"/>
            <a:ext cx="2438400" cy="2438400"/>
          </a:xfrm>
          <a:prstGeom prst="ellipse">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endParaRPr lang="zh-CN" altLang="en-US" sz="2400">
              <a:ln w="19050">
                <a:noFill/>
              </a:ln>
              <a:gradFill>
                <a:gsLst>
                  <a:gs pos="100000">
                    <a:srgbClr val="E9BE61"/>
                  </a:gs>
                  <a:gs pos="49000">
                    <a:srgbClr val="FEEFAC"/>
                  </a:gs>
                </a:gsLst>
                <a:lin ang="5400000" scaled="0"/>
              </a:gradFill>
              <a:cs typeface="+mn-ea"/>
              <a:sym typeface="+mn-lt"/>
            </a:endParaRPr>
          </a:p>
        </p:txBody>
      </p:sp>
      <p:sp>
        <p:nvSpPr>
          <p:cNvPr id="11" name="文本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29FFD4-4062-42D6-8184-ACBF2FAA9F20}"/>
              </a:ext>
            </a:extLst>
          </p:cNvPr>
          <p:cNvSpPr txBox="1"/>
          <p:nvPr/>
        </p:nvSpPr>
        <p:spPr>
          <a:xfrm>
            <a:off x="1055662" y="3018492"/>
            <a:ext cx="2683036" cy="1200329"/>
          </a:xfrm>
          <a:prstGeom prst="rect">
            <a:avLst/>
          </a:prstGeom>
          <a:noFill/>
          <a:ln>
            <a:noFill/>
          </a:ln>
          <a:effectLst/>
        </p:spPr>
        <p:txBody>
          <a:bodyPr wrap="square" rtlCol="0">
            <a:spAutoFit/>
          </a:bodyPr>
          <a:lstStyle>
            <a:defPPr>
              <a:defRPr lang="zh-CN"/>
            </a:defPPr>
            <a:lvl1pPr algn="ctr">
              <a:defRPr sz="6600" i="1" spc="-300">
                <a:ln w="19050">
                  <a:noFill/>
                </a:ln>
                <a:gradFill>
                  <a:gsLst>
                    <a:gs pos="100000">
                      <a:srgbClr val="E9BE61"/>
                    </a:gs>
                    <a:gs pos="49000">
                      <a:srgbClr val="FEEFAC"/>
                    </a:gs>
                  </a:gsLst>
                  <a:lin ang="5400000" scaled="0"/>
                </a:gradFill>
                <a:effectLst>
                  <a:outerShdw blurRad="254000" dist="114300" dir="5400000" algn="ctr" rotWithShape="0">
                    <a:srgbClr val="000000">
                      <a:alpha val="23000"/>
                    </a:srgbClr>
                  </a:outerShdw>
                </a:effectLst>
                <a:latin typeface="字魂143号-正酷超级黑" panose="00000500000000000000" pitchFamily="2" charset="-122"/>
                <a:ea typeface="字魂143号-正酷超级黑" panose="00000500000000000000" pitchFamily="2" charset="-122"/>
              </a:defRPr>
            </a:lvl1pPr>
          </a:lstStyle>
          <a:p>
            <a:r>
              <a:rPr lang="zh-CN" altLang="en-US" sz="3600" i="0" spc="0" dirty="0">
                <a:effectLst/>
                <a:latin typeface="+mn-lt"/>
                <a:ea typeface="+mn-ea"/>
                <a:cs typeface="+mn-ea"/>
                <a:sym typeface="+mn-lt"/>
              </a:rPr>
              <a:t>工作</a:t>
            </a:r>
            <a:endParaRPr lang="en-US" altLang="zh-CN" sz="3600" i="0" spc="0" dirty="0">
              <a:effectLst/>
              <a:latin typeface="+mn-lt"/>
              <a:ea typeface="+mn-ea"/>
              <a:cs typeface="+mn-ea"/>
              <a:sym typeface="+mn-lt"/>
            </a:endParaRPr>
          </a:p>
          <a:p>
            <a:r>
              <a:rPr lang="zh-CN" altLang="en-US" sz="3600" i="0" spc="0" dirty="0">
                <a:effectLst/>
                <a:latin typeface="+mn-lt"/>
                <a:ea typeface="+mn-ea"/>
                <a:cs typeface="+mn-ea"/>
                <a:sym typeface="+mn-lt"/>
              </a:rPr>
              <a:t>主要情况</a:t>
            </a:r>
          </a:p>
        </p:txBody>
      </p:sp>
      <p:sp>
        <p:nvSpPr>
          <p:cNvPr id="12" name="矩形: 圆角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8813B75-1202-4AD3-967F-267BB6308C05}"/>
              </a:ext>
            </a:extLst>
          </p:cNvPr>
          <p:cNvSpPr/>
          <p:nvPr/>
        </p:nvSpPr>
        <p:spPr bwMode="auto">
          <a:xfrm>
            <a:off x="4444320" y="1901328"/>
            <a:ext cx="3532792" cy="524372"/>
          </a:xfrm>
          <a:prstGeom prst="roundRect">
            <a:avLst>
              <a:gd name="adj" fmla="val 5000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zh-CN" altLang="en-US" sz="2400" dirty="0">
                <a:ln w="19050">
                  <a:noFill/>
                </a:ln>
                <a:gradFill>
                  <a:gsLst>
                    <a:gs pos="100000">
                      <a:srgbClr val="E9BE61"/>
                    </a:gs>
                    <a:gs pos="49000">
                      <a:srgbClr val="FEEFAC"/>
                    </a:gs>
                  </a:gsLst>
                  <a:lin ang="5400000" scaled="0"/>
                </a:gradFill>
                <a:cs typeface="+mn-ea"/>
                <a:sym typeface="+mn-lt"/>
              </a:rPr>
              <a:t>履职工作主要情况</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355151-0C1A-4DC4-9B45-CF808BCEECF7}"/>
              </a:ext>
            </a:extLst>
          </p:cNvPr>
          <p:cNvSpPr/>
          <p:nvPr/>
        </p:nvSpPr>
        <p:spPr>
          <a:xfrm>
            <a:off x="4489136" y="2509571"/>
            <a:ext cx="6431277" cy="1126462"/>
          </a:xfrm>
          <a:prstGeom prst="rect">
            <a:avLst/>
          </a:prstGeom>
        </p:spPr>
        <p:txBody>
          <a:bodyPr wrap="square">
            <a:spAutoFit/>
          </a:bodyPr>
          <a:lstStyle/>
          <a:p>
            <a:pPr marL="285750" lvl="0" indent="-285750">
              <a:lnSpc>
                <a:spcPct val="120000"/>
              </a:lnSpc>
              <a:buClr>
                <a:schemeClr val="accent1"/>
              </a:buClr>
              <a:buFont typeface="Arial" panose="020B0604020202020204" pitchFamily="34" charset="0"/>
              <a:buChar char="•"/>
              <a:defRPr/>
            </a:pPr>
            <a:r>
              <a:rPr lang="zh-CN" altLang="en-US" sz="1400" dirty="0">
                <a:solidFill>
                  <a:prstClr val="black"/>
                </a:solidFill>
                <a:cs typeface="+mn-ea"/>
                <a:sym typeface="+mn-lt"/>
              </a:rPr>
              <a:t>聚焦“四察四治”，以“三减五规范”行动为抓手，主动从思想观念、工作作风和领导方法上找根源</a:t>
            </a:r>
          </a:p>
          <a:p>
            <a:pPr marL="285750" lvl="0" indent="-285750">
              <a:lnSpc>
                <a:spcPct val="120000"/>
              </a:lnSpc>
              <a:buClr>
                <a:schemeClr val="accent1"/>
              </a:buClr>
              <a:buFont typeface="Arial" panose="020B0604020202020204" pitchFamily="34" charset="0"/>
              <a:buChar char="•"/>
              <a:defRPr/>
            </a:pPr>
            <a:r>
              <a:rPr lang="zh-CN" altLang="en-US" sz="1400" dirty="0">
                <a:solidFill>
                  <a:prstClr val="black"/>
                </a:solidFill>
                <a:cs typeface="+mn-ea"/>
                <a:sym typeface="+mn-lt"/>
              </a:rPr>
              <a:t>集中整治文件多、会议多、督查多、考评多等形式主义官僚主义问题</a:t>
            </a:r>
            <a:r>
              <a:rPr lang="en-US" altLang="zh-CN" sz="1400" dirty="0">
                <a:solidFill>
                  <a:prstClr val="black"/>
                </a:solidFill>
                <a:cs typeface="+mn-ea"/>
                <a:sym typeface="+mn-lt"/>
              </a:rPr>
              <a:t>X</a:t>
            </a:r>
            <a:r>
              <a:rPr lang="zh-CN" altLang="en-US" sz="1400" dirty="0">
                <a:solidFill>
                  <a:prstClr val="black"/>
                </a:solidFill>
                <a:cs typeface="+mn-ea"/>
                <a:sym typeface="+mn-lt"/>
              </a:rPr>
              <a:t>多个</a:t>
            </a:r>
            <a:r>
              <a:rPr lang="en-US" altLang="zh-CN" sz="1400" dirty="0">
                <a:solidFill>
                  <a:prstClr val="black"/>
                </a:solidFill>
                <a:cs typeface="+mn-ea"/>
                <a:sym typeface="+mn-lt"/>
              </a:rPr>
              <a:t>,</a:t>
            </a:r>
            <a:r>
              <a:rPr lang="zh-CN" altLang="en-US" sz="1400" dirty="0">
                <a:solidFill>
                  <a:prstClr val="black"/>
                </a:solidFill>
                <a:cs typeface="+mn-ea"/>
                <a:sym typeface="+mn-lt"/>
              </a:rPr>
              <a:t>全县发文精简</a:t>
            </a:r>
            <a:r>
              <a:rPr lang="en-US" altLang="zh-CN" sz="1400" dirty="0">
                <a:solidFill>
                  <a:prstClr val="black"/>
                </a:solidFill>
                <a:cs typeface="+mn-ea"/>
                <a:sym typeface="+mn-lt"/>
              </a:rPr>
              <a:t>X%</a:t>
            </a:r>
            <a:r>
              <a:rPr lang="zh-CN" altLang="en-US" sz="1400" dirty="0">
                <a:solidFill>
                  <a:prstClr val="black"/>
                </a:solidFill>
                <a:cs typeface="+mn-ea"/>
                <a:sym typeface="+mn-lt"/>
              </a:rPr>
              <a:t>、会议精简</a:t>
            </a:r>
            <a:r>
              <a:rPr lang="en-US" altLang="zh-CN" sz="1400" dirty="0">
                <a:solidFill>
                  <a:prstClr val="black"/>
                </a:solidFill>
                <a:cs typeface="+mn-ea"/>
                <a:sym typeface="+mn-lt"/>
              </a:rPr>
              <a:t>X%</a:t>
            </a:r>
            <a:r>
              <a:rPr lang="zh-CN" altLang="en-US" sz="1400" dirty="0">
                <a:solidFill>
                  <a:prstClr val="black"/>
                </a:solidFill>
                <a:cs typeface="+mn-ea"/>
                <a:sym typeface="+mn-lt"/>
              </a:rPr>
              <a:t>；</a:t>
            </a:r>
          </a:p>
        </p:txBody>
      </p:sp>
      <p:sp>
        <p:nvSpPr>
          <p:cNvPr id="14" name="矩形: 圆角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A507D1-B411-486C-B3A8-D7F9D4B78E73}"/>
              </a:ext>
            </a:extLst>
          </p:cNvPr>
          <p:cNvSpPr/>
          <p:nvPr/>
        </p:nvSpPr>
        <p:spPr bwMode="auto">
          <a:xfrm>
            <a:off x="4444320" y="4383019"/>
            <a:ext cx="3532792" cy="524372"/>
          </a:xfrm>
          <a:prstGeom prst="roundRect">
            <a:avLst>
              <a:gd name="adj" fmla="val 50000"/>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r>
              <a:rPr lang="zh-CN" altLang="en-US" sz="2400" dirty="0">
                <a:ln w="19050">
                  <a:noFill/>
                </a:ln>
                <a:gradFill>
                  <a:gsLst>
                    <a:gs pos="100000">
                      <a:srgbClr val="E9BE61"/>
                    </a:gs>
                    <a:gs pos="49000">
                      <a:srgbClr val="FEEFAC"/>
                    </a:gs>
                  </a:gsLst>
                  <a:lin ang="5400000" scaled="0"/>
                </a:gradFill>
                <a:cs typeface="+mn-ea"/>
                <a:sym typeface="+mn-lt"/>
              </a:rPr>
              <a:t>履职工作主要情况</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3068DE-7C23-49DD-9BC7-1F7703D38284}"/>
              </a:ext>
            </a:extLst>
          </p:cNvPr>
          <p:cNvSpPr/>
          <p:nvPr/>
        </p:nvSpPr>
        <p:spPr>
          <a:xfrm>
            <a:off x="4489136" y="4991262"/>
            <a:ext cx="6431277" cy="609398"/>
          </a:xfrm>
          <a:prstGeom prst="rect">
            <a:avLst/>
          </a:prstGeom>
        </p:spPr>
        <p:txBody>
          <a:bodyPr wrap="square">
            <a:spAutoFit/>
          </a:bodyPr>
          <a:lstStyle/>
          <a:p>
            <a:pPr marL="285750" lvl="0" indent="-285750">
              <a:lnSpc>
                <a:spcPct val="120000"/>
              </a:lnSpc>
              <a:buClr>
                <a:schemeClr val="accent1"/>
              </a:buClr>
              <a:buFont typeface="Arial" panose="020B0604020202020204" pitchFamily="34" charset="0"/>
              <a:buChar char="•"/>
              <a:defRPr/>
            </a:pPr>
            <a:r>
              <a:rPr lang="zh-CN" altLang="en-US" sz="1400" dirty="0">
                <a:solidFill>
                  <a:prstClr val="black"/>
                </a:solidFill>
                <a:cs typeface="+mn-ea"/>
                <a:sym typeface="+mn-lt"/>
              </a:rPr>
              <a:t>督查考核事项精简</a:t>
            </a:r>
            <a:r>
              <a:rPr lang="en-US" altLang="zh-CN" sz="1400" dirty="0">
                <a:solidFill>
                  <a:prstClr val="black"/>
                </a:solidFill>
                <a:cs typeface="+mn-ea"/>
                <a:sym typeface="+mn-lt"/>
              </a:rPr>
              <a:t>X%</a:t>
            </a:r>
            <a:r>
              <a:rPr lang="zh-CN" altLang="en-US" sz="1400" dirty="0">
                <a:solidFill>
                  <a:prstClr val="black"/>
                </a:solidFill>
                <a:cs typeface="+mn-ea"/>
                <a:sym typeface="+mn-lt"/>
              </a:rPr>
              <a:t>，清理关停政务</a:t>
            </a:r>
            <a:r>
              <a:rPr lang="en-US" altLang="zh-CN" sz="1400" dirty="0">
                <a:solidFill>
                  <a:prstClr val="black"/>
                </a:solidFill>
                <a:cs typeface="+mn-ea"/>
                <a:sym typeface="+mn-lt"/>
              </a:rPr>
              <a:t>X</a:t>
            </a:r>
            <a:r>
              <a:rPr lang="zh-CN" altLang="en-US" sz="1400" dirty="0">
                <a:solidFill>
                  <a:prstClr val="black"/>
                </a:solidFill>
                <a:cs typeface="+mn-ea"/>
                <a:sym typeface="+mn-lt"/>
              </a:rPr>
              <a:t>个、</a:t>
            </a:r>
            <a:r>
              <a:rPr lang="en-US" altLang="zh-CN" sz="1400" dirty="0">
                <a:solidFill>
                  <a:prstClr val="black"/>
                </a:solidFill>
                <a:cs typeface="+mn-ea"/>
                <a:sym typeface="+mn-lt"/>
              </a:rPr>
              <a:t>QQ</a:t>
            </a:r>
            <a:r>
              <a:rPr lang="zh-CN" altLang="en-US" sz="1400" dirty="0">
                <a:solidFill>
                  <a:prstClr val="black"/>
                </a:solidFill>
                <a:cs typeface="+mn-ea"/>
                <a:sym typeface="+mn-lt"/>
              </a:rPr>
              <a:t>工作群</a:t>
            </a:r>
            <a:r>
              <a:rPr lang="en-US" altLang="zh-CN" sz="1400" dirty="0">
                <a:solidFill>
                  <a:prstClr val="black"/>
                </a:solidFill>
                <a:cs typeface="+mn-ea"/>
                <a:sym typeface="+mn-lt"/>
              </a:rPr>
              <a:t>X</a:t>
            </a:r>
            <a:r>
              <a:rPr lang="zh-CN" altLang="en-US" sz="1400" dirty="0">
                <a:solidFill>
                  <a:prstClr val="black"/>
                </a:solidFill>
                <a:cs typeface="+mn-ea"/>
                <a:sym typeface="+mn-lt"/>
              </a:rPr>
              <a:t>个，全面推行“小微权力”清单制度，大力为基层松绑减负，激励广大干部担当作为。</a:t>
            </a:r>
          </a:p>
        </p:txBody>
      </p:sp>
      <p:cxnSp>
        <p:nvCxnSpPr>
          <p:cNvPr id="16" name="直接箭头连接符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8A666F-AE0A-4D1F-8932-3721F5BA575B}"/>
              </a:ext>
            </a:extLst>
          </p:cNvPr>
          <p:cNvCxnSpPr>
            <a:cxnSpLocks/>
          </p:cNvCxnSpPr>
          <p:nvPr/>
        </p:nvCxnSpPr>
        <p:spPr>
          <a:xfrm>
            <a:off x="3738698" y="4083050"/>
            <a:ext cx="576127" cy="379647"/>
          </a:xfrm>
          <a:prstGeom prst="straightConnector1">
            <a:avLst/>
          </a:prstGeom>
          <a:ln>
            <a:gradFill>
              <a:gsLst>
                <a:gs pos="0">
                  <a:schemeClr val="accent1">
                    <a:lumMod val="5000"/>
                    <a:lumOff val="95000"/>
                  </a:schemeClr>
                </a:gs>
                <a:gs pos="100000">
                  <a:schemeClr val="bg1">
                    <a:lumMod val="7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A612DD-953D-48F4-B5F4-A7E082316147}"/>
              </a:ext>
            </a:extLst>
          </p:cNvPr>
          <p:cNvCxnSpPr>
            <a:cxnSpLocks/>
          </p:cNvCxnSpPr>
          <p:nvPr/>
        </p:nvCxnSpPr>
        <p:spPr>
          <a:xfrm flipV="1">
            <a:off x="3616380" y="2259644"/>
            <a:ext cx="698445" cy="514972"/>
          </a:xfrm>
          <a:prstGeom prst="straightConnector1">
            <a:avLst/>
          </a:prstGeom>
          <a:ln>
            <a:gradFill>
              <a:gsLst>
                <a:gs pos="0">
                  <a:schemeClr val="accent1">
                    <a:lumMod val="5000"/>
                    <a:lumOff val="95000"/>
                  </a:schemeClr>
                </a:gs>
                <a:gs pos="100000">
                  <a:schemeClr val="bg1">
                    <a:lumMod val="7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55538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0" grpId="0" animBg="1"/>
      <p:bldP spid="11" grpId="0"/>
      <p:bldP spid="12" grpId="0" animBg="1"/>
      <p:bldP spid="13" grpId="0"/>
      <p:bldP spid="14"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4F00EE-1818-4C74-9CA6-BCBC67817019}"/>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9C8954C-E44F-415B-A541-3F46667E3B5C}"/>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矩形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929860-391A-4654-9353-190563F6D7DC}"/>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6"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B81040-8C11-4E70-AD28-274D3E2AE7A9}"/>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B5C50A-84D9-440E-8E3F-A19099A8ECEB}"/>
              </a:ext>
            </a:extLst>
          </p:cNvPr>
          <p:cNvSpPr/>
          <p:nvPr/>
        </p:nvSpPr>
        <p:spPr>
          <a:xfrm>
            <a:off x="1271589" y="1984227"/>
            <a:ext cx="2500311" cy="144477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dirty="0">
                <a:ln w="19050">
                  <a:noFill/>
                </a:ln>
                <a:gradFill>
                  <a:gsLst>
                    <a:gs pos="100000">
                      <a:srgbClr val="E9BE61"/>
                    </a:gs>
                    <a:gs pos="49000">
                      <a:srgbClr val="FEEFAC"/>
                    </a:gs>
                  </a:gsLst>
                  <a:lin ang="5400000" scaled="0"/>
                </a:gradFill>
                <a:cs typeface="+mn-ea"/>
                <a:sym typeface="+mn-lt"/>
              </a:rPr>
              <a:t>三是扎实推进基层党支部建设标准化</a:t>
            </a: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391BCCC-1A7C-416A-A778-4D2DE3836C1B}"/>
              </a:ext>
            </a:extLst>
          </p:cNvPr>
          <p:cNvSpPr/>
          <p:nvPr/>
        </p:nvSpPr>
        <p:spPr bwMode="auto">
          <a:xfrm>
            <a:off x="4000500" y="1984227"/>
            <a:ext cx="6919913" cy="1444764"/>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7F64C4-3797-4DDA-AB54-F8167B559F66}"/>
              </a:ext>
            </a:extLst>
          </p:cNvPr>
          <p:cNvSpPr/>
          <p:nvPr/>
        </p:nvSpPr>
        <p:spPr>
          <a:xfrm>
            <a:off x="4334701" y="2134946"/>
            <a:ext cx="5829712" cy="1172629"/>
          </a:xfrm>
          <a:prstGeom prst="rect">
            <a:avLst/>
          </a:prstGeom>
        </p:spPr>
        <p:txBody>
          <a:bodyPr wrap="square">
            <a:spAutoFit/>
          </a:bodyPr>
          <a:lstStyle/>
          <a:p>
            <a:pPr lvl="0">
              <a:lnSpc>
                <a:spcPct val="130000"/>
              </a:lnSpc>
              <a:buClr>
                <a:schemeClr val="accent1"/>
              </a:buClr>
              <a:defRPr/>
            </a:pPr>
            <a:r>
              <a:rPr lang="zh-CN" altLang="en-US" dirty="0">
                <a:solidFill>
                  <a:prstClr val="black"/>
                </a:solidFill>
                <a:cs typeface="+mn-ea"/>
                <a:sym typeface="+mn-lt"/>
              </a:rPr>
              <a:t>以抓实基层和建强支部为主线，建立县委常委基层党支部标准化建设联系点</a:t>
            </a:r>
            <a:r>
              <a:rPr lang="en-US" altLang="zh-CN" dirty="0">
                <a:solidFill>
                  <a:prstClr val="black"/>
                </a:solidFill>
                <a:cs typeface="+mn-ea"/>
                <a:sym typeface="+mn-lt"/>
              </a:rPr>
              <a:t>X</a:t>
            </a:r>
            <a:r>
              <a:rPr lang="zh-CN" altLang="en-US" dirty="0">
                <a:solidFill>
                  <a:prstClr val="black"/>
                </a:solidFill>
                <a:cs typeface="+mn-ea"/>
                <a:sym typeface="+mn-lt"/>
              </a:rPr>
              <a:t>个，调整设立党组</a:t>
            </a:r>
            <a:r>
              <a:rPr lang="en-US" altLang="zh-CN" dirty="0">
                <a:solidFill>
                  <a:prstClr val="black"/>
                </a:solidFill>
                <a:cs typeface="+mn-ea"/>
                <a:sym typeface="+mn-lt"/>
              </a:rPr>
              <a:t>X</a:t>
            </a:r>
            <a:r>
              <a:rPr lang="zh-CN" altLang="en-US" dirty="0">
                <a:solidFill>
                  <a:prstClr val="black"/>
                </a:solidFill>
                <a:cs typeface="+mn-ea"/>
                <a:sym typeface="+mn-lt"/>
              </a:rPr>
              <a:t>个、党工委</a:t>
            </a:r>
            <a:r>
              <a:rPr lang="en-US" altLang="zh-CN" dirty="0">
                <a:solidFill>
                  <a:prstClr val="black"/>
                </a:solidFill>
                <a:cs typeface="+mn-ea"/>
                <a:sym typeface="+mn-lt"/>
              </a:rPr>
              <a:t>X</a:t>
            </a:r>
            <a:r>
              <a:rPr lang="zh-CN" altLang="en-US" dirty="0">
                <a:solidFill>
                  <a:prstClr val="black"/>
                </a:solidFill>
                <a:cs typeface="+mn-ea"/>
                <a:sym typeface="+mn-lt"/>
              </a:rPr>
              <a:t>个、党支部</a:t>
            </a:r>
            <a:r>
              <a:rPr lang="en-US" altLang="zh-CN" dirty="0">
                <a:solidFill>
                  <a:prstClr val="black"/>
                </a:solidFill>
                <a:cs typeface="+mn-ea"/>
                <a:sym typeface="+mn-lt"/>
              </a:rPr>
              <a:t>X</a:t>
            </a:r>
            <a:r>
              <a:rPr lang="zh-CN" altLang="en-US" dirty="0">
                <a:solidFill>
                  <a:prstClr val="black"/>
                </a:solidFill>
                <a:cs typeface="+mn-ea"/>
                <a:sym typeface="+mn-lt"/>
              </a:rPr>
              <a:t>个，清理“空壳”党支部</a:t>
            </a:r>
            <a:r>
              <a:rPr lang="en-US" altLang="zh-CN" dirty="0">
                <a:solidFill>
                  <a:prstClr val="black"/>
                </a:solidFill>
                <a:cs typeface="+mn-ea"/>
                <a:sym typeface="+mn-lt"/>
              </a:rPr>
              <a:t>X</a:t>
            </a:r>
            <a:r>
              <a:rPr lang="zh-CN" altLang="en-US" dirty="0">
                <a:solidFill>
                  <a:prstClr val="black"/>
                </a:solidFill>
                <a:cs typeface="+mn-ea"/>
                <a:sym typeface="+mn-lt"/>
              </a:rPr>
              <a:t>个</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07D6CF-1184-4DEA-A465-6024E8DEB052}"/>
              </a:ext>
            </a:extLst>
          </p:cNvPr>
          <p:cNvSpPr/>
          <p:nvPr/>
        </p:nvSpPr>
        <p:spPr>
          <a:xfrm>
            <a:off x="1271589" y="4121035"/>
            <a:ext cx="2500311" cy="144477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000" dirty="0">
                <a:ln w="19050">
                  <a:noFill/>
                </a:ln>
                <a:gradFill>
                  <a:gsLst>
                    <a:gs pos="100000">
                      <a:srgbClr val="E9BE61"/>
                    </a:gs>
                    <a:gs pos="49000">
                      <a:srgbClr val="FEEFAC"/>
                    </a:gs>
                  </a:gsLst>
                  <a:lin ang="5400000" scaled="0"/>
                </a:gradFill>
                <a:cs typeface="+mn-ea"/>
                <a:sym typeface="+mn-lt"/>
              </a:rPr>
              <a:t>三是扎实推进基层党支部建设标准化</a:t>
            </a: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CCF95A1-5EDC-49C5-A402-005E97DE138F}"/>
              </a:ext>
            </a:extLst>
          </p:cNvPr>
          <p:cNvSpPr/>
          <p:nvPr/>
        </p:nvSpPr>
        <p:spPr bwMode="auto">
          <a:xfrm>
            <a:off x="4000500" y="4121035"/>
            <a:ext cx="6919913" cy="1444764"/>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54FBCF-F3D2-472F-833A-AE141D218348}"/>
              </a:ext>
            </a:extLst>
          </p:cNvPr>
          <p:cNvSpPr/>
          <p:nvPr/>
        </p:nvSpPr>
        <p:spPr>
          <a:xfrm>
            <a:off x="4334701" y="4271754"/>
            <a:ext cx="5829712" cy="1172629"/>
          </a:xfrm>
          <a:prstGeom prst="rect">
            <a:avLst/>
          </a:prstGeom>
        </p:spPr>
        <p:txBody>
          <a:bodyPr wrap="square">
            <a:spAutoFit/>
          </a:bodyPr>
          <a:lstStyle/>
          <a:p>
            <a:pPr lvl="0">
              <a:lnSpc>
                <a:spcPct val="130000"/>
              </a:lnSpc>
              <a:buClr>
                <a:schemeClr val="accent1"/>
              </a:buClr>
              <a:defRPr/>
            </a:pPr>
            <a:r>
              <a:rPr lang="zh-CN" altLang="en-US" dirty="0">
                <a:solidFill>
                  <a:prstClr val="black"/>
                </a:solidFill>
                <a:cs typeface="+mn-ea"/>
                <a:sym typeface="+mn-lt"/>
              </a:rPr>
              <a:t>深化抓党建促脱贫攻坚、促乡村振兴工作，投入资金</a:t>
            </a:r>
            <a:r>
              <a:rPr lang="en-US" altLang="zh-CN" dirty="0">
                <a:solidFill>
                  <a:prstClr val="black"/>
                </a:solidFill>
                <a:cs typeface="+mn-ea"/>
                <a:sym typeface="+mn-lt"/>
              </a:rPr>
              <a:t>X</a:t>
            </a:r>
            <a:r>
              <a:rPr lang="zh-CN" altLang="en-US" dirty="0">
                <a:solidFill>
                  <a:prstClr val="black"/>
                </a:solidFill>
                <a:cs typeface="+mn-ea"/>
                <a:sym typeface="+mn-lt"/>
              </a:rPr>
              <a:t>多万元，扶持</a:t>
            </a:r>
            <a:r>
              <a:rPr lang="en-US" altLang="zh-CN" dirty="0">
                <a:solidFill>
                  <a:prstClr val="black"/>
                </a:solidFill>
                <a:cs typeface="+mn-ea"/>
                <a:sym typeface="+mn-lt"/>
              </a:rPr>
              <a:t>X</a:t>
            </a:r>
            <a:r>
              <a:rPr lang="zh-CN" altLang="en-US" dirty="0">
                <a:solidFill>
                  <a:prstClr val="black"/>
                </a:solidFill>
                <a:cs typeface="+mn-ea"/>
                <a:sym typeface="+mn-lt"/>
              </a:rPr>
              <a:t>个村实施乡村振兴战略培训计划和发展壮大薄弱村空壳村集体经济专项行动</a:t>
            </a:r>
          </a:p>
        </p:txBody>
      </p:sp>
    </p:spTree>
    <p:extLst>
      <p:ext uri="{BB962C8B-B14F-4D97-AF65-F5344CB8AC3E}">
        <p14:creationId xmlns:p14="http://schemas.microsoft.com/office/powerpoint/2010/main" val="203188865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P spid="9" grpId="0"/>
      <p:bldP spid="10" grpId="0" animBg="1"/>
      <p:bldP spid="11" grpId="0" animBg="1"/>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47E007-2EE4-4B9F-A0DA-A052CED8ED98}"/>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825738-9AD0-4011-A814-C199D8130A7F}"/>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矩形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5916FC2-C7D6-4C88-8563-3F397691B968}"/>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6"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52396FE-76AD-4C04-B041-F66AD10A1F5F}"/>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7BAC8E-FA03-41CD-84D4-5D3D4AA3B2DF}"/>
              </a:ext>
            </a:extLst>
          </p:cNvPr>
          <p:cNvSpPr/>
          <p:nvPr/>
        </p:nvSpPr>
        <p:spPr>
          <a:xfrm>
            <a:off x="1271588" y="1577827"/>
            <a:ext cx="1065600" cy="1063772"/>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dirty="0">
              <a:ln w="19050">
                <a:noFill/>
              </a:ln>
              <a:gradFill>
                <a:gsLst>
                  <a:gs pos="100000">
                    <a:srgbClr val="E9BE61"/>
                  </a:gs>
                  <a:gs pos="49000">
                    <a:srgbClr val="FEEFAC"/>
                  </a:gs>
                </a:gsLst>
                <a:lin ang="5400000" scaled="0"/>
              </a:gradFill>
              <a:cs typeface="+mn-ea"/>
              <a:sym typeface="+mn-lt"/>
            </a:endParaRPr>
          </a:p>
        </p:txBody>
      </p:sp>
      <p:grpSp>
        <p:nvGrpSpPr>
          <p:cNvPr id="8" name="图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259D15-D134-4F82-BAE2-D4A41989C0BF}"/>
              </a:ext>
            </a:extLst>
          </p:cNvPr>
          <p:cNvGrpSpPr/>
          <p:nvPr/>
        </p:nvGrpSpPr>
        <p:grpSpPr>
          <a:xfrm>
            <a:off x="1549098" y="1854423"/>
            <a:ext cx="510581" cy="510581"/>
            <a:chOff x="2910379" y="3369719"/>
            <a:chExt cx="752666" cy="752666"/>
          </a:xfrm>
          <a:gradFill>
            <a:gsLst>
              <a:gs pos="0">
                <a:srgbClr val="FEEFAC"/>
              </a:gs>
              <a:gs pos="82000">
                <a:srgbClr val="E9BE61"/>
              </a:gs>
            </a:gsLst>
            <a:lin ang="5400000" scaled="1"/>
          </a:gradFill>
          <a:effectLst>
            <a:outerShdw blurRad="254000" dist="101600" dir="5400000" algn="ctr" rotWithShape="0">
              <a:srgbClr val="C30F0F">
                <a:alpha val="23000"/>
              </a:srgbClr>
            </a:outerShdw>
          </a:effectLst>
        </p:grpSpPr>
        <p:sp>
          <p:nvSpPr>
            <p:cNvPr id="9" name="任意多边形: 形状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0652D5-E87C-4294-B0F0-14956C8F8EE5}"/>
                </a:ext>
              </a:extLst>
            </p:cNvPr>
            <p:cNvSpPr/>
            <p:nvPr/>
          </p:nvSpPr>
          <p:spPr>
            <a:xfrm>
              <a:off x="2910708" y="3370048"/>
              <a:ext cx="677375" cy="752028"/>
            </a:xfrm>
            <a:custGeom>
              <a:avLst/>
              <a:gdLst>
                <a:gd name="connsiteX0" fmla="*/ 633298 w 677375"/>
                <a:gd name="connsiteY0" fmla="*/ 680340 h 752028"/>
                <a:gd name="connsiteX1" fmla="*/ 608084 w 677375"/>
                <a:gd name="connsiteY1" fmla="*/ 705577 h 752028"/>
                <a:gd name="connsiteX2" fmla="*/ 67552 w 677375"/>
                <a:gd name="connsiteY2" fmla="*/ 705577 h 752028"/>
                <a:gd name="connsiteX3" fmla="*/ 42290 w 677375"/>
                <a:gd name="connsiteY3" fmla="*/ 680340 h 752028"/>
                <a:gd name="connsiteX4" fmla="*/ 42290 w 677375"/>
                <a:gd name="connsiteY4" fmla="*/ 69316 h 752028"/>
                <a:gd name="connsiteX5" fmla="*/ 67552 w 677375"/>
                <a:gd name="connsiteY5" fmla="*/ 44031 h 752028"/>
                <a:gd name="connsiteX6" fmla="*/ 440615 w 677375"/>
                <a:gd name="connsiteY6" fmla="*/ 44031 h 752028"/>
                <a:gd name="connsiteX7" fmla="*/ 440615 w 677375"/>
                <a:gd name="connsiteY7" fmla="*/ 182122 h 752028"/>
                <a:gd name="connsiteX8" fmla="*/ 512330 w 677375"/>
                <a:gd name="connsiteY8" fmla="*/ 253202 h 752028"/>
                <a:gd name="connsiteX9" fmla="*/ 532864 w 677375"/>
                <a:gd name="connsiteY9" fmla="*/ 253202 h 752028"/>
                <a:gd name="connsiteX10" fmla="*/ 579294 w 677375"/>
                <a:gd name="connsiteY10" fmla="*/ 206795 h 752028"/>
                <a:gd name="connsiteX11" fmla="*/ 512330 w 677375"/>
                <a:gd name="connsiteY11" fmla="*/ 206795 h 752028"/>
                <a:gd name="connsiteX12" fmla="*/ 487045 w 677375"/>
                <a:gd name="connsiteY12" fmla="*/ 181888 h 752028"/>
                <a:gd name="connsiteX13" fmla="*/ 487045 w 677375"/>
                <a:gd name="connsiteY13" fmla="*/ 181510 h 752028"/>
                <a:gd name="connsiteX14" fmla="*/ 487045 w 677375"/>
                <a:gd name="connsiteY14" fmla="*/ 82252 h 752028"/>
                <a:gd name="connsiteX15" fmla="*/ 592231 w 677375"/>
                <a:gd name="connsiteY15" fmla="*/ 193882 h 752028"/>
                <a:gd name="connsiteX16" fmla="*/ 624525 w 677375"/>
                <a:gd name="connsiteY16" fmla="*/ 161564 h 752028"/>
                <a:gd name="connsiteX17" fmla="*/ 472957 w 677375"/>
                <a:gd name="connsiteY17" fmla="*/ 0 h 752028"/>
                <a:gd name="connsiteX18" fmla="*/ 67552 w 677375"/>
                <a:gd name="connsiteY18" fmla="*/ 0 h 752028"/>
                <a:gd name="connsiteX19" fmla="*/ 0 w 677375"/>
                <a:gd name="connsiteY19" fmla="*/ 69339 h 752028"/>
                <a:gd name="connsiteX20" fmla="*/ 0 w 677375"/>
                <a:gd name="connsiteY20" fmla="*/ 680363 h 752028"/>
                <a:gd name="connsiteX21" fmla="*/ 67552 w 677375"/>
                <a:gd name="connsiteY21" fmla="*/ 752028 h 752028"/>
                <a:gd name="connsiteX22" fmla="*/ 608084 w 677375"/>
                <a:gd name="connsiteY22" fmla="*/ 752028 h 752028"/>
                <a:gd name="connsiteX23" fmla="*/ 677376 w 677375"/>
                <a:gd name="connsiteY23" fmla="*/ 680363 h 752028"/>
                <a:gd name="connsiteX24" fmla="*/ 677376 w 677375"/>
                <a:gd name="connsiteY24" fmla="*/ 404182 h 752028"/>
                <a:gd name="connsiteX25" fmla="*/ 632757 w 677375"/>
                <a:gd name="connsiteY25" fmla="*/ 451223 h 752028"/>
                <a:gd name="connsiteX26" fmla="*/ 633298 w 677375"/>
                <a:gd name="connsiteY26" fmla="*/ 680340 h 75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7375" h="752028">
                  <a:moveTo>
                    <a:pt x="633298" y="680340"/>
                  </a:moveTo>
                  <a:cubicBezTo>
                    <a:pt x="633298" y="694452"/>
                    <a:pt x="622173" y="705577"/>
                    <a:pt x="608084" y="705577"/>
                  </a:cubicBezTo>
                  <a:lnTo>
                    <a:pt x="67552" y="705577"/>
                  </a:lnTo>
                  <a:cubicBezTo>
                    <a:pt x="53439" y="705577"/>
                    <a:pt x="42290" y="694429"/>
                    <a:pt x="42290" y="680340"/>
                  </a:cubicBezTo>
                  <a:lnTo>
                    <a:pt x="42290" y="69316"/>
                  </a:lnTo>
                  <a:cubicBezTo>
                    <a:pt x="42290" y="55180"/>
                    <a:pt x="53439" y="44031"/>
                    <a:pt x="67552" y="44031"/>
                  </a:cubicBezTo>
                  <a:lnTo>
                    <a:pt x="440615" y="44031"/>
                  </a:lnTo>
                  <a:lnTo>
                    <a:pt x="440615" y="182122"/>
                  </a:lnTo>
                  <a:cubicBezTo>
                    <a:pt x="440615" y="221495"/>
                    <a:pt x="472933" y="253202"/>
                    <a:pt x="512330" y="253202"/>
                  </a:cubicBezTo>
                  <a:lnTo>
                    <a:pt x="532864" y="253202"/>
                  </a:lnTo>
                  <a:lnTo>
                    <a:pt x="579294" y="206795"/>
                  </a:lnTo>
                  <a:lnTo>
                    <a:pt x="512330" y="206795"/>
                  </a:lnTo>
                  <a:cubicBezTo>
                    <a:pt x="498470" y="206899"/>
                    <a:pt x="487150" y="195748"/>
                    <a:pt x="487045" y="181888"/>
                  </a:cubicBezTo>
                  <a:cubicBezTo>
                    <a:pt x="487045" y="181762"/>
                    <a:pt x="487045" y="181636"/>
                    <a:pt x="487045" y="181510"/>
                  </a:cubicBezTo>
                  <a:lnTo>
                    <a:pt x="487045" y="82252"/>
                  </a:lnTo>
                  <a:lnTo>
                    <a:pt x="592231" y="193882"/>
                  </a:lnTo>
                  <a:lnTo>
                    <a:pt x="624525" y="161564"/>
                  </a:lnTo>
                  <a:lnTo>
                    <a:pt x="472957" y="0"/>
                  </a:lnTo>
                  <a:lnTo>
                    <a:pt x="67552" y="0"/>
                  </a:lnTo>
                  <a:cubicBezTo>
                    <a:pt x="29354" y="0"/>
                    <a:pt x="0" y="29966"/>
                    <a:pt x="0" y="69339"/>
                  </a:cubicBezTo>
                  <a:lnTo>
                    <a:pt x="0" y="680363"/>
                  </a:lnTo>
                  <a:cubicBezTo>
                    <a:pt x="0" y="720913"/>
                    <a:pt x="29377" y="752028"/>
                    <a:pt x="67552" y="752028"/>
                  </a:cubicBezTo>
                  <a:lnTo>
                    <a:pt x="608084" y="752028"/>
                  </a:lnTo>
                  <a:cubicBezTo>
                    <a:pt x="646822" y="752028"/>
                    <a:pt x="677376" y="720913"/>
                    <a:pt x="677376" y="680363"/>
                  </a:cubicBezTo>
                  <a:lnTo>
                    <a:pt x="677376" y="404182"/>
                  </a:lnTo>
                  <a:lnTo>
                    <a:pt x="632757" y="451223"/>
                  </a:lnTo>
                  <a:lnTo>
                    <a:pt x="633298" y="680340"/>
                  </a:lnTo>
                  <a:close/>
                </a:path>
              </a:pathLst>
            </a:custGeom>
            <a:grp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800">
                <a:ln w="19050">
                  <a:noFill/>
                </a:ln>
                <a:gradFill>
                  <a:gsLst>
                    <a:gs pos="100000">
                      <a:srgbClr val="E9BE61"/>
                    </a:gs>
                    <a:gs pos="49000">
                      <a:srgbClr val="FEEFAC"/>
                    </a:gs>
                  </a:gsLst>
                  <a:lin ang="5400000" scaled="0"/>
                </a:gradFill>
                <a:cs typeface="+mn-ea"/>
                <a:sym typeface="+mn-lt"/>
              </a:endParaRPr>
            </a:p>
          </p:txBody>
        </p:sp>
        <p:sp>
          <p:nvSpPr>
            <p:cNvPr id="10" name="任意多边形: 形状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D75A0CB-F3E1-49B6-9995-0849C49E457F}"/>
                </a:ext>
              </a:extLst>
            </p:cNvPr>
            <p:cNvSpPr/>
            <p:nvPr/>
          </p:nvSpPr>
          <p:spPr>
            <a:xfrm>
              <a:off x="3010577" y="3533941"/>
              <a:ext cx="652151" cy="481776"/>
            </a:xfrm>
            <a:custGeom>
              <a:avLst/>
              <a:gdLst>
                <a:gd name="connsiteX0" fmla="*/ 636282 w 652151"/>
                <a:gd name="connsiteY0" fmla="*/ 57602 h 481776"/>
                <a:gd name="connsiteX1" fmla="*/ 620408 w 652151"/>
                <a:gd name="connsiteY1" fmla="*/ 41726 h 481776"/>
                <a:gd name="connsiteX2" fmla="*/ 584586 w 652151"/>
                <a:gd name="connsiteY2" fmla="*/ 24673 h 481776"/>
                <a:gd name="connsiteX3" fmla="*/ 542907 w 652151"/>
                <a:gd name="connsiteY3" fmla="*/ 40526 h 481776"/>
                <a:gd name="connsiteX4" fmla="*/ 354882 w 652151"/>
                <a:gd name="connsiteY4" fmla="*/ 229140 h 481776"/>
                <a:gd name="connsiteX5" fmla="*/ 316096 w 652151"/>
                <a:gd name="connsiteY5" fmla="*/ 330162 h 481776"/>
                <a:gd name="connsiteX6" fmla="*/ 344933 w 652151"/>
                <a:gd name="connsiteY6" fmla="*/ 359539 h 481776"/>
                <a:gd name="connsiteX7" fmla="*/ 447742 w 652151"/>
                <a:gd name="connsiteY7" fmla="*/ 322541 h 481776"/>
                <a:gd name="connsiteX8" fmla="*/ 636334 w 652151"/>
                <a:gd name="connsiteY8" fmla="*/ 133951 h 481776"/>
                <a:gd name="connsiteX9" fmla="*/ 636392 w 652151"/>
                <a:gd name="connsiteY9" fmla="*/ 57711 h 481776"/>
                <a:gd name="connsiteX10" fmla="*/ 636282 w 652151"/>
                <a:gd name="connsiteY10" fmla="*/ 57602 h 481776"/>
                <a:gd name="connsiteX11" fmla="*/ 529924 w 652151"/>
                <a:gd name="connsiteY11" fmla="*/ 102833 h 481776"/>
                <a:gd name="connsiteX12" fmla="*/ 574002 w 652151"/>
                <a:gd name="connsiteY12" fmla="*/ 146323 h 481776"/>
                <a:gd name="connsiteX13" fmla="*/ 453552 w 652151"/>
                <a:gd name="connsiteY13" fmla="*/ 267361 h 481776"/>
                <a:gd name="connsiteX14" fmla="*/ 409521 w 652151"/>
                <a:gd name="connsiteY14" fmla="*/ 223260 h 481776"/>
                <a:gd name="connsiteX15" fmla="*/ 529924 w 652151"/>
                <a:gd name="connsiteY15" fmla="*/ 102833 h 481776"/>
                <a:gd name="connsiteX16" fmla="*/ 612200 w 652151"/>
                <a:gd name="connsiteY16" fmla="*/ 108713 h 481776"/>
                <a:gd name="connsiteX17" fmla="*/ 598675 w 652151"/>
                <a:gd name="connsiteY17" fmla="*/ 122238 h 481776"/>
                <a:gd name="connsiteX18" fmla="*/ 554621 w 652151"/>
                <a:gd name="connsiteY18" fmla="*/ 78748 h 481776"/>
                <a:gd name="connsiteX19" fmla="*/ 568145 w 652151"/>
                <a:gd name="connsiteY19" fmla="*/ 65223 h 481776"/>
                <a:gd name="connsiteX20" fmla="*/ 581623 w 652151"/>
                <a:gd name="connsiteY20" fmla="*/ 59931 h 481776"/>
                <a:gd name="connsiteX21" fmla="*/ 595124 w 652151"/>
                <a:gd name="connsiteY21" fmla="*/ 65223 h 481776"/>
                <a:gd name="connsiteX22" fmla="*/ 612200 w 652151"/>
                <a:gd name="connsiteY22" fmla="*/ 82276 h 481776"/>
                <a:gd name="connsiteX23" fmla="*/ 617445 w 652151"/>
                <a:gd name="connsiteY23" fmla="*/ 95800 h 481776"/>
                <a:gd name="connsiteX24" fmla="*/ 612200 w 652151"/>
                <a:gd name="connsiteY24" fmla="*/ 108713 h 481776"/>
                <a:gd name="connsiteX25" fmla="*/ 384801 w 652151"/>
                <a:gd name="connsiteY25" fmla="*/ 247933 h 481776"/>
                <a:gd name="connsiteX26" fmla="*/ 428902 w 652151"/>
                <a:gd name="connsiteY26" fmla="*/ 291987 h 481776"/>
                <a:gd name="connsiteX27" fmla="*/ 358410 w 652151"/>
                <a:gd name="connsiteY27" fmla="*/ 317860 h 481776"/>
                <a:gd name="connsiteX28" fmla="*/ 384801 w 652151"/>
                <a:gd name="connsiteY28" fmla="*/ 247933 h 481776"/>
                <a:gd name="connsiteX29" fmla="*/ 25849 w 652151"/>
                <a:gd name="connsiteY29" fmla="*/ 481777 h 481776"/>
                <a:gd name="connsiteX30" fmla="*/ 458256 w 652151"/>
                <a:gd name="connsiteY30" fmla="*/ 481777 h 481776"/>
                <a:gd name="connsiteX31" fmla="*/ 484129 w 652151"/>
                <a:gd name="connsiteY31" fmla="*/ 455927 h 481776"/>
                <a:gd name="connsiteX32" fmla="*/ 458256 w 652151"/>
                <a:gd name="connsiteY32" fmla="*/ 430078 h 481776"/>
                <a:gd name="connsiteX33" fmla="*/ 25849 w 652151"/>
                <a:gd name="connsiteY33" fmla="*/ 430078 h 481776"/>
                <a:gd name="connsiteX34" fmla="*/ 0 w 652151"/>
                <a:gd name="connsiteY34" fmla="*/ 455927 h 481776"/>
                <a:gd name="connsiteX35" fmla="*/ 25849 w 652151"/>
                <a:gd name="connsiteY35" fmla="*/ 481777 h 481776"/>
                <a:gd name="connsiteX36" fmla="*/ 25849 w 652151"/>
                <a:gd name="connsiteY36" fmla="*/ 344298 h 481776"/>
                <a:gd name="connsiteX37" fmla="*/ 230316 w 652151"/>
                <a:gd name="connsiteY37" fmla="*/ 344298 h 481776"/>
                <a:gd name="connsiteX38" fmla="*/ 256142 w 652151"/>
                <a:gd name="connsiteY38" fmla="*/ 318448 h 481776"/>
                <a:gd name="connsiteX39" fmla="*/ 230316 w 652151"/>
                <a:gd name="connsiteY39" fmla="*/ 292575 h 481776"/>
                <a:gd name="connsiteX40" fmla="*/ 25849 w 652151"/>
                <a:gd name="connsiteY40" fmla="*/ 292575 h 481776"/>
                <a:gd name="connsiteX41" fmla="*/ 0 w 652151"/>
                <a:gd name="connsiteY41" fmla="*/ 318448 h 481776"/>
                <a:gd name="connsiteX42" fmla="*/ 25849 w 652151"/>
                <a:gd name="connsiteY42" fmla="*/ 344298 h 481776"/>
                <a:gd name="connsiteX43" fmla="*/ 230316 w 652151"/>
                <a:gd name="connsiteY43" fmla="*/ 148652 h 481776"/>
                <a:gd name="connsiteX44" fmla="*/ 25849 w 652151"/>
                <a:gd name="connsiteY44" fmla="*/ 148652 h 481776"/>
                <a:gd name="connsiteX45" fmla="*/ 0 w 652151"/>
                <a:gd name="connsiteY45" fmla="*/ 174501 h 481776"/>
                <a:gd name="connsiteX46" fmla="*/ 25849 w 652151"/>
                <a:gd name="connsiteY46" fmla="*/ 200374 h 481776"/>
                <a:gd name="connsiteX47" fmla="*/ 230316 w 652151"/>
                <a:gd name="connsiteY47" fmla="*/ 200374 h 481776"/>
                <a:gd name="connsiteX48" fmla="*/ 256142 w 652151"/>
                <a:gd name="connsiteY48" fmla="*/ 174501 h 481776"/>
                <a:gd name="connsiteX49" fmla="*/ 230316 w 652151"/>
                <a:gd name="connsiteY49" fmla="*/ 148652 h 481776"/>
                <a:gd name="connsiteX50" fmla="*/ 25849 w 652151"/>
                <a:gd name="connsiteY50" fmla="*/ 51722 h 481776"/>
                <a:gd name="connsiteX51" fmla="*/ 230316 w 652151"/>
                <a:gd name="connsiteY51" fmla="*/ 51722 h 481776"/>
                <a:gd name="connsiteX52" fmla="*/ 256142 w 652151"/>
                <a:gd name="connsiteY52" fmla="*/ 25849 h 481776"/>
                <a:gd name="connsiteX53" fmla="*/ 230316 w 652151"/>
                <a:gd name="connsiteY53" fmla="*/ 0 h 481776"/>
                <a:gd name="connsiteX54" fmla="*/ 25849 w 652151"/>
                <a:gd name="connsiteY54" fmla="*/ 0 h 481776"/>
                <a:gd name="connsiteX55" fmla="*/ 0 w 652151"/>
                <a:gd name="connsiteY55" fmla="*/ 25849 h 481776"/>
                <a:gd name="connsiteX56" fmla="*/ 25849 w 652151"/>
                <a:gd name="connsiteY56" fmla="*/ 51722 h 48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52151" h="481776">
                  <a:moveTo>
                    <a:pt x="636282" y="57602"/>
                  </a:moveTo>
                  <a:lnTo>
                    <a:pt x="620408" y="41726"/>
                  </a:lnTo>
                  <a:cubicBezTo>
                    <a:pt x="610810" y="32055"/>
                    <a:pt x="598145" y="26027"/>
                    <a:pt x="584586" y="24673"/>
                  </a:cubicBezTo>
                  <a:cubicBezTo>
                    <a:pt x="569032" y="23528"/>
                    <a:pt x="553769" y="29333"/>
                    <a:pt x="542907" y="40526"/>
                  </a:cubicBezTo>
                  <a:lnTo>
                    <a:pt x="354882" y="229140"/>
                  </a:lnTo>
                  <a:lnTo>
                    <a:pt x="316096" y="330162"/>
                  </a:lnTo>
                  <a:cubicBezTo>
                    <a:pt x="309040" y="348390"/>
                    <a:pt x="326681" y="366031"/>
                    <a:pt x="344933" y="359539"/>
                  </a:cubicBezTo>
                  <a:lnTo>
                    <a:pt x="447742" y="322541"/>
                  </a:lnTo>
                  <a:lnTo>
                    <a:pt x="636334" y="133951"/>
                  </a:lnTo>
                  <a:cubicBezTo>
                    <a:pt x="657399" y="112915"/>
                    <a:pt x="657429" y="78781"/>
                    <a:pt x="636392" y="57711"/>
                  </a:cubicBezTo>
                  <a:cubicBezTo>
                    <a:pt x="636356" y="57675"/>
                    <a:pt x="636319" y="57638"/>
                    <a:pt x="636282" y="57602"/>
                  </a:cubicBezTo>
                  <a:close/>
                  <a:moveTo>
                    <a:pt x="529924" y="102833"/>
                  </a:moveTo>
                  <a:lnTo>
                    <a:pt x="574002" y="146323"/>
                  </a:lnTo>
                  <a:lnTo>
                    <a:pt x="453552" y="267361"/>
                  </a:lnTo>
                  <a:lnTo>
                    <a:pt x="409521" y="223260"/>
                  </a:lnTo>
                  <a:lnTo>
                    <a:pt x="529924" y="102833"/>
                  </a:lnTo>
                  <a:close/>
                  <a:moveTo>
                    <a:pt x="612200" y="108713"/>
                  </a:moveTo>
                  <a:lnTo>
                    <a:pt x="598675" y="122238"/>
                  </a:lnTo>
                  <a:lnTo>
                    <a:pt x="554621" y="78748"/>
                  </a:lnTo>
                  <a:lnTo>
                    <a:pt x="568145" y="65223"/>
                  </a:lnTo>
                  <a:cubicBezTo>
                    <a:pt x="571733" y="61702"/>
                    <a:pt x="576598" y="59792"/>
                    <a:pt x="581623" y="59931"/>
                  </a:cubicBezTo>
                  <a:cubicBezTo>
                    <a:pt x="586938" y="59931"/>
                    <a:pt x="591619" y="61695"/>
                    <a:pt x="595124" y="65223"/>
                  </a:cubicBezTo>
                  <a:lnTo>
                    <a:pt x="612200" y="82276"/>
                  </a:lnTo>
                  <a:cubicBezTo>
                    <a:pt x="615704" y="85804"/>
                    <a:pt x="617445" y="90485"/>
                    <a:pt x="617445" y="95800"/>
                  </a:cubicBezTo>
                  <a:cubicBezTo>
                    <a:pt x="617592" y="100651"/>
                    <a:pt x="615687" y="105339"/>
                    <a:pt x="612200" y="108713"/>
                  </a:cubicBezTo>
                  <a:close/>
                  <a:moveTo>
                    <a:pt x="384801" y="247933"/>
                  </a:moveTo>
                  <a:lnTo>
                    <a:pt x="428902" y="291987"/>
                  </a:lnTo>
                  <a:lnTo>
                    <a:pt x="358410" y="317860"/>
                  </a:lnTo>
                  <a:lnTo>
                    <a:pt x="384801" y="247933"/>
                  </a:lnTo>
                  <a:close/>
                  <a:moveTo>
                    <a:pt x="25849" y="481777"/>
                  </a:moveTo>
                  <a:lnTo>
                    <a:pt x="458256" y="481777"/>
                  </a:lnTo>
                  <a:cubicBezTo>
                    <a:pt x="472368" y="481777"/>
                    <a:pt x="484129" y="470040"/>
                    <a:pt x="484129" y="455927"/>
                  </a:cubicBezTo>
                  <a:cubicBezTo>
                    <a:pt x="484129" y="441815"/>
                    <a:pt x="472368" y="430078"/>
                    <a:pt x="458256" y="430078"/>
                  </a:cubicBezTo>
                  <a:lnTo>
                    <a:pt x="25849" y="430078"/>
                  </a:lnTo>
                  <a:cubicBezTo>
                    <a:pt x="11760" y="430078"/>
                    <a:pt x="0" y="441815"/>
                    <a:pt x="0" y="455927"/>
                  </a:cubicBezTo>
                  <a:cubicBezTo>
                    <a:pt x="0" y="470040"/>
                    <a:pt x="11760" y="481777"/>
                    <a:pt x="25849" y="481777"/>
                  </a:cubicBezTo>
                  <a:close/>
                  <a:moveTo>
                    <a:pt x="25849" y="344298"/>
                  </a:moveTo>
                  <a:lnTo>
                    <a:pt x="230316" y="344298"/>
                  </a:lnTo>
                  <a:cubicBezTo>
                    <a:pt x="244405" y="344298"/>
                    <a:pt x="256142" y="332537"/>
                    <a:pt x="256142" y="318448"/>
                  </a:cubicBezTo>
                  <a:cubicBezTo>
                    <a:pt x="256142" y="304336"/>
                    <a:pt x="244405" y="292575"/>
                    <a:pt x="230316" y="292575"/>
                  </a:cubicBezTo>
                  <a:lnTo>
                    <a:pt x="25849" y="292575"/>
                  </a:lnTo>
                  <a:cubicBezTo>
                    <a:pt x="11760" y="292575"/>
                    <a:pt x="0" y="304336"/>
                    <a:pt x="0" y="318448"/>
                  </a:cubicBezTo>
                  <a:cubicBezTo>
                    <a:pt x="0" y="332537"/>
                    <a:pt x="11760" y="344298"/>
                    <a:pt x="25849" y="344298"/>
                  </a:cubicBezTo>
                  <a:close/>
                  <a:moveTo>
                    <a:pt x="230316" y="148652"/>
                  </a:moveTo>
                  <a:lnTo>
                    <a:pt x="25849" y="148652"/>
                  </a:lnTo>
                  <a:cubicBezTo>
                    <a:pt x="11760" y="148652"/>
                    <a:pt x="0" y="160412"/>
                    <a:pt x="0" y="174501"/>
                  </a:cubicBezTo>
                  <a:cubicBezTo>
                    <a:pt x="0" y="188613"/>
                    <a:pt x="11760" y="200374"/>
                    <a:pt x="25849" y="200374"/>
                  </a:cubicBezTo>
                  <a:lnTo>
                    <a:pt x="230316" y="200374"/>
                  </a:lnTo>
                  <a:cubicBezTo>
                    <a:pt x="244405" y="200374"/>
                    <a:pt x="256142" y="188613"/>
                    <a:pt x="256142" y="174501"/>
                  </a:cubicBezTo>
                  <a:cubicBezTo>
                    <a:pt x="256142" y="160412"/>
                    <a:pt x="244405" y="148652"/>
                    <a:pt x="230316" y="148652"/>
                  </a:cubicBezTo>
                  <a:close/>
                  <a:moveTo>
                    <a:pt x="25849" y="51722"/>
                  </a:moveTo>
                  <a:lnTo>
                    <a:pt x="230316" y="51722"/>
                  </a:lnTo>
                  <a:cubicBezTo>
                    <a:pt x="244405" y="51722"/>
                    <a:pt x="256142" y="39962"/>
                    <a:pt x="256142" y="25849"/>
                  </a:cubicBezTo>
                  <a:cubicBezTo>
                    <a:pt x="256142" y="11737"/>
                    <a:pt x="244405" y="0"/>
                    <a:pt x="230316" y="0"/>
                  </a:cubicBezTo>
                  <a:lnTo>
                    <a:pt x="25849" y="0"/>
                  </a:lnTo>
                  <a:cubicBezTo>
                    <a:pt x="11760" y="0"/>
                    <a:pt x="0" y="11760"/>
                    <a:pt x="0" y="25849"/>
                  </a:cubicBezTo>
                  <a:cubicBezTo>
                    <a:pt x="0" y="39938"/>
                    <a:pt x="11760" y="51722"/>
                    <a:pt x="25849" y="51722"/>
                  </a:cubicBezTo>
                  <a:close/>
                </a:path>
              </a:pathLst>
            </a:custGeom>
            <a:grp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800">
                <a:ln w="19050">
                  <a:noFill/>
                </a:ln>
                <a:gradFill>
                  <a:gsLst>
                    <a:gs pos="100000">
                      <a:srgbClr val="E9BE61"/>
                    </a:gs>
                    <a:gs pos="49000">
                      <a:srgbClr val="FEEFAC"/>
                    </a:gs>
                  </a:gsLst>
                  <a:lin ang="5400000" scaled="0"/>
                </a:gradFill>
                <a:cs typeface="+mn-ea"/>
                <a:sym typeface="+mn-lt"/>
              </a:endParaRPr>
            </a:p>
          </p:txBody>
        </p:sp>
      </p:gr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B3ADCA-4DE7-40AB-BC77-706BB2B20503}"/>
              </a:ext>
            </a:extLst>
          </p:cNvPr>
          <p:cNvSpPr/>
          <p:nvPr/>
        </p:nvSpPr>
        <p:spPr bwMode="auto">
          <a:xfrm>
            <a:off x="2636043" y="1577827"/>
            <a:ext cx="8239554" cy="1063767"/>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3D3D3D"/>
              </a:solidFill>
              <a:cs typeface="+mn-ea"/>
              <a:sym typeface="+mn-lt"/>
            </a:endParaRPr>
          </a:p>
        </p:txBody>
      </p:sp>
      <p:sp>
        <p:nvSpPr>
          <p:cNvPr id="12" name="文本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EB81F8-B034-4035-9AB5-1E5B624B36E7}"/>
              </a:ext>
            </a:extLst>
          </p:cNvPr>
          <p:cNvSpPr txBox="1"/>
          <p:nvPr/>
        </p:nvSpPr>
        <p:spPr>
          <a:xfrm>
            <a:off x="3024501" y="1709760"/>
            <a:ext cx="7281549" cy="86985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2200" dirty="0">
                <a:latin typeface="+mn-lt"/>
                <a:ea typeface="+mn-ea"/>
                <a:cs typeface="+mn-ea"/>
                <a:sym typeface="+mn-lt"/>
              </a:rPr>
              <a:t>坚持把政治功能体现到改革发展全过程，深度谋划基层党建与中心工作融合发展、同步提高的具体措施</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CB6AD9-B40F-49ED-990C-FCECE289D79A}"/>
              </a:ext>
            </a:extLst>
          </p:cNvPr>
          <p:cNvSpPr/>
          <p:nvPr/>
        </p:nvSpPr>
        <p:spPr>
          <a:xfrm>
            <a:off x="1271588" y="3183509"/>
            <a:ext cx="673100" cy="6731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1</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10F6AE-B868-4D48-BFE8-E445E3BF92A1}"/>
              </a:ext>
            </a:extLst>
          </p:cNvPr>
          <p:cNvSpPr/>
          <p:nvPr/>
        </p:nvSpPr>
        <p:spPr>
          <a:xfrm>
            <a:off x="2081212" y="3364484"/>
            <a:ext cx="8839200" cy="549061"/>
          </a:xfrm>
          <a:prstGeom prst="rect">
            <a:avLst/>
          </a:prstGeom>
        </p:spPr>
        <p:txBody>
          <a:bodyPr wrap="square">
            <a:spAutoFit/>
          </a:bodyPr>
          <a:lstStyle/>
          <a:p>
            <a:pPr lvl="0" algn="just">
              <a:lnSpc>
                <a:spcPct val="130000"/>
              </a:lnSpc>
              <a:buClr>
                <a:schemeClr val="accent1"/>
              </a:buClr>
              <a:defRPr/>
            </a:pPr>
            <a:r>
              <a:rPr lang="zh-CN" altLang="en-US" sz="1200" dirty="0">
                <a:solidFill>
                  <a:prstClr val="black"/>
                </a:solidFill>
                <a:cs typeface="+mn-ea"/>
                <a:sym typeface="+mn-lt"/>
              </a:rPr>
              <a:t>持续开展“拉网式”复核、“过筛子”排查整治，中央环保督察、“绿盾”行动、卫星遥感监测及各级各类督察、检查、通报反馈问题全部完成整改任务。发动党员干部带头开展大规模造林绿化，</a:t>
            </a:r>
            <a:r>
              <a:rPr lang="en-US" altLang="zh-CN" sz="1200" dirty="0">
                <a:solidFill>
                  <a:prstClr val="black"/>
                </a:solidFill>
                <a:cs typeface="+mn-ea"/>
                <a:sym typeface="+mn-lt"/>
              </a:rPr>
              <a:t>X</a:t>
            </a:r>
            <a:r>
              <a:rPr lang="zh-CN" altLang="en-US" sz="1200" dirty="0">
                <a:solidFill>
                  <a:prstClr val="black"/>
                </a:solidFill>
                <a:cs typeface="+mn-ea"/>
                <a:sym typeface="+mn-lt"/>
              </a:rPr>
              <a:t>余名党员干部担任河长，县域环境质量全面提升</a:t>
            </a:r>
          </a:p>
        </p:txBody>
      </p:sp>
      <p:sp>
        <p:nvSpPr>
          <p:cNvPr id="15" name="文本框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FD3527-3FB2-4F95-AA43-BD69F91DDE9E}"/>
              </a:ext>
            </a:extLst>
          </p:cNvPr>
          <p:cNvSpPr txBox="1"/>
          <p:nvPr/>
        </p:nvSpPr>
        <p:spPr>
          <a:xfrm>
            <a:off x="2081213" y="3066080"/>
            <a:ext cx="2803208" cy="366319"/>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1600" dirty="0">
                <a:latin typeface="+mn-lt"/>
                <a:ea typeface="+mn-ea"/>
                <a:cs typeface="+mn-ea"/>
                <a:sym typeface="+mn-lt"/>
              </a:rPr>
              <a:t>抓党建促生态保护</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6C50CC-2ED4-4CE6-B1A5-208247494E33}"/>
              </a:ext>
            </a:extLst>
          </p:cNvPr>
          <p:cNvSpPr/>
          <p:nvPr/>
        </p:nvSpPr>
        <p:spPr>
          <a:xfrm>
            <a:off x="1271588" y="4232528"/>
            <a:ext cx="673100" cy="6731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2</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79D0747-6BCF-4039-9616-79A41DA54F13}"/>
              </a:ext>
            </a:extLst>
          </p:cNvPr>
          <p:cNvSpPr/>
          <p:nvPr/>
        </p:nvSpPr>
        <p:spPr>
          <a:xfrm>
            <a:off x="2081212" y="4413503"/>
            <a:ext cx="8839200" cy="646331"/>
          </a:xfrm>
          <a:prstGeom prst="rect">
            <a:avLst/>
          </a:prstGeom>
        </p:spPr>
        <p:txBody>
          <a:bodyPr wrap="square">
            <a:spAutoFit/>
          </a:bodyPr>
          <a:lstStyle/>
          <a:p>
            <a:pPr lvl="0" algn="just">
              <a:buClr>
                <a:schemeClr val="accent1"/>
              </a:buClr>
              <a:defRPr/>
            </a:pPr>
            <a:r>
              <a:rPr lang="zh-CN" altLang="en-US" sz="1200" dirty="0">
                <a:solidFill>
                  <a:prstClr val="black"/>
                </a:solidFill>
                <a:cs typeface="+mn-ea"/>
                <a:sym typeface="+mn-lt"/>
              </a:rPr>
              <a:t>全面压实县乡村干部、驻村工作队、帮村单位及帮扶干部责任，聚焦“两不愁三保障”底线任务，突出责任、政策、工作“三落实”，识别、帮扶、退出“三精准”和义务教育、基本医疗、安全住房“三保障”工作，扎实开展脱贫攻坚“回头看”，加大对各类问题的即时排查和整改，进一步提高了脱贫的质量和成色</a:t>
            </a:r>
          </a:p>
        </p:txBody>
      </p:sp>
      <p:sp>
        <p:nvSpPr>
          <p:cNvPr id="18" name="文本框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9664AC-0189-470C-A652-0208B9539C21}"/>
              </a:ext>
            </a:extLst>
          </p:cNvPr>
          <p:cNvSpPr txBox="1"/>
          <p:nvPr/>
        </p:nvSpPr>
        <p:spPr>
          <a:xfrm>
            <a:off x="2081213" y="4115099"/>
            <a:ext cx="2803208" cy="366319"/>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1600" dirty="0">
                <a:latin typeface="+mn-lt"/>
                <a:ea typeface="+mn-ea"/>
                <a:cs typeface="+mn-ea"/>
                <a:sym typeface="+mn-lt"/>
              </a:rPr>
              <a:t>抓党建促脱贫攻坚</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35A473-3237-448E-87E6-76D2B2D7C263}"/>
              </a:ext>
            </a:extLst>
          </p:cNvPr>
          <p:cNvSpPr/>
          <p:nvPr/>
        </p:nvSpPr>
        <p:spPr>
          <a:xfrm>
            <a:off x="1271588" y="5281547"/>
            <a:ext cx="673100" cy="6731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2400" dirty="0">
                <a:ln w="19050">
                  <a:noFill/>
                </a:ln>
                <a:gradFill>
                  <a:gsLst>
                    <a:gs pos="100000">
                      <a:srgbClr val="E9BE61"/>
                    </a:gs>
                    <a:gs pos="49000">
                      <a:srgbClr val="FEEFAC"/>
                    </a:gs>
                  </a:gsLst>
                  <a:lin ang="5400000" scaled="0"/>
                </a:gradFill>
                <a:cs typeface="+mn-ea"/>
                <a:sym typeface="+mn-lt"/>
              </a:rPr>
              <a:t>3</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DB9CEE4-7545-48ED-9C4D-1E6CEF7F71FF}"/>
              </a:ext>
            </a:extLst>
          </p:cNvPr>
          <p:cNvSpPr/>
          <p:nvPr/>
        </p:nvSpPr>
        <p:spPr>
          <a:xfrm>
            <a:off x="2081212" y="5462522"/>
            <a:ext cx="8839200" cy="646331"/>
          </a:xfrm>
          <a:prstGeom prst="rect">
            <a:avLst/>
          </a:prstGeom>
        </p:spPr>
        <p:txBody>
          <a:bodyPr wrap="square">
            <a:spAutoFit/>
          </a:bodyPr>
          <a:lstStyle/>
          <a:p>
            <a:pPr lvl="0" algn="just">
              <a:buClr>
                <a:schemeClr val="accent1"/>
              </a:buClr>
              <a:defRPr/>
            </a:pPr>
            <a:r>
              <a:rPr lang="zh-CN" altLang="en-US" sz="1200" dirty="0">
                <a:solidFill>
                  <a:prstClr val="black"/>
                </a:solidFill>
                <a:cs typeface="+mn-ea"/>
                <a:sym typeface="+mn-lt"/>
              </a:rPr>
              <a:t>坚决落实“五级书记抓乡村振兴”要求，以实地调研、赴外考察、会议推进等方式，引导全县党员在产业发展第一线、环境整治家门口、项目建设主战场践行合格党员标准，有力推动乡村振兴战略各项重点任务落到实处、见到实效，全年实施特色产业培育、基础设施建设、人居环境改善等项目</a:t>
            </a:r>
            <a:r>
              <a:rPr lang="en-US" altLang="zh-CN" sz="1200" dirty="0">
                <a:solidFill>
                  <a:prstClr val="black"/>
                </a:solidFill>
                <a:cs typeface="+mn-ea"/>
                <a:sym typeface="+mn-lt"/>
              </a:rPr>
              <a:t>X</a:t>
            </a:r>
            <a:r>
              <a:rPr lang="zh-CN" altLang="en-US" sz="1200" dirty="0">
                <a:solidFill>
                  <a:prstClr val="black"/>
                </a:solidFill>
                <a:cs typeface="+mn-ea"/>
                <a:sym typeface="+mn-lt"/>
              </a:rPr>
              <a:t>项，完成投资</a:t>
            </a:r>
            <a:r>
              <a:rPr lang="en-US" altLang="zh-CN" sz="1200" dirty="0">
                <a:solidFill>
                  <a:prstClr val="black"/>
                </a:solidFill>
                <a:cs typeface="+mn-ea"/>
                <a:sym typeface="+mn-lt"/>
              </a:rPr>
              <a:t>X</a:t>
            </a:r>
            <a:r>
              <a:rPr lang="zh-CN" altLang="en-US" sz="1200" dirty="0">
                <a:solidFill>
                  <a:prstClr val="black"/>
                </a:solidFill>
                <a:cs typeface="+mn-ea"/>
                <a:sym typeface="+mn-lt"/>
              </a:rPr>
              <a:t>亿元</a:t>
            </a:r>
          </a:p>
        </p:txBody>
      </p:sp>
      <p:sp>
        <p:nvSpPr>
          <p:cNvPr id="21" name="文本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DC4792-1BF9-4C90-8A5C-E8786E79D712}"/>
              </a:ext>
            </a:extLst>
          </p:cNvPr>
          <p:cNvSpPr txBox="1"/>
          <p:nvPr/>
        </p:nvSpPr>
        <p:spPr>
          <a:xfrm>
            <a:off x="2081213" y="5164118"/>
            <a:ext cx="2803208" cy="366319"/>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1600" dirty="0">
                <a:latin typeface="+mn-lt"/>
                <a:ea typeface="+mn-ea"/>
                <a:cs typeface="+mn-ea"/>
                <a:sym typeface="+mn-lt"/>
              </a:rPr>
              <a:t>抓党建促乡村振兴</a:t>
            </a:r>
          </a:p>
        </p:txBody>
      </p:sp>
    </p:spTree>
    <p:extLst>
      <p:ext uri="{BB962C8B-B14F-4D97-AF65-F5344CB8AC3E}">
        <p14:creationId xmlns:p14="http://schemas.microsoft.com/office/powerpoint/2010/main" val="25507992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500" fill="hold"/>
                                        <p:tgtEl>
                                          <p:spTgt spid="4"/>
                                        </p:tgtEl>
                                        <p:attrNameLst>
                                          <p:attrName>ppt_x</p:attrName>
                                        </p:attrNameLst>
                                      </p:cBhvr>
                                      <p:tavLst>
                                        <p:tav tm="0">
                                          <p:val>
                                            <p:strVal val="#ppt_x"/>
                                          </p:val>
                                        </p:tav>
                                        <p:tav tm="100000">
                                          <p:val>
                                            <p:strVal val="#ppt_x"/>
                                          </p:val>
                                        </p:tav>
                                      </p:tavLst>
                                    </p:anim>
                                    <p:anim calcmode="lin" valueType="num">
                                      <p:cBhvr additive="base">
                                        <p:cTn id="68" dur="500" fill="hold"/>
                                        <p:tgtEl>
                                          <p:spTgt spid="4"/>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additive="base">
                                        <p:cTn id="71" dur="500" fill="hold"/>
                                        <p:tgtEl>
                                          <p:spTgt spid="11"/>
                                        </p:tgtEl>
                                        <p:attrNameLst>
                                          <p:attrName>ppt_x</p:attrName>
                                        </p:attrNameLst>
                                      </p:cBhvr>
                                      <p:tavLst>
                                        <p:tav tm="0">
                                          <p:val>
                                            <p:strVal val="#ppt_x"/>
                                          </p:val>
                                        </p:tav>
                                        <p:tav tm="100000">
                                          <p:val>
                                            <p:strVal val="#ppt_x"/>
                                          </p:val>
                                        </p:tav>
                                      </p:tavLst>
                                    </p:anim>
                                    <p:anim calcmode="lin" valueType="num">
                                      <p:cBhvr additive="base">
                                        <p:cTn id="7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11" grpId="0" animBg="1"/>
      <p:bldP spid="12" grpId="0"/>
      <p:bldP spid="13" grpId="0" animBg="1"/>
      <p:bldP spid="14" grpId="0"/>
      <p:bldP spid="15" grpId="0"/>
      <p:bldP spid="16" grpId="0" animBg="1"/>
      <p:bldP spid="17" grpId="0"/>
      <p:bldP spid="18" grpId="0"/>
      <p:bldP spid="19" grpId="0" animBg="1"/>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478C3-08B3-4F30-AC91-7507609C5AF6}"/>
              </a:ext>
            </a:extLst>
          </p:cNvPr>
          <p:cNvSpPr/>
          <p:nvPr/>
        </p:nvSpPr>
        <p:spPr>
          <a:xfrm>
            <a:off x="0" y="1333500"/>
            <a:ext cx="12192000" cy="4572000"/>
          </a:xfrm>
          <a:prstGeom prst="rect">
            <a:avLst/>
          </a:prstGeom>
          <a:gradFill>
            <a:gsLst>
              <a:gs pos="29000">
                <a:srgbClr val="FEEFAC"/>
              </a:gs>
              <a:gs pos="80000">
                <a:srgbClr val="E9BE61"/>
              </a:gs>
            </a:gsLst>
            <a:lin ang="0" scaled="0"/>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C735A6-DC88-4AB6-AD35-673BB8E79BF5}"/>
              </a:ext>
            </a:extLst>
          </p:cNvPr>
          <p:cNvSpPr/>
          <p:nvPr/>
        </p:nvSpPr>
        <p:spPr>
          <a:xfrm>
            <a:off x="0" y="1485900"/>
            <a:ext cx="12192000" cy="45720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n w="19050">
                <a:noFill/>
              </a:ln>
              <a:gradFill>
                <a:gsLst>
                  <a:gs pos="100000">
                    <a:srgbClr val="E9BE61"/>
                  </a:gs>
                  <a:gs pos="49000">
                    <a:srgbClr val="FEEFAC"/>
                  </a:gs>
                </a:gsLst>
                <a:lin ang="5400000" scaled="0"/>
              </a:gradFill>
              <a:cs typeface="+mn-ea"/>
              <a:sym typeface="+mn-lt"/>
            </a:endParaRPr>
          </a:p>
        </p:txBody>
      </p:sp>
      <p:sp>
        <p:nvSpPr>
          <p:cNvPr id="5"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CB074B-07DE-42FA-B197-84639F05583D}"/>
              </a:ext>
            </a:extLst>
          </p:cNvPr>
          <p:cNvSpPr txBox="1"/>
          <p:nvPr/>
        </p:nvSpPr>
        <p:spPr>
          <a:xfrm>
            <a:off x="4607880" y="2957364"/>
            <a:ext cx="7215819" cy="1006429"/>
          </a:xfrm>
          <a:prstGeom prst="rect">
            <a:avLst/>
          </a:prstGeom>
        </p:spPr>
        <p:txBody>
          <a:bodyPr wrap="square">
            <a:spAutoFit/>
          </a:bodyPr>
          <a:lstStyle>
            <a:defPPr>
              <a:defRPr lang="zh-CN"/>
            </a:defPPr>
            <a:lvl1pPr>
              <a:lnSpc>
                <a:spcPct val="110000"/>
              </a:lnSpc>
              <a:defRPr sz="5400">
                <a:gradFill>
                  <a:gsLst>
                    <a:gs pos="0">
                      <a:srgbClr val="FEEFAC"/>
                    </a:gs>
                    <a:gs pos="79000">
                      <a:srgbClr val="E9BE61"/>
                    </a:gs>
                  </a:gsLst>
                  <a:lin ang="5400000" scaled="1"/>
                </a:gradFill>
                <a:latin typeface="方正粗黑宋简体" panose="02000000000000000000" pitchFamily="2" charset="-122"/>
                <a:ea typeface="方正粗黑宋简体" panose="02000000000000000000" pitchFamily="2" charset="-122"/>
                <a:cs typeface="+mn-ea"/>
              </a:defRPr>
            </a:lvl1pPr>
          </a:lstStyle>
          <a:p>
            <a:r>
              <a:rPr lang="zh-CN" altLang="en-US" dirty="0">
                <a:sym typeface="+mn-lt"/>
              </a:rPr>
              <a:t>存在的主要问题及原因</a:t>
            </a:r>
          </a:p>
        </p:txBody>
      </p:sp>
      <p:cxnSp>
        <p:nvCxnSpPr>
          <p:cNvPr id="8" name="直接连接符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5FD13A-3F96-4505-86B3-CB006FE205FC}"/>
              </a:ext>
            </a:extLst>
          </p:cNvPr>
          <p:cNvCxnSpPr>
            <a:cxnSpLocks/>
          </p:cNvCxnSpPr>
          <p:nvPr/>
        </p:nvCxnSpPr>
        <p:spPr>
          <a:xfrm>
            <a:off x="4013200" y="2352221"/>
            <a:ext cx="0" cy="2692400"/>
          </a:xfrm>
          <a:prstGeom prst="line">
            <a:avLst/>
          </a:prstGeom>
          <a:ln>
            <a:gradFill>
              <a:gsLst>
                <a:gs pos="0">
                  <a:srgbClr val="C30F0F">
                    <a:alpha val="0"/>
                  </a:srgbClr>
                </a:gs>
                <a:gs pos="100000">
                  <a:srgbClr val="C30F0F">
                    <a:alpha val="98000"/>
                  </a:srgbClr>
                </a:gs>
                <a:gs pos="57000">
                  <a:srgbClr val="E9BE61"/>
                </a:gs>
              </a:gsLst>
              <a:lin ang="5400000" scaled="1"/>
            </a:gradFill>
          </a:ln>
        </p:spPr>
        <p:style>
          <a:lnRef idx="1">
            <a:schemeClr val="accent1"/>
          </a:lnRef>
          <a:fillRef idx="0">
            <a:schemeClr val="accent1"/>
          </a:fillRef>
          <a:effectRef idx="0">
            <a:schemeClr val="accent1"/>
          </a:effectRef>
          <a:fontRef idx="minor">
            <a:schemeClr val="tx1"/>
          </a:fontRef>
        </p:style>
      </p:cxnSp>
      <p:sp>
        <p:nvSpPr>
          <p:cNvPr id="9"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D10F31-44CA-4C39-8AD7-F435C90DA4AE}"/>
              </a:ext>
            </a:extLst>
          </p:cNvPr>
          <p:cNvSpPr txBox="1"/>
          <p:nvPr/>
        </p:nvSpPr>
        <p:spPr>
          <a:xfrm>
            <a:off x="4607882" y="3920382"/>
            <a:ext cx="4726616" cy="634020"/>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1600" dirty="0">
                <a:gradFill>
                  <a:gsLst>
                    <a:gs pos="0">
                      <a:srgbClr val="FEEFAC"/>
                    </a:gs>
                    <a:gs pos="100000">
                      <a:srgbClr val="E9BE61"/>
                    </a:gs>
                  </a:gsLst>
                  <a:lin ang="5400000" scaled="1"/>
                </a:gradFill>
                <a:latin typeface="+mn-lt"/>
                <a:ea typeface="+mn-ea"/>
                <a:cs typeface="+mn-ea"/>
                <a:sym typeface="+mn-lt"/>
              </a:rPr>
              <a:t>请在此处输入您的文字内容，请在此处输入您的文字内容，请在此处输入您的文字内容</a:t>
            </a:r>
          </a:p>
        </p:txBody>
      </p:sp>
      <p:sp>
        <p:nvSpPr>
          <p:cNvPr id="10"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6B6EAB-FD89-4553-B293-4D953582C61B}"/>
              </a:ext>
            </a:extLst>
          </p:cNvPr>
          <p:cNvSpPr/>
          <p:nvPr/>
        </p:nvSpPr>
        <p:spPr>
          <a:xfrm>
            <a:off x="1384490" y="2739704"/>
            <a:ext cx="1917508" cy="1917434"/>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pic>
        <p:nvPicPr>
          <p:cNvPr id="11" name="图片 10" descr="图片包含 建筑, 电话, 手机, 桌子&#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A6E155-0AA9-4D2B-AECF-D323C3A0DD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29256" y="4597892"/>
            <a:ext cx="1262743" cy="1460007"/>
          </a:xfrm>
          <a:prstGeom prst="rect">
            <a:avLst/>
          </a:prstGeom>
        </p:spPr>
      </p:pic>
    </p:spTree>
    <p:extLst>
      <p:ext uri="{BB962C8B-B14F-4D97-AF65-F5344CB8AC3E}">
        <p14:creationId xmlns:p14="http://schemas.microsoft.com/office/powerpoint/2010/main" val="28489058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9"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CD50DF-9402-47DA-8B82-719284F59A40}"/>
              </a:ext>
            </a:extLst>
          </p:cNvPr>
          <p:cNvSpPr txBox="1"/>
          <p:nvPr/>
        </p:nvSpPr>
        <p:spPr>
          <a:xfrm>
            <a:off x="1177980" y="178741"/>
            <a:ext cx="6315020"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存在的主要问题及原因</a:t>
            </a:r>
          </a:p>
        </p:txBody>
      </p:sp>
      <p:cxnSp>
        <p:nvCxnSpPr>
          <p:cNvPr id="3" name="直接连接符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2D6CAE4-3DAA-46AC-8644-83E8E4DBF0D8}"/>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86955F-5E6E-464B-B8E5-3586AB4F144C}"/>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EBD887-074A-4945-92CB-3C0A2059DCF6}"/>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A5BA92-9BEA-4920-8B78-78B03E900E74}"/>
              </a:ext>
            </a:extLst>
          </p:cNvPr>
          <p:cNvSpPr>
            <a:spLocks noEditPoints="1"/>
          </p:cNvSpPr>
          <p:nvPr/>
        </p:nvSpPr>
        <p:spPr bwMode="auto">
          <a:xfrm>
            <a:off x="-744866" y="2491153"/>
            <a:ext cx="4032908" cy="4037039"/>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gradFill>
            <a:gsLst>
              <a:gs pos="0">
                <a:srgbClr val="C30F0F">
                  <a:lumMod val="90000"/>
                  <a:lumOff val="10000"/>
                </a:srgbClr>
              </a:gs>
              <a:gs pos="100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7" name="文本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832CEC-9B0A-4E7C-A17A-0C489124CF71}"/>
              </a:ext>
            </a:extLst>
          </p:cNvPr>
          <p:cNvSpPr txBox="1"/>
          <p:nvPr/>
        </p:nvSpPr>
        <p:spPr>
          <a:xfrm>
            <a:off x="595798" y="3195590"/>
            <a:ext cx="2347756" cy="1446550"/>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nSpc>
                <a:spcPct val="110000"/>
              </a:lnSpc>
            </a:pPr>
            <a:r>
              <a:rPr lang="zh-CN" altLang="en-US" sz="4000" dirty="0">
                <a:latin typeface="+mn-lt"/>
                <a:ea typeface="+mn-ea"/>
                <a:cs typeface="+mn-ea"/>
                <a:sym typeface="+mn-lt"/>
              </a:rPr>
              <a:t>存在</a:t>
            </a:r>
            <a:endParaRPr lang="en-US" altLang="zh-CN" sz="4000" dirty="0">
              <a:latin typeface="+mn-lt"/>
              <a:ea typeface="+mn-ea"/>
              <a:cs typeface="+mn-ea"/>
              <a:sym typeface="+mn-lt"/>
            </a:endParaRPr>
          </a:p>
          <a:p>
            <a:pPr>
              <a:lnSpc>
                <a:spcPct val="110000"/>
              </a:lnSpc>
            </a:pPr>
            <a:r>
              <a:rPr lang="zh-CN" altLang="en-US" sz="4000" dirty="0">
                <a:latin typeface="+mn-lt"/>
                <a:ea typeface="+mn-ea"/>
                <a:cs typeface="+mn-ea"/>
                <a:sym typeface="+mn-lt"/>
              </a:rPr>
              <a:t>的问题</a:t>
            </a: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759E88-AC59-4B98-9AF9-65837A87E7DC}"/>
              </a:ext>
            </a:extLst>
          </p:cNvPr>
          <p:cNvSpPr/>
          <p:nvPr/>
        </p:nvSpPr>
        <p:spPr>
          <a:xfrm>
            <a:off x="3836987" y="2276366"/>
            <a:ext cx="5440729" cy="552965"/>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dirty="0">
                <a:ln w="19050">
                  <a:noFill/>
                </a:ln>
                <a:gradFill>
                  <a:gsLst>
                    <a:gs pos="100000">
                      <a:srgbClr val="E9BE61"/>
                    </a:gs>
                    <a:gs pos="49000">
                      <a:srgbClr val="FEEFAC"/>
                    </a:gs>
                  </a:gsLst>
                  <a:lin ang="5400000" scaled="0"/>
                </a:gradFill>
                <a:cs typeface="+mn-ea"/>
                <a:sym typeface="+mn-lt"/>
              </a:rPr>
              <a:t>一是基层党建内生动力还不够强劲</a:t>
            </a: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90DB092-92FC-4BCD-A269-41D7F3226739}"/>
              </a:ext>
            </a:extLst>
          </p:cNvPr>
          <p:cNvSpPr/>
          <p:nvPr/>
        </p:nvSpPr>
        <p:spPr>
          <a:xfrm>
            <a:off x="3836987" y="2908817"/>
            <a:ext cx="7083426" cy="978729"/>
          </a:xfrm>
          <a:prstGeom prst="rect">
            <a:avLst/>
          </a:prstGeom>
        </p:spPr>
        <p:txBody>
          <a:bodyPr wrap="square">
            <a:spAutoFit/>
          </a:bodyPr>
          <a:lstStyle/>
          <a:p>
            <a:pPr lvl="0" algn="just">
              <a:lnSpc>
                <a:spcPct val="120000"/>
              </a:lnSpc>
              <a:buClr>
                <a:schemeClr val="accent1"/>
              </a:buClr>
              <a:defRPr/>
            </a:pPr>
            <a:r>
              <a:rPr lang="zh-CN" altLang="en-US" sz="1600" dirty="0">
                <a:solidFill>
                  <a:prstClr val="black"/>
                </a:solidFill>
                <a:cs typeface="+mn-ea"/>
                <a:sym typeface="+mn-lt"/>
              </a:rPr>
              <a:t>“老先进”掉队、偏僻村“起不来”的问题。部分村区位优势不明显、历史负担比较重、集体资源相对少，自身“造血”能力不足，对财政保障依赖性较强，发展壮大集体经济能力有所欠缺</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4A0494-5584-47F1-A9D2-349E63D0F5EC}"/>
              </a:ext>
            </a:extLst>
          </p:cNvPr>
          <p:cNvSpPr/>
          <p:nvPr/>
        </p:nvSpPr>
        <p:spPr>
          <a:xfrm>
            <a:off x="3836987" y="4219466"/>
            <a:ext cx="5440729" cy="552965"/>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dirty="0">
                <a:ln w="19050">
                  <a:noFill/>
                </a:ln>
                <a:gradFill>
                  <a:gsLst>
                    <a:gs pos="100000">
                      <a:srgbClr val="E9BE61"/>
                    </a:gs>
                    <a:gs pos="49000">
                      <a:srgbClr val="FEEFAC"/>
                    </a:gs>
                  </a:gsLst>
                  <a:lin ang="5400000" scaled="0"/>
                </a:gradFill>
                <a:cs typeface="+mn-ea"/>
                <a:sym typeface="+mn-lt"/>
              </a:rPr>
              <a:t>二是基层队伍整体素质还有待提升</a:t>
            </a: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925C48-385A-4886-AAA4-8AEB174B2C78}"/>
              </a:ext>
            </a:extLst>
          </p:cNvPr>
          <p:cNvSpPr/>
          <p:nvPr/>
        </p:nvSpPr>
        <p:spPr>
          <a:xfrm>
            <a:off x="3836987" y="4851917"/>
            <a:ext cx="7083426" cy="978729"/>
          </a:xfrm>
          <a:prstGeom prst="rect">
            <a:avLst/>
          </a:prstGeom>
        </p:spPr>
        <p:txBody>
          <a:bodyPr wrap="square">
            <a:spAutoFit/>
          </a:bodyPr>
          <a:lstStyle/>
          <a:p>
            <a:pPr lvl="0" algn="just">
              <a:lnSpc>
                <a:spcPct val="120000"/>
              </a:lnSpc>
              <a:buClr>
                <a:schemeClr val="accent1"/>
              </a:buClr>
              <a:defRPr/>
            </a:pPr>
            <a:r>
              <a:rPr lang="zh-CN" altLang="en-US" sz="1600" dirty="0">
                <a:solidFill>
                  <a:prstClr val="black"/>
                </a:solidFill>
                <a:cs typeface="+mn-ea"/>
                <a:sym typeface="+mn-lt"/>
              </a:rPr>
              <a:t>主要表现为农牧村党员和村干部队伍年龄偏大，整体文化水平较低，能力素质、作风状况、精神状态与形势发展的要求不相适应。村级后备力量相对缺乏，部分村在选配村干部时，仍有“矮子里拔将军”现象</a:t>
            </a:r>
          </a:p>
        </p:txBody>
      </p:sp>
    </p:spTree>
    <p:extLst>
      <p:ext uri="{BB962C8B-B14F-4D97-AF65-F5344CB8AC3E}">
        <p14:creationId xmlns:p14="http://schemas.microsoft.com/office/powerpoint/2010/main" val="101985249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p:bldP spid="8" grpId="0" animBg="1"/>
      <p:bldP spid="9" grpId="0"/>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FB39B5-0980-4F30-A075-421C1B9D5AC9}"/>
              </a:ext>
            </a:extLst>
          </p:cNvPr>
          <p:cNvSpPr/>
          <p:nvPr/>
        </p:nvSpPr>
        <p:spPr>
          <a:xfrm>
            <a:off x="0" y="2133600"/>
            <a:ext cx="12192000" cy="4572000"/>
          </a:xfrm>
          <a:prstGeom prst="rect">
            <a:avLst/>
          </a:prstGeom>
          <a:gradFill>
            <a:gsLst>
              <a:gs pos="29000">
                <a:srgbClr val="FEEFAC"/>
              </a:gs>
              <a:gs pos="80000">
                <a:srgbClr val="E9BE61"/>
              </a:gs>
            </a:gsLst>
            <a:lin ang="0" scaled="0"/>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DAC5EF-8808-4F63-8C2A-C534BD53DFFF}"/>
              </a:ext>
            </a:extLst>
          </p:cNvPr>
          <p:cNvSpPr/>
          <p:nvPr/>
        </p:nvSpPr>
        <p:spPr>
          <a:xfrm>
            <a:off x="0" y="2286000"/>
            <a:ext cx="12192000" cy="45720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n w="19050">
                <a:noFill/>
              </a:ln>
              <a:gradFill>
                <a:gsLst>
                  <a:gs pos="100000">
                    <a:srgbClr val="E9BE61"/>
                  </a:gs>
                  <a:gs pos="49000">
                    <a:srgbClr val="FEEFAC"/>
                  </a:gs>
                </a:gsLst>
                <a:lin ang="5400000" scaled="0"/>
              </a:gradFill>
              <a:cs typeface="+mn-ea"/>
              <a:sym typeface="+mn-lt"/>
            </a:endParaRPr>
          </a:p>
        </p:txBody>
      </p:sp>
      <p:pic>
        <p:nvPicPr>
          <p:cNvPr id="4" name="图片 3" descr="图片包含 黑暗, 男人, 棒球, 穿着&#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B0435CD-60C7-487F-9927-8A7A35E9F5A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864" y="488950"/>
            <a:ext cx="3689287" cy="5651500"/>
          </a:xfrm>
          <a:prstGeom prst="rect">
            <a:avLst/>
          </a:prstGeom>
        </p:spPr>
      </p:pic>
      <p:sp>
        <p:nvSpPr>
          <p:cNvPr id="5" name="Rectangle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6898FDB-F0BB-4DD3-8407-9AB33E5A4E2A}"/>
              </a:ext>
            </a:extLst>
          </p:cNvPr>
          <p:cNvSpPr/>
          <p:nvPr/>
        </p:nvSpPr>
        <p:spPr bwMode="auto">
          <a:xfrm>
            <a:off x="3326553" y="1102702"/>
            <a:ext cx="1863210" cy="1106457"/>
          </a:xfrm>
          <a:prstGeom prst="rect">
            <a:avLst/>
          </a:prstGeom>
        </p:spPr>
        <p:txBody>
          <a:bodyPr wrap="square">
            <a:spAutoFit/>
          </a:bodyPr>
          <a:lstStyle/>
          <a:p>
            <a:pPr>
              <a:lnSpc>
                <a:spcPct val="120000"/>
              </a:lnSpc>
            </a:pPr>
            <a:r>
              <a:rPr lang="zh-CN" altLang="en-US" sz="6000" b="1" dirty="0">
                <a:gradFill>
                  <a:gsLst>
                    <a:gs pos="0">
                      <a:schemeClr val="accent1">
                        <a:lumMod val="90000"/>
                        <a:lumOff val="10000"/>
                      </a:schemeClr>
                    </a:gs>
                    <a:gs pos="100000">
                      <a:schemeClr val="accent1"/>
                    </a:gs>
                  </a:gsLst>
                  <a:lin ang="5400000" scaled="1"/>
                </a:gradFill>
                <a:cs typeface="+mn-ea"/>
                <a:sym typeface="+mn-lt"/>
              </a:rPr>
              <a:t>前言</a:t>
            </a:r>
          </a:p>
        </p:txBody>
      </p:sp>
      <p:sp>
        <p:nvSpPr>
          <p:cNvPr id="7" name="Rectangle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DEC590-017B-47DB-97F0-42C63C3FD0A7}"/>
              </a:ext>
            </a:extLst>
          </p:cNvPr>
          <p:cNvSpPr/>
          <p:nvPr/>
        </p:nvSpPr>
        <p:spPr bwMode="auto">
          <a:xfrm>
            <a:off x="4989738" y="1703033"/>
            <a:ext cx="1571625" cy="430374"/>
          </a:xfrm>
          <a:prstGeom prst="rect">
            <a:avLst/>
          </a:prstGeom>
        </p:spPr>
        <p:txBody>
          <a:bodyPr wrap="square">
            <a:spAutoFit/>
          </a:bodyPr>
          <a:lstStyle/>
          <a:p>
            <a:pPr>
              <a:lnSpc>
                <a:spcPct val="120000"/>
              </a:lnSpc>
            </a:pPr>
            <a:r>
              <a:rPr lang="en-US" altLang="zh-CN" sz="2000" dirty="0">
                <a:gradFill>
                  <a:gsLst>
                    <a:gs pos="0">
                      <a:schemeClr val="accent1">
                        <a:lumMod val="90000"/>
                        <a:lumOff val="10000"/>
                      </a:schemeClr>
                    </a:gs>
                    <a:gs pos="100000">
                      <a:schemeClr val="accent1"/>
                    </a:gs>
                  </a:gsLst>
                  <a:lin ang="5400000" scaled="1"/>
                </a:gradFill>
                <a:cs typeface="+mn-ea"/>
                <a:sym typeface="+mn-lt"/>
              </a:rPr>
              <a:t>PREFACE</a:t>
            </a:r>
          </a:p>
        </p:txBody>
      </p:sp>
      <p:sp>
        <p:nvSpPr>
          <p:cNvPr id="8" name="Text Placeholder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F4A9B8-5F25-4A0E-9028-54211B74D4D9}"/>
              </a:ext>
            </a:extLst>
          </p:cNvPr>
          <p:cNvSpPr txBox="1">
            <a:spLocks/>
          </p:cNvSpPr>
          <p:nvPr/>
        </p:nvSpPr>
        <p:spPr>
          <a:xfrm>
            <a:off x="3326553" y="2895630"/>
            <a:ext cx="7593860" cy="2295116"/>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indent="457200" algn="l">
              <a:lnSpc>
                <a:spcPct val="130000"/>
              </a:lnSpc>
              <a:spcBef>
                <a:spcPct val="0"/>
              </a:spcBef>
              <a:defRPr/>
            </a:pPr>
            <a:r>
              <a:rPr lang="zh-CN" altLang="en-US" sz="2200" dirty="0">
                <a:solidFill>
                  <a:schemeClr val="bg1"/>
                </a:solidFill>
                <a:cs typeface="+mn-ea"/>
                <a:sym typeface="+mn-lt"/>
              </a:rPr>
              <a:t> 年初以来，在上级部门的正确领导下，区</a:t>
            </a:r>
            <a:r>
              <a:rPr lang="en-US" altLang="zh-CN" sz="2200" dirty="0">
                <a:solidFill>
                  <a:schemeClr val="bg1"/>
                </a:solidFill>
                <a:cs typeface="+mn-ea"/>
                <a:sym typeface="+mn-lt"/>
              </a:rPr>
              <a:t>X</a:t>
            </a:r>
            <a:r>
              <a:rPr lang="zh-CN" altLang="en-US" sz="2200" dirty="0">
                <a:solidFill>
                  <a:schemeClr val="bg1"/>
                </a:solidFill>
                <a:cs typeface="+mn-ea"/>
                <a:sym typeface="+mn-lt"/>
              </a:rPr>
              <a:t>集团党委以</a:t>
            </a:r>
            <a:r>
              <a:rPr lang="en-US" altLang="zh-CN" sz="2200" dirty="0">
                <a:solidFill>
                  <a:schemeClr val="bg1"/>
                </a:solidFill>
                <a:cs typeface="+mn-ea"/>
                <a:sym typeface="+mn-lt"/>
              </a:rPr>
              <a:t>XX</a:t>
            </a:r>
            <a:r>
              <a:rPr lang="zh-CN" altLang="en-US" sz="2200" dirty="0">
                <a:solidFill>
                  <a:schemeClr val="bg1"/>
                </a:solidFill>
                <a:cs typeface="+mn-ea"/>
                <a:sym typeface="+mn-lt"/>
              </a:rPr>
              <a:t>为抓手，始终把“不忘初心、牢记使命”作为看齐追随的强心针，不断锤炼集团全系统党性和事业心，集团党建工作取得了显著成效。按照会议要求，我就履行基层党建“第一责任人”职责和抓基层党建工作情况报告如下：</a:t>
            </a:r>
          </a:p>
        </p:txBody>
      </p:sp>
      <p:sp>
        <p:nvSpPr>
          <p:cNvPr id="3" name="文本框 2"/>
          <p:cNvSpPr txBox="1"/>
          <p:nvPr/>
        </p:nvSpPr>
        <p:spPr>
          <a:xfrm>
            <a:off x="3533313" y="355107"/>
            <a:ext cx="1793289"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extLst>
      <p:ext uri="{BB962C8B-B14F-4D97-AF65-F5344CB8AC3E}">
        <p14:creationId xmlns:p14="http://schemas.microsoft.com/office/powerpoint/2010/main" val="14549514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5"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05C6B2-7F7C-41A4-8512-CAA7DDC3E95D}"/>
              </a:ext>
            </a:extLst>
          </p:cNvPr>
          <p:cNvSpPr txBox="1"/>
          <p:nvPr/>
        </p:nvSpPr>
        <p:spPr>
          <a:xfrm>
            <a:off x="1177980" y="178741"/>
            <a:ext cx="6315020"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存在的主要问题及原因</a:t>
            </a:r>
          </a:p>
        </p:txBody>
      </p:sp>
      <p:cxnSp>
        <p:nvCxnSpPr>
          <p:cNvPr id="3" name="直接连接符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705C112-61B6-43D4-8237-A35A788CEF1F}"/>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B3C77C-2ED6-4AB6-828D-DD70AE44C3A3}"/>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931837-9651-49C8-B13C-7001485E6446}"/>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cxnSp>
        <p:nvCxnSpPr>
          <p:cNvPr id="6" name="直接箭头连接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8DE442-A943-4FC0-8067-4D6F5B7BC278}"/>
              </a:ext>
            </a:extLst>
          </p:cNvPr>
          <p:cNvCxnSpPr>
            <a:cxnSpLocks/>
          </p:cNvCxnSpPr>
          <p:nvPr/>
        </p:nvCxnSpPr>
        <p:spPr>
          <a:xfrm flipH="1">
            <a:off x="3762721" y="2866058"/>
            <a:ext cx="1145538" cy="0"/>
          </a:xfrm>
          <a:prstGeom prst="straightConnector1">
            <a:avLst/>
          </a:prstGeom>
          <a:ln>
            <a:gradFill>
              <a:gsLst>
                <a:gs pos="0">
                  <a:schemeClr val="accent1">
                    <a:lumMod val="5000"/>
                    <a:lumOff val="95000"/>
                  </a:schemeClr>
                </a:gs>
                <a:gs pos="100000">
                  <a:schemeClr val="bg1">
                    <a:lumMod val="7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7" name="椭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7D40E6-11E3-4050-B49D-4736DBC8AFF0}"/>
              </a:ext>
            </a:extLst>
          </p:cNvPr>
          <p:cNvSpPr/>
          <p:nvPr/>
        </p:nvSpPr>
        <p:spPr bwMode="auto">
          <a:xfrm>
            <a:off x="2270343" y="2351708"/>
            <a:ext cx="1028702" cy="1028700"/>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3600" dirty="0">
                <a:ln w="19050">
                  <a:noFill/>
                </a:ln>
                <a:gradFill>
                  <a:gsLst>
                    <a:gs pos="100000">
                      <a:srgbClr val="E9BE61"/>
                    </a:gs>
                    <a:gs pos="49000">
                      <a:srgbClr val="FEEFAC"/>
                    </a:gs>
                  </a:gsLst>
                  <a:lin ang="5400000" scaled="0"/>
                </a:gradFill>
                <a:cs typeface="+mn-ea"/>
                <a:sym typeface="+mn-lt"/>
              </a:rPr>
              <a:t>1</a:t>
            </a:r>
            <a:endParaRPr lang="zh-CN" altLang="en-US" sz="3600" dirty="0">
              <a:ln w="19050">
                <a:noFill/>
              </a:ln>
              <a:gradFill>
                <a:gsLst>
                  <a:gs pos="100000">
                    <a:srgbClr val="E9BE61"/>
                  </a:gs>
                  <a:gs pos="49000">
                    <a:srgbClr val="FEEFAC"/>
                  </a:gs>
                </a:gsLst>
                <a:lin ang="5400000" scaled="0"/>
              </a:gradFill>
              <a:cs typeface="+mn-ea"/>
              <a:sym typeface="+mn-lt"/>
            </a:endParaRPr>
          </a:p>
        </p:txBody>
      </p:sp>
      <p:sp>
        <p:nvSpPr>
          <p:cNvPr id="9" name="椭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97358A-D910-4364-8BE0-FEE3B295688F}"/>
              </a:ext>
            </a:extLst>
          </p:cNvPr>
          <p:cNvSpPr/>
          <p:nvPr/>
        </p:nvSpPr>
        <p:spPr bwMode="auto">
          <a:xfrm>
            <a:off x="5219700" y="1989760"/>
            <a:ext cx="1752600" cy="1752596"/>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6000" dirty="0">
                <a:ln w="19050">
                  <a:noFill/>
                </a:ln>
                <a:gradFill>
                  <a:gsLst>
                    <a:gs pos="100000">
                      <a:srgbClr val="E9BE61"/>
                    </a:gs>
                    <a:gs pos="49000">
                      <a:srgbClr val="FEEFAC"/>
                    </a:gs>
                  </a:gsLst>
                  <a:lin ang="5400000" scaled="0"/>
                </a:gradFill>
                <a:cs typeface="+mn-ea"/>
                <a:sym typeface="+mn-lt"/>
              </a:rPr>
              <a:t>2</a:t>
            </a:r>
            <a:endParaRPr lang="zh-CN" altLang="en-US" sz="6000" dirty="0">
              <a:ln w="19050">
                <a:noFill/>
              </a:ln>
              <a:gradFill>
                <a:gsLst>
                  <a:gs pos="100000">
                    <a:srgbClr val="E9BE61"/>
                  </a:gs>
                  <a:gs pos="49000">
                    <a:srgbClr val="FEEFAC"/>
                  </a:gs>
                </a:gsLst>
                <a:lin ang="5400000" scaled="0"/>
              </a:gradFill>
              <a:cs typeface="+mn-ea"/>
              <a:sym typeface="+mn-lt"/>
            </a:endParaRPr>
          </a:p>
        </p:txBody>
      </p:sp>
      <p:sp>
        <p:nvSpPr>
          <p:cNvPr id="11" name="椭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47A1D5-6D2B-4533-B219-BCC8017A693D}"/>
              </a:ext>
            </a:extLst>
          </p:cNvPr>
          <p:cNvSpPr/>
          <p:nvPr/>
        </p:nvSpPr>
        <p:spPr bwMode="auto">
          <a:xfrm>
            <a:off x="8892955" y="2351708"/>
            <a:ext cx="1028702" cy="1028700"/>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3600" dirty="0">
                <a:ln w="19050">
                  <a:noFill/>
                </a:ln>
                <a:gradFill>
                  <a:gsLst>
                    <a:gs pos="100000">
                      <a:srgbClr val="E9BE61"/>
                    </a:gs>
                    <a:gs pos="49000">
                      <a:srgbClr val="FEEFAC"/>
                    </a:gs>
                  </a:gsLst>
                  <a:lin ang="5400000" scaled="0"/>
                </a:gradFill>
                <a:cs typeface="+mn-ea"/>
                <a:sym typeface="+mn-lt"/>
              </a:rPr>
              <a:t>3</a:t>
            </a:r>
            <a:endParaRPr lang="zh-CN" altLang="en-US" sz="3600" dirty="0">
              <a:ln w="19050">
                <a:noFill/>
              </a:ln>
              <a:gradFill>
                <a:gsLst>
                  <a:gs pos="100000">
                    <a:srgbClr val="E9BE61"/>
                  </a:gs>
                  <a:gs pos="49000">
                    <a:srgbClr val="FEEFAC"/>
                  </a:gs>
                </a:gsLst>
                <a:lin ang="5400000" scaled="0"/>
              </a:gradFill>
              <a:cs typeface="+mn-ea"/>
              <a:sym typeface="+mn-lt"/>
            </a:endParaRPr>
          </a:p>
        </p:txBody>
      </p:sp>
      <p:cxnSp>
        <p:nvCxnSpPr>
          <p:cNvPr id="17" name="直接箭头连接符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EF98C58-3EFF-4C6A-B65A-73C290F23316}"/>
              </a:ext>
            </a:extLst>
          </p:cNvPr>
          <p:cNvCxnSpPr>
            <a:cxnSpLocks/>
          </p:cNvCxnSpPr>
          <p:nvPr/>
        </p:nvCxnSpPr>
        <p:spPr>
          <a:xfrm>
            <a:off x="7493000" y="2866058"/>
            <a:ext cx="1145538" cy="0"/>
          </a:xfrm>
          <a:prstGeom prst="straightConnector1">
            <a:avLst/>
          </a:prstGeom>
          <a:ln>
            <a:gradFill>
              <a:gsLst>
                <a:gs pos="0">
                  <a:schemeClr val="accent1">
                    <a:lumMod val="5000"/>
                    <a:lumOff val="95000"/>
                  </a:schemeClr>
                </a:gs>
                <a:gs pos="100000">
                  <a:schemeClr val="bg1">
                    <a:lumMod val="7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BF96B2-ED2C-46E6-86A5-31646C3893E5}"/>
              </a:ext>
            </a:extLst>
          </p:cNvPr>
          <p:cNvSpPr/>
          <p:nvPr/>
        </p:nvSpPr>
        <p:spPr>
          <a:xfrm>
            <a:off x="1530596" y="3742356"/>
            <a:ext cx="2508195" cy="1274195"/>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自己把主要精力放在了责任压力传导上，但对基本制度的落实、具体工作的指导推进力度不够</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15BFC2-06B6-46E8-A5A2-009CCC9F7B97}"/>
              </a:ext>
            </a:extLst>
          </p:cNvPr>
          <p:cNvSpPr/>
          <p:nvPr/>
        </p:nvSpPr>
        <p:spPr>
          <a:xfrm>
            <a:off x="4662409" y="4215831"/>
            <a:ext cx="2867181" cy="1569660"/>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对基层党建缺乏有针对性的分类指导和打破常规、破解难题的突破性举措，一些领域破解难题力度还不够大、招数还不够多、方法还不够活；</a:t>
            </a: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E9F40D-E479-4663-83BD-C994B1DBB7F8}"/>
              </a:ext>
            </a:extLst>
          </p:cNvPr>
          <p:cNvSpPr/>
          <p:nvPr/>
        </p:nvSpPr>
        <p:spPr>
          <a:xfrm>
            <a:off x="8084137" y="3742356"/>
            <a:ext cx="2646337" cy="1569660"/>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对面上工作研究部署多，但主动上手“解剖麻雀”较少，盯住不放、跟踪问效还不够，在从严过硬、持续用力上还有差距</a:t>
            </a:r>
          </a:p>
        </p:txBody>
      </p:sp>
    </p:spTree>
    <p:extLst>
      <p:ext uri="{BB962C8B-B14F-4D97-AF65-F5344CB8AC3E}">
        <p14:creationId xmlns:p14="http://schemas.microsoft.com/office/powerpoint/2010/main" val="24986636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500" fill="hold"/>
                                        <p:tgtEl>
                                          <p:spTgt spid="6"/>
                                        </p:tgtEl>
                                        <p:attrNameLst>
                                          <p:attrName>ppt_x</p:attrName>
                                        </p:attrNameLst>
                                      </p:cBhvr>
                                      <p:tavLst>
                                        <p:tav tm="0">
                                          <p:val>
                                            <p:strVal val="#ppt_x"/>
                                          </p:val>
                                        </p:tav>
                                        <p:tav tm="100000">
                                          <p:val>
                                            <p:strVal val="#ppt_x"/>
                                          </p:val>
                                        </p:tav>
                                      </p:tavLst>
                                    </p:anim>
                                    <p:anim calcmode="lin" valueType="num">
                                      <p:cBhvr additive="base">
                                        <p:cTn id="48" dur="500" fill="hold"/>
                                        <p:tgtEl>
                                          <p:spTgt spid="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7" grpId="0" animBg="1"/>
      <p:bldP spid="9" grpId="0" animBg="1"/>
      <p:bldP spid="11" grpId="0" animBg="1"/>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478C3-08B3-4F30-AC91-7507609C5AF6}"/>
              </a:ext>
            </a:extLst>
          </p:cNvPr>
          <p:cNvSpPr/>
          <p:nvPr/>
        </p:nvSpPr>
        <p:spPr>
          <a:xfrm>
            <a:off x="0" y="1333500"/>
            <a:ext cx="12192000" cy="4572000"/>
          </a:xfrm>
          <a:prstGeom prst="rect">
            <a:avLst/>
          </a:prstGeom>
          <a:gradFill>
            <a:gsLst>
              <a:gs pos="29000">
                <a:srgbClr val="FEEFAC"/>
              </a:gs>
              <a:gs pos="80000">
                <a:srgbClr val="E9BE61"/>
              </a:gs>
            </a:gsLst>
            <a:lin ang="0" scaled="0"/>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C735A6-DC88-4AB6-AD35-673BB8E79BF5}"/>
              </a:ext>
            </a:extLst>
          </p:cNvPr>
          <p:cNvSpPr/>
          <p:nvPr/>
        </p:nvSpPr>
        <p:spPr>
          <a:xfrm>
            <a:off x="0" y="1485900"/>
            <a:ext cx="12192000" cy="45720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n w="19050">
                <a:noFill/>
              </a:ln>
              <a:gradFill>
                <a:gsLst>
                  <a:gs pos="100000">
                    <a:srgbClr val="E9BE61"/>
                  </a:gs>
                  <a:gs pos="49000">
                    <a:srgbClr val="FEEFAC"/>
                  </a:gs>
                </a:gsLst>
                <a:lin ang="5400000" scaled="0"/>
              </a:gradFill>
              <a:cs typeface="+mn-ea"/>
              <a:sym typeface="+mn-lt"/>
            </a:endParaRPr>
          </a:p>
        </p:txBody>
      </p:sp>
      <p:sp>
        <p:nvSpPr>
          <p:cNvPr id="5"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CB074B-07DE-42FA-B197-84639F05583D}"/>
              </a:ext>
            </a:extLst>
          </p:cNvPr>
          <p:cNvSpPr txBox="1"/>
          <p:nvPr/>
        </p:nvSpPr>
        <p:spPr>
          <a:xfrm>
            <a:off x="4607881" y="2957364"/>
            <a:ext cx="7139619" cy="1006429"/>
          </a:xfrm>
          <a:prstGeom prst="rect">
            <a:avLst/>
          </a:prstGeom>
        </p:spPr>
        <p:txBody>
          <a:bodyPr wrap="square">
            <a:spAutoFit/>
          </a:bodyPr>
          <a:lstStyle>
            <a:defPPr>
              <a:defRPr lang="zh-CN"/>
            </a:defPPr>
            <a:lvl1pPr>
              <a:lnSpc>
                <a:spcPct val="110000"/>
              </a:lnSpc>
              <a:defRPr sz="5400">
                <a:gradFill>
                  <a:gsLst>
                    <a:gs pos="0">
                      <a:srgbClr val="FEEFAC"/>
                    </a:gs>
                    <a:gs pos="79000">
                      <a:srgbClr val="E9BE61"/>
                    </a:gs>
                  </a:gsLst>
                  <a:lin ang="5400000" scaled="1"/>
                </a:gradFill>
                <a:latin typeface="方正粗黑宋简体" panose="02000000000000000000" pitchFamily="2" charset="-122"/>
                <a:ea typeface="方正粗黑宋简体" panose="02000000000000000000" pitchFamily="2" charset="-122"/>
                <a:cs typeface="+mn-ea"/>
              </a:defRPr>
            </a:lvl1pPr>
          </a:lstStyle>
          <a:p>
            <a:r>
              <a:rPr lang="zh-CN" altLang="en-US" dirty="0">
                <a:sym typeface="+mn-lt"/>
              </a:rPr>
              <a:t>下一步工作思路和措施</a:t>
            </a:r>
          </a:p>
        </p:txBody>
      </p:sp>
      <p:cxnSp>
        <p:nvCxnSpPr>
          <p:cNvPr id="8" name="直接连接符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5FD13A-3F96-4505-86B3-CB006FE205FC}"/>
              </a:ext>
            </a:extLst>
          </p:cNvPr>
          <p:cNvCxnSpPr>
            <a:cxnSpLocks/>
          </p:cNvCxnSpPr>
          <p:nvPr/>
        </p:nvCxnSpPr>
        <p:spPr>
          <a:xfrm>
            <a:off x="4013200" y="2352221"/>
            <a:ext cx="0" cy="2692400"/>
          </a:xfrm>
          <a:prstGeom prst="line">
            <a:avLst/>
          </a:prstGeom>
          <a:ln>
            <a:gradFill>
              <a:gsLst>
                <a:gs pos="0">
                  <a:srgbClr val="C30F0F">
                    <a:alpha val="0"/>
                  </a:srgbClr>
                </a:gs>
                <a:gs pos="100000">
                  <a:srgbClr val="C30F0F">
                    <a:alpha val="98000"/>
                  </a:srgbClr>
                </a:gs>
                <a:gs pos="57000">
                  <a:srgbClr val="E9BE61"/>
                </a:gs>
              </a:gsLst>
              <a:lin ang="5400000" scaled="1"/>
            </a:gradFill>
          </a:ln>
        </p:spPr>
        <p:style>
          <a:lnRef idx="1">
            <a:schemeClr val="accent1"/>
          </a:lnRef>
          <a:fillRef idx="0">
            <a:schemeClr val="accent1"/>
          </a:fillRef>
          <a:effectRef idx="0">
            <a:schemeClr val="accent1"/>
          </a:effectRef>
          <a:fontRef idx="minor">
            <a:schemeClr val="tx1"/>
          </a:fontRef>
        </p:style>
      </p:cxnSp>
      <p:sp>
        <p:nvSpPr>
          <p:cNvPr id="9"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D10F31-44CA-4C39-8AD7-F435C90DA4AE}"/>
              </a:ext>
            </a:extLst>
          </p:cNvPr>
          <p:cNvSpPr txBox="1"/>
          <p:nvPr/>
        </p:nvSpPr>
        <p:spPr>
          <a:xfrm>
            <a:off x="4607882" y="3920382"/>
            <a:ext cx="4726616" cy="634020"/>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1600" dirty="0">
                <a:gradFill>
                  <a:gsLst>
                    <a:gs pos="0">
                      <a:srgbClr val="FEEFAC"/>
                    </a:gs>
                    <a:gs pos="100000">
                      <a:srgbClr val="E9BE61"/>
                    </a:gs>
                  </a:gsLst>
                  <a:lin ang="5400000" scaled="1"/>
                </a:gradFill>
                <a:latin typeface="+mn-lt"/>
                <a:ea typeface="+mn-ea"/>
                <a:cs typeface="+mn-ea"/>
                <a:sym typeface="+mn-lt"/>
              </a:rPr>
              <a:t>请在此处输入您的文字内容，请在此处输入您的文字内容，请在此处输入您的文字内容</a:t>
            </a:r>
          </a:p>
        </p:txBody>
      </p:sp>
      <p:sp>
        <p:nvSpPr>
          <p:cNvPr id="10"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6B6EAB-FD89-4553-B293-4D953582C61B}"/>
              </a:ext>
            </a:extLst>
          </p:cNvPr>
          <p:cNvSpPr/>
          <p:nvPr/>
        </p:nvSpPr>
        <p:spPr>
          <a:xfrm>
            <a:off x="1384490" y="2739704"/>
            <a:ext cx="1917508" cy="1917434"/>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pic>
        <p:nvPicPr>
          <p:cNvPr id="11" name="图片 10" descr="图片包含 建筑, 电话, 手机, 桌子&#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A6E155-0AA9-4D2B-AECF-D323C3A0DD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29256" y="4597892"/>
            <a:ext cx="1262743" cy="1460007"/>
          </a:xfrm>
          <a:prstGeom prst="rect">
            <a:avLst/>
          </a:prstGeom>
        </p:spPr>
      </p:pic>
    </p:spTree>
    <p:extLst>
      <p:ext uri="{BB962C8B-B14F-4D97-AF65-F5344CB8AC3E}">
        <p14:creationId xmlns:p14="http://schemas.microsoft.com/office/powerpoint/2010/main" val="26216479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9"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257794" y="2986696"/>
            <a:ext cx="2219325" cy="1007456"/>
            <a:chOff x="1257794" y="2986696"/>
            <a:chExt cx="2219325" cy="1007456"/>
          </a:xfrm>
        </p:grpSpPr>
        <p:sp>
          <p:nvSpPr>
            <p:cNvPr id="36"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26451B-DD1E-44B9-8C61-8427EE97169A}"/>
                </a:ext>
              </a:extLst>
            </p:cNvPr>
            <p:cNvSpPr>
              <a:spLocks/>
            </p:cNvSpPr>
            <p:nvPr/>
          </p:nvSpPr>
          <p:spPr bwMode="auto">
            <a:xfrm>
              <a:off x="1257794" y="3321052"/>
              <a:ext cx="2219325" cy="673100"/>
            </a:xfrm>
            <a:custGeom>
              <a:avLst/>
              <a:gdLst>
                <a:gd name="T0" fmla="*/ 3935 w 6145"/>
                <a:gd name="T1" fmla="*/ 0 h 1856"/>
                <a:gd name="T2" fmla="*/ 6145 w 6145"/>
                <a:gd name="T3" fmla="*/ 1856 h 1856"/>
                <a:gd name="T4" fmla="*/ 0 w 6145"/>
                <a:gd name="T5" fmla="*/ 1856 h 1856"/>
                <a:gd name="T6" fmla="*/ 2210 w 6145"/>
                <a:gd name="T7" fmla="*/ 0 h 1856"/>
                <a:gd name="T8" fmla="*/ 3073 w 6145"/>
                <a:gd name="T9" fmla="*/ 705 h 1856"/>
                <a:gd name="T10" fmla="*/ 3935 w 6145"/>
                <a:gd name="T11" fmla="*/ 0 h 1856"/>
              </a:gdLst>
              <a:ahLst/>
              <a:cxnLst>
                <a:cxn ang="0">
                  <a:pos x="T0" y="T1"/>
                </a:cxn>
                <a:cxn ang="0">
                  <a:pos x="T2" y="T3"/>
                </a:cxn>
                <a:cxn ang="0">
                  <a:pos x="T4" y="T5"/>
                </a:cxn>
                <a:cxn ang="0">
                  <a:pos x="T6" y="T7"/>
                </a:cxn>
                <a:cxn ang="0">
                  <a:pos x="T8" y="T9"/>
                </a:cxn>
                <a:cxn ang="0">
                  <a:pos x="T10" y="T11"/>
                </a:cxn>
              </a:cxnLst>
              <a:rect l="0" t="0" r="r" b="b"/>
              <a:pathLst>
                <a:path w="6145" h="1856">
                  <a:moveTo>
                    <a:pt x="3935" y="0"/>
                  </a:moveTo>
                  <a:cubicBezTo>
                    <a:pt x="4918" y="259"/>
                    <a:pt x="5726" y="949"/>
                    <a:pt x="6145" y="1856"/>
                  </a:cubicBezTo>
                  <a:lnTo>
                    <a:pt x="0" y="1856"/>
                  </a:lnTo>
                  <a:cubicBezTo>
                    <a:pt x="419" y="949"/>
                    <a:pt x="1227" y="259"/>
                    <a:pt x="2210" y="0"/>
                  </a:cubicBezTo>
                  <a:cubicBezTo>
                    <a:pt x="2291" y="402"/>
                    <a:pt x="2647" y="705"/>
                    <a:pt x="3073" y="705"/>
                  </a:cubicBezTo>
                  <a:cubicBezTo>
                    <a:pt x="3499" y="705"/>
                    <a:pt x="3854" y="402"/>
                    <a:pt x="3935" y="0"/>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1600" dirty="0">
                <a:ln w="19050">
                  <a:noFill/>
                </a:ln>
                <a:gradFill>
                  <a:gsLst>
                    <a:gs pos="100000">
                      <a:srgbClr val="E9BE61"/>
                    </a:gs>
                    <a:gs pos="49000">
                      <a:srgbClr val="FEEFAC"/>
                    </a:gs>
                  </a:gsLst>
                  <a:lin ang="5400000" scaled="0"/>
                </a:gradFill>
                <a:cs typeface="+mn-ea"/>
                <a:sym typeface="+mn-lt"/>
              </a:endParaRPr>
            </a:p>
            <a:p>
              <a:pPr algn="ctr"/>
              <a:r>
                <a:rPr lang="en-US" sz="1600" dirty="0">
                  <a:ln w="19050">
                    <a:noFill/>
                  </a:ln>
                  <a:gradFill>
                    <a:gsLst>
                      <a:gs pos="100000">
                        <a:srgbClr val="E9BE61"/>
                      </a:gs>
                      <a:gs pos="49000">
                        <a:srgbClr val="FEEFAC"/>
                      </a:gs>
                    </a:gsLst>
                    <a:lin ang="5400000" scaled="0"/>
                  </a:gradFill>
                  <a:cs typeface="+mn-ea"/>
                  <a:sym typeface="+mn-lt"/>
                </a:rPr>
                <a:t>STEP 1</a:t>
              </a:r>
            </a:p>
          </p:txBody>
        </p:sp>
        <p:sp>
          <p:nvSpPr>
            <p:cNvPr id="37" name="Oval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2AABB3-027A-4296-9538-15E649A1626D}"/>
                </a:ext>
              </a:extLst>
            </p:cNvPr>
            <p:cNvSpPr/>
            <p:nvPr/>
          </p:nvSpPr>
          <p:spPr>
            <a:xfrm>
              <a:off x="2091718" y="2986696"/>
              <a:ext cx="554161" cy="5541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cs typeface="+mn-ea"/>
                <a:sym typeface="+mn-lt"/>
              </a:endParaRPr>
            </a:p>
          </p:txBody>
        </p:sp>
      </p:grpSp>
      <p:sp>
        <p:nvSpPr>
          <p:cNvPr id="39"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A7C995-2590-4943-BF4B-91B55F7438D8}"/>
              </a:ext>
            </a:extLst>
          </p:cNvPr>
          <p:cNvSpPr>
            <a:spLocks noEditPoints="1"/>
          </p:cNvSpPr>
          <p:nvPr/>
        </p:nvSpPr>
        <p:spPr bwMode="auto">
          <a:xfrm>
            <a:off x="2239358" y="3135279"/>
            <a:ext cx="256190" cy="256188"/>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499 w 2048"/>
              <a:gd name="T11" fmla="*/ 1134 h 2048"/>
              <a:gd name="T12" fmla="*/ 1024 w 2048"/>
              <a:gd name="T13" fmla="*/ 1134 h 2048"/>
              <a:gd name="T14" fmla="*/ 914 w 2048"/>
              <a:gd name="T15" fmla="*/ 1024 h 2048"/>
              <a:gd name="T16" fmla="*/ 914 w 2048"/>
              <a:gd name="T17" fmla="*/ 549 h 2048"/>
              <a:gd name="T18" fmla="*/ 1024 w 2048"/>
              <a:gd name="T19" fmla="*/ 439 h 2048"/>
              <a:gd name="T20" fmla="*/ 1134 w 2048"/>
              <a:gd name="T21" fmla="*/ 549 h 2048"/>
              <a:gd name="T22" fmla="*/ 1134 w 2048"/>
              <a:gd name="T23" fmla="*/ 915 h 2048"/>
              <a:gd name="T24" fmla="*/ 1499 w 2048"/>
              <a:gd name="T25" fmla="*/ 915 h 2048"/>
              <a:gd name="T26" fmla="*/ 1609 w 2048"/>
              <a:gd name="T27" fmla="*/ 1024 h 2048"/>
              <a:gd name="T28" fmla="*/ 1499 w 2048"/>
              <a:gd name="T29" fmla="*/ 1134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8" h="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499" y="1134"/>
                </a:moveTo>
                <a:cubicBezTo>
                  <a:pt x="1024" y="1134"/>
                  <a:pt x="1024" y="1134"/>
                  <a:pt x="1024" y="1134"/>
                </a:cubicBezTo>
                <a:cubicBezTo>
                  <a:pt x="963" y="1134"/>
                  <a:pt x="914" y="1085"/>
                  <a:pt x="914" y="1024"/>
                </a:cubicBezTo>
                <a:cubicBezTo>
                  <a:pt x="914" y="549"/>
                  <a:pt x="914" y="549"/>
                  <a:pt x="914" y="549"/>
                </a:cubicBezTo>
                <a:cubicBezTo>
                  <a:pt x="914" y="489"/>
                  <a:pt x="963" y="439"/>
                  <a:pt x="1024" y="439"/>
                </a:cubicBezTo>
                <a:cubicBezTo>
                  <a:pt x="1085" y="439"/>
                  <a:pt x="1134" y="489"/>
                  <a:pt x="1134" y="549"/>
                </a:cubicBezTo>
                <a:cubicBezTo>
                  <a:pt x="1134" y="915"/>
                  <a:pt x="1134" y="915"/>
                  <a:pt x="1134" y="915"/>
                </a:cubicBezTo>
                <a:cubicBezTo>
                  <a:pt x="1499" y="915"/>
                  <a:pt x="1499" y="915"/>
                  <a:pt x="1499" y="915"/>
                </a:cubicBezTo>
                <a:cubicBezTo>
                  <a:pt x="1560" y="915"/>
                  <a:pt x="1609" y="964"/>
                  <a:pt x="1609" y="1024"/>
                </a:cubicBezTo>
                <a:cubicBezTo>
                  <a:pt x="1609" y="1085"/>
                  <a:pt x="1560" y="1134"/>
                  <a:pt x="1499" y="113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nvGrpSpPr>
          <p:cNvPr id="5" name="Group 4"/>
          <p:cNvGrpSpPr/>
          <p:nvPr/>
        </p:nvGrpSpPr>
        <p:grpSpPr>
          <a:xfrm>
            <a:off x="3760588" y="2986696"/>
            <a:ext cx="2219325" cy="1007456"/>
            <a:chOff x="3760588" y="2986696"/>
            <a:chExt cx="2219325" cy="1007456"/>
          </a:xfrm>
        </p:grpSpPr>
        <p:sp>
          <p:nvSpPr>
            <p:cNvPr id="41"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B4602B-9C0E-4FA8-9537-A79FABE5A2F7}"/>
                </a:ext>
              </a:extLst>
            </p:cNvPr>
            <p:cNvSpPr>
              <a:spLocks/>
            </p:cNvSpPr>
            <p:nvPr/>
          </p:nvSpPr>
          <p:spPr bwMode="auto">
            <a:xfrm>
              <a:off x="3760588" y="3321052"/>
              <a:ext cx="2219325" cy="673100"/>
            </a:xfrm>
            <a:custGeom>
              <a:avLst/>
              <a:gdLst>
                <a:gd name="T0" fmla="*/ 3935 w 6145"/>
                <a:gd name="T1" fmla="*/ 0 h 1856"/>
                <a:gd name="T2" fmla="*/ 6145 w 6145"/>
                <a:gd name="T3" fmla="*/ 1856 h 1856"/>
                <a:gd name="T4" fmla="*/ 0 w 6145"/>
                <a:gd name="T5" fmla="*/ 1856 h 1856"/>
                <a:gd name="T6" fmla="*/ 2210 w 6145"/>
                <a:gd name="T7" fmla="*/ 0 h 1856"/>
                <a:gd name="T8" fmla="*/ 3073 w 6145"/>
                <a:gd name="T9" fmla="*/ 705 h 1856"/>
                <a:gd name="T10" fmla="*/ 3935 w 6145"/>
                <a:gd name="T11" fmla="*/ 0 h 1856"/>
              </a:gdLst>
              <a:ahLst/>
              <a:cxnLst>
                <a:cxn ang="0">
                  <a:pos x="T0" y="T1"/>
                </a:cxn>
                <a:cxn ang="0">
                  <a:pos x="T2" y="T3"/>
                </a:cxn>
                <a:cxn ang="0">
                  <a:pos x="T4" y="T5"/>
                </a:cxn>
                <a:cxn ang="0">
                  <a:pos x="T6" y="T7"/>
                </a:cxn>
                <a:cxn ang="0">
                  <a:pos x="T8" y="T9"/>
                </a:cxn>
                <a:cxn ang="0">
                  <a:pos x="T10" y="T11"/>
                </a:cxn>
              </a:cxnLst>
              <a:rect l="0" t="0" r="r" b="b"/>
              <a:pathLst>
                <a:path w="6145" h="1856">
                  <a:moveTo>
                    <a:pt x="3935" y="0"/>
                  </a:moveTo>
                  <a:cubicBezTo>
                    <a:pt x="4918" y="259"/>
                    <a:pt x="5726" y="949"/>
                    <a:pt x="6145" y="1856"/>
                  </a:cubicBezTo>
                  <a:lnTo>
                    <a:pt x="0" y="1856"/>
                  </a:lnTo>
                  <a:cubicBezTo>
                    <a:pt x="419" y="949"/>
                    <a:pt x="1227" y="259"/>
                    <a:pt x="2210" y="0"/>
                  </a:cubicBezTo>
                  <a:cubicBezTo>
                    <a:pt x="2291" y="402"/>
                    <a:pt x="2647" y="705"/>
                    <a:pt x="3073" y="705"/>
                  </a:cubicBezTo>
                  <a:cubicBezTo>
                    <a:pt x="3499" y="705"/>
                    <a:pt x="3854" y="402"/>
                    <a:pt x="3935" y="0"/>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1600" dirty="0">
                <a:ln w="19050">
                  <a:noFill/>
                </a:ln>
                <a:gradFill>
                  <a:gsLst>
                    <a:gs pos="100000">
                      <a:srgbClr val="E9BE61"/>
                    </a:gs>
                    <a:gs pos="49000">
                      <a:srgbClr val="FEEFAC"/>
                    </a:gs>
                  </a:gsLst>
                  <a:lin ang="5400000" scaled="0"/>
                </a:gradFill>
                <a:cs typeface="+mn-ea"/>
                <a:sym typeface="+mn-lt"/>
              </a:endParaRPr>
            </a:p>
            <a:p>
              <a:pPr algn="ctr"/>
              <a:r>
                <a:rPr lang="en-US" sz="1600" dirty="0">
                  <a:ln w="19050">
                    <a:noFill/>
                  </a:ln>
                  <a:gradFill>
                    <a:gsLst>
                      <a:gs pos="100000">
                        <a:srgbClr val="E9BE61"/>
                      </a:gs>
                      <a:gs pos="49000">
                        <a:srgbClr val="FEEFAC"/>
                      </a:gs>
                    </a:gsLst>
                    <a:lin ang="5400000" scaled="0"/>
                  </a:gradFill>
                  <a:cs typeface="+mn-ea"/>
                  <a:sym typeface="+mn-lt"/>
                </a:rPr>
                <a:t>STEP 2</a:t>
              </a:r>
            </a:p>
          </p:txBody>
        </p:sp>
        <p:sp>
          <p:nvSpPr>
            <p:cNvPr id="42" name="Oval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5D812E6-9182-4803-93CE-560674FBEABA}"/>
                </a:ext>
              </a:extLst>
            </p:cNvPr>
            <p:cNvSpPr/>
            <p:nvPr/>
          </p:nvSpPr>
          <p:spPr>
            <a:xfrm>
              <a:off x="4594512" y="2986696"/>
              <a:ext cx="554161" cy="554161"/>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5400">
                <a:ln w="19050">
                  <a:noFill/>
                </a:ln>
                <a:gradFill>
                  <a:gsLst>
                    <a:gs pos="100000">
                      <a:srgbClr val="E9BE61"/>
                    </a:gs>
                    <a:gs pos="49000">
                      <a:srgbClr val="FEEFAC"/>
                    </a:gs>
                  </a:gsLst>
                  <a:lin ang="5400000" scaled="0"/>
                </a:gradFill>
                <a:cs typeface="+mn-ea"/>
                <a:sym typeface="+mn-lt"/>
              </a:endParaRPr>
            </a:p>
          </p:txBody>
        </p:sp>
      </p:grpSp>
      <p:grpSp>
        <p:nvGrpSpPr>
          <p:cNvPr id="6" name="Group 5"/>
          <p:cNvGrpSpPr/>
          <p:nvPr/>
        </p:nvGrpSpPr>
        <p:grpSpPr>
          <a:xfrm>
            <a:off x="6263382" y="2986696"/>
            <a:ext cx="2219325" cy="1007456"/>
            <a:chOff x="6263382" y="2986696"/>
            <a:chExt cx="2219325" cy="1007456"/>
          </a:xfrm>
        </p:grpSpPr>
        <p:sp>
          <p:nvSpPr>
            <p:cNvPr id="45"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86BCC4-3142-41E5-8C66-8C7DE76BA0DA}"/>
                </a:ext>
              </a:extLst>
            </p:cNvPr>
            <p:cNvSpPr>
              <a:spLocks/>
            </p:cNvSpPr>
            <p:nvPr/>
          </p:nvSpPr>
          <p:spPr bwMode="auto">
            <a:xfrm>
              <a:off x="6263382" y="3321052"/>
              <a:ext cx="2219325" cy="673100"/>
            </a:xfrm>
            <a:custGeom>
              <a:avLst/>
              <a:gdLst>
                <a:gd name="T0" fmla="*/ 3935 w 6145"/>
                <a:gd name="T1" fmla="*/ 0 h 1856"/>
                <a:gd name="T2" fmla="*/ 6145 w 6145"/>
                <a:gd name="T3" fmla="*/ 1856 h 1856"/>
                <a:gd name="T4" fmla="*/ 0 w 6145"/>
                <a:gd name="T5" fmla="*/ 1856 h 1856"/>
                <a:gd name="T6" fmla="*/ 2210 w 6145"/>
                <a:gd name="T7" fmla="*/ 0 h 1856"/>
                <a:gd name="T8" fmla="*/ 3073 w 6145"/>
                <a:gd name="T9" fmla="*/ 705 h 1856"/>
                <a:gd name="T10" fmla="*/ 3935 w 6145"/>
                <a:gd name="T11" fmla="*/ 0 h 1856"/>
              </a:gdLst>
              <a:ahLst/>
              <a:cxnLst>
                <a:cxn ang="0">
                  <a:pos x="T0" y="T1"/>
                </a:cxn>
                <a:cxn ang="0">
                  <a:pos x="T2" y="T3"/>
                </a:cxn>
                <a:cxn ang="0">
                  <a:pos x="T4" y="T5"/>
                </a:cxn>
                <a:cxn ang="0">
                  <a:pos x="T6" y="T7"/>
                </a:cxn>
                <a:cxn ang="0">
                  <a:pos x="T8" y="T9"/>
                </a:cxn>
                <a:cxn ang="0">
                  <a:pos x="T10" y="T11"/>
                </a:cxn>
              </a:cxnLst>
              <a:rect l="0" t="0" r="r" b="b"/>
              <a:pathLst>
                <a:path w="6145" h="1856">
                  <a:moveTo>
                    <a:pt x="3935" y="0"/>
                  </a:moveTo>
                  <a:cubicBezTo>
                    <a:pt x="4918" y="259"/>
                    <a:pt x="5726" y="949"/>
                    <a:pt x="6145" y="1856"/>
                  </a:cubicBezTo>
                  <a:lnTo>
                    <a:pt x="0" y="1856"/>
                  </a:lnTo>
                  <a:cubicBezTo>
                    <a:pt x="419" y="949"/>
                    <a:pt x="1227" y="259"/>
                    <a:pt x="2210" y="0"/>
                  </a:cubicBezTo>
                  <a:cubicBezTo>
                    <a:pt x="2291" y="402"/>
                    <a:pt x="2647" y="705"/>
                    <a:pt x="3073" y="705"/>
                  </a:cubicBezTo>
                  <a:cubicBezTo>
                    <a:pt x="3499" y="705"/>
                    <a:pt x="3854" y="402"/>
                    <a:pt x="3935" y="0"/>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1600" dirty="0">
                <a:ln w="19050">
                  <a:noFill/>
                </a:ln>
                <a:gradFill>
                  <a:gsLst>
                    <a:gs pos="100000">
                      <a:srgbClr val="E9BE61"/>
                    </a:gs>
                    <a:gs pos="49000">
                      <a:srgbClr val="FEEFAC"/>
                    </a:gs>
                  </a:gsLst>
                  <a:lin ang="5400000" scaled="0"/>
                </a:gradFill>
                <a:cs typeface="+mn-ea"/>
                <a:sym typeface="+mn-lt"/>
              </a:endParaRPr>
            </a:p>
            <a:p>
              <a:pPr algn="ctr"/>
              <a:r>
                <a:rPr lang="en-US" sz="1600" dirty="0">
                  <a:ln w="19050">
                    <a:noFill/>
                  </a:ln>
                  <a:gradFill>
                    <a:gsLst>
                      <a:gs pos="100000">
                        <a:srgbClr val="E9BE61"/>
                      </a:gs>
                      <a:gs pos="49000">
                        <a:srgbClr val="FEEFAC"/>
                      </a:gs>
                    </a:gsLst>
                    <a:lin ang="5400000" scaled="0"/>
                  </a:gradFill>
                  <a:cs typeface="+mn-ea"/>
                  <a:sym typeface="+mn-lt"/>
                </a:rPr>
                <a:t>STEP 3</a:t>
              </a:r>
            </a:p>
          </p:txBody>
        </p:sp>
        <p:sp>
          <p:nvSpPr>
            <p:cNvPr id="46" name="Oval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0D7F33-F828-48C7-9F38-B069858AC18F}"/>
                </a:ext>
              </a:extLst>
            </p:cNvPr>
            <p:cNvSpPr/>
            <p:nvPr/>
          </p:nvSpPr>
          <p:spPr>
            <a:xfrm>
              <a:off x="7097306" y="2986696"/>
              <a:ext cx="554161" cy="554161"/>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5400">
                <a:ln w="19050">
                  <a:noFill/>
                </a:ln>
                <a:gradFill>
                  <a:gsLst>
                    <a:gs pos="100000">
                      <a:srgbClr val="E9BE61"/>
                    </a:gs>
                    <a:gs pos="49000">
                      <a:srgbClr val="FEEFAC"/>
                    </a:gs>
                  </a:gsLst>
                  <a:lin ang="5400000" scaled="0"/>
                </a:gradFill>
                <a:cs typeface="+mn-ea"/>
                <a:sym typeface="+mn-lt"/>
              </a:endParaRPr>
            </a:p>
          </p:txBody>
        </p:sp>
      </p:grpSp>
      <p:grpSp>
        <p:nvGrpSpPr>
          <p:cNvPr id="7" name="Group 6"/>
          <p:cNvGrpSpPr/>
          <p:nvPr/>
        </p:nvGrpSpPr>
        <p:grpSpPr>
          <a:xfrm>
            <a:off x="8766176" y="2986696"/>
            <a:ext cx="2219325" cy="1007456"/>
            <a:chOff x="8766176" y="2986696"/>
            <a:chExt cx="2219325" cy="1007456"/>
          </a:xfrm>
        </p:grpSpPr>
        <p:sp>
          <p:nvSpPr>
            <p:cNvPr id="49"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C2EE5D2-2EA9-4016-BCA9-9DD80154C3DE}"/>
                </a:ext>
              </a:extLst>
            </p:cNvPr>
            <p:cNvSpPr>
              <a:spLocks/>
            </p:cNvSpPr>
            <p:nvPr/>
          </p:nvSpPr>
          <p:spPr bwMode="auto">
            <a:xfrm>
              <a:off x="8766176" y="3321052"/>
              <a:ext cx="2219325" cy="673100"/>
            </a:xfrm>
            <a:custGeom>
              <a:avLst/>
              <a:gdLst>
                <a:gd name="T0" fmla="*/ 3935 w 6145"/>
                <a:gd name="T1" fmla="*/ 0 h 1856"/>
                <a:gd name="T2" fmla="*/ 6145 w 6145"/>
                <a:gd name="T3" fmla="*/ 1856 h 1856"/>
                <a:gd name="T4" fmla="*/ 0 w 6145"/>
                <a:gd name="T5" fmla="*/ 1856 h 1856"/>
                <a:gd name="T6" fmla="*/ 2210 w 6145"/>
                <a:gd name="T7" fmla="*/ 0 h 1856"/>
                <a:gd name="T8" fmla="*/ 3073 w 6145"/>
                <a:gd name="T9" fmla="*/ 705 h 1856"/>
                <a:gd name="T10" fmla="*/ 3935 w 6145"/>
                <a:gd name="T11" fmla="*/ 0 h 1856"/>
              </a:gdLst>
              <a:ahLst/>
              <a:cxnLst>
                <a:cxn ang="0">
                  <a:pos x="T0" y="T1"/>
                </a:cxn>
                <a:cxn ang="0">
                  <a:pos x="T2" y="T3"/>
                </a:cxn>
                <a:cxn ang="0">
                  <a:pos x="T4" y="T5"/>
                </a:cxn>
                <a:cxn ang="0">
                  <a:pos x="T6" y="T7"/>
                </a:cxn>
                <a:cxn ang="0">
                  <a:pos x="T8" y="T9"/>
                </a:cxn>
                <a:cxn ang="0">
                  <a:pos x="T10" y="T11"/>
                </a:cxn>
              </a:cxnLst>
              <a:rect l="0" t="0" r="r" b="b"/>
              <a:pathLst>
                <a:path w="6145" h="1856">
                  <a:moveTo>
                    <a:pt x="3935" y="0"/>
                  </a:moveTo>
                  <a:cubicBezTo>
                    <a:pt x="4918" y="259"/>
                    <a:pt x="5726" y="949"/>
                    <a:pt x="6145" y="1856"/>
                  </a:cubicBezTo>
                  <a:lnTo>
                    <a:pt x="0" y="1856"/>
                  </a:lnTo>
                  <a:cubicBezTo>
                    <a:pt x="419" y="949"/>
                    <a:pt x="1227" y="259"/>
                    <a:pt x="2210" y="0"/>
                  </a:cubicBezTo>
                  <a:cubicBezTo>
                    <a:pt x="2291" y="402"/>
                    <a:pt x="2647" y="705"/>
                    <a:pt x="3073" y="705"/>
                  </a:cubicBezTo>
                  <a:cubicBezTo>
                    <a:pt x="3499" y="705"/>
                    <a:pt x="3854" y="402"/>
                    <a:pt x="3935" y="0"/>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1600" dirty="0">
                <a:ln w="19050">
                  <a:noFill/>
                </a:ln>
                <a:gradFill>
                  <a:gsLst>
                    <a:gs pos="100000">
                      <a:srgbClr val="E9BE61"/>
                    </a:gs>
                    <a:gs pos="49000">
                      <a:srgbClr val="FEEFAC"/>
                    </a:gs>
                  </a:gsLst>
                  <a:lin ang="5400000" scaled="0"/>
                </a:gradFill>
                <a:cs typeface="+mn-ea"/>
                <a:sym typeface="+mn-lt"/>
              </a:endParaRPr>
            </a:p>
            <a:p>
              <a:pPr algn="ctr"/>
              <a:r>
                <a:rPr lang="en-US" sz="1600" dirty="0">
                  <a:ln w="19050">
                    <a:noFill/>
                  </a:ln>
                  <a:gradFill>
                    <a:gsLst>
                      <a:gs pos="100000">
                        <a:srgbClr val="E9BE61"/>
                      </a:gs>
                      <a:gs pos="49000">
                        <a:srgbClr val="FEEFAC"/>
                      </a:gs>
                    </a:gsLst>
                    <a:lin ang="5400000" scaled="0"/>
                  </a:gradFill>
                  <a:cs typeface="+mn-ea"/>
                  <a:sym typeface="+mn-lt"/>
                </a:rPr>
                <a:t>STEP 4</a:t>
              </a:r>
            </a:p>
          </p:txBody>
        </p:sp>
        <p:sp>
          <p:nvSpPr>
            <p:cNvPr id="50" name="Oval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7B8B7F-7319-4A8D-9BCC-647B0887ED54}"/>
                </a:ext>
              </a:extLst>
            </p:cNvPr>
            <p:cNvSpPr/>
            <p:nvPr/>
          </p:nvSpPr>
          <p:spPr>
            <a:xfrm>
              <a:off x="9600100" y="2986696"/>
              <a:ext cx="554161" cy="554161"/>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5400">
                <a:ln w="19050">
                  <a:noFill/>
                </a:ln>
                <a:gradFill>
                  <a:gsLst>
                    <a:gs pos="100000">
                      <a:srgbClr val="E9BE61"/>
                    </a:gs>
                    <a:gs pos="49000">
                      <a:srgbClr val="FEEFAC"/>
                    </a:gs>
                  </a:gsLst>
                  <a:lin ang="5400000" scaled="0"/>
                </a:gradFill>
                <a:cs typeface="+mn-ea"/>
                <a:sym typeface="+mn-lt"/>
              </a:endParaRPr>
            </a:p>
          </p:txBody>
        </p:sp>
      </p:grpSp>
      <p:grpSp>
        <p:nvGrpSpPr>
          <p:cNvPr id="53" name="Group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6ED646D-0C01-4318-9A13-468C91495CAE}"/>
              </a:ext>
            </a:extLst>
          </p:cNvPr>
          <p:cNvGrpSpPr/>
          <p:nvPr/>
        </p:nvGrpSpPr>
        <p:grpSpPr>
          <a:xfrm>
            <a:off x="4773768" y="3144783"/>
            <a:ext cx="191138" cy="237756"/>
            <a:chOff x="4862513" y="3505200"/>
            <a:chExt cx="260350" cy="323851"/>
          </a:xfrm>
          <a:solidFill>
            <a:srgbClr val="FFFFFF"/>
          </a:solidFill>
        </p:grpSpPr>
        <p:sp>
          <p:nvSpPr>
            <p:cNvPr id="54" name="Freeform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D0FCCB-37C8-4746-B20A-F5817369842F}"/>
                </a:ext>
              </a:extLst>
            </p:cNvPr>
            <p:cNvSpPr>
              <a:spLocks/>
            </p:cNvSpPr>
            <p:nvPr/>
          </p:nvSpPr>
          <p:spPr bwMode="auto">
            <a:xfrm>
              <a:off x="4870451" y="3505200"/>
              <a:ext cx="220663" cy="234950"/>
            </a:xfrm>
            <a:custGeom>
              <a:avLst/>
              <a:gdLst>
                <a:gd name="T0" fmla="*/ 761 w 1393"/>
                <a:gd name="T1" fmla="*/ 0 h 1489"/>
                <a:gd name="T2" fmla="*/ 240 w 1393"/>
                <a:gd name="T3" fmla="*/ 0 h 1489"/>
                <a:gd name="T4" fmla="*/ 93 w 1393"/>
                <a:gd name="T5" fmla="*/ 0 h 1489"/>
                <a:gd name="T6" fmla="*/ 0 w 1393"/>
                <a:gd name="T7" fmla="*/ 93 h 1489"/>
                <a:gd name="T8" fmla="*/ 93 w 1393"/>
                <a:gd name="T9" fmla="*/ 186 h 1489"/>
                <a:gd name="T10" fmla="*/ 147 w 1393"/>
                <a:gd name="T11" fmla="*/ 186 h 1489"/>
                <a:gd name="T12" fmla="*/ 147 w 1393"/>
                <a:gd name="T13" fmla="*/ 938 h 1489"/>
                <a:gd name="T14" fmla="*/ 240 w 1393"/>
                <a:gd name="T15" fmla="*/ 1031 h 1489"/>
                <a:gd name="T16" fmla="*/ 397 w 1393"/>
                <a:gd name="T17" fmla="*/ 1031 h 1489"/>
                <a:gd name="T18" fmla="*/ 462 w 1393"/>
                <a:gd name="T19" fmla="*/ 1004 h 1489"/>
                <a:gd name="T20" fmla="*/ 591 w 1393"/>
                <a:gd name="T21" fmla="*/ 876 h 1489"/>
                <a:gd name="T22" fmla="*/ 591 w 1393"/>
                <a:gd name="T23" fmla="*/ 1100 h 1489"/>
                <a:gd name="T24" fmla="*/ 201 w 1393"/>
                <a:gd name="T25" fmla="*/ 1489 h 1489"/>
                <a:gd name="T26" fmla="*/ 1393 w 1393"/>
                <a:gd name="T27" fmla="*/ 1489 h 1489"/>
                <a:gd name="T28" fmla="*/ 1393 w 1393"/>
                <a:gd name="T29" fmla="*/ 633 h 1489"/>
                <a:gd name="T30" fmla="*/ 761 w 1393"/>
                <a:gd name="T31" fmla="*/ 0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3" h="1489">
                  <a:moveTo>
                    <a:pt x="761" y="0"/>
                  </a:moveTo>
                  <a:cubicBezTo>
                    <a:pt x="240" y="0"/>
                    <a:pt x="240" y="0"/>
                    <a:pt x="240" y="0"/>
                  </a:cubicBezTo>
                  <a:cubicBezTo>
                    <a:pt x="93" y="0"/>
                    <a:pt x="93" y="0"/>
                    <a:pt x="93" y="0"/>
                  </a:cubicBezTo>
                  <a:cubicBezTo>
                    <a:pt x="41" y="0"/>
                    <a:pt x="0" y="42"/>
                    <a:pt x="0" y="93"/>
                  </a:cubicBezTo>
                  <a:cubicBezTo>
                    <a:pt x="0" y="145"/>
                    <a:pt x="41" y="186"/>
                    <a:pt x="93" y="186"/>
                  </a:cubicBezTo>
                  <a:cubicBezTo>
                    <a:pt x="147" y="186"/>
                    <a:pt x="147" y="186"/>
                    <a:pt x="147" y="186"/>
                  </a:cubicBezTo>
                  <a:cubicBezTo>
                    <a:pt x="147" y="938"/>
                    <a:pt x="147" y="938"/>
                    <a:pt x="147" y="938"/>
                  </a:cubicBezTo>
                  <a:cubicBezTo>
                    <a:pt x="147" y="990"/>
                    <a:pt x="188" y="1031"/>
                    <a:pt x="240" y="1031"/>
                  </a:cubicBezTo>
                  <a:cubicBezTo>
                    <a:pt x="397" y="1031"/>
                    <a:pt x="397" y="1031"/>
                    <a:pt x="397" y="1031"/>
                  </a:cubicBezTo>
                  <a:cubicBezTo>
                    <a:pt x="421" y="1031"/>
                    <a:pt x="445" y="1021"/>
                    <a:pt x="462" y="1004"/>
                  </a:cubicBezTo>
                  <a:cubicBezTo>
                    <a:pt x="591" y="876"/>
                    <a:pt x="591" y="876"/>
                    <a:pt x="591" y="876"/>
                  </a:cubicBezTo>
                  <a:cubicBezTo>
                    <a:pt x="591" y="1100"/>
                    <a:pt x="591" y="1100"/>
                    <a:pt x="591" y="1100"/>
                  </a:cubicBezTo>
                  <a:cubicBezTo>
                    <a:pt x="201" y="1489"/>
                    <a:pt x="201" y="1489"/>
                    <a:pt x="201" y="1489"/>
                  </a:cubicBezTo>
                  <a:cubicBezTo>
                    <a:pt x="1393" y="1489"/>
                    <a:pt x="1393" y="1489"/>
                    <a:pt x="1393" y="1489"/>
                  </a:cubicBezTo>
                  <a:cubicBezTo>
                    <a:pt x="1393" y="633"/>
                    <a:pt x="1393" y="633"/>
                    <a:pt x="1393" y="633"/>
                  </a:cubicBezTo>
                  <a:cubicBezTo>
                    <a:pt x="1393" y="284"/>
                    <a:pt x="1109" y="0"/>
                    <a:pt x="7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5" name="Freeform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3FFC165-C70A-4AAB-BEFE-BB5DC60E687A}"/>
                </a:ext>
              </a:extLst>
            </p:cNvPr>
            <p:cNvSpPr>
              <a:spLocks/>
            </p:cNvSpPr>
            <p:nvPr/>
          </p:nvSpPr>
          <p:spPr bwMode="auto">
            <a:xfrm>
              <a:off x="4862513" y="3770313"/>
              <a:ext cx="260350" cy="58738"/>
            </a:xfrm>
            <a:custGeom>
              <a:avLst/>
              <a:gdLst>
                <a:gd name="T0" fmla="*/ 0 w 1646"/>
                <a:gd name="T1" fmla="*/ 0 h 372"/>
                <a:gd name="T2" fmla="*/ 0 w 1646"/>
                <a:gd name="T3" fmla="*/ 279 h 372"/>
                <a:gd name="T4" fmla="*/ 93 w 1646"/>
                <a:gd name="T5" fmla="*/ 372 h 372"/>
                <a:gd name="T6" fmla="*/ 1553 w 1646"/>
                <a:gd name="T7" fmla="*/ 372 h 372"/>
                <a:gd name="T8" fmla="*/ 1646 w 1646"/>
                <a:gd name="T9" fmla="*/ 279 h 372"/>
                <a:gd name="T10" fmla="*/ 1646 w 1646"/>
                <a:gd name="T11" fmla="*/ 0 h 372"/>
                <a:gd name="T12" fmla="*/ 0 w 1646"/>
                <a:gd name="T13" fmla="*/ 0 h 372"/>
              </a:gdLst>
              <a:ahLst/>
              <a:cxnLst>
                <a:cxn ang="0">
                  <a:pos x="T0" y="T1"/>
                </a:cxn>
                <a:cxn ang="0">
                  <a:pos x="T2" y="T3"/>
                </a:cxn>
                <a:cxn ang="0">
                  <a:pos x="T4" y="T5"/>
                </a:cxn>
                <a:cxn ang="0">
                  <a:pos x="T6" y="T7"/>
                </a:cxn>
                <a:cxn ang="0">
                  <a:pos x="T8" y="T9"/>
                </a:cxn>
                <a:cxn ang="0">
                  <a:pos x="T10" y="T11"/>
                </a:cxn>
                <a:cxn ang="0">
                  <a:pos x="T12" y="T13"/>
                </a:cxn>
              </a:cxnLst>
              <a:rect l="0" t="0" r="r" b="b"/>
              <a:pathLst>
                <a:path w="1646" h="372">
                  <a:moveTo>
                    <a:pt x="0" y="0"/>
                  </a:moveTo>
                  <a:cubicBezTo>
                    <a:pt x="0" y="279"/>
                    <a:pt x="0" y="279"/>
                    <a:pt x="0" y="279"/>
                  </a:cubicBezTo>
                  <a:cubicBezTo>
                    <a:pt x="0" y="330"/>
                    <a:pt x="42" y="372"/>
                    <a:pt x="93" y="372"/>
                  </a:cubicBezTo>
                  <a:cubicBezTo>
                    <a:pt x="1553" y="372"/>
                    <a:pt x="1553" y="372"/>
                    <a:pt x="1553" y="372"/>
                  </a:cubicBezTo>
                  <a:cubicBezTo>
                    <a:pt x="1604" y="372"/>
                    <a:pt x="1646" y="330"/>
                    <a:pt x="1646" y="279"/>
                  </a:cubicBezTo>
                  <a:cubicBezTo>
                    <a:pt x="1646" y="0"/>
                    <a:pt x="1646" y="0"/>
                    <a:pt x="1646"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56" name="Freeform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8CDF6D0-5C88-47EF-B1C7-5C50A7411946}"/>
              </a:ext>
            </a:extLst>
          </p:cNvPr>
          <p:cNvSpPr>
            <a:spLocks noEditPoints="1"/>
          </p:cNvSpPr>
          <p:nvPr/>
        </p:nvSpPr>
        <p:spPr bwMode="auto">
          <a:xfrm>
            <a:off x="7230794" y="3130407"/>
            <a:ext cx="293956" cy="265932"/>
          </a:xfrm>
          <a:custGeom>
            <a:avLst/>
            <a:gdLst>
              <a:gd name="T0" fmla="*/ 2119 w 2125"/>
              <a:gd name="T1" fmla="*/ 400 h 2053"/>
              <a:gd name="T2" fmla="*/ 2061 w 2125"/>
              <a:gd name="T3" fmla="*/ 337 h 2053"/>
              <a:gd name="T4" fmla="*/ 1857 w 2125"/>
              <a:gd name="T5" fmla="*/ 269 h 2053"/>
              <a:gd name="T6" fmla="*/ 1789 w 2125"/>
              <a:gd name="T7" fmla="*/ 64 h 2053"/>
              <a:gd name="T8" fmla="*/ 1726 w 2125"/>
              <a:gd name="T9" fmla="*/ 7 h 2053"/>
              <a:gd name="T10" fmla="*/ 1645 w 2125"/>
              <a:gd name="T11" fmla="*/ 30 h 2053"/>
              <a:gd name="T12" fmla="*/ 1399 w 2125"/>
              <a:gd name="T13" fmla="*/ 276 h 2053"/>
              <a:gd name="T14" fmla="*/ 1378 w 2125"/>
              <a:gd name="T15" fmla="*/ 365 h 2053"/>
              <a:gd name="T16" fmla="*/ 1443 w 2125"/>
              <a:gd name="T17" fmla="*/ 560 h 2053"/>
              <a:gd name="T18" fmla="*/ 1293 w 2125"/>
              <a:gd name="T19" fmla="*/ 710 h 2053"/>
              <a:gd name="T20" fmla="*/ 826 w 2125"/>
              <a:gd name="T21" fmla="*/ 547 h 2053"/>
              <a:gd name="T22" fmla="*/ 293 w 2125"/>
              <a:gd name="T23" fmla="*/ 768 h 2053"/>
              <a:gd name="T24" fmla="*/ 293 w 2125"/>
              <a:gd name="T25" fmla="*/ 1832 h 2053"/>
              <a:gd name="T26" fmla="*/ 826 w 2125"/>
              <a:gd name="T27" fmla="*/ 2053 h 2053"/>
              <a:gd name="T28" fmla="*/ 1358 w 2125"/>
              <a:gd name="T29" fmla="*/ 1832 h 2053"/>
              <a:gd name="T30" fmla="*/ 1416 w 2125"/>
              <a:gd name="T31" fmla="*/ 833 h 2053"/>
              <a:gd name="T32" fmla="*/ 1566 w 2125"/>
              <a:gd name="T33" fmla="*/ 683 h 2053"/>
              <a:gd name="T34" fmla="*/ 1761 w 2125"/>
              <a:gd name="T35" fmla="*/ 748 h 2053"/>
              <a:gd name="T36" fmla="*/ 1788 w 2125"/>
              <a:gd name="T37" fmla="*/ 752 h 2053"/>
              <a:gd name="T38" fmla="*/ 1850 w 2125"/>
              <a:gd name="T39" fmla="*/ 727 h 2053"/>
              <a:gd name="T40" fmla="*/ 2095 w 2125"/>
              <a:gd name="T41" fmla="*/ 481 h 2053"/>
              <a:gd name="T42" fmla="*/ 2119 w 2125"/>
              <a:gd name="T43" fmla="*/ 400 h 2053"/>
              <a:gd name="T44" fmla="*/ 1235 w 2125"/>
              <a:gd name="T45" fmla="*/ 1710 h 2053"/>
              <a:gd name="T46" fmla="*/ 826 w 2125"/>
              <a:gd name="T47" fmla="*/ 1879 h 2053"/>
              <a:gd name="T48" fmla="*/ 416 w 2125"/>
              <a:gd name="T49" fmla="*/ 1710 h 2053"/>
              <a:gd name="T50" fmla="*/ 416 w 2125"/>
              <a:gd name="T51" fmla="*/ 890 h 2053"/>
              <a:gd name="T52" fmla="*/ 826 w 2125"/>
              <a:gd name="T53" fmla="*/ 721 h 2053"/>
              <a:gd name="T54" fmla="*/ 1169 w 2125"/>
              <a:gd name="T55" fmla="*/ 834 h 2053"/>
              <a:gd name="T56" fmla="*/ 1044 w 2125"/>
              <a:gd name="T57" fmla="*/ 959 h 2053"/>
              <a:gd name="T58" fmla="*/ 826 w 2125"/>
              <a:gd name="T59" fmla="*/ 895 h 2053"/>
              <a:gd name="T60" fmla="*/ 539 w 2125"/>
              <a:gd name="T61" fmla="*/ 1013 h 2053"/>
              <a:gd name="T62" fmla="*/ 420 w 2125"/>
              <a:gd name="T63" fmla="*/ 1300 h 2053"/>
              <a:gd name="T64" fmla="*/ 539 w 2125"/>
              <a:gd name="T65" fmla="*/ 1587 h 2053"/>
              <a:gd name="T66" fmla="*/ 826 w 2125"/>
              <a:gd name="T67" fmla="*/ 1705 h 2053"/>
              <a:gd name="T68" fmla="*/ 1112 w 2125"/>
              <a:gd name="T69" fmla="*/ 1587 h 2053"/>
              <a:gd name="T70" fmla="*/ 1167 w 2125"/>
              <a:gd name="T71" fmla="*/ 1081 h 2053"/>
              <a:gd name="T72" fmla="*/ 1292 w 2125"/>
              <a:gd name="T73" fmla="*/ 957 h 2053"/>
              <a:gd name="T74" fmla="*/ 1235 w 2125"/>
              <a:gd name="T75" fmla="*/ 1710 h 2053"/>
              <a:gd name="T76" fmla="*/ 764 w 2125"/>
              <a:gd name="T77" fmla="*/ 1361 h 2053"/>
              <a:gd name="T78" fmla="*/ 826 w 2125"/>
              <a:gd name="T79" fmla="*/ 1387 h 2053"/>
              <a:gd name="T80" fmla="*/ 887 w 2125"/>
              <a:gd name="T81" fmla="*/ 1361 h 2053"/>
              <a:gd name="T82" fmla="*/ 1039 w 2125"/>
              <a:gd name="T83" fmla="*/ 1210 h 2053"/>
              <a:gd name="T84" fmla="*/ 990 w 2125"/>
              <a:gd name="T85" fmla="*/ 1464 h 2053"/>
              <a:gd name="T86" fmla="*/ 826 w 2125"/>
              <a:gd name="T87" fmla="*/ 1532 h 2053"/>
              <a:gd name="T88" fmla="*/ 662 w 2125"/>
              <a:gd name="T89" fmla="*/ 1464 h 2053"/>
              <a:gd name="T90" fmla="*/ 594 w 2125"/>
              <a:gd name="T91" fmla="*/ 1300 h 2053"/>
              <a:gd name="T92" fmla="*/ 662 w 2125"/>
              <a:gd name="T93" fmla="*/ 1136 h 2053"/>
              <a:gd name="T94" fmla="*/ 826 w 2125"/>
              <a:gd name="T95" fmla="*/ 1068 h 2053"/>
              <a:gd name="T96" fmla="*/ 916 w 2125"/>
              <a:gd name="T97" fmla="*/ 1087 h 2053"/>
              <a:gd name="T98" fmla="*/ 764 w 2125"/>
              <a:gd name="T99" fmla="*/ 1239 h 2053"/>
              <a:gd name="T100" fmla="*/ 764 w 2125"/>
              <a:gd name="T101" fmla="*/ 1361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25" h="2053">
                <a:moveTo>
                  <a:pt x="2119" y="400"/>
                </a:moveTo>
                <a:cubicBezTo>
                  <a:pt x="2112" y="370"/>
                  <a:pt x="2090" y="347"/>
                  <a:pt x="2061" y="337"/>
                </a:cubicBezTo>
                <a:cubicBezTo>
                  <a:pt x="1857" y="269"/>
                  <a:pt x="1857" y="269"/>
                  <a:pt x="1857" y="269"/>
                </a:cubicBezTo>
                <a:cubicBezTo>
                  <a:pt x="1789" y="64"/>
                  <a:pt x="1789" y="64"/>
                  <a:pt x="1789" y="64"/>
                </a:cubicBezTo>
                <a:cubicBezTo>
                  <a:pt x="1779" y="36"/>
                  <a:pt x="1756" y="14"/>
                  <a:pt x="1726" y="7"/>
                </a:cubicBezTo>
                <a:cubicBezTo>
                  <a:pt x="1697" y="0"/>
                  <a:pt x="1666" y="9"/>
                  <a:pt x="1645" y="30"/>
                </a:cubicBezTo>
                <a:cubicBezTo>
                  <a:pt x="1399" y="276"/>
                  <a:pt x="1399" y="276"/>
                  <a:pt x="1399" y="276"/>
                </a:cubicBezTo>
                <a:cubicBezTo>
                  <a:pt x="1376" y="299"/>
                  <a:pt x="1368" y="334"/>
                  <a:pt x="1378" y="365"/>
                </a:cubicBezTo>
                <a:cubicBezTo>
                  <a:pt x="1443" y="560"/>
                  <a:pt x="1443" y="560"/>
                  <a:pt x="1443" y="560"/>
                </a:cubicBezTo>
                <a:cubicBezTo>
                  <a:pt x="1293" y="710"/>
                  <a:pt x="1293" y="710"/>
                  <a:pt x="1293" y="710"/>
                </a:cubicBezTo>
                <a:cubicBezTo>
                  <a:pt x="1161" y="604"/>
                  <a:pt x="998" y="547"/>
                  <a:pt x="826" y="547"/>
                </a:cubicBezTo>
                <a:cubicBezTo>
                  <a:pt x="625" y="547"/>
                  <a:pt x="436" y="625"/>
                  <a:pt x="293" y="768"/>
                </a:cubicBezTo>
                <a:cubicBezTo>
                  <a:pt x="0" y="1061"/>
                  <a:pt x="0" y="1539"/>
                  <a:pt x="293" y="1832"/>
                </a:cubicBezTo>
                <a:cubicBezTo>
                  <a:pt x="436" y="1975"/>
                  <a:pt x="625" y="2053"/>
                  <a:pt x="826" y="2053"/>
                </a:cubicBezTo>
                <a:cubicBezTo>
                  <a:pt x="1027" y="2053"/>
                  <a:pt x="1216" y="1975"/>
                  <a:pt x="1358" y="1832"/>
                </a:cubicBezTo>
                <a:cubicBezTo>
                  <a:pt x="1631" y="1560"/>
                  <a:pt x="1650" y="1128"/>
                  <a:pt x="1416" y="833"/>
                </a:cubicBezTo>
                <a:cubicBezTo>
                  <a:pt x="1566" y="683"/>
                  <a:pt x="1566" y="683"/>
                  <a:pt x="1566" y="683"/>
                </a:cubicBezTo>
                <a:cubicBezTo>
                  <a:pt x="1761" y="748"/>
                  <a:pt x="1761" y="748"/>
                  <a:pt x="1761" y="748"/>
                </a:cubicBezTo>
                <a:cubicBezTo>
                  <a:pt x="1770" y="751"/>
                  <a:pt x="1779" y="752"/>
                  <a:pt x="1788" y="752"/>
                </a:cubicBezTo>
                <a:cubicBezTo>
                  <a:pt x="1811" y="752"/>
                  <a:pt x="1833" y="743"/>
                  <a:pt x="1850" y="727"/>
                </a:cubicBezTo>
                <a:cubicBezTo>
                  <a:pt x="2095" y="481"/>
                  <a:pt x="2095" y="481"/>
                  <a:pt x="2095" y="481"/>
                </a:cubicBezTo>
                <a:cubicBezTo>
                  <a:pt x="2117" y="460"/>
                  <a:pt x="2125" y="429"/>
                  <a:pt x="2119" y="400"/>
                </a:cubicBezTo>
                <a:close/>
                <a:moveTo>
                  <a:pt x="1235" y="1710"/>
                </a:moveTo>
                <a:cubicBezTo>
                  <a:pt x="1126" y="1819"/>
                  <a:pt x="980" y="1879"/>
                  <a:pt x="826" y="1879"/>
                </a:cubicBezTo>
                <a:cubicBezTo>
                  <a:pt x="671" y="1879"/>
                  <a:pt x="526" y="1819"/>
                  <a:pt x="416" y="1710"/>
                </a:cubicBezTo>
                <a:cubicBezTo>
                  <a:pt x="190" y="1484"/>
                  <a:pt x="190" y="1116"/>
                  <a:pt x="416" y="890"/>
                </a:cubicBezTo>
                <a:cubicBezTo>
                  <a:pt x="526" y="781"/>
                  <a:pt x="671" y="721"/>
                  <a:pt x="826" y="721"/>
                </a:cubicBezTo>
                <a:cubicBezTo>
                  <a:pt x="951" y="721"/>
                  <a:pt x="1070" y="760"/>
                  <a:pt x="1169" y="834"/>
                </a:cubicBezTo>
                <a:cubicBezTo>
                  <a:pt x="1044" y="959"/>
                  <a:pt x="1044" y="959"/>
                  <a:pt x="1044" y="959"/>
                </a:cubicBezTo>
                <a:cubicBezTo>
                  <a:pt x="980" y="917"/>
                  <a:pt x="904" y="895"/>
                  <a:pt x="826" y="895"/>
                </a:cubicBezTo>
                <a:cubicBezTo>
                  <a:pt x="717" y="895"/>
                  <a:pt x="616" y="937"/>
                  <a:pt x="539" y="1013"/>
                </a:cubicBezTo>
                <a:cubicBezTo>
                  <a:pt x="463" y="1090"/>
                  <a:pt x="420" y="1192"/>
                  <a:pt x="420" y="1300"/>
                </a:cubicBezTo>
                <a:cubicBezTo>
                  <a:pt x="420" y="1408"/>
                  <a:pt x="463" y="1510"/>
                  <a:pt x="539" y="1587"/>
                </a:cubicBezTo>
                <a:cubicBezTo>
                  <a:pt x="616" y="1663"/>
                  <a:pt x="717" y="1705"/>
                  <a:pt x="826" y="1705"/>
                </a:cubicBezTo>
                <a:cubicBezTo>
                  <a:pt x="934" y="1705"/>
                  <a:pt x="1036" y="1663"/>
                  <a:pt x="1112" y="1587"/>
                </a:cubicBezTo>
                <a:cubicBezTo>
                  <a:pt x="1249" y="1450"/>
                  <a:pt x="1268" y="1238"/>
                  <a:pt x="1167" y="1081"/>
                </a:cubicBezTo>
                <a:cubicBezTo>
                  <a:pt x="1292" y="957"/>
                  <a:pt x="1292" y="957"/>
                  <a:pt x="1292" y="957"/>
                </a:cubicBezTo>
                <a:cubicBezTo>
                  <a:pt x="1459" y="1183"/>
                  <a:pt x="1440" y="1505"/>
                  <a:pt x="1235" y="1710"/>
                </a:cubicBezTo>
                <a:close/>
                <a:moveTo>
                  <a:pt x="764" y="1361"/>
                </a:moveTo>
                <a:cubicBezTo>
                  <a:pt x="781" y="1378"/>
                  <a:pt x="804" y="1387"/>
                  <a:pt x="826" y="1387"/>
                </a:cubicBezTo>
                <a:cubicBezTo>
                  <a:pt x="848" y="1387"/>
                  <a:pt x="870" y="1378"/>
                  <a:pt x="887" y="1361"/>
                </a:cubicBezTo>
                <a:cubicBezTo>
                  <a:pt x="1039" y="1210"/>
                  <a:pt x="1039" y="1210"/>
                  <a:pt x="1039" y="1210"/>
                </a:cubicBezTo>
                <a:cubicBezTo>
                  <a:pt x="1075" y="1294"/>
                  <a:pt x="1058" y="1395"/>
                  <a:pt x="990" y="1464"/>
                </a:cubicBezTo>
                <a:cubicBezTo>
                  <a:pt x="946" y="1508"/>
                  <a:pt x="888" y="1532"/>
                  <a:pt x="826" y="1532"/>
                </a:cubicBezTo>
                <a:cubicBezTo>
                  <a:pt x="764" y="1532"/>
                  <a:pt x="706" y="1508"/>
                  <a:pt x="662" y="1464"/>
                </a:cubicBezTo>
                <a:cubicBezTo>
                  <a:pt x="618" y="1420"/>
                  <a:pt x="594" y="1362"/>
                  <a:pt x="594" y="1300"/>
                </a:cubicBezTo>
                <a:cubicBezTo>
                  <a:pt x="594" y="1238"/>
                  <a:pt x="618" y="1180"/>
                  <a:pt x="662" y="1136"/>
                </a:cubicBezTo>
                <a:cubicBezTo>
                  <a:pt x="706" y="1092"/>
                  <a:pt x="764" y="1068"/>
                  <a:pt x="826" y="1068"/>
                </a:cubicBezTo>
                <a:cubicBezTo>
                  <a:pt x="857" y="1068"/>
                  <a:pt x="888" y="1075"/>
                  <a:pt x="916" y="1087"/>
                </a:cubicBezTo>
                <a:cubicBezTo>
                  <a:pt x="764" y="1239"/>
                  <a:pt x="764" y="1239"/>
                  <a:pt x="764" y="1239"/>
                </a:cubicBezTo>
                <a:cubicBezTo>
                  <a:pt x="730" y="1273"/>
                  <a:pt x="730" y="1328"/>
                  <a:pt x="764" y="136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57" name="Group 5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075AC5-9F48-45A9-BD02-976F4928F5D4}"/>
              </a:ext>
            </a:extLst>
          </p:cNvPr>
          <p:cNvGrpSpPr/>
          <p:nvPr/>
        </p:nvGrpSpPr>
        <p:grpSpPr>
          <a:xfrm>
            <a:off x="9762915" y="3144783"/>
            <a:ext cx="228810" cy="227736"/>
            <a:chOff x="9682163" y="3494088"/>
            <a:chExt cx="338137" cy="336551"/>
          </a:xfrm>
          <a:solidFill>
            <a:srgbClr val="FFFFFF"/>
          </a:solidFill>
        </p:grpSpPr>
        <p:sp>
          <p:nvSpPr>
            <p:cNvPr id="58" name="Rectangle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205889-5569-4D6D-BD08-F94587F4A5A1}"/>
                </a:ext>
              </a:extLst>
            </p:cNvPr>
            <p:cNvSpPr>
              <a:spLocks noChangeArrowheads="1"/>
            </p:cNvSpPr>
            <p:nvPr/>
          </p:nvSpPr>
          <p:spPr bwMode="auto">
            <a:xfrm>
              <a:off x="9836150" y="3687763"/>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9" name="Freeform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499034-A58E-4AF8-90C3-47F84C94076C}"/>
                </a:ext>
              </a:extLst>
            </p:cNvPr>
            <p:cNvSpPr>
              <a:spLocks noEditPoints="1"/>
            </p:cNvSpPr>
            <p:nvPr/>
          </p:nvSpPr>
          <p:spPr bwMode="auto">
            <a:xfrm>
              <a:off x="9682163" y="3494088"/>
              <a:ext cx="338137" cy="163513"/>
            </a:xfrm>
            <a:custGeom>
              <a:avLst/>
              <a:gdLst>
                <a:gd name="T0" fmla="*/ 1955 w 2048"/>
                <a:gd name="T1" fmla="*/ 372 h 993"/>
                <a:gd name="T2" fmla="*/ 1427 w 2048"/>
                <a:gd name="T3" fmla="*/ 372 h 993"/>
                <a:gd name="T4" fmla="*/ 1427 w 2048"/>
                <a:gd name="T5" fmla="*/ 93 h 993"/>
                <a:gd name="T6" fmla="*/ 1334 w 2048"/>
                <a:gd name="T7" fmla="*/ 0 h 993"/>
                <a:gd name="T8" fmla="*/ 714 w 2048"/>
                <a:gd name="T9" fmla="*/ 0 h 993"/>
                <a:gd name="T10" fmla="*/ 621 w 2048"/>
                <a:gd name="T11" fmla="*/ 93 h 993"/>
                <a:gd name="T12" fmla="*/ 621 w 2048"/>
                <a:gd name="T13" fmla="*/ 372 h 993"/>
                <a:gd name="T14" fmla="*/ 93 w 2048"/>
                <a:gd name="T15" fmla="*/ 372 h 993"/>
                <a:gd name="T16" fmla="*/ 0 w 2048"/>
                <a:gd name="T17" fmla="*/ 465 h 993"/>
                <a:gd name="T18" fmla="*/ 0 w 2048"/>
                <a:gd name="T19" fmla="*/ 781 h 993"/>
                <a:gd name="T20" fmla="*/ 93 w 2048"/>
                <a:gd name="T21" fmla="*/ 804 h 993"/>
                <a:gd name="T22" fmla="*/ 186 w 2048"/>
                <a:gd name="T23" fmla="*/ 827 h 993"/>
                <a:gd name="T24" fmla="*/ 849 w 2048"/>
                <a:gd name="T25" fmla="*/ 993 h 993"/>
                <a:gd name="T26" fmla="*/ 1199 w 2048"/>
                <a:gd name="T27" fmla="*/ 993 h 993"/>
                <a:gd name="T28" fmla="*/ 1862 w 2048"/>
                <a:gd name="T29" fmla="*/ 827 h 993"/>
                <a:gd name="T30" fmla="*/ 1955 w 2048"/>
                <a:gd name="T31" fmla="*/ 804 h 993"/>
                <a:gd name="T32" fmla="*/ 2048 w 2048"/>
                <a:gd name="T33" fmla="*/ 781 h 993"/>
                <a:gd name="T34" fmla="*/ 2048 w 2048"/>
                <a:gd name="T35" fmla="*/ 465 h 993"/>
                <a:gd name="T36" fmla="*/ 1955 w 2048"/>
                <a:gd name="T37" fmla="*/ 372 h 993"/>
                <a:gd name="T38" fmla="*/ 1241 w 2048"/>
                <a:gd name="T39" fmla="*/ 372 h 993"/>
                <a:gd name="T40" fmla="*/ 807 w 2048"/>
                <a:gd name="T41" fmla="*/ 372 h 993"/>
                <a:gd name="T42" fmla="*/ 807 w 2048"/>
                <a:gd name="T43" fmla="*/ 186 h 993"/>
                <a:gd name="T44" fmla="*/ 1241 w 2048"/>
                <a:gd name="T45" fmla="*/ 186 h 993"/>
                <a:gd name="T46" fmla="*/ 1241 w 2048"/>
                <a:gd name="T47" fmla="*/ 372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48" h="993">
                  <a:moveTo>
                    <a:pt x="1955" y="372"/>
                  </a:moveTo>
                  <a:cubicBezTo>
                    <a:pt x="1427" y="372"/>
                    <a:pt x="1427" y="372"/>
                    <a:pt x="1427" y="372"/>
                  </a:cubicBezTo>
                  <a:cubicBezTo>
                    <a:pt x="1427" y="93"/>
                    <a:pt x="1427" y="93"/>
                    <a:pt x="1427" y="93"/>
                  </a:cubicBezTo>
                  <a:cubicBezTo>
                    <a:pt x="1427" y="42"/>
                    <a:pt x="1386" y="0"/>
                    <a:pt x="1334" y="0"/>
                  </a:cubicBezTo>
                  <a:cubicBezTo>
                    <a:pt x="714" y="0"/>
                    <a:pt x="714" y="0"/>
                    <a:pt x="714" y="0"/>
                  </a:cubicBezTo>
                  <a:cubicBezTo>
                    <a:pt x="662" y="0"/>
                    <a:pt x="621" y="42"/>
                    <a:pt x="621" y="93"/>
                  </a:cubicBezTo>
                  <a:cubicBezTo>
                    <a:pt x="621" y="372"/>
                    <a:pt x="621" y="372"/>
                    <a:pt x="621" y="372"/>
                  </a:cubicBezTo>
                  <a:cubicBezTo>
                    <a:pt x="93" y="372"/>
                    <a:pt x="93" y="372"/>
                    <a:pt x="93" y="372"/>
                  </a:cubicBezTo>
                  <a:cubicBezTo>
                    <a:pt x="42" y="372"/>
                    <a:pt x="0" y="414"/>
                    <a:pt x="0" y="465"/>
                  </a:cubicBezTo>
                  <a:cubicBezTo>
                    <a:pt x="0" y="781"/>
                    <a:pt x="0" y="781"/>
                    <a:pt x="0" y="781"/>
                  </a:cubicBezTo>
                  <a:cubicBezTo>
                    <a:pt x="93" y="804"/>
                    <a:pt x="93" y="804"/>
                    <a:pt x="93" y="804"/>
                  </a:cubicBezTo>
                  <a:cubicBezTo>
                    <a:pt x="186" y="827"/>
                    <a:pt x="186" y="827"/>
                    <a:pt x="186" y="827"/>
                  </a:cubicBezTo>
                  <a:cubicBezTo>
                    <a:pt x="849" y="993"/>
                    <a:pt x="849" y="993"/>
                    <a:pt x="849" y="993"/>
                  </a:cubicBezTo>
                  <a:cubicBezTo>
                    <a:pt x="1199" y="993"/>
                    <a:pt x="1199" y="993"/>
                    <a:pt x="1199" y="993"/>
                  </a:cubicBezTo>
                  <a:cubicBezTo>
                    <a:pt x="1862" y="827"/>
                    <a:pt x="1862" y="827"/>
                    <a:pt x="1862" y="827"/>
                  </a:cubicBezTo>
                  <a:cubicBezTo>
                    <a:pt x="1955" y="804"/>
                    <a:pt x="1955" y="804"/>
                    <a:pt x="1955" y="804"/>
                  </a:cubicBezTo>
                  <a:cubicBezTo>
                    <a:pt x="2048" y="781"/>
                    <a:pt x="2048" y="781"/>
                    <a:pt x="2048" y="781"/>
                  </a:cubicBezTo>
                  <a:cubicBezTo>
                    <a:pt x="2048" y="465"/>
                    <a:pt x="2048" y="465"/>
                    <a:pt x="2048" y="465"/>
                  </a:cubicBezTo>
                  <a:cubicBezTo>
                    <a:pt x="2048" y="414"/>
                    <a:pt x="2006" y="372"/>
                    <a:pt x="1955" y="372"/>
                  </a:cubicBezTo>
                  <a:close/>
                  <a:moveTo>
                    <a:pt x="1241" y="372"/>
                  </a:moveTo>
                  <a:cubicBezTo>
                    <a:pt x="807" y="372"/>
                    <a:pt x="807" y="372"/>
                    <a:pt x="807" y="372"/>
                  </a:cubicBezTo>
                  <a:cubicBezTo>
                    <a:pt x="807" y="186"/>
                    <a:pt x="807" y="186"/>
                    <a:pt x="807" y="186"/>
                  </a:cubicBezTo>
                  <a:cubicBezTo>
                    <a:pt x="1241" y="186"/>
                    <a:pt x="1241" y="186"/>
                    <a:pt x="1241" y="186"/>
                  </a:cubicBezTo>
                  <a:lnTo>
                    <a:pt x="1241" y="3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0" name="Freeform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063E6E-E603-4DAD-A8CA-D675772BEF6E}"/>
                </a:ext>
              </a:extLst>
            </p:cNvPr>
            <p:cNvSpPr>
              <a:spLocks/>
            </p:cNvSpPr>
            <p:nvPr/>
          </p:nvSpPr>
          <p:spPr bwMode="auto">
            <a:xfrm>
              <a:off x="9682163" y="3654426"/>
              <a:ext cx="338137" cy="176213"/>
            </a:xfrm>
            <a:custGeom>
              <a:avLst/>
              <a:gdLst>
                <a:gd name="T0" fmla="*/ 1955 w 2048"/>
                <a:gd name="T1" fmla="*/ 23 h 1075"/>
                <a:gd name="T2" fmla="*/ 1862 w 2048"/>
                <a:gd name="T3" fmla="*/ 46 h 1075"/>
                <a:gd name="T4" fmla="*/ 1303 w 2048"/>
                <a:gd name="T5" fmla="*/ 186 h 1075"/>
                <a:gd name="T6" fmla="*/ 1303 w 2048"/>
                <a:gd name="T7" fmla="*/ 485 h 1075"/>
                <a:gd name="T8" fmla="*/ 1210 w 2048"/>
                <a:gd name="T9" fmla="*/ 579 h 1075"/>
                <a:gd name="T10" fmla="*/ 838 w 2048"/>
                <a:gd name="T11" fmla="*/ 579 h 1075"/>
                <a:gd name="T12" fmla="*/ 745 w 2048"/>
                <a:gd name="T13" fmla="*/ 485 h 1075"/>
                <a:gd name="T14" fmla="*/ 745 w 2048"/>
                <a:gd name="T15" fmla="*/ 186 h 1075"/>
                <a:gd name="T16" fmla="*/ 186 w 2048"/>
                <a:gd name="T17" fmla="*/ 46 h 1075"/>
                <a:gd name="T18" fmla="*/ 93 w 2048"/>
                <a:gd name="T19" fmla="*/ 23 h 1075"/>
                <a:gd name="T20" fmla="*/ 0 w 2048"/>
                <a:gd name="T21" fmla="*/ 0 h 1075"/>
                <a:gd name="T22" fmla="*/ 0 w 2048"/>
                <a:gd name="T23" fmla="*/ 982 h 1075"/>
                <a:gd name="T24" fmla="*/ 93 w 2048"/>
                <a:gd name="T25" fmla="*/ 1075 h 1075"/>
                <a:gd name="T26" fmla="*/ 1955 w 2048"/>
                <a:gd name="T27" fmla="*/ 1075 h 1075"/>
                <a:gd name="T28" fmla="*/ 2048 w 2048"/>
                <a:gd name="T29" fmla="*/ 982 h 1075"/>
                <a:gd name="T30" fmla="*/ 2048 w 2048"/>
                <a:gd name="T31" fmla="*/ 0 h 1075"/>
                <a:gd name="T32" fmla="*/ 1955 w 2048"/>
                <a:gd name="T33" fmla="*/ 23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8" h="1075">
                  <a:moveTo>
                    <a:pt x="1955" y="23"/>
                  </a:moveTo>
                  <a:cubicBezTo>
                    <a:pt x="1862" y="46"/>
                    <a:pt x="1862" y="46"/>
                    <a:pt x="1862" y="46"/>
                  </a:cubicBezTo>
                  <a:cubicBezTo>
                    <a:pt x="1303" y="186"/>
                    <a:pt x="1303" y="186"/>
                    <a:pt x="1303" y="186"/>
                  </a:cubicBezTo>
                  <a:cubicBezTo>
                    <a:pt x="1303" y="485"/>
                    <a:pt x="1303" y="485"/>
                    <a:pt x="1303" y="485"/>
                  </a:cubicBezTo>
                  <a:cubicBezTo>
                    <a:pt x="1303" y="537"/>
                    <a:pt x="1262" y="579"/>
                    <a:pt x="1210" y="579"/>
                  </a:cubicBezTo>
                  <a:cubicBezTo>
                    <a:pt x="838" y="579"/>
                    <a:pt x="838" y="579"/>
                    <a:pt x="838" y="579"/>
                  </a:cubicBezTo>
                  <a:cubicBezTo>
                    <a:pt x="786" y="579"/>
                    <a:pt x="745" y="537"/>
                    <a:pt x="745" y="485"/>
                  </a:cubicBezTo>
                  <a:cubicBezTo>
                    <a:pt x="745" y="186"/>
                    <a:pt x="745" y="186"/>
                    <a:pt x="745" y="186"/>
                  </a:cubicBezTo>
                  <a:cubicBezTo>
                    <a:pt x="186" y="46"/>
                    <a:pt x="186" y="46"/>
                    <a:pt x="186" y="46"/>
                  </a:cubicBezTo>
                  <a:cubicBezTo>
                    <a:pt x="93" y="23"/>
                    <a:pt x="93" y="23"/>
                    <a:pt x="93" y="23"/>
                  </a:cubicBezTo>
                  <a:cubicBezTo>
                    <a:pt x="0" y="0"/>
                    <a:pt x="0" y="0"/>
                    <a:pt x="0" y="0"/>
                  </a:cubicBezTo>
                  <a:cubicBezTo>
                    <a:pt x="0" y="982"/>
                    <a:pt x="0" y="982"/>
                    <a:pt x="0" y="982"/>
                  </a:cubicBezTo>
                  <a:cubicBezTo>
                    <a:pt x="0" y="1033"/>
                    <a:pt x="42" y="1075"/>
                    <a:pt x="93" y="1075"/>
                  </a:cubicBezTo>
                  <a:cubicBezTo>
                    <a:pt x="1955" y="1075"/>
                    <a:pt x="1955" y="1075"/>
                    <a:pt x="1955" y="1075"/>
                  </a:cubicBezTo>
                  <a:cubicBezTo>
                    <a:pt x="2006" y="1075"/>
                    <a:pt x="2048" y="1033"/>
                    <a:pt x="2048" y="982"/>
                  </a:cubicBezTo>
                  <a:cubicBezTo>
                    <a:pt x="2048" y="0"/>
                    <a:pt x="2048" y="0"/>
                    <a:pt x="2048" y="0"/>
                  </a:cubicBezTo>
                  <a:lnTo>
                    <a:pt x="1955"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sp>
        <p:nvSpPr>
          <p:cNvPr id="31" name="文本框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EC65C3-D5E6-4A02-86B2-931A5B33A5B4}"/>
              </a:ext>
            </a:extLst>
          </p:cNvPr>
          <p:cNvSpPr txBox="1"/>
          <p:nvPr/>
        </p:nvSpPr>
        <p:spPr>
          <a:xfrm>
            <a:off x="1177980" y="178741"/>
            <a:ext cx="6315020"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下一步工作思路和措施</a:t>
            </a:r>
          </a:p>
        </p:txBody>
      </p:sp>
      <p:cxnSp>
        <p:nvCxnSpPr>
          <p:cNvPr id="32" name="直接连接符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0D2415-7927-409F-BADF-208E3A423DDE}"/>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矩形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A481D0-79AF-4436-8220-1D46FEA08952}"/>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34"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3AA07E-0840-4F76-BE7D-79EB172059F6}"/>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35" name="矩形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14803F-11D3-4560-9F6E-59BEB0AF8A22}"/>
              </a:ext>
            </a:extLst>
          </p:cNvPr>
          <p:cNvSpPr/>
          <p:nvPr/>
        </p:nvSpPr>
        <p:spPr>
          <a:xfrm>
            <a:off x="1330049" y="4328508"/>
            <a:ext cx="2074808" cy="1643527"/>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加强党的理论武装，认真履行党建“第一责任人”职责，坚持从自己做起，抓好县委常委班子建设，带动各级领导班子队伍建设</a:t>
            </a:r>
          </a:p>
        </p:txBody>
      </p:sp>
      <p:sp>
        <p:nvSpPr>
          <p:cNvPr id="38" name="矩形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16A2F79-F8E1-45D5-85AB-CBA173994AF1}"/>
              </a:ext>
            </a:extLst>
          </p:cNvPr>
          <p:cNvSpPr/>
          <p:nvPr/>
        </p:nvSpPr>
        <p:spPr>
          <a:xfrm>
            <a:off x="3750934" y="4328508"/>
            <a:ext cx="2219324" cy="1126462"/>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采取约谈、诫勉、问责的措施，建立形成责任明确、领导有力、运转有序的基层党建工作机制</a:t>
            </a:r>
          </a:p>
        </p:txBody>
      </p:sp>
      <p:sp>
        <p:nvSpPr>
          <p:cNvPr id="43" name="矩形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A90962-83CE-4E5D-B439-090BE4896FA3}"/>
              </a:ext>
            </a:extLst>
          </p:cNvPr>
          <p:cNvSpPr/>
          <p:nvPr/>
        </p:nvSpPr>
        <p:spPr>
          <a:xfrm>
            <a:off x="6221744" y="4328508"/>
            <a:ext cx="2370465" cy="1384995"/>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加强党的理论武装，认真履行党建“第一责任人”职责，坚持从自己做起，抓好县委常委班子建设，带动各级领导班子队伍建设。</a:t>
            </a:r>
          </a:p>
        </p:txBody>
      </p:sp>
      <p:sp>
        <p:nvSpPr>
          <p:cNvPr id="47" name="矩形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09CDD5-C1BB-4B8D-9CBA-D03BAF7E90A4}"/>
              </a:ext>
            </a:extLst>
          </p:cNvPr>
          <p:cNvSpPr/>
          <p:nvPr/>
        </p:nvSpPr>
        <p:spPr>
          <a:xfrm>
            <a:off x="8690605" y="4328508"/>
            <a:ext cx="2370465" cy="1126462"/>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采取约谈、诫勉、问责的措施，建立形成责任明确、领导有力、运转有序的基层党建工作机制</a:t>
            </a:r>
          </a:p>
        </p:txBody>
      </p:sp>
      <p:sp>
        <p:nvSpPr>
          <p:cNvPr id="51" name="矩形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B8EA1B-8383-4797-B8E0-633223FE4D2A}"/>
              </a:ext>
            </a:extLst>
          </p:cNvPr>
          <p:cNvSpPr/>
          <p:nvPr/>
        </p:nvSpPr>
        <p:spPr>
          <a:xfrm>
            <a:off x="4437416" y="1817638"/>
            <a:ext cx="3317168" cy="574901"/>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61" name="文本框 6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82FD0E7-5310-4DDA-84BE-D2C9F418E95A}"/>
              </a:ext>
            </a:extLst>
          </p:cNvPr>
          <p:cNvSpPr txBox="1"/>
          <p:nvPr/>
        </p:nvSpPr>
        <p:spPr>
          <a:xfrm>
            <a:off x="4808008" y="1855982"/>
            <a:ext cx="2575984" cy="50327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2400" dirty="0">
                <a:ln w="19050">
                  <a:noFill/>
                </a:ln>
                <a:gradFill>
                  <a:gsLst>
                    <a:gs pos="100000">
                      <a:srgbClr val="E9BE61"/>
                    </a:gs>
                    <a:gs pos="49000">
                      <a:srgbClr val="FEEFAC"/>
                    </a:gs>
                  </a:gsLst>
                  <a:lin ang="5400000" scaled="0"/>
                </a:gradFill>
                <a:latin typeface="+mn-lt"/>
                <a:ea typeface="+mn-ea"/>
                <a:cs typeface="+mn-ea"/>
                <a:sym typeface="+mn-lt"/>
              </a:rPr>
              <a:t>工作思路和措施</a:t>
            </a:r>
          </a:p>
        </p:txBody>
      </p:sp>
    </p:spTree>
    <p:extLst>
      <p:ext uri="{BB962C8B-B14F-4D97-AF65-F5344CB8AC3E}">
        <p14:creationId xmlns:p14="http://schemas.microsoft.com/office/powerpoint/2010/main" val="3475475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ppt_x"/>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500" fill="hold"/>
                                        <p:tgtEl>
                                          <p:spTgt spid="56"/>
                                        </p:tgtEl>
                                        <p:attrNameLst>
                                          <p:attrName>ppt_x</p:attrName>
                                        </p:attrNameLst>
                                      </p:cBhvr>
                                      <p:tavLst>
                                        <p:tav tm="0">
                                          <p:val>
                                            <p:strVal val="#ppt_x"/>
                                          </p:val>
                                        </p:tav>
                                        <p:tav tm="100000">
                                          <p:val>
                                            <p:strVal val="#ppt_x"/>
                                          </p:val>
                                        </p:tav>
                                      </p:tavLst>
                                    </p:anim>
                                    <p:anim calcmode="lin" valueType="num">
                                      <p:cBhvr additive="base">
                                        <p:cTn id="32" dur="500" fill="hold"/>
                                        <p:tgtEl>
                                          <p:spTgt spid="5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ppt_x"/>
                                          </p:val>
                                        </p:tav>
                                        <p:tav tm="100000">
                                          <p:val>
                                            <p:strVal val="#ppt_x"/>
                                          </p:val>
                                        </p:tav>
                                      </p:tavLst>
                                    </p:anim>
                                    <p:anim calcmode="lin" valueType="num">
                                      <p:cBhvr additive="base">
                                        <p:cTn id="36" dur="500" fill="hold"/>
                                        <p:tgtEl>
                                          <p:spTgt spid="5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ppt_x"/>
                                          </p:val>
                                        </p:tav>
                                        <p:tav tm="100000">
                                          <p:val>
                                            <p:strVal val="#ppt_x"/>
                                          </p:val>
                                        </p:tav>
                                      </p:tavLst>
                                    </p:anim>
                                    <p:anim calcmode="lin" valueType="num">
                                      <p:cBhvr additive="base">
                                        <p:cTn id="56" dur="500" fill="hold"/>
                                        <p:tgtEl>
                                          <p:spTgt spid="3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fill="hold"/>
                                        <p:tgtEl>
                                          <p:spTgt spid="43"/>
                                        </p:tgtEl>
                                        <p:attrNameLst>
                                          <p:attrName>ppt_x</p:attrName>
                                        </p:attrNameLst>
                                      </p:cBhvr>
                                      <p:tavLst>
                                        <p:tav tm="0">
                                          <p:val>
                                            <p:strVal val="#ppt_x"/>
                                          </p:val>
                                        </p:tav>
                                        <p:tav tm="100000">
                                          <p:val>
                                            <p:strVal val="#ppt_x"/>
                                          </p:val>
                                        </p:tav>
                                      </p:tavLst>
                                    </p:anim>
                                    <p:anim calcmode="lin" valueType="num">
                                      <p:cBhvr additive="base">
                                        <p:cTn id="60" dur="500" fill="hold"/>
                                        <p:tgtEl>
                                          <p:spTgt spid="4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500" fill="hold"/>
                                        <p:tgtEl>
                                          <p:spTgt spid="47"/>
                                        </p:tgtEl>
                                        <p:attrNameLst>
                                          <p:attrName>ppt_x</p:attrName>
                                        </p:attrNameLst>
                                      </p:cBhvr>
                                      <p:tavLst>
                                        <p:tav tm="0">
                                          <p:val>
                                            <p:strVal val="#ppt_x"/>
                                          </p:val>
                                        </p:tav>
                                        <p:tav tm="100000">
                                          <p:val>
                                            <p:strVal val="#ppt_x"/>
                                          </p:val>
                                        </p:tav>
                                      </p:tavLst>
                                    </p:anim>
                                    <p:anim calcmode="lin" valueType="num">
                                      <p:cBhvr additive="base">
                                        <p:cTn id="64" dur="500" fill="hold"/>
                                        <p:tgtEl>
                                          <p:spTgt spid="4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additive="base">
                                        <p:cTn id="67" dur="500" fill="hold"/>
                                        <p:tgtEl>
                                          <p:spTgt spid="51"/>
                                        </p:tgtEl>
                                        <p:attrNameLst>
                                          <p:attrName>ppt_x</p:attrName>
                                        </p:attrNameLst>
                                      </p:cBhvr>
                                      <p:tavLst>
                                        <p:tav tm="0">
                                          <p:val>
                                            <p:strVal val="#ppt_x"/>
                                          </p:val>
                                        </p:tav>
                                        <p:tav tm="100000">
                                          <p:val>
                                            <p:strVal val="#ppt_x"/>
                                          </p:val>
                                        </p:tav>
                                      </p:tavLst>
                                    </p:anim>
                                    <p:anim calcmode="lin" valueType="num">
                                      <p:cBhvr additive="base">
                                        <p:cTn id="68" dur="500" fill="hold"/>
                                        <p:tgtEl>
                                          <p:spTgt spid="5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additive="base">
                                        <p:cTn id="71" dur="500" fill="hold"/>
                                        <p:tgtEl>
                                          <p:spTgt spid="61"/>
                                        </p:tgtEl>
                                        <p:attrNameLst>
                                          <p:attrName>ppt_x</p:attrName>
                                        </p:attrNameLst>
                                      </p:cBhvr>
                                      <p:tavLst>
                                        <p:tav tm="0">
                                          <p:val>
                                            <p:strVal val="#ppt_x"/>
                                          </p:val>
                                        </p:tav>
                                        <p:tav tm="100000">
                                          <p:val>
                                            <p:strVal val="#ppt_x"/>
                                          </p:val>
                                        </p:tav>
                                      </p:tavLst>
                                    </p:anim>
                                    <p:anim calcmode="lin" valueType="num">
                                      <p:cBhvr additive="base">
                                        <p:cTn id="72" dur="500" fill="hold"/>
                                        <p:tgtEl>
                                          <p:spTgt spid="6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fill="hold"/>
                                        <p:tgtEl>
                                          <p:spTgt spid="32"/>
                                        </p:tgtEl>
                                        <p:attrNameLst>
                                          <p:attrName>ppt_x</p:attrName>
                                        </p:attrNameLst>
                                      </p:cBhvr>
                                      <p:tavLst>
                                        <p:tav tm="0">
                                          <p:val>
                                            <p:strVal val="#ppt_x"/>
                                          </p:val>
                                        </p:tav>
                                        <p:tav tm="100000">
                                          <p:val>
                                            <p:strVal val="#ppt_x"/>
                                          </p:val>
                                        </p:tav>
                                      </p:tavLst>
                                    </p:anim>
                                    <p:anim calcmode="lin" valueType="num">
                                      <p:cBhvr additive="base">
                                        <p:cTn id="7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6" grpId="0" animBg="1"/>
      <p:bldP spid="31" grpId="0"/>
      <p:bldP spid="33" grpId="0" animBg="1"/>
      <p:bldP spid="34" grpId="0" animBg="1"/>
      <p:bldP spid="35" grpId="0"/>
      <p:bldP spid="38" grpId="0"/>
      <p:bldP spid="43" grpId="0"/>
      <p:bldP spid="47" grpId="0"/>
      <p:bldP spid="51" grpId="0" animBg="1"/>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F34293E-9F4D-4046-BC99-5C7373B4A788}"/>
              </a:ext>
            </a:extLst>
          </p:cNvPr>
          <p:cNvGrpSpPr/>
          <p:nvPr/>
        </p:nvGrpSpPr>
        <p:grpSpPr>
          <a:xfrm>
            <a:off x="6391276" y="3644899"/>
            <a:ext cx="1912937" cy="2076451"/>
            <a:chOff x="6391276" y="3263899"/>
            <a:chExt cx="1912937" cy="2076451"/>
          </a:xfrm>
        </p:grpSpPr>
        <p:sp>
          <p:nvSpPr>
            <p:cNvPr id="17" name="Freeform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628910-2006-46D6-9FEC-FC9D00D33CD8}"/>
                </a:ext>
              </a:extLst>
            </p:cNvPr>
            <p:cNvSpPr>
              <a:spLocks/>
            </p:cNvSpPr>
            <p:nvPr/>
          </p:nvSpPr>
          <p:spPr bwMode="auto">
            <a:xfrm rot="16200000">
              <a:off x="6798469" y="3264693"/>
              <a:ext cx="1506538" cy="1504950"/>
            </a:xfrm>
            <a:custGeom>
              <a:avLst/>
              <a:gdLst>
                <a:gd name="T0" fmla="*/ 398 w 399"/>
                <a:gd name="T1" fmla="*/ 377 h 399"/>
                <a:gd name="T2" fmla="*/ 386 w 399"/>
                <a:gd name="T3" fmla="*/ 217 h 399"/>
                <a:gd name="T4" fmla="*/ 353 w 399"/>
                <a:gd name="T5" fmla="*/ 205 h 399"/>
                <a:gd name="T6" fmla="*/ 353 w 399"/>
                <a:gd name="T7" fmla="*/ 205 h 399"/>
                <a:gd name="T8" fmla="*/ 326 w 399"/>
                <a:gd name="T9" fmla="*/ 205 h 399"/>
                <a:gd name="T10" fmla="*/ 128 w 399"/>
                <a:gd name="T11" fmla="*/ 7 h 399"/>
                <a:gd name="T12" fmla="*/ 101 w 399"/>
                <a:gd name="T13" fmla="*/ 7 h 399"/>
                <a:gd name="T14" fmla="*/ 7 w 399"/>
                <a:gd name="T15" fmla="*/ 101 h 399"/>
                <a:gd name="T16" fmla="*/ 7 w 399"/>
                <a:gd name="T17" fmla="*/ 127 h 399"/>
                <a:gd name="T18" fmla="*/ 206 w 399"/>
                <a:gd name="T19" fmla="*/ 326 h 399"/>
                <a:gd name="T20" fmla="*/ 206 w 399"/>
                <a:gd name="T21" fmla="*/ 353 h 399"/>
                <a:gd name="T22" fmla="*/ 206 w 399"/>
                <a:gd name="T23" fmla="*/ 353 h 399"/>
                <a:gd name="T24" fmla="*/ 218 w 399"/>
                <a:gd name="T25" fmla="*/ 385 h 399"/>
                <a:gd name="T26" fmla="*/ 378 w 399"/>
                <a:gd name="T27" fmla="*/ 398 h 399"/>
                <a:gd name="T28" fmla="*/ 398 w 399"/>
                <a:gd name="T29" fmla="*/ 37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9" h="399">
                  <a:moveTo>
                    <a:pt x="398" y="377"/>
                  </a:moveTo>
                  <a:cubicBezTo>
                    <a:pt x="386" y="217"/>
                    <a:pt x="386" y="217"/>
                    <a:pt x="386" y="217"/>
                  </a:cubicBezTo>
                  <a:cubicBezTo>
                    <a:pt x="384" y="201"/>
                    <a:pt x="365" y="194"/>
                    <a:pt x="353" y="205"/>
                  </a:cubicBezTo>
                  <a:cubicBezTo>
                    <a:pt x="353" y="205"/>
                    <a:pt x="353" y="205"/>
                    <a:pt x="353" y="205"/>
                  </a:cubicBezTo>
                  <a:cubicBezTo>
                    <a:pt x="346" y="213"/>
                    <a:pt x="334" y="213"/>
                    <a:pt x="326" y="205"/>
                  </a:cubicBezTo>
                  <a:cubicBezTo>
                    <a:pt x="128" y="7"/>
                    <a:pt x="128" y="7"/>
                    <a:pt x="128" y="7"/>
                  </a:cubicBezTo>
                  <a:cubicBezTo>
                    <a:pt x="120" y="0"/>
                    <a:pt x="108" y="0"/>
                    <a:pt x="101" y="7"/>
                  </a:cubicBezTo>
                  <a:cubicBezTo>
                    <a:pt x="7" y="101"/>
                    <a:pt x="7" y="101"/>
                    <a:pt x="7" y="101"/>
                  </a:cubicBezTo>
                  <a:cubicBezTo>
                    <a:pt x="0" y="108"/>
                    <a:pt x="0" y="120"/>
                    <a:pt x="7" y="127"/>
                  </a:cubicBezTo>
                  <a:cubicBezTo>
                    <a:pt x="206" y="326"/>
                    <a:pt x="206" y="326"/>
                    <a:pt x="206" y="326"/>
                  </a:cubicBezTo>
                  <a:cubicBezTo>
                    <a:pt x="213" y="333"/>
                    <a:pt x="213" y="345"/>
                    <a:pt x="206" y="353"/>
                  </a:cubicBezTo>
                  <a:cubicBezTo>
                    <a:pt x="206" y="353"/>
                    <a:pt x="206" y="353"/>
                    <a:pt x="206" y="353"/>
                  </a:cubicBezTo>
                  <a:cubicBezTo>
                    <a:pt x="194" y="364"/>
                    <a:pt x="202" y="384"/>
                    <a:pt x="218" y="385"/>
                  </a:cubicBezTo>
                  <a:cubicBezTo>
                    <a:pt x="378" y="398"/>
                    <a:pt x="378" y="398"/>
                    <a:pt x="378" y="398"/>
                  </a:cubicBezTo>
                  <a:cubicBezTo>
                    <a:pt x="389" y="399"/>
                    <a:pt x="399" y="389"/>
                    <a:pt x="398" y="377"/>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grpSp>
          <p:nvGrpSpPr>
            <p:cNvPr id="18" name="Group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AFCFA4-9EBA-48D9-A109-684BAAC158C7}"/>
                </a:ext>
              </a:extLst>
            </p:cNvPr>
            <p:cNvGrpSpPr/>
            <p:nvPr/>
          </p:nvGrpSpPr>
          <p:grpSpPr>
            <a:xfrm>
              <a:off x="6391276" y="4310062"/>
              <a:ext cx="857250" cy="1030288"/>
              <a:chOff x="6391276" y="4310062"/>
              <a:chExt cx="857250" cy="1030288"/>
            </a:xfrm>
          </p:grpSpPr>
          <p:sp>
            <p:nvSpPr>
              <p:cNvPr id="19" name="Freeform 8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A371C9-1BAD-471A-BCDC-546763162C76}"/>
                  </a:ext>
                </a:extLst>
              </p:cNvPr>
              <p:cNvSpPr>
                <a:spLocks/>
              </p:cNvSpPr>
              <p:nvPr/>
            </p:nvSpPr>
            <p:spPr bwMode="auto">
              <a:xfrm rot="16200000">
                <a:off x="6257132" y="4674394"/>
                <a:ext cx="800100" cy="531812"/>
              </a:xfrm>
              <a:custGeom>
                <a:avLst/>
                <a:gdLst>
                  <a:gd name="T0" fmla="*/ 0 w 212"/>
                  <a:gd name="T1" fmla="*/ 9 h 141"/>
                  <a:gd name="T2" fmla="*/ 157 w 212"/>
                  <a:gd name="T3" fmla="*/ 141 h 141"/>
                  <a:gd name="T4" fmla="*/ 212 w 212"/>
                  <a:gd name="T5" fmla="*/ 111 h 141"/>
                  <a:gd name="T6" fmla="*/ 0 w 212"/>
                  <a:gd name="T7" fmla="*/ 9 h 141"/>
                </a:gdLst>
                <a:ahLst/>
                <a:cxnLst>
                  <a:cxn ang="0">
                    <a:pos x="T0" y="T1"/>
                  </a:cxn>
                  <a:cxn ang="0">
                    <a:pos x="T2" y="T3"/>
                  </a:cxn>
                  <a:cxn ang="0">
                    <a:pos x="T4" y="T5"/>
                  </a:cxn>
                  <a:cxn ang="0">
                    <a:pos x="T6" y="T7"/>
                  </a:cxn>
                </a:cxnLst>
                <a:rect l="0" t="0" r="r" b="b"/>
                <a:pathLst>
                  <a:path w="212" h="141">
                    <a:moveTo>
                      <a:pt x="0" y="9"/>
                    </a:moveTo>
                    <a:cubicBezTo>
                      <a:pt x="0" y="9"/>
                      <a:pt x="87" y="0"/>
                      <a:pt x="157" y="141"/>
                    </a:cubicBezTo>
                    <a:cubicBezTo>
                      <a:pt x="212" y="111"/>
                      <a:pt x="212" y="111"/>
                      <a:pt x="212" y="111"/>
                    </a:cubicBezTo>
                    <a:cubicBezTo>
                      <a:pt x="212" y="111"/>
                      <a:pt x="146" y="7"/>
                      <a:pt x="0" y="9"/>
                    </a:cubicBezTo>
                    <a:close/>
                  </a:path>
                </a:pathLst>
              </a:cu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sp>
            <p:nvSpPr>
              <p:cNvPr id="20" name="Oval 8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93E41F-CBB2-4672-ADAC-8B3F2E8D1524}"/>
                  </a:ext>
                </a:extLst>
              </p:cNvPr>
              <p:cNvSpPr>
                <a:spLocks noChangeArrowheads="1"/>
              </p:cNvSpPr>
              <p:nvPr/>
            </p:nvSpPr>
            <p:spPr bwMode="auto">
              <a:xfrm rot="16200000">
                <a:off x="6750051" y="4310062"/>
                <a:ext cx="498475" cy="498475"/>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1" name="Oval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60F0DC-4EE4-4D5C-968E-4725F096C84E}"/>
                  </a:ext>
                </a:extLst>
              </p:cNvPr>
              <p:cNvSpPr>
                <a:spLocks noChangeArrowheads="1"/>
              </p:cNvSpPr>
              <p:nvPr/>
            </p:nvSpPr>
            <p:spPr bwMode="auto">
              <a:xfrm rot="16200000">
                <a:off x="6795294" y="4356893"/>
                <a:ext cx="407988" cy="406400"/>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grpSp>
      </p:grpSp>
      <p:sp>
        <p:nvSpPr>
          <p:cNvPr id="23" name="Freeform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A11C38-D48C-40C8-BB16-6B91817F5D9B}"/>
              </a:ext>
            </a:extLst>
          </p:cNvPr>
          <p:cNvSpPr>
            <a:spLocks/>
          </p:cNvSpPr>
          <p:nvPr/>
        </p:nvSpPr>
        <p:spPr bwMode="auto">
          <a:xfrm rot="16200000">
            <a:off x="4691064" y="898722"/>
            <a:ext cx="2813048" cy="9105508"/>
          </a:xfrm>
          <a:custGeom>
            <a:avLst/>
            <a:gdLst>
              <a:gd name="T0" fmla="*/ 607 w 616"/>
              <a:gd name="T1" fmla="*/ 986 h 2000"/>
              <a:gd name="T2" fmla="*/ 485 w 616"/>
              <a:gd name="T3" fmla="*/ 881 h 2000"/>
              <a:gd name="T4" fmla="*/ 454 w 616"/>
              <a:gd name="T5" fmla="*/ 896 h 2000"/>
              <a:gd name="T6" fmla="*/ 454 w 616"/>
              <a:gd name="T7" fmla="*/ 896 h 2000"/>
              <a:gd name="T8" fmla="*/ 435 w 616"/>
              <a:gd name="T9" fmla="*/ 915 h 2000"/>
              <a:gd name="T10" fmla="*/ 435 w 616"/>
              <a:gd name="T11" fmla="*/ 915 h 2000"/>
              <a:gd name="T12" fmla="*/ 80 w 616"/>
              <a:gd name="T13" fmla="*/ 645 h 2000"/>
              <a:gd name="T14" fmla="*/ 0 w 616"/>
              <a:gd name="T15" fmla="*/ 0 h 2000"/>
              <a:gd name="T16" fmla="*/ 0 w 616"/>
              <a:gd name="T17" fmla="*/ 2000 h 2000"/>
              <a:gd name="T18" fmla="*/ 80 w 616"/>
              <a:gd name="T19" fmla="*/ 1356 h 2000"/>
              <a:gd name="T20" fmla="*/ 435 w 616"/>
              <a:gd name="T21" fmla="*/ 1085 h 2000"/>
              <a:gd name="T22" fmla="*/ 435 w 616"/>
              <a:gd name="T23" fmla="*/ 1085 h 2000"/>
              <a:gd name="T24" fmla="*/ 454 w 616"/>
              <a:gd name="T25" fmla="*/ 1104 h 2000"/>
              <a:gd name="T26" fmla="*/ 454 w 616"/>
              <a:gd name="T27" fmla="*/ 1104 h 2000"/>
              <a:gd name="T28" fmla="*/ 485 w 616"/>
              <a:gd name="T29" fmla="*/ 1119 h 2000"/>
              <a:gd name="T30" fmla="*/ 607 w 616"/>
              <a:gd name="T31" fmla="*/ 1015 h 2000"/>
              <a:gd name="T32" fmla="*/ 607 w 616"/>
              <a:gd name="T33" fmla="*/ 986 h 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6" h="2000">
                <a:moveTo>
                  <a:pt x="607" y="986"/>
                </a:moveTo>
                <a:cubicBezTo>
                  <a:pt x="485" y="881"/>
                  <a:pt x="485" y="881"/>
                  <a:pt x="485" y="881"/>
                </a:cubicBezTo>
                <a:cubicBezTo>
                  <a:pt x="473" y="871"/>
                  <a:pt x="454" y="880"/>
                  <a:pt x="454" y="896"/>
                </a:cubicBezTo>
                <a:cubicBezTo>
                  <a:pt x="454" y="896"/>
                  <a:pt x="454" y="896"/>
                  <a:pt x="454" y="896"/>
                </a:cubicBezTo>
                <a:cubicBezTo>
                  <a:pt x="454" y="906"/>
                  <a:pt x="445" y="915"/>
                  <a:pt x="435" y="915"/>
                </a:cubicBezTo>
                <a:cubicBezTo>
                  <a:pt x="435" y="915"/>
                  <a:pt x="435" y="915"/>
                  <a:pt x="435" y="915"/>
                </a:cubicBezTo>
                <a:cubicBezTo>
                  <a:pt x="269" y="915"/>
                  <a:pt x="139" y="800"/>
                  <a:pt x="80" y="645"/>
                </a:cubicBezTo>
                <a:cubicBezTo>
                  <a:pt x="12" y="464"/>
                  <a:pt x="0" y="1"/>
                  <a:pt x="0" y="0"/>
                </a:cubicBezTo>
                <a:cubicBezTo>
                  <a:pt x="0" y="2000"/>
                  <a:pt x="0" y="2000"/>
                  <a:pt x="0" y="2000"/>
                </a:cubicBezTo>
                <a:cubicBezTo>
                  <a:pt x="0" y="2000"/>
                  <a:pt x="20" y="1512"/>
                  <a:pt x="80" y="1356"/>
                </a:cubicBezTo>
                <a:cubicBezTo>
                  <a:pt x="142" y="1195"/>
                  <a:pt x="269" y="1085"/>
                  <a:pt x="435" y="1085"/>
                </a:cubicBezTo>
                <a:cubicBezTo>
                  <a:pt x="435" y="1085"/>
                  <a:pt x="435" y="1085"/>
                  <a:pt x="435" y="1085"/>
                </a:cubicBezTo>
                <a:cubicBezTo>
                  <a:pt x="445" y="1085"/>
                  <a:pt x="454" y="1094"/>
                  <a:pt x="454" y="1104"/>
                </a:cubicBezTo>
                <a:cubicBezTo>
                  <a:pt x="454" y="1104"/>
                  <a:pt x="454" y="1104"/>
                  <a:pt x="454" y="1104"/>
                </a:cubicBezTo>
                <a:cubicBezTo>
                  <a:pt x="454" y="1121"/>
                  <a:pt x="473" y="1129"/>
                  <a:pt x="485" y="1119"/>
                </a:cubicBezTo>
                <a:cubicBezTo>
                  <a:pt x="607" y="1015"/>
                  <a:pt x="607" y="1015"/>
                  <a:pt x="607" y="1015"/>
                </a:cubicBezTo>
                <a:cubicBezTo>
                  <a:pt x="616" y="1007"/>
                  <a:pt x="616" y="993"/>
                  <a:pt x="607" y="986"/>
                </a:cubicBezTo>
                <a:close/>
              </a:path>
            </a:pathLst>
          </a:cu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dirty="0">
              <a:ln w="19050">
                <a:noFill/>
              </a:ln>
              <a:gradFill>
                <a:gsLst>
                  <a:gs pos="100000">
                    <a:srgbClr val="E9BE61"/>
                  </a:gs>
                  <a:gs pos="49000">
                    <a:srgbClr val="FEEFAC"/>
                  </a:gs>
                </a:gsLst>
                <a:lin ang="5400000" scaled="0"/>
              </a:gradFill>
              <a:cs typeface="+mn-ea"/>
              <a:sym typeface="+mn-lt"/>
            </a:endParaRPr>
          </a:p>
        </p:txBody>
      </p:sp>
      <p:grpSp>
        <p:nvGrpSpPr>
          <p:cNvPr id="3" name="Group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4D8BFD-F053-4332-9093-261167FE86DD}"/>
              </a:ext>
            </a:extLst>
          </p:cNvPr>
          <p:cNvGrpSpPr/>
          <p:nvPr/>
        </p:nvGrpSpPr>
        <p:grpSpPr>
          <a:xfrm>
            <a:off x="3898901" y="3644900"/>
            <a:ext cx="1916112" cy="2076450"/>
            <a:chOff x="3898901" y="3263900"/>
            <a:chExt cx="1916112" cy="2076450"/>
          </a:xfrm>
        </p:grpSpPr>
        <p:sp>
          <p:nvSpPr>
            <p:cNvPr id="4" name="Freeform 7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12E458-5819-4A19-913D-F0EA4110000E}"/>
                </a:ext>
              </a:extLst>
            </p:cNvPr>
            <p:cNvSpPr>
              <a:spLocks/>
            </p:cNvSpPr>
            <p:nvPr/>
          </p:nvSpPr>
          <p:spPr bwMode="auto">
            <a:xfrm rot="16200000">
              <a:off x="3898107" y="3264694"/>
              <a:ext cx="1506538" cy="1504950"/>
            </a:xfrm>
            <a:custGeom>
              <a:avLst/>
              <a:gdLst>
                <a:gd name="T0" fmla="*/ 378 w 399"/>
                <a:gd name="T1" fmla="*/ 1 h 399"/>
                <a:gd name="T2" fmla="*/ 218 w 399"/>
                <a:gd name="T3" fmla="*/ 14 h 399"/>
                <a:gd name="T4" fmla="*/ 206 w 399"/>
                <a:gd name="T5" fmla="*/ 46 h 399"/>
                <a:gd name="T6" fmla="*/ 206 w 399"/>
                <a:gd name="T7" fmla="*/ 46 h 399"/>
                <a:gd name="T8" fmla="*/ 206 w 399"/>
                <a:gd name="T9" fmla="*/ 73 h 399"/>
                <a:gd name="T10" fmla="*/ 7 w 399"/>
                <a:gd name="T11" fmla="*/ 272 h 399"/>
                <a:gd name="T12" fmla="*/ 7 w 399"/>
                <a:gd name="T13" fmla="*/ 298 h 399"/>
                <a:gd name="T14" fmla="*/ 101 w 399"/>
                <a:gd name="T15" fmla="*/ 392 h 399"/>
                <a:gd name="T16" fmla="*/ 128 w 399"/>
                <a:gd name="T17" fmla="*/ 392 h 399"/>
                <a:gd name="T18" fmla="*/ 326 w 399"/>
                <a:gd name="T19" fmla="*/ 194 h 399"/>
                <a:gd name="T20" fmla="*/ 353 w 399"/>
                <a:gd name="T21" fmla="*/ 194 h 399"/>
                <a:gd name="T22" fmla="*/ 353 w 399"/>
                <a:gd name="T23" fmla="*/ 194 h 399"/>
                <a:gd name="T24" fmla="*/ 386 w 399"/>
                <a:gd name="T25" fmla="*/ 182 h 399"/>
                <a:gd name="T26" fmla="*/ 398 w 399"/>
                <a:gd name="T27" fmla="*/ 22 h 399"/>
                <a:gd name="T28" fmla="*/ 378 w 399"/>
                <a:gd name="T29" fmla="*/ 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9" h="399">
                  <a:moveTo>
                    <a:pt x="378" y="1"/>
                  </a:moveTo>
                  <a:cubicBezTo>
                    <a:pt x="218" y="14"/>
                    <a:pt x="218" y="14"/>
                    <a:pt x="218" y="14"/>
                  </a:cubicBezTo>
                  <a:cubicBezTo>
                    <a:pt x="202" y="15"/>
                    <a:pt x="194" y="35"/>
                    <a:pt x="206" y="46"/>
                  </a:cubicBezTo>
                  <a:cubicBezTo>
                    <a:pt x="206" y="46"/>
                    <a:pt x="206" y="46"/>
                    <a:pt x="206" y="46"/>
                  </a:cubicBezTo>
                  <a:cubicBezTo>
                    <a:pt x="213" y="54"/>
                    <a:pt x="213" y="66"/>
                    <a:pt x="206" y="73"/>
                  </a:cubicBezTo>
                  <a:cubicBezTo>
                    <a:pt x="7" y="272"/>
                    <a:pt x="7" y="272"/>
                    <a:pt x="7" y="272"/>
                  </a:cubicBezTo>
                  <a:cubicBezTo>
                    <a:pt x="0" y="279"/>
                    <a:pt x="0" y="291"/>
                    <a:pt x="7" y="298"/>
                  </a:cubicBezTo>
                  <a:cubicBezTo>
                    <a:pt x="101" y="392"/>
                    <a:pt x="101" y="392"/>
                    <a:pt x="101" y="392"/>
                  </a:cubicBezTo>
                  <a:cubicBezTo>
                    <a:pt x="108" y="399"/>
                    <a:pt x="120" y="399"/>
                    <a:pt x="128" y="392"/>
                  </a:cubicBezTo>
                  <a:cubicBezTo>
                    <a:pt x="326" y="194"/>
                    <a:pt x="326" y="194"/>
                    <a:pt x="326" y="194"/>
                  </a:cubicBezTo>
                  <a:cubicBezTo>
                    <a:pt x="334" y="186"/>
                    <a:pt x="346" y="186"/>
                    <a:pt x="353" y="194"/>
                  </a:cubicBezTo>
                  <a:cubicBezTo>
                    <a:pt x="353" y="194"/>
                    <a:pt x="353" y="194"/>
                    <a:pt x="353" y="194"/>
                  </a:cubicBezTo>
                  <a:cubicBezTo>
                    <a:pt x="365" y="205"/>
                    <a:pt x="384" y="198"/>
                    <a:pt x="386" y="182"/>
                  </a:cubicBezTo>
                  <a:cubicBezTo>
                    <a:pt x="398" y="22"/>
                    <a:pt x="398" y="22"/>
                    <a:pt x="398" y="22"/>
                  </a:cubicBezTo>
                  <a:cubicBezTo>
                    <a:pt x="399" y="10"/>
                    <a:pt x="389" y="0"/>
                    <a:pt x="378" y="1"/>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grpSp>
          <p:nvGrpSpPr>
            <p:cNvPr id="5" name="Group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09A685-CF14-47BB-82DD-7F94DF54E9D4}"/>
                </a:ext>
              </a:extLst>
            </p:cNvPr>
            <p:cNvGrpSpPr/>
            <p:nvPr/>
          </p:nvGrpSpPr>
          <p:grpSpPr>
            <a:xfrm>
              <a:off x="4954588" y="4310062"/>
              <a:ext cx="860425" cy="1030288"/>
              <a:chOff x="4954588" y="4310062"/>
              <a:chExt cx="860425" cy="1030288"/>
            </a:xfrm>
          </p:grpSpPr>
          <p:sp>
            <p:nvSpPr>
              <p:cNvPr id="6" name="Freeform 7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9AB9E48-05C5-486D-9B2D-47AAE3A93EBA}"/>
                  </a:ext>
                </a:extLst>
              </p:cNvPr>
              <p:cNvSpPr>
                <a:spLocks/>
              </p:cNvSpPr>
              <p:nvPr/>
            </p:nvSpPr>
            <p:spPr bwMode="auto">
              <a:xfrm rot="16200000">
                <a:off x="5149057" y="4674394"/>
                <a:ext cx="800100" cy="531812"/>
              </a:xfrm>
              <a:custGeom>
                <a:avLst/>
                <a:gdLst>
                  <a:gd name="T0" fmla="*/ 0 w 212"/>
                  <a:gd name="T1" fmla="*/ 132 h 141"/>
                  <a:gd name="T2" fmla="*/ 157 w 212"/>
                  <a:gd name="T3" fmla="*/ 0 h 141"/>
                  <a:gd name="T4" fmla="*/ 212 w 212"/>
                  <a:gd name="T5" fmla="*/ 30 h 141"/>
                  <a:gd name="T6" fmla="*/ 0 w 212"/>
                  <a:gd name="T7" fmla="*/ 132 h 141"/>
                </a:gdLst>
                <a:ahLst/>
                <a:cxnLst>
                  <a:cxn ang="0">
                    <a:pos x="T0" y="T1"/>
                  </a:cxn>
                  <a:cxn ang="0">
                    <a:pos x="T2" y="T3"/>
                  </a:cxn>
                  <a:cxn ang="0">
                    <a:pos x="T4" y="T5"/>
                  </a:cxn>
                  <a:cxn ang="0">
                    <a:pos x="T6" y="T7"/>
                  </a:cxn>
                </a:cxnLst>
                <a:rect l="0" t="0" r="r" b="b"/>
                <a:pathLst>
                  <a:path w="212" h="141">
                    <a:moveTo>
                      <a:pt x="0" y="132"/>
                    </a:moveTo>
                    <a:cubicBezTo>
                      <a:pt x="0" y="132"/>
                      <a:pt x="87" y="141"/>
                      <a:pt x="157" y="0"/>
                    </a:cubicBezTo>
                    <a:cubicBezTo>
                      <a:pt x="212" y="30"/>
                      <a:pt x="212" y="30"/>
                      <a:pt x="212" y="30"/>
                    </a:cubicBezTo>
                    <a:cubicBezTo>
                      <a:pt x="212" y="30"/>
                      <a:pt x="146" y="134"/>
                      <a:pt x="0" y="132"/>
                    </a:cubicBezTo>
                    <a:close/>
                  </a:path>
                </a:pathLst>
              </a:cu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dirty="0">
                  <a:ln w="19050">
                    <a:noFill/>
                  </a:ln>
                  <a:gradFill>
                    <a:gsLst>
                      <a:gs pos="100000">
                        <a:srgbClr val="E9BE61"/>
                      </a:gs>
                      <a:gs pos="49000">
                        <a:srgbClr val="FEEFAC"/>
                      </a:gs>
                    </a:gsLst>
                    <a:lin ang="5400000" scaled="0"/>
                  </a:gradFill>
                  <a:cs typeface="+mn-ea"/>
                  <a:sym typeface="+mn-lt"/>
                </a:endParaRPr>
              </a:p>
            </p:txBody>
          </p:sp>
          <p:sp>
            <p:nvSpPr>
              <p:cNvPr id="7" name="Oval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F9C7888-298F-4330-83F9-C664F0A48A6A}"/>
                  </a:ext>
                </a:extLst>
              </p:cNvPr>
              <p:cNvSpPr>
                <a:spLocks noChangeArrowheads="1"/>
              </p:cNvSpPr>
              <p:nvPr/>
            </p:nvSpPr>
            <p:spPr bwMode="auto">
              <a:xfrm rot="16200000">
                <a:off x="4954588" y="4310062"/>
                <a:ext cx="498475" cy="498475"/>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 name="Oval 7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F4FD8C-097F-4C06-A1D3-8244FC6C91F2}"/>
                  </a:ext>
                </a:extLst>
              </p:cNvPr>
              <p:cNvSpPr>
                <a:spLocks noChangeArrowheads="1"/>
              </p:cNvSpPr>
              <p:nvPr/>
            </p:nvSpPr>
            <p:spPr bwMode="auto">
              <a:xfrm rot="16200000">
                <a:off x="4999037" y="4356100"/>
                <a:ext cx="407988" cy="407987"/>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grpSp>
      </p:grpSp>
      <p:grpSp>
        <p:nvGrpSpPr>
          <p:cNvPr id="9" name="Group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80D999-22B8-42B2-A363-1E8A7AEDF401}"/>
              </a:ext>
            </a:extLst>
          </p:cNvPr>
          <p:cNvGrpSpPr/>
          <p:nvPr/>
        </p:nvGrpSpPr>
        <p:grpSpPr>
          <a:xfrm>
            <a:off x="5614988" y="2579688"/>
            <a:ext cx="973137" cy="2441251"/>
            <a:chOff x="5614988" y="2198688"/>
            <a:chExt cx="973137" cy="2441251"/>
          </a:xfrm>
        </p:grpSpPr>
        <p:sp>
          <p:nvSpPr>
            <p:cNvPr id="10" name="Freeform 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113B99-002D-4FEF-9C59-A589A355D748}"/>
                </a:ext>
              </a:extLst>
            </p:cNvPr>
            <p:cNvSpPr>
              <a:spLocks/>
            </p:cNvSpPr>
            <p:nvPr/>
          </p:nvSpPr>
          <p:spPr bwMode="auto">
            <a:xfrm rot="16200000">
              <a:off x="5443538" y="2370138"/>
              <a:ext cx="1316037" cy="973137"/>
            </a:xfrm>
            <a:custGeom>
              <a:avLst/>
              <a:gdLst>
                <a:gd name="T0" fmla="*/ 472 w 481"/>
                <a:gd name="T1" fmla="*/ 115 h 258"/>
                <a:gd name="T2" fmla="*/ 350 w 481"/>
                <a:gd name="T3" fmla="*/ 10 h 258"/>
                <a:gd name="T4" fmla="*/ 319 w 481"/>
                <a:gd name="T5" fmla="*/ 25 h 258"/>
                <a:gd name="T6" fmla="*/ 319 w 481"/>
                <a:gd name="T7" fmla="*/ 25 h 258"/>
                <a:gd name="T8" fmla="*/ 300 w 481"/>
                <a:gd name="T9" fmla="*/ 44 h 258"/>
                <a:gd name="T10" fmla="*/ 19 w 481"/>
                <a:gd name="T11" fmla="*/ 44 h 258"/>
                <a:gd name="T12" fmla="*/ 0 w 481"/>
                <a:gd name="T13" fmla="*/ 63 h 258"/>
                <a:gd name="T14" fmla="*/ 0 w 481"/>
                <a:gd name="T15" fmla="*/ 195 h 258"/>
                <a:gd name="T16" fmla="*/ 19 w 481"/>
                <a:gd name="T17" fmla="*/ 214 h 258"/>
                <a:gd name="T18" fmla="*/ 300 w 481"/>
                <a:gd name="T19" fmla="*/ 214 h 258"/>
                <a:gd name="T20" fmla="*/ 319 w 481"/>
                <a:gd name="T21" fmla="*/ 233 h 258"/>
                <a:gd name="T22" fmla="*/ 319 w 481"/>
                <a:gd name="T23" fmla="*/ 233 h 258"/>
                <a:gd name="T24" fmla="*/ 350 w 481"/>
                <a:gd name="T25" fmla="*/ 248 h 258"/>
                <a:gd name="T26" fmla="*/ 472 w 481"/>
                <a:gd name="T27" fmla="*/ 143 h 258"/>
                <a:gd name="T28" fmla="*/ 472 w 481"/>
                <a:gd name="T29" fmla="*/ 11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1" h="258">
                  <a:moveTo>
                    <a:pt x="472" y="115"/>
                  </a:moveTo>
                  <a:cubicBezTo>
                    <a:pt x="350" y="10"/>
                    <a:pt x="350" y="10"/>
                    <a:pt x="350" y="10"/>
                  </a:cubicBezTo>
                  <a:cubicBezTo>
                    <a:pt x="338" y="0"/>
                    <a:pt x="319" y="9"/>
                    <a:pt x="319" y="25"/>
                  </a:cubicBezTo>
                  <a:cubicBezTo>
                    <a:pt x="319" y="25"/>
                    <a:pt x="319" y="25"/>
                    <a:pt x="319" y="25"/>
                  </a:cubicBezTo>
                  <a:cubicBezTo>
                    <a:pt x="319" y="35"/>
                    <a:pt x="310" y="44"/>
                    <a:pt x="300" y="44"/>
                  </a:cubicBezTo>
                  <a:cubicBezTo>
                    <a:pt x="19" y="44"/>
                    <a:pt x="19" y="44"/>
                    <a:pt x="19" y="44"/>
                  </a:cubicBezTo>
                  <a:cubicBezTo>
                    <a:pt x="9" y="44"/>
                    <a:pt x="0" y="52"/>
                    <a:pt x="0" y="63"/>
                  </a:cubicBezTo>
                  <a:cubicBezTo>
                    <a:pt x="0" y="195"/>
                    <a:pt x="0" y="195"/>
                    <a:pt x="0" y="195"/>
                  </a:cubicBezTo>
                  <a:cubicBezTo>
                    <a:pt x="0" y="206"/>
                    <a:pt x="9" y="214"/>
                    <a:pt x="19" y="214"/>
                  </a:cubicBezTo>
                  <a:cubicBezTo>
                    <a:pt x="300" y="214"/>
                    <a:pt x="300" y="214"/>
                    <a:pt x="300" y="214"/>
                  </a:cubicBezTo>
                  <a:cubicBezTo>
                    <a:pt x="310" y="214"/>
                    <a:pt x="319" y="223"/>
                    <a:pt x="319" y="233"/>
                  </a:cubicBezTo>
                  <a:cubicBezTo>
                    <a:pt x="319" y="233"/>
                    <a:pt x="319" y="233"/>
                    <a:pt x="319" y="233"/>
                  </a:cubicBezTo>
                  <a:cubicBezTo>
                    <a:pt x="319" y="249"/>
                    <a:pt x="338" y="258"/>
                    <a:pt x="350" y="248"/>
                  </a:cubicBezTo>
                  <a:cubicBezTo>
                    <a:pt x="472" y="143"/>
                    <a:pt x="472" y="143"/>
                    <a:pt x="472" y="143"/>
                  </a:cubicBezTo>
                  <a:cubicBezTo>
                    <a:pt x="481" y="136"/>
                    <a:pt x="481" y="122"/>
                    <a:pt x="472" y="115"/>
                  </a:cubicBezTo>
                  <a:close/>
                </a:path>
              </a:pathLst>
            </a:cu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grpSp>
          <p:nvGrpSpPr>
            <p:cNvPr id="11" name="Group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4A3B95-62EF-4536-BEB7-13B449F6DF18}"/>
                </a:ext>
              </a:extLst>
            </p:cNvPr>
            <p:cNvGrpSpPr/>
            <p:nvPr/>
          </p:nvGrpSpPr>
          <p:grpSpPr>
            <a:xfrm>
              <a:off x="5834063" y="3385814"/>
              <a:ext cx="496887" cy="1254125"/>
              <a:chOff x="5834063" y="3385814"/>
              <a:chExt cx="496887" cy="1254125"/>
            </a:xfrm>
          </p:grpSpPr>
          <p:sp>
            <p:nvSpPr>
              <p:cNvPr id="12" name="Freeform 7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8BB630-6C33-4AB9-B7B5-AFB24DBF0770}"/>
                  </a:ext>
                </a:extLst>
              </p:cNvPr>
              <p:cNvSpPr>
                <a:spLocks/>
              </p:cNvSpPr>
              <p:nvPr/>
            </p:nvSpPr>
            <p:spPr bwMode="auto">
              <a:xfrm rot="16200000">
                <a:off x="5473701" y="3884289"/>
                <a:ext cx="1254125" cy="257175"/>
              </a:xfrm>
              <a:custGeom>
                <a:avLst/>
                <a:gdLst>
                  <a:gd name="T0" fmla="*/ 0 w 332"/>
                  <a:gd name="T1" fmla="*/ 34 h 68"/>
                  <a:gd name="T2" fmla="*/ 332 w 332"/>
                  <a:gd name="T3" fmla="*/ 68 h 68"/>
                  <a:gd name="T4" fmla="*/ 332 w 332"/>
                  <a:gd name="T5" fmla="*/ 34 h 68"/>
                  <a:gd name="T6" fmla="*/ 332 w 332"/>
                  <a:gd name="T7" fmla="*/ 0 h 68"/>
                  <a:gd name="T8" fmla="*/ 0 w 332"/>
                  <a:gd name="T9" fmla="*/ 34 h 68"/>
                </a:gdLst>
                <a:ahLst/>
                <a:cxnLst>
                  <a:cxn ang="0">
                    <a:pos x="T0" y="T1"/>
                  </a:cxn>
                  <a:cxn ang="0">
                    <a:pos x="T2" y="T3"/>
                  </a:cxn>
                  <a:cxn ang="0">
                    <a:pos x="T4" y="T5"/>
                  </a:cxn>
                  <a:cxn ang="0">
                    <a:pos x="T6" y="T7"/>
                  </a:cxn>
                  <a:cxn ang="0">
                    <a:pos x="T8" y="T9"/>
                  </a:cxn>
                </a:cxnLst>
                <a:rect l="0" t="0" r="r" b="b"/>
                <a:pathLst>
                  <a:path w="332" h="68">
                    <a:moveTo>
                      <a:pt x="0" y="34"/>
                    </a:moveTo>
                    <a:cubicBezTo>
                      <a:pt x="123" y="34"/>
                      <a:pt x="332" y="68"/>
                      <a:pt x="332" y="68"/>
                    </a:cubicBezTo>
                    <a:cubicBezTo>
                      <a:pt x="332" y="34"/>
                      <a:pt x="332" y="34"/>
                      <a:pt x="332" y="34"/>
                    </a:cubicBezTo>
                    <a:cubicBezTo>
                      <a:pt x="332" y="0"/>
                      <a:pt x="332" y="0"/>
                      <a:pt x="332" y="0"/>
                    </a:cubicBezTo>
                    <a:cubicBezTo>
                      <a:pt x="332" y="0"/>
                      <a:pt x="123" y="34"/>
                      <a:pt x="0" y="34"/>
                    </a:cubicBezTo>
                    <a:close/>
                  </a:path>
                </a:pathLst>
              </a:cu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dirty="0">
                  <a:ln w="19050">
                    <a:noFill/>
                  </a:ln>
                  <a:gradFill>
                    <a:gsLst>
                      <a:gs pos="100000">
                        <a:srgbClr val="E9BE61"/>
                      </a:gs>
                      <a:gs pos="49000">
                        <a:srgbClr val="FEEFAC"/>
                      </a:gs>
                    </a:gsLst>
                    <a:lin ang="5400000" scaled="0"/>
                  </a:gradFill>
                  <a:cs typeface="+mn-ea"/>
                  <a:sym typeface="+mn-lt"/>
                </a:endParaRPr>
              </a:p>
            </p:txBody>
          </p:sp>
          <p:grpSp>
            <p:nvGrpSpPr>
              <p:cNvPr id="13" name="Group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F085BC-CEEB-4B04-A07D-8BEF31D7FFC8}"/>
                  </a:ext>
                </a:extLst>
              </p:cNvPr>
              <p:cNvGrpSpPr/>
              <p:nvPr/>
            </p:nvGrpSpPr>
            <p:grpSpPr>
              <a:xfrm>
                <a:off x="5834063" y="3767137"/>
                <a:ext cx="496887" cy="498475"/>
                <a:chOff x="5834063" y="3767137"/>
                <a:chExt cx="496887" cy="498475"/>
              </a:xfrm>
            </p:grpSpPr>
            <p:sp>
              <p:nvSpPr>
                <p:cNvPr id="14" name="Oval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3CC35F-0B15-41A6-9EC5-C24F1AD2575C}"/>
                    </a:ext>
                  </a:extLst>
                </p:cNvPr>
                <p:cNvSpPr>
                  <a:spLocks noChangeArrowheads="1"/>
                </p:cNvSpPr>
                <p:nvPr/>
              </p:nvSpPr>
              <p:spPr bwMode="auto">
                <a:xfrm rot="16200000">
                  <a:off x="5833269" y="3767931"/>
                  <a:ext cx="498475" cy="496887"/>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5" name="Oval 7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D844A7-D3FD-43E5-BF44-BCEFAA1F18DF}"/>
                    </a:ext>
                  </a:extLst>
                </p:cNvPr>
                <p:cNvSpPr>
                  <a:spLocks noChangeArrowheads="1"/>
                </p:cNvSpPr>
                <p:nvPr/>
              </p:nvSpPr>
              <p:spPr bwMode="auto">
                <a:xfrm rot="16200000">
                  <a:off x="5878512" y="3811588"/>
                  <a:ext cx="407988" cy="407987"/>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grpSp>
        </p:grpSp>
      </p:grpSp>
      <p:sp>
        <p:nvSpPr>
          <p:cNvPr id="26" name="TextBox 8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7CBD55-2725-43FC-AA2E-CA41F5DBC3F4}"/>
              </a:ext>
            </a:extLst>
          </p:cNvPr>
          <p:cNvSpPr txBox="1"/>
          <p:nvPr/>
        </p:nvSpPr>
        <p:spPr>
          <a:xfrm rot="2700000">
            <a:off x="4169392" y="3986333"/>
            <a:ext cx="669658" cy="494751"/>
          </a:xfrm>
          <a:prstGeom prst="rect">
            <a:avLst/>
          </a:prstGeom>
        </p:spPr>
        <p:txBody>
          <a:bodyPr wrap="square">
            <a:spAutoFit/>
          </a:bodyPr>
          <a:lstStyle>
            <a:defPPr>
              <a:defRPr lang="zh-CN"/>
            </a:defPPr>
            <a:lvl1pPr algn="ctr">
              <a:lnSpc>
                <a:spcPct val="120000"/>
              </a:lnSpc>
              <a:defRPr sz="2400">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r>
              <a:rPr lang="en-US" altLang="zh-CN" dirty="0">
                <a:latin typeface="+mn-lt"/>
                <a:ea typeface="+mn-ea"/>
                <a:cs typeface="+mn-ea"/>
                <a:sym typeface="+mn-lt"/>
              </a:rPr>
              <a:t>01</a:t>
            </a:r>
            <a:endParaRPr lang="zh-CN" altLang="en-US" dirty="0">
              <a:latin typeface="+mn-lt"/>
              <a:ea typeface="+mn-ea"/>
              <a:cs typeface="+mn-ea"/>
              <a:sym typeface="+mn-lt"/>
            </a:endParaRPr>
          </a:p>
        </p:txBody>
      </p:sp>
      <p:sp>
        <p:nvSpPr>
          <p:cNvPr id="33" name="文本框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34EFBD-EA4C-4E68-B9B8-678847BFF0C5}"/>
              </a:ext>
            </a:extLst>
          </p:cNvPr>
          <p:cNvSpPr txBox="1"/>
          <p:nvPr/>
        </p:nvSpPr>
        <p:spPr>
          <a:xfrm>
            <a:off x="1177980" y="178741"/>
            <a:ext cx="6315020"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下一步工作思路和措施</a:t>
            </a:r>
          </a:p>
        </p:txBody>
      </p:sp>
      <p:cxnSp>
        <p:nvCxnSpPr>
          <p:cNvPr id="34" name="直接连接符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6D9AD5-1280-4A5A-83A3-418707A27DCC}"/>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矩形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B396F-CDD2-45F7-9AC6-B836C0D740BB}"/>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36"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8943A2-6872-462B-9AD7-4BDCFEBD4F28}"/>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37" name="TextBox 8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2E8C1B-1418-4CEB-BC1E-323CE2E28F86}"/>
              </a:ext>
            </a:extLst>
          </p:cNvPr>
          <p:cNvSpPr txBox="1"/>
          <p:nvPr/>
        </p:nvSpPr>
        <p:spPr>
          <a:xfrm rot="5400000">
            <a:off x="5759533" y="3114422"/>
            <a:ext cx="669658" cy="494751"/>
          </a:xfrm>
          <a:prstGeom prst="rect">
            <a:avLst/>
          </a:prstGeom>
        </p:spPr>
        <p:txBody>
          <a:bodyPr wrap="square">
            <a:spAutoFit/>
          </a:bodyPr>
          <a:lstStyle>
            <a:defPPr>
              <a:defRPr lang="zh-CN"/>
            </a:defPPr>
            <a:lvl1pPr algn="ctr">
              <a:lnSpc>
                <a:spcPct val="120000"/>
              </a:lnSpc>
              <a:defRPr sz="2400">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r>
              <a:rPr lang="en-US" altLang="zh-CN" dirty="0">
                <a:latin typeface="+mn-lt"/>
                <a:ea typeface="+mn-ea"/>
                <a:cs typeface="+mn-ea"/>
                <a:sym typeface="+mn-lt"/>
              </a:rPr>
              <a:t>02</a:t>
            </a:r>
            <a:endParaRPr lang="zh-CN" altLang="en-US" dirty="0">
              <a:latin typeface="+mn-lt"/>
              <a:ea typeface="+mn-ea"/>
              <a:cs typeface="+mn-ea"/>
              <a:sym typeface="+mn-lt"/>
            </a:endParaRPr>
          </a:p>
        </p:txBody>
      </p:sp>
      <p:sp>
        <p:nvSpPr>
          <p:cNvPr id="38" name="TextBox 8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F2A63D6-8797-4BB2-A47E-9A200BFBEB4D}"/>
              </a:ext>
            </a:extLst>
          </p:cNvPr>
          <p:cNvSpPr txBox="1"/>
          <p:nvPr/>
        </p:nvSpPr>
        <p:spPr>
          <a:xfrm rot="8100000">
            <a:off x="7471394" y="3945212"/>
            <a:ext cx="669658" cy="494751"/>
          </a:xfrm>
          <a:prstGeom prst="rect">
            <a:avLst/>
          </a:prstGeom>
        </p:spPr>
        <p:txBody>
          <a:bodyPr wrap="square">
            <a:spAutoFit/>
          </a:bodyPr>
          <a:lstStyle>
            <a:defPPr>
              <a:defRPr lang="zh-CN"/>
            </a:defPPr>
            <a:lvl1pPr algn="ctr">
              <a:lnSpc>
                <a:spcPct val="120000"/>
              </a:lnSpc>
              <a:defRPr sz="2400">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r>
              <a:rPr lang="en-US" altLang="zh-CN" dirty="0">
                <a:latin typeface="+mn-lt"/>
                <a:ea typeface="+mn-ea"/>
                <a:cs typeface="+mn-ea"/>
                <a:sym typeface="+mn-lt"/>
              </a:rPr>
              <a:t>03</a:t>
            </a:r>
            <a:endParaRPr lang="zh-CN" altLang="en-US" dirty="0">
              <a:latin typeface="+mn-lt"/>
              <a:ea typeface="+mn-ea"/>
              <a:cs typeface="+mn-ea"/>
              <a:sym typeface="+mn-lt"/>
            </a:endParaRPr>
          </a:p>
        </p:txBody>
      </p:sp>
      <p:sp>
        <p:nvSpPr>
          <p:cNvPr id="39" name="矩形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DBFC3B3-BC0E-441D-B171-6E37C3175DA5}"/>
              </a:ext>
            </a:extLst>
          </p:cNvPr>
          <p:cNvSpPr/>
          <p:nvPr/>
        </p:nvSpPr>
        <p:spPr>
          <a:xfrm>
            <a:off x="1466165" y="3343300"/>
            <a:ext cx="2175561" cy="1126462"/>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切实抓好“不忘初心，牢记使命”主题教育后半篇文章，打牢对标看齐的思想根基</a:t>
            </a:r>
          </a:p>
        </p:txBody>
      </p:sp>
      <p:sp>
        <p:nvSpPr>
          <p:cNvPr id="40" name="矩形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131421-0877-4C6A-977D-EE91D6A1A3C4}"/>
              </a:ext>
            </a:extLst>
          </p:cNvPr>
          <p:cNvSpPr/>
          <p:nvPr/>
        </p:nvSpPr>
        <p:spPr>
          <a:xfrm>
            <a:off x="8515351" y="3343300"/>
            <a:ext cx="2175561" cy="867930"/>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持续加强党员思想政治教育和日常管理，着力解决党员参教信教问题</a:t>
            </a:r>
          </a:p>
        </p:txBody>
      </p:sp>
      <p:sp>
        <p:nvSpPr>
          <p:cNvPr id="41" name="矩形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A48632-B9AC-41FB-A530-CE9A238D3ABD}"/>
              </a:ext>
            </a:extLst>
          </p:cNvPr>
          <p:cNvSpPr/>
          <p:nvPr/>
        </p:nvSpPr>
        <p:spPr>
          <a:xfrm>
            <a:off x="3420283" y="1641181"/>
            <a:ext cx="5360959" cy="867930"/>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进一步严肃党内政治生活，持之以恒正风肃纪，引导全体党员严守党的政治纪律、组织纪律，廉洁纪律、群众纪律、工作纪律、生活纪律，推动全面从严治党要求落地生根。</a:t>
            </a:r>
          </a:p>
        </p:txBody>
      </p:sp>
      <p:sp>
        <p:nvSpPr>
          <p:cNvPr id="42" name="文本框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DB90C6-855E-41C7-855E-86DACFFFD9AF}"/>
              </a:ext>
            </a:extLst>
          </p:cNvPr>
          <p:cNvSpPr txBox="1"/>
          <p:nvPr/>
        </p:nvSpPr>
        <p:spPr>
          <a:xfrm>
            <a:off x="4817334" y="5797547"/>
            <a:ext cx="2575984" cy="830997"/>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nSpc>
                <a:spcPct val="100000"/>
              </a:lnSpc>
            </a:pPr>
            <a:r>
              <a:rPr lang="zh-CN" altLang="en-US" sz="2400" dirty="0">
                <a:ln w="19050">
                  <a:noFill/>
                </a:ln>
                <a:gradFill>
                  <a:gsLst>
                    <a:gs pos="100000">
                      <a:srgbClr val="E9BE61"/>
                    </a:gs>
                    <a:gs pos="49000">
                      <a:srgbClr val="FEEFAC"/>
                    </a:gs>
                  </a:gsLst>
                  <a:lin ang="5400000" scaled="0"/>
                </a:gradFill>
                <a:latin typeface="+mn-lt"/>
                <a:ea typeface="+mn-ea"/>
                <a:cs typeface="+mn-ea"/>
                <a:sym typeface="+mn-lt"/>
              </a:rPr>
              <a:t>下一步工作</a:t>
            </a:r>
          </a:p>
          <a:p>
            <a:pPr>
              <a:lnSpc>
                <a:spcPct val="100000"/>
              </a:lnSpc>
            </a:pPr>
            <a:r>
              <a:rPr lang="zh-CN" altLang="en-US" sz="2400" dirty="0">
                <a:ln w="19050">
                  <a:noFill/>
                </a:ln>
                <a:gradFill>
                  <a:gsLst>
                    <a:gs pos="100000">
                      <a:srgbClr val="E9BE61"/>
                    </a:gs>
                    <a:gs pos="49000">
                      <a:srgbClr val="FEEFAC"/>
                    </a:gs>
                  </a:gsLst>
                  <a:lin ang="5400000" scaled="0"/>
                </a:gradFill>
                <a:latin typeface="+mn-lt"/>
                <a:ea typeface="+mn-ea"/>
                <a:cs typeface="+mn-ea"/>
                <a:sym typeface="+mn-lt"/>
              </a:rPr>
              <a:t>思路和措施</a:t>
            </a:r>
          </a:p>
        </p:txBody>
      </p:sp>
    </p:spTree>
    <p:extLst>
      <p:ext uri="{BB962C8B-B14F-4D97-AF65-F5344CB8AC3E}">
        <p14:creationId xmlns:p14="http://schemas.microsoft.com/office/powerpoint/2010/main" val="19149493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ppt_x"/>
                                          </p:val>
                                        </p:tav>
                                        <p:tav tm="100000">
                                          <p:val>
                                            <p:strVal val="#ppt_x"/>
                                          </p:val>
                                        </p:tav>
                                      </p:tavLst>
                                    </p:anim>
                                    <p:anim calcmode="lin" valueType="num">
                                      <p:cBhvr additive="base">
                                        <p:cTn id="32" dur="500" fill="hold"/>
                                        <p:tgtEl>
                                          <p:spTgt spid="3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ppt_x"/>
                                          </p:val>
                                        </p:tav>
                                        <p:tav tm="100000">
                                          <p:val>
                                            <p:strVal val="#ppt_x"/>
                                          </p:val>
                                        </p:tav>
                                      </p:tavLst>
                                    </p:anim>
                                    <p:anim calcmode="lin" valueType="num">
                                      <p:cBhvr additive="base">
                                        <p:cTn id="36" dur="500" fill="hold"/>
                                        <p:tgtEl>
                                          <p:spTgt spid="3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ppt_x"/>
                                          </p:val>
                                        </p:tav>
                                        <p:tav tm="100000">
                                          <p:val>
                                            <p:strVal val="#ppt_x"/>
                                          </p:val>
                                        </p:tav>
                                      </p:tavLst>
                                    </p:anim>
                                    <p:anim calcmode="lin" valueType="num">
                                      <p:cBhvr additive="base">
                                        <p:cTn id="40" dur="500" fill="hold"/>
                                        <p:tgtEl>
                                          <p:spTgt spid="3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ppt_x"/>
                                          </p:val>
                                        </p:tav>
                                        <p:tav tm="100000">
                                          <p:val>
                                            <p:strVal val="#ppt_x"/>
                                          </p:val>
                                        </p:tav>
                                      </p:tavLst>
                                    </p:anim>
                                    <p:anim calcmode="lin" valueType="num">
                                      <p:cBhvr additive="base">
                                        <p:cTn id="60" dur="500" fill="hold"/>
                                        <p:tgtEl>
                                          <p:spTgt spid="4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ppt_x"/>
                                          </p:val>
                                        </p:tav>
                                        <p:tav tm="100000">
                                          <p:val>
                                            <p:strVal val="#ppt_x"/>
                                          </p:val>
                                        </p:tav>
                                      </p:tavLst>
                                    </p:anim>
                                    <p:anim calcmode="lin" valueType="num">
                                      <p:cBhvr additive="base">
                                        <p:cTn id="6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p:bldP spid="33" grpId="0"/>
      <p:bldP spid="35" grpId="0" animBg="1"/>
      <p:bldP spid="36" grpId="0" animBg="1"/>
      <p:bldP spid="37" grpId="0"/>
      <p:bldP spid="38" grpId="0"/>
      <p:bldP spid="39"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6B11BC-3964-4373-B46C-4BADA236DECB}"/>
              </a:ext>
            </a:extLst>
          </p:cNvPr>
          <p:cNvSpPr>
            <a:spLocks/>
          </p:cNvSpPr>
          <p:nvPr/>
        </p:nvSpPr>
        <p:spPr bwMode="auto">
          <a:xfrm>
            <a:off x="1987551" y="1643185"/>
            <a:ext cx="8054342" cy="1212849"/>
          </a:xfrm>
          <a:custGeom>
            <a:avLst/>
            <a:gdLst>
              <a:gd name="T0" fmla="*/ 1239 w 16616"/>
              <a:gd name="T1" fmla="*/ 0 h 2478"/>
              <a:gd name="T2" fmla="*/ 2424 w 16616"/>
              <a:gd name="T3" fmla="*/ 875 h 2478"/>
              <a:gd name="T4" fmla="*/ 3003 w 16616"/>
              <a:gd name="T5" fmla="*/ 1019 h 2478"/>
              <a:gd name="T6" fmla="*/ 3582 w 16616"/>
              <a:gd name="T7" fmla="*/ 875 h 2478"/>
              <a:gd name="T8" fmla="*/ 4767 w 16616"/>
              <a:gd name="T9" fmla="*/ 0 h 2478"/>
              <a:gd name="T10" fmla="*/ 5950 w 16616"/>
              <a:gd name="T11" fmla="*/ 870 h 2478"/>
              <a:gd name="T12" fmla="*/ 6540 w 16616"/>
              <a:gd name="T13" fmla="*/ 1019 h 2478"/>
              <a:gd name="T14" fmla="*/ 7119 w 16616"/>
              <a:gd name="T15" fmla="*/ 875 h 2478"/>
              <a:gd name="T16" fmla="*/ 8304 w 16616"/>
              <a:gd name="T17" fmla="*/ 0 h 2478"/>
              <a:gd name="T18" fmla="*/ 9487 w 16616"/>
              <a:gd name="T19" fmla="*/ 870 h 2478"/>
              <a:gd name="T20" fmla="*/ 10076 w 16616"/>
              <a:gd name="T21" fmla="*/ 1019 h 2478"/>
              <a:gd name="T22" fmla="*/ 10655 w 16616"/>
              <a:gd name="T23" fmla="*/ 875 h 2478"/>
              <a:gd name="T24" fmla="*/ 11840 w 16616"/>
              <a:gd name="T25" fmla="*/ 0 h 2478"/>
              <a:gd name="T26" fmla="*/ 13023 w 16616"/>
              <a:gd name="T27" fmla="*/ 870 h 2478"/>
              <a:gd name="T28" fmla="*/ 13613 w 16616"/>
              <a:gd name="T29" fmla="*/ 1019 h 2478"/>
              <a:gd name="T30" fmla="*/ 14192 w 16616"/>
              <a:gd name="T31" fmla="*/ 875 h 2478"/>
              <a:gd name="T32" fmla="*/ 15377 w 16616"/>
              <a:gd name="T33" fmla="*/ 0 h 2478"/>
              <a:gd name="T34" fmla="*/ 16616 w 16616"/>
              <a:gd name="T35" fmla="*/ 1239 h 2478"/>
              <a:gd name="T36" fmla="*/ 15377 w 16616"/>
              <a:gd name="T37" fmla="*/ 2478 h 2478"/>
              <a:gd name="T38" fmla="*/ 14192 w 16616"/>
              <a:gd name="T39" fmla="*/ 1603 h 2478"/>
              <a:gd name="T40" fmla="*/ 13613 w 16616"/>
              <a:gd name="T41" fmla="*/ 1460 h 2478"/>
              <a:gd name="T42" fmla="*/ 13023 w 16616"/>
              <a:gd name="T43" fmla="*/ 1609 h 2478"/>
              <a:gd name="T44" fmla="*/ 11840 w 16616"/>
              <a:gd name="T45" fmla="*/ 2478 h 2478"/>
              <a:gd name="T46" fmla="*/ 10655 w 16616"/>
              <a:gd name="T47" fmla="*/ 1603 h 2478"/>
              <a:gd name="T48" fmla="*/ 10076 w 16616"/>
              <a:gd name="T49" fmla="*/ 1460 h 2478"/>
              <a:gd name="T50" fmla="*/ 9487 w 16616"/>
              <a:gd name="T51" fmla="*/ 1609 h 2478"/>
              <a:gd name="T52" fmla="*/ 8304 w 16616"/>
              <a:gd name="T53" fmla="*/ 2478 h 2478"/>
              <a:gd name="T54" fmla="*/ 7119 w 16616"/>
              <a:gd name="T55" fmla="*/ 1603 h 2478"/>
              <a:gd name="T56" fmla="*/ 6540 w 16616"/>
              <a:gd name="T57" fmla="*/ 1460 h 2478"/>
              <a:gd name="T58" fmla="*/ 5950 w 16616"/>
              <a:gd name="T59" fmla="*/ 1609 h 2478"/>
              <a:gd name="T60" fmla="*/ 4767 w 16616"/>
              <a:gd name="T61" fmla="*/ 2478 h 2478"/>
              <a:gd name="T62" fmla="*/ 3582 w 16616"/>
              <a:gd name="T63" fmla="*/ 1603 h 2478"/>
              <a:gd name="T64" fmla="*/ 3003 w 16616"/>
              <a:gd name="T65" fmla="*/ 1460 h 2478"/>
              <a:gd name="T66" fmla="*/ 2424 w 16616"/>
              <a:gd name="T67" fmla="*/ 1603 h 2478"/>
              <a:gd name="T68" fmla="*/ 1239 w 16616"/>
              <a:gd name="T69" fmla="*/ 2478 h 2478"/>
              <a:gd name="T70" fmla="*/ 0 w 16616"/>
              <a:gd name="T71" fmla="*/ 1239 h 2478"/>
              <a:gd name="T72" fmla="*/ 1239 w 16616"/>
              <a:gd name="T73" fmla="*/ 0 h 2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16" h="2478">
                <a:moveTo>
                  <a:pt x="1239" y="0"/>
                </a:moveTo>
                <a:cubicBezTo>
                  <a:pt x="1797" y="0"/>
                  <a:pt x="2269" y="369"/>
                  <a:pt x="2424" y="875"/>
                </a:cubicBezTo>
                <a:cubicBezTo>
                  <a:pt x="2597" y="967"/>
                  <a:pt x="2794" y="1019"/>
                  <a:pt x="3003" y="1019"/>
                </a:cubicBezTo>
                <a:cubicBezTo>
                  <a:pt x="3212" y="1019"/>
                  <a:pt x="3409" y="967"/>
                  <a:pt x="3582" y="875"/>
                </a:cubicBezTo>
                <a:cubicBezTo>
                  <a:pt x="3738" y="369"/>
                  <a:pt x="4209" y="0"/>
                  <a:pt x="4767" y="0"/>
                </a:cubicBezTo>
                <a:cubicBezTo>
                  <a:pt x="5323" y="0"/>
                  <a:pt x="5793" y="366"/>
                  <a:pt x="5950" y="870"/>
                </a:cubicBezTo>
                <a:cubicBezTo>
                  <a:pt x="6125" y="965"/>
                  <a:pt x="6326" y="1019"/>
                  <a:pt x="6540" y="1019"/>
                </a:cubicBezTo>
                <a:cubicBezTo>
                  <a:pt x="6749" y="1019"/>
                  <a:pt x="6946" y="967"/>
                  <a:pt x="7119" y="875"/>
                </a:cubicBezTo>
                <a:cubicBezTo>
                  <a:pt x="7274" y="369"/>
                  <a:pt x="7746" y="0"/>
                  <a:pt x="8304" y="0"/>
                </a:cubicBezTo>
                <a:cubicBezTo>
                  <a:pt x="8859" y="0"/>
                  <a:pt x="9329" y="366"/>
                  <a:pt x="9487" y="870"/>
                </a:cubicBezTo>
                <a:cubicBezTo>
                  <a:pt x="9662" y="965"/>
                  <a:pt x="9863" y="1019"/>
                  <a:pt x="10076" y="1019"/>
                </a:cubicBezTo>
                <a:cubicBezTo>
                  <a:pt x="10286" y="1019"/>
                  <a:pt x="10483" y="967"/>
                  <a:pt x="10655" y="875"/>
                </a:cubicBezTo>
                <a:cubicBezTo>
                  <a:pt x="10811" y="369"/>
                  <a:pt x="11283" y="0"/>
                  <a:pt x="11840" y="0"/>
                </a:cubicBezTo>
                <a:cubicBezTo>
                  <a:pt x="12396" y="0"/>
                  <a:pt x="12866" y="366"/>
                  <a:pt x="13023" y="870"/>
                </a:cubicBezTo>
                <a:cubicBezTo>
                  <a:pt x="13199" y="965"/>
                  <a:pt x="13399" y="1019"/>
                  <a:pt x="13613" y="1019"/>
                </a:cubicBezTo>
                <a:cubicBezTo>
                  <a:pt x="13822" y="1019"/>
                  <a:pt x="14019" y="967"/>
                  <a:pt x="14192" y="875"/>
                </a:cubicBezTo>
                <a:cubicBezTo>
                  <a:pt x="14348" y="369"/>
                  <a:pt x="14819" y="0"/>
                  <a:pt x="15377" y="0"/>
                </a:cubicBezTo>
                <a:cubicBezTo>
                  <a:pt x="16061" y="0"/>
                  <a:pt x="16616" y="555"/>
                  <a:pt x="16616" y="1239"/>
                </a:cubicBezTo>
                <a:cubicBezTo>
                  <a:pt x="16616" y="1924"/>
                  <a:pt x="16061" y="2478"/>
                  <a:pt x="15377" y="2478"/>
                </a:cubicBezTo>
                <a:cubicBezTo>
                  <a:pt x="14819" y="2478"/>
                  <a:pt x="14348" y="2110"/>
                  <a:pt x="14192" y="1603"/>
                </a:cubicBezTo>
                <a:cubicBezTo>
                  <a:pt x="14019" y="1512"/>
                  <a:pt x="13822" y="1460"/>
                  <a:pt x="13613" y="1460"/>
                </a:cubicBezTo>
                <a:cubicBezTo>
                  <a:pt x="13399" y="1460"/>
                  <a:pt x="13199" y="1514"/>
                  <a:pt x="13023" y="1609"/>
                </a:cubicBezTo>
                <a:cubicBezTo>
                  <a:pt x="12866" y="2113"/>
                  <a:pt x="12396" y="2478"/>
                  <a:pt x="11840" y="2478"/>
                </a:cubicBezTo>
                <a:cubicBezTo>
                  <a:pt x="11283" y="2478"/>
                  <a:pt x="10811" y="2110"/>
                  <a:pt x="10655" y="1603"/>
                </a:cubicBezTo>
                <a:cubicBezTo>
                  <a:pt x="10483" y="1512"/>
                  <a:pt x="10286" y="1460"/>
                  <a:pt x="10076" y="1460"/>
                </a:cubicBezTo>
                <a:cubicBezTo>
                  <a:pt x="9863" y="1460"/>
                  <a:pt x="9662" y="1514"/>
                  <a:pt x="9487" y="1609"/>
                </a:cubicBezTo>
                <a:cubicBezTo>
                  <a:pt x="9329" y="2113"/>
                  <a:pt x="8859" y="2478"/>
                  <a:pt x="8304" y="2478"/>
                </a:cubicBezTo>
                <a:cubicBezTo>
                  <a:pt x="7746" y="2478"/>
                  <a:pt x="7274" y="2110"/>
                  <a:pt x="7119" y="1603"/>
                </a:cubicBezTo>
                <a:cubicBezTo>
                  <a:pt x="6946" y="1512"/>
                  <a:pt x="6749" y="1460"/>
                  <a:pt x="6540" y="1460"/>
                </a:cubicBezTo>
                <a:cubicBezTo>
                  <a:pt x="6326" y="1460"/>
                  <a:pt x="6125" y="1514"/>
                  <a:pt x="5950" y="1609"/>
                </a:cubicBezTo>
                <a:cubicBezTo>
                  <a:pt x="5793" y="2113"/>
                  <a:pt x="5323" y="2478"/>
                  <a:pt x="4767" y="2478"/>
                </a:cubicBezTo>
                <a:cubicBezTo>
                  <a:pt x="4209" y="2478"/>
                  <a:pt x="3738" y="2110"/>
                  <a:pt x="3582" y="1603"/>
                </a:cubicBezTo>
                <a:cubicBezTo>
                  <a:pt x="3409" y="1512"/>
                  <a:pt x="3212" y="1460"/>
                  <a:pt x="3003" y="1460"/>
                </a:cubicBezTo>
                <a:cubicBezTo>
                  <a:pt x="2794" y="1460"/>
                  <a:pt x="2597" y="1512"/>
                  <a:pt x="2424" y="1603"/>
                </a:cubicBezTo>
                <a:cubicBezTo>
                  <a:pt x="2269" y="2110"/>
                  <a:pt x="1797" y="2478"/>
                  <a:pt x="1239" y="2478"/>
                </a:cubicBezTo>
                <a:cubicBezTo>
                  <a:pt x="555" y="2478"/>
                  <a:pt x="0" y="1924"/>
                  <a:pt x="0" y="1239"/>
                </a:cubicBezTo>
                <a:cubicBezTo>
                  <a:pt x="0" y="555"/>
                  <a:pt x="555" y="0"/>
                  <a:pt x="1239" y="0"/>
                </a:cubicBezTo>
                <a:close/>
              </a:path>
            </a:pathLst>
          </a:custGeom>
          <a:solidFill>
            <a:schemeClr val="bg1">
              <a:lumMod val="85000"/>
              <a:alpha val="36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 name="Oval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C5FA57-38F6-40B2-92E1-F8393A7D7303}"/>
              </a:ext>
            </a:extLst>
          </p:cNvPr>
          <p:cNvSpPr>
            <a:spLocks noChangeArrowheads="1"/>
          </p:cNvSpPr>
          <p:nvPr/>
        </p:nvSpPr>
        <p:spPr bwMode="auto">
          <a:xfrm>
            <a:off x="2070827" y="1728597"/>
            <a:ext cx="1033484" cy="1042025"/>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sp>
        <p:nvSpPr>
          <p:cNvPr id="5" name="Oval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C397BAF-D1CA-4CA6-A593-D71C47CF29CC}"/>
              </a:ext>
            </a:extLst>
          </p:cNvPr>
          <p:cNvSpPr>
            <a:spLocks noChangeArrowheads="1"/>
          </p:cNvSpPr>
          <p:nvPr/>
        </p:nvSpPr>
        <p:spPr bwMode="auto">
          <a:xfrm>
            <a:off x="3781201" y="1728597"/>
            <a:ext cx="1033484" cy="1042025"/>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sp>
        <p:nvSpPr>
          <p:cNvPr id="6" name="Oval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16F010-EAFE-4C13-8DFC-13C895AF4A5C}"/>
              </a:ext>
            </a:extLst>
          </p:cNvPr>
          <p:cNvSpPr>
            <a:spLocks noChangeArrowheads="1"/>
          </p:cNvSpPr>
          <p:nvPr/>
        </p:nvSpPr>
        <p:spPr bwMode="auto">
          <a:xfrm>
            <a:off x="5491573" y="1728597"/>
            <a:ext cx="1033484" cy="1042025"/>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sp>
        <p:nvSpPr>
          <p:cNvPr id="7" name="Oval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40E326-CF7E-45A5-BFEE-7E6A6F46981E}"/>
              </a:ext>
            </a:extLst>
          </p:cNvPr>
          <p:cNvSpPr>
            <a:spLocks noChangeArrowheads="1"/>
          </p:cNvSpPr>
          <p:nvPr/>
        </p:nvSpPr>
        <p:spPr bwMode="auto">
          <a:xfrm>
            <a:off x="7204082" y="1728597"/>
            <a:ext cx="1029213" cy="1042025"/>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sp>
        <p:nvSpPr>
          <p:cNvPr id="8" name="Oval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21D7E2F-BC15-4845-BA76-EF2EAFB0A0ED}"/>
              </a:ext>
            </a:extLst>
          </p:cNvPr>
          <p:cNvSpPr>
            <a:spLocks noChangeArrowheads="1"/>
          </p:cNvSpPr>
          <p:nvPr/>
        </p:nvSpPr>
        <p:spPr bwMode="auto">
          <a:xfrm>
            <a:off x="8914456" y="1728597"/>
            <a:ext cx="1031349" cy="1042025"/>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en-US" sz="6000">
              <a:ln w="19050">
                <a:noFill/>
              </a:ln>
              <a:gradFill>
                <a:gsLst>
                  <a:gs pos="100000">
                    <a:srgbClr val="E9BE61"/>
                  </a:gs>
                  <a:gs pos="49000">
                    <a:srgbClr val="FEEFAC"/>
                  </a:gs>
                </a:gsLst>
                <a:lin ang="5400000" scaled="0"/>
              </a:gradFill>
              <a:cs typeface="+mn-ea"/>
              <a:sym typeface="+mn-lt"/>
            </a:endParaRPr>
          </a:p>
        </p:txBody>
      </p:sp>
      <p:sp>
        <p:nvSpPr>
          <p:cNvPr id="9"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1870CA-E9CD-46A4-901C-FD8B1008E45A}"/>
              </a:ext>
            </a:extLst>
          </p:cNvPr>
          <p:cNvSpPr>
            <a:spLocks noEditPoints="1"/>
          </p:cNvSpPr>
          <p:nvPr/>
        </p:nvSpPr>
        <p:spPr bwMode="auto">
          <a:xfrm>
            <a:off x="2399587" y="2056812"/>
            <a:ext cx="375964" cy="375964"/>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499 w 2048"/>
              <a:gd name="T11" fmla="*/ 1134 h 2048"/>
              <a:gd name="T12" fmla="*/ 1024 w 2048"/>
              <a:gd name="T13" fmla="*/ 1134 h 2048"/>
              <a:gd name="T14" fmla="*/ 914 w 2048"/>
              <a:gd name="T15" fmla="*/ 1024 h 2048"/>
              <a:gd name="T16" fmla="*/ 914 w 2048"/>
              <a:gd name="T17" fmla="*/ 549 h 2048"/>
              <a:gd name="T18" fmla="*/ 1024 w 2048"/>
              <a:gd name="T19" fmla="*/ 439 h 2048"/>
              <a:gd name="T20" fmla="*/ 1134 w 2048"/>
              <a:gd name="T21" fmla="*/ 549 h 2048"/>
              <a:gd name="T22" fmla="*/ 1134 w 2048"/>
              <a:gd name="T23" fmla="*/ 915 h 2048"/>
              <a:gd name="T24" fmla="*/ 1499 w 2048"/>
              <a:gd name="T25" fmla="*/ 915 h 2048"/>
              <a:gd name="T26" fmla="*/ 1609 w 2048"/>
              <a:gd name="T27" fmla="*/ 1024 h 2048"/>
              <a:gd name="T28" fmla="*/ 1499 w 2048"/>
              <a:gd name="T29" fmla="*/ 1134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8" h="2048">
                <a:moveTo>
                  <a:pt x="1024" y="0"/>
                </a:moveTo>
                <a:cubicBezTo>
                  <a:pt x="459" y="0"/>
                  <a:pt x="0" y="459"/>
                  <a:pt x="0" y="1024"/>
                </a:cubicBezTo>
                <a:cubicBezTo>
                  <a:pt x="0" y="1589"/>
                  <a:pt x="459" y="2048"/>
                  <a:pt x="1024" y="2048"/>
                </a:cubicBezTo>
                <a:cubicBezTo>
                  <a:pt x="1589" y="2048"/>
                  <a:pt x="2048" y="1589"/>
                  <a:pt x="2048" y="1024"/>
                </a:cubicBezTo>
                <a:cubicBezTo>
                  <a:pt x="2048" y="459"/>
                  <a:pt x="1589" y="0"/>
                  <a:pt x="1024" y="0"/>
                </a:cubicBezTo>
                <a:close/>
                <a:moveTo>
                  <a:pt x="1499" y="1134"/>
                </a:moveTo>
                <a:cubicBezTo>
                  <a:pt x="1024" y="1134"/>
                  <a:pt x="1024" y="1134"/>
                  <a:pt x="1024" y="1134"/>
                </a:cubicBezTo>
                <a:cubicBezTo>
                  <a:pt x="963" y="1134"/>
                  <a:pt x="914" y="1085"/>
                  <a:pt x="914" y="1024"/>
                </a:cubicBezTo>
                <a:cubicBezTo>
                  <a:pt x="914" y="549"/>
                  <a:pt x="914" y="549"/>
                  <a:pt x="914" y="549"/>
                </a:cubicBezTo>
                <a:cubicBezTo>
                  <a:pt x="914" y="489"/>
                  <a:pt x="963" y="439"/>
                  <a:pt x="1024" y="439"/>
                </a:cubicBezTo>
                <a:cubicBezTo>
                  <a:pt x="1085" y="439"/>
                  <a:pt x="1134" y="489"/>
                  <a:pt x="1134" y="549"/>
                </a:cubicBezTo>
                <a:cubicBezTo>
                  <a:pt x="1134" y="915"/>
                  <a:pt x="1134" y="915"/>
                  <a:pt x="1134" y="915"/>
                </a:cubicBezTo>
                <a:cubicBezTo>
                  <a:pt x="1499" y="915"/>
                  <a:pt x="1499" y="915"/>
                  <a:pt x="1499" y="915"/>
                </a:cubicBezTo>
                <a:cubicBezTo>
                  <a:pt x="1560" y="915"/>
                  <a:pt x="1609" y="964"/>
                  <a:pt x="1609" y="1024"/>
                </a:cubicBezTo>
                <a:cubicBezTo>
                  <a:pt x="1609" y="1085"/>
                  <a:pt x="1560" y="1134"/>
                  <a:pt x="1499" y="1134"/>
                </a:cubicBezTo>
                <a:close/>
              </a:path>
            </a:pathLst>
          </a:custGeom>
          <a:gradFill>
            <a:gsLst>
              <a:gs pos="30000">
                <a:srgbClr val="FEEFAC"/>
              </a:gs>
              <a:gs pos="84000">
                <a:srgbClr val="E9BE61"/>
              </a:gs>
            </a:gsLst>
            <a:lin ang="5400000" scaled="1"/>
          </a:gra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nvGrpSpPr>
          <p:cNvPr id="10" name="Group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DC8BF3-0192-4D8E-BB36-8A440E3C4986}"/>
              </a:ext>
            </a:extLst>
          </p:cNvPr>
          <p:cNvGrpSpPr/>
          <p:nvPr/>
        </p:nvGrpSpPr>
        <p:grpSpPr>
          <a:xfrm>
            <a:off x="4165357" y="2079870"/>
            <a:ext cx="265172" cy="329848"/>
            <a:chOff x="4862513" y="3505200"/>
            <a:chExt cx="260350" cy="323851"/>
          </a:xfrm>
          <a:gradFill>
            <a:gsLst>
              <a:gs pos="30000">
                <a:srgbClr val="FEEFAC"/>
              </a:gs>
              <a:gs pos="84000">
                <a:srgbClr val="E9BE61"/>
              </a:gs>
            </a:gsLst>
            <a:lin ang="5400000" scaled="1"/>
          </a:gradFill>
        </p:grpSpPr>
        <p:sp>
          <p:nvSpPr>
            <p:cNvPr id="11" name="Freeform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9B8FE6-4CB2-4570-9563-35378B4987B6}"/>
                </a:ext>
              </a:extLst>
            </p:cNvPr>
            <p:cNvSpPr>
              <a:spLocks/>
            </p:cNvSpPr>
            <p:nvPr/>
          </p:nvSpPr>
          <p:spPr bwMode="auto">
            <a:xfrm>
              <a:off x="4870451" y="3505200"/>
              <a:ext cx="220663" cy="234950"/>
            </a:xfrm>
            <a:custGeom>
              <a:avLst/>
              <a:gdLst>
                <a:gd name="T0" fmla="*/ 761 w 1393"/>
                <a:gd name="T1" fmla="*/ 0 h 1489"/>
                <a:gd name="T2" fmla="*/ 240 w 1393"/>
                <a:gd name="T3" fmla="*/ 0 h 1489"/>
                <a:gd name="T4" fmla="*/ 93 w 1393"/>
                <a:gd name="T5" fmla="*/ 0 h 1489"/>
                <a:gd name="T6" fmla="*/ 0 w 1393"/>
                <a:gd name="T7" fmla="*/ 93 h 1489"/>
                <a:gd name="T8" fmla="*/ 93 w 1393"/>
                <a:gd name="T9" fmla="*/ 186 h 1489"/>
                <a:gd name="T10" fmla="*/ 147 w 1393"/>
                <a:gd name="T11" fmla="*/ 186 h 1489"/>
                <a:gd name="T12" fmla="*/ 147 w 1393"/>
                <a:gd name="T13" fmla="*/ 938 h 1489"/>
                <a:gd name="T14" fmla="*/ 240 w 1393"/>
                <a:gd name="T15" fmla="*/ 1031 h 1489"/>
                <a:gd name="T16" fmla="*/ 397 w 1393"/>
                <a:gd name="T17" fmla="*/ 1031 h 1489"/>
                <a:gd name="T18" fmla="*/ 462 w 1393"/>
                <a:gd name="T19" fmla="*/ 1004 h 1489"/>
                <a:gd name="T20" fmla="*/ 591 w 1393"/>
                <a:gd name="T21" fmla="*/ 876 h 1489"/>
                <a:gd name="T22" fmla="*/ 591 w 1393"/>
                <a:gd name="T23" fmla="*/ 1100 h 1489"/>
                <a:gd name="T24" fmla="*/ 201 w 1393"/>
                <a:gd name="T25" fmla="*/ 1489 h 1489"/>
                <a:gd name="T26" fmla="*/ 1393 w 1393"/>
                <a:gd name="T27" fmla="*/ 1489 h 1489"/>
                <a:gd name="T28" fmla="*/ 1393 w 1393"/>
                <a:gd name="T29" fmla="*/ 633 h 1489"/>
                <a:gd name="T30" fmla="*/ 761 w 1393"/>
                <a:gd name="T31" fmla="*/ 0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3" h="1489">
                  <a:moveTo>
                    <a:pt x="761" y="0"/>
                  </a:moveTo>
                  <a:cubicBezTo>
                    <a:pt x="240" y="0"/>
                    <a:pt x="240" y="0"/>
                    <a:pt x="240" y="0"/>
                  </a:cubicBezTo>
                  <a:cubicBezTo>
                    <a:pt x="93" y="0"/>
                    <a:pt x="93" y="0"/>
                    <a:pt x="93" y="0"/>
                  </a:cubicBezTo>
                  <a:cubicBezTo>
                    <a:pt x="41" y="0"/>
                    <a:pt x="0" y="42"/>
                    <a:pt x="0" y="93"/>
                  </a:cubicBezTo>
                  <a:cubicBezTo>
                    <a:pt x="0" y="145"/>
                    <a:pt x="41" y="186"/>
                    <a:pt x="93" y="186"/>
                  </a:cubicBezTo>
                  <a:cubicBezTo>
                    <a:pt x="147" y="186"/>
                    <a:pt x="147" y="186"/>
                    <a:pt x="147" y="186"/>
                  </a:cubicBezTo>
                  <a:cubicBezTo>
                    <a:pt x="147" y="938"/>
                    <a:pt x="147" y="938"/>
                    <a:pt x="147" y="938"/>
                  </a:cubicBezTo>
                  <a:cubicBezTo>
                    <a:pt x="147" y="990"/>
                    <a:pt x="188" y="1031"/>
                    <a:pt x="240" y="1031"/>
                  </a:cubicBezTo>
                  <a:cubicBezTo>
                    <a:pt x="397" y="1031"/>
                    <a:pt x="397" y="1031"/>
                    <a:pt x="397" y="1031"/>
                  </a:cubicBezTo>
                  <a:cubicBezTo>
                    <a:pt x="421" y="1031"/>
                    <a:pt x="445" y="1021"/>
                    <a:pt x="462" y="1004"/>
                  </a:cubicBezTo>
                  <a:cubicBezTo>
                    <a:pt x="591" y="876"/>
                    <a:pt x="591" y="876"/>
                    <a:pt x="591" y="876"/>
                  </a:cubicBezTo>
                  <a:cubicBezTo>
                    <a:pt x="591" y="1100"/>
                    <a:pt x="591" y="1100"/>
                    <a:pt x="591" y="1100"/>
                  </a:cubicBezTo>
                  <a:cubicBezTo>
                    <a:pt x="201" y="1489"/>
                    <a:pt x="201" y="1489"/>
                    <a:pt x="201" y="1489"/>
                  </a:cubicBezTo>
                  <a:cubicBezTo>
                    <a:pt x="1393" y="1489"/>
                    <a:pt x="1393" y="1489"/>
                    <a:pt x="1393" y="1489"/>
                  </a:cubicBezTo>
                  <a:cubicBezTo>
                    <a:pt x="1393" y="633"/>
                    <a:pt x="1393" y="633"/>
                    <a:pt x="1393" y="633"/>
                  </a:cubicBezTo>
                  <a:cubicBezTo>
                    <a:pt x="1393" y="284"/>
                    <a:pt x="1109" y="0"/>
                    <a:pt x="7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2" name="Freeform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D939CD-B829-4F0D-9A74-E76F4768CCF0}"/>
                </a:ext>
              </a:extLst>
            </p:cNvPr>
            <p:cNvSpPr>
              <a:spLocks/>
            </p:cNvSpPr>
            <p:nvPr/>
          </p:nvSpPr>
          <p:spPr bwMode="auto">
            <a:xfrm>
              <a:off x="4862513" y="3770313"/>
              <a:ext cx="260350" cy="58738"/>
            </a:xfrm>
            <a:custGeom>
              <a:avLst/>
              <a:gdLst>
                <a:gd name="T0" fmla="*/ 0 w 1646"/>
                <a:gd name="T1" fmla="*/ 0 h 372"/>
                <a:gd name="T2" fmla="*/ 0 w 1646"/>
                <a:gd name="T3" fmla="*/ 279 h 372"/>
                <a:gd name="T4" fmla="*/ 93 w 1646"/>
                <a:gd name="T5" fmla="*/ 372 h 372"/>
                <a:gd name="T6" fmla="*/ 1553 w 1646"/>
                <a:gd name="T7" fmla="*/ 372 h 372"/>
                <a:gd name="T8" fmla="*/ 1646 w 1646"/>
                <a:gd name="T9" fmla="*/ 279 h 372"/>
                <a:gd name="T10" fmla="*/ 1646 w 1646"/>
                <a:gd name="T11" fmla="*/ 0 h 372"/>
                <a:gd name="T12" fmla="*/ 0 w 1646"/>
                <a:gd name="T13" fmla="*/ 0 h 372"/>
              </a:gdLst>
              <a:ahLst/>
              <a:cxnLst>
                <a:cxn ang="0">
                  <a:pos x="T0" y="T1"/>
                </a:cxn>
                <a:cxn ang="0">
                  <a:pos x="T2" y="T3"/>
                </a:cxn>
                <a:cxn ang="0">
                  <a:pos x="T4" y="T5"/>
                </a:cxn>
                <a:cxn ang="0">
                  <a:pos x="T6" y="T7"/>
                </a:cxn>
                <a:cxn ang="0">
                  <a:pos x="T8" y="T9"/>
                </a:cxn>
                <a:cxn ang="0">
                  <a:pos x="T10" y="T11"/>
                </a:cxn>
                <a:cxn ang="0">
                  <a:pos x="T12" y="T13"/>
                </a:cxn>
              </a:cxnLst>
              <a:rect l="0" t="0" r="r" b="b"/>
              <a:pathLst>
                <a:path w="1646" h="372">
                  <a:moveTo>
                    <a:pt x="0" y="0"/>
                  </a:moveTo>
                  <a:cubicBezTo>
                    <a:pt x="0" y="279"/>
                    <a:pt x="0" y="279"/>
                    <a:pt x="0" y="279"/>
                  </a:cubicBezTo>
                  <a:cubicBezTo>
                    <a:pt x="0" y="330"/>
                    <a:pt x="42" y="372"/>
                    <a:pt x="93" y="372"/>
                  </a:cubicBezTo>
                  <a:cubicBezTo>
                    <a:pt x="1553" y="372"/>
                    <a:pt x="1553" y="372"/>
                    <a:pt x="1553" y="372"/>
                  </a:cubicBezTo>
                  <a:cubicBezTo>
                    <a:pt x="1604" y="372"/>
                    <a:pt x="1646" y="330"/>
                    <a:pt x="1646" y="279"/>
                  </a:cubicBezTo>
                  <a:cubicBezTo>
                    <a:pt x="1646" y="0"/>
                    <a:pt x="1646" y="0"/>
                    <a:pt x="1646"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13" name="Freeform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F7A3D6C-5E89-449A-BE46-B9E2EBC6C74D}"/>
              </a:ext>
            </a:extLst>
          </p:cNvPr>
          <p:cNvSpPr>
            <a:spLocks noEditPoints="1"/>
          </p:cNvSpPr>
          <p:nvPr/>
        </p:nvSpPr>
        <p:spPr bwMode="auto">
          <a:xfrm>
            <a:off x="5787393" y="2029628"/>
            <a:ext cx="454658" cy="441908"/>
          </a:xfrm>
          <a:custGeom>
            <a:avLst/>
            <a:gdLst>
              <a:gd name="T0" fmla="*/ 2119 w 2125"/>
              <a:gd name="T1" fmla="*/ 400 h 2053"/>
              <a:gd name="T2" fmla="*/ 2061 w 2125"/>
              <a:gd name="T3" fmla="*/ 337 h 2053"/>
              <a:gd name="T4" fmla="*/ 1857 w 2125"/>
              <a:gd name="T5" fmla="*/ 269 h 2053"/>
              <a:gd name="T6" fmla="*/ 1789 w 2125"/>
              <a:gd name="T7" fmla="*/ 64 h 2053"/>
              <a:gd name="T8" fmla="*/ 1726 w 2125"/>
              <a:gd name="T9" fmla="*/ 7 h 2053"/>
              <a:gd name="T10" fmla="*/ 1645 w 2125"/>
              <a:gd name="T11" fmla="*/ 30 h 2053"/>
              <a:gd name="T12" fmla="*/ 1399 w 2125"/>
              <a:gd name="T13" fmla="*/ 276 h 2053"/>
              <a:gd name="T14" fmla="*/ 1378 w 2125"/>
              <a:gd name="T15" fmla="*/ 365 h 2053"/>
              <a:gd name="T16" fmla="*/ 1443 w 2125"/>
              <a:gd name="T17" fmla="*/ 560 h 2053"/>
              <a:gd name="T18" fmla="*/ 1293 w 2125"/>
              <a:gd name="T19" fmla="*/ 710 h 2053"/>
              <a:gd name="T20" fmla="*/ 826 w 2125"/>
              <a:gd name="T21" fmla="*/ 547 h 2053"/>
              <a:gd name="T22" fmla="*/ 293 w 2125"/>
              <a:gd name="T23" fmla="*/ 768 h 2053"/>
              <a:gd name="T24" fmla="*/ 293 w 2125"/>
              <a:gd name="T25" fmla="*/ 1832 h 2053"/>
              <a:gd name="T26" fmla="*/ 826 w 2125"/>
              <a:gd name="T27" fmla="*/ 2053 h 2053"/>
              <a:gd name="T28" fmla="*/ 1358 w 2125"/>
              <a:gd name="T29" fmla="*/ 1832 h 2053"/>
              <a:gd name="T30" fmla="*/ 1416 w 2125"/>
              <a:gd name="T31" fmla="*/ 833 h 2053"/>
              <a:gd name="T32" fmla="*/ 1566 w 2125"/>
              <a:gd name="T33" fmla="*/ 683 h 2053"/>
              <a:gd name="T34" fmla="*/ 1761 w 2125"/>
              <a:gd name="T35" fmla="*/ 748 h 2053"/>
              <a:gd name="T36" fmla="*/ 1788 w 2125"/>
              <a:gd name="T37" fmla="*/ 752 h 2053"/>
              <a:gd name="T38" fmla="*/ 1850 w 2125"/>
              <a:gd name="T39" fmla="*/ 727 h 2053"/>
              <a:gd name="T40" fmla="*/ 2095 w 2125"/>
              <a:gd name="T41" fmla="*/ 481 h 2053"/>
              <a:gd name="T42" fmla="*/ 2119 w 2125"/>
              <a:gd name="T43" fmla="*/ 400 h 2053"/>
              <a:gd name="T44" fmla="*/ 1235 w 2125"/>
              <a:gd name="T45" fmla="*/ 1710 h 2053"/>
              <a:gd name="T46" fmla="*/ 826 w 2125"/>
              <a:gd name="T47" fmla="*/ 1879 h 2053"/>
              <a:gd name="T48" fmla="*/ 416 w 2125"/>
              <a:gd name="T49" fmla="*/ 1710 h 2053"/>
              <a:gd name="T50" fmla="*/ 416 w 2125"/>
              <a:gd name="T51" fmla="*/ 890 h 2053"/>
              <a:gd name="T52" fmla="*/ 826 w 2125"/>
              <a:gd name="T53" fmla="*/ 721 h 2053"/>
              <a:gd name="T54" fmla="*/ 1169 w 2125"/>
              <a:gd name="T55" fmla="*/ 834 h 2053"/>
              <a:gd name="T56" fmla="*/ 1044 w 2125"/>
              <a:gd name="T57" fmla="*/ 959 h 2053"/>
              <a:gd name="T58" fmla="*/ 826 w 2125"/>
              <a:gd name="T59" fmla="*/ 895 h 2053"/>
              <a:gd name="T60" fmla="*/ 539 w 2125"/>
              <a:gd name="T61" fmla="*/ 1013 h 2053"/>
              <a:gd name="T62" fmla="*/ 420 w 2125"/>
              <a:gd name="T63" fmla="*/ 1300 h 2053"/>
              <a:gd name="T64" fmla="*/ 539 w 2125"/>
              <a:gd name="T65" fmla="*/ 1587 h 2053"/>
              <a:gd name="T66" fmla="*/ 826 w 2125"/>
              <a:gd name="T67" fmla="*/ 1705 h 2053"/>
              <a:gd name="T68" fmla="*/ 1112 w 2125"/>
              <a:gd name="T69" fmla="*/ 1587 h 2053"/>
              <a:gd name="T70" fmla="*/ 1167 w 2125"/>
              <a:gd name="T71" fmla="*/ 1081 h 2053"/>
              <a:gd name="T72" fmla="*/ 1292 w 2125"/>
              <a:gd name="T73" fmla="*/ 957 h 2053"/>
              <a:gd name="T74" fmla="*/ 1235 w 2125"/>
              <a:gd name="T75" fmla="*/ 1710 h 2053"/>
              <a:gd name="T76" fmla="*/ 764 w 2125"/>
              <a:gd name="T77" fmla="*/ 1361 h 2053"/>
              <a:gd name="T78" fmla="*/ 826 w 2125"/>
              <a:gd name="T79" fmla="*/ 1387 h 2053"/>
              <a:gd name="T80" fmla="*/ 887 w 2125"/>
              <a:gd name="T81" fmla="*/ 1361 h 2053"/>
              <a:gd name="T82" fmla="*/ 1039 w 2125"/>
              <a:gd name="T83" fmla="*/ 1210 h 2053"/>
              <a:gd name="T84" fmla="*/ 990 w 2125"/>
              <a:gd name="T85" fmla="*/ 1464 h 2053"/>
              <a:gd name="T86" fmla="*/ 826 w 2125"/>
              <a:gd name="T87" fmla="*/ 1532 h 2053"/>
              <a:gd name="T88" fmla="*/ 662 w 2125"/>
              <a:gd name="T89" fmla="*/ 1464 h 2053"/>
              <a:gd name="T90" fmla="*/ 594 w 2125"/>
              <a:gd name="T91" fmla="*/ 1300 h 2053"/>
              <a:gd name="T92" fmla="*/ 662 w 2125"/>
              <a:gd name="T93" fmla="*/ 1136 h 2053"/>
              <a:gd name="T94" fmla="*/ 826 w 2125"/>
              <a:gd name="T95" fmla="*/ 1068 h 2053"/>
              <a:gd name="T96" fmla="*/ 916 w 2125"/>
              <a:gd name="T97" fmla="*/ 1087 h 2053"/>
              <a:gd name="T98" fmla="*/ 764 w 2125"/>
              <a:gd name="T99" fmla="*/ 1239 h 2053"/>
              <a:gd name="T100" fmla="*/ 764 w 2125"/>
              <a:gd name="T101" fmla="*/ 1361 h 2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25" h="2053">
                <a:moveTo>
                  <a:pt x="2119" y="400"/>
                </a:moveTo>
                <a:cubicBezTo>
                  <a:pt x="2112" y="370"/>
                  <a:pt x="2090" y="347"/>
                  <a:pt x="2061" y="337"/>
                </a:cubicBezTo>
                <a:cubicBezTo>
                  <a:pt x="1857" y="269"/>
                  <a:pt x="1857" y="269"/>
                  <a:pt x="1857" y="269"/>
                </a:cubicBezTo>
                <a:cubicBezTo>
                  <a:pt x="1789" y="64"/>
                  <a:pt x="1789" y="64"/>
                  <a:pt x="1789" y="64"/>
                </a:cubicBezTo>
                <a:cubicBezTo>
                  <a:pt x="1779" y="36"/>
                  <a:pt x="1756" y="14"/>
                  <a:pt x="1726" y="7"/>
                </a:cubicBezTo>
                <a:cubicBezTo>
                  <a:pt x="1697" y="0"/>
                  <a:pt x="1666" y="9"/>
                  <a:pt x="1645" y="30"/>
                </a:cubicBezTo>
                <a:cubicBezTo>
                  <a:pt x="1399" y="276"/>
                  <a:pt x="1399" y="276"/>
                  <a:pt x="1399" y="276"/>
                </a:cubicBezTo>
                <a:cubicBezTo>
                  <a:pt x="1376" y="299"/>
                  <a:pt x="1368" y="334"/>
                  <a:pt x="1378" y="365"/>
                </a:cubicBezTo>
                <a:cubicBezTo>
                  <a:pt x="1443" y="560"/>
                  <a:pt x="1443" y="560"/>
                  <a:pt x="1443" y="560"/>
                </a:cubicBezTo>
                <a:cubicBezTo>
                  <a:pt x="1293" y="710"/>
                  <a:pt x="1293" y="710"/>
                  <a:pt x="1293" y="710"/>
                </a:cubicBezTo>
                <a:cubicBezTo>
                  <a:pt x="1161" y="604"/>
                  <a:pt x="998" y="547"/>
                  <a:pt x="826" y="547"/>
                </a:cubicBezTo>
                <a:cubicBezTo>
                  <a:pt x="625" y="547"/>
                  <a:pt x="436" y="625"/>
                  <a:pt x="293" y="768"/>
                </a:cubicBezTo>
                <a:cubicBezTo>
                  <a:pt x="0" y="1061"/>
                  <a:pt x="0" y="1539"/>
                  <a:pt x="293" y="1832"/>
                </a:cubicBezTo>
                <a:cubicBezTo>
                  <a:pt x="436" y="1975"/>
                  <a:pt x="625" y="2053"/>
                  <a:pt x="826" y="2053"/>
                </a:cubicBezTo>
                <a:cubicBezTo>
                  <a:pt x="1027" y="2053"/>
                  <a:pt x="1216" y="1975"/>
                  <a:pt x="1358" y="1832"/>
                </a:cubicBezTo>
                <a:cubicBezTo>
                  <a:pt x="1631" y="1560"/>
                  <a:pt x="1650" y="1128"/>
                  <a:pt x="1416" y="833"/>
                </a:cubicBezTo>
                <a:cubicBezTo>
                  <a:pt x="1566" y="683"/>
                  <a:pt x="1566" y="683"/>
                  <a:pt x="1566" y="683"/>
                </a:cubicBezTo>
                <a:cubicBezTo>
                  <a:pt x="1761" y="748"/>
                  <a:pt x="1761" y="748"/>
                  <a:pt x="1761" y="748"/>
                </a:cubicBezTo>
                <a:cubicBezTo>
                  <a:pt x="1770" y="751"/>
                  <a:pt x="1779" y="752"/>
                  <a:pt x="1788" y="752"/>
                </a:cubicBezTo>
                <a:cubicBezTo>
                  <a:pt x="1811" y="752"/>
                  <a:pt x="1833" y="743"/>
                  <a:pt x="1850" y="727"/>
                </a:cubicBezTo>
                <a:cubicBezTo>
                  <a:pt x="2095" y="481"/>
                  <a:pt x="2095" y="481"/>
                  <a:pt x="2095" y="481"/>
                </a:cubicBezTo>
                <a:cubicBezTo>
                  <a:pt x="2117" y="460"/>
                  <a:pt x="2125" y="429"/>
                  <a:pt x="2119" y="400"/>
                </a:cubicBezTo>
                <a:close/>
                <a:moveTo>
                  <a:pt x="1235" y="1710"/>
                </a:moveTo>
                <a:cubicBezTo>
                  <a:pt x="1126" y="1819"/>
                  <a:pt x="980" y="1879"/>
                  <a:pt x="826" y="1879"/>
                </a:cubicBezTo>
                <a:cubicBezTo>
                  <a:pt x="671" y="1879"/>
                  <a:pt x="526" y="1819"/>
                  <a:pt x="416" y="1710"/>
                </a:cubicBezTo>
                <a:cubicBezTo>
                  <a:pt x="190" y="1484"/>
                  <a:pt x="190" y="1116"/>
                  <a:pt x="416" y="890"/>
                </a:cubicBezTo>
                <a:cubicBezTo>
                  <a:pt x="526" y="781"/>
                  <a:pt x="671" y="721"/>
                  <a:pt x="826" y="721"/>
                </a:cubicBezTo>
                <a:cubicBezTo>
                  <a:pt x="951" y="721"/>
                  <a:pt x="1070" y="760"/>
                  <a:pt x="1169" y="834"/>
                </a:cubicBezTo>
                <a:cubicBezTo>
                  <a:pt x="1044" y="959"/>
                  <a:pt x="1044" y="959"/>
                  <a:pt x="1044" y="959"/>
                </a:cubicBezTo>
                <a:cubicBezTo>
                  <a:pt x="980" y="917"/>
                  <a:pt x="904" y="895"/>
                  <a:pt x="826" y="895"/>
                </a:cubicBezTo>
                <a:cubicBezTo>
                  <a:pt x="717" y="895"/>
                  <a:pt x="616" y="937"/>
                  <a:pt x="539" y="1013"/>
                </a:cubicBezTo>
                <a:cubicBezTo>
                  <a:pt x="463" y="1090"/>
                  <a:pt x="420" y="1192"/>
                  <a:pt x="420" y="1300"/>
                </a:cubicBezTo>
                <a:cubicBezTo>
                  <a:pt x="420" y="1408"/>
                  <a:pt x="463" y="1510"/>
                  <a:pt x="539" y="1587"/>
                </a:cubicBezTo>
                <a:cubicBezTo>
                  <a:pt x="616" y="1663"/>
                  <a:pt x="717" y="1705"/>
                  <a:pt x="826" y="1705"/>
                </a:cubicBezTo>
                <a:cubicBezTo>
                  <a:pt x="934" y="1705"/>
                  <a:pt x="1036" y="1663"/>
                  <a:pt x="1112" y="1587"/>
                </a:cubicBezTo>
                <a:cubicBezTo>
                  <a:pt x="1249" y="1450"/>
                  <a:pt x="1268" y="1238"/>
                  <a:pt x="1167" y="1081"/>
                </a:cubicBezTo>
                <a:cubicBezTo>
                  <a:pt x="1292" y="957"/>
                  <a:pt x="1292" y="957"/>
                  <a:pt x="1292" y="957"/>
                </a:cubicBezTo>
                <a:cubicBezTo>
                  <a:pt x="1459" y="1183"/>
                  <a:pt x="1440" y="1505"/>
                  <a:pt x="1235" y="1710"/>
                </a:cubicBezTo>
                <a:close/>
                <a:moveTo>
                  <a:pt x="764" y="1361"/>
                </a:moveTo>
                <a:cubicBezTo>
                  <a:pt x="781" y="1378"/>
                  <a:pt x="804" y="1387"/>
                  <a:pt x="826" y="1387"/>
                </a:cubicBezTo>
                <a:cubicBezTo>
                  <a:pt x="848" y="1387"/>
                  <a:pt x="870" y="1378"/>
                  <a:pt x="887" y="1361"/>
                </a:cubicBezTo>
                <a:cubicBezTo>
                  <a:pt x="1039" y="1210"/>
                  <a:pt x="1039" y="1210"/>
                  <a:pt x="1039" y="1210"/>
                </a:cubicBezTo>
                <a:cubicBezTo>
                  <a:pt x="1075" y="1294"/>
                  <a:pt x="1058" y="1395"/>
                  <a:pt x="990" y="1464"/>
                </a:cubicBezTo>
                <a:cubicBezTo>
                  <a:pt x="946" y="1508"/>
                  <a:pt x="888" y="1532"/>
                  <a:pt x="826" y="1532"/>
                </a:cubicBezTo>
                <a:cubicBezTo>
                  <a:pt x="764" y="1532"/>
                  <a:pt x="706" y="1508"/>
                  <a:pt x="662" y="1464"/>
                </a:cubicBezTo>
                <a:cubicBezTo>
                  <a:pt x="618" y="1420"/>
                  <a:pt x="594" y="1362"/>
                  <a:pt x="594" y="1300"/>
                </a:cubicBezTo>
                <a:cubicBezTo>
                  <a:pt x="594" y="1238"/>
                  <a:pt x="618" y="1180"/>
                  <a:pt x="662" y="1136"/>
                </a:cubicBezTo>
                <a:cubicBezTo>
                  <a:pt x="706" y="1092"/>
                  <a:pt x="764" y="1068"/>
                  <a:pt x="826" y="1068"/>
                </a:cubicBezTo>
                <a:cubicBezTo>
                  <a:pt x="857" y="1068"/>
                  <a:pt x="888" y="1075"/>
                  <a:pt x="916" y="1087"/>
                </a:cubicBezTo>
                <a:cubicBezTo>
                  <a:pt x="764" y="1239"/>
                  <a:pt x="764" y="1239"/>
                  <a:pt x="764" y="1239"/>
                </a:cubicBezTo>
                <a:cubicBezTo>
                  <a:pt x="730" y="1273"/>
                  <a:pt x="730" y="1328"/>
                  <a:pt x="764" y="1361"/>
                </a:cubicBezTo>
                <a:close/>
              </a:path>
            </a:pathLst>
          </a:custGeom>
          <a:gradFill>
            <a:gsLst>
              <a:gs pos="30000">
                <a:srgbClr val="FEEFAC"/>
              </a:gs>
              <a:gs pos="84000">
                <a:srgbClr val="E9BE61"/>
              </a:gs>
            </a:gsLst>
            <a:lin ang="5400000" scaled="1"/>
          </a:gra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nvGrpSpPr>
          <p:cNvPr id="14" name="Group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4969C9-1366-45BC-8B2E-EEB8DDFC9619}"/>
              </a:ext>
            </a:extLst>
          </p:cNvPr>
          <p:cNvGrpSpPr/>
          <p:nvPr/>
        </p:nvGrpSpPr>
        <p:grpSpPr>
          <a:xfrm>
            <a:off x="9243449" y="2059282"/>
            <a:ext cx="423586" cy="337346"/>
            <a:chOff x="5168900" y="2687638"/>
            <a:chExt cx="1855788" cy="1477963"/>
          </a:xfrm>
          <a:gradFill>
            <a:gsLst>
              <a:gs pos="30000">
                <a:srgbClr val="FEEFAC"/>
              </a:gs>
              <a:gs pos="84000">
                <a:srgbClr val="E9BE61"/>
              </a:gs>
            </a:gsLst>
            <a:lin ang="5400000" scaled="1"/>
          </a:gradFill>
        </p:grpSpPr>
        <p:sp>
          <p:nvSpPr>
            <p:cNvPr id="15" name="Freeform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B825A4-7D92-460F-9A63-FA55337FD487}"/>
                </a:ext>
              </a:extLst>
            </p:cNvPr>
            <p:cNvSpPr>
              <a:spLocks/>
            </p:cNvSpPr>
            <p:nvPr/>
          </p:nvSpPr>
          <p:spPr bwMode="auto">
            <a:xfrm>
              <a:off x="5430838" y="2687638"/>
              <a:ext cx="642938" cy="714375"/>
            </a:xfrm>
            <a:custGeom>
              <a:avLst/>
              <a:gdLst>
                <a:gd name="T0" fmla="*/ 337 w 678"/>
                <a:gd name="T1" fmla="*/ 754 h 754"/>
                <a:gd name="T2" fmla="*/ 337 w 678"/>
                <a:gd name="T3" fmla="*/ 754 h 754"/>
                <a:gd name="T4" fmla="*/ 339 w 678"/>
                <a:gd name="T5" fmla="*/ 754 h 754"/>
                <a:gd name="T6" fmla="*/ 341 w 678"/>
                <a:gd name="T7" fmla="*/ 754 h 754"/>
                <a:gd name="T8" fmla="*/ 341 w 678"/>
                <a:gd name="T9" fmla="*/ 754 h 754"/>
                <a:gd name="T10" fmla="*/ 629 w 678"/>
                <a:gd name="T11" fmla="*/ 301 h 754"/>
                <a:gd name="T12" fmla="*/ 339 w 678"/>
                <a:gd name="T13" fmla="*/ 4 h 754"/>
                <a:gd name="T14" fmla="*/ 49 w 678"/>
                <a:gd name="T15" fmla="*/ 301 h 754"/>
                <a:gd name="T16" fmla="*/ 337 w 678"/>
                <a:gd name="T17"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8" h="754">
                  <a:moveTo>
                    <a:pt x="337" y="754"/>
                  </a:moveTo>
                  <a:cubicBezTo>
                    <a:pt x="337" y="754"/>
                    <a:pt x="337" y="754"/>
                    <a:pt x="337" y="754"/>
                  </a:cubicBezTo>
                  <a:cubicBezTo>
                    <a:pt x="338" y="754"/>
                    <a:pt x="338" y="754"/>
                    <a:pt x="339" y="754"/>
                  </a:cubicBezTo>
                  <a:cubicBezTo>
                    <a:pt x="340" y="754"/>
                    <a:pt x="340" y="754"/>
                    <a:pt x="341" y="754"/>
                  </a:cubicBezTo>
                  <a:cubicBezTo>
                    <a:pt x="341" y="754"/>
                    <a:pt x="341" y="754"/>
                    <a:pt x="341" y="754"/>
                  </a:cubicBezTo>
                  <a:cubicBezTo>
                    <a:pt x="678" y="751"/>
                    <a:pt x="629" y="301"/>
                    <a:pt x="629" y="301"/>
                  </a:cubicBezTo>
                  <a:cubicBezTo>
                    <a:pt x="615" y="1"/>
                    <a:pt x="364" y="3"/>
                    <a:pt x="339" y="4"/>
                  </a:cubicBezTo>
                  <a:cubicBezTo>
                    <a:pt x="314" y="3"/>
                    <a:pt x="63" y="0"/>
                    <a:pt x="49" y="301"/>
                  </a:cubicBezTo>
                  <a:cubicBezTo>
                    <a:pt x="49" y="301"/>
                    <a:pt x="0" y="751"/>
                    <a:pt x="337" y="7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16" name="Freeform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45EB34-BA5D-4ECA-AEC3-152423E4FC77}"/>
                </a:ext>
              </a:extLst>
            </p:cNvPr>
            <p:cNvSpPr>
              <a:spLocks/>
            </p:cNvSpPr>
            <p:nvPr/>
          </p:nvSpPr>
          <p:spPr bwMode="auto">
            <a:xfrm>
              <a:off x="5168900" y="3481388"/>
              <a:ext cx="1052513" cy="671513"/>
            </a:xfrm>
            <a:custGeom>
              <a:avLst/>
              <a:gdLst>
                <a:gd name="T0" fmla="*/ 834 w 1111"/>
                <a:gd name="T1" fmla="*/ 0 h 708"/>
                <a:gd name="T2" fmla="*/ 717 w 1111"/>
                <a:gd name="T3" fmla="*/ 370 h 708"/>
                <a:gd name="T4" fmla="*/ 648 w 1111"/>
                <a:gd name="T5" fmla="*/ 176 h 708"/>
                <a:gd name="T6" fmla="*/ 617 w 1111"/>
                <a:gd name="T7" fmla="*/ 0 h 708"/>
                <a:gd name="T8" fmla="*/ 617 w 1111"/>
                <a:gd name="T9" fmla="*/ 0 h 708"/>
                <a:gd name="T10" fmla="*/ 616 w 1111"/>
                <a:gd name="T11" fmla="*/ 0 h 708"/>
                <a:gd name="T12" fmla="*/ 616 w 1111"/>
                <a:gd name="T13" fmla="*/ 0 h 708"/>
                <a:gd name="T14" fmla="*/ 616 w 1111"/>
                <a:gd name="T15" fmla="*/ 0 h 708"/>
                <a:gd name="T16" fmla="*/ 584 w 1111"/>
                <a:gd name="T17" fmla="*/ 176 h 708"/>
                <a:gd name="T18" fmla="*/ 516 w 1111"/>
                <a:gd name="T19" fmla="*/ 370 h 708"/>
                <a:gd name="T20" fmla="*/ 399 w 1111"/>
                <a:gd name="T21" fmla="*/ 0 h 708"/>
                <a:gd name="T22" fmla="*/ 121 w 1111"/>
                <a:gd name="T23" fmla="*/ 154 h 708"/>
                <a:gd name="T24" fmla="*/ 0 w 1111"/>
                <a:gd name="T25" fmla="*/ 381 h 708"/>
                <a:gd name="T26" fmla="*/ 0 w 1111"/>
                <a:gd name="T27" fmla="*/ 708 h 708"/>
                <a:gd name="T28" fmla="*/ 617 w 1111"/>
                <a:gd name="T29" fmla="*/ 708 h 708"/>
                <a:gd name="T30" fmla="*/ 811 w 1111"/>
                <a:gd name="T31" fmla="*/ 708 h 708"/>
                <a:gd name="T32" fmla="*/ 808 w 1111"/>
                <a:gd name="T33" fmla="*/ 683 h 708"/>
                <a:gd name="T34" fmla="*/ 808 w 1111"/>
                <a:gd name="T35" fmla="*/ 380 h 708"/>
                <a:gd name="T36" fmla="*/ 900 w 1111"/>
                <a:gd name="T37" fmla="*/ 288 h 708"/>
                <a:gd name="T38" fmla="*/ 1014 w 1111"/>
                <a:gd name="T39" fmla="*/ 288 h 708"/>
                <a:gd name="T40" fmla="*/ 1038 w 1111"/>
                <a:gd name="T41" fmla="*/ 291 h 708"/>
                <a:gd name="T42" fmla="*/ 1038 w 1111"/>
                <a:gd name="T43" fmla="*/ 243 h 708"/>
                <a:gd name="T44" fmla="*/ 1111 w 1111"/>
                <a:gd name="T45" fmla="*/ 153 h 708"/>
                <a:gd name="T46" fmla="*/ 834 w 1111"/>
                <a:gd name="T47"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1" h="708">
                  <a:moveTo>
                    <a:pt x="834" y="0"/>
                  </a:moveTo>
                  <a:cubicBezTo>
                    <a:pt x="717" y="370"/>
                    <a:pt x="717" y="370"/>
                    <a:pt x="717" y="370"/>
                  </a:cubicBezTo>
                  <a:cubicBezTo>
                    <a:pt x="648" y="176"/>
                    <a:pt x="648" y="176"/>
                    <a:pt x="648" y="176"/>
                  </a:cubicBezTo>
                  <a:cubicBezTo>
                    <a:pt x="768" y="9"/>
                    <a:pt x="640" y="1"/>
                    <a:pt x="617" y="0"/>
                  </a:cubicBezTo>
                  <a:cubicBezTo>
                    <a:pt x="617" y="0"/>
                    <a:pt x="617" y="0"/>
                    <a:pt x="617" y="0"/>
                  </a:cubicBezTo>
                  <a:cubicBezTo>
                    <a:pt x="617" y="0"/>
                    <a:pt x="617" y="0"/>
                    <a:pt x="616" y="0"/>
                  </a:cubicBezTo>
                  <a:cubicBezTo>
                    <a:pt x="616" y="0"/>
                    <a:pt x="616" y="0"/>
                    <a:pt x="616" y="0"/>
                  </a:cubicBezTo>
                  <a:cubicBezTo>
                    <a:pt x="616" y="0"/>
                    <a:pt x="616" y="0"/>
                    <a:pt x="616" y="0"/>
                  </a:cubicBezTo>
                  <a:cubicBezTo>
                    <a:pt x="593" y="1"/>
                    <a:pt x="464" y="9"/>
                    <a:pt x="584" y="176"/>
                  </a:cubicBezTo>
                  <a:cubicBezTo>
                    <a:pt x="516" y="370"/>
                    <a:pt x="516" y="370"/>
                    <a:pt x="516" y="370"/>
                  </a:cubicBezTo>
                  <a:cubicBezTo>
                    <a:pt x="399" y="0"/>
                    <a:pt x="399" y="0"/>
                    <a:pt x="399" y="0"/>
                  </a:cubicBezTo>
                  <a:cubicBezTo>
                    <a:pt x="399" y="0"/>
                    <a:pt x="252" y="71"/>
                    <a:pt x="121" y="154"/>
                  </a:cubicBezTo>
                  <a:cubicBezTo>
                    <a:pt x="22" y="217"/>
                    <a:pt x="3" y="283"/>
                    <a:pt x="0" y="381"/>
                  </a:cubicBezTo>
                  <a:cubicBezTo>
                    <a:pt x="0" y="708"/>
                    <a:pt x="0" y="708"/>
                    <a:pt x="0" y="708"/>
                  </a:cubicBezTo>
                  <a:cubicBezTo>
                    <a:pt x="617" y="708"/>
                    <a:pt x="617" y="708"/>
                    <a:pt x="617" y="708"/>
                  </a:cubicBezTo>
                  <a:cubicBezTo>
                    <a:pt x="811" y="708"/>
                    <a:pt x="811" y="708"/>
                    <a:pt x="811" y="708"/>
                  </a:cubicBezTo>
                  <a:cubicBezTo>
                    <a:pt x="809" y="700"/>
                    <a:pt x="808" y="692"/>
                    <a:pt x="808" y="683"/>
                  </a:cubicBezTo>
                  <a:cubicBezTo>
                    <a:pt x="808" y="380"/>
                    <a:pt x="808" y="380"/>
                    <a:pt x="808" y="380"/>
                  </a:cubicBezTo>
                  <a:cubicBezTo>
                    <a:pt x="808" y="329"/>
                    <a:pt x="849" y="288"/>
                    <a:pt x="900" y="288"/>
                  </a:cubicBezTo>
                  <a:cubicBezTo>
                    <a:pt x="1014" y="288"/>
                    <a:pt x="1014" y="288"/>
                    <a:pt x="1014" y="288"/>
                  </a:cubicBezTo>
                  <a:cubicBezTo>
                    <a:pt x="1022" y="288"/>
                    <a:pt x="1030" y="289"/>
                    <a:pt x="1038" y="291"/>
                  </a:cubicBezTo>
                  <a:cubicBezTo>
                    <a:pt x="1038" y="243"/>
                    <a:pt x="1038" y="243"/>
                    <a:pt x="1038" y="243"/>
                  </a:cubicBezTo>
                  <a:cubicBezTo>
                    <a:pt x="1038" y="199"/>
                    <a:pt x="1069" y="162"/>
                    <a:pt x="1111" y="153"/>
                  </a:cubicBezTo>
                  <a:cubicBezTo>
                    <a:pt x="980" y="71"/>
                    <a:pt x="834" y="0"/>
                    <a:pt x="8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Freeform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25AFC7-BFA2-46F4-B44C-21177119FDCD}"/>
                </a:ext>
              </a:extLst>
            </p:cNvPr>
            <p:cNvSpPr>
              <a:spLocks/>
            </p:cNvSpPr>
            <p:nvPr/>
          </p:nvSpPr>
          <p:spPr bwMode="auto">
            <a:xfrm>
              <a:off x="5999163" y="3817938"/>
              <a:ext cx="153988" cy="334963"/>
            </a:xfrm>
            <a:custGeom>
              <a:avLst/>
              <a:gdLst>
                <a:gd name="T0" fmla="*/ 138 w 163"/>
                <a:gd name="T1" fmla="*/ 0 h 352"/>
                <a:gd name="T2" fmla="*/ 24 w 163"/>
                <a:gd name="T3" fmla="*/ 0 h 352"/>
                <a:gd name="T4" fmla="*/ 0 w 163"/>
                <a:gd name="T5" fmla="*/ 25 h 352"/>
                <a:gd name="T6" fmla="*/ 0 w 163"/>
                <a:gd name="T7" fmla="*/ 72 h 352"/>
                <a:gd name="T8" fmla="*/ 0 w 163"/>
                <a:gd name="T9" fmla="*/ 281 h 352"/>
                <a:gd name="T10" fmla="*/ 0 w 163"/>
                <a:gd name="T11" fmla="*/ 328 h 352"/>
                <a:gd name="T12" fmla="*/ 24 w 163"/>
                <a:gd name="T13" fmla="*/ 352 h 352"/>
                <a:gd name="T14" fmla="*/ 138 w 163"/>
                <a:gd name="T15" fmla="*/ 352 h 352"/>
                <a:gd name="T16" fmla="*/ 162 w 163"/>
                <a:gd name="T17" fmla="*/ 328 h 352"/>
                <a:gd name="T18" fmla="*/ 162 w 163"/>
                <a:gd name="T19" fmla="*/ 281 h 352"/>
                <a:gd name="T20" fmla="*/ 162 w 163"/>
                <a:gd name="T21" fmla="*/ 72 h 352"/>
                <a:gd name="T22" fmla="*/ 162 w 163"/>
                <a:gd name="T23" fmla="*/ 25 h 352"/>
                <a:gd name="T24" fmla="*/ 138 w 163"/>
                <a:gd name="T25"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3" h="352">
                  <a:moveTo>
                    <a:pt x="138" y="0"/>
                  </a:moveTo>
                  <a:cubicBezTo>
                    <a:pt x="24" y="0"/>
                    <a:pt x="24" y="0"/>
                    <a:pt x="24" y="0"/>
                  </a:cubicBezTo>
                  <a:cubicBezTo>
                    <a:pt x="10" y="0"/>
                    <a:pt x="0" y="12"/>
                    <a:pt x="0" y="25"/>
                  </a:cubicBezTo>
                  <a:cubicBezTo>
                    <a:pt x="0" y="72"/>
                    <a:pt x="0" y="72"/>
                    <a:pt x="0" y="72"/>
                  </a:cubicBezTo>
                  <a:cubicBezTo>
                    <a:pt x="0" y="281"/>
                    <a:pt x="0" y="281"/>
                    <a:pt x="0" y="281"/>
                  </a:cubicBezTo>
                  <a:cubicBezTo>
                    <a:pt x="0" y="328"/>
                    <a:pt x="0" y="328"/>
                    <a:pt x="0" y="328"/>
                  </a:cubicBezTo>
                  <a:cubicBezTo>
                    <a:pt x="0" y="342"/>
                    <a:pt x="11" y="352"/>
                    <a:pt x="24" y="352"/>
                  </a:cubicBezTo>
                  <a:cubicBezTo>
                    <a:pt x="138" y="352"/>
                    <a:pt x="138" y="352"/>
                    <a:pt x="138" y="352"/>
                  </a:cubicBezTo>
                  <a:cubicBezTo>
                    <a:pt x="152" y="352"/>
                    <a:pt x="162" y="341"/>
                    <a:pt x="162" y="328"/>
                  </a:cubicBezTo>
                  <a:cubicBezTo>
                    <a:pt x="162" y="281"/>
                    <a:pt x="162" y="281"/>
                    <a:pt x="162" y="281"/>
                  </a:cubicBezTo>
                  <a:cubicBezTo>
                    <a:pt x="162" y="72"/>
                    <a:pt x="162" y="72"/>
                    <a:pt x="162" y="72"/>
                  </a:cubicBezTo>
                  <a:cubicBezTo>
                    <a:pt x="162" y="25"/>
                    <a:pt x="162" y="25"/>
                    <a:pt x="162" y="25"/>
                  </a:cubicBezTo>
                  <a:cubicBezTo>
                    <a:pt x="163" y="12"/>
                    <a:pt x="152" y="0"/>
                    <a:pt x="1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Freeform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ED210D-B373-4344-BA50-866663F3BA2C}"/>
                </a:ext>
              </a:extLst>
            </p:cNvPr>
            <p:cNvSpPr>
              <a:spLocks/>
            </p:cNvSpPr>
            <p:nvPr/>
          </p:nvSpPr>
          <p:spPr bwMode="auto">
            <a:xfrm>
              <a:off x="6216650" y="3689350"/>
              <a:ext cx="155575" cy="463550"/>
            </a:xfrm>
            <a:custGeom>
              <a:avLst/>
              <a:gdLst>
                <a:gd name="T0" fmla="*/ 138 w 163"/>
                <a:gd name="T1" fmla="*/ 0 h 488"/>
                <a:gd name="T2" fmla="*/ 24 w 163"/>
                <a:gd name="T3" fmla="*/ 0 h 488"/>
                <a:gd name="T4" fmla="*/ 0 w 163"/>
                <a:gd name="T5" fmla="*/ 24 h 488"/>
                <a:gd name="T6" fmla="*/ 0 w 163"/>
                <a:gd name="T7" fmla="*/ 208 h 488"/>
                <a:gd name="T8" fmla="*/ 0 w 163"/>
                <a:gd name="T9" fmla="*/ 280 h 488"/>
                <a:gd name="T10" fmla="*/ 0 w 163"/>
                <a:gd name="T11" fmla="*/ 464 h 488"/>
                <a:gd name="T12" fmla="*/ 24 w 163"/>
                <a:gd name="T13" fmla="*/ 488 h 488"/>
                <a:gd name="T14" fmla="*/ 138 w 163"/>
                <a:gd name="T15" fmla="*/ 488 h 488"/>
                <a:gd name="T16" fmla="*/ 163 w 163"/>
                <a:gd name="T17" fmla="*/ 464 h 488"/>
                <a:gd name="T18" fmla="*/ 163 w 163"/>
                <a:gd name="T19" fmla="*/ 280 h 488"/>
                <a:gd name="T20" fmla="*/ 163 w 163"/>
                <a:gd name="T21" fmla="*/ 208 h 488"/>
                <a:gd name="T22" fmla="*/ 163 w 163"/>
                <a:gd name="T23" fmla="*/ 25 h 488"/>
                <a:gd name="T24" fmla="*/ 138 w 163"/>
                <a:gd name="T25" fmla="*/ 0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3" h="488">
                  <a:moveTo>
                    <a:pt x="138" y="0"/>
                  </a:moveTo>
                  <a:cubicBezTo>
                    <a:pt x="24" y="0"/>
                    <a:pt x="24" y="0"/>
                    <a:pt x="24" y="0"/>
                  </a:cubicBezTo>
                  <a:cubicBezTo>
                    <a:pt x="11" y="0"/>
                    <a:pt x="0" y="11"/>
                    <a:pt x="0" y="24"/>
                  </a:cubicBezTo>
                  <a:cubicBezTo>
                    <a:pt x="0" y="208"/>
                    <a:pt x="0" y="208"/>
                    <a:pt x="0" y="208"/>
                  </a:cubicBezTo>
                  <a:cubicBezTo>
                    <a:pt x="0" y="280"/>
                    <a:pt x="0" y="280"/>
                    <a:pt x="0" y="280"/>
                  </a:cubicBezTo>
                  <a:cubicBezTo>
                    <a:pt x="0" y="464"/>
                    <a:pt x="0" y="464"/>
                    <a:pt x="0" y="464"/>
                  </a:cubicBezTo>
                  <a:cubicBezTo>
                    <a:pt x="0" y="478"/>
                    <a:pt x="11" y="488"/>
                    <a:pt x="24" y="488"/>
                  </a:cubicBezTo>
                  <a:cubicBezTo>
                    <a:pt x="138" y="488"/>
                    <a:pt x="138" y="488"/>
                    <a:pt x="138" y="488"/>
                  </a:cubicBezTo>
                  <a:cubicBezTo>
                    <a:pt x="152" y="488"/>
                    <a:pt x="163" y="477"/>
                    <a:pt x="163" y="464"/>
                  </a:cubicBezTo>
                  <a:cubicBezTo>
                    <a:pt x="163" y="280"/>
                    <a:pt x="163" y="280"/>
                    <a:pt x="163" y="280"/>
                  </a:cubicBezTo>
                  <a:cubicBezTo>
                    <a:pt x="163" y="208"/>
                    <a:pt x="163" y="208"/>
                    <a:pt x="163" y="208"/>
                  </a:cubicBezTo>
                  <a:cubicBezTo>
                    <a:pt x="163" y="25"/>
                    <a:pt x="163" y="25"/>
                    <a:pt x="163" y="25"/>
                  </a:cubicBezTo>
                  <a:cubicBezTo>
                    <a:pt x="163" y="11"/>
                    <a:pt x="152" y="0"/>
                    <a:pt x="1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Freeform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F55773-EE68-4FBB-B1E9-8CE58BB91F4C}"/>
                </a:ext>
              </a:extLst>
            </p:cNvPr>
            <p:cNvSpPr>
              <a:spLocks/>
            </p:cNvSpPr>
            <p:nvPr/>
          </p:nvSpPr>
          <p:spPr bwMode="auto">
            <a:xfrm>
              <a:off x="6338888" y="3284538"/>
              <a:ext cx="349250" cy="868363"/>
            </a:xfrm>
            <a:custGeom>
              <a:avLst/>
              <a:gdLst>
                <a:gd name="T0" fmla="*/ 266 w 368"/>
                <a:gd name="T1" fmla="*/ 501 h 916"/>
                <a:gd name="T2" fmla="*/ 266 w 368"/>
                <a:gd name="T3" fmla="*/ 298 h 916"/>
                <a:gd name="T4" fmla="*/ 344 w 368"/>
                <a:gd name="T5" fmla="*/ 298 h 916"/>
                <a:gd name="T6" fmla="*/ 360 w 368"/>
                <a:gd name="T7" fmla="*/ 270 h 916"/>
                <a:gd name="T8" fmla="*/ 200 w 368"/>
                <a:gd name="T9" fmla="*/ 12 h 916"/>
                <a:gd name="T10" fmla="*/ 168 w 368"/>
                <a:gd name="T11" fmla="*/ 12 h 916"/>
                <a:gd name="T12" fmla="*/ 8 w 368"/>
                <a:gd name="T13" fmla="*/ 270 h 916"/>
                <a:gd name="T14" fmla="*/ 23 w 368"/>
                <a:gd name="T15" fmla="*/ 298 h 916"/>
                <a:gd name="T16" fmla="*/ 102 w 368"/>
                <a:gd name="T17" fmla="*/ 298 h 916"/>
                <a:gd name="T18" fmla="*/ 102 w 368"/>
                <a:gd name="T19" fmla="*/ 892 h 916"/>
                <a:gd name="T20" fmla="*/ 126 w 368"/>
                <a:gd name="T21" fmla="*/ 916 h 916"/>
                <a:gd name="T22" fmla="*/ 241 w 368"/>
                <a:gd name="T23" fmla="*/ 916 h 916"/>
                <a:gd name="T24" fmla="*/ 265 w 368"/>
                <a:gd name="T25" fmla="*/ 892 h 916"/>
                <a:gd name="T26" fmla="*/ 192 w 368"/>
                <a:gd name="T27" fmla="*/ 696 h 916"/>
                <a:gd name="T28" fmla="*/ 266 w 368"/>
                <a:gd name="T29" fmla="*/ 501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8" h="916">
                  <a:moveTo>
                    <a:pt x="266" y="501"/>
                  </a:moveTo>
                  <a:cubicBezTo>
                    <a:pt x="266" y="298"/>
                    <a:pt x="266" y="298"/>
                    <a:pt x="266" y="298"/>
                  </a:cubicBezTo>
                  <a:cubicBezTo>
                    <a:pt x="344" y="298"/>
                    <a:pt x="344" y="298"/>
                    <a:pt x="344" y="298"/>
                  </a:cubicBezTo>
                  <a:cubicBezTo>
                    <a:pt x="359" y="298"/>
                    <a:pt x="368" y="282"/>
                    <a:pt x="360" y="270"/>
                  </a:cubicBezTo>
                  <a:cubicBezTo>
                    <a:pt x="200" y="12"/>
                    <a:pt x="200" y="12"/>
                    <a:pt x="200" y="12"/>
                  </a:cubicBezTo>
                  <a:cubicBezTo>
                    <a:pt x="192" y="0"/>
                    <a:pt x="175" y="0"/>
                    <a:pt x="168" y="12"/>
                  </a:cubicBezTo>
                  <a:cubicBezTo>
                    <a:pt x="8" y="270"/>
                    <a:pt x="8" y="270"/>
                    <a:pt x="8" y="270"/>
                  </a:cubicBezTo>
                  <a:cubicBezTo>
                    <a:pt x="0" y="282"/>
                    <a:pt x="9" y="298"/>
                    <a:pt x="23" y="298"/>
                  </a:cubicBezTo>
                  <a:cubicBezTo>
                    <a:pt x="102" y="298"/>
                    <a:pt x="102" y="298"/>
                    <a:pt x="102" y="298"/>
                  </a:cubicBezTo>
                  <a:cubicBezTo>
                    <a:pt x="102" y="892"/>
                    <a:pt x="102" y="892"/>
                    <a:pt x="102" y="892"/>
                  </a:cubicBezTo>
                  <a:cubicBezTo>
                    <a:pt x="102" y="906"/>
                    <a:pt x="113" y="916"/>
                    <a:pt x="126" y="916"/>
                  </a:cubicBezTo>
                  <a:cubicBezTo>
                    <a:pt x="241" y="916"/>
                    <a:pt x="241" y="916"/>
                    <a:pt x="241" y="916"/>
                  </a:cubicBezTo>
                  <a:cubicBezTo>
                    <a:pt x="254" y="916"/>
                    <a:pt x="265" y="906"/>
                    <a:pt x="265" y="892"/>
                  </a:cubicBezTo>
                  <a:cubicBezTo>
                    <a:pt x="219" y="840"/>
                    <a:pt x="192" y="771"/>
                    <a:pt x="192" y="696"/>
                  </a:cubicBezTo>
                  <a:cubicBezTo>
                    <a:pt x="192" y="622"/>
                    <a:pt x="220" y="553"/>
                    <a:pt x="266" y="5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0" name="Freeform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A504BA-2081-46C7-8590-31A24E755C1B}"/>
                </a:ext>
              </a:extLst>
            </p:cNvPr>
            <p:cNvSpPr>
              <a:spLocks noEditPoints="1"/>
            </p:cNvSpPr>
            <p:nvPr/>
          </p:nvSpPr>
          <p:spPr bwMode="auto">
            <a:xfrm>
              <a:off x="6581775" y="3722688"/>
              <a:ext cx="442913" cy="442913"/>
            </a:xfrm>
            <a:custGeom>
              <a:avLst/>
              <a:gdLst>
                <a:gd name="T0" fmla="*/ 234 w 467"/>
                <a:gd name="T1" fmla="*/ 0 h 467"/>
                <a:gd name="T2" fmla="*/ 0 w 467"/>
                <a:gd name="T3" fmla="*/ 233 h 467"/>
                <a:gd name="T4" fmla="*/ 234 w 467"/>
                <a:gd name="T5" fmla="*/ 467 h 467"/>
                <a:gd name="T6" fmla="*/ 467 w 467"/>
                <a:gd name="T7" fmla="*/ 233 h 467"/>
                <a:gd name="T8" fmla="*/ 234 w 467"/>
                <a:gd name="T9" fmla="*/ 0 h 467"/>
                <a:gd name="T10" fmla="*/ 301 w 467"/>
                <a:gd name="T11" fmla="*/ 326 h 467"/>
                <a:gd name="T12" fmla="*/ 262 w 467"/>
                <a:gd name="T13" fmla="*/ 351 h 467"/>
                <a:gd name="T14" fmla="*/ 252 w 467"/>
                <a:gd name="T15" fmla="*/ 363 h 467"/>
                <a:gd name="T16" fmla="*/ 252 w 467"/>
                <a:gd name="T17" fmla="*/ 384 h 467"/>
                <a:gd name="T18" fmla="*/ 243 w 467"/>
                <a:gd name="T19" fmla="*/ 393 h 467"/>
                <a:gd name="T20" fmla="*/ 221 w 467"/>
                <a:gd name="T21" fmla="*/ 393 h 467"/>
                <a:gd name="T22" fmla="*/ 211 w 467"/>
                <a:gd name="T23" fmla="*/ 383 h 467"/>
                <a:gd name="T24" fmla="*/ 211 w 467"/>
                <a:gd name="T25" fmla="*/ 368 h 467"/>
                <a:gd name="T26" fmla="*/ 200 w 467"/>
                <a:gd name="T27" fmla="*/ 355 h 467"/>
                <a:gd name="T28" fmla="*/ 160 w 467"/>
                <a:gd name="T29" fmla="*/ 344 h 467"/>
                <a:gd name="T30" fmla="*/ 152 w 467"/>
                <a:gd name="T31" fmla="*/ 326 h 467"/>
                <a:gd name="T32" fmla="*/ 159 w 467"/>
                <a:gd name="T33" fmla="*/ 303 h 467"/>
                <a:gd name="T34" fmla="*/ 172 w 467"/>
                <a:gd name="T35" fmla="*/ 298 h 467"/>
                <a:gd name="T36" fmla="*/ 216 w 467"/>
                <a:gd name="T37" fmla="*/ 311 h 467"/>
                <a:gd name="T38" fmla="*/ 245 w 467"/>
                <a:gd name="T39" fmla="*/ 307 h 467"/>
                <a:gd name="T40" fmla="*/ 250 w 467"/>
                <a:gd name="T41" fmla="*/ 268 h 467"/>
                <a:gd name="T42" fmla="*/ 234 w 467"/>
                <a:gd name="T43" fmla="*/ 259 h 467"/>
                <a:gd name="T44" fmla="*/ 189 w 467"/>
                <a:gd name="T45" fmla="*/ 239 h 467"/>
                <a:gd name="T46" fmla="*/ 153 w 467"/>
                <a:gd name="T47" fmla="*/ 178 h 467"/>
                <a:gd name="T48" fmla="*/ 202 w 467"/>
                <a:gd name="T49" fmla="*/ 116 h 467"/>
                <a:gd name="T50" fmla="*/ 214 w 467"/>
                <a:gd name="T51" fmla="*/ 99 h 467"/>
                <a:gd name="T52" fmla="*/ 214 w 467"/>
                <a:gd name="T53" fmla="*/ 86 h 467"/>
                <a:gd name="T54" fmla="*/ 225 w 467"/>
                <a:gd name="T55" fmla="*/ 75 h 467"/>
                <a:gd name="T56" fmla="*/ 234 w 467"/>
                <a:gd name="T57" fmla="*/ 75 h 467"/>
                <a:gd name="T58" fmla="*/ 254 w 467"/>
                <a:gd name="T59" fmla="*/ 95 h 467"/>
                <a:gd name="T60" fmla="*/ 268 w 467"/>
                <a:gd name="T61" fmla="*/ 111 h 467"/>
                <a:gd name="T62" fmla="*/ 299 w 467"/>
                <a:gd name="T63" fmla="*/ 121 h 467"/>
                <a:gd name="T64" fmla="*/ 305 w 467"/>
                <a:gd name="T65" fmla="*/ 133 h 467"/>
                <a:gd name="T66" fmla="*/ 297 w 467"/>
                <a:gd name="T67" fmla="*/ 159 h 467"/>
                <a:gd name="T68" fmla="*/ 284 w 467"/>
                <a:gd name="T69" fmla="*/ 164 h 467"/>
                <a:gd name="T70" fmla="*/ 234 w 467"/>
                <a:gd name="T71" fmla="*/ 155 h 467"/>
                <a:gd name="T72" fmla="*/ 221 w 467"/>
                <a:gd name="T73" fmla="*/ 157 h 467"/>
                <a:gd name="T74" fmla="*/ 216 w 467"/>
                <a:gd name="T75" fmla="*/ 191 h 467"/>
                <a:gd name="T76" fmla="*/ 238 w 467"/>
                <a:gd name="T77" fmla="*/ 203 h 467"/>
                <a:gd name="T78" fmla="*/ 277 w 467"/>
                <a:gd name="T79" fmla="*/ 220 h 467"/>
                <a:gd name="T80" fmla="*/ 301 w 467"/>
                <a:gd name="T81" fmla="*/ 32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7" h="467">
                  <a:moveTo>
                    <a:pt x="234" y="0"/>
                  </a:moveTo>
                  <a:cubicBezTo>
                    <a:pt x="104" y="0"/>
                    <a:pt x="0" y="104"/>
                    <a:pt x="0" y="233"/>
                  </a:cubicBezTo>
                  <a:cubicBezTo>
                    <a:pt x="0" y="363"/>
                    <a:pt x="104" y="467"/>
                    <a:pt x="234" y="467"/>
                  </a:cubicBezTo>
                  <a:cubicBezTo>
                    <a:pt x="363" y="467"/>
                    <a:pt x="467" y="363"/>
                    <a:pt x="467" y="233"/>
                  </a:cubicBezTo>
                  <a:cubicBezTo>
                    <a:pt x="467" y="104"/>
                    <a:pt x="363" y="0"/>
                    <a:pt x="234" y="0"/>
                  </a:cubicBezTo>
                  <a:close/>
                  <a:moveTo>
                    <a:pt x="301" y="326"/>
                  </a:moveTo>
                  <a:cubicBezTo>
                    <a:pt x="291" y="338"/>
                    <a:pt x="277" y="347"/>
                    <a:pt x="262" y="351"/>
                  </a:cubicBezTo>
                  <a:cubicBezTo>
                    <a:pt x="255" y="353"/>
                    <a:pt x="252" y="356"/>
                    <a:pt x="252" y="363"/>
                  </a:cubicBezTo>
                  <a:cubicBezTo>
                    <a:pt x="253" y="370"/>
                    <a:pt x="252" y="377"/>
                    <a:pt x="252" y="384"/>
                  </a:cubicBezTo>
                  <a:cubicBezTo>
                    <a:pt x="252" y="390"/>
                    <a:pt x="249" y="393"/>
                    <a:pt x="243" y="393"/>
                  </a:cubicBezTo>
                  <a:cubicBezTo>
                    <a:pt x="236" y="393"/>
                    <a:pt x="228" y="393"/>
                    <a:pt x="221" y="393"/>
                  </a:cubicBezTo>
                  <a:cubicBezTo>
                    <a:pt x="214" y="393"/>
                    <a:pt x="211" y="389"/>
                    <a:pt x="211" y="383"/>
                  </a:cubicBezTo>
                  <a:cubicBezTo>
                    <a:pt x="211" y="378"/>
                    <a:pt x="211" y="373"/>
                    <a:pt x="211" y="368"/>
                  </a:cubicBezTo>
                  <a:cubicBezTo>
                    <a:pt x="211" y="357"/>
                    <a:pt x="211" y="357"/>
                    <a:pt x="200" y="355"/>
                  </a:cubicBezTo>
                  <a:cubicBezTo>
                    <a:pt x="186" y="353"/>
                    <a:pt x="173" y="350"/>
                    <a:pt x="160" y="344"/>
                  </a:cubicBezTo>
                  <a:cubicBezTo>
                    <a:pt x="150" y="339"/>
                    <a:pt x="150" y="337"/>
                    <a:pt x="152" y="326"/>
                  </a:cubicBezTo>
                  <a:cubicBezTo>
                    <a:pt x="154" y="319"/>
                    <a:pt x="157" y="311"/>
                    <a:pt x="159" y="303"/>
                  </a:cubicBezTo>
                  <a:cubicBezTo>
                    <a:pt x="162" y="295"/>
                    <a:pt x="164" y="293"/>
                    <a:pt x="172" y="298"/>
                  </a:cubicBezTo>
                  <a:cubicBezTo>
                    <a:pt x="186" y="305"/>
                    <a:pt x="200" y="309"/>
                    <a:pt x="216" y="311"/>
                  </a:cubicBezTo>
                  <a:cubicBezTo>
                    <a:pt x="226" y="312"/>
                    <a:pt x="236" y="311"/>
                    <a:pt x="245" y="307"/>
                  </a:cubicBezTo>
                  <a:cubicBezTo>
                    <a:pt x="262" y="300"/>
                    <a:pt x="265" y="280"/>
                    <a:pt x="250" y="268"/>
                  </a:cubicBezTo>
                  <a:cubicBezTo>
                    <a:pt x="245" y="264"/>
                    <a:pt x="240" y="261"/>
                    <a:pt x="234" y="259"/>
                  </a:cubicBezTo>
                  <a:cubicBezTo>
                    <a:pt x="218" y="252"/>
                    <a:pt x="203" y="247"/>
                    <a:pt x="189" y="239"/>
                  </a:cubicBezTo>
                  <a:cubicBezTo>
                    <a:pt x="166" y="225"/>
                    <a:pt x="151" y="206"/>
                    <a:pt x="153" y="178"/>
                  </a:cubicBezTo>
                  <a:cubicBezTo>
                    <a:pt x="155" y="146"/>
                    <a:pt x="173" y="126"/>
                    <a:pt x="202" y="116"/>
                  </a:cubicBezTo>
                  <a:cubicBezTo>
                    <a:pt x="214" y="111"/>
                    <a:pt x="214" y="112"/>
                    <a:pt x="214" y="99"/>
                  </a:cubicBezTo>
                  <a:cubicBezTo>
                    <a:pt x="214" y="95"/>
                    <a:pt x="214" y="91"/>
                    <a:pt x="214" y="86"/>
                  </a:cubicBezTo>
                  <a:cubicBezTo>
                    <a:pt x="214" y="77"/>
                    <a:pt x="216" y="75"/>
                    <a:pt x="225" y="75"/>
                  </a:cubicBezTo>
                  <a:cubicBezTo>
                    <a:pt x="228" y="75"/>
                    <a:pt x="231" y="75"/>
                    <a:pt x="234" y="75"/>
                  </a:cubicBezTo>
                  <a:cubicBezTo>
                    <a:pt x="254" y="75"/>
                    <a:pt x="254" y="75"/>
                    <a:pt x="254" y="95"/>
                  </a:cubicBezTo>
                  <a:cubicBezTo>
                    <a:pt x="254" y="109"/>
                    <a:pt x="254" y="109"/>
                    <a:pt x="268" y="111"/>
                  </a:cubicBezTo>
                  <a:cubicBezTo>
                    <a:pt x="278" y="113"/>
                    <a:pt x="289" y="116"/>
                    <a:pt x="299" y="121"/>
                  </a:cubicBezTo>
                  <a:cubicBezTo>
                    <a:pt x="304" y="123"/>
                    <a:pt x="306" y="127"/>
                    <a:pt x="305" y="133"/>
                  </a:cubicBezTo>
                  <a:cubicBezTo>
                    <a:pt x="302" y="141"/>
                    <a:pt x="300" y="150"/>
                    <a:pt x="297" y="159"/>
                  </a:cubicBezTo>
                  <a:cubicBezTo>
                    <a:pt x="294" y="167"/>
                    <a:pt x="292" y="168"/>
                    <a:pt x="284" y="164"/>
                  </a:cubicBezTo>
                  <a:cubicBezTo>
                    <a:pt x="268" y="157"/>
                    <a:pt x="252" y="153"/>
                    <a:pt x="234" y="155"/>
                  </a:cubicBezTo>
                  <a:cubicBezTo>
                    <a:pt x="230" y="155"/>
                    <a:pt x="226" y="155"/>
                    <a:pt x="221" y="157"/>
                  </a:cubicBezTo>
                  <a:cubicBezTo>
                    <a:pt x="206" y="164"/>
                    <a:pt x="204" y="181"/>
                    <a:pt x="216" y="191"/>
                  </a:cubicBezTo>
                  <a:cubicBezTo>
                    <a:pt x="223" y="196"/>
                    <a:pt x="230" y="199"/>
                    <a:pt x="238" y="203"/>
                  </a:cubicBezTo>
                  <a:cubicBezTo>
                    <a:pt x="251" y="208"/>
                    <a:pt x="264" y="213"/>
                    <a:pt x="277" y="220"/>
                  </a:cubicBezTo>
                  <a:cubicBezTo>
                    <a:pt x="318" y="241"/>
                    <a:pt x="329" y="291"/>
                    <a:pt x="301"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1" name="Group 6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1921B1-26C8-4A1A-93A5-4692DCC8918C}"/>
              </a:ext>
            </a:extLst>
          </p:cNvPr>
          <p:cNvGrpSpPr/>
          <p:nvPr/>
        </p:nvGrpSpPr>
        <p:grpSpPr>
          <a:xfrm>
            <a:off x="7544167" y="2071093"/>
            <a:ext cx="349042" cy="347402"/>
            <a:chOff x="9682163" y="3494088"/>
            <a:chExt cx="338137" cy="336551"/>
          </a:xfrm>
          <a:gradFill>
            <a:gsLst>
              <a:gs pos="30000">
                <a:srgbClr val="FEEFAC"/>
              </a:gs>
              <a:gs pos="84000">
                <a:srgbClr val="E9BE61"/>
              </a:gs>
            </a:gsLst>
            <a:lin ang="5400000" scaled="1"/>
          </a:gradFill>
        </p:grpSpPr>
        <p:sp>
          <p:nvSpPr>
            <p:cNvPr id="22" name="Rectangle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CAED99-E38E-4071-A40C-50637031EC16}"/>
                </a:ext>
              </a:extLst>
            </p:cNvPr>
            <p:cNvSpPr>
              <a:spLocks noChangeArrowheads="1"/>
            </p:cNvSpPr>
            <p:nvPr/>
          </p:nvSpPr>
          <p:spPr bwMode="auto">
            <a:xfrm>
              <a:off x="9836150" y="3687763"/>
              <a:ext cx="30162"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D61AC49-F39A-4E34-BD3B-2732489DE73F}"/>
                </a:ext>
              </a:extLst>
            </p:cNvPr>
            <p:cNvSpPr>
              <a:spLocks noEditPoints="1"/>
            </p:cNvSpPr>
            <p:nvPr/>
          </p:nvSpPr>
          <p:spPr bwMode="auto">
            <a:xfrm>
              <a:off x="9682163" y="3494088"/>
              <a:ext cx="338137" cy="163513"/>
            </a:xfrm>
            <a:custGeom>
              <a:avLst/>
              <a:gdLst>
                <a:gd name="T0" fmla="*/ 1955 w 2048"/>
                <a:gd name="T1" fmla="*/ 372 h 993"/>
                <a:gd name="T2" fmla="*/ 1427 w 2048"/>
                <a:gd name="T3" fmla="*/ 372 h 993"/>
                <a:gd name="T4" fmla="*/ 1427 w 2048"/>
                <a:gd name="T5" fmla="*/ 93 h 993"/>
                <a:gd name="T6" fmla="*/ 1334 w 2048"/>
                <a:gd name="T7" fmla="*/ 0 h 993"/>
                <a:gd name="T8" fmla="*/ 714 w 2048"/>
                <a:gd name="T9" fmla="*/ 0 h 993"/>
                <a:gd name="T10" fmla="*/ 621 w 2048"/>
                <a:gd name="T11" fmla="*/ 93 h 993"/>
                <a:gd name="T12" fmla="*/ 621 w 2048"/>
                <a:gd name="T13" fmla="*/ 372 h 993"/>
                <a:gd name="T14" fmla="*/ 93 w 2048"/>
                <a:gd name="T15" fmla="*/ 372 h 993"/>
                <a:gd name="T16" fmla="*/ 0 w 2048"/>
                <a:gd name="T17" fmla="*/ 465 h 993"/>
                <a:gd name="T18" fmla="*/ 0 w 2048"/>
                <a:gd name="T19" fmla="*/ 781 h 993"/>
                <a:gd name="T20" fmla="*/ 93 w 2048"/>
                <a:gd name="T21" fmla="*/ 804 h 993"/>
                <a:gd name="T22" fmla="*/ 186 w 2048"/>
                <a:gd name="T23" fmla="*/ 827 h 993"/>
                <a:gd name="T24" fmla="*/ 849 w 2048"/>
                <a:gd name="T25" fmla="*/ 993 h 993"/>
                <a:gd name="T26" fmla="*/ 1199 w 2048"/>
                <a:gd name="T27" fmla="*/ 993 h 993"/>
                <a:gd name="T28" fmla="*/ 1862 w 2048"/>
                <a:gd name="T29" fmla="*/ 827 h 993"/>
                <a:gd name="T30" fmla="*/ 1955 w 2048"/>
                <a:gd name="T31" fmla="*/ 804 h 993"/>
                <a:gd name="T32" fmla="*/ 2048 w 2048"/>
                <a:gd name="T33" fmla="*/ 781 h 993"/>
                <a:gd name="T34" fmla="*/ 2048 w 2048"/>
                <a:gd name="T35" fmla="*/ 465 h 993"/>
                <a:gd name="T36" fmla="*/ 1955 w 2048"/>
                <a:gd name="T37" fmla="*/ 372 h 993"/>
                <a:gd name="T38" fmla="*/ 1241 w 2048"/>
                <a:gd name="T39" fmla="*/ 372 h 993"/>
                <a:gd name="T40" fmla="*/ 807 w 2048"/>
                <a:gd name="T41" fmla="*/ 372 h 993"/>
                <a:gd name="T42" fmla="*/ 807 w 2048"/>
                <a:gd name="T43" fmla="*/ 186 h 993"/>
                <a:gd name="T44" fmla="*/ 1241 w 2048"/>
                <a:gd name="T45" fmla="*/ 186 h 993"/>
                <a:gd name="T46" fmla="*/ 1241 w 2048"/>
                <a:gd name="T47" fmla="*/ 372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48" h="993">
                  <a:moveTo>
                    <a:pt x="1955" y="372"/>
                  </a:moveTo>
                  <a:cubicBezTo>
                    <a:pt x="1427" y="372"/>
                    <a:pt x="1427" y="372"/>
                    <a:pt x="1427" y="372"/>
                  </a:cubicBezTo>
                  <a:cubicBezTo>
                    <a:pt x="1427" y="93"/>
                    <a:pt x="1427" y="93"/>
                    <a:pt x="1427" y="93"/>
                  </a:cubicBezTo>
                  <a:cubicBezTo>
                    <a:pt x="1427" y="42"/>
                    <a:pt x="1386" y="0"/>
                    <a:pt x="1334" y="0"/>
                  </a:cubicBezTo>
                  <a:cubicBezTo>
                    <a:pt x="714" y="0"/>
                    <a:pt x="714" y="0"/>
                    <a:pt x="714" y="0"/>
                  </a:cubicBezTo>
                  <a:cubicBezTo>
                    <a:pt x="662" y="0"/>
                    <a:pt x="621" y="42"/>
                    <a:pt x="621" y="93"/>
                  </a:cubicBezTo>
                  <a:cubicBezTo>
                    <a:pt x="621" y="372"/>
                    <a:pt x="621" y="372"/>
                    <a:pt x="621" y="372"/>
                  </a:cubicBezTo>
                  <a:cubicBezTo>
                    <a:pt x="93" y="372"/>
                    <a:pt x="93" y="372"/>
                    <a:pt x="93" y="372"/>
                  </a:cubicBezTo>
                  <a:cubicBezTo>
                    <a:pt x="42" y="372"/>
                    <a:pt x="0" y="414"/>
                    <a:pt x="0" y="465"/>
                  </a:cubicBezTo>
                  <a:cubicBezTo>
                    <a:pt x="0" y="781"/>
                    <a:pt x="0" y="781"/>
                    <a:pt x="0" y="781"/>
                  </a:cubicBezTo>
                  <a:cubicBezTo>
                    <a:pt x="93" y="804"/>
                    <a:pt x="93" y="804"/>
                    <a:pt x="93" y="804"/>
                  </a:cubicBezTo>
                  <a:cubicBezTo>
                    <a:pt x="186" y="827"/>
                    <a:pt x="186" y="827"/>
                    <a:pt x="186" y="827"/>
                  </a:cubicBezTo>
                  <a:cubicBezTo>
                    <a:pt x="849" y="993"/>
                    <a:pt x="849" y="993"/>
                    <a:pt x="849" y="993"/>
                  </a:cubicBezTo>
                  <a:cubicBezTo>
                    <a:pt x="1199" y="993"/>
                    <a:pt x="1199" y="993"/>
                    <a:pt x="1199" y="993"/>
                  </a:cubicBezTo>
                  <a:cubicBezTo>
                    <a:pt x="1862" y="827"/>
                    <a:pt x="1862" y="827"/>
                    <a:pt x="1862" y="827"/>
                  </a:cubicBezTo>
                  <a:cubicBezTo>
                    <a:pt x="1955" y="804"/>
                    <a:pt x="1955" y="804"/>
                    <a:pt x="1955" y="804"/>
                  </a:cubicBezTo>
                  <a:cubicBezTo>
                    <a:pt x="2048" y="781"/>
                    <a:pt x="2048" y="781"/>
                    <a:pt x="2048" y="781"/>
                  </a:cubicBezTo>
                  <a:cubicBezTo>
                    <a:pt x="2048" y="465"/>
                    <a:pt x="2048" y="465"/>
                    <a:pt x="2048" y="465"/>
                  </a:cubicBezTo>
                  <a:cubicBezTo>
                    <a:pt x="2048" y="414"/>
                    <a:pt x="2006" y="372"/>
                    <a:pt x="1955" y="372"/>
                  </a:cubicBezTo>
                  <a:close/>
                  <a:moveTo>
                    <a:pt x="1241" y="372"/>
                  </a:moveTo>
                  <a:cubicBezTo>
                    <a:pt x="807" y="372"/>
                    <a:pt x="807" y="372"/>
                    <a:pt x="807" y="372"/>
                  </a:cubicBezTo>
                  <a:cubicBezTo>
                    <a:pt x="807" y="186"/>
                    <a:pt x="807" y="186"/>
                    <a:pt x="807" y="186"/>
                  </a:cubicBezTo>
                  <a:cubicBezTo>
                    <a:pt x="1241" y="186"/>
                    <a:pt x="1241" y="186"/>
                    <a:pt x="1241" y="186"/>
                  </a:cubicBezTo>
                  <a:lnTo>
                    <a:pt x="1241" y="3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E43B1AE-349E-4C04-A2AF-10A5E67ECAEC}"/>
                </a:ext>
              </a:extLst>
            </p:cNvPr>
            <p:cNvSpPr>
              <a:spLocks/>
            </p:cNvSpPr>
            <p:nvPr/>
          </p:nvSpPr>
          <p:spPr bwMode="auto">
            <a:xfrm>
              <a:off x="9682163" y="3654426"/>
              <a:ext cx="338137" cy="176213"/>
            </a:xfrm>
            <a:custGeom>
              <a:avLst/>
              <a:gdLst>
                <a:gd name="T0" fmla="*/ 1955 w 2048"/>
                <a:gd name="T1" fmla="*/ 23 h 1075"/>
                <a:gd name="T2" fmla="*/ 1862 w 2048"/>
                <a:gd name="T3" fmla="*/ 46 h 1075"/>
                <a:gd name="T4" fmla="*/ 1303 w 2048"/>
                <a:gd name="T5" fmla="*/ 186 h 1075"/>
                <a:gd name="T6" fmla="*/ 1303 w 2048"/>
                <a:gd name="T7" fmla="*/ 485 h 1075"/>
                <a:gd name="T8" fmla="*/ 1210 w 2048"/>
                <a:gd name="T9" fmla="*/ 579 h 1075"/>
                <a:gd name="T10" fmla="*/ 838 w 2048"/>
                <a:gd name="T11" fmla="*/ 579 h 1075"/>
                <a:gd name="T12" fmla="*/ 745 w 2048"/>
                <a:gd name="T13" fmla="*/ 485 h 1075"/>
                <a:gd name="T14" fmla="*/ 745 w 2048"/>
                <a:gd name="T15" fmla="*/ 186 h 1075"/>
                <a:gd name="T16" fmla="*/ 186 w 2048"/>
                <a:gd name="T17" fmla="*/ 46 h 1075"/>
                <a:gd name="T18" fmla="*/ 93 w 2048"/>
                <a:gd name="T19" fmla="*/ 23 h 1075"/>
                <a:gd name="T20" fmla="*/ 0 w 2048"/>
                <a:gd name="T21" fmla="*/ 0 h 1075"/>
                <a:gd name="T22" fmla="*/ 0 w 2048"/>
                <a:gd name="T23" fmla="*/ 982 h 1075"/>
                <a:gd name="T24" fmla="*/ 93 w 2048"/>
                <a:gd name="T25" fmla="*/ 1075 h 1075"/>
                <a:gd name="T26" fmla="*/ 1955 w 2048"/>
                <a:gd name="T27" fmla="*/ 1075 h 1075"/>
                <a:gd name="T28" fmla="*/ 2048 w 2048"/>
                <a:gd name="T29" fmla="*/ 982 h 1075"/>
                <a:gd name="T30" fmla="*/ 2048 w 2048"/>
                <a:gd name="T31" fmla="*/ 0 h 1075"/>
                <a:gd name="T32" fmla="*/ 1955 w 2048"/>
                <a:gd name="T33" fmla="*/ 23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8" h="1075">
                  <a:moveTo>
                    <a:pt x="1955" y="23"/>
                  </a:moveTo>
                  <a:cubicBezTo>
                    <a:pt x="1862" y="46"/>
                    <a:pt x="1862" y="46"/>
                    <a:pt x="1862" y="46"/>
                  </a:cubicBezTo>
                  <a:cubicBezTo>
                    <a:pt x="1303" y="186"/>
                    <a:pt x="1303" y="186"/>
                    <a:pt x="1303" y="186"/>
                  </a:cubicBezTo>
                  <a:cubicBezTo>
                    <a:pt x="1303" y="485"/>
                    <a:pt x="1303" y="485"/>
                    <a:pt x="1303" y="485"/>
                  </a:cubicBezTo>
                  <a:cubicBezTo>
                    <a:pt x="1303" y="537"/>
                    <a:pt x="1262" y="579"/>
                    <a:pt x="1210" y="579"/>
                  </a:cubicBezTo>
                  <a:cubicBezTo>
                    <a:pt x="838" y="579"/>
                    <a:pt x="838" y="579"/>
                    <a:pt x="838" y="579"/>
                  </a:cubicBezTo>
                  <a:cubicBezTo>
                    <a:pt x="786" y="579"/>
                    <a:pt x="745" y="537"/>
                    <a:pt x="745" y="485"/>
                  </a:cubicBezTo>
                  <a:cubicBezTo>
                    <a:pt x="745" y="186"/>
                    <a:pt x="745" y="186"/>
                    <a:pt x="745" y="186"/>
                  </a:cubicBezTo>
                  <a:cubicBezTo>
                    <a:pt x="186" y="46"/>
                    <a:pt x="186" y="46"/>
                    <a:pt x="186" y="46"/>
                  </a:cubicBezTo>
                  <a:cubicBezTo>
                    <a:pt x="93" y="23"/>
                    <a:pt x="93" y="23"/>
                    <a:pt x="93" y="23"/>
                  </a:cubicBezTo>
                  <a:cubicBezTo>
                    <a:pt x="0" y="0"/>
                    <a:pt x="0" y="0"/>
                    <a:pt x="0" y="0"/>
                  </a:cubicBezTo>
                  <a:cubicBezTo>
                    <a:pt x="0" y="982"/>
                    <a:pt x="0" y="982"/>
                    <a:pt x="0" y="982"/>
                  </a:cubicBezTo>
                  <a:cubicBezTo>
                    <a:pt x="0" y="1033"/>
                    <a:pt x="42" y="1075"/>
                    <a:pt x="93" y="1075"/>
                  </a:cubicBezTo>
                  <a:cubicBezTo>
                    <a:pt x="1955" y="1075"/>
                    <a:pt x="1955" y="1075"/>
                    <a:pt x="1955" y="1075"/>
                  </a:cubicBezTo>
                  <a:cubicBezTo>
                    <a:pt x="2006" y="1075"/>
                    <a:pt x="2048" y="1033"/>
                    <a:pt x="2048" y="982"/>
                  </a:cubicBezTo>
                  <a:cubicBezTo>
                    <a:pt x="2048" y="0"/>
                    <a:pt x="2048" y="0"/>
                    <a:pt x="2048" y="0"/>
                  </a:cubicBezTo>
                  <a:lnTo>
                    <a:pt x="1955"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sp>
        <p:nvSpPr>
          <p:cNvPr id="30" name="文本框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2256CA-6C68-4755-9B8D-E354BD30DB27}"/>
              </a:ext>
            </a:extLst>
          </p:cNvPr>
          <p:cNvSpPr txBox="1"/>
          <p:nvPr/>
        </p:nvSpPr>
        <p:spPr>
          <a:xfrm>
            <a:off x="1177980" y="178741"/>
            <a:ext cx="6315020"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下一步工作思路和措施</a:t>
            </a:r>
          </a:p>
        </p:txBody>
      </p:sp>
      <p:cxnSp>
        <p:nvCxnSpPr>
          <p:cNvPr id="31" name="直接连接符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FB62BFD-5EFF-44D0-90FC-153073364B3F}"/>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矩形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59B5CC-E89A-49A1-A94A-295A48EBF698}"/>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33"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657029-C496-412D-B2C3-1F7650FA7861}"/>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35" name="文本框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510C8F-8B22-4833-925F-81B3A37AA8FD}"/>
              </a:ext>
            </a:extLst>
          </p:cNvPr>
          <p:cNvSpPr txBox="1"/>
          <p:nvPr/>
        </p:nvSpPr>
        <p:spPr>
          <a:xfrm>
            <a:off x="1680090" y="3098837"/>
            <a:ext cx="1814957" cy="68326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1600" dirty="0">
                <a:latin typeface="+mn-lt"/>
                <a:ea typeface="+mn-ea"/>
                <a:cs typeface="+mn-ea"/>
                <a:sym typeface="+mn-lt"/>
              </a:rPr>
              <a:t>全面加强农牧村基层党组织建设</a:t>
            </a:r>
          </a:p>
        </p:txBody>
      </p:sp>
      <p:sp>
        <p:nvSpPr>
          <p:cNvPr id="36" name="文本框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2E0532-D1FA-4621-90A8-9CBCB229F5F6}"/>
              </a:ext>
            </a:extLst>
          </p:cNvPr>
          <p:cNvSpPr txBox="1"/>
          <p:nvPr/>
        </p:nvSpPr>
        <p:spPr>
          <a:xfrm>
            <a:off x="3571514" y="3098837"/>
            <a:ext cx="1527952" cy="68326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1600" dirty="0">
                <a:latin typeface="+mn-lt"/>
                <a:ea typeface="+mn-ea"/>
                <a:cs typeface="+mn-ea"/>
                <a:sym typeface="+mn-lt"/>
              </a:rPr>
              <a:t>选优配强村党组织书记</a:t>
            </a:r>
            <a:endParaRPr lang="en-US" altLang="zh-CN" sz="1600" dirty="0">
              <a:latin typeface="+mn-lt"/>
              <a:ea typeface="+mn-ea"/>
              <a:cs typeface="+mn-ea"/>
              <a:sym typeface="+mn-lt"/>
            </a:endParaRPr>
          </a:p>
        </p:txBody>
      </p:sp>
      <p:sp>
        <p:nvSpPr>
          <p:cNvPr id="37" name="文本框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506311D-D4B4-4DA4-82E3-6981E2B5C75A}"/>
              </a:ext>
            </a:extLst>
          </p:cNvPr>
          <p:cNvSpPr txBox="1"/>
          <p:nvPr/>
        </p:nvSpPr>
        <p:spPr>
          <a:xfrm>
            <a:off x="5332024" y="3098837"/>
            <a:ext cx="1527952" cy="68326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1600" dirty="0">
                <a:latin typeface="+mn-lt"/>
                <a:ea typeface="+mn-ea"/>
                <a:cs typeface="+mn-ea"/>
                <a:sym typeface="+mn-lt"/>
              </a:rPr>
              <a:t>加大农牧村党支部书记</a:t>
            </a:r>
            <a:endParaRPr lang="en-US" altLang="zh-CN" sz="1600" dirty="0">
              <a:latin typeface="+mn-lt"/>
              <a:ea typeface="+mn-ea"/>
              <a:cs typeface="+mn-ea"/>
              <a:sym typeface="+mn-lt"/>
            </a:endParaRPr>
          </a:p>
        </p:txBody>
      </p:sp>
      <p:sp>
        <p:nvSpPr>
          <p:cNvPr id="38" name="文本框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7F685F-6E60-4699-A843-ABD26A25737D}"/>
              </a:ext>
            </a:extLst>
          </p:cNvPr>
          <p:cNvSpPr txBox="1"/>
          <p:nvPr/>
        </p:nvSpPr>
        <p:spPr>
          <a:xfrm>
            <a:off x="6870917" y="3098837"/>
            <a:ext cx="1726676" cy="68326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1600" dirty="0">
                <a:latin typeface="+mn-lt"/>
                <a:ea typeface="+mn-ea"/>
                <a:cs typeface="+mn-ea"/>
                <a:sym typeface="+mn-lt"/>
              </a:rPr>
              <a:t>村委会主任“一肩挑”力度</a:t>
            </a:r>
            <a:r>
              <a:rPr lang="en-US" altLang="zh-CN" sz="1600" dirty="0">
                <a:latin typeface="+mn-lt"/>
                <a:ea typeface="+mn-ea"/>
                <a:cs typeface="+mn-ea"/>
                <a:sym typeface="+mn-lt"/>
              </a:rPr>
              <a:t>;</a:t>
            </a:r>
          </a:p>
        </p:txBody>
      </p:sp>
      <p:sp>
        <p:nvSpPr>
          <p:cNvPr id="39" name="文本框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0E68BF-8449-4480-9D60-40DD38CB7B03}"/>
              </a:ext>
            </a:extLst>
          </p:cNvPr>
          <p:cNvSpPr txBox="1"/>
          <p:nvPr/>
        </p:nvSpPr>
        <p:spPr>
          <a:xfrm>
            <a:off x="8566792" y="3098837"/>
            <a:ext cx="1726676" cy="68326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1600" dirty="0">
                <a:latin typeface="+mn-lt"/>
                <a:ea typeface="+mn-ea"/>
                <a:cs typeface="+mn-ea"/>
                <a:sym typeface="+mn-lt"/>
              </a:rPr>
              <a:t>提升农牧村党组织的组织领导力</a:t>
            </a:r>
            <a:endParaRPr lang="en-US" altLang="zh-CN" sz="1600" dirty="0">
              <a:latin typeface="+mn-lt"/>
              <a:ea typeface="+mn-ea"/>
              <a:cs typeface="+mn-ea"/>
              <a:sym typeface="+mn-lt"/>
            </a:endParaRPr>
          </a:p>
        </p:txBody>
      </p:sp>
      <p:grpSp>
        <p:nvGrpSpPr>
          <p:cNvPr id="40" name="组合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A01B55-4AEC-4312-BBC9-7FDB03507C04}"/>
              </a:ext>
            </a:extLst>
          </p:cNvPr>
          <p:cNvGrpSpPr/>
          <p:nvPr/>
        </p:nvGrpSpPr>
        <p:grpSpPr>
          <a:xfrm>
            <a:off x="1271588" y="3985868"/>
            <a:ext cx="9648825" cy="2052979"/>
            <a:chOff x="953875" y="1464924"/>
            <a:chExt cx="9648825" cy="2052979"/>
          </a:xfrm>
        </p:grpSpPr>
        <p:sp>
          <p:nvSpPr>
            <p:cNvPr id="41" name="矩形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95FA9F-922E-4FFC-B249-293B601DCE01}"/>
                </a:ext>
              </a:extLst>
            </p:cNvPr>
            <p:cNvSpPr/>
            <p:nvPr/>
          </p:nvSpPr>
          <p:spPr bwMode="auto">
            <a:xfrm>
              <a:off x="953875" y="1464924"/>
              <a:ext cx="9648825" cy="2052979"/>
            </a:xfrm>
            <a:prstGeom prst="rect">
              <a:avLst/>
            </a:prstGeom>
            <a:solidFill>
              <a:schemeClr val="bg1">
                <a:alpha val="30000"/>
              </a:schemeClr>
            </a:solidFill>
            <a:ln w="6350" cap="flat" cmpd="sng" algn="ctr">
              <a:solidFill>
                <a:schemeClr val="bg1">
                  <a:lumMod val="65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cs typeface="+mn-ea"/>
                <a:sym typeface="+mn-lt"/>
              </a:endParaRPr>
            </a:p>
          </p:txBody>
        </p:sp>
        <p:sp>
          <p:nvSpPr>
            <p:cNvPr id="42" name="矩形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745DED-1CB0-4205-9D33-016F7342BCF7}"/>
                </a:ext>
              </a:extLst>
            </p:cNvPr>
            <p:cNvSpPr/>
            <p:nvPr/>
          </p:nvSpPr>
          <p:spPr bwMode="auto">
            <a:xfrm flipV="1">
              <a:off x="1296500" y="1476956"/>
              <a:ext cx="609124" cy="68661"/>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6000" dirty="0">
                <a:ln w="19050">
                  <a:noFill/>
                </a:ln>
                <a:gradFill>
                  <a:gsLst>
                    <a:gs pos="100000">
                      <a:srgbClr val="E9BE61"/>
                    </a:gs>
                    <a:gs pos="49000">
                      <a:srgbClr val="FEEFAC"/>
                    </a:gs>
                  </a:gsLst>
                  <a:lin ang="5400000" scaled="0"/>
                </a:gradFill>
                <a:cs typeface="+mn-ea"/>
                <a:sym typeface="+mn-lt"/>
              </a:endParaRPr>
            </a:p>
          </p:txBody>
        </p:sp>
      </p:grpSp>
      <p:sp>
        <p:nvSpPr>
          <p:cNvPr id="43" name="矩形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185DAC-3BAF-4304-B401-ED34518DA7FD}"/>
              </a:ext>
            </a:extLst>
          </p:cNvPr>
          <p:cNvSpPr/>
          <p:nvPr/>
        </p:nvSpPr>
        <p:spPr>
          <a:xfrm>
            <a:off x="1483415" y="4608588"/>
            <a:ext cx="9259324" cy="1126462"/>
          </a:xfrm>
          <a:prstGeom prst="rect">
            <a:avLst/>
          </a:prstGeom>
        </p:spPr>
        <p:txBody>
          <a:bodyPr wrap="square">
            <a:spAutoFit/>
          </a:bodyPr>
          <a:lstStyle/>
          <a:p>
            <a:pPr lvl="0">
              <a:lnSpc>
                <a:spcPct val="120000"/>
              </a:lnSpc>
              <a:buClr>
                <a:schemeClr val="accent1"/>
              </a:buClr>
              <a:defRPr/>
            </a:pPr>
            <a:r>
              <a:rPr lang="zh-CN" altLang="en-US" sz="1400" dirty="0">
                <a:solidFill>
                  <a:prstClr val="black"/>
                </a:solidFill>
                <a:cs typeface="+mn-ea"/>
                <a:sym typeface="+mn-lt"/>
              </a:rPr>
              <a:t>以“四抓两整治”为抓手，全面加强农牧村基层党组织建设，选优配强村党组织书记，加大农牧村党支部书记、村委会主任“一肩挑”力度。不断深化党支部建设标准化成果，持续加大软弱涣散党组织整顿转化力度。采取召开现场会、推进会、调度会等方式，对农牧村落实党组织议事决策制度、执行“四议两公开”工作法等进行督促检查，提升农牧村党组织的组织领导力</a:t>
            </a:r>
          </a:p>
        </p:txBody>
      </p:sp>
      <p:sp>
        <p:nvSpPr>
          <p:cNvPr id="44" name="文本框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D74F56-3D54-4B61-AD21-B023E719991B}"/>
              </a:ext>
            </a:extLst>
          </p:cNvPr>
          <p:cNvSpPr txBox="1"/>
          <p:nvPr/>
        </p:nvSpPr>
        <p:spPr>
          <a:xfrm>
            <a:off x="1483415" y="4181554"/>
            <a:ext cx="3419377" cy="400559"/>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1800" dirty="0">
                <a:latin typeface="+mn-lt"/>
                <a:ea typeface="+mn-ea"/>
                <a:cs typeface="+mn-ea"/>
                <a:sym typeface="+mn-lt"/>
              </a:rPr>
              <a:t>三是在基层组织建设上持续用力</a:t>
            </a:r>
          </a:p>
        </p:txBody>
      </p:sp>
    </p:spTree>
    <p:extLst>
      <p:ext uri="{BB962C8B-B14F-4D97-AF65-F5344CB8AC3E}">
        <p14:creationId xmlns:p14="http://schemas.microsoft.com/office/powerpoint/2010/main" val="155807341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500" fill="hold"/>
                                        <p:tgtEl>
                                          <p:spTgt spid="37"/>
                                        </p:tgtEl>
                                        <p:attrNameLst>
                                          <p:attrName>ppt_x</p:attrName>
                                        </p:attrNameLst>
                                      </p:cBhvr>
                                      <p:tavLst>
                                        <p:tav tm="0">
                                          <p:val>
                                            <p:strVal val="#ppt_x"/>
                                          </p:val>
                                        </p:tav>
                                        <p:tav tm="100000">
                                          <p:val>
                                            <p:strVal val="#ppt_x"/>
                                          </p:val>
                                        </p:tav>
                                      </p:tavLst>
                                    </p:anim>
                                    <p:anim calcmode="lin" valueType="num">
                                      <p:cBhvr additive="base">
                                        <p:cTn id="72" dur="500" fill="hold"/>
                                        <p:tgtEl>
                                          <p:spTgt spid="3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500" fill="hold"/>
                                        <p:tgtEl>
                                          <p:spTgt spid="38"/>
                                        </p:tgtEl>
                                        <p:attrNameLst>
                                          <p:attrName>ppt_x</p:attrName>
                                        </p:attrNameLst>
                                      </p:cBhvr>
                                      <p:tavLst>
                                        <p:tav tm="0">
                                          <p:val>
                                            <p:strVal val="#ppt_x"/>
                                          </p:val>
                                        </p:tav>
                                        <p:tav tm="100000">
                                          <p:val>
                                            <p:strVal val="#ppt_x"/>
                                          </p:val>
                                        </p:tav>
                                      </p:tavLst>
                                    </p:anim>
                                    <p:anim calcmode="lin" valueType="num">
                                      <p:cBhvr additive="base">
                                        <p:cTn id="76" dur="500" fill="hold"/>
                                        <p:tgtEl>
                                          <p:spTgt spid="3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500" fill="hold"/>
                                        <p:tgtEl>
                                          <p:spTgt spid="39"/>
                                        </p:tgtEl>
                                        <p:attrNameLst>
                                          <p:attrName>ppt_x</p:attrName>
                                        </p:attrNameLst>
                                      </p:cBhvr>
                                      <p:tavLst>
                                        <p:tav tm="0">
                                          <p:val>
                                            <p:strVal val="#ppt_x"/>
                                          </p:val>
                                        </p:tav>
                                        <p:tav tm="100000">
                                          <p:val>
                                            <p:strVal val="#ppt_x"/>
                                          </p:val>
                                        </p:tav>
                                      </p:tavLst>
                                    </p:anim>
                                    <p:anim calcmode="lin" valueType="num">
                                      <p:cBhvr additive="base">
                                        <p:cTn id="80" dur="500" fill="hold"/>
                                        <p:tgtEl>
                                          <p:spTgt spid="3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ppt_x"/>
                                          </p:val>
                                        </p:tav>
                                        <p:tav tm="100000">
                                          <p:val>
                                            <p:strVal val="#ppt_x"/>
                                          </p:val>
                                        </p:tav>
                                      </p:tavLst>
                                    </p:anim>
                                    <p:anim calcmode="lin" valueType="num">
                                      <p:cBhvr additive="base">
                                        <p:cTn id="84" dur="500" fill="hold"/>
                                        <p:tgtEl>
                                          <p:spTgt spid="43"/>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ppt_x"/>
                                          </p:val>
                                        </p:tav>
                                        <p:tav tm="100000">
                                          <p:val>
                                            <p:strVal val="#ppt_x"/>
                                          </p:val>
                                        </p:tav>
                                      </p:tavLst>
                                    </p:anim>
                                    <p:anim calcmode="lin" valueType="num">
                                      <p:cBhvr additive="base">
                                        <p:cTn id="88" dur="500" fill="hold"/>
                                        <p:tgtEl>
                                          <p:spTgt spid="44"/>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ppt_x"/>
                                          </p:val>
                                        </p:tav>
                                        <p:tav tm="100000">
                                          <p:val>
                                            <p:strVal val="#ppt_x"/>
                                          </p:val>
                                        </p:tav>
                                      </p:tavLst>
                                    </p:anim>
                                    <p:anim calcmode="lin" valueType="num">
                                      <p:cBhvr additive="base">
                                        <p:cTn id="9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3" grpId="0" animBg="1"/>
      <p:bldP spid="30" grpId="0"/>
      <p:bldP spid="32" grpId="0" animBg="1"/>
      <p:bldP spid="33" grpId="0" animBg="1"/>
      <p:bldP spid="35" grpId="0"/>
      <p:bldP spid="36" grpId="0"/>
      <p:bldP spid="37" grpId="0"/>
      <p:bldP spid="38" grpId="0"/>
      <p:bldP spid="39" grpId="0"/>
      <p:bldP spid="43"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占位符 17" descr="岩石上的城堡&#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0C0F12-C415-41DE-A14E-481262E7033F}"/>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a:xfrm>
            <a:off x="4965700" y="1700409"/>
            <a:ext cx="2260600" cy="2260600"/>
          </a:xfrm>
        </p:spPr>
      </p:pic>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835A5E-6B2B-4C7B-ACF4-45ACF04CEB13}"/>
              </a:ext>
            </a:extLst>
          </p:cNvPr>
          <p:cNvSpPr/>
          <p:nvPr/>
        </p:nvSpPr>
        <p:spPr>
          <a:xfrm>
            <a:off x="1271588" y="393638"/>
            <a:ext cx="10920411" cy="5842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E15F5E-6E42-46E4-A2C1-A6EDFE2260B6}"/>
              </a:ext>
            </a:extLst>
          </p:cNvPr>
          <p:cNvSpPr/>
          <p:nvPr/>
        </p:nvSpPr>
        <p:spPr>
          <a:xfrm>
            <a:off x="0" y="393638"/>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4" name="文本框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CDF2DE-42D4-42B5-B925-526D72CF096F}"/>
              </a:ext>
            </a:extLst>
          </p:cNvPr>
          <p:cNvSpPr txBox="1"/>
          <p:nvPr/>
        </p:nvSpPr>
        <p:spPr>
          <a:xfrm>
            <a:off x="1486748" y="362657"/>
            <a:ext cx="4057127" cy="640240"/>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3200" dirty="0">
                <a:latin typeface="+mn-lt"/>
                <a:ea typeface="+mn-ea"/>
                <a:cs typeface="+mn-ea"/>
                <a:sym typeface="+mn-lt"/>
              </a:rPr>
              <a:t>做好社区党建工作</a:t>
            </a: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CA1B80-6EFC-4278-B32F-B0F67DAE1042}"/>
              </a:ext>
            </a:extLst>
          </p:cNvPr>
          <p:cNvSpPr/>
          <p:nvPr/>
        </p:nvSpPr>
        <p:spPr>
          <a:xfrm>
            <a:off x="279455" y="501650"/>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7" name="椭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9EAA51-2454-4D01-BE56-FE253DEA4511}"/>
              </a:ext>
            </a:extLst>
          </p:cNvPr>
          <p:cNvSpPr/>
          <p:nvPr/>
        </p:nvSpPr>
        <p:spPr>
          <a:xfrm>
            <a:off x="5172324" y="1907033"/>
            <a:ext cx="1847352" cy="1847352"/>
          </a:xfrm>
          <a:prstGeom prst="ellipse">
            <a:avLst/>
          </a:prstGeom>
          <a:gradFill>
            <a:gsLst>
              <a:gs pos="0">
                <a:srgbClr val="C30F0F">
                  <a:lumMod val="90000"/>
                  <a:lumOff val="10000"/>
                  <a:alpha val="69000"/>
                </a:srgbClr>
              </a:gs>
              <a:gs pos="64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493510A-16FB-4A7E-B2DF-58840321BD4F}"/>
              </a:ext>
            </a:extLst>
          </p:cNvPr>
          <p:cNvSpPr txBox="1"/>
          <p:nvPr/>
        </p:nvSpPr>
        <p:spPr>
          <a:xfrm>
            <a:off x="5011606" y="2643454"/>
            <a:ext cx="2168788" cy="646331"/>
          </a:xfrm>
          <a:prstGeom prst="rect">
            <a:avLst/>
          </a:prstGeom>
          <a:noFill/>
          <a:ln>
            <a:noFill/>
          </a:ln>
          <a:effectLst/>
        </p:spPr>
        <p:txBody>
          <a:bodyPr wrap="square" rtlCol="0">
            <a:spAutoFit/>
          </a:bodyPr>
          <a:lstStyle>
            <a:defPPr>
              <a:defRPr lang="zh-CN"/>
            </a:defPPr>
            <a:lvl1pPr algn="ctr">
              <a:defRPr sz="6600" i="1" spc="-300">
                <a:ln w="19050">
                  <a:noFill/>
                </a:ln>
                <a:gradFill>
                  <a:gsLst>
                    <a:gs pos="100000">
                      <a:srgbClr val="E9BE61"/>
                    </a:gs>
                    <a:gs pos="49000">
                      <a:srgbClr val="FEEFAC"/>
                    </a:gs>
                  </a:gsLst>
                  <a:lin ang="5400000" scaled="0"/>
                </a:gradFill>
                <a:effectLst>
                  <a:outerShdw blurRad="254000" dist="114300" dir="5400000" algn="ctr" rotWithShape="0">
                    <a:srgbClr val="000000">
                      <a:alpha val="23000"/>
                    </a:srgbClr>
                  </a:outerShdw>
                </a:effectLst>
                <a:latin typeface="字魂143号-正酷超级黑" panose="00000500000000000000" pitchFamily="2" charset="-122"/>
                <a:ea typeface="字魂143号-正酷超级黑" panose="00000500000000000000" pitchFamily="2" charset="-122"/>
              </a:defRPr>
            </a:lvl1pPr>
          </a:lstStyle>
          <a:p>
            <a:r>
              <a:rPr lang="zh-CN" altLang="en-US" sz="1800" i="0" spc="0" dirty="0">
                <a:effectLst/>
                <a:latin typeface="+mn-lt"/>
                <a:ea typeface="+mn-ea"/>
                <a:cs typeface="+mn-ea"/>
                <a:sym typeface="+mn-lt"/>
              </a:rPr>
              <a:t>在加强作风</a:t>
            </a:r>
            <a:endParaRPr lang="en-US" altLang="zh-CN" sz="1800" i="0" spc="0" dirty="0">
              <a:effectLst/>
              <a:latin typeface="+mn-lt"/>
              <a:ea typeface="+mn-ea"/>
              <a:cs typeface="+mn-ea"/>
              <a:sym typeface="+mn-lt"/>
            </a:endParaRPr>
          </a:p>
          <a:p>
            <a:r>
              <a:rPr lang="zh-CN" altLang="en-US" sz="1800" i="0" spc="0" dirty="0">
                <a:effectLst/>
                <a:latin typeface="+mn-lt"/>
                <a:ea typeface="+mn-ea"/>
                <a:cs typeface="+mn-ea"/>
                <a:sym typeface="+mn-lt"/>
              </a:rPr>
              <a:t>建设上持续用力</a:t>
            </a:r>
          </a:p>
        </p:txBody>
      </p:sp>
      <p:sp>
        <p:nvSpPr>
          <p:cNvPr id="21" name="矩形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A60718-51F6-4658-9876-A3E296079ECC}"/>
              </a:ext>
            </a:extLst>
          </p:cNvPr>
          <p:cNvSpPr/>
          <p:nvPr/>
        </p:nvSpPr>
        <p:spPr>
          <a:xfrm>
            <a:off x="0" y="6654800"/>
            <a:ext cx="12192000" cy="203200"/>
          </a:xfrm>
          <a:prstGeom prst="rect">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3200" dirty="0">
              <a:ln w="19050">
                <a:noFill/>
              </a:ln>
              <a:gradFill>
                <a:gsLst>
                  <a:gs pos="100000">
                    <a:srgbClr val="E9BE61"/>
                  </a:gs>
                  <a:gs pos="49000">
                    <a:srgbClr val="FEEFAC"/>
                  </a:gs>
                </a:gsLst>
                <a:lin ang="5400000" scaled="0"/>
              </a:gradFill>
              <a:cs typeface="+mn-ea"/>
              <a:sym typeface="+mn-lt"/>
            </a:endParaRPr>
          </a:p>
        </p:txBody>
      </p:sp>
      <p:grpSp>
        <p:nvGrpSpPr>
          <p:cNvPr id="14" name="图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BC483B-0B21-400B-9BE8-C8B369E77757}"/>
              </a:ext>
            </a:extLst>
          </p:cNvPr>
          <p:cNvGrpSpPr/>
          <p:nvPr/>
        </p:nvGrpSpPr>
        <p:grpSpPr>
          <a:xfrm>
            <a:off x="5964193" y="2215166"/>
            <a:ext cx="324978" cy="324976"/>
            <a:chOff x="2910379" y="3369719"/>
            <a:chExt cx="752666" cy="752666"/>
          </a:xfrm>
          <a:gradFill>
            <a:gsLst>
              <a:gs pos="0">
                <a:srgbClr val="FEEFAC"/>
              </a:gs>
              <a:gs pos="82000">
                <a:srgbClr val="E9BE61"/>
              </a:gs>
            </a:gsLst>
            <a:lin ang="5400000" scaled="1"/>
          </a:gradFill>
          <a:effectLst>
            <a:outerShdw blurRad="254000" dist="101600" dir="5400000" algn="ctr" rotWithShape="0">
              <a:srgbClr val="C30F0F">
                <a:alpha val="23000"/>
              </a:srgbClr>
            </a:outerShdw>
          </a:effectLst>
        </p:grpSpPr>
        <p:sp>
          <p:nvSpPr>
            <p:cNvPr id="15" name="任意多边形: 形状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130672-4815-47BC-8407-C56720BDBFC5}"/>
                </a:ext>
              </a:extLst>
            </p:cNvPr>
            <p:cNvSpPr/>
            <p:nvPr/>
          </p:nvSpPr>
          <p:spPr>
            <a:xfrm>
              <a:off x="2910708" y="3370048"/>
              <a:ext cx="677375" cy="752028"/>
            </a:xfrm>
            <a:custGeom>
              <a:avLst/>
              <a:gdLst>
                <a:gd name="connsiteX0" fmla="*/ 633298 w 677375"/>
                <a:gd name="connsiteY0" fmla="*/ 680340 h 752028"/>
                <a:gd name="connsiteX1" fmla="*/ 608084 w 677375"/>
                <a:gd name="connsiteY1" fmla="*/ 705577 h 752028"/>
                <a:gd name="connsiteX2" fmla="*/ 67552 w 677375"/>
                <a:gd name="connsiteY2" fmla="*/ 705577 h 752028"/>
                <a:gd name="connsiteX3" fmla="*/ 42290 w 677375"/>
                <a:gd name="connsiteY3" fmla="*/ 680340 h 752028"/>
                <a:gd name="connsiteX4" fmla="*/ 42290 w 677375"/>
                <a:gd name="connsiteY4" fmla="*/ 69316 h 752028"/>
                <a:gd name="connsiteX5" fmla="*/ 67552 w 677375"/>
                <a:gd name="connsiteY5" fmla="*/ 44031 h 752028"/>
                <a:gd name="connsiteX6" fmla="*/ 440615 w 677375"/>
                <a:gd name="connsiteY6" fmla="*/ 44031 h 752028"/>
                <a:gd name="connsiteX7" fmla="*/ 440615 w 677375"/>
                <a:gd name="connsiteY7" fmla="*/ 182122 h 752028"/>
                <a:gd name="connsiteX8" fmla="*/ 512330 w 677375"/>
                <a:gd name="connsiteY8" fmla="*/ 253202 h 752028"/>
                <a:gd name="connsiteX9" fmla="*/ 532864 w 677375"/>
                <a:gd name="connsiteY9" fmla="*/ 253202 h 752028"/>
                <a:gd name="connsiteX10" fmla="*/ 579294 w 677375"/>
                <a:gd name="connsiteY10" fmla="*/ 206795 h 752028"/>
                <a:gd name="connsiteX11" fmla="*/ 512330 w 677375"/>
                <a:gd name="connsiteY11" fmla="*/ 206795 h 752028"/>
                <a:gd name="connsiteX12" fmla="*/ 487045 w 677375"/>
                <a:gd name="connsiteY12" fmla="*/ 181888 h 752028"/>
                <a:gd name="connsiteX13" fmla="*/ 487045 w 677375"/>
                <a:gd name="connsiteY13" fmla="*/ 181510 h 752028"/>
                <a:gd name="connsiteX14" fmla="*/ 487045 w 677375"/>
                <a:gd name="connsiteY14" fmla="*/ 82252 h 752028"/>
                <a:gd name="connsiteX15" fmla="*/ 592231 w 677375"/>
                <a:gd name="connsiteY15" fmla="*/ 193882 h 752028"/>
                <a:gd name="connsiteX16" fmla="*/ 624525 w 677375"/>
                <a:gd name="connsiteY16" fmla="*/ 161564 h 752028"/>
                <a:gd name="connsiteX17" fmla="*/ 472957 w 677375"/>
                <a:gd name="connsiteY17" fmla="*/ 0 h 752028"/>
                <a:gd name="connsiteX18" fmla="*/ 67552 w 677375"/>
                <a:gd name="connsiteY18" fmla="*/ 0 h 752028"/>
                <a:gd name="connsiteX19" fmla="*/ 0 w 677375"/>
                <a:gd name="connsiteY19" fmla="*/ 69339 h 752028"/>
                <a:gd name="connsiteX20" fmla="*/ 0 w 677375"/>
                <a:gd name="connsiteY20" fmla="*/ 680363 h 752028"/>
                <a:gd name="connsiteX21" fmla="*/ 67552 w 677375"/>
                <a:gd name="connsiteY21" fmla="*/ 752028 h 752028"/>
                <a:gd name="connsiteX22" fmla="*/ 608084 w 677375"/>
                <a:gd name="connsiteY22" fmla="*/ 752028 h 752028"/>
                <a:gd name="connsiteX23" fmla="*/ 677376 w 677375"/>
                <a:gd name="connsiteY23" fmla="*/ 680363 h 752028"/>
                <a:gd name="connsiteX24" fmla="*/ 677376 w 677375"/>
                <a:gd name="connsiteY24" fmla="*/ 404182 h 752028"/>
                <a:gd name="connsiteX25" fmla="*/ 632757 w 677375"/>
                <a:gd name="connsiteY25" fmla="*/ 451223 h 752028"/>
                <a:gd name="connsiteX26" fmla="*/ 633298 w 677375"/>
                <a:gd name="connsiteY26" fmla="*/ 680340 h 75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7375" h="752028">
                  <a:moveTo>
                    <a:pt x="633298" y="680340"/>
                  </a:moveTo>
                  <a:cubicBezTo>
                    <a:pt x="633298" y="694452"/>
                    <a:pt x="622173" y="705577"/>
                    <a:pt x="608084" y="705577"/>
                  </a:cubicBezTo>
                  <a:lnTo>
                    <a:pt x="67552" y="705577"/>
                  </a:lnTo>
                  <a:cubicBezTo>
                    <a:pt x="53439" y="705577"/>
                    <a:pt x="42290" y="694429"/>
                    <a:pt x="42290" y="680340"/>
                  </a:cubicBezTo>
                  <a:lnTo>
                    <a:pt x="42290" y="69316"/>
                  </a:lnTo>
                  <a:cubicBezTo>
                    <a:pt x="42290" y="55180"/>
                    <a:pt x="53439" y="44031"/>
                    <a:pt x="67552" y="44031"/>
                  </a:cubicBezTo>
                  <a:lnTo>
                    <a:pt x="440615" y="44031"/>
                  </a:lnTo>
                  <a:lnTo>
                    <a:pt x="440615" y="182122"/>
                  </a:lnTo>
                  <a:cubicBezTo>
                    <a:pt x="440615" y="221495"/>
                    <a:pt x="472933" y="253202"/>
                    <a:pt x="512330" y="253202"/>
                  </a:cubicBezTo>
                  <a:lnTo>
                    <a:pt x="532864" y="253202"/>
                  </a:lnTo>
                  <a:lnTo>
                    <a:pt x="579294" y="206795"/>
                  </a:lnTo>
                  <a:lnTo>
                    <a:pt x="512330" y="206795"/>
                  </a:lnTo>
                  <a:cubicBezTo>
                    <a:pt x="498470" y="206899"/>
                    <a:pt x="487150" y="195748"/>
                    <a:pt x="487045" y="181888"/>
                  </a:cubicBezTo>
                  <a:cubicBezTo>
                    <a:pt x="487045" y="181762"/>
                    <a:pt x="487045" y="181636"/>
                    <a:pt x="487045" y="181510"/>
                  </a:cubicBezTo>
                  <a:lnTo>
                    <a:pt x="487045" y="82252"/>
                  </a:lnTo>
                  <a:lnTo>
                    <a:pt x="592231" y="193882"/>
                  </a:lnTo>
                  <a:lnTo>
                    <a:pt x="624525" y="161564"/>
                  </a:lnTo>
                  <a:lnTo>
                    <a:pt x="472957" y="0"/>
                  </a:lnTo>
                  <a:lnTo>
                    <a:pt x="67552" y="0"/>
                  </a:lnTo>
                  <a:cubicBezTo>
                    <a:pt x="29354" y="0"/>
                    <a:pt x="0" y="29966"/>
                    <a:pt x="0" y="69339"/>
                  </a:cubicBezTo>
                  <a:lnTo>
                    <a:pt x="0" y="680363"/>
                  </a:lnTo>
                  <a:cubicBezTo>
                    <a:pt x="0" y="720913"/>
                    <a:pt x="29377" y="752028"/>
                    <a:pt x="67552" y="752028"/>
                  </a:cubicBezTo>
                  <a:lnTo>
                    <a:pt x="608084" y="752028"/>
                  </a:lnTo>
                  <a:cubicBezTo>
                    <a:pt x="646822" y="752028"/>
                    <a:pt x="677376" y="720913"/>
                    <a:pt x="677376" y="680363"/>
                  </a:cubicBezTo>
                  <a:lnTo>
                    <a:pt x="677376" y="404182"/>
                  </a:lnTo>
                  <a:lnTo>
                    <a:pt x="632757" y="451223"/>
                  </a:lnTo>
                  <a:lnTo>
                    <a:pt x="633298" y="680340"/>
                  </a:lnTo>
                  <a:close/>
                </a:path>
              </a:pathLst>
            </a:custGeom>
            <a:grp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800">
                <a:ln w="19050">
                  <a:noFill/>
                </a:ln>
                <a:gradFill>
                  <a:gsLst>
                    <a:gs pos="100000">
                      <a:srgbClr val="E9BE61"/>
                    </a:gs>
                    <a:gs pos="49000">
                      <a:srgbClr val="FEEFAC"/>
                    </a:gs>
                  </a:gsLst>
                  <a:lin ang="5400000" scaled="0"/>
                </a:gradFill>
                <a:cs typeface="+mn-ea"/>
                <a:sym typeface="+mn-lt"/>
              </a:endParaRPr>
            </a:p>
          </p:txBody>
        </p:sp>
        <p:sp>
          <p:nvSpPr>
            <p:cNvPr id="16" name="任意多边形: 形状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89A81A-AD76-47E4-B3EB-D1626CED1D4E}"/>
                </a:ext>
              </a:extLst>
            </p:cNvPr>
            <p:cNvSpPr/>
            <p:nvPr/>
          </p:nvSpPr>
          <p:spPr>
            <a:xfrm>
              <a:off x="3010577" y="3533941"/>
              <a:ext cx="652151" cy="481776"/>
            </a:xfrm>
            <a:custGeom>
              <a:avLst/>
              <a:gdLst>
                <a:gd name="connsiteX0" fmla="*/ 636282 w 652151"/>
                <a:gd name="connsiteY0" fmla="*/ 57602 h 481776"/>
                <a:gd name="connsiteX1" fmla="*/ 620408 w 652151"/>
                <a:gd name="connsiteY1" fmla="*/ 41726 h 481776"/>
                <a:gd name="connsiteX2" fmla="*/ 584586 w 652151"/>
                <a:gd name="connsiteY2" fmla="*/ 24673 h 481776"/>
                <a:gd name="connsiteX3" fmla="*/ 542907 w 652151"/>
                <a:gd name="connsiteY3" fmla="*/ 40526 h 481776"/>
                <a:gd name="connsiteX4" fmla="*/ 354882 w 652151"/>
                <a:gd name="connsiteY4" fmla="*/ 229140 h 481776"/>
                <a:gd name="connsiteX5" fmla="*/ 316096 w 652151"/>
                <a:gd name="connsiteY5" fmla="*/ 330162 h 481776"/>
                <a:gd name="connsiteX6" fmla="*/ 344933 w 652151"/>
                <a:gd name="connsiteY6" fmla="*/ 359539 h 481776"/>
                <a:gd name="connsiteX7" fmla="*/ 447742 w 652151"/>
                <a:gd name="connsiteY7" fmla="*/ 322541 h 481776"/>
                <a:gd name="connsiteX8" fmla="*/ 636334 w 652151"/>
                <a:gd name="connsiteY8" fmla="*/ 133951 h 481776"/>
                <a:gd name="connsiteX9" fmla="*/ 636392 w 652151"/>
                <a:gd name="connsiteY9" fmla="*/ 57711 h 481776"/>
                <a:gd name="connsiteX10" fmla="*/ 636282 w 652151"/>
                <a:gd name="connsiteY10" fmla="*/ 57602 h 481776"/>
                <a:gd name="connsiteX11" fmla="*/ 529924 w 652151"/>
                <a:gd name="connsiteY11" fmla="*/ 102833 h 481776"/>
                <a:gd name="connsiteX12" fmla="*/ 574002 w 652151"/>
                <a:gd name="connsiteY12" fmla="*/ 146323 h 481776"/>
                <a:gd name="connsiteX13" fmla="*/ 453552 w 652151"/>
                <a:gd name="connsiteY13" fmla="*/ 267361 h 481776"/>
                <a:gd name="connsiteX14" fmla="*/ 409521 w 652151"/>
                <a:gd name="connsiteY14" fmla="*/ 223260 h 481776"/>
                <a:gd name="connsiteX15" fmla="*/ 529924 w 652151"/>
                <a:gd name="connsiteY15" fmla="*/ 102833 h 481776"/>
                <a:gd name="connsiteX16" fmla="*/ 612200 w 652151"/>
                <a:gd name="connsiteY16" fmla="*/ 108713 h 481776"/>
                <a:gd name="connsiteX17" fmla="*/ 598675 w 652151"/>
                <a:gd name="connsiteY17" fmla="*/ 122238 h 481776"/>
                <a:gd name="connsiteX18" fmla="*/ 554621 w 652151"/>
                <a:gd name="connsiteY18" fmla="*/ 78748 h 481776"/>
                <a:gd name="connsiteX19" fmla="*/ 568145 w 652151"/>
                <a:gd name="connsiteY19" fmla="*/ 65223 h 481776"/>
                <a:gd name="connsiteX20" fmla="*/ 581623 w 652151"/>
                <a:gd name="connsiteY20" fmla="*/ 59931 h 481776"/>
                <a:gd name="connsiteX21" fmla="*/ 595124 w 652151"/>
                <a:gd name="connsiteY21" fmla="*/ 65223 h 481776"/>
                <a:gd name="connsiteX22" fmla="*/ 612200 w 652151"/>
                <a:gd name="connsiteY22" fmla="*/ 82276 h 481776"/>
                <a:gd name="connsiteX23" fmla="*/ 617445 w 652151"/>
                <a:gd name="connsiteY23" fmla="*/ 95800 h 481776"/>
                <a:gd name="connsiteX24" fmla="*/ 612200 w 652151"/>
                <a:gd name="connsiteY24" fmla="*/ 108713 h 481776"/>
                <a:gd name="connsiteX25" fmla="*/ 384801 w 652151"/>
                <a:gd name="connsiteY25" fmla="*/ 247933 h 481776"/>
                <a:gd name="connsiteX26" fmla="*/ 428902 w 652151"/>
                <a:gd name="connsiteY26" fmla="*/ 291987 h 481776"/>
                <a:gd name="connsiteX27" fmla="*/ 358410 w 652151"/>
                <a:gd name="connsiteY27" fmla="*/ 317860 h 481776"/>
                <a:gd name="connsiteX28" fmla="*/ 384801 w 652151"/>
                <a:gd name="connsiteY28" fmla="*/ 247933 h 481776"/>
                <a:gd name="connsiteX29" fmla="*/ 25849 w 652151"/>
                <a:gd name="connsiteY29" fmla="*/ 481777 h 481776"/>
                <a:gd name="connsiteX30" fmla="*/ 458256 w 652151"/>
                <a:gd name="connsiteY30" fmla="*/ 481777 h 481776"/>
                <a:gd name="connsiteX31" fmla="*/ 484129 w 652151"/>
                <a:gd name="connsiteY31" fmla="*/ 455927 h 481776"/>
                <a:gd name="connsiteX32" fmla="*/ 458256 w 652151"/>
                <a:gd name="connsiteY32" fmla="*/ 430078 h 481776"/>
                <a:gd name="connsiteX33" fmla="*/ 25849 w 652151"/>
                <a:gd name="connsiteY33" fmla="*/ 430078 h 481776"/>
                <a:gd name="connsiteX34" fmla="*/ 0 w 652151"/>
                <a:gd name="connsiteY34" fmla="*/ 455927 h 481776"/>
                <a:gd name="connsiteX35" fmla="*/ 25849 w 652151"/>
                <a:gd name="connsiteY35" fmla="*/ 481777 h 481776"/>
                <a:gd name="connsiteX36" fmla="*/ 25849 w 652151"/>
                <a:gd name="connsiteY36" fmla="*/ 344298 h 481776"/>
                <a:gd name="connsiteX37" fmla="*/ 230316 w 652151"/>
                <a:gd name="connsiteY37" fmla="*/ 344298 h 481776"/>
                <a:gd name="connsiteX38" fmla="*/ 256142 w 652151"/>
                <a:gd name="connsiteY38" fmla="*/ 318448 h 481776"/>
                <a:gd name="connsiteX39" fmla="*/ 230316 w 652151"/>
                <a:gd name="connsiteY39" fmla="*/ 292575 h 481776"/>
                <a:gd name="connsiteX40" fmla="*/ 25849 w 652151"/>
                <a:gd name="connsiteY40" fmla="*/ 292575 h 481776"/>
                <a:gd name="connsiteX41" fmla="*/ 0 w 652151"/>
                <a:gd name="connsiteY41" fmla="*/ 318448 h 481776"/>
                <a:gd name="connsiteX42" fmla="*/ 25849 w 652151"/>
                <a:gd name="connsiteY42" fmla="*/ 344298 h 481776"/>
                <a:gd name="connsiteX43" fmla="*/ 230316 w 652151"/>
                <a:gd name="connsiteY43" fmla="*/ 148652 h 481776"/>
                <a:gd name="connsiteX44" fmla="*/ 25849 w 652151"/>
                <a:gd name="connsiteY44" fmla="*/ 148652 h 481776"/>
                <a:gd name="connsiteX45" fmla="*/ 0 w 652151"/>
                <a:gd name="connsiteY45" fmla="*/ 174501 h 481776"/>
                <a:gd name="connsiteX46" fmla="*/ 25849 w 652151"/>
                <a:gd name="connsiteY46" fmla="*/ 200374 h 481776"/>
                <a:gd name="connsiteX47" fmla="*/ 230316 w 652151"/>
                <a:gd name="connsiteY47" fmla="*/ 200374 h 481776"/>
                <a:gd name="connsiteX48" fmla="*/ 256142 w 652151"/>
                <a:gd name="connsiteY48" fmla="*/ 174501 h 481776"/>
                <a:gd name="connsiteX49" fmla="*/ 230316 w 652151"/>
                <a:gd name="connsiteY49" fmla="*/ 148652 h 481776"/>
                <a:gd name="connsiteX50" fmla="*/ 25849 w 652151"/>
                <a:gd name="connsiteY50" fmla="*/ 51722 h 481776"/>
                <a:gd name="connsiteX51" fmla="*/ 230316 w 652151"/>
                <a:gd name="connsiteY51" fmla="*/ 51722 h 481776"/>
                <a:gd name="connsiteX52" fmla="*/ 256142 w 652151"/>
                <a:gd name="connsiteY52" fmla="*/ 25849 h 481776"/>
                <a:gd name="connsiteX53" fmla="*/ 230316 w 652151"/>
                <a:gd name="connsiteY53" fmla="*/ 0 h 481776"/>
                <a:gd name="connsiteX54" fmla="*/ 25849 w 652151"/>
                <a:gd name="connsiteY54" fmla="*/ 0 h 481776"/>
                <a:gd name="connsiteX55" fmla="*/ 0 w 652151"/>
                <a:gd name="connsiteY55" fmla="*/ 25849 h 481776"/>
                <a:gd name="connsiteX56" fmla="*/ 25849 w 652151"/>
                <a:gd name="connsiteY56" fmla="*/ 51722 h 48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52151" h="481776">
                  <a:moveTo>
                    <a:pt x="636282" y="57602"/>
                  </a:moveTo>
                  <a:lnTo>
                    <a:pt x="620408" y="41726"/>
                  </a:lnTo>
                  <a:cubicBezTo>
                    <a:pt x="610810" y="32055"/>
                    <a:pt x="598145" y="26027"/>
                    <a:pt x="584586" y="24673"/>
                  </a:cubicBezTo>
                  <a:cubicBezTo>
                    <a:pt x="569032" y="23528"/>
                    <a:pt x="553769" y="29333"/>
                    <a:pt x="542907" y="40526"/>
                  </a:cubicBezTo>
                  <a:lnTo>
                    <a:pt x="354882" y="229140"/>
                  </a:lnTo>
                  <a:lnTo>
                    <a:pt x="316096" y="330162"/>
                  </a:lnTo>
                  <a:cubicBezTo>
                    <a:pt x="309040" y="348390"/>
                    <a:pt x="326681" y="366031"/>
                    <a:pt x="344933" y="359539"/>
                  </a:cubicBezTo>
                  <a:lnTo>
                    <a:pt x="447742" y="322541"/>
                  </a:lnTo>
                  <a:lnTo>
                    <a:pt x="636334" y="133951"/>
                  </a:lnTo>
                  <a:cubicBezTo>
                    <a:pt x="657399" y="112915"/>
                    <a:pt x="657429" y="78781"/>
                    <a:pt x="636392" y="57711"/>
                  </a:cubicBezTo>
                  <a:cubicBezTo>
                    <a:pt x="636356" y="57675"/>
                    <a:pt x="636319" y="57638"/>
                    <a:pt x="636282" y="57602"/>
                  </a:cubicBezTo>
                  <a:close/>
                  <a:moveTo>
                    <a:pt x="529924" y="102833"/>
                  </a:moveTo>
                  <a:lnTo>
                    <a:pt x="574002" y="146323"/>
                  </a:lnTo>
                  <a:lnTo>
                    <a:pt x="453552" y="267361"/>
                  </a:lnTo>
                  <a:lnTo>
                    <a:pt x="409521" y="223260"/>
                  </a:lnTo>
                  <a:lnTo>
                    <a:pt x="529924" y="102833"/>
                  </a:lnTo>
                  <a:close/>
                  <a:moveTo>
                    <a:pt x="612200" y="108713"/>
                  </a:moveTo>
                  <a:lnTo>
                    <a:pt x="598675" y="122238"/>
                  </a:lnTo>
                  <a:lnTo>
                    <a:pt x="554621" y="78748"/>
                  </a:lnTo>
                  <a:lnTo>
                    <a:pt x="568145" y="65223"/>
                  </a:lnTo>
                  <a:cubicBezTo>
                    <a:pt x="571733" y="61702"/>
                    <a:pt x="576598" y="59792"/>
                    <a:pt x="581623" y="59931"/>
                  </a:cubicBezTo>
                  <a:cubicBezTo>
                    <a:pt x="586938" y="59931"/>
                    <a:pt x="591619" y="61695"/>
                    <a:pt x="595124" y="65223"/>
                  </a:cubicBezTo>
                  <a:lnTo>
                    <a:pt x="612200" y="82276"/>
                  </a:lnTo>
                  <a:cubicBezTo>
                    <a:pt x="615704" y="85804"/>
                    <a:pt x="617445" y="90485"/>
                    <a:pt x="617445" y="95800"/>
                  </a:cubicBezTo>
                  <a:cubicBezTo>
                    <a:pt x="617592" y="100651"/>
                    <a:pt x="615687" y="105339"/>
                    <a:pt x="612200" y="108713"/>
                  </a:cubicBezTo>
                  <a:close/>
                  <a:moveTo>
                    <a:pt x="384801" y="247933"/>
                  </a:moveTo>
                  <a:lnTo>
                    <a:pt x="428902" y="291987"/>
                  </a:lnTo>
                  <a:lnTo>
                    <a:pt x="358410" y="317860"/>
                  </a:lnTo>
                  <a:lnTo>
                    <a:pt x="384801" y="247933"/>
                  </a:lnTo>
                  <a:close/>
                  <a:moveTo>
                    <a:pt x="25849" y="481777"/>
                  </a:moveTo>
                  <a:lnTo>
                    <a:pt x="458256" y="481777"/>
                  </a:lnTo>
                  <a:cubicBezTo>
                    <a:pt x="472368" y="481777"/>
                    <a:pt x="484129" y="470040"/>
                    <a:pt x="484129" y="455927"/>
                  </a:cubicBezTo>
                  <a:cubicBezTo>
                    <a:pt x="484129" y="441815"/>
                    <a:pt x="472368" y="430078"/>
                    <a:pt x="458256" y="430078"/>
                  </a:cubicBezTo>
                  <a:lnTo>
                    <a:pt x="25849" y="430078"/>
                  </a:lnTo>
                  <a:cubicBezTo>
                    <a:pt x="11760" y="430078"/>
                    <a:pt x="0" y="441815"/>
                    <a:pt x="0" y="455927"/>
                  </a:cubicBezTo>
                  <a:cubicBezTo>
                    <a:pt x="0" y="470040"/>
                    <a:pt x="11760" y="481777"/>
                    <a:pt x="25849" y="481777"/>
                  </a:cubicBezTo>
                  <a:close/>
                  <a:moveTo>
                    <a:pt x="25849" y="344298"/>
                  </a:moveTo>
                  <a:lnTo>
                    <a:pt x="230316" y="344298"/>
                  </a:lnTo>
                  <a:cubicBezTo>
                    <a:pt x="244405" y="344298"/>
                    <a:pt x="256142" y="332537"/>
                    <a:pt x="256142" y="318448"/>
                  </a:cubicBezTo>
                  <a:cubicBezTo>
                    <a:pt x="256142" y="304336"/>
                    <a:pt x="244405" y="292575"/>
                    <a:pt x="230316" y="292575"/>
                  </a:cubicBezTo>
                  <a:lnTo>
                    <a:pt x="25849" y="292575"/>
                  </a:lnTo>
                  <a:cubicBezTo>
                    <a:pt x="11760" y="292575"/>
                    <a:pt x="0" y="304336"/>
                    <a:pt x="0" y="318448"/>
                  </a:cubicBezTo>
                  <a:cubicBezTo>
                    <a:pt x="0" y="332537"/>
                    <a:pt x="11760" y="344298"/>
                    <a:pt x="25849" y="344298"/>
                  </a:cubicBezTo>
                  <a:close/>
                  <a:moveTo>
                    <a:pt x="230316" y="148652"/>
                  </a:moveTo>
                  <a:lnTo>
                    <a:pt x="25849" y="148652"/>
                  </a:lnTo>
                  <a:cubicBezTo>
                    <a:pt x="11760" y="148652"/>
                    <a:pt x="0" y="160412"/>
                    <a:pt x="0" y="174501"/>
                  </a:cubicBezTo>
                  <a:cubicBezTo>
                    <a:pt x="0" y="188613"/>
                    <a:pt x="11760" y="200374"/>
                    <a:pt x="25849" y="200374"/>
                  </a:cubicBezTo>
                  <a:lnTo>
                    <a:pt x="230316" y="200374"/>
                  </a:lnTo>
                  <a:cubicBezTo>
                    <a:pt x="244405" y="200374"/>
                    <a:pt x="256142" y="188613"/>
                    <a:pt x="256142" y="174501"/>
                  </a:cubicBezTo>
                  <a:cubicBezTo>
                    <a:pt x="256142" y="160412"/>
                    <a:pt x="244405" y="148652"/>
                    <a:pt x="230316" y="148652"/>
                  </a:cubicBezTo>
                  <a:close/>
                  <a:moveTo>
                    <a:pt x="25849" y="51722"/>
                  </a:moveTo>
                  <a:lnTo>
                    <a:pt x="230316" y="51722"/>
                  </a:lnTo>
                  <a:cubicBezTo>
                    <a:pt x="244405" y="51722"/>
                    <a:pt x="256142" y="39962"/>
                    <a:pt x="256142" y="25849"/>
                  </a:cubicBezTo>
                  <a:cubicBezTo>
                    <a:pt x="256142" y="11737"/>
                    <a:pt x="244405" y="0"/>
                    <a:pt x="230316" y="0"/>
                  </a:cubicBezTo>
                  <a:lnTo>
                    <a:pt x="25849" y="0"/>
                  </a:lnTo>
                  <a:cubicBezTo>
                    <a:pt x="11760" y="0"/>
                    <a:pt x="0" y="11760"/>
                    <a:pt x="0" y="25849"/>
                  </a:cubicBezTo>
                  <a:cubicBezTo>
                    <a:pt x="0" y="39938"/>
                    <a:pt x="11760" y="51722"/>
                    <a:pt x="25849" y="51722"/>
                  </a:cubicBezTo>
                  <a:close/>
                </a:path>
              </a:pathLst>
            </a:custGeom>
            <a:grp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800">
                <a:ln w="19050">
                  <a:noFill/>
                </a:ln>
                <a:gradFill>
                  <a:gsLst>
                    <a:gs pos="100000">
                      <a:srgbClr val="E9BE61"/>
                    </a:gs>
                    <a:gs pos="49000">
                      <a:srgbClr val="FEEFAC"/>
                    </a:gs>
                  </a:gsLst>
                  <a:lin ang="5400000" scaled="0"/>
                </a:gradFill>
                <a:cs typeface="+mn-ea"/>
                <a:sym typeface="+mn-lt"/>
              </a:endParaRPr>
            </a:p>
          </p:txBody>
        </p:sp>
      </p:grpSp>
      <p:sp>
        <p:nvSpPr>
          <p:cNvPr id="17" name="椭圆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8EC60B-09ED-47BC-9D1F-0D5246569A22}"/>
              </a:ext>
            </a:extLst>
          </p:cNvPr>
          <p:cNvSpPr/>
          <p:nvPr/>
        </p:nvSpPr>
        <p:spPr>
          <a:xfrm>
            <a:off x="2378886" y="2251747"/>
            <a:ext cx="783414" cy="783414"/>
          </a:xfrm>
          <a:prstGeom prst="ellipse">
            <a:avLst/>
          </a:prstGeom>
          <a:gradFill>
            <a:gsLst>
              <a:gs pos="0">
                <a:srgbClr val="C30F0F">
                  <a:lumMod val="90000"/>
                  <a:lumOff val="10000"/>
                </a:srgbClr>
              </a:gs>
              <a:gs pos="64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n w="19050">
                  <a:noFill/>
                </a:ln>
                <a:gradFill>
                  <a:gsLst>
                    <a:gs pos="100000">
                      <a:srgbClr val="E9BE61"/>
                    </a:gs>
                    <a:gs pos="49000">
                      <a:srgbClr val="FEEFAC"/>
                    </a:gs>
                  </a:gsLst>
                  <a:lin ang="5400000" scaled="0"/>
                </a:gradFill>
                <a:cs typeface="+mn-ea"/>
                <a:sym typeface="+mn-lt"/>
              </a:rPr>
              <a:t>1</a:t>
            </a: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C3AAE4-2AA6-44CA-9D4B-9503EE6BE71C}"/>
              </a:ext>
            </a:extLst>
          </p:cNvPr>
          <p:cNvSpPr/>
          <p:nvPr/>
        </p:nvSpPr>
        <p:spPr>
          <a:xfrm>
            <a:off x="4559202" y="4274948"/>
            <a:ext cx="3102736" cy="978729"/>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贯彻新时代党的组织路线，构建严管和厚爱结合、激励与约束并重的干部考核评价体系</a:t>
            </a:r>
          </a:p>
        </p:txBody>
      </p:sp>
      <p:sp>
        <p:nvSpPr>
          <p:cNvPr id="23" name="矩形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C66EA3-7DF9-4351-8A38-A0BE2CE1ADD4}"/>
              </a:ext>
            </a:extLst>
          </p:cNvPr>
          <p:cNvSpPr/>
          <p:nvPr/>
        </p:nvSpPr>
        <p:spPr>
          <a:xfrm>
            <a:off x="1527988" y="3429000"/>
            <a:ext cx="2485211" cy="1274195"/>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深化全面从严治党，让党内政治生活严起来，党员教育管理实起来，政治生态好起来</a:t>
            </a:r>
          </a:p>
        </p:txBody>
      </p:sp>
      <p:sp>
        <p:nvSpPr>
          <p:cNvPr id="24" name="椭圆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91F8D2A-DC28-4D00-A2BE-5AFA8FEBC6C9}"/>
              </a:ext>
            </a:extLst>
          </p:cNvPr>
          <p:cNvSpPr/>
          <p:nvPr/>
        </p:nvSpPr>
        <p:spPr>
          <a:xfrm>
            <a:off x="9029700" y="2251747"/>
            <a:ext cx="783414" cy="783414"/>
          </a:xfrm>
          <a:prstGeom prst="ellipse">
            <a:avLst/>
          </a:prstGeom>
          <a:gradFill>
            <a:gsLst>
              <a:gs pos="0">
                <a:srgbClr val="C30F0F">
                  <a:lumMod val="90000"/>
                  <a:lumOff val="10000"/>
                </a:srgbClr>
              </a:gs>
              <a:gs pos="64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n w="19050">
                  <a:noFill/>
                </a:ln>
                <a:gradFill>
                  <a:gsLst>
                    <a:gs pos="100000">
                      <a:srgbClr val="E9BE61"/>
                    </a:gs>
                    <a:gs pos="49000">
                      <a:srgbClr val="FEEFAC"/>
                    </a:gs>
                  </a:gsLst>
                  <a:lin ang="5400000" scaled="0"/>
                </a:gradFill>
                <a:cs typeface="+mn-ea"/>
                <a:sym typeface="+mn-lt"/>
              </a:rPr>
              <a:t>2</a:t>
            </a: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25" name="矩形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5BBA098-4A34-4CFF-97EA-DB8FAD896657}"/>
              </a:ext>
            </a:extLst>
          </p:cNvPr>
          <p:cNvSpPr/>
          <p:nvPr/>
        </p:nvSpPr>
        <p:spPr>
          <a:xfrm>
            <a:off x="8096597" y="3429000"/>
            <a:ext cx="2649619" cy="978729"/>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持续开展形式主义官僚主义集中整治，切实为基层减负担、卸包袱、增动力</a:t>
            </a:r>
          </a:p>
        </p:txBody>
      </p:sp>
    </p:spTree>
    <p:extLst>
      <p:ext uri="{BB962C8B-B14F-4D97-AF65-F5344CB8AC3E}">
        <p14:creationId xmlns:p14="http://schemas.microsoft.com/office/powerpoint/2010/main" val="235596942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7" grpId="0" animBg="1"/>
      <p:bldP spid="8" grpId="0"/>
      <p:bldP spid="21" grpId="0" animBg="1"/>
      <p:bldP spid="17" grpId="0" animBg="1"/>
      <p:bldP spid="22" grpId="0"/>
      <p:bldP spid="23" grpId="0"/>
      <p:bldP spid="24" grpId="0" animBg="1"/>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FB39B5-0980-4F30-A075-421C1B9D5AC9}"/>
              </a:ext>
            </a:extLst>
          </p:cNvPr>
          <p:cNvSpPr/>
          <p:nvPr/>
        </p:nvSpPr>
        <p:spPr>
          <a:xfrm>
            <a:off x="0" y="2133600"/>
            <a:ext cx="12192000" cy="4572000"/>
          </a:xfrm>
          <a:prstGeom prst="rect">
            <a:avLst/>
          </a:prstGeom>
          <a:gradFill>
            <a:gsLst>
              <a:gs pos="29000">
                <a:srgbClr val="FEEFAC"/>
              </a:gs>
              <a:gs pos="80000">
                <a:srgbClr val="E9BE61"/>
              </a:gs>
            </a:gsLst>
            <a:lin ang="0" scaled="0"/>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DAC5EF-8808-4F63-8C2A-C534BD53DFFF}"/>
              </a:ext>
            </a:extLst>
          </p:cNvPr>
          <p:cNvSpPr/>
          <p:nvPr/>
        </p:nvSpPr>
        <p:spPr>
          <a:xfrm>
            <a:off x="0" y="2286000"/>
            <a:ext cx="12192000" cy="45720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n w="19050">
                <a:noFill/>
              </a:ln>
              <a:gradFill>
                <a:gsLst>
                  <a:gs pos="100000">
                    <a:srgbClr val="E9BE61"/>
                  </a:gs>
                  <a:gs pos="49000">
                    <a:srgbClr val="FEEFAC"/>
                  </a:gs>
                </a:gsLst>
                <a:lin ang="5400000" scaled="0"/>
              </a:gradFill>
              <a:cs typeface="+mn-ea"/>
              <a:sym typeface="+mn-lt"/>
            </a:endParaRPr>
          </a:p>
        </p:txBody>
      </p:sp>
      <p:pic>
        <p:nvPicPr>
          <p:cNvPr id="4" name="图片 3" descr="图片包含 黑暗, 男人, 棒球, 穿着&#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B0435CD-60C7-487F-9927-8A7A35E9F5A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864" y="488950"/>
            <a:ext cx="3689287" cy="5651500"/>
          </a:xfrm>
          <a:prstGeom prst="rect">
            <a:avLst/>
          </a:prstGeom>
        </p:spPr>
      </p:pic>
      <p:sp>
        <p:nvSpPr>
          <p:cNvPr id="5" name="Rectangle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6898FDB-F0BB-4DD3-8407-9AB33E5A4E2A}"/>
              </a:ext>
            </a:extLst>
          </p:cNvPr>
          <p:cNvSpPr/>
          <p:nvPr/>
        </p:nvSpPr>
        <p:spPr bwMode="auto">
          <a:xfrm>
            <a:off x="3326552" y="1102702"/>
            <a:ext cx="2769447" cy="1106457"/>
          </a:xfrm>
          <a:prstGeom prst="rect">
            <a:avLst/>
          </a:prstGeom>
        </p:spPr>
        <p:txBody>
          <a:bodyPr wrap="square">
            <a:spAutoFit/>
          </a:bodyPr>
          <a:lstStyle/>
          <a:p>
            <a:pPr>
              <a:lnSpc>
                <a:spcPct val="120000"/>
              </a:lnSpc>
            </a:pPr>
            <a:r>
              <a:rPr lang="zh-CN" altLang="en-US" sz="6000" dirty="0">
                <a:gradFill>
                  <a:gsLst>
                    <a:gs pos="0">
                      <a:schemeClr val="accent1">
                        <a:lumMod val="90000"/>
                        <a:lumOff val="10000"/>
                      </a:schemeClr>
                    </a:gs>
                    <a:gs pos="100000">
                      <a:schemeClr val="accent1"/>
                    </a:gs>
                  </a:gsLst>
                  <a:lin ang="5400000" scaled="1"/>
                </a:gradFill>
                <a:cs typeface="+mn-ea"/>
                <a:sym typeface="+mn-lt"/>
              </a:rPr>
              <a:t>结束语</a:t>
            </a:r>
          </a:p>
        </p:txBody>
      </p:sp>
      <p:sp>
        <p:nvSpPr>
          <p:cNvPr id="7" name="Rectangle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DEC590-017B-47DB-97F0-42C63C3FD0A7}"/>
              </a:ext>
            </a:extLst>
          </p:cNvPr>
          <p:cNvSpPr/>
          <p:nvPr/>
        </p:nvSpPr>
        <p:spPr bwMode="auto">
          <a:xfrm>
            <a:off x="5802761" y="1703033"/>
            <a:ext cx="3590926" cy="430374"/>
          </a:xfrm>
          <a:prstGeom prst="rect">
            <a:avLst/>
          </a:prstGeom>
        </p:spPr>
        <p:txBody>
          <a:bodyPr wrap="square">
            <a:spAutoFit/>
          </a:bodyPr>
          <a:lstStyle/>
          <a:p>
            <a:pPr>
              <a:lnSpc>
                <a:spcPct val="120000"/>
              </a:lnSpc>
            </a:pPr>
            <a:r>
              <a:rPr lang="en-US" altLang="zh-CN" sz="2000" dirty="0">
                <a:gradFill>
                  <a:gsLst>
                    <a:gs pos="0">
                      <a:schemeClr val="accent1">
                        <a:lumMod val="90000"/>
                        <a:lumOff val="10000"/>
                      </a:schemeClr>
                    </a:gs>
                    <a:gs pos="100000">
                      <a:schemeClr val="accent1"/>
                    </a:gs>
                  </a:gsLst>
                  <a:lin ang="5400000" scaled="1"/>
                </a:gradFill>
                <a:cs typeface="+mn-ea"/>
                <a:sym typeface="+mn-lt"/>
              </a:rPr>
              <a:t>Concluding remarks</a:t>
            </a:r>
          </a:p>
        </p:txBody>
      </p:sp>
      <p:sp>
        <p:nvSpPr>
          <p:cNvPr id="8" name="Text Placeholder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F4A9B8-5F25-4A0E-9028-54211B74D4D9}"/>
              </a:ext>
            </a:extLst>
          </p:cNvPr>
          <p:cNvSpPr txBox="1">
            <a:spLocks/>
          </p:cNvSpPr>
          <p:nvPr/>
        </p:nvSpPr>
        <p:spPr>
          <a:xfrm>
            <a:off x="3326553" y="2895630"/>
            <a:ext cx="7593860" cy="2295116"/>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indent="457200" algn="l">
              <a:lnSpc>
                <a:spcPct val="130000"/>
              </a:lnSpc>
              <a:spcBef>
                <a:spcPct val="0"/>
              </a:spcBef>
              <a:defRPr/>
            </a:pPr>
            <a:r>
              <a:rPr lang="zh-CN" altLang="en-US" sz="2200" dirty="0">
                <a:solidFill>
                  <a:schemeClr val="bg1"/>
                </a:solidFill>
                <a:cs typeface="+mn-ea"/>
                <a:sym typeface="+mn-lt"/>
              </a:rPr>
              <a:t>年初以来，集团全系统上下一心，党建工作初见成效，但党建力量仍稍显薄弱。今后，我们会把思想武装作为第一需要，把充电学习作为第一任务，在真学真用中提高能力素养，在尽心尽力中抓好工作落实，切实提高全系统党建力量，争当全区国有企业党建工作一支铁军</a:t>
            </a:r>
          </a:p>
        </p:txBody>
      </p:sp>
    </p:spTree>
    <p:extLst>
      <p:ext uri="{BB962C8B-B14F-4D97-AF65-F5344CB8AC3E}">
        <p14:creationId xmlns:p14="http://schemas.microsoft.com/office/powerpoint/2010/main" val="16122473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5"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矩形 4">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28142AA9-043B-4191-8963-CEEC446B7CD7}"/>
              </a:ext>
            </a:extLst>
          </p:cNvPr>
          <p:cNvSpPr txBox="1">
            <a:spLocks noChangeArrowheads="1"/>
          </p:cNvSpPr>
          <p:nvPr>
            <p:custDataLst>
              <p:tags r:id="rId1"/>
            </p:custDataLst>
          </p:nvPr>
        </p:nvSpPr>
        <p:spPr bwMode="auto">
          <a:xfrm>
            <a:off x="4202481" y="5316448"/>
            <a:ext cx="1893519" cy="387798"/>
          </a:xfrm>
          <a:prstGeom prst="rect">
            <a:avLst/>
          </a:prstGeom>
        </p:spPr>
        <p:txBody>
          <a:bodyPr wrap="square">
            <a:spAutoFit/>
          </a:bodyPr>
          <a:lstStyle>
            <a:defPPr>
              <a:defRPr lang="zh-CN"/>
            </a:defPPr>
            <a:lvl1pPr algn="dist">
              <a:lnSpc>
                <a:spcPct val="120000"/>
              </a:lnSpc>
              <a:defRPr sz="2000">
                <a:ln w="19050">
                  <a:noFill/>
                </a:ln>
                <a:gradFill>
                  <a:gsLst>
                    <a:gs pos="100000">
                      <a:srgbClr val="E9BE61"/>
                    </a:gs>
                    <a:gs pos="49000">
                      <a:srgbClr val="FEEFAC"/>
                    </a:gs>
                  </a:gsLst>
                  <a:lin ang="5400000" scaled="0"/>
                </a:gradFill>
                <a:latin typeface="思源宋体 CN Heavy" panose="02020900000000000000" pitchFamily="18" charset="-122"/>
                <a:ea typeface="思源宋体 CN Heavy" panose="02020900000000000000" pitchFamily="18" charset="-122"/>
              </a:defRPr>
            </a:lvl1pPr>
          </a:lstStyle>
          <a:p>
            <a:pPr algn="l"/>
            <a:r>
              <a:rPr lang="zh-CN" altLang="en-US" sz="1600" dirty="0">
                <a:latin typeface="+mn-lt"/>
                <a:ea typeface="+mn-ea"/>
                <a:cs typeface="+mn-ea"/>
                <a:sym typeface="+mn-lt"/>
              </a:rPr>
              <a:t>汇报人</a:t>
            </a:r>
            <a:r>
              <a:rPr lang="zh-CN" altLang="en-US" sz="1600" dirty="0" smtClean="0">
                <a:latin typeface="+mn-lt"/>
                <a:ea typeface="+mn-ea"/>
                <a:cs typeface="+mn-ea"/>
                <a:sym typeface="+mn-lt"/>
              </a:rPr>
              <a:t>：</a:t>
            </a:r>
            <a:r>
              <a:rPr lang="zh-CN" altLang="en-US" sz="1600" dirty="0">
                <a:latin typeface="+mn-lt"/>
                <a:ea typeface="+mn-ea"/>
                <a:cs typeface="+mn-ea"/>
                <a:sym typeface="+mn-lt"/>
              </a:rPr>
              <a:t>优品</a:t>
            </a:r>
            <a:r>
              <a:rPr lang="en-US" altLang="zh-CN" sz="1600" dirty="0" smtClean="0">
                <a:latin typeface="+mn-lt"/>
                <a:ea typeface="+mn-ea"/>
                <a:cs typeface="+mn-ea"/>
                <a:sym typeface="+mn-lt"/>
              </a:rPr>
              <a:t>PPT</a:t>
            </a:r>
            <a:endParaRPr lang="zh-CN" altLang="en-US" sz="1600" dirty="0">
              <a:latin typeface="+mn-lt"/>
              <a:ea typeface="+mn-ea"/>
              <a:cs typeface="+mn-ea"/>
              <a:sym typeface="+mn-lt"/>
            </a:endParaRPr>
          </a:p>
        </p:txBody>
      </p:sp>
      <p:sp>
        <p:nvSpPr>
          <p:cNvPr id="15" name="PA-任意多边形 9">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4FD8C876-1DB2-40CE-9C53-879112883626}"/>
              </a:ext>
            </a:extLst>
          </p:cNvPr>
          <p:cNvSpPr>
            <a:spLocks noEditPoints="1"/>
          </p:cNvSpPr>
          <p:nvPr>
            <p:custDataLst>
              <p:tags r:id="rId2"/>
            </p:custDataLst>
          </p:nvPr>
        </p:nvSpPr>
        <p:spPr bwMode="auto">
          <a:xfrm>
            <a:off x="3814942" y="5341212"/>
            <a:ext cx="297278" cy="298526"/>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gradFill>
            <a:gsLst>
              <a:gs pos="29000">
                <a:srgbClr val="FEEFAC"/>
              </a:gs>
              <a:gs pos="80000">
                <a:srgbClr val="E9BE61"/>
              </a:gs>
            </a:gsLst>
            <a:lin ang="5400000" scaled="1"/>
          </a:gradFill>
          <a:ln>
            <a:noFill/>
          </a:ln>
        </p:spPr>
        <p:txBody>
          <a:bodyPr vert="horz" wrap="square" lIns="91419" tIns="45709" rIns="91419" bIns="45709" numCol="1" anchor="t" anchorCtr="0" compatLnSpc="1"/>
          <a:lstStyle/>
          <a:p>
            <a:pPr marL="0" marR="0" lvl="0" indent="0" defTabSz="91376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lumMod val="95000"/>
                  <a:lumOff val="5000"/>
                </a:srgbClr>
              </a:solidFill>
              <a:effectLst/>
              <a:uLnTx/>
              <a:uFillTx/>
              <a:cs typeface="+mn-ea"/>
              <a:sym typeface="+mn-lt"/>
            </a:endParaRPr>
          </a:p>
        </p:txBody>
      </p:sp>
      <p:sp>
        <p:nvSpPr>
          <p:cNvPr id="16" name="PA-矩形 4">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8DC1F822-5282-4145-8016-CA1600C2FCB3}"/>
              </a:ext>
            </a:extLst>
          </p:cNvPr>
          <p:cNvSpPr txBox="1">
            <a:spLocks noChangeArrowheads="1"/>
          </p:cNvSpPr>
          <p:nvPr>
            <p:custDataLst>
              <p:tags r:id="rId3"/>
            </p:custDataLst>
          </p:nvPr>
        </p:nvSpPr>
        <p:spPr bwMode="auto">
          <a:xfrm>
            <a:off x="6973751" y="5290733"/>
            <a:ext cx="1806241" cy="387798"/>
          </a:xfrm>
          <a:prstGeom prst="rect">
            <a:avLst/>
          </a:prstGeom>
        </p:spPr>
        <p:txBody>
          <a:bodyPr wrap="square">
            <a:spAutoFit/>
          </a:bodyPr>
          <a:lstStyle>
            <a:defPPr>
              <a:defRPr lang="zh-CN"/>
            </a:defPPr>
            <a:lvl1pPr>
              <a:lnSpc>
                <a:spcPct val="120000"/>
              </a:lnSpc>
              <a:defRPr sz="1600">
                <a:ln w="19050">
                  <a:noFill/>
                </a:ln>
                <a:gradFill>
                  <a:gsLst>
                    <a:gs pos="100000">
                      <a:srgbClr val="E9BE61"/>
                    </a:gs>
                    <a:gs pos="49000">
                      <a:srgbClr val="FEEFAC"/>
                    </a:gs>
                  </a:gsLst>
                  <a:lin ang="5400000" scaled="0"/>
                </a:gradFill>
                <a:cs typeface="+mn-ea"/>
              </a:defRPr>
            </a:lvl1pPr>
          </a:lstStyle>
          <a:p>
            <a:r>
              <a:rPr lang="en-US" altLang="zh-CN" dirty="0" smtClean="0">
                <a:sym typeface="+mn-lt"/>
              </a:rPr>
              <a:t>20XX</a:t>
            </a:r>
            <a:r>
              <a:rPr lang="zh-CN" altLang="en-US" dirty="0">
                <a:sym typeface="+mn-lt"/>
              </a:rPr>
              <a:t>年</a:t>
            </a:r>
            <a:r>
              <a:rPr lang="en-US" altLang="zh-CN" dirty="0">
                <a:sym typeface="+mn-lt"/>
              </a:rPr>
              <a:t>07</a:t>
            </a:r>
            <a:r>
              <a:rPr lang="zh-CN" altLang="en-US" dirty="0">
                <a:sym typeface="+mn-lt"/>
              </a:rPr>
              <a:t>月</a:t>
            </a:r>
            <a:r>
              <a:rPr lang="en-US" altLang="zh-CN" dirty="0">
                <a:sym typeface="+mn-lt"/>
              </a:rPr>
              <a:t>01</a:t>
            </a:r>
            <a:r>
              <a:rPr lang="zh-CN" altLang="en-US" dirty="0">
                <a:sym typeface="+mn-lt"/>
              </a:rPr>
              <a:t>日</a:t>
            </a:r>
          </a:p>
        </p:txBody>
      </p:sp>
      <p:grpSp>
        <p:nvGrpSpPr>
          <p:cNvPr id="17" name="PA-组合 19">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49F768AC-AAC2-416F-BF0B-9B6B4DE74066}"/>
              </a:ext>
            </a:extLst>
          </p:cNvPr>
          <p:cNvGrpSpPr/>
          <p:nvPr>
            <p:custDataLst>
              <p:tags r:id="rId4"/>
            </p:custDataLst>
          </p:nvPr>
        </p:nvGrpSpPr>
        <p:grpSpPr>
          <a:xfrm>
            <a:off x="6603207" y="5313115"/>
            <a:ext cx="303292" cy="303290"/>
            <a:chOff x="6825228" y="4785753"/>
            <a:chExt cx="303292" cy="303290"/>
          </a:xfrm>
        </p:grpSpPr>
        <p:sp>
          <p:nvSpPr>
            <p:cNvPr id="18" name="PA-椭圆 18">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C703C340-F699-42FE-9CD7-00718F1CE4F8}"/>
                </a:ext>
              </a:extLst>
            </p:cNvPr>
            <p:cNvSpPr/>
            <p:nvPr>
              <p:custDataLst>
                <p:tags r:id="rId6"/>
              </p:custDataLst>
            </p:nvPr>
          </p:nvSpPr>
          <p:spPr>
            <a:xfrm>
              <a:off x="6825228" y="4785753"/>
              <a:ext cx="303292" cy="303290"/>
            </a:xfrm>
            <a:prstGeom prst="ellipse">
              <a:avLst/>
            </a:prstGeom>
            <a:gradFill>
              <a:gsLst>
                <a:gs pos="29000">
                  <a:srgbClr val="FEEFAC"/>
                </a:gs>
                <a:gs pos="80000">
                  <a:srgbClr val="E9BE61"/>
                </a:gs>
              </a:gsLst>
              <a:lin ang="5400000" scaled="1"/>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pic>
          <p:nvPicPr>
            <p:cNvPr id="21" name="PA-Graphic 17">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A4AA1DE9-1D3D-4BED-AD41-0649E9F26A79}"/>
                </a:ext>
              </a:extLst>
            </p:cNvPr>
            <p:cNvPicPr>
              <a:picLocks noChangeAspect="1"/>
            </p:cNvPicPr>
            <p:nvPr>
              <p:custDataLst>
                <p:tags r:id="rId7"/>
              </p:custDataLst>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xmlns:mc="http://schemas.openxmlformats.org/markup-compatibility/2006" xmlns:p14="http://schemas.microsoft.com/office/powerpoint/2010/main" xmlns:a14="http://schemas.microsoft.com/office/drawing/2010/main" xmlns:a16="http://schemas.microsoft.com/office/drawing/2014/main" xmlns="" r:embed="rId10"/>
                </a:ext>
              </a:extLst>
            </a:blip>
            <a:stretch>
              <a:fillRect/>
            </a:stretch>
          </p:blipFill>
          <p:spPr>
            <a:xfrm>
              <a:off x="6856745" y="4817269"/>
              <a:ext cx="240258" cy="240258"/>
            </a:xfrm>
            <a:prstGeom prst="rect">
              <a:avLst/>
            </a:prstGeom>
          </p:spPr>
        </p:pic>
      </p:grpSp>
      <p:sp>
        <p:nvSpPr>
          <p:cNvPr id="22" name="PA-文本框 19">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098E04F8-3304-4BE7-BCAB-7C15296CF5D2}"/>
              </a:ext>
            </a:extLst>
          </p:cNvPr>
          <p:cNvSpPr txBox="1"/>
          <p:nvPr>
            <p:custDataLst>
              <p:tags r:id="rId5"/>
            </p:custDataLst>
          </p:nvPr>
        </p:nvSpPr>
        <p:spPr>
          <a:xfrm>
            <a:off x="1951774" y="4229633"/>
            <a:ext cx="8288452" cy="430374"/>
          </a:xfrm>
          <a:prstGeom prst="rect">
            <a:avLst/>
          </a:prstGeom>
        </p:spPr>
        <p:txBody>
          <a:bodyPr wrap="square">
            <a:spAutoFit/>
          </a:bodyPr>
          <a:lstStyle>
            <a:defPPr>
              <a:defRPr lang="zh-CN"/>
            </a:defPPr>
            <a:lvl1pPr>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dist"/>
            <a:r>
              <a:rPr lang="zh-CN" altLang="en-US" sz="2000" dirty="0">
                <a:solidFill>
                  <a:srgbClr val="E9BE61"/>
                </a:solidFill>
                <a:latin typeface="+mn-lt"/>
                <a:ea typeface="+mn-ea"/>
                <a:cs typeface="+mn-ea"/>
                <a:sym typeface="+mn-lt"/>
              </a:rPr>
              <a:t>党委党支部书记年终工作总结计划暨述职报告</a:t>
            </a:r>
          </a:p>
        </p:txBody>
      </p:sp>
      <p:sp>
        <p:nvSpPr>
          <p:cNvPr id="23" name="矩形 22">
            <a:extLst>
              <a:ext uri="{FF2B5EF4-FFF2-40B4-BE49-F238E27FC236}">
                <a16:creationId xmlns:a16="http://schemas.microsoft.com/office/drawing/2014/main" xmlns:mc="http://schemas.openxmlformats.org/markup-compatibility/2006" xmlns:p14="http://schemas.microsoft.com/office/powerpoint/2010/main" xmlns:asvg="http://schemas.microsoft.com/office/drawing/2016/SVG/main" xmlns:a14="http://schemas.microsoft.com/office/drawing/2010/main" xmlns="" id="{9868E641-EB41-4081-87AB-83F250CDDBFE}"/>
              </a:ext>
            </a:extLst>
          </p:cNvPr>
          <p:cNvSpPr/>
          <p:nvPr/>
        </p:nvSpPr>
        <p:spPr>
          <a:xfrm>
            <a:off x="1719334" y="2572470"/>
            <a:ext cx="8753332" cy="1847237"/>
          </a:xfrm>
          <a:prstGeom prst="rect">
            <a:avLst/>
          </a:prstGeom>
        </p:spPr>
        <p:txBody>
          <a:bodyPr wrap="square">
            <a:spAutoFit/>
          </a:bodyPr>
          <a:lstStyle/>
          <a:p>
            <a:pPr algn="dist">
              <a:lnSpc>
                <a:spcPct val="120000"/>
              </a:lnSpc>
            </a:pPr>
            <a:r>
              <a:rPr lang="zh-CN" altLang="en-US" sz="10000" spc="300" dirty="0">
                <a:ln w="19050">
                  <a:noFill/>
                </a:ln>
                <a:gradFill>
                  <a:gsLst>
                    <a:gs pos="100000">
                      <a:srgbClr val="E9BE61"/>
                    </a:gs>
                    <a:gs pos="49000">
                      <a:srgbClr val="FEEFAC"/>
                    </a:gs>
                  </a:gsLst>
                  <a:lin ang="5400000" scaled="0"/>
                </a:gradFill>
                <a:latin typeface="方正粗黑宋简体" panose="02000000000000000000" pitchFamily="2" charset="-122"/>
                <a:ea typeface="方正粗黑宋简体" panose="02000000000000000000" pitchFamily="2" charset="-122"/>
                <a:cs typeface="+mn-ea"/>
                <a:sym typeface="+mn-lt"/>
              </a:rPr>
              <a:t>感谢大家观看</a:t>
            </a:r>
          </a:p>
        </p:txBody>
      </p:sp>
    </p:spTree>
    <p:extLst>
      <p:ext uri="{BB962C8B-B14F-4D97-AF65-F5344CB8AC3E}">
        <p14:creationId xmlns:p14="http://schemas.microsoft.com/office/powerpoint/2010/main" val="36216473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svg="http://schemas.microsoft.com/office/drawing/2016/SVG/main"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6060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mc="http://schemas.openxmlformats.org/markup-compatibility/2006" xmlns:p14="http://schemas.microsoft.com/office/powerpoint/2010/main" xmlns="" id="{687AC18B-1BED-42A0-99D0-63DBDA2CD173}"/>
              </a:ext>
            </a:extLst>
          </p:cNvPr>
          <p:cNvSpPr/>
          <p:nvPr/>
        </p:nvSpPr>
        <p:spPr>
          <a:xfrm>
            <a:off x="0" y="1333500"/>
            <a:ext cx="12192000" cy="4572000"/>
          </a:xfrm>
          <a:prstGeom prst="rect">
            <a:avLst/>
          </a:prstGeom>
          <a:gradFill>
            <a:gsLst>
              <a:gs pos="29000">
                <a:srgbClr val="FEEFAC"/>
              </a:gs>
              <a:gs pos="80000">
                <a:srgbClr val="E9BE61"/>
              </a:gs>
            </a:gsLst>
            <a:lin ang="0" scaled="0"/>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 id="{255CC099-6EDB-4634-A611-30D29A44AE91}"/>
              </a:ext>
            </a:extLst>
          </p:cNvPr>
          <p:cNvSpPr/>
          <p:nvPr/>
        </p:nvSpPr>
        <p:spPr>
          <a:xfrm>
            <a:off x="0" y="1485900"/>
            <a:ext cx="12192000" cy="45720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n w="19050">
                <a:noFill/>
              </a:ln>
              <a:gradFill>
                <a:gsLst>
                  <a:gs pos="100000">
                    <a:srgbClr val="E9BE61"/>
                  </a:gs>
                  <a:gs pos="49000">
                    <a:srgbClr val="FEEFAC"/>
                  </a:gs>
                </a:gsLst>
                <a:lin ang="5400000" scaled="0"/>
              </a:gradFill>
              <a:cs typeface="+mn-ea"/>
              <a:sym typeface="+mn-lt"/>
            </a:endParaRPr>
          </a:p>
        </p:txBody>
      </p:sp>
      <p:sp>
        <p:nvSpPr>
          <p:cNvPr id="5" name="Rectangle 3">
            <a:extLst>
              <a:ext uri="{FF2B5EF4-FFF2-40B4-BE49-F238E27FC236}">
                <a16:creationId xmlns:a16="http://schemas.microsoft.com/office/drawing/2014/main" xmlns:mc="http://schemas.openxmlformats.org/markup-compatibility/2006" xmlns:p14="http://schemas.microsoft.com/office/powerpoint/2010/main" xmlns="" id="{B98BEFA9-1F35-45DA-B8CD-A245F75F9E85}"/>
              </a:ext>
            </a:extLst>
          </p:cNvPr>
          <p:cNvSpPr/>
          <p:nvPr/>
        </p:nvSpPr>
        <p:spPr bwMode="auto">
          <a:xfrm>
            <a:off x="1690688" y="2293355"/>
            <a:ext cx="662386" cy="2638864"/>
          </a:xfrm>
          <a:prstGeom prst="rect">
            <a:avLst/>
          </a:prstGeom>
        </p:spPr>
        <p:txBody>
          <a:bodyPr wrap="square">
            <a:spAutoFit/>
          </a:bodyPr>
          <a:lstStyle/>
          <a:p>
            <a:pPr algn="ctr">
              <a:lnSpc>
                <a:spcPct val="120000"/>
              </a:lnSpc>
            </a:pPr>
            <a:r>
              <a:rPr lang="zh-CN" altLang="en-US" sz="7200" spc="300" dirty="0">
                <a:ln w="19050">
                  <a:noFill/>
                </a:ln>
                <a:gradFill>
                  <a:gsLst>
                    <a:gs pos="100000">
                      <a:srgbClr val="E9BE61"/>
                    </a:gs>
                    <a:gs pos="49000">
                      <a:srgbClr val="FEEFAC"/>
                    </a:gs>
                  </a:gsLst>
                  <a:lin ang="5400000" scaled="0"/>
                </a:gradFill>
                <a:cs typeface="+mn-ea"/>
                <a:sym typeface="+mn-lt"/>
              </a:rPr>
              <a:t>目</a:t>
            </a:r>
            <a:endParaRPr lang="en-US" altLang="zh-CN" sz="7200" spc="300" dirty="0">
              <a:ln w="19050">
                <a:noFill/>
              </a:ln>
              <a:gradFill>
                <a:gsLst>
                  <a:gs pos="100000">
                    <a:srgbClr val="E9BE61"/>
                  </a:gs>
                  <a:gs pos="49000">
                    <a:srgbClr val="FEEFAC"/>
                  </a:gs>
                </a:gsLst>
                <a:lin ang="5400000" scaled="0"/>
              </a:gradFill>
              <a:cs typeface="+mn-ea"/>
              <a:sym typeface="+mn-lt"/>
            </a:endParaRPr>
          </a:p>
          <a:p>
            <a:pPr algn="ctr">
              <a:lnSpc>
                <a:spcPct val="120000"/>
              </a:lnSpc>
            </a:pPr>
            <a:r>
              <a:rPr lang="zh-CN" altLang="en-US" sz="7200" spc="300" dirty="0">
                <a:ln w="19050">
                  <a:noFill/>
                </a:ln>
                <a:gradFill>
                  <a:gsLst>
                    <a:gs pos="100000">
                      <a:srgbClr val="E9BE61"/>
                    </a:gs>
                    <a:gs pos="49000">
                      <a:srgbClr val="FEEFAC"/>
                    </a:gs>
                  </a:gsLst>
                  <a:lin ang="5400000" scaled="0"/>
                </a:gradFill>
                <a:cs typeface="+mn-ea"/>
                <a:sym typeface="+mn-lt"/>
              </a:rPr>
              <a:t>录</a:t>
            </a:r>
          </a:p>
        </p:txBody>
      </p:sp>
      <p:sp>
        <p:nvSpPr>
          <p:cNvPr id="6" name="Rectangle 4">
            <a:extLst>
              <a:ext uri="{FF2B5EF4-FFF2-40B4-BE49-F238E27FC236}">
                <a16:creationId xmlns:a16="http://schemas.microsoft.com/office/drawing/2014/main" xmlns:mc="http://schemas.openxmlformats.org/markup-compatibility/2006" xmlns:p14="http://schemas.microsoft.com/office/powerpoint/2010/main" xmlns="" id="{A135745B-041D-4944-9746-F72C20C42A89}"/>
              </a:ext>
            </a:extLst>
          </p:cNvPr>
          <p:cNvSpPr/>
          <p:nvPr/>
        </p:nvSpPr>
        <p:spPr bwMode="auto">
          <a:xfrm rot="5400000">
            <a:off x="1880810" y="4185063"/>
            <a:ext cx="1699118" cy="362792"/>
          </a:xfrm>
          <a:prstGeom prst="rect">
            <a:avLst/>
          </a:prstGeom>
        </p:spPr>
        <p:txBody>
          <a:bodyPr wrap="square">
            <a:spAutoFit/>
          </a:bodyPr>
          <a:lstStyle/>
          <a:p>
            <a:pPr>
              <a:lnSpc>
                <a:spcPct val="120000"/>
              </a:lnSpc>
            </a:pPr>
            <a:r>
              <a:rPr lang="en-US" altLang="zh-CN" sz="1600" spc="300" dirty="0">
                <a:ln w="19050">
                  <a:noFill/>
                </a:ln>
                <a:gradFill>
                  <a:gsLst>
                    <a:gs pos="100000">
                      <a:srgbClr val="E9BE61"/>
                    </a:gs>
                    <a:gs pos="49000">
                      <a:srgbClr val="FEEFAC"/>
                    </a:gs>
                  </a:gsLst>
                  <a:lin ang="5400000" scaled="0"/>
                </a:gradFill>
                <a:cs typeface="+mn-ea"/>
                <a:sym typeface="+mn-lt"/>
              </a:rPr>
              <a:t>CONTENTS</a:t>
            </a:r>
          </a:p>
        </p:txBody>
      </p:sp>
      <p:sp>
        <p:nvSpPr>
          <p:cNvPr id="7" name="矩形: 对角圆角 6">
            <a:extLst>
              <a:ext uri="{FF2B5EF4-FFF2-40B4-BE49-F238E27FC236}">
                <a16:creationId xmlns:a16="http://schemas.microsoft.com/office/drawing/2014/main" xmlns:mc="http://schemas.openxmlformats.org/markup-compatibility/2006" xmlns:p14="http://schemas.microsoft.com/office/powerpoint/2010/main" xmlns="" id="{70659352-BA00-4BAB-9FA1-A7653001791B}"/>
              </a:ext>
            </a:extLst>
          </p:cNvPr>
          <p:cNvSpPr/>
          <p:nvPr/>
        </p:nvSpPr>
        <p:spPr bwMode="auto">
          <a:xfrm>
            <a:off x="5011920" y="2384725"/>
            <a:ext cx="5692594" cy="588594"/>
          </a:xfrm>
          <a:prstGeom prst="round2DiagRect">
            <a:avLst>
              <a:gd name="adj1" fmla="val 22121"/>
              <a:gd name="adj2" fmla="val 0"/>
            </a:avLst>
          </a:prstGeom>
          <a:solidFill>
            <a:srgbClr val="FFFFFF">
              <a:alpha val="0"/>
            </a:srgbClr>
          </a:solidFill>
          <a:ln w="9525" cap="flat">
            <a:solidFill>
              <a:schemeClr val="bg1">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3D3D3D"/>
              </a:solidFill>
              <a:effectLst/>
              <a:uLnTx/>
              <a:uFillTx/>
              <a:cs typeface="+mn-ea"/>
              <a:sym typeface="+mn-lt"/>
            </a:endParaRPr>
          </a:p>
        </p:txBody>
      </p:sp>
      <p:sp>
        <p:nvSpPr>
          <p:cNvPr id="8" name="椭圆 7">
            <a:extLst>
              <a:ext uri="{FF2B5EF4-FFF2-40B4-BE49-F238E27FC236}">
                <a16:creationId xmlns:a16="http://schemas.microsoft.com/office/drawing/2014/main" xmlns:mc="http://schemas.openxmlformats.org/markup-compatibility/2006" xmlns:p14="http://schemas.microsoft.com/office/powerpoint/2010/main" xmlns="" id="{589436FF-92AA-4DD6-88E6-AED0D70EC382}"/>
              </a:ext>
            </a:extLst>
          </p:cNvPr>
          <p:cNvSpPr/>
          <p:nvPr/>
        </p:nvSpPr>
        <p:spPr bwMode="auto">
          <a:xfrm>
            <a:off x="5281631" y="2459023"/>
            <a:ext cx="440000" cy="439998"/>
          </a:xfrm>
          <a:prstGeom prst="ellipse">
            <a:avLst/>
          </a:prstGeom>
          <a:gradFill>
            <a:gsLst>
              <a:gs pos="29000">
                <a:srgbClr val="FEEFAC"/>
              </a:gs>
              <a:gs pos="80000">
                <a:srgbClr val="E9BE61"/>
              </a:gs>
            </a:gsLst>
            <a:lin ang="0" scaled="0"/>
          </a:gradFill>
          <a:ln>
            <a:solidFill>
              <a:schemeClr val="bg1"/>
            </a:solidFill>
          </a:ln>
        </p:spPr>
        <p:txBody>
          <a:bodyPr vert="horz" wrap="square" lIns="91419" tIns="45709" rIns="91419" bIns="45709" numCol="1" anchor="ctr" anchorCtr="0" compatLnSpc="1"/>
          <a:lstStyle/>
          <a:p>
            <a:pPr algn="ctr" defTabSz="913765"/>
            <a:r>
              <a:rPr lang="en-US" altLang="zh-CN" kern="0" dirty="0">
                <a:solidFill>
                  <a:srgbClr val="C00000">
                    <a:lumMod val="95000"/>
                    <a:lumOff val="5000"/>
                  </a:srgbClr>
                </a:solidFill>
                <a:cs typeface="+mn-ea"/>
                <a:sym typeface="+mn-lt"/>
              </a:rPr>
              <a:t>1</a:t>
            </a:r>
            <a:endParaRPr lang="zh-CN" altLang="en-US" kern="0" dirty="0">
              <a:solidFill>
                <a:srgbClr val="C00000">
                  <a:lumMod val="95000"/>
                  <a:lumOff val="5000"/>
                </a:srgbClr>
              </a:solidFill>
              <a:cs typeface="+mn-ea"/>
              <a:sym typeface="+mn-lt"/>
            </a:endParaRPr>
          </a:p>
        </p:txBody>
      </p:sp>
      <p:sp>
        <p:nvSpPr>
          <p:cNvPr id="9" name="TextBox 47">
            <a:extLst>
              <a:ext uri="{FF2B5EF4-FFF2-40B4-BE49-F238E27FC236}">
                <a16:creationId xmlns:a16="http://schemas.microsoft.com/office/drawing/2014/main" xmlns:mc="http://schemas.openxmlformats.org/markup-compatibility/2006" xmlns:p14="http://schemas.microsoft.com/office/powerpoint/2010/main" xmlns="" id="{F238E2BE-56F7-46F7-87DA-50355B9F6AA5}"/>
              </a:ext>
            </a:extLst>
          </p:cNvPr>
          <p:cNvSpPr txBox="1"/>
          <p:nvPr/>
        </p:nvSpPr>
        <p:spPr>
          <a:xfrm>
            <a:off x="6001957" y="2412218"/>
            <a:ext cx="4529351" cy="539507"/>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2800" dirty="0">
                <a:gradFill>
                  <a:gsLst>
                    <a:gs pos="0">
                      <a:srgbClr val="FEEFAC"/>
                    </a:gs>
                    <a:gs pos="79000">
                      <a:srgbClr val="E9BE61"/>
                    </a:gs>
                  </a:gsLst>
                  <a:lin ang="5400000" scaled="1"/>
                </a:gradFill>
                <a:latin typeface="+mn-lt"/>
                <a:ea typeface="+mn-ea"/>
                <a:cs typeface="+mn-ea"/>
                <a:sym typeface="+mn-lt"/>
              </a:rPr>
              <a:t>履职工作主要情况</a:t>
            </a:r>
          </a:p>
        </p:txBody>
      </p:sp>
      <p:sp>
        <p:nvSpPr>
          <p:cNvPr id="10" name="矩形: 对角圆角 9">
            <a:extLst>
              <a:ext uri="{FF2B5EF4-FFF2-40B4-BE49-F238E27FC236}">
                <a16:creationId xmlns:a16="http://schemas.microsoft.com/office/drawing/2014/main" xmlns:mc="http://schemas.openxmlformats.org/markup-compatibility/2006" xmlns:p14="http://schemas.microsoft.com/office/powerpoint/2010/main" xmlns="" id="{5B6F6971-3AF3-4492-8662-7D0DC5A8344B}"/>
              </a:ext>
            </a:extLst>
          </p:cNvPr>
          <p:cNvSpPr/>
          <p:nvPr/>
        </p:nvSpPr>
        <p:spPr bwMode="auto">
          <a:xfrm>
            <a:off x="5011920" y="3442602"/>
            <a:ext cx="5692594" cy="588594"/>
          </a:xfrm>
          <a:prstGeom prst="round2DiagRect">
            <a:avLst>
              <a:gd name="adj1" fmla="val 22121"/>
              <a:gd name="adj2" fmla="val 0"/>
            </a:avLst>
          </a:prstGeom>
          <a:solidFill>
            <a:srgbClr val="FFFFFF">
              <a:alpha val="0"/>
            </a:srgbClr>
          </a:solidFill>
          <a:ln w="9525" cap="flat">
            <a:solidFill>
              <a:schemeClr val="bg1">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3D3D3D"/>
              </a:solidFill>
              <a:effectLst/>
              <a:uLnTx/>
              <a:uFillTx/>
              <a:cs typeface="+mn-ea"/>
              <a:sym typeface="+mn-lt"/>
            </a:endParaRPr>
          </a:p>
        </p:txBody>
      </p:sp>
      <p:sp>
        <p:nvSpPr>
          <p:cNvPr id="11" name="椭圆 10">
            <a:extLst>
              <a:ext uri="{FF2B5EF4-FFF2-40B4-BE49-F238E27FC236}">
                <a16:creationId xmlns:a16="http://schemas.microsoft.com/office/drawing/2014/main" xmlns:mc="http://schemas.openxmlformats.org/markup-compatibility/2006" xmlns:p14="http://schemas.microsoft.com/office/powerpoint/2010/main" xmlns="" id="{9A7D6852-3D49-451C-8329-C0AC968A8938}"/>
              </a:ext>
            </a:extLst>
          </p:cNvPr>
          <p:cNvSpPr/>
          <p:nvPr/>
        </p:nvSpPr>
        <p:spPr bwMode="auto">
          <a:xfrm>
            <a:off x="5281631" y="3516900"/>
            <a:ext cx="440000" cy="439998"/>
          </a:xfrm>
          <a:prstGeom prst="ellipse">
            <a:avLst/>
          </a:prstGeom>
          <a:gradFill>
            <a:gsLst>
              <a:gs pos="29000">
                <a:srgbClr val="FEEFAC"/>
              </a:gs>
              <a:gs pos="80000">
                <a:srgbClr val="E9BE61"/>
              </a:gs>
            </a:gsLst>
            <a:lin ang="0" scaled="0"/>
          </a:gradFill>
          <a:ln>
            <a:solidFill>
              <a:schemeClr val="bg1"/>
            </a:solidFill>
          </a:ln>
        </p:spPr>
        <p:txBody>
          <a:bodyPr vert="horz" wrap="square" lIns="91419" tIns="45709" rIns="91419" bIns="45709" numCol="1" anchor="ctr" anchorCtr="0" compatLnSpc="1"/>
          <a:lstStyle/>
          <a:p>
            <a:pPr algn="ctr" defTabSz="913765"/>
            <a:r>
              <a:rPr lang="en-US" altLang="zh-CN" kern="0" dirty="0">
                <a:solidFill>
                  <a:srgbClr val="C00000">
                    <a:lumMod val="95000"/>
                    <a:lumOff val="5000"/>
                  </a:srgbClr>
                </a:solidFill>
                <a:cs typeface="+mn-ea"/>
                <a:sym typeface="+mn-lt"/>
              </a:rPr>
              <a:t>2</a:t>
            </a:r>
            <a:endParaRPr lang="zh-CN" altLang="en-US" kern="0" dirty="0">
              <a:solidFill>
                <a:srgbClr val="C00000">
                  <a:lumMod val="95000"/>
                  <a:lumOff val="5000"/>
                </a:srgbClr>
              </a:solidFill>
              <a:cs typeface="+mn-ea"/>
              <a:sym typeface="+mn-lt"/>
            </a:endParaRPr>
          </a:p>
        </p:txBody>
      </p:sp>
      <p:sp>
        <p:nvSpPr>
          <p:cNvPr id="12" name="矩形: 对角圆角 11">
            <a:extLst>
              <a:ext uri="{FF2B5EF4-FFF2-40B4-BE49-F238E27FC236}">
                <a16:creationId xmlns:a16="http://schemas.microsoft.com/office/drawing/2014/main" xmlns:mc="http://schemas.openxmlformats.org/markup-compatibility/2006" xmlns:p14="http://schemas.microsoft.com/office/powerpoint/2010/main" xmlns="" id="{D5FD52A1-D452-4F41-A2FE-236F782B9F49}"/>
              </a:ext>
            </a:extLst>
          </p:cNvPr>
          <p:cNvSpPr/>
          <p:nvPr/>
        </p:nvSpPr>
        <p:spPr bwMode="auto">
          <a:xfrm>
            <a:off x="5011920" y="4500479"/>
            <a:ext cx="5692594" cy="588594"/>
          </a:xfrm>
          <a:prstGeom prst="round2DiagRect">
            <a:avLst>
              <a:gd name="adj1" fmla="val 22121"/>
              <a:gd name="adj2" fmla="val 0"/>
            </a:avLst>
          </a:prstGeom>
          <a:solidFill>
            <a:srgbClr val="FFFFFF">
              <a:alpha val="0"/>
            </a:srgbClr>
          </a:solidFill>
          <a:ln w="9525" cap="flat">
            <a:solidFill>
              <a:schemeClr val="bg1">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3D3D3D"/>
              </a:solidFill>
              <a:effectLst/>
              <a:uLnTx/>
              <a:uFillTx/>
              <a:cs typeface="+mn-ea"/>
              <a:sym typeface="+mn-lt"/>
            </a:endParaRPr>
          </a:p>
        </p:txBody>
      </p:sp>
      <p:sp>
        <p:nvSpPr>
          <p:cNvPr id="13" name="椭圆 12">
            <a:extLst>
              <a:ext uri="{FF2B5EF4-FFF2-40B4-BE49-F238E27FC236}">
                <a16:creationId xmlns:a16="http://schemas.microsoft.com/office/drawing/2014/main" xmlns:mc="http://schemas.openxmlformats.org/markup-compatibility/2006" xmlns:p14="http://schemas.microsoft.com/office/powerpoint/2010/main" xmlns="" id="{803F888C-0910-45DF-A7E8-6E68AECF40AB}"/>
              </a:ext>
            </a:extLst>
          </p:cNvPr>
          <p:cNvSpPr/>
          <p:nvPr/>
        </p:nvSpPr>
        <p:spPr bwMode="auto">
          <a:xfrm>
            <a:off x="5281631" y="4574777"/>
            <a:ext cx="440000" cy="439998"/>
          </a:xfrm>
          <a:prstGeom prst="ellipse">
            <a:avLst/>
          </a:prstGeom>
          <a:gradFill>
            <a:gsLst>
              <a:gs pos="29000">
                <a:srgbClr val="FEEFAC"/>
              </a:gs>
              <a:gs pos="80000">
                <a:srgbClr val="E9BE61"/>
              </a:gs>
            </a:gsLst>
            <a:lin ang="0" scaled="0"/>
          </a:gradFill>
          <a:ln>
            <a:solidFill>
              <a:schemeClr val="bg1"/>
            </a:solidFill>
          </a:ln>
        </p:spPr>
        <p:txBody>
          <a:bodyPr vert="horz" wrap="square" lIns="91419" tIns="45709" rIns="91419" bIns="45709" numCol="1" anchor="ctr" anchorCtr="0" compatLnSpc="1"/>
          <a:lstStyle/>
          <a:p>
            <a:pPr algn="ctr" defTabSz="913765"/>
            <a:r>
              <a:rPr lang="en-US" altLang="zh-CN" kern="0" dirty="0">
                <a:solidFill>
                  <a:srgbClr val="C00000">
                    <a:lumMod val="95000"/>
                    <a:lumOff val="5000"/>
                  </a:srgbClr>
                </a:solidFill>
                <a:cs typeface="+mn-ea"/>
                <a:sym typeface="+mn-lt"/>
              </a:rPr>
              <a:t>3</a:t>
            </a:r>
            <a:endParaRPr lang="zh-CN" altLang="en-US" kern="0" dirty="0">
              <a:solidFill>
                <a:srgbClr val="C00000">
                  <a:lumMod val="95000"/>
                  <a:lumOff val="5000"/>
                </a:srgbClr>
              </a:solidFill>
              <a:cs typeface="+mn-ea"/>
              <a:sym typeface="+mn-lt"/>
            </a:endParaRPr>
          </a:p>
        </p:txBody>
      </p:sp>
      <p:sp>
        <p:nvSpPr>
          <p:cNvPr id="14" name="TextBox 47">
            <a:extLst>
              <a:ext uri="{FF2B5EF4-FFF2-40B4-BE49-F238E27FC236}">
                <a16:creationId xmlns:a16="http://schemas.microsoft.com/office/drawing/2014/main" xmlns:mc="http://schemas.openxmlformats.org/markup-compatibility/2006" xmlns:p14="http://schemas.microsoft.com/office/powerpoint/2010/main" xmlns="" id="{98FB7C9F-EC22-49C4-9D12-9C2FF497F2A7}"/>
              </a:ext>
            </a:extLst>
          </p:cNvPr>
          <p:cNvSpPr txBox="1"/>
          <p:nvPr/>
        </p:nvSpPr>
        <p:spPr>
          <a:xfrm>
            <a:off x="6001957" y="3470095"/>
            <a:ext cx="4529351" cy="539507"/>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2800" dirty="0">
                <a:gradFill>
                  <a:gsLst>
                    <a:gs pos="0">
                      <a:srgbClr val="FEEFAC"/>
                    </a:gs>
                    <a:gs pos="79000">
                      <a:srgbClr val="E9BE61"/>
                    </a:gs>
                  </a:gsLst>
                  <a:lin ang="5400000" scaled="1"/>
                </a:gradFill>
                <a:latin typeface="+mn-lt"/>
                <a:ea typeface="+mn-ea"/>
                <a:cs typeface="+mn-ea"/>
                <a:sym typeface="+mn-lt"/>
              </a:rPr>
              <a:t>做好社区党建工作</a:t>
            </a:r>
          </a:p>
        </p:txBody>
      </p:sp>
      <p:sp>
        <p:nvSpPr>
          <p:cNvPr id="15" name="TextBox 47">
            <a:extLst>
              <a:ext uri="{FF2B5EF4-FFF2-40B4-BE49-F238E27FC236}">
                <a16:creationId xmlns:a16="http://schemas.microsoft.com/office/drawing/2014/main" xmlns:mc="http://schemas.openxmlformats.org/markup-compatibility/2006" xmlns:p14="http://schemas.microsoft.com/office/powerpoint/2010/main" xmlns="" id="{3191FF28-8655-4C6A-B6D4-640CF7001035}"/>
              </a:ext>
            </a:extLst>
          </p:cNvPr>
          <p:cNvSpPr txBox="1"/>
          <p:nvPr/>
        </p:nvSpPr>
        <p:spPr>
          <a:xfrm>
            <a:off x="6001957" y="4567265"/>
            <a:ext cx="4307268" cy="475579"/>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2400" dirty="0">
                <a:gradFill>
                  <a:gsLst>
                    <a:gs pos="0">
                      <a:srgbClr val="FEEFAC"/>
                    </a:gs>
                    <a:gs pos="79000">
                      <a:srgbClr val="E9BE61"/>
                    </a:gs>
                  </a:gsLst>
                  <a:lin ang="5400000" scaled="1"/>
                </a:gradFill>
                <a:latin typeface="+mn-lt"/>
                <a:ea typeface="+mn-ea"/>
                <a:cs typeface="+mn-ea"/>
                <a:sym typeface="+mn-lt"/>
              </a:rPr>
              <a:t>存在的问题和下一步工作计划</a:t>
            </a:r>
          </a:p>
        </p:txBody>
      </p:sp>
    </p:spTree>
    <p:extLst>
      <p:ext uri="{BB962C8B-B14F-4D97-AF65-F5344CB8AC3E}">
        <p14:creationId xmlns:p14="http://schemas.microsoft.com/office/powerpoint/2010/main" val="23290976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additive="base">
                                        <p:cTn id="55" dur="500" fill="hold"/>
                                        <p:tgtEl>
                                          <p:spTgt spid="3"/>
                                        </p:tgtEl>
                                        <p:attrNameLst>
                                          <p:attrName>ppt_x</p:attrName>
                                        </p:attrNameLst>
                                      </p:cBhvr>
                                      <p:tavLst>
                                        <p:tav tm="0">
                                          <p:val>
                                            <p:strVal val="#ppt_x"/>
                                          </p:val>
                                        </p:tav>
                                        <p:tav tm="100000">
                                          <p:val>
                                            <p:strVal val="#ppt_x"/>
                                          </p:val>
                                        </p:tav>
                                      </p:tavLst>
                                    </p:anim>
                                    <p:anim calcmode="lin" valueType="num">
                                      <p:cBhvr additive="base">
                                        <p:cTn id="5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p:bldP spid="7" grpId="0" animBg="1"/>
      <p:bldP spid="8" grpId="0" animBg="1"/>
      <p:bldP spid="9" grpId="0"/>
      <p:bldP spid="10" grpId="0" animBg="1"/>
      <p:bldP spid="11" grpId="0" animBg="1"/>
      <p:bldP spid="12" grpId="0" animBg="1"/>
      <p:bldP spid="13" grpId="0" animBg="1"/>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2478C3-08B3-4F30-AC91-7507609C5AF6}"/>
              </a:ext>
            </a:extLst>
          </p:cNvPr>
          <p:cNvSpPr/>
          <p:nvPr/>
        </p:nvSpPr>
        <p:spPr>
          <a:xfrm>
            <a:off x="0" y="1333500"/>
            <a:ext cx="12192000" cy="4572000"/>
          </a:xfrm>
          <a:prstGeom prst="rect">
            <a:avLst/>
          </a:prstGeom>
          <a:gradFill>
            <a:gsLst>
              <a:gs pos="29000">
                <a:srgbClr val="FEEFAC"/>
              </a:gs>
              <a:gs pos="80000">
                <a:srgbClr val="E9BE61"/>
              </a:gs>
            </a:gsLst>
            <a:lin ang="0" scaled="0"/>
          </a:gradFill>
          <a:ln>
            <a:noFill/>
          </a:ln>
        </p:spPr>
        <p:txBody>
          <a:bodyPr vert="horz" wrap="square" lIns="91419" tIns="45709" rIns="91419" bIns="45709" numCol="1" anchor="t" anchorCtr="0" compatLnSpc="1"/>
          <a:lstStyle/>
          <a:p>
            <a:pPr defTabSz="913765"/>
            <a:endParaRPr lang="zh-CN" altLang="en-US" kern="0">
              <a:solidFill>
                <a:srgbClr val="C00000">
                  <a:lumMod val="95000"/>
                  <a:lumOff val="5000"/>
                </a:srgbClr>
              </a:solidFill>
              <a:cs typeface="+mn-ea"/>
              <a:sym typeface="+mn-lt"/>
            </a:endParaRPr>
          </a:p>
        </p:txBody>
      </p:sp>
      <p:sp>
        <p:nvSpPr>
          <p:cNvPr id="3" name="矩形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C735A6-DC88-4AB6-AD35-673BB8E79BF5}"/>
              </a:ext>
            </a:extLst>
          </p:cNvPr>
          <p:cNvSpPr/>
          <p:nvPr/>
        </p:nvSpPr>
        <p:spPr>
          <a:xfrm>
            <a:off x="0" y="1485900"/>
            <a:ext cx="12192000" cy="45720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n w="19050">
                <a:noFill/>
              </a:ln>
              <a:gradFill>
                <a:gsLst>
                  <a:gs pos="100000">
                    <a:srgbClr val="E9BE61"/>
                  </a:gs>
                  <a:gs pos="49000">
                    <a:srgbClr val="FEEFAC"/>
                  </a:gs>
                </a:gsLst>
                <a:lin ang="5400000" scaled="0"/>
              </a:gradFill>
              <a:cs typeface="+mn-ea"/>
              <a:sym typeface="+mn-lt"/>
            </a:endParaRPr>
          </a:p>
        </p:txBody>
      </p:sp>
      <p:sp>
        <p:nvSpPr>
          <p:cNvPr id="5"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CB074B-07DE-42FA-B197-84639F05583D}"/>
              </a:ext>
            </a:extLst>
          </p:cNvPr>
          <p:cNvSpPr txBox="1"/>
          <p:nvPr/>
        </p:nvSpPr>
        <p:spPr>
          <a:xfrm>
            <a:off x="4607882" y="2957364"/>
            <a:ext cx="6278234" cy="977640"/>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5400" dirty="0">
                <a:gradFill>
                  <a:gsLst>
                    <a:gs pos="0">
                      <a:srgbClr val="FEEFAC"/>
                    </a:gs>
                    <a:gs pos="79000">
                      <a:srgbClr val="E9BE61"/>
                    </a:gs>
                  </a:gsLst>
                  <a:lin ang="5400000" scaled="1"/>
                </a:gradFill>
                <a:latin typeface="方正粗黑宋简体" panose="02000000000000000000" pitchFamily="2" charset="-122"/>
                <a:ea typeface="方正粗黑宋简体" panose="02000000000000000000" pitchFamily="2" charset="-122"/>
                <a:cs typeface="+mn-ea"/>
                <a:sym typeface="+mn-lt"/>
              </a:rPr>
              <a:t>履职工作主要情况</a:t>
            </a:r>
          </a:p>
        </p:txBody>
      </p:sp>
      <p:cxnSp>
        <p:nvCxnSpPr>
          <p:cNvPr id="8" name="直接连接符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5FD13A-3F96-4505-86B3-CB006FE205FC}"/>
              </a:ext>
            </a:extLst>
          </p:cNvPr>
          <p:cNvCxnSpPr>
            <a:cxnSpLocks/>
          </p:cNvCxnSpPr>
          <p:nvPr/>
        </p:nvCxnSpPr>
        <p:spPr>
          <a:xfrm>
            <a:off x="4013200" y="2352221"/>
            <a:ext cx="0" cy="2692400"/>
          </a:xfrm>
          <a:prstGeom prst="line">
            <a:avLst/>
          </a:prstGeom>
          <a:ln>
            <a:gradFill>
              <a:gsLst>
                <a:gs pos="0">
                  <a:srgbClr val="C30F0F">
                    <a:alpha val="0"/>
                  </a:srgbClr>
                </a:gs>
                <a:gs pos="100000">
                  <a:srgbClr val="C30F0F">
                    <a:alpha val="98000"/>
                  </a:srgbClr>
                </a:gs>
                <a:gs pos="57000">
                  <a:srgbClr val="E9BE61"/>
                </a:gs>
              </a:gsLst>
              <a:lin ang="5400000" scaled="1"/>
            </a:gradFill>
          </a:ln>
        </p:spPr>
        <p:style>
          <a:lnRef idx="1">
            <a:schemeClr val="accent1"/>
          </a:lnRef>
          <a:fillRef idx="0">
            <a:schemeClr val="accent1"/>
          </a:fillRef>
          <a:effectRef idx="0">
            <a:schemeClr val="accent1"/>
          </a:effectRef>
          <a:fontRef idx="minor">
            <a:schemeClr val="tx1"/>
          </a:fontRef>
        </p:style>
      </p:cxnSp>
      <p:sp>
        <p:nvSpPr>
          <p:cNvPr id="9"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D10F31-44CA-4C39-8AD7-F435C90DA4AE}"/>
              </a:ext>
            </a:extLst>
          </p:cNvPr>
          <p:cNvSpPr txBox="1"/>
          <p:nvPr/>
        </p:nvSpPr>
        <p:spPr>
          <a:xfrm>
            <a:off x="4607882" y="3920382"/>
            <a:ext cx="4726616" cy="634020"/>
          </a:xfrm>
          <a:prstGeom prst="rect">
            <a:avLst/>
          </a:prstGeom>
        </p:spPr>
        <p:txBody>
          <a:bodyPr wrap="square">
            <a:spAutoFit/>
          </a:bodyPr>
          <a:lstStyle>
            <a:defPPr>
              <a:defRPr lang="zh-CN"/>
            </a:defPPr>
            <a:lvl1pPr algn="dist">
              <a:lnSpc>
                <a:spcPct val="120000"/>
              </a:lnSpc>
              <a:defRPr>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lnSpc>
                <a:spcPct val="110000"/>
              </a:lnSpc>
            </a:pPr>
            <a:r>
              <a:rPr lang="zh-CN" altLang="en-US" sz="1600" dirty="0">
                <a:gradFill>
                  <a:gsLst>
                    <a:gs pos="0">
                      <a:srgbClr val="FEEFAC"/>
                    </a:gs>
                    <a:gs pos="100000">
                      <a:srgbClr val="E9BE61"/>
                    </a:gs>
                  </a:gsLst>
                  <a:lin ang="5400000" scaled="1"/>
                </a:gradFill>
                <a:latin typeface="+mn-lt"/>
                <a:ea typeface="+mn-ea"/>
                <a:cs typeface="+mn-ea"/>
                <a:sym typeface="+mn-lt"/>
              </a:rPr>
              <a:t>请在此处输入您的文字内容，请在此处输入您的文字内容，请在此处输入您的文字内容</a:t>
            </a:r>
          </a:p>
        </p:txBody>
      </p:sp>
      <p:sp>
        <p:nvSpPr>
          <p:cNvPr id="10"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6B6EAB-FD89-4553-B293-4D953582C61B}"/>
              </a:ext>
            </a:extLst>
          </p:cNvPr>
          <p:cNvSpPr/>
          <p:nvPr/>
        </p:nvSpPr>
        <p:spPr>
          <a:xfrm>
            <a:off x="1384490" y="2739704"/>
            <a:ext cx="1917508" cy="1917434"/>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pic>
        <p:nvPicPr>
          <p:cNvPr id="11" name="图片 10" descr="图片包含 建筑, 电话, 手机, 桌子&#10;&#10;描述已自动生成">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A6E155-0AA9-4D2B-AECF-D323C3A0DD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29256" y="4597892"/>
            <a:ext cx="1262743" cy="1460007"/>
          </a:xfrm>
          <a:prstGeom prst="rect">
            <a:avLst/>
          </a:prstGeom>
        </p:spPr>
      </p:pic>
    </p:spTree>
    <p:extLst>
      <p:ext uri="{BB962C8B-B14F-4D97-AF65-F5344CB8AC3E}">
        <p14:creationId xmlns:p14="http://schemas.microsoft.com/office/powerpoint/2010/main" val="4746470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9FAF7B-B188-41EA-9365-FD1A1A8AC991}"/>
              </a:ext>
            </a:extLst>
          </p:cNvPr>
          <p:cNvSpPr txBox="1"/>
          <p:nvPr/>
        </p:nvSpPr>
        <p:spPr>
          <a:xfrm>
            <a:off x="1206555"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党支部基本情况</a:t>
            </a:r>
          </a:p>
        </p:txBody>
      </p:sp>
      <p:cxnSp>
        <p:nvCxnSpPr>
          <p:cNvPr id="6" name="直接连接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9E80991-B0A8-44CC-81CA-39EDCF3FCE99}"/>
              </a:ext>
            </a:extLst>
          </p:cNvPr>
          <p:cNvCxnSpPr>
            <a:cxnSpLocks/>
          </p:cNvCxnSpPr>
          <p:nvPr/>
        </p:nvCxnSpPr>
        <p:spPr bwMode="auto">
          <a:xfrm>
            <a:off x="1316404"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6052CD6-C689-41AA-9CC4-A44951C9EF41}"/>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8"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AD00A4-D441-40F0-871D-412DFCB6EA40}"/>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10" name="椭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021470-D154-4603-AE26-1B3E2596FF4E}"/>
              </a:ext>
            </a:extLst>
          </p:cNvPr>
          <p:cNvSpPr/>
          <p:nvPr/>
        </p:nvSpPr>
        <p:spPr bwMode="auto">
          <a:xfrm>
            <a:off x="1271588" y="2513893"/>
            <a:ext cx="2590800" cy="2590796"/>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1"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C362FE-B240-4509-8168-3153165A5C20}"/>
              </a:ext>
            </a:extLst>
          </p:cNvPr>
          <p:cNvSpPr/>
          <p:nvPr/>
        </p:nvSpPr>
        <p:spPr>
          <a:xfrm>
            <a:off x="2181206" y="2975796"/>
            <a:ext cx="771564" cy="771532"/>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12" name="文本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76DF64-8D18-4D1C-8966-EA642BAEE955}"/>
              </a:ext>
            </a:extLst>
          </p:cNvPr>
          <p:cNvSpPr txBox="1"/>
          <p:nvPr/>
        </p:nvSpPr>
        <p:spPr>
          <a:xfrm>
            <a:off x="1544684" y="3861817"/>
            <a:ext cx="2044609" cy="53751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2600" dirty="0">
                <a:ln w="19050">
                  <a:noFill/>
                </a:ln>
                <a:gradFill>
                  <a:gsLst>
                    <a:gs pos="100000">
                      <a:srgbClr val="E9BE61"/>
                    </a:gs>
                    <a:gs pos="49000">
                      <a:srgbClr val="FEEFAC"/>
                    </a:gs>
                  </a:gsLst>
                  <a:lin ang="5400000" scaled="0"/>
                </a:gradFill>
                <a:latin typeface="+mn-lt"/>
                <a:ea typeface="+mn-ea"/>
                <a:cs typeface="+mn-ea"/>
                <a:sym typeface="+mn-lt"/>
              </a:rPr>
              <a:t>党支部介绍</a:t>
            </a:r>
          </a:p>
        </p:txBody>
      </p:sp>
      <p:cxnSp>
        <p:nvCxnSpPr>
          <p:cNvPr id="14" name="直接连接符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2AFC85-40F7-4960-BF84-957D53E05D6C}"/>
              </a:ext>
            </a:extLst>
          </p:cNvPr>
          <p:cNvCxnSpPr>
            <a:cxnSpLocks/>
          </p:cNvCxnSpPr>
          <p:nvPr/>
        </p:nvCxnSpPr>
        <p:spPr>
          <a:xfrm>
            <a:off x="5132827" y="2591082"/>
            <a:ext cx="0" cy="247474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箭头: 右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60A9C8A-F1BE-4B3A-8AFB-2B5F653C6E04}"/>
              </a:ext>
            </a:extLst>
          </p:cNvPr>
          <p:cNvSpPr/>
          <p:nvPr/>
        </p:nvSpPr>
        <p:spPr>
          <a:xfrm>
            <a:off x="4082986" y="3541005"/>
            <a:ext cx="831849" cy="536573"/>
          </a:xfrm>
          <a:prstGeom prst="rightArrow">
            <a:avLst/>
          </a:prstGeom>
          <a:gradFill>
            <a:gsLst>
              <a:gs pos="0">
                <a:schemeClr val="bg1"/>
              </a:gs>
              <a:gs pos="95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A5F2AA-3B3A-4606-93EB-DF7FA151C166}"/>
              </a:ext>
            </a:extLst>
          </p:cNvPr>
          <p:cNvSpPr/>
          <p:nvPr/>
        </p:nvSpPr>
        <p:spPr>
          <a:xfrm>
            <a:off x="5528420" y="2303632"/>
            <a:ext cx="2018513" cy="574901"/>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19" name="图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A41923-2E5B-4F5A-8116-61BE2547C64D}"/>
              </a:ext>
            </a:extLst>
          </p:cNvPr>
          <p:cNvSpPr/>
          <p:nvPr/>
        </p:nvSpPr>
        <p:spPr>
          <a:xfrm>
            <a:off x="5726522" y="2401377"/>
            <a:ext cx="363368" cy="379410"/>
          </a:xfrm>
          <a:custGeom>
            <a:avLst/>
            <a:gdLst>
              <a:gd name="connsiteX0" fmla="*/ 455071 w 524242"/>
              <a:gd name="connsiteY0" fmla="*/ 446638 h 547386"/>
              <a:gd name="connsiteX1" fmla="*/ 376001 w 524242"/>
              <a:gd name="connsiteY1" fmla="*/ 526487 h 547386"/>
              <a:gd name="connsiteX2" fmla="*/ 227536 w 524242"/>
              <a:gd name="connsiteY2" fmla="*/ 547387 h 547386"/>
              <a:gd name="connsiteX3" fmla="*/ 79072 w 524242"/>
              <a:gd name="connsiteY3" fmla="*/ 526491 h 547386"/>
              <a:gd name="connsiteX4" fmla="*/ 0 w 524242"/>
              <a:gd name="connsiteY4" fmla="*/ 446638 h 547386"/>
              <a:gd name="connsiteX5" fmla="*/ 143238 w 524242"/>
              <a:gd name="connsiteY5" fmla="*/ 249412 h 547386"/>
              <a:gd name="connsiteX6" fmla="*/ 117080 w 524242"/>
              <a:gd name="connsiteY6" fmla="*/ 54659 h 547386"/>
              <a:gd name="connsiteX7" fmla="*/ 311833 w 524242"/>
              <a:gd name="connsiteY7" fmla="*/ 28499 h 547386"/>
              <a:gd name="connsiteX8" fmla="*/ 337992 w 524242"/>
              <a:gd name="connsiteY8" fmla="*/ 223253 h 547386"/>
              <a:gd name="connsiteX9" fmla="*/ 311833 w 524242"/>
              <a:gd name="connsiteY9" fmla="*/ 249412 h 547386"/>
              <a:gd name="connsiteX10" fmla="*/ 455071 w 524242"/>
              <a:gd name="connsiteY10" fmla="*/ 446638 h 547386"/>
              <a:gd name="connsiteX11" fmla="*/ 322797 w 524242"/>
              <a:gd name="connsiteY11" fmla="*/ 139036 h 547386"/>
              <a:gd name="connsiteX12" fmla="*/ 227536 w 524242"/>
              <a:gd name="connsiteY12" fmla="*/ 43774 h 547386"/>
              <a:gd name="connsiteX13" fmla="*/ 132274 w 524242"/>
              <a:gd name="connsiteY13" fmla="*/ 139036 h 547386"/>
              <a:gd name="connsiteX14" fmla="*/ 227536 w 524242"/>
              <a:gd name="connsiteY14" fmla="*/ 234298 h 547386"/>
              <a:gd name="connsiteX15" fmla="*/ 322797 w 524242"/>
              <a:gd name="connsiteY15" fmla="*/ 139036 h 547386"/>
              <a:gd name="connsiteX16" fmla="*/ 227764 w 524242"/>
              <a:gd name="connsiteY16" fmla="*/ 277985 h 547386"/>
              <a:gd name="connsiteX17" fmla="*/ 227308 w 524242"/>
              <a:gd name="connsiteY17" fmla="*/ 277985 h 547386"/>
              <a:gd name="connsiteX18" fmla="*/ 43687 w 524242"/>
              <a:gd name="connsiteY18" fmla="*/ 446638 h 547386"/>
              <a:gd name="connsiteX19" fmla="*/ 227536 w 524242"/>
              <a:gd name="connsiteY19" fmla="*/ 503706 h 547386"/>
              <a:gd name="connsiteX20" fmla="*/ 411384 w 524242"/>
              <a:gd name="connsiteY20" fmla="*/ 446638 h 547386"/>
              <a:gd name="connsiteX21" fmla="*/ 227764 w 524242"/>
              <a:gd name="connsiteY21" fmla="*/ 277985 h 547386"/>
              <a:gd name="connsiteX22" fmla="*/ 524242 w 524242"/>
              <a:gd name="connsiteY22" fmla="*/ 361551 h 547386"/>
              <a:gd name="connsiteX23" fmla="*/ 484476 w 524242"/>
              <a:gd name="connsiteY23" fmla="*/ 410380 h 547386"/>
              <a:gd name="connsiteX24" fmla="*/ 471734 w 524242"/>
              <a:gd name="connsiteY24" fmla="*/ 368187 h 547386"/>
              <a:gd name="connsiteX25" fmla="*/ 480559 w 524242"/>
              <a:gd name="connsiteY25" fmla="*/ 361420 h 547386"/>
              <a:gd name="connsiteX26" fmla="*/ 402636 w 524242"/>
              <a:gd name="connsiteY26" fmla="*/ 281101 h 547386"/>
              <a:gd name="connsiteX27" fmla="*/ 344602 w 524242"/>
              <a:gd name="connsiteY27" fmla="*/ 249412 h 547386"/>
              <a:gd name="connsiteX28" fmla="*/ 366042 w 524242"/>
              <a:gd name="connsiteY28" fmla="*/ 229054 h 547386"/>
              <a:gd name="connsiteX29" fmla="*/ 424370 w 524242"/>
              <a:gd name="connsiteY29" fmla="*/ 218968 h 547386"/>
              <a:gd name="connsiteX30" fmla="*/ 414283 w 524242"/>
              <a:gd name="connsiteY30" fmla="*/ 160640 h 547386"/>
              <a:gd name="connsiteX31" fmla="*/ 398457 w 524242"/>
              <a:gd name="connsiteY31" fmla="*/ 153822 h 547386"/>
              <a:gd name="connsiteX32" fmla="*/ 396070 w 524242"/>
              <a:gd name="connsiteY32" fmla="*/ 109528 h 547386"/>
              <a:gd name="connsiteX33" fmla="*/ 475505 w 524242"/>
              <a:gd name="connsiteY33" fmla="*/ 200638 h 547386"/>
              <a:gd name="connsiteX34" fmla="*/ 454046 w 524242"/>
              <a:gd name="connsiteY34" fmla="*/ 251663 h 547386"/>
              <a:gd name="connsiteX35" fmla="*/ 524242 w 524242"/>
              <a:gd name="connsiteY35" fmla="*/ 361551 h 54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4242" h="547386">
                <a:moveTo>
                  <a:pt x="455071" y="446638"/>
                </a:moveTo>
                <a:cubicBezTo>
                  <a:pt x="455071" y="470766"/>
                  <a:pt x="441352" y="504206"/>
                  <a:pt x="376001" y="526487"/>
                </a:cubicBezTo>
                <a:cubicBezTo>
                  <a:pt x="336482" y="539966"/>
                  <a:pt x="283757" y="547387"/>
                  <a:pt x="227536" y="547387"/>
                </a:cubicBezTo>
                <a:cubicBezTo>
                  <a:pt x="171314" y="547387"/>
                  <a:pt x="118588" y="539966"/>
                  <a:pt x="79072" y="526491"/>
                </a:cubicBezTo>
                <a:cubicBezTo>
                  <a:pt x="13713" y="504206"/>
                  <a:pt x="0" y="470766"/>
                  <a:pt x="0" y="446638"/>
                </a:cubicBezTo>
                <a:cubicBezTo>
                  <a:pt x="0" y="357333"/>
                  <a:pt x="59387" y="280737"/>
                  <a:pt x="143238" y="249412"/>
                </a:cubicBezTo>
                <a:cubicBezTo>
                  <a:pt x="82235" y="202856"/>
                  <a:pt x="70523" y="115662"/>
                  <a:pt x="117080" y="54659"/>
                </a:cubicBezTo>
                <a:cubicBezTo>
                  <a:pt x="163635" y="-6345"/>
                  <a:pt x="250830" y="-18057"/>
                  <a:pt x="311833" y="28499"/>
                </a:cubicBezTo>
                <a:cubicBezTo>
                  <a:pt x="372836" y="75055"/>
                  <a:pt x="384548" y="162250"/>
                  <a:pt x="337992" y="223253"/>
                </a:cubicBezTo>
                <a:cubicBezTo>
                  <a:pt x="330477" y="233100"/>
                  <a:pt x="321680" y="241897"/>
                  <a:pt x="311833" y="249412"/>
                </a:cubicBezTo>
                <a:cubicBezTo>
                  <a:pt x="395684" y="280737"/>
                  <a:pt x="455071" y="357333"/>
                  <a:pt x="455071" y="446638"/>
                </a:cubicBezTo>
                <a:close/>
                <a:moveTo>
                  <a:pt x="322797" y="139036"/>
                </a:moveTo>
                <a:cubicBezTo>
                  <a:pt x="322797" y="86424"/>
                  <a:pt x="280147" y="43774"/>
                  <a:pt x="227536" y="43774"/>
                </a:cubicBezTo>
                <a:cubicBezTo>
                  <a:pt x="174924" y="43774"/>
                  <a:pt x="132274" y="86424"/>
                  <a:pt x="132274" y="139036"/>
                </a:cubicBezTo>
                <a:cubicBezTo>
                  <a:pt x="132274" y="191648"/>
                  <a:pt x="174924" y="234298"/>
                  <a:pt x="227536" y="234298"/>
                </a:cubicBezTo>
                <a:cubicBezTo>
                  <a:pt x="280123" y="234238"/>
                  <a:pt x="322738" y="191623"/>
                  <a:pt x="322797" y="139036"/>
                </a:cubicBezTo>
                <a:close/>
                <a:moveTo>
                  <a:pt x="227764" y="277985"/>
                </a:moveTo>
                <a:lnTo>
                  <a:pt x="227308" y="277985"/>
                </a:lnTo>
                <a:cubicBezTo>
                  <a:pt x="126038" y="278096"/>
                  <a:pt x="43687" y="353708"/>
                  <a:pt x="43687" y="446638"/>
                </a:cubicBezTo>
                <a:cubicBezTo>
                  <a:pt x="43687" y="474197"/>
                  <a:pt x="117561" y="503706"/>
                  <a:pt x="227536" y="503706"/>
                </a:cubicBezTo>
                <a:cubicBezTo>
                  <a:pt x="337510" y="503706"/>
                  <a:pt x="411384" y="474197"/>
                  <a:pt x="411384" y="446638"/>
                </a:cubicBezTo>
                <a:cubicBezTo>
                  <a:pt x="411384" y="353708"/>
                  <a:pt x="329034" y="278096"/>
                  <a:pt x="227764" y="277985"/>
                </a:cubicBezTo>
                <a:close/>
                <a:moveTo>
                  <a:pt x="524242" y="361551"/>
                </a:moveTo>
                <a:cubicBezTo>
                  <a:pt x="524242" y="373808"/>
                  <a:pt x="518781" y="395530"/>
                  <a:pt x="484476" y="410380"/>
                </a:cubicBezTo>
                <a:cubicBezTo>
                  <a:pt x="481798" y="395889"/>
                  <a:pt x="477525" y="381738"/>
                  <a:pt x="471734" y="368187"/>
                </a:cubicBezTo>
                <a:cubicBezTo>
                  <a:pt x="476882" y="365581"/>
                  <a:pt x="479830" y="363145"/>
                  <a:pt x="480559" y="361420"/>
                </a:cubicBezTo>
                <a:cubicBezTo>
                  <a:pt x="480487" y="320350"/>
                  <a:pt x="446506" y="286370"/>
                  <a:pt x="402636" y="281101"/>
                </a:cubicBezTo>
                <a:cubicBezTo>
                  <a:pt x="384904" y="267821"/>
                  <a:pt x="365360" y="257150"/>
                  <a:pt x="344602" y="249412"/>
                </a:cubicBezTo>
                <a:cubicBezTo>
                  <a:pt x="352446" y="243400"/>
                  <a:pt x="359633" y="236577"/>
                  <a:pt x="366042" y="229054"/>
                </a:cubicBezTo>
                <a:cubicBezTo>
                  <a:pt x="384935" y="242375"/>
                  <a:pt x="411048" y="237859"/>
                  <a:pt x="424370" y="218968"/>
                </a:cubicBezTo>
                <a:cubicBezTo>
                  <a:pt x="437691" y="200076"/>
                  <a:pt x="433175" y="173962"/>
                  <a:pt x="414283" y="160640"/>
                </a:cubicBezTo>
                <a:cubicBezTo>
                  <a:pt x="409537" y="157294"/>
                  <a:pt x="404148" y="154972"/>
                  <a:pt x="398457" y="153822"/>
                </a:cubicBezTo>
                <a:cubicBezTo>
                  <a:pt x="400053" y="139025"/>
                  <a:pt x="399247" y="124067"/>
                  <a:pt x="396070" y="109528"/>
                </a:cubicBezTo>
                <a:cubicBezTo>
                  <a:pt x="443164" y="112752"/>
                  <a:pt x="478729" y="153543"/>
                  <a:pt x="475505" y="200638"/>
                </a:cubicBezTo>
                <a:cubicBezTo>
                  <a:pt x="474210" y="219556"/>
                  <a:pt x="466661" y="237506"/>
                  <a:pt x="454046" y="251663"/>
                </a:cubicBezTo>
                <a:cubicBezTo>
                  <a:pt x="495807" y="272788"/>
                  <a:pt x="524242" y="314122"/>
                  <a:pt x="524242" y="361551"/>
                </a:cubicBezTo>
                <a:close/>
              </a:path>
            </a:pathLst>
          </a:custGeom>
          <a:gradFill>
            <a:gsLst>
              <a:gs pos="0">
                <a:srgbClr val="FEEFAC"/>
              </a:gs>
              <a:gs pos="84000">
                <a:srgbClr val="E9BE61"/>
              </a:gs>
            </a:gsLst>
            <a:lin ang="5400000" scaled="1"/>
          </a:gradFill>
          <a:ln w="605" cap="flat">
            <a:noFill/>
            <a:prstDash val="solid"/>
            <a:miter/>
          </a:ln>
        </p:spPr>
        <p:txBody>
          <a:bodyPr rtlCol="0" anchor="ctr"/>
          <a:lstStyle/>
          <a:p>
            <a:endParaRPr lang="zh-CN" altLang="en-US">
              <a:cs typeface="+mn-ea"/>
              <a:sym typeface="+mn-lt"/>
            </a:endParaRPr>
          </a:p>
        </p:txBody>
      </p:sp>
      <p:sp>
        <p:nvSpPr>
          <p:cNvPr id="20"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6A60D1-49E7-4A79-A29C-7345CDFBE3B3}"/>
              </a:ext>
            </a:extLst>
          </p:cNvPr>
          <p:cNvSpPr txBox="1"/>
          <p:nvPr/>
        </p:nvSpPr>
        <p:spPr>
          <a:xfrm>
            <a:off x="6171234" y="2392695"/>
            <a:ext cx="1314450" cy="396134"/>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n w="19050">
                  <a:noFill/>
                </a:ln>
                <a:gradFill>
                  <a:gsLst>
                    <a:gs pos="100000">
                      <a:srgbClr val="E9BE61"/>
                    </a:gs>
                    <a:gs pos="49000">
                      <a:srgbClr val="FEEFAC"/>
                    </a:gs>
                  </a:gsLst>
                  <a:lin ang="5400000" scaled="0"/>
                </a:gradFill>
                <a:latin typeface="+mn-lt"/>
                <a:ea typeface="+mn-ea"/>
                <a:cs typeface="+mn-ea"/>
                <a:sym typeface="+mn-lt"/>
              </a:rPr>
              <a:t>职工</a:t>
            </a:r>
            <a:r>
              <a:rPr lang="en-US" altLang="zh-CN" sz="1800" dirty="0">
                <a:ln w="19050">
                  <a:noFill/>
                </a:ln>
                <a:gradFill>
                  <a:gsLst>
                    <a:gs pos="100000">
                      <a:srgbClr val="E9BE61"/>
                    </a:gs>
                    <a:gs pos="49000">
                      <a:srgbClr val="FEEFAC"/>
                    </a:gs>
                  </a:gsLst>
                  <a:lin ang="5400000" scaled="0"/>
                </a:gradFill>
                <a:latin typeface="+mn-lt"/>
                <a:ea typeface="+mn-ea"/>
                <a:cs typeface="+mn-ea"/>
                <a:sym typeface="+mn-lt"/>
              </a:rPr>
              <a:t>128</a:t>
            </a:r>
            <a:r>
              <a:rPr lang="zh-CN" altLang="en-US" sz="1800" dirty="0">
                <a:ln w="19050">
                  <a:noFill/>
                </a:ln>
                <a:gradFill>
                  <a:gsLst>
                    <a:gs pos="100000">
                      <a:srgbClr val="E9BE61"/>
                    </a:gs>
                    <a:gs pos="49000">
                      <a:srgbClr val="FEEFAC"/>
                    </a:gs>
                  </a:gsLst>
                  <a:lin ang="5400000" scaled="0"/>
                </a:gradFill>
                <a:latin typeface="+mn-lt"/>
                <a:ea typeface="+mn-ea"/>
                <a:cs typeface="+mn-ea"/>
                <a:sym typeface="+mn-lt"/>
              </a:rPr>
              <a:t>人</a:t>
            </a:r>
          </a:p>
        </p:txBody>
      </p:sp>
      <p:sp>
        <p:nvSpPr>
          <p:cNvPr id="21" name="矩形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45B4DD-85EB-431A-B0E5-3F2180C1259E}"/>
              </a:ext>
            </a:extLst>
          </p:cNvPr>
          <p:cNvSpPr/>
          <p:nvPr/>
        </p:nvSpPr>
        <p:spPr>
          <a:xfrm>
            <a:off x="5528420" y="3541005"/>
            <a:ext cx="2018513" cy="574901"/>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22" name="文本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6598803-43F6-4CB3-8EE2-C1E8A74EED57}"/>
              </a:ext>
            </a:extLst>
          </p:cNvPr>
          <p:cNvSpPr txBox="1"/>
          <p:nvPr/>
        </p:nvSpPr>
        <p:spPr>
          <a:xfrm>
            <a:off x="6171234" y="3630068"/>
            <a:ext cx="1314450" cy="396134"/>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n w="19050">
                  <a:noFill/>
                </a:ln>
                <a:gradFill>
                  <a:gsLst>
                    <a:gs pos="100000">
                      <a:srgbClr val="E9BE61"/>
                    </a:gs>
                    <a:gs pos="49000">
                      <a:srgbClr val="FEEFAC"/>
                    </a:gs>
                  </a:gsLst>
                  <a:lin ang="5400000" scaled="0"/>
                </a:gradFill>
                <a:latin typeface="+mn-lt"/>
                <a:ea typeface="+mn-ea"/>
                <a:cs typeface="+mn-ea"/>
                <a:sym typeface="+mn-lt"/>
              </a:rPr>
              <a:t>党员</a:t>
            </a:r>
            <a:r>
              <a:rPr lang="en-US" altLang="zh-CN" sz="1800" dirty="0">
                <a:ln w="19050">
                  <a:noFill/>
                </a:ln>
                <a:gradFill>
                  <a:gsLst>
                    <a:gs pos="100000">
                      <a:srgbClr val="E9BE61"/>
                    </a:gs>
                    <a:gs pos="49000">
                      <a:srgbClr val="FEEFAC"/>
                    </a:gs>
                  </a:gsLst>
                  <a:lin ang="5400000" scaled="0"/>
                </a:gradFill>
                <a:latin typeface="+mn-lt"/>
                <a:ea typeface="+mn-ea"/>
                <a:cs typeface="+mn-ea"/>
                <a:sym typeface="+mn-lt"/>
              </a:rPr>
              <a:t>75</a:t>
            </a:r>
            <a:r>
              <a:rPr lang="zh-CN" altLang="en-US" sz="1800" dirty="0">
                <a:ln w="19050">
                  <a:noFill/>
                </a:ln>
                <a:gradFill>
                  <a:gsLst>
                    <a:gs pos="100000">
                      <a:srgbClr val="E9BE61"/>
                    </a:gs>
                    <a:gs pos="49000">
                      <a:srgbClr val="FEEFAC"/>
                    </a:gs>
                  </a:gsLst>
                  <a:lin ang="5400000" scaled="0"/>
                </a:gradFill>
                <a:latin typeface="+mn-lt"/>
                <a:ea typeface="+mn-ea"/>
                <a:cs typeface="+mn-ea"/>
                <a:sym typeface="+mn-lt"/>
              </a:rPr>
              <a:t>人</a:t>
            </a:r>
          </a:p>
        </p:txBody>
      </p:sp>
      <p:sp>
        <p:nvSpPr>
          <p:cNvPr id="23"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C06737-66CD-443B-8D1B-3584CBAE9B73}"/>
              </a:ext>
            </a:extLst>
          </p:cNvPr>
          <p:cNvSpPr/>
          <p:nvPr/>
        </p:nvSpPr>
        <p:spPr>
          <a:xfrm>
            <a:off x="5723341" y="3645347"/>
            <a:ext cx="366221" cy="366209"/>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24" name="矩形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6F24EAB-3FF3-48A5-B8AD-3E4FBE4855E6}"/>
              </a:ext>
            </a:extLst>
          </p:cNvPr>
          <p:cNvSpPr/>
          <p:nvPr/>
        </p:nvSpPr>
        <p:spPr>
          <a:xfrm>
            <a:off x="5528420" y="4778378"/>
            <a:ext cx="2018513" cy="574901"/>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25" name="文本框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9C88298-2B83-4AF7-87BD-7E02FB65B0E5}"/>
              </a:ext>
            </a:extLst>
          </p:cNvPr>
          <p:cNvSpPr txBox="1"/>
          <p:nvPr/>
        </p:nvSpPr>
        <p:spPr>
          <a:xfrm>
            <a:off x="6040293" y="4901264"/>
            <a:ext cx="1561436" cy="328551"/>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400" dirty="0">
                <a:ln w="19050">
                  <a:noFill/>
                </a:ln>
                <a:gradFill>
                  <a:gsLst>
                    <a:gs pos="100000">
                      <a:srgbClr val="E9BE61"/>
                    </a:gs>
                    <a:gs pos="49000">
                      <a:srgbClr val="FEEFAC"/>
                    </a:gs>
                  </a:gsLst>
                  <a:lin ang="5400000" scaled="0"/>
                </a:gradFill>
                <a:latin typeface="+mn-lt"/>
                <a:ea typeface="+mn-ea"/>
                <a:cs typeface="+mn-ea"/>
                <a:sym typeface="+mn-lt"/>
              </a:rPr>
              <a:t>入党积极分子</a:t>
            </a:r>
            <a:r>
              <a:rPr lang="en-US" altLang="zh-CN" sz="1400" dirty="0">
                <a:ln w="19050">
                  <a:noFill/>
                </a:ln>
                <a:gradFill>
                  <a:gsLst>
                    <a:gs pos="100000">
                      <a:srgbClr val="E9BE61"/>
                    </a:gs>
                    <a:gs pos="49000">
                      <a:srgbClr val="FEEFAC"/>
                    </a:gs>
                  </a:gsLst>
                  <a:lin ang="5400000" scaled="0"/>
                </a:gradFill>
                <a:latin typeface="+mn-lt"/>
                <a:ea typeface="+mn-ea"/>
                <a:cs typeface="+mn-ea"/>
                <a:sym typeface="+mn-lt"/>
              </a:rPr>
              <a:t>6</a:t>
            </a:r>
            <a:r>
              <a:rPr lang="zh-CN" altLang="en-US" sz="1400" dirty="0">
                <a:ln w="19050">
                  <a:noFill/>
                </a:ln>
                <a:gradFill>
                  <a:gsLst>
                    <a:gs pos="100000">
                      <a:srgbClr val="E9BE61"/>
                    </a:gs>
                    <a:gs pos="49000">
                      <a:srgbClr val="FEEFAC"/>
                    </a:gs>
                  </a:gsLst>
                  <a:lin ang="5400000" scaled="0"/>
                </a:gradFill>
                <a:latin typeface="+mn-lt"/>
                <a:ea typeface="+mn-ea"/>
                <a:cs typeface="+mn-ea"/>
                <a:sym typeface="+mn-lt"/>
              </a:rPr>
              <a:t>人</a:t>
            </a:r>
          </a:p>
        </p:txBody>
      </p:sp>
      <p:grpSp>
        <p:nvGrpSpPr>
          <p:cNvPr id="26" name="图形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BDAF2E-7ED3-41E2-A46B-0FF0BFA87E54}"/>
              </a:ext>
            </a:extLst>
          </p:cNvPr>
          <p:cNvGrpSpPr/>
          <p:nvPr/>
        </p:nvGrpSpPr>
        <p:grpSpPr>
          <a:xfrm>
            <a:off x="5601927" y="4846645"/>
            <a:ext cx="438366" cy="438366"/>
            <a:chOff x="8990690" y="4298603"/>
            <a:chExt cx="508910" cy="508910"/>
          </a:xfrm>
        </p:grpSpPr>
        <p:sp>
          <p:nvSpPr>
            <p:cNvPr id="27" name="任意多边形: 形状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37AD51-EF0D-46AA-9BA2-5E304388B8D5}"/>
                </a:ext>
              </a:extLst>
            </p:cNvPr>
            <p:cNvSpPr/>
            <p:nvPr/>
          </p:nvSpPr>
          <p:spPr>
            <a:xfrm>
              <a:off x="9125904" y="4354270"/>
              <a:ext cx="238551" cy="238551"/>
            </a:xfrm>
            <a:custGeom>
              <a:avLst/>
              <a:gdLst>
                <a:gd name="connsiteX0" fmla="*/ 119276 w 238551"/>
                <a:gd name="connsiteY0" fmla="*/ 238552 h 238551"/>
                <a:gd name="connsiteX1" fmla="*/ 0 w 238551"/>
                <a:gd name="connsiteY1" fmla="*/ 119276 h 238551"/>
                <a:gd name="connsiteX2" fmla="*/ 119276 w 238551"/>
                <a:gd name="connsiteY2" fmla="*/ 0 h 238551"/>
                <a:gd name="connsiteX3" fmla="*/ 238552 w 238551"/>
                <a:gd name="connsiteY3" fmla="*/ 119276 h 238551"/>
                <a:gd name="connsiteX4" fmla="*/ 119276 w 238551"/>
                <a:gd name="connsiteY4" fmla="*/ 238552 h 238551"/>
                <a:gd name="connsiteX5" fmla="*/ 119276 w 238551"/>
                <a:gd name="connsiteY5" fmla="*/ 47710 h 238551"/>
                <a:gd name="connsiteX6" fmla="*/ 47710 w 238551"/>
                <a:gd name="connsiteY6" fmla="*/ 119276 h 238551"/>
                <a:gd name="connsiteX7" fmla="*/ 119276 w 238551"/>
                <a:gd name="connsiteY7" fmla="*/ 190841 h 238551"/>
                <a:gd name="connsiteX8" fmla="*/ 190841 w 238551"/>
                <a:gd name="connsiteY8" fmla="*/ 119276 h 238551"/>
                <a:gd name="connsiteX9" fmla="*/ 119276 w 238551"/>
                <a:gd name="connsiteY9" fmla="*/ 47710 h 238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551" h="238551">
                  <a:moveTo>
                    <a:pt x="119276" y="238552"/>
                  </a:moveTo>
                  <a:cubicBezTo>
                    <a:pt x="53520" y="238552"/>
                    <a:pt x="0" y="185032"/>
                    <a:pt x="0" y="119276"/>
                  </a:cubicBezTo>
                  <a:cubicBezTo>
                    <a:pt x="0" y="53520"/>
                    <a:pt x="53520" y="0"/>
                    <a:pt x="119276" y="0"/>
                  </a:cubicBezTo>
                  <a:cubicBezTo>
                    <a:pt x="185032" y="0"/>
                    <a:pt x="238552" y="53520"/>
                    <a:pt x="238552" y="119276"/>
                  </a:cubicBezTo>
                  <a:cubicBezTo>
                    <a:pt x="238552" y="185032"/>
                    <a:pt x="185037" y="238552"/>
                    <a:pt x="119276" y="238552"/>
                  </a:cubicBezTo>
                  <a:close/>
                  <a:moveTo>
                    <a:pt x="119276" y="47710"/>
                  </a:moveTo>
                  <a:cubicBezTo>
                    <a:pt x="79825" y="47710"/>
                    <a:pt x="47710" y="79825"/>
                    <a:pt x="47710" y="119276"/>
                  </a:cubicBezTo>
                  <a:cubicBezTo>
                    <a:pt x="47710" y="158726"/>
                    <a:pt x="79825" y="190841"/>
                    <a:pt x="119276" y="190841"/>
                  </a:cubicBezTo>
                  <a:cubicBezTo>
                    <a:pt x="158726" y="190841"/>
                    <a:pt x="190841" y="158726"/>
                    <a:pt x="190841" y="119276"/>
                  </a:cubicBezTo>
                  <a:cubicBezTo>
                    <a:pt x="190841" y="79825"/>
                    <a:pt x="158726" y="47710"/>
                    <a:pt x="119276" y="47710"/>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28" name="任意多边形: 形状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60FDC0E-2F59-4DF8-B7A7-CB970B7B58D8}"/>
                </a:ext>
              </a:extLst>
            </p:cNvPr>
            <p:cNvSpPr/>
            <p:nvPr/>
          </p:nvSpPr>
          <p:spPr>
            <a:xfrm>
              <a:off x="9062290" y="4545111"/>
              <a:ext cx="365779" cy="206744"/>
            </a:xfrm>
            <a:custGeom>
              <a:avLst/>
              <a:gdLst>
                <a:gd name="connsiteX0" fmla="*/ 341924 w 365779"/>
                <a:gd name="connsiteY0" fmla="*/ 206745 h 206744"/>
                <a:gd name="connsiteX1" fmla="*/ 318069 w 365779"/>
                <a:gd name="connsiteY1" fmla="*/ 182890 h 206744"/>
                <a:gd name="connsiteX2" fmla="*/ 182890 w 365779"/>
                <a:gd name="connsiteY2" fmla="*/ 47710 h 206744"/>
                <a:gd name="connsiteX3" fmla="*/ 47710 w 365779"/>
                <a:gd name="connsiteY3" fmla="*/ 182890 h 206744"/>
                <a:gd name="connsiteX4" fmla="*/ 23855 w 365779"/>
                <a:gd name="connsiteY4" fmla="*/ 206745 h 206744"/>
                <a:gd name="connsiteX5" fmla="*/ 0 w 365779"/>
                <a:gd name="connsiteY5" fmla="*/ 182890 h 206744"/>
                <a:gd name="connsiteX6" fmla="*/ 182890 w 365779"/>
                <a:gd name="connsiteY6" fmla="*/ 0 h 206744"/>
                <a:gd name="connsiteX7" fmla="*/ 365779 w 365779"/>
                <a:gd name="connsiteY7" fmla="*/ 182890 h 206744"/>
                <a:gd name="connsiteX8" fmla="*/ 341924 w 365779"/>
                <a:gd name="connsiteY8" fmla="*/ 206745 h 206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779" h="206744">
                  <a:moveTo>
                    <a:pt x="341924" y="206745"/>
                  </a:moveTo>
                  <a:cubicBezTo>
                    <a:pt x="328754" y="206745"/>
                    <a:pt x="318069" y="196060"/>
                    <a:pt x="318069" y="182890"/>
                  </a:cubicBezTo>
                  <a:cubicBezTo>
                    <a:pt x="318069" y="108342"/>
                    <a:pt x="257437" y="47710"/>
                    <a:pt x="182890" y="47710"/>
                  </a:cubicBezTo>
                  <a:cubicBezTo>
                    <a:pt x="108342" y="47710"/>
                    <a:pt x="47710" y="108342"/>
                    <a:pt x="47710" y="182890"/>
                  </a:cubicBezTo>
                  <a:cubicBezTo>
                    <a:pt x="47710" y="196060"/>
                    <a:pt x="37025" y="206745"/>
                    <a:pt x="23855" y="206745"/>
                  </a:cubicBezTo>
                  <a:cubicBezTo>
                    <a:pt x="10685" y="206745"/>
                    <a:pt x="0" y="196060"/>
                    <a:pt x="0" y="182890"/>
                  </a:cubicBezTo>
                  <a:cubicBezTo>
                    <a:pt x="0" y="82032"/>
                    <a:pt x="82032" y="0"/>
                    <a:pt x="182890" y="0"/>
                  </a:cubicBezTo>
                  <a:cubicBezTo>
                    <a:pt x="283747" y="0"/>
                    <a:pt x="365779" y="82032"/>
                    <a:pt x="365779" y="182890"/>
                  </a:cubicBezTo>
                  <a:cubicBezTo>
                    <a:pt x="365779" y="196060"/>
                    <a:pt x="355094" y="206745"/>
                    <a:pt x="341924" y="206745"/>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grpSp>
      <p:cxnSp>
        <p:nvCxnSpPr>
          <p:cNvPr id="29" name="直接连接符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861183-353F-4F7F-A9FA-90AC137DEF51}"/>
              </a:ext>
            </a:extLst>
          </p:cNvPr>
          <p:cNvCxnSpPr>
            <a:cxnSpLocks/>
          </p:cNvCxnSpPr>
          <p:nvPr/>
        </p:nvCxnSpPr>
        <p:spPr>
          <a:xfrm flipH="1">
            <a:off x="5132827" y="2591082"/>
            <a:ext cx="29145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C88393B-6C43-4FA1-8548-098985F5BCCD}"/>
              </a:ext>
            </a:extLst>
          </p:cNvPr>
          <p:cNvCxnSpPr>
            <a:cxnSpLocks/>
          </p:cNvCxnSpPr>
          <p:nvPr/>
        </p:nvCxnSpPr>
        <p:spPr>
          <a:xfrm flipH="1">
            <a:off x="5132827" y="3809291"/>
            <a:ext cx="29145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98F14A-F1C3-491B-9161-F547EBA6F7FA}"/>
              </a:ext>
            </a:extLst>
          </p:cNvPr>
          <p:cNvCxnSpPr>
            <a:cxnSpLocks/>
          </p:cNvCxnSpPr>
          <p:nvPr/>
        </p:nvCxnSpPr>
        <p:spPr>
          <a:xfrm flipH="1">
            <a:off x="5132827" y="5065828"/>
            <a:ext cx="291459"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6" name="矩形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6D7004-E5F4-44AE-A45E-152180F9EC26}"/>
              </a:ext>
            </a:extLst>
          </p:cNvPr>
          <p:cNvSpPr/>
          <p:nvPr/>
        </p:nvSpPr>
        <p:spPr bwMode="auto">
          <a:xfrm>
            <a:off x="8513063" y="2291873"/>
            <a:ext cx="2407349" cy="3061400"/>
          </a:xfrm>
          <a:prstGeom prst="rect">
            <a:avLst/>
          </a:prstGeom>
          <a:solidFill>
            <a:schemeClr val="bg1">
              <a:alpha val="69000"/>
            </a:schemeClr>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37" name="矩形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B61A70-7BC8-4B47-9506-D05B136CD555}"/>
              </a:ext>
            </a:extLst>
          </p:cNvPr>
          <p:cNvSpPr/>
          <p:nvPr/>
        </p:nvSpPr>
        <p:spPr>
          <a:xfrm>
            <a:off x="8687782" y="2807519"/>
            <a:ext cx="2057911" cy="2052870"/>
          </a:xfrm>
          <a:prstGeom prst="rect">
            <a:avLst/>
          </a:prstGeom>
        </p:spPr>
        <p:txBody>
          <a:bodyPr wrap="square">
            <a:spAutoFit/>
          </a:bodyPr>
          <a:lstStyle/>
          <a:p>
            <a:pPr lvl="0" algn="ctr">
              <a:lnSpc>
                <a:spcPct val="130000"/>
              </a:lnSpc>
              <a:buClr>
                <a:schemeClr val="accent1"/>
              </a:buClr>
              <a:defRPr/>
            </a:pPr>
            <a:r>
              <a:rPr lang="zh-CN" altLang="en-US" sz="1400" dirty="0">
                <a:solidFill>
                  <a:schemeClr val="tx1">
                    <a:lumMod val="75000"/>
                    <a:lumOff val="25000"/>
                  </a:schemeClr>
                </a:solidFill>
                <a:cs typeface="+mn-ea"/>
                <a:sym typeface="+mn-lt"/>
              </a:rPr>
              <a:t>本单位共有职工</a:t>
            </a:r>
            <a:r>
              <a:rPr lang="en-US" altLang="zh-CN" sz="1400" dirty="0">
                <a:solidFill>
                  <a:schemeClr val="tx1">
                    <a:lumMod val="75000"/>
                    <a:lumOff val="25000"/>
                  </a:schemeClr>
                </a:solidFill>
                <a:cs typeface="+mn-ea"/>
                <a:sym typeface="+mn-lt"/>
              </a:rPr>
              <a:t>128</a:t>
            </a:r>
            <a:r>
              <a:rPr lang="zh-CN" altLang="en-US" sz="1400" dirty="0">
                <a:solidFill>
                  <a:schemeClr val="tx1">
                    <a:lumMod val="75000"/>
                    <a:lumOff val="25000"/>
                  </a:schemeClr>
                </a:solidFill>
                <a:cs typeface="+mn-ea"/>
                <a:sym typeface="+mn-lt"/>
              </a:rPr>
              <a:t>人，其中党员</a:t>
            </a:r>
            <a:r>
              <a:rPr lang="en-US" altLang="zh-CN" sz="1400" dirty="0">
                <a:solidFill>
                  <a:schemeClr val="tx1">
                    <a:lumMod val="75000"/>
                    <a:lumOff val="25000"/>
                  </a:schemeClr>
                </a:solidFill>
                <a:cs typeface="+mn-ea"/>
                <a:sym typeface="+mn-lt"/>
              </a:rPr>
              <a:t>75</a:t>
            </a:r>
            <a:r>
              <a:rPr lang="zh-CN" altLang="en-US" sz="1400" dirty="0">
                <a:solidFill>
                  <a:schemeClr val="tx1">
                    <a:lumMod val="75000"/>
                    <a:lumOff val="25000"/>
                  </a:schemeClr>
                </a:solidFill>
                <a:cs typeface="+mn-ea"/>
                <a:sym typeface="+mn-lt"/>
              </a:rPr>
              <a:t>人，入党积极分子</a:t>
            </a:r>
            <a:r>
              <a:rPr lang="en-US" altLang="zh-CN" sz="1400" dirty="0">
                <a:solidFill>
                  <a:schemeClr val="tx1">
                    <a:lumMod val="75000"/>
                    <a:lumOff val="25000"/>
                  </a:schemeClr>
                </a:solidFill>
                <a:cs typeface="+mn-ea"/>
                <a:sym typeface="+mn-lt"/>
              </a:rPr>
              <a:t>6</a:t>
            </a:r>
            <a:r>
              <a:rPr lang="zh-CN" altLang="en-US" sz="1400" dirty="0">
                <a:solidFill>
                  <a:schemeClr val="tx1">
                    <a:lumMod val="75000"/>
                    <a:lumOff val="25000"/>
                  </a:schemeClr>
                </a:solidFill>
                <a:cs typeface="+mn-ea"/>
                <a:sym typeface="+mn-lt"/>
              </a:rPr>
              <a:t>人，预备党员</a:t>
            </a: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人，</a:t>
            </a:r>
            <a:r>
              <a:rPr lang="en-US" altLang="zh-CN" sz="1400" dirty="0">
                <a:solidFill>
                  <a:schemeClr val="tx1">
                    <a:lumMod val="75000"/>
                    <a:lumOff val="25000"/>
                  </a:schemeClr>
                </a:solidFill>
                <a:cs typeface="+mn-ea"/>
                <a:sym typeface="+mn-lt"/>
              </a:rPr>
              <a:t>2019</a:t>
            </a:r>
            <a:r>
              <a:rPr lang="zh-CN" altLang="en-US" sz="1400" dirty="0">
                <a:solidFill>
                  <a:schemeClr val="tx1">
                    <a:lumMod val="75000"/>
                    <a:lumOff val="25000"/>
                  </a:schemeClr>
                </a:solidFill>
                <a:cs typeface="+mn-ea"/>
                <a:sym typeface="+mn-lt"/>
              </a:rPr>
              <a:t>年新入党同志</a:t>
            </a: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人，党员占到职工总人数的</a:t>
            </a:r>
            <a:r>
              <a:rPr lang="en-US" altLang="zh-CN" sz="1400" dirty="0">
                <a:solidFill>
                  <a:schemeClr val="tx1">
                    <a:lumMod val="75000"/>
                    <a:lumOff val="25000"/>
                  </a:schemeClr>
                </a:solidFill>
                <a:cs typeface="+mn-ea"/>
                <a:sym typeface="+mn-lt"/>
              </a:rPr>
              <a:t>73%</a:t>
            </a:r>
            <a:r>
              <a:rPr lang="zh-CN" altLang="en-US" sz="1400" dirty="0">
                <a:solidFill>
                  <a:schemeClr val="tx1">
                    <a:lumMod val="75000"/>
                    <a:lumOff val="25000"/>
                  </a:schemeClr>
                </a:solidFill>
                <a:cs typeface="+mn-ea"/>
                <a:sym typeface="+mn-lt"/>
              </a:rPr>
              <a:t>，比去年同期增长</a:t>
            </a:r>
            <a:r>
              <a:rPr lang="en-US" altLang="zh-CN" sz="1400" dirty="0">
                <a:solidFill>
                  <a:schemeClr val="tx1">
                    <a:lumMod val="75000"/>
                    <a:lumOff val="25000"/>
                  </a:schemeClr>
                </a:solidFill>
                <a:cs typeface="+mn-ea"/>
                <a:sym typeface="+mn-lt"/>
              </a:rPr>
              <a:t>26%</a:t>
            </a:r>
            <a:r>
              <a:rPr lang="zh-CN" altLang="en-US" sz="1400" dirty="0">
                <a:solidFill>
                  <a:schemeClr val="tx1">
                    <a:lumMod val="75000"/>
                    <a:lumOff val="25000"/>
                  </a:schemeClr>
                </a:solidFill>
                <a:cs typeface="+mn-ea"/>
                <a:sym typeface="+mn-lt"/>
              </a:rPr>
              <a:t>。</a:t>
            </a:r>
          </a:p>
        </p:txBody>
      </p:sp>
      <p:sp>
        <p:nvSpPr>
          <p:cNvPr id="38" name="箭头: 右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0560EE4-EC73-4629-BA06-BC7C0532D8CB}"/>
              </a:ext>
            </a:extLst>
          </p:cNvPr>
          <p:cNvSpPr/>
          <p:nvPr/>
        </p:nvSpPr>
        <p:spPr>
          <a:xfrm>
            <a:off x="7744338" y="3666115"/>
            <a:ext cx="606792" cy="391403"/>
          </a:xfrm>
          <a:prstGeom prst="rightArrow">
            <a:avLst/>
          </a:prstGeom>
          <a:gradFill>
            <a:gsLst>
              <a:gs pos="0">
                <a:schemeClr val="bg1"/>
              </a:gs>
              <a:gs pos="95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77A8714-896C-46AE-BB40-9455325A623B}"/>
              </a:ext>
            </a:extLst>
          </p:cNvPr>
          <p:cNvSpPr/>
          <p:nvPr/>
        </p:nvSpPr>
        <p:spPr>
          <a:xfrm>
            <a:off x="0" y="6654800"/>
            <a:ext cx="12192000" cy="203200"/>
          </a:xfrm>
          <a:prstGeom prst="rect">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3200" dirty="0">
              <a:ln w="19050">
                <a:noFill/>
              </a:ln>
              <a:gradFill>
                <a:gsLst>
                  <a:gs pos="100000">
                    <a:srgbClr val="E9BE61"/>
                  </a:gs>
                  <a:gs pos="49000">
                    <a:srgbClr val="FEEFAC"/>
                  </a:gs>
                </a:gsLst>
                <a:lin ang="5400000" scaled="0"/>
              </a:gradFill>
              <a:cs typeface="+mn-ea"/>
              <a:sym typeface="+mn-lt"/>
            </a:endParaRPr>
          </a:p>
        </p:txBody>
      </p:sp>
    </p:spTree>
    <p:extLst>
      <p:ext uri="{BB962C8B-B14F-4D97-AF65-F5344CB8AC3E}">
        <p14:creationId xmlns:p14="http://schemas.microsoft.com/office/powerpoint/2010/main" val="37407269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ppt_x"/>
                                          </p:val>
                                        </p:tav>
                                        <p:tav tm="100000">
                                          <p:val>
                                            <p:strVal val="#ppt_x"/>
                                          </p:val>
                                        </p:tav>
                                      </p:tavLst>
                                    </p:anim>
                                    <p:anim calcmode="lin" valueType="num">
                                      <p:cBhvr additive="base">
                                        <p:cTn id="64" dur="500" fill="hold"/>
                                        <p:tgtEl>
                                          <p:spTgt spid="2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additive="base">
                                        <p:cTn id="71" dur="500" fill="hold"/>
                                        <p:tgtEl>
                                          <p:spTgt spid="37"/>
                                        </p:tgtEl>
                                        <p:attrNameLst>
                                          <p:attrName>ppt_x</p:attrName>
                                        </p:attrNameLst>
                                      </p:cBhvr>
                                      <p:tavLst>
                                        <p:tav tm="0">
                                          <p:val>
                                            <p:strVal val="#ppt_x"/>
                                          </p:val>
                                        </p:tav>
                                        <p:tav tm="100000">
                                          <p:val>
                                            <p:strVal val="#ppt_x"/>
                                          </p:val>
                                        </p:tav>
                                      </p:tavLst>
                                    </p:anim>
                                    <p:anim calcmode="lin" valueType="num">
                                      <p:cBhvr additive="base">
                                        <p:cTn id="72" dur="500" fill="hold"/>
                                        <p:tgtEl>
                                          <p:spTgt spid="3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fill="hold"/>
                                        <p:tgtEl>
                                          <p:spTgt spid="6"/>
                                        </p:tgtEl>
                                        <p:attrNameLst>
                                          <p:attrName>ppt_x</p:attrName>
                                        </p:attrNameLst>
                                      </p:cBhvr>
                                      <p:tavLst>
                                        <p:tav tm="0">
                                          <p:val>
                                            <p:strVal val="#ppt_x"/>
                                          </p:val>
                                        </p:tav>
                                        <p:tav tm="100000">
                                          <p:val>
                                            <p:strVal val="#ppt_x"/>
                                          </p:val>
                                        </p:tav>
                                      </p:tavLst>
                                    </p:anim>
                                    <p:anim calcmode="lin" valueType="num">
                                      <p:cBhvr additive="base">
                                        <p:cTn id="80" dur="500" fill="hold"/>
                                        <p:tgtEl>
                                          <p:spTgt spid="6"/>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fill="hold"/>
                                        <p:tgtEl>
                                          <p:spTgt spid="15"/>
                                        </p:tgtEl>
                                        <p:attrNameLst>
                                          <p:attrName>ppt_x</p:attrName>
                                        </p:attrNameLst>
                                      </p:cBhvr>
                                      <p:tavLst>
                                        <p:tav tm="0">
                                          <p:val>
                                            <p:strVal val="#ppt_x"/>
                                          </p:val>
                                        </p:tav>
                                        <p:tav tm="100000">
                                          <p:val>
                                            <p:strVal val="#ppt_x"/>
                                          </p:val>
                                        </p:tav>
                                      </p:tavLst>
                                    </p:anim>
                                    <p:anim calcmode="lin" valueType="num">
                                      <p:cBhvr additive="base">
                                        <p:cTn id="88" dur="500" fill="hold"/>
                                        <p:tgtEl>
                                          <p:spTgt spid="15"/>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ppt_x"/>
                                          </p:val>
                                        </p:tav>
                                        <p:tav tm="100000">
                                          <p:val>
                                            <p:strVal val="#ppt_x"/>
                                          </p:val>
                                        </p:tav>
                                      </p:tavLst>
                                    </p:anim>
                                    <p:anim calcmode="lin" valueType="num">
                                      <p:cBhvr additive="base">
                                        <p:cTn id="92" dur="500" fill="hold"/>
                                        <p:tgtEl>
                                          <p:spTgt spid="29"/>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fill="hold"/>
                                        <p:tgtEl>
                                          <p:spTgt spid="33"/>
                                        </p:tgtEl>
                                        <p:attrNameLst>
                                          <p:attrName>ppt_x</p:attrName>
                                        </p:attrNameLst>
                                      </p:cBhvr>
                                      <p:tavLst>
                                        <p:tav tm="0">
                                          <p:val>
                                            <p:strVal val="#ppt_x"/>
                                          </p:val>
                                        </p:tav>
                                        <p:tav tm="100000">
                                          <p:val>
                                            <p:strVal val="#ppt_x"/>
                                          </p:val>
                                        </p:tav>
                                      </p:tavLst>
                                    </p:anim>
                                    <p:anim calcmode="lin" valueType="num">
                                      <p:cBhvr additive="base">
                                        <p:cTn id="96" dur="500" fill="hold"/>
                                        <p:tgtEl>
                                          <p:spTgt spid="33"/>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500" fill="hold"/>
                                        <p:tgtEl>
                                          <p:spTgt spid="34"/>
                                        </p:tgtEl>
                                        <p:attrNameLst>
                                          <p:attrName>ppt_x</p:attrName>
                                        </p:attrNameLst>
                                      </p:cBhvr>
                                      <p:tavLst>
                                        <p:tav tm="0">
                                          <p:val>
                                            <p:strVal val="#ppt_x"/>
                                          </p:val>
                                        </p:tav>
                                        <p:tav tm="100000">
                                          <p:val>
                                            <p:strVal val="#ppt_x"/>
                                          </p:val>
                                        </p:tav>
                                      </p:tavLst>
                                    </p:anim>
                                    <p:anim calcmode="lin" valueType="num">
                                      <p:cBhvr additive="base">
                                        <p:cTn id="100" dur="500" fill="hold"/>
                                        <p:tgtEl>
                                          <p:spTgt spid="34"/>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 calcmode="lin" valueType="num">
                                      <p:cBhvr additive="base">
                                        <p:cTn id="103" dur="500" fill="hold"/>
                                        <p:tgtEl>
                                          <p:spTgt spid="38"/>
                                        </p:tgtEl>
                                        <p:attrNameLst>
                                          <p:attrName>ppt_x</p:attrName>
                                        </p:attrNameLst>
                                      </p:cBhvr>
                                      <p:tavLst>
                                        <p:tav tm="0">
                                          <p:val>
                                            <p:strVal val="#ppt_x"/>
                                          </p:val>
                                        </p:tav>
                                        <p:tav tm="100000">
                                          <p:val>
                                            <p:strVal val="#ppt_x"/>
                                          </p:val>
                                        </p:tav>
                                      </p:tavLst>
                                    </p:anim>
                                    <p:anim calcmode="lin" valueType="num">
                                      <p:cBhvr additive="base">
                                        <p:cTn id="10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8" grpId="0" animBg="1"/>
      <p:bldP spid="10" grpId="0" animBg="1"/>
      <p:bldP spid="11" grpId="0" animBg="1"/>
      <p:bldP spid="12" grpId="0"/>
      <p:bldP spid="15" grpId="0" animBg="1"/>
      <p:bldP spid="18" grpId="0" animBg="1"/>
      <p:bldP spid="19" grpId="0" animBg="1"/>
      <p:bldP spid="20" grpId="0"/>
      <p:bldP spid="21" grpId="0" animBg="1"/>
      <p:bldP spid="22" grpId="0"/>
      <p:bldP spid="23" grpId="0" animBg="1"/>
      <p:bldP spid="24" grpId="0" animBg="1"/>
      <p:bldP spid="25" grpId="0"/>
      <p:bldP spid="36" grpId="0" animBg="1"/>
      <p:bldP spid="37" grpId="0"/>
      <p:bldP spid="38" grpId="0" animBg="1"/>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846615-45FB-40CA-B399-1267CB9158DB}"/>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3" name="直接连接符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889D4BD-92B8-42A9-B826-0C5281A1A4E4}"/>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4E1A45-2A99-4F0F-B7D6-71E2F67A560E}"/>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860E01-8834-4ED2-B18C-C7CD0813E599}"/>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26515C-3009-4969-B9C1-EBBAD549F6AC}"/>
              </a:ext>
            </a:extLst>
          </p:cNvPr>
          <p:cNvSpPr/>
          <p:nvPr/>
        </p:nvSpPr>
        <p:spPr>
          <a:xfrm>
            <a:off x="1271588" y="2187576"/>
            <a:ext cx="523358" cy="522682"/>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1</a:t>
            </a:r>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F421EA-3DB7-444E-9E91-E563F193FC95}"/>
              </a:ext>
            </a:extLst>
          </p:cNvPr>
          <p:cNvSpPr/>
          <p:nvPr/>
        </p:nvSpPr>
        <p:spPr bwMode="auto">
          <a:xfrm>
            <a:off x="1961531" y="2187577"/>
            <a:ext cx="3745849" cy="52268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9B5317-47E7-4718-8736-FDA8425A792F}"/>
              </a:ext>
            </a:extLst>
          </p:cNvPr>
          <p:cNvSpPr txBox="1"/>
          <p:nvPr/>
        </p:nvSpPr>
        <p:spPr>
          <a:xfrm>
            <a:off x="1961531" y="2250527"/>
            <a:ext cx="3682032"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强化政治担当，不断夯实责任体系</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FFE8FB-D16B-4801-A963-FAF34C6387BF}"/>
              </a:ext>
            </a:extLst>
          </p:cNvPr>
          <p:cNvSpPr/>
          <p:nvPr/>
        </p:nvSpPr>
        <p:spPr>
          <a:xfrm>
            <a:off x="6484620" y="2187576"/>
            <a:ext cx="523358" cy="522682"/>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2</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6EF868-FB53-42C7-A806-E2C76CE718E8}"/>
              </a:ext>
            </a:extLst>
          </p:cNvPr>
          <p:cNvSpPr/>
          <p:nvPr/>
        </p:nvSpPr>
        <p:spPr bwMode="auto">
          <a:xfrm>
            <a:off x="7174563" y="2187577"/>
            <a:ext cx="3745849" cy="52268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14" name="文本框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E1F8A3A-ED44-4B96-9AB0-B958626AFDBE}"/>
              </a:ext>
            </a:extLst>
          </p:cNvPr>
          <p:cNvSpPr txBox="1"/>
          <p:nvPr/>
        </p:nvSpPr>
        <p:spPr>
          <a:xfrm>
            <a:off x="7174563" y="2250527"/>
            <a:ext cx="3682032"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强化政治引领，抓实主题教育工作</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E94D79-BAEE-4B93-AE37-ED388E8B30CB}"/>
              </a:ext>
            </a:extLst>
          </p:cNvPr>
          <p:cNvSpPr/>
          <p:nvPr/>
        </p:nvSpPr>
        <p:spPr>
          <a:xfrm>
            <a:off x="1929868" y="2731958"/>
            <a:ext cx="3777512" cy="105259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坚持思想上重视、精力上投入、工作上抓实，在认真履行管党治党主体责任上下功夫</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227E4C-7786-426F-9E72-0E97FAAE411F}"/>
              </a:ext>
            </a:extLst>
          </p:cNvPr>
          <p:cNvSpPr/>
          <p:nvPr/>
        </p:nvSpPr>
        <p:spPr>
          <a:xfrm>
            <a:off x="7174563" y="2731958"/>
            <a:ext cx="3777512" cy="70134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把牵头组织开展“不忘初心、牢记使命”主题教育作为首要政治任务</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8250F4-879D-4DDA-970B-058C6E89C423}"/>
              </a:ext>
            </a:extLst>
          </p:cNvPr>
          <p:cNvSpPr/>
          <p:nvPr/>
        </p:nvSpPr>
        <p:spPr>
          <a:xfrm>
            <a:off x="1271588" y="4189158"/>
            <a:ext cx="523358" cy="522682"/>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3</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DC10A9F-E3A8-4F41-8A5E-B427D1B5AC49}"/>
              </a:ext>
            </a:extLst>
          </p:cNvPr>
          <p:cNvSpPr/>
          <p:nvPr/>
        </p:nvSpPr>
        <p:spPr bwMode="auto">
          <a:xfrm>
            <a:off x="1961531" y="4189159"/>
            <a:ext cx="3745849" cy="52268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0"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1DAA25-5014-4628-A0C3-23FAD7E85C7E}"/>
              </a:ext>
            </a:extLst>
          </p:cNvPr>
          <p:cNvSpPr txBox="1"/>
          <p:nvPr/>
        </p:nvSpPr>
        <p:spPr>
          <a:xfrm>
            <a:off x="1961531" y="4252109"/>
            <a:ext cx="3682032"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强化问题导向，围绕短板精准施策</a:t>
            </a:r>
          </a:p>
        </p:txBody>
      </p:sp>
      <p:sp>
        <p:nvSpPr>
          <p:cNvPr id="21" name="矩形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7A81F49-25C3-44F3-851F-A7CCB16B93C3}"/>
              </a:ext>
            </a:extLst>
          </p:cNvPr>
          <p:cNvSpPr/>
          <p:nvPr/>
        </p:nvSpPr>
        <p:spPr>
          <a:xfrm>
            <a:off x="6484620" y="4189158"/>
            <a:ext cx="523358" cy="522682"/>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4</a:t>
            </a: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258F53E-0A3B-4D69-AD94-FE6A753357C9}"/>
              </a:ext>
            </a:extLst>
          </p:cNvPr>
          <p:cNvSpPr/>
          <p:nvPr/>
        </p:nvSpPr>
        <p:spPr bwMode="auto">
          <a:xfrm>
            <a:off x="7174563" y="4189159"/>
            <a:ext cx="3745849" cy="52268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3" name="文本框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1536C9-3260-46E1-B85F-DE2DEFC1D252}"/>
              </a:ext>
            </a:extLst>
          </p:cNvPr>
          <p:cNvSpPr txBox="1"/>
          <p:nvPr/>
        </p:nvSpPr>
        <p:spPr>
          <a:xfrm>
            <a:off x="7174563" y="4252109"/>
            <a:ext cx="3682032" cy="40055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1800" dirty="0">
                <a:latin typeface="+mn-lt"/>
                <a:ea typeface="+mn-ea"/>
                <a:cs typeface="+mn-ea"/>
                <a:sym typeface="+mn-lt"/>
              </a:rPr>
              <a:t>引化政治功能，服务全县中心大局</a:t>
            </a:r>
          </a:p>
        </p:txBody>
      </p:sp>
      <p:sp>
        <p:nvSpPr>
          <p:cNvPr id="24" name="矩形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E582C1-6E3D-4680-97E8-004D57983EC5}"/>
              </a:ext>
            </a:extLst>
          </p:cNvPr>
          <p:cNvSpPr/>
          <p:nvPr/>
        </p:nvSpPr>
        <p:spPr>
          <a:xfrm>
            <a:off x="1929868" y="4733540"/>
            <a:ext cx="3777512" cy="70134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把省委巡视反馈、述职评议点评具体问题整改</a:t>
            </a:r>
          </a:p>
        </p:txBody>
      </p:sp>
      <p:sp>
        <p:nvSpPr>
          <p:cNvPr id="25" name="矩形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2D3B89F-D082-471C-8F26-653B2CE5BF85}"/>
              </a:ext>
            </a:extLst>
          </p:cNvPr>
          <p:cNvSpPr/>
          <p:nvPr/>
        </p:nvSpPr>
        <p:spPr>
          <a:xfrm>
            <a:off x="7174563" y="4733540"/>
            <a:ext cx="3777512" cy="105259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坚持把政治功能体现到改革发展全过程，深度谋划基层党建与中心工作融合发展、同步提高的具体措施</a:t>
            </a:r>
          </a:p>
        </p:txBody>
      </p:sp>
      <p:sp>
        <p:nvSpPr>
          <p:cNvPr id="26" name="矩形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F34E87-EF77-4491-884D-0CE8C1BBA216}"/>
              </a:ext>
            </a:extLst>
          </p:cNvPr>
          <p:cNvSpPr/>
          <p:nvPr/>
        </p:nvSpPr>
        <p:spPr>
          <a:xfrm>
            <a:off x="0" y="6654800"/>
            <a:ext cx="12192000" cy="203200"/>
          </a:xfrm>
          <a:prstGeom prst="rect">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3200" dirty="0">
              <a:ln w="19050">
                <a:noFill/>
              </a:ln>
              <a:gradFill>
                <a:gsLst>
                  <a:gs pos="100000">
                    <a:srgbClr val="E9BE61"/>
                  </a:gs>
                  <a:gs pos="49000">
                    <a:srgbClr val="FEEFAC"/>
                  </a:gs>
                </a:gsLst>
                <a:lin ang="5400000" scaled="0"/>
              </a:gradFill>
              <a:cs typeface="+mn-ea"/>
              <a:sym typeface="+mn-lt"/>
            </a:endParaRPr>
          </a:p>
        </p:txBody>
      </p:sp>
    </p:spTree>
    <p:extLst>
      <p:ext uri="{BB962C8B-B14F-4D97-AF65-F5344CB8AC3E}">
        <p14:creationId xmlns:p14="http://schemas.microsoft.com/office/powerpoint/2010/main" val="19533444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ppt_x"/>
                                          </p:val>
                                        </p:tav>
                                        <p:tav tm="100000">
                                          <p:val>
                                            <p:strVal val="#ppt_x"/>
                                          </p:val>
                                        </p:tav>
                                      </p:tavLst>
                                    </p:anim>
                                    <p:anim calcmode="lin" valueType="num">
                                      <p:cBhvr additive="base">
                                        <p:cTn id="72" dur="500" fill="hold"/>
                                        <p:tgtEl>
                                          <p:spTgt spid="2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additive="base">
                                        <p:cTn id="75" dur="500" fill="hold"/>
                                        <p:tgtEl>
                                          <p:spTgt spid="24"/>
                                        </p:tgtEl>
                                        <p:attrNameLst>
                                          <p:attrName>ppt_x</p:attrName>
                                        </p:attrNameLst>
                                      </p:cBhvr>
                                      <p:tavLst>
                                        <p:tav tm="0">
                                          <p:val>
                                            <p:strVal val="#ppt_x"/>
                                          </p:val>
                                        </p:tav>
                                        <p:tav tm="100000">
                                          <p:val>
                                            <p:strVal val="#ppt_x"/>
                                          </p:val>
                                        </p:tav>
                                      </p:tavLst>
                                    </p:anim>
                                    <p:anim calcmode="lin" valueType="num">
                                      <p:cBhvr additive="base">
                                        <p:cTn id="76" dur="500" fill="hold"/>
                                        <p:tgtEl>
                                          <p:spTgt spid="2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ppt_x"/>
                                          </p:val>
                                        </p:tav>
                                        <p:tav tm="100000">
                                          <p:val>
                                            <p:strVal val="#ppt_x"/>
                                          </p:val>
                                        </p:tav>
                                      </p:tavLst>
                                    </p:anim>
                                    <p:anim calcmode="lin" valueType="num">
                                      <p:cBhvr additive="base">
                                        <p:cTn id="80" dur="500" fill="hold"/>
                                        <p:tgtEl>
                                          <p:spTgt spid="25"/>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ppt_x"/>
                                          </p:val>
                                        </p:tav>
                                        <p:tav tm="100000">
                                          <p:val>
                                            <p:strVal val="#ppt_x"/>
                                          </p:val>
                                        </p:tav>
                                      </p:tavLst>
                                    </p:anim>
                                    <p:anim calcmode="lin" valueType="num">
                                      <p:cBhvr additive="base">
                                        <p:cTn id="84" dur="500" fill="hold"/>
                                        <p:tgtEl>
                                          <p:spTgt spid="26"/>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3"/>
                                        </p:tgtEl>
                                        <p:attrNameLst>
                                          <p:attrName>style.visibility</p:attrName>
                                        </p:attrNameLst>
                                      </p:cBhvr>
                                      <p:to>
                                        <p:strVal val="visible"/>
                                      </p:to>
                                    </p:set>
                                    <p:anim calcmode="lin" valueType="num">
                                      <p:cBhvr additive="base">
                                        <p:cTn id="87" dur="500" fill="hold"/>
                                        <p:tgtEl>
                                          <p:spTgt spid="3"/>
                                        </p:tgtEl>
                                        <p:attrNameLst>
                                          <p:attrName>ppt_x</p:attrName>
                                        </p:attrNameLst>
                                      </p:cBhvr>
                                      <p:tavLst>
                                        <p:tav tm="0">
                                          <p:val>
                                            <p:strVal val="#ppt_x"/>
                                          </p:val>
                                        </p:tav>
                                        <p:tav tm="100000">
                                          <p:val>
                                            <p:strVal val="#ppt_x"/>
                                          </p:val>
                                        </p:tav>
                                      </p:tavLst>
                                    </p:anim>
                                    <p:anim calcmode="lin" valueType="num">
                                      <p:cBhvr additive="base">
                                        <p:cTn id="8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p:bldP spid="12" grpId="0" animBg="1"/>
      <p:bldP spid="13" grpId="0" animBg="1"/>
      <p:bldP spid="14" grpId="0"/>
      <p:bldP spid="15" grpId="0"/>
      <p:bldP spid="17" grpId="0"/>
      <p:bldP spid="18" grpId="0" animBg="1"/>
      <p:bldP spid="19" grpId="0" animBg="1"/>
      <p:bldP spid="20" grpId="0"/>
      <p:bldP spid="21" grpId="0" animBg="1"/>
      <p:bldP spid="22" grpId="0" animBg="1"/>
      <p:bldP spid="23" grpId="0"/>
      <p:bldP spid="24" grpId="0"/>
      <p:bldP spid="25"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DF8DED-22EC-4A56-B3D2-83854E59C073}"/>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3" name="直接连接符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44118C-2E76-4E0B-81B2-E1483D0FF715}"/>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6848E7-42DB-4694-B592-2DA2E459E706}"/>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6AE543-550F-4845-98A0-0DF7DBCBAE1B}"/>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椭圆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CE1D19-0A37-449D-9226-586A3236F009}"/>
              </a:ext>
            </a:extLst>
          </p:cNvPr>
          <p:cNvSpPr/>
          <p:nvPr/>
        </p:nvSpPr>
        <p:spPr bwMode="auto">
          <a:xfrm>
            <a:off x="1271588" y="2297993"/>
            <a:ext cx="2590800" cy="2590796"/>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7"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A7C4E0-7B3B-4A78-A9ED-38CCBEFD652F}"/>
              </a:ext>
            </a:extLst>
          </p:cNvPr>
          <p:cNvSpPr/>
          <p:nvPr/>
        </p:nvSpPr>
        <p:spPr>
          <a:xfrm>
            <a:off x="2181206" y="2759896"/>
            <a:ext cx="771564" cy="771532"/>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EB4EE3-13AA-47AD-B702-710781F1B920}"/>
              </a:ext>
            </a:extLst>
          </p:cNvPr>
          <p:cNvSpPr txBox="1"/>
          <p:nvPr/>
        </p:nvSpPr>
        <p:spPr>
          <a:xfrm>
            <a:off x="1544684" y="3645917"/>
            <a:ext cx="2044609" cy="640240"/>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200" dirty="0">
                <a:ln w="19050">
                  <a:noFill/>
                </a:ln>
                <a:gradFill>
                  <a:gsLst>
                    <a:gs pos="100000">
                      <a:srgbClr val="E9BE61"/>
                    </a:gs>
                    <a:gs pos="49000">
                      <a:srgbClr val="FEEFAC"/>
                    </a:gs>
                  </a:gsLst>
                  <a:lin ang="5400000" scaled="0"/>
                </a:gradFill>
                <a:latin typeface="+mn-lt"/>
                <a:ea typeface="+mn-ea"/>
                <a:cs typeface="+mn-ea"/>
                <a:sym typeface="+mn-lt"/>
              </a:rPr>
              <a:t>工作情况</a:t>
            </a:r>
          </a:p>
        </p:txBody>
      </p:sp>
      <p:sp>
        <p:nvSpPr>
          <p:cNvPr id="9" name="椭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C260C1-A04E-44E9-B757-B236A0BE1CC8}"/>
              </a:ext>
            </a:extLst>
          </p:cNvPr>
          <p:cNvSpPr/>
          <p:nvPr/>
        </p:nvSpPr>
        <p:spPr bwMode="auto">
          <a:xfrm>
            <a:off x="-22289" y="1200969"/>
            <a:ext cx="4784852" cy="4784844"/>
          </a:xfrm>
          <a:prstGeom prst="ellipse">
            <a:avLst/>
          </a:prstGeom>
          <a:noFill/>
          <a:ln w="6350">
            <a:gradFill>
              <a:gsLst>
                <a:gs pos="69000">
                  <a:schemeClr val="accent1">
                    <a:lumMod val="5000"/>
                    <a:lumOff val="95000"/>
                    <a:alpha val="0"/>
                  </a:schemeClr>
                </a:gs>
                <a:gs pos="100000">
                  <a:schemeClr val="accent1"/>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0" name="椭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8F93B6-F394-473B-8627-5173CBF46CFE}"/>
              </a:ext>
            </a:extLst>
          </p:cNvPr>
          <p:cNvSpPr/>
          <p:nvPr/>
        </p:nvSpPr>
        <p:spPr bwMode="auto">
          <a:xfrm flipH="1">
            <a:off x="4519452" y="3362325"/>
            <a:ext cx="462132" cy="462132"/>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000" dirty="0">
                <a:ln w="19050">
                  <a:noFill/>
                </a:ln>
                <a:gradFill>
                  <a:gsLst>
                    <a:gs pos="100000">
                      <a:srgbClr val="E9BE61"/>
                    </a:gs>
                    <a:gs pos="49000">
                      <a:srgbClr val="FEEFAC"/>
                    </a:gs>
                  </a:gsLst>
                  <a:lin ang="5400000" scaled="0"/>
                </a:gradFill>
                <a:cs typeface="+mn-ea"/>
                <a:sym typeface="+mn-lt"/>
              </a:rPr>
              <a:t>2</a:t>
            </a:r>
            <a:endParaRPr lang="zh-CN" altLang="en-US" sz="2000" dirty="0">
              <a:ln w="19050">
                <a:noFill/>
              </a:ln>
              <a:gradFill>
                <a:gsLst>
                  <a:gs pos="100000">
                    <a:srgbClr val="E9BE61"/>
                  </a:gs>
                  <a:gs pos="49000">
                    <a:srgbClr val="FEEFAC"/>
                  </a:gs>
                </a:gsLst>
                <a:lin ang="5400000" scaled="0"/>
              </a:gradFill>
              <a:cs typeface="+mn-ea"/>
              <a:sym typeface="+mn-lt"/>
            </a:endParaRPr>
          </a:p>
        </p:txBody>
      </p:sp>
      <p:sp>
        <p:nvSpPr>
          <p:cNvPr id="11" name="椭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E1EBB4-62BC-445A-A5C3-92B6D183F310}"/>
              </a:ext>
            </a:extLst>
          </p:cNvPr>
          <p:cNvSpPr/>
          <p:nvPr/>
        </p:nvSpPr>
        <p:spPr bwMode="auto">
          <a:xfrm flipH="1">
            <a:off x="3956985" y="1821563"/>
            <a:ext cx="462132" cy="462132"/>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000" dirty="0">
                <a:ln w="19050">
                  <a:noFill/>
                </a:ln>
                <a:gradFill>
                  <a:gsLst>
                    <a:gs pos="100000">
                      <a:srgbClr val="E9BE61"/>
                    </a:gs>
                    <a:gs pos="49000">
                      <a:srgbClr val="FEEFAC"/>
                    </a:gs>
                  </a:gsLst>
                  <a:lin ang="5400000" scaled="0"/>
                </a:gradFill>
                <a:cs typeface="+mn-ea"/>
                <a:sym typeface="+mn-lt"/>
              </a:rPr>
              <a:t>1</a:t>
            </a:r>
            <a:endParaRPr lang="zh-CN" altLang="en-US" sz="2000" dirty="0">
              <a:ln w="19050">
                <a:noFill/>
              </a:ln>
              <a:gradFill>
                <a:gsLst>
                  <a:gs pos="100000">
                    <a:srgbClr val="E9BE61"/>
                  </a:gs>
                  <a:gs pos="49000">
                    <a:srgbClr val="FEEFAC"/>
                  </a:gs>
                </a:gsLst>
                <a:lin ang="5400000" scaled="0"/>
              </a:gradFill>
              <a:cs typeface="+mn-ea"/>
              <a:sym typeface="+mn-lt"/>
            </a:endParaRPr>
          </a:p>
        </p:txBody>
      </p:sp>
      <p:sp>
        <p:nvSpPr>
          <p:cNvPr id="12" name="椭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1CE213A-D0D1-440A-9C3B-0B70B66CD34D}"/>
              </a:ext>
            </a:extLst>
          </p:cNvPr>
          <p:cNvSpPr/>
          <p:nvPr/>
        </p:nvSpPr>
        <p:spPr bwMode="auto">
          <a:xfrm flipH="1">
            <a:off x="4081409" y="4674069"/>
            <a:ext cx="462132" cy="462132"/>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000" dirty="0">
                <a:ln w="19050">
                  <a:noFill/>
                </a:ln>
                <a:gradFill>
                  <a:gsLst>
                    <a:gs pos="100000">
                      <a:srgbClr val="E9BE61"/>
                    </a:gs>
                    <a:gs pos="49000">
                      <a:srgbClr val="FEEFAC"/>
                    </a:gs>
                  </a:gsLst>
                  <a:lin ang="5400000" scaled="0"/>
                </a:gradFill>
                <a:cs typeface="+mn-ea"/>
                <a:sym typeface="+mn-lt"/>
              </a:rPr>
              <a:t>3</a:t>
            </a:r>
            <a:endParaRPr lang="zh-CN" altLang="en-US" sz="2000" dirty="0">
              <a:ln w="19050">
                <a:noFill/>
              </a:ln>
              <a:gradFill>
                <a:gsLst>
                  <a:gs pos="100000">
                    <a:srgbClr val="E9BE61"/>
                  </a:gs>
                  <a:gs pos="49000">
                    <a:srgbClr val="FEEFAC"/>
                  </a:gs>
                </a:gsLst>
                <a:lin ang="5400000" scaled="0"/>
              </a:gradFill>
              <a:cs typeface="+mn-ea"/>
              <a:sym typeface="+mn-lt"/>
            </a:endParaRPr>
          </a:p>
        </p:txBody>
      </p:sp>
      <p:sp>
        <p:nvSpPr>
          <p:cNvPr id="13" name="文本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5907F4-2535-409D-860A-3338EA61AA21}"/>
              </a:ext>
            </a:extLst>
          </p:cNvPr>
          <p:cNvSpPr txBox="1"/>
          <p:nvPr/>
        </p:nvSpPr>
        <p:spPr>
          <a:xfrm>
            <a:off x="4647582" y="1738067"/>
            <a:ext cx="3682032" cy="43479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2000" dirty="0">
                <a:latin typeface="+mn-lt"/>
                <a:ea typeface="+mn-ea"/>
                <a:cs typeface="+mn-ea"/>
                <a:sym typeface="+mn-lt"/>
              </a:rPr>
              <a:t>召开</a:t>
            </a:r>
            <a:r>
              <a:rPr lang="en-US" altLang="zh-CN" sz="2000" dirty="0">
                <a:latin typeface="+mn-lt"/>
                <a:ea typeface="+mn-ea"/>
                <a:cs typeface="+mn-ea"/>
                <a:sym typeface="+mn-lt"/>
              </a:rPr>
              <a:t>X</a:t>
            </a:r>
            <a:r>
              <a:rPr lang="zh-CN" altLang="en-US" sz="2000" dirty="0">
                <a:latin typeface="+mn-lt"/>
                <a:ea typeface="+mn-ea"/>
                <a:cs typeface="+mn-ea"/>
                <a:sym typeface="+mn-lt"/>
              </a:rPr>
              <a:t>次常委会</a:t>
            </a: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AA4152-6DE4-42FE-84F6-BC629178A743}"/>
              </a:ext>
            </a:extLst>
          </p:cNvPr>
          <p:cNvSpPr/>
          <p:nvPr/>
        </p:nvSpPr>
        <p:spPr>
          <a:xfrm>
            <a:off x="4647582" y="2046367"/>
            <a:ext cx="5900639" cy="70134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召开</a:t>
            </a:r>
            <a:r>
              <a:rPr lang="en-US" altLang="zh-CN" sz="1600" dirty="0">
                <a:solidFill>
                  <a:prstClr val="black"/>
                </a:solidFill>
                <a:cs typeface="+mn-ea"/>
                <a:sym typeface="+mn-lt"/>
              </a:rPr>
              <a:t>X</a:t>
            </a:r>
            <a:r>
              <a:rPr lang="zh-CN" altLang="en-US" sz="1600" dirty="0">
                <a:solidFill>
                  <a:prstClr val="black"/>
                </a:solidFill>
                <a:cs typeface="+mn-ea"/>
                <a:sym typeface="+mn-lt"/>
              </a:rPr>
              <a:t>次常委会、</a:t>
            </a:r>
            <a:r>
              <a:rPr lang="en-US" altLang="zh-CN" sz="1600" dirty="0">
                <a:solidFill>
                  <a:prstClr val="black"/>
                </a:solidFill>
                <a:cs typeface="+mn-ea"/>
                <a:sym typeface="+mn-lt"/>
              </a:rPr>
              <a:t>X</a:t>
            </a:r>
            <a:r>
              <a:rPr lang="zh-CN" altLang="en-US" sz="1600" dirty="0">
                <a:solidFill>
                  <a:prstClr val="black"/>
                </a:solidFill>
                <a:cs typeface="+mn-ea"/>
                <a:sym typeface="+mn-lt"/>
              </a:rPr>
              <a:t>次党建领导小组会议研究党建议题</a:t>
            </a:r>
            <a:r>
              <a:rPr lang="en-US" altLang="zh-CN" sz="1600" dirty="0">
                <a:solidFill>
                  <a:prstClr val="black"/>
                </a:solidFill>
                <a:cs typeface="+mn-ea"/>
                <a:sym typeface="+mn-lt"/>
              </a:rPr>
              <a:t>XX</a:t>
            </a:r>
            <a:r>
              <a:rPr lang="zh-CN" altLang="en-US" sz="1600" dirty="0">
                <a:solidFill>
                  <a:prstClr val="black"/>
                </a:solidFill>
                <a:cs typeface="+mn-ea"/>
                <a:sym typeface="+mn-lt"/>
              </a:rPr>
              <a:t>个，统筹谋划推动基层党建工作</a:t>
            </a:r>
          </a:p>
        </p:txBody>
      </p:sp>
      <p:sp>
        <p:nvSpPr>
          <p:cNvPr id="15" name="文本框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6E6773-70B9-4193-B30D-104DE28ADB18}"/>
              </a:ext>
            </a:extLst>
          </p:cNvPr>
          <p:cNvSpPr txBox="1"/>
          <p:nvPr/>
        </p:nvSpPr>
        <p:spPr>
          <a:xfrm>
            <a:off x="5252066" y="3215350"/>
            <a:ext cx="3682032" cy="43479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2000" dirty="0">
                <a:latin typeface="+mn-lt"/>
                <a:ea typeface="+mn-ea"/>
                <a:cs typeface="+mn-ea"/>
                <a:sym typeface="+mn-lt"/>
              </a:rPr>
              <a:t>坚持县委常委基层党建</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8BC0838-6E35-4F88-BED5-3FCD019E2C7D}"/>
              </a:ext>
            </a:extLst>
          </p:cNvPr>
          <p:cNvSpPr/>
          <p:nvPr/>
        </p:nvSpPr>
        <p:spPr>
          <a:xfrm>
            <a:off x="5261818" y="3542700"/>
            <a:ext cx="5613780" cy="70134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坚持县委常委基层党建“六联”制度，带头联系基层党组织</a:t>
            </a:r>
            <a:r>
              <a:rPr lang="en-US" altLang="zh-CN" sz="1600" dirty="0">
                <a:solidFill>
                  <a:prstClr val="black"/>
                </a:solidFill>
                <a:cs typeface="+mn-ea"/>
                <a:sym typeface="+mn-lt"/>
              </a:rPr>
              <a:t>X</a:t>
            </a:r>
            <a:r>
              <a:rPr lang="zh-CN" altLang="en-US" sz="1600" dirty="0">
                <a:solidFill>
                  <a:prstClr val="black"/>
                </a:solidFill>
                <a:cs typeface="+mn-ea"/>
                <a:sym typeface="+mn-lt"/>
              </a:rPr>
              <a:t>个，蹲点调研</a:t>
            </a:r>
            <a:r>
              <a:rPr lang="en-US" altLang="zh-CN" sz="1600" dirty="0">
                <a:solidFill>
                  <a:prstClr val="black"/>
                </a:solidFill>
                <a:cs typeface="+mn-ea"/>
                <a:sym typeface="+mn-lt"/>
              </a:rPr>
              <a:t>X</a:t>
            </a:r>
            <a:r>
              <a:rPr lang="zh-CN" altLang="en-US" sz="1600" dirty="0">
                <a:solidFill>
                  <a:prstClr val="black"/>
                </a:solidFill>
                <a:cs typeface="+mn-ea"/>
                <a:sym typeface="+mn-lt"/>
              </a:rPr>
              <a:t>次，解决突出问题</a:t>
            </a:r>
            <a:r>
              <a:rPr lang="en-US" altLang="zh-CN" sz="1600" dirty="0">
                <a:solidFill>
                  <a:prstClr val="black"/>
                </a:solidFill>
                <a:cs typeface="+mn-ea"/>
                <a:sym typeface="+mn-lt"/>
              </a:rPr>
              <a:t>XX</a:t>
            </a:r>
            <a:r>
              <a:rPr lang="zh-CN" altLang="en-US" sz="1600" dirty="0">
                <a:solidFill>
                  <a:prstClr val="black"/>
                </a:solidFill>
                <a:cs typeface="+mn-ea"/>
                <a:sym typeface="+mn-lt"/>
              </a:rPr>
              <a:t>个</a:t>
            </a:r>
          </a:p>
        </p:txBody>
      </p:sp>
      <p:sp>
        <p:nvSpPr>
          <p:cNvPr id="17" name="文本框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131DE01-2A37-4F83-BADF-42EBD86A3425}"/>
              </a:ext>
            </a:extLst>
          </p:cNvPr>
          <p:cNvSpPr txBox="1"/>
          <p:nvPr/>
        </p:nvSpPr>
        <p:spPr>
          <a:xfrm>
            <a:off x="4647582" y="4673398"/>
            <a:ext cx="3682032" cy="43479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2000" dirty="0">
                <a:latin typeface="+mn-lt"/>
                <a:ea typeface="+mn-ea"/>
                <a:cs typeface="+mn-ea"/>
                <a:sym typeface="+mn-lt"/>
              </a:rPr>
              <a:t>牵头开展的农牧村党建</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DE2F95-6C65-4735-946C-52F3F8BE3FDB}"/>
              </a:ext>
            </a:extLst>
          </p:cNvPr>
          <p:cNvSpPr/>
          <p:nvPr/>
        </p:nvSpPr>
        <p:spPr>
          <a:xfrm>
            <a:off x="4647582" y="4981698"/>
            <a:ext cx="5900639" cy="701346"/>
          </a:xfrm>
          <a:prstGeom prst="rect">
            <a:avLst/>
          </a:prstGeom>
        </p:spPr>
        <p:txBody>
          <a:bodyPr wrap="square">
            <a:spAutoFit/>
          </a:bodyPr>
          <a:lstStyle/>
          <a:p>
            <a:pPr lvl="0" algn="just">
              <a:lnSpc>
                <a:spcPct val="130000"/>
              </a:lnSpc>
              <a:buClr>
                <a:schemeClr val="accent1"/>
              </a:buClr>
              <a:defRPr/>
            </a:pPr>
            <a:r>
              <a:rPr lang="zh-CN" altLang="en-US" sz="1600" dirty="0">
                <a:solidFill>
                  <a:prstClr val="black"/>
                </a:solidFill>
                <a:cs typeface="+mn-ea"/>
                <a:sym typeface="+mn-lt"/>
              </a:rPr>
              <a:t>牵头开展的农牧村党建阵地改造提升和“智慧</a:t>
            </a:r>
            <a:r>
              <a:rPr lang="en-US" altLang="zh-CN" sz="1600" dirty="0">
                <a:solidFill>
                  <a:prstClr val="black"/>
                </a:solidFill>
                <a:cs typeface="+mn-ea"/>
                <a:sym typeface="+mn-lt"/>
              </a:rPr>
              <a:t>X”</a:t>
            </a:r>
            <a:r>
              <a:rPr lang="zh-CN" altLang="en-US" sz="1600" dirty="0">
                <a:solidFill>
                  <a:prstClr val="black"/>
                </a:solidFill>
                <a:cs typeface="+mn-ea"/>
                <a:sym typeface="+mn-lt"/>
              </a:rPr>
              <a:t>信息化建设等</a:t>
            </a:r>
            <a:r>
              <a:rPr lang="en-US" altLang="zh-CN" sz="1600" dirty="0">
                <a:solidFill>
                  <a:prstClr val="black"/>
                </a:solidFill>
                <a:cs typeface="+mn-ea"/>
                <a:sym typeface="+mn-lt"/>
              </a:rPr>
              <a:t>X</a:t>
            </a:r>
            <a:r>
              <a:rPr lang="zh-CN" altLang="en-US" sz="1600" dirty="0">
                <a:solidFill>
                  <a:prstClr val="black"/>
                </a:solidFill>
                <a:cs typeface="+mn-ea"/>
                <a:sym typeface="+mn-lt"/>
              </a:rPr>
              <a:t>个基层党建改革创新项目得到有效推进</a:t>
            </a:r>
          </a:p>
        </p:txBody>
      </p:sp>
      <p:sp>
        <p:nvSpPr>
          <p:cNvPr id="21" name="矩形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66D580-DEB7-44DD-8153-7C031CC33974}"/>
              </a:ext>
            </a:extLst>
          </p:cNvPr>
          <p:cNvSpPr/>
          <p:nvPr/>
        </p:nvSpPr>
        <p:spPr>
          <a:xfrm>
            <a:off x="0" y="6654800"/>
            <a:ext cx="12192000" cy="203200"/>
          </a:xfrm>
          <a:prstGeom prst="rect">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3200" dirty="0">
              <a:ln w="19050">
                <a:noFill/>
              </a:ln>
              <a:gradFill>
                <a:gsLst>
                  <a:gs pos="100000">
                    <a:srgbClr val="E9BE61"/>
                  </a:gs>
                  <a:gs pos="49000">
                    <a:srgbClr val="FEEFAC"/>
                  </a:gs>
                </a:gsLst>
                <a:lin ang="5400000" scaled="0"/>
              </a:gradFill>
              <a:cs typeface="+mn-ea"/>
              <a:sym typeface="+mn-lt"/>
            </a:endParaRPr>
          </a:p>
        </p:txBody>
      </p:sp>
    </p:spTree>
    <p:extLst>
      <p:ext uri="{BB962C8B-B14F-4D97-AF65-F5344CB8AC3E}">
        <p14:creationId xmlns:p14="http://schemas.microsoft.com/office/powerpoint/2010/main" val="10431393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ppt_x"/>
                                          </p:val>
                                        </p:tav>
                                        <p:tav tm="100000">
                                          <p:val>
                                            <p:strVal val="#ppt_x"/>
                                          </p:val>
                                        </p:tav>
                                      </p:tavLst>
                                    </p:anim>
                                    <p:anim calcmode="lin" valueType="num">
                                      <p:cBhvr additive="base">
                                        <p:cTn id="64" dur="500" fill="hold"/>
                                        <p:tgtEl>
                                          <p:spTgt spid="1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ppt_x"/>
                                          </p:val>
                                        </p:tav>
                                        <p:tav tm="100000">
                                          <p:val>
                                            <p:strVal val="#ppt_x"/>
                                          </p:val>
                                        </p:tav>
                                      </p:tavLst>
                                    </p:anim>
                                    <p:anim calcmode="lin" valueType="num">
                                      <p:cBhvr additive="base">
                                        <p:cTn id="68" dur="500" fill="hold"/>
                                        <p:tgtEl>
                                          <p:spTgt spid="1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ppt_x"/>
                                          </p:val>
                                        </p:tav>
                                        <p:tav tm="100000">
                                          <p:val>
                                            <p:strVal val="#ppt_x"/>
                                          </p:val>
                                        </p:tav>
                                      </p:tavLst>
                                    </p:anim>
                                    <p:anim calcmode="lin" valueType="num">
                                      <p:cBhvr additive="base">
                                        <p:cTn id="7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p:bldP spid="9" grpId="0" animBg="1"/>
      <p:bldP spid="10" grpId="0" animBg="1"/>
      <p:bldP spid="11" grpId="0" animBg="1"/>
      <p:bldP spid="12" grpId="0" animBg="1"/>
      <p:bldP spid="13" grpId="0"/>
      <p:bldP spid="14" grpId="0"/>
      <p:bldP spid="15" grpId="0"/>
      <p:bldP spid="16" grpId="0"/>
      <p:bldP spid="17" grpId="0"/>
      <p:bldP spid="18" grpId="0"/>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14435" y="6694844"/>
            <a:ext cx="1440159"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rPr>
              <a:t>行</a:t>
            </a:r>
            <a:r>
              <a:rPr lang="zh-CN" altLang="en-US" sz="100" dirty="0" smtClean="0">
                <a:solidFill>
                  <a:schemeClr val="bg1"/>
                </a:solidFill>
                <a:latin typeface="微软雅黑" panose="020B0503020204020204" pitchFamily="34" charset="-122"/>
              </a:rPr>
              <a:t>业</a:t>
            </a:r>
            <a:r>
              <a:rPr lang="en-US" altLang="zh-CN" sz="100" dirty="0" smtClean="0">
                <a:solidFill>
                  <a:schemeClr val="bg1"/>
                </a:solidFill>
                <a:latin typeface="微软雅黑" panose="020B0503020204020204" pitchFamily="34" charset="-122"/>
              </a:rPr>
              <a:t>PPT</a:t>
            </a:r>
            <a:r>
              <a:rPr lang="zh-CN" altLang="en-US" sz="100" dirty="0" smtClean="0">
                <a:solidFill>
                  <a:schemeClr val="bg1"/>
                </a:solidFill>
                <a:latin typeface="微软雅黑" panose="020B0503020204020204" pitchFamily="34" charset="-122"/>
              </a:rPr>
              <a:t>模板</a:t>
            </a:r>
            <a:r>
              <a:rPr lang="en-US" altLang="zh-CN" sz="100" dirty="0">
                <a:solidFill>
                  <a:schemeClr val="bg1"/>
                </a:solidFill>
                <a:latin typeface="微软雅黑" panose="020B0503020204020204" pitchFamily="34" charset="-122"/>
              </a:rPr>
              <a:t>http://www.1ppt.com/hangye/</a:t>
            </a:r>
            <a:endParaRPr lang="en-US" altLang="zh-CN" sz="100" dirty="0" smtClean="0">
              <a:solidFill>
                <a:schemeClr val="bg1"/>
              </a:solidFill>
              <a:latin typeface="微软雅黑" panose="020B0503020204020204" pitchFamily="34" charset="-122"/>
            </a:endParaRPr>
          </a:p>
        </p:txBody>
      </p:sp>
      <p:sp>
        <p:nvSpPr>
          <p:cNvPr id="24" name="矩形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D74A34-9590-4CE3-AB8E-D6F92412B6E3}"/>
              </a:ext>
            </a:extLst>
          </p:cNvPr>
          <p:cNvSpPr/>
          <p:nvPr/>
        </p:nvSpPr>
        <p:spPr bwMode="auto">
          <a:xfrm>
            <a:off x="7936891" y="3067223"/>
            <a:ext cx="2868241" cy="2901650"/>
          </a:xfrm>
          <a:prstGeom prst="rect">
            <a:avLst/>
          </a:prstGeom>
          <a:solidFill>
            <a:schemeClr val="bg1">
              <a:alpha val="44000"/>
            </a:schemeClr>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5" name="椭圆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D1A3BF-A60F-4E92-9CFA-2032CB3FEFB7}"/>
              </a:ext>
            </a:extLst>
          </p:cNvPr>
          <p:cNvSpPr/>
          <p:nvPr/>
        </p:nvSpPr>
        <p:spPr bwMode="auto">
          <a:xfrm>
            <a:off x="8856660" y="2546985"/>
            <a:ext cx="1028702" cy="1028700"/>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6" name="文本框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1D36ABD-2D57-41BB-876C-952A8003EA46}"/>
              </a:ext>
            </a:extLst>
          </p:cNvPr>
          <p:cNvSpPr txBox="1"/>
          <p:nvPr/>
        </p:nvSpPr>
        <p:spPr>
          <a:xfrm>
            <a:off x="8856660" y="2707392"/>
            <a:ext cx="1028702" cy="707886"/>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nSpc>
                <a:spcPct val="100000"/>
              </a:lnSpc>
            </a:pPr>
            <a:r>
              <a:rPr lang="zh-CN" altLang="en-US" sz="2000" dirty="0">
                <a:ln w="19050">
                  <a:noFill/>
                </a:ln>
                <a:gradFill>
                  <a:gsLst>
                    <a:gs pos="100000">
                      <a:srgbClr val="E9BE61"/>
                    </a:gs>
                    <a:gs pos="49000">
                      <a:srgbClr val="FEEFAC"/>
                    </a:gs>
                  </a:gsLst>
                  <a:lin ang="5400000" scaled="0"/>
                </a:gradFill>
                <a:latin typeface="+mn-lt"/>
                <a:ea typeface="+mn-ea"/>
                <a:cs typeface="+mn-ea"/>
                <a:sym typeface="+mn-lt"/>
              </a:rPr>
              <a:t>主要</a:t>
            </a:r>
            <a:endParaRPr lang="en-US" altLang="zh-CN" sz="2000" dirty="0">
              <a:ln w="19050">
                <a:noFill/>
              </a:ln>
              <a:gradFill>
                <a:gsLst>
                  <a:gs pos="100000">
                    <a:srgbClr val="E9BE61"/>
                  </a:gs>
                  <a:gs pos="49000">
                    <a:srgbClr val="FEEFAC"/>
                  </a:gs>
                </a:gsLst>
                <a:lin ang="5400000" scaled="0"/>
              </a:gradFill>
              <a:latin typeface="+mn-lt"/>
              <a:ea typeface="+mn-ea"/>
              <a:cs typeface="+mn-ea"/>
              <a:sym typeface="+mn-lt"/>
            </a:endParaRPr>
          </a:p>
          <a:p>
            <a:pPr>
              <a:lnSpc>
                <a:spcPct val="100000"/>
              </a:lnSpc>
            </a:pPr>
            <a:r>
              <a:rPr lang="zh-CN" altLang="en-US" sz="2000" dirty="0">
                <a:ln w="19050">
                  <a:noFill/>
                </a:ln>
                <a:gradFill>
                  <a:gsLst>
                    <a:gs pos="100000">
                      <a:srgbClr val="E9BE61"/>
                    </a:gs>
                    <a:gs pos="49000">
                      <a:srgbClr val="FEEFAC"/>
                    </a:gs>
                  </a:gsLst>
                  <a:lin ang="5400000" scaled="0"/>
                </a:gradFill>
                <a:latin typeface="+mn-lt"/>
                <a:ea typeface="+mn-ea"/>
                <a:cs typeface="+mn-ea"/>
                <a:sym typeface="+mn-lt"/>
              </a:rPr>
              <a:t>情况</a:t>
            </a: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ED32583-B02C-4722-A515-C9B0848EEFF0}"/>
              </a:ext>
            </a:extLst>
          </p:cNvPr>
          <p:cNvSpPr/>
          <p:nvPr/>
        </p:nvSpPr>
        <p:spPr bwMode="auto">
          <a:xfrm>
            <a:off x="1492192" y="3067223"/>
            <a:ext cx="2585004" cy="2487749"/>
          </a:xfrm>
          <a:prstGeom prst="rect">
            <a:avLst/>
          </a:prstGeom>
          <a:solidFill>
            <a:schemeClr val="bg1">
              <a:alpha val="44000"/>
            </a:schemeClr>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 name="文本框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A12E5E-7C5F-4825-813C-2F1BE63A91D6}"/>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3" name="直接连接符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55FBD5-4352-45B3-AA10-C8ADF08EAFFC}"/>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7C87800-3821-4C0E-8342-B7F459995D54}"/>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6ADC3E-AF62-4AAB-A129-DB73FB14E82B}"/>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7" name="任意多边形: 形状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D21C79-DE6D-4739-BD87-4CBC441D195C}"/>
              </a:ext>
            </a:extLst>
          </p:cNvPr>
          <p:cNvSpPr>
            <a:spLocks/>
          </p:cNvSpPr>
          <p:nvPr/>
        </p:nvSpPr>
        <p:spPr bwMode="auto">
          <a:xfrm>
            <a:off x="5201746" y="1691398"/>
            <a:ext cx="1743691" cy="1543412"/>
          </a:xfrm>
          <a:custGeom>
            <a:avLst/>
            <a:gdLst>
              <a:gd name="connsiteX0" fmla="*/ 851924 w 1743691"/>
              <a:gd name="connsiteY0" fmla="*/ 524380 h 1543412"/>
              <a:gd name="connsiteX1" fmla="*/ 947354 w 1743691"/>
              <a:gd name="connsiteY1" fmla="*/ 765080 h 1543412"/>
              <a:gd name="connsiteX2" fmla="*/ 827167 w 1743691"/>
              <a:gd name="connsiteY2" fmla="*/ 643601 h 1543412"/>
              <a:gd name="connsiteX3" fmla="*/ 871280 w 1743691"/>
              <a:gd name="connsiteY3" fmla="*/ 597087 h 1543412"/>
              <a:gd name="connsiteX4" fmla="*/ 845622 w 1743691"/>
              <a:gd name="connsiteY4" fmla="*/ 570894 h 1543412"/>
              <a:gd name="connsiteX5" fmla="*/ 788455 w 1743691"/>
              <a:gd name="connsiteY5" fmla="*/ 581281 h 1543412"/>
              <a:gd name="connsiteX6" fmla="*/ 698877 w 1743691"/>
              <a:gd name="connsiteY6" fmla="*/ 672503 h 1543412"/>
              <a:gd name="connsiteX7" fmla="*/ 749743 w 1743691"/>
              <a:gd name="connsiteY7" fmla="*/ 722630 h 1543412"/>
              <a:gd name="connsiteX8" fmla="*/ 782153 w 1743691"/>
              <a:gd name="connsiteY8" fmla="*/ 689212 h 1543412"/>
              <a:gd name="connsiteX9" fmla="*/ 901439 w 1743691"/>
              <a:gd name="connsiteY9" fmla="*/ 809788 h 1543412"/>
              <a:gd name="connsiteX10" fmla="*/ 701578 w 1743691"/>
              <a:gd name="connsiteY10" fmla="*/ 771402 h 1543412"/>
              <a:gd name="connsiteX11" fmla="*/ 675470 w 1743691"/>
              <a:gd name="connsiteY11" fmla="*/ 798046 h 1543412"/>
              <a:gd name="connsiteX12" fmla="*/ 702028 w 1743691"/>
              <a:gd name="connsiteY12" fmla="*/ 829206 h 1543412"/>
              <a:gd name="connsiteX13" fmla="*/ 670068 w 1743691"/>
              <a:gd name="connsiteY13" fmla="*/ 872559 h 1543412"/>
              <a:gd name="connsiteX14" fmla="*/ 706530 w 1743691"/>
              <a:gd name="connsiteY14" fmla="*/ 878881 h 1543412"/>
              <a:gd name="connsiteX15" fmla="*/ 721384 w 1743691"/>
              <a:gd name="connsiteY15" fmla="*/ 846818 h 1543412"/>
              <a:gd name="connsiteX16" fmla="*/ 948704 w 1743691"/>
              <a:gd name="connsiteY16" fmla="*/ 854495 h 1543412"/>
              <a:gd name="connsiteX17" fmla="*/ 982014 w 1743691"/>
              <a:gd name="connsiteY17" fmla="*/ 885655 h 1543412"/>
              <a:gd name="connsiteX18" fmla="*/ 1025227 w 1743691"/>
              <a:gd name="connsiteY18" fmla="*/ 844109 h 1543412"/>
              <a:gd name="connsiteX19" fmla="*/ 992817 w 1743691"/>
              <a:gd name="connsiteY19" fmla="*/ 810239 h 1543412"/>
              <a:gd name="connsiteX20" fmla="*/ 851924 w 1743691"/>
              <a:gd name="connsiteY20" fmla="*/ 524380 h 1543412"/>
              <a:gd name="connsiteX21" fmla="*/ 881635 w 1743691"/>
              <a:gd name="connsiteY21" fmla="*/ 292468 h 1543412"/>
              <a:gd name="connsiteX22" fmla="*/ 1486005 w 1743691"/>
              <a:gd name="connsiteY22" fmla="*/ 831415 h 1543412"/>
              <a:gd name="connsiteX23" fmla="*/ 1486005 w 1743691"/>
              <a:gd name="connsiteY23" fmla="*/ 1493968 h 1543412"/>
              <a:gd name="connsiteX24" fmla="*/ 1441420 w 1743691"/>
              <a:gd name="connsiteY24" fmla="*/ 1538468 h 1543412"/>
              <a:gd name="connsiteX25" fmla="*/ 1010435 w 1743691"/>
              <a:gd name="connsiteY25" fmla="*/ 1538468 h 1543412"/>
              <a:gd name="connsiteX26" fmla="*/ 1010435 w 1743691"/>
              <a:gd name="connsiteY26" fmla="*/ 1182468 h 1543412"/>
              <a:gd name="connsiteX27" fmla="*/ 946035 w 1743691"/>
              <a:gd name="connsiteY27" fmla="*/ 1123135 h 1543412"/>
              <a:gd name="connsiteX28" fmla="*/ 762742 w 1743691"/>
              <a:gd name="connsiteY28" fmla="*/ 1123135 h 1543412"/>
              <a:gd name="connsiteX29" fmla="*/ 713203 w 1743691"/>
              <a:gd name="connsiteY29" fmla="*/ 1182468 h 1543412"/>
              <a:gd name="connsiteX30" fmla="*/ 713203 w 1743691"/>
              <a:gd name="connsiteY30" fmla="*/ 1543412 h 1543412"/>
              <a:gd name="connsiteX31" fmla="*/ 272307 w 1743691"/>
              <a:gd name="connsiteY31" fmla="*/ 1543412 h 1543412"/>
              <a:gd name="connsiteX32" fmla="*/ 237632 w 1743691"/>
              <a:gd name="connsiteY32" fmla="*/ 1503857 h 1543412"/>
              <a:gd name="connsiteX33" fmla="*/ 237632 w 1743691"/>
              <a:gd name="connsiteY33" fmla="*/ 831415 h 1543412"/>
              <a:gd name="connsiteX34" fmla="*/ 1366978 w 1743691"/>
              <a:gd name="connsiteY34" fmla="*/ 178026 h 1543412"/>
              <a:gd name="connsiteX35" fmla="*/ 1535465 w 1743691"/>
              <a:gd name="connsiteY35" fmla="*/ 178026 h 1543412"/>
              <a:gd name="connsiteX36" fmla="*/ 1535465 w 1743691"/>
              <a:gd name="connsiteY36" fmla="*/ 529306 h 1543412"/>
              <a:gd name="connsiteX37" fmla="*/ 1366978 w 1743691"/>
              <a:gd name="connsiteY37" fmla="*/ 385826 h 1543412"/>
              <a:gd name="connsiteX38" fmla="*/ 886705 w 1743691"/>
              <a:gd name="connsiteY38" fmla="*/ 0 h 1543412"/>
              <a:gd name="connsiteX39" fmla="*/ 1743691 w 1743691"/>
              <a:gd name="connsiteY39" fmla="*/ 776701 h 1543412"/>
              <a:gd name="connsiteX40" fmla="*/ 1555451 w 1743691"/>
              <a:gd name="connsiteY40" fmla="*/ 776701 h 1543412"/>
              <a:gd name="connsiteX41" fmla="*/ 886705 w 1743691"/>
              <a:gd name="connsiteY41" fmla="*/ 178097 h 1543412"/>
              <a:gd name="connsiteX42" fmla="*/ 173379 w 1743691"/>
              <a:gd name="connsiteY42" fmla="*/ 781646 h 1543412"/>
              <a:gd name="connsiteX43" fmla="*/ 0 w 1743691"/>
              <a:gd name="connsiteY43" fmla="*/ 781646 h 154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743691" h="1543412">
                <a:moveTo>
                  <a:pt x="851924" y="524380"/>
                </a:moveTo>
                <a:cubicBezTo>
                  <a:pt x="955456" y="575862"/>
                  <a:pt x="991917" y="689212"/>
                  <a:pt x="947354" y="765080"/>
                </a:cubicBezTo>
                <a:lnTo>
                  <a:pt x="827167" y="643601"/>
                </a:lnTo>
                <a:lnTo>
                  <a:pt x="871280" y="597087"/>
                </a:lnTo>
                <a:lnTo>
                  <a:pt x="845622" y="570894"/>
                </a:lnTo>
                <a:cubicBezTo>
                  <a:pt x="821765" y="588506"/>
                  <a:pt x="801059" y="587603"/>
                  <a:pt x="788455" y="581281"/>
                </a:cubicBezTo>
                <a:lnTo>
                  <a:pt x="698877" y="672503"/>
                </a:lnTo>
                <a:lnTo>
                  <a:pt x="749743" y="722630"/>
                </a:lnTo>
                <a:lnTo>
                  <a:pt x="782153" y="689212"/>
                </a:lnTo>
                <a:lnTo>
                  <a:pt x="901439" y="809788"/>
                </a:lnTo>
                <a:cubicBezTo>
                  <a:pt x="819514" y="849528"/>
                  <a:pt x="756495" y="818819"/>
                  <a:pt x="701578" y="771402"/>
                </a:cubicBezTo>
                <a:lnTo>
                  <a:pt x="675470" y="798046"/>
                </a:lnTo>
                <a:cubicBezTo>
                  <a:pt x="684023" y="809336"/>
                  <a:pt x="692575" y="819723"/>
                  <a:pt x="702028" y="829206"/>
                </a:cubicBezTo>
                <a:cubicBezTo>
                  <a:pt x="678621" y="824239"/>
                  <a:pt x="655664" y="850431"/>
                  <a:pt x="670068" y="872559"/>
                </a:cubicBezTo>
                <a:cubicBezTo>
                  <a:pt x="678171" y="884752"/>
                  <a:pt x="693026" y="887913"/>
                  <a:pt x="706530" y="878881"/>
                </a:cubicBezTo>
                <a:cubicBezTo>
                  <a:pt x="717783" y="871656"/>
                  <a:pt x="724985" y="858108"/>
                  <a:pt x="721384" y="846818"/>
                </a:cubicBezTo>
                <a:cubicBezTo>
                  <a:pt x="783053" y="896042"/>
                  <a:pt x="862277" y="901461"/>
                  <a:pt x="948704" y="854495"/>
                </a:cubicBezTo>
                <a:lnTo>
                  <a:pt x="982014" y="885655"/>
                </a:lnTo>
                <a:lnTo>
                  <a:pt x="1025227" y="844109"/>
                </a:lnTo>
                <a:lnTo>
                  <a:pt x="992817" y="810239"/>
                </a:lnTo>
                <a:cubicBezTo>
                  <a:pt x="1086446" y="646762"/>
                  <a:pt x="954106" y="529348"/>
                  <a:pt x="851924" y="524380"/>
                </a:cubicBezTo>
                <a:close/>
                <a:moveTo>
                  <a:pt x="881635" y="292468"/>
                </a:moveTo>
                <a:lnTo>
                  <a:pt x="1486005" y="831415"/>
                </a:lnTo>
                <a:lnTo>
                  <a:pt x="1486005" y="1493968"/>
                </a:lnTo>
                <a:cubicBezTo>
                  <a:pt x="1486005" y="1493968"/>
                  <a:pt x="1490959" y="1538468"/>
                  <a:pt x="1441420" y="1538468"/>
                </a:cubicBezTo>
                <a:lnTo>
                  <a:pt x="1010435" y="1538468"/>
                </a:lnTo>
                <a:lnTo>
                  <a:pt x="1010435" y="1182468"/>
                </a:lnTo>
                <a:cubicBezTo>
                  <a:pt x="1010435" y="1182468"/>
                  <a:pt x="1015388" y="1123135"/>
                  <a:pt x="946035" y="1123135"/>
                </a:cubicBezTo>
                <a:lnTo>
                  <a:pt x="762742" y="1123135"/>
                </a:lnTo>
                <a:cubicBezTo>
                  <a:pt x="708249" y="1123135"/>
                  <a:pt x="713203" y="1182468"/>
                  <a:pt x="713203" y="1182468"/>
                </a:cubicBezTo>
                <a:lnTo>
                  <a:pt x="713203" y="1543412"/>
                </a:lnTo>
                <a:cubicBezTo>
                  <a:pt x="713203" y="1543412"/>
                  <a:pt x="321846" y="1543412"/>
                  <a:pt x="272307" y="1543412"/>
                </a:cubicBezTo>
                <a:cubicBezTo>
                  <a:pt x="237632" y="1543412"/>
                  <a:pt x="237632" y="1503857"/>
                  <a:pt x="237632" y="1503857"/>
                </a:cubicBezTo>
                <a:lnTo>
                  <a:pt x="237632" y="831415"/>
                </a:lnTo>
                <a:close/>
                <a:moveTo>
                  <a:pt x="1366978" y="178026"/>
                </a:moveTo>
                <a:lnTo>
                  <a:pt x="1535465" y="178026"/>
                </a:lnTo>
                <a:lnTo>
                  <a:pt x="1535465" y="529306"/>
                </a:lnTo>
                <a:lnTo>
                  <a:pt x="1366978" y="385826"/>
                </a:lnTo>
                <a:close/>
                <a:moveTo>
                  <a:pt x="886705" y="0"/>
                </a:moveTo>
                <a:lnTo>
                  <a:pt x="1743691" y="776701"/>
                </a:lnTo>
                <a:cubicBezTo>
                  <a:pt x="1743691" y="776701"/>
                  <a:pt x="1689202" y="875641"/>
                  <a:pt x="1555451" y="776701"/>
                </a:cubicBezTo>
                <a:lnTo>
                  <a:pt x="886705" y="178097"/>
                </a:lnTo>
                <a:lnTo>
                  <a:pt x="173379" y="781646"/>
                </a:lnTo>
                <a:cubicBezTo>
                  <a:pt x="54490" y="880589"/>
                  <a:pt x="0" y="781646"/>
                  <a:pt x="0" y="781646"/>
                </a:cubicBezTo>
                <a:close/>
              </a:path>
            </a:pathLst>
          </a:cu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400">
              <a:ln w="19050">
                <a:noFill/>
              </a:ln>
              <a:gradFill>
                <a:gsLst>
                  <a:gs pos="100000">
                    <a:srgbClr val="E9BE61"/>
                  </a:gs>
                  <a:gs pos="49000">
                    <a:srgbClr val="FEEFAC"/>
                  </a:gs>
                </a:gsLst>
                <a:lin ang="5400000" scaled="0"/>
              </a:gradFill>
              <a:cs typeface="+mn-ea"/>
              <a:sym typeface="+mn-lt"/>
            </a:endParaRPr>
          </a:p>
        </p:txBody>
      </p:sp>
      <p:sp>
        <p:nvSpPr>
          <p:cNvPr id="8" name="文本框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0819C5-3DFE-4033-B8CE-F604DA71031D}"/>
              </a:ext>
            </a:extLst>
          </p:cNvPr>
          <p:cNvSpPr txBox="1"/>
          <p:nvPr/>
        </p:nvSpPr>
        <p:spPr>
          <a:xfrm>
            <a:off x="5101535" y="3614426"/>
            <a:ext cx="2018820" cy="12232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ctr"/>
            <a:r>
              <a:rPr lang="zh-CN" altLang="en-US" sz="3200" dirty="0">
                <a:latin typeface="+mn-lt"/>
                <a:ea typeface="+mn-ea"/>
                <a:cs typeface="+mn-ea"/>
                <a:sym typeface="+mn-lt"/>
              </a:rPr>
              <a:t>履职工作</a:t>
            </a:r>
            <a:endParaRPr lang="en-US" altLang="zh-CN" sz="3200" dirty="0">
              <a:latin typeface="+mn-lt"/>
              <a:ea typeface="+mn-ea"/>
              <a:cs typeface="+mn-ea"/>
              <a:sym typeface="+mn-lt"/>
            </a:endParaRPr>
          </a:p>
          <a:p>
            <a:pPr algn="ctr"/>
            <a:r>
              <a:rPr lang="zh-CN" altLang="en-US" sz="3200" dirty="0">
                <a:latin typeface="+mn-lt"/>
                <a:ea typeface="+mn-ea"/>
                <a:cs typeface="+mn-ea"/>
                <a:sym typeface="+mn-lt"/>
              </a:rPr>
              <a:t>主要情况</a:t>
            </a:r>
          </a:p>
        </p:txBody>
      </p:sp>
      <p:cxnSp>
        <p:nvCxnSpPr>
          <p:cNvPr id="10" name="直接箭头连接符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A082407-9EAC-45C5-BC3D-A7F1649594C4}"/>
              </a:ext>
            </a:extLst>
          </p:cNvPr>
          <p:cNvCxnSpPr>
            <a:cxnSpLocks/>
          </p:cNvCxnSpPr>
          <p:nvPr/>
        </p:nvCxnSpPr>
        <p:spPr>
          <a:xfrm flipH="1">
            <a:off x="3657600" y="2053203"/>
            <a:ext cx="1895475" cy="402729"/>
          </a:xfrm>
          <a:prstGeom prst="straightConnector1">
            <a:avLst/>
          </a:prstGeom>
          <a:ln>
            <a:gradFill>
              <a:gsLst>
                <a:gs pos="0">
                  <a:schemeClr val="accent1">
                    <a:lumMod val="5000"/>
                    <a:lumOff val="95000"/>
                  </a:schemeClr>
                </a:gs>
                <a:gs pos="100000">
                  <a:schemeClr val="bg1">
                    <a:lumMod val="7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2452306-DB5F-4567-8FA6-0FC3C46396EC}"/>
              </a:ext>
            </a:extLst>
          </p:cNvPr>
          <p:cNvSpPr/>
          <p:nvPr/>
        </p:nvSpPr>
        <p:spPr bwMode="auto">
          <a:xfrm>
            <a:off x="2270343" y="2546985"/>
            <a:ext cx="1028702" cy="1028700"/>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13" name="文本框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6A28E2-9421-488D-B441-FEA133566BC0}"/>
              </a:ext>
            </a:extLst>
          </p:cNvPr>
          <p:cNvSpPr txBox="1"/>
          <p:nvPr/>
        </p:nvSpPr>
        <p:spPr>
          <a:xfrm>
            <a:off x="2270343" y="2707392"/>
            <a:ext cx="1028702" cy="707886"/>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nSpc>
                <a:spcPct val="100000"/>
              </a:lnSpc>
            </a:pPr>
            <a:r>
              <a:rPr lang="zh-CN" altLang="en-US" sz="2000" dirty="0">
                <a:ln w="19050">
                  <a:noFill/>
                </a:ln>
                <a:gradFill>
                  <a:gsLst>
                    <a:gs pos="100000">
                      <a:srgbClr val="E9BE61"/>
                    </a:gs>
                    <a:gs pos="49000">
                      <a:srgbClr val="FEEFAC"/>
                    </a:gs>
                  </a:gsLst>
                  <a:lin ang="5400000" scaled="0"/>
                </a:gradFill>
                <a:latin typeface="+mn-lt"/>
                <a:ea typeface="+mn-ea"/>
                <a:cs typeface="+mn-ea"/>
                <a:sym typeface="+mn-lt"/>
              </a:rPr>
              <a:t>主要</a:t>
            </a:r>
            <a:endParaRPr lang="en-US" altLang="zh-CN" sz="2000" dirty="0">
              <a:ln w="19050">
                <a:noFill/>
              </a:ln>
              <a:gradFill>
                <a:gsLst>
                  <a:gs pos="100000">
                    <a:srgbClr val="E9BE61"/>
                  </a:gs>
                  <a:gs pos="49000">
                    <a:srgbClr val="FEEFAC"/>
                  </a:gs>
                </a:gsLst>
                <a:lin ang="5400000" scaled="0"/>
              </a:gradFill>
              <a:latin typeface="+mn-lt"/>
              <a:ea typeface="+mn-ea"/>
              <a:cs typeface="+mn-ea"/>
              <a:sym typeface="+mn-lt"/>
            </a:endParaRPr>
          </a:p>
          <a:p>
            <a:pPr>
              <a:lnSpc>
                <a:spcPct val="100000"/>
              </a:lnSpc>
            </a:pPr>
            <a:r>
              <a:rPr lang="zh-CN" altLang="en-US" sz="2000" dirty="0">
                <a:ln w="19050">
                  <a:noFill/>
                </a:ln>
                <a:gradFill>
                  <a:gsLst>
                    <a:gs pos="100000">
                      <a:srgbClr val="E9BE61"/>
                    </a:gs>
                    <a:gs pos="49000">
                      <a:srgbClr val="FEEFAC"/>
                    </a:gs>
                  </a:gsLst>
                  <a:lin ang="5400000" scaled="0"/>
                </a:gradFill>
                <a:latin typeface="+mn-lt"/>
                <a:ea typeface="+mn-ea"/>
                <a:cs typeface="+mn-ea"/>
                <a:sym typeface="+mn-lt"/>
              </a:rPr>
              <a:t>情况</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C51BBE-D1E3-4EAB-8F15-252DADFE5B8E}"/>
              </a:ext>
            </a:extLst>
          </p:cNvPr>
          <p:cNvSpPr/>
          <p:nvPr/>
        </p:nvSpPr>
        <p:spPr>
          <a:xfrm>
            <a:off x="1637220" y="3785236"/>
            <a:ext cx="2294948" cy="1274195"/>
          </a:xfrm>
          <a:prstGeom prst="rect">
            <a:avLst/>
          </a:prstGeom>
        </p:spPr>
        <p:txBody>
          <a:bodyPr wrap="square">
            <a:spAutoFit/>
          </a:bodyPr>
          <a:lstStyle/>
          <a:p>
            <a:pPr lvl="0" algn="ctr">
              <a:lnSpc>
                <a:spcPct val="120000"/>
              </a:lnSpc>
              <a:buClr>
                <a:schemeClr val="accent1"/>
              </a:buClr>
              <a:defRPr/>
            </a:pPr>
            <a:r>
              <a:rPr lang="zh-CN" altLang="en-US" sz="1600" dirty="0">
                <a:solidFill>
                  <a:prstClr val="black"/>
                </a:solidFill>
                <a:cs typeface="+mn-ea"/>
                <a:sym typeface="+mn-lt"/>
              </a:rPr>
              <a:t>召开</a:t>
            </a:r>
            <a:r>
              <a:rPr lang="en-US" altLang="zh-CN" sz="1600" dirty="0">
                <a:solidFill>
                  <a:prstClr val="black"/>
                </a:solidFill>
                <a:cs typeface="+mn-ea"/>
                <a:sym typeface="+mn-lt"/>
              </a:rPr>
              <a:t>X</a:t>
            </a:r>
            <a:r>
              <a:rPr lang="zh-CN" altLang="en-US" sz="1600" dirty="0">
                <a:solidFill>
                  <a:prstClr val="black"/>
                </a:solidFill>
                <a:cs typeface="+mn-ea"/>
                <a:sym typeface="+mn-lt"/>
              </a:rPr>
              <a:t>次常委会、</a:t>
            </a:r>
            <a:r>
              <a:rPr lang="en-US" altLang="zh-CN" sz="1600" dirty="0">
                <a:solidFill>
                  <a:prstClr val="black"/>
                </a:solidFill>
                <a:cs typeface="+mn-ea"/>
                <a:sym typeface="+mn-lt"/>
              </a:rPr>
              <a:t>X</a:t>
            </a:r>
            <a:r>
              <a:rPr lang="zh-CN" altLang="en-US" sz="1600" dirty="0">
                <a:solidFill>
                  <a:prstClr val="black"/>
                </a:solidFill>
                <a:cs typeface="+mn-ea"/>
                <a:sym typeface="+mn-lt"/>
              </a:rPr>
              <a:t>次党建领导小组会议研究党建议题</a:t>
            </a:r>
            <a:r>
              <a:rPr lang="en-US" altLang="zh-CN" sz="1600" dirty="0">
                <a:solidFill>
                  <a:prstClr val="black"/>
                </a:solidFill>
                <a:cs typeface="+mn-ea"/>
                <a:sym typeface="+mn-lt"/>
              </a:rPr>
              <a:t>XX</a:t>
            </a:r>
            <a:r>
              <a:rPr lang="zh-CN" altLang="en-US" sz="1600" dirty="0">
                <a:solidFill>
                  <a:prstClr val="black"/>
                </a:solidFill>
                <a:cs typeface="+mn-ea"/>
                <a:sym typeface="+mn-lt"/>
              </a:rPr>
              <a:t>个，统筹谋划推动基层党建工作</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B8BCF6D-19E2-4ECC-864C-D441704DFDA3}"/>
              </a:ext>
            </a:extLst>
          </p:cNvPr>
          <p:cNvSpPr/>
          <p:nvPr/>
        </p:nvSpPr>
        <p:spPr>
          <a:xfrm>
            <a:off x="8042067" y="3785236"/>
            <a:ext cx="2657741" cy="1884683"/>
          </a:xfrm>
          <a:prstGeom prst="rect">
            <a:avLst/>
          </a:prstGeom>
        </p:spPr>
        <p:txBody>
          <a:bodyPr wrap="square">
            <a:spAutoFit/>
          </a:bodyPr>
          <a:lstStyle/>
          <a:p>
            <a:pPr lvl="0" algn="ctr">
              <a:lnSpc>
                <a:spcPct val="120000"/>
              </a:lnSpc>
              <a:buClr>
                <a:schemeClr val="accent1"/>
              </a:buClr>
              <a:defRPr/>
            </a:pPr>
            <a:r>
              <a:rPr lang="zh-CN" altLang="en-US" sz="1400" dirty="0">
                <a:solidFill>
                  <a:prstClr val="black"/>
                </a:solidFill>
                <a:cs typeface="+mn-ea"/>
                <a:sym typeface="+mn-lt"/>
              </a:rPr>
              <a:t>将党（工）委书记抓党建纳入干部责任、成绩、问题“三张清单”管理，一季一督查、半年一通报，形成层层抓问题、行行求突破、全域抓党建的责任链条，今年约谈党（工）委主要负责人</a:t>
            </a:r>
            <a:r>
              <a:rPr lang="en-US" altLang="zh-CN" sz="1400" dirty="0">
                <a:solidFill>
                  <a:prstClr val="black"/>
                </a:solidFill>
                <a:cs typeface="+mn-ea"/>
                <a:sym typeface="+mn-lt"/>
              </a:rPr>
              <a:t>XX</a:t>
            </a:r>
            <a:r>
              <a:rPr lang="zh-CN" altLang="en-US" sz="1400" dirty="0">
                <a:solidFill>
                  <a:prstClr val="black"/>
                </a:solidFill>
                <a:cs typeface="+mn-ea"/>
                <a:sym typeface="+mn-lt"/>
              </a:rPr>
              <a:t>人（次）</a:t>
            </a:r>
          </a:p>
        </p:txBody>
      </p:sp>
      <p:sp>
        <p:nvSpPr>
          <p:cNvPr id="27" name="矩形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223CF87-0795-4B9B-B9DC-57B1C2B1541F}"/>
              </a:ext>
            </a:extLst>
          </p:cNvPr>
          <p:cNvSpPr/>
          <p:nvPr/>
        </p:nvSpPr>
        <p:spPr>
          <a:xfrm>
            <a:off x="0" y="6654800"/>
            <a:ext cx="12192000" cy="203200"/>
          </a:xfrm>
          <a:prstGeom prst="rect">
            <a:avLst/>
          </a:prstGeom>
          <a:gradFill>
            <a:gsLst>
              <a:gs pos="0">
                <a:srgbClr val="C30F0F">
                  <a:lumMod val="90000"/>
                  <a:lumOff val="10000"/>
                </a:srgbClr>
              </a:gs>
              <a:gs pos="45000">
                <a:srgbClr val="C30F0F"/>
              </a:gs>
            </a:gsLst>
            <a:lin ang="0" scaled="0"/>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2400" dirty="0">
              <a:ln w="19050">
                <a:noFill/>
              </a:ln>
              <a:gradFill>
                <a:gsLst>
                  <a:gs pos="100000">
                    <a:srgbClr val="E9BE61"/>
                  </a:gs>
                  <a:gs pos="49000">
                    <a:srgbClr val="FEEFAC"/>
                  </a:gs>
                </a:gsLst>
                <a:lin ang="5400000" scaled="0"/>
              </a:gradFill>
              <a:cs typeface="+mn-ea"/>
              <a:sym typeface="+mn-lt"/>
            </a:endParaRPr>
          </a:p>
          <a:p>
            <a:pPr algn="ctr"/>
            <a:endParaRPr lang="en-US" altLang="zh-CN" sz="3200" dirty="0">
              <a:ln w="19050">
                <a:noFill/>
              </a:ln>
              <a:gradFill>
                <a:gsLst>
                  <a:gs pos="100000">
                    <a:srgbClr val="E9BE61"/>
                  </a:gs>
                  <a:gs pos="49000">
                    <a:srgbClr val="FEEFAC"/>
                  </a:gs>
                </a:gsLst>
                <a:lin ang="5400000" scaled="0"/>
              </a:gradFill>
              <a:cs typeface="+mn-ea"/>
              <a:sym typeface="+mn-lt"/>
            </a:endParaRPr>
          </a:p>
        </p:txBody>
      </p:sp>
      <p:cxnSp>
        <p:nvCxnSpPr>
          <p:cNvPr id="28" name="直接箭头连接符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CFBE5ED-4A2C-4E6F-B057-0FB94795C82E}"/>
              </a:ext>
            </a:extLst>
          </p:cNvPr>
          <p:cNvCxnSpPr>
            <a:cxnSpLocks/>
          </p:cNvCxnSpPr>
          <p:nvPr/>
        </p:nvCxnSpPr>
        <p:spPr>
          <a:xfrm>
            <a:off x="6791325" y="2053203"/>
            <a:ext cx="1895475" cy="402729"/>
          </a:xfrm>
          <a:prstGeom prst="straightConnector1">
            <a:avLst/>
          </a:prstGeom>
          <a:ln>
            <a:gradFill>
              <a:gsLst>
                <a:gs pos="0">
                  <a:schemeClr val="accent1">
                    <a:lumMod val="5000"/>
                    <a:lumOff val="95000"/>
                  </a:schemeClr>
                </a:gs>
                <a:gs pos="100000">
                  <a:schemeClr val="bg1">
                    <a:lumMod val="7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91872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ppt_x"/>
                                          </p:val>
                                        </p:tav>
                                        <p:tav tm="100000">
                                          <p:val>
                                            <p:strVal val="#ppt_x"/>
                                          </p:val>
                                        </p:tav>
                                      </p:tavLst>
                                    </p:anim>
                                    <p:anim calcmode="lin" valueType="num">
                                      <p:cBhvr additive="base">
                                        <p:cTn id="56" dur="500" fill="hold"/>
                                        <p:tgtEl>
                                          <p:spTgt spid="27"/>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fill="hold"/>
                                        <p:tgtEl>
                                          <p:spTgt spid="7"/>
                                        </p:tgtEl>
                                        <p:attrNameLst>
                                          <p:attrName>ppt_x</p:attrName>
                                        </p:attrNameLst>
                                      </p:cBhvr>
                                      <p:tavLst>
                                        <p:tav tm="0">
                                          <p:val>
                                            <p:strVal val="#ppt_x"/>
                                          </p:val>
                                        </p:tav>
                                        <p:tav tm="100000">
                                          <p:val>
                                            <p:strVal val="#ppt_x"/>
                                          </p:val>
                                        </p:tav>
                                      </p:tavLst>
                                    </p:anim>
                                    <p:anim calcmode="lin" valueType="num">
                                      <p:cBhvr additive="base">
                                        <p:cTn id="64" dur="500" fill="hold"/>
                                        <p:tgtEl>
                                          <p:spTgt spid="7"/>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0" grpId="0" animBg="1"/>
      <p:bldP spid="2" grpId="0"/>
      <p:bldP spid="4" grpId="0" animBg="1"/>
      <p:bldP spid="5" grpId="0" animBg="1"/>
      <p:bldP spid="7" grpId="0" animBg="1"/>
      <p:bldP spid="8" grpId="0"/>
      <p:bldP spid="11" grpId="0" animBg="1"/>
      <p:bldP spid="13" grpId="0"/>
      <p:bldP spid="18" grpId="0"/>
      <p:bldP spid="19"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3B28EF3-734D-4A3B-8CB9-BF1A84516030}"/>
              </a:ext>
            </a:extLst>
          </p:cNvPr>
          <p:cNvSpPr/>
          <p:nvPr/>
        </p:nvSpPr>
        <p:spPr bwMode="auto">
          <a:xfrm>
            <a:off x="1271588" y="3917484"/>
            <a:ext cx="9648825" cy="2188039"/>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5" name="矩形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7D1FD3-E490-42DF-944D-E9A6C398A8A2}"/>
              </a:ext>
            </a:extLst>
          </p:cNvPr>
          <p:cNvSpPr/>
          <p:nvPr/>
        </p:nvSpPr>
        <p:spPr bwMode="auto">
          <a:xfrm>
            <a:off x="2466700" y="2467596"/>
            <a:ext cx="8453713" cy="864674"/>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dirty="0">
              <a:ln>
                <a:noFill/>
              </a:ln>
              <a:solidFill>
                <a:srgbClr val="3D3D3D"/>
              </a:solidFill>
              <a:effectLst/>
              <a:uLnTx/>
              <a:uFillTx/>
              <a:cs typeface="+mn-ea"/>
              <a:sym typeface="+mn-lt"/>
            </a:endParaRPr>
          </a:p>
        </p:txBody>
      </p:sp>
      <p:sp>
        <p:nvSpPr>
          <p:cNvPr id="23" name="矩形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D17E38-4B8F-4FC4-B1BD-0086C90B3CE9}"/>
              </a:ext>
            </a:extLst>
          </p:cNvPr>
          <p:cNvSpPr/>
          <p:nvPr/>
        </p:nvSpPr>
        <p:spPr>
          <a:xfrm>
            <a:off x="1286914" y="2468477"/>
            <a:ext cx="865735" cy="864675"/>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2" name="文本框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0F516A-C9D1-4FDA-ACE5-A4F2C8ECA685}"/>
              </a:ext>
            </a:extLst>
          </p:cNvPr>
          <p:cNvSpPr txBox="1"/>
          <p:nvPr/>
        </p:nvSpPr>
        <p:spPr>
          <a:xfrm>
            <a:off x="1177980" y="178741"/>
            <a:ext cx="3893423" cy="708784"/>
          </a:xfrm>
          <a:prstGeom prst="rect">
            <a:avLst/>
          </a:prstGeom>
        </p:spPr>
        <p:txBody>
          <a:bodyPr wrap="square">
            <a:spAutoFit/>
          </a:bodyPr>
          <a:lstStyle>
            <a:defPPr>
              <a:defRPr lang="zh-CN"/>
            </a:defPPr>
            <a:lvl1pPr>
              <a:lnSpc>
                <a:spcPct val="120000"/>
              </a:lnSpc>
              <a:defRPr sz="60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3600" dirty="0">
                <a:latin typeface="+mn-lt"/>
                <a:ea typeface="+mn-ea"/>
                <a:cs typeface="+mn-ea"/>
                <a:sym typeface="+mn-lt"/>
              </a:rPr>
              <a:t>履职工作主要情况</a:t>
            </a:r>
          </a:p>
        </p:txBody>
      </p:sp>
      <p:cxnSp>
        <p:nvCxnSpPr>
          <p:cNvPr id="3" name="直接连接符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645F60-063C-4D8A-B5A0-CAA19B9791F5}"/>
              </a:ext>
            </a:extLst>
          </p:cNvPr>
          <p:cNvCxnSpPr>
            <a:cxnSpLocks/>
          </p:cNvCxnSpPr>
          <p:nvPr/>
        </p:nvCxnSpPr>
        <p:spPr bwMode="auto">
          <a:xfrm>
            <a:off x="1271588" y="889125"/>
            <a:ext cx="9604009" cy="0"/>
          </a:xfrm>
          <a:prstGeom prst="line">
            <a:avLst/>
          </a:prstGeom>
          <a:solidFill>
            <a:schemeClr val="accent1"/>
          </a:solidFill>
          <a:ln w="9525" cap="flat" cmpd="sng" algn="ctr">
            <a:gradFill>
              <a:gsLst>
                <a:gs pos="41000">
                  <a:schemeClr val="bg1">
                    <a:lumMod val="75000"/>
                  </a:schemeClr>
                </a:gs>
                <a:gs pos="100000">
                  <a:schemeClr val="bg1">
                    <a:alpha val="0"/>
                  </a:schemeClr>
                </a:gs>
              </a:gsLst>
              <a:lin ang="0" scaled="0"/>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矩形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F0E4699-F639-4D40-88ED-3A158D8D3941}"/>
              </a:ext>
            </a:extLst>
          </p:cNvPr>
          <p:cNvSpPr/>
          <p:nvPr/>
        </p:nvSpPr>
        <p:spPr>
          <a:xfrm>
            <a:off x="0" y="304925"/>
            <a:ext cx="927100" cy="584200"/>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lt1"/>
              </a:solidFill>
              <a:cs typeface="+mn-ea"/>
              <a:sym typeface="+mn-lt"/>
            </a:endParaRPr>
          </a:p>
        </p:txBody>
      </p:sp>
      <p:sp>
        <p:nvSpPr>
          <p:cNvPr id="5" name="图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C501423-FDFE-45F6-B7B3-788334554CB3}"/>
              </a:ext>
            </a:extLst>
          </p:cNvPr>
          <p:cNvSpPr/>
          <p:nvPr/>
        </p:nvSpPr>
        <p:spPr>
          <a:xfrm>
            <a:off x="279455" y="412937"/>
            <a:ext cx="368190" cy="368176"/>
          </a:xfrm>
          <a:custGeom>
            <a:avLst/>
            <a:gdLst>
              <a:gd name="connsiteX0" fmla="*/ 183243 w 366221"/>
              <a:gd name="connsiteY0" fmla="*/ 62 h 366209"/>
              <a:gd name="connsiteX1" fmla="*/ 285963 w 366221"/>
              <a:gd name="connsiteY1" fmla="*/ 240531 h 366209"/>
              <a:gd name="connsiteX2" fmla="*/ 166087 w 366221"/>
              <a:gd name="connsiteY2" fmla="*/ 120107 h 366209"/>
              <a:gd name="connsiteX3" fmla="*/ 211849 w 366221"/>
              <a:gd name="connsiteY3" fmla="*/ 74191 h 366209"/>
              <a:gd name="connsiteX4" fmla="*/ 183229 w 366221"/>
              <a:gd name="connsiteY4" fmla="*/ 45711 h 366209"/>
              <a:gd name="connsiteX5" fmla="*/ 125411 w 366221"/>
              <a:gd name="connsiteY5" fmla="*/ 57655 h 366209"/>
              <a:gd name="connsiteX6" fmla="*/ 34296 w 366221"/>
              <a:gd name="connsiteY6" fmla="*/ 148812 h 366209"/>
              <a:gd name="connsiteX7" fmla="*/ 85903 w 366221"/>
              <a:gd name="connsiteY7" fmla="*/ 200221 h 366209"/>
              <a:gd name="connsiteX8" fmla="*/ 120298 w 366221"/>
              <a:gd name="connsiteY8" fmla="*/ 165953 h 366209"/>
              <a:gd name="connsiteX9" fmla="*/ 240131 w 366221"/>
              <a:gd name="connsiteY9" fmla="*/ 286180 h 366209"/>
              <a:gd name="connsiteX10" fmla="*/ 40212 w 366221"/>
              <a:gd name="connsiteY10" fmla="*/ 245926 h 366209"/>
              <a:gd name="connsiteX11" fmla="*/ 11141 w 366221"/>
              <a:gd name="connsiteY11" fmla="*/ 274884 h 366209"/>
              <a:gd name="connsiteX12" fmla="*/ 36212 w 366221"/>
              <a:gd name="connsiteY12" fmla="*/ 307040 h 366209"/>
              <a:gd name="connsiteX13" fmla="*/ 32874 w 366221"/>
              <a:gd name="connsiteY13" fmla="*/ 310096 h 366209"/>
              <a:gd name="connsiteX14" fmla="*/ 27944 w 366221"/>
              <a:gd name="connsiteY14" fmla="*/ 309251 h 366209"/>
              <a:gd name="connsiteX15" fmla="*/ 0 w 366221"/>
              <a:gd name="connsiteY15" fmla="*/ 338167 h 366209"/>
              <a:gd name="connsiteX16" fmla="*/ 28071 w 366221"/>
              <a:gd name="connsiteY16" fmla="*/ 366210 h 366209"/>
              <a:gd name="connsiteX17" fmla="*/ 56762 w 366221"/>
              <a:gd name="connsiteY17" fmla="*/ 338040 h 366209"/>
              <a:gd name="connsiteX18" fmla="*/ 56057 w 366221"/>
              <a:gd name="connsiteY18" fmla="*/ 332899 h 366209"/>
              <a:gd name="connsiteX19" fmla="*/ 60508 w 366221"/>
              <a:gd name="connsiteY19" fmla="*/ 328505 h 366209"/>
              <a:gd name="connsiteX20" fmla="*/ 286399 w 366221"/>
              <a:gd name="connsiteY20" fmla="*/ 332153 h 366209"/>
              <a:gd name="connsiteX21" fmla="*/ 319991 w 366221"/>
              <a:gd name="connsiteY21" fmla="*/ 365858 h 366209"/>
              <a:gd name="connsiteX22" fmla="*/ 365964 w 366221"/>
              <a:gd name="connsiteY22" fmla="*/ 320505 h 366209"/>
              <a:gd name="connsiteX23" fmla="*/ 332161 w 366221"/>
              <a:gd name="connsiteY23" fmla="*/ 286349 h 366209"/>
              <a:gd name="connsiteX24" fmla="*/ 183257 w 366221"/>
              <a:gd name="connsiteY24" fmla="*/ 62 h 366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6221" h="366209">
                <a:moveTo>
                  <a:pt x="183243" y="62"/>
                </a:moveTo>
                <a:cubicBezTo>
                  <a:pt x="277737" y="35500"/>
                  <a:pt x="335076" y="148755"/>
                  <a:pt x="285963" y="240531"/>
                </a:cubicBezTo>
                <a:lnTo>
                  <a:pt x="166087" y="120107"/>
                </a:lnTo>
                <a:lnTo>
                  <a:pt x="211849" y="74191"/>
                </a:lnTo>
                <a:lnTo>
                  <a:pt x="183229" y="45711"/>
                </a:lnTo>
                <a:cubicBezTo>
                  <a:pt x="167440" y="61176"/>
                  <a:pt x="142340" y="64472"/>
                  <a:pt x="125411" y="57655"/>
                </a:cubicBezTo>
                <a:lnTo>
                  <a:pt x="34296" y="148812"/>
                </a:lnTo>
                <a:lnTo>
                  <a:pt x="85903" y="200221"/>
                </a:lnTo>
                <a:lnTo>
                  <a:pt x="120298" y="165953"/>
                </a:lnTo>
                <a:lnTo>
                  <a:pt x="240131" y="286180"/>
                </a:lnTo>
                <a:cubicBezTo>
                  <a:pt x="181482" y="318392"/>
                  <a:pt x="100199" y="308237"/>
                  <a:pt x="40212" y="245926"/>
                </a:cubicBezTo>
                <a:lnTo>
                  <a:pt x="11141" y="274884"/>
                </a:lnTo>
                <a:cubicBezTo>
                  <a:pt x="19845" y="286941"/>
                  <a:pt x="27141" y="297870"/>
                  <a:pt x="36212" y="307040"/>
                </a:cubicBezTo>
                <a:cubicBezTo>
                  <a:pt x="35409" y="307997"/>
                  <a:pt x="32930" y="310040"/>
                  <a:pt x="32874" y="310096"/>
                </a:cubicBezTo>
                <a:cubicBezTo>
                  <a:pt x="31353" y="309842"/>
                  <a:pt x="29550" y="309251"/>
                  <a:pt x="27944" y="309251"/>
                </a:cubicBezTo>
                <a:cubicBezTo>
                  <a:pt x="12479" y="309251"/>
                  <a:pt x="0" y="322702"/>
                  <a:pt x="0" y="338167"/>
                </a:cubicBezTo>
                <a:cubicBezTo>
                  <a:pt x="14" y="353618"/>
                  <a:pt x="12620" y="366210"/>
                  <a:pt x="28071" y="366210"/>
                </a:cubicBezTo>
                <a:cubicBezTo>
                  <a:pt x="43536" y="366210"/>
                  <a:pt x="56762" y="353505"/>
                  <a:pt x="56762" y="338040"/>
                </a:cubicBezTo>
                <a:cubicBezTo>
                  <a:pt x="56762" y="336237"/>
                  <a:pt x="56353" y="334589"/>
                  <a:pt x="56057" y="332899"/>
                </a:cubicBezTo>
                <a:lnTo>
                  <a:pt x="60508" y="328505"/>
                </a:lnTo>
                <a:cubicBezTo>
                  <a:pt x="129481" y="375027"/>
                  <a:pt x="205074" y="380816"/>
                  <a:pt x="286399" y="332153"/>
                </a:cubicBezTo>
                <a:lnTo>
                  <a:pt x="319991" y="365858"/>
                </a:lnTo>
                <a:lnTo>
                  <a:pt x="365964" y="320505"/>
                </a:lnTo>
                <a:lnTo>
                  <a:pt x="332161" y="286349"/>
                </a:lnTo>
                <a:cubicBezTo>
                  <a:pt x="429176" y="140163"/>
                  <a:pt x="299822" y="-3431"/>
                  <a:pt x="183257" y="62"/>
                </a:cubicBezTo>
                <a:close/>
              </a:path>
            </a:pathLst>
          </a:custGeom>
          <a:gradFill>
            <a:gsLst>
              <a:gs pos="0">
                <a:srgbClr val="FEEFAC"/>
              </a:gs>
              <a:gs pos="84000">
                <a:srgbClr val="E9BE61"/>
              </a:gs>
            </a:gsLst>
            <a:lin ang="5400000" scaled="1"/>
          </a:gradFill>
          <a:ln w="6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a:cs typeface="+mn-ea"/>
              <a:sym typeface="+mn-lt"/>
            </a:endParaRPr>
          </a:p>
        </p:txBody>
      </p:sp>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E73175-0EBF-431C-A7BD-8925D88BC02F}"/>
              </a:ext>
            </a:extLst>
          </p:cNvPr>
          <p:cNvSpPr/>
          <p:nvPr/>
        </p:nvSpPr>
        <p:spPr>
          <a:xfrm>
            <a:off x="4640970" y="1602585"/>
            <a:ext cx="2910059" cy="574901"/>
          </a:xfrm>
          <a:prstGeom prst="rect">
            <a:avLst/>
          </a:prstGeom>
          <a:gradFill>
            <a:gsLst>
              <a:gs pos="0">
                <a:srgbClr val="C30F0F">
                  <a:lumMod val="90000"/>
                  <a:lumOff val="10000"/>
                </a:srgbClr>
              </a:gs>
              <a:gs pos="45000">
                <a:srgbClr val="C30F0F"/>
              </a:gs>
            </a:gsLst>
            <a:lin ang="5400000" scaled="1"/>
          </a:gra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n w="19050">
                <a:noFill/>
              </a:ln>
              <a:gradFill>
                <a:gsLst>
                  <a:gs pos="100000">
                    <a:srgbClr val="E9BE61"/>
                  </a:gs>
                  <a:gs pos="49000">
                    <a:srgbClr val="FEEFAC"/>
                  </a:gs>
                </a:gsLst>
                <a:lin ang="5400000" scaled="0"/>
              </a:gradFill>
              <a:cs typeface="+mn-ea"/>
              <a:sym typeface="+mn-lt"/>
            </a:endParaRPr>
          </a:p>
        </p:txBody>
      </p:sp>
      <p:sp>
        <p:nvSpPr>
          <p:cNvPr id="7" name="文本框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571CA3-5B4C-46CA-A3D3-1CCAD5EBB4D0}"/>
              </a:ext>
            </a:extLst>
          </p:cNvPr>
          <p:cNvSpPr txBox="1"/>
          <p:nvPr/>
        </p:nvSpPr>
        <p:spPr>
          <a:xfrm>
            <a:off x="5220229" y="1598783"/>
            <a:ext cx="1751540" cy="571823"/>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r>
              <a:rPr lang="zh-CN" altLang="en-US" sz="2800" dirty="0">
                <a:ln w="19050">
                  <a:noFill/>
                </a:ln>
                <a:gradFill>
                  <a:gsLst>
                    <a:gs pos="100000">
                      <a:srgbClr val="E9BE61"/>
                    </a:gs>
                    <a:gs pos="49000">
                      <a:srgbClr val="FEEFAC"/>
                    </a:gs>
                  </a:gsLst>
                  <a:lin ang="5400000" scaled="0"/>
                </a:gradFill>
                <a:latin typeface="+mn-lt"/>
                <a:ea typeface="+mn-ea"/>
                <a:cs typeface="+mn-ea"/>
                <a:sym typeface="+mn-lt"/>
              </a:rPr>
              <a:t>主要情况</a:t>
            </a:r>
          </a:p>
        </p:txBody>
      </p:sp>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1C3C3E-8FF0-4389-9834-70D06D67255C}"/>
              </a:ext>
            </a:extLst>
          </p:cNvPr>
          <p:cNvSpPr txBox="1"/>
          <p:nvPr/>
        </p:nvSpPr>
        <p:spPr>
          <a:xfrm>
            <a:off x="2705222" y="2447526"/>
            <a:ext cx="2788260" cy="571823"/>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l"/>
            <a:r>
              <a:rPr lang="zh-CN" altLang="en-US" sz="2800" dirty="0">
                <a:latin typeface="+mn-lt"/>
                <a:ea typeface="+mn-ea"/>
                <a:cs typeface="+mn-ea"/>
                <a:sym typeface="+mn-lt"/>
              </a:rPr>
              <a:t>是着力抓实保障</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333D24-182B-4420-9B8E-3B5A767F51BA}"/>
              </a:ext>
            </a:extLst>
          </p:cNvPr>
          <p:cNvSpPr/>
          <p:nvPr/>
        </p:nvSpPr>
        <p:spPr>
          <a:xfrm>
            <a:off x="1945034" y="4324388"/>
            <a:ext cx="2544238" cy="1492716"/>
          </a:xfrm>
          <a:prstGeom prst="rect">
            <a:avLst/>
          </a:prstGeom>
        </p:spPr>
        <p:txBody>
          <a:bodyPr wrap="square">
            <a:spAutoFit/>
          </a:bodyPr>
          <a:lstStyle/>
          <a:p>
            <a:pPr lvl="0" algn="ctr">
              <a:lnSpc>
                <a:spcPct val="130000"/>
              </a:lnSpc>
              <a:buClr>
                <a:schemeClr val="accent1"/>
              </a:buClr>
              <a:defRPr/>
            </a:pPr>
            <a:r>
              <a:rPr lang="zh-CN" altLang="en-US" sz="1400" dirty="0">
                <a:solidFill>
                  <a:prstClr val="black"/>
                </a:solidFill>
                <a:cs typeface="+mn-ea"/>
                <a:sym typeface="+mn-lt"/>
              </a:rPr>
              <a:t>县级财政落实基层党建工作经费</a:t>
            </a:r>
            <a:r>
              <a:rPr lang="en-US" altLang="zh-CN" sz="1400" dirty="0">
                <a:solidFill>
                  <a:prstClr val="black"/>
                </a:solidFill>
                <a:cs typeface="+mn-ea"/>
                <a:sym typeface="+mn-lt"/>
              </a:rPr>
              <a:t>XXX</a:t>
            </a:r>
            <a:r>
              <a:rPr lang="zh-CN" altLang="en-US" sz="1400" dirty="0">
                <a:solidFill>
                  <a:prstClr val="black"/>
                </a:solidFill>
                <a:cs typeface="+mn-ea"/>
                <a:sym typeface="+mn-lt"/>
              </a:rPr>
              <a:t>万元，比上年增长</a:t>
            </a:r>
            <a:r>
              <a:rPr lang="en-US" altLang="zh-CN" sz="1400" dirty="0">
                <a:solidFill>
                  <a:prstClr val="black"/>
                </a:solidFill>
                <a:cs typeface="+mn-ea"/>
                <a:sym typeface="+mn-lt"/>
              </a:rPr>
              <a:t>XX%</a:t>
            </a:r>
            <a:r>
              <a:rPr lang="zh-CN" altLang="en-US" sz="1400" dirty="0">
                <a:solidFill>
                  <a:prstClr val="black"/>
                </a:solidFill>
                <a:cs typeface="+mn-ea"/>
                <a:sym typeface="+mn-lt"/>
              </a:rPr>
              <a:t>，所有村社办公经费均达到省市标准，全县村主职干部年平均工资报酬达到</a:t>
            </a:r>
            <a:r>
              <a:rPr lang="en-US" altLang="zh-CN" sz="1400" dirty="0">
                <a:solidFill>
                  <a:prstClr val="black"/>
                </a:solidFill>
                <a:cs typeface="+mn-ea"/>
                <a:sym typeface="+mn-lt"/>
              </a:rPr>
              <a:t>X</a:t>
            </a:r>
            <a:r>
              <a:rPr lang="zh-CN" altLang="en-US" sz="1400" dirty="0">
                <a:solidFill>
                  <a:prstClr val="black"/>
                </a:solidFill>
                <a:cs typeface="+mn-ea"/>
                <a:sym typeface="+mn-lt"/>
              </a:rPr>
              <a:t>万元</a:t>
            </a:r>
          </a:p>
        </p:txBody>
      </p:sp>
      <p:grpSp>
        <p:nvGrpSpPr>
          <p:cNvPr id="17" name="图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83C8E5-22C9-410C-9899-794288286CAE}"/>
              </a:ext>
            </a:extLst>
          </p:cNvPr>
          <p:cNvGrpSpPr/>
          <p:nvPr/>
        </p:nvGrpSpPr>
        <p:grpSpPr>
          <a:xfrm>
            <a:off x="1464491" y="2645524"/>
            <a:ext cx="510581" cy="510581"/>
            <a:chOff x="2910379" y="3369719"/>
            <a:chExt cx="752666" cy="752666"/>
          </a:xfrm>
          <a:gradFill>
            <a:gsLst>
              <a:gs pos="0">
                <a:srgbClr val="FEEFAC"/>
              </a:gs>
              <a:gs pos="82000">
                <a:srgbClr val="E9BE61"/>
              </a:gs>
            </a:gsLst>
            <a:lin ang="5400000" scaled="1"/>
          </a:gradFill>
          <a:effectLst>
            <a:outerShdw blurRad="254000" dist="101600" dir="5400000" algn="ctr" rotWithShape="0">
              <a:srgbClr val="C30F0F">
                <a:alpha val="23000"/>
              </a:srgbClr>
            </a:outerShdw>
          </a:effectLst>
        </p:grpSpPr>
        <p:sp>
          <p:nvSpPr>
            <p:cNvPr id="18" name="任意多边形: 形状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3CB7C2-9127-4DDC-974E-838ADF3415CA}"/>
                </a:ext>
              </a:extLst>
            </p:cNvPr>
            <p:cNvSpPr/>
            <p:nvPr/>
          </p:nvSpPr>
          <p:spPr>
            <a:xfrm>
              <a:off x="2910708" y="3370048"/>
              <a:ext cx="677375" cy="752028"/>
            </a:xfrm>
            <a:custGeom>
              <a:avLst/>
              <a:gdLst>
                <a:gd name="connsiteX0" fmla="*/ 633298 w 677375"/>
                <a:gd name="connsiteY0" fmla="*/ 680340 h 752028"/>
                <a:gd name="connsiteX1" fmla="*/ 608084 w 677375"/>
                <a:gd name="connsiteY1" fmla="*/ 705577 h 752028"/>
                <a:gd name="connsiteX2" fmla="*/ 67552 w 677375"/>
                <a:gd name="connsiteY2" fmla="*/ 705577 h 752028"/>
                <a:gd name="connsiteX3" fmla="*/ 42290 w 677375"/>
                <a:gd name="connsiteY3" fmla="*/ 680340 h 752028"/>
                <a:gd name="connsiteX4" fmla="*/ 42290 w 677375"/>
                <a:gd name="connsiteY4" fmla="*/ 69316 h 752028"/>
                <a:gd name="connsiteX5" fmla="*/ 67552 w 677375"/>
                <a:gd name="connsiteY5" fmla="*/ 44031 h 752028"/>
                <a:gd name="connsiteX6" fmla="*/ 440615 w 677375"/>
                <a:gd name="connsiteY6" fmla="*/ 44031 h 752028"/>
                <a:gd name="connsiteX7" fmla="*/ 440615 w 677375"/>
                <a:gd name="connsiteY7" fmla="*/ 182122 h 752028"/>
                <a:gd name="connsiteX8" fmla="*/ 512330 w 677375"/>
                <a:gd name="connsiteY8" fmla="*/ 253202 h 752028"/>
                <a:gd name="connsiteX9" fmla="*/ 532864 w 677375"/>
                <a:gd name="connsiteY9" fmla="*/ 253202 h 752028"/>
                <a:gd name="connsiteX10" fmla="*/ 579294 w 677375"/>
                <a:gd name="connsiteY10" fmla="*/ 206795 h 752028"/>
                <a:gd name="connsiteX11" fmla="*/ 512330 w 677375"/>
                <a:gd name="connsiteY11" fmla="*/ 206795 h 752028"/>
                <a:gd name="connsiteX12" fmla="*/ 487045 w 677375"/>
                <a:gd name="connsiteY12" fmla="*/ 181888 h 752028"/>
                <a:gd name="connsiteX13" fmla="*/ 487045 w 677375"/>
                <a:gd name="connsiteY13" fmla="*/ 181510 h 752028"/>
                <a:gd name="connsiteX14" fmla="*/ 487045 w 677375"/>
                <a:gd name="connsiteY14" fmla="*/ 82252 h 752028"/>
                <a:gd name="connsiteX15" fmla="*/ 592231 w 677375"/>
                <a:gd name="connsiteY15" fmla="*/ 193882 h 752028"/>
                <a:gd name="connsiteX16" fmla="*/ 624525 w 677375"/>
                <a:gd name="connsiteY16" fmla="*/ 161564 h 752028"/>
                <a:gd name="connsiteX17" fmla="*/ 472957 w 677375"/>
                <a:gd name="connsiteY17" fmla="*/ 0 h 752028"/>
                <a:gd name="connsiteX18" fmla="*/ 67552 w 677375"/>
                <a:gd name="connsiteY18" fmla="*/ 0 h 752028"/>
                <a:gd name="connsiteX19" fmla="*/ 0 w 677375"/>
                <a:gd name="connsiteY19" fmla="*/ 69339 h 752028"/>
                <a:gd name="connsiteX20" fmla="*/ 0 w 677375"/>
                <a:gd name="connsiteY20" fmla="*/ 680363 h 752028"/>
                <a:gd name="connsiteX21" fmla="*/ 67552 w 677375"/>
                <a:gd name="connsiteY21" fmla="*/ 752028 h 752028"/>
                <a:gd name="connsiteX22" fmla="*/ 608084 w 677375"/>
                <a:gd name="connsiteY22" fmla="*/ 752028 h 752028"/>
                <a:gd name="connsiteX23" fmla="*/ 677376 w 677375"/>
                <a:gd name="connsiteY23" fmla="*/ 680363 h 752028"/>
                <a:gd name="connsiteX24" fmla="*/ 677376 w 677375"/>
                <a:gd name="connsiteY24" fmla="*/ 404182 h 752028"/>
                <a:gd name="connsiteX25" fmla="*/ 632757 w 677375"/>
                <a:gd name="connsiteY25" fmla="*/ 451223 h 752028"/>
                <a:gd name="connsiteX26" fmla="*/ 633298 w 677375"/>
                <a:gd name="connsiteY26" fmla="*/ 680340 h 75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77375" h="752028">
                  <a:moveTo>
                    <a:pt x="633298" y="680340"/>
                  </a:moveTo>
                  <a:cubicBezTo>
                    <a:pt x="633298" y="694452"/>
                    <a:pt x="622173" y="705577"/>
                    <a:pt x="608084" y="705577"/>
                  </a:cubicBezTo>
                  <a:lnTo>
                    <a:pt x="67552" y="705577"/>
                  </a:lnTo>
                  <a:cubicBezTo>
                    <a:pt x="53439" y="705577"/>
                    <a:pt x="42290" y="694429"/>
                    <a:pt x="42290" y="680340"/>
                  </a:cubicBezTo>
                  <a:lnTo>
                    <a:pt x="42290" y="69316"/>
                  </a:lnTo>
                  <a:cubicBezTo>
                    <a:pt x="42290" y="55180"/>
                    <a:pt x="53439" y="44031"/>
                    <a:pt x="67552" y="44031"/>
                  </a:cubicBezTo>
                  <a:lnTo>
                    <a:pt x="440615" y="44031"/>
                  </a:lnTo>
                  <a:lnTo>
                    <a:pt x="440615" y="182122"/>
                  </a:lnTo>
                  <a:cubicBezTo>
                    <a:pt x="440615" y="221495"/>
                    <a:pt x="472933" y="253202"/>
                    <a:pt x="512330" y="253202"/>
                  </a:cubicBezTo>
                  <a:lnTo>
                    <a:pt x="532864" y="253202"/>
                  </a:lnTo>
                  <a:lnTo>
                    <a:pt x="579294" y="206795"/>
                  </a:lnTo>
                  <a:lnTo>
                    <a:pt x="512330" y="206795"/>
                  </a:lnTo>
                  <a:cubicBezTo>
                    <a:pt x="498470" y="206899"/>
                    <a:pt x="487150" y="195748"/>
                    <a:pt x="487045" y="181888"/>
                  </a:cubicBezTo>
                  <a:cubicBezTo>
                    <a:pt x="487045" y="181762"/>
                    <a:pt x="487045" y="181636"/>
                    <a:pt x="487045" y="181510"/>
                  </a:cubicBezTo>
                  <a:lnTo>
                    <a:pt x="487045" y="82252"/>
                  </a:lnTo>
                  <a:lnTo>
                    <a:pt x="592231" y="193882"/>
                  </a:lnTo>
                  <a:lnTo>
                    <a:pt x="624525" y="161564"/>
                  </a:lnTo>
                  <a:lnTo>
                    <a:pt x="472957" y="0"/>
                  </a:lnTo>
                  <a:lnTo>
                    <a:pt x="67552" y="0"/>
                  </a:lnTo>
                  <a:cubicBezTo>
                    <a:pt x="29354" y="0"/>
                    <a:pt x="0" y="29966"/>
                    <a:pt x="0" y="69339"/>
                  </a:cubicBezTo>
                  <a:lnTo>
                    <a:pt x="0" y="680363"/>
                  </a:lnTo>
                  <a:cubicBezTo>
                    <a:pt x="0" y="720913"/>
                    <a:pt x="29377" y="752028"/>
                    <a:pt x="67552" y="752028"/>
                  </a:cubicBezTo>
                  <a:lnTo>
                    <a:pt x="608084" y="752028"/>
                  </a:lnTo>
                  <a:cubicBezTo>
                    <a:pt x="646822" y="752028"/>
                    <a:pt x="677376" y="720913"/>
                    <a:pt x="677376" y="680363"/>
                  </a:cubicBezTo>
                  <a:lnTo>
                    <a:pt x="677376" y="404182"/>
                  </a:lnTo>
                  <a:lnTo>
                    <a:pt x="632757" y="451223"/>
                  </a:lnTo>
                  <a:lnTo>
                    <a:pt x="633298" y="680340"/>
                  </a:lnTo>
                  <a:close/>
                </a:path>
              </a:pathLst>
            </a:custGeom>
            <a:grp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800">
                <a:ln w="19050">
                  <a:noFill/>
                </a:ln>
                <a:gradFill>
                  <a:gsLst>
                    <a:gs pos="100000">
                      <a:srgbClr val="E9BE61"/>
                    </a:gs>
                    <a:gs pos="49000">
                      <a:srgbClr val="FEEFAC"/>
                    </a:gs>
                  </a:gsLst>
                  <a:lin ang="5400000" scaled="0"/>
                </a:gradFill>
                <a:cs typeface="+mn-ea"/>
                <a:sym typeface="+mn-lt"/>
              </a:endParaRPr>
            </a:p>
          </p:txBody>
        </p:sp>
        <p:sp>
          <p:nvSpPr>
            <p:cNvPr id="19" name="任意多边形: 形状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88DA4A-8A96-4876-8EAA-F252BDA9516B}"/>
                </a:ext>
              </a:extLst>
            </p:cNvPr>
            <p:cNvSpPr/>
            <p:nvPr/>
          </p:nvSpPr>
          <p:spPr>
            <a:xfrm>
              <a:off x="3010577" y="3533941"/>
              <a:ext cx="652151" cy="481776"/>
            </a:xfrm>
            <a:custGeom>
              <a:avLst/>
              <a:gdLst>
                <a:gd name="connsiteX0" fmla="*/ 636282 w 652151"/>
                <a:gd name="connsiteY0" fmla="*/ 57602 h 481776"/>
                <a:gd name="connsiteX1" fmla="*/ 620408 w 652151"/>
                <a:gd name="connsiteY1" fmla="*/ 41726 h 481776"/>
                <a:gd name="connsiteX2" fmla="*/ 584586 w 652151"/>
                <a:gd name="connsiteY2" fmla="*/ 24673 h 481776"/>
                <a:gd name="connsiteX3" fmla="*/ 542907 w 652151"/>
                <a:gd name="connsiteY3" fmla="*/ 40526 h 481776"/>
                <a:gd name="connsiteX4" fmla="*/ 354882 w 652151"/>
                <a:gd name="connsiteY4" fmla="*/ 229140 h 481776"/>
                <a:gd name="connsiteX5" fmla="*/ 316096 w 652151"/>
                <a:gd name="connsiteY5" fmla="*/ 330162 h 481776"/>
                <a:gd name="connsiteX6" fmla="*/ 344933 w 652151"/>
                <a:gd name="connsiteY6" fmla="*/ 359539 h 481776"/>
                <a:gd name="connsiteX7" fmla="*/ 447742 w 652151"/>
                <a:gd name="connsiteY7" fmla="*/ 322541 h 481776"/>
                <a:gd name="connsiteX8" fmla="*/ 636334 w 652151"/>
                <a:gd name="connsiteY8" fmla="*/ 133951 h 481776"/>
                <a:gd name="connsiteX9" fmla="*/ 636392 w 652151"/>
                <a:gd name="connsiteY9" fmla="*/ 57711 h 481776"/>
                <a:gd name="connsiteX10" fmla="*/ 636282 w 652151"/>
                <a:gd name="connsiteY10" fmla="*/ 57602 h 481776"/>
                <a:gd name="connsiteX11" fmla="*/ 529924 w 652151"/>
                <a:gd name="connsiteY11" fmla="*/ 102833 h 481776"/>
                <a:gd name="connsiteX12" fmla="*/ 574002 w 652151"/>
                <a:gd name="connsiteY12" fmla="*/ 146323 h 481776"/>
                <a:gd name="connsiteX13" fmla="*/ 453552 w 652151"/>
                <a:gd name="connsiteY13" fmla="*/ 267361 h 481776"/>
                <a:gd name="connsiteX14" fmla="*/ 409521 w 652151"/>
                <a:gd name="connsiteY14" fmla="*/ 223260 h 481776"/>
                <a:gd name="connsiteX15" fmla="*/ 529924 w 652151"/>
                <a:gd name="connsiteY15" fmla="*/ 102833 h 481776"/>
                <a:gd name="connsiteX16" fmla="*/ 612200 w 652151"/>
                <a:gd name="connsiteY16" fmla="*/ 108713 h 481776"/>
                <a:gd name="connsiteX17" fmla="*/ 598675 w 652151"/>
                <a:gd name="connsiteY17" fmla="*/ 122238 h 481776"/>
                <a:gd name="connsiteX18" fmla="*/ 554621 w 652151"/>
                <a:gd name="connsiteY18" fmla="*/ 78748 h 481776"/>
                <a:gd name="connsiteX19" fmla="*/ 568145 w 652151"/>
                <a:gd name="connsiteY19" fmla="*/ 65223 h 481776"/>
                <a:gd name="connsiteX20" fmla="*/ 581623 w 652151"/>
                <a:gd name="connsiteY20" fmla="*/ 59931 h 481776"/>
                <a:gd name="connsiteX21" fmla="*/ 595124 w 652151"/>
                <a:gd name="connsiteY21" fmla="*/ 65223 h 481776"/>
                <a:gd name="connsiteX22" fmla="*/ 612200 w 652151"/>
                <a:gd name="connsiteY22" fmla="*/ 82276 h 481776"/>
                <a:gd name="connsiteX23" fmla="*/ 617445 w 652151"/>
                <a:gd name="connsiteY23" fmla="*/ 95800 h 481776"/>
                <a:gd name="connsiteX24" fmla="*/ 612200 w 652151"/>
                <a:gd name="connsiteY24" fmla="*/ 108713 h 481776"/>
                <a:gd name="connsiteX25" fmla="*/ 384801 w 652151"/>
                <a:gd name="connsiteY25" fmla="*/ 247933 h 481776"/>
                <a:gd name="connsiteX26" fmla="*/ 428902 w 652151"/>
                <a:gd name="connsiteY26" fmla="*/ 291987 h 481776"/>
                <a:gd name="connsiteX27" fmla="*/ 358410 w 652151"/>
                <a:gd name="connsiteY27" fmla="*/ 317860 h 481776"/>
                <a:gd name="connsiteX28" fmla="*/ 384801 w 652151"/>
                <a:gd name="connsiteY28" fmla="*/ 247933 h 481776"/>
                <a:gd name="connsiteX29" fmla="*/ 25849 w 652151"/>
                <a:gd name="connsiteY29" fmla="*/ 481777 h 481776"/>
                <a:gd name="connsiteX30" fmla="*/ 458256 w 652151"/>
                <a:gd name="connsiteY30" fmla="*/ 481777 h 481776"/>
                <a:gd name="connsiteX31" fmla="*/ 484129 w 652151"/>
                <a:gd name="connsiteY31" fmla="*/ 455927 h 481776"/>
                <a:gd name="connsiteX32" fmla="*/ 458256 w 652151"/>
                <a:gd name="connsiteY32" fmla="*/ 430078 h 481776"/>
                <a:gd name="connsiteX33" fmla="*/ 25849 w 652151"/>
                <a:gd name="connsiteY33" fmla="*/ 430078 h 481776"/>
                <a:gd name="connsiteX34" fmla="*/ 0 w 652151"/>
                <a:gd name="connsiteY34" fmla="*/ 455927 h 481776"/>
                <a:gd name="connsiteX35" fmla="*/ 25849 w 652151"/>
                <a:gd name="connsiteY35" fmla="*/ 481777 h 481776"/>
                <a:gd name="connsiteX36" fmla="*/ 25849 w 652151"/>
                <a:gd name="connsiteY36" fmla="*/ 344298 h 481776"/>
                <a:gd name="connsiteX37" fmla="*/ 230316 w 652151"/>
                <a:gd name="connsiteY37" fmla="*/ 344298 h 481776"/>
                <a:gd name="connsiteX38" fmla="*/ 256142 w 652151"/>
                <a:gd name="connsiteY38" fmla="*/ 318448 h 481776"/>
                <a:gd name="connsiteX39" fmla="*/ 230316 w 652151"/>
                <a:gd name="connsiteY39" fmla="*/ 292575 h 481776"/>
                <a:gd name="connsiteX40" fmla="*/ 25849 w 652151"/>
                <a:gd name="connsiteY40" fmla="*/ 292575 h 481776"/>
                <a:gd name="connsiteX41" fmla="*/ 0 w 652151"/>
                <a:gd name="connsiteY41" fmla="*/ 318448 h 481776"/>
                <a:gd name="connsiteX42" fmla="*/ 25849 w 652151"/>
                <a:gd name="connsiteY42" fmla="*/ 344298 h 481776"/>
                <a:gd name="connsiteX43" fmla="*/ 230316 w 652151"/>
                <a:gd name="connsiteY43" fmla="*/ 148652 h 481776"/>
                <a:gd name="connsiteX44" fmla="*/ 25849 w 652151"/>
                <a:gd name="connsiteY44" fmla="*/ 148652 h 481776"/>
                <a:gd name="connsiteX45" fmla="*/ 0 w 652151"/>
                <a:gd name="connsiteY45" fmla="*/ 174501 h 481776"/>
                <a:gd name="connsiteX46" fmla="*/ 25849 w 652151"/>
                <a:gd name="connsiteY46" fmla="*/ 200374 h 481776"/>
                <a:gd name="connsiteX47" fmla="*/ 230316 w 652151"/>
                <a:gd name="connsiteY47" fmla="*/ 200374 h 481776"/>
                <a:gd name="connsiteX48" fmla="*/ 256142 w 652151"/>
                <a:gd name="connsiteY48" fmla="*/ 174501 h 481776"/>
                <a:gd name="connsiteX49" fmla="*/ 230316 w 652151"/>
                <a:gd name="connsiteY49" fmla="*/ 148652 h 481776"/>
                <a:gd name="connsiteX50" fmla="*/ 25849 w 652151"/>
                <a:gd name="connsiteY50" fmla="*/ 51722 h 481776"/>
                <a:gd name="connsiteX51" fmla="*/ 230316 w 652151"/>
                <a:gd name="connsiteY51" fmla="*/ 51722 h 481776"/>
                <a:gd name="connsiteX52" fmla="*/ 256142 w 652151"/>
                <a:gd name="connsiteY52" fmla="*/ 25849 h 481776"/>
                <a:gd name="connsiteX53" fmla="*/ 230316 w 652151"/>
                <a:gd name="connsiteY53" fmla="*/ 0 h 481776"/>
                <a:gd name="connsiteX54" fmla="*/ 25849 w 652151"/>
                <a:gd name="connsiteY54" fmla="*/ 0 h 481776"/>
                <a:gd name="connsiteX55" fmla="*/ 0 w 652151"/>
                <a:gd name="connsiteY55" fmla="*/ 25849 h 481776"/>
                <a:gd name="connsiteX56" fmla="*/ 25849 w 652151"/>
                <a:gd name="connsiteY56" fmla="*/ 51722 h 48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52151" h="481776">
                  <a:moveTo>
                    <a:pt x="636282" y="57602"/>
                  </a:moveTo>
                  <a:lnTo>
                    <a:pt x="620408" y="41726"/>
                  </a:lnTo>
                  <a:cubicBezTo>
                    <a:pt x="610810" y="32055"/>
                    <a:pt x="598145" y="26027"/>
                    <a:pt x="584586" y="24673"/>
                  </a:cubicBezTo>
                  <a:cubicBezTo>
                    <a:pt x="569032" y="23528"/>
                    <a:pt x="553769" y="29333"/>
                    <a:pt x="542907" y="40526"/>
                  </a:cubicBezTo>
                  <a:lnTo>
                    <a:pt x="354882" y="229140"/>
                  </a:lnTo>
                  <a:lnTo>
                    <a:pt x="316096" y="330162"/>
                  </a:lnTo>
                  <a:cubicBezTo>
                    <a:pt x="309040" y="348390"/>
                    <a:pt x="326681" y="366031"/>
                    <a:pt x="344933" y="359539"/>
                  </a:cubicBezTo>
                  <a:lnTo>
                    <a:pt x="447742" y="322541"/>
                  </a:lnTo>
                  <a:lnTo>
                    <a:pt x="636334" y="133951"/>
                  </a:lnTo>
                  <a:cubicBezTo>
                    <a:pt x="657399" y="112915"/>
                    <a:pt x="657429" y="78781"/>
                    <a:pt x="636392" y="57711"/>
                  </a:cubicBezTo>
                  <a:cubicBezTo>
                    <a:pt x="636356" y="57675"/>
                    <a:pt x="636319" y="57638"/>
                    <a:pt x="636282" y="57602"/>
                  </a:cubicBezTo>
                  <a:close/>
                  <a:moveTo>
                    <a:pt x="529924" y="102833"/>
                  </a:moveTo>
                  <a:lnTo>
                    <a:pt x="574002" y="146323"/>
                  </a:lnTo>
                  <a:lnTo>
                    <a:pt x="453552" y="267361"/>
                  </a:lnTo>
                  <a:lnTo>
                    <a:pt x="409521" y="223260"/>
                  </a:lnTo>
                  <a:lnTo>
                    <a:pt x="529924" y="102833"/>
                  </a:lnTo>
                  <a:close/>
                  <a:moveTo>
                    <a:pt x="612200" y="108713"/>
                  </a:moveTo>
                  <a:lnTo>
                    <a:pt x="598675" y="122238"/>
                  </a:lnTo>
                  <a:lnTo>
                    <a:pt x="554621" y="78748"/>
                  </a:lnTo>
                  <a:lnTo>
                    <a:pt x="568145" y="65223"/>
                  </a:lnTo>
                  <a:cubicBezTo>
                    <a:pt x="571733" y="61702"/>
                    <a:pt x="576598" y="59792"/>
                    <a:pt x="581623" y="59931"/>
                  </a:cubicBezTo>
                  <a:cubicBezTo>
                    <a:pt x="586938" y="59931"/>
                    <a:pt x="591619" y="61695"/>
                    <a:pt x="595124" y="65223"/>
                  </a:cubicBezTo>
                  <a:lnTo>
                    <a:pt x="612200" y="82276"/>
                  </a:lnTo>
                  <a:cubicBezTo>
                    <a:pt x="615704" y="85804"/>
                    <a:pt x="617445" y="90485"/>
                    <a:pt x="617445" y="95800"/>
                  </a:cubicBezTo>
                  <a:cubicBezTo>
                    <a:pt x="617592" y="100651"/>
                    <a:pt x="615687" y="105339"/>
                    <a:pt x="612200" y="108713"/>
                  </a:cubicBezTo>
                  <a:close/>
                  <a:moveTo>
                    <a:pt x="384801" y="247933"/>
                  </a:moveTo>
                  <a:lnTo>
                    <a:pt x="428902" y="291987"/>
                  </a:lnTo>
                  <a:lnTo>
                    <a:pt x="358410" y="317860"/>
                  </a:lnTo>
                  <a:lnTo>
                    <a:pt x="384801" y="247933"/>
                  </a:lnTo>
                  <a:close/>
                  <a:moveTo>
                    <a:pt x="25849" y="481777"/>
                  </a:moveTo>
                  <a:lnTo>
                    <a:pt x="458256" y="481777"/>
                  </a:lnTo>
                  <a:cubicBezTo>
                    <a:pt x="472368" y="481777"/>
                    <a:pt x="484129" y="470040"/>
                    <a:pt x="484129" y="455927"/>
                  </a:cubicBezTo>
                  <a:cubicBezTo>
                    <a:pt x="484129" y="441815"/>
                    <a:pt x="472368" y="430078"/>
                    <a:pt x="458256" y="430078"/>
                  </a:cubicBezTo>
                  <a:lnTo>
                    <a:pt x="25849" y="430078"/>
                  </a:lnTo>
                  <a:cubicBezTo>
                    <a:pt x="11760" y="430078"/>
                    <a:pt x="0" y="441815"/>
                    <a:pt x="0" y="455927"/>
                  </a:cubicBezTo>
                  <a:cubicBezTo>
                    <a:pt x="0" y="470040"/>
                    <a:pt x="11760" y="481777"/>
                    <a:pt x="25849" y="481777"/>
                  </a:cubicBezTo>
                  <a:close/>
                  <a:moveTo>
                    <a:pt x="25849" y="344298"/>
                  </a:moveTo>
                  <a:lnTo>
                    <a:pt x="230316" y="344298"/>
                  </a:lnTo>
                  <a:cubicBezTo>
                    <a:pt x="244405" y="344298"/>
                    <a:pt x="256142" y="332537"/>
                    <a:pt x="256142" y="318448"/>
                  </a:cubicBezTo>
                  <a:cubicBezTo>
                    <a:pt x="256142" y="304336"/>
                    <a:pt x="244405" y="292575"/>
                    <a:pt x="230316" y="292575"/>
                  </a:cubicBezTo>
                  <a:lnTo>
                    <a:pt x="25849" y="292575"/>
                  </a:lnTo>
                  <a:cubicBezTo>
                    <a:pt x="11760" y="292575"/>
                    <a:pt x="0" y="304336"/>
                    <a:pt x="0" y="318448"/>
                  </a:cubicBezTo>
                  <a:cubicBezTo>
                    <a:pt x="0" y="332537"/>
                    <a:pt x="11760" y="344298"/>
                    <a:pt x="25849" y="344298"/>
                  </a:cubicBezTo>
                  <a:close/>
                  <a:moveTo>
                    <a:pt x="230316" y="148652"/>
                  </a:moveTo>
                  <a:lnTo>
                    <a:pt x="25849" y="148652"/>
                  </a:lnTo>
                  <a:cubicBezTo>
                    <a:pt x="11760" y="148652"/>
                    <a:pt x="0" y="160412"/>
                    <a:pt x="0" y="174501"/>
                  </a:cubicBezTo>
                  <a:cubicBezTo>
                    <a:pt x="0" y="188613"/>
                    <a:pt x="11760" y="200374"/>
                    <a:pt x="25849" y="200374"/>
                  </a:cubicBezTo>
                  <a:lnTo>
                    <a:pt x="230316" y="200374"/>
                  </a:lnTo>
                  <a:cubicBezTo>
                    <a:pt x="244405" y="200374"/>
                    <a:pt x="256142" y="188613"/>
                    <a:pt x="256142" y="174501"/>
                  </a:cubicBezTo>
                  <a:cubicBezTo>
                    <a:pt x="256142" y="160412"/>
                    <a:pt x="244405" y="148652"/>
                    <a:pt x="230316" y="148652"/>
                  </a:cubicBezTo>
                  <a:close/>
                  <a:moveTo>
                    <a:pt x="25849" y="51722"/>
                  </a:moveTo>
                  <a:lnTo>
                    <a:pt x="230316" y="51722"/>
                  </a:lnTo>
                  <a:cubicBezTo>
                    <a:pt x="244405" y="51722"/>
                    <a:pt x="256142" y="39962"/>
                    <a:pt x="256142" y="25849"/>
                  </a:cubicBezTo>
                  <a:cubicBezTo>
                    <a:pt x="256142" y="11737"/>
                    <a:pt x="244405" y="0"/>
                    <a:pt x="230316" y="0"/>
                  </a:cubicBezTo>
                  <a:lnTo>
                    <a:pt x="25849" y="0"/>
                  </a:lnTo>
                  <a:cubicBezTo>
                    <a:pt x="11760" y="0"/>
                    <a:pt x="0" y="11760"/>
                    <a:pt x="0" y="25849"/>
                  </a:cubicBezTo>
                  <a:cubicBezTo>
                    <a:pt x="0" y="39938"/>
                    <a:pt x="11760" y="51722"/>
                    <a:pt x="25849" y="51722"/>
                  </a:cubicBezTo>
                  <a:close/>
                </a:path>
              </a:pathLst>
            </a:custGeom>
            <a:grp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800">
                <a:ln w="19050">
                  <a:noFill/>
                </a:ln>
                <a:gradFill>
                  <a:gsLst>
                    <a:gs pos="100000">
                      <a:srgbClr val="E9BE61"/>
                    </a:gs>
                    <a:gs pos="49000">
                      <a:srgbClr val="FEEFAC"/>
                    </a:gs>
                  </a:gsLst>
                  <a:lin ang="5400000" scaled="0"/>
                </a:gradFill>
                <a:cs typeface="+mn-ea"/>
                <a:sym typeface="+mn-lt"/>
              </a:endParaRPr>
            </a:p>
          </p:txBody>
        </p:sp>
      </p:grpSp>
      <p:sp>
        <p:nvSpPr>
          <p:cNvPr id="20"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BAD90E-EC05-499C-9DF6-BE5EB5086F8A}"/>
              </a:ext>
            </a:extLst>
          </p:cNvPr>
          <p:cNvSpPr txBox="1"/>
          <p:nvPr/>
        </p:nvSpPr>
        <p:spPr>
          <a:xfrm>
            <a:off x="2705222" y="2920570"/>
            <a:ext cx="4261125" cy="366319"/>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dist"/>
            <a:r>
              <a:rPr lang="zh-CN" altLang="en-US" sz="1600" dirty="0">
                <a:latin typeface="+mn-lt"/>
                <a:ea typeface="+mn-ea"/>
                <a:cs typeface="+mn-ea"/>
                <a:sym typeface="+mn-lt"/>
              </a:rPr>
              <a:t>在认真履行管党治党主体责任上下功夫</a:t>
            </a:r>
          </a:p>
        </p:txBody>
      </p:sp>
      <p:sp>
        <p:nvSpPr>
          <p:cNvPr id="26" name="椭圆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66B131-CD0E-4A99-8B11-0746D30AC396}"/>
              </a:ext>
            </a:extLst>
          </p:cNvPr>
          <p:cNvSpPr/>
          <p:nvPr/>
        </p:nvSpPr>
        <p:spPr bwMode="auto">
          <a:xfrm>
            <a:off x="2939146" y="3669629"/>
            <a:ext cx="556014" cy="556012"/>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1</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8" name="椭圆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3D0A77-F3F9-472F-8B14-04BC3C042C1B}"/>
              </a:ext>
            </a:extLst>
          </p:cNvPr>
          <p:cNvSpPr/>
          <p:nvPr/>
        </p:nvSpPr>
        <p:spPr bwMode="auto">
          <a:xfrm>
            <a:off x="5817993" y="3669629"/>
            <a:ext cx="556014" cy="556012"/>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2</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29" name="椭圆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948EB4-B2F8-4D96-A511-302F1F78C9A8}"/>
              </a:ext>
            </a:extLst>
          </p:cNvPr>
          <p:cNvSpPr/>
          <p:nvPr/>
        </p:nvSpPr>
        <p:spPr bwMode="auto">
          <a:xfrm>
            <a:off x="8694420" y="3669629"/>
            <a:ext cx="556014" cy="556012"/>
          </a:xfrm>
          <a:prstGeom prst="ellipse">
            <a:avLst/>
          </a:prstGeom>
          <a:gradFill>
            <a:gsLst>
              <a:gs pos="0">
                <a:srgbClr val="C30F0F">
                  <a:lumMod val="90000"/>
                  <a:lumOff val="10000"/>
                </a:srgbClr>
              </a:gs>
              <a:gs pos="45000">
                <a:srgbClr val="C30F0F"/>
              </a:gs>
            </a:gsLst>
            <a:lin ang="5400000" scaled="1"/>
          </a:gradFill>
          <a:ln>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2400" dirty="0">
                <a:ln w="19050">
                  <a:noFill/>
                </a:ln>
                <a:gradFill>
                  <a:gsLst>
                    <a:gs pos="100000">
                      <a:srgbClr val="E9BE61"/>
                    </a:gs>
                    <a:gs pos="49000">
                      <a:srgbClr val="FEEFAC"/>
                    </a:gs>
                  </a:gsLst>
                  <a:lin ang="5400000" scaled="0"/>
                </a:gradFill>
                <a:cs typeface="+mn-ea"/>
                <a:sym typeface="+mn-lt"/>
              </a:rPr>
              <a:t>3</a:t>
            </a:r>
            <a:endParaRPr lang="zh-CN" altLang="en-US" sz="2400" dirty="0">
              <a:ln w="19050">
                <a:noFill/>
              </a:ln>
              <a:gradFill>
                <a:gsLst>
                  <a:gs pos="100000">
                    <a:srgbClr val="E9BE61"/>
                  </a:gs>
                  <a:gs pos="49000">
                    <a:srgbClr val="FEEFAC"/>
                  </a:gs>
                </a:gsLst>
                <a:lin ang="5400000" scaled="0"/>
              </a:gradFill>
              <a:cs typeface="+mn-ea"/>
              <a:sym typeface="+mn-lt"/>
            </a:endParaRPr>
          </a:p>
        </p:txBody>
      </p:sp>
      <p:sp>
        <p:nvSpPr>
          <p:cNvPr id="31" name="矩形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88982F4-E5D3-472A-A2D3-DBB1AAA2D26D}"/>
              </a:ext>
            </a:extLst>
          </p:cNvPr>
          <p:cNvSpPr/>
          <p:nvPr/>
        </p:nvSpPr>
        <p:spPr>
          <a:xfrm>
            <a:off x="4835784" y="4324388"/>
            <a:ext cx="2544238" cy="625171"/>
          </a:xfrm>
          <a:prstGeom prst="rect">
            <a:avLst/>
          </a:prstGeom>
        </p:spPr>
        <p:txBody>
          <a:bodyPr wrap="square">
            <a:spAutoFit/>
          </a:bodyPr>
          <a:lstStyle/>
          <a:p>
            <a:pPr lvl="0" algn="ctr">
              <a:lnSpc>
                <a:spcPct val="130000"/>
              </a:lnSpc>
              <a:buClr>
                <a:schemeClr val="accent1"/>
              </a:buClr>
              <a:defRPr/>
            </a:pPr>
            <a:r>
              <a:rPr lang="zh-CN" altLang="en-US" sz="1400" dirty="0">
                <a:solidFill>
                  <a:prstClr val="black"/>
                </a:solidFill>
                <a:cs typeface="+mn-ea"/>
                <a:sym typeface="+mn-lt"/>
              </a:rPr>
              <a:t>县乡两级投入</a:t>
            </a:r>
            <a:r>
              <a:rPr lang="en-US" altLang="zh-CN" sz="1400" dirty="0">
                <a:solidFill>
                  <a:prstClr val="black"/>
                </a:solidFill>
                <a:cs typeface="+mn-ea"/>
                <a:sym typeface="+mn-lt"/>
              </a:rPr>
              <a:t>X</a:t>
            </a:r>
            <a:r>
              <a:rPr lang="zh-CN" altLang="en-US" sz="1400" dirty="0">
                <a:solidFill>
                  <a:prstClr val="black"/>
                </a:solidFill>
                <a:cs typeface="+mn-ea"/>
                <a:sym typeface="+mn-lt"/>
              </a:rPr>
              <a:t>多万元，改造提升</a:t>
            </a:r>
            <a:r>
              <a:rPr lang="en-US" altLang="zh-CN" sz="1400" dirty="0">
                <a:solidFill>
                  <a:prstClr val="black"/>
                </a:solidFill>
                <a:cs typeface="+mn-ea"/>
                <a:sym typeface="+mn-lt"/>
              </a:rPr>
              <a:t>X</a:t>
            </a:r>
            <a:r>
              <a:rPr lang="zh-CN" altLang="en-US" sz="1400" dirty="0">
                <a:solidFill>
                  <a:prstClr val="black"/>
                </a:solidFill>
                <a:cs typeface="+mn-ea"/>
                <a:sym typeface="+mn-lt"/>
              </a:rPr>
              <a:t>个村级阵地</a:t>
            </a:r>
          </a:p>
        </p:txBody>
      </p:sp>
      <p:sp>
        <p:nvSpPr>
          <p:cNvPr id="32" name="矩形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729B47-7495-4DE7-A96B-83E0E99859A7}"/>
              </a:ext>
            </a:extLst>
          </p:cNvPr>
          <p:cNvSpPr/>
          <p:nvPr/>
        </p:nvSpPr>
        <p:spPr>
          <a:xfrm>
            <a:off x="7700308" y="4324388"/>
            <a:ext cx="2544238" cy="932563"/>
          </a:xfrm>
          <a:prstGeom prst="rect">
            <a:avLst/>
          </a:prstGeom>
        </p:spPr>
        <p:txBody>
          <a:bodyPr wrap="square">
            <a:spAutoFit/>
          </a:bodyPr>
          <a:lstStyle/>
          <a:p>
            <a:pPr lvl="0" algn="ctr">
              <a:lnSpc>
                <a:spcPct val="130000"/>
              </a:lnSpc>
              <a:buClr>
                <a:schemeClr val="accent1"/>
              </a:buClr>
              <a:defRPr/>
            </a:pPr>
            <a:r>
              <a:rPr lang="zh-CN" altLang="en-US" sz="1400" dirty="0">
                <a:solidFill>
                  <a:prstClr val="black"/>
                </a:solidFill>
                <a:cs typeface="+mn-ea"/>
                <a:sym typeface="+mn-lt"/>
              </a:rPr>
              <a:t>加大关心关爱力度，从县管党费中列支</a:t>
            </a:r>
            <a:r>
              <a:rPr lang="en-US" altLang="zh-CN" sz="1400" dirty="0">
                <a:solidFill>
                  <a:prstClr val="black"/>
                </a:solidFill>
                <a:cs typeface="+mn-ea"/>
                <a:sym typeface="+mn-lt"/>
              </a:rPr>
              <a:t>XX</a:t>
            </a:r>
            <a:r>
              <a:rPr lang="zh-CN" altLang="en-US" sz="1400" dirty="0">
                <a:solidFill>
                  <a:prstClr val="black"/>
                </a:solidFill>
                <a:cs typeface="+mn-ea"/>
                <a:sym typeface="+mn-lt"/>
              </a:rPr>
              <a:t>万元，帮扶慰问老党员、困难党员</a:t>
            </a:r>
            <a:r>
              <a:rPr lang="en-US" altLang="zh-CN" sz="1400" dirty="0">
                <a:solidFill>
                  <a:prstClr val="black"/>
                </a:solidFill>
                <a:cs typeface="+mn-ea"/>
                <a:sym typeface="+mn-lt"/>
              </a:rPr>
              <a:t>XXX</a:t>
            </a:r>
            <a:r>
              <a:rPr lang="zh-CN" altLang="en-US" sz="1400" dirty="0">
                <a:solidFill>
                  <a:prstClr val="black"/>
                </a:solidFill>
                <a:cs typeface="+mn-ea"/>
                <a:sym typeface="+mn-lt"/>
              </a:rPr>
              <a:t>多人次。</a:t>
            </a:r>
          </a:p>
        </p:txBody>
      </p:sp>
    </p:spTree>
    <p:extLst>
      <p:ext uri="{BB962C8B-B14F-4D97-AF65-F5344CB8AC3E}">
        <p14:creationId xmlns:p14="http://schemas.microsoft.com/office/powerpoint/2010/main" val="37855495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a14="http://schemas.microsoft.com/office/drawing/2010/main" xmlns:a16="http://schemas.microsoft.com/office/drawing/2014/main"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ppt_x"/>
                                          </p:val>
                                        </p:tav>
                                        <p:tav tm="100000">
                                          <p:val>
                                            <p:strVal val="#ppt_x"/>
                                          </p:val>
                                        </p:tav>
                                      </p:tavLst>
                                    </p:anim>
                                    <p:anim calcmode="lin" valueType="num">
                                      <p:cBhvr additive="base">
                                        <p:cTn id="60" dur="500" fill="hold"/>
                                        <p:tgtEl>
                                          <p:spTgt spid="2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ppt_x"/>
                                          </p:val>
                                        </p:tav>
                                        <p:tav tm="100000">
                                          <p:val>
                                            <p:strVal val="#ppt_x"/>
                                          </p:val>
                                        </p:tav>
                                      </p:tavLst>
                                    </p:anim>
                                    <p:anim calcmode="lin" valueType="num">
                                      <p:cBhvr additive="base">
                                        <p:cTn id="64" dur="500" fill="hold"/>
                                        <p:tgtEl>
                                          <p:spTgt spid="3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fill="hold"/>
                                        <p:tgtEl>
                                          <p:spTgt spid="32"/>
                                        </p:tgtEl>
                                        <p:attrNameLst>
                                          <p:attrName>ppt_x</p:attrName>
                                        </p:attrNameLst>
                                      </p:cBhvr>
                                      <p:tavLst>
                                        <p:tav tm="0">
                                          <p:val>
                                            <p:strVal val="#ppt_x"/>
                                          </p:val>
                                        </p:tav>
                                        <p:tav tm="100000">
                                          <p:val>
                                            <p:strVal val="#ppt_x"/>
                                          </p:val>
                                        </p:tav>
                                      </p:tavLst>
                                    </p:anim>
                                    <p:anim calcmode="lin" valueType="num">
                                      <p:cBhvr additive="base">
                                        <p:cTn id="68" dur="500" fill="hold"/>
                                        <p:tgtEl>
                                          <p:spTgt spid="3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ppt_x"/>
                                          </p:val>
                                        </p:tav>
                                        <p:tav tm="100000">
                                          <p:val>
                                            <p:strVal val="#ppt_x"/>
                                          </p:val>
                                        </p:tav>
                                      </p:tavLst>
                                    </p:anim>
                                    <p:anim calcmode="lin" valueType="num">
                                      <p:cBhvr additive="base">
                                        <p:cTn id="72" dur="500" fill="hold"/>
                                        <p:tgtEl>
                                          <p:spTgt spid="33"/>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ppt_x"/>
                                          </p:val>
                                        </p:tav>
                                        <p:tav tm="100000">
                                          <p:val>
                                            <p:strVal val="#ppt_x"/>
                                          </p:val>
                                        </p:tav>
                                      </p:tavLst>
                                    </p:anim>
                                    <p:anim calcmode="lin" valueType="num">
                                      <p:cBhvr additive="base">
                                        <p:cTn id="7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5" grpId="0" animBg="1"/>
      <p:bldP spid="23" grpId="0" animBg="1"/>
      <p:bldP spid="2" grpId="0"/>
      <p:bldP spid="4" grpId="0" animBg="1"/>
      <p:bldP spid="5" grpId="0" animBg="1"/>
      <p:bldP spid="6" grpId="0" animBg="1"/>
      <p:bldP spid="7" grpId="0"/>
      <p:bldP spid="10" grpId="0"/>
      <p:bldP spid="16" grpId="0"/>
      <p:bldP spid="20" grpId="0"/>
      <p:bldP spid="26" grpId="0" animBg="1"/>
      <p:bldP spid="28" grpId="0" animBg="1"/>
      <p:bldP spid="29" grpId="0" animBg="1"/>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11.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12.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3.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4.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5.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ags/tag6.xml><?xml version="1.0" encoding="utf-8"?>
<p:tagLst xmlns:a="http://schemas.openxmlformats.org/drawingml/2006/main" xmlns:r="http://schemas.openxmlformats.org/officeDocument/2006/relationships" xmlns:p="http://schemas.openxmlformats.org/presentationml/2006/main">
  <p:tag name="PA" val="v5.2.11"/>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 name="RESOURCELIBID_ANIM" val="462"/>
</p:tagLst>
</file>

<file path=ppt/theme/theme1.xml><?xml version="1.0" encoding="utf-8"?>
<a:theme xmlns:a="http://schemas.openxmlformats.org/drawingml/2006/main" name="第一PPT，www.1ppt.com">
  <a:themeElements>
    <a:clrScheme name="自定义 12">
      <a:dk1>
        <a:sysClr val="windowText" lastClr="000000"/>
      </a:dk1>
      <a:lt1>
        <a:sysClr val="window" lastClr="FFFFFF"/>
      </a:lt1>
      <a:dk2>
        <a:srgbClr val="44546A"/>
      </a:dk2>
      <a:lt2>
        <a:srgbClr val="E7E6E6"/>
      </a:lt2>
      <a:accent1>
        <a:srgbClr val="CB232D"/>
      </a:accent1>
      <a:accent2>
        <a:srgbClr val="F6F000"/>
      </a:accent2>
      <a:accent3>
        <a:srgbClr val="A5A5A5"/>
      </a:accent3>
      <a:accent4>
        <a:srgbClr val="FFC000"/>
      </a:accent4>
      <a:accent5>
        <a:srgbClr val="5B9BD5"/>
      </a:accent5>
      <a:accent6>
        <a:srgbClr val="70AD47"/>
      </a:accent6>
      <a:hlink>
        <a:srgbClr val="0563C1"/>
      </a:hlink>
      <a:folHlink>
        <a:srgbClr val="954F72"/>
      </a:folHlink>
    </a:clrScheme>
    <a:fontScheme name="gy503mpy">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2994</TotalTime>
  <Words>2551</Words>
  <Application>Microsoft Office PowerPoint</Application>
  <PresentationFormat>宽屏</PresentationFormat>
  <Paragraphs>232</Paragraphs>
  <Slides>28</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28</vt:i4>
      </vt:variant>
    </vt:vector>
  </HeadingPairs>
  <TitlesOfParts>
    <vt:vector size="40" baseType="lpstr">
      <vt:lpstr>Meiryo</vt:lpstr>
      <vt:lpstr>等线</vt:lpstr>
      <vt:lpstr>方正粗黑宋简体</vt:lpstr>
      <vt:lpstr>思源宋体 CN Heavy</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265</cp:revision>
  <dcterms:created xsi:type="dcterms:W3CDTF">2020-07-06T02:40:31Z</dcterms:created>
  <dcterms:modified xsi:type="dcterms:W3CDTF">2022-10-21T01:44:17Z</dcterms:modified>
</cp:coreProperties>
</file>