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56"/>
  </p:notesMasterIdLst>
  <p:sldIdLst>
    <p:sldId id="256" r:id="rId4"/>
    <p:sldId id="352" r:id="rId5"/>
    <p:sldId id="345" r:id="rId6"/>
    <p:sldId id="262" r:id="rId7"/>
    <p:sldId id="263" r:id="rId8"/>
    <p:sldId id="353" r:id="rId9"/>
    <p:sldId id="267" r:id="rId10"/>
    <p:sldId id="270" r:id="rId11"/>
    <p:sldId id="272" r:id="rId12"/>
    <p:sldId id="275" r:id="rId13"/>
    <p:sldId id="276" r:id="rId14"/>
    <p:sldId id="277" r:id="rId15"/>
    <p:sldId id="279" r:id="rId16"/>
    <p:sldId id="280" r:id="rId17"/>
    <p:sldId id="282" r:id="rId18"/>
    <p:sldId id="283" r:id="rId19"/>
    <p:sldId id="285" r:id="rId20"/>
    <p:sldId id="287" r:id="rId21"/>
    <p:sldId id="288" r:id="rId22"/>
    <p:sldId id="290" r:id="rId23"/>
    <p:sldId id="291" r:id="rId24"/>
    <p:sldId id="292" r:id="rId25"/>
    <p:sldId id="347" r:id="rId26"/>
    <p:sldId id="293" r:id="rId27"/>
    <p:sldId id="295" r:id="rId28"/>
    <p:sldId id="300" r:id="rId29"/>
    <p:sldId id="301" r:id="rId30"/>
    <p:sldId id="303" r:id="rId31"/>
    <p:sldId id="304" r:id="rId32"/>
    <p:sldId id="305" r:id="rId33"/>
    <p:sldId id="306" r:id="rId34"/>
    <p:sldId id="307" r:id="rId35"/>
    <p:sldId id="309" r:id="rId36"/>
    <p:sldId id="313" r:id="rId37"/>
    <p:sldId id="354" r:id="rId38"/>
    <p:sldId id="340" r:id="rId39"/>
    <p:sldId id="323" r:id="rId40"/>
    <p:sldId id="322" r:id="rId41"/>
    <p:sldId id="326" r:id="rId42"/>
    <p:sldId id="325" r:id="rId43"/>
    <p:sldId id="333" r:id="rId44"/>
    <p:sldId id="351" r:id="rId45"/>
    <p:sldId id="332" r:id="rId46"/>
    <p:sldId id="355" r:id="rId47"/>
    <p:sldId id="315" r:id="rId48"/>
    <p:sldId id="356" r:id="rId49"/>
    <p:sldId id="316" r:id="rId50"/>
    <p:sldId id="318" r:id="rId51"/>
    <p:sldId id="320" r:id="rId52"/>
    <p:sldId id="321" r:id="rId53"/>
    <p:sldId id="357" r:id="rId54"/>
    <p:sldId id="358" r:id="rId5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98" autoAdjust="0"/>
    <p:restoredTop sz="96314" autoAdjust="0"/>
  </p:normalViewPr>
  <p:slideViewPr>
    <p:cSldViewPr snapToGrid="0">
      <p:cViewPr varScale="1">
        <p:scale>
          <a:sx n="108" d="100"/>
          <a:sy n="108" d="100"/>
        </p:scale>
        <p:origin x="73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viewProps" Target="viewProp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notesMaster" Target="notesMasters/notesMaster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presProps" Target="presProps.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AF69B31-5D12-4297-AB63-3BD088F5AD06}" type="datetimeFigureOut">
              <a:rPr lang="zh-CN" altLang="en-US" smtClean="0"/>
              <a:t>2022/10/25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F26AD4E-610D-4DEA-8CAA-78A546781371}" type="slidenum">
              <a:rPr lang="zh-CN" altLang="en-US" smtClean="0"/>
              <a:t>‹#›</a:t>
            </a:fld>
            <a:endParaRPr lang="zh-CN" altLang="en-US"/>
          </a:p>
        </p:txBody>
      </p:sp>
    </p:spTree>
    <p:extLst>
      <p:ext uri="{BB962C8B-B14F-4D97-AF65-F5344CB8AC3E}">
        <p14:creationId xmlns:p14="http://schemas.microsoft.com/office/powerpoint/2010/main" val="29895775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F26AD4E-610D-4DEA-8CAA-78A546781371}" type="slidenum">
              <a:rPr lang="zh-CN" altLang="en-US" smtClean="0"/>
              <a:t>26</a:t>
            </a:fld>
            <a:endParaRPr lang="zh-CN" altLang="en-US"/>
          </a:p>
        </p:txBody>
      </p:sp>
    </p:spTree>
    <p:extLst>
      <p:ext uri="{BB962C8B-B14F-4D97-AF65-F5344CB8AC3E}">
        <p14:creationId xmlns:p14="http://schemas.microsoft.com/office/powerpoint/2010/main" val="18759887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29070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45F9CE2-4468-4ED7-BAED-92D32E3CE72D}"/>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31AD4B4-BD03-4851-8224-C55D2D926F4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20021C16-2A8C-433E-8F38-AD9DF3FDC70E}"/>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5" name="页脚占位符 4">
            <a:extLst>
              <a:ext uri="{FF2B5EF4-FFF2-40B4-BE49-F238E27FC236}">
                <a16:creationId xmlns="" xmlns:a16="http://schemas.microsoft.com/office/drawing/2014/main" id="{EF4CCAEF-9342-4B77-BB65-E995F93F82C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92B48B9-9248-4A3D-9978-A31F08ABBAB7}"/>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36834385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D3457ED-8EAC-4477-A543-500A8BCAFB5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25024B24-BF5D-4D2C-8D74-27646CA419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A5287D81-BED4-4BA7-AAA1-2C060C3294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453C0CAD-C0B5-4CF0-8E0D-CCEE20B0D1CB}"/>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6" name="页脚占位符 5">
            <a:extLst>
              <a:ext uri="{FF2B5EF4-FFF2-40B4-BE49-F238E27FC236}">
                <a16:creationId xmlns="" xmlns:a16="http://schemas.microsoft.com/office/drawing/2014/main" id="{FABB5B17-BFB5-4628-B010-F0F7364A17E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C5293924-5C64-4D53-A803-D222158DB084}"/>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11949839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0DBEDDE-71D4-4340-AA67-5268F5CA65CF}"/>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3B3A616-EFB5-4EAD-AD98-85B457A89589}"/>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BEA1421-C71C-4F0F-A6D2-E7EDF94B9968}"/>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5" name="页脚占位符 4">
            <a:extLst>
              <a:ext uri="{FF2B5EF4-FFF2-40B4-BE49-F238E27FC236}">
                <a16:creationId xmlns="" xmlns:a16="http://schemas.microsoft.com/office/drawing/2014/main" id="{9BFC4246-FF59-49B9-8616-5DDC09146EB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4FE7C61-00A6-4741-80D4-BC0F8BC533BD}"/>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2077889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349E8217-FD91-4C37-AEA6-1179EB45F62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70A2FEFC-A7DC-4C2E-9909-B5C20AB7B157}"/>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90DD0FBB-72A7-47CE-A231-093CF7CCAD12}"/>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5" name="页脚占位符 4">
            <a:extLst>
              <a:ext uri="{FF2B5EF4-FFF2-40B4-BE49-F238E27FC236}">
                <a16:creationId xmlns="" xmlns:a16="http://schemas.microsoft.com/office/drawing/2014/main" id="{E6506F19-6172-4B8C-A153-114ECD131F9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0E88BA8-7B67-4EFC-9703-E74AC8B93A2A}"/>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601968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2022/10/25</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28846853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2022/10/25</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6584088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8437303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91202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33027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44380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69130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平行四边形 6"/>
          <p:cNvSpPr/>
          <p:nvPr userDrawn="1"/>
        </p:nvSpPr>
        <p:spPr>
          <a:xfrm>
            <a:off x="288325" y="321276"/>
            <a:ext cx="543697" cy="370703"/>
          </a:xfrm>
          <a:prstGeom prst="parallelogram">
            <a:avLst>
              <a:gd name="adj" fmla="val 3611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平行四边形 10"/>
          <p:cNvSpPr/>
          <p:nvPr userDrawn="1"/>
        </p:nvSpPr>
        <p:spPr>
          <a:xfrm>
            <a:off x="715440" y="321276"/>
            <a:ext cx="362464" cy="370703"/>
          </a:xfrm>
          <a:prstGeom prst="parallelogram">
            <a:avLst>
              <a:gd name="adj" fmla="val 3838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平行四边形 11"/>
          <p:cNvSpPr/>
          <p:nvPr userDrawn="1"/>
        </p:nvSpPr>
        <p:spPr>
          <a:xfrm>
            <a:off x="961321" y="321276"/>
            <a:ext cx="181230" cy="370703"/>
          </a:xfrm>
          <a:prstGeom prst="parallelogram">
            <a:avLst>
              <a:gd name="adj" fmla="val 751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 xmlns:a16="http://schemas.microsoft.com/office/drawing/2014/main" id="{EBC7EEA3-7D91-4F28-876C-C782C799C9E9}"/>
              </a:ext>
            </a:extLst>
          </p:cNvPr>
          <p:cNvGrpSpPr/>
          <p:nvPr userDrawn="1"/>
        </p:nvGrpSpPr>
        <p:grpSpPr>
          <a:xfrm>
            <a:off x="0" y="6595110"/>
            <a:ext cx="12192000" cy="262890"/>
            <a:chOff x="0" y="4260009"/>
            <a:chExt cx="12192000" cy="1811310"/>
          </a:xfrm>
        </p:grpSpPr>
        <p:grpSp>
          <p:nvGrpSpPr>
            <p:cNvPr id="14" name="组合 13">
              <a:extLst>
                <a:ext uri="{FF2B5EF4-FFF2-40B4-BE49-F238E27FC236}">
                  <a16:creationId xmlns="" xmlns:a16="http://schemas.microsoft.com/office/drawing/2014/main" id="{78AC356A-11D8-40C3-BD8F-7D1D1A2C7C00}"/>
                </a:ext>
              </a:extLst>
            </p:cNvPr>
            <p:cNvGrpSpPr/>
            <p:nvPr/>
          </p:nvGrpSpPr>
          <p:grpSpPr>
            <a:xfrm>
              <a:off x="0" y="4260009"/>
              <a:ext cx="12192000" cy="1811310"/>
              <a:chOff x="0" y="4003883"/>
              <a:chExt cx="12192000" cy="1811310"/>
            </a:xfrm>
          </p:grpSpPr>
          <p:sp>
            <p:nvSpPr>
              <p:cNvPr id="52" name="任意多边形: 形状 9">
                <a:extLst>
                  <a:ext uri="{FF2B5EF4-FFF2-40B4-BE49-F238E27FC236}">
                    <a16:creationId xmlns="" xmlns:a16="http://schemas.microsoft.com/office/drawing/2014/main" id="{A8994B04-9EE4-45F7-BF4C-DF3CDE2807FA}"/>
                  </a:ext>
                </a:extLst>
              </p:cNvPr>
              <p:cNvSpPr/>
              <p:nvPr/>
            </p:nvSpPr>
            <p:spPr>
              <a:xfrm>
                <a:off x="0" y="4003883"/>
                <a:ext cx="1621288" cy="1811310"/>
              </a:xfrm>
              <a:custGeom>
                <a:avLst/>
                <a:gdLst>
                  <a:gd name="connsiteX0" fmla="*/ 0 w 1621288"/>
                  <a:gd name="connsiteY0" fmla="*/ 0 h 1811310"/>
                  <a:gd name="connsiteX1" fmla="*/ 1621288 w 1621288"/>
                  <a:gd name="connsiteY1" fmla="*/ 0 h 1811310"/>
                  <a:gd name="connsiteX2" fmla="*/ 1168461 w 1621288"/>
                  <a:gd name="connsiteY2" fmla="*/ 1811310 h 1811310"/>
                  <a:gd name="connsiteX3" fmla="*/ 0 w 1621288"/>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1621288" h="1811310">
                    <a:moveTo>
                      <a:pt x="0" y="0"/>
                    </a:moveTo>
                    <a:lnTo>
                      <a:pt x="1621288" y="0"/>
                    </a:lnTo>
                    <a:lnTo>
                      <a:pt x="1168461" y="1811310"/>
                    </a:lnTo>
                    <a:lnTo>
                      <a:pt x="0" y="18113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53" name="任意多边形: 形状 10">
                <a:extLst>
                  <a:ext uri="{FF2B5EF4-FFF2-40B4-BE49-F238E27FC236}">
                    <a16:creationId xmlns="" xmlns:a16="http://schemas.microsoft.com/office/drawing/2014/main" id="{87582B87-0349-49A0-AB84-C19AEB408CFD}"/>
                  </a:ext>
                </a:extLst>
              </p:cNvPr>
              <p:cNvSpPr/>
              <p:nvPr/>
            </p:nvSpPr>
            <p:spPr>
              <a:xfrm>
                <a:off x="9820887" y="4003883"/>
                <a:ext cx="2371113" cy="1811310"/>
              </a:xfrm>
              <a:custGeom>
                <a:avLst/>
                <a:gdLst>
                  <a:gd name="connsiteX0" fmla="*/ 452828 w 2371113"/>
                  <a:gd name="connsiteY0" fmla="*/ 0 h 1811310"/>
                  <a:gd name="connsiteX1" fmla="*/ 2371113 w 2371113"/>
                  <a:gd name="connsiteY1" fmla="*/ 0 h 1811310"/>
                  <a:gd name="connsiteX2" fmla="*/ 2371113 w 2371113"/>
                  <a:gd name="connsiteY2" fmla="*/ 1811310 h 1811310"/>
                  <a:gd name="connsiteX3" fmla="*/ 0 w 2371113"/>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2371113" h="1811310">
                    <a:moveTo>
                      <a:pt x="452828" y="0"/>
                    </a:moveTo>
                    <a:lnTo>
                      <a:pt x="2371113" y="0"/>
                    </a:lnTo>
                    <a:lnTo>
                      <a:pt x="2371113" y="1811310"/>
                    </a:lnTo>
                    <a:lnTo>
                      <a:pt x="0" y="18113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grpSp>
          <p:nvGrpSpPr>
            <p:cNvPr id="15" name="组合 14">
              <a:extLst>
                <a:ext uri="{FF2B5EF4-FFF2-40B4-BE49-F238E27FC236}">
                  <a16:creationId xmlns="" xmlns:a16="http://schemas.microsoft.com/office/drawing/2014/main" id="{CB57B147-C675-416E-9728-556FA548EB47}"/>
                </a:ext>
              </a:extLst>
            </p:cNvPr>
            <p:cNvGrpSpPr/>
            <p:nvPr/>
          </p:nvGrpSpPr>
          <p:grpSpPr>
            <a:xfrm>
              <a:off x="10416480" y="4653136"/>
              <a:ext cx="1508955" cy="1202667"/>
              <a:chOff x="9037319" y="778533"/>
              <a:chExt cx="3618207" cy="2883782"/>
            </a:xfrm>
            <a:solidFill>
              <a:schemeClr val="bg1">
                <a:lumMod val="95000"/>
              </a:schemeClr>
            </a:solidFill>
          </p:grpSpPr>
          <p:sp>
            <p:nvSpPr>
              <p:cNvPr id="16" name="椭圆 15">
                <a:extLst>
                  <a:ext uri="{FF2B5EF4-FFF2-40B4-BE49-F238E27FC236}">
                    <a16:creationId xmlns="" xmlns:a16="http://schemas.microsoft.com/office/drawing/2014/main" id="{E5720ADF-2475-4478-A879-5F7E90256DCC}"/>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54F75EF6-5E0B-45C4-8F77-3F86B8FD1391}"/>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70699536-7343-45B3-829A-AF3AEAF0AA44}"/>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18D655F5-529A-4E9E-A66C-A0EAB429CDF5}"/>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5FF7457A-A1A2-4F5A-8747-2F0F9B46795A}"/>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 xmlns:a16="http://schemas.microsoft.com/office/drawing/2014/main" id="{949E464E-556D-47CE-91FF-2CF219649EBD}"/>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2" name="椭圆 21">
                <a:extLst>
                  <a:ext uri="{FF2B5EF4-FFF2-40B4-BE49-F238E27FC236}">
                    <a16:creationId xmlns="" xmlns:a16="http://schemas.microsoft.com/office/drawing/2014/main" id="{3B676EFE-6054-4E94-B696-AC40C06EFF0F}"/>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776C190D-21E6-4157-B65F-DD29A05A8ADA}"/>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491907E7-47F5-4027-8B47-0B40B26B5938}"/>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7020B0EC-8127-4E77-B8B7-D1D170E8A9E2}"/>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DE71EF3B-653A-42FF-8938-38700A252141}"/>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 xmlns:a16="http://schemas.microsoft.com/office/drawing/2014/main" id="{8C5942E6-6EA2-4049-B202-D2831E606C81}"/>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 xmlns:a16="http://schemas.microsoft.com/office/drawing/2014/main" id="{59F9BFFD-5572-4AD3-ABAB-EAF9F15FC69F}"/>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B9647899-F1E6-48CD-9B04-D03FE049423A}"/>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a:extLst>
                  <a:ext uri="{FF2B5EF4-FFF2-40B4-BE49-F238E27FC236}">
                    <a16:creationId xmlns="" xmlns:a16="http://schemas.microsoft.com/office/drawing/2014/main" id="{A4597C35-4379-4AF5-96D5-5279CD9E69F2}"/>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a:extLst>
                  <a:ext uri="{FF2B5EF4-FFF2-40B4-BE49-F238E27FC236}">
                    <a16:creationId xmlns="" xmlns:a16="http://schemas.microsoft.com/office/drawing/2014/main" id="{EB187BF1-D0C0-462B-9C41-9F50477F0837}"/>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 xmlns:a16="http://schemas.microsoft.com/office/drawing/2014/main" id="{777ABD0E-F53A-4C34-817D-8C3020A47BDD}"/>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a:extLst>
                  <a:ext uri="{FF2B5EF4-FFF2-40B4-BE49-F238E27FC236}">
                    <a16:creationId xmlns="" xmlns:a16="http://schemas.microsoft.com/office/drawing/2014/main" id="{5782E3C0-3167-4B08-8FCD-92A9C3D9C38A}"/>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 xmlns:a16="http://schemas.microsoft.com/office/drawing/2014/main" id="{BFF52C93-22E8-4691-975B-80AFB53490E1}"/>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 xmlns:a16="http://schemas.microsoft.com/office/drawing/2014/main" id="{DDE4CCD9-786E-4BA1-9425-A75C1ADC874A}"/>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 xmlns:a16="http://schemas.microsoft.com/office/drawing/2014/main" id="{71BAEDAF-0E28-436C-B0F6-744BE7A7C821}"/>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a:extLst>
                  <a:ext uri="{FF2B5EF4-FFF2-40B4-BE49-F238E27FC236}">
                    <a16:creationId xmlns="" xmlns:a16="http://schemas.microsoft.com/office/drawing/2014/main" id="{FDEEB276-8B36-4C6A-A2EB-6A2A7F93AD5E}"/>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a:extLst>
                  <a:ext uri="{FF2B5EF4-FFF2-40B4-BE49-F238E27FC236}">
                    <a16:creationId xmlns="" xmlns:a16="http://schemas.microsoft.com/office/drawing/2014/main" id="{3169AB61-8FD5-4988-97A5-F7DACC75B719}"/>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a:extLst>
                  <a:ext uri="{FF2B5EF4-FFF2-40B4-BE49-F238E27FC236}">
                    <a16:creationId xmlns="" xmlns:a16="http://schemas.microsoft.com/office/drawing/2014/main" id="{6EDD5B3A-F0CA-4F06-B262-E75E0FA70A87}"/>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9">
                <a:extLst>
                  <a:ext uri="{FF2B5EF4-FFF2-40B4-BE49-F238E27FC236}">
                    <a16:creationId xmlns="" xmlns:a16="http://schemas.microsoft.com/office/drawing/2014/main" id="{3A17A524-0E81-453E-81A6-7E02CF85E2E3}"/>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1" name="椭圆 40">
                <a:extLst>
                  <a:ext uri="{FF2B5EF4-FFF2-40B4-BE49-F238E27FC236}">
                    <a16:creationId xmlns="" xmlns:a16="http://schemas.microsoft.com/office/drawing/2014/main" id="{6A8FD8A6-1F75-43DD-8F08-4BE5932EA38D}"/>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2" name="椭圆 41">
                <a:extLst>
                  <a:ext uri="{FF2B5EF4-FFF2-40B4-BE49-F238E27FC236}">
                    <a16:creationId xmlns="" xmlns:a16="http://schemas.microsoft.com/office/drawing/2014/main" id="{E392E561-5BF0-45B7-B49B-53F4E4237165}"/>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3" name="椭圆 42">
                <a:extLst>
                  <a:ext uri="{FF2B5EF4-FFF2-40B4-BE49-F238E27FC236}">
                    <a16:creationId xmlns="" xmlns:a16="http://schemas.microsoft.com/office/drawing/2014/main" id="{B4FF46F8-1238-4A8E-A604-25A233413752}"/>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4" name="椭圆 43">
                <a:extLst>
                  <a:ext uri="{FF2B5EF4-FFF2-40B4-BE49-F238E27FC236}">
                    <a16:creationId xmlns="" xmlns:a16="http://schemas.microsoft.com/office/drawing/2014/main" id="{04EEFF59-85EA-4FB8-8931-0D00B673CF5B}"/>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a:extLst>
                  <a:ext uri="{FF2B5EF4-FFF2-40B4-BE49-F238E27FC236}">
                    <a16:creationId xmlns="" xmlns:a16="http://schemas.microsoft.com/office/drawing/2014/main" id="{68A2920D-540C-4ECB-ACDB-8F961C75A953}"/>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6" name="椭圆 45">
                <a:extLst>
                  <a:ext uri="{FF2B5EF4-FFF2-40B4-BE49-F238E27FC236}">
                    <a16:creationId xmlns="" xmlns:a16="http://schemas.microsoft.com/office/drawing/2014/main" id="{162E27A6-5888-4326-BB06-D9EB8DD2A874}"/>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椭圆 46">
                <a:extLst>
                  <a:ext uri="{FF2B5EF4-FFF2-40B4-BE49-F238E27FC236}">
                    <a16:creationId xmlns="" xmlns:a16="http://schemas.microsoft.com/office/drawing/2014/main" id="{CF782A00-2CE3-4BEF-B309-676F96A82EC9}"/>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8" name="椭圆 47">
                <a:extLst>
                  <a:ext uri="{FF2B5EF4-FFF2-40B4-BE49-F238E27FC236}">
                    <a16:creationId xmlns="" xmlns:a16="http://schemas.microsoft.com/office/drawing/2014/main" id="{F31EED8D-DB48-4404-A5EB-74F3F5213E26}"/>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9" name="椭圆 48">
                <a:extLst>
                  <a:ext uri="{FF2B5EF4-FFF2-40B4-BE49-F238E27FC236}">
                    <a16:creationId xmlns="" xmlns:a16="http://schemas.microsoft.com/office/drawing/2014/main" id="{36C38A60-C149-4669-B68E-C2FF1F7DD48B}"/>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0" name="椭圆 49">
                <a:extLst>
                  <a:ext uri="{FF2B5EF4-FFF2-40B4-BE49-F238E27FC236}">
                    <a16:creationId xmlns="" xmlns:a16="http://schemas.microsoft.com/office/drawing/2014/main" id="{37627369-D5D1-47A5-A8AF-C3D9B3C9042B}"/>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1" name="椭圆 50">
                <a:extLst>
                  <a:ext uri="{FF2B5EF4-FFF2-40B4-BE49-F238E27FC236}">
                    <a16:creationId xmlns="" xmlns:a16="http://schemas.microsoft.com/office/drawing/2014/main" id="{99ADD0B9-F7EF-4F8C-B5D0-CE72787AF654}"/>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Tree>
    <p:extLst>
      <p:ext uri="{BB962C8B-B14F-4D97-AF65-F5344CB8AC3E}">
        <p14:creationId xmlns:p14="http://schemas.microsoft.com/office/powerpoint/2010/main" val="3826732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8397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68263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63205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722639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10288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9661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00894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D0B4E2A-0E9F-4D86-A6AC-B930B4BB5BA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7530C8E7-C1AF-4522-A6CF-5C4CD68F4D4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01F2BE40-C25F-403F-B0D3-653E79409102}"/>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5" name="页脚占位符 4">
            <a:extLst>
              <a:ext uri="{FF2B5EF4-FFF2-40B4-BE49-F238E27FC236}">
                <a16:creationId xmlns="" xmlns:a16="http://schemas.microsoft.com/office/drawing/2014/main" id="{9CA51FBE-8569-4139-868E-ADC6F595B1B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B6BF9D3F-75AE-41C2-B404-CD88986A71CC}"/>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558237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C7E1214-F69F-48CF-BEB8-11262A99457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315A780-8DD7-4A06-9ECD-C230B82D432A}"/>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94DB3879-6809-4178-9FA1-AEF61CE749FD}"/>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4B25EC0B-26CC-4B18-AB93-5A9F97542CA8}"/>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6" name="页脚占位符 5">
            <a:extLst>
              <a:ext uri="{FF2B5EF4-FFF2-40B4-BE49-F238E27FC236}">
                <a16:creationId xmlns="" xmlns:a16="http://schemas.microsoft.com/office/drawing/2014/main" id="{FC0AB6F1-6481-47F9-A191-8EF2A36E9E4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2CC2106C-9AC3-4EE9-BB5B-3CE51DB85079}"/>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3484939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558B4C4-AD56-43DF-9940-7E5CAE3F8C1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DFBDF5D-DD99-44B4-8328-7E737D0529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CA75D85-D2E3-4A94-A168-DD109BC03CD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FA6F504-58B4-47E4-9EF3-B730AA12E7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001AC11-169B-4531-91FF-6CDF4485C0F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C8AA6CC-59FC-4FE2-AF67-81C44557CC3C}"/>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8" name="页脚占位符 7">
            <a:extLst>
              <a:ext uri="{FF2B5EF4-FFF2-40B4-BE49-F238E27FC236}">
                <a16:creationId xmlns="" xmlns:a16="http://schemas.microsoft.com/office/drawing/2014/main" id="{114A0018-F876-466E-83E1-2AED3118E7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7709BE09-4C92-45DF-9347-CB517CC70E26}"/>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1723519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558B4C4-AD56-43DF-9940-7E5CAE3F8C1D}"/>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DFBDF5D-DD99-44B4-8328-7E737D0529C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CA75D85-D2E3-4A94-A168-DD109BC03CDE}"/>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FA6F504-58B4-47E4-9EF3-B730AA12E7F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B001AC11-169B-4531-91FF-6CDF4485C0F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2C8AA6CC-59FC-4FE2-AF67-81C44557CC3C}"/>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8" name="页脚占位符 7">
            <a:extLst>
              <a:ext uri="{FF2B5EF4-FFF2-40B4-BE49-F238E27FC236}">
                <a16:creationId xmlns="" xmlns:a16="http://schemas.microsoft.com/office/drawing/2014/main" id="{114A0018-F876-466E-83E1-2AED3118E7B3}"/>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7709BE09-4C92-45DF-9347-CB517CC70E26}"/>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
        <p:nvSpPr>
          <p:cNvPr id="11" name="TextBox 4">
            <a:extLst>
              <a:ext uri="{FF2B5EF4-FFF2-40B4-BE49-F238E27FC236}">
                <a16:creationId xmlns="" xmlns:a16="http://schemas.microsoft.com/office/drawing/2014/main" id="{1A2B2525-C062-E64D-9D10-53AFDEAFFE70}"/>
              </a:ext>
            </a:extLst>
          </p:cNvPr>
          <p:cNvSpPr txBox="1"/>
          <p:nvPr userDrawn="1"/>
        </p:nvSpPr>
        <p:spPr>
          <a:xfrm>
            <a:off x="1171104" y="6769732"/>
            <a:ext cx="1440159" cy="118430"/>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行业</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en-US" altLang="zh-CN" sz="100" dirty="0">
                <a:solidFill>
                  <a:prstClr val="black"/>
                </a:solidFill>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4840348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8B85084-6638-4DCD-A76F-341BCE7BA3B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3EBD245D-1EA4-40B1-93DE-8A4CA619BE77}"/>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4" name="页脚占位符 3">
            <a:extLst>
              <a:ext uri="{FF2B5EF4-FFF2-40B4-BE49-F238E27FC236}">
                <a16:creationId xmlns="" xmlns:a16="http://schemas.microsoft.com/office/drawing/2014/main" id="{329F4DF7-A61A-4DD2-BE44-C466BAB2FBF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FCD5358-8200-48AE-A764-1503E6D0437D}"/>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2306686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2B85225A-3E55-4C71-B684-83E6DFE8EBF0}"/>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3" name="页脚占位符 2">
            <a:extLst>
              <a:ext uri="{FF2B5EF4-FFF2-40B4-BE49-F238E27FC236}">
                <a16:creationId xmlns="" xmlns:a16="http://schemas.microsoft.com/office/drawing/2014/main" id="{631D1609-1E5D-46CE-8878-63E156E874F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6315EE5D-901B-4BB5-9C7A-B5FF0CE80683}"/>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10566336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8C2869C-051A-461F-82EB-CCC558672BB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3C24BFA-6FF8-402E-8C86-1E4D779B588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9ECA928B-4818-4D60-9C6E-62ACE3F59AD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A30E170-90BB-4723-BB6E-E4BAE7BFB1C4}"/>
              </a:ext>
            </a:extLst>
          </p:cNvPr>
          <p:cNvSpPr>
            <a:spLocks noGrp="1"/>
          </p:cNvSpPr>
          <p:nvPr>
            <p:ph type="dt" sz="half" idx="10"/>
          </p:nvPr>
        </p:nvSpPr>
        <p:spPr/>
        <p:txBody>
          <a:bodyPr/>
          <a:lstStyle/>
          <a:p>
            <a:fld id="{EF70CAF4-EDBF-4A6C-99A8-5013AB614645}" type="datetimeFigureOut">
              <a:rPr lang="zh-CN" altLang="en-US" smtClean="0"/>
              <a:t>2022/10/25</a:t>
            </a:fld>
            <a:endParaRPr lang="zh-CN" altLang="en-US"/>
          </a:p>
        </p:txBody>
      </p:sp>
      <p:sp>
        <p:nvSpPr>
          <p:cNvPr id="6" name="页脚占位符 5">
            <a:extLst>
              <a:ext uri="{FF2B5EF4-FFF2-40B4-BE49-F238E27FC236}">
                <a16:creationId xmlns="" xmlns:a16="http://schemas.microsoft.com/office/drawing/2014/main" id="{0EBB02D1-E1BE-453B-A948-3E58A220973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0DFA90C-A3E1-4F67-9D8D-A764E09F1041}"/>
              </a:ext>
            </a:extLst>
          </p:cNvPr>
          <p:cNvSpPr>
            <a:spLocks noGrp="1"/>
          </p:cNvSpPr>
          <p:nvPr>
            <p:ph type="sldNum" sz="quarter" idx="12"/>
          </p:nvPr>
        </p:nvSpPr>
        <p:spPr/>
        <p:txBody>
          <a:body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2079738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EE5118AE-3925-4041-BFDE-CF2474BB36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DED8E972-B34E-4A0F-ABE3-2FE1D4AC9D9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D7BAA1C-126C-4FF9-A670-C9E89318F1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70CAF4-EDBF-4A6C-99A8-5013AB614645}" type="datetimeFigureOut">
              <a:rPr lang="zh-CN" altLang="en-US" smtClean="0"/>
              <a:t>2022/10/25</a:t>
            </a:fld>
            <a:endParaRPr lang="zh-CN" altLang="en-US"/>
          </a:p>
        </p:txBody>
      </p:sp>
      <p:sp>
        <p:nvSpPr>
          <p:cNvPr id="5" name="页脚占位符 4">
            <a:extLst>
              <a:ext uri="{FF2B5EF4-FFF2-40B4-BE49-F238E27FC236}">
                <a16:creationId xmlns="" xmlns:a16="http://schemas.microsoft.com/office/drawing/2014/main" id="{FBD4C2E9-601B-4DA7-BEE6-A2828067B4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056EC35-EF76-460E-BEC1-34312F610A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FFAC72F-403E-4C88-B7B6-DB58DB1A6EE9}" type="slidenum">
              <a:rPr lang="zh-CN" altLang="en-US" smtClean="0"/>
              <a:t>‹#›</a:t>
            </a:fld>
            <a:endParaRPr lang="zh-CN" altLang="en-US"/>
          </a:p>
        </p:txBody>
      </p:sp>
    </p:spTree>
    <p:extLst>
      <p:ext uri="{BB962C8B-B14F-4D97-AF65-F5344CB8AC3E}">
        <p14:creationId xmlns:p14="http://schemas.microsoft.com/office/powerpoint/2010/main" val="582339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423519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2022/10/25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605251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E136F73-EFD0-4509-BB3B-5397405C1B25}"/>
              </a:ext>
            </a:extLst>
          </p:cNvPr>
          <p:cNvGrpSpPr/>
          <p:nvPr/>
        </p:nvGrpSpPr>
        <p:grpSpPr>
          <a:xfrm>
            <a:off x="510023" y="9040"/>
            <a:ext cx="793531" cy="632460"/>
            <a:chOff x="9037319" y="778533"/>
            <a:chExt cx="3618207" cy="2883782"/>
          </a:xfrm>
          <a:solidFill>
            <a:srgbClr val="595959"/>
          </a:solidFill>
        </p:grpSpPr>
        <p:sp>
          <p:nvSpPr>
            <p:cNvPr id="5" name="椭圆 4">
              <a:extLst>
                <a:ext uri="{FF2B5EF4-FFF2-40B4-BE49-F238E27FC236}">
                  <a16:creationId xmlns="" xmlns:a16="http://schemas.microsoft.com/office/drawing/2014/main" id="{6008E4E0-1E21-4ECD-A77F-B2A4EDFB2CF0}"/>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a:extLst>
                <a:ext uri="{FF2B5EF4-FFF2-40B4-BE49-F238E27FC236}">
                  <a16:creationId xmlns="" xmlns:a16="http://schemas.microsoft.com/office/drawing/2014/main" id="{850F8FC4-0802-4F66-8121-0CA29CA4588C}"/>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a:extLst>
                <a:ext uri="{FF2B5EF4-FFF2-40B4-BE49-F238E27FC236}">
                  <a16:creationId xmlns="" xmlns:a16="http://schemas.microsoft.com/office/drawing/2014/main" id="{C22DF27E-BCE9-429B-A06F-A2E03C6CC68D}"/>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椭圆 7">
              <a:extLst>
                <a:ext uri="{FF2B5EF4-FFF2-40B4-BE49-F238E27FC236}">
                  <a16:creationId xmlns="" xmlns:a16="http://schemas.microsoft.com/office/drawing/2014/main" id="{603B037B-1F7A-4422-924E-2697053F6D81}"/>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椭圆 8">
              <a:extLst>
                <a:ext uri="{FF2B5EF4-FFF2-40B4-BE49-F238E27FC236}">
                  <a16:creationId xmlns="" xmlns:a16="http://schemas.microsoft.com/office/drawing/2014/main" id="{6C114373-5516-4716-B0DC-E796DC6E85F5}"/>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a:extLst>
                <a:ext uri="{FF2B5EF4-FFF2-40B4-BE49-F238E27FC236}">
                  <a16:creationId xmlns="" xmlns:a16="http://schemas.microsoft.com/office/drawing/2014/main" id="{5565BDA1-868F-4A07-A856-55A61B55EC18}"/>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a:extLst>
                <a:ext uri="{FF2B5EF4-FFF2-40B4-BE49-F238E27FC236}">
                  <a16:creationId xmlns="" xmlns:a16="http://schemas.microsoft.com/office/drawing/2014/main" id="{C08D58FD-FB6F-4EBB-AAFF-EAAD50B9BC62}"/>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a:extLst>
                <a:ext uri="{FF2B5EF4-FFF2-40B4-BE49-F238E27FC236}">
                  <a16:creationId xmlns="" xmlns:a16="http://schemas.microsoft.com/office/drawing/2014/main" id="{648021E1-44D1-4093-A54C-E92B2A7CB56D}"/>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a:extLst>
                <a:ext uri="{FF2B5EF4-FFF2-40B4-BE49-F238E27FC236}">
                  <a16:creationId xmlns="" xmlns:a16="http://schemas.microsoft.com/office/drawing/2014/main" id="{FB7123FD-D558-48F9-A08F-98AE09F6BAE0}"/>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13">
              <a:extLst>
                <a:ext uri="{FF2B5EF4-FFF2-40B4-BE49-F238E27FC236}">
                  <a16:creationId xmlns="" xmlns:a16="http://schemas.microsoft.com/office/drawing/2014/main" id="{FA466AFD-DBD2-4D9C-88B5-A81809106ED3}"/>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a:extLst>
                <a:ext uri="{FF2B5EF4-FFF2-40B4-BE49-F238E27FC236}">
                  <a16:creationId xmlns="" xmlns:a16="http://schemas.microsoft.com/office/drawing/2014/main" id="{CF197C83-0709-49B5-83B4-679B616BBDB2}"/>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a:extLst>
                <a:ext uri="{FF2B5EF4-FFF2-40B4-BE49-F238E27FC236}">
                  <a16:creationId xmlns="" xmlns:a16="http://schemas.microsoft.com/office/drawing/2014/main" id="{2065FA2E-A4EC-4599-A33D-47E65B87F3D1}"/>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a:extLst>
                <a:ext uri="{FF2B5EF4-FFF2-40B4-BE49-F238E27FC236}">
                  <a16:creationId xmlns="" xmlns:a16="http://schemas.microsoft.com/office/drawing/2014/main" id="{B14B349B-E6F7-48FE-A78F-12579B2458CC}"/>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a:extLst>
                <a:ext uri="{FF2B5EF4-FFF2-40B4-BE49-F238E27FC236}">
                  <a16:creationId xmlns="" xmlns:a16="http://schemas.microsoft.com/office/drawing/2014/main" id="{202A6D07-1BC4-4C16-B6A0-8FA5E358D748}"/>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a:extLst>
                <a:ext uri="{FF2B5EF4-FFF2-40B4-BE49-F238E27FC236}">
                  <a16:creationId xmlns="" xmlns:a16="http://schemas.microsoft.com/office/drawing/2014/main" id="{CEE1420E-60A1-453D-A62E-A69028B81D7D}"/>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a:extLst>
                <a:ext uri="{FF2B5EF4-FFF2-40B4-BE49-F238E27FC236}">
                  <a16:creationId xmlns="" xmlns:a16="http://schemas.microsoft.com/office/drawing/2014/main" id="{19C660D9-D90F-4F36-8AE7-E6D8C46DFE85}"/>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a:extLst>
                <a:ext uri="{FF2B5EF4-FFF2-40B4-BE49-F238E27FC236}">
                  <a16:creationId xmlns="" xmlns:a16="http://schemas.microsoft.com/office/drawing/2014/main" id="{4ED93379-E86E-4E19-886C-84D49B73FEA4}"/>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a:extLst>
                <a:ext uri="{FF2B5EF4-FFF2-40B4-BE49-F238E27FC236}">
                  <a16:creationId xmlns="" xmlns:a16="http://schemas.microsoft.com/office/drawing/2014/main" id="{68B593E9-E780-4516-B20D-C2B44920667C}"/>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a:extLst>
                <a:ext uri="{FF2B5EF4-FFF2-40B4-BE49-F238E27FC236}">
                  <a16:creationId xmlns="" xmlns:a16="http://schemas.microsoft.com/office/drawing/2014/main" id="{68FACA8E-E6D9-4889-A373-38343F6C91FF}"/>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a:extLst>
                <a:ext uri="{FF2B5EF4-FFF2-40B4-BE49-F238E27FC236}">
                  <a16:creationId xmlns="" xmlns:a16="http://schemas.microsoft.com/office/drawing/2014/main" id="{554CE07C-72B1-4A95-A674-115D5C75E0AC}"/>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5" name="椭圆 24">
              <a:extLst>
                <a:ext uri="{FF2B5EF4-FFF2-40B4-BE49-F238E27FC236}">
                  <a16:creationId xmlns="" xmlns:a16="http://schemas.microsoft.com/office/drawing/2014/main" id="{0E0401DA-6AEC-4A6E-BDCB-636B93A913BE}"/>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椭圆 25">
              <a:extLst>
                <a:ext uri="{FF2B5EF4-FFF2-40B4-BE49-F238E27FC236}">
                  <a16:creationId xmlns="" xmlns:a16="http://schemas.microsoft.com/office/drawing/2014/main" id="{F4E2D569-80C7-44F9-A770-859F74C01A4A}"/>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a:extLst>
                <a:ext uri="{FF2B5EF4-FFF2-40B4-BE49-F238E27FC236}">
                  <a16:creationId xmlns="" xmlns:a16="http://schemas.microsoft.com/office/drawing/2014/main" id="{608878E1-F920-4C2F-8050-EBC1FAB78BC8}"/>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a:extLst>
                <a:ext uri="{FF2B5EF4-FFF2-40B4-BE49-F238E27FC236}">
                  <a16:creationId xmlns="" xmlns:a16="http://schemas.microsoft.com/office/drawing/2014/main" id="{1F2B175C-02C8-4FF3-B53A-FAA76C6C4789}"/>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a:extLst>
                <a:ext uri="{FF2B5EF4-FFF2-40B4-BE49-F238E27FC236}">
                  <a16:creationId xmlns="" xmlns:a16="http://schemas.microsoft.com/office/drawing/2014/main" id="{C2644A3E-35E4-4384-AB21-82180F529667}"/>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a:extLst>
                <a:ext uri="{FF2B5EF4-FFF2-40B4-BE49-F238E27FC236}">
                  <a16:creationId xmlns="" xmlns:a16="http://schemas.microsoft.com/office/drawing/2014/main" id="{194D65EC-547B-4605-B160-2D9D4DAE2038}"/>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a:extLst>
                <a:ext uri="{FF2B5EF4-FFF2-40B4-BE49-F238E27FC236}">
                  <a16:creationId xmlns="" xmlns:a16="http://schemas.microsoft.com/office/drawing/2014/main" id="{C5B102A9-3A54-4944-AC07-6E5DC51F5FB0}"/>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a:extLst>
                <a:ext uri="{FF2B5EF4-FFF2-40B4-BE49-F238E27FC236}">
                  <a16:creationId xmlns="" xmlns:a16="http://schemas.microsoft.com/office/drawing/2014/main" id="{ED8F0954-F0F3-42DB-9ED1-93193E365C7F}"/>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a:extLst>
                <a:ext uri="{FF2B5EF4-FFF2-40B4-BE49-F238E27FC236}">
                  <a16:creationId xmlns="" xmlns:a16="http://schemas.microsoft.com/office/drawing/2014/main" id="{CDC22C9B-08ED-4DDE-9E70-2A19A5E67DFB}"/>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 xmlns:a16="http://schemas.microsoft.com/office/drawing/2014/main" id="{30158C3E-D9B4-4A51-B5B9-D73A140DF20E}"/>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 xmlns:a16="http://schemas.microsoft.com/office/drawing/2014/main" id="{021388FD-C819-43FA-8C94-A95C33387842}"/>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 xmlns:a16="http://schemas.microsoft.com/office/drawing/2014/main" id="{DBB6732F-FBDF-4141-895A-A060C0D03451}"/>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椭圆 36">
              <a:extLst>
                <a:ext uri="{FF2B5EF4-FFF2-40B4-BE49-F238E27FC236}">
                  <a16:creationId xmlns="" xmlns:a16="http://schemas.microsoft.com/office/drawing/2014/main" id="{5E0160EB-BFAE-43A7-AF1D-40B02D8151C0}"/>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椭圆 37">
              <a:extLst>
                <a:ext uri="{FF2B5EF4-FFF2-40B4-BE49-F238E27FC236}">
                  <a16:creationId xmlns="" xmlns:a16="http://schemas.microsoft.com/office/drawing/2014/main" id="{8F1112A7-F59B-4802-9388-57BED4EB6314}"/>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9" name="椭圆 38">
              <a:extLst>
                <a:ext uri="{FF2B5EF4-FFF2-40B4-BE49-F238E27FC236}">
                  <a16:creationId xmlns="" xmlns:a16="http://schemas.microsoft.com/office/drawing/2014/main" id="{635478C7-4322-4550-B218-E4541FF1E030}"/>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0" name="椭圆 39">
              <a:extLst>
                <a:ext uri="{FF2B5EF4-FFF2-40B4-BE49-F238E27FC236}">
                  <a16:creationId xmlns="" xmlns:a16="http://schemas.microsoft.com/office/drawing/2014/main" id="{5402B0A9-7BB6-4B4C-978D-5A98E757A920}"/>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1" name="矩形 40">
            <a:extLst>
              <a:ext uri="{FF2B5EF4-FFF2-40B4-BE49-F238E27FC236}">
                <a16:creationId xmlns="" xmlns:a16="http://schemas.microsoft.com/office/drawing/2014/main" id="{ABA7F6FF-FA97-477D-B1EA-1463B510E367}"/>
              </a:ext>
            </a:extLst>
          </p:cNvPr>
          <p:cNvSpPr/>
          <p:nvPr/>
        </p:nvSpPr>
        <p:spPr>
          <a:xfrm>
            <a:off x="1723650" y="1411274"/>
            <a:ext cx="8744702" cy="1107996"/>
          </a:xfrm>
          <a:prstGeom prst="rect">
            <a:avLst/>
          </a:prstGeom>
        </p:spPr>
        <p:txBody>
          <a:bodyPr wrap="none">
            <a:spAutoFit/>
          </a:bodyPr>
          <a:lstStyle/>
          <a:p>
            <a:pPr algn="ctr"/>
            <a:r>
              <a:rPr lang="zh-CN" altLang="en-US" sz="6600" b="1" dirty="0">
                <a:solidFill>
                  <a:srgbClr val="C00000"/>
                </a:solidFill>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rPr>
              <a:t>企业刑事法律风险防范</a:t>
            </a:r>
          </a:p>
        </p:txBody>
      </p:sp>
      <p:sp>
        <p:nvSpPr>
          <p:cNvPr id="42" name="文本框 41">
            <a:extLst>
              <a:ext uri="{FF2B5EF4-FFF2-40B4-BE49-F238E27FC236}">
                <a16:creationId xmlns="" xmlns:a16="http://schemas.microsoft.com/office/drawing/2014/main" id="{661F42B3-9AE8-447C-8157-B5BB2AA1238E}"/>
              </a:ext>
            </a:extLst>
          </p:cNvPr>
          <p:cNvSpPr txBox="1"/>
          <p:nvPr/>
        </p:nvSpPr>
        <p:spPr>
          <a:xfrm>
            <a:off x="4215547" y="1093416"/>
            <a:ext cx="3760907" cy="307777"/>
          </a:xfrm>
          <a:prstGeom prst="rect">
            <a:avLst/>
          </a:prstGeom>
          <a:noFill/>
        </p:spPr>
        <p:txBody>
          <a:bodyPr wrap="square">
            <a:spAutoFit/>
          </a:bodyPr>
          <a:lstStyle/>
          <a:p>
            <a:pPr algn="dist"/>
            <a:r>
              <a:rPr lang="zh-CN" altLang="en-US" sz="1400" dirty="0">
                <a:solidFill>
                  <a:schemeClr val="accent1"/>
                </a:solidFill>
                <a:cs typeface="+mn-ea"/>
                <a:sym typeface="+mn-lt"/>
              </a:rPr>
              <a:t>法律风险控制与防范</a:t>
            </a:r>
          </a:p>
        </p:txBody>
      </p:sp>
      <p:sp>
        <p:nvSpPr>
          <p:cNvPr id="44" name="文本框 43">
            <a:extLst>
              <a:ext uri="{FF2B5EF4-FFF2-40B4-BE49-F238E27FC236}">
                <a16:creationId xmlns="" xmlns:a16="http://schemas.microsoft.com/office/drawing/2014/main" id="{30946193-63C0-4AF4-8783-CEE83C99A260}"/>
              </a:ext>
            </a:extLst>
          </p:cNvPr>
          <p:cNvSpPr txBox="1"/>
          <p:nvPr/>
        </p:nvSpPr>
        <p:spPr>
          <a:xfrm>
            <a:off x="2586379" y="2548633"/>
            <a:ext cx="6887836" cy="276999"/>
          </a:xfrm>
          <a:prstGeom prst="rect">
            <a:avLst/>
          </a:prstGeom>
          <a:noFill/>
        </p:spPr>
        <p:txBody>
          <a:bodyPr wrap="square">
            <a:spAutoFit/>
          </a:bodyPr>
          <a:lstStyle/>
          <a:p>
            <a:pPr algn="dist"/>
            <a:r>
              <a:rPr lang="en-US" altLang="zh-CN" sz="1200" dirty="0">
                <a:solidFill>
                  <a:schemeClr val="accent2">
                    <a:lumMod val="75000"/>
                  </a:schemeClr>
                </a:solidFill>
                <a:cs typeface="+mn-ea"/>
                <a:sym typeface="+mn-lt"/>
              </a:rPr>
              <a:t>PREVENTION OF ENTERPRISE CRIMINAL LEGAL RISK</a:t>
            </a:r>
            <a:endParaRPr lang="zh-CN" altLang="en-US" sz="1200" dirty="0">
              <a:solidFill>
                <a:schemeClr val="accent2">
                  <a:lumMod val="75000"/>
                </a:schemeClr>
              </a:solidFill>
              <a:cs typeface="+mn-ea"/>
              <a:sym typeface="+mn-lt"/>
            </a:endParaRPr>
          </a:p>
        </p:txBody>
      </p:sp>
      <p:grpSp>
        <p:nvGrpSpPr>
          <p:cNvPr id="45" name="组合 44">
            <a:extLst>
              <a:ext uri="{FF2B5EF4-FFF2-40B4-BE49-F238E27FC236}">
                <a16:creationId xmlns="" xmlns:a16="http://schemas.microsoft.com/office/drawing/2014/main" id="{EC2F8086-615B-4066-B309-BE9087EF5E54}"/>
              </a:ext>
            </a:extLst>
          </p:cNvPr>
          <p:cNvGrpSpPr/>
          <p:nvPr/>
        </p:nvGrpSpPr>
        <p:grpSpPr>
          <a:xfrm>
            <a:off x="3978634" y="3251918"/>
            <a:ext cx="1735165" cy="336512"/>
            <a:chOff x="1311446" y="3384727"/>
            <a:chExt cx="1735165" cy="336512"/>
          </a:xfrm>
        </p:grpSpPr>
        <p:sp>
          <p:nvSpPr>
            <p:cNvPr id="46" name="矩形: 圆角 6">
              <a:extLst>
                <a:ext uri="{FF2B5EF4-FFF2-40B4-BE49-F238E27FC236}">
                  <a16:creationId xmlns="" xmlns:a16="http://schemas.microsoft.com/office/drawing/2014/main" id="{C2835507-D6A1-4B2C-93D9-4675956F4D62}"/>
                </a:ext>
              </a:extLst>
            </p:cNvPr>
            <p:cNvSpPr/>
            <p:nvPr/>
          </p:nvSpPr>
          <p:spPr>
            <a:xfrm>
              <a:off x="1311446" y="3384727"/>
              <a:ext cx="1620024" cy="3365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47" name="文本框 46">
              <a:extLst>
                <a:ext uri="{FF2B5EF4-FFF2-40B4-BE49-F238E27FC236}">
                  <a16:creationId xmlns="" xmlns:a16="http://schemas.microsoft.com/office/drawing/2014/main" id="{03693F4A-36AC-41C3-A1FF-5F0BBA72EC5B}"/>
                </a:ext>
              </a:extLst>
            </p:cNvPr>
            <p:cNvSpPr txBox="1"/>
            <p:nvPr/>
          </p:nvSpPr>
          <p:spPr>
            <a:xfrm>
              <a:off x="1639255" y="3423470"/>
              <a:ext cx="1407356" cy="276999"/>
            </a:xfrm>
            <a:prstGeom prst="rect">
              <a:avLst/>
            </a:prstGeom>
            <a:noFill/>
          </p:spPr>
          <p:txBody>
            <a:bodyPr wrap="square">
              <a:spAutoFit/>
            </a:bodyPr>
            <a:lstStyle/>
            <a:p>
              <a:r>
                <a:rPr lang="zh-CN" altLang="en-US" sz="1200" dirty="0">
                  <a:solidFill>
                    <a:schemeClr val="tx1">
                      <a:lumMod val="75000"/>
                      <a:lumOff val="25000"/>
                    </a:schemeClr>
                  </a:solidFill>
                  <a:cs typeface="+mn-ea"/>
                  <a:sym typeface="+mn-lt"/>
                </a:rPr>
                <a:t>培训师</a:t>
              </a:r>
              <a:r>
                <a:rPr lang="zh-CN" altLang="en-US" sz="1200" dirty="0" smtClean="0">
                  <a:solidFill>
                    <a:schemeClr val="tx1">
                      <a:lumMod val="75000"/>
                      <a:lumOff val="25000"/>
                    </a:schemeClr>
                  </a:solidFill>
                  <a:cs typeface="+mn-ea"/>
                  <a:sym typeface="+mn-lt"/>
                </a:rPr>
                <a:t>：</a:t>
              </a:r>
              <a:r>
                <a:rPr lang="zh-CN" altLang="en-US" sz="1200" dirty="0">
                  <a:solidFill>
                    <a:schemeClr val="tx1">
                      <a:lumMod val="75000"/>
                      <a:lumOff val="25000"/>
                    </a:schemeClr>
                  </a:solidFill>
                  <a:cs typeface="+mn-ea"/>
                  <a:sym typeface="+mn-lt"/>
                </a:rPr>
                <a:t>优品</a:t>
              </a:r>
              <a:r>
                <a:rPr lang="en-US" altLang="zh-CN" sz="1200" dirty="0" smtClean="0">
                  <a:solidFill>
                    <a:schemeClr val="tx1">
                      <a:lumMod val="75000"/>
                      <a:lumOff val="25000"/>
                    </a:schemeClr>
                  </a:solidFill>
                  <a:cs typeface="+mn-ea"/>
                  <a:sym typeface="+mn-lt"/>
                </a:rPr>
                <a:t>PPT</a:t>
              </a:r>
              <a:endParaRPr lang="zh-CN" altLang="en-US" sz="1200" dirty="0">
                <a:solidFill>
                  <a:schemeClr val="tx1">
                    <a:lumMod val="75000"/>
                    <a:lumOff val="25000"/>
                  </a:schemeClr>
                </a:solidFill>
                <a:cs typeface="+mn-ea"/>
                <a:sym typeface="+mn-lt"/>
              </a:endParaRPr>
            </a:p>
          </p:txBody>
        </p:sp>
        <p:sp>
          <p:nvSpPr>
            <p:cNvPr id="48" name="Chevron 54">
              <a:extLst>
                <a:ext uri="{FF2B5EF4-FFF2-40B4-BE49-F238E27FC236}">
                  <a16:creationId xmlns="" xmlns:a16="http://schemas.microsoft.com/office/drawing/2014/main" id="{326187EF-FCD5-4789-9F93-680CE88F9818}"/>
                </a:ext>
              </a:extLst>
            </p:cNvPr>
            <p:cNvSpPr/>
            <p:nvPr/>
          </p:nvSpPr>
          <p:spPr>
            <a:xfrm>
              <a:off x="1426587" y="3423470"/>
              <a:ext cx="179291" cy="232906"/>
            </a:xfrm>
            <a:custGeom>
              <a:avLst/>
              <a:gdLst>
                <a:gd name="connsiteX0" fmla="*/ 139667 w 467707"/>
                <a:gd name="connsiteY0" fmla="*/ 286877 h 607568"/>
                <a:gd name="connsiteX1" fmla="*/ 149654 w 467707"/>
                <a:gd name="connsiteY1" fmla="*/ 293781 h 607568"/>
                <a:gd name="connsiteX2" fmla="*/ 221715 w 467707"/>
                <a:gd name="connsiteY2" fmla="*/ 491260 h 607568"/>
                <a:gd name="connsiteX3" fmla="*/ 246145 w 467707"/>
                <a:gd name="connsiteY3" fmla="*/ 491260 h 607568"/>
                <a:gd name="connsiteX4" fmla="*/ 318207 w 467707"/>
                <a:gd name="connsiteY4" fmla="*/ 293781 h 607568"/>
                <a:gd name="connsiteX5" fmla="*/ 331267 w 467707"/>
                <a:gd name="connsiteY5" fmla="*/ 287337 h 607568"/>
                <a:gd name="connsiteX6" fmla="*/ 394724 w 467707"/>
                <a:gd name="connsiteY6" fmla="*/ 297771 h 607568"/>
                <a:gd name="connsiteX7" fmla="*/ 395031 w 467707"/>
                <a:gd name="connsiteY7" fmla="*/ 297924 h 607568"/>
                <a:gd name="connsiteX8" fmla="*/ 467707 w 467707"/>
                <a:gd name="connsiteY8" fmla="*/ 398121 h 607568"/>
                <a:gd name="connsiteX9" fmla="*/ 467707 w 467707"/>
                <a:gd name="connsiteY9" fmla="*/ 562917 h 607568"/>
                <a:gd name="connsiteX10" fmla="*/ 423149 w 467707"/>
                <a:gd name="connsiteY10" fmla="*/ 607568 h 607568"/>
                <a:gd name="connsiteX11" fmla="*/ 44558 w 467707"/>
                <a:gd name="connsiteY11" fmla="*/ 607568 h 607568"/>
                <a:gd name="connsiteX12" fmla="*/ 0 w 467707"/>
                <a:gd name="connsiteY12" fmla="*/ 562917 h 607568"/>
                <a:gd name="connsiteX13" fmla="*/ 0 w 467707"/>
                <a:gd name="connsiteY13" fmla="*/ 398735 h 607568"/>
                <a:gd name="connsiteX14" fmla="*/ 72983 w 467707"/>
                <a:gd name="connsiteY14" fmla="*/ 297771 h 607568"/>
                <a:gd name="connsiteX15" fmla="*/ 139667 w 467707"/>
                <a:gd name="connsiteY15" fmla="*/ 286877 h 607568"/>
                <a:gd name="connsiteX16" fmla="*/ 218036 w 467707"/>
                <a:gd name="connsiteY16" fmla="*/ 278945 h 607568"/>
                <a:gd name="connsiteX17" fmla="*/ 249671 w 467707"/>
                <a:gd name="connsiteY17" fmla="*/ 278945 h 607568"/>
                <a:gd name="connsiteX18" fmla="*/ 261034 w 467707"/>
                <a:gd name="connsiteY18" fmla="*/ 283546 h 607568"/>
                <a:gd name="connsiteX19" fmla="*/ 263031 w 467707"/>
                <a:gd name="connsiteY19" fmla="*/ 300878 h 607568"/>
                <a:gd name="connsiteX20" fmla="*/ 245985 w 467707"/>
                <a:gd name="connsiteY20" fmla="*/ 326338 h 607568"/>
                <a:gd name="connsiteX21" fmla="*/ 253970 w 467707"/>
                <a:gd name="connsiteY21" fmla="*/ 393211 h 607568"/>
                <a:gd name="connsiteX22" fmla="*/ 238307 w 467707"/>
                <a:gd name="connsiteY22" fmla="*/ 434776 h 607568"/>
                <a:gd name="connsiteX23" fmla="*/ 229400 w 467707"/>
                <a:gd name="connsiteY23" fmla="*/ 434776 h 607568"/>
                <a:gd name="connsiteX24" fmla="*/ 213737 w 467707"/>
                <a:gd name="connsiteY24" fmla="*/ 393211 h 607568"/>
                <a:gd name="connsiteX25" fmla="*/ 221722 w 467707"/>
                <a:gd name="connsiteY25" fmla="*/ 326338 h 607568"/>
                <a:gd name="connsiteX26" fmla="*/ 204676 w 467707"/>
                <a:gd name="connsiteY26" fmla="*/ 300878 h 607568"/>
                <a:gd name="connsiteX27" fmla="*/ 206673 w 467707"/>
                <a:gd name="connsiteY27" fmla="*/ 283546 h 607568"/>
                <a:gd name="connsiteX28" fmla="*/ 218036 w 467707"/>
                <a:gd name="connsiteY28" fmla="*/ 278945 h 607568"/>
                <a:gd name="connsiteX29" fmla="*/ 233959 w 467707"/>
                <a:gd name="connsiteY29" fmla="*/ 0 h 607568"/>
                <a:gd name="connsiteX30" fmla="*/ 354026 w 467707"/>
                <a:gd name="connsiteY30" fmla="*/ 119891 h 607568"/>
                <a:gd name="connsiteX31" fmla="*/ 233959 w 467707"/>
                <a:gd name="connsiteY31" fmla="*/ 239782 h 607568"/>
                <a:gd name="connsiteX32" fmla="*/ 113892 w 467707"/>
                <a:gd name="connsiteY32" fmla="*/ 119891 h 607568"/>
                <a:gd name="connsiteX33" fmla="*/ 233959 w 467707"/>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7707" h="607568">
                  <a:moveTo>
                    <a:pt x="139667" y="286877"/>
                  </a:moveTo>
                  <a:cubicBezTo>
                    <a:pt x="143969" y="286877"/>
                    <a:pt x="147964" y="289485"/>
                    <a:pt x="149654" y="293781"/>
                  </a:cubicBezTo>
                  <a:lnTo>
                    <a:pt x="221715" y="491260"/>
                  </a:lnTo>
                  <a:cubicBezTo>
                    <a:pt x="225864" y="502614"/>
                    <a:pt x="241997" y="502614"/>
                    <a:pt x="246145" y="491260"/>
                  </a:cubicBezTo>
                  <a:lnTo>
                    <a:pt x="318207" y="293781"/>
                  </a:lnTo>
                  <a:cubicBezTo>
                    <a:pt x="320051" y="288564"/>
                    <a:pt x="325889" y="285649"/>
                    <a:pt x="331267" y="287337"/>
                  </a:cubicBezTo>
                  <a:cubicBezTo>
                    <a:pt x="331267" y="287337"/>
                    <a:pt x="379205" y="293935"/>
                    <a:pt x="394724" y="297771"/>
                  </a:cubicBezTo>
                  <a:cubicBezTo>
                    <a:pt x="394878" y="297771"/>
                    <a:pt x="394878" y="297771"/>
                    <a:pt x="395031" y="297924"/>
                  </a:cubicBezTo>
                  <a:cubicBezTo>
                    <a:pt x="438360" y="312041"/>
                    <a:pt x="467707" y="352549"/>
                    <a:pt x="467707" y="398121"/>
                  </a:cubicBezTo>
                  <a:lnTo>
                    <a:pt x="467707" y="562917"/>
                  </a:lnTo>
                  <a:cubicBezTo>
                    <a:pt x="467707" y="587621"/>
                    <a:pt x="447733" y="607568"/>
                    <a:pt x="423149" y="607568"/>
                  </a:cubicBezTo>
                  <a:lnTo>
                    <a:pt x="44558" y="607568"/>
                  </a:lnTo>
                  <a:cubicBezTo>
                    <a:pt x="19974" y="607568"/>
                    <a:pt x="0" y="587621"/>
                    <a:pt x="0" y="562917"/>
                  </a:cubicBezTo>
                  <a:lnTo>
                    <a:pt x="0" y="398735"/>
                  </a:lnTo>
                  <a:cubicBezTo>
                    <a:pt x="0" y="352856"/>
                    <a:pt x="28118" y="308972"/>
                    <a:pt x="72983" y="297771"/>
                  </a:cubicBezTo>
                  <a:cubicBezTo>
                    <a:pt x="89424" y="293781"/>
                    <a:pt x="138591" y="286877"/>
                    <a:pt x="139667" y="286877"/>
                  </a:cubicBezTo>
                  <a:close/>
                  <a:moveTo>
                    <a:pt x="218036" y="278945"/>
                  </a:moveTo>
                  <a:lnTo>
                    <a:pt x="249671" y="278945"/>
                  </a:lnTo>
                  <a:cubicBezTo>
                    <a:pt x="253970" y="278945"/>
                    <a:pt x="258117" y="280479"/>
                    <a:pt x="261034" y="283546"/>
                  </a:cubicBezTo>
                  <a:cubicBezTo>
                    <a:pt x="265488" y="288454"/>
                    <a:pt x="266102" y="295356"/>
                    <a:pt x="263031" y="300878"/>
                  </a:cubicBezTo>
                  <a:lnTo>
                    <a:pt x="245985" y="326338"/>
                  </a:lnTo>
                  <a:lnTo>
                    <a:pt x="253970" y="393211"/>
                  </a:lnTo>
                  <a:lnTo>
                    <a:pt x="238307" y="434776"/>
                  </a:lnTo>
                  <a:cubicBezTo>
                    <a:pt x="236771" y="438917"/>
                    <a:pt x="230936" y="438917"/>
                    <a:pt x="229400" y="434776"/>
                  </a:cubicBezTo>
                  <a:lnTo>
                    <a:pt x="213737" y="393211"/>
                  </a:lnTo>
                  <a:lnTo>
                    <a:pt x="221722" y="326338"/>
                  </a:lnTo>
                  <a:lnTo>
                    <a:pt x="204676" y="300878"/>
                  </a:lnTo>
                  <a:cubicBezTo>
                    <a:pt x="201605" y="295356"/>
                    <a:pt x="202219" y="288454"/>
                    <a:pt x="206673" y="283546"/>
                  </a:cubicBezTo>
                  <a:cubicBezTo>
                    <a:pt x="209590" y="280479"/>
                    <a:pt x="213737" y="278945"/>
                    <a:pt x="218036" y="278945"/>
                  </a:cubicBezTo>
                  <a:close/>
                  <a:moveTo>
                    <a:pt x="233959" y="0"/>
                  </a:moveTo>
                  <a:cubicBezTo>
                    <a:pt x="300270" y="0"/>
                    <a:pt x="354026" y="53677"/>
                    <a:pt x="354026" y="119891"/>
                  </a:cubicBezTo>
                  <a:cubicBezTo>
                    <a:pt x="354026" y="186105"/>
                    <a:pt x="300270" y="239782"/>
                    <a:pt x="233959" y="239782"/>
                  </a:cubicBezTo>
                  <a:cubicBezTo>
                    <a:pt x="167648" y="239782"/>
                    <a:pt x="113892" y="186105"/>
                    <a:pt x="113892" y="119891"/>
                  </a:cubicBezTo>
                  <a:cubicBezTo>
                    <a:pt x="113892" y="53677"/>
                    <a:pt x="167648" y="0"/>
                    <a:pt x="23395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zh-CN" altLang="en-US" sz="1600">
                <a:solidFill>
                  <a:schemeClr val="tx1"/>
                </a:solidFill>
                <a:cs typeface="+mn-ea"/>
                <a:sym typeface="+mn-lt"/>
              </a:endParaRPr>
            </a:p>
          </p:txBody>
        </p:sp>
      </p:grpSp>
      <p:grpSp>
        <p:nvGrpSpPr>
          <p:cNvPr id="49" name="组合 48">
            <a:extLst>
              <a:ext uri="{FF2B5EF4-FFF2-40B4-BE49-F238E27FC236}">
                <a16:creationId xmlns="" xmlns:a16="http://schemas.microsoft.com/office/drawing/2014/main" id="{1C30223C-4E85-4A54-A205-72251E2857DC}"/>
              </a:ext>
            </a:extLst>
          </p:cNvPr>
          <p:cNvGrpSpPr/>
          <p:nvPr/>
        </p:nvGrpSpPr>
        <p:grpSpPr>
          <a:xfrm>
            <a:off x="6540640" y="3238858"/>
            <a:ext cx="2049463" cy="336512"/>
            <a:chOff x="3326450" y="3384727"/>
            <a:chExt cx="2049463" cy="336512"/>
          </a:xfrm>
        </p:grpSpPr>
        <p:sp>
          <p:nvSpPr>
            <p:cNvPr id="50" name="矩形: 圆角 7">
              <a:extLst>
                <a:ext uri="{FF2B5EF4-FFF2-40B4-BE49-F238E27FC236}">
                  <a16:creationId xmlns="" xmlns:a16="http://schemas.microsoft.com/office/drawing/2014/main" id="{C1B9566D-C4B6-43CF-A33C-F7F7FA52DAAD}"/>
                </a:ext>
              </a:extLst>
            </p:cNvPr>
            <p:cNvSpPr/>
            <p:nvPr/>
          </p:nvSpPr>
          <p:spPr>
            <a:xfrm>
              <a:off x="3326450" y="3384727"/>
              <a:ext cx="2049463" cy="3365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cs typeface="+mn-ea"/>
                <a:sym typeface="+mn-lt"/>
              </a:endParaRPr>
            </a:p>
          </p:txBody>
        </p:sp>
        <p:sp>
          <p:nvSpPr>
            <p:cNvPr id="51" name="文本框 50">
              <a:extLst>
                <a:ext uri="{FF2B5EF4-FFF2-40B4-BE49-F238E27FC236}">
                  <a16:creationId xmlns="" xmlns:a16="http://schemas.microsoft.com/office/drawing/2014/main" id="{43744433-807B-41A9-92D4-79D83C61F648}"/>
                </a:ext>
              </a:extLst>
            </p:cNvPr>
            <p:cNvSpPr txBox="1"/>
            <p:nvPr/>
          </p:nvSpPr>
          <p:spPr>
            <a:xfrm>
              <a:off x="3724802" y="3404888"/>
              <a:ext cx="1620025" cy="276999"/>
            </a:xfrm>
            <a:prstGeom prst="rect">
              <a:avLst/>
            </a:prstGeom>
            <a:noFill/>
          </p:spPr>
          <p:txBody>
            <a:bodyPr wrap="square">
              <a:spAutoFit/>
            </a:bodyPr>
            <a:lstStyle/>
            <a:p>
              <a:r>
                <a:rPr lang="zh-CN" altLang="en-US" sz="1200" dirty="0">
                  <a:solidFill>
                    <a:schemeClr val="tx1">
                      <a:lumMod val="75000"/>
                      <a:lumOff val="25000"/>
                    </a:schemeClr>
                  </a:solidFill>
                  <a:cs typeface="+mn-ea"/>
                  <a:sym typeface="+mn-lt"/>
                </a:rPr>
                <a:t>培训时间：</a:t>
              </a:r>
              <a:r>
                <a:rPr lang="en-US" altLang="zh-CN" sz="1200" dirty="0" smtClean="0">
                  <a:solidFill>
                    <a:schemeClr val="tx1">
                      <a:lumMod val="75000"/>
                      <a:lumOff val="25000"/>
                    </a:schemeClr>
                  </a:solidFill>
                  <a:cs typeface="+mn-ea"/>
                  <a:sym typeface="+mn-lt"/>
                </a:rPr>
                <a:t>20XX</a:t>
              </a:r>
              <a:endParaRPr lang="zh-CN" altLang="en-US" sz="1200" dirty="0">
                <a:solidFill>
                  <a:schemeClr val="tx1">
                    <a:lumMod val="75000"/>
                    <a:lumOff val="25000"/>
                  </a:schemeClr>
                </a:solidFill>
                <a:cs typeface="+mn-ea"/>
                <a:sym typeface="+mn-lt"/>
              </a:endParaRPr>
            </a:p>
          </p:txBody>
        </p:sp>
        <p:sp>
          <p:nvSpPr>
            <p:cNvPr id="52" name="iconfont-11122-3633784">
              <a:extLst>
                <a:ext uri="{FF2B5EF4-FFF2-40B4-BE49-F238E27FC236}">
                  <a16:creationId xmlns="" xmlns:a16="http://schemas.microsoft.com/office/drawing/2014/main" id="{B4DAB504-B7B9-43CA-A36E-573A005C17E8}"/>
                </a:ext>
              </a:extLst>
            </p:cNvPr>
            <p:cNvSpPr/>
            <p:nvPr/>
          </p:nvSpPr>
          <p:spPr>
            <a:xfrm>
              <a:off x="3423915" y="3432593"/>
              <a:ext cx="247462" cy="247416"/>
            </a:xfrm>
            <a:custGeom>
              <a:avLst/>
              <a:gdLst>
                <a:gd name="T0" fmla="*/ 5601 w 11203"/>
                <a:gd name="T1" fmla="*/ 0 h 11202"/>
                <a:gd name="T2" fmla="*/ 0 w 11203"/>
                <a:gd name="T3" fmla="*/ 5601 h 11202"/>
                <a:gd name="T4" fmla="*/ 5603 w 11203"/>
                <a:gd name="T5" fmla="*/ 11202 h 11202"/>
                <a:gd name="T6" fmla="*/ 11203 w 11203"/>
                <a:gd name="T7" fmla="*/ 5601 h 11202"/>
                <a:gd name="T8" fmla="*/ 5601 w 11203"/>
                <a:gd name="T9" fmla="*/ 0 h 11202"/>
                <a:gd name="T10" fmla="*/ 8403 w 11203"/>
                <a:gd name="T11" fmla="*/ 6218 h 11202"/>
                <a:gd name="T12" fmla="*/ 5429 w 11203"/>
                <a:gd name="T13" fmla="*/ 6218 h 11202"/>
                <a:gd name="T14" fmla="*/ 5250 w 11203"/>
                <a:gd name="T15" fmla="*/ 6182 h 11202"/>
                <a:gd name="T16" fmla="*/ 4970 w 11203"/>
                <a:gd name="T17" fmla="*/ 5760 h 11202"/>
                <a:gd name="T18" fmla="*/ 4970 w 11203"/>
                <a:gd name="T19" fmla="*/ 2786 h 11202"/>
                <a:gd name="T20" fmla="*/ 5429 w 11203"/>
                <a:gd name="T21" fmla="*/ 2327 h 11202"/>
                <a:gd name="T22" fmla="*/ 5889 w 11203"/>
                <a:gd name="T23" fmla="*/ 2786 h 11202"/>
                <a:gd name="T24" fmla="*/ 5889 w 11203"/>
                <a:gd name="T25" fmla="*/ 5301 h 11202"/>
                <a:gd name="T26" fmla="*/ 8404 w 11203"/>
                <a:gd name="T27" fmla="*/ 5301 h 11202"/>
                <a:gd name="T28" fmla="*/ 8863 w 11203"/>
                <a:gd name="T29" fmla="*/ 5760 h 11202"/>
                <a:gd name="T30" fmla="*/ 8403 w 11203"/>
                <a:gd name="T31" fmla="*/ 6218 h 1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03" h="11202">
                  <a:moveTo>
                    <a:pt x="5601" y="0"/>
                  </a:moveTo>
                  <a:cubicBezTo>
                    <a:pt x="2507" y="0"/>
                    <a:pt x="0" y="2507"/>
                    <a:pt x="0" y="5601"/>
                  </a:cubicBezTo>
                  <a:cubicBezTo>
                    <a:pt x="0" y="8695"/>
                    <a:pt x="2509" y="11202"/>
                    <a:pt x="5603" y="11202"/>
                  </a:cubicBezTo>
                  <a:cubicBezTo>
                    <a:pt x="8695" y="11202"/>
                    <a:pt x="11203" y="8695"/>
                    <a:pt x="11203" y="5601"/>
                  </a:cubicBezTo>
                  <a:cubicBezTo>
                    <a:pt x="11203" y="2507"/>
                    <a:pt x="8695" y="0"/>
                    <a:pt x="5601" y="0"/>
                  </a:cubicBezTo>
                  <a:close/>
                  <a:moveTo>
                    <a:pt x="8403" y="6218"/>
                  </a:moveTo>
                  <a:lnTo>
                    <a:pt x="5429" y="6218"/>
                  </a:lnTo>
                  <a:cubicBezTo>
                    <a:pt x="5366" y="6218"/>
                    <a:pt x="5305" y="6206"/>
                    <a:pt x="5250" y="6182"/>
                  </a:cubicBezTo>
                  <a:cubicBezTo>
                    <a:pt x="5085" y="6112"/>
                    <a:pt x="4970" y="5950"/>
                    <a:pt x="4970" y="5760"/>
                  </a:cubicBezTo>
                  <a:lnTo>
                    <a:pt x="4970" y="2786"/>
                  </a:lnTo>
                  <a:cubicBezTo>
                    <a:pt x="4970" y="2532"/>
                    <a:pt x="5175" y="2327"/>
                    <a:pt x="5429" y="2327"/>
                  </a:cubicBezTo>
                  <a:cubicBezTo>
                    <a:pt x="5683" y="2327"/>
                    <a:pt x="5889" y="2532"/>
                    <a:pt x="5889" y="2786"/>
                  </a:cubicBezTo>
                  <a:lnTo>
                    <a:pt x="5889" y="5301"/>
                  </a:lnTo>
                  <a:lnTo>
                    <a:pt x="8404" y="5301"/>
                  </a:lnTo>
                  <a:cubicBezTo>
                    <a:pt x="8657" y="5301"/>
                    <a:pt x="8863" y="5506"/>
                    <a:pt x="8863" y="5760"/>
                  </a:cubicBezTo>
                  <a:cubicBezTo>
                    <a:pt x="8863" y="6013"/>
                    <a:pt x="8656" y="6218"/>
                    <a:pt x="8403" y="621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cs typeface="+mn-ea"/>
                <a:sym typeface="+mn-lt"/>
              </a:endParaRPr>
            </a:p>
          </p:txBody>
        </p:sp>
      </p:grpSp>
      <p:grpSp>
        <p:nvGrpSpPr>
          <p:cNvPr id="53" name="组合 52">
            <a:extLst>
              <a:ext uri="{FF2B5EF4-FFF2-40B4-BE49-F238E27FC236}">
                <a16:creationId xmlns="" xmlns:a16="http://schemas.microsoft.com/office/drawing/2014/main" id="{EBC7EEA3-7D91-4F28-876C-C782C799C9E9}"/>
              </a:ext>
            </a:extLst>
          </p:cNvPr>
          <p:cNvGrpSpPr/>
          <p:nvPr/>
        </p:nvGrpSpPr>
        <p:grpSpPr>
          <a:xfrm>
            <a:off x="0" y="4260009"/>
            <a:ext cx="12192000" cy="1811310"/>
            <a:chOff x="0" y="4260009"/>
            <a:chExt cx="12192000" cy="1811310"/>
          </a:xfrm>
        </p:grpSpPr>
        <p:grpSp>
          <p:nvGrpSpPr>
            <p:cNvPr id="54" name="组合 53">
              <a:extLst>
                <a:ext uri="{FF2B5EF4-FFF2-40B4-BE49-F238E27FC236}">
                  <a16:creationId xmlns="" xmlns:a16="http://schemas.microsoft.com/office/drawing/2014/main" id="{78AC356A-11D8-40C3-BD8F-7D1D1A2C7C00}"/>
                </a:ext>
              </a:extLst>
            </p:cNvPr>
            <p:cNvGrpSpPr/>
            <p:nvPr/>
          </p:nvGrpSpPr>
          <p:grpSpPr>
            <a:xfrm>
              <a:off x="0" y="4260009"/>
              <a:ext cx="12192000" cy="1811310"/>
              <a:chOff x="0" y="4003883"/>
              <a:chExt cx="12192000" cy="1811310"/>
            </a:xfrm>
          </p:grpSpPr>
          <p:sp>
            <p:nvSpPr>
              <p:cNvPr id="95" name="任意多边形: 形状 9">
                <a:extLst>
                  <a:ext uri="{FF2B5EF4-FFF2-40B4-BE49-F238E27FC236}">
                    <a16:creationId xmlns="" xmlns:a16="http://schemas.microsoft.com/office/drawing/2014/main" id="{A8994B04-9EE4-45F7-BF4C-DF3CDE2807FA}"/>
                  </a:ext>
                </a:extLst>
              </p:cNvPr>
              <p:cNvSpPr/>
              <p:nvPr/>
            </p:nvSpPr>
            <p:spPr>
              <a:xfrm>
                <a:off x="0" y="4003883"/>
                <a:ext cx="1621288" cy="1811310"/>
              </a:xfrm>
              <a:custGeom>
                <a:avLst/>
                <a:gdLst>
                  <a:gd name="connsiteX0" fmla="*/ 0 w 1621288"/>
                  <a:gd name="connsiteY0" fmla="*/ 0 h 1811310"/>
                  <a:gd name="connsiteX1" fmla="*/ 1621288 w 1621288"/>
                  <a:gd name="connsiteY1" fmla="*/ 0 h 1811310"/>
                  <a:gd name="connsiteX2" fmla="*/ 1168461 w 1621288"/>
                  <a:gd name="connsiteY2" fmla="*/ 1811310 h 1811310"/>
                  <a:gd name="connsiteX3" fmla="*/ 0 w 1621288"/>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1621288" h="1811310">
                    <a:moveTo>
                      <a:pt x="0" y="0"/>
                    </a:moveTo>
                    <a:lnTo>
                      <a:pt x="1621288" y="0"/>
                    </a:lnTo>
                    <a:lnTo>
                      <a:pt x="1168461" y="1811310"/>
                    </a:lnTo>
                    <a:lnTo>
                      <a:pt x="0" y="18113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cs typeface="+mn-ea"/>
                  <a:sym typeface="+mn-lt"/>
                </a:endParaRPr>
              </a:p>
            </p:txBody>
          </p:sp>
          <p:sp>
            <p:nvSpPr>
              <p:cNvPr id="96" name="任意多边形: 形状 10">
                <a:extLst>
                  <a:ext uri="{FF2B5EF4-FFF2-40B4-BE49-F238E27FC236}">
                    <a16:creationId xmlns="" xmlns:a16="http://schemas.microsoft.com/office/drawing/2014/main" id="{87582B87-0349-49A0-AB84-C19AEB408CFD}"/>
                  </a:ext>
                </a:extLst>
              </p:cNvPr>
              <p:cNvSpPr/>
              <p:nvPr/>
            </p:nvSpPr>
            <p:spPr>
              <a:xfrm>
                <a:off x="9820887" y="4003883"/>
                <a:ext cx="2371113" cy="1811310"/>
              </a:xfrm>
              <a:custGeom>
                <a:avLst/>
                <a:gdLst>
                  <a:gd name="connsiteX0" fmla="*/ 452828 w 2371113"/>
                  <a:gd name="connsiteY0" fmla="*/ 0 h 1811310"/>
                  <a:gd name="connsiteX1" fmla="*/ 2371113 w 2371113"/>
                  <a:gd name="connsiteY1" fmla="*/ 0 h 1811310"/>
                  <a:gd name="connsiteX2" fmla="*/ 2371113 w 2371113"/>
                  <a:gd name="connsiteY2" fmla="*/ 1811310 h 1811310"/>
                  <a:gd name="connsiteX3" fmla="*/ 0 w 2371113"/>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2371113" h="1811310">
                    <a:moveTo>
                      <a:pt x="452828" y="0"/>
                    </a:moveTo>
                    <a:lnTo>
                      <a:pt x="2371113" y="0"/>
                    </a:lnTo>
                    <a:lnTo>
                      <a:pt x="2371113" y="1811310"/>
                    </a:lnTo>
                    <a:lnTo>
                      <a:pt x="0" y="18113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cs typeface="+mn-ea"/>
                  <a:sym typeface="+mn-lt"/>
                </a:endParaRPr>
              </a:p>
            </p:txBody>
          </p:sp>
        </p:grpSp>
        <p:grpSp>
          <p:nvGrpSpPr>
            <p:cNvPr id="55" name="组合 54">
              <a:extLst>
                <a:ext uri="{FF2B5EF4-FFF2-40B4-BE49-F238E27FC236}">
                  <a16:creationId xmlns="" xmlns:a16="http://schemas.microsoft.com/office/drawing/2014/main" id="{CB57B147-C675-416E-9728-556FA548EB47}"/>
                </a:ext>
              </a:extLst>
            </p:cNvPr>
            <p:cNvGrpSpPr/>
            <p:nvPr/>
          </p:nvGrpSpPr>
          <p:grpSpPr>
            <a:xfrm>
              <a:off x="10416480" y="4653136"/>
              <a:ext cx="1508955" cy="1202667"/>
              <a:chOff x="9037319" y="778533"/>
              <a:chExt cx="3618207" cy="2883782"/>
            </a:xfrm>
            <a:solidFill>
              <a:schemeClr val="bg1">
                <a:lumMod val="95000"/>
              </a:schemeClr>
            </a:solidFill>
          </p:grpSpPr>
          <p:sp>
            <p:nvSpPr>
              <p:cNvPr id="59" name="椭圆 58">
                <a:extLst>
                  <a:ext uri="{FF2B5EF4-FFF2-40B4-BE49-F238E27FC236}">
                    <a16:creationId xmlns="" xmlns:a16="http://schemas.microsoft.com/office/drawing/2014/main" id="{E5720ADF-2475-4478-A879-5F7E90256DCC}"/>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0" name="椭圆 59">
                <a:extLst>
                  <a:ext uri="{FF2B5EF4-FFF2-40B4-BE49-F238E27FC236}">
                    <a16:creationId xmlns="" xmlns:a16="http://schemas.microsoft.com/office/drawing/2014/main" id="{54F75EF6-5E0B-45C4-8F77-3F86B8FD1391}"/>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椭圆 60">
                <a:extLst>
                  <a:ext uri="{FF2B5EF4-FFF2-40B4-BE49-F238E27FC236}">
                    <a16:creationId xmlns="" xmlns:a16="http://schemas.microsoft.com/office/drawing/2014/main" id="{70699536-7343-45B3-829A-AF3AEAF0AA44}"/>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2" name="椭圆 61">
                <a:extLst>
                  <a:ext uri="{FF2B5EF4-FFF2-40B4-BE49-F238E27FC236}">
                    <a16:creationId xmlns="" xmlns:a16="http://schemas.microsoft.com/office/drawing/2014/main" id="{18D655F5-529A-4E9E-A66C-A0EAB429CDF5}"/>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3" name="椭圆 62">
                <a:extLst>
                  <a:ext uri="{FF2B5EF4-FFF2-40B4-BE49-F238E27FC236}">
                    <a16:creationId xmlns="" xmlns:a16="http://schemas.microsoft.com/office/drawing/2014/main" id="{5FF7457A-A1A2-4F5A-8747-2F0F9B46795A}"/>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4" name="椭圆 63">
                <a:extLst>
                  <a:ext uri="{FF2B5EF4-FFF2-40B4-BE49-F238E27FC236}">
                    <a16:creationId xmlns="" xmlns:a16="http://schemas.microsoft.com/office/drawing/2014/main" id="{949E464E-556D-47CE-91FF-2CF219649EBD}"/>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65" name="椭圆 64">
                <a:extLst>
                  <a:ext uri="{FF2B5EF4-FFF2-40B4-BE49-F238E27FC236}">
                    <a16:creationId xmlns="" xmlns:a16="http://schemas.microsoft.com/office/drawing/2014/main" id="{3B676EFE-6054-4E94-B696-AC40C06EFF0F}"/>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6" name="椭圆 65">
                <a:extLst>
                  <a:ext uri="{FF2B5EF4-FFF2-40B4-BE49-F238E27FC236}">
                    <a16:creationId xmlns="" xmlns:a16="http://schemas.microsoft.com/office/drawing/2014/main" id="{776C190D-21E6-4157-B65F-DD29A05A8ADA}"/>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7" name="椭圆 66">
                <a:extLst>
                  <a:ext uri="{FF2B5EF4-FFF2-40B4-BE49-F238E27FC236}">
                    <a16:creationId xmlns="" xmlns:a16="http://schemas.microsoft.com/office/drawing/2014/main" id="{491907E7-47F5-4027-8B47-0B40B26B5938}"/>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椭圆 67">
                <a:extLst>
                  <a:ext uri="{FF2B5EF4-FFF2-40B4-BE49-F238E27FC236}">
                    <a16:creationId xmlns="" xmlns:a16="http://schemas.microsoft.com/office/drawing/2014/main" id="{7020B0EC-8127-4E77-B8B7-D1D170E8A9E2}"/>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9" name="椭圆 68">
                <a:extLst>
                  <a:ext uri="{FF2B5EF4-FFF2-40B4-BE49-F238E27FC236}">
                    <a16:creationId xmlns="" xmlns:a16="http://schemas.microsoft.com/office/drawing/2014/main" id="{DE71EF3B-653A-42FF-8938-38700A252141}"/>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a:extLst>
                  <a:ext uri="{FF2B5EF4-FFF2-40B4-BE49-F238E27FC236}">
                    <a16:creationId xmlns="" xmlns:a16="http://schemas.microsoft.com/office/drawing/2014/main" id="{8C5942E6-6EA2-4049-B202-D2831E606C81}"/>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1" name="椭圆 70">
                <a:extLst>
                  <a:ext uri="{FF2B5EF4-FFF2-40B4-BE49-F238E27FC236}">
                    <a16:creationId xmlns="" xmlns:a16="http://schemas.microsoft.com/office/drawing/2014/main" id="{59F9BFFD-5572-4AD3-ABAB-EAF9F15FC69F}"/>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2" name="椭圆 71">
                <a:extLst>
                  <a:ext uri="{FF2B5EF4-FFF2-40B4-BE49-F238E27FC236}">
                    <a16:creationId xmlns="" xmlns:a16="http://schemas.microsoft.com/office/drawing/2014/main" id="{B9647899-F1E6-48CD-9B04-D03FE049423A}"/>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a:extLst>
                  <a:ext uri="{FF2B5EF4-FFF2-40B4-BE49-F238E27FC236}">
                    <a16:creationId xmlns="" xmlns:a16="http://schemas.microsoft.com/office/drawing/2014/main" id="{A4597C35-4379-4AF5-96D5-5279CD9E69F2}"/>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4" name="椭圆 73">
                <a:extLst>
                  <a:ext uri="{FF2B5EF4-FFF2-40B4-BE49-F238E27FC236}">
                    <a16:creationId xmlns="" xmlns:a16="http://schemas.microsoft.com/office/drawing/2014/main" id="{EB187BF1-D0C0-462B-9C41-9F50477F0837}"/>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5" name="椭圆 74">
                <a:extLst>
                  <a:ext uri="{FF2B5EF4-FFF2-40B4-BE49-F238E27FC236}">
                    <a16:creationId xmlns="" xmlns:a16="http://schemas.microsoft.com/office/drawing/2014/main" id="{777ABD0E-F53A-4C34-817D-8C3020A47BDD}"/>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a:extLst>
                  <a:ext uri="{FF2B5EF4-FFF2-40B4-BE49-F238E27FC236}">
                    <a16:creationId xmlns="" xmlns:a16="http://schemas.microsoft.com/office/drawing/2014/main" id="{5782E3C0-3167-4B08-8FCD-92A9C3D9C38A}"/>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7" name="椭圆 76">
                <a:extLst>
                  <a:ext uri="{FF2B5EF4-FFF2-40B4-BE49-F238E27FC236}">
                    <a16:creationId xmlns="" xmlns:a16="http://schemas.microsoft.com/office/drawing/2014/main" id="{BFF52C93-22E8-4691-975B-80AFB53490E1}"/>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8" name="椭圆 77">
                <a:extLst>
                  <a:ext uri="{FF2B5EF4-FFF2-40B4-BE49-F238E27FC236}">
                    <a16:creationId xmlns="" xmlns:a16="http://schemas.microsoft.com/office/drawing/2014/main" id="{DDE4CCD9-786E-4BA1-9425-A75C1ADC874A}"/>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9" name="椭圆 78">
                <a:extLst>
                  <a:ext uri="{FF2B5EF4-FFF2-40B4-BE49-F238E27FC236}">
                    <a16:creationId xmlns="" xmlns:a16="http://schemas.microsoft.com/office/drawing/2014/main" id="{71BAEDAF-0E28-436C-B0F6-744BE7A7C821}"/>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0" name="椭圆 79">
                <a:extLst>
                  <a:ext uri="{FF2B5EF4-FFF2-40B4-BE49-F238E27FC236}">
                    <a16:creationId xmlns="" xmlns:a16="http://schemas.microsoft.com/office/drawing/2014/main" id="{FDEEB276-8B36-4C6A-A2EB-6A2A7F93AD5E}"/>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1" name="椭圆 80">
                <a:extLst>
                  <a:ext uri="{FF2B5EF4-FFF2-40B4-BE49-F238E27FC236}">
                    <a16:creationId xmlns="" xmlns:a16="http://schemas.microsoft.com/office/drawing/2014/main" id="{3169AB61-8FD5-4988-97A5-F7DACC75B719}"/>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2" name="椭圆 81">
                <a:extLst>
                  <a:ext uri="{FF2B5EF4-FFF2-40B4-BE49-F238E27FC236}">
                    <a16:creationId xmlns="" xmlns:a16="http://schemas.microsoft.com/office/drawing/2014/main" id="{6EDD5B3A-F0CA-4F06-B262-E75E0FA70A87}"/>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3" name="椭圆 82">
                <a:extLst>
                  <a:ext uri="{FF2B5EF4-FFF2-40B4-BE49-F238E27FC236}">
                    <a16:creationId xmlns="" xmlns:a16="http://schemas.microsoft.com/office/drawing/2014/main" id="{3A17A524-0E81-453E-81A6-7E02CF85E2E3}"/>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4" name="椭圆 83">
                <a:extLst>
                  <a:ext uri="{FF2B5EF4-FFF2-40B4-BE49-F238E27FC236}">
                    <a16:creationId xmlns="" xmlns:a16="http://schemas.microsoft.com/office/drawing/2014/main" id="{6A8FD8A6-1F75-43DD-8F08-4BE5932EA38D}"/>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5" name="椭圆 84">
                <a:extLst>
                  <a:ext uri="{FF2B5EF4-FFF2-40B4-BE49-F238E27FC236}">
                    <a16:creationId xmlns="" xmlns:a16="http://schemas.microsoft.com/office/drawing/2014/main" id="{E392E561-5BF0-45B7-B49B-53F4E4237165}"/>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6" name="椭圆 85">
                <a:extLst>
                  <a:ext uri="{FF2B5EF4-FFF2-40B4-BE49-F238E27FC236}">
                    <a16:creationId xmlns="" xmlns:a16="http://schemas.microsoft.com/office/drawing/2014/main" id="{B4FF46F8-1238-4A8E-A604-25A233413752}"/>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7" name="椭圆 86">
                <a:extLst>
                  <a:ext uri="{FF2B5EF4-FFF2-40B4-BE49-F238E27FC236}">
                    <a16:creationId xmlns="" xmlns:a16="http://schemas.microsoft.com/office/drawing/2014/main" id="{04EEFF59-85EA-4FB8-8931-0D00B673CF5B}"/>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8" name="椭圆 87">
                <a:extLst>
                  <a:ext uri="{FF2B5EF4-FFF2-40B4-BE49-F238E27FC236}">
                    <a16:creationId xmlns="" xmlns:a16="http://schemas.microsoft.com/office/drawing/2014/main" id="{68A2920D-540C-4ECB-ACDB-8F961C75A953}"/>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9" name="椭圆 88">
                <a:extLst>
                  <a:ext uri="{FF2B5EF4-FFF2-40B4-BE49-F238E27FC236}">
                    <a16:creationId xmlns="" xmlns:a16="http://schemas.microsoft.com/office/drawing/2014/main" id="{162E27A6-5888-4326-BB06-D9EB8DD2A874}"/>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0" name="椭圆 89">
                <a:extLst>
                  <a:ext uri="{FF2B5EF4-FFF2-40B4-BE49-F238E27FC236}">
                    <a16:creationId xmlns="" xmlns:a16="http://schemas.microsoft.com/office/drawing/2014/main" id="{CF782A00-2CE3-4BEF-B309-676F96A82EC9}"/>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1" name="椭圆 90">
                <a:extLst>
                  <a:ext uri="{FF2B5EF4-FFF2-40B4-BE49-F238E27FC236}">
                    <a16:creationId xmlns="" xmlns:a16="http://schemas.microsoft.com/office/drawing/2014/main" id="{F31EED8D-DB48-4404-A5EB-74F3F5213E26}"/>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2" name="椭圆 91">
                <a:extLst>
                  <a:ext uri="{FF2B5EF4-FFF2-40B4-BE49-F238E27FC236}">
                    <a16:creationId xmlns="" xmlns:a16="http://schemas.microsoft.com/office/drawing/2014/main" id="{36C38A60-C149-4669-B68E-C2FF1F7DD48B}"/>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3" name="椭圆 92">
                <a:extLst>
                  <a:ext uri="{FF2B5EF4-FFF2-40B4-BE49-F238E27FC236}">
                    <a16:creationId xmlns="" xmlns:a16="http://schemas.microsoft.com/office/drawing/2014/main" id="{37627369-D5D1-47A5-A8AF-C3D9B3C9042B}"/>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椭圆 93">
                <a:extLst>
                  <a:ext uri="{FF2B5EF4-FFF2-40B4-BE49-F238E27FC236}">
                    <a16:creationId xmlns="" xmlns:a16="http://schemas.microsoft.com/office/drawing/2014/main" id="{99ADD0B9-F7EF-4F8C-B5D0-CE72787AF654}"/>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grpSp>
        <p:nvGrpSpPr>
          <p:cNvPr id="97" name="组合 96">
            <a:extLst>
              <a:ext uri="{FF2B5EF4-FFF2-40B4-BE49-F238E27FC236}">
                <a16:creationId xmlns="" xmlns:a16="http://schemas.microsoft.com/office/drawing/2014/main" id="{EBD37036-C493-FDCE-AAF7-7CC91C250C90}"/>
              </a:ext>
            </a:extLst>
          </p:cNvPr>
          <p:cNvGrpSpPr/>
          <p:nvPr/>
        </p:nvGrpSpPr>
        <p:grpSpPr>
          <a:xfrm>
            <a:off x="10727643" y="62429"/>
            <a:ext cx="793531" cy="632460"/>
            <a:chOff x="9037319" y="778533"/>
            <a:chExt cx="3618207" cy="2883782"/>
          </a:xfrm>
          <a:solidFill>
            <a:srgbClr val="595959"/>
          </a:solidFill>
        </p:grpSpPr>
        <p:sp>
          <p:nvSpPr>
            <p:cNvPr id="98" name="椭圆 97">
              <a:extLst>
                <a:ext uri="{FF2B5EF4-FFF2-40B4-BE49-F238E27FC236}">
                  <a16:creationId xmlns="" xmlns:a16="http://schemas.microsoft.com/office/drawing/2014/main" id="{CCA929EA-1FFD-9455-3219-DB2B4CB50F5A}"/>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9" name="椭圆 98">
              <a:extLst>
                <a:ext uri="{FF2B5EF4-FFF2-40B4-BE49-F238E27FC236}">
                  <a16:creationId xmlns="" xmlns:a16="http://schemas.microsoft.com/office/drawing/2014/main" id="{5F8524C5-757D-8C23-EADD-8E75575DA58E}"/>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0" name="椭圆 99">
              <a:extLst>
                <a:ext uri="{FF2B5EF4-FFF2-40B4-BE49-F238E27FC236}">
                  <a16:creationId xmlns="" xmlns:a16="http://schemas.microsoft.com/office/drawing/2014/main" id="{BA8DFE06-4ED9-DF9A-E100-F69E3F64FE0E}"/>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1" name="椭圆 100">
              <a:extLst>
                <a:ext uri="{FF2B5EF4-FFF2-40B4-BE49-F238E27FC236}">
                  <a16:creationId xmlns="" xmlns:a16="http://schemas.microsoft.com/office/drawing/2014/main" id="{8EB8AC3E-192F-5694-5038-4FE86EA1781E}"/>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2" name="椭圆 101">
              <a:extLst>
                <a:ext uri="{FF2B5EF4-FFF2-40B4-BE49-F238E27FC236}">
                  <a16:creationId xmlns="" xmlns:a16="http://schemas.microsoft.com/office/drawing/2014/main" id="{9463496C-03AC-D1BD-608E-DD21B860FBE3}"/>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3" name="椭圆 102">
              <a:extLst>
                <a:ext uri="{FF2B5EF4-FFF2-40B4-BE49-F238E27FC236}">
                  <a16:creationId xmlns="" xmlns:a16="http://schemas.microsoft.com/office/drawing/2014/main" id="{F987923F-9EAF-C808-E60A-15E928D3E297}"/>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4" name="椭圆 103">
              <a:extLst>
                <a:ext uri="{FF2B5EF4-FFF2-40B4-BE49-F238E27FC236}">
                  <a16:creationId xmlns="" xmlns:a16="http://schemas.microsoft.com/office/drawing/2014/main" id="{F64904A9-9010-42FC-8CF9-1FD9B548BA9E}"/>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5" name="椭圆 104">
              <a:extLst>
                <a:ext uri="{FF2B5EF4-FFF2-40B4-BE49-F238E27FC236}">
                  <a16:creationId xmlns="" xmlns:a16="http://schemas.microsoft.com/office/drawing/2014/main" id="{0AC4D81E-55CF-873A-B989-F3C88B02CD15}"/>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6" name="椭圆 105">
              <a:extLst>
                <a:ext uri="{FF2B5EF4-FFF2-40B4-BE49-F238E27FC236}">
                  <a16:creationId xmlns="" xmlns:a16="http://schemas.microsoft.com/office/drawing/2014/main" id="{60A9EFC1-9125-992F-6FBB-61870698CAD7}"/>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7" name="椭圆 106">
              <a:extLst>
                <a:ext uri="{FF2B5EF4-FFF2-40B4-BE49-F238E27FC236}">
                  <a16:creationId xmlns="" xmlns:a16="http://schemas.microsoft.com/office/drawing/2014/main" id="{7DEE8684-36DD-32EA-492B-73810D87E7CC}"/>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8" name="椭圆 107">
              <a:extLst>
                <a:ext uri="{FF2B5EF4-FFF2-40B4-BE49-F238E27FC236}">
                  <a16:creationId xmlns="" xmlns:a16="http://schemas.microsoft.com/office/drawing/2014/main" id="{331F2C3A-4126-AE4A-FC26-2079B249A15B}"/>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9" name="椭圆 108">
              <a:extLst>
                <a:ext uri="{FF2B5EF4-FFF2-40B4-BE49-F238E27FC236}">
                  <a16:creationId xmlns="" xmlns:a16="http://schemas.microsoft.com/office/drawing/2014/main" id="{7A365505-67B2-BFC7-1116-CBEE5044C450}"/>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0" name="椭圆 109">
              <a:extLst>
                <a:ext uri="{FF2B5EF4-FFF2-40B4-BE49-F238E27FC236}">
                  <a16:creationId xmlns="" xmlns:a16="http://schemas.microsoft.com/office/drawing/2014/main" id="{7B9D2EA2-EF7B-2E15-26D6-31CB77C5F0CC}"/>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1" name="椭圆 110">
              <a:extLst>
                <a:ext uri="{FF2B5EF4-FFF2-40B4-BE49-F238E27FC236}">
                  <a16:creationId xmlns="" xmlns:a16="http://schemas.microsoft.com/office/drawing/2014/main" id="{2B5D9C74-9567-A0E4-0314-DB9AABFB4BED}"/>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2" name="椭圆 111">
              <a:extLst>
                <a:ext uri="{FF2B5EF4-FFF2-40B4-BE49-F238E27FC236}">
                  <a16:creationId xmlns="" xmlns:a16="http://schemas.microsoft.com/office/drawing/2014/main" id="{FC2AEB0D-8F31-88A8-B12F-EE7D09B41348}"/>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3" name="椭圆 112">
              <a:extLst>
                <a:ext uri="{FF2B5EF4-FFF2-40B4-BE49-F238E27FC236}">
                  <a16:creationId xmlns="" xmlns:a16="http://schemas.microsoft.com/office/drawing/2014/main" id="{21391099-F639-F7C5-82C5-EBCAE46F8A08}"/>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4" name="椭圆 113">
              <a:extLst>
                <a:ext uri="{FF2B5EF4-FFF2-40B4-BE49-F238E27FC236}">
                  <a16:creationId xmlns="" xmlns:a16="http://schemas.microsoft.com/office/drawing/2014/main" id="{029E29C8-70BC-BDF6-DD5E-39B09081047B}"/>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5" name="椭圆 114">
              <a:extLst>
                <a:ext uri="{FF2B5EF4-FFF2-40B4-BE49-F238E27FC236}">
                  <a16:creationId xmlns="" xmlns:a16="http://schemas.microsoft.com/office/drawing/2014/main" id="{951410B5-1DFE-7B62-C2FA-97254F2D7519}"/>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6" name="椭圆 115">
              <a:extLst>
                <a:ext uri="{FF2B5EF4-FFF2-40B4-BE49-F238E27FC236}">
                  <a16:creationId xmlns="" xmlns:a16="http://schemas.microsoft.com/office/drawing/2014/main" id="{BD899EFA-D66C-8B95-E10A-8EB03CFFA29E}"/>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7" name="椭圆 116">
              <a:extLst>
                <a:ext uri="{FF2B5EF4-FFF2-40B4-BE49-F238E27FC236}">
                  <a16:creationId xmlns="" xmlns:a16="http://schemas.microsoft.com/office/drawing/2014/main" id="{99FA25B6-DD3F-C1D2-9727-40C63642483D}"/>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8" name="椭圆 117">
              <a:extLst>
                <a:ext uri="{FF2B5EF4-FFF2-40B4-BE49-F238E27FC236}">
                  <a16:creationId xmlns="" xmlns:a16="http://schemas.microsoft.com/office/drawing/2014/main" id="{650B2812-5D4F-93C2-65DB-21166EDBF2EB}"/>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9" name="椭圆 118">
              <a:extLst>
                <a:ext uri="{FF2B5EF4-FFF2-40B4-BE49-F238E27FC236}">
                  <a16:creationId xmlns="" xmlns:a16="http://schemas.microsoft.com/office/drawing/2014/main" id="{37FF1441-32BA-1071-B01C-6490271ED455}"/>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0" name="椭圆 119">
              <a:extLst>
                <a:ext uri="{FF2B5EF4-FFF2-40B4-BE49-F238E27FC236}">
                  <a16:creationId xmlns="" xmlns:a16="http://schemas.microsoft.com/office/drawing/2014/main" id="{2D646F9A-221E-57B1-30D3-FF274551ED56}"/>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1" name="椭圆 120">
              <a:extLst>
                <a:ext uri="{FF2B5EF4-FFF2-40B4-BE49-F238E27FC236}">
                  <a16:creationId xmlns="" xmlns:a16="http://schemas.microsoft.com/office/drawing/2014/main" id="{43845571-EFE7-27F2-7769-79AE15E2DE27}"/>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2" name="椭圆 121">
              <a:extLst>
                <a:ext uri="{FF2B5EF4-FFF2-40B4-BE49-F238E27FC236}">
                  <a16:creationId xmlns="" xmlns:a16="http://schemas.microsoft.com/office/drawing/2014/main" id="{3117793F-79F8-C4C2-AC6D-1A6659E269B8}"/>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3" name="椭圆 122">
              <a:extLst>
                <a:ext uri="{FF2B5EF4-FFF2-40B4-BE49-F238E27FC236}">
                  <a16:creationId xmlns="" xmlns:a16="http://schemas.microsoft.com/office/drawing/2014/main" id="{5983B8D7-48E6-DF75-3F04-49526403709F}"/>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4" name="椭圆 123">
              <a:extLst>
                <a:ext uri="{FF2B5EF4-FFF2-40B4-BE49-F238E27FC236}">
                  <a16:creationId xmlns="" xmlns:a16="http://schemas.microsoft.com/office/drawing/2014/main" id="{3331C7F2-F5FA-A7B2-4243-05BE37FA5DDA}"/>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5" name="椭圆 124">
              <a:extLst>
                <a:ext uri="{FF2B5EF4-FFF2-40B4-BE49-F238E27FC236}">
                  <a16:creationId xmlns="" xmlns:a16="http://schemas.microsoft.com/office/drawing/2014/main" id="{3AAA7552-27BB-3FC4-7735-52A9C66E2F7B}"/>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6" name="椭圆 125">
              <a:extLst>
                <a:ext uri="{FF2B5EF4-FFF2-40B4-BE49-F238E27FC236}">
                  <a16:creationId xmlns="" xmlns:a16="http://schemas.microsoft.com/office/drawing/2014/main" id="{33325BBF-AB30-F335-DBCA-2C6146AB7DB0}"/>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7" name="椭圆 126">
              <a:extLst>
                <a:ext uri="{FF2B5EF4-FFF2-40B4-BE49-F238E27FC236}">
                  <a16:creationId xmlns="" xmlns:a16="http://schemas.microsoft.com/office/drawing/2014/main" id="{1A23C57A-DAE0-CF7D-FF50-C5BA154FD2F7}"/>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8" name="椭圆 127">
              <a:extLst>
                <a:ext uri="{FF2B5EF4-FFF2-40B4-BE49-F238E27FC236}">
                  <a16:creationId xmlns="" xmlns:a16="http://schemas.microsoft.com/office/drawing/2014/main" id="{AFACC74D-854E-9289-F4E2-165F7F6CA0D2}"/>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9" name="椭圆 128">
              <a:extLst>
                <a:ext uri="{FF2B5EF4-FFF2-40B4-BE49-F238E27FC236}">
                  <a16:creationId xmlns="" xmlns:a16="http://schemas.microsoft.com/office/drawing/2014/main" id="{EF0C8434-A8E6-A371-A85B-6014132C4CFD}"/>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0" name="椭圆 129">
              <a:extLst>
                <a:ext uri="{FF2B5EF4-FFF2-40B4-BE49-F238E27FC236}">
                  <a16:creationId xmlns="" xmlns:a16="http://schemas.microsoft.com/office/drawing/2014/main" id="{3967E52C-5B81-5D77-3872-51C1A7BE0A32}"/>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1" name="椭圆 130">
              <a:extLst>
                <a:ext uri="{FF2B5EF4-FFF2-40B4-BE49-F238E27FC236}">
                  <a16:creationId xmlns="" xmlns:a16="http://schemas.microsoft.com/office/drawing/2014/main" id="{2EB90325-271B-EFCC-8219-D382B24EFC55}"/>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2" name="椭圆 131">
              <a:extLst>
                <a:ext uri="{FF2B5EF4-FFF2-40B4-BE49-F238E27FC236}">
                  <a16:creationId xmlns="" xmlns:a16="http://schemas.microsoft.com/office/drawing/2014/main" id="{8FFFA553-7365-9FF9-50A5-29FF595C3D49}"/>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3" name="椭圆 132">
              <a:extLst>
                <a:ext uri="{FF2B5EF4-FFF2-40B4-BE49-F238E27FC236}">
                  <a16:creationId xmlns="" xmlns:a16="http://schemas.microsoft.com/office/drawing/2014/main" id="{F35A3D0B-1684-3791-07F3-ECA40C3F70E7}"/>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36" name="平行四边形 135"/>
          <p:cNvSpPr/>
          <p:nvPr/>
        </p:nvSpPr>
        <p:spPr>
          <a:xfrm>
            <a:off x="1261999" y="4260009"/>
            <a:ext cx="8941037" cy="1811310"/>
          </a:xfrm>
          <a:prstGeom prst="parallelogram">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38" name="组合 137"/>
          <p:cNvGrpSpPr/>
          <p:nvPr/>
        </p:nvGrpSpPr>
        <p:grpSpPr>
          <a:xfrm>
            <a:off x="-2672" y="1447502"/>
            <a:ext cx="1397132" cy="1079671"/>
            <a:chOff x="-2672" y="1347580"/>
            <a:chExt cx="1580412" cy="1221305"/>
          </a:xfrm>
        </p:grpSpPr>
        <p:sp>
          <p:nvSpPr>
            <p:cNvPr id="43" name="菱形 42">
              <a:extLst>
                <a:ext uri="{FF2B5EF4-FFF2-40B4-BE49-F238E27FC236}">
                  <a16:creationId xmlns="" xmlns:a16="http://schemas.microsoft.com/office/drawing/2014/main" id="{AA2C0F5B-AD4C-47EF-BB1A-49A08D5816CD}"/>
                </a:ext>
              </a:extLst>
            </p:cNvPr>
            <p:cNvSpPr/>
            <p:nvPr/>
          </p:nvSpPr>
          <p:spPr>
            <a:xfrm>
              <a:off x="-2672" y="1347580"/>
              <a:ext cx="1289797" cy="122130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7" name="菱形 136">
              <a:extLst>
                <a:ext uri="{FF2B5EF4-FFF2-40B4-BE49-F238E27FC236}">
                  <a16:creationId xmlns="" xmlns:a16="http://schemas.microsoft.com/office/drawing/2014/main" id="{AA2C0F5B-AD4C-47EF-BB1A-49A08D5816CD}"/>
                </a:ext>
              </a:extLst>
            </p:cNvPr>
            <p:cNvSpPr/>
            <p:nvPr/>
          </p:nvSpPr>
          <p:spPr>
            <a:xfrm>
              <a:off x="685670" y="1530321"/>
              <a:ext cx="892070" cy="844698"/>
            </a:xfrm>
            <a:prstGeom prst="diamond">
              <a:avLst/>
            </a:prstGeom>
            <a:solidFill>
              <a:schemeClr val="accent1"/>
            </a:solidFill>
            <a:ln>
              <a:noFill/>
            </a:ln>
            <a:effectLst>
              <a:outerShdw blurRad="76200" dist="38100" dir="10800000" sx="102000" sy="102000" algn="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40" name="菱形 139">
            <a:extLst>
              <a:ext uri="{FF2B5EF4-FFF2-40B4-BE49-F238E27FC236}">
                <a16:creationId xmlns="" xmlns:a16="http://schemas.microsoft.com/office/drawing/2014/main" id="{AA2C0F5B-AD4C-47EF-BB1A-49A08D5816CD}"/>
              </a:ext>
            </a:extLst>
          </p:cNvPr>
          <p:cNvSpPr/>
          <p:nvPr/>
        </p:nvSpPr>
        <p:spPr>
          <a:xfrm flipH="1">
            <a:off x="11045592" y="1447502"/>
            <a:ext cx="1140220" cy="107967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1" name="菱形 140">
            <a:extLst>
              <a:ext uri="{FF2B5EF4-FFF2-40B4-BE49-F238E27FC236}">
                <a16:creationId xmlns="" xmlns:a16="http://schemas.microsoft.com/office/drawing/2014/main" id="{AA2C0F5B-AD4C-47EF-BB1A-49A08D5816CD}"/>
              </a:ext>
            </a:extLst>
          </p:cNvPr>
          <p:cNvSpPr/>
          <p:nvPr/>
        </p:nvSpPr>
        <p:spPr>
          <a:xfrm flipH="1">
            <a:off x="10788680" y="1613967"/>
            <a:ext cx="788617" cy="746739"/>
          </a:xfrm>
          <a:prstGeom prst="diamond">
            <a:avLst/>
          </a:prstGeom>
          <a:solidFill>
            <a:schemeClr val="accent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4112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1000" fill="hold"/>
                                        <p:tgtEl>
                                          <p:spTgt spid="41"/>
                                        </p:tgtEl>
                                        <p:attrNameLst>
                                          <p:attrName>ppt_w</p:attrName>
                                        </p:attrNameLst>
                                      </p:cBhvr>
                                      <p:tavLst>
                                        <p:tav tm="0">
                                          <p:val>
                                            <p:strVal val="#ppt_w*0.70"/>
                                          </p:val>
                                        </p:tav>
                                        <p:tav tm="100000">
                                          <p:val>
                                            <p:strVal val="#ppt_w"/>
                                          </p:val>
                                        </p:tav>
                                      </p:tavLst>
                                    </p:anim>
                                    <p:anim calcmode="lin" valueType="num">
                                      <p:cBhvr>
                                        <p:cTn id="18" dur="1000" fill="hold"/>
                                        <p:tgtEl>
                                          <p:spTgt spid="41"/>
                                        </p:tgtEl>
                                        <p:attrNameLst>
                                          <p:attrName>ppt_h</p:attrName>
                                        </p:attrNameLst>
                                      </p:cBhvr>
                                      <p:tavLst>
                                        <p:tav tm="0">
                                          <p:val>
                                            <p:strVal val="#ppt_h"/>
                                          </p:val>
                                        </p:tav>
                                        <p:tav tm="100000">
                                          <p:val>
                                            <p:strVal val="#ppt_h"/>
                                          </p:val>
                                        </p:tav>
                                      </p:tavLst>
                                    </p:anim>
                                    <p:animEffect transition="in" filter="fade">
                                      <p:cBhvr>
                                        <p:cTn id="19" dur="1000"/>
                                        <p:tgtEl>
                                          <p:spTgt spid="4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1000"/>
                                        <p:tgtEl>
                                          <p:spTgt spid="44"/>
                                        </p:tgtEl>
                                      </p:cBhvr>
                                    </p:animEffect>
                                    <p:anim calcmode="lin" valueType="num">
                                      <p:cBhvr>
                                        <p:cTn id="25" dur="1000" fill="hold"/>
                                        <p:tgtEl>
                                          <p:spTgt spid="44"/>
                                        </p:tgtEl>
                                        <p:attrNameLst>
                                          <p:attrName>ppt_x</p:attrName>
                                        </p:attrNameLst>
                                      </p:cBhvr>
                                      <p:tavLst>
                                        <p:tav tm="0">
                                          <p:val>
                                            <p:strVal val="#ppt_x"/>
                                          </p:val>
                                        </p:tav>
                                        <p:tav tm="100000">
                                          <p:val>
                                            <p:strVal val="#ppt_x"/>
                                          </p:val>
                                        </p:tav>
                                      </p:tavLst>
                                    </p:anim>
                                    <p:anim calcmode="lin" valueType="num">
                                      <p:cBhvr>
                                        <p:cTn id="2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28650" y="2083914"/>
            <a:ext cx="7669530" cy="3205398"/>
          </a:xfrm>
          <a:prstGeom prst="rect">
            <a:avLst/>
          </a:prstGeom>
          <a:solidFill>
            <a:schemeClr val="accent1">
              <a:alpha val="2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843" name="Rectangle 3">
            <a:extLst>
              <a:ext uri="{FF2B5EF4-FFF2-40B4-BE49-F238E27FC236}">
                <a16:creationId xmlns="" xmlns:a16="http://schemas.microsoft.com/office/drawing/2014/main" id="{37055DEA-3B44-47DD-906D-E2F1A6D6FFCA}"/>
              </a:ext>
            </a:extLst>
          </p:cNvPr>
          <p:cNvSpPr>
            <a:spLocks noGrp="1"/>
          </p:cNvSpPr>
          <p:nvPr>
            <p:ph type="body" idx="4294967295"/>
          </p:nvPr>
        </p:nvSpPr>
        <p:spPr>
          <a:xfrm>
            <a:off x="838200" y="1825625"/>
            <a:ext cx="10515600" cy="4351338"/>
          </a:xfrm>
        </p:spPr>
        <p:txBody>
          <a:bodyPr>
            <a:normAutofit/>
          </a:bodyPr>
          <a:lstStyle/>
          <a:p>
            <a:pPr>
              <a:lnSpc>
                <a:spcPct val="80000"/>
              </a:lnSpc>
            </a:pPr>
            <a:endParaRPr lang="zh-CN" altLang="en-US" sz="10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a:p>
            <a:pPr>
              <a:lnSpc>
                <a:spcPct val="80000"/>
              </a:lnSpc>
            </a:pPr>
            <a:endParaRPr lang="zh-CN" altLang="en-US" sz="1800" b="1" dirty="0">
              <a:cs typeface="+mn-ea"/>
              <a:sym typeface="+mn-lt"/>
            </a:endParaRPr>
          </a:p>
        </p:txBody>
      </p:sp>
      <p:sp>
        <p:nvSpPr>
          <p:cNvPr id="5" name="文本框 4">
            <a:extLst>
              <a:ext uri="{FF2B5EF4-FFF2-40B4-BE49-F238E27FC236}">
                <a16:creationId xmlns="" xmlns:a16="http://schemas.microsoft.com/office/drawing/2014/main" id="{E922063F-74D4-4E25-B56D-E5D0E0874DC7}"/>
              </a:ext>
            </a:extLst>
          </p:cNvPr>
          <p:cNvSpPr txBox="1"/>
          <p:nvPr/>
        </p:nvSpPr>
        <p:spPr>
          <a:xfrm>
            <a:off x="653685" y="1965325"/>
            <a:ext cx="6236969" cy="3323987"/>
          </a:xfrm>
          <a:prstGeom prst="rect">
            <a:avLst/>
          </a:prstGeom>
          <a:noFill/>
        </p:spPr>
        <p:txBody>
          <a:bodyPr wrap="square">
            <a:spAutoFit/>
          </a:bodyPr>
          <a:lstStyle/>
          <a:p>
            <a:pPr>
              <a:lnSpc>
                <a:spcPct val="150000"/>
              </a:lnSpc>
            </a:pPr>
            <a:r>
              <a:rPr lang="en-US" altLang="zh-CN" sz="2000" dirty="0">
                <a:solidFill>
                  <a:schemeClr val="tx1">
                    <a:lumMod val="85000"/>
                    <a:lumOff val="15000"/>
                  </a:schemeClr>
                </a:solidFill>
                <a:latin typeface="+mn-ea"/>
                <a:cs typeface="+mn-ea"/>
                <a:sym typeface="+mn-lt"/>
              </a:rPr>
              <a:t>《</a:t>
            </a:r>
            <a:r>
              <a:rPr lang="zh-CN" altLang="en-US" sz="2000" dirty="0">
                <a:solidFill>
                  <a:schemeClr val="tx1">
                    <a:lumMod val="85000"/>
                    <a:lumOff val="15000"/>
                  </a:schemeClr>
                </a:solidFill>
                <a:latin typeface="+mn-ea"/>
                <a:cs typeface="+mn-ea"/>
                <a:sym typeface="+mn-lt"/>
              </a:rPr>
              <a:t>刑法</a:t>
            </a:r>
            <a:r>
              <a:rPr lang="en-US" altLang="zh-CN" sz="2000" dirty="0">
                <a:solidFill>
                  <a:schemeClr val="tx1">
                    <a:lumMod val="85000"/>
                    <a:lumOff val="15000"/>
                  </a:schemeClr>
                </a:solidFill>
                <a:latin typeface="+mn-ea"/>
                <a:cs typeface="+mn-ea"/>
                <a:sym typeface="+mn-lt"/>
              </a:rPr>
              <a:t>》</a:t>
            </a:r>
            <a:r>
              <a:rPr lang="zh-CN" altLang="en-US" sz="2000" dirty="0">
                <a:solidFill>
                  <a:schemeClr val="tx1">
                    <a:lumMod val="85000"/>
                    <a:lumOff val="15000"/>
                  </a:schemeClr>
                </a:solidFill>
                <a:latin typeface="+mn-ea"/>
                <a:cs typeface="+mn-ea"/>
                <a:sym typeface="+mn-lt"/>
              </a:rPr>
              <a:t>第</a:t>
            </a:r>
            <a:r>
              <a:rPr lang="en-US" altLang="zh-CN" sz="2000" dirty="0">
                <a:solidFill>
                  <a:schemeClr val="tx1">
                    <a:lumMod val="85000"/>
                    <a:lumOff val="15000"/>
                  </a:schemeClr>
                </a:solidFill>
                <a:latin typeface="+mn-ea"/>
                <a:cs typeface="+mn-ea"/>
                <a:sym typeface="+mn-lt"/>
              </a:rPr>
              <a:t>159</a:t>
            </a:r>
            <a:r>
              <a:rPr lang="zh-CN" altLang="en-US" sz="2000" dirty="0">
                <a:solidFill>
                  <a:schemeClr val="tx1">
                    <a:lumMod val="85000"/>
                    <a:lumOff val="15000"/>
                  </a:schemeClr>
                </a:solidFill>
                <a:latin typeface="+mn-ea"/>
                <a:cs typeface="+mn-ea"/>
                <a:sym typeface="+mn-lt"/>
              </a:rPr>
              <a:t>条公司发起人、股东违反公司法的规定未交付货币、实物或者未转移财产权，虚假出资，或者在公司成立后又抽逃其出资，数额巨大、后果严重或者有其他严重情节的处五年以下有期徒刑或者单处虚假出资金额或者抽逃出资金额百分之二以上百分之十以下罚金；单位犯前款罪的，对单位判处罚金，并对其直接负责的主管人员处五年以下有期徒刑或者拘役。</a:t>
            </a: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95720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虚假出资、抽逃出资的风险</a:t>
            </a:r>
            <a:endParaRPr lang="zh-CN" altLang="en-US" sz="2800" dirty="0">
              <a:solidFill>
                <a:srgbClr val="C00000"/>
              </a:solidFill>
              <a:latin typeface="+mn-lt"/>
              <a:ea typeface="+mn-ea"/>
              <a:cs typeface="+mn-ea"/>
              <a:sym typeface="+mn-lt"/>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90654" y="2083914"/>
            <a:ext cx="4840240" cy="3205398"/>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a:extLst>
              <a:ext uri="{FF2B5EF4-FFF2-40B4-BE49-F238E27FC236}">
                <a16:creationId xmlns="" xmlns:a16="http://schemas.microsoft.com/office/drawing/2014/main" id="{022AC39B-A7DA-4597-A226-010A59F8FADB}"/>
              </a:ext>
            </a:extLst>
          </p:cNvPr>
          <p:cNvSpPr>
            <a:spLocks noGrp="1"/>
          </p:cNvSpPr>
          <p:nvPr>
            <p:ph type="body" idx="4294967295"/>
          </p:nvPr>
        </p:nvSpPr>
        <p:spPr>
          <a:xfrm>
            <a:off x="752635" y="1577340"/>
            <a:ext cx="10631646" cy="3989070"/>
          </a:xfrm>
        </p:spPr>
        <p:txBody>
          <a:bodyPr>
            <a:noAutofit/>
          </a:bodyPr>
          <a:lstStyle/>
          <a:p>
            <a:pPr>
              <a:lnSpc>
                <a:spcPct val="150000"/>
              </a:lnSpc>
            </a:pPr>
            <a:r>
              <a:rPr lang="zh-CN" altLang="en-US" sz="2400" u="sng" dirty="0">
                <a:solidFill>
                  <a:srgbClr val="C00000"/>
                </a:solidFill>
                <a:cs typeface="+mn-ea"/>
                <a:sym typeface="+mn-lt"/>
              </a:rPr>
              <a:t>虚假出资：</a:t>
            </a:r>
            <a:endParaRPr lang="zh-CN" altLang="en-US" sz="1600" dirty="0">
              <a:solidFill>
                <a:srgbClr val="C00000"/>
              </a:solidFill>
              <a:cs typeface="+mn-ea"/>
              <a:sym typeface="+mn-lt"/>
            </a:endParaRPr>
          </a:p>
          <a:p>
            <a:pPr>
              <a:lnSpc>
                <a:spcPct val="150000"/>
              </a:lnSpc>
            </a:pPr>
            <a:r>
              <a:rPr lang="zh-CN" altLang="en-US" sz="1600" dirty="0">
                <a:cs typeface="+mn-ea"/>
                <a:sym typeface="+mn-lt"/>
              </a:rPr>
              <a:t>指未交付货币、实物或者未转移财产权。</a:t>
            </a:r>
          </a:p>
          <a:p>
            <a:pPr>
              <a:lnSpc>
                <a:spcPct val="150000"/>
              </a:lnSpc>
            </a:pPr>
            <a:r>
              <a:rPr lang="zh-CN" altLang="en-US" sz="2400" u="sng" dirty="0">
                <a:solidFill>
                  <a:srgbClr val="C00000"/>
                </a:solidFill>
                <a:cs typeface="+mn-ea"/>
                <a:sym typeface="+mn-lt"/>
              </a:rPr>
              <a:t>具体表现形式：</a:t>
            </a:r>
          </a:p>
          <a:p>
            <a:pPr>
              <a:lnSpc>
                <a:spcPct val="150000"/>
              </a:lnSpc>
            </a:pPr>
            <a:r>
              <a:rPr lang="zh-CN" altLang="en-US" sz="1600" dirty="0">
                <a:cs typeface="+mn-ea"/>
                <a:sym typeface="+mn-lt"/>
              </a:rPr>
              <a:t>以货币出资的，公司发起人、股东未将货币出资存入公司在银行开设的账户。包括未全部存入也包括未足额存入。</a:t>
            </a:r>
          </a:p>
          <a:p>
            <a:pPr>
              <a:lnSpc>
                <a:spcPct val="150000"/>
              </a:lnSpc>
            </a:pPr>
            <a:r>
              <a:rPr lang="zh-CN" altLang="en-US" sz="1600" dirty="0">
                <a:cs typeface="+mn-ea"/>
                <a:sym typeface="+mn-lt"/>
              </a:rPr>
              <a:t>以实物出资的，公司发起人、股东未将实物（如房屋、机器等）全部或者部分交付给成立的公司</a:t>
            </a:r>
          </a:p>
          <a:p>
            <a:pPr>
              <a:lnSpc>
                <a:spcPct val="150000"/>
              </a:lnSpc>
            </a:pPr>
            <a:r>
              <a:rPr lang="zh-CN" altLang="en-US" sz="1600" dirty="0">
                <a:cs typeface="+mn-ea"/>
                <a:sym typeface="+mn-lt"/>
              </a:rPr>
              <a:t>以非货币财产出资的，公司发起人、股东未按法律规定的手续转移财产所有权给成立的公司</a:t>
            </a:r>
          </a:p>
          <a:p>
            <a:pPr>
              <a:lnSpc>
                <a:spcPct val="150000"/>
              </a:lnSpc>
            </a:pPr>
            <a:r>
              <a:rPr lang="zh-CN" altLang="en-US" sz="1600" dirty="0">
                <a:cs typeface="+mn-ea"/>
                <a:sym typeface="+mn-lt"/>
              </a:rPr>
              <a:t>对以实物、知识产权、土地使用权等出资，在进行评估价值的过程中，故意高估或低估</a:t>
            </a:r>
          </a:p>
          <a:p>
            <a:pPr>
              <a:lnSpc>
                <a:spcPct val="150000"/>
              </a:lnSpc>
            </a:pPr>
            <a:endParaRPr lang="zh-CN" altLang="en-US" sz="1600" dirty="0">
              <a:cs typeface="+mn-ea"/>
              <a:sym typeface="+mn-lt"/>
            </a:endParaRPr>
          </a:p>
          <a:p>
            <a:pPr>
              <a:lnSpc>
                <a:spcPct val="150000"/>
              </a:lnSpc>
            </a:pPr>
            <a:endParaRPr lang="zh-CN" altLang="en-US" sz="1600" dirty="0">
              <a:cs typeface="+mn-ea"/>
              <a:sym typeface="+mn-lt"/>
            </a:endParaRPr>
          </a:p>
        </p:txBody>
      </p:sp>
      <p:sp>
        <p:nvSpPr>
          <p:cNvPr id="4"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95720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虚假出资、抽逃出资的风险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a:extLst>
              <a:ext uri="{FF2B5EF4-FFF2-40B4-BE49-F238E27FC236}">
                <a16:creationId xmlns="" xmlns:a16="http://schemas.microsoft.com/office/drawing/2014/main" id="{4A265C88-4B67-4F0A-90F0-F4F7B96B7E4C}"/>
              </a:ext>
            </a:extLst>
          </p:cNvPr>
          <p:cNvSpPr>
            <a:spLocks noGrp="1"/>
          </p:cNvSpPr>
          <p:nvPr>
            <p:ph type="title" idx="4294967295"/>
          </p:nvPr>
        </p:nvSpPr>
        <p:spPr>
          <a:xfrm>
            <a:off x="5033963" y="1006268"/>
            <a:ext cx="2124075" cy="463550"/>
          </a:xfrm>
        </p:spPr>
        <p:txBody>
          <a:bodyPr>
            <a:normAutofit/>
          </a:bodyPr>
          <a:lstStyle/>
          <a:p>
            <a:pPr algn="ctr"/>
            <a:r>
              <a:rPr lang="zh-CN" altLang="en-US" sz="2400" dirty="0">
                <a:solidFill>
                  <a:srgbClr val="C00000"/>
                </a:solidFill>
                <a:latin typeface="+mn-lt"/>
                <a:ea typeface="+mn-ea"/>
                <a:cs typeface="+mn-ea"/>
                <a:sym typeface="+mn-lt"/>
              </a:rPr>
              <a:t>抽逃出资</a:t>
            </a:r>
          </a:p>
        </p:txBody>
      </p:sp>
      <p:sp>
        <p:nvSpPr>
          <p:cNvPr id="37891" name="Rectangle 3">
            <a:extLst>
              <a:ext uri="{FF2B5EF4-FFF2-40B4-BE49-F238E27FC236}">
                <a16:creationId xmlns="" xmlns:a16="http://schemas.microsoft.com/office/drawing/2014/main" id="{364FC2CA-4194-4959-8058-D08922F92921}"/>
              </a:ext>
            </a:extLst>
          </p:cNvPr>
          <p:cNvSpPr>
            <a:spLocks noGrp="1"/>
          </p:cNvSpPr>
          <p:nvPr>
            <p:ph type="body" idx="4294967295"/>
          </p:nvPr>
        </p:nvSpPr>
        <p:spPr>
          <a:xfrm>
            <a:off x="5186036" y="2652922"/>
            <a:ext cx="5739881" cy="2870800"/>
          </a:xfrm>
        </p:spPr>
        <p:txBody>
          <a:bodyPr>
            <a:normAutofit lnSpcReduction="10000"/>
          </a:bodyPr>
          <a:lstStyle/>
          <a:p>
            <a:pPr marL="0" indent="0">
              <a:lnSpc>
                <a:spcPct val="150000"/>
              </a:lnSpc>
              <a:buNone/>
            </a:pPr>
            <a:r>
              <a:rPr lang="zh-CN" altLang="en-US" sz="2400" dirty="0">
                <a:solidFill>
                  <a:srgbClr val="C00000"/>
                </a:solidFill>
                <a:latin typeface="+mn-ea"/>
                <a:cs typeface="+mn-ea"/>
                <a:sym typeface="+mn-lt"/>
              </a:rPr>
              <a:t>实践中的表现形式：</a:t>
            </a: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1</a:t>
            </a:r>
            <a:r>
              <a:rPr lang="zh-CN" altLang="en-US" sz="1800" dirty="0">
                <a:latin typeface="+mn-ea"/>
                <a:cs typeface="+mn-ea"/>
                <a:sym typeface="+mn-lt"/>
              </a:rPr>
              <a:t>）行为人为达到设立公司的目的，通过向他人借款或向银行贷款等手段取得资金作为出资，待公司成立后再将这些资金抽回还贷。</a:t>
            </a: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2</a:t>
            </a:r>
            <a:r>
              <a:rPr lang="zh-CN" altLang="en-US" sz="1800" dirty="0">
                <a:latin typeface="+mn-ea"/>
                <a:cs typeface="+mn-ea"/>
                <a:sym typeface="+mn-lt"/>
              </a:rPr>
              <a:t>）行为人在公司设立时，依法缴纳了自己的出资，在公司成立后，为减少出资风险又抽回已投入的出资。</a:t>
            </a:r>
          </a:p>
        </p:txBody>
      </p:sp>
      <p:sp>
        <p:nvSpPr>
          <p:cNvPr id="2" name="矩形 1"/>
          <p:cNvSpPr/>
          <p:nvPr/>
        </p:nvSpPr>
        <p:spPr>
          <a:xfrm>
            <a:off x="1266084" y="1663597"/>
            <a:ext cx="9659833" cy="468975"/>
          </a:xfrm>
          <a:prstGeom prst="rect">
            <a:avLst/>
          </a:prstGeom>
        </p:spPr>
        <p:txBody>
          <a:bodyPr wrap="square">
            <a:spAutoFit/>
          </a:bodyPr>
          <a:lstStyle/>
          <a:p>
            <a:pPr algn="ctr">
              <a:lnSpc>
                <a:spcPct val="150000"/>
              </a:lnSpc>
            </a:pPr>
            <a:r>
              <a:rPr lang="zh-CN" altLang="en-US" dirty="0">
                <a:latin typeface="+mn-ea"/>
                <a:cs typeface="+mn-ea"/>
                <a:sym typeface="+mn-lt"/>
              </a:rPr>
              <a:t>在公司设立时，依法足额缴纳了自己的出资，但在公司成立后又将已投入的出资撤回的情形。</a:t>
            </a:r>
          </a:p>
        </p:txBody>
      </p:sp>
      <p:pic>
        <p:nvPicPr>
          <p:cNvPr id="3" name="图片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62270" y="2851503"/>
            <a:ext cx="3159342" cy="2672219"/>
          </a:xfrm>
          <a:prstGeom prst="rect">
            <a:avLst/>
          </a:prstGeom>
        </p:spPr>
      </p:pic>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95720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虚假出资、抽逃出资的风险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a:extLst>
              <a:ext uri="{FF2B5EF4-FFF2-40B4-BE49-F238E27FC236}">
                <a16:creationId xmlns="" xmlns:a16="http://schemas.microsoft.com/office/drawing/2014/main" id="{52B546A2-9DE1-45EB-AF4B-A4EF481C469F}"/>
              </a:ext>
            </a:extLst>
          </p:cNvPr>
          <p:cNvSpPr>
            <a:spLocks noGrp="1"/>
          </p:cNvSpPr>
          <p:nvPr>
            <p:ph type="title" idx="4294967295"/>
          </p:nvPr>
        </p:nvSpPr>
        <p:spPr>
          <a:xfrm>
            <a:off x="5029200" y="924962"/>
            <a:ext cx="2133600" cy="679903"/>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立案标准</a:t>
            </a:r>
          </a:p>
        </p:txBody>
      </p:sp>
      <p:sp>
        <p:nvSpPr>
          <p:cNvPr id="5" name="文本框 4">
            <a:extLst>
              <a:ext uri="{FF2B5EF4-FFF2-40B4-BE49-F238E27FC236}">
                <a16:creationId xmlns="" xmlns:a16="http://schemas.microsoft.com/office/drawing/2014/main" id="{A8C175CD-04AB-411F-993A-06EBDDE1E385}"/>
              </a:ext>
            </a:extLst>
          </p:cNvPr>
          <p:cNvSpPr txBox="1"/>
          <p:nvPr/>
        </p:nvSpPr>
        <p:spPr>
          <a:xfrm>
            <a:off x="558281" y="1604865"/>
            <a:ext cx="11075437" cy="4893647"/>
          </a:xfrm>
          <a:prstGeom prst="rect">
            <a:avLst/>
          </a:prstGeom>
          <a:noFill/>
        </p:spPr>
        <p:txBody>
          <a:bodyPr wrap="square">
            <a:spAutoFit/>
          </a:bodyPr>
          <a:lstStyle/>
          <a:p>
            <a:pPr>
              <a:lnSpc>
                <a:spcPct val="150000"/>
              </a:lnSpc>
            </a:pPr>
            <a:r>
              <a:rPr lang="zh-CN" altLang="en-US" sz="1600" dirty="0">
                <a:latin typeface="+mn-ea"/>
                <a:cs typeface="+mn-ea"/>
                <a:sym typeface="+mn-lt"/>
              </a:rPr>
              <a:t>公司发起人、股东违反公司法的规定未交付货币、实物或者未转移财产权，虚假出资，或者在公司成立后又抽逃其出资，涉嫌下列情形之一的，应予立案追诉</a:t>
            </a:r>
            <a:r>
              <a:rPr lang="en-US" altLang="zh-CN" sz="1600" dirty="0">
                <a:latin typeface="+mn-ea"/>
                <a:cs typeface="+mn-ea"/>
                <a:sym typeface="+mn-lt"/>
              </a:rPr>
              <a:t>:</a:t>
            </a:r>
          </a:p>
          <a:p>
            <a:pPr>
              <a:lnSpc>
                <a:spcPct val="150000"/>
              </a:lnSpc>
            </a:pPr>
            <a:r>
              <a:rPr lang="en-US" altLang="zh-CN" sz="1600" dirty="0">
                <a:latin typeface="+mn-ea"/>
                <a:cs typeface="+mn-ea"/>
                <a:sym typeface="+mn-lt"/>
              </a:rPr>
              <a:t>    (</a:t>
            </a:r>
            <a:r>
              <a:rPr lang="zh-CN" altLang="en-US" sz="1600" dirty="0">
                <a:latin typeface="+mn-ea"/>
                <a:cs typeface="+mn-ea"/>
                <a:sym typeface="+mn-lt"/>
              </a:rPr>
              <a:t>一</a:t>
            </a:r>
            <a:r>
              <a:rPr lang="en-US" altLang="zh-CN" sz="1600" dirty="0">
                <a:latin typeface="+mn-ea"/>
                <a:cs typeface="+mn-ea"/>
                <a:sym typeface="+mn-lt"/>
              </a:rPr>
              <a:t>)</a:t>
            </a:r>
            <a:r>
              <a:rPr lang="zh-CN" altLang="en-US" sz="1600" dirty="0">
                <a:latin typeface="+mn-ea"/>
                <a:cs typeface="+mn-ea"/>
                <a:sym typeface="+mn-lt"/>
              </a:rPr>
              <a:t>超过法定出资期限，有限责任公司股东虚假出资数额在三十万元以上并占其应缴出资数额百分之六十以上的，股份有限公司发起人、股东虚假出资数额在三百万元以上并占其应缴出资数额百分之三十以上的</a:t>
            </a:r>
            <a:r>
              <a:rPr lang="en-US" altLang="zh-CN" sz="1600" dirty="0">
                <a:latin typeface="+mn-ea"/>
                <a:cs typeface="+mn-ea"/>
                <a:sym typeface="+mn-lt"/>
              </a:rPr>
              <a:t>;</a:t>
            </a:r>
          </a:p>
          <a:p>
            <a:pPr>
              <a:lnSpc>
                <a:spcPct val="150000"/>
              </a:lnSpc>
            </a:pPr>
            <a:r>
              <a:rPr lang="en-US" altLang="zh-CN" sz="1600" dirty="0">
                <a:latin typeface="+mn-ea"/>
                <a:cs typeface="+mn-ea"/>
                <a:sym typeface="+mn-lt"/>
              </a:rPr>
              <a:t>    (</a:t>
            </a:r>
            <a:r>
              <a:rPr lang="zh-CN" altLang="en-US" sz="1600" dirty="0">
                <a:latin typeface="+mn-ea"/>
                <a:cs typeface="+mn-ea"/>
                <a:sym typeface="+mn-lt"/>
              </a:rPr>
              <a:t>二</a:t>
            </a:r>
            <a:r>
              <a:rPr lang="en-US" altLang="zh-CN" sz="1600" dirty="0">
                <a:latin typeface="+mn-ea"/>
                <a:cs typeface="+mn-ea"/>
                <a:sym typeface="+mn-lt"/>
              </a:rPr>
              <a:t>)</a:t>
            </a:r>
            <a:r>
              <a:rPr lang="zh-CN" altLang="en-US" sz="1600" dirty="0">
                <a:latin typeface="+mn-ea"/>
                <a:cs typeface="+mn-ea"/>
                <a:sym typeface="+mn-lt"/>
              </a:rPr>
              <a:t>有限责任公司股东抽逃出资数额在三十万元以上并占其实缴出资数额百分之六十以上的，股份有限公司发起人、股东抽逃出资数额在三百万元以上并占其实缴出资数额百分之三十以上的</a:t>
            </a:r>
            <a:r>
              <a:rPr lang="en-US" altLang="zh-CN" sz="1600" dirty="0">
                <a:latin typeface="+mn-ea"/>
                <a:cs typeface="+mn-ea"/>
                <a:sym typeface="+mn-lt"/>
              </a:rPr>
              <a:t>;</a:t>
            </a:r>
          </a:p>
          <a:p>
            <a:pPr>
              <a:lnSpc>
                <a:spcPct val="150000"/>
              </a:lnSpc>
            </a:pPr>
            <a:r>
              <a:rPr lang="en-US" altLang="zh-CN" sz="1600" dirty="0">
                <a:latin typeface="+mn-ea"/>
                <a:cs typeface="+mn-ea"/>
                <a:sym typeface="+mn-lt"/>
              </a:rPr>
              <a:t>    (</a:t>
            </a:r>
            <a:r>
              <a:rPr lang="zh-CN" altLang="en-US" sz="1600" dirty="0">
                <a:latin typeface="+mn-ea"/>
                <a:cs typeface="+mn-ea"/>
                <a:sym typeface="+mn-lt"/>
              </a:rPr>
              <a:t>三</a:t>
            </a:r>
            <a:r>
              <a:rPr lang="en-US" altLang="zh-CN" sz="1600" dirty="0">
                <a:latin typeface="+mn-ea"/>
                <a:cs typeface="+mn-ea"/>
                <a:sym typeface="+mn-lt"/>
              </a:rPr>
              <a:t>)</a:t>
            </a:r>
            <a:r>
              <a:rPr lang="zh-CN" altLang="en-US" sz="1600" dirty="0">
                <a:latin typeface="+mn-ea"/>
                <a:cs typeface="+mn-ea"/>
                <a:sym typeface="+mn-lt"/>
              </a:rPr>
              <a:t>造成公司、股东、债权人的直接经济损失累计数额在十万元以上的</a:t>
            </a:r>
            <a:r>
              <a:rPr lang="en-US" altLang="zh-CN" sz="1600" dirty="0">
                <a:latin typeface="+mn-ea"/>
                <a:cs typeface="+mn-ea"/>
                <a:sym typeface="+mn-lt"/>
              </a:rPr>
              <a:t>;</a:t>
            </a:r>
          </a:p>
          <a:p>
            <a:pPr>
              <a:lnSpc>
                <a:spcPct val="150000"/>
              </a:lnSpc>
            </a:pPr>
            <a:r>
              <a:rPr lang="en-US" altLang="zh-CN" sz="1600" dirty="0">
                <a:latin typeface="+mn-ea"/>
                <a:cs typeface="+mn-ea"/>
                <a:sym typeface="+mn-lt"/>
              </a:rPr>
              <a:t>    (</a:t>
            </a:r>
            <a:r>
              <a:rPr lang="zh-CN" altLang="en-US" sz="1600" dirty="0">
                <a:latin typeface="+mn-ea"/>
                <a:cs typeface="+mn-ea"/>
                <a:sym typeface="+mn-lt"/>
              </a:rPr>
              <a:t>四</a:t>
            </a:r>
            <a:r>
              <a:rPr lang="en-US" altLang="zh-CN" sz="1600" dirty="0">
                <a:latin typeface="+mn-ea"/>
                <a:cs typeface="+mn-ea"/>
                <a:sym typeface="+mn-lt"/>
              </a:rPr>
              <a:t>)</a:t>
            </a:r>
            <a:r>
              <a:rPr lang="zh-CN" altLang="en-US" sz="1600" dirty="0">
                <a:latin typeface="+mn-ea"/>
                <a:cs typeface="+mn-ea"/>
                <a:sym typeface="+mn-lt"/>
              </a:rPr>
              <a:t>虽未达到上述数额标准，但具有下列情形之一的</a:t>
            </a:r>
            <a:r>
              <a:rPr lang="en-US" altLang="zh-CN" sz="1600" dirty="0">
                <a:latin typeface="+mn-ea"/>
                <a:cs typeface="+mn-ea"/>
                <a:sym typeface="+mn-lt"/>
              </a:rPr>
              <a:t>:</a:t>
            </a:r>
          </a:p>
          <a:p>
            <a:pPr>
              <a:lnSpc>
                <a:spcPct val="150000"/>
              </a:lnSpc>
            </a:pPr>
            <a:r>
              <a:rPr lang="en-US" altLang="zh-CN" sz="1600" dirty="0">
                <a:latin typeface="+mn-ea"/>
                <a:cs typeface="+mn-ea"/>
                <a:sym typeface="+mn-lt"/>
              </a:rPr>
              <a:t>    1.</a:t>
            </a:r>
            <a:r>
              <a:rPr lang="zh-CN" altLang="en-US" sz="1600" dirty="0">
                <a:latin typeface="+mn-ea"/>
                <a:cs typeface="+mn-ea"/>
                <a:sym typeface="+mn-lt"/>
              </a:rPr>
              <a:t>致使公司资不抵债或者无法正常经营的</a:t>
            </a:r>
            <a:r>
              <a:rPr lang="en-US" altLang="zh-CN" sz="1600" dirty="0">
                <a:latin typeface="+mn-ea"/>
                <a:cs typeface="+mn-ea"/>
                <a:sym typeface="+mn-lt"/>
              </a:rPr>
              <a:t>;</a:t>
            </a:r>
          </a:p>
          <a:p>
            <a:pPr>
              <a:lnSpc>
                <a:spcPct val="150000"/>
              </a:lnSpc>
            </a:pPr>
            <a:r>
              <a:rPr lang="en-US" altLang="zh-CN" sz="1600" dirty="0">
                <a:latin typeface="+mn-ea"/>
                <a:cs typeface="+mn-ea"/>
                <a:sym typeface="+mn-lt"/>
              </a:rPr>
              <a:t>    2.</a:t>
            </a:r>
            <a:r>
              <a:rPr lang="zh-CN" altLang="en-US" sz="1600" dirty="0">
                <a:latin typeface="+mn-ea"/>
                <a:cs typeface="+mn-ea"/>
                <a:sym typeface="+mn-lt"/>
              </a:rPr>
              <a:t>公司发起人、股东合谋虚假出资、抽逃出资的</a:t>
            </a:r>
            <a:r>
              <a:rPr lang="en-US" altLang="zh-CN" sz="1600" dirty="0">
                <a:latin typeface="+mn-ea"/>
                <a:cs typeface="+mn-ea"/>
                <a:sym typeface="+mn-lt"/>
              </a:rPr>
              <a:t>;</a:t>
            </a:r>
          </a:p>
          <a:p>
            <a:pPr>
              <a:lnSpc>
                <a:spcPct val="150000"/>
              </a:lnSpc>
            </a:pPr>
            <a:r>
              <a:rPr lang="en-US" altLang="zh-CN" sz="1600" dirty="0">
                <a:latin typeface="+mn-ea"/>
                <a:cs typeface="+mn-ea"/>
                <a:sym typeface="+mn-lt"/>
              </a:rPr>
              <a:t>    3.</a:t>
            </a:r>
            <a:r>
              <a:rPr lang="zh-CN" altLang="en-US" sz="1600" dirty="0">
                <a:latin typeface="+mn-ea"/>
                <a:cs typeface="+mn-ea"/>
                <a:sym typeface="+mn-lt"/>
              </a:rPr>
              <a:t>两年内因虚假出资、抽逃出资受过行政处罚二次以上，又虚假出资、抽逃出资的</a:t>
            </a:r>
            <a:r>
              <a:rPr lang="en-US" altLang="zh-CN" sz="1600" dirty="0">
                <a:latin typeface="+mn-ea"/>
                <a:cs typeface="+mn-ea"/>
                <a:sym typeface="+mn-lt"/>
              </a:rPr>
              <a:t>;</a:t>
            </a:r>
          </a:p>
          <a:p>
            <a:pPr>
              <a:lnSpc>
                <a:spcPct val="150000"/>
              </a:lnSpc>
            </a:pPr>
            <a:r>
              <a:rPr lang="en-US" altLang="zh-CN" sz="1600" dirty="0">
                <a:latin typeface="+mn-ea"/>
                <a:cs typeface="+mn-ea"/>
                <a:sym typeface="+mn-lt"/>
              </a:rPr>
              <a:t>    4.</a:t>
            </a:r>
            <a:r>
              <a:rPr lang="zh-CN" altLang="en-US" sz="1600" dirty="0">
                <a:latin typeface="+mn-ea"/>
                <a:cs typeface="+mn-ea"/>
                <a:sym typeface="+mn-lt"/>
              </a:rPr>
              <a:t>利用虚假出资、抽逃出资所得资金进行违法活动的。</a:t>
            </a:r>
          </a:p>
          <a:p>
            <a:pPr>
              <a:lnSpc>
                <a:spcPct val="150000"/>
              </a:lnSpc>
            </a:pPr>
            <a:r>
              <a:rPr lang="zh-CN" altLang="en-US" sz="1600" dirty="0">
                <a:latin typeface="+mn-ea"/>
                <a:cs typeface="+mn-ea"/>
                <a:sym typeface="+mn-lt"/>
              </a:rPr>
              <a:t>    </a:t>
            </a:r>
            <a:r>
              <a:rPr lang="en-US" altLang="zh-CN" sz="1600" dirty="0">
                <a:latin typeface="+mn-ea"/>
                <a:cs typeface="+mn-ea"/>
                <a:sym typeface="+mn-lt"/>
              </a:rPr>
              <a:t>(</a:t>
            </a:r>
            <a:r>
              <a:rPr lang="zh-CN" altLang="en-US" sz="1600" dirty="0">
                <a:latin typeface="+mn-ea"/>
                <a:cs typeface="+mn-ea"/>
                <a:sym typeface="+mn-lt"/>
              </a:rPr>
              <a:t>五</a:t>
            </a:r>
            <a:r>
              <a:rPr lang="en-US" altLang="zh-CN" sz="1600" dirty="0">
                <a:latin typeface="+mn-ea"/>
                <a:cs typeface="+mn-ea"/>
                <a:sym typeface="+mn-lt"/>
              </a:rPr>
              <a:t>)</a:t>
            </a:r>
            <a:r>
              <a:rPr lang="zh-CN" altLang="en-US" sz="1600" dirty="0">
                <a:latin typeface="+mn-ea"/>
                <a:cs typeface="+mn-ea"/>
                <a:sym typeface="+mn-lt"/>
              </a:rPr>
              <a:t>其他后果严重或者有其他严重情节的情形。</a:t>
            </a: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95720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虚假出资、抽逃出资的风险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455159" y="1390261"/>
            <a:ext cx="4438828" cy="4982547"/>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963" name="Rectangle 3">
            <a:extLst>
              <a:ext uri="{FF2B5EF4-FFF2-40B4-BE49-F238E27FC236}">
                <a16:creationId xmlns="" xmlns:a16="http://schemas.microsoft.com/office/drawing/2014/main" id="{1A5DA596-993D-4DEE-A859-03ABCBD2FC1E}"/>
              </a:ext>
            </a:extLst>
          </p:cNvPr>
          <p:cNvSpPr>
            <a:spLocks noGrp="1"/>
          </p:cNvSpPr>
          <p:nvPr>
            <p:ph type="body" idx="4294967295"/>
          </p:nvPr>
        </p:nvSpPr>
        <p:spPr>
          <a:xfrm>
            <a:off x="225390" y="1240972"/>
            <a:ext cx="8467725" cy="5122214"/>
          </a:xfrm>
        </p:spPr>
        <p:txBody>
          <a:bodyPr>
            <a:normAutofit lnSpcReduction="10000"/>
          </a:bodyPr>
          <a:lstStyle/>
          <a:p>
            <a:pPr>
              <a:lnSpc>
                <a:spcPct val="160000"/>
              </a:lnSpc>
            </a:pPr>
            <a:r>
              <a:rPr lang="zh-CN" altLang="en-US" sz="2400" dirty="0">
                <a:solidFill>
                  <a:srgbClr val="C00000"/>
                </a:solidFill>
                <a:latin typeface="+mn-ea"/>
                <a:cs typeface="+mn-ea"/>
                <a:sym typeface="+mn-lt"/>
              </a:rPr>
              <a:t>证券融资中的刑事风险：</a:t>
            </a:r>
          </a:p>
          <a:p>
            <a:pPr>
              <a:lnSpc>
                <a:spcPct val="160000"/>
              </a:lnSpc>
            </a:pPr>
            <a:r>
              <a:rPr lang="zh-CN" altLang="en-US" sz="1800" dirty="0">
                <a:solidFill>
                  <a:schemeClr val="bg2">
                    <a:lumMod val="25000"/>
                  </a:schemeClr>
                </a:solidFill>
                <a:latin typeface="+mn-ea"/>
                <a:cs typeface="+mn-ea"/>
                <a:sym typeface="+mn-lt"/>
              </a:rPr>
              <a:t>擅自发行股票或者公司、企业债券罪（</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179</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欺诈发行股票、债券罪（</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160</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违规披露、不披露重要信息罪（刑法修正案六，修改刑法第</a:t>
            </a:r>
            <a:r>
              <a:rPr lang="en-US" altLang="zh-CN" sz="1800" dirty="0">
                <a:solidFill>
                  <a:schemeClr val="bg2">
                    <a:lumMod val="25000"/>
                  </a:schemeClr>
                </a:solidFill>
                <a:latin typeface="+mn-ea"/>
                <a:cs typeface="+mn-ea"/>
                <a:sym typeface="+mn-lt"/>
              </a:rPr>
              <a:t>161</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内幕交易、泄露内幕信息罪（</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修正案，刑法第</a:t>
            </a:r>
            <a:r>
              <a:rPr lang="en-US" altLang="zh-CN" sz="1800" dirty="0">
                <a:solidFill>
                  <a:schemeClr val="bg2">
                    <a:lumMod val="25000"/>
                  </a:schemeClr>
                </a:solidFill>
                <a:latin typeface="+mn-ea"/>
                <a:cs typeface="+mn-ea"/>
                <a:sym typeface="+mn-lt"/>
              </a:rPr>
              <a:t>180</a:t>
            </a:r>
            <a:r>
              <a:rPr lang="zh-CN" altLang="en-US" sz="1800" dirty="0">
                <a:solidFill>
                  <a:schemeClr val="bg2">
                    <a:lumMod val="25000"/>
                  </a:schemeClr>
                </a:solidFill>
                <a:latin typeface="+mn-ea"/>
                <a:cs typeface="+mn-ea"/>
                <a:sym typeface="+mn-lt"/>
              </a:rPr>
              <a:t>条）</a:t>
            </a:r>
            <a:endParaRPr lang="en-US" altLang="zh-CN" sz="1800" dirty="0">
              <a:solidFill>
                <a:schemeClr val="bg2">
                  <a:lumMod val="25000"/>
                </a:schemeClr>
              </a:solidFill>
              <a:latin typeface="+mn-ea"/>
              <a:cs typeface="+mn-ea"/>
              <a:sym typeface="+mn-lt"/>
            </a:endParaRPr>
          </a:p>
          <a:p>
            <a:pPr>
              <a:lnSpc>
                <a:spcPct val="160000"/>
              </a:lnSpc>
            </a:pPr>
            <a:r>
              <a:rPr lang="zh-CN" altLang="en-US" sz="1800" dirty="0">
                <a:solidFill>
                  <a:schemeClr val="bg2">
                    <a:lumMod val="25000"/>
                  </a:schemeClr>
                </a:solidFill>
                <a:latin typeface="+mn-ea"/>
                <a:cs typeface="+mn-ea"/>
                <a:sym typeface="+mn-lt"/>
              </a:rPr>
              <a:t>编造并传播证券交易虚假信息罪（刑法修正案，刑法第</a:t>
            </a:r>
            <a:r>
              <a:rPr lang="en-US" altLang="zh-CN" sz="1800" dirty="0">
                <a:solidFill>
                  <a:schemeClr val="bg2">
                    <a:lumMod val="25000"/>
                  </a:schemeClr>
                </a:solidFill>
                <a:latin typeface="+mn-ea"/>
                <a:cs typeface="+mn-ea"/>
                <a:sym typeface="+mn-lt"/>
              </a:rPr>
              <a:t>181</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编造并传播证券交易虚假信息罪（刑法修正案，修改刑法第</a:t>
            </a:r>
            <a:r>
              <a:rPr lang="en-US" altLang="zh-CN" sz="1800" dirty="0">
                <a:solidFill>
                  <a:schemeClr val="bg2">
                    <a:lumMod val="25000"/>
                  </a:schemeClr>
                </a:solidFill>
                <a:latin typeface="+mn-ea"/>
                <a:cs typeface="+mn-ea"/>
                <a:sym typeface="+mn-lt"/>
              </a:rPr>
              <a:t>181</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诱骗投资者买卖证券罪（刑法修正案，修改刑法第</a:t>
            </a:r>
            <a:r>
              <a:rPr lang="en-US" altLang="zh-CN" sz="1800" dirty="0">
                <a:solidFill>
                  <a:schemeClr val="bg2">
                    <a:lumMod val="25000"/>
                  </a:schemeClr>
                </a:solidFill>
                <a:latin typeface="+mn-ea"/>
                <a:cs typeface="+mn-ea"/>
                <a:sym typeface="+mn-lt"/>
              </a:rPr>
              <a:t>181</a:t>
            </a:r>
            <a:r>
              <a:rPr lang="zh-CN" altLang="en-US" sz="1800" dirty="0">
                <a:solidFill>
                  <a:schemeClr val="bg2">
                    <a:lumMod val="25000"/>
                  </a:schemeClr>
                </a:solidFill>
                <a:latin typeface="+mn-ea"/>
                <a:cs typeface="+mn-ea"/>
                <a:sym typeface="+mn-lt"/>
              </a:rPr>
              <a:t>条）</a:t>
            </a:r>
          </a:p>
          <a:p>
            <a:pPr>
              <a:lnSpc>
                <a:spcPct val="160000"/>
              </a:lnSpc>
            </a:pPr>
            <a:r>
              <a:rPr lang="zh-CN" altLang="en-US" sz="1800" dirty="0">
                <a:solidFill>
                  <a:schemeClr val="bg2">
                    <a:lumMod val="25000"/>
                  </a:schemeClr>
                </a:solidFill>
                <a:latin typeface="+mn-ea"/>
                <a:cs typeface="+mn-ea"/>
                <a:sym typeface="+mn-lt"/>
              </a:rPr>
              <a:t>操纵证券市场罪（刑法修正案六，修改刑法第</a:t>
            </a:r>
            <a:r>
              <a:rPr lang="en-US" altLang="zh-CN" sz="1800" dirty="0">
                <a:solidFill>
                  <a:schemeClr val="bg2">
                    <a:lumMod val="25000"/>
                  </a:schemeClr>
                </a:solidFill>
                <a:latin typeface="+mn-ea"/>
                <a:cs typeface="+mn-ea"/>
                <a:sym typeface="+mn-lt"/>
              </a:rPr>
              <a:t>182</a:t>
            </a:r>
            <a:r>
              <a:rPr lang="zh-CN" altLang="en-US" sz="1800" dirty="0">
                <a:solidFill>
                  <a:schemeClr val="bg2">
                    <a:lumMod val="25000"/>
                  </a:schemeClr>
                </a:solidFill>
                <a:latin typeface="+mn-ea"/>
                <a:cs typeface="+mn-ea"/>
                <a:sym typeface="+mn-lt"/>
              </a:rPr>
              <a:t>条）</a:t>
            </a:r>
          </a:p>
          <a:p>
            <a:pPr>
              <a:lnSpc>
                <a:spcPct val="160000"/>
              </a:lnSpc>
            </a:pPr>
            <a:endParaRPr lang="zh-CN" altLang="en-US" sz="1800" dirty="0">
              <a:latin typeface="+mn-ea"/>
              <a:cs typeface="+mn-ea"/>
              <a:sym typeface="+mn-lt"/>
            </a:endParaRPr>
          </a:p>
        </p:txBody>
      </p:sp>
      <p:sp>
        <p:nvSpPr>
          <p:cNvPr id="4"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455159" y="2320738"/>
            <a:ext cx="4438828" cy="2962681"/>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 xmlns:a16="http://schemas.microsoft.com/office/drawing/2014/main" id="{00178A58-0C42-4C5D-9C23-036D8962E54A}"/>
              </a:ext>
            </a:extLst>
          </p:cNvPr>
          <p:cNvSpPr>
            <a:spLocks noGrp="1"/>
          </p:cNvSpPr>
          <p:nvPr>
            <p:ph type="title" idx="4294967295"/>
          </p:nvPr>
        </p:nvSpPr>
        <p:spPr>
          <a:xfrm>
            <a:off x="3081435" y="1007409"/>
            <a:ext cx="6029131" cy="623920"/>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内幕交易、泄露内幕信息罪</a:t>
            </a:r>
          </a:p>
        </p:txBody>
      </p:sp>
      <p:sp>
        <p:nvSpPr>
          <p:cNvPr id="43011" name="Rectangle 3">
            <a:extLst>
              <a:ext uri="{FF2B5EF4-FFF2-40B4-BE49-F238E27FC236}">
                <a16:creationId xmlns="" xmlns:a16="http://schemas.microsoft.com/office/drawing/2014/main" id="{C381CFBA-642C-4852-BBF1-D4D4E8B4BE5C}"/>
              </a:ext>
            </a:extLst>
          </p:cNvPr>
          <p:cNvSpPr>
            <a:spLocks noGrp="1"/>
          </p:cNvSpPr>
          <p:nvPr>
            <p:ph type="body" idx="4294967295"/>
          </p:nvPr>
        </p:nvSpPr>
        <p:spPr>
          <a:xfrm>
            <a:off x="5262465" y="1922818"/>
            <a:ext cx="6561754" cy="3554252"/>
          </a:xfrm>
        </p:spPr>
        <p:txBody>
          <a:bodyPr>
            <a:normAutofit/>
          </a:bodyPr>
          <a:lstStyle/>
          <a:p>
            <a:pPr>
              <a:lnSpc>
                <a:spcPct val="150000"/>
              </a:lnSpc>
            </a:pPr>
            <a:r>
              <a:rPr lang="zh-CN" altLang="en-US" sz="1800" dirty="0">
                <a:solidFill>
                  <a:schemeClr val="bg2">
                    <a:lumMod val="25000"/>
                  </a:schemeClr>
                </a:solidFill>
                <a:cs typeface="+mn-ea"/>
                <a:sym typeface="+mn-lt"/>
              </a:rPr>
              <a:t>证券交易内幕信息的知情人员或者非法获取证券交易内幕信息的人员，在涉及证券的发行，证券交易或者其他对证券交易价格有重大影响的信息尚未公布前，买入或者卖出该证券，或者泄露该信息情节严重的，处五年以下有期徒刑或者拘役，并处或单处违法所得一倍以上五倍以下罚金，情节特别严重的，处五年以上十年以下有期徒刑，并处违法所得一倍以上五倍以下罚金。单位犯前款罪的对单位判处罚金，并对直接负责的主管人员和其他责任人员，处五年以下有期徒刑或者拘役。</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595534"/>
            <a:ext cx="5262465" cy="5262465"/>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a:extLst>
              <a:ext uri="{FF2B5EF4-FFF2-40B4-BE49-F238E27FC236}">
                <a16:creationId xmlns="" xmlns:a16="http://schemas.microsoft.com/office/drawing/2014/main" id="{99B3F7D8-82DC-451B-A6FA-14F34752A5E0}"/>
              </a:ext>
            </a:extLst>
          </p:cNvPr>
          <p:cNvSpPr>
            <a:spLocks noGrp="1"/>
          </p:cNvSpPr>
          <p:nvPr>
            <p:ph type="title" idx="4294967295"/>
          </p:nvPr>
        </p:nvSpPr>
        <p:spPr>
          <a:xfrm>
            <a:off x="4633913" y="902493"/>
            <a:ext cx="2924175" cy="70167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      本罪的构成：</a:t>
            </a:r>
          </a:p>
        </p:txBody>
      </p:sp>
      <p:sp>
        <p:nvSpPr>
          <p:cNvPr id="44035" name="Rectangle 3">
            <a:extLst>
              <a:ext uri="{FF2B5EF4-FFF2-40B4-BE49-F238E27FC236}">
                <a16:creationId xmlns="" xmlns:a16="http://schemas.microsoft.com/office/drawing/2014/main" id="{93CE59D3-B18D-474F-A51D-2A43A05AC6C6}"/>
              </a:ext>
            </a:extLst>
          </p:cNvPr>
          <p:cNvSpPr>
            <a:spLocks noGrp="1"/>
          </p:cNvSpPr>
          <p:nvPr>
            <p:ph type="body" idx="4294967295"/>
          </p:nvPr>
        </p:nvSpPr>
        <p:spPr>
          <a:xfrm>
            <a:off x="996822" y="2058712"/>
            <a:ext cx="8156510" cy="3850514"/>
          </a:xfrm>
        </p:spPr>
        <p:txBody>
          <a:bodyPr>
            <a:normAutofit/>
          </a:bodyPr>
          <a:lstStyle/>
          <a:p>
            <a:pPr marL="0" indent="0">
              <a:lnSpc>
                <a:spcPct val="170000"/>
              </a:lnSpc>
              <a:buNone/>
            </a:pPr>
            <a:r>
              <a:rPr lang="zh-CN" altLang="en-US" sz="1800" dirty="0">
                <a:solidFill>
                  <a:schemeClr val="bg2">
                    <a:lumMod val="25000"/>
                  </a:schemeClr>
                </a:solidFill>
                <a:cs typeface="+mn-ea"/>
                <a:sym typeface="+mn-lt"/>
              </a:rPr>
              <a:t>    主体</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特殊主体</a:t>
            </a:r>
          </a:p>
          <a:p>
            <a:pPr marL="0" indent="0">
              <a:lnSpc>
                <a:spcPct val="170000"/>
              </a:lnSpc>
              <a:buNone/>
            </a:pPr>
            <a:r>
              <a:rPr lang="zh-CN" altLang="en-US" sz="1800" dirty="0">
                <a:solidFill>
                  <a:schemeClr val="bg2">
                    <a:lumMod val="25000"/>
                  </a:schemeClr>
                </a:solidFill>
                <a:cs typeface="+mn-ea"/>
                <a:sym typeface="+mn-lt"/>
              </a:rPr>
              <a:t>    两类：</a:t>
            </a:r>
            <a:endParaRPr lang="en-US" altLang="zh-CN" sz="1800" dirty="0">
              <a:solidFill>
                <a:schemeClr val="bg2">
                  <a:lumMod val="25000"/>
                </a:schemeClr>
              </a:solidFill>
              <a:cs typeface="+mn-ea"/>
              <a:sym typeface="+mn-lt"/>
            </a:endParaRPr>
          </a:p>
          <a:p>
            <a:pPr marL="0" indent="0">
              <a:lnSpc>
                <a:spcPct val="170000"/>
              </a:lnSpc>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1</a:t>
            </a:r>
            <a:r>
              <a:rPr lang="zh-CN" altLang="en-US" sz="1800" dirty="0">
                <a:solidFill>
                  <a:schemeClr val="bg2">
                    <a:lumMod val="25000"/>
                  </a:schemeClr>
                </a:solidFill>
                <a:cs typeface="+mn-ea"/>
                <a:sym typeface="+mn-lt"/>
              </a:rPr>
              <a:t>）证券交易内幕信息的知情人员；</a:t>
            </a:r>
            <a:endParaRPr lang="en-US" altLang="zh-CN" sz="1800" dirty="0">
              <a:solidFill>
                <a:schemeClr val="bg2">
                  <a:lumMod val="25000"/>
                </a:schemeClr>
              </a:solidFill>
              <a:cs typeface="+mn-ea"/>
              <a:sym typeface="+mn-lt"/>
            </a:endParaRPr>
          </a:p>
          <a:p>
            <a:pPr marL="0" indent="0">
              <a:lnSpc>
                <a:spcPct val="170000"/>
              </a:lnSpc>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2</a:t>
            </a:r>
            <a:r>
              <a:rPr lang="zh-CN" altLang="en-US" sz="1800" dirty="0">
                <a:solidFill>
                  <a:schemeClr val="bg2">
                    <a:lumMod val="25000"/>
                  </a:schemeClr>
                </a:solidFill>
                <a:cs typeface="+mn-ea"/>
                <a:sym typeface="+mn-lt"/>
              </a:rPr>
              <a:t>）非法获取证券交易内幕信息的人员。自然人和单位均构成本罪的主体。</a:t>
            </a:r>
          </a:p>
          <a:p>
            <a:pPr marL="0" indent="0">
              <a:lnSpc>
                <a:spcPct val="170000"/>
              </a:lnSpc>
              <a:buNone/>
            </a:pPr>
            <a:r>
              <a:rPr lang="zh-CN" altLang="en-US" sz="1800" dirty="0">
                <a:solidFill>
                  <a:schemeClr val="bg2">
                    <a:lumMod val="25000"/>
                  </a:schemeClr>
                </a:solidFill>
                <a:cs typeface="+mn-ea"/>
                <a:sym typeface="+mn-lt"/>
              </a:rPr>
              <a:t>   </a:t>
            </a:r>
            <a:endParaRPr lang="en-US" altLang="zh-CN" sz="1800" dirty="0">
              <a:solidFill>
                <a:schemeClr val="bg2">
                  <a:lumMod val="25000"/>
                </a:schemeClr>
              </a:solidFill>
              <a:cs typeface="+mn-ea"/>
              <a:sym typeface="+mn-lt"/>
            </a:endParaRPr>
          </a:p>
        </p:txBody>
      </p:sp>
      <p:sp>
        <p:nvSpPr>
          <p:cNvPr id="5" name="iṧ1iḍé">
            <a:extLst>
              <a:ext uri="{FF2B5EF4-FFF2-40B4-BE49-F238E27FC236}">
                <a16:creationId xmlns="" xmlns:a16="http://schemas.microsoft.com/office/drawing/2014/main" id="{328AD4F8-56AC-DD47-02A7-BF4A64777FC4}"/>
              </a:ext>
            </a:extLst>
          </p:cNvPr>
          <p:cNvSpPr/>
          <p:nvPr/>
        </p:nvSpPr>
        <p:spPr>
          <a:xfrm>
            <a:off x="8191500" y="787400"/>
            <a:ext cx="4000500" cy="4000500"/>
          </a:xfrm>
          <a:prstGeom prst="donut">
            <a:avLst>
              <a:gd name="adj" fmla="val 19662"/>
            </a:avLst>
          </a:prstGeom>
          <a:solidFill>
            <a:schemeClr val="tx2">
              <a:alpha val="15000"/>
            </a:schemeClr>
          </a:solidFill>
          <a:ln w="12700" cap="flat">
            <a:noFill/>
            <a:prstDash val="solid"/>
            <a:miter/>
          </a:ln>
        </p:spPr>
        <p:txBody>
          <a:bodyPr lIns="91440" tIns="93600" rIns="91440" bIns="45720" rtlCol="0" anchor="ctr"/>
          <a:lstStyle/>
          <a:p>
            <a:pPr algn="ctr"/>
            <a:endParaRPr kumimoji="1" lang="zh-CN" altLang="en-US" sz="1050">
              <a:solidFill>
                <a:schemeClr val="tx1"/>
              </a:solidFill>
            </a:endParaRPr>
          </a:p>
        </p:txBody>
      </p:sp>
      <p:sp>
        <p:nvSpPr>
          <p:cNvPr id="6" name="ïs1íďê">
            <a:extLst>
              <a:ext uri="{FF2B5EF4-FFF2-40B4-BE49-F238E27FC236}">
                <a16:creationId xmlns="" xmlns:a16="http://schemas.microsoft.com/office/drawing/2014/main" id="{D428DD71-6634-EC04-A5DE-828378AAFAF3}"/>
              </a:ext>
            </a:extLst>
          </p:cNvPr>
          <p:cNvSpPr/>
          <p:nvPr/>
        </p:nvSpPr>
        <p:spPr>
          <a:xfrm>
            <a:off x="10561264" y="4085531"/>
            <a:ext cx="1538820" cy="153882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3">
            <a:extLst>
              <a:ext uri="{FF2B5EF4-FFF2-40B4-BE49-F238E27FC236}">
                <a16:creationId xmlns="" xmlns:a16="http://schemas.microsoft.com/office/drawing/2014/main" id="{6E4F594B-3C62-48CF-ACC8-7148366EFC55}"/>
              </a:ext>
            </a:extLst>
          </p:cNvPr>
          <p:cNvSpPr>
            <a:spLocks noGrp="1"/>
          </p:cNvSpPr>
          <p:nvPr>
            <p:ph type="body" idx="4294967295"/>
          </p:nvPr>
        </p:nvSpPr>
        <p:spPr>
          <a:xfrm>
            <a:off x="4504403" y="816495"/>
            <a:ext cx="3183194" cy="751047"/>
          </a:xfrm>
        </p:spPr>
        <p:txBody>
          <a:bodyPr vert="horz" lIns="91440" tIns="45720" rIns="91440" bIns="45720" rtlCol="0" anchor="ctr">
            <a:normAutofit/>
          </a:bodyPr>
          <a:lstStyle/>
          <a:p>
            <a:pPr algn="ctr">
              <a:spcBef>
                <a:spcPct val="0"/>
              </a:spcBef>
              <a:buNone/>
            </a:pPr>
            <a:r>
              <a:rPr lang="zh-CN" altLang="en-US" sz="2400" dirty="0">
                <a:solidFill>
                  <a:srgbClr val="C00000"/>
                </a:solidFill>
                <a:cs typeface="+mn-ea"/>
                <a:sym typeface="+mn-lt"/>
              </a:rPr>
              <a:t>主要包括：</a:t>
            </a:r>
          </a:p>
        </p:txBody>
      </p:sp>
      <p:sp>
        <p:nvSpPr>
          <p:cNvPr id="2" name="矩形 1"/>
          <p:cNvSpPr/>
          <p:nvPr/>
        </p:nvSpPr>
        <p:spPr>
          <a:xfrm>
            <a:off x="922326" y="1567542"/>
            <a:ext cx="10347348" cy="4524315"/>
          </a:xfrm>
          <a:prstGeom prst="rect">
            <a:avLst/>
          </a:prstGeom>
        </p:spPr>
        <p:txBody>
          <a:bodyPr wrap="square">
            <a:spAutoFit/>
          </a:bodyPr>
          <a:lstStyle/>
          <a:p>
            <a:pPr marL="285750" indent="-285750">
              <a:lnSpc>
                <a:spcPct val="150000"/>
              </a:lnSpc>
              <a:buFont typeface="Arial" panose="020B0604020202020204" pitchFamily="34" charset="0"/>
              <a:buChar char="•"/>
            </a:pPr>
            <a:r>
              <a:rPr lang="en-US" altLang="zh-CN" sz="1600" dirty="0">
                <a:latin typeface="+mn-ea"/>
                <a:cs typeface="+mn-ea"/>
                <a:sym typeface="+mn-lt"/>
              </a:rPr>
              <a:t>1</a:t>
            </a:r>
            <a:r>
              <a:rPr lang="zh-CN" altLang="en-US" sz="1600" dirty="0">
                <a:latin typeface="+mn-ea"/>
                <a:cs typeface="+mn-ea"/>
                <a:sym typeface="+mn-lt"/>
              </a:rPr>
              <a:t>、发行人的董事、监事、高级管理人员；</a:t>
            </a:r>
          </a:p>
          <a:p>
            <a:pPr marL="285750" indent="-285750">
              <a:lnSpc>
                <a:spcPct val="150000"/>
              </a:lnSpc>
              <a:buFont typeface="Arial" panose="020B0604020202020204" pitchFamily="34" charset="0"/>
              <a:buChar char="•"/>
            </a:pPr>
            <a:r>
              <a:rPr lang="en-US" altLang="zh-CN" sz="1600" dirty="0">
                <a:latin typeface="+mn-ea"/>
                <a:cs typeface="+mn-ea"/>
                <a:sym typeface="+mn-lt"/>
              </a:rPr>
              <a:t>2</a:t>
            </a:r>
            <a:r>
              <a:rPr lang="zh-CN" altLang="en-US" sz="1600" dirty="0">
                <a:latin typeface="+mn-ea"/>
                <a:cs typeface="+mn-ea"/>
                <a:sym typeface="+mn-lt"/>
              </a:rPr>
              <a:t>、持有公司</a:t>
            </a:r>
            <a:r>
              <a:rPr lang="en-US" altLang="zh-CN" sz="1600" dirty="0">
                <a:latin typeface="+mn-ea"/>
                <a:cs typeface="+mn-ea"/>
                <a:sym typeface="+mn-lt"/>
              </a:rPr>
              <a:t>5%</a:t>
            </a:r>
            <a:r>
              <a:rPr lang="zh-CN" altLang="en-US" sz="1600" dirty="0">
                <a:latin typeface="+mn-ea"/>
                <a:cs typeface="+mn-ea"/>
                <a:sym typeface="+mn-lt"/>
              </a:rPr>
              <a:t>以上股份的股东或者公司的实际控制人及其董事、监事、高级管理人员</a:t>
            </a:r>
          </a:p>
          <a:p>
            <a:pPr marL="285750" indent="-285750">
              <a:lnSpc>
                <a:spcPct val="150000"/>
              </a:lnSpc>
              <a:buFont typeface="Arial" panose="020B0604020202020204" pitchFamily="34" charset="0"/>
              <a:buChar char="•"/>
            </a:pPr>
            <a:r>
              <a:rPr lang="en-US" altLang="zh-CN" sz="1600" dirty="0">
                <a:latin typeface="+mn-ea"/>
                <a:cs typeface="+mn-ea"/>
                <a:sym typeface="+mn-lt"/>
              </a:rPr>
              <a:t>3</a:t>
            </a:r>
            <a:r>
              <a:rPr lang="zh-CN" altLang="en-US" sz="1600" dirty="0">
                <a:latin typeface="+mn-ea"/>
                <a:cs typeface="+mn-ea"/>
                <a:sym typeface="+mn-lt"/>
              </a:rPr>
              <a:t>、发行人实际控股的公司及其董事、监事、高级管理人员；</a:t>
            </a:r>
          </a:p>
          <a:p>
            <a:pPr marL="285750" indent="-285750">
              <a:lnSpc>
                <a:spcPct val="150000"/>
              </a:lnSpc>
              <a:buFont typeface="Arial" panose="020B0604020202020204" pitchFamily="34" charset="0"/>
              <a:buChar char="•"/>
            </a:pPr>
            <a:r>
              <a:rPr lang="en-US" altLang="zh-CN" sz="1600" dirty="0">
                <a:latin typeface="+mn-ea"/>
                <a:cs typeface="+mn-ea"/>
                <a:sym typeface="+mn-lt"/>
              </a:rPr>
              <a:t>4</a:t>
            </a:r>
            <a:r>
              <a:rPr lang="zh-CN" altLang="en-US" sz="1600" dirty="0">
                <a:latin typeface="+mn-ea"/>
                <a:cs typeface="+mn-ea"/>
                <a:sym typeface="+mn-lt"/>
              </a:rPr>
              <a:t>、由于所任公司职务可以接触或者获得内幕信息的职员，如秘书、打字员；</a:t>
            </a:r>
          </a:p>
          <a:p>
            <a:pPr marL="285750" indent="-285750">
              <a:lnSpc>
                <a:spcPct val="150000"/>
              </a:lnSpc>
              <a:buFont typeface="Arial" panose="020B0604020202020204" pitchFamily="34" charset="0"/>
              <a:buChar char="•"/>
            </a:pPr>
            <a:r>
              <a:rPr lang="en-US" altLang="zh-CN" sz="1600" dirty="0">
                <a:latin typeface="+mn-ea"/>
                <a:cs typeface="+mn-ea"/>
                <a:sym typeface="+mn-lt"/>
              </a:rPr>
              <a:t>5</a:t>
            </a:r>
            <a:r>
              <a:rPr lang="zh-CN" altLang="en-US" sz="1600" dirty="0">
                <a:latin typeface="+mn-ea"/>
                <a:cs typeface="+mn-ea"/>
                <a:sym typeface="+mn-lt"/>
              </a:rPr>
              <a:t>、发行人聘请的律师、会计师、资产评估人员、投资顾问等专业人员，证券经营机构的管理人员、业务人员，以及其他因其业务可能接触或者获得内幕信息的人员；</a:t>
            </a:r>
          </a:p>
          <a:p>
            <a:pPr marL="285750" indent="-285750">
              <a:lnSpc>
                <a:spcPct val="150000"/>
              </a:lnSpc>
              <a:buFont typeface="Arial" panose="020B0604020202020204" pitchFamily="34" charset="0"/>
              <a:buChar char="•"/>
            </a:pPr>
            <a:r>
              <a:rPr lang="en-US" altLang="zh-CN" sz="1600" dirty="0">
                <a:latin typeface="+mn-ea"/>
                <a:cs typeface="+mn-ea"/>
                <a:sym typeface="+mn-lt"/>
              </a:rPr>
              <a:t>6</a:t>
            </a:r>
            <a:r>
              <a:rPr lang="zh-CN" altLang="en-US" sz="1600" dirty="0">
                <a:latin typeface="+mn-ea"/>
                <a:cs typeface="+mn-ea"/>
                <a:sym typeface="+mn-lt"/>
              </a:rPr>
              <a:t>、保荐人、承销的证券公司、证券交易所、证券登记结算机构、证券服务机构的有关人员</a:t>
            </a:r>
          </a:p>
          <a:p>
            <a:pPr marL="285750" indent="-285750">
              <a:lnSpc>
                <a:spcPct val="150000"/>
              </a:lnSpc>
              <a:buFont typeface="Arial" panose="020B0604020202020204" pitchFamily="34" charset="0"/>
              <a:buChar char="•"/>
            </a:pPr>
            <a:r>
              <a:rPr lang="en-US" altLang="zh-CN" sz="1600" dirty="0">
                <a:latin typeface="+mn-ea"/>
                <a:cs typeface="+mn-ea"/>
                <a:sym typeface="+mn-lt"/>
              </a:rPr>
              <a:t>7</a:t>
            </a:r>
            <a:r>
              <a:rPr lang="zh-CN" altLang="en-US" sz="1600" dirty="0">
                <a:latin typeface="+mn-ea"/>
                <a:cs typeface="+mn-ea"/>
                <a:sym typeface="+mn-lt"/>
              </a:rPr>
              <a:t>、证券监督管理机构的工作人员、发行人的主管部门和审批机关的工作人员，以及工商、税务等有关经济管理机关的工作人员及由于法定职责对证券的发行、交易进行管理的其他人员；</a:t>
            </a:r>
          </a:p>
          <a:p>
            <a:pPr marL="285750" indent="-285750">
              <a:lnSpc>
                <a:spcPct val="150000"/>
              </a:lnSpc>
              <a:buFont typeface="Arial" panose="020B0604020202020204" pitchFamily="34" charset="0"/>
              <a:buChar char="•"/>
            </a:pPr>
            <a:r>
              <a:rPr lang="en-US" altLang="zh-CN" sz="1600" dirty="0">
                <a:latin typeface="+mn-ea"/>
                <a:cs typeface="+mn-ea"/>
                <a:sym typeface="+mn-lt"/>
              </a:rPr>
              <a:t>8</a:t>
            </a:r>
            <a:r>
              <a:rPr lang="zh-CN" altLang="en-US" sz="1600" dirty="0">
                <a:latin typeface="+mn-ea"/>
                <a:cs typeface="+mn-ea"/>
                <a:sym typeface="+mn-lt"/>
              </a:rPr>
              <a:t>、由于本人的职业地位、与发行人的合同关系或者工作联系，有可能接触或者获得内幕信息的人员，包括新闻记者、报刊编辑、电台主持人以及编排印刷人员等；</a:t>
            </a:r>
          </a:p>
          <a:p>
            <a:pPr marL="285750" indent="-285750">
              <a:lnSpc>
                <a:spcPct val="150000"/>
              </a:lnSpc>
              <a:buFont typeface="Arial" panose="020B0604020202020204" pitchFamily="34" charset="0"/>
              <a:buChar char="•"/>
            </a:pPr>
            <a:r>
              <a:rPr lang="en-US" altLang="zh-CN" sz="1600" dirty="0">
                <a:latin typeface="+mn-ea"/>
                <a:cs typeface="+mn-ea"/>
                <a:sym typeface="+mn-lt"/>
              </a:rPr>
              <a:t>9</a:t>
            </a:r>
            <a:r>
              <a:rPr lang="zh-CN" altLang="en-US" sz="1600" dirty="0">
                <a:latin typeface="+mn-ea"/>
                <a:cs typeface="+mn-ea"/>
                <a:sym typeface="+mn-lt"/>
              </a:rPr>
              <a:t>、其他可能通过合法途径接触到内幕信息的人员。</a:t>
            </a: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a:extLst>
              <a:ext uri="{FF2B5EF4-FFF2-40B4-BE49-F238E27FC236}">
                <a16:creationId xmlns="" xmlns:a16="http://schemas.microsoft.com/office/drawing/2014/main" id="{C0A4D7BB-2700-423A-8A8B-DFB3E9DCB7DA}"/>
              </a:ext>
            </a:extLst>
          </p:cNvPr>
          <p:cNvSpPr>
            <a:spLocks noGrp="1"/>
          </p:cNvSpPr>
          <p:nvPr>
            <p:ph type="title" idx="4294967295"/>
          </p:nvPr>
        </p:nvSpPr>
        <p:spPr>
          <a:xfrm>
            <a:off x="3088441" y="917379"/>
            <a:ext cx="6015118" cy="668825"/>
          </a:xfrm>
        </p:spPr>
        <p:txBody>
          <a:bodyPr vert="horz" lIns="91440" tIns="45720" rIns="91440" bIns="45720" rtlCol="0" anchor="ctr">
            <a:noAutofit/>
          </a:bodyPr>
          <a:lstStyle/>
          <a:p>
            <a:pPr algn="ctr"/>
            <a:r>
              <a:rPr lang="zh-CN" altLang="en-US" sz="2400" dirty="0">
                <a:solidFill>
                  <a:srgbClr val="C00000"/>
                </a:solidFill>
                <a:latin typeface="+mn-lt"/>
                <a:ea typeface="+mn-ea"/>
                <a:cs typeface="+mn-ea"/>
                <a:sym typeface="+mn-lt"/>
              </a:rPr>
              <a:t>内幕交易、泄露内幕信息行为的具体样态：</a:t>
            </a:r>
          </a:p>
        </p:txBody>
      </p:sp>
      <p:sp>
        <p:nvSpPr>
          <p:cNvPr id="48131" name="Rectangle 3">
            <a:extLst>
              <a:ext uri="{FF2B5EF4-FFF2-40B4-BE49-F238E27FC236}">
                <a16:creationId xmlns="" xmlns:a16="http://schemas.microsoft.com/office/drawing/2014/main" id="{E54A302C-E550-4231-9058-064D93A46EAB}"/>
              </a:ext>
            </a:extLst>
          </p:cNvPr>
          <p:cNvSpPr>
            <a:spLocks noGrp="1"/>
          </p:cNvSpPr>
          <p:nvPr>
            <p:ph type="body" idx="4294967295"/>
          </p:nvPr>
        </p:nvSpPr>
        <p:spPr>
          <a:xfrm>
            <a:off x="838199" y="1900270"/>
            <a:ext cx="10722429" cy="2186538"/>
          </a:xfrm>
        </p:spPr>
        <p:txBody>
          <a:bodyPr>
            <a:normAutofit/>
          </a:bodyPr>
          <a:lstStyle/>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1</a:t>
            </a:r>
            <a:r>
              <a:rPr lang="zh-CN" altLang="en-US" sz="1800" dirty="0">
                <a:latin typeface="+mn-ea"/>
                <a:cs typeface="+mn-ea"/>
                <a:sym typeface="+mn-lt"/>
              </a:rPr>
              <a:t>）利用行为：行为人在涉及证券的发行、交易或者其他对证券交易价格有重大影响的信息尚未正式公开前，利用自己所知道的内幕信息，掌握有利的条件和时机，进行证券的买入或者卖出。</a:t>
            </a: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2</a:t>
            </a:r>
            <a:r>
              <a:rPr lang="zh-CN" altLang="en-US" sz="1800" dirty="0">
                <a:latin typeface="+mn-ea"/>
                <a:cs typeface="+mn-ea"/>
                <a:sym typeface="+mn-lt"/>
              </a:rPr>
              <a:t>）泄露内幕信息行为：将处于保密状态的内幕信息公开化，通过明示、暗示、书面或口头等方式，透露、提供给不应知悉该信息的人员，使信息受领人利用内幕信息买卖证券。</a:t>
            </a:r>
          </a:p>
        </p:txBody>
      </p:sp>
      <p:grpSp>
        <p:nvGrpSpPr>
          <p:cNvPr id="5" name="îs1ïďe"/>
          <p:cNvGrpSpPr/>
          <p:nvPr/>
        </p:nvGrpSpPr>
        <p:grpSpPr>
          <a:xfrm flipH="1">
            <a:off x="7051295" y="371097"/>
            <a:ext cx="5140705" cy="5918519"/>
            <a:chOff x="0" y="1130300"/>
            <a:chExt cx="4202796" cy="4838699"/>
          </a:xfrm>
        </p:grpSpPr>
        <p:sp>
          <p:nvSpPr>
            <p:cNvPr id="6" name="iṧ1ïḍé">
              <a:extLst>
                <a:ext uri="{FF2B5EF4-FFF2-40B4-BE49-F238E27FC236}">
                  <a16:creationId xmlns="" xmlns:a16="http://schemas.microsoft.com/office/drawing/2014/main" id="{4ABBE326-83EB-7593-02E7-F7BCC445A388}"/>
                </a:ext>
              </a:extLst>
            </p:cNvPr>
            <p:cNvSpPr/>
            <p:nvPr/>
          </p:nvSpPr>
          <p:spPr>
            <a:xfrm>
              <a:off x="0" y="1130300"/>
              <a:ext cx="2419350" cy="4838699"/>
            </a:xfrm>
            <a:custGeom>
              <a:avLst/>
              <a:gdLst>
                <a:gd name="connsiteX0" fmla="*/ 0 w 2286000"/>
                <a:gd name="connsiteY0" fmla="*/ 0 h 4572000"/>
                <a:gd name="connsiteX1" fmla="*/ 2286000 w 2286000"/>
                <a:gd name="connsiteY1" fmla="*/ 2286000 h 4572000"/>
                <a:gd name="connsiteX2" fmla="*/ 0 w 2286000"/>
                <a:gd name="connsiteY2" fmla="*/ 4572000 h 4572000"/>
              </a:gdLst>
              <a:ahLst/>
              <a:cxnLst>
                <a:cxn ang="0">
                  <a:pos x="connsiteX0" y="connsiteY0"/>
                </a:cxn>
                <a:cxn ang="0">
                  <a:pos x="connsiteX1" y="connsiteY1"/>
                </a:cxn>
                <a:cxn ang="0">
                  <a:pos x="connsiteX2" y="connsiteY2"/>
                </a:cxn>
              </a:cxnLst>
              <a:rect l="l" t="t" r="r" b="b"/>
              <a:pathLst>
                <a:path w="2286000" h="4572000">
                  <a:moveTo>
                    <a:pt x="0" y="0"/>
                  </a:moveTo>
                  <a:cubicBezTo>
                    <a:pt x="1262523" y="0"/>
                    <a:pt x="2286000" y="1023477"/>
                    <a:pt x="2286000" y="2286000"/>
                  </a:cubicBezTo>
                  <a:cubicBezTo>
                    <a:pt x="2286000" y="3548523"/>
                    <a:pt x="1262523" y="4572000"/>
                    <a:pt x="0" y="4572000"/>
                  </a:cubicBezTo>
                  <a:close/>
                </a:path>
              </a:pathLst>
            </a:custGeom>
            <a:solidFill>
              <a:schemeClr val="tx2">
                <a:alpha val="15000"/>
              </a:schemeClr>
            </a:solidFill>
            <a:ln w="12700" cap="flat">
              <a:noFill/>
              <a:prstDash val="solid"/>
              <a:miter/>
            </a:ln>
          </p:spPr>
          <p:txBody>
            <a:bodyPr lIns="91440" tIns="93600" rIns="91440" bIns="45720" rtlCol="0" anchor="ctr"/>
            <a:lstStyle/>
            <a:p>
              <a:pPr algn="ctr"/>
              <a:endParaRPr kumimoji="1" lang="zh-CN" altLang="en-US" sz="1050"/>
            </a:p>
          </p:txBody>
        </p:sp>
        <p:sp>
          <p:nvSpPr>
            <p:cNvPr id="7" name="işḻîdê">
              <a:extLst>
                <a:ext uri="{FF2B5EF4-FFF2-40B4-BE49-F238E27FC236}">
                  <a16:creationId xmlns="" xmlns:a16="http://schemas.microsoft.com/office/drawing/2014/main" id="{4E11B540-1416-365C-B9B3-140F4183A570}"/>
                </a:ext>
              </a:extLst>
            </p:cNvPr>
            <p:cNvSpPr/>
            <p:nvPr/>
          </p:nvSpPr>
          <p:spPr>
            <a:xfrm>
              <a:off x="1138614" y="4315978"/>
              <a:ext cx="3064182" cy="1505130"/>
            </a:xfrm>
            <a:custGeom>
              <a:avLst/>
              <a:gdLst>
                <a:gd name="connsiteX0" fmla="*/ 0 w 3064182"/>
                <a:gd name="connsiteY0" fmla="*/ 0 h 1505130"/>
                <a:gd name="connsiteX1" fmla="*/ 3064182 w 3064182"/>
                <a:gd name="connsiteY1" fmla="*/ 0 h 1505130"/>
                <a:gd name="connsiteX2" fmla="*/ 3057699 w 3064182"/>
                <a:gd name="connsiteY2" fmla="*/ 128399 h 1505130"/>
                <a:gd name="connsiteX3" fmla="*/ 1532091 w 3064182"/>
                <a:gd name="connsiteY3" fmla="*/ 1505130 h 1505130"/>
                <a:gd name="connsiteX4" fmla="*/ 6483 w 3064182"/>
                <a:gd name="connsiteY4" fmla="*/ 128399 h 1505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64182" h="1505130">
                  <a:moveTo>
                    <a:pt x="0" y="0"/>
                  </a:moveTo>
                  <a:lnTo>
                    <a:pt x="3064182" y="0"/>
                  </a:lnTo>
                  <a:lnTo>
                    <a:pt x="3057699" y="128399"/>
                  </a:lnTo>
                  <a:cubicBezTo>
                    <a:pt x="2979167" y="901688"/>
                    <a:pt x="2326099" y="1505130"/>
                    <a:pt x="1532091" y="1505130"/>
                  </a:cubicBezTo>
                  <a:cubicBezTo>
                    <a:pt x="738083" y="1505130"/>
                    <a:pt x="85015" y="901688"/>
                    <a:pt x="6483" y="128399"/>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sp>
        <p:nvSpPr>
          <p:cNvPr id="8"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a:extLst>
              <a:ext uri="{FF2B5EF4-FFF2-40B4-BE49-F238E27FC236}">
                <a16:creationId xmlns="" xmlns:a16="http://schemas.microsoft.com/office/drawing/2014/main" id="{C87DA198-BE49-4F9D-8D9A-27FACCB4783C}"/>
              </a:ext>
            </a:extLst>
          </p:cNvPr>
          <p:cNvSpPr>
            <a:spLocks noGrp="1"/>
          </p:cNvSpPr>
          <p:nvPr>
            <p:ph type="title" idx="4294967295"/>
          </p:nvPr>
        </p:nvSpPr>
        <p:spPr>
          <a:xfrm>
            <a:off x="3405188" y="875033"/>
            <a:ext cx="5381625" cy="695538"/>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内幕交易、泄露内幕信息罪的立案标准：</a:t>
            </a:r>
          </a:p>
        </p:txBody>
      </p:sp>
      <p:sp>
        <p:nvSpPr>
          <p:cNvPr id="49155" name="Rectangle 3">
            <a:extLst>
              <a:ext uri="{FF2B5EF4-FFF2-40B4-BE49-F238E27FC236}">
                <a16:creationId xmlns="" xmlns:a16="http://schemas.microsoft.com/office/drawing/2014/main" id="{C2F66663-1193-4EC5-A745-BAA6B80471AB}"/>
              </a:ext>
            </a:extLst>
          </p:cNvPr>
          <p:cNvSpPr>
            <a:spLocks noGrp="1"/>
          </p:cNvSpPr>
          <p:nvPr>
            <p:ph type="body" idx="4294967295"/>
          </p:nvPr>
        </p:nvSpPr>
        <p:spPr>
          <a:xfrm>
            <a:off x="1256983" y="3520949"/>
            <a:ext cx="6988175" cy="2646585"/>
          </a:xfrm>
        </p:spPr>
        <p:txBody>
          <a:bodyPr>
            <a:normAutofit fontScale="92500" lnSpcReduction="10000"/>
          </a:bodyPr>
          <a:lstStyle/>
          <a:p>
            <a:pPr marL="0" indent="0">
              <a:lnSpc>
                <a:spcPct val="160000"/>
              </a:lnSpc>
              <a:buNone/>
            </a:pPr>
            <a:r>
              <a:rPr lang="en-US" altLang="zh-CN" sz="1800" dirty="0">
                <a:latin typeface="+mn-ea"/>
                <a:cs typeface="+mn-ea"/>
                <a:sym typeface="+mn-lt"/>
              </a:rPr>
              <a:t>    (</a:t>
            </a:r>
            <a:r>
              <a:rPr lang="zh-CN" altLang="en-US" sz="1800" dirty="0">
                <a:latin typeface="+mn-ea"/>
                <a:cs typeface="+mn-ea"/>
                <a:sym typeface="+mn-lt"/>
              </a:rPr>
              <a:t>一</a:t>
            </a:r>
            <a:r>
              <a:rPr lang="en-US" altLang="zh-CN" sz="1800" dirty="0">
                <a:latin typeface="+mn-ea"/>
                <a:cs typeface="+mn-ea"/>
                <a:sym typeface="+mn-lt"/>
              </a:rPr>
              <a:t>)</a:t>
            </a:r>
            <a:r>
              <a:rPr lang="zh-CN" altLang="en-US" sz="1800" dirty="0">
                <a:latin typeface="+mn-ea"/>
                <a:cs typeface="+mn-ea"/>
                <a:sym typeface="+mn-lt"/>
              </a:rPr>
              <a:t>证券交易成交额累计在五十万元以上的</a:t>
            </a:r>
            <a:r>
              <a:rPr lang="en-US" altLang="zh-CN" sz="1800" dirty="0">
                <a:latin typeface="+mn-ea"/>
                <a:cs typeface="+mn-ea"/>
                <a:sym typeface="+mn-lt"/>
              </a:rPr>
              <a:t>;</a:t>
            </a:r>
          </a:p>
          <a:p>
            <a:pPr marL="0" indent="0">
              <a:lnSpc>
                <a:spcPct val="160000"/>
              </a:lnSpc>
              <a:buNone/>
            </a:pPr>
            <a:r>
              <a:rPr lang="en-US" altLang="zh-CN" sz="1800" dirty="0">
                <a:latin typeface="+mn-ea"/>
                <a:cs typeface="+mn-ea"/>
                <a:sym typeface="+mn-lt"/>
              </a:rPr>
              <a:t>    (</a:t>
            </a:r>
            <a:r>
              <a:rPr lang="zh-CN" altLang="en-US" sz="1800" dirty="0">
                <a:latin typeface="+mn-ea"/>
                <a:cs typeface="+mn-ea"/>
                <a:sym typeface="+mn-lt"/>
              </a:rPr>
              <a:t>二</a:t>
            </a:r>
            <a:r>
              <a:rPr lang="en-US" altLang="zh-CN" sz="1800" dirty="0">
                <a:latin typeface="+mn-ea"/>
                <a:cs typeface="+mn-ea"/>
                <a:sym typeface="+mn-lt"/>
              </a:rPr>
              <a:t>)</a:t>
            </a:r>
            <a:r>
              <a:rPr lang="zh-CN" altLang="en-US" sz="1800" dirty="0">
                <a:latin typeface="+mn-ea"/>
                <a:cs typeface="+mn-ea"/>
                <a:sym typeface="+mn-lt"/>
              </a:rPr>
              <a:t>期货交易占用保证金数额累计在三十万元以上的</a:t>
            </a:r>
            <a:r>
              <a:rPr lang="en-US" altLang="zh-CN" sz="1800" dirty="0">
                <a:latin typeface="+mn-ea"/>
                <a:cs typeface="+mn-ea"/>
                <a:sym typeface="+mn-lt"/>
              </a:rPr>
              <a:t>;</a:t>
            </a:r>
          </a:p>
          <a:p>
            <a:pPr marL="0" indent="0">
              <a:lnSpc>
                <a:spcPct val="160000"/>
              </a:lnSpc>
              <a:buNone/>
            </a:pPr>
            <a:r>
              <a:rPr lang="en-US" altLang="zh-CN" sz="1800" dirty="0">
                <a:latin typeface="+mn-ea"/>
                <a:cs typeface="+mn-ea"/>
                <a:sym typeface="+mn-lt"/>
              </a:rPr>
              <a:t>    (</a:t>
            </a:r>
            <a:r>
              <a:rPr lang="zh-CN" altLang="en-US" sz="1800" dirty="0">
                <a:latin typeface="+mn-ea"/>
                <a:cs typeface="+mn-ea"/>
                <a:sym typeface="+mn-lt"/>
              </a:rPr>
              <a:t>三</a:t>
            </a:r>
            <a:r>
              <a:rPr lang="en-US" altLang="zh-CN" sz="1800" dirty="0">
                <a:latin typeface="+mn-ea"/>
                <a:cs typeface="+mn-ea"/>
                <a:sym typeface="+mn-lt"/>
              </a:rPr>
              <a:t>)</a:t>
            </a:r>
            <a:r>
              <a:rPr lang="zh-CN" altLang="en-US" sz="1800" dirty="0">
                <a:latin typeface="+mn-ea"/>
                <a:cs typeface="+mn-ea"/>
                <a:sym typeface="+mn-lt"/>
              </a:rPr>
              <a:t>获利或者避免损失数额累计在十五万元以上的</a:t>
            </a:r>
            <a:r>
              <a:rPr lang="en-US" altLang="zh-CN" sz="1800" dirty="0">
                <a:latin typeface="+mn-ea"/>
                <a:cs typeface="+mn-ea"/>
                <a:sym typeface="+mn-lt"/>
              </a:rPr>
              <a:t>;</a:t>
            </a:r>
          </a:p>
          <a:p>
            <a:pPr marL="0" indent="0">
              <a:lnSpc>
                <a:spcPct val="160000"/>
              </a:lnSpc>
              <a:buNone/>
            </a:pPr>
            <a:r>
              <a:rPr lang="en-US" altLang="zh-CN" sz="1800" dirty="0">
                <a:latin typeface="+mn-ea"/>
                <a:cs typeface="+mn-ea"/>
                <a:sym typeface="+mn-lt"/>
              </a:rPr>
              <a:t>    (</a:t>
            </a:r>
            <a:r>
              <a:rPr lang="zh-CN" altLang="en-US" sz="1800" dirty="0">
                <a:latin typeface="+mn-ea"/>
                <a:cs typeface="+mn-ea"/>
                <a:sym typeface="+mn-lt"/>
              </a:rPr>
              <a:t>四</a:t>
            </a:r>
            <a:r>
              <a:rPr lang="en-US" altLang="zh-CN" sz="1800" dirty="0">
                <a:latin typeface="+mn-ea"/>
                <a:cs typeface="+mn-ea"/>
                <a:sym typeface="+mn-lt"/>
              </a:rPr>
              <a:t>)</a:t>
            </a:r>
            <a:r>
              <a:rPr lang="zh-CN" altLang="en-US" sz="1800" dirty="0">
                <a:latin typeface="+mn-ea"/>
                <a:cs typeface="+mn-ea"/>
                <a:sym typeface="+mn-lt"/>
              </a:rPr>
              <a:t>多次进行内幕交易、泄露内幕信息的</a:t>
            </a:r>
            <a:r>
              <a:rPr lang="en-US" altLang="zh-CN" sz="1800" dirty="0">
                <a:latin typeface="+mn-ea"/>
                <a:cs typeface="+mn-ea"/>
                <a:sym typeface="+mn-lt"/>
              </a:rPr>
              <a:t>;</a:t>
            </a:r>
          </a:p>
          <a:p>
            <a:pPr marL="0" indent="0">
              <a:lnSpc>
                <a:spcPct val="160000"/>
              </a:lnSpc>
              <a:buNone/>
            </a:pPr>
            <a:r>
              <a:rPr lang="en-US" altLang="zh-CN" sz="1800" dirty="0">
                <a:latin typeface="+mn-ea"/>
                <a:cs typeface="+mn-ea"/>
                <a:sym typeface="+mn-lt"/>
              </a:rPr>
              <a:t>    (</a:t>
            </a:r>
            <a:r>
              <a:rPr lang="zh-CN" altLang="en-US" sz="1800" dirty="0">
                <a:latin typeface="+mn-ea"/>
                <a:cs typeface="+mn-ea"/>
                <a:sym typeface="+mn-lt"/>
              </a:rPr>
              <a:t>五</a:t>
            </a:r>
            <a:r>
              <a:rPr lang="en-US" altLang="zh-CN" sz="1800" dirty="0">
                <a:latin typeface="+mn-ea"/>
                <a:cs typeface="+mn-ea"/>
                <a:sym typeface="+mn-lt"/>
              </a:rPr>
              <a:t>)</a:t>
            </a:r>
            <a:r>
              <a:rPr lang="zh-CN" altLang="en-US" sz="1800" dirty="0">
                <a:latin typeface="+mn-ea"/>
                <a:cs typeface="+mn-ea"/>
                <a:sym typeface="+mn-lt"/>
              </a:rPr>
              <a:t>其他情节严重的情形。</a:t>
            </a:r>
          </a:p>
        </p:txBody>
      </p:sp>
      <p:sp>
        <p:nvSpPr>
          <p:cNvPr id="5" name="文本框 4">
            <a:extLst>
              <a:ext uri="{FF2B5EF4-FFF2-40B4-BE49-F238E27FC236}">
                <a16:creationId xmlns="" xmlns:a16="http://schemas.microsoft.com/office/drawing/2014/main" id="{0FC50C0A-CA20-48D0-B05C-6FF312BCF905}"/>
              </a:ext>
            </a:extLst>
          </p:cNvPr>
          <p:cNvSpPr txBox="1"/>
          <p:nvPr/>
        </p:nvSpPr>
        <p:spPr>
          <a:xfrm>
            <a:off x="1440219" y="1634231"/>
            <a:ext cx="9311562" cy="1754326"/>
          </a:xfrm>
          <a:prstGeom prst="rect">
            <a:avLst/>
          </a:prstGeom>
          <a:noFill/>
        </p:spPr>
        <p:txBody>
          <a:bodyPr wrap="square">
            <a:spAutoFit/>
          </a:bodyPr>
          <a:lstStyle/>
          <a:p>
            <a:pPr>
              <a:lnSpc>
                <a:spcPct val="150000"/>
              </a:lnSpc>
            </a:pPr>
            <a:r>
              <a:rPr lang="zh-CN" altLang="en-US" dirty="0">
                <a:latin typeface="+mn-ea"/>
                <a:cs typeface="+mn-ea"/>
                <a:sym typeface="+mn-lt"/>
              </a:rPr>
              <a:t>证券、期货交易内幕信息的知情人员、单位或者非法获取证券、期货交易内幕信息的人员、单位，在涉及证券的发行，证券、期货交易或者其他对证券、期货交易价格有重大影响的信息尚未公开前，买入或者卖出该证券，或者从事与该内幕信息有关的期货交易，或者泄露该信息，或者明示、暗示他人从事上述交易活动，</a:t>
            </a:r>
            <a:r>
              <a:rPr lang="zh-CN" altLang="en-US" dirty="0">
                <a:solidFill>
                  <a:srgbClr val="C00000"/>
                </a:solidFill>
                <a:latin typeface="+mn-ea"/>
                <a:cs typeface="+mn-ea"/>
                <a:sym typeface="+mn-lt"/>
              </a:rPr>
              <a:t>涉嫌下列情形之一的，应予立案追诉</a:t>
            </a:r>
            <a:r>
              <a:rPr lang="en-US" altLang="zh-CN" dirty="0">
                <a:solidFill>
                  <a:srgbClr val="C00000"/>
                </a:solidFill>
                <a:latin typeface="+mn-ea"/>
                <a:cs typeface="+mn-ea"/>
                <a:sym typeface="+mn-lt"/>
              </a:rPr>
              <a:t>:</a:t>
            </a:r>
          </a:p>
        </p:txBody>
      </p:sp>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BFCAF71-E9F9-4BB8-88A9-EDDE6CE49A46}"/>
              </a:ext>
            </a:extLst>
          </p:cNvPr>
          <p:cNvGrpSpPr/>
          <p:nvPr/>
        </p:nvGrpSpPr>
        <p:grpSpPr>
          <a:xfrm>
            <a:off x="0" y="-2"/>
            <a:ext cx="12192000" cy="6858002"/>
            <a:chOff x="0" y="-2"/>
            <a:chExt cx="12192000" cy="6858002"/>
          </a:xfrm>
        </p:grpSpPr>
        <p:pic>
          <p:nvPicPr>
            <p:cNvPr id="5" name="图片 4">
              <a:extLst>
                <a:ext uri="{FF2B5EF4-FFF2-40B4-BE49-F238E27FC236}">
                  <a16:creationId xmlns="" xmlns:a16="http://schemas.microsoft.com/office/drawing/2014/main" id="{4EC94875-EFAF-4BF2-904F-A093360D1903}"/>
                </a:ext>
              </a:extLst>
            </p:cNvPr>
            <p:cNvPicPr>
              <a:picLocks noChangeAspect="1"/>
            </p:cNvPicPr>
            <p:nvPr/>
          </p:nvPicPr>
          <p:blipFill>
            <a:blip r:embed="rId2" cstate="screen">
              <a:duotone>
                <a:schemeClr val="accent5">
                  <a:shade val="45000"/>
                  <a:satMod val="135000"/>
                </a:schemeClr>
                <a:prstClr val="white"/>
              </a:duotone>
              <a:extLst>
                <a:ext uri="{BEBA8EAE-BF5A-486C-A8C5-ECC9F3942E4B}">
                  <a14:imgProps xmlns:a14="http://schemas.microsoft.com/office/drawing/2010/main">
                    <a14:imgLayer>
                      <a14:imgEffect>
                        <a14:saturation sat="33000"/>
                      </a14:imgEffect>
                      <a14:imgEffect>
                        <a14:brightnessContrast bright="-20000"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矩形 5">
              <a:extLst>
                <a:ext uri="{FF2B5EF4-FFF2-40B4-BE49-F238E27FC236}">
                  <a16:creationId xmlns="" xmlns:a16="http://schemas.microsoft.com/office/drawing/2014/main" id="{0D44DC9C-12E7-4B55-8F33-4E4FC262AD44}"/>
                </a:ext>
              </a:extLst>
            </p:cNvPr>
            <p:cNvSpPr/>
            <p:nvPr/>
          </p:nvSpPr>
          <p:spPr>
            <a:xfrm>
              <a:off x="1" y="-2"/>
              <a:ext cx="12191999" cy="6855357"/>
            </a:xfrm>
            <a:prstGeom prst="rect">
              <a:avLst/>
            </a:prstGeom>
            <a:solidFill>
              <a:schemeClr val="bg1">
                <a:alpha val="71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
        <p:nvSpPr>
          <p:cNvPr id="7" name="任意多边形 58">
            <a:extLst>
              <a:ext uri="{FF2B5EF4-FFF2-40B4-BE49-F238E27FC236}">
                <a16:creationId xmlns="" xmlns:a16="http://schemas.microsoft.com/office/drawing/2014/main" id="{AD5BA608-2870-48DE-BEA6-2F16CFF27A61}"/>
              </a:ext>
            </a:extLst>
          </p:cNvPr>
          <p:cNvSpPr/>
          <p:nvPr/>
        </p:nvSpPr>
        <p:spPr>
          <a:xfrm>
            <a:off x="833220" y="2642"/>
            <a:ext cx="5643318" cy="6855358"/>
          </a:xfrm>
          <a:custGeom>
            <a:avLst/>
            <a:gdLst>
              <a:gd name="connsiteX0" fmla="*/ 2821659 w 5643318"/>
              <a:gd name="connsiteY0" fmla="*/ 0 h 6855358"/>
              <a:gd name="connsiteX1" fmla="*/ 5643318 w 5643318"/>
              <a:gd name="connsiteY1" fmla="*/ 0 h 6855358"/>
              <a:gd name="connsiteX2" fmla="*/ 1349885 w 5643318"/>
              <a:gd name="connsiteY2" fmla="*/ 6855358 h 6855358"/>
              <a:gd name="connsiteX3" fmla="*/ 0 w 5643318"/>
              <a:gd name="connsiteY3" fmla="*/ 6855358 h 6855358"/>
              <a:gd name="connsiteX4" fmla="*/ 0 w 5643318"/>
              <a:gd name="connsiteY4" fmla="*/ 4505365 h 6855358"/>
              <a:gd name="connsiteX5" fmla="*/ 2821659 w 5643318"/>
              <a:gd name="connsiteY5" fmla="*/ 0 h 6855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3318" h="6855358">
                <a:moveTo>
                  <a:pt x="2821659" y="0"/>
                </a:moveTo>
                <a:lnTo>
                  <a:pt x="5643318" y="0"/>
                </a:lnTo>
                <a:lnTo>
                  <a:pt x="1349885" y="6855358"/>
                </a:lnTo>
                <a:lnTo>
                  <a:pt x="0" y="6855358"/>
                </a:lnTo>
                <a:lnTo>
                  <a:pt x="0" y="4505365"/>
                </a:lnTo>
                <a:lnTo>
                  <a:pt x="2821659" y="0"/>
                </a:lnTo>
                <a:close/>
              </a:path>
            </a:pathLst>
          </a:custGeom>
          <a:solidFill>
            <a:schemeClr val="bg1">
              <a:lumMod val="95000"/>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8" name="任意多边形 66">
            <a:extLst>
              <a:ext uri="{FF2B5EF4-FFF2-40B4-BE49-F238E27FC236}">
                <a16:creationId xmlns="" xmlns:a16="http://schemas.microsoft.com/office/drawing/2014/main" id="{B2641D9D-4AC4-4F21-8D44-80748CE340D0}"/>
              </a:ext>
            </a:extLst>
          </p:cNvPr>
          <p:cNvSpPr/>
          <p:nvPr/>
        </p:nvSpPr>
        <p:spPr>
          <a:xfrm>
            <a:off x="0" y="2642"/>
            <a:ext cx="4896065" cy="6855358"/>
          </a:xfrm>
          <a:custGeom>
            <a:avLst/>
            <a:gdLst>
              <a:gd name="connsiteX0" fmla="*/ 2194074 w 4896065"/>
              <a:gd name="connsiteY0" fmla="*/ 0 h 6855358"/>
              <a:gd name="connsiteX1" fmla="*/ 4896065 w 4896065"/>
              <a:gd name="connsiteY1" fmla="*/ 0 h 6855358"/>
              <a:gd name="connsiteX2" fmla="*/ 602631 w 4896065"/>
              <a:gd name="connsiteY2" fmla="*/ 6855358 h 6855358"/>
              <a:gd name="connsiteX3" fmla="*/ 0 w 4896065"/>
              <a:gd name="connsiteY3" fmla="*/ 6855358 h 6855358"/>
              <a:gd name="connsiteX4" fmla="*/ 0 w 4896065"/>
              <a:gd name="connsiteY4" fmla="*/ 3503294 h 6855358"/>
              <a:gd name="connsiteX5" fmla="*/ 2194074 w 4896065"/>
              <a:gd name="connsiteY5" fmla="*/ 0 h 6855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96065" h="6855358">
                <a:moveTo>
                  <a:pt x="2194074" y="0"/>
                </a:moveTo>
                <a:lnTo>
                  <a:pt x="4896065" y="0"/>
                </a:lnTo>
                <a:lnTo>
                  <a:pt x="602631" y="6855358"/>
                </a:lnTo>
                <a:lnTo>
                  <a:pt x="0" y="6855358"/>
                </a:lnTo>
                <a:lnTo>
                  <a:pt x="0" y="3503294"/>
                </a:lnTo>
                <a:lnTo>
                  <a:pt x="2194074"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斜纹 8">
            <a:extLst>
              <a:ext uri="{FF2B5EF4-FFF2-40B4-BE49-F238E27FC236}">
                <a16:creationId xmlns="" xmlns:a16="http://schemas.microsoft.com/office/drawing/2014/main" id="{6674570A-711C-49F7-891A-25290C5D44C1}"/>
              </a:ext>
            </a:extLst>
          </p:cNvPr>
          <p:cNvSpPr/>
          <p:nvPr/>
        </p:nvSpPr>
        <p:spPr>
          <a:xfrm>
            <a:off x="0" y="2643"/>
            <a:ext cx="2737227" cy="4370552"/>
          </a:xfrm>
          <a:prstGeom prst="diagStripe">
            <a:avLst>
              <a:gd name="adj" fmla="val 45552"/>
            </a:avLst>
          </a:prstGeom>
          <a:gradFill>
            <a:gsLst>
              <a:gs pos="2000">
                <a:srgbClr val="DDE7F3">
                  <a:alpha val="22000"/>
                </a:srgbClr>
              </a:gs>
              <a:gs pos="89000">
                <a:srgbClr val="FEFEFE">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nvGrpSpPr>
          <p:cNvPr id="10" name="组合 9">
            <a:extLst>
              <a:ext uri="{FF2B5EF4-FFF2-40B4-BE49-F238E27FC236}">
                <a16:creationId xmlns="" xmlns:a16="http://schemas.microsoft.com/office/drawing/2014/main" id="{8DE187D6-C0A1-4F1E-A071-6E45CAC28109}"/>
              </a:ext>
            </a:extLst>
          </p:cNvPr>
          <p:cNvGrpSpPr/>
          <p:nvPr/>
        </p:nvGrpSpPr>
        <p:grpSpPr>
          <a:xfrm>
            <a:off x="9560482" y="2656237"/>
            <a:ext cx="2631518" cy="4201764"/>
            <a:chOff x="9560482" y="2656237"/>
            <a:chExt cx="2631518" cy="4201764"/>
          </a:xfrm>
        </p:grpSpPr>
        <p:sp>
          <p:nvSpPr>
            <p:cNvPr id="11" name="斜纹 10">
              <a:extLst>
                <a:ext uri="{FF2B5EF4-FFF2-40B4-BE49-F238E27FC236}">
                  <a16:creationId xmlns="" xmlns:a16="http://schemas.microsoft.com/office/drawing/2014/main" id="{89A97ADB-37AB-402C-BBA0-C8A321BD9559}"/>
                </a:ext>
              </a:extLst>
            </p:cNvPr>
            <p:cNvSpPr/>
            <p:nvPr/>
          </p:nvSpPr>
          <p:spPr>
            <a:xfrm rot="10800000">
              <a:off x="10468451" y="4105997"/>
              <a:ext cx="1723549" cy="2752003"/>
            </a:xfrm>
            <a:prstGeom prst="diagStrip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2" name="斜纹 11">
              <a:extLst>
                <a:ext uri="{FF2B5EF4-FFF2-40B4-BE49-F238E27FC236}">
                  <a16:creationId xmlns="" xmlns:a16="http://schemas.microsoft.com/office/drawing/2014/main" id="{C057047F-F8EB-471B-84FB-1BE8118728BF}"/>
                </a:ext>
              </a:extLst>
            </p:cNvPr>
            <p:cNvSpPr/>
            <p:nvPr/>
          </p:nvSpPr>
          <p:spPr>
            <a:xfrm rot="10800000">
              <a:off x="9560482" y="2656237"/>
              <a:ext cx="2631517" cy="4201764"/>
            </a:xfrm>
            <a:prstGeom prst="diagStripe">
              <a:avLst>
                <a:gd name="adj" fmla="val 55743"/>
              </a:avLst>
            </a:prstGeom>
            <a:solidFill>
              <a:schemeClr val="bg1">
                <a:alpha val="5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
        <p:nvSpPr>
          <p:cNvPr id="13" name="文本框 12">
            <a:extLst>
              <a:ext uri="{FF2B5EF4-FFF2-40B4-BE49-F238E27FC236}">
                <a16:creationId xmlns="" xmlns:a16="http://schemas.microsoft.com/office/drawing/2014/main" id="{E5F0231A-44F1-43DD-B310-5C218F180AC4}"/>
              </a:ext>
            </a:extLst>
          </p:cNvPr>
          <p:cNvSpPr txBox="1"/>
          <p:nvPr/>
        </p:nvSpPr>
        <p:spPr>
          <a:xfrm>
            <a:off x="1339075" y="1272306"/>
            <a:ext cx="1555234" cy="830997"/>
          </a:xfrm>
          <a:prstGeom prst="rect">
            <a:avLst/>
          </a:prstGeom>
          <a:noFill/>
        </p:spPr>
        <p:txBody>
          <a:bodyPr wrap="none" rtlCol="0">
            <a:spAutoFit/>
          </a:bodyPr>
          <a:lstStyle/>
          <a:p>
            <a:r>
              <a:rPr lang="zh-CN" altLang="en-US" sz="48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目 录</a:t>
            </a:r>
          </a:p>
        </p:txBody>
      </p:sp>
      <p:sp>
        <p:nvSpPr>
          <p:cNvPr id="14" name="文本框 13">
            <a:extLst>
              <a:ext uri="{FF2B5EF4-FFF2-40B4-BE49-F238E27FC236}">
                <a16:creationId xmlns="" xmlns:a16="http://schemas.microsoft.com/office/drawing/2014/main" id="{CFF8413E-F921-434D-A009-40DBFE9F16C2}"/>
              </a:ext>
            </a:extLst>
          </p:cNvPr>
          <p:cNvSpPr txBox="1"/>
          <p:nvPr/>
        </p:nvSpPr>
        <p:spPr>
          <a:xfrm>
            <a:off x="1281367" y="2014433"/>
            <a:ext cx="1670650" cy="369332"/>
          </a:xfrm>
          <a:prstGeom prst="rect">
            <a:avLst/>
          </a:prstGeom>
          <a:noFill/>
        </p:spPr>
        <p:txBody>
          <a:bodyPr wrap="none" rtlCol="0">
            <a:spAutoFit/>
          </a:bodyPr>
          <a:lstStyle/>
          <a:p>
            <a:r>
              <a:rPr lang="en-US" altLang="zh-CN" b="1" spc="30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CONTENTS</a:t>
            </a:r>
            <a:endParaRPr lang="zh-CN" altLang="en-US" b="1" spc="300"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nvGrpSpPr>
          <p:cNvPr id="15" name="组合 14">
            <a:extLst>
              <a:ext uri="{FF2B5EF4-FFF2-40B4-BE49-F238E27FC236}">
                <a16:creationId xmlns="" xmlns:a16="http://schemas.microsoft.com/office/drawing/2014/main" id="{0A6524F9-7CA7-4256-B737-8F26851F647F}"/>
              </a:ext>
            </a:extLst>
          </p:cNvPr>
          <p:cNvGrpSpPr/>
          <p:nvPr/>
        </p:nvGrpSpPr>
        <p:grpSpPr>
          <a:xfrm>
            <a:off x="4655990" y="2014255"/>
            <a:ext cx="7204038" cy="657810"/>
            <a:chOff x="4458061" y="2446517"/>
            <a:chExt cx="7204038" cy="657810"/>
          </a:xfrm>
        </p:grpSpPr>
        <p:sp>
          <p:nvSpPr>
            <p:cNvPr id="16" name="文本框 15">
              <a:extLst>
                <a:ext uri="{FF2B5EF4-FFF2-40B4-BE49-F238E27FC236}">
                  <a16:creationId xmlns="" xmlns:a16="http://schemas.microsoft.com/office/drawing/2014/main" id="{39865AF6-56F6-448C-88CD-D243E8590171}"/>
                </a:ext>
              </a:extLst>
            </p:cNvPr>
            <p:cNvSpPr txBox="1"/>
            <p:nvPr/>
          </p:nvSpPr>
          <p:spPr>
            <a:xfrm>
              <a:off x="5334726" y="2529051"/>
              <a:ext cx="6327373" cy="523220"/>
            </a:xfrm>
            <a:prstGeom prst="rect">
              <a:avLst/>
            </a:prstGeom>
            <a:noFill/>
          </p:spPr>
          <p:txBody>
            <a:bodyPr wrap="none" rtlCol="0" anchor="ctr">
              <a:spAutoFit/>
            </a:bodyPr>
            <a:lstStyle>
              <a:defPPr>
                <a:defRPr lang="zh-CN"/>
              </a:defPPr>
              <a:lvl1pPr>
                <a:defRPr sz="3200" spc="300">
                  <a:solidFill>
                    <a:srgbClr val="245188"/>
                  </a:solidFill>
                  <a:effectLst>
                    <a:outerShdw blurRad="127000" dist="63500" dir="2700000" algn="tl" rotWithShape="0">
                      <a:schemeClr val="accent1">
                        <a:alpha val="20000"/>
                      </a:schemeClr>
                    </a:outerShdw>
                  </a:effectLst>
                  <a:latin typeface="+mj-ea"/>
                  <a:ea typeface="+mj-ea"/>
                </a:defRPr>
              </a:lvl1pPr>
            </a:lstStyle>
            <a:p>
              <a:pPr marL="571500" indent="-571500">
                <a:buClr>
                  <a:srgbClr val="C00000"/>
                </a:buClr>
                <a:buFont typeface="Wingdings" panose="05000000000000000000" pitchFamily="2" charset="2"/>
                <a:buChar char="Ø"/>
              </a:pPr>
              <a:r>
                <a:rPr lang="zh-CN" altLang="en-US" sz="2800" dirty="0">
                  <a:solidFill>
                    <a:schemeClr val="tx1">
                      <a:lumMod val="85000"/>
                      <a:lumOff val="1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企业家面临的常见刑事法律风险</a:t>
              </a:r>
            </a:p>
          </p:txBody>
        </p:sp>
        <p:sp>
          <p:nvSpPr>
            <p:cNvPr id="17" name="矩形 16">
              <a:extLst>
                <a:ext uri="{FF2B5EF4-FFF2-40B4-BE49-F238E27FC236}">
                  <a16:creationId xmlns="" xmlns:a16="http://schemas.microsoft.com/office/drawing/2014/main" id="{3C37DC21-A757-45E2-B8CA-34CB75CDA1FE}"/>
                </a:ext>
              </a:extLst>
            </p:cNvPr>
            <p:cNvSpPr/>
            <p:nvPr/>
          </p:nvSpPr>
          <p:spPr>
            <a:xfrm>
              <a:off x="4458061" y="2446517"/>
              <a:ext cx="657810" cy="657810"/>
            </a:xfrm>
            <a:prstGeom prst="rect">
              <a:avLst/>
            </a:prstGeom>
            <a:solidFill>
              <a:schemeClr val="accent1"/>
            </a:solidFill>
            <a:ln>
              <a:noFill/>
            </a:ln>
            <a:effectLst>
              <a:outerShdw blurRad="254000" dist="88900" dir="2700000" algn="tl" rotWithShape="0">
                <a:schemeClr val="accent1">
                  <a:lumMod val="10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02</a:t>
              </a:r>
              <a:endParaRPr lang="zh-CN" altLang="en-US"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8" name="组合 17">
            <a:extLst>
              <a:ext uri="{FF2B5EF4-FFF2-40B4-BE49-F238E27FC236}">
                <a16:creationId xmlns="" xmlns:a16="http://schemas.microsoft.com/office/drawing/2014/main" id="{BFF01706-54ED-4D01-910F-CC4C6967B789}"/>
              </a:ext>
            </a:extLst>
          </p:cNvPr>
          <p:cNvGrpSpPr/>
          <p:nvPr/>
        </p:nvGrpSpPr>
        <p:grpSpPr>
          <a:xfrm>
            <a:off x="5412357" y="840044"/>
            <a:ext cx="5556853" cy="657810"/>
            <a:chOff x="5214428" y="1272306"/>
            <a:chExt cx="5556853" cy="657810"/>
          </a:xfrm>
        </p:grpSpPr>
        <p:sp>
          <p:nvSpPr>
            <p:cNvPr id="19" name="平行四边形 18">
              <a:extLst>
                <a:ext uri="{FF2B5EF4-FFF2-40B4-BE49-F238E27FC236}">
                  <a16:creationId xmlns="" xmlns:a16="http://schemas.microsoft.com/office/drawing/2014/main" id="{0D3DE699-0E8E-4AFA-A328-8913DE5B6571}"/>
                </a:ext>
              </a:extLst>
            </p:cNvPr>
            <p:cNvSpPr/>
            <p:nvPr/>
          </p:nvSpPr>
          <p:spPr>
            <a:xfrm>
              <a:off x="5214428" y="1272306"/>
              <a:ext cx="657810" cy="657810"/>
            </a:xfrm>
            <a:prstGeom prst="parallelogram">
              <a:avLst>
                <a:gd name="adj" fmla="val 0"/>
              </a:avLst>
            </a:prstGeom>
            <a:solidFill>
              <a:schemeClr val="accent1"/>
            </a:solidFill>
            <a:ln>
              <a:noFill/>
            </a:ln>
            <a:effectLst>
              <a:outerShdw blurRad="254000" dist="88900" dir="2700000" algn="tl" rotWithShape="0">
                <a:schemeClr val="accent1">
                  <a:lumMod val="10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01</a:t>
              </a:r>
              <a:endParaRPr lang="zh-CN" altLang="en-US"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0" name="文本框 19">
              <a:extLst>
                <a:ext uri="{FF2B5EF4-FFF2-40B4-BE49-F238E27FC236}">
                  <a16:creationId xmlns="" xmlns:a16="http://schemas.microsoft.com/office/drawing/2014/main" id="{3AFDC7F3-006D-431D-9880-6B9D9AA6CA51}"/>
                </a:ext>
              </a:extLst>
            </p:cNvPr>
            <p:cNvSpPr txBox="1"/>
            <p:nvPr/>
          </p:nvSpPr>
          <p:spPr>
            <a:xfrm>
              <a:off x="6085383" y="1354840"/>
              <a:ext cx="4685898" cy="523220"/>
            </a:xfrm>
            <a:prstGeom prst="rect">
              <a:avLst/>
            </a:prstGeom>
            <a:noFill/>
          </p:spPr>
          <p:txBody>
            <a:bodyPr wrap="none" rtlCol="0" anchor="ctr">
              <a:spAutoFit/>
            </a:bodyPr>
            <a:lstStyle>
              <a:defPPr>
                <a:defRPr lang="zh-CN"/>
              </a:defPPr>
              <a:lvl1pPr>
                <a:defRPr sz="4800" spc="600">
                  <a:solidFill>
                    <a:srgbClr val="245188"/>
                  </a:solidFill>
                  <a:effectLst>
                    <a:outerShdw blurRad="127000" dist="63500" dir="2700000" algn="tl" rotWithShape="0">
                      <a:schemeClr val="accent1">
                        <a:alpha val="40000"/>
                      </a:schemeClr>
                    </a:outerShdw>
                  </a:effectLst>
                  <a:latin typeface="+mj-ea"/>
                  <a:ea typeface="+mj-ea"/>
                </a:defRPr>
              </a:lvl1pPr>
            </a:lstStyle>
            <a:p>
              <a:pPr marL="571500" indent="-571500">
                <a:buClr>
                  <a:srgbClr val="C00000"/>
                </a:buClr>
                <a:buFont typeface="Wingdings" panose="05000000000000000000" pitchFamily="2" charset="2"/>
                <a:buChar char="Ø"/>
              </a:pPr>
              <a:r>
                <a:rPr lang="zh-CN" altLang="en-US" sz="2800" dirty="0">
                  <a:solidFill>
                    <a:schemeClr val="tx1">
                      <a:lumMod val="85000"/>
                      <a:lumOff val="1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企业高管与刑事犯罪</a:t>
              </a:r>
            </a:p>
          </p:txBody>
        </p:sp>
      </p:grpSp>
      <p:grpSp>
        <p:nvGrpSpPr>
          <p:cNvPr id="21" name="组合 20">
            <a:extLst>
              <a:ext uri="{FF2B5EF4-FFF2-40B4-BE49-F238E27FC236}">
                <a16:creationId xmlns="" xmlns:a16="http://schemas.microsoft.com/office/drawing/2014/main" id="{78BC294A-FA25-472F-B5E3-2F3D8FA06CC8}"/>
              </a:ext>
            </a:extLst>
          </p:cNvPr>
          <p:cNvGrpSpPr/>
          <p:nvPr/>
        </p:nvGrpSpPr>
        <p:grpSpPr>
          <a:xfrm>
            <a:off x="3143254" y="4362677"/>
            <a:ext cx="7215462" cy="657810"/>
            <a:chOff x="2945325" y="4794939"/>
            <a:chExt cx="7215462" cy="657810"/>
          </a:xfrm>
        </p:grpSpPr>
        <p:sp>
          <p:nvSpPr>
            <p:cNvPr id="22" name="文本框 21">
              <a:extLst>
                <a:ext uri="{FF2B5EF4-FFF2-40B4-BE49-F238E27FC236}">
                  <a16:creationId xmlns="" xmlns:a16="http://schemas.microsoft.com/office/drawing/2014/main" id="{90F8FB62-7098-4D6D-B66C-6FA0E5208F74}"/>
                </a:ext>
              </a:extLst>
            </p:cNvPr>
            <p:cNvSpPr txBox="1"/>
            <p:nvPr/>
          </p:nvSpPr>
          <p:spPr>
            <a:xfrm>
              <a:off x="3833414" y="4877474"/>
              <a:ext cx="6327373" cy="523220"/>
            </a:xfrm>
            <a:prstGeom prst="rect">
              <a:avLst/>
            </a:prstGeom>
            <a:noFill/>
          </p:spPr>
          <p:txBody>
            <a:bodyPr wrap="none" rtlCol="0" anchor="ctr">
              <a:spAutoFit/>
            </a:bodyPr>
            <a:lstStyle>
              <a:defPPr>
                <a:defRPr lang="zh-CN"/>
              </a:defPPr>
              <a:lvl1pPr>
                <a:defRPr sz="3200" spc="300">
                  <a:solidFill>
                    <a:srgbClr val="245188"/>
                  </a:solidFill>
                  <a:effectLst>
                    <a:outerShdw blurRad="127000" dist="63500" dir="2700000" algn="tl" rotWithShape="0">
                      <a:schemeClr val="accent1">
                        <a:alpha val="20000"/>
                      </a:schemeClr>
                    </a:outerShdw>
                  </a:effectLst>
                  <a:latin typeface="+mj-ea"/>
                  <a:ea typeface="+mj-ea"/>
                </a:defRPr>
              </a:lvl1pPr>
            </a:lstStyle>
            <a:p>
              <a:pPr marL="571500" indent="-571500">
                <a:buClr>
                  <a:srgbClr val="C00000"/>
                </a:buClr>
                <a:buFont typeface="Wingdings" panose="05000000000000000000" pitchFamily="2" charset="2"/>
                <a:buChar char="Ø"/>
              </a:pPr>
              <a:r>
                <a:rPr lang="zh-CN" altLang="en-US" sz="2800" dirty="0">
                  <a:solidFill>
                    <a:schemeClr val="tx1">
                      <a:lumMod val="85000"/>
                      <a:lumOff val="1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企业家刑事法律风险控制与防范</a:t>
              </a:r>
            </a:p>
          </p:txBody>
        </p:sp>
        <p:sp>
          <p:nvSpPr>
            <p:cNvPr id="23" name="矩形 22">
              <a:extLst>
                <a:ext uri="{FF2B5EF4-FFF2-40B4-BE49-F238E27FC236}">
                  <a16:creationId xmlns="" xmlns:a16="http://schemas.microsoft.com/office/drawing/2014/main" id="{6C974D23-4428-4B38-9338-EF503E381073}"/>
                </a:ext>
              </a:extLst>
            </p:cNvPr>
            <p:cNvSpPr/>
            <p:nvPr/>
          </p:nvSpPr>
          <p:spPr>
            <a:xfrm>
              <a:off x="2945325" y="4794939"/>
              <a:ext cx="657810" cy="657810"/>
            </a:xfrm>
            <a:prstGeom prst="rect">
              <a:avLst/>
            </a:prstGeom>
            <a:solidFill>
              <a:schemeClr val="accent1"/>
            </a:solidFill>
            <a:ln>
              <a:noFill/>
            </a:ln>
            <a:effectLst>
              <a:outerShdw blurRad="254000" dist="88900" dir="2700000" algn="tl" rotWithShape="0">
                <a:schemeClr val="accent1">
                  <a:lumMod val="10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04</a:t>
              </a:r>
              <a:endParaRPr lang="zh-CN" altLang="en-US"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24" name="组合 23">
            <a:extLst>
              <a:ext uri="{FF2B5EF4-FFF2-40B4-BE49-F238E27FC236}">
                <a16:creationId xmlns="" xmlns:a16="http://schemas.microsoft.com/office/drawing/2014/main" id="{A017E8A1-BFDE-4F41-94E0-BE0DBD16558F}"/>
              </a:ext>
            </a:extLst>
          </p:cNvPr>
          <p:cNvGrpSpPr/>
          <p:nvPr/>
        </p:nvGrpSpPr>
        <p:grpSpPr>
          <a:xfrm>
            <a:off x="3899622" y="3188466"/>
            <a:ext cx="5222027" cy="657810"/>
            <a:chOff x="3701693" y="3620728"/>
            <a:chExt cx="5222027" cy="657810"/>
          </a:xfrm>
        </p:grpSpPr>
        <p:sp>
          <p:nvSpPr>
            <p:cNvPr id="25" name="文本框 24">
              <a:extLst>
                <a:ext uri="{FF2B5EF4-FFF2-40B4-BE49-F238E27FC236}">
                  <a16:creationId xmlns="" xmlns:a16="http://schemas.microsoft.com/office/drawing/2014/main" id="{C5D62D1C-BB53-488E-885D-CE64C0A53F96}"/>
                </a:ext>
              </a:extLst>
            </p:cNvPr>
            <p:cNvSpPr txBox="1"/>
            <p:nvPr/>
          </p:nvSpPr>
          <p:spPr>
            <a:xfrm>
              <a:off x="4584070" y="3703262"/>
              <a:ext cx="4339650" cy="523220"/>
            </a:xfrm>
            <a:prstGeom prst="rect">
              <a:avLst/>
            </a:prstGeom>
            <a:noFill/>
          </p:spPr>
          <p:txBody>
            <a:bodyPr wrap="none" rtlCol="0" anchor="ctr">
              <a:spAutoFit/>
            </a:bodyPr>
            <a:lstStyle>
              <a:defPPr>
                <a:defRPr lang="zh-CN"/>
              </a:defPPr>
              <a:lvl1pPr>
                <a:defRPr sz="3200" spc="300">
                  <a:solidFill>
                    <a:srgbClr val="245188"/>
                  </a:solidFill>
                  <a:effectLst>
                    <a:outerShdw blurRad="127000" dist="63500" dir="2700000" algn="tl" rotWithShape="0">
                      <a:schemeClr val="accent1">
                        <a:alpha val="20000"/>
                      </a:schemeClr>
                    </a:outerShdw>
                  </a:effectLst>
                  <a:latin typeface="+mj-ea"/>
                  <a:ea typeface="+mj-ea"/>
                </a:defRPr>
              </a:lvl1pPr>
            </a:lstStyle>
            <a:p>
              <a:pPr marL="571500" indent="-571500">
                <a:buClr>
                  <a:srgbClr val="C00000"/>
                </a:buClr>
                <a:buFont typeface="Wingdings" panose="05000000000000000000" pitchFamily="2" charset="2"/>
                <a:buChar char="Ø"/>
              </a:pPr>
              <a:r>
                <a:rPr lang="zh-CN" altLang="en-US" sz="2800" dirty="0">
                  <a:solidFill>
                    <a:schemeClr val="tx1">
                      <a:lumMod val="85000"/>
                      <a:lumOff val="1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国有企业的刑事风险</a:t>
              </a:r>
            </a:p>
          </p:txBody>
        </p:sp>
        <p:sp>
          <p:nvSpPr>
            <p:cNvPr id="26" name="矩形 25">
              <a:extLst>
                <a:ext uri="{FF2B5EF4-FFF2-40B4-BE49-F238E27FC236}">
                  <a16:creationId xmlns="" xmlns:a16="http://schemas.microsoft.com/office/drawing/2014/main" id="{CD19105C-68CA-4107-A5DB-A5509C6E5024}"/>
                </a:ext>
              </a:extLst>
            </p:cNvPr>
            <p:cNvSpPr/>
            <p:nvPr/>
          </p:nvSpPr>
          <p:spPr>
            <a:xfrm>
              <a:off x="3701693" y="3620728"/>
              <a:ext cx="657810" cy="657810"/>
            </a:xfrm>
            <a:prstGeom prst="rect">
              <a:avLst/>
            </a:prstGeom>
            <a:solidFill>
              <a:schemeClr val="accent1"/>
            </a:solidFill>
            <a:ln>
              <a:noFill/>
            </a:ln>
            <a:effectLst>
              <a:outerShdw blurRad="254000" dist="88900" dir="2700000" algn="tl" rotWithShape="0">
                <a:schemeClr val="accent1">
                  <a:lumMod val="10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03</a:t>
              </a:r>
              <a:endParaRPr lang="zh-CN" altLang="en-US"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33" name="组合 32">
            <a:extLst>
              <a:ext uri="{FF2B5EF4-FFF2-40B4-BE49-F238E27FC236}">
                <a16:creationId xmlns="" xmlns:a16="http://schemas.microsoft.com/office/drawing/2014/main" id="{78BC294A-FA25-472F-B5E3-2F3D8FA06CC8}"/>
              </a:ext>
            </a:extLst>
          </p:cNvPr>
          <p:cNvGrpSpPr/>
          <p:nvPr/>
        </p:nvGrpSpPr>
        <p:grpSpPr>
          <a:xfrm>
            <a:off x="2333734" y="5479364"/>
            <a:ext cx="6420373" cy="657810"/>
            <a:chOff x="2945325" y="4794939"/>
            <a:chExt cx="6420373" cy="657810"/>
          </a:xfrm>
        </p:grpSpPr>
        <p:sp>
          <p:nvSpPr>
            <p:cNvPr id="34" name="文本框 33">
              <a:extLst>
                <a:ext uri="{FF2B5EF4-FFF2-40B4-BE49-F238E27FC236}">
                  <a16:creationId xmlns="" xmlns:a16="http://schemas.microsoft.com/office/drawing/2014/main" id="{90F8FB62-7098-4D6D-B66C-6FA0E5208F74}"/>
                </a:ext>
              </a:extLst>
            </p:cNvPr>
            <p:cNvSpPr txBox="1"/>
            <p:nvPr/>
          </p:nvSpPr>
          <p:spPr>
            <a:xfrm>
              <a:off x="3833414" y="4877474"/>
              <a:ext cx="5532284" cy="523220"/>
            </a:xfrm>
            <a:prstGeom prst="rect">
              <a:avLst/>
            </a:prstGeom>
            <a:noFill/>
          </p:spPr>
          <p:txBody>
            <a:bodyPr wrap="none" rtlCol="0" anchor="ctr">
              <a:spAutoFit/>
            </a:bodyPr>
            <a:lstStyle>
              <a:defPPr>
                <a:defRPr lang="zh-CN"/>
              </a:defPPr>
              <a:lvl1pPr>
                <a:defRPr sz="3200" spc="300">
                  <a:solidFill>
                    <a:srgbClr val="245188"/>
                  </a:solidFill>
                  <a:effectLst>
                    <a:outerShdw blurRad="127000" dist="63500" dir="2700000" algn="tl" rotWithShape="0">
                      <a:schemeClr val="accent1">
                        <a:alpha val="20000"/>
                      </a:schemeClr>
                    </a:outerShdw>
                  </a:effectLst>
                  <a:latin typeface="+mj-ea"/>
                  <a:ea typeface="+mj-ea"/>
                </a:defRPr>
              </a:lvl1pPr>
            </a:lstStyle>
            <a:p>
              <a:pPr marL="571500" indent="-571500">
                <a:buClr>
                  <a:srgbClr val="C00000"/>
                </a:buClr>
                <a:buFont typeface="Wingdings" panose="05000000000000000000" pitchFamily="2" charset="2"/>
                <a:buChar char="Ø"/>
              </a:pPr>
              <a:r>
                <a:rPr lang="zh-CN" altLang="en-US" sz="2800" dirty="0">
                  <a:solidFill>
                    <a:schemeClr val="tx1">
                      <a:lumMod val="85000"/>
                      <a:lumOff val="15000"/>
                    </a:schemeClr>
                  </a:solidFill>
                  <a:effectLst/>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企业家身处危境的自我保护</a:t>
              </a:r>
            </a:p>
          </p:txBody>
        </p:sp>
        <p:sp>
          <p:nvSpPr>
            <p:cNvPr id="35" name="矩形 34">
              <a:extLst>
                <a:ext uri="{FF2B5EF4-FFF2-40B4-BE49-F238E27FC236}">
                  <a16:creationId xmlns="" xmlns:a16="http://schemas.microsoft.com/office/drawing/2014/main" id="{6C974D23-4428-4B38-9338-EF503E381073}"/>
                </a:ext>
              </a:extLst>
            </p:cNvPr>
            <p:cNvSpPr/>
            <p:nvPr/>
          </p:nvSpPr>
          <p:spPr>
            <a:xfrm>
              <a:off x="2945325" y="4794939"/>
              <a:ext cx="657810" cy="657810"/>
            </a:xfrm>
            <a:prstGeom prst="rect">
              <a:avLst/>
            </a:prstGeom>
            <a:solidFill>
              <a:schemeClr val="accent1"/>
            </a:solidFill>
            <a:ln>
              <a:noFill/>
            </a:ln>
            <a:effectLst>
              <a:outerShdw blurRad="254000" dist="88900" dir="2700000" algn="tl" rotWithShape="0">
                <a:schemeClr val="accent1">
                  <a:lumMod val="10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05</a:t>
              </a:r>
              <a:endParaRPr lang="zh-CN" altLang="en-US" sz="2000" dirty="0">
                <a:ln w="12700">
                  <a:noFill/>
                </a:ln>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Tree>
    <p:extLst>
      <p:ext uri="{BB962C8B-B14F-4D97-AF65-F5344CB8AC3E}">
        <p14:creationId xmlns:p14="http://schemas.microsoft.com/office/powerpoint/2010/main" val="1863065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up)">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1000"/>
                                        <p:tgtEl>
                                          <p:spTgt spid="14"/>
                                        </p:tgtEl>
                                      </p:cBhvr>
                                    </p:animEffect>
                                    <p:anim calcmode="lin" valueType="num">
                                      <p:cBhvr>
                                        <p:cTn id="16" dur="1000" fill="hold"/>
                                        <p:tgtEl>
                                          <p:spTgt spid="14"/>
                                        </p:tgtEl>
                                        <p:attrNameLst>
                                          <p:attrName>ppt_x</p:attrName>
                                        </p:attrNameLst>
                                      </p:cBhvr>
                                      <p:tavLst>
                                        <p:tav tm="0">
                                          <p:val>
                                            <p:strVal val="#ppt_x"/>
                                          </p:val>
                                        </p:tav>
                                        <p:tav tm="100000">
                                          <p:val>
                                            <p:strVal val="#ppt_x"/>
                                          </p:val>
                                        </p:tav>
                                      </p:tavLst>
                                    </p:anim>
                                    <p:anim calcmode="lin" valueType="num">
                                      <p:cBhvr>
                                        <p:cTn id="17" dur="1000" fill="hold"/>
                                        <p:tgtEl>
                                          <p:spTgt spid="14"/>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2" presetClass="entr" presetSubtype="4"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ppt_x"/>
                                          </p:val>
                                        </p:tav>
                                        <p:tav tm="100000">
                                          <p:val>
                                            <p:strVal val="#ppt_x"/>
                                          </p:val>
                                        </p:tav>
                                      </p:tavLst>
                                    </p:anim>
                                    <p:anim calcmode="lin" valueType="num">
                                      <p:cBhvr additive="base">
                                        <p:cTn id="27" dur="500" fill="hold"/>
                                        <p:tgtEl>
                                          <p:spTgt spid="18"/>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ppt_x"/>
                                          </p:val>
                                        </p:tav>
                                        <p:tav tm="100000">
                                          <p:val>
                                            <p:strVal val="#ppt_x"/>
                                          </p:val>
                                        </p:tav>
                                      </p:tavLst>
                                    </p:anim>
                                    <p:anim calcmode="lin" valueType="num">
                                      <p:cBhvr additive="base">
                                        <p:cTn id="32" dur="500" fill="hold"/>
                                        <p:tgtEl>
                                          <p:spTgt spid="15"/>
                                        </p:tgtEl>
                                        <p:attrNameLst>
                                          <p:attrName>ppt_y</p:attrName>
                                        </p:attrNameLst>
                                      </p:cBhvr>
                                      <p:tavLst>
                                        <p:tav tm="0">
                                          <p:val>
                                            <p:strVal val="1+#ppt_h/2"/>
                                          </p:val>
                                        </p:tav>
                                        <p:tav tm="100000">
                                          <p:val>
                                            <p:strVal val="#ppt_y"/>
                                          </p:val>
                                        </p:tav>
                                      </p:tavLst>
                                    </p:anim>
                                  </p:childTnLst>
                                </p:cTn>
                              </p:par>
                            </p:childTnLst>
                          </p:cTn>
                        </p:par>
                        <p:par>
                          <p:cTn id="33" fill="hold">
                            <p:stCondLst>
                              <p:cond delay="2000"/>
                            </p:stCondLst>
                            <p:childTnLst>
                              <p:par>
                                <p:cTn id="34" presetID="2" presetClass="entr" presetSubtype="4"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par>
                          <p:cTn id="38" fill="hold">
                            <p:stCondLst>
                              <p:cond delay="2500"/>
                            </p:stCondLst>
                            <p:childTnLst>
                              <p:par>
                                <p:cTn id="39" presetID="2" presetClass="entr" presetSubtype="4"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ppt_x"/>
                                          </p:val>
                                        </p:tav>
                                        <p:tav tm="100000">
                                          <p:val>
                                            <p:strVal val="#ppt_x"/>
                                          </p:val>
                                        </p:tav>
                                      </p:tavLst>
                                    </p:anim>
                                    <p:anim calcmode="lin" valueType="num">
                                      <p:cBhvr additive="base">
                                        <p:cTn id="42" dur="500" fill="hold"/>
                                        <p:tgtEl>
                                          <p:spTgt spid="21"/>
                                        </p:tgtEl>
                                        <p:attrNameLst>
                                          <p:attrName>ppt_y</p:attrName>
                                        </p:attrNameLst>
                                      </p:cBhvr>
                                      <p:tavLst>
                                        <p:tav tm="0">
                                          <p:val>
                                            <p:strVal val="1+#ppt_h/2"/>
                                          </p:val>
                                        </p:tav>
                                        <p:tav tm="100000">
                                          <p:val>
                                            <p:strVal val="#ppt_y"/>
                                          </p:val>
                                        </p:tav>
                                      </p:tavLst>
                                    </p:anim>
                                  </p:childTnLst>
                                </p:cTn>
                              </p:par>
                            </p:childTnLst>
                          </p:cTn>
                        </p:par>
                        <p:par>
                          <p:cTn id="43" fill="hold">
                            <p:stCondLst>
                              <p:cond delay="3000"/>
                            </p:stCondLst>
                            <p:childTnLst>
                              <p:par>
                                <p:cTn id="44" presetID="2" presetClass="entr" presetSubtype="4" fill="hold" nodeType="afterEffect">
                                  <p:stCondLst>
                                    <p:cond delay="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ppt_x"/>
                                          </p:val>
                                        </p:tav>
                                        <p:tav tm="100000">
                                          <p:val>
                                            <p:strVal val="#ppt_x"/>
                                          </p:val>
                                        </p:tav>
                                      </p:tavLst>
                                    </p:anim>
                                    <p:anim calcmode="lin" valueType="num">
                                      <p:cBhvr additive="base">
                                        <p:cTn id="4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a:extLst>
              <a:ext uri="{FF2B5EF4-FFF2-40B4-BE49-F238E27FC236}">
                <a16:creationId xmlns="" xmlns:a16="http://schemas.microsoft.com/office/drawing/2014/main" id="{956EB785-2F0D-4E88-86F6-20EF9693299D}"/>
              </a:ext>
            </a:extLst>
          </p:cNvPr>
          <p:cNvSpPr>
            <a:spLocks noGrp="1"/>
          </p:cNvSpPr>
          <p:nvPr>
            <p:ph type="title" idx="4294967295"/>
          </p:nvPr>
        </p:nvSpPr>
        <p:spPr>
          <a:xfrm>
            <a:off x="4701073" y="1301750"/>
            <a:ext cx="3514725" cy="51117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贷款融资中的刑事风险</a:t>
            </a:r>
          </a:p>
        </p:txBody>
      </p:sp>
      <p:sp>
        <p:nvSpPr>
          <p:cNvPr id="51203" name="Rectangle 3">
            <a:extLst>
              <a:ext uri="{FF2B5EF4-FFF2-40B4-BE49-F238E27FC236}">
                <a16:creationId xmlns="" xmlns:a16="http://schemas.microsoft.com/office/drawing/2014/main" id="{E017D7DF-45CC-42DB-BA35-A5FD07A08E8B}"/>
              </a:ext>
            </a:extLst>
          </p:cNvPr>
          <p:cNvSpPr>
            <a:spLocks noGrp="1"/>
          </p:cNvSpPr>
          <p:nvPr>
            <p:ph type="body" idx="4294967295"/>
          </p:nvPr>
        </p:nvSpPr>
        <p:spPr>
          <a:xfrm>
            <a:off x="804733" y="2901382"/>
            <a:ext cx="6071927" cy="2109592"/>
          </a:xfrm>
        </p:spPr>
        <p:txBody>
          <a:bodyPr>
            <a:normAutofit/>
          </a:bodyPr>
          <a:lstStyle/>
          <a:p>
            <a:pPr>
              <a:lnSpc>
                <a:spcPct val="150000"/>
              </a:lnSpc>
            </a:pPr>
            <a:r>
              <a:rPr lang="zh-CN" altLang="en-US" sz="1800" dirty="0">
                <a:solidFill>
                  <a:schemeClr val="bg2">
                    <a:lumMod val="25000"/>
                  </a:schemeClr>
                </a:solidFill>
                <a:cs typeface="+mn-ea"/>
                <a:sym typeface="+mn-lt"/>
              </a:rPr>
              <a:t>贷款诈骗罪（刑法第</a:t>
            </a:r>
            <a:r>
              <a:rPr lang="en-US" altLang="zh-CN" sz="1800" dirty="0">
                <a:solidFill>
                  <a:schemeClr val="bg2">
                    <a:lumMod val="25000"/>
                  </a:schemeClr>
                </a:solidFill>
                <a:cs typeface="+mn-ea"/>
                <a:sym typeface="+mn-lt"/>
              </a:rPr>
              <a:t>193</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骗取贷款、票据承兑、金融票证罪（刑法修正案六）</a:t>
            </a:r>
          </a:p>
          <a:p>
            <a:pPr>
              <a:lnSpc>
                <a:spcPct val="150000"/>
              </a:lnSpc>
            </a:pPr>
            <a:r>
              <a:rPr lang="zh-CN" altLang="en-US" sz="1800" dirty="0">
                <a:solidFill>
                  <a:schemeClr val="bg2">
                    <a:lumMod val="25000"/>
                  </a:schemeClr>
                </a:solidFill>
                <a:cs typeface="+mn-ea"/>
                <a:sym typeface="+mn-lt"/>
              </a:rPr>
              <a:t>高利转贷罪（刑法第</a:t>
            </a:r>
            <a:r>
              <a:rPr lang="en-US" altLang="zh-CN" sz="1800" dirty="0">
                <a:solidFill>
                  <a:schemeClr val="bg2">
                    <a:lumMod val="25000"/>
                  </a:schemeClr>
                </a:solidFill>
                <a:cs typeface="+mn-ea"/>
                <a:sym typeface="+mn-lt"/>
              </a:rPr>
              <a:t>175</a:t>
            </a:r>
            <a:r>
              <a:rPr lang="zh-CN" altLang="en-US" sz="1800" dirty="0">
                <a:solidFill>
                  <a:schemeClr val="bg2">
                    <a:lumMod val="25000"/>
                  </a:schemeClr>
                </a:solidFill>
                <a:cs typeface="+mn-ea"/>
                <a:sym typeface="+mn-lt"/>
              </a:rPr>
              <a:t>条）“以转贷牟利为目的，套取金融机构信贷资金高利转贷他人，违法所得数额较大的”</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089710" y="1707501"/>
            <a:ext cx="4497355" cy="4497355"/>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a:extLst>
              <a:ext uri="{FF2B5EF4-FFF2-40B4-BE49-F238E27FC236}">
                <a16:creationId xmlns="" xmlns:a16="http://schemas.microsoft.com/office/drawing/2014/main" id="{7BB41FD6-C662-47F9-925E-388BF5A5154D}"/>
              </a:ext>
            </a:extLst>
          </p:cNvPr>
          <p:cNvSpPr>
            <a:spLocks noGrp="1"/>
          </p:cNvSpPr>
          <p:nvPr>
            <p:ph type="title" idx="4294967295"/>
          </p:nvPr>
        </p:nvSpPr>
        <p:spPr>
          <a:xfrm>
            <a:off x="4776788" y="857230"/>
            <a:ext cx="2638425" cy="53022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贷款诈骗罪</a:t>
            </a:r>
          </a:p>
        </p:txBody>
      </p:sp>
      <p:sp>
        <p:nvSpPr>
          <p:cNvPr id="52227" name="Rectangle 3">
            <a:extLst>
              <a:ext uri="{FF2B5EF4-FFF2-40B4-BE49-F238E27FC236}">
                <a16:creationId xmlns="" xmlns:a16="http://schemas.microsoft.com/office/drawing/2014/main" id="{53426E2D-B09C-430A-880A-D48D30C6D8D7}"/>
              </a:ext>
            </a:extLst>
          </p:cNvPr>
          <p:cNvSpPr>
            <a:spLocks noGrp="1"/>
          </p:cNvSpPr>
          <p:nvPr>
            <p:ph type="body" idx="4294967295"/>
          </p:nvPr>
        </p:nvSpPr>
        <p:spPr>
          <a:xfrm>
            <a:off x="623596" y="1603408"/>
            <a:ext cx="10944808" cy="4525962"/>
          </a:xfrm>
        </p:spPr>
        <p:txBody>
          <a:bodyPr>
            <a:normAutofit/>
          </a:bodyPr>
          <a:lstStyle/>
          <a:p>
            <a:pPr>
              <a:lnSpc>
                <a:spcPct val="150000"/>
              </a:lnSpc>
            </a:pPr>
            <a:r>
              <a:rPr lang="zh-CN" altLang="en-US" sz="1800" dirty="0">
                <a:solidFill>
                  <a:srgbClr val="C00000"/>
                </a:solidFill>
                <a:latin typeface="+mn-ea"/>
                <a:cs typeface="+mn-ea"/>
                <a:sym typeface="+mn-lt"/>
              </a:rPr>
              <a:t>有下列情形之一，以非法占有为目的，诈骗银行或者其他金融机构的贷款</a:t>
            </a:r>
            <a:endParaRPr lang="en-US" altLang="zh-CN" sz="1800" dirty="0">
              <a:solidFill>
                <a:srgbClr val="C00000"/>
              </a:solidFill>
              <a:latin typeface="+mn-ea"/>
              <a:cs typeface="+mn-ea"/>
              <a:sym typeface="+mn-lt"/>
            </a:endParaRPr>
          </a:p>
          <a:p>
            <a:pPr>
              <a:lnSpc>
                <a:spcPct val="150000"/>
              </a:lnSpc>
            </a:pPr>
            <a:r>
              <a:rPr lang="zh-CN" altLang="en-US" sz="1800" dirty="0">
                <a:solidFill>
                  <a:schemeClr val="bg2">
                    <a:lumMod val="25000"/>
                  </a:schemeClr>
                </a:solidFill>
                <a:latin typeface="+mn-ea"/>
                <a:cs typeface="+mn-ea"/>
                <a:sym typeface="+mn-lt"/>
              </a:rPr>
              <a:t>（一）编造引进资金、项目等虚假理由的；</a:t>
            </a:r>
            <a:endParaRPr lang="en-US" altLang="zh-CN" sz="1800" dirty="0">
              <a:solidFill>
                <a:schemeClr val="bg2">
                  <a:lumMod val="25000"/>
                </a:schemeClr>
              </a:solidFill>
              <a:latin typeface="+mn-ea"/>
              <a:cs typeface="+mn-ea"/>
              <a:sym typeface="+mn-lt"/>
            </a:endParaRPr>
          </a:p>
          <a:p>
            <a:pPr>
              <a:lnSpc>
                <a:spcPct val="150000"/>
              </a:lnSpc>
            </a:pPr>
            <a:r>
              <a:rPr lang="zh-CN" altLang="en-US" sz="1800" dirty="0">
                <a:solidFill>
                  <a:schemeClr val="bg2">
                    <a:lumMod val="25000"/>
                  </a:schemeClr>
                </a:solidFill>
                <a:latin typeface="+mn-ea"/>
                <a:cs typeface="+mn-ea"/>
                <a:sym typeface="+mn-lt"/>
              </a:rPr>
              <a:t>（二）使用虚假的经济合同的；</a:t>
            </a:r>
            <a:endParaRPr lang="en-US" altLang="zh-CN" sz="1800" dirty="0">
              <a:solidFill>
                <a:schemeClr val="bg2">
                  <a:lumMod val="25000"/>
                </a:schemeClr>
              </a:solidFill>
              <a:latin typeface="+mn-ea"/>
              <a:cs typeface="+mn-ea"/>
              <a:sym typeface="+mn-lt"/>
            </a:endParaRPr>
          </a:p>
          <a:p>
            <a:pPr>
              <a:lnSpc>
                <a:spcPct val="150000"/>
              </a:lnSpc>
            </a:pPr>
            <a:r>
              <a:rPr lang="zh-CN" altLang="en-US" sz="1800" dirty="0">
                <a:solidFill>
                  <a:schemeClr val="bg2">
                    <a:lumMod val="25000"/>
                  </a:schemeClr>
                </a:solidFill>
                <a:latin typeface="+mn-ea"/>
                <a:cs typeface="+mn-ea"/>
                <a:sym typeface="+mn-lt"/>
              </a:rPr>
              <a:t>（三）使用虚假的证明文件的；</a:t>
            </a:r>
            <a:endParaRPr lang="en-US" altLang="zh-CN" sz="1800" dirty="0">
              <a:solidFill>
                <a:schemeClr val="bg2">
                  <a:lumMod val="25000"/>
                </a:schemeClr>
              </a:solidFill>
              <a:latin typeface="+mn-ea"/>
              <a:cs typeface="+mn-ea"/>
              <a:sym typeface="+mn-lt"/>
            </a:endParaRPr>
          </a:p>
          <a:p>
            <a:pPr>
              <a:lnSpc>
                <a:spcPct val="150000"/>
              </a:lnSpc>
            </a:pPr>
            <a:r>
              <a:rPr lang="zh-CN" altLang="en-US" sz="1800" dirty="0">
                <a:solidFill>
                  <a:schemeClr val="bg2">
                    <a:lumMod val="25000"/>
                  </a:schemeClr>
                </a:solidFill>
                <a:latin typeface="+mn-ea"/>
                <a:cs typeface="+mn-ea"/>
                <a:sym typeface="+mn-lt"/>
              </a:rPr>
              <a:t>（四）使用虚假的产权证明作担保或者超出抵押物价值重复担保的；</a:t>
            </a:r>
            <a:endParaRPr lang="en-US" altLang="zh-CN" sz="1800" dirty="0">
              <a:solidFill>
                <a:schemeClr val="bg2">
                  <a:lumMod val="25000"/>
                </a:schemeClr>
              </a:solidFill>
              <a:latin typeface="+mn-ea"/>
              <a:cs typeface="+mn-ea"/>
              <a:sym typeface="+mn-lt"/>
            </a:endParaRPr>
          </a:p>
          <a:p>
            <a:pPr>
              <a:lnSpc>
                <a:spcPct val="150000"/>
              </a:lnSpc>
            </a:pPr>
            <a:r>
              <a:rPr lang="zh-CN" altLang="en-US" sz="1800" dirty="0">
                <a:solidFill>
                  <a:schemeClr val="bg2">
                    <a:lumMod val="25000"/>
                  </a:schemeClr>
                </a:solidFill>
                <a:latin typeface="+mn-ea"/>
                <a:cs typeface="+mn-ea"/>
                <a:sym typeface="+mn-lt"/>
              </a:rPr>
              <a:t>（五）以其他方法诈骗贷款的。数额较大的处五年以下有期徒刑或者拘役，并处贰万元以上二十万元以下 罚金；数额巨大或者有其他严重情节的，处五年以上十年以下有期徒刑，并处五万元以上五十万元以下罚金；数额特别巨大或者有其他特别严重情节的，处十年以上有期徒刑或者无期徒刑，并处五万元以上五十万元以下罚金或者没收财产</a:t>
            </a: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 xmlns:a16="http://schemas.microsoft.com/office/drawing/2014/main" id="{D4E1D101-30B8-4C35-80CD-F984DCD9CAF1}"/>
              </a:ext>
            </a:extLst>
          </p:cNvPr>
          <p:cNvSpPr>
            <a:spLocks noGrp="1"/>
          </p:cNvSpPr>
          <p:nvPr>
            <p:ph type="title" idx="4294967295"/>
          </p:nvPr>
        </p:nvSpPr>
        <p:spPr>
          <a:xfrm>
            <a:off x="4933950" y="685392"/>
            <a:ext cx="2324100" cy="65821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立案标准</a:t>
            </a:r>
          </a:p>
        </p:txBody>
      </p:sp>
      <p:sp>
        <p:nvSpPr>
          <p:cNvPr id="53251" name="Rectangle 3">
            <a:extLst>
              <a:ext uri="{FF2B5EF4-FFF2-40B4-BE49-F238E27FC236}">
                <a16:creationId xmlns="" xmlns:a16="http://schemas.microsoft.com/office/drawing/2014/main" id="{0CE76F37-9B86-43B7-8325-9085C42D855E}"/>
              </a:ext>
            </a:extLst>
          </p:cNvPr>
          <p:cNvSpPr>
            <a:spLocks noGrp="1"/>
          </p:cNvSpPr>
          <p:nvPr>
            <p:ph type="body" idx="4294967295"/>
          </p:nvPr>
        </p:nvSpPr>
        <p:spPr>
          <a:xfrm>
            <a:off x="1224757" y="1510620"/>
            <a:ext cx="9742486" cy="4568825"/>
          </a:xfrm>
        </p:spPr>
        <p:txBody>
          <a:bodyPr>
            <a:normAutofit lnSpcReduction="10000"/>
          </a:bodyPr>
          <a:lstStyle/>
          <a:p>
            <a:pPr marL="0" indent="0">
              <a:lnSpc>
                <a:spcPct val="150000"/>
              </a:lnSpc>
              <a:buNone/>
            </a:pPr>
            <a:r>
              <a:rPr lang="zh-CN" altLang="en-US" sz="1800" dirty="0">
                <a:latin typeface="+mn-ea"/>
                <a:cs typeface="+mn-ea"/>
                <a:sym typeface="+mn-lt"/>
              </a:rPr>
              <a:t>主体：年满十六周岁、具有刑事责任能力的自然人。单位不是本罪的主体</a:t>
            </a:r>
          </a:p>
          <a:p>
            <a:pPr marL="0" indent="0">
              <a:lnSpc>
                <a:spcPct val="150000"/>
              </a:lnSpc>
              <a:buNone/>
            </a:pPr>
            <a:r>
              <a:rPr lang="zh-CN" altLang="en-US" sz="1800" dirty="0">
                <a:solidFill>
                  <a:schemeClr val="accent1"/>
                </a:solidFill>
                <a:latin typeface="+mn-ea"/>
                <a:cs typeface="+mn-ea"/>
                <a:sym typeface="+mn-lt"/>
              </a:rPr>
              <a:t>行为目的：以非法占有为目的，下列情形之一</a:t>
            </a:r>
            <a:endParaRPr lang="en-US" altLang="zh-CN" sz="1800" dirty="0">
              <a:solidFill>
                <a:schemeClr val="accent1"/>
              </a:solidFill>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1</a:t>
            </a:r>
            <a:r>
              <a:rPr lang="zh-CN" altLang="en-US" sz="1800" dirty="0">
                <a:latin typeface="+mn-ea"/>
                <a:cs typeface="+mn-ea"/>
                <a:sym typeface="+mn-lt"/>
              </a:rPr>
              <a:t>）携带贷款逃跑的；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2</a:t>
            </a:r>
            <a:r>
              <a:rPr lang="zh-CN" altLang="en-US" sz="1800" dirty="0">
                <a:latin typeface="+mn-ea"/>
                <a:cs typeface="+mn-ea"/>
                <a:sym typeface="+mn-lt"/>
              </a:rPr>
              <a:t>）假冒他人名义贷款的；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3</a:t>
            </a:r>
            <a:r>
              <a:rPr lang="zh-CN" altLang="en-US" sz="1800" dirty="0">
                <a:latin typeface="+mn-ea"/>
                <a:cs typeface="+mn-ea"/>
                <a:sym typeface="+mn-lt"/>
              </a:rPr>
              <a:t>）为谋取不正当利益，擅自改变贷款用途，造成重大经济损失致使贷款无法偿还的；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4</a:t>
            </a:r>
            <a:r>
              <a:rPr lang="zh-CN" altLang="en-US" sz="1800" dirty="0">
                <a:latin typeface="+mn-ea"/>
                <a:cs typeface="+mn-ea"/>
                <a:sym typeface="+mn-lt"/>
              </a:rPr>
              <a:t>）将贷款用于高风险经济活动或投机行为造成重大损失致使贷款无法偿还的；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5</a:t>
            </a:r>
            <a:r>
              <a:rPr lang="zh-CN" altLang="en-US" sz="1800" dirty="0">
                <a:latin typeface="+mn-ea"/>
                <a:cs typeface="+mn-ea"/>
                <a:sym typeface="+mn-lt"/>
              </a:rPr>
              <a:t>）隐匿贷款去向，转移资金，贷款到期后拒不偿还的；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6</a:t>
            </a:r>
            <a:r>
              <a:rPr lang="zh-CN" altLang="en-US" sz="1800" dirty="0">
                <a:latin typeface="+mn-ea"/>
                <a:cs typeface="+mn-ea"/>
                <a:sym typeface="+mn-lt"/>
              </a:rPr>
              <a:t>）将贷款用于个人挥霍或使用贷款进行违法犯罪活动的；</a:t>
            </a:r>
            <a:endParaRPr lang="en-US" altLang="zh-CN" sz="1800" dirty="0">
              <a:latin typeface="+mn-ea"/>
              <a:cs typeface="+mn-ea"/>
              <a:sym typeface="+mn-lt"/>
            </a:endParaRPr>
          </a:p>
          <a:p>
            <a:pPr marL="0" indent="0">
              <a:lnSpc>
                <a:spcPct val="150000"/>
              </a:lnSpc>
              <a:buNone/>
            </a:pPr>
            <a:r>
              <a:rPr lang="zh-CN" altLang="en-US" sz="1800" dirty="0">
                <a:latin typeface="+mn-ea"/>
                <a:cs typeface="+mn-ea"/>
                <a:sym typeface="+mn-lt"/>
              </a:rPr>
              <a:t>（</a:t>
            </a:r>
            <a:r>
              <a:rPr lang="en-US" altLang="zh-CN" sz="1800" dirty="0">
                <a:latin typeface="+mn-ea"/>
                <a:cs typeface="+mn-ea"/>
                <a:sym typeface="+mn-lt"/>
              </a:rPr>
              <a:t>7</a:t>
            </a:r>
            <a:r>
              <a:rPr lang="zh-CN" altLang="en-US" sz="1800" dirty="0">
                <a:latin typeface="+mn-ea"/>
                <a:cs typeface="+mn-ea"/>
                <a:sym typeface="+mn-lt"/>
              </a:rPr>
              <a:t>）提供虚假的担保申请贷款，期满后拒不偿还或无法偿还的。</a:t>
            </a:r>
          </a:p>
          <a:p>
            <a:pPr marL="0" indent="0">
              <a:lnSpc>
                <a:spcPct val="150000"/>
              </a:lnSpc>
              <a:buNone/>
            </a:pPr>
            <a:endParaRPr lang="zh-CN" altLang="en-US" sz="1800" dirty="0">
              <a:latin typeface="+mn-ea"/>
              <a:cs typeface="+mn-ea"/>
              <a:sym typeface="+mn-lt"/>
            </a:endParaRP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 xmlns:a16="http://schemas.microsoft.com/office/drawing/2014/main" id="{EE8B4E8C-72F1-4EB1-8C05-76F8CF79E61B}"/>
              </a:ext>
            </a:extLst>
          </p:cNvPr>
          <p:cNvSpPr txBox="1"/>
          <p:nvPr/>
        </p:nvSpPr>
        <p:spPr>
          <a:xfrm>
            <a:off x="1224643" y="1673696"/>
            <a:ext cx="9742715" cy="4148606"/>
          </a:xfrm>
          <a:prstGeom prst="rect">
            <a:avLst/>
          </a:prstGeom>
        </p:spPr>
        <p:txBody>
          <a:bodyPr vert="horz" lIns="91440" tIns="45720" rIns="91440" bIns="45720" rtlCol="0">
            <a:normAutofit/>
          </a:bodyPr>
          <a:lstStyle>
            <a:lvl1pPr indent="0">
              <a:lnSpc>
                <a:spcPct val="150000"/>
              </a:lnSpc>
              <a:spcBef>
                <a:spcPts val="1000"/>
              </a:spcBef>
              <a:buFont typeface="Arial" panose="020B0604020202020204" pitchFamily="34" charset="0"/>
              <a:buNone/>
              <a:defRPr>
                <a:latin typeface="+mn-ea"/>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zh-CN" altLang="en-US" dirty="0">
                <a:solidFill>
                  <a:srgbClr val="C00000"/>
                </a:solidFill>
                <a:sym typeface="+mn-lt"/>
              </a:rPr>
              <a:t>行为方式：</a:t>
            </a:r>
          </a:p>
          <a:p>
            <a:r>
              <a:rPr lang="zh-CN" altLang="en-US" dirty="0">
                <a:sym typeface="+mn-lt"/>
              </a:rPr>
              <a:t>（</a:t>
            </a:r>
            <a:r>
              <a:rPr lang="en-US" altLang="zh-CN" dirty="0">
                <a:sym typeface="+mn-lt"/>
              </a:rPr>
              <a:t>1</a:t>
            </a:r>
            <a:r>
              <a:rPr lang="zh-CN" altLang="en-US" dirty="0">
                <a:sym typeface="+mn-lt"/>
              </a:rPr>
              <a:t>）编造引进资金、项目等虚假理由。</a:t>
            </a:r>
          </a:p>
          <a:p>
            <a:r>
              <a:rPr lang="zh-CN" altLang="en-US" dirty="0">
                <a:sym typeface="+mn-lt"/>
              </a:rPr>
              <a:t>（</a:t>
            </a:r>
            <a:r>
              <a:rPr lang="en-US" altLang="zh-CN" dirty="0">
                <a:sym typeface="+mn-lt"/>
              </a:rPr>
              <a:t>2</a:t>
            </a:r>
            <a:r>
              <a:rPr lang="zh-CN" altLang="en-US" dirty="0">
                <a:sym typeface="+mn-lt"/>
              </a:rPr>
              <a:t>）使用虚假的经济合同。</a:t>
            </a:r>
          </a:p>
          <a:p>
            <a:r>
              <a:rPr lang="zh-CN" altLang="en-US" dirty="0">
                <a:sym typeface="+mn-lt"/>
              </a:rPr>
              <a:t>（</a:t>
            </a:r>
            <a:r>
              <a:rPr lang="en-US" altLang="zh-CN" dirty="0">
                <a:sym typeface="+mn-lt"/>
              </a:rPr>
              <a:t>3</a:t>
            </a:r>
            <a:r>
              <a:rPr lang="zh-CN" altLang="en-US" dirty="0">
                <a:sym typeface="+mn-lt"/>
              </a:rPr>
              <a:t>）使用虚假的证明文件。</a:t>
            </a:r>
          </a:p>
          <a:p>
            <a:r>
              <a:rPr lang="zh-CN" altLang="en-US" dirty="0">
                <a:sym typeface="+mn-lt"/>
              </a:rPr>
              <a:t>（</a:t>
            </a:r>
            <a:r>
              <a:rPr lang="en-US" altLang="zh-CN" dirty="0">
                <a:sym typeface="+mn-lt"/>
              </a:rPr>
              <a:t>4</a:t>
            </a:r>
            <a:r>
              <a:rPr lang="zh-CN" altLang="en-US" dirty="0">
                <a:sym typeface="+mn-lt"/>
              </a:rPr>
              <a:t>）使用虚假的产权证明作担保或者超出抵押物价值重复担保。</a:t>
            </a:r>
          </a:p>
          <a:p>
            <a:r>
              <a:rPr lang="zh-CN" altLang="en-US" dirty="0">
                <a:sym typeface="+mn-lt"/>
              </a:rPr>
              <a:t>（</a:t>
            </a:r>
            <a:r>
              <a:rPr lang="en-US" altLang="zh-CN" dirty="0">
                <a:sym typeface="+mn-lt"/>
              </a:rPr>
              <a:t>5</a:t>
            </a:r>
            <a:r>
              <a:rPr lang="zh-CN" altLang="en-US" dirty="0">
                <a:sym typeface="+mn-lt"/>
              </a:rPr>
              <a:t>）以其他方式诈骗贷款。比如：伪造或私盖公章；以存贷、虚构贷款理由骗贷的数额在</a:t>
            </a:r>
            <a:r>
              <a:rPr lang="en-US" altLang="zh-CN" dirty="0">
                <a:sym typeface="+mn-lt"/>
              </a:rPr>
              <a:t>1</a:t>
            </a:r>
            <a:r>
              <a:rPr lang="zh-CN" altLang="en-US" dirty="0">
                <a:sym typeface="+mn-lt"/>
              </a:rPr>
              <a:t>万元以上的，应予追诉</a:t>
            </a:r>
          </a:p>
        </p:txBody>
      </p:sp>
      <p:sp>
        <p:nvSpPr>
          <p:cNvPr id="4" name="Rectangle 2">
            <a:extLst>
              <a:ext uri="{FF2B5EF4-FFF2-40B4-BE49-F238E27FC236}">
                <a16:creationId xmlns="" xmlns:a16="http://schemas.microsoft.com/office/drawing/2014/main" id="{D4E1D101-30B8-4C35-80CD-F984DCD9CAF1}"/>
              </a:ext>
            </a:extLst>
          </p:cNvPr>
          <p:cNvSpPr txBox="1">
            <a:spLocks/>
          </p:cNvSpPr>
          <p:nvPr/>
        </p:nvSpPr>
        <p:spPr>
          <a:xfrm>
            <a:off x="4933950" y="685392"/>
            <a:ext cx="2324100" cy="65821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dirty="0">
                <a:solidFill>
                  <a:srgbClr val="C00000"/>
                </a:solidFill>
                <a:latin typeface="+mn-lt"/>
                <a:ea typeface="+mn-ea"/>
                <a:cs typeface="+mn-ea"/>
                <a:sym typeface="+mn-lt"/>
              </a:rPr>
              <a:t>立案标准</a:t>
            </a:r>
          </a:p>
        </p:txBody>
      </p:sp>
      <p:sp>
        <p:nvSpPr>
          <p:cNvPr id="6" name="iṧ1iḍé">
            <a:extLst>
              <a:ext uri="{FF2B5EF4-FFF2-40B4-BE49-F238E27FC236}">
                <a16:creationId xmlns="" xmlns:a16="http://schemas.microsoft.com/office/drawing/2014/main" id="{328AD4F8-56AC-DD47-02A7-BF4A64777FC4}"/>
              </a:ext>
            </a:extLst>
          </p:cNvPr>
          <p:cNvSpPr/>
          <p:nvPr/>
        </p:nvSpPr>
        <p:spPr>
          <a:xfrm>
            <a:off x="7806963" y="985351"/>
            <a:ext cx="4000500" cy="4000500"/>
          </a:xfrm>
          <a:prstGeom prst="donut">
            <a:avLst>
              <a:gd name="adj" fmla="val 19662"/>
            </a:avLst>
          </a:prstGeom>
          <a:solidFill>
            <a:schemeClr val="tx2">
              <a:alpha val="15000"/>
            </a:schemeClr>
          </a:solidFill>
          <a:ln w="12700" cap="flat">
            <a:noFill/>
            <a:prstDash val="solid"/>
            <a:miter/>
          </a:ln>
        </p:spPr>
        <p:txBody>
          <a:bodyPr lIns="91440" tIns="93600" rIns="91440" bIns="45720" rtlCol="0" anchor="ctr"/>
          <a:lstStyle/>
          <a:p>
            <a:pPr algn="ctr"/>
            <a:endParaRPr kumimoji="1" lang="zh-CN" altLang="en-US" sz="1050">
              <a:solidFill>
                <a:schemeClr val="tx1"/>
              </a:solidFill>
            </a:endParaRPr>
          </a:p>
        </p:txBody>
      </p:sp>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extLst>
      <p:ext uri="{BB962C8B-B14F-4D97-AF65-F5344CB8AC3E}">
        <p14:creationId xmlns:p14="http://schemas.microsoft.com/office/powerpoint/2010/main" val="7680518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a:extLst>
              <a:ext uri="{FF2B5EF4-FFF2-40B4-BE49-F238E27FC236}">
                <a16:creationId xmlns="" xmlns:a16="http://schemas.microsoft.com/office/drawing/2014/main" id="{28EF7951-4E0B-4955-88E1-474DD2D6B47D}"/>
              </a:ext>
            </a:extLst>
          </p:cNvPr>
          <p:cNvSpPr>
            <a:spLocks noGrp="1"/>
          </p:cNvSpPr>
          <p:nvPr>
            <p:ph type="title" idx="4294967295"/>
          </p:nvPr>
        </p:nvSpPr>
        <p:spPr>
          <a:xfrm>
            <a:off x="192518" y="1671930"/>
            <a:ext cx="1142119" cy="495300"/>
          </a:xfrm>
        </p:spPr>
        <p:txBody>
          <a:bodyPr>
            <a:normAutofit/>
          </a:bodyPr>
          <a:lstStyle/>
          <a:p>
            <a:r>
              <a:rPr lang="zh-CN" altLang="en-US" sz="2000" dirty="0">
                <a:solidFill>
                  <a:schemeClr val="accent1"/>
                </a:solidFill>
                <a:latin typeface="+mn-lt"/>
                <a:ea typeface="+mn-ea"/>
                <a:cs typeface="+mn-ea"/>
                <a:sym typeface="+mn-lt"/>
              </a:rPr>
              <a:t>提醒：</a:t>
            </a:r>
          </a:p>
        </p:txBody>
      </p:sp>
      <p:sp>
        <p:nvSpPr>
          <p:cNvPr id="54275" name="Rectangle 3">
            <a:extLst>
              <a:ext uri="{FF2B5EF4-FFF2-40B4-BE49-F238E27FC236}">
                <a16:creationId xmlns="" xmlns:a16="http://schemas.microsoft.com/office/drawing/2014/main" id="{B00F42D4-7FF9-427D-84C0-B2F16CEB1E4B}"/>
              </a:ext>
            </a:extLst>
          </p:cNvPr>
          <p:cNvSpPr>
            <a:spLocks noGrp="1"/>
          </p:cNvSpPr>
          <p:nvPr>
            <p:ph type="body" idx="4294967295"/>
          </p:nvPr>
        </p:nvSpPr>
        <p:spPr>
          <a:xfrm>
            <a:off x="192518" y="2364792"/>
            <a:ext cx="4965791" cy="1990043"/>
          </a:xfrm>
        </p:spPr>
        <p:txBody>
          <a:bodyPr>
            <a:noAutofit/>
          </a:bodyPr>
          <a:lstStyle/>
          <a:p>
            <a:pPr marL="0" indent="0">
              <a:lnSpc>
                <a:spcPct val="150000"/>
              </a:lnSpc>
              <a:buNone/>
            </a:pPr>
            <a:r>
              <a:rPr lang="zh-CN" altLang="en-US" sz="1800" dirty="0">
                <a:solidFill>
                  <a:schemeClr val="accent1"/>
                </a:solidFill>
                <a:cs typeface="+mn-ea"/>
                <a:sym typeface="+mn-lt"/>
              </a:rPr>
              <a:t>贷款诈骗与一般贷款纠纷的风险：</a:t>
            </a:r>
            <a:endParaRPr lang="en-US" altLang="zh-CN" sz="1800" dirty="0">
              <a:solidFill>
                <a:schemeClr val="accent1"/>
              </a:solidFill>
              <a:cs typeface="+mn-ea"/>
              <a:sym typeface="+mn-lt"/>
            </a:endParaRPr>
          </a:p>
          <a:p>
            <a:pPr marL="0" indent="0">
              <a:lnSpc>
                <a:spcPct val="150000"/>
              </a:lnSpc>
              <a:buNone/>
            </a:pPr>
            <a:endParaRPr lang="zh-CN" altLang="en-US" sz="1800" dirty="0">
              <a:solidFill>
                <a:schemeClr val="accent1"/>
              </a:solidFill>
              <a:cs typeface="+mn-ea"/>
              <a:sym typeface="+mn-lt"/>
            </a:endParaRPr>
          </a:p>
          <a:p>
            <a:pPr marL="0" indent="0">
              <a:lnSpc>
                <a:spcPct val="150000"/>
              </a:lnSpc>
              <a:buNone/>
            </a:pPr>
            <a:r>
              <a:rPr lang="zh-CN" altLang="en-US" sz="1800" dirty="0">
                <a:cs typeface="+mn-ea"/>
                <a:sym typeface="+mn-lt"/>
              </a:rPr>
              <a:t>（</a:t>
            </a:r>
            <a:r>
              <a:rPr lang="en-US" altLang="zh-CN" sz="1800" dirty="0">
                <a:cs typeface="+mn-ea"/>
                <a:sym typeface="+mn-lt"/>
              </a:rPr>
              <a:t>1</a:t>
            </a:r>
            <a:r>
              <a:rPr lang="zh-CN" altLang="en-US" sz="1800" dirty="0">
                <a:cs typeface="+mn-ea"/>
                <a:sym typeface="+mn-lt"/>
              </a:rPr>
              <a:t>）看贷款前行为人对其履约能力的认识。</a:t>
            </a:r>
          </a:p>
          <a:p>
            <a:pPr marL="0" indent="0">
              <a:lnSpc>
                <a:spcPct val="150000"/>
              </a:lnSpc>
              <a:buNone/>
            </a:pPr>
            <a:r>
              <a:rPr lang="zh-CN" altLang="en-US" sz="1800" dirty="0">
                <a:cs typeface="+mn-ea"/>
                <a:sym typeface="+mn-lt"/>
              </a:rPr>
              <a:t>（</a:t>
            </a:r>
            <a:r>
              <a:rPr lang="en-US" altLang="zh-CN" sz="1800" dirty="0">
                <a:cs typeface="+mn-ea"/>
                <a:sym typeface="+mn-lt"/>
              </a:rPr>
              <a:t>2</a:t>
            </a:r>
            <a:r>
              <a:rPr lang="zh-CN" altLang="en-US" sz="1800" dirty="0">
                <a:cs typeface="+mn-ea"/>
                <a:sym typeface="+mn-lt"/>
              </a:rPr>
              <a:t>）看贷款后贷款的用途。</a:t>
            </a:r>
          </a:p>
          <a:p>
            <a:pPr marL="0" indent="0">
              <a:lnSpc>
                <a:spcPct val="150000"/>
              </a:lnSpc>
              <a:buNone/>
            </a:pPr>
            <a:r>
              <a:rPr lang="zh-CN" altLang="en-US" sz="1800" dirty="0">
                <a:cs typeface="+mn-ea"/>
                <a:sym typeface="+mn-lt"/>
              </a:rPr>
              <a:t>（</a:t>
            </a:r>
            <a:r>
              <a:rPr lang="en-US" altLang="zh-CN" sz="1800" dirty="0">
                <a:cs typeface="+mn-ea"/>
                <a:sym typeface="+mn-lt"/>
              </a:rPr>
              <a:t>3</a:t>
            </a:r>
            <a:r>
              <a:rPr lang="zh-CN" altLang="en-US" sz="1800" dirty="0">
                <a:cs typeface="+mn-ea"/>
                <a:sym typeface="+mn-lt"/>
              </a:rPr>
              <a:t>）看行为人贷款到期后的表现</a:t>
            </a:r>
          </a:p>
        </p:txBody>
      </p:sp>
      <p:sp>
        <p:nvSpPr>
          <p:cNvPr id="4" name="Rectangle 2">
            <a:extLst>
              <a:ext uri="{FF2B5EF4-FFF2-40B4-BE49-F238E27FC236}">
                <a16:creationId xmlns="" xmlns:a16="http://schemas.microsoft.com/office/drawing/2014/main" id="{AB56B387-29C7-45BF-BBE4-384FF56823F0}"/>
              </a:ext>
            </a:extLst>
          </p:cNvPr>
          <p:cNvSpPr txBox="1">
            <a:spLocks/>
          </p:cNvSpPr>
          <p:nvPr/>
        </p:nvSpPr>
        <p:spPr>
          <a:xfrm>
            <a:off x="5551616" y="2330029"/>
            <a:ext cx="4572000" cy="54927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50000"/>
              </a:lnSpc>
            </a:pPr>
            <a:r>
              <a:rPr lang="zh-CN" altLang="en-US" sz="2000" dirty="0">
                <a:solidFill>
                  <a:schemeClr val="accent1"/>
                </a:solidFill>
                <a:latin typeface="+mn-lt"/>
                <a:ea typeface="+mn-ea"/>
                <a:cs typeface="+mn-ea"/>
                <a:sym typeface="+mn-lt"/>
              </a:rPr>
              <a:t>其他融资途径存在的刑事法律风险</a:t>
            </a:r>
          </a:p>
        </p:txBody>
      </p:sp>
      <p:sp>
        <p:nvSpPr>
          <p:cNvPr id="5" name="Rectangle 3">
            <a:extLst>
              <a:ext uri="{FF2B5EF4-FFF2-40B4-BE49-F238E27FC236}">
                <a16:creationId xmlns="" xmlns:a16="http://schemas.microsoft.com/office/drawing/2014/main" id="{CDDE457F-3BB6-4AB4-AB27-B789C75433AD}"/>
              </a:ext>
            </a:extLst>
          </p:cNvPr>
          <p:cNvSpPr txBox="1">
            <a:spLocks/>
          </p:cNvSpPr>
          <p:nvPr/>
        </p:nvSpPr>
        <p:spPr>
          <a:xfrm>
            <a:off x="5551616" y="2973906"/>
            <a:ext cx="6982895" cy="25723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cs typeface="+mn-ea"/>
                <a:sym typeface="+mn-lt"/>
              </a:rPr>
              <a:t>非法吸收公众存款罪（刑法第</a:t>
            </a:r>
            <a:r>
              <a:rPr lang="en-US" altLang="zh-CN" sz="1800" dirty="0">
                <a:cs typeface="+mn-ea"/>
                <a:sym typeface="+mn-lt"/>
              </a:rPr>
              <a:t>176</a:t>
            </a:r>
            <a:r>
              <a:rPr lang="zh-CN" altLang="en-US" sz="1800" dirty="0">
                <a:cs typeface="+mn-ea"/>
                <a:sym typeface="+mn-lt"/>
              </a:rPr>
              <a:t>条）</a:t>
            </a:r>
          </a:p>
          <a:p>
            <a:pPr>
              <a:lnSpc>
                <a:spcPct val="150000"/>
              </a:lnSpc>
            </a:pPr>
            <a:r>
              <a:rPr lang="zh-CN" altLang="en-US" sz="1800" dirty="0">
                <a:cs typeface="+mn-ea"/>
                <a:sym typeface="+mn-lt"/>
              </a:rPr>
              <a:t>非法吸收公众存款或者变相吸收公众存款，扰乱金融秩序的。</a:t>
            </a:r>
          </a:p>
          <a:p>
            <a:pPr>
              <a:lnSpc>
                <a:spcPct val="150000"/>
              </a:lnSpc>
            </a:pPr>
            <a:r>
              <a:rPr lang="zh-CN" altLang="en-US" sz="1800" dirty="0">
                <a:cs typeface="+mn-ea"/>
                <a:sym typeface="+mn-lt"/>
              </a:rPr>
              <a:t>集资诈骗罪（刑法第</a:t>
            </a:r>
            <a:r>
              <a:rPr lang="en-US" altLang="zh-CN" sz="1800" dirty="0">
                <a:cs typeface="+mn-ea"/>
                <a:sym typeface="+mn-lt"/>
              </a:rPr>
              <a:t>192</a:t>
            </a:r>
            <a:r>
              <a:rPr lang="zh-CN" altLang="en-US" sz="1800" dirty="0">
                <a:cs typeface="+mn-ea"/>
                <a:sym typeface="+mn-lt"/>
              </a:rPr>
              <a:t>条）</a:t>
            </a:r>
          </a:p>
          <a:p>
            <a:pPr>
              <a:lnSpc>
                <a:spcPct val="150000"/>
              </a:lnSpc>
            </a:pPr>
            <a:r>
              <a:rPr lang="zh-CN" altLang="en-US" sz="1800" dirty="0">
                <a:cs typeface="+mn-ea"/>
                <a:sym typeface="+mn-lt"/>
              </a:rPr>
              <a:t>以非法占有为目的，使用诈骗方法非法集资。</a:t>
            </a:r>
          </a:p>
        </p:txBody>
      </p:sp>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a:extLst>
              <a:ext uri="{FF2B5EF4-FFF2-40B4-BE49-F238E27FC236}">
                <a16:creationId xmlns="" xmlns:a16="http://schemas.microsoft.com/office/drawing/2014/main" id="{80780CE3-42C7-4BA9-A964-124B8A1B186A}"/>
              </a:ext>
            </a:extLst>
          </p:cNvPr>
          <p:cNvSpPr>
            <a:spLocks noGrp="1"/>
          </p:cNvSpPr>
          <p:nvPr>
            <p:ph type="title" idx="4294967295"/>
          </p:nvPr>
        </p:nvSpPr>
        <p:spPr>
          <a:xfrm>
            <a:off x="5000625" y="880540"/>
            <a:ext cx="2190750" cy="47307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立案标准</a:t>
            </a:r>
          </a:p>
        </p:txBody>
      </p:sp>
      <p:sp>
        <p:nvSpPr>
          <p:cNvPr id="56323" name="Rectangle 3">
            <a:extLst>
              <a:ext uri="{FF2B5EF4-FFF2-40B4-BE49-F238E27FC236}">
                <a16:creationId xmlns="" xmlns:a16="http://schemas.microsoft.com/office/drawing/2014/main" id="{F2F5A730-D96D-4271-9FA2-D09B36FA34D7}"/>
              </a:ext>
            </a:extLst>
          </p:cNvPr>
          <p:cNvSpPr>
            <a:spLocks noGrp="1"/>
          </p:cNvSpPr>
          <p:nvPr>
            <p:ph type="body" idx="4294967295"/>
          </p:nvPr>
        </p:nvSpPr>
        <p:spPr>
          <a:xfrm>
            <a:off x="1219200" y="1823359"/>
            <a:ext cx="9753600" cy="4437483"/>
          </a:xfrm>
        </p:spPr>
        <p:txBody>
          <a:bodyPr>
            <a:normAutofit/>
          </a:bodyPr>
          <a:lstStyle/>
          <a:p>
            <a:pPr>
              <a:lnSpc>
                <a:spcPct val="150000"/>
              </a:lnSpc>
            </a:pPr>
            <a:r>
              <a:rPr lang="zh-CN" altLang="en-US" sz="1800" dirty="0">
                <a:solidFill>
                  <a:schemeClr val="bg2">
                    <a:lumMod val="25000"/>
                  </a:schemeClr>
                </a:solidFill>
                <a:latin typeface="+mn-ea"/>
                <a:cs typeface="+mn-ea"/>
                <a:sym typeface="+mn-lt"/>
              </a:rPr>
              <a:t>个人非法吸收或者变相吸收公众存款，数额在</a:t>
            </a:r>
            <a:r>
              <a:rPr lang="en-US" altLang="zh-CN" sz="1800" dirty="0">
                <a:solidFill>
                  <a:schemeClr val="bg2">
                    <a:lumMod val="25000"/>
                  </a:schemeClr>
                </a:solidFill>
                <a:latin typeface="+mn-ea"/>
                <a:cs typeface="+mn-ea"/>
                <a:sym typeface="+mn-lt"/>
              </a:rPr>
              <a:t>20</a:t>
            </a:r>
            <a:r>
              <a:rPr lang="zh-CN" altLang="en-US" sz="1800" dirty="0">
                <a:solidFill>
                  <a:schemeClr val="bg2">
                    <a:lumMod val="25000"/>
                  </a:schemeClr>
                </a:solidFill>
                <a:latin typeface="+mn-ea"/>
                <a:cs typeface="+mn-ea"/>
                <a:sym typeface="+mn-lt"/>
              </a:rPr>
              <a:t>万元以上的，单位非法吸收或者变相吸收公众存款，数额在</a:t>
            </a:r>
            <a:r>
              <a:rPr lang="en-US" altLang="zh-CN" sz="1800" dirty="0">
                <a:solidFill>
                  <a:schemeClr val="bg2">
                    <a:lumMod val="25000"/>
                  </a:schemeClr>
                </a:solidFill>
                <a:latin typeface="+mn-ea"/>
                <a:cs typeface="+mn-ea"/>
                <a:sym typeface="+mn-lt"/>
              </a:rPr>
              <a:t>100</a:t>
            </a:r>
            <a:r>
              <a:rPr lang="zh-CN" altLang="en-US" sz="1800" dirty="0">
                <a:solidFill>
                  <a:schemeClr val="bg2">
                    <a:lumMod val="25000"/>
                  </a:schemeClr>
                </a:solidFill>
                <a:latin typeface="+mn-ea"/>
                <a:cs typeface="+mn-ea"/>
                <a:sym typeface="+mn-lt"/>
              </a:rPr>
              <a:t>万元以上的；</a:t>
            </a:r>
          </a:p>
          <a:p>
            <a:pPr>
              <a:lnSpc>
                <a:spcPct val="150000"/>
              </a:lnSpc>
            </a:pPr>
            <a:r>
              <a:rPr lang="zh-CN" altLang="en-US" sz="1800" dirty="0">
                <a:solidFill>
                  <a:schemeClr val="bg2">
                    <a:lumMod val="25000"/>
                  </a:schemeClr>
                </a:solidFill>
                <a:latin typeface="+mn-ea"/>
                <a:cs typeface="+mn-ea"/>
                <a:sym typeface="+mn-lt"/>
              </a:rPr>
              <a:t>个人非法吸收或者变相吸收公众存款</a:t>
            </a:r>
            <a:r>
              <a:rPr lang="en-US" altLang="zh-CN" sz="1800" dirty="0">
                <a:solidFill>
                  <a:schemeClr val="bg2">
                    <a:lumMod val="25000"/>
                  </a:schemeClr>
                </a:solidFill>
                <a:latin typeface="+mn-ea"/>
                <a:cs typeface="+mn-ea"/>
                <a:sym typeface="+mn-lt"/>
              </a:rPr>
              <a:t>30</a:t>
            </a:r>
            <a:r>
              <a:rPr lang="zh-CN" altLang="en-US" sz="1800" dirty="0">
                <a:solidFill>
                  <a:schemeClr val="bg2">
                    <a:lumMod val="25000"/>
                  </a:schemeClr>
                </a:solidFill>
                <a:latin typeface="+mn-ea"/>
                <a:cs typeface="+mn-ea"/>
                <a:sym typeface="+mn-lt"/>
              </a:rPr>
              <a:t>户以上的，单位非法吸收或者变相吸收公众存款</a:t>
            </a:r>
            <a:r>
              <a:rPr lang="en-US" altLang="zh-CN" sz="1800" dirty="0">
                <a:solidFill>
                  <a:schemeClr val="bg2">
                    <a:lumMod val="25000"/>
                  </a:schemeClr>
                </a:solidFill>
                <a:latin typeface="+mn-ea"/>
                <a:cs typeface="+mn-ea"/>
                <a:sym typeface="+mn-lt"/>
              </a:rPr>
              <a:t>150</a:t>
            </a:r>
            <a:r>
              <a:rPr lang="zh-CN" altLang="en-US" sz="1800" dirty="0">
                <a:solidFill>
                  <a:schemeClr val="bg2">
                    <a:lumMod val="25000"/>
                  </a:schemeClr>
                </a:solidFill>
                <a:latin typeface="+mn-ea"/>
                <a:cs typeface="+mn-ea"/>
                <a:sym typeface="+mn-lt"/>
              </a:rPr>
              <a:t>户以上的；</a:t>
            </a:r>
          </a:p>
          <a:p>
            <a:pPr>
              <a:lnSpc>
                <a:spcPct val="150000"/>
              </a:lnSpc>
            </a:pPr>
            <a:r>
              <a:rPr lang="zh-CN" altLang="en-US" sz="1800" dirty="0">
                <a:solidFill>
                  <a:schemeClr val="bg2">
                    <a:lumMod val="25000"/>
                  </a:schemeClr>
                </a:solidFill>
                <a:latin typeface="+mn-ea"/>
                <a:cs typeface="+mn-ea"/>
                <a:sym typeface="+mn-lt"/>
              </a:rPr>
              <a:t>个人非法吸收或者变相吸收公众存款，给存款人造成直接经济损失数额在</a:t>
            </a:r>
            <a:r>
              <a:rPr lang="en-US" altLang="zh-CN" sz="1800" dirty="0">
                <a:solidFill>
                  <a:schemeClr val="bg2">
                    <a:lumMod val="25000"/>
                  </a:schemeClr>
                </a:solidFill>
                <a:latin typeface="+mn-ea"/>
                <a:cs typeface="+mn-ea"/>
                <a:sym typeface="+mn-lt"/>
              </a:rPr>
              <a:t>10</a:t>
            </a:r>
            <a:r>
              <a:rPr lang="zh-CN" altLang="en-US" sz="1800" dirty="0">
                <a:solidFill>
                  <a:schemeClr val="bg2">
                    <a:lumMod val="25000"/>
                  </a:schemeClr>
                </a:solidFill>
                <a:latin typeface="+mn-ea"/>
                <a:cs typeface="+mn-ea"/>
                <a:sym typeface="+mn-lt"/>
              </a:rPr>
              <a:t>万元以上的，单位非法吸收或者变相吸收公众存款，给存款人造成直接经济损失数额在</a:t>
            </a:r>
            <a:r>
              <a:rPr lang="en-US" altLang="zh-CN" sz="1800" dirty="0">
                <a:solidFill>
                  <a:schemeClr val="bg2">
                    <a:lumMod val="25000"/>
                  </a:schemeClr>
                </a:solidFill>
                <a:latin typeface="+mn-ea"/>
                <a:cs typeface="+mn-ea"/>
                <a:sym typeface="+mn-lt"/>
              </a:rPr>
              <a:t>50</a:t>
            </a:r>
            <a:r>
              <a:rPr lang="zh-CN" altLang="en-US" sz="1800" dirty="0">
                <a:solidFill>
                  <a:schemeClr val="bg2">
                    <a:lumMod val="25000"/>
                  </a:schemeClr>
                </a:solidFill>
                <a:latin typeface="+mn-ea"/>
                <a:cs typeface="+mn-ea"/>
                <a:sym typeface="+mn-lt"/>
              </a:rPr>
              <a:t>万元以上的。</a:t>
            </a:r>
          </a:p>
          <a:p>
            <a:pPr>
              <a:lnSpc>
                <a:spcPct val="150000"/>
              </a:lnSpc>
            </a:pPr>
            <a:r>
              <a:rPr lang="zh-CN" altLang="en-US" sz="1800" dirty="0">
                <a:solidFill>
                  <a:schemeClr val="bg2">
                    <a:lumMod val="25000"/>
                  </a:schemeClr>
                </a:solidFill>
                <a:latin typeface="+mn-ea"/>
                <a:cs typeface="+mn-ea"/>
                <a:sym typeface="+mn-lt"/>
              </a:rPr>
              <a:t>如果个人非法吸收或者变相吸收公众存款</a:t>
            </a:r>
            <a:r>
              <a:rPr lang="en-US" altLang="zh-CN" sz="1800" dirty="0">
                <a:solidFill>
                  <a:schemeClr val="bg2">
                    <a:lumMod val="25000"/>
                  </a:schemeClr>
                </a:solidFill>
                <a:latin typeface="+mn-ea"/>
                <a:cs typeface="+mn-ea"/>
                <a:sym typeface="+mn-lt"/>
              </a:rPr>
              <a:t>100</a:t>
            </a:r>
            <a:r>
              <a:rPr lang="zh-CN" altLang="en-US" sz="1800" dirty="0">
                <a:solidFill>
                  <a:schemeClr val="bg2">
                    <a:lumMod val="25000"/>
                  </a:schemeClr>
                </a:solidFill>
                <a:latin typeface="+mn-ea"/>
                <a:cs typeface="+mn-ea"/>
                <a:sym typeface="+mn-lt"/>
              </a:rPr>
              <a:t>万元以上，单位非法吸收或者变相吸收公众存款</a:t>
            </a:r>
            <a:r>
              <a:rPr lang="en-US" altLang="zh-CN" sz="1800" dirty="0">
                <a:solidFill>
                  <a:schemeClr val="bg2">
                    <a:lumMod val="25000"/>
                  </a:schemeClr>
                </a:solidFill>
                <a:latin typeface="+mn-ea"/>
                <a:cs typeface="+mn-ea"/>
                <a:sym typeface="+mn-lt"/>
              </a:rPr>
              <a:t>500</a:t>
            </a:r>
            <a:r>
              <a:rPr lang="zh-CN" altLang="en-US" sz="1800" dirty="0">
                <a:solidFill>
                  <a:schemeClr val="bg2">
                    <a:lumMod val="25000"/>
                  </a:schemeClr>
                </a:solidFill>
                <a:latin typeface="+mn-ea"/>
                <a:cs typeface="+mn-ea"/>
                <a:sym typeface="+mn-lt"/>
              </a:rPr>
              <a:t>万元以上，为数额巨大，量刑是“三年以上十年以下有期徒刑”</a:t>
            </a: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45441"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二、融资环节的风险</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3">
            <a:extLst>
              <a:ext uri="{FF2B5EF4-FFF2-40B4-BE49-F238E27FC236}">
                <a16:creationId xmlns="" xmlns:a16="http://schemas.microsoft.com/office/drawing/2014/main" id="{CC08CAE6-A865-4BF9-89C7-66BC1BB43232}"/>
              </a:ext>
            </a:extLst>
          </p:cNvPr>
          <p:cNvSpPr>
            <a:spLocks noGrp="1"/>
          </p:cNvSpPr>
          <p:nvPr>
            <p:ph type="body" idx="4294967295"/>
          </p:nvPr>
        </p:nvSpPr>
        <p:spPr>
          <a:xfrm>
            <a:off x="2126457" y="1248790"/>
            <a:ext cx="7939086" cy="4906638"/>
          </a:xfrm>
        </p:spPr>
        <p:txBody>
          <a:bodyPr>
            <a:normAutofit fontScale="92500" lnSpcReduction="10000"/>
          </a:bodyPr>
          <a:lstStyle/>
          <a:p>
            <a:pPr>
              <a:lnSpc>
                <a:spcPct val="150000"/>
              </a:lnSpc>
            </a:pPr>
            <a:r>
              <a:rPr lang="zh-CN" altLang="en-US" sz="2000" dirty="0">
                <a:cs typeface="+mn-ea"/>
                <a:sym typeface="+mn-lt"/>
              </a:rPr>
              <a:t>生产、销售伪劣产品罪（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140</a:t>
            </a:r>
            <a:r>
              <a:rPr lang="zh-CN" altLang="en-US" sz="2000" dirty="0">
                <a:cs typeface="+mn-ea"/>
                <a:sym typeface="+mn-lt"/>
              </a:rPr>
              <a:t>条</a:t>
            </a:r>
            <a:r>
              <a:rPr lang="en-US" altLang="zh-CN" sz="2000" dirty="0">
                <a:cs typeface="+mn-ea"/>
                <a:sym typeface="+mn-lt"/>
              </a:rPr>
              <a:t>150</a:t>
            </a:r>
            <a:r>
              <a:rPr lang="zh-CN" altLang="en-US" sz="2000" dirty="0">
                <a:cs typeface="+mn-ea"/>
                <a:sym typeface="+mn-lt"/>
              </a:rPr>
              <a:t>条）</a:t>
            </a:r>
          </a:p>
          <a:p>
            <a:pPr>
              <a:lnSpc>
                <a:spcPct val="150000"/>
              </a:lnSpc>
            </a:pPr>
            <a:r>
              <a:rPr lang="zh-CN" altLang="en-US" sz="2000" dirty="0">
                <a:cs typeface="+mn-ea"/>
                <a:sym typeface="+mn-lt"/>
              </a:rPr>
              <a:t>生产、销售假药罪（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141</a:t>
            </a:r>
            <a:r>
              <a:rPr lang="zh-CN" altLang="en-US" sz="2000" dirty="0">
                <a:cs typeface="+mn-ea"/>
                <a:sym typeface="+mn-lt"/>
              </a:rPr>
              <a:t>条）</a:t>
            </a:r>
          </a:p>
          <a:p>
            <a:pPr>
              <a:lnSpc>
                <a:spcPct val="150000"/>
              </a:lnSpc>
            </a:pPr>
            <a:r>
              <a:rPr lang="zh-CN" altLang="en-US" sz="2000" dirty="0">
                <a:cs typeface="+mn-ea"/>
                <a:sym typeface="+mn-lt"/>
              </a:rPr>
              <a:t>生产、销售劣药罪（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142</a:t>
            </a:r>
            <a:r>
              <a:rPr lang="zh-CN" altLang="en-US" sz="2000" dirty="0">
                <a:cs typeface="+mn-ea"/>
                <a:sym typeface="+mn-lt"/>
              </a:rPr>
              <a:t>条）</a:t>
            </a:r>
          </a:p>
          <a:p>
            <a:pPr>
              <a:lnSpc>
                <a:spcPct val="150000"/>
              </a:lnSpc>
            </a:pPr>
            <a:r>
              <a:rPr lang="zh-CN" altLang="en-US" sz="2000" dirty="0">
                <a:cs typeface="+mn-ea"/>
                <a:sym typeface="+mn-lt"/>
              </a:rPr>
              <a:t>生产、销售不符合标准的医用器材罪（</a:t>
            </a:r>
            <a:r>
              <a:rPr lang="en-US" altLang="zh-CN" sz="2000" dirty="0">
                <a:cs typeface="+mn-ea"/>
                <a:sym typeface="+mn-lt"/>
              </a:rPr>
              <a:t>《</a:t>
            </a:r>
            <a:r>
              <a:rPr lang="zh-CN" altLang="en-US" sz="2000" dirty="0">
                <a:cs typeface="+mn-ea"/>
                <a:sym typeface="+mn-lt"/>
              </a:rPr>
              <a:t>刑法修正案四</a:t>
            </a:r>
            <a:r>
              <a:rPr lang="en-US" altLang="zh-CN" sz="2000" dirty="0">
                <a:cs typeface="+mn-ea"/>
                <a:sym typeface="+mn-lt"/>
              </a:rPr>
              <a:t>》</a:t>
            </a:r>
            <a:r>
              <a:rPr lang="zh-CN" altLang="en-US" sz="2000" dirty="0">
                <a:cs typeface="+mn-ea"/>
                <a:sym typeface="+mn-lt"/>
              </a:rPr>
              <a:t>）</a:t>
            </a:r>
          </a:p>
          <a:p>
            <a:pPr>
              <a:lnSpc>
                <a:spcPct val="150000"/>
              </a:lnSpc>
            </a:pPr>
            <a:r>
              <a:rPr lang="zh-CN" altLang="en-US" sz="2000" dirty="0">
                <a:cs typeface="+mn-ea"/>
                <a:sym typeface="+mn-lt"/>
              </a:rPr>
              <a:t>生产、销售不符合卫生标准的食品罪（</a:t>
            </a:r>
            <a:r>
              <a:rPr lang="en-US" altLang="zh-CN" sz="2000" dirty="0">
                <a:cs typeface="+mn-ea"/>
                <a:sym typeface="+mn-lt"/>
              </a:rPr>
              <a:t>《</a:t>
            </a:r>
            <a:r>
              <a:rPr lang="zh-CN" altLang="en-US" sz="2000" dirty="0">
                <a:cs typeface="+mn-ea"/>
                <a:sym typeface="+mn-lt"/>
              </a:rPr>
              <a:t>刑法修正案四</a:t>
            </a:r>
            <a:r>
              <a:rPr lang="en-US" altLang="zh-CN" sz="2000" dirty="0">
                <a:cs typeface="+mn-ea"/>
                <a:sym typeface="+mn-lt"/>
              </a:rPr>
              <a:t>》</a:t>
            </a:r>
          </a:p>
          <a:p>
            <a:pPr>
              <a:lnSpc>
                <a:spcPct val="150000"/>
              </a:lnSpc>
            </a:pPr>
            <a:r>
              <a:rPr lang="zh-CN" altLang="en-US" sz="2000" dirty="0">
                <a:cs typeface="+mn-ea"/>
                <a:sym typeface="+mn-lt"/>
              </a:rPr>
              <a:t>生产、销售有毒有害食品罪（</a:t>
            </a:r>
            <a:r>
              <a:rPr lang="en-US" altLang="zh-CN" sz="2000" dirty="0">
                <a:cs typeface="+mn-ea"/>
                <a:sym typeface="+mn-lt"/>
              </a:rPr>
              <a:t>《</a:t>
            </a:r>
            <a:r>
              <a:rPr lang="zh-CN" altLang="en-US" sz="2000" dirty="0">
                <a:cs typeface="+mn-ea"/>
                <a:sym typeface="+mn-lt"/>
              </a:rPr>
              <a:t>刑法第</a:t>
            </a:r>
            <a:r>
              <a:rPr lang="en-US" altLang="zh-CN" sz="2000" dirty="0">
                <a:cs typeface="+mn-ea"/>
                <a:sym typeface="+mn-lt"/>
              </a:rPr>
              <a:t>143</a:t>
            </a:r>
            <a:r>
              <a:rPr lang="zh-CN" altLang="en-US" sz="2000" dirty="0">
                <a:cs typeface="+mn-ea"/>
                <a:sym typeface="+mn-lt"/>
              </a:rPr>
              <a:t>条）</a:t>
            </a:r>
            <a:r>
              <a:rPr lang="en-US" altLang="zh-CN" sz="2000" dirty="0">
                <a:cs typeface="+mn-ea"/>
                <a:sym typeface="+mn-lt"/>
              </a:rPr>
              <a:t>》</a:t>
            </a:r>
          </a:p>
          <a:p>
            <a:pPr>
              <a:lnSpc>
                <a:spcPct val="150000"/>
              </a:lnSpc>
            </a:pPr>
            <a:r>
              <a:rPr lang="zh-CN" altLang="en-US" sz="2000" dirty="0">
                <a:cs typeface="+mn-ea"/>
                <a:sym typeface="+mn-lt"/>
              </a:rPr>
              <a:t>生产、销售不符合安全标准的产品罪（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144</a:t>
            </a:r>
            <a:r>
              <a:rPr lang="zh-CN" altLang="en-US" sz="2000" dirty="0">
                <a:cs typeface="+mn-ea"/>
                <a:sym typeface="+mn-lt"/>
              </a:rPr>
              <a:t>条）</a:t>
            </a:r>
          </a:p>
          <a:p>
            <a:pPr>
              <a:lnSpc>
                <a:spcPct val="150000"/>
              </a:lnSpc>
            </a:pPr>
            <a:r>
              <a:rPr lang="zh-CN" altLang="en-US" sz="2000" dirty="0">
                <a:cs typeface="+mn-ea"/>
                <a:sym typeface="+mn-lt"/>
              </a:rPr>
              <a:t>生产、销售伪劣农药、兽药、化肥、种子罪（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147</a:t>
            </a:r>
            <a:r>
              <a:rPr lang="zh-CN" altLang="en-US" sz="2000" dirty="0">
                <a:cs typeface="+mn-ea"/>
                <a:sym typeface="+mn-lt"/>
              </a:rPr>
              <a:t>条）</a:t>
            </a:r>
          </a:p>
          <a:p>
            <a:pPr>
              <a:lnSpc>
                <a:spcPct val="150000"/>
              </a:lnSpc>
            </a:pPr>
            <a:r>
              <a:rPr lang="zh-CN" altLang="en-US" sz="2000" dirty="0">
                <a:cs typeface="+mn-ea"/>
                <a:sym typeface="+mn-lt"/>
              </a:rPr>
              <a:t>生产、销售不符合卫生标准的化妆品罪（</a:t>
            </a:r>
            <a:r>
              <a:rPr lang="en-US" altLang="zh-CN" sz="2000" dirty="0">
                <a:cs typeface="+mn-ea"/>
                <a:sym typeface="+mn-lt"/>
              </a:rPr>
              <a:t>《</a:t>
            </a:r>
            <a:r>
              <a:rPr lang="zh-CN" altLang="en-US" sz="2000" dirty="0">
                <a:cs typeface="+mn-ea"/>
                <a:sym typeface="+mn-lt"/>
              </a:rPr>
              <a:t>刑法</a:t>
            </a:r>
            <a:r>
              <a:rPr lang="en-US" altLang="zh-CN" sz="2000" dirty="0">
                <a:cs typeface="+mn-ea"/>
                <a:sym typeface="+mn-lt"/>
              </a:rPr>
              <a:t>》</a:t>
            </a:r>
            <a:r>
              <a:rPr lang="zh-CN" altLang="en-US" sz="2000" dirty="0">
                <a:cs typeface="+mn-ea"/>
                <a:sym typeface="+mn-lt"/>
              </a:rPr>
              <a:t>第</a:t>
            </a:r>
            <a:r>
              <a:rPr lang="en-US" altLang="zh-CN" sz="2000" dirty="0">
                <a:cs typeface="+mn-ea"/>
                <a:sym typeface="+mn-lt"/>
              </a:rPr>
              <a:t>147</a:t>
            </a:r>
            <a:r>
              <a:rPr lang="zh-CN" altLang="en-US" sz="2000" dirty="0">
                <a:cs typeface="+mn-ea"/>
                <a:sym typeface="+mn-lt"/>
              </a:rPr>
              <a:t>条）</a:t>
            </a: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5143818"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三、生产、销售中的刑事风险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3">
            <a:extLst>
              <a:ext uri="{FF2B5EF4-FFF2-40B4-BE49-F238E27FC236}">
                <a16:creationId xmlns="" xmlns:a16="http://schemas.microsoft.com/office/drawing/2014/main" id="{2D71FC0D-4A4E-455A-8934-67E71E9EDD78}"/>
              </a:ext>
            </a:extLst>
          </p:cNvPr>
          <p:cNvSpPr>
            <a:spLocks noGrp="1"/>
          </p:cNvSpPr>
          <p:nvPr>
            <p:ph type="body" idx="4294967295"/>
          </p:nvPr>
        </p:nvSpPr>
        <p:spPr>
          <a:xfrm>
            <a:off x="2049430" y="1351625"/>
            <a:ext cx="8093140" cy="1190755"/>
          </a:xfrm>
        </p:spPr>
        <p:txBody>
          <a:bodyPr>
            <a:normAutofit/>
          </a:bodyPr>
          <a:lstStyle/>
          <a:p>
            <a:pPr>
              <a:lnSpc>
                <a:spcPct val="150000"/>
              </a:lnSpc>
            </a:pPr>
            <a:r>
              <a:rPr lang="zh-CN" altLang="en-US" sz="2000" dirty="0">
                <a:cs typeface="+mn-ea"/>
                <a:sym typeface="+mn-lt"/>
              </a:rPr>
              <a:t>在生产、销售的食品中掺入有毒、有害的非食品原料的，或者销售明知掺有有毒、有害的非食品原料的食品的。</a:t>
            </a:r>
          </a:p>
        </p:txBody>
      </p:sp>
      <p:sp>
        <p:nvSpPr>
          <p:cNvPr id="4" name="Rectangle 3">
            <a:extLst>
              <a:ext uri="{FF2B5EF4-FFF2-40B4-BE49-F238E27FC236}">
                <a16:creationId xmlns="" xmlns:a16="http://schemas.microsoft.com/office/drawing/2014/main" id="{9573AE11-0F6B-41F1-8ABD-52308D402B63}"/>
              </a:ext>
            </a:extLst>
          </p:cNvPr>
          <p:cNvSpPr txBox="1">
            <a:spLocks/>
          </p:cNvSpPr>
          <p:nvPr/>
        </p:nvSpPr>
        <p:spPr>
          <a:xfrm>
            <a:off x="1463675" y="3348677"/>
            <a:ext cx="9264650" cy="30855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600" dirty="0">
                <a:cs typeface="+mn-ea"/>
                <a:sym typeface="+mn-lt"/>
              </a:rPr>
              <a:t>主体：自然人和单位</a:t>
            </a:r>
          </a:p>
          <a:p>
            <a:pPr>
              <a:lnSpc>
                <a:spcPct val="150000"/>
              </a:lnSpc>
            </a:pPr>
            <a:r>
              <a:rPr lang="zh-CN" altLang="en-US" sz="1600" dirty="0">
                <a:cs typeface="+mn-ea"/>
                <a:sym typeface="+mn-lt"/>
              </a:rPr>
              <a:t>提示：知道或者应当知道他人在实施生产、销售伪劣产品的行为，而为其提供贷款、资金、账号、发票、证明、许可证件或者提供生产、经营场所或者运输、仓储、保管、邮寄等便利条件，或者提供制假生产技术的，一般以共犯论处。</a:t>
            </a:r>
          </a:p>
          <a:p>
            <a:pPr>
              <a:lnSpc>
                <a:spcPct val="150000"/>
              </a:lnSpc>
            </a:pPr>
            <a:r>
              <a:rPr lang="zh-CN" altLang="en-US" sz="1600" dirty="0">
                <a:cs typeface="+mn-ea"/>
                <a:sym typeface="+mn-lt"/>
              </a:rPr>
              <a:t>行为方式：</a:t>
            </a:r>
          </a:p>
          <a:p>
            <a:pPr>
              <a:lnSpc>
                <a:spcPct val="150000"/>
              </a:lnSpc>
            </a:pPr>
            <a:r>
              <a:rPr lang="zh-CN" altLang="en-US" sz="1600" dirty="0">
                <a:cs typeface="+mn-ea"/>
                <a:sym typeface="+mn-lt"/>
              </a:rPr>
              <a:t>  掺杂、掺假；以假充真；以次充好；以不合格产品冒充合格产品</a:t>
            </a:r>
          </a:p>
          <a:p>
            <a:pPr>
              <a:lnSpc>
                <a:spcPct val="150000"/>
              </a:lnSpc>
            </a:pPr>
            <a:endParaRPr lang="zh-CN" altLang="en-US" sz="1600" dirty="0">
              <a:cs typeface="+mn-ea"/>
              <a:sym typeface="+mn-lt"/>
            </a:endParaRPr>
          </a:p>
        </p:txBody>
      </p:sp>
      <p:sp>
        <p:nvSpPr>
          <p:cNvPr id="5" name="Rectangle 4">
            <a:extLst>
              <a:ext uri="{FF2B5EF4-FFF2-40B4-BE49-F238E27FC236}">
                <a16:creationId xmlns="" xmlns:a16="http://schemas.microsoft.com/office/drawing/2014/main" id="{64B738E5-1FCB-4A5E-A686-FB614FC754A3}"/>
              </a:ext>
            </a:extLst>
          </p:cNvPr>
          <p:cNvSpPr txBox="1">
            <a:spLocks/>
          </p:cNvSpPr>
          <p:nvPr/>
        </p:nvSpPr>
        <p:spPr>
          <a:xfrm>
            <a:off x="5181600" y="2742252"/>
            <a:ext cx="1828800" cy="606425"/>
          </a:xfrm>
          <a:prstGeom prst="rect">
            <a:avLst/>
          </a:prstGeom>
        </p:spPr>
        <p:txBody>
          <a:bodyPr vert="horz" lIns="91440" tIns="45720" rIns="91440" bIns="45720" rtlCol="0" anchor="ctr">
            <a:normAutofit/>
          </a:bodyPr>
          <a:lstStyle>
            <a:lvl1pPr algn="ctr">
              <a:lnSpc>
                <a:spcPct val="90000"/>
              </a:lnSpc>
              <a:spcBef>
                <a:spcPct val="0"/>
              </a:spcBef>
              <a:buNone/>
              <a:defRPr sz="2400">
                <a:solidFill>
                  <a:srgbClr val="C00000"/>
                </a:solidFill>
                <a:cs typeface="+mn-ea"/>
              </a:defRPr>
            </a:lvl1pPr>
          </a:lstStyle>
          <a:p>
            <a:r>
              <a:rPr lang="zh-CN" altLang="en-US" dirty="0">
                <a:sym typeface="+mn-lt"/>
              </a:rPr>
              <a:t>犯罪构成：</a:t>
            </a:r>
          </a:p>
        </p:txBody>
      </p:sp>
      <p:cxnSp>
        <p:nvCxnSpPr>
          <p:cNvPr id="3" name="直接连接符 2"/>
          <p:cNvCxnSpPr/>
          <p:nvPr/>
        </p:nvCxnSpPr>
        <p:spPr>
          <a:xfrm>
            <a:off x="1054359" y="2542380"/>
            <a:ext cx="10524931"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8"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5143818"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三、生产、销售中的刑事风险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a:extLst>
              <a:ext uri="{FF2B5EF4-FFF2-40B4-BE49-F238E27FC236}">
                <a16:creationId xmlns="" xmlns:a16="http://schemas.microsoft.com/office/drawing/2014/main" id="{E0576578-4DC3-4439-AF60-DB8A6BB9EE1C}"/>
              </a:ext>
            </a:extLst>
          </p:cNvPr>
          <p:cNvSpPr>
            <a:spLocks noGrp="1"/>
          </p:cNvSpPr>
          <p:nvPr>
            <p:ph type="title" idx="4294967295"/>
          </p:nvPr>
        </p:nvSpPr>
        <p:spPr>
          <a:xfrm>
            <a:off x="5195888" y="947004"/>
            <a:ext cx="1800225" cy="592547"/>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立案标准：</a:t>
            </a:r>
          </a:p>
        </p:txBody>
      </p:sp>
      <p:sp>
        <p:nvSpPr>
          <p:cNvPr id="64515" name="Rectangle 3">
            <a:extLst>
              <a:ext uri="{FF2B5EF4-FFF2-40B4-BE49-F238E27FC236}">
                <a16:creationId xmlns="" xmlns:a16="http://schemas.microsoft.com/office/drawing/2014/main" id="{42724663-A2B3-4F7C-A5F9-CF0F43254A12}"/>
              </a:ext>
            </a:extLst>
          </p:cNvPr>
          <p:cNvSpPr>
            <a:spLocks noGrp="1"/>
          </p:cNvSpPr>
          <p:nvPr>
            <p:ph type="body" idx="4294967295"/>
          </p:nvPr>
        </p:nvSpPr>
        <p:spPr>
          <a:xfrm>
            <a:off x="914157" y="1652977"/>
            <a:ext cx="10363685" cy="3030991"/>
          </a:xfrm>
        </p:spPr>
        <p:txBody>
          <a:bodyPr>
            <a:normAutofit/>
          </a:bodyPr>
          <a:lstStyle/>
          <a:p>
            <a:pPr>
              <a:lnSpc>
                <a:spcPct val="150000"/>
              </a:lnSpc>
            </a:pPr>
            <a:r>
              <a:rPr lang="zh-CN" altLang="en-US" sz="1800" dirty="0">
                <a:cs typeface="+mn-ea"/>
                <a:sym typeface="+mn-lt"/>
              </a:rPr>
              <a:t>销售金额必须达到</a:t>
            </a:r>
            <a:r>
              <a:rPr lang="en-US" altLang="zh-CN" sz="1800" dirty="0">
                <a:cs typeface="+mn-ea"/>
                <a:sym typeface="+mn-lt"/>
              </a:rPr>
              <a:t>5</a:t>
            </a:r>
            <a:r>
              <a:rPr lang="zh-CN" altLang="en-US" sz="1800" dirty="0">
                <a:cs typeface="+mn-ea"/>
                <a:sym typeface="+mn-lt"/>
              </a:rPr>
              <a:t>万元以上。</a:t>
            </a:r>
          </a:p>
          <a:p>
            <a:pPr>
              <a:lnSpc>
                <a:spcPct val="150000"/>
              </a:lnSpc>
            </a:pPr>
            <a:r>
              <a:rPr lang="zh-CN" altLang="en-US" sz="1800" dirty="0">
                <a:cs typeface="+mn-ea"/>
                <a:sym typeface="+mn-lt"/>
              </a:rPr>
              <a:t>销售金额是指生产者、销售者出售伪劣产品后所得和应得的全部违法收入。即：指出售伪劣产品后没有扣除成本、税收等的全部违法收入。</a:t>
            </a:r>
          </a:p>
          <a:p>
            <a:pPr>
              <a:lnSpc>
                <a:spcPct val="150000"/>
              </a:lnSpc>
            </a:pPr>
            <a:r>
              <a:rPr lang="zh-CN" altLang="en-US" sz="1800" dirty="0">
                <a:cs typeface="+mn-ea"/>
                <a:sym typeface="+mn-lt"/>
              </a:rPr>
              <a:t>多次实施生产、销售伪劣产品的行为，未经处理的，伪劣产品的销售金额或者货值金额应累计计算</a:t>
            </a:r>
          </a:p>
        </p:txBody>
      </p:sp>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92187" y="3475934"/>
            <a:ext cx="5514756" cy="3430178"/>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5143818"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三、生产、销售中的刑事风险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a:extLst>
              <a:ext uri="{FF2B5EF4-FFF2-40B4-BE49-F238E27FC236}">
                <a16:creationId xmlns="" xmlns:a16="http://schemas.microsoft.com/office/drawing/2014/main" id="{9CDEEBBF-0619-4B66-AC8D-0FF2078E6C7F}"/>
              </a:ext>
            </a:extLst>
          </p:cNvPr>
          <p:cNvSpPr>
            <a:spLocks noGrp="1"/>
          </p:cNvSpPr>
          <p:nvPr>
            <p:ph type="body" idx="4294967295"/>
          </p:nvPr>
        </p:nvSpPr>
        <p:spPr>
          <a:xfrm>
            <a:off x="1579984" y="1914211"/>
            <a:ext cx="5548604" cy="3021683"/>
          </a:xfrm>
        </p:spPr>
        <p:txBody>
          <a:bodyPr>
            <a:normAutofit/>
          </a:bodyPr>
          <a:lstStyle/>
          <a:p>
            <a:pPr>
              <a:lnSpc>
                <a:spcPct val="150000"/>
              </a:lnSpc>
            </a:pPr>
            <a:r>
              <a:rPr lang="zh-CN" altLang="en-US" sz="2000" dirty="0">
                <a:solidFill>
                  <a:srgbClr val="C00000"/>
                </a:solidFill>
                <a:latin typeface="+mn-ea"/>
                <a:cs typeface="+mn-ea"/>
                <a:sym typeface="+mn-lt"/>
              </a:rPr>
              <a:t>（一）税务管理：</a:t>
            </a:r>
          </a:p>
          <a:p>
            <a:pPr>
              <a:lnSpc>
                <a:spcPct val="150000"/>
              </a:lnSpc>
            </a:pPr>
            <a:r>
              <a:rPr lang="zh-CN" altLang="en-US" sz="2000" dirty="0">
                <a:solidFill>
                  <a:schemeClr val="bg2">
                    <a:lumMod val="25000"/>
                  </a:schemeClr>
                </a:solidFill>
                <a:latin typeface="+mn-ea"/>
                <a:cs typeface="+mn-ea"/>
                <a:sym typeface="+mn-lt"/>
              </a:rPr>
              <a:t>逃避缴纳税款罪（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刑法修正案七</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a:t>
            </a:r>
          </a:p>
          <a:p>
            <a:pPr>
              <a:lnSpc>
                <a:spcPct val="150000"/>
              </a:lnSpc>
            </a:pPr>
            <a:r>
              <a:rPr lang="zh-CN" altLang="en-US" sz="2000" dirty="0">
                <a:solidFill>
                  <a:schemeClr val="bg2">
                    <a:lumMod val="25000"/>
                  </a:schemeClr>
                </a:solidFill>
                <a:latin typeface="+mn-ea"/>
                <a:cs typeface="+mn-ea"/>
                <a:sym typeface="+mn-lt"/>
              </a:rPr>
              <a:t>抗税罪（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第</a:t>
            </a:r>
            <a:r>
              <a:rPr lang="en-US" altLang="zh-CN" sz="2000" dirty="0">
                <a:solidFill>
                  <a:schemeClr val="bg2">
                    <a:lumMod val="25000"/>
                  </a:schemeClr>
                </a:solidFill>
                <a:latin typeface="+mn-ea"/>
                <a:cs typeface="+mn-ea"/>
                <a:sym typeface="+mn-lt"/>
              </a:rPr>
              <a:t>202</a:t>
            </a:r>
            <a:r>
              <a:rPr lang="zh-CN" altLang="en-US" sz="2000" dirty="0">
                <a:solidFill>
                  <a:schemeClr val="bg2">
                    <a:lumMod val="25000"/>
                  </a:schemeClr>
                </a:solidFill>
                <a:latin typeface="+mn-ea"/>
                <a:cs typeface="+mn-ea"/>
                <a:sym typeface="+mn-lt"/>
              </a:rPr>
              <a:t>条）</a:t>
            </a:r>
          </a:p>
          <a:p>
            <a:pPr>
              <a:lnSpc>
                <a:spcPct val="150000"/>
              </a:lnSpc>
            </a:pPr>
            <a:r>
              <a:rPr lang="zh-CN" altLang="en-US" sz="2000" dirty="0">
                <a:solidFill>
                  <a:schemeClr val="bg2">
                    <a:lumMod val="25000"/>
                  </a:schemeClr>
                </a:solidFill>
                <a:latin typeface="+mn-ea"/>
                <a:cs typeface="+mn-ea"/>
                <a:sym typeface="+mn-lt"/>
              </a:rPr>
              <a:t>逃避追缴欠税罪（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第</a:t>
            </a:r>
            <a:r>
              <a:rPr lang="en-US" altLang="zh-CN" sz="2000" dirty="0">
                <a:solidFill>
                  <a:schemeClr val="bg2">
                    <a:lumMod val="25000"/>
                  </a:schemeClr>
                </a:solidFill>
                <a:latin typeface="+mn-ea"/>
                <a:cs typeface="+mn-ea"/>
                <a:sym typeface="+mn-lt"/>
              </a:rPr>
              <a:t>203</a:t>
            </a:r>
            <a:r>
              <a:rPr lang="zh-CN" altLang="en-US" sz="2000" dirty="0">
                <a:solidFill>
                  <a:schemeClr val="bg2">
                    <a:lumMod val="25000"/>
                  </a:schemeClr>
                </a:solidFill>
                <a:latin typeface="+mn-ea"/>
                <a:cs typeface="+mn-ea"/>
                <a:sym typeface="+mn-lt"/>
              </a:rPr>
              <a:t>条）</a:t>
            </a:r>
          </a:p>
          <a:p>
            <a:pPr>
              <a:lnSpc>
                <a:spcPct val="150000"/>
              </a:lnSpc>
            </a:pPr>
            <a:r>
              <a:rPr lang="zh-CN" altLang="en-US" sz="2000" dirty="0">
                <a:solidFill>
                  <a:schemeClr val="bg2">
                    <a:lumMod val="25000"/>
                  </a:schemeClr>
                </a:solidFill>
                <a:latin typeface="+mn-ea"/>
                <a:cs typeface="+mn-ea"/>
                <a:sym typeface="+mn-lt"/>
              </a:rPr>
              <a:t>骗取出口退税罪（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第</a:t>
            </a:r>
            <a:r>
              <a:rPr lang="en-US" altLang="zh-CN" sz="2000" dirty="0">
                <a:solidFill>
                  <a:schemeClr val="bg2">
                    <a:lumMod val="25000"/>
                  </a:schemeClr>
                </a:solidFill>
                <a:latin typeface="+mn-ea"/>
                <a:cs typeface="+mn-ea"/>
                <a:sym typeface="+mn-lt"/>
              </a:rPr>
              <a:t>204</a:t>
            </a:r>
            <a:r>
              <a:rPr lang="zh-CN" altLang="en-US" sz="2000" dirty="0">
                <a:solidFill>
                  <a:schemeClr val="bg2">
                    <a:lumMod val="25000"/>
                  </a:schemeClr>
                </a:solidFill>
                <a:latin typeface="+mn-ea"/>
                <a:cs typeface="+mn-ea"/>
                <a:sym typeface="+mn-lt"/>
              </a:rPr>
              <a:t>条）</a:t>
            </a:r>
          </a:p>
          <a:p>
            <a:pPr>
              <a:lnSpc>
                <a:spcPct val="150000"/>
              </a:lnSpc>
              <a:buFont typeface="Arial" panose="020B0604020202020204" pitchFamily="34" charset="0"/>
              <a:buNone/>
            </a:pPr>
            <a:endParaRPr lang="zh-CN" altLang="en-US" sz="2000" dirty="0">
              <a:solidFill>
                <a:schemeClr val="bg2">
                  <a:lumMod val="25000"/>
                </a:schemeClr>
              </a:solidFill>
              <a:latin typeface="+mn-ea"/>
              <a:cs typeface="+mn-ea"/>
              <a:sym typeface="+mn-lt"/>
            </a:endParaRPr>
          </a:p>
          <a:p>
            <a:pPr>
              <a:lnSpc>
                <a:spcPct val="150000"/>
              </a:lnSpc>
              <a:buFont typeface="Arial" panose="020B0604020202020204" pitchFamily="34" charset="0"/>
              <a:buNone/>
            </a:pPr>
            <a:endParaRPr lang="zh-CN" altLang="en-US" sz="2000" dirty="0">
              <a:solidFill>
                <a:schemeClr val="bg2">
                  <a:lumMod val="25000"/>
                </a:schemeClr>
              </a:solidFill>
              <a:latin typeface="+mn-ea"/>
              <a:cs typeface="+mn-ea"/>
              <a:sym typeface="+mn-lt"/>
            </a:endParaRPr>
          </a:p>
          <a:p>
            <a:pPr>
              <a:lnSpc>
                <a:spcPct val="150000"/>
              </a:lnSpc>
              <a:buFont typeface="Arial" panose="020B0604020202020204" pitchFamily="34" charset="0"/>
              <a:buNone/>
            </a:pPr>
            <a:endParaRPr lang="zh-CN" altLang="en-US" sz="2000" dirty="0">
              <a:solidFill>
                <a:schemeClr val="bg2">
                  <a:lumMod val="25000"/>
                </a:schemeClr>
              </a:solidFill>
              <a:latin typeface="+mn-ea"/>
              <a:cs typeface="+mn-ea"/>
              <a:sym typeface="+mn-lt"/>
            </a:endParaRPr>
          </a:p>
          <a:p>
            <a:pPr>
              <a:lnSpc>
                <a:spcPct val="150000"/>
              </a:lnSpc>
              <a:buFont typeface="Arial" panose="020B0604020202020204" pitchFamily="34" charset="0"/>
              <a:buNone/>
            </a:pPr>
            <a:endParaRPr lang="zh-CN" altLang="en-US" sz="2000" dirty="0">
              <a:solidFill>
                <a:schemeClr val="bg2">
                  <a:lumMod val="25000"/>
                </a:schemeClr>
              </a:solidFill>
              <a:latin typeface="+mn-ea"/>
              <a:cs typeface="+mn-ea"/>
              <a:sym typeface="+mn-lt"/>
            </a:endParaRP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201855" y="635713"/>
            <a:ext cx="4192095" cy="4366727"/>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5143818"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四、财务管理中的刑事风险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114656D4-F869-4621-AC51-9E6725F2445C}"/>
              </a:ext>
            </a:extLst>
          </p:cNvPr>
          <p:cNvGrpSpPr/>
          <p:nvPr/>
        </p:nvGrpSpPr>
        <p:grpSpPr>
          <a:xfrm>
            <a:off x="0" y="2066630"/>
            <a:ext cx="3726454" cy="3456260"/>
            <a:chOff x="0" y="1908134"/>
            <a:chExt cx="4169664" cy="3456260"/>
          </a:xfrm>
        </p:grpSpPr>
        <p:sp>
          <p:nvSpPr>
            <p:cNvPr id="5" name="箭头: 五边形 56">
              <a:extLst>
                <a:ext uri="{FF2B5EF4-FFF2-40B4-BE49-F238E27FC236}">
                  <a16:creationId xmlns="" xmlns:a16="http://schemas.microsoft.com/office/drawing/2014/main" id="{4329107B-FFC3-4903-B24F-A96E89F89ADB}"/>
                </a:ext>
              </a:extLst>
            </p:cNvPr>
            <p:cNvSpPr/>
            <p:nvPr/>
          </p:nvSpPr>
          <p:spPr>
            <a:xfrm>
              <a:off x="0" y="1908134"/>
              <a:ext cx="4169664" cy="3456260"/>
            </a:xfrm>
            <a:prstGeom prst="homePlate">
              <a:avLst>
                <a:gd name="adj" fmla="val 290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6" name="矩形: 圆角 44">
              <a:extLst>
                <a:ext uri="{FF2B5EF4-FFF2-40B4-BE49-F238E27FC236}">
                  <a16:creationId xmlns="" xmlns:a16="http://schemas.microsoft.com/office/drawing/2014/main" id="{E0F33D2F-1D4A-40B7-A8FC-A2981BE90F7C}"/>
                </a:ext>
              </a:extLst>
            </p:cNvPr>
            <p:cNvSpPr/>
            <p:nvPr/>
          </p:nvSpPr>
          <p:spPr>
            <a:xfrm>
              <a:off x="563967" y="2971143"/>
              <a:ext cx="2396761" cy="12867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01</a:t>
              </a:r>
              <a:endParaRPr lang="zh-CN" altLang="en-US"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7" name="组合 6">
            <a:extLst>
              <a:ext uri="{FF2B5EF4-FFF2-40B4-BE49-F238E27FC236}">
                <a16:creationId xmlns="" xmlns:a16="http://schemas.microsoft.com/office/drawing/2014/main" id="{C57ED974-350C-4D0F-81CF-E20BB69807EA}"/>
              </a:ext>
            </a:extLst>
          </p:cNvPr>
          <p:cNvGrpSpPr/>
          <p:nvPr/>
        </p:nvGrpSpPr>
        <p:grpSpPr>
          <a:xfrm>
            <a:off x="3659993" y="2041294"/>
            <a:ext cx="8532008" cy="3463394"/>
            <a:chOff x="3659992" y="1882798"/>
            <a:chExt cx="9546773" cy="3463394"/>
          </a:xfrm>
        </p:grpSpPr>
        <p:sp>
          <p:nvSpPr>
            <p:cNvPr id="8" name="箭头: V 形 1">
              <a:extLst>
                <a:ext uri="{FF2B5EF4-FFF2-40B4-BE49-F238E27FC236}">
                  <a16:creationId xmlns="" xmlns:a16="http://schemas.microsoft.com/office/drawing/2014/main" id="{2410B26D-02F1-4C64-B697-50309B37F3EE}"/>
                </a:ext>
              </a:extLst>
            </p:cNvPr>
            <p:cNvSpPr/>
            <p:nvPr/>
          </p:nvSpPr>
          <p:spPr>
            <a:xfrm>
              <a:off x="3659992" y="1882798"/>
              <a:ext cx="9546773" cy="3463394"/>
            </a:xfrm>
            <a:prstGeom prst="chevron">
              <a:avLst>
                <a:gd name="adj" fmla="val 26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文本框 8">
              <a:extLst>
                <a:ext uri="{FF2B5EF4-FFF2-40B4-BE49-F238E27FC236}">
                  <a16:creationId xmlns="" xmlns:a16="http://schemas.microsoft.com/office/drawing/2014/main" id="{4C1A6BE9-F73B-4CA5-8876-E0035539275D}"/>
                </a:ext>
              </a:extLst>
            </p:cNvPr>
            <p:cNvSpPr txBox="1"/>
            <p:nvPr/>
          </p:nvSpPr>
          <p:spPr>
            <a:xfrm>
              <a:off x="5275301" y="3096852"/>
              <a:ext cx="6417141" cy="1046697"/>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企业高管与刑事犯罪</a:t>
              </a:r>
            </a:p>
          </p:txBody>
        </p:sp>
      </p:grpSp>
      <p:grpSp>
        <p:nvGrpSpPr>
          <p:cNvPr id="10" name="组合 9">
            <a:extLst>
              <a:ext uri="{FF2B5EF4-FFF2-40B4-BE49-F238E27FC236}">
                <a16:creationId xmlns="" xmlns:a16="http://schemas.microsoft.com/office/drawing/2014/main" id="{29F21795-DD14-40F2-B1E8-41B072890752}"/>
              </a:ext>
            </a:extLst>
          </p:cNvPr>
          <p:cNvGrpSpPr/>
          <p:nvPr/>
        </p:nvGrpSpPr>
        <p:grpSpPr>
          <a:xfrm>
            <a:off x="2277554" y="824784"/>
            <a:ext cx="8222445" cy="546759"/>
            <a:chOff x="2084832" y="841065"/>
            <a:chExt cx="6671470" cy="546759"/>
          </a:xfrm>
        </p:grpSpPr>
        <p:grpSp>
          <p:nvGrpSpPr>
            <p:cNvPr id="11" name="组合 10">
              <a:extLst>
                <a:ext uri="{FF2B5EF4-FFF2-40B4-BE49-F238E27FC236}">
                  <a16:creationId xmlns="" xmlns:a16="http://schemas.microsoft.com/office/drawing/2014/main" id="{F4D6AF85-B529-45EC-8724-E1F394FCBC4F}"/>
                </a:ext>
              </a:extLst>
            </p:cNvPr>
            <p:cNvGrpSpPr/>
            <p:nvPr/>
          </p:nvGrpSpPr>
          <p:grpSpPr>
            <a:xfrm flipH="1">
              <a:off x="2084832" y="1003605"/>
              <a:ext cx="680474" cy="248683"/>
              <a:chOff x="268224" y="1660843"/>
              <a:chExt cx="4872228" cy="1546250"/>
            </a:xfrm>
          </p:grpSpPr>
          <p:sp>
            <p:nvSpPr>
              <p:cNvPr id="15" name="箭头: V 形 35">
                <a:extLst>
                  <a:ext uri="{FF2B5EF4-FFF2-40B4-BE49-F238E27FC236}">
                    <a16:creationId xmlns="" xmlns:a16="http://schemas.microsoft.com/office/drawing/2014/main" id="{48B6EFDC-0F5B-473E-96A5-3BCC70C1BD59}"/>
                  </a:ext>
                </a:extLst>
              </p:cNvPr>
              <p:cNvSpPr/>
              <p:nvPr/>
            </p:nvSpPr>
            <p:spPr>
              <a:xfrm flipH="1">
                <a:off x="268224" y="1660843"/>
                <a:ext cx="1168146" cy="1546250"/>
              </a:xfrm>
              <a:prstGeom prst="chevron">
                <a:avLst>
                  <a:gd name="adj" fmla="val 416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6" name="箭头: V 形 36">
                <a:extLst>
                  <a:ext uri="{FF2B5EF4-FFF2-40B4-BE49-F238E27FC236}">
                    <a16:creationId xmlns="" xmlns:a16="http://schemas.microsoft.com/office/drawing/2014/main" id="{6FC2958A-889E-4F57-A253-C1F1FDA21DD6}"/>
                  </a:ext>
                </a:extLst>
              </p:cNvPr>
              <p:cNvSpPr/>
              <p:nvPr/>
            </p:nvSpPr>
            <p:spPr>
              <a:xfrm flipH="1">
                <a:off x="1133856" y="1660843"/>
                <a:ext cx="1168146" cy="1546250"/>
              </a:xfrm>
              <a:prstGeom prst="chevron">
                <a:avLst>
                  <a:gd name="adj" fmla="val 4165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7" name="箭头: V 形 37">
                <a:extLst>
                  <a:ext uri="{FF2B5EF4-FFF2-40B4-BE49-F238E27FC236}">
                    <a16:creationId xmlns="" xmlns:a16="http://schemas.microsoft.com/office/drawing/2014/main" id="{E7BF6D55-2F67-4A94-A63E-C2A55FA020E6}"/>
                  </a:ext>
                </a:extLst>
              </p:cNvPr>
              <p:cNvSpPr/>
              <p:nvPr/>
            </p:nvSpPr>
            <p:spPr>
              <a:xfrm flipH="1">
                <a:off x="2023872" y="1660843"/>
                <a:ext cx="1168146" cy="1546250"/>
              </a:xfrm>
              <a:prstGeom prst="chevron">
                <a:avLst>
                  <a:gd name="adj" fmla="val 4165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8" name="箭头: V 形 38">
                <a:extLst>
                  <a:ext uri="{FF2B5EF4-FFF2-40B4-BE49-F238E27FC236}">
                    <a16:creationId xmlns="" xmlns:a16="http://schemas.microsoft.com/office/drawing/2014/main" id="{C3D3E753-0AE9-47D1-9B3B-FE7C838CB7E3}"/>
                  </a:ext>
                </a:extLst>
              </p:cNvPr>
              <p:cNvSpPr/>
              <p:nvPr/>
            </p:nvSpPr>
            <p:spPr>
              <a:xfrm flipH="1">
                <a:off x="2998089" y="1660843"/>
                <a:ext cx="1168146" cy="1546250"/>
              </a:xfrm>
              <a:prstGeom prst="chevron">
                <a:avLst>
                  <a:gd name="adj" fmla="val 416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9" name="箭头: V 形 39">
                <a:extLst>
                  <a:ext uri="{FF2B5EF4-FFF2-40B4-BE49-F238E27FC236}">
                    <a16:creationId xmlns="" xmlns:a16="http://schemas.microsoft.com/office/drawing/2014/main" id="{F96A97B3-08EC-4BC5-B91B-91A67B60E11A}"/>
                  </a:ext>
                </a:extLst>
              </p:cNvPr>
              <p:cNvSpPr/>
              <p:nvPr/>
            </p:nvSpPr>
            <p:spPr>
              <a:xfrm flipH="1">
                <a:off x="3972306" y="1660843"/>
                <a:ext cx="1168146" cy="1546250"/>
              </a:xfrm>
              <a:prstGeom prst="chevron">
                <a:avLst>
                  <a:gd name="adj" fmla="val 416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2" name="组合 11">
              <a:extLst>
                <a:ext uri="{FF2B5EF4-FFF2-40B4-BE49-F238E27FC236}">
                  <a16:creationId xmlns="" xmlns:a16="http://schemas.microsoft.com/office/drawing/2014/main" id="{6C73C6D7-DCD3-4BC2-8E8B-6F018E4FDC40}"/>
                </a:ext>
              </a:extLst>
            </p:cNvPr>
            <p:cNvGrpSpPr/>
            <p:nvPr/>
          </p:nvGrpSpPr>
          <p:grpSpPr>
            <a:xfrm>
              <a:off x="2859944" y="841065"/>
              <a:ext cx="5896358" cy="546759"/>
              <a:chOff x="1183550" y="2815146"/>
              <a:chExt cx="5896358" cy="546759"/>
            </a:xfrm>
          </p:grpSpPr>
          <p:sp>
            <p:nvSpPr>
              <p:cNvPr id="13" name="man-talking-to-males_48760">
                <a:extLst>
                  <a:ext uri="{FF2B5EF4-FFF2-40B4-BE49-F238E27FC236}">
                    <a16:creationId xmlns="" xmlns:a16="http://schemas.microsoft.com/office/drawing/2014/main" id="{64B8B8A4-610C-4BC0-957C-83A2C5B20130}"/>
                  </a:ext>
                </a:extLst>
              </p:cNvPr>
              <p:cNvSpPr/>
              <p:nvPr/>
            </p:nvSpPr>
            <p:spPr>
              <a:xfrm>
                <a:off x="1459658" y="2815146"/>
                <a:ext cx="416779" cy="546759"/>
              </a:xfrm>
              <a:custGeom>
                <a:avLst/>
                <a:gdLst>
                  <a:gd name="connsiteX0" fmla="*/ 224449 w 451407"/>
                  <a:gd name="connsiteY0" fmla="*/ 494792 h 592185"/>
                  <a:gd name="connsiteX1" fmla="*/ 212617 w 451407"/>
                  <a:gd name="connsiteY1" fmla="*/ 573566 h 592185"/>
                  <a:gd name="connsiteX2" fmla="*/ 224449 w 451407"/>
                  <a:gd name="connsiteY2" fmla="*/ 589679 h 592185"/>
                  <a:gd name="connsiteX3" fmla="*/ 224807 w 451407"/>
                  <a:gd name="connsiteY3" fmla="*/ 589679 h 592185"/>
                  <a:gd name="connsiteX4" fmla="*/ 236639 w 451407"/>
                  <a:gd name="connsiteY4" fmla="*/ 573566 h 592185"/>
                  <a:gd name="connsiteX5" fmla="*/ 224807 w 451407"/>
                  <a:gd name="connsiteY5" fmla="*/ 494792 h 592185"/>
                  <a:gd name="connsiteX6" fmla="*/ 354242 w 451407"/>
                  <a:gd name="connsiteY6" fmla="*/ 466148 h 592185"/>
                  <a:gd name="connsiteX7" fmla="*/ 342410 w 451407"/>
                  <a:gd name="connsiteY7" fmla="*/ 544921 h 592185"/>
                  <a:gd name="connsiteX8" fmla="*/ 354242 w 451407"/>
                  <a:gd name="connsiteY8" fmla="*/ 561034 h 592185"/>
                  <a:gd name="connsiteX9" fmla="*/ 354600 w 451407"/>
                  <a:gd name="connsiteY9" fmla="*/ 561034 h 592185"/>
                  <a:gd name="connsiteX10" fmla="*/ 366432 w 451407"/>
                  <a:gd name="connsiteY10" fmla="*/ 544921 h 592185"/>
                  <a:gd name="connsiteX11" fmla="*/ 354600 w 451407"/>
                  <a:gd name="connsiteY11" fmla="*/ 466148 h 592185"/>
                  <a:gd name="connsiteX12" fmla="*/ 95373 w 451407"/>
                  <a:gd name="connsiteY12" fmla="*/ 466148 h 592185"/>
                  <a:gd name="connsiteX13" fmla="*/ 83541 w 451407"/>
                  <a:gd name="connsiteY13" fmla="*/ 544921 h 592185"/>
                  <a:gd name="connsiteX14" fmla="*/ 95373 w 451407"/>
                  <a:gd name="connsiteY14" fmla="*/ 561034 h 592185"/>
                  <a:gd name="connsiteX15" fmla="*/ 95731 w 451407"/>
                  <a:gd name="connsiteY15" fmla="*/ 561034 h 592185"/>
                  <a:gd name="connsiteX16" fmla="*/ 107205 w 451407"/>
                  <a:gd name="connsiteY16" fmla="*/ 544921 h 592185"/>
                  <a:gd name="connsiteX17" fmla="*/ 95731 w 451407"/>
                  <a:gd name="connsiteY17" fmla="*/ 466148 h 592185"/>
                  <a:gd name="connsiteX18" fmla="*/ 83541 w 451407"/>
                  <a:gd name="connsiteY18" fmla="*/ 452183 h 592185"/>
                  <a:gd name="connsiteX19" fmla="*/ 95373 w 451407"/>
                  <a:gd name="connsiteY19" fmla="*/ 464357 h 592185"/>
                  <a:gd name="connsiteX20" fmla="*/ 107563 w 451407"/>
                  <a:gd name="connsiteY20" fmla="*/ 452183 h 592185"/>
                  <a:gd name="connsiteX21" fmla="*/ 171742 w 451407"/>
                  <a:gd name="connsiteY21" fmla="*/ 508399 h 592185"/>
                  <a:gd name="connsiteX22" fmla="*/ 212617 w 451407"/>
                  <a:gd name="connsiteY22" fmla="*/ 480828 h 592185"/>
                  <a:gd name="connsiteX23" fmla="*/ 212975 w 451407"/>
                  <a:gd name="connsiteY23" fmla="*/ 480828 h 592185"/>
                  <a:gd name="connsiteX24" fmla="*/ 224807 w 451407"/>
                  <a:gd name="connsiteY24" fmla="*/ 493002 h 592185"/>
                  <a:gd name="connsiteX25" fmla="*/ 236998 w 451407"/>
                  <a:gd name="connsiteY25" fmla="*/ 480828 h 592185"/>
                  <a:gd name="connsiteX26" fmla="*/ 279306 w 451407"/>
                  <a:gd name="connsiteY26" fmla="*/ 508041 h 592185"/>
                  <a:gd name="connsiteX27" fmla="*/ 342410 w 451407"/>
                  <a:gd name="connsiteY27" fmla="*/ 452183 h 592185"/>
                  <a:gd name="connsiteX28" fmla="*/ 342768 w 451407"/>
                  <a:gd name="connsiteY28" fmla="*/ 452183 h 592185"/>
                  <a:gd name="connsiteX29" fmla="*/ 354242 w 451407"/>
                  <a:gd name="connsiteY29" fmla="*/ 464357 h 592185"/>
                  <a:gd name="connsiteX30" fmla="*/ 366432 w 451407"/>
                  <a:gd name="connsiteY30" fmla="*/ 452183 h 592185"/>
                  <a:gd name="connsiteX31" fmla="*/ 451407 w 451407"/>
                  <a:gd name="connsiteY31" fmla="*/ 563540 h 592185"/>
                  <a:gd name="connsiteX32" fmla="*/ 425233 w 451407"/>
                  <a:gd name="connsiteY32" fmla="*/ 563540 h 592185"/>
                  <a:gd name="connsiteX33" fmla="*/ 412684 w 451407"/>
                  <a:gd name="connsiteY33" fmla="*/ 563540 h 592185"/>
                  <a:gd name="connsiteX34" fmla="*/ 406231 w 451407"/>
                  <a:gd name="connsiteY34" fmla="*/ 541698 h 592185"/>
                  <a:gd name="connsiteX35" fmla="*/ 406231 w 451407"/>
                  <a:gd name="connsiteY35" fmla="*/ 563540 h 592185"/>
                  <a:gd name="connsiteX36" fmla="*/ 313368 w 451407"/>
                  <a:gd name="connsiteY36" fmla="*/ 563540 h 592185"/>
                  <a:gd name="connsiteX37" fmla="*/ 321614 w 451407"/>
                  <a:gd name="connsiteY37" fmla="*/ 592185 h 592185"/>
                  <a:gd name="connsiteX38" fmla="*/ 295440 w 451407"/>
                  <a:gd name="connsiteY38" fmla="*/ 592185 h 592185"/>
                  <a:gd name="connsiteX39" fmla="*/ 282891 w 451407"/>
                  <a:gd name="connsiteY39" fmla="*/ 592185 h 592185"/>
                  <a:gd name="connsiteX40" fmla="*/ 276438 w 451407"/>
                  <a:gd name="connsiteY40" fmla="*/ 570343 h 592185"/>
                  <a:gd name="connsiteX41" fmla="*/ 276438 w 451407"/>
                  <a:gd name="connsiteY41" fmla="*/ 592185 h 592185"/>
                  <a:gd name="connsiteX42" fmla="*/ 174611 w 451407"/>
                  <a:gd name="connsiteY42" fmla="*/ 592185 h 592185"/>
                  <a:gd name="connsiteX43" fmla="*/ 174611 w 451407"/>
                  <a:gd name="connsiteY43" fmla="*/ 570343 h 592185"/>
                  <a:gd name="connsiteX44" fmla="*/ 168157 w 451407"/>
                  <a:gd name="connsiteY44" fmla="*/ 592185 h 592185"/>
                  <a:gd name="connsiteX45" fmla="*/ 129434 w 451407"/>
                  <a:gd name="connsiteY45" fmla="*/ 592185 h 592185"/>
                  <a:gd name="connsiteX46" fmla="*/ 136605 w 451407"/>
                  <a:gd name="connsiteY46" fmla="*/ 563540 h 592185"/>
                  <a:gd name="connsiteX47" fmla="*/ 45535 w 451407"/>
                  <a:gd name="connsiteY47" fmla="*/ 563540 h 592185"/>
                  <a:gd name="connsiteX48" fmla="*/ 45535 w 451407"/>
                  <a:gd name="connsiteY48" fmla="*/ 541698 h 592185"/>
                  <a:gd name="connsiteX49" fmla="*/ 39081 w 451407"/>
                  <a:gd name="connsiteY49" fmla="*/ 563540 h 592185"/>
                  <a:gd name="connsiteX50" fmla="*/ 0 w 451407"/>
                  <a:gd name="connsiteY50" fmla="*/ 563540 h 592185"/>
                  <a:gd name="connsiteX51" fmla="*/ 83541 w 451407"/>
                  <a:gd name="connsiteY51" fmla="*/ 452183 h 592185"/>
                  <a:gd name="connsiteX52" fmla="*/ 223939 w 451407"/>
                  <a:gd name="connsiteY52" fmla="*/ 380559 h 592185"/>
                  <a:gd name="connsiteX53" fmla="*/ 272876 w 451407"/>
                  <a:gd name="connsiteY53" fmla="*/ 429461 h 592185"/>
                  <a:gd name="connsiteX54" fmla="*/ 223939 w 451407"/>
                  <a:gd name="connsiteY54" fmla="*/ 478363 h 592185"/>
                  <a:gd name="connsiteX55" fmla="*/ 175002 w 451407"/>
                  <a:gd name="connsiteY55" fmla="*/ 429461 h 592185"/>
                  <a:gd name="connsiteX56" fmla="*/ 223939 w 451407"/>
                  <a:gd name="connsiteY56" fmla="*/ 380559 h 592185"/>
                  <a:gd name="connsiteX57" fmla="*/ 353709 w 451407"/>
                  <a:gd name="connsiteY57" fmla="*/ 351980 h 592185"/>
                  <a:gd name="connsiteX58" fmla="*/ 402646 w 451407"/>
                  <a:gd name="connsiteY58" fmla="*/ 400847 h 592185"/>
                  <a:gd name="connsiteX59" fmla="*/ 353709 w 451407"/>
                  <a:gd name="connsiteY59" fmla="*/ 449714 h 592185"/>
                  <a:gd name="connsiteX60" fmla="*/ 304772 w 451407"/>
                  <a:gd name="connsiteY60" fmla="*/ 400847 h 592185"/>
                  <a:gd name="connsiteX61" fmla="*/ 353709 w 451407"/>
                  <a:gd name="connsiteY61" fmla="*/ 351980 h 592185"/>
                  <a:gd name="connsiteX62" fmla="*/ 94841 w 451407"/>
                  <a:gd name="connsiteY62" fmla="*/ 351980 h 592185"/>
                  <a:gd name="connsiteX63" fmla="*/ 143814 w 451407"/>
                  <a:gd name="connsiteY63" fmla="*/ 400847 h 592185"/>
                  <a:gd name="connsiteX64" fmla="*/ 94841 w 451407"/>
                  <a:gd name="connsiteY64" fmla="*/ 449714 h 592185"/>
                  <a:gd name="connsiteX65" fmla="*/ 45868 w 451407"/>
                  <a:gd name="connsiteY65" fmla="*/ 400847 h 592185"/>
                  <a:gd name="connsiteX66" fmla="*/ 94841 w 451407"/>
                  <a:gd name="connsiteY66" fmla="*/ 351980 h 592185"/>
                  <a:gd name="connsiteX67" fmla="*/ 127653 w 451407"/>
                  <a:gd name="connsiteY67" fmla="*/ 247755 h 592185"/>
                  <a:gd name="connsiteX68" fmla="*/ 321990 w 451407"/>
                  <a:gd name="connsiteY68" fmla="*/ 247755 h 592185"/>
                  <a:gd name="connsiteX69" fmla="*/ 313026 w 451407"/>
                  <a:gd name="connsiteY69" fmla="*/ 351936 h 592185"/>
                  <a:gd name="connsiteX70" fmla="*/ 289362 w 451407"/>
                  <a:gd name="connsiteY70" fmla="*/ 401341 h 592185"/>
                  <a:gd name="connsiteX71" fmla="*/ 300835 w 451407"/>
                  <a:gd name="connsiteY71" fmla="*/ 437858 h 592185"/>
                  <a:gd name="connsiteX72" fmla="*/ 286135 w 451407"/>
                  <a:gd name="connsiteY72" fmla="*/ 437858 h 592185"/>
                  <a:gd name="connsiteX73" fmla="*/ 286852 w 451407"/>
                  <a:gd name="connsiteY73" fmla="*/ 429982 h 592185"/>
                  <a:gd name="connsiteX74" fmla="*/ 223029 w 451407"/>
                  <a:gd name="connsiteY74" fmla="*/ 366614 h 592185"/>
                  <a:gd name="connsiteX75" fmla="*/ 159564 w 451407"/>
                  <a:gd name="connsiteY75" fmla="*/ 429982 h 592185"/>
                  <a:gd name="connsiteX76" fmla="*/ 159923 w 451407"/>
                  <a:gd name="connsiteY76" fmla="*/ 437858 h 592185"/>
                  <a:gd name="connsiteX77" fmla="*/ 145939 w 451407"/>
                  <a:gd name="connsiteY77" fmla="*/ 437858 h 592185"/>
                  <a:gd name="connsiteX78" fmla="*/ 157413 w 451407"/>
                  <a:gd name="connsiteY78" fmla="*/ 401341 h 592185"/>
                  <a:gd name="connsiteX79" fmla="*/ 136975 w 451407"/>
                  <a:gd name="connsiteY79" fmla="*/ 354800 h 592185"/>
                  <a:gd name="connsiteX80" fmla="*/ 108671 w 451407"/>
                  <a:gd name="connsiteY80" fmla="*/ 216636 h 592185"/>
                  <a:gd name="connsiteX81" fmla="*/ 340972 w 451407"/>
                  <a:gd name="connsiteY81" fmla="*/ 216636 h 592185"/>
                  <a:gd name="connsiteX82" fmla="*/ 340972 w 451407"/>
                  <a:gd name="connsiteY82" fmla="*/ 242040 h 592185"/>
                  <a:gd name="connsiteX83" fmla="*/ 108671 w 451407"/>
                  <a:gd name="connsiteY83" fmla="*/ 242040 h 592185"/>
                  <a:gd name="connsiteX84" fmla="*/ 223742 w 451407"/>
                  <a:gd name="connsiteY84" fmla="*/ 114237 h 592185"/>
                  <a:gd name="connsiteX85" fmla="*/ 212267 w 451407"/>
                  <a:gd name="connsiteY85" fmla="*/ 193011 h 592185"/>
                  <a:gd name="connsiteX86" fmla="*/ 223742 w 451407"/>
                  <a:gd name="connsiteY86" fmla="*/ 209124 h 592185"/>
                  <a:gd name="connsiteX87" fmla="*/ 224101 w 451407"/>
                  <a:gd name="connsiteY87" fmla="*/ 209124 h 592185"/>
                  <a:gd name="connsiteX88" fmla="*/ 235935 w 451407"/>
                  <a:gd name="connsiteY88" fmla="*/ 193011 h 592185"/>
                  <a:gd name="connsiteX89" fmla="*/ 224101 w 451407"/>
                  <a:gd name="connsiteY89" fmla="*/ 114237 h 592185"/>
                  <a:gd name="connsiteX90" fmla="*/ 212267 w 451407"/>
                  <a:gd name="connsiteY90" fmla="*/ 100273 h 592185"/>
                  <a:gd name="connsiteX91" fmla="*/ 224101 w 451407"/>
                  <a:gd name="connsiteY91" fmla="*/ 112447 h 592185"/>
                  <a:gd name="connsiteX92" fmla="*/ 236294 w 451407"/>
                  <a:gd name="connsiteY92" fmla="*/ 100273 h 592185"/>
                  <a:gd name="connsiteX93" fmla="*/ 321284 w 451407"/>
                  <a:gd name="connsiteY93" fmla="*/ 211272 h 592185"/>
                  <a:gd name="connsiteX94" fmla="*/ 294747 w 451407"/>
                  <a:gd name="connsiteY94" fmla="*/ 211272 h 592185"/>
                  <a:gd name="connsiteX95" fmla="*/ 263548 w 451407"/>
                  <a:gd name="connsiteY95" fmla="*/ 153982 h 592185"/>
                  <a:gd name="connsiteX96" fmla="*/ 254583 w 451407"/>
                  <a:gd name="connsiteY96" fmla="*/ 148253 h 592185"/>
                  <a:gd name="connsiteX97" fmla="*/ 242390 w 451407"/>
                  <a:gd name="connsiteY97" fmla="*/ 148253 h 592185"/>
                  <a:gd name="connsiteX98" fmla="*/ 232349 w 451407"/>
                  <a:gd name="connsiteY98" fmla="*/ 158279 h 592185"/>
                  <a:gd name="connsiteX99" fmla="*/ 242390 w 451407"/>
                  <a:gd name="connsiteY99" fmla="*/ 168305 h 592185"/>
                  <a:gd name="connsiteX100" fmla="*/ 254583 w 451407"/>
                  <a:gd name="connsiteY100" fmla="*/ 168305 h 592185"/>
                  <a:gd name="connsiteX101" fmla="*/ 257810 w 451407"/>
                  <a:gd name="connsiteY101" fmla="*/ 167588 h 592185"/>
                  <a:gd name="connsiteX102" fmla="*/ 274306 w 451407"/>
                  <a:gd name="connsiteY102" fmla="*/ 185850 h 592185"/>
                  <a:gd name="connsiteX103" fmla="*/ 278968 w 451407"/>
                  <a:gd name="connsiteY103" fmla="*/ 211272 h 592185"/>
                  <a:gd name="connsiteX104" fmla="*/ 173896 w 451407"/>
                  <a:gd name="connsiteY104" fmla="*/ 211272 h 592185"/>
                  <a:gd name="connsiteX105" fmla="*/ 173896 w 451407"/>
                  <a:gd name="connsiteY105" fmla="*/ 189430 h 592185"/>
                  <a:gd name="connsiteX106" fmla="*/ 167799 w 451407"/>
                  <a:gd name="connsiteY106" fmla="*/ 211272 h 592185"/>
                  <a:gd name="connsiteX107" fmla="*/ 128711 w 451407"/>
                  <a:gd name="connsiteY107" fmla="*/ 211272 h 592185"/>
                  <a:gd name="connsiteX108" fmla="*/ 212267 w 451407"/>
                  <a:gd name="connsiteY108" fmla="*/ 100273 h 592185"/>
                  <a:gd name="connsiteX109" fmla="*/ 223410 w 451407"/>
                  <a:gd name="connsiteY109" fmla="*/ 0 h 592185"/>
                  <a:gd name="connsiteX110" fmla="*/ 272171 w 451407"/>
                  <a:gd name="connsiteY110" fmla="*/ 48867 h 592185"/>
                  <a:gd name="connsiteX111" fmla="*/ 223410 w 451407"/>
                  <a:gd name="connsiteY111" fmla="*/ 97734 h 592185"/>
                  <a:gd name="connsiteX112" fmla="*/ 174649 w 451407"/>
                  <a:gd name="connsiteY112" fmla="*/ 48867 h 592185"/>
                  <a:gd name="connsiteX113" fmla="*/ 223410 w 451407"/>
                  <a:gd name="connsiteY113" fmla="*/ 0 h 59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51407" h="592185">
                    <a:moveTo>
                      <a:pt x="224449" y="494792"/>
                    </a:moveTo>
                    <a:lnTo>
                      <a:pt x="212617" y="573566"/>
                    </a:lnTo>
                    <a:lnTo>
                      <a:pt x="224449" y="589679"/>
                    </a:lnTo>
                    <a:lnTo>
                      <a:pt x="224807" y="589679"/>
                    </a:lnTo>
                    <a:lnTo>
                      <a:pt x="236639" y="573566"/>
                    </a:lnTo>
                    <a:lnTo>
                      <a:pt x="224807" y="494792"/>
                    </a:lnTo>
                    <a:close/>
                    <a:moveTo>
                      <a:pt x="354242" y="466148"/>
                    </a:moveTo>
                    <a:lnTo>
                      <a:pt x="342410" y="544921"/>
                    </a:lnTo>
                    <a:lnTo>
                      <a:pt x="354242" y="561034"/>
                    </a:lnTo>
                    <a:lnTo>
                      <a:pt x="354600" y="561034"/>
                    </a:lnTo>
                    <a:lnTo>
                      <a:pt x="366432" y="544921"/>
                    </a:lnTo>
                    <a:lnTo>
                      <a:pt x="354600" y="466148"/>
                    </a:lnTo>
                    <a:close/>
                    <a:moveTo>
                      <a:pt x="95373" y="466148"/>
                    </a:moveTo>
                    <a:lnTo>
                      <a:pt x="83541" y="544921"/>
                    </a:lnTo>
                    <a:lnTo>
                      <a:pt x="95373" y="561034"/>
                    </a:lnTo>
                    <a:lnTo>
                      <a:pt x="95731" y="561034"/>
                    </a:lnTo>
                    <a:lnTo>
                      <a:pt x="107205" y="544921"/>
                    </a:lnTo>
                    <a:lnTo>
                      <a:pt x="95731" y="466148"/>
                    </a:lnTo>
                    <a:close/>
                    <a:moveTo>
                      <a:pt x="83541" y="452183"/>
                    </a:moveTo>
                    <a:lnTo>
                      <a:pt x="95373" y="464357"/>
                    </a:lnTo>
                    <a:lnTo>
                      <a:pt x="107563" y="452183"/>
                    </a:lnTo>
                    <a:cubicBezTo>
                      <a:pt x="134454" y="461135"/>
                      <a:pt x="156325" y="481186"/>
                      <a:pt x="171742" y="508399"/>
                    </a:cubicBezTo>
                    <a:cubicBezTo>
                      <a:pt x="191104" y="489422"/>
                      <a:pt x="209748" y="481544"/>
                      <a:pt x="212617" y="480828"/>
                    </a:cubicBezTo>
                    <a:cubicBezTo>
                      <a:pt x="212617" y="480828"/>
                      <a:pt x="212617" y="480828"/>
                      <a:pt x="212975" y="480828"/>
                    </a:cubicBezTo>
                    <a:lnTo>
                      <a:pt x="224807" y="493002"/>
                    </a:lnTo>
                    <a:lnTo>
                      <a:pt x="236998" y="480828"/>
                    </a:lnTo>
                    <a:cubicBezTo>
                      <a:pt x="252774" y="486199"/>
                      <a:pt x="267115" y="495509"/>
                      <a:pt x="279306" y="508041"/>
                    </a:cubicBezTo>
                    <a:cubicBezTo>
                      <a:pt x="303328" y="468296"/>
                      <a:pt x="338107" y="453257"/>
                      <a:pt x="342410" y="452183"/>
                    </a:cubicBezTo>
                    <a:cubicBezTo>
                      <a:pt x="342410" y="452183"/>
                      <a:pt x="342410" y="452183"/>
                      <a:pt x="342768" y="452183"/>
                    </a:cubicBezTo>
                    <a:lnTo>
                      <a:pt x="354242" y="464357"/>
                    </a:lnTo>
                    <a:lnTo>
                      <a:pt x="366432" y="452183"/>
                    </a:lnTo>
                    <a:cubicBezTo>
                      <a:pt x="409816" y="466506"/>
                      <a:pt x="439934" y="509831"/>
                      <a:pt x="451407" y="563540"/>
                    </a:cubicBezTo>
                    <a:lnTo>
                      <a:pt x="425233" y="563540"/>
                    </a:lnTo>
                    <a:lnTo>
                      <a:pt x="412684" y="563540"/>
                    </a:lnTo>
                    <a:cubicBezTo>
                      <a:pt x="410533" y="555305"/>
                      <a:pt x="408382" y="547786"/>
                      <a:pt x="406231" y="541698"/>
                    </a:cubicBezTo>
                    <a:lnTo>
                      <a:pt x="406231" y="563540"/>
                    </a:lnTo>
                    <a:lnTo>
                      <a:pt x="313368" y="563540"/>
                    </a:lnTo>
                    <a:cubicBezTo>
                      <a:pt x="316953" y="572492"/>
                      <a:pt x="319821" y="582159"/>
                      <a:pt x="321614" y="592185"/>
                    </a:cubicBezTo>
                    <a:lnTo>
                      <a:pt x="295440" y="592185"/>
                    </a:lnTo>
                    <a:lnTo>
                      <a:pt x="282891" y="592185"/>
                    </a:lnTo>
                    <a:cubicBezTo>
                      <a:pt x="280740" y="583950"/>
                      <a:pt x="278589" y="576430"/>
                      <a:pt x="276438" y="570343"/>
                    </a:cubicBezTo>
                    <a:lnTo>
                      <a:pt x="276438" y="592185"/>
                    </a:lnTo>
                    <a:lnTo>
                      <a:pt x="174611" y="592185"/>
                    </a:lnTo>
                    <a:lnTo>
                      <a:pt x="174611" y="570343"/>
                    </a:lnTo>
                    <a:cubicBezTo>
                      <a:pt x="172460" y="576430"/>
                      <a:pt x="170308" y="583950"/>
                      <a:pt x="168157" y="592185"/>
                    </a:cubicBezTo>
                    <a:lnTo>
                      <a:pt x="129434" y="592185"/>
                    </a:lnTo>
                    <a:cubicBezTo>
                      <a:pt x="130868" y="581801"/>
                      <a:pt x="133737" y="572134"/>
                      <a:pt x="136605" y="563540"/>
                    </a:cubicBezTo>
                    <a:lnTo>
                      <a:pt x="45535" y="563540"/>
                    </a:lnTo>
                    <a:lnTo>
                      <a:pt x="45535" y="541698"/>
                    </a:lnTo>
                    <a:cubicBezTo>
                      <a:pt x="43025" y="547786"/>
                      <a:pt x="41232" y="555305"/>
                      <a:pt x="39081" y="563540"/>
                    </a:cubicBezTo>
                    <a:lnTo>
                      <a:pt x="0" y="563540"/>
                    </a:lnTo>
                    <a:cubicBezTo>
                      <a:pt x="13983" y="481544"/>
                      <a:pt x="77445" y="453615"/>
                      <a:pt x="83541" y="452183"/>
                    </a:cubicBezTo>
                    <a:close/>
                    <a:moveTo>
                      <a:pt x="223939" y="380559"/>
                    </a:moveTo>
                    <a:cubicBezTo>
                      <a:pt x="250966" y="380559"/>
                      <a:pt x="272876" y="402453"/>
                      <a:pt x="272876" y="429461"/>
                    </a:cubicBezTo>
                    <a:cubicBezTo>
                      <a:pt x="272876" y="456469"/>
                      <a:pt x="250966" y="478363"/>
                      <a:pt x="223939" y="478363"/>
                    </a:cubicBezTo>
                    <a:cubicBezTo>
                      <a:pt x="196912" y="478363"/>
                      <a:pt x="175002" y="456469"/>
                      <a:pt x="175002" y="429461"/>
                    </a:cubicBezTo>
                    <a:cubicBezTo>
                      <a:pt x="175002" y="402453"/>
                      <a:pt x="196912" y="380559"/>
                      <a:pt x="223939" y="380559"/>
                    </a:cubicBezTo>
                    <a:close/>
                    <a:moveTo>
                      <a:pt x="353709" y="351980"/>
                    </a:moveTo>
                    <a:cubicBezTo>
                      <a:pt x="380736" y="351980"/>
                      <a:pt x="402646" y="373859"/>
                      <a:pt x="402646" y="400847"/>
                    </a:cubicBezTo>
                    <a:cubicBezTo>
                      <a:pt x="402646" y="427835"/>
                      <a:pt x="380736" y="449714"/>
                      <a:pt x="353709" y="449714"/>
                    </a:cubicBezTo>
                    <a:cubicBezTo>
                      <a:pt x="326682" y="449714"/>
                      <a:pt x="304772" y="427835"/>
                      <a:pt x="304772" y="400847"/>
                    </a:cubicBezTo>
                    <a:cubicBezTo>
                      <a:pt x="304772" y="373859"/>
                      <a:pt x="326682" y="351980"/>
                      <a:pt x="353709" y="351980"/>
                    </a:cubicBezTo>
                    <a:close/>
                    <a:moveTo>
                      <a:pt x="94841" y="351980"/>
                    </a:moveTo>
                    <a:cubicBezTo>
                      <a:pt x="121888" y="351980"/>
                      <a:pt x="143814" y="373859"/>
                      <a:pt x="143814" y="400847"/>
                    </a:cubicBezTo>
                    <a:cubicBezTo>
                      <a:pt x="143814" y="427835"/>
                      <a:pt x="121888" y="449714"/>
                      <a:pt x="94841" y="449714"/>
                    </a:cubicBezTo>
                    <a:cubicBezTo>
                      <a:pt x="67794" y="449714"/>
                      <a:pt x="45868" y="427835"/>
                      <a:pt x="45868" y="400847"/>
                    </a:cubicBezTo>
                    <a:cubicBezTo>
                      <a:pt x="45868" y="373859"/>
                      <a:pt x="67794" y="351980"/>
                      <a:pt x="94841" y="351980"/>
                    </a:cubicBezTo>
                    <a:close/>
                    <a:moveTo>
                      <a:pt x="127653" y="247755"/>
                    </a:moveTo>
                    <a:lnTo>
                      <a:pt x="321990" y="247755"/>
                    </a:lnTo>
                    <a:lnTo>
                      <a:pt x="313026" y="351936"/>
                    </a:lnTo>
                    <a:cubicBezTo>
                      <a:pt x="298684" y="363392"/>
                      <a:pt x="289003" y="381293"/>
                      <a:pt x="289362" y="401341"/>
                    </a:cubicBezTo>
                    <a:cubicBezTo>
                      <a:pt x="289362" y="414946"/>
                      <a:pt x="293664" y="427834"/>
                      <a:pt x="300835" y="437858"/>
                    </a:cubicBezTo>
                    <a:lnTo>
                      <a:pt x="286135" y="437858"/>
                    </a:lnTo>
                    <a:cubicBezTo>
                      <a:pt x="286493" y="435352"/>
                      <a:pt x="286852" y="432846"/>
                      <a:pt x="286852" y="429982"/>
                    </a:cubicBezTo>
                    <a:cubicBezTo>
                      <a:pt x="286852" y="394897"/>
                      <a:pt x="258167" y="366614"/>
                      <a:pt x="223029" y="366614"/>
                    </a:cubicBezTo>
                    <a:cubicBezTo>
                      <a:pt x="187890" y="366614"/>
                      <a:pt x="159564" y="394897"/>
                      <a:pt x="159564" y="429982"/>
                    </a:cubicBezTo>
                    <a:cubicBezTo>
                      <a:pt x="159564" y="432846"/>
                      <a:pt x="159564" y="435352"/>
                      <a:pt x="159923" y="437858"/>
                    </a:cubicBezTo>
                    <a:lnTo>
                      <a:pt x="145939" y="437858"/>
                    </a:lnTo>
                    <a:cubicBezTo>
                      <a:pt x="153110" y="427834"/>
                      <a:pt x="157413" y="414946"/>
                      <a:pt x="157413" y="401341"/>
                    </a:cubicBezTo>
                    <a:cubicBezTo>
                      <a:pt x="157413" y="383083"/>
                      <a:pt x="149525" y="366256"/>
                      <a:pt x="136975" y="354800"/>
                    </a:cubicBezTo>
                    <a:close/>
                    <a:moveTo>
                      <a:pt x="108671" y="216636"/>
                    </a:moveTo>
                    <a:lnTo>
                      <a:pt x="340972" y="216636"/>
                    </a:lnTo>
                    <a:lnTo>
                      <a:pt x="340972" y="242040"/>
                    </a:lnTo>
                    <a:lnTo>
                      <a:pt x="108671" y="242040"/>
                    </a:lnTo>
                    <a:close/>
                    <a:moveTo>
                      <a:pt x="223742" y="114237"/>
                    </a:moveTo>
                    <a:lnTo>
                      <a:pt x="212267" y="193011"/>
                    </a:lnTo>
                    <a:lnTo>
                      <a:pt x="223742" y="209124"/>
                    </a:lnTo>
                    <a:lnTo>
                      <a:pt x="224101" y="209124"/>
                    </a:lnTo>
                    <a:lnTo>
                      <a:pt x="235935" y="193011"/>
                    </a:lnTo>
                    <a:lnTo>
                      <a:pt x="224101" y="114237"/>
                    </a:lnTo>
                    <a:close/>
                    <a:moveTo>
                      <a:pt x="212267" y="100273"/>
                    </a:moveTo>
                    <a:lnTo>
                      <a:pt x="224101" y="112447"/>
                    </a:lnTo>
                    <a:lnTo>
                      <a:pt x="236294" y="100273"/>
                    </a:lnTo>
                    <a:cubicBezTo>
                      <a:pt x="279327" y="114595"/>
                      <a:pt x="309809" y="157921"/>
                      <a:pt x="321284" y="211272"/>
                    </a:cubicBezTo>
                    <a:lnTo>
                      <a:pt x="294747" y="211272"/>
                    </a:lnTo>
                    <a:cubicBezTo>
                      <a:pt x="293671" y="193011"/>
                      <a:pt x="287934" y="163292"/>
                      <a:pt x="263548" y="153982"/>
                    </a:cubicBezTo>
                    <a:cubicBezTo>
                      <a:pt x="262114" y="150401"/>
                      <a:pt x="258528" y="148253"/>
                      <a:pt x="254583" y="148253"/>
                    </a:cubicBezTo>
                    <a:lnTo>
                      <a:pt x="242390" y="148253"/>
                    </a:lnTo>
                    <a:cubicBezTo>
                      <a:pt x="237011" y="148253"/>
                      <a:pt x="232349" y="152908"/>
                      <a:pt x="232349" y="158279"/>
                    </a:cubicBezTo>
                    <a:cubicBezTo>
                      <a:pt x="232349" y="163650"/>
                      <a:pt x="237011" y="168305"/>
                      <a:pt x="242390" y="168305"/>
                    </a:cubicBezTo>
                    <a:lnTo>
                      <a:pt x="254583" y="168305"/>
                    </a:lnTo>
                    <a:cubicBezTo>
                      <a:pt x="255659" y="168305"/>
                      <a:pt x="256735" y="167946"/>
                      <a:pt x="257810" y="167588"/>
                    </a:cubicBezTo>
                    <a:cubicBezTo>
                      <a:pt x="268210" y="171527"/>
                      <a:pt x="274306" y="186208"/>
                      <a:pt x="274306" y="185850"/>
                    </a:cubicBezTo>
                    <a:cubicBezTo>
                      <a:pt x="275024" y="187640"/>
                      <a:pt x="279327" y="199456"/>
                      <a:pt x="278968" y="211272"/>
                    </a:cubicBezTo>
                    <a:lnTo>
                      <a:pt x="173896" y="211272"/>
                    </a:lnTo>
                    <a:lnTo>
                      <a:pt x="173896" y="189430"/>
                    </a:lnTo>
                    <a:cubicBezTo>
                      <a:pt x="171744" y="195875"/>
                      <a:pt x="169592" y="203036"/>
                      <a:pt x="167799" y="211272"/>
                    </a:cubicBezTo>
                    <a:lnTo>
                      <a:pt x="128711" y="211272"/>
                    </a:lnTo>
                    <a:cubicBezTo>
                      <a:pt x="142338" y="129634"/>
                      <a:pt x="206171" y="101705"/>
                      <a:pt x="212267" y="100273"/>
                    </a:cubicBezTo>
                    <a:close/>
                    <a:moveTo>
                      <a:pt x="223410" y="0"/>
                    </a:moveTo>
                    <a:cubicBezTo>
                      <a:pt x="250340" y="0"/>
                      <a:pt x="272171" y="21879"/>
                      <a:pt x="272171" y="48867"/>
                    </a:cubicBezTo>
                    <a:cubicBezTo>
                      <a:pt x="272171" y="75855"/>
                      <a:pt x="250340" y="97734"/>
                      <a:pt x="223410" y="97734"/>
                    </a:cubicBezTo>
                    <a:cubicBezTo>
                      <a:pt x="196480" y="97734"/>
                      <a:pt x="174649" y="75855"/>
                      <a:pt x="174649" y="48867"/>
                    </a:cubicBezTo>
                    <a:cubicBezTo>
                      <a:pt x="174649" y="21879"/>
                      <a:pt x="196480" y="0"/>
                      <a:pt x="2234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4" name="矩形 13">
                <a:extLst>
                  <a:ext uri="{FF2B5EF4-FFF2-40B4-BE49-F238E27FC236}">
                    <a16:creationId xmlns="" xmlns:a16="http://schemas.microsoft.com/office/drawing/2014/main" id="{292941DB-EB44-48B3-B867-9BEA4411B9D8}"/>
                  </a:ext>
                </a:extLst>
              </p:cNvPr>
              <p:cNvSpPr/>
              <p:nvPr/>
            </p:nvSpPr>
            <p:spPr>
              <a:xfrm>
                <a:off x="1183550" y="2867727"/>
                <a:ext cx="5896358" cy="441596"/>
              </a:xfrm>
              <a:prstGeom prst="rect">
                <a:avLst/>
              </a:prstGeom>
            </p:spPr>
            <p:txBody>
              <a:bodyPr wrap="square">
                <a:spAutoFit/>
              </a:bodyPr>
              <a:lstStyle/>
              <a:p>
                <a:pPr algn="dist">
                  <a:lnSpc>
                    <a:spcPct val="120000"/>
                  </a:lnSpc>
                </a:pPr>
                <a:r>
                  <a:rPr lang="zh-CN" altLang="en-US" sz="2000" b="1"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企业刑事法律风险防范</a:t>
                </a:r>
              </a:p>
            </p:txBody>
          </p:sp>
        </p:grpSp>
      </p:grpSp>
      <p:grpSp>
        <p:nvGrpSpPr>
          <p:cNvPr id="20" name="组合 19">
            <a:extLst>
              <a:ext uri="{FF2B5EF4-FFF2-40B4-BE49-F238E27FC236}">
                <a16:creationId xmlns="" xmlns:a16="http://schemas.microsoft.com/office/drawing/2014/main" id="{B8C67CA1-038B-4144-98A0-AB21C027213F}"/>
              </a:ext>
            </a:extLst>
          </p:cNvPr>
          <p:cNvGrpSpPr/>
          <p:nvPr/>
        </p:nvGrpSpPr>
        <p:grpSpPr>
          <a:xfrm>
            <a:off x="0" y="1065187"/>
            <a:ext cx="12192000" cy="144000"/>
            <a:chOff x="0" y="1530556"/>
            <a:chExt cx="12192000" cy="144000"/>
          </a:xfrm>
        </p:grpSpPr>
        <p:sp>
          <p:nvSpPr>
            <p:cNvPr id="21" name="矩形 20">
              <a:extLst>
                <a:ext uri="{FF2B5EF4-FFF2-40B4-BE49-F238E27FC236}">
                  <a16:creationId xmlns="" xmlns:a16="http://schemas.microsoft.com/office/drawing/2014/main" id="{CE0B1CBB-FB78-40EA-9FCE-D973EF52DB62}"/>
                </a:ext>
              </a:extLst>
            </p:cNvPr>
            <p:cNvSpPr/>
            <p:nvPr/>
          </p:nvSpPr>
          <p:spPr>
            <a:xfrm>
              <a:off x="10500000" y="1530556"/>
              <a:ext cx="1692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F1AF3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2" name="矩形 21">
              <a:extLst>
                <a:ext uri="{FF2B5EF4-FFF2-40B4-BE49-F238E27FC236}">
                  <a16:creationId xmlns="" xmlns:a16="http://schemas.microsoft.com/office/drawing/2014/main" id="{C1146DD7-6B33-43CB-BF3A-71ECAADBF8A6}"/>
                </a:ext>
              </a:extLst>
            </p:cNvPr>
            <p:cNvSpPr/>
            <p:nvPr/>
          </p:nvSpPr>
          <p:spPr>
            <a:xfrm>
              <a:off x="0" y="1530556"/>
              <a:ext cx="1728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27A09C"/>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
        <p:nvSpPr>
          <p:cNvPr id="2" name="文本框 1"/>
          <p:cNvSpPr txBox="1"/>
          <p:nvPr/>
        </p:nvSpPr>
        <p:spPr>
          <a:xfrm>
            <a:off x="3346882" y="230819"/>
            <a:ext cx="1935332" cy="276999"/>
          </a:xfrm>
          <a:prstGeom prst="rect">
            <a:avLst/>
          </a:prstGeom>
          <a:noFill/>
        </p:spPr>
        <p:txBody>
          <a:bodyPr wrap="square" rtlCol="0">
            <a:spAutoFit/>
          </a:bodyPr>
          <a:lstStyle/>
          <a:p>
            <a:r>
              <a:rPr lang="en-US" altLang="zh-CN" sz="1200" dirty="0">
                <a:solidFill>
                  <a:srgbClr val="FFFFFF"/>
                </a:solidFill>
              </a:rPr>
              <a:t>https://www.ypppt.com/</a:t>
            </a:r>
            <a:endParaRPr lang="zh-CN" altLang="en-US" sz="1200" dirty="0">
              <a:solidFill>
                <a:srgbClr val="FFFFFF"/>
              </a:solidFill>
            </a:endParaRPr>
          </a:p>
        </p:txBody>
      </p:sp>
    </p:spTree>
    <p:extLst>
      <p:ext uri="{BB962C8B-B14F-4D97-AF65-F5344CB8AC3E}">
        <p14:creationId xmlns:p14="http://schemas.microsoft.com/office/powerpoint/2010/main" val="2525366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68828" y="1638557"/>
            <a:ext cx="10254343" cy="4293483"/>
          </a:xfrm>
          <a:prstGeom prst="rect">
            <a:avLst/>
          </a:prstGeom>
        </p:spPr>
        <p:txBody>
          <a:bodyPr wrap="square">
            <a:spAutoFit/>
          </a:bodyPr>
          <a:lstStyle/>
          <a:p>
            <a:pPr>
              <a:lnSpc>
                <a:spcPct val="150000"/>
              </a:lnSpc>
            </a:pPr>
            <a:r>
              <a:rPr lang="zh-CN" altLang="en-US" sz="2000" dirty="0">
                <a:solidFill>
                  <a:srgbClr val="C00000"/>
                </a:solidFill>
                <a:latin typeface="+mn-ea"/>
                <a:cs typeface="+mn-ea"/>
                <a:sym typeface="+mn-lt"/>
              </a:rPr>
              <a:t>（二）发票管理：</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虚开增值税专用发票或者虚开用于骗取出口退税、抵扣税款的其他发票的（</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205</a:t>
            </a:r>
            <a:r>
              <a:rPr lang="zh-CN" altLang="en-US" dirty="0">
                <a:solidFill>
                  <a:schemeClr val="bg2">
                    <a:lumMod val="25000"/>
                  </a:schemeClr>
                </a:solidFill>
                <a:latin typeface="+mn-ea"/>
                <a:cs typeface="+mn-ea"/>
                <a:sym typeface="+mn-lt"/>
              </a:rPr>
              <a:t>条）</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伪造、出售伪造的增值税专用发票罪（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206</a:t>
            </a:r>
            <a:r>
              <a:rPr lang="zh-CN" altLang="en-US" dirty="0">
                <a:solidFill>
                  <a:schemeClr val="bg2">
                    <a:lumMod val="25000"/>
                  </a:schemeClr>
                </a:solidFill>
                <a:latin typeface="+mn-ea"/>
                <a:cs typeface="+mn-ea"/>
                <a:sym typeface="+mn-lt"/>
              </a:rPr>
              <a:t>条）</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非法出售增值税专用发票罪（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207</a:t>
            </a:r>
            <a:r>
              <a:rPr lang="zh-CN" altLang="en-US" dirty="0">
                <a:solidFill>
                  <a:schemeClr val="bg2">
                    <a:lumMod val="25000"/>
                  </a:schemeClr>
                </a:solidFill>
                <a:latin typeface="+mn-ea"/>
                <a:cs typeface="+mn-ea"/>
                <a:sym typeface="+mn-lt"/>
              </a:rPr>
              <a:t>条）</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非法购买增值税专用发票、购买伪造的增值税专用发票罪（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208</a:t>
            </a:r>
            <a:r>
              <a:rPr lang="zh-CN" altLang="en-US" dirty="0">
                <a:solidFill>
                  <a:schemeClr val="bg2">
                    <a:lumMod val="25000"/>
                  </a:schemeClr>
                </a:solidFill>
                <a:latin typeface="+mn-ea"/>
                <a:cs typeface="+mn-ea"/>
                <a:sym typeface="+mn-lt"/>
              </a:rPr>
              <a:t>条）</a:t>
            </a:r>
            <a:endParaRPr lang="en-US" altLang="zh-CN" dirty="0">
              <a:solidFill>
                <a:schemeClr val="bg2">
                  <a:lumMod val="25000"/>
                </a:schemeClr>
              </a:solidFill>
              <a:latin typeface="+mn-ea"/>
              <a:cs typeface="+mn-ea"/>
              <a:sym typeface="+mn-lt"/>
            </a:endParaRP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非法制造、出售非法制造的用于骗取出口退税、抵扣税款发票罪（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209</a:t>
            </a:r>
            <a:r>
              <a:rPr lang="zh-CN" altLang="en-US" dirty="0">
                <a:solidFill>
                  <a:schemeClr val="bg2">
                    <a:lumMod val="25000"/>
                  </a:schemeClr>
                </a:solidFill>
                <a:latin typeface="+mn-ea"/>
                <a:cs typeface="+mn-ea"/>
                <a:sym typeface="+mn-lt"/>
              </a:rPr>
              <a:t>条第一款）</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非法制造、出售非法制造的发票罪（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209</a:t>
            </a:r>
            <a:r>
              <a:rPr lang="zh-CN" altLang="en-US" dirty="0">
                <a:solidFill>
                  <a:schemeClr val="bg2">
                    <a:lumMod val="25000"/>
                  </a:schemeClr>
                </a:solidFill>
                <a:latin typeface="+mn-ea"/>
                <a:cs typeface="+mn-ea"/>
                <a:sym typeface="+mn-lt"/>
              </a:rPr>
              <a:t>条第二款）</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非法出售用于骗取出口退税、抵扣税款发票罪（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209</a:t>
            </a:r>
            <a:r>
              <a:rPr lang="zh-CN" altLang="en-US" dirty="0">
                <a:solidFill>
                  <a:schemeClr val="bg2">
                    <a:lumMod val="25000"/>
                  </a:schemeClr>
                </a:solidFill>
                <a:latin typeface="+mn-ea"/>
                <a:cs typeface="+mn-ea"/>
                <a:sym typeface="+mn-lt"/>
              </a:rPr>
              <a:t>条第三款）</a:t>
            </a:r>
          </a:p>
          <a:p>
            <a:pPr marL="285750" indent="-285750">
              <a:lnSpc>
                <a:spcPct val="150000"/>
              </a:lnSpc>
              <a:buFont typeface="Arial" panose="020B0604020202020204" pitchFamily="34" charset="0"/>
              <a:buChar char="•"/>
            </a:pPr>
            <a:r>
              <a:rPr lang="zh-CN" altLang="en-US" dirty="0">
                <a:solidFill>
                  <a:schemeClr val="bg2">
                    <a:lumMod val="25000"/>
                  </a:schemeClr>
                </a:solidFill>
                <a:latin typeface="+mn-ea"/>
                <a:cs typeface="+mn-ea"/>
                <a:sym typeface="+mn-lt"/>
              </a:rPr>
              <a:t>非法出售发票罪（</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刑法</a:t>
            </a:r>
            <a:r>
              <a:rPr lang="en-US" altLang="zh-CN" dirty="0">
                <a:solidFill>
                  <a:schemeClr val="bg2">
                    <a:lumMod val="25000"/>
                  </a:schemeClr>
                </a:solidFill>
                <a:latin typeface="+mn-ea"/>
                <a:cs typeface="+mn-ea"/>
                <a:sym typeface="+mn-lt"/>
              </a:rPr>
              <a:t>》</a:t>
            </a:r>
            <a:r>
              <a:rPr lang="zh-CN" altLang="en-US" dirty="0">
                <a:solidFill>
                  <a:schemeClr val="bg2">
                    <a:lumMod val="25000"/>
                  </a:schemeClr>
                </a:solidFill>
                <a:latin typeface="+mn-ea"/>
                <a:cs typeface="+mn-ea"/>
                <a:sym typeface="+mn-lt"/>
              </a:rPr>
              <a:t>第</a:t>
            </a:r>
            <a:r>
              <a:rPr lang="en-US" altLang="zh-CN" dirty="0">
                <a:solidFill>
                  <a:schemeClr val="bg2">
                    <a:lumMod val="25000"/>
                  </a:schemeClr>
                </a:solidFill>
                <a:latin typeface="+mn-ea"/>
                <a:cs typeface="+mn-ea"/>
                <a:sym typeface="+mn-lt"/>
              </a:rPr>
              <a:t>209</a:t>
            </a:r>
            <a:r>
              <a:rPr lang="zh-CN" altLang="en-US" dirty="0">
                <a:solidFill>
                  <a:schemeClr val="bg2">
                    <a:lumMod val="25000"/>
                  </a:schemeClr>
                </a:solidFill>
                <a:latin typeface="+mn-ea"/>
                <a:cs typeface="+mn-ea"/>
                <a:sym typeface="+mn-lt"/>
              </a:rPr>
              <a:t>条第四款）</a:t>
            </a:r>
          </a:p>
          <a:p>
            <a:pPr>
              <a:lnSpc>
                <a:spcPct val="150000"/>
              </a:lnSpc>
            </a:pPr>
            <a:endParaRPr lang="zh-CN" altLang="en-US" dirty="0">
              <a:solidFill>
                <a:schemeClr val="bg2">
                  <a:lumMod val="25000"/>
                </a:schemeClr>
              </a:solidFill>
              <a:latin typeface="+mn-ea"/>
              <a:cs typeface="+mn-ea"/>
              <a:sym typeface="+mn-lt"/>
            </a:endParaRPr>
          </a:p>
        </p:txBody>
      </p:sp>
      <p:sp>
        <p:nvSpPr>
          <p:cNvPr id="4"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5143818"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四、财务管理中的刑事风险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3">
            <a:extLst>
              <a:ext uri="{FF2B5EF4-FFF2-40B4-BE49-F238E27FC236}">
                <a16:creationId xmlns="" xmlns:a16="http://schemas.microsoft.com/office/drawing/2014/main" id="{9BF6CC15-6C4D-45D3-B963-4182DEEFB508}"/>
              </a:ext>
            </a:extLst>
          </p:cNvPr>
          <p:cNvSpPr>
            <a:spLocks noGrp="1"/>
          </p:cNvSpPr>
          <p:nvPr>
            <p:ph type="body" idx="4294967295"/>
          </p:nvPr>
        </p:nvSpPr>
        <p:spPr>
          <a:xfrm>
            <a:off x="921156" y="2179281"/>
            <a:ext cx="7643812" cy="2952556"/>
          </a:xfrm>
        </p:spPr>
        <p:txBody>
          <a:bodyPr>
            <a:normAutofit/>
          </a:bodyPr>
          <a:lstStyle/>
          <a:p>
            <a:pPr>
              <a:lnSpc>
                <a:spcPct val="150000"/>
              </a:lnSpc>
            </a:pPr>
            <a:r>
              <a:rPr lang="zh-CN" altLang="en-US" sz="2000" dirty="0">
                <a:solidFill>
                  <a:schemeClr val="bg2">
                    <a:lumMod val="25000"/>
                  </a:schemeClr>
                </a:solidFill>
                <a:latin typeface="+mn-ea"/>
                <a:cs typeface="+mn-ea"/>
                <a:sym typeface="+mn-lt"/>
              </a:rPr>
              <a:t>职务侵占罪（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第</a:t>
            </a:r>
            <a:r>
              <a:rPr lang="en-US" altLang="zh-CN" sz="2000" dirty="0">
                <a:solidFill>
                  <a:schemeClr val="bg2">
                    <a:lumMod val="25000"/>
                  </a:schemeClr>
                </a:solidFill>
                <a:latin typeface="+mn-ea"/>
                <a:cs typeface="+mn-ea"/>
                <a:sym typeface="+mn-lt"/>
              </a:rPr>
              <a:t>271</a:t>
            </a:r>
            <a:r>
              <a:rPr lang="zh-CN" altLang="en-US" sz="2000" dirty="0">
                <a:solidFill>
                  <a:schemeClr val="bg2">
                    <a:lumMod val="25000"/>
                  </a:schemeClr>
                </a:solidFill>
                <a:latin typeface="+mn-ea"/>
                <a:cs typeface="+mn-ea"/>
                <a:sym typeface="+mn-lt"/>
              </a:rPr>
              <a:t>条）</a:t>
            </a:r>
          </a:p>
          <a:p>
            <a:pPr>
              <a:lnSpc>
                <a:spcPct val="150000"/>
              </a:lnSpc>
            </a:pPr>
            <a:r>
              <a:rPr lang="zh-CN" altLang="en-US" sz="2000" dirty="0">
                <a:solidFill>
                  <a:schemeClr val="bg2">
                    <a:lumMod val="25000"/>
                  </a:schemeClr>
                </a:solidFill>
                <a:latin typeface="+mn-ea"/>
                <a:cs typeface="+mn-ea"/>
                <a:sym typeface="+mn-lt"/>
              </a:rPr>
              <a:t>挪用资金罪（</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刑法</a:t>
            </a:r>
            <a:r>
              <a:rPr lang="en-US" altLang="zh-CN" sz="2000" dirty="0">
                <a:solidFill>
                  <a:schemeClr val="bg2">
                    <a:lumMod val="25000"/>
                  </a:schemeClr>
                </a:solidFill>
                <a:latin typeface="+mn-ea"/>
                <a:cs typeface="+mn-ea"/>
                <a:sym typeface="+mn-lt"/>
              </a:rPr>
              <a:t>》</a:t>
            </a:r>
            <a:r>
              <a:rPr lang="zh-CN" altLang="en-US" sz="2000" dirty="0">
                <a:solidFill>
                  <a:schemeClr val="bg2">
                    <a:lumMod val="25000"/>
                  </a:schemeClr>
                </a:solidFill>
                <a:latin typeface="+mn-ea"/>
                <a:cs typeface="+mn-ea"/>
                <a:sym typeface="+mn-lt"/>
              </a:rPr>
              <a:t>第</a:t>
            </a:r>
            <a:r>
              <a:rPr lang="en-US" altLang="zh-CN" sz="2000" dirty="0">
                <a:solidFill>
                  <a:schemeClr val="bg2">
                    <a:lumMod val="25000"/>
                  </a:schemeClr>
                </a:solidFill>
                <a:latin typeface="+mn-ea"/>
                <a:cs typeface="+mn-ea"/>
                <a:sym typeface="+mn-lt"/>
              </a:rPr>
              <a:t>272</a:t>
            </a:r>
            <a:r>
              <a:rPr lang="zh-CN" altLang="en-US" sz="2000" dirty="0">
                <a:solidFill>
                  <a:schemeClr val="bg2">
                    <a:lumMod val="25000"/>
                  </a:schemeClr>
                </a:solidFill>
                <a:latin typeface="+mn-ea"/>
                <a:cs typeface="+mn-ea"/>
                <a:sym typeface="+mn-lt"/>
              </a:rPr>
              <a:t>条）</a:t>
            </a:r>
          </a:p>
          <a:p>
            <a:pPr>
              <a:lnSpc>
                <a:spcPct val="150000"/>
              </a:lnSpc>
            </a:pPr>
            <a:r>
              <a:rPr lang="zh-CN" altLang="en-US" sz="2000" dirty="0">
                <a:solidFill>
                  <a:schemeClr val="bg2">
                    <a:lumMod val="25000"/>
                  </a:schemeClr>
                </a:solidFill>
                <a:latin typeface="+mn-ea"/>
                <a:cs typeface="+mn-ea"/>
                <a:sym typeface="+mn-lt"/>
              </a:rPr>
              <a:t>非国家工作人员受贿罪（刑法修正案六）</a:t>
            </a:r>
          </a:p>
          <a:p>
            <a:pPr>
              <a:lnSpc>
                <a:spcPct val="150000"/>
              </a:lnSpc>
            </a:pPr>
            <a:r>
              <a:rPr lang="zh-CN" altLang="en-US" sz="2000" dirty="0">
                <a:solidFill>
                  <a:schemeClr val="bg2">
                    <a:lumMod val="25000"/>
                  </a:schemeClr>
                </a:solidFill>
                <a:latin typeface="+mn-ea"/>
                <a:cs typeface="+mn-ea"/>
                <a:sym typeface="+mn-lt"/>
              </a:rPr>
              <a:t>对非国家工作人员行贿罪（刑法修正案六）</a:t>
            </a:r>
          </a:p>
          <a:p>
            <a:pPr>
              <a:lnSpc>
                <a:spcPct val="150000"/>
              </a:lnSpc>
            </a:pPr>
            <a:r>
              <a:rPr lang="zh-CN" altLang="en-US" sz="2000" dirty="0">
                <a:solidFill>
                  <a:schemeClr val="bg2">
                    <a:lumMod val="25000"/>
                  </a:schemeClr>
                </a:solidFill>
                <a:latin typeface="+mn-ea"/>
                <a:cs typeface="+mn-ea"/>
                <a:sym typeface="+mn-lt"/>
              </a:rPr>
              <a:t>背信损害上市公司利益罪（刑法修正案六）</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39542" y="2009639"/>
            <a:ext cx="5625737" cy="3291840"/>
          </a:xfrm>
          <a:prstGeom prst="rect">
            <a:avLst/>
          </a:prstGeom>
          <a:ln>
            <a:noFill/>
          </a:ln>
          <a:effectLst>
            <a:outerShdw blurRad="292100" dist="139700" dir="2700000" algn="tl" rotWithShape="0">
              <a:srgbClr val="333333">
                <a:alpha val="65000"/>
              </a:srgbClr>
            </a:outerShdw>
          </a:effectLst>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五、企业内部人员职务中的刑事风险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3">
            <a:extLst>
              <a:ext uri="{FF2B5EF4-FFF2-40B4-BE49-F238E27FC236}">
                <a16:creationId xmlns="" xmlns:a16="http://schemas.microsoft.com/office/drawing/2014/main" id="{A74CF1E8-6217-41B0-BDE3-3C537CE0E7DD}"/>
              </a:ext>
            </a:extLst>
          </p:cNvPr>
          <p:cNvSpPr>
            <a:spLocks noGrp="1"/>
          </p:cNvSpPr>
          <p:nvPr>
            <p:ph type="body" idx="4294967295"/>
          </p:nvPr>
        </p:nvSpPr>
        <p:spPr>
          <a:xfrm>
            <a:off x="657225" y="1219784"/>
            <a:ext cx="10029825" cy="2437816"/>
          </a:xfrm>
        </p:spPr>
        <p:txBody>
          <a:bodyPr>
            <a:normAutofit/>
          </a:bodyPr>
          <a:lstStyle/>
          <a:p>
            <a:pPr>
              <a:lnSpc>
                <a:spcPct val="150000"/>
              </a:lnSpc>
            </a:pPr>
            <a:r>
              <a:rPr lang="zh-CN" altLang="en-US" sz="1800" dirty="0">
                <a:solidFill>
                  <a:srgbClr val="C00000"/>
                </a:solidFill>
                <a:cs typeface="+mn-ea"/>
                <a:sym typeface="+mn-lt"/>
              </a:rPr>
              <a:t>主体：</a:t>
            </a:r>
            <a:r>
              <a:rPr lang="zh-CN" altLang="en-US" sz="1800" dirty="0">
                <a:cs typeface="+mn-ea"/>
                <a:sym typeface="+mn-lt"/>
              </a:rPr>
              <a:t>特殊主体，仅限于公司、企业或者其他单位的人员，不包括国有公司、企业或者其他国有单位中从事公务的人员和国有公司、企业或者其他国有单位委派到非国有公司、企业以及其他国有单位从事公务的人员。</a:t>
            </a:r>
          </a:p>
          <a:p>
            <a:pPr>
              <a:lnSpc>
                <a:spcPct val="150000"/>
              </a:lnSpc>
            </a:pPr>
            <a:r>
              <a:rPr lang="zh-CN" altLang="en-US" sz="1800" dirty="0">
                <a:solidFill>
                  <a:srgbClr val="C00000"/>
                </a:solidFill>
                <a:cs typeface="+mn-ea"/>
                <a:sym typeface="+mn-lt"/>
              </a:rPr>
              <a:t>行为方式：</a:t>
            </a:r>
            <a:r>
              <a:rPr lang="zh-CN" altLang="en-US" sz="1800" dirty="0">
                <a:cs typeface="+mn-ea"/>
                <a:sym typeface="+mn-lt"/>
              </a:rPr>
              <a:t>利用职务上的便利将本公司、企业的财物非法占为己有。</a:t>
            </a:r>
          </a:p>
          <a:p>
            <a:pPr>
              <a:lnSpc>
                <a:spcPct val="150000"/>
              </a:lnSpc>
            </a:pPr>
            <a:endParaRPr lang="zh-CN" altLang="en-US" sz="1800" dirty="0">
              <a:cs typeface="+mn-ea"/>
              <a:sym typeface="+mn-lt"/>
            </a:endParaRPr>
          </a:p>
        </p:txBody>
      </p:sp>
      <p:sp>
        <p:nvSpPr>
          <p:cNvPr id="3" name="Rectangle 3">
            <a:extLst>
              <a:ext uri="{FF2B5EF4-FFF2-40B4-BE49-F238E27FC236}">
                <a16:creationId xmlns="" xmlns:a16="http://schemas.microsoft.com/office/drawing/2014/main" id="{CADBA9B8-7615-4A0A-8114-9E9992CB969B}"/>
              </a:ext>
            </a:extLst>
          </p:cNvPr>
          <p:cNvSpPr txBox="1">
            <a:spLocks/>
          </p:cNvSpPr>
          <p:nvPr/>
        </p:nvSpPr>
        <p:spPr>
          <a:xfrm>
            <a:off x="657225" y="3112472"/>
            <a:ext cx="10877550" cy="291510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solidFill>
                  <a:srgbClr val="C00000"/>
                </a:solidFill>
                <a:cs typeface="+mn-ea"/>
                <a:sym typeface="+mn-lt"/>
              </a:rPr>
              <a:t>利用职务便利：</a:t>
            </a:r>
            <a:r>
              <a:rPr lang="zh-CN" altLang="en-US" sz="1800" dirty="0">
                <a:cs typeface="+mn-ea"/>
                <a:sym typeface="+mn-lt"/>
              </a:rPr>
              <a:t>利用自己主管、经手或者管理公司、企业财物的便利。不仅包括利用自己职务上形成的权力上的便利，还可以是自己执行职务而持有单位财物的便利。只是利用其在本单位工作，熟悉工作环境等条件，不能视为利用职务上的便利。</a:t>
            </a:r>
          </a:p>
          <a:p>
            <a:pPr>
              <a:lnSpc>
                <a:spcPct val="150000"/>
              </a:lnSpc>
            </a:pPr>
            <a:r>
              <a:rPr lang="zh-CN" altLang="en-US" sz="1800" dirty="0">
                <a:solidFill>
                  <a:srgbClr val="C00000"/>
                </a:solidFill>
                <a:cs typeface="+mn-ea"/>
                <a:sym typeface="+mn-lt"/>
              </a:rPr>
              <a:t>主管</a:t>
            </a:r>
            <a:r>
              <a:rPr lang="zh-CN" altLang="en-US" sz="1800" dirty="0">
                <a:cs typeface="+mn-ea"/>
                <a:sym typeface="+mn-lt"/>
              </a:rPr>
              <a:t>：在职务上对公司、企业财物的购置、调配、流向等具有决定的权力。</a:t>
            </a:r>
          </a:p>
          <a:p>
            <a:pPr>
              <a:lnSpc>
                <a:spcPct val="150000"/>
              </a:lnSpc>
            </a:pPr>
            <a:r>
              <a:rPr lang="zh-CN" altLang="en-US" sz="1800" dirty="0">
                <a:solidFill>
                  <a:srgbClr val="C00000"/>
                </a:solidFill>
                <a:cs typeface="+mn-ea"/>
                <a:sym typeface="+mn-lt"/>
              </a:rPr>
              <a:t>经手：</a:t>
            </a:r>
            <a:r>
              <a:rPr lang="zh-CN" altLang="en-US" sz="1800" dirty="0">
                <a:cs typeface="+mn-ea"/>
                <a:sym typeface="+mn-lt"/>
              </a:rPr>
              <a:t>因执行职务而具有支取、使用、支配公司、企业财物的保管和管理，例如：会计、出纳人员对钱财的管理，保管人员对物资的保管。</a:t>
            </a:r>
          </a:p>
        </p:txBody>
      </p:sp>
      <p:sp>
        <p:nvSpPr>
          <p:cNvPr id="5"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五、企业内部人员职务中的刑事风险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9" name="Rectangle 3">
            <a:extLst>
              <a:ext uri="{FF2B5EF4-FFF2-40B4-BE49-F238E27FC236}">
                <a16:creationId xmlns="" xmlns:a16="http://schemas.microsoft.com/office/drawing/2014/main" id="{0D33B3A1-04A0-4B53-A2D1-EEE093A2D7EF}"/>
              </a:ext>
            </a:extLst>
          </p:cNvPr>
          <p:cNvSpPr>
            <a:spLocks noGrp="1"/>
          </p:cNvSpPr>
          <p:nvPr>
            <p:ph type="body" idx="4294967295"/>
          </p:nvPr>
        </p:nvSpPr>
        <p:spPr>
          <a:xfrm>
            <a:off x="925605" y="1317693"/>
            <a:ext cx="4682094" cy="3201108"/>
          </a:xfrm>
        </p:spPr>
        <p:txBody>
          <a:bodyPr>
            <a:noAutofit/>
          </a:bodyPr>
          <a:lstStyle/>
          <a:p>
            <a:pPr marL="0" indent="0">
              <a:buNone/>
            </a:pPr>
            <a:r>
              <a:rPr lang="zh-CN" altLang="en-US" sz="1800" dirty="0">
                <a:solidFill>
                  <a:srgbClr val="C00000"/>
                </a:solidFill>
                <a:cs typeface="+mn-ea"/>
                <a:sym typeface="+mn-lt"/>
              </a:rPr>
              <a:t>非法占位己有：</a:t>
            </a:r>
            <a:r>
              <a:rPr lang="zh-CN" altLang="en-US" sz="1800" dirty="0">
                <a:solidFill>
                  <a:schemeClr val="bg2">
                    <a:lumMod val="25000"/>
                  </a:schemeClr>
                </a:solidFill>
                <a:cs typeface="+mn-ea"/>
                <a:sym typeface="+mn-lt"/>
              </a:rPr>
              <a:t>包括侵吞、窃取、骗取。</a:t>
            </a:r>
          </a:p>
          <a:p>
            <a:pPr marL="0" indent="0">
              <a:buNone/>
            </a:pPr>
            <a:r>
              <a:rPr lang="zh-CN" altLang="en-US" sz="1800" dirty="0">
                <a:solidFill>
                  <a:srgbClr val="C00000"/>
                </a:solidFill>
                <a:cs typeface="+mn-ea"/>
                <a:sym typeface="+mn-lt"/>
              </a:rPr>
              <a:t>实践当中的表现：</a:t>
            </a:r>
          </a:p>
          <a:p>
            <a:pPr marL="0" indent="0">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1</a:t>
            </a:r>
            <a:r>
              <a:rPr lang="zh-CN" altLang="en-US" sz="1800" dirty="0">
                <a:solidFill>
                  <a:schemeClr val="bg2">
                    <a:lumMod val="25000"/>
                  </a:schemeClr>
                </a:solidFill>
                <a:cs typeface="+mn-ea"/>
                <a:sym typeface="+mn-lt"/>
              </a:rPr>
              <a:t>）虚列凭证，虚构内容</a:t>
            </a:r>
          </a:p>
          <a:p>
            <a:pPr marL="0" indent="0">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2</a:t>
            </a:r>
            <a:r>
              <a:rPr lang="zh-CN" altLang="en-US" sz="1800" dirty="0">
                <a:solidFill>
                  <a:schemeClr val="bg2">
                    <a:lumMod val="25000"/>
                  </a:schemeClr>
                </a:solidFill>
                <a:cs typeface="+mn-ea"/>
                <a:sym typeface="+mn-lt"/>
              </a:rPr>
              <a:t>）记录错误，侵占长账</a:t>
            </a:r>
          </a:p>
          <a:p>
            <a:pPr marL="0" indent="0">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3</a:t>
            </a:r>
            <a:r>
              <a:rPr lang="zh-CN" altLang="en-US" sz="1800" dirty="0">
                <a:solidFill>
                  <a:schemeClr val="bg2">
                    <a:lumMod val="25000"/>
                  </a:schemeClr>
                </a:solidFill>
                <a:cs typeface="+mn-ea"/>
                <a:sym typeface="+mn-lt"/>
              </a:rPr>
              <a:t>）毁灭收据，侵占收入</a:t>
            </a:r>
          </a:p>
          <a:p>
            <a:pPr marL="0" indent="0">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4</a:t>
            </a:r>
            <a:r>
              <a:rPr lang="zh-CN" altLang="en-US" sz="1800" dirty="0">
                <a:solidFill>
                  <a:schemeClr val="bg2">
                    <a:lumMod val="25000"/>
                  </a:schemeClr>
                </a:solidFill>
                <a:cs typeface="+mn-ea"/>
                <a:sym typeface="+mn-lt"/>
              </a:rPr>
              <a:t>）公款私存，侵占利息</a:t>
            </a:r>
          </a:p>
          <a:p>
            <a:pPr marL="0" indent="0">
              <a:buNone/>
            </a:pPr>
            <a:r>
              <a:rPr lang="zh-CN" altLang="en-US" sz="1800" dirty="0">
                <a:solidFill>
                  <a:schemeClr val="bg2">
                    <a:lumMod val="25000"/>
                  </a:schemeClr>
                </a:solidFill>
                <a:cs typeface="+mn-ea"/>
                <a:sym typeface="+mn-lt"/>
              </a:rPr>
              <a:t>（</a:t>
            </a:r>
            <a:r>
              <a:rPr lang="en-US" altLang="zh-CN" sz="1800" dirty="0">
                <a:solidFill>
                  <a:schemeClr val="bg2">
                    <a:lumMod val="25000"/>
                  </a:schemeClr>
                </a:solidFill>
                <a:cs typeface="+mn-ea"/>
                <a:sym typeface="+mn-lt"/>
              </a:rPr>
              <a:t>5</a:t>
            </a:r>
            <a:r>
              <a:rPr lang="zh-CN" altLang="en-US" sz="1800" dirty="0">
                <a:solidFill>
                  <a:schemeClr val="bg2">
                    <a:lumMod val="25000"/>
                  </a:schemeClr>
                </a:solidFill>
                <a:cs typeface="+mn-ea"/>
                <a:sym typeface="+mn-lt"/>
              </a:rPr>
              <a:t>）修改已下账的付款进账单日期</a:t>
            </a:r>
          </a:p>
          <a:p>
            <a:pPr marL="0" indent="0">
              <a:buNone/>
            </a:pPr>
            <a:endParaRPr lang="zh-CN" altLang="en-US" sz="1800" dirty="0">
              <a:cs typeface="+mn-ea"/>
              <a:sym typeface="+mn-lt"/>
            </a:endParaRPr>
          </a:p>
          <a:p>
            <a:pPr marL="0" indent="0">
              <a:buNone/>
            </a:pPr>
            <a:endParaRPr lang="zh-CN" altLang="en-US" sz="1800" dirty="0">
              <a:cs typeface="+mn-ea"/>
              <a:sym typeface="+mn-lt"/>
            </a:endParaRPr>
          </a:p>
        </p:txBody>
      </p:sp>
      <p:sp>
        <p:nvSpPr>
          <p:cNvPr id="3" name="Rectangle 2">
            <a:extLst>
              <a:ext uri="{FF2B5EF4-FFF2-40B4-BE49-F238E27FC236}">
                <a16:creationId xmlns="" xmlns:a16="http://schemas.microsoft.com/office/drawing/2014/main" id="{E5729CF3-C978-40CB-B5D3-5BEFD594BB2F}"/>
              </a:ext>
            </a:extLst>
          </p:cNvPr>
          <p:cNvSpPr>
            <a:spLocks noGrp="1"/>
          </p:cNvSpPr>
          <p:nvPr>
            <p:ph type="title" idx="4294967295"/>
          </p:nvPr>
        </p:nvSpPr>
        <p:spPr>
          <a:xfrm>
            <a:off x="925605" y="4007612"/>
            <a:ext cx="2076450" cy="640053"/>
          </a:xfrm>
        </p:spPr>
        <p:txBody>
          <a:bodyPr vert="horz" lIns="91440" tIns="45720" rIns="91440" bIns="45720" rtlCol="0" anchor="ctr">
            <a:normAutofit/>
          </a:bodyPr>
          <a:lstStyle/>
          <a:p>
            <a:r>
              <a:rPr lang="zh-CN" altLang="en-US" sz="2400" dirty="0">
                <a:solidFill>
                  <a:srgbClr val="C00000"/>
                </a:solidFill>
                <a:latin typeface="+mn-lt"/>
                <a:ea typeface="+mn-ea"/>
                <a:cs typeface="+mn-ea"/>
                <a:sym typeface="+mn-lt"/>
              </a:rPr>
              <a:t>立案标准</a:t>
            </a:r>
          </a:p>
        </p:txBody>
      </p:sp>
      <p:sp>
        <p:nvSpPr>
          <p:cNvPr id="4" name="Rectangle 3">
            <a:extLst>
              <a:ext uri="{FF2B5EF4-FFF2-40B4-BE49-F238E27FC236}">
                <a16:creationId xmlns="" xmlns:a16="http://schemas.microsoft.com/office/drawing/2014/main" id="{2C6FABAB-9048-48F7-8451-3475479797D2}"/>
              </a:ext>
            </a:extLst>
          </p:cNvPr>
          <p:cNvSpPr txBox="1">
            <a:spLocks/>
          </p:cNvSpPr>
          <p:nvPr/>
        </p:nvSpPr>
        <p:spPr>
          <a:xfrm>
            <a:off x="1028488" y="4776530"/>
            <a:ext cx="4476328" cy="93383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2000" dirty="0">
                <a:solidFill>
                  <a:schemeClr val="bg2">
                    <a:lumMod val="25000"/>
                  </a:schemeClr>
                </a:solidFill>
                <a:cs typeface="+mn-ea"/>
                <a:sym typeface="+mn-lt"/>
              </a:rPr>
              <a:t>数额较大：</a:t>
            </a:r>
          </a:p>
          <a:p>
            <a:r>
              <a:rPr lang="en-US" altLang="zh-CN" sz="2000" dirty="0">
                <a:solidFill>
                  <a:schemeClr val="bg2">
                    <a:lumMod val="25000"/>
                  </a:schemeClr>
                </a:solidFill>
                <a:cs typeface="+mn-ea"/>
                <a:sym typeface="+mn-lt"/>
              </a:rPr>
              <a:t>5000</a:t>
            </a:r>
            <a:r>
              <a:rPr lang="zh-CN" altLang="en-US" sz="2000" dirty="0">
                <a:solidFill>
                  <a:schemeClr val="bg2">
                    <a:lumMod val="25000"/>
                  </a:schemeClr>
                </a:solidFill>
                <a:cs typeface="+mn-ea"/>
                <a:sym typeface="+mn-lt"/>
              </a:rPr>
              <a:t>元至</a:t>
            </a:r>
            <a:r>
              <a:rPr lang="en-US" altLang="zh-CN" sz="2000" dirty="0">
                <a:solidFill>
                  <a:schemeClr val="bg2">
                    <a:lumMod val="25000"/>
                  </a:schemeClr>
                </a:solidFill>
                <a:cs typeface="+mn-ea"/>
                <a:sym typeface="+mn-lt"/>
              </a:rPr>
              <a:t>1</a:t>
            </a:r>
            <a:r>
              <a:rPr lang="zh-CN" altLang="en-US" sz="2000" dirty="0">
                <a:solidFill>
                  <a:schemeClr val="bg2">
                    <a:lumMod val="25000"/>
                  </a:schemeClr>
                </a:solidFill>
                <a:cs typeface="+mn-ea"/>
                <a:sym typeface="+mn-lt"/>
              </a:rPr>
              <a:t>万元以上的，应予追诉。</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04816" y="1317693"/>
            <a:ext cx="6140320" cy="4093547"/>
          </a:xfrm>
          <a:prstGeom prst="rect">
            <a:avLst/>
          </a:prstGeom>
          <a:ln>
            <a:noFill/>
          </a:ln>
          <a:effectLst>
            <a:outerShdw blurRad="292100" dist="139700" dir="2700000" algn="tl" rotWithShape="0">
              <a:srgbClr val="333333">
                <a:alpha val="65000"/>
              </a:srgbClr>
            </a:outerShdw>
          </a:effectLst>
        </p:spPr>
      </p:pic>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五、企业内部人员职务中的刑事风险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5" name="Rectangle 3">
            <a:extLst>
              <a:ext uri="{FF2B5EF4-FFF2-40B4-BE49-F238E27FC236}">
                <a16:creationId xmlns="" xmlns:a16="http://schemas.microsoft.com/office/drawing/2014/main" id="{6F039AB4-5AC1-4FAD-B7E5-F43DA60AE98D}"/>
              </a:ext>
            </a:extLst>
          </p:cNvPr>
          <p:cNvSpPr>
            <a:spLocks noGrp="1"/>
          </p:cNvSpPr>
          <p:nvPr>
            <p:ph type="body" idx="4294967295"/>
          </p:nvPr>
        </p:nvSpPr>
        <p:spPr>
          <a:xfrm>
            <a:off x="621960" y="1618182"/>
            <a:ext cx="7551736" cy="2829997"/>
          </a:xfrm>
        </p:spPr>
        <p:txBody>
          <a:bodyPr>
            <a:normAutofit/>
          </a:bodyPr>
          <a:lstStyle/>
          <a:p>
            <a:pPr>
              <a:lnSpc>
                <a:spcPct val="150000"/>
              </a:lnSpc>
            </a:pPr>
            <a:r>
              <a:rPr lang="zh-CN" altLang="en-US" sz="1800" dirty="0">
                <a:latin typeface="+mn-ea"/>
                <a:cs typeface="+mn-ea"/>
                <a:sym typeface="+mn-lt"/>
              </a:rPr>
              <a:t>强令违章冒险作业罪（</a:t>
            </a:r>
            <a:r>
              <a:rPr lang="en-US" altLang="zh-CN" sz="1800" dirty="0">
                <a:latin typeface="+mn-ea"/>
                <a:cs typeface="+mn-ea"/>
                <a:sym typeface="+mn-lt"/>
              </a:rPr>
              <a:t>《</a:t>
            </a:r>
            <a:r>
              <a:rPr lang="zh-CN" altLang="en-US" sz="1800" dirty="0">
                <a:latin typeface="+mn-ea"/>
                <a:cs typeface="+mn-ea"/>
                <a:sym typeface="+mn-lt"/>
              </a:rPr>
              <a:t>刑法</a:t>
            </a:r>
            <a:r>
              <a:rPr lang="en-US" altLang="zh-CN" sz="1800" dirty="0">
                <a:latin typeface="+mn-ea"/>
                <a:cs typeface="+mn-ea"/>
                <a:sym typeface="+mn-lt"/>
              </a:rPr>
              <a:t>》</a:t>
            </a:r>
            <a:r>
              <a:rPr lang="zh-CN" altLang="en-US" sz="1800" dirty="0">
                <a:latin typeface="+mn-ea"/>
                <a:cs typeface="+mn-ea"/>
                <a:sym typeface="+mn-lt"/>
              </a:rPr>
              <a:t>第</a:t>
            </a:r>
            <a:r>
              <a:rPr lang="en-US" altLang="zh-CN" sz="1800" dirty="0">
                <a:latin typeface="+mn-ea"/>
                <a:cs typeface="+mn-ea"/>
                <a:sym typeface="+mn-lt"/>
              </a:rPr>
              <a:t>134</a:t>
            </a:r>
            <a:r>
              <a:rPr lang="zh-CN" altLang="en-US" sz="1800" dirty="0">
                <a:latin typeface="+mn-ea"/>
                <a:cs typeface="+mn-ea"/>
                <a:sym typeface="+mn-lt"/>
              </a:rPr>
              <a:t>条第</a:t>
            </a:r>
            <a:r>
              <a:rPr lang="en-US" altLang="zh-CN" sz="1800" dirty="0">
                <a:latin typeface="+mn-ea"/>
                <a:cs typeface="+mn-ea"/>
                <a:sym typeface="+mn-lt"/>
              </a:rPr>
              <a:t>2</a:t>
            </a:r>
            <a:r>
              <a:rPr lang="zh-CN" altLang="en-US" sz="1800" dirty="0">
                <a:latin typeface="+mn-ea"/>
                <a:cs typeface="+mn-ea"/>
                <a:sym typeface="+mn-lt"/>
              </a:rPr>
              <a:t>款和刑法修正案六）</a:t>
            </a:r>
          </a:p>
          <a:p>
            <a:pPr>
              <a:lnSpc>
                <a:spcPct val="150000"/>
              </a:lnSpc>
            </a:pPr>
            <a:r>
              <a:rPr lang="zh-CN" altLang="en-US" sz="1800" dirty="0">
                <a:solidFill>
                  <a:srgbClr val="C00000"/>
                </a:solidFill>
                <a:latin typeface="+mn-ea"/>
                <a:cs typeface="+mn-ea"/>
                <a:sym typeface="+mn-lt"/>
              </a:rPr>
              <a:t>立案标准：</a:t>
            </a:r>
          </a:p>
          <a:p>
            <a:pPr>
              <a:lnSpc>
                <a:spcPct val="150000"/>
              </a:lnSpc>
            </a:pPr>
            <a:r>
              <a:rPr lang="zh-CN" altLang="en-US" sz="1800" dirty="0">
                <a:latin typeface="+mn-ea"/>
                <a:cs typeface="+mn-ea"/>
                <a:sym typeface="+mn-lt"/>
              </a:rPr>
              <a:t>（</a:t>
            </a:r>
            <a:r>
              <a:rPr lang="en-US" altLang="zh-CN" sz="1800" dirty="0">
                <a:latin typeface="+mn-ea"/>
                <a:cs typeface="+mn-ea"/>
                <a:sym typeface="+mn-lt"/>
              </a:rPr>
              <a:t>1</a:t>
            </a:r>
            <a:r>
              <a:rPr lang="zh-CN" altLang="en-US" sz="1800" dirty="0">
                <a:latin typeface="+mn-ea"/>
                <a:cs typeface="+mn-ea"/>
                <a:sym typeface="+mn-lt"/>
              </a:rPr>
              <a:t>）造成死亡一人以上，或者重伤三人以上的；</a:t>
            </a:r>
          </a:p>
          <a:p>
            <a:pPr>
              <a:lnSpc>
                <a:spcPct val="150000"/>
              </a:lnSpc>
            </a:pPr>
            <a:r>
              <a:rPr lang="zh-CN" altLang="en-US" sz="1800" dirty="0">
                <a:latin typeface="+mn-ea"/>
                <a:cs typeface="+mn-ea"/>
                <a:sym typeface="+mn-lt"/>
              </a:rPr>
              <a:t>（</a:t>
            </a:r>
            <a:r>
              <a:rPr lang="en-US" altLang="zh-CN" sz="1800" dirty="0">
                <a:latin typeface="+mn-ea"/>
                <a:cs typeface="+mn-ea"/>
                <a:sym typeface="+mn-lt"/>
              </a:rPr>
              <a:t>2</a:t>
            </a:r>
            <a:r>
              <a:rPr lang="zh-CN" altLang="en-US" sz="1800" dirty="0">
                <a:latin typeface="+mn-ea"/>
                <a:cs typeface="+mn-ea"/>
                <a:sym typeface="+mn-lt"/>
              </a:rPr>
              <a:t>）造成直接经济损失</a:t>
            </a:r>
            <a:r>
              <a:rPr lang="en-US" altLang="zh-CN" sz="1800" dirty="0">
                <a:latin typeface="+mn-ea"/>
                <a:cs typeface="+mn-ea"/>
                <a:sym typeface="+mn-lt"/>
              </a:rPr>
              <a:t>100</a:t>
            </a:r>
            <a:r>
              <a:rPr lang="zh-CN" altLang="en-US" sz="1800" dirty="0">
                <a:latin typeface="+mn-ea"/>
                <a:cs typeface="+mn-ea"/>
                <a:sym typeface="+mn-lt"/>
              </a:rPr>
              <a:t>万元以上的；</a:t>
            </a:r>
          </a:p>
          <a:p>
            <a:pPr>
              <a:lnSpc>
                <a:spcPct val="150000"/>
              </a:lnSpc>
            </a:pPr>
            <a:r>
              <a:rPr lang="zh-CN" altLang="en-US" sz="1800" dirty="0">
                <a:latin typeface="+mn-ea"/>
                <a:cs typeface="+mn-ea"/>
                <a:sym typeface="+mn-lt"/>
              </a:rPr>
              <a:t>（</a:t>
            </a:r>
            <a:r>
              <a:rPr lang="en-US" altLang="zh-CN" sz="1800" dirty="0">
                <a:latin typeface="+mn-ea"/>
                <a:cs typeface="+mn-ea"/>
                <a:sym typeface="+mn-lt"/>
              </a:rPr>
              <a:t>3</a:t>
            </a:r>
            <a:r>
              <a:rPr lang="zh-CN" altLang="en-US" sz="1800" dirty="0">
                <a:latin typeface="+mn-ea"/>
                <a:cs typeface="+mn-ea"/>
                <a:sym typeface="+mn-lt"/>
              </a:rPr>
              <a:t>）造成其他严重后果的情形</a:t>
            </a:r>
          </a:p>
          <a:p>
            <a:pPr>
              <a:lnSpc>
                <a:spcPct val="150000"/>
              </a:lnSpc>
            </a:pPr>
            <a:endParaRPr lang="zh-CN" altLang="en-US" sz="1800" dirty="0">
              <a:latin typeface="+mn-ea"/>
              <a:cs typeface="+mn-ea"/>
              <a:sym typeface="+mn-lt"/>
            </a:endParaRPr>
          </a:p>
        </p:txBody>
      </p:sp>
      <p:sp>
        <p:nvSpPr>
          <p:cNvPr id="4" name="Rectangle 3">
            <a:extLst>
              <a:ext uri="{FF2B5EF4-FFF2-40B4-BE49-F238E27FC236}">
                <a16:creationId xmlns="" xmlns:a16="http://schemas.microsoft.com/office/drawing/2014/main" id="{6BC963FA-DB06-4243-8ACB-820C59EFD4E4}"/>
              </a:ext>
            </a:extLst>
          </p:cNvPr>
          <p:cNvSpPr txBox="1">
            <a:spLocks/>
          </p:cNvSpPr>
          <p:nvPr/>
        </p:nvSpPr>
        <p:spPr>
          <a:xfrm>
            <a:off x="621960" y="4361681"/>
            <a:ext cx="7915275" cy="17367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latin typeface="+mn-ea"/>
                <a:cs typeface="+mn-ea"/>
                <a:sym typeface="+mn-lt"/>
              </a:rPr>
              <a:t>强迫职工劳动罪（</a:t>
            </a:r>
            <a:r>
              <a:rPr lang="en-US" altLang="zh-CN" sz="1800" dirty="0">
                <a:latin typeface="+mn-ea"/>
                <a:cs typeface="+mn-ea"/>
                <a:sym typeface="+mn-lt"/>
              </a:rPr>
              <a:t>《</a:t>
            </a:r>
            <a:r>
              <a:rPr lang="zh-CN" altLang="en-US" sz="1800" dirty="0">
                <a:latin typeface="+mn-ea"/>
                <a:cs typeface="+mn-ea"/>
                <a:sym typeface="+mn-lt"/>
              </a:rPr>
              <a:t>刑法</a:t>
            </a:r>
            <a:r>
              <a:rPr lang="en-US" altLang="zh-CN" sz="1800" dirty="0">
                <a:latin typeface="+mn-ea"/>
                <a:cs typeface="+mn-ea"/>
                <a:sym typeface="+mn-lt"/>
              </a:rPr>
              <a:t>》</a:t>
            </a:r>
            <a:r>
              <a:rPr lang="zh-CN" altLang="en-US" sz="1800" dirty="0">
                <a:latin typeface="+mn-ea"/>
                <a:cs typeface="+mn-ea"/>
                <a:sym typeface="+mn-lt"/>
              </a:rPr>
              <a:t>第</a:t>
            </a:r>
            <a:r>
              <a:rPr lang="en-US" altLang="zh-CN" sz="1800" dirty="0">
                <a:latin typeface="+mn-ea"/>
                <a:cs typeface="+mn-ea"/>
                <a:sym typeface="+mn-lt"/>
              </a:rPr>
              <a:t>244</a:t>
            </a:r>
            <a:r>
              <a:rPr lang="zh-CN" altLang="en-US" sz="1800" dirty="0">
                <a:latin typeface="+mn-ea"/>
                <a:cs typeface="+mn-ea"/>
                <a:sym typeface="+mn-lt"/>
              </a:rPr>
              <a:t>条）</a:t>
            </a:r>
          </a:p>
          <a:p>
            <a:pPr>
              <a:lnSpc>
                <a:spcPct val="150000"/>
              </a:lnSpc>
            </a:pPr>
            <a:r>
              <a:rPr lang="zh-CN" altLang="en-US" sz="1800" dirty="0">
                <a:latin typeface="+mn-ea"/>
                <a:cs typeface="+mn-ea"/>
                <a:sym typeface="+mn-lt"/>
              </a:rPr>
              <a:t>雇佣童工从事危重劳动罪（</a:t>
            </a:r>
            <a:r>
              <a:rPr lang="en-US" altLang="zh-CN" sz="1800" dirty="0">
                <a:latin typeface="+mn-ea"/>
                <a:cs typeface="+mn-ea"/>
                <a:sym typeface="+mn-lt"/>
              </a:rPr>
              <a:t>《</a:t>
            </a:r>
            <a:r>
              <a:rPr lang="zh-CN" altLang="en-US" sz="1800" dirty="0">
                <a:latin typeface="+mn-ea"/>
                <a:cs typeface="+mn-ea"/>
                <a:sym typeface="+mn-lt"/>
              </a:rPr>
              <a:t>刑法</a:t>
            </a:r>
            <a:r>
              <a:rPr lang="en-US" altLang="zh-CN" sz="1800" dirty="0">
                <a:latin typeface="+mn-ea"/>
                <a:cs typeface="+mn-ea"/>
                <a:sym typeface="+mn-lt"/>
              </a:rPr>
              <a:t>》</a:t>
            </a:r>
            <a:r>
              <a:rPr lang="zh-CN" altLang="en-US" sz="1800" dirty="0">
                <a:latin typeface="+mn-ea"/>
                <a:cs typeface="+mn-ea"/>
                <a:sym typeface="+mn-lt"/>
              </a:rPr>
              <a:t>第</a:t>
            </a:r>
            <a:r>
              <a:rPr lang="en-US" altLang="zh-CN" sz="1800" dirty="0">
                <a:latin typeface="+mn-ea"/>
                <a:cs typeface="+mn-ea"/>
                <a:sym typeface="+mn-lt"/>
              </a:rPr>
              <a:t>244</a:t>
            </a:r>
            <a:r>
              <a:rPr lang="zh-CN" altLang="en-US" sz="1800" dirty="0">
                <a:latin typeface="+mn-ea"/>
                <a:cs typeface="+mn-ea"/>
                <a:sym typeface="+mn-lt"/>
              </a:rPr>
              <a:t>条</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447453" y="2201016"/>
            <a:ext cx="5243296" cy="3494656"/>
          </a:xfrm>
          <a:prstGeom prst="rect">
            <a:avLst/>
          </a:prstGeom>
        </p:spPr>
      </p:pic>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六、生产用工中的刑事风险</a:t>
            </a:r>
            <a:endParaRPr lang="zh-CN" altLang="en-US" sz="2800" dirty="0">
              <a:solidFill>
                <a:srgbClr val="C00000"/>
              </a:solidFill>
              <a:latin typeface="+mn-lt"/>
              <a:ea typeface="+mn-ea"/>
              <a:cs typeface="+mn-ea"/>
              <a:sym typeface="+mn-lt"/>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114656D4-F869-4621-AC51-9E6725F2445C}"/>
              </a:ext>
            </a:extLst>
          </p:cNvPr>
          <p:cNvGrpSpPr/>
          <p:nvPr/>
        </p:nvGrpSpPr>
        <p:grpSpPr>
          <a:xfrm>
            <a:off x="0" y="2066630"/>
            <a:ext cx="3726454" cy="3456260"/>
            <a:chOff x="0" y="1908134"/>
            <a:chExt cx="4169664" cy="3456260"/>
          </a:xfrm>
        </p:grpSpPr>
        <p:sp>
          <p:nvSpPr>
            <p:cNvPr id="5" name="箭头: 五边形 56">
              <a:extLst>
                <a:ext uri="{FF2B5EF4-FFF2-40B4-BE49-F238E27FC236}">
                  <a16:creationId xmlns="" xmlns:a16="http://schemas.microsoft.com/office/drawing/2014/main" id="{4329107B-FFC3-4903-B24F-A96E89F89ADB}"/>
                </a:ext>
              </a:extLst>
            </p:cNvPr>
            <p:cNvSpPr/>
            <p:nvPr/>
          </p:nvSpPr>
          <p:spPr>
            <a:xfrm>
              <a:off x="0" y="1908134"/>
              <a:ext cx="4169664" cy="3456260"/>
            </a:xfrm>
            <a:prstGeom prst="homePlate">
              <a:avLst>
                <a:gd name="adj" fmla="val 290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6" name="矩形: 圆角 44">
              <a:extLst>
                <a:ext uri="{FF2B5EF4-FFF2-40B4-BE49-F238E27FC236}">
                  <a16:creationId xmlns="" xmlns:a16="http://schemas.microsoft.com/office/drawing/2014/main" id="{E0F33D2F-1D4A-40B7-A8FC-A2981BE90F7C}"/>
                </a:ext>
              </a:extLst>
            </p:cNvPr>
            <p:cNvSpPr/>
            <p:nvPr/>
          </p:nvSpPr>
          <p:spPr>
            <a:xfrm>
              <a:off x="563967" y="2971143"/>
              <a:ext cx="2396761" cy="12867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03</a:t>
              </a:r>
              <a:endParaRPr lang="zh-CN" altLang="en-US"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7" name="组合 6">
            <a:extLst>
              <a:ext uri="{FF2B5EF4-FFF2-40B4-BE49-F238E27FC236}">
                <a16:creationId xmlns="" xmlns:a16="http://schemas.microsoft.com/office/drawing/2014/main" id="{C57ED974-350C-4D0F-81CF-E20BB69807EA}"/>
              </a:ext>
            </a:extLst>
          </p:cNvPr>
          <p:cNvGrpSpPr/>
          <p:nvPr/>
        </p:nvGrpSpPr>
        <p:grpSpPr>
          <a:xfrm>
            <a:off x="3659993" y="2041294"/>
            <a:ext cx="8532008" cy="3463394"/>
            <a:chOff x="3659992" y="1882798"/>
            <a:chExt cx="9546773" cy="3463394"/>
          </a:xfrm>
        </p:grpSpPr>
        <p:sp>
          <p:nvSpPr>
            <p:cNvPr id="8" name="箭头: V 形 1">
              <a:extLst>
                <a:ext uri="{FF2B5EF4-FFF2-40B4-BE49-F238E27FC236}">
                  <a16:creationId xmlns="" xmlns:a16="http://schemas.microsoft.com/office/drawing/2014/main" id="{2410B26D-02F1-4C64-B697-50309B37F3EE}"/>
                </a:ext>
              </a:extLst>
            </p:cNvPr>
            <p:cNvSpPr/>
            <p:nvPr/>
          </p:nvSpPr>
          <p:spPr>
            <a:xfrm>
              <a:off x="3659992" y="1882798"/>
              <a:ext cx="9546773" cy="3463394"/>
            </a:xfrm>
            <a:prstGeom prst="chevron">
              <a:avLst>
                <a:gd name="adj" fmla="val 26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文本框 8">
              <a:extLst>
                <a:ext uri="{FF2B5EF4-FFF2-40B4-BE49-F238E27FC236}">
                  <a16:creationId xmlns="" xmlns:a16="http://schemas.microsoft.com/office/drawing/2014/main" id="{4C1A6BE9-F73B-4CA5-8876-E0035539275D}"/>
                </a:ext>
              </a:extLst>
            </p:cNvPr>
            <p:cNvSpPr txBox="1"/>
            <p:nvPr/>
          </p:nvSpPr>
          <p:spPr>
            <a:xfrm>
              <a:off x="5275301" y="2971143"/>
              <a:ext cx="7180372" cy="1046697"/>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国有企业的刑事风险</a:t>
              </a:r>
            </a:p>
          </p:txBody>
        </p:sp>
      </p:grpSp>
      <p:grpSp>
        <p:nvGrpSpPr>
          <p:cNvPr id="10" name="组合 9">
            <a:extLst>
              <a:ext uri="{FF2B5EF4-FFF2-40B4-BE49-F238E27FC236}">
                <a16:creationId xmlns="" xmlns:a16="http://schemas.microsoft.com/office/drawing/2014/main" id="{29F21795-DD14-40F2-B1E8-41B072890752}"/>
              </a:ext>
            </a:extLst>
          </p:cNvPr>
          <p:cNvGrpSpPr/>
          <p:nvPr/>
        </p:nvGrpSpPr>
        <p:grpSpPr>
          <a:xfrm>
            <a:off x="2277554" y="824784"/>
            <a:ext cx="8222445" cy="546759"/>
            <a:chOff x="2084832" y="841065"/>
            <a:chExt cx="6671470" cy="546759"/>
          </a:xfrm>
        </p:grpSpPr>
        <p:grpSp>
          <p:nvGrpSpPr>
            <p:cNvPr id="11" name="组合 10">
              <a:extLst>
                <a:ext uri="{FF2B5EF4-FFF2-40B4-BE49-F238E27FC236}">
                  <a16:creationId xmlns="" xmlns:a16="http://schemas.microsoft.com/office/drawing/2014/main" id="{F4D6AF85-B529-45EC-8724-E1F394FCBC4F}"/>
                </a:ext>
              </a:extLst>
            </p:cNvPr>
            <p:cNvGrpSpPr/>
            <p:nvPr/>
          </p:nvGrpSpPr>
          <p:grpSpPr>
            <a:xfrm flipH="1">
              <a:off x="2084832" y="1003605"/>
              <a:ext cx="680474" cy="248683"/>
              <a:chOff x="268224" y="1660843"/>
              <a:chExt cx="4872228" cy="1546250"/>
            </a:xfrm>
          </p:grpSpPr>
          <p:sp>
            <p:nvSpPr>
              <p:cNvPr id="15" name="箭头: V 形 35">
                <a:extLst>
                  <a:ext uri="{FF2B5EF4-FFF2-40B4-BE49-F238E27FC236}">
                    <a16:creationId xmlns="" xmlns:a16="http://schemas.microsoft.com/office/drawing/2014/main" id="{48B6EFDC-0F5B-473E-96A5-3BCC70C1BD59}"/>
                  </a:ext>
                </a:extLst>
              </p:cNvPr>
              <p:cNvSpPr/>
              <p:nvPr/>
            </p:nvSpPr>
            <p:spPr>
              <a:xfrm flipH="1">
                <a:off x="268224" y="1660843"/>
                <a:ext cx="1168146" cy="1546250"/>
              </a:xfrm>
              <a:prstGeom prst="chevron">
                <a:avLst>
                  <a:gd name="adj" fmla="val 416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6" name="箭头: V 形 36">
                <a:extLst>
                  <a:ext uri="{FF2B5EF4-FFF2-40B4-BE49-F238E27FC236}">
                    <a16:creationId xmlns="" xmlns:a16="http://schemas.microsoft.com/office/drawing/2014/main" id="{6FC2958A-889E-4F57-A253-C1F1FDA21DD6}"/>
                  </a:ext>
                </a:extLst>
              </p:cNvPr>
              <p:cNvSpPr/>
              <p:nvPr/>
            </p:nvSpPr>
            <p:spPr>
              <a:xfrm flipH="1">
                <a:off x="1133856" y="1660843"/>
                <a:ext cx="1168146" cy="1546250"/>
              </a:xfrm>
              <a:prstGeom prst="chevron">
                <a:avLst>
                  <a:gd name="adj" fmla="val 4165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7" name="箭头: V 形 37">
                <a:extLst>
                  <a:ext uri="{FF2B5EF4-FFF2-40B4-BE49-F238E27FC236}">
                    <a16:creationId xmlns="" xmlns:a16="http://schemas.microsoft.com/office/drawing/2014/main" id="{E7BF6D55-2F67-4A94-A63E-C2A55FA020E6}"/>
                  </a:ext>
                </a:extLst>
              </p:cNvPr>
              <p:cNvSpPr/>
              <p:nvPr/>
            </p:nvSpPr>
            <p:spPr>
              <a:xfrm flipH="1">
                <a:off x="2023872" y="1660843"/>
                <a:ext cx="1168146" cy="1546250"/>
              </a:xfrm>
              <a:prstGeom prst="chevron">
                <a:avLst>
                  <a:gd name="adj" fmla="val 4165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8" name="箭头: V 形 38">
                <a:extLst>
                  <a:ext uri="{FF2B5EF4-FFF2-40B4-BE49-F238E27FC236}">
                    <a16:creationId xmlns="" xmlns:a16="http://schemas.microsoft.com/office/drawing/2014/main" id="{C3D3E753-0AE9-47D1-9B3B-FE7C838CB7E3}"/>
                  </a:ext>
                </a:extLst>
              </p:cNvPr>
              <p:cNvSpPr/>
              <p:nvPr/>
            </p:nvSpPr>
            <p:spPr>
              <a:xfrm flipH="1">
                <a:off x="2998089" y="1660843"/>
                <a:ext cx="1168146" cy="1546250"/>
              </a:xfrm>
              <a:prstGeom prst="chevron">
                <a:avLst>
                  <a:gd name="adj" fmla="val 416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9" name="箭头: V 形 39">
                <a:extLst>
                  <a:ext uri="{FF2B5EF4-FFF2-40B4-BE49-F238E27FC236}">
                    <a16:creationId xmlns="" xmlns:a16="http://schemas.microsoft.com/office/drawing/2014/main" id="{F96A97B3-08EC-4BC5-B91B-91A67B60E11A}"/>
                  </a:ext>
                </a:extLst>
              </p:cNvPr>
              <p:cNvSpPr/>
              <p:nvPr/>
            </p:nvSpPr>
            <p:spPr>
              <a:xfrm flipH="1">
                <a:off x="3972306" y="1660843"/>
                <a:ext cx="1168146" cy="1546250"/>
              </a:xfrm>
              <a:prstGeom prst="chevron">
                <a:avLst>
                  <a:gd name="adj" fmla="val 416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2" name="组合 11">
              <a:extLst>
                <a:ext uri="{FF2B5EF4-FFF2-40B4-BE49-F238E27FC236}">
                  <a16:creationId xmlns="" xmlns:a16="http://schemas.microsoft.com/office/drawing/2014/main" id="{6C73C6D7-DCD3-4BC2-8E8B-6F018E4FDC40}"/>
                </a:ext>
              </a:extLst>
            </p:cNvPr>
            <p:cNvGrpSpPr/>
            <p:nvPr/>
          </p:nvGrpSpPr>
          <p:grpSpPr>
            <a:xfrm>
              <a:off x="2859944" y="841065"/>
              <a:ext cx="5896358" cy="546759"/>
              <a:chOff x="1183550" y="2815146"/>
              <a:chExt cx="5896358" cy="546759"/>
            </a:xfrm>
          </p:grpSpPr>
          <p:sp>
            <p:nvSpPr>
              <p:cNvPr id="13" name="man-talking-to-males_48760">
                <a:extLst>
                  <a:ext uri="{FF2B5EF4-FFF2-40B4-BE49-F238E27FC236}">
                    <a16:creationId xmlns="" xmlns:a16="http://schemas.microsoft.com/office/drawing/2014/main" id="{64B8B8A4-610C-4BC0-957C-83A2C5B20130}"/>
                  </a:ext>
                </a:extLst>
              </p:cNvPr>
              <p:cNvSpPr/>
              <p:nvPr/>
            </p:nvSpPr>
            <p:spPr>
              <a:xfrm>
                <a:off x="1459658" y="2815146"/>
                <a:ext cx="416779" cy="546759"/>
              </a:xfrm>
              <a:custGeom>
                <a:avLst/>
                <a:gdLst>
                  <a:gd name="connsiteX0" fmla="*/ 224449 w 451407"/>
                  <a:gd name="connsiteY0" fmla="*/ 494792 h 592185"/>
                  <a:gd name="connsiteX1" fmla="*/ 212617 w 451407"/>
                  <a:gd name="connsiteY1" fmla="*/ 573566 h 592185"/>
                  <a:gd name="connsiteX2" fmla="*/ 224449 w 451407"/>
                  <a:gd name="connsiteY2" fmla="*/ 589679 h 592185"/>
                  <a:gd name="connsiteX3" fmla="*/ 224807 w 451407"/>
                  <a:gd name="connsiteY3" fmla="*/ 589679 h 592185"/>
                  <a:gd name="connsiteX4" fmla="*/ 236639 w 451407"/>
                  <a:gd name="connsiteY4" fmla="*/ 573566 h 592185"/>
                  <a:gd name="connsiteX5" fmla="*/ 224807 w 451407"/>
                  <a:gd name="connsiteY5" fmla="*/ 494792 h 592185"/>
                  <a:gd name="connsiteX6" fmla="*/ 354242 w 451407"/>
                  <a:gd name="connsiteY6" fmla="*/ 466148 h 592185"/>
                  <a:gd name="connsiteX7" fmla="*/ 342410 w 451407"/>
                  <a:gd name="connsiteY7" fmla="*/ 544921 h 592185"/>
                  <a:gd name="connsiteX8" fmla="*/ 354242 w 451407"/>
                  <a:gd name="connsiteY8" fmla="*/ 561034 h 592185"/>
                  <a:gd name="connsiteX9" fmla="*/ 354600 w 451407"/>
                  <a:gd name="connsiteY9" fmla="*/ 561034 h 592185"/>
                  <a:gd name="connsiteX10" fmla="*/ 366432 w 451407"/>
                  <a:gd name="connsiteY10" fmla="*/ 544921 h 592185"/>
                  <a:gd name="connsiteX11" fmla="*/ 354600 w 451407"/>
                  <a:gd name="connsiteY11" fmla="*/ 466148 h 592185"/>
                  <a:gd name="connsiteX12" fmla="*/ 95373 w 451407"/>
                  <a:gd name="connsiteY12" fmla="*/ 466148 h 592185"/>
                  <a:gd name="connsiteX13" fmla="*/ 83541 w 451407"/>
                  <a:gd name="connsiteY13" fmla="*/ 544921 h 592185"/>
                  <a:gd name="connsiteX14" fmla="*/ 95373 w 451407"/>
                  <a:gd name="connsiteY14" fmla="*/ 561034 h 592185"/>
                  <a:gd name="connsiteX15" fmla="*/ 95731 w 451407"/>
                  <a:gd name="connsiteY15" fmla="*/ 561034 h 592185"/>
                  <a:gd name="connsiteX16" fmla="*/ 107205 w 451407"/>
                  <a:gd name="connsiteY16" fmla="*/ 544921 h 592185"/>
                  <a:gd name="connsiteX17" fmla="*/ 95731 w 451407"/>
                  <a:gd name="connsiteY17" fmla="*/ 466148 h 592185"/>
                  <a:gd name="connsiteX18" fmla="*/ 83541 w 451407"/>
                  <a:gd name="connsiteY18" fmla="*/ 452183 h 592185"/>
                  <a:gd name="connsiteX19" fmla="*/ 95373 w 451407"/>
                  <a:gd name="connsiteY19" fmla="*/ 464357 h 592185"/>
                  <a:gd name="connsiteX20" fmla="*/ 107563 w 451407"/>
                  <a:gd name="connsiteY20" fmla="*/ 452183 h 592185"/>
                  <a:gd name="connsiteX21" fmla="*/ 171742 w 451407"/>
                  <a:gd name="connsiteY21" fmla="*/ 508399 h 592185"/>
                  <a:gd name="connsiteX22" fmla="*/ 212617 w 451407"/>
                  <a:gd name="connsiteY22" fmla="*/ 480828 h 592185"/>
                  <a:gd name="connsiteX23" fmla="*/ 212975 w 451407"/>
                  <a:gd name="connsiteY23" fmla="*/ 480828 h 592185"/>
                  <a:gd name="connsiteX24" fmla="*/ 224807 w 451407"/>
                  <a:gd name="connsiteY24" fmla="*/ 493002 h 592185"/>
                  <a:gd name="connsiteX25" fmla="*/ 236998 w 451407"/>
                  <a:gd name="connsiteY25" fmla="*/ 480828 h 592185"/>
                  <a:gd name="connsiteX26" fmla="*/ 279306 w 451407"/>
                  <a:gd name="connsiteY26" fmla="*/ 508041 h 592185"/>
                  <a:gd name="connsiteX27" fmla="*/ 342410 w 451407"/>
                  <a:gd name="connsiteY27" fmla="*/ 452183 h 592185"/>
                  <a:gd name="connsiteX28" fmla="*/ 342768 w 451407"/>
                  <a:gd name="connsiteY28" fmla="*/ 452183 h 592185"/>
                  <a:gd name="connsiteX29" fmla="*/ 354242 w 451407"/>
                  <a:gd name="connsiteY29" fmla="*/ 464357 h 592185"/>
                  <a:gd name="connsiteX30" fmla="*/ 366432 w 451407"/>
                  <a:gd name="connsiteY30" fmla="*/ 452183 h 592185"/>
                  <a:gd name="connsiteX31" fmla="*/ 451407 w 451407"/>
                  <a:gd name="connsiteY31" fmla="*/ 563540 h 592185"/>
                  <a:gd name="connsiteX32" fmla="*/ 425233 w 451407"/>
                  <a:gd name="connsiteY32" fmla="*/ 563540 h 592185"/>
                  <a:gd name="connsiteX33" fmla="*/ 412684 w 451407"/>
                  <a:gd name="connsiteY33" fmla="*/ 563540 h 592185"/>
                  <a:gd name="connsiteX34" fmla="*/ 406231 w 451407"/>
                  <a:gd name="connsiteY34" fmla="*/ 541698 h 592185"/>
                  <a:gd name="connsiteX35" fmla="*/ 406231 w 451407"/>
                  <a:gd name="connsiteY35" fmla="*/ 563540 h 592185"/>
                  <a:gd name="connsiteX36" fmla="*/ 313368 w 451407"/>
                  <a:gd name="connsiteY36" fmla="*/ 563540 h 592185"/>
                  <a:gd name="connsiteX37" fmla="*/ 321614 w 451407"/>
                  <a:gd name="connsiteY37" fmla="*/ 592185 h 592185"/>
                  <a:gd name="connsiteX38" fmla="*/ 295440 w 451407"/>
                  <a:gd name="connsiteY38" fmla="*/ 592185 h 592185"/>
                  <a:gd name="connsiteX39" fmla="*/ 282891 w 451407"/>
                  <a:gd name="connsiteY39" fmla="*/ 592185 h 592185"/>
                  <a:gd name="connsiteX40" fmla="*/ 276438 w 451407"/>
                  <a:gd name="connsiteY40" fmla="*/ 570343 h 592185"/>
                  <a:gd name="connsiteX41" fmla="*/ 276438 w 451407"/>
                  <a:gd name="connsiteY41" fmla="*/ 592185 h 592185"/>
                  <a:gd name="connsiteX42" fmla="*/ 174611 w 451407"/>
                  <a:gd name="connsiteY42" fmla="*/ 592185 h 592185"/>
                  <a:gd name="connsiteX43" fmla="*/ 174611 w 451407"/>
                  <a:gd name="connsiteY43" fmla="*/ 570343 h 592185"/>
                  <a:gd name="connsiteX44" fmla="*/ 168157 w 451407"/>
                  <a:gd name="connsiteY44" fmla="*/ 592185 h 592185"/>
                  <a:gd name="connsiteX45" fmla="*/ 129434 w 451407"/>
                  <a:gd name="connsiteY45" fmla="*/ 592185 h 592185"/>
                  <a:gd name="connsiteX46" fmla="*/ 136605 w 451407"/>
                  <a:gd name="connsiteY46" fmla="*/ 563540 h 592185"/>
                  <a:gd name="connsiteX47" fmla="*/ 45535 w 451407"/>
                  <a:gd name="connsiteY47" fmla="*/ 563540 h 592185"/>
                  <a:gd name="connsiteX48" fmla="*/ 45535 w 451407"/>
                  <a:gd name="connsiteY48" fmla="*/ 541698 h 592185"/>
                  <a:gd name="connsiteX49" fmla="*/ 39081 w 451407"/>
                  <a:gd name="connsiteY49" fmla="*/ 563540 h 592185"/>
                  <a:gd name="connsiteX50" fmla="*/ 0 w 451407"/>
                  <a:gd name="connsiteY50" fmla="*/ 563540 h 592185"/>
                  <a:gd name="connsiteX51" fmla="*/ 83541 w 451407"/>
                  <a:gd name="connsiteY51" fmla="*/ 452183 h 592185"/>
                  <a:gd name="connsiteX52" fmla="*/ 223939 w 451407"/>
                  <a:gd name="connsiteY52" fmla="*/ 380559 h 592185"/>
                  <a:gd name="connsiteX53" fmla="*/ 272876 w 451407"/>
                  <a:gd name="connsiteY53" fmla="*/ 429461 h 592185"/>
                  <a:gd name="connsiteX54" fmla="*/ 223939 w 451407"/>
                  <a:gd name="connsiteY54" fmla="*/ 478363 h 592185"/>
                  <a:gd name="connsiteX55" fmla="*/ 175002 w 451407"/>
                  <a:gd name="connsiteY55" fmla="*/ 429461 h 592185"/>
                  <a:gd name="connsiteX56" fmla="*/ 223939 w 451407"/>
                  <a:gd name="connsiteY56" fmla="*/ 380559 h 592185"/>
                  <a:gd name="connsiteX57" fmla="*/ 353709 w 451407"/>
                  <a:gd name="connsiteY57" fmla="*/ 351980 h 592185"/>
                  <a:gd name="connsiteX58" fmla="*/ 402646 w 451407"/>
                  <a:gd name="connsiteY58" fmla="*/ 400847 h 592185"/>
                  <a:gd name="connsiteX59" fmla="*/ 353709 w 451407"/>
                  <a:gd name="connsiteY59" fmla="*/ 449714 h 592185"/>
                  <a:gd name="connsiteX60" fmla="*/ 304772 w 451407"/>
                  <a:gd name="connsiteY60" fmla="*/ 400847 h 592185"/>
                  <a:gd name="connsiteX61" fmla="*/ 353709 w 451407"/>
                  <a:gd name="connsiteY61" fmla="*/ 351980 h 592185"/>
                  <a:gd name="connsiteX62" fmla="*/ 94841 w 451407"/>
                  <a:gd name="connsiteY62" fmla="*/ 351980 h 592185"/>
                  <a:gd name="connsiteX63" fmla="*/ 143814 w 451407"/>
                  <a:gd name="connsiteY63" fmla="*/ 400847 h 592185"/>
                  <a:gd name="connsiteX64" fmla="*/ 94841 w 451407"/>
                  <a:gd name="connsiteY64" fmla="*/ 449714 h 592185"/>
                  <a:gd name="connsiteX65" fmla="*/ 45868 w 451407"/>
                  <a:gd name="connsiteY65" fmla="*/ 400847 h 592185"/>
                  <a:gd name="connsiteX66" fmla="*/ 94841 w 451407"/>
                  <a:gd name="connsiteY66" fmla="*/ 351980 h 592185"/>
                  <a:gd name="connsiteX67" fmla="*/ 127653 w 451407"/>
                  <a:gd name="connsiteY67" fmla="*/ 247755 h 592185"/>
                  <a:gd name="connsiteX68" fmla="*/ 321990 w 451407"/>
                  <a:gd name="connsiteY68" fmla="*/ 247755 h 592185"/>
                  <a:gd name="connsiteX69" fmla="*/ 313026 w 451407"/>
                  <a:gd name="connsiteY69" fmla="*/ 351936 h 592185"/>
                  <a:gd name="connsiteX70" fmla="*/ 289362 w 451407"/>
                  <a:gd name="connsiteY70" fmla="*/ 401341 h 592185"/>
                  <a:gd name="connsiteX71" fmla="*/ 300835 w 451407"/>
                  <a:gd name="connsiteY71" fmla="*/ 437858 h 592185"/>
                  <a:gd name="connsiteX72" fmla="*/ 286135 w 451407"/>
                  <a:gd name="connsiteY72" fmla="*/ 437858 h 592185"/>
                  <a:gd name="connsiteX73" fmla="*/ 286852 w 451407"/>
                  <a:gd name="connsiteY73" fmla="*/ 429982 h 592185"/>
                  <a:gd name="connsiteX74" fmla="*/ 223029 w 451407"/>
                  <a:gd name="connsiteY74" fmla="*/ 366614 h 592185"/>
                  <a:gd name="connsiteX75" fmla="*/ 159564 w 451407"/>
                  <a:gd name="connsiteY75" fmla="*/ 429982 h 592185"/>
                  <a:gd name="connsiteX76" fmla="*/ 159923 w 451407"/>
                  <a:gd name="connsiteY76" fmla="*/ 437858 h 592185"/>
                  <a:gd name="connsiteX77" fmla="*/ 145939 w 451407"/>
                  <a:gd name="connsiteY77" fmla="*/ 437858 h 592185"/>
                  <a:gd name="connsiteX78" fmla="*/ 157413 w 451407"/>
                  <a:gd name="connsiteY78" fmla="*/ 401341 h 592185"/>
                  <a:gd name="connsiteX79" fmla="*/ 136975 w 451407"/>
                  <a:gd name="connsiteY79" fmla="*/ 354800 h 592185"/>
                  <a:gd name="connsiteX80" fmla="*/ 108671 w 451407"/>
                  <a:gd name="connsiteY80" fmla="*/ 216636 h 592185"/>
                  <a:gd name="connsiteX81" fmla="*/ 340972 w 451407"/>
                  <a:gd name="connsiteY81" fmla="*/ 216636 h 592185"/>
                  <a:gd name="connsiteX82" fmla="*/ 340972 w 451407"/>
                  <a:gd name="connsiteY82" fmla="*/ 242040 h 592185"/>
                  <a:gd name="connsiteX83" fmla="*/ 108671 w 451407"/>
                  <a:gd name="connsiteY83" fmla="*/ 242040 h 592185"/>
                  <a:gd name="connsiteX84" fmla="*/ 223742 w 451407"/>
                  <a:gd name="connsiteY84" fmla="*/ 114237 h 592185"/>
                  <a:gd name="connsiteX85" fmla="*/ 212267 w 451407"/>
                  <a:gd name="connsiteY85" fmla="*/ 193011 h 592185"/>
                  <a:gd name="connsiteX86" fmla="*/ 223742 w 451407"/>
                  <a:gd name="connsiteY86" fmla="*/ 209124 h 592185"/>
                  <a:gd name="connsiteX87" fmla="*/ 224101 w 451407"/>
                  <a:gd name="connsiteY87" fmla="*/ 209124 h 592185"/>
                  <a:gd name="connsiteX88" fmla="*/ 235935 w 451407"/>
                  <a:gd name="connsiteY88" fmla="*/ 193011 h 592185"/>
                  <a:gd name="connsiteX89" fmla="*/ 224101 w 451407"/>
                  <a:gd name="connsiteY89" fmla="*/ 114237 h 592185"/>
                  <a:gd name="connsiteX90" fmla="*/ 212267 w 451407"/>
                  <a:gd name="connsiteY90" fmla="*/ 100273 h 592185"/>
                  <a:gd name="connsiteX91" fmla="*/ 224101 w 451407"/>
                  <a:gd name="connsiteY91" fmla="*/ 112447 h 592185"/>
                  <a:gd name="connsiteX92" fmla="*/ 236294 w 451407"/>
                  <a:gd name="connsiteY92" fmla="*/ 100273 h 592185"/>
                  <a:gd name="connsiteX93" fmla="*/ 321284 w 451407"/>
                  <a:gd name="connsiteY93" fmla="*/ 211272 h 592185"/>
                  <a:gd name="connsiteX94" fmla="*/ 294747 w 451407"/>
                  <a:gd name="connsiteY94" fmla="*/ 211272 h 592185"/>
                  <a:gd name="connsiteX95" fmla="*/ 263548 w 451407"/>
                  <a:gd name="connsiteY95" fmla="*/ 153982 h 592185"/>
                  <a:gd name="connsiteX96" fmla="*/ 254583 w 451407"/>
                  <a:gd name="connsiteY96" fmla="*/ 148253 h 592185"/>
                  <a:gd name="connsiteX97" fmla="*/ 242390 w 451407"/>
                  <a:gd name="connsiteY97" fmla="*/ 148253 h 592185"/>
                  <a:gd name="connsiteX98" fmla="*/ 232349 w 451407"/>
                  <a:gd name="connsiteY98" fmla="*/ 158279 h 592185"/>
                  <a:gd name="connsiteX99" fmla="*/ 242390 w 451407"/>
                  <a:gd name="connsiteY99" fmla="*/ 168305 h 592185"/>
                  <a:gd name="connsiteX100" fmla="*/ 254583 w 451407"/>
                  <a:gd name="connsiteY100" fmla="*/ 168305 h 592185"/>
                  <a:gd name="connsiteX101" fmla="*/ 257810 w 451407"/>
                  <a:gd name="connsiteY101" fmla="*/ 167588 h 592185"/>
                  <a:gd name="connsiteX102" fmla="*/ 274306 w 451407"/>
                  <a:gd name="connsiteY102" fmla="*/ 185850 h 592185"/>
                  <a:gd name="connsiteX103" fmla="*/ 278968 w 451407"/>
                  <a:gd name="connsiteY103" fmla="*/ 211272 h 592185"/>
                  <a:gd name="connsiteX104" fmla="*/ 173896 w 451407"/>
                  <a:gd name="connsiteY104" fmla="*/ 211272 h 592185"/>
                  <a:gd name="connsiteX105" fmla="*/ 173896 w 451407"/>
                  <a:gd name="connsiteY105" fmla="*/ 189430 h 592185"/>
                  <a:gd name="connsiteX106" fmla="*/ 167799 w 451407"/>
                  <a:gd name="connsiteY106" fmla="*/ 211272 h 592185"/>
                  <a:gd name="connsiteX107" fmla="*/ 128711 w 451407"/>
                  <a:gd name="connsiteY107" fmla="*/ 211272 h 592185"/>
                  <a:gd name="connsiteX108" fmla="*/ 212267 w 451407"/>
                  <a:gd name="connsiteY108" fmla="*/ 100273 h 592185"/>
                  <a:gd name="connsiteX109" fmla="*/ 223410 w 451407"/>
                  <a:gd name="connsiteY109" fmla="*/ 0 h 592185"/>
                  <a:gd name="connsiteX110" fmla="*/ 272171 w 451407"/>
                  <a:gd name="connsiteY110" fmla="*/ 48867 h 592185"/>
                  <a:gd name="connsiteX111" fmla="*/ 223410 w 451407"/>
                  <a:gd name="connsiteY111" fmla="*/ 97734 h 592185"/>
                  <a:gd name="connsiteX112" fmla="*/ 174649 w 451407"/>
                  <a:gd name="connsiteY112" fmla="*/ 48867 h 592185"/>
                  <a:gd name="connsiteX113" fmla="*/ 223410 w 451407"/>
                  <a:gd name="connsiteY113" fmla="*/ 0 h 59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51407" h="592185">
                    <a:moveTo>
                      <a:pt x="224449" y="494792"/>
                    </a:moveTo>
                    <a:lnTo>
                      <a:pt x="212617" y="573566"/>
                    </a:lnTo>
                    <a:lnTo>
                      <a:pt x="224449" y="589679"/>
                    </a:lnTo>
                    <a:lnTo>
                      <a:pt x="224807" y="589679"/>
                    </a:lnTo>
                    <a:lnTo>
                      <a:pt x="236639" y="573566"/>
                    </a:lnTo>
                    <a:lnTo>
                      <a:pt x="224807" y="494792"/>
                    </a:lnTo>
                    <a:close/>
                    <a:moveTo>
                      <a:pt x="354242" y="466148"/>
                    </a:moveTo>
                    <a:lnTo>
                      <a:pt x="342410" y="544921"/>
                    </a:lnTo>
                    <a:lnTo>
                      <a:pt x="354242" y="561034"/>
                    </a:lnTo>
                    <a:lnTo>
                      <a:pt x="354600" y="561034"/>
                    </a:lnTo>
                    <a:lnTo>
                      <a:pt x="366432" y="544921"/>
                    </a:lnTo>
                    <a:lnTo>
                      <a:pt x="354600" y="466148"/>
                    </a:lnTo>
                    <a:close/>
                    <a:moveTo>
                      <a:pt x="95373" y="466148"/>
                    </a:moveTo>
                    <a:lnTo>
                      <a:pt x="83541" y="544921"/>
                    </a:lnTo>
                    <a:lnTo>
                      <a:pt x="95373" y="561034"/>
                    </a:lnTo>
                    <a:lnTo>
                      <a:pt x="95731" y="561034"/>
                    </a:lnTo>
                    <a:lnTo>
                      <a:pt x="107205" y="544921"/>
                    </a:lnTo>
                    <a:lnTo>
                      <a:pt x="95731" y="466148"/>
                    </a:lnTo>
                    <a:close/>
                    <a:moveTo>
                      <a:pt x="83541" y="452183"/>
                    </a:moveTo>
                    <a:lnTo>
                      <a:pt x="95373" y="464357"/>
                    </a:lnTo>
                    <a:lnTo>
                      <a:pt x="107563" y="452183"/>
                    </a:lnTo>
                    <a:cubicBezTo>
                      <a:pt x="134454" y="461135"/>
                      <a:pt x="156325" y="481186"/>
                      <a:pt x="171742" y="508399"/>
                    </a:cubicBezTo>
                    <a:cubicBezTo>
                      <a:pt x="191104" y="489422"/>
                      <a:pt x="209748" y="481544"/>
                      <a:pt x="212617" y="480828"/>
                    </a:cubicBezTo>
                    <a:cubicBezTo>
                      <a:pt x="212617" y="480828"/>
                      <a:pt x="212617" y="480828"/>
                      <a:pt x="212975" y="480828"/>
                    </a:cubicBezTo>
                    <a:lnTo>
                      <a:pt x="224807" y="493002"/>
                    </a:lnTo>
                    <a:lnTo>
                      <a:pt x="236998" y="480828"/>
                    </a:lnTo>
                    <a:cubicBezTo>
                      <a:pt x="252774" y="486199"/>
                      <a:pt x="267115" y="495509"/>
                      <a:pt x="279306" y="508041"/>
                    </a:cubicBezTo>
                    <a:cubicBezTo>
                      <a:pt x="303328" y="468296"/>
                      <a:pt x="338107" y="453257"/>
                      <a:pt x="342410" y="452183"/>
                    </a:cubicBezTo>
                    <a:cubicBezTo>
                      <a:pt x="342410" y="452183"/>
                      <a:pt x="342410" y="452183"/>
                      <a:pt x="342768" y="452183"/>
                    </a:cubicBezTo>
                    <a:lnTo>
                      <a:pt x="354242" y="464357"/>
                    </a:lnTo>
                    <a:lnTo>
                      <a:pt x="366432" y="452183"/>
                    </a:lnTo>
                    <a:cubicBezTo>
                      <a:pt x="409816" y="466506"/>
                      <a:pt x="439934" y="509831"/>
                      <a:pt x="451407" y="563540"/>
                    </a:cubicBezTo>
                    <a:lnTo>
                      <a:pt x="425233" y="563540"/>
                    </a:lnTo>
                    <a:lnTo>
                      <a:pt x="412684" y="563540"/>
                    </a:lnTo>
                    <a:cubicBezTo>
                      <a:pt x="410533" y="555305"/>
                      <a:pt x="408382" y="547786"/>
                      <a:pt x="406231" y="541698"/>
                    </a:cubicBezTo>
                    <a:lnTo>
                      <a:pt x="406231" y="563540"/>
                    </a:lnTo>
                    <a:lnTo>
                      <a:pt x="313368" y="563540"/>
                    </a:lnTo>
                    <a:cubicBezTo>
                      <a:pt x="316953" y="572492"/>
                      <a:pt x="319821" y="582159"/>
                      <a:pt x="321614" y="592185"/>
                    </a:cubicBezTo>
                    <a:lnTo>
                      <a:pt x="295440" y="592185"/>
                    </a:lnTo>
                    <a:lnTo>
                      <a:pt x="282891" y="592185"/>
                    </a:lnTo>
                    <a:cubicBezTo>
                      <a:pt x="280740" y="583950"/>
                      <a:pt x="278589" y="576430"/>
                      <a:pt x="276438" y="570343"/>
                    </a:cubicBezTo>
                    <a:lnTo>
                      <a:pt x="276438" y="592185"/>
                    </a:lnTo>
                    <a:lnTo>
                      <a:pt x="174611" y="592185"/>
                    </a:lnTo>
                    <a:lnTo>
                      <a:pt x="174611" y="570343"/>
                    </a:lnTo>
                    <a:cubicBezTo>
                      <a:pt x="172460" y="576430"/>
                      <a:pt x="170308" y="583950"/>
                      <a:pt x="168157" y="592185"/>
                    </a:cubicBezTo>
                    <a:lnTo>
                      <a:pt x="129434" y="592185"/>
                    </a:lnTo>
                    <a:cubicBezTo>
                      <a:pt x="130868" y="581801"/>
                      <a:pt x="133737" y="572134"/>
                      <a:pt x="136605" y="563540"/>
                    </a:cubicBezTo>
                    <a:lnTo>
                      <a:pt x="45535" y="563540"/>
                    </a:lnTo>
                    <a:lnTo>
                      <a:pt x="45535" y="541698"/>
                    </a:lnTo>
                    <a:cubicBezTo>
                      <a:pt x="43025" y="547786"/>
                      <a:pt x="41232" y="555305"/>
                      <a:pt x="39081" y="563540"/>
                    </a:cubicBezTo>
                    <a:lnTo>
                      <a:pt x="0" y="563540"/>
                    </a:lnTo>
                    <a:cubicBezTo>
                      <a:pt x="13983" y="481544"/>
                      <a:pt x="77445" y="453615"/>
                      <a:pt x="83541" y="452183"/>
                    </a:cubicBezTo>
                    <a:close/>
                    <a:moveTo>
                      <a:pt x="223939" y="380559"/>
                    </a:moveTo>
                    <a:cubicBezTo>
                      <a:pt x="250966" y="380559"/>
                      <a:pt x="272876" y="402453"/>
                      <a:pt x="272876" y="429461"/>
                    </a:cubicBezTo>
                    <a:cubicBezTo>
                      <a:pt x="272876" y="456469"/>
                      <a:pt x="250966" y="478363"/>
                      <a:pt x="223939" y="478363"/>
                    </a:cubicBezTo>
                    <a:cubicBezTo>
                      <a:pt x="196912" y="478363"/>
                      <a:pt x="175002" y="456469"/>
                      <a:pt x="175002" y="429461"/>
                    </a:cubicBezTo>
                    <a:cubicBezTo>
                      <a:pt x="175002" y="402453"/>
                      <a:pt x="196912" y="380559"/>
                      <a:pt x="223939" y="380559"/>
                    </a:cubicBezTo>
                    <a:close/>
                    <a:moveTo>
                      <a:pt x="353709" y="351980"/>
                    </a:moveTo>
                    <a:cubicBezTo>
                      <a:pt x="380736" y="351980"/>
                      <a:pt x="402646" y="373859"/>
                      <a:pt x="402646" y="400847"/>
                    </a:cubicBezTo>
                    <a:cubicBezTo>
                      <a:pt x="402646" y="427835"/>
                      <a:pt x="380736" y="449714"/>
                      <a:pt x="353709" y="449714"/>
                    </a:cubicBezTo>
                    <a:cubicBezTo>
                      <a:pt x="326682" y="449714"/>
                      <a:pt x="304772" y="427835"/>
                      <a:pt x="304772" y="400847"/>
                    </a:cubicBezTo>
                    <a:cubicBezTo>
                      <a:pt x="304772" y="373859"/>
                      <a:pt x="326682" y="351980"/>
                      <a:pt x="353709" y="351980"/>
                    </a:cubicBezTo>
                    <a:close/>
                    <a:moveTo>
                      <a:pt x="94841" y="351980"/>
                    </a:moveTo>
                    <a:cubicBezTo>
                      <a:pt x="121888" y="351980"/>
                      <a:pt x="143814" y="373859"/>
                      <a:pt x="143814" y="400847"/>
                    </a:cubicBezTo>
                    <a:cubicBezTo>
                      <a:pt x="143814" y="427835"/>
                      <a:pt x="121888" y="449714"/>
                      <a:pt x="94841" y="449714"/>
                    </a:cubicBezTo>
                    <a:cubicBezTo>
                      <a:pt x="67794" y="449714"/>
                      <a:pt x="45868" y="427835"/>
                      <a:pt x="45868" y="400847"/>
                    </a:cubicBezTo>
                    <a:cubicBezTo>
                      <a:pt x="45868" y="373859"/>
                      <a:pt x="67794" y="351980"/>
                      <a:pt x="94841" y="351980"/>
                    </a:cubicBezTo>
                    <a:close/>
                    <a:moveTo>
                      <a:pt x="127653" y="247755"/>
                    </a:moveTo>
                    <a:lnTo>
                      <a:pt x="321990" y="247755"/>
                    </a:lnTo>
                    <a:lnTo>
                      <a:pt x="313026" y="351936"/>
                    </a:lnTo>
                    <a:cubicBezTo>
                      <a:pt x="298684" y="363392"/>
                      <a:pt x="289003" y="381293"/>
                      <a:pt x="289362" y="401341"/>
                    </a:cubicBezTo>
                    <a:cubicBezTo>
                      <a:pt x="289362" y="414946"/>
                      <a:pt x="293664" y="427834"/>
                      <a:pt x="300835" y="437858"/>
                    </a:cubicBezTo>
                    <a:lnTo>
                      <a:pt x="286135" y="437858"/>
                    </a:lnTo>
                    <a:cubicBezTo>
                      <a:pt x="286493" y="435352"/>
                      <a:pt x="286852" y="432846"/>
                      <a:pt x="286852" y="429982"/>
                    </a:cubicBezTo>
                    <a:cubicBezTo>
                      <a:pt x="286852" y="394897"/>
                      <a:pt x="258167" y="366614"/>
                      <a:pt x="223029" y="366614"/>
                    </a:cubicBezTo>
                    <a:cubicBezTo>
                      <a:pt x="187890" y="366614"/>
                      <a:pt x="159564" y="394897"/>
                      <a:pt x="159564" y="429982"/>
                    </a:cubicBezTo>
                    <a:cubicBezTo>
                      <a:pt x="159564" y="432846"/>
                      <a:pt x="159564" y="435352"/>
                      <a:pt x="159923" y="437858"/>
                    </a:cubicBezTo>
                    <a:lnTo>
                      <a:pt x="145939" y="437858"/>
                    </a:lnTo>
                    <a:cubicBezTo>
                      <a:pt x="153110" y="427834"/>
                      <a:pt x="157413" y="414946"/>
                      <a:pt x="157413" y="401341"/>
                    </a:cubicBezTo>
                    <a:cubicBezTo>
                      <a:pt x="157413" y="383083"/>
                      <a:pt x="149525" y="366256"/>
                      <a:pt x="136975" y="354800"/>
                    </a:cubicBezTo>
                    <a:close/>
                    <a:moveTo>
                      <a:pt x="108671" y="216636"/>
                    </a:moveTo>
                    <a:lnTo>
                      <a:pt x="340972" y="216636"/>
                    </a:lnTo>
                    <a:lnTo>
                      <a:pt x="340972" y="242040"/>
                    </a:lnTo>
                    <a:lnTo>
                      <a:pt x="108671" y="242040"/>
                    </a:lnTo>
                    <a:close/>
                    <a:moveTo>
                      <a:pt x="223742" y="114237"/>
                    </a:moveTo>
                    <a:lnTo>
                      <a:pt x="212267" y="193011"/>
                    </a:lnTo>
                    <a:lnTo>
                      <a:pt x="223742" y="209124"/>
                    </a:lnTo>
                    <a:lnTo>
                      <a:pt x="224101" y="209124"/>
                    </a:lnTo>
                    <a:lnTo>
                      <a:pt x="235935" y="193011"/>
                    </a:lnTo>
                    <a:lnTo>
                      <a:pt x="224101" y="114237"/>
                    </a:lnTo>
                    <a:close/>
                    <a:moveTo>
                      <a:pt x="212267" y="100273"/>
                    </a:moveTo>
                    <a:lnTo>
                      <a:pt x="224101" y="112447"/>
                    </a:lnTo>
                    <a:lnTo>
                      <a:pt x="236294" y="100273"/>
                    </a:lnTo>
                    <a:cubicBezTo>
                      <a:pt x="279327" y="114595"/>
                      <a:pt x="309809" y="157921"/>
                      <a:pt x="321284" y="211272"/>
                    </a:cubicBezTo>
                    <a:lnTo>
                      <a:pt x="294747" y="211272"/>
                    </a:lnTo>
                    <a:cubicBezTo>
                      <a:pt x="293671" y="193011"/>
                      <a:pt x="287934" y="163292"/>
                      <a:pt x="263548" y="153982"/>
                    </a:cubicBezTo>
                    <a:cubicBezTo>
                      <a:pt x="262114" y="150401"/>
                      <a:pt x="258528" y="148253"/>
                      <a:pt x="254583" y="148253"/>
                    </a:cubicBezTo>
                    <a:lnTo>
                      <a:pt x="242390" y="148253"/>
                    </a:lnTo>
                    <a:cubicBezTo>
                      <a:pt x="237011" y="148253"/>
                      <a:pt x="232349" y="152908"/>
                      <a:pt x="232349" y="158279"/>
                    </a:cubicBezTo>
                    <a:cubicBezTo>
                      <a:pt x="232349" y="163650"/>
                      <a:pt x="237011" y="168305"/>
                      <a:pt x="242390" y="168305"/>
                    </a:cubicBezTo>
                    <a:lnTo>
                      <a:pt x="254583" y="168305"/>
                    </a:lnTo>
                    <a:cubicBezTo>
                      <a:pt x="255659" y="168305"/>
                      <a:pt x="256735" y="167946"/>
                      <a:pt x="257810" y="167588"/>
                    </a:cubicBezTo>
                    <a:cubicBezTo>
                      <a:pt x="268210" y="171527"/>
                      <a:pt x="274306" y="186208"/>
                      <a:pt x="274306" y="185850"/>
                    </a:cubicBezTo>
                    <a:cubicBezTo>
                      <a:pt x="275024" y="187640"/>
                      <a:pt x="279327" y="199456"/>
                      <a:pt x="278968" y="211272"/>
                    </a:cubicBezTo>
                    <a:lnTo>
                      <a:pt x="173896" y="211272"/>
                    </a:lnTo>
                    <a:lnTo>
                      <a:pt x="173896" y="189430"/>
                    </a:lnTo>
                    <a:cubicBezTo>
                      <a:pt x="171744" y="195875"/>
                      <a:pt x="169592" y="203036"/>
                      <a:pt x="167799" y="211272"/>
                    </a:cubicBezTo>
                    <a:lnTo>
                      <a:pt x="128711" y="211272"/>
                    </a:lnTo>
                    <a:cubicBezTo>
                      <a:pt x="142338" y="129634"/>
                      <a:pt x="206171" y="101705"/>
                      <a:pt x="212267" y="100273"/>
                    </a:cubicBezTo>
                    <a:close/>
                    <a:moveTo>
                      <a:pt x="223410" y="0"/>
                    </a:moveTo>
                    <a:cubicBezTo>
                      <a:pt x="250340" y="0"/>
                      <a:pt x="272171" y="21879"/>
                      <a:pt x="272171" y="48867"/>
                    </a:cubicBezTo>
                    <a:cubicBezTo>
                      <a:pt x="272171" y="75855"/>
                      <a:pt x="250340" y="97734"/>
                      <a:pt x="223410" y="97734"/>
                    </a:cubicBezTo>
                    <a:cubicBezTo>
                      <a:pt x="196480" y="97734"/>
                      <a:pt x="174649" y="75855"/>
                      <a:pt x="174649" y="48867"/>
                    </a:cubicBezTo>
                    <a:cubicBezTo>
                      <a:pt x="174649" y="21879"/>
                      <a:pt x="196480" y="0"/>
                      <a:pt x="2234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4" name="矩形 13">
                <a:extLst>
                  <a:ext uri="{FF2B5EF4-FFF2-40B4-BE49-F238E27FC236}">
                    <a16:creationId xmlns="" xmlns:a16="http://schemas.microsoft.com/office/drawing/2014/main" id="{292941DB-EB44-48B3-B867-9BEA4411B9D8}"/>
                  </a:ext>
                </a:extLst>
              </p:cNvPr>
              <p:cNvSpPr/>
              <p:nvPr/>
            </p:nvSpPr>
            <p:spPr>
              <a:xfrm>
                <a:off x="1183550" y="2867727"/>
                <a:ext cx="5896358" cy="441596"/>
              </a:xfrm>
              <a:prstGeom prst="rect">
                <a:avLst/>
              </a:prstGeom>
            </p:spPr>
            <p:txBody>
              <a:bodyPr wrap="square">
                <a:spAutoFit/>
              </a:bodyPr>
              <a:lstStyle/>
              <a:p>
                <a:pPr algn="dist">
                  <a:lnSpc>
                    <a:spcPct val="120000"/>
                  </a:lnSpc>
                </a:pPr>
                <a:r>
                  <a:rPr lang="zh-CN" altLang="en-US" sz="2000" b="1"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企业刑事法律风险防范</a:t>
                </a:r>
              </a:p>
            </p:txBody>
          </p:sp>
        </p:grpSp>
      </p:grpSp>
      <p:grpSp>
        <p:nvGrpSpPr>
          <p:cNvPr id="20" name="组合 19">
            <a:extLst>
              <a:ext uri="{FF2B5EF4-FFF2-40B4-BE49-F238E27FC236}">
                <a16:creationId xmlns="" xmlns:a16="http://schemas.microsoft.com/office/drawing/2014/main" id="{B8C67CA1-038B-4144-98A0-AB21C027213F}"/>
              </a:ext>
            </a:extLst>
          </p:cNvPr>
          <p:cNvGrpSpPr/>
          <p:nvPr/>
        </p:nvGrpSpPr>
        <p:grpSpPr>
          <a:xfrm>
            <a:off x="0" y="1065187"/>
            <a:ext cx="12192000" cy="144000"/>
            <a:chOff x="0" y="1530556"/>
            <a:chExt cx="12192000" cy="144000"/>
          </a:xfrm>
        </p:grpSpPr>
        <p:sp>
          <p:nvSpPr>
            <p:cNvPr id="21" name="矩形 20">
              <a:extLst>
                <a:ext uri="{FF2B5EF4-FFF2-40B4-BE49-F238E27FC236}">
                  <a16:creationId xmlns="" xmlns:a16="http://schemas.microsoft.com/office/drawing/2014/main" id="{CE0B1CBB-FB78-40EA-9FCE-D973EF52DB62}"/>
                </a:ext>
              </a:extLst>
            </p:cNvPr>
            <p:cNvSpPr/>
            <p:nvPr/>
          </p:nvSpPr>
          <p:spPr>
            <a:xfrm>
              <a:off x="10500000" y="1530556"/>
              <a:ext cx="1692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F1AF3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2" name="矩形 21">
              <a:extLst>
                <a:ext uri="{FF2B5EF4-FFF2-40B4-BE49-F238E27FC236}">
                  <a16:creationId xmlns="" xmlns:a16="http://schemas.microsoft.com/office/drawing/2014/main" id="{C1146DD7-6B33-43CB-BF3A-71ECAADBF8A6}"/>
                </a:ext>
              </a:extLst>
            </p:cNvPr>
            <p:cNvSpPr/>
            <p:nvPr/>
          </p:nvSpPr>
          <p:spPr>
            <a:xfrm>
              <a:off x="0" y="1530556"/>
              <a:ext cx="1728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27A09C"/>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Tree>
    <p:extLst>
      <p:ext uri="{BB962C8B-B14F-4D97-AF65-F5344CB8AC3E}">
        <p14:creationId xmlns:p14="http://schemas.microsoft.com/office/powerpoint/2010/main" val="207778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3" name="Rectangle 3">
            <a:extLst>
              <a:ext uri="{FF2B5EF4-FFF2-40B4-BE49-F238E27FC236}">
                <a16:creationId xmlns="" xmlns:a16="http://schemas.microsoft.com/office/drawing/2014/main" id="{EC092EE3-60BA-405E-B4A2-C0111C9E5333}"/>
              </a:ext>
            </a:extLst>
          </p:cNvPr>
          <p:cNvSpPr>
            <a:spLocks noGrp="1"/>
          </p:cNvSpPr>
          <p:nvPr>
            <p:ph type="body" idx="4294967295"/>
          </p:nvPr>
        </p:nvSpPr>
        <p:spPr>
          <a:xfrm>
            <a:off x="1256983" y="1421040"/>
            <a:ext cx="8113713" cy="4915839"/>
          </a:xfrm>
        </p:spPr>
        <p:txBody>
          <a:bodyPr>
            <a:normAutofit/>
          </a:bodyPr>
          <a:lstStyle/>
          <a:p>
            <a:pPr>
              <a:lnSpc>
                <a:spcPct val="150000"/>
              </a:lnSpc>
            </a:pPr>
            <a:r>
              <a:rPr lang="zh-CN" altLang="en-US" sz="1800" dirty="0">
                <a:solidFill>
                  <a:schemeClr val="bg2">
                    <a:lumMod val="25000"/>
                  </a:schemeClr>
                </a:solidFill>
                <a:cs typeface="+mn-ea"/>
                <a:sym typeface="+mn-lt"/>
              </a:rPr>
              <a:t>贪污罪（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382</a:t>
            </a:r>
            <a:r>
              <a:rPr lang="zh-CN" altLang="en-US" sz="1800" dirty="0">
                <a:solidFill>
                  <a:schemeClr val="bg2">
                    <a:lumMod val="25000"/>
                  </a:schemeClr>
                </a:solidFill>
                <a:cs typeface="+mn-ea"/>
                <a:sym typeface="+mn-lt"/>
              </a:rPr>
              <a:t>条、第</a:t>
            </a:r>
            <a:r>
              <a:rPr lang="en-US" altLang="zh-CN" sz="1800" dirty="0">
                <a:solidFill>
                  <a:schemeClr val="bg2">
                    <a:lumMod val="25000"/>
                  </a:schemeClr>
                </a:solidFill>
                <a:cs typeface="+mn-ea"/>
                <a:sym typeface="+mn-lt"/>
              </a:rPr>
              <a:t>383</a:t>
            </a:r>
            <a:r>
              <a:rPr lang="zh-CN" altLang="en-US" sz="1800" dirty="0">
                <a:solidFill>
                  <a:schemeClr val="bg2">
                    <a:lumMod val="25000"/>
                  </a:schemeClr>
                </a:solidFill>
                <a:cs typeface="+mn-ea"/>
                <a:sym typeface="+mn-lt"/>
              </a:rPr>
              <a:t>条、</a:t>
            </a:r>
            <a:r>
              <a:rPr lang="en-US" altLang="zh-CN" sz="1800" dirty="0">
                <a:solidFill>
                  <a:schemeClr val="bg2">
                    <a:lumMod val="25000"/>
                  </a:schemeClr>
                </a:solidFill>
                <a:cs typeface="+mn-ea"/>
                <a:sym typeface="+mn-lt"/>
              </a:rPr>
              <a:t>394</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挪用公款罪（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384</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受贿罪（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385</a:t>
            </a:r>
            <a:r>
              <a:rPr lang="zh-CN" altLang="en-US" sz="1800" dirty="0">
                <a:solidFill>
                  <a:schemeClr val="bg2">
                    <a:lumMod val="25000"/>
                  </a:schemeClr>
                </a:solidFill>
                <a:cs typeface="+mn-ea"/>
                <a:sym typeface="+mn-lt"/>
              </a:rPr>
              <a:t>条、</a:t>
            </a:r>
            <a:r>
              <a:rPr lang="en-US" altLang="zh-CN" sz="1800" dirty="0">
                <a:solidFill>
                  <a:schemeClr val="bg2">
                    <a:lumMod val="25000"/>
                  </a:schemeClr>
                </a:solidFill>
                <a:cs typeface="+mn-ea"/>
                <a:sym typeface="+mn-lt"/>
              </a:rPr>
              <a:t>388</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单位受贿罪（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387</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行贿罪（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389</a:t>
            </a:r>
            <a:r>
              <a:rPr lang="zh-CN" altLang="en-US" sz="1800" dirty="0">
                <a:solidFill>
                  <a:schemeClr val="bg2">
                    <a:lumMod val="25000"/>
                  </a:schemeClr>
                </a:solidFill>
                <a:cs typeface="+mn-ea"/>
                <a:sym typeface="+mn-lt"/>
              </a:rPr>
              <a:t>条、第</a:t>
            </a:r>
            <a:r>
              <a:rPr lang="en-US" altLang="zh-CN" sz="1800" dirty="0">
                <a:solidFill>
                  <a:schemeClr val="bg2">
                    <a:lumMod val="25000"/>
                  </a:schemeClr>
                </a:solidFill>
                <a:cs typeface="+mn-ea"/>
                <a:sym typeface="+mn-lt"/>
              </a:rPr>
              <a:t>390</a:t>
            </a:r>
            <a:r>
              <a:rPr lang="zh-CN" altLang="en-US" sz="1800" dirty="0">
                <a:solidFill>
                  <a:schemeClr val="bg2">
                    <a:lumMod val="25000"/>
                  </a:schemeClr>
                </a:solidFill>
                <a:cs typeface="+mn-ea"/>
                <a:sym typeface="+mn-lt"/>
              </a:rPr>
              <a:t>条）</a:t>
            </a:r>
          </a:p>
          <a:p>
            <a:pPr>
              <a:lnSpc>
                <a:spcPct val="150000"/>
              </a:lnSpc>
            </a:pPr>
            <a:r>
              <a:rPr lang="zh-CN" altLang="en-US" sz="1800" dirty="0">
                <a:solidFill>
                  <a:schemeClr val="bg2">
                    <a:lumMod val="25000"/>
                  </a:schemeClr>
                </a:solidFill>
                <a:cs typeface="+mn-ea"/>
                <a:sym typeface="+mn-lt"/>
              </a:rPr>
              <a:t>单位行贿罪（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393</a:t>
            </a:r>
            <a:r>
              <a:rPr lang="zh-CN" altLang="en-US" sz="1800" dirty="0">
                <a:solidFill>
                  <a:schemeClr val="bg2">
                    <a:lumMod val="25000"/>
                  </a:schemeClr>
                </a:solidFill>
                <a:cs typeface="+mn-ea"/>
                <a:sym typeface="+mn-lt"/>
              </a:rPr>
              <a:t>条）</a:t>
            </a:r>
            <a:endParaRPr lang="en-US" altLang="zh-CN" sz="1800" dirty="0">
              <a:solidFill>
                <a:schemeClr val="bg2">
                  <a:lumMod val="25000"/>
                </a:schemeClr>
              </a:solidFill>
              <a:cs typeface="+mn-ea"/>
              <a:sym typeface="+mn-lt"/>
            </a:endParaRPr>
          </a:p>
          <a:p>
            <a:pPr>
              <a:lnSpc>
                <a:spcPct val="150000"/>
              </a:lnSpc>
            </a:pPr>
            <a:r>
              <a:rPr lang="zh-CN" altLang="en-US" sz="1800" dirty="0">
                <a:solidFill>
                  <a:schemeClr val="bg2">
                    <a:lumMod val="25000"/>
                  </a:schemeClr>
                </a:solidFill>
                <a:cs typeface="+mn-ea"/>
                <a:sym typeface="+mn-lt"/>
              </a:rPr>
              <a:t>巨额财产来源不明罪（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395</a:t>
            </a:r>
            <a:r>
              <a:rPr lang="zh-CN" altLang="en-US" sz="1800" dirty="0">
                <a:solidFill>
                  <a:schemeClr val="bg2">
                    <a:lumMod val="25000"/>
                  </a:schemeClr>
                </a:solidFill>
                <a:cs typeface="+mn-ea"/>
                <a:sym typeface="+mn-lt"/>
              </a:rPr>
              <a:t>条第</a:t>
            </a:r>
            <a:r>
              <a:rPr lang="en-US" altLang="zh-CN" sz="1800" dirty="0">
                <a:solidFill>
                  <a:schemeClr val="bg2">
                    <a:lumMod val="25000"/>
                  </a:schemeClr>
                </a:solidFill>
                <a:cs typeface="+mn-ea"/>
                <a:sym typeface="+mn-lt"/>
              </a:rPr>
              <a:t>1</a:t>
            </a:r>
            <a:r>
              <a:rPr lang="zh-CN" altLang="en-US" sz="1800" dirty="0">
                <a:solidFill>
                  <a:schemeClr val="bg2">
                    <a:lumMod val="25000"/>
                  </a:schemeClr>
                </a:solidFill>
                <a:cs typeface="+mn-ea"/>
                <a:sym typeface="+mn-lt"/>
              </a:rPr>
              <a:t>款）</a:t>
            </a:r>
          </a:p>
          <a:p>
            <a:pPr>
              <a:lnSpc>
                <a:spcPct val="150000"/>
              </a:lnSpc>
            </a:pPr>
            <a:r>
              <a:rPr lang="zh-CN" altLang="en-US" sz="1800" dirty="0">
                <a:solidFill>
                  <a:schemeClr val="bg2">
                    <a:lumMod val="25000"/>
                  </a:schemeClr>
                </a:solidFill>
                <a:cs typeface="+mn-ea"/>
                <a:sym typeface="+mn-lt"/>
              </a:rPr>
              <a:t>隐瞒境外存款罪（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395</a:t>
            </a:r>
            <a:r>
              <a:rPr lang="zh-CN" altLang="en-US" sz="1800" dirty="0">
                <a:solidFill>
                  <a:schemeClr val="bg2">
                    <a:lumMod val="25000"/>
                  </a:schemeClr>
                </a:solidFill>
                <a:cs typeface="+mn-ea"/>
                <a:sym typeface="+mn-lt"/>
              </a:rPr>
              <a:t>条第</a:t>
            </a:r>
            <a:r>
              <a:rPr lang="en-US" altLang="zh-CN" sz="1800" dirty="0">
                <a:solidFill>
                  <a:schemeClr val="bg2">
                    <a:lumMod val="25000"/>
                  </a:schemeClr>
                </a:solidFill>
                <a:cs typeface="+mn-ea"/>
                <a:sym typeface="+mn-lt"/>
              </a:rPr>
              <a:t>2</a:t>
            </a:r>
            <a:r>
              <a:rPr lang="zh-CN" altLang="en-US" sz="1800" dirty="0">
                <a:solidFill>
                  <a:schemeClr val="bg2">
                    <a:lumMod val="25000"/>
                  </a:schemeClr>
                </a:solidFill>
                <a:cs typeface="+mn-ea"/>
                <a:sym typeface="+mn-lt"/>
              </a:rPr>
              <a:t>款）</a:t>
            </a:r>
          </a:p>
          <a:p>
            <a:pPr>
              <a:lnSpc>
                <a:spcPct val="150000"/>
              </a:lnSpc>
            </a:pPr>
            <a:r>
              <a:rPr lang="zh-CN" altLang="en-US" sz="1800" dirty="0">
                <a:solidFill>
                  <a:schemeClr val="bg2">
                    <a:lumMod val="25000"/>
                  </a:schemeClr>
                </a:solidFill>
                <a:cs typeface="+mn-ea"/>
                <a:sym typeface="+mn-lt"/>
              </a:rPr>
              <a:t>私分国有资产罪（</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刑法</a:t>
            </a:r>
            <a:r>
              <a:rPr lang="en-US" altLang="zh-CN" sz="1800" dirty="0">
                <a:solidFill>
                  <a:schemeClr val="bg2">
                    <a:lumMod val="25000"/>
                  </a:schemeClr>
                </a:solidFill>
                <a:cs typeface="+mn-ea"/>
                <a:sym typeface="+mn-lt"/>
              </a:rPr>
              <a:t>》</a:t>
            </a:r>
            <a:r>
              <a:rPr lang="zh-CN" altLang="en-US" sz="1800" dirty="0">
                <a:solidFill>
                  <a:schemeClr val="bg2">
                    <a:lumMod val="25000"/>
                  </a:schemeClr>
                </a:solidFill>
                <a:cs typeface="+mn-ea"/>
                <a:sym typeface="+mn-lt"/>
              </a:rPr>
              <a:t>第</a:t>
            </a:r>
            <a:r>
              <a:rPr lang="en-US" altLang="zh-CN" sz="1800" dirty="0">
                <a:solidFill>
                  <a:schemeClr val="bg2">
                    <a:lumMod val="25000"/>
                  </a:schemeClr>
                </a:solidFill>
                <a:cs typeface="+mn-ea"/>
                <a:sym typeface="+mn-lt"/>
              </a:rPr>
              <a:t>396</a:t>
            </a:r>
            <a:r>
              <a:rPr lang="zh-CN" altLang="en-US" sz="1800" dirty="0">
                <a:solidFill>
                  <a:schemeClr val="bg2">
                    <a:lumMod val="25000"/>
                  </a:schemeClr>
                </a:solidFill>
                <a:cs typeface="+mn-ea"/>
                <a:sym typeface="+mn-lt"/>
              </a:rPr>
              <a:t>条第</a:t>
            </a:r>
            <a:r>
              <a:rPr lang="en-US" altLang="zh-CN" sz="1800" dirty="0">
                <a:solidFill>
                  <a:schemeClr val="bg2">
                    <a:lumMod val="25000"/>
                  </a:schemeClr>
                </a:solidFill>
                <a:cs typeface="+mn-ea"/>
                <a:sym typeface="+mn-lt"/>
              </a:rPr>
              <a:t>1</a:t>
            </a:r>
            <a:r>
              <a:rPr lang="zh-CN" altLang="en-US" sz="1800" dirty="0">
                <a:solidFill>
                  <a:schemeClr val="bg2">
                    <a:lumMod val="25000"/>
                  </a:schemeClr>
                </a:solidFill>
                <a:cs typeface="+mn-ea"/>
                <a:sym typeface="+mn-lt"/>
              </a:rPr>
              <a:t>款）</a:t>
            </a:r>
          </a:p>
          <a:p>
            <a:pPr>
              <a:lnSpc>
                <a:spcPct val="150000"/>
              </a:lnSpc>
            </a:pPr>
            <a:endParaRPr lang="zh-CN" altLang="en-US" sz="1800" dirty="0">
              <a:solidFill>
                <a:schemeClr val="bg2">
                  <a:lumMod val="25000"/>
                </a:schemeClr>
              </a:solidFill>
              <a:cs typeface="+mn-ea"/>
              <a:sym typeface="+mn-lt"/>
            </a:endParaRPr>
          </a:p>
        </p:txBody>
      </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10106" y="1915567"/>
            <a:ext cx="5521179" cy="3685093"/>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一、违反职务廉洁性的风险</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3">
            <a:extLst>
              <a:ext uri="{FF2B5EF4-FFF2-40B4-BE49-F238E27FC236}">
                <a16:creationId xmlns="" xmlns:a16="http://schemas.microsoft.com/office/drawing/2014/main" id="{7EFB1F32-819A-4B9B-8C12-A29B2A4B7239}"/>
              </a:ext>
            </a:extLst>
          </p:cNvPr>
          <p:cNvSpPr>
            <a:spLocks noGrp="1"/>
          </p:cNvSpPr>
          <p:nvPr>
            <p:ph type="body" idx="4294967295"/>
          </p:nvPr>
        </p:nvSpPr>
        <p:spPr>
          <a:xfrm>
            <a:off x="1821255" y="1881998"/>
            <a:ext cx="8549490" cy="2905902"/>
          </a:xfrm>
        </p:spPr>
        <p:txBody>
          <a:bodyPr>
            <a:normAutofit/>
          </a:bodyPr>
          <a:lstStyle/>
          <a:p>
            <a:pPr>
              <a:lnSpc>
                <a:spcPct val="150000"/>
              </a:lnSpc>
            </a:pPr>
            <a:r>
              <a:rPr lang="zh-CN" altLang="en-US" sz="1800" dirty="0">
                <a:cs typeface="+mn-ea"/>
                <a:sym typeface="+mn-lt"/>
              </a:rPr>
              <a:t>非法经营同类营业罪（</a:t>
            </a:r>
            <a:r>
              <a:rPr lang="en-US" altLang="zh-CN" sz="1800" dirty="0">
                <a:cs typeface="+mn-ea"/>
                <a:sym typeface="+mn-lt"/>
              </a:rPr>
              <a:t>《</a:t>
            </a:r>
            <a:r>
              <a:rPr lang="zh-CN" altLang="en-US" sz="1800" dirty="0">
                <a:cs typeface="+mn-ea"/>
                <a:sym typeface="+mn-lt"/>
              </a:rPr>
              <a:t>刑法</a:t>
            </a:r>
            <a:r>
              <a:rPr lang="en-US" altLang="zh-CN" sz="1800" dirty="0">
                <a:cs typeface="+mn-ea"/>
                <a:sym typeface="+mn-lt"/>
              </a:rPr>
              <a:t>》</a:t>
            </a:r>
            <a:r>
              <a:rPr lang="zh-CN" altLang="en-US" sz="1800" dirty="0">
                <a:cs typeface="+mn-ea"/>
                <a:sym typeface="+mn-lt"/>
              </a:rPr>
              <a:t>第</a:t>
            </a:r>
            <a:r>
              <a:rPr lang="en-US" altLang="zh-CN" sz="1800" dirty="0">
                <a:cs typeface="+mn-ea"/>
                <a:sym typeface="+mn-lt"/>
              </a:rPr>
              <a:t>165</a:t>
            </a:r>
            <a:r>
              <a:rPr lang="zh-CN" altLang="en-US" sz="1800" dirty="0">
                <a:cs typeface="+mn-ea"/>
                <a:sym typeface="+mn-lt"/>
              </a:rPr>
              <a:t>条）</a:t>
            </a:r>
          </a:p>
          <a:p>
            <a:pPr>
              <a:lnSpc>
                <a:spcPct val="150000"/>
              </a:lnSpc>
            </a:pPr>
            <a:r>
              <a:rPr lang="zh-CN" altLang="en-US" sz="1800" dirty="0">
                <a:cs typeface="+mn-ea"/>
                <a:sym typeface="+mn-lt"/>
              </a:rPr>
              <a:t>为亲友非法牟利罪（</a:t>
            </a:r>
            <a:r>
              <a:rPr lang="en-US" altLang="zh-CN" sz="1800" dirty="0">
                <a:cs typeface="+mn-ea"/>
                <a:sym typeface="+mn-lt"/>
              </a:rPr>
              <a:t>《</a:t>
            </a:r>
            <a:r>
              <a:rPr lang="zh-CN" altLang="en-US" sz="1800" dirty="0">
                <a:cs typeface="+mn-ea"/>
                <a:sym typeface="+mn-lt"/>
              </a:rPr>
              <a:t>刑法</a:t>
            </a:r>
            <a:r>
              <a:rPr lang="en-US" altLang="zh-CN" sz="1800" dirty="0">
                <a:cs typeface="+mn-ea"/>
                <a:sym typeface="+mn-lt"/>
              </a:rPr>
              <a:t>》</a:t>
            </a:r>
            <a:r>
              <a:rPr lang="zh-CN" altLang="en-US" sz="1800" dirty="0">
                <a:cs typeface="+mn-ea"/>
                <a:sym typeface="+mn-lt"/>
              </a:rPr>
              <a:t>第</a:t>
            </a:r>
            <a:r>
              <a:rPr lang="en-US" altLang="zh-CN" sz="1800" dirty="0">
                <a:cs typeface="+mn-ea"/>
                <a:sym typeface="+mn-lt"/>
              </a:rPr>
              <a:t>166</a:t>
            </a:r>
            <a:r>
              <a:rPr lang="zh-CN" altLang="en-US" sz="1800" dirty="0">
                <a:cs typeface="+mn-ea"/>
                <a:sym typeface="+mn-lt"/>
              </a:rPr>
              <a:t>条）</a:t>
            </a:r>
          </a:p>
          <a:p>
            <a:pPr>
              <a:lnSpc>
                <a:spcPct val="150000"/>
              </a:lnSpc>
            </a:pPr>
            <a:r>
              <a:rPr lang="zh-CN" altLang="en-US" sz="1800" dirty="0">
                <a:cs typeface="+mn-ea"/>
                <a:sym typeface="+mn-lt"/>
              </a:rPr>
              <a:t>签订、履行合同失职被骗罪（</a:t>
            </a:r>
            <a:r>
              <a:rPr lang="en-US" altLang="zh-CN" sz="1800" dirty="0">
                <a:cs typeface="+mn-ea"/>
                <a:sym typeface="+mn-lt"/>
              </a:rPr>
              <a:t>《</a:t>
            </a:r>
            <a:r>
              <a:rPr lang="zh-CN" altLang="en-US" sz="1800" dirty="0">
                <a:cs typeface="+mn-ea"/>
                <a:sym typeface="+mn-lt"/>
              </a:rPr>
              <a:t>刑法</a:t>
            </a:r>
            <a:r>
              <a:rPr lang="en-US" altLang="zh-CN" sz="1800" dirty="0">
                <a:cs typeface="+mn-ea"/>
                <a:sym typeface="+mn-lt"/>
              </a:rPr>
              <a:t>》</a:t>
            </a:r>
            <a:r>
              <a:rPr lang="zh-CN" altLang="en-US" sz="1800" dirty="0">
                <a:cs typeface="+mn-ea"/>
                <a:sym typeface="+mn-lt"/>
              </a:rPr>
              <a:t>第</a:t>
            </a:r>
            <a:r>
              <a:rPr lang="en-US" altLang="zh-CN" sz="1800" dirty="0">
                <a:cs typeface="+mn-ea"/>
                <a:sym typeface="+mn-lt"/>
              </a:rPr>
              <a:t>167</a:t>
            </a:r>
            <a:r>
              <a:rPr lang="zh-CN" altLang="en-US" sz="1800" dirty="0">
                <a:cs typeface="+mn-ea"/>
                <a:sym typeface="+mn-lt"/>
              </a:rPr>
              <a:t>条）</a:t>
            </a:r>
          </a:p>
          <a:p>
            <a:pPr>
              <a:lnSpc>
                <a:spcPct val="150000"/>
              </a:lnSpc>
            </a:pPr>
            <a:r>
              <a:rPr lang="zh-CN" altLang="en-US" sz="1800" dirty="0">
                <a:cs typeface="+mn-ea"/>
                <a:sym typeface="+mn-lt"/>
              </a:rPr>
              <a:t>国有公司、企业人员失职罪，国有公司企业人员滥用职权罪（刑法修正案）</a:t>
            </a:r>
          </a:p>
          <a:p>
            <a:pPr>
              <a:lnSpc>
                <a:spcPct val="150000"/>
              </a:lnSpc>
            </a:pPr>
            <a:r>
              <a:rPr lang="zh-CN" altLang="en-US" sz="1800" dirty="0">
                <a:cs typeface="+mn-ea"/>
                <a:sym typeface="+mn-lt"/>
              </a:rPr>
              <a:t>徇私舞弊低价折股、出售国有资产罪（</a:t>
            </a:r>
            <a:r>
              <a:rPr lang="en-US" altLang="zh-CN" sz="1800" dirty="0">
                <a:cs typeface="+mn-ea"/>
                <a:sym typeface="+mn-lt"/>
              </a:rPr>
              <a:t>《</a:t>
            </a:r>
            <a:r>
              <a:rPr lang="zh-CN" altLang="en-US" sz="1800" dirty="0">
                <a:cs typeface="+mn-ea"/>
                <a:sym typeface="+mn-lt"/>
              </a:rPr>
              <a:t>刑法</a:t>
            </a:r>
            <a:r>
              <a:rPr lang="en-US" altLang="zh-CN" sz="1800" dirty="0">
                <a:cs typeface="+mn-ea"/>
                <a:sym typeface="+mn-lt"/>
              </a:rPr>
              <a:t>》</a:t>
            </a:r>
            <a:r>
              <a:rPr lang="zh-CN" altLang="en-US" sz="1800" dirty="0">
                <a:cs typeface="+mn-ea"/>
                <a:sym typeface="+mn-lt"/>
              </a:rPr>
              <a:t>第</a:t>
            </a:r>
            <a:r>
              <a:rPr lang="en-US" altLang="zh-CN" sz="1800" dirty="0">
                <a:cs typeface="+mn-ea"/>
                <a:sym typeface="+mn-lt"/>
              </a:rPr>
              <a:t>169</a:t>
            </a:r>
            <a:r>
              <a:rPr lang="zh-CN" altLang="en-US" sz="1800" dirty="0">
                <a:cs typeface="+mn-ea"/>
                <a:sym typeface="+mn-lt"/>
              </a:rPr>
              <a:t>条）</a:t>
            </a:r>
          </a:p>
        </p:txBody>
      </p:sp>
      <p:sp>
        <p:nvSpPr>
          <p:cNvPr id="5" name="iṧ1iḍé">
            <a:extLst>
              <a:ext uri="{FF2B5EF4-FFF2-40B4-BE49-F238E27FC236}">
                <a16:creationId xmlns="" xmlns:a16="http://schemas.microsoft.com/office/drawing/2014/main" id="{328AD4F8-56AC-DD47-02A7-BF4A64777FC4}"/>
              </a:ext>
            </a:extLst>
          </p:cNvPr>
          <p:cNvSpPr/>
          <p:nvPr/>
        </p:nvSpPr>
        <p:spPr>
          <a:xfrm>
            <a:off x="8191500" y="787400"/>
            <a:ext cx="4000500" cy="4000500"/>
          </a:xfrm>
          <a:prstGeom prst="donut">
            <a:avLst>
              <a:gd name="adj" fmla="val 19662"/>
            </a:avLst>
          </a:prstGeom>
          <a:solidFill>
            <a:schemeClr val="tx2">
              <a:alpha val="15000"/>
            </a:schemeClr>
          </a:solidFill>
          <a:ln w="12700" cap="flat">
            <a:noFill/>
            <a:prstDash val="solid"/>
            <a:miter/>
          </a:ln>
        </p:spPr>
        <p:txBody>
          <a:bodyPr lIns="91440" tIns="93600" rIns="91440" bIns="45720" rtlCol="0" anchor="ctr"/>
          <a:lstStyle/>
          <a:p>
            <a:pPr algn="ctr"/>
            <a:endParaRPr kumimoji="1" lang="zh-CN" altLang="en-US" sz="1050">
              <a:solidFill>
                <a:schemeClr val="tx1"/>
              </a:solidFill>
            </a:endParaRP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 xmlns:a16="http://schemas.microsoft.com/office/drawing/2014/main" id="{4FA0ECA2-1B97-412D-9207-0A4B5D160B2B}"/>
              </a:ext>
            </a:extLst>
          </p:cNvPr>
          <p:cNvSpPr>
            <a:spLocks noGrp="1"/>
          </p:cNvSpPr>
          <p:nvPr>
            <p:ph type="title" idx="4294967295"/>
          </p:nvPr>
        </p:nvSpPr>
        <p:spPr>
          <a:xfrm>
            <a:off x="855536" y="1461051"/>
            <a:ext cx="1276350" cy="444500"/>
          </a:xfrm>
        </p:spPr>
        <p:txBody>
          <a:bodyPr vert="horz" lIns="91440" tIns="45720" rIns="91440" bIns="45720" rtlCol="0" anchor="ctr">
            <a:normAutofit/>
          </a:bodyPr>
          <a:lstStyle/>
          <a:p>
            <a:r>
              <a:rPr lang="zh-CN" altLang="en-US" sz="2400" dirty="0">
                <a:solidFill>
                  <a:srgbClr val="C00000"/>
                </a:solidFill>
                <a:latin typeface="+mn-lt"/>
                <a:ea typeface="+mn-ea"/>
                <a:cs typeface="+mn-ea"/>
                <a:sym typeface="+mn-lt"/>
              </a:rPr>
              <a:t>贪污罪</a:t>
            </a:r>
          </a:p>
        </p:txBody>
      </p:sp>
      <p:sp>
        <p:nvSpPr>
          <p:cNvPr id="83971" name="Rectangle 3">
            <a:extLst>
              <a:ext uri="{FF2B5EF4-FFF2-40B4-BE49-F238E27FC236}">
                <a16:creationId xmlns="" xmlns:a16="http://schemas.microsoft.com/office/drawing/2014/main" id="{53999889-3974-4E72-BC80-C459E3A4F682}"/>
              </a:ext>
            </a:extLst>
          </p:cNvPr>
          <p:cNvSpPr>
            <a:spLocks noGrp="1"/>
          </p:cNvSpPr>
          <p:nvPr>
            <p:ph type="body" idx="4294967295"/>
          </p:nvPr>
        </p:nvSpPr>
        <p:spPr>
          <a:xfrm>
            <a:off x="855536" y="2197606"/>
            <a:ext cx="4322954" cy="2861032"/>
          </a:xfrm>
        </p:spPr>
        <p:txBody>
          <a:bodyPr>
            <a:normAutofit/>
          </a:bodyPr>
          <a:lstStyle/>
          <a:p>
            <a:pPr>
              <a:lnSpc>
                <a:spcPct val="150000"/>
              </a:lnSpc>
            </a:pPr>
            <a:r>
              <a:rPr lang="zh-CN" altLang="en-US" sz="1800" dirty="0">
                <a:solidFill>
                  <a:srgbClr val="C00000"/>
                </a:solidFill>
                <a:cs typeface="+mn-ea"/>
                <a:sym typeface="+mn-lt"/>
              </a:rPr>
              <a:t>主体： 特殊主体</a:t>
            </a:r>
          </a:p>
          <a:p>
            <a:pPr>
              <a:lnSpc>
                <a:spcPct val="150000"/>
              </a:lnSpc>
            </a:pPr>
            <a:r>
              <a:rPr lang="zh-CN" altLang="en-US" sz="1600" dirty="0">
                <a:cs typeface="+mn-ea"/>
                <a:sym typeface="+mn-lt"/>
              </a:rPr>
              <a:t>国有公司、企业中从事公务的人员。</a:t>
            </a:r>
          </a:p>
          <a:p>
            <a:pPr>
              <a:lnSpc>
                <a:spcPct val="150000"/>
              </a:lnSpc>
            </a:pPr>
            <a:r>
              <a:rPr lang="zh-CN" altLang="en-US" sz="1600" dirty="0">
                <a:cs typeface="+mn-ea"/>
                <a:sym typeface="+mn-lt"/>
              </a:rPr>
              <a:t>国有公司、企业委派到非国有公司、企业、事业单位、社会团体从事公务的人员。</a:t>
            </a:r>
          </a:p>
          <a:p>
            <a:pPr>
              <a:lnSpc>
                <a:spcPct val="150000"/>
              </a:lnSpc>
            </a:pPr>
            <a:r>
              <a:rPr lang="zh-CN" altLang="en-US" sz="1600" dirty="0">
                <a:cs typeface="+mn-ea"/>
                <a:sym typeface="+mn-lt"/>
              </a:rPr>
              <a:t>受国有公司、企业委托管理、经营国有财产的人员。</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08914" y="1683301"/>
            <a:ext cx="5322094" cy="3548062"/>
          </a:xfrm>
          <a:prstGeom prst="rect">
            <a:avLst/>
          </a:prstGeom>
        </p:spPr>
      </p:pic>
      <p:sp>
        <p:nvSpPr>
          <p:cNvPr id="7"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0A49479C-9AB5-4AFD-992D-B3B02F533AD3}"/>
              </a:ext>
            </a:extLst>
          </p:cNvPr>
          <p:cNvSpPr txBox="1">
            <a:spLocks/>
          </p:cNvSpPr>
          <p:nvPr/>
        </p:nvSpPr>
        <p:spPr>
          <a:xfrm>
            <a:off x="1213432" y="1142468"/>
            <a:ext cx="9409112" cy="735012"/>
          </a:xfrm>
          <a:prstGeom prst="rect">
            <a:avLst/>
          </a:prstGeom>
        </p:spPr>
        <p:txBody>
          <a:bodyPr vert="horz" lIns="91440" tIns="45720" rIns="91440" bIns="45720" rtlCol="0" anchor="ctr">
            <a:normAutofit fontScale="85000" lnSpcReduction="10000"/>
          </a:bodyPr>
          <a:lstStyle>
            <a:lvl1pPr algn="ctr">
              <a:lnSpc>
                <a:spcPct val="90000"/>
              </a:lnSpc>
              <a:spcBef>
                <a:spcPct val="0"/>
              </a:spcBef>
              <a:buNone/>
              <a:defRPr sz="2400">
                <a:solidFill>
                  <a:srgbClr val="C00000"/>
                </a:solidFill>
                <a:cs typeface="+mn-ea"/>
              </a:defRPr>
            </a:lvl1pPr>
          </a:lstStyle>
          <a:p>
            <a:pPr>
              <a:lnSpc>
                <a:spcPct val="160000"/>
              </a:lnSpc>
            </a:pPr>
            <a:r>
              <a:rPr lang="zh-CN" altLang="en-US" dirty="0">
                <a:sym typeface="+mn-lt"/>
              </a:rPr>
              <a:t>行为表现：利用职务上的便利，侵吞、窃取、骗取或者以其他手段非法占有公共财物</a:t>
            </a:r>
          </a:p>
        </p:txBody>
      </p:sp>
      <p:sp>
        <p:nvSpPr>
          <p:cNvPr id="4" name="Rectangle 3">
            <a:extLst>
              <a:ext uri="{FF2B5EF4-FFF2-40B4-BE49-F238E27FC236}">
                <a16:creationId xmlns="" xmlns:a16="http://schemas.microsoft.com/office/drawing/2014/main" id="{712EFB6B-943C-4CAC-93BB-4B3F2F10955B}"/>
              </a:ext>
            </a:extLst>
          </p:cNvPr>
          <p:cNvSpPr txBox="1">
            <a:spLocks/>
          </p:cNvSpPr>
          <p:nvPr/>
        </p:nvSpPr>
        <p:spPr>
          <a:xfrm>
            <a:off x="1213432" y="2001804"/>
            <a:ext cx="9475787" cy="13907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60000"/>
              </a:lnSpc>
              <a:buNone/>
            </a:pPr>
            <a:r>
              <a:rPr lang="zh-CN" altLang="en-US" sz="1800" dirty="0">
                <a:solidFill>
                  <a:srgbClr val="C00000"/>
                </a:solidFill>
                <a:cs typeface="+mn-ea"/>
                <a:sym typeface="+mn-lt"/>
              </a:rPr>
              <a:t>利用职务上的便利：</a:t>
            </a:r>
            <a:r>
              <a:rPr lang="zh-CN" altLang="en-US" sz="1800" dirty="0">
                <a:solidFill>
                  <a:schemeClr val="bg2">
                    <a:lumMod val="25000"/>
                  </a:schemeClr>
                </a:solidFill>
                <a:cs typeface="+mn-ea"/>
                <a:sym typeface="+mn-lt"/>
              </a:rPr>
              <a:t>利用本人职务范围内的权力和地位形成的管理、经营公共或者国有财产的便利条件。管理、经营的行为必须是本人的职务或者业务行为。</a:t>
            </a:r>
          </a:p>
        </p:txBody>
      </p:sp>
      <p:sp>
        <p:nvSpPr>
          <p:cNvPr id="2" name="矩形 1"/>
          <p:cNvSpPr/>
          <p:nvPr/>
        </p:nvSpPr>
        <p:spPr>
          <a:xfrm>
            <a:off x="1213432" y="2998929"/>
            <a:ext cx="9475787" cy="3000821"/>
          </a:xfrm>
          <a:prstGeom prst="rect">
            <a:avLst/>
          </a:prstGeom>
        </p:spPr>
        <p:txBody>
          <a:bodyPr wrap="square">
            <a:spAutoFit/>
          </a:bodyPr>
          <a:lstStyle/>
          <a:p>
            <a:pPr>
              <a:lnSpc>
                <a:spcPct val="150000"/>
              </a:lnSpc>
            </a:pPr>
            <a:r>
              <a:rPr lang="zh-CN" altLang="en-US" dirty="0">
                <a:solidFill>
                  <a:srgbClr val="C00000"/>
                </a:solidFill>
                <a:cs typeface="+mn-ea"/>
                <a:sym typeface="+mn-lt"/>
              </a:rPr>
              <a:t>行为手段：</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侵吞</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收入不入账，据为己有；涂改账目、单据，缩小收入，加大支出，从中侵吞；多报消耗，加大报废物资数量，从中贪污；伪造支款凭证套取现金或顶库贪污。</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盗窃</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直接盗取款物；现金抽头</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诈骗</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用虚假票据、单据报账；伪造支款凭证套取现金或顶库贪污；故意记错帐，盗支款物；伪造结算凭证，偷盖业务用章。</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其他手段</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内外勾结；白条抵库‘利用计算机’利用彩票、福利抽奖作弊贪污</a:t>
            </a: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 xmlns:a16="http://schemas.microsoft.com/office/drawing/2014/main" id="{6B980A87-9ED7-441D-A84F-527CF235EEDB}"/>
              </a:ext>
            </a:extLst>
          </p:cNvPr>
          <p:cNvSpPr>
            <a:spLocks noGrp="1"/>
          </p:cNvSpPr>
          <p:nvPr>
            <p:ph type="title" idx="4294967295"/>
          </p:nvPr>
        </p:nvSpPr>
        <p:spPr>
          <a:xfrm>
            <a:off x="4677569" y="1165576"/>
            <a:ext cx="2836862" cy="401637"/>
          </a:xfrm>
        </p:spPr>
        <p:txBody>
          <a:bodyPr>
            <a:noAutofit/>
          </a:bodyPr>
          <a:lstStyle/>
          <a:p>
            <a:pPr algn="ctr"/>
            <a:r>
              <a:rPr lang="zh-CN" altLang="en-US" sz="2400" dirty="0">
                <a:solidFill>
                  <a:srgbClr val="C00000"/>
                </a:solidFill>
                <a:latin typeface="+mn-lt"/>
                <a:ea typeface="+mn-ea"/>
                <a:cs typeface="+mn-ea"/>
                <a:sym typeface="+mn-lt"/>
              </a:rPr>
              <a:t>刑事法律风险</a:t>
            </a:r>
          </a:p>
        </p:txBody>
      </p:sp>
      <p:sp>
        <p:nvSpPr>
          <p:cNvPr id="22531" name="Rectangle 3">
            <a:extLst>
              <a:ext uri="{FF2B5EF4-FFF2-40B4-BE49-F238E27FC236}">
                <a16:creationId xmlns="" xmlns:a16="http://schemas.microsoft.com/office/drawing/2014/main" id="{FDE301F9-2344-4FCF-B29F-97DBF3A05BCC}"/>
              </a:ext>
            </a:extLst>
          </p:cNvPr>
          <p:cNvSpPr>
            <a:spLocks noGrp="1"/>
          </p:cNvSpPr>
          <p:nvPr>
            <p:ph type="body" idx="4294967295"/>
          </p:nvPr>
        </p:nvSpPr>
        <p:spPr>
          <a:xfrm>
            <a:off x="2232104" y="1495915"/>
            <a:ext cx="7727791" cy="1321017"/>
          </a:xfrm>
        </p:spPr>
        <p:txBody>
          <a:bodyPr>
            <a:noAutofit/>
          </a:bodyPr>
          <a:lstStyle/>
          <a:p>
            <a:pPr marL="0" indent="0" algn="ctr">
              <a:lnSpc>
                <a:spcPct val="150000"/>
              </a:lnSpc>
              <a:buNone/>
            </a:pPr>
            <a:r>
              <a:rPr lang="zh-CN" altLang="en-US" sz="2400" dirty="0">
                <a:cs typeface="+mn-ea"/>
                <a:sym typeface="+mn-lt"/>
              </a:rPr>
              <a:t>指企业或者企业高管触犯刑法受到  法律制裁以及作为刑事案件的受害者承受伤害或者损失所必须面对的风险</a:t>
            </a:r>
          </a:p>
        </p:txBody>
      </p:sp>
      <p:sp>
        <p:nvSpPr>
          <p:cNvPr id="4" name="Rectangle 2">
            <a:extLst>
              <a:ext uri="{FF2B5EF4-FFF2-40B4-BE49-F238E27FC236}">
                <a16:creationId xmlns="" xmlns:a16="http://schemas.microsoft.com/office/drawing/2014/main" id="{8EBD60D9-BD22-4F66-9B6B-6C749633797B}"/>
              </a:ext>
            </a:extLst>
          </p:cNvPr>
          <p:cNvSpPr txBox="1">
            <a:spLocks/>
          </p:cNvSpPr>
          <p:nvPr/>
        </p:nvSpPr>
        <p:spPr>
          <a:xfrm>
            <a:off x="461989" y="210745"/>
            <a:ext cx="5715000" cy="63023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800" dirty="0">
                <a:solidFill>
                  <a:srgbClr val="C00000"/>
                </a:solidFill>
                <a:latin typeface="+mn-lt"/>
                <a:ea typeface="+mn-ea"/>
                <a:cs typeface="+mn-ea"/>
                <a:sym typeface="+mn-lt"/>
              </a:rPr>
              <a:t>一、企业家刑事犯罪的特点</a:t>
            </a:r>
          </a:p>
        </p:txBody>
      </p:sp>
      <p:sp>
        <p:nvSpPr>
          <p:cNvPr id="2" name="梯形 1"/>
          <p:cNvSpPr/>
          <p:nvPr/>
        </p:nvSpPr>
        <p:spPr>
          <a:xfrm>
            <a:off x="2170192" y="2720609"/>
            <a:ext cx="7851616" cy="160889"/>
          </a:xfrm>
          <a:prstGeom prst="trapezoid">
            <a:avLst>
              <a:gd name="adj" fmla="val 79751"/>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5901689" y="3174099"/>
            <a:ext cx="5685243" cy="3310763"/>
            <a:chOff x="6016537" y="1983168"/>
            <a:chExt cx="5685243" cy="3310763"/>
          </a:xfrm>
        </p:grpSpPr>
        <p:sp>
          <p:nvSpPr>
            <p:cNvPr id="14" name="ïṧḻídè">
              <a:extLst>
                <a:ext uri="{FF2B5EF4-FFF2-40B4-BE49-F238E27FC236}">
                  <a16:creationId xmlns="" xmlns:a16="http://schemas.microsoft.com/office/drawing/2014/main" id="{B51EACCC-862D-4A2B-994F-24F93A4DAEE3}"/>
                </a:ext>
              </a:extLst>
            </p:cNvPr>
            <p:cNvSpPr/>
            <p:nvPr/>
          </p:nvSpPr>
          <p:spPr>
            <a:xfrm>
              <a:off x="6016537" y="2052656"/>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15" name="îsľïḋe">
              <a:extLst>
                <a:ext uri="{FF2B5EF4-FFF2-40B4-BE49-F238E27FC236}">
                  <a16:creationId xmlns="" xmlns:a16="http://schemas.microsoft.com/office/drawing/2014/main" id="{AC321F9B-F99D-44D6-95EE-4CF3F8A760F8}"/>
                </a:ext>
              </a:extLst>
            </p:cNvPr>
            <p:cNvSpPr/>
            <p:nvPr/>
          </p:nvSpPr>
          <p:spPr bwMode="auto">
            <a:xfrm>
              <a:off x="6578461" y="1983168"/>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国企高管涉嫌金额巨大</a:t>
              </a:r>
            </a:p>
          </p:txBody>
        </p:sp>
        <p:sp>
          <p:nvSpPr>
            <p:cNvPr id="16" name="íṥľiḋe">
              <a:extLst>
                <a:ext uri="{FF2B5EF4-FFF2-40B4-BE49-F238E27FC236}">
                  <a16:creationId xmlns="" xmlns:a16="http://schemas.microsoft.com/office/drawing/2014/main" id="{187AD670-2255-4DD1-B6C5-F94F727A6EEA}"/>
                </a:ext>
              </a:extLst>
            </p:cNvPr>
            <p:cNvSpPr/>
            <p:nvPr/>
          </p:nvSpPr>
          <p:spPr>
            <a:xfrm>
              <a:off x="6016537" y="2542721"/>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17" name="íśľiďê">
              <a:extLst>
                <a:ext uri="{FF2B5EF4-FFF2-40B4-BE49-F238E27FC236}">
                  <a16:creationId xmlns="" xmlns:a16="http://schemas.microsoft.com/office/drawing/2014/main" id="{AC321F9B-F99D-44D6-95EE-4CF3F8A760F8}"/>
                </a:ext>
              </a:extLst>
            </p:cNvPr>
            <p:cNvSpPr/>
            <p:nvPr/>
          </p:nvSpPr>
          <p:spPr bwMode="auto">
            <a:xfrm>
              <a:off x="6578461" y="2473233"/>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民营企业家普遍</a:t>
              </a:r>
            </a:p>
          </p:txBody>
        </p:sp>
        <p:sp>
          <p:nvSpPr>
            <p:cNvPr id="18" name="îṧ1îḓé">
              <a:extLst>
                <a:ext uri="{FF2B5EF4-FFF2-40B4-BE49-F238E27FC236}">
                  <a16:creationId xmlns="" xmlns:a16="http://schemas.microsoft.com/office/drawing/2014/main" id="{8161C655-8218-4313-9E4B-73ACEE64490B}"/>
                </a:ext>
              </a:extLst>
            </p:cNvPr>
            <p:cNvSpPr/>
            <p:nvPr/>
          </p:nvSpPr>
          <p:spPr>
            <a:xfrm>
              <a:off x="6016537" y="3032786"/>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19" name="îşľiḋè">
              <a:extLst>
                <a:ext uri="{FF2B5EF4-FFF2-40B4-BE49-F238E27FC236}">
                  <a16:creationId xmlns="" xmlns:a16="http://schemas.microsoft.com/office/drawing/2014/main" id="{AC321F9B-F99D-44D6-95EE-4CF3F8A760F8}"/>
                </a:ext>
              </a:extLst>
            </p:cNvPr>
            <p:cNvSpPr/>
            <p:nvPr/>
          </p:nvSpPr>
          <p:spPr bwMode="auto">
            <a:xfrm>
              <a:off x="6578461" y="2963298"/>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政治地位较高</a:t>
              </a:r>
            </a:p>
          </p:txBody>
        </p:sp>
        <p:sp>
          <p:nvSpPr>
            <p:cNvPr id="20" name="ïṣ1íḑè">
              <a:extLst>
                <a:ext uri="{FF2B5EF4-FFF2-40B4-BE49-F238E27FC236}">
                  <a16:creationId xmlns="" xmlns:a16="http://schemas.microsoft.com/office/drawing/2014/main" id="{D05A18C7-7C7D-40E6-8D8F-D494CB742532}"/>
                </a:ext>
              </a:extLst>
            </p:cNvPr>
            <p:cNvSpPr/>
            <p:nvPr/>
          </p:nvSpPr>
          <p:spPr>
            <a:xfrm>
              <a:off x="6016537" y="3522851"/>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21" name="iṧḷîḋê">
              <a:extLst>
                <a:ext uri="{FF2B5EF4-FFF2-40B4-BE49-F238E27FC236}">
                  <a16:creationId xmlns="" xmlns:a16="http://schemas.microsoft.com/office/drawing/2014/main" id="{AC321F9B-F99D-44D6-95EE-4CF3F8A760F8}"/>
                </a:ext>
              </a:extLst>
            </p:cNvPr>
            <p:cNvSpPr/>
            <p:nvPr/>
          </p:nvSpPr>
          <p:spPr bwMode="auto">
            <a:xfrm>
              <a:off x="6578461" y="3453363"/>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集各种奖项荣誉于一身</a:t>
              </a:r>
            </a:p>
          </p:txBody>
        </p:sp>
        <p:sp>
          <p:nvSpPr>
            <p:cNvPr id="22" name="iśľïďe">
              <a:extLst>
                <a:ext uri="{FF2B5EF4-FFF2-40B4-BE49-F238E27FC236}">
                  <a16:creationId xmlns="" xmlns:a16="http://schemas.microsoft.com/office/drawing/2014/main" id="{DA5E20D4-2CA0-4852-8DBD-1B79D1F05CA4}"/>
                </a:ext>
              </a:extLst>
            </p:cNvPr>
            <p:cNvSpPr/>
            <p:nvPr/>
          </p:nvSpPr>
          <p:spPr>
            <a:xfrm>
              <a:off x="6016537" y="4012916"/>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23" name="iŝļídê">
              <a:extLst>
                <a:ext uri="{FF2B5EF4-FFF2-40B4-BE49-F238E27FC236}">
                  <a16:creationId xmlns="" xmlns:a16="http://schemas.microsoft.com/office/drawing/2014/main" id="{AC321F9B-F99D-44D6-95EE-4CF3F8A760F8}"/>
                </a:ext>
              </a:extLst>
            </p:cNvPr>
            <p:cNvSpPr/>
            <p:nvPr/>
          </p:nvSpPr>
          <p:spPr bwMode="auto">
            <a:xfrm>
              <a:off x="6578461" y="3943428"/>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企业家所属企业规模及社会影响力巨大</a:t>
              </a:r>
            </a:p>
          </p:txBody>
        </p:sp>
        <p:sp>
          <p:nvSpPr>
            <p:cNvPr id="24" name="iṥḻiḑe">
              <a:extLst>
                <a:ext uri="{FF2B5EF4-FFF2-40B4-BE49-F238E27FC236}">
                  <a16:creationId xmlns="" xmlns:a16="http://schemas.microsoft.com/office/drawing/2014/main" id="{ADD7B431-8DF3-4F31-85C8-3860739A3063}"/>
                </a:ext>
              </a:extLst>
            </p:cNvPr>
            <p:cNvSpPr/>
            <p:nvPr/>
          </p:nvSpPr>
          <p:spPr>
            <a:xfrm>
              <a:off x="6016537" y="4502981"/>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rgbClr val="C00000"/>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25" name="iṡḷîdé">
              <a:extLst>
                <a:ext uri="{FF2B5EF4-FFF2-40B4-BE49-F238E27FC236}">
                  <a16:creationId xmlns="" xmlns:a16="http://schemas.microsoft.com/office/drawing/2014/main" id="{AC321F9B-F99D-44D6-95EE-4CF3F8A760F8}"/>
                </a:ext>
              </a:extLst>
            </p:cNvPr>
            <p:cNvSpPr/>
            <p:nvPr/>
          </p:nvSpPr>
          <p:spPr bwMode="auto">
            <a:xfrm>
              <a:off x="6578461" y="4433493"/>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国企高管和民营企业家犯罪类型不同但罪名相对集中</a:t>
              </a:r>
            </a:p>
          </p:txBody>
        </p:sp>
        <p:sp>
          <p:nvSpPr>
            <p:cNvPr id="26" name="íṧļíḑê">
              <a:extLst>
                <a:ext uri="{FF2B5EF4-FFF2-40B4-BE49-F238E27FC236}">
                  <a16:creationId xmlns="" xmlns:a16="http://schemas.microsoft.com/office/drawing/2014/main" id="{D43E5BF2-66D2-4CF3-A0EB-A031F692DA2E}"/>
                </a:ext>
              </a:extLst>
            </p:cNvPr>
            <p:cNvSpPr/>
            <p:nvPr/>
          </p:nvSpPr>
          <p:spPr>
            <a:xfrm>
              <a:off x="6016537" y="4993042"/>
              <a:ext cx="275300" cy="231400"/>
            </a:xfrm>
            <a:custGeom>
              <a:avLst/>
              <a:gdLst>
                <a:gd name="connsiteX0" fmla="*/ 536415 w 607227"/>
                <a:gd name="connsiteY0" fmla="*/ 12631 h 510399"/>
                <a:gd name="connsiteX1" fmla="*/ 557192 w 607227"/>
                <a:gd name="connsiteY1" fmla="*/ 21221 h 510399"/>
                <a:gd name="connsiteX2" fmla="*/ 598584 w 607227"/>
                <a:gd name="connsiteY2" fmla="*/ 62633 h 510399"/>
                <a:gd name="connsiteX3" fmla="*/ 598584 w 607227"/>
                <a:gd name="connsiteY3" fmla="*/ 104044 h 510399"/>
                <a:gd name="connsiteX4" fmla="*/ 511175 w 607227"/>
                <a:gd name="connsiteY4" fmla="*/ 191324 h 510399"/>
                <a:gd name="connsiteX5" fmla="*/ 444948 w 607227"/>
                <a:gd name="connsiteY5" fmla="*/ 257453 h 510399"/>
                <a:gd name="connsiteX6" fmla="*/ 339441 w 607227"/>
                <a:gd name="connsiteY6" fmla="*/ 362805 h 510399"/>
                <a:gd name="connsiteX7" fmla="*/ 297968 w 607227"/>
                <a:gd name="connsiteY7" fmla="*/ 404217 h 510399"/>
                <a:gd name="connsiteX8" fmla="*/ 277191 w 607227"/>
                <a:gd name="connsiteY8" fmla="*/ 412807 h 510399"/>
                <a:gd name="connsiteX9" fmla="*/ 256495 w 607227"/>
                <a:gd name="connsiteY9" fmla="*/ 404217 h 510399"/>
                <a:gd name="connsiteX10" fmla="*/ 215023 w 607227"/>
                <a:gd name="connsiteY10" fmla="*/ 362805 h 510399"/>
                <a:gd name="connsiteX11" fmla="*/ 138814 w 607227"/>
                <a:gd name="connsiteY11" fmla="*/ 286790 h 510399"/>
                <a:gd name="connsiteX12" fmla="*/ 138814 w 607227"/>
                <a:gd name="connsiteY12" fmla="*/ 245378 h 510399"/>
                <a:gd name="connsiteX13" fmla="*/ 180286 w 607227"/>
                <a:gd name="connsiteY13" fmla="*/ 203967 h 510399"/>
                <a:gd name="connsiteX14" fmla="*/ 201063 w 607227"/>
                <a:gd name="connsiteY14" fmla="*/ 195376 h 510399"/>
                <a:gd name="connsiteX15" fmla="*/ 221759 w 607227"/>
                <a:gd name="connsiteY15" fmla="*/ 203967 h 510399"/>
                <a:gd name="connsiteX16" fmla="*/ 277191 w 607227"/>
                <a:gd name="connsiteY16" fmla="*/ 259317 h 510399"/>
                <a:gd name="connsiteX17" fmla="*/ 444948 w 607227"/>
                <a:gd name="connsiteY17" fmla="*/ 91807 h 510399"/>
                <a:gd name="connsiteX18" fmla="*/ 503951 w 607227"/>
                <a:gd name="connsiteY18" fmla="*/ 32891 h 510399"/>
                <a:gd name="connsiteX19" fmla="*/ 515719 w 607227"/>
                <a:gd name="connsiteY19" fmla="*/ 21221 h 510399"/>
                <a:gd name="connsiteX20" fmla="*/ 536415 w 607227"/>
                <a:gd name="connsiteY20" fmla="*/ 12631 h 510399"/>
                <a:gd name="connsiteX21" fmla="*/ 61847 w 607227"/>
                <a:gd name="connsiteY21" fmla="*/ 0 h 510399"/>
                <a:gd name="connsiteX22" fmla="*/ 449328 w 607227"/>
                <a:gd name="connsiteY22" fmla="*/ 0 h 510399"/>
                <a:gd name="connsiteX23" fmla="*/ 491858 w 607227"/>
                <a:gd name="connsiteY23" fmla="*/ 17019 h 510399"/>
                <a:gd name="connsiteX24" fmla="*/ 442591 w 607227"/>
                <a:gd name="connsiteY24" fmla="*/ 66130 h 510399"/>
                <a:gd name="connsiteX25" fmla="*/ 66230 w 607227"/>
                <a:gd name="connsiteY25" fmla="*/ 66130 h 510399"/>
                <a:gd name="connsiteX26" fmla="*/ 66230 w 607227"/>
                <a:gd name="connsiteY26" fmla="*/ 444269 h 510399"/>
                <a:gd name="connsiteX27" fmla="*/ 444945 w 607227"/>
                <a:gd name="connsiteY27" fmla="*/ 444269 h 510399"/>
                <a:gd name="connsiteX28" fmla="*/ 444945 w 607227"/>
                <a:gd name="connsiteY28" fmla="*/ 285590 h 510399"/>
                <a:gd name="connsiteX29" fmla="*/ 511175 w 607227"/>
                <a:gd name="connsiteY29" fmla="*/ 219460 h 510399"/>
                <a:gd name="connsiteX30" fmla="*/ 511175 w 607227"/>
                <a:gd name="connsiteY30" fmla="*/ 448645 h 510399"/>
                <a:gd name="connsiteX31" fmla="*/ 449328 w 607227"/>
                <a:gd name="connsiteY31" fmla="*/ 510399 h 510399"/>
                <a:gd name="connsiteX32" fmla="*/ 61847 w 607227"/>
                <a:gd name="connsiteY32" fmla="*/ 510399 h 510399"/>
                <a:gd name="connsiteX33" fmla="*/ 0 w 607227"/>
                <a:gd name="connsiteY33" fmla="*/ 448645 h 510399"/>
                <a:gd name="connsiteX34" fmla="*/ 0 w 607227"/>
                <a:gd name="connsiteY34" fmla="*/ 61673 h 510399"/>
                <a:gd name="connsiteX35" fmla="*/ 61847 w 607227"/>
                <a:gd name="connsiteY35" fmla="*/ 0 h 510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07227" h="510399">
                  <a:moveTo>
                    <a:pt x="536415" y="12631"/>
                  </a:moveTo>
                  <a:cubicBezTo>
                    <a:pt x="543882" y="12631"/>
                    <a:pt x="551430" y="15467"/>
                    <a:pt x="557192" y="21221"/>
                  </a:cubicBezTo>
                  <a:lnTo>
                    <a:pt x="598584" y="62633"/>
                  </a:lnTo>
                  <a:cubicBezTo>
                    <a:pt x="610108" y="74059"/>
                    <a:pt x="610108" y="92618"/>
                    <a:pt x="598584" y="104044"/>
                  </a:cubicBezTo>
                  <a:lnTo>
                    <a:pt x="511175" y="191324"/>
                  </a:lnTo>
                  <a:lnTo>
                    <a:pt x="444948" y="257453"/>
                  </a:lnTo>
                  <a:lnTo>
                    <a:pt x="339441" y="362805"/>
                  </a:lnTo>
                  <a:lnTo>
                    <a:pt x="297968" y="404217"/>
                  </a:lnTo>
                  <a:cubicBezTo>
                    <a:pt x="292206" y="409971"/>
                    <a:pt x="284739" y="412807"/>
                    <a:pt x="277191" y="412807"/>
                  </a:cubicBezTo>
                  <a:cubicBezTo>
                    <a:pt x="269724" y="412807"/>
                    <a:pt x="262177" y="409971"/>
                    <a:pt x="256495" y="404217"/>
                  </a:cubicBezTo>
                  <a:lnTo>
                    <a:pt x="215023" y="362805"/>
                  </a:lnTo>
                  <a:lnTo>
                    <a:pt x="138814" y="286790"/>
                  </a:lnTo>
                  <a:cubicBezTo>
                    <a:pt x="127370" y="275363"/>
                    <a:pt x="127370" y="256805"/>
                    <a:pt x="138814" y="245378"/>
                  </a:cubicBezTo>
                  <a:lnTo>
                    <a:pt x="180286" y="203967"/>
                  </a:lnTo>
                  <a:cubicBezTo>
                    <a:pt x="186049" y="198213"/>
                    <a:pt x="193515" y="195376"/>
                    <a:pt x="201063" y="195376"/>
                  </a:cubicBezTo>
                  <a:cubicBezTo>
                    <a:pt x="208530" y="195376"/>
                    <a:pt x="215997" y="198213"/>
                    <a:pt x="221759" y="203967"/>
                  </a:cubicBezTo>
                  <a:lnTo>
                    <a:pt x="277191" y="259317"/>
                  </a:lnTo>
                  <a:lnTo>
                    <a:pt x="444948" y="91807"/>
                  </a:lnTo>
                  <a:lnTo>
                    <a:pt x="503951" y="32891"/>
                  </a:lnTo>
                  <a:lnTo>
                    <a:pt x="515719" y="21221"/>
                  </a:lnTo>
                  <a:cubicBezTo>
                    <a:pt x="521401" y="15467"/>
                    <a:pt x="528949" y="12631"/>
                    <a:pt x="536415" y="12631"/>
                  </a:cubicBezTo>
                  <a:close/>
                  <a:moveTo>
                    <a:pt x="61847" y="0"/>
                  </a:moveTo>
                  <a:lnTo>
                    <a:pt x="449328" y="0"/>
                  </a:lnTo>
                  <a:cubicBezTo>
                    <a:pt x="465804" y="0"/>
                    <a:pt x="480738" y="6483"/>
                    <a:pt x="491858" y="17019"/>
                  </a:cubicBezTo>
                  <a:lnTo>
                    <a:pt x="442591" y="66130"/>
                  </a:lnTo>
                  <a:lnTo>
                    <a:pt x="66230" y="66130"/>
                  </a:lnTo>
                  <a:lnTo>
                    <a:pt x="66230" y="444269"/>
                  </a:lnTo>
                  <a:lnTo>
                    <a:pt x="444945" y="444269"/>
                  </a:lnTo>
                  <a:lnTo>
                    <a:pt x="444945" y="285590"/>
                  </a:lnTo>
                  <a:lnTo>
                    <a:pt x="511175" y="219460"/>
                  </a:lnTo>
                  <a:lnTo>
                    <a:pt x="511175" y="448645"/>
                  </a:lnTo>
                  <a:cubicBezTo>
                    <a:pt x="511175" y="482683"/>
                    <a:pt x="483417" y="510399"/>
                    <a:pt x="449328" y="510399"/>
                  </a:cubicBezTo>
                  <a:lnTo>
                    <a:pt x="61847" y="510399"/>
                  </a:lnTo>
                  <a:cubicBezTo>
                    <a:pt x="27758" y="510399"/>
                    <a:pt x="0" y="482683"/>
                    <a:pt x="0" y="448645"/>
                  </a:cubicBezTo>
                  <a:lnTo>
                    <a:pt x="0" y="61673"/>
                  </a:lnTo>
                  <a:cubicBezTo>
                    <a:pt x="0" y="27635"/>
                    <a:pt x="27758" y="0"/>
                    <a:pt x="61847" y="0"/>
                  </a:cubicBezTo>
                  <a:close/>
                </a:path>
              </a:pathLst>
            </a:custGeom>
            <a:solidFill>
              <a:schemeClr val="bg1">
                <a:lumMod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square" lIns="91440" tIns="45720" rIns="91440" bIns="45720" rtlCol="0" anchor="ctr">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zh-CN" altLang="en-US" sz="2000" b="1" i="1" dirty="0"/>
            </a:p>
          </p:txBody>
        </p:sp>
        <p:sp>
          <p:nvSpPr>
            <p:cNvPr id="27" name="îṡḻíḑè">
              <a:extLst>
                <a:ext uri="{FF2B5EF4-FFF2-40B4-BE49-F238E27FC236}">
                  <a16:creationId xmlns="" xmlns:a16="http://schemas.microsoft.com/office/drawing/2014/main" id="{AC321F9B-F99D-44D6-95EE-4CF3F8A760F8}"/>
                </a:ext>
              </a:extLst>
            </p:cNvPr>
            <p:cNvSpPr/>
            <p:nvPr/>
          </p:nvSpPr>
          <p:spPr bwMode="auto">
            <a:xfrm>
              <a:off x="6578461" y="4923554"/>
              <a:ext cx="5123319" cy="370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ctr" anchorCtr="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80000"/>
                </a:lnSpc>
              </a:pPr>
              <a:r>
                <a:rPr lang="zh-CN" altLang="en-US" sz="1600" dirty="0">
                  <a:cs typeface="+mn-ea"/>
                  <a:sym typeface="+mn-lt"/>
                </a:rPr>
                <a:t>同时触犯多个罪名</a:t>
              </a:r>
            </a:p>
          </p:txBody>
        </p:sp>
        <p:cxnSp>
          <p:nvCxnSpPr>
            <p:cNvPr id="28" name="ïśḻîḍé">
              <a:extLst>
                <a:ext uri="{FF2B5EF4-FFF2-40B4-BE49-F238E27FC236}">
                  <a16:creationId xmlns="" xmlns:a16="http://schemas.microsoft.com/office/drawing/2014/main" id="{8DCF03FA-21A8-49B2-95B9-1E3702669C1D}"/>
                </a:ext>
              </a:extLst>
            </p:cNvPr>
            <p:cNvCxnSpPr/>
            <p:nvPr/>
          </p:nvCxnSpPr>
          <p:spPr>
            <a:xfrm>
              <a:off x="6672404" y="2377177"/>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9" name="işľïďé">
              <a:extLst>
                <a:ext uri="{FF2B5EF4-FFF2-40B4-BE49-F238E27FC236}">
                  <a16:creationId xmlns="" xmlns:a16="http://schemas.microsoft.com/office/drawing/2014/main" id="{2F4E4467-1146-4ECA-B537-130A939F3B38}"/>
                </a:ext>
              </a:extLst>
            </p:cNvPr>
            <p:cNvCxnSpPr/>
            <p:nvPr/>
          </p:nvCxnSpPr>
          <p:spPr>
            <a:xfrm>
              <a:off x="6672404" y="2867242"/>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0" name="íşļidê">
              <a:extLst>
                <a:ext uri="{FF2B5EF4-FFF2-40B4-BE49-F238E27FC236}">
                  <a16:creationId xmlns="" xmlns:a16="http://schemas.microsoft.com/office/drawing/2014/main" id="{3AA59E89-EE59-404E-A27D-20DEB2A505F9}"/>
                </a:ext>
              </a:extLst>
            </p:cNvPr>
            <p:cNvCxnSpPr/>
            <p:nvPr/>
          </p:nvCxnSpPr>
          <p:spPr>
            <a:xfrm>
              <a:off x="6672404" y="3357307"/>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1" name="ï$1ïdê">
              <a:extLst>
                <a:ext uri="{FF2B5EF4-FFF2-40B4-BE49-F238E27FC236}">
                  <a16:creationId xmlns="" xmlns:a16="http://schemas.microsoft.com/office/drawing/2014/main" id="{2CA89B1E-EAE0-40DD-81A3-DDE0E30E680B}"/>
                </a:ext>
              </a:extLst>
            </p:cNvPr>
            <p:cNvCxnSpPr/>
            <p:nvPr/>
          </p:nvCxnSpPr>
          <p:spPr>
            <a:xfrm>
              <a:off x="6672404" y="3847372"/>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2" name="îşļiḑè">
              <a:extLst>
                <a:ext uri="{FF2B5EF4-FFF2-40B4-BE49-F238E27FC236}">
                  <a16:creationId xmlns="" xmlns:a16="http://schemas.microsoft.com/office/drawing/2014/main" id="{52EEFC76-3A49-4178-8A9C-8C4D8EDBC6A0}"/>
                </a:ext>
              </a:extLst>
            </p:cNvPr>
            <p:cNvCxnSpPr/>
            <p:nvPr/>
          </p:nvCxnSpPr>
          <p:spPr>
            <a:xfrm>
              <a:off x="6672404" y="4337437"/>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33" name="ïṣ1iḍe">
              <a:extLst>
                <a:ext uri="{FF2B5EF4-FFF2-40B4-BE49-F238E27FC236}">
                  <a16:creationId xmlns="" xmlns:a16="http://schemas.microsoft.com/office/drawing/2014/main" id="{81215212-C5B6-43C6-BD0F-07204E4B33DA}"/>
                </a:ext>
              </a:extLst>
            </p:cNvPr>
            <p:cNvCxnSpPr/>
            <p:nvPr/>
          </p:nvCxnSpPr>
          <p:spPr>
            <a:xfrm>
              <a:off x="6672404" y="4827502"/>
              <a:ext cx="4846496" cy="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pic>
        <p:nvPicPr>
          <p:cNvPr id="3" name="图片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3955" y="2695082"/>
            <a:ext cx="4162918" cy="4162918"/>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a:extLst>
              <a:ext uri="{FF2B5EF4-FFF2-40B4-BE49-F238E27FC236}">
                <a16:creationId xmlns="" xmlns:a16="http://schemas.microsoft.com/office/drawing/2014/main" id="{CEF250B8-1F36-482A-97B2-FD991E272D39}"/>
              </a:ext>
            </a:extLst>
          </p:cNvPr>
          <p:cNvSpPr>
            <a:spLocks noGrp="1"/>
          </p:cNvSpPr>
          <p:nvPr>
            <p:ph type="title" idx="4294967295"/>
          </p:nvPr>
        </p:nvSpPr>
        <p:spPr>
          <a:xfrm>
            <a:off x="5114731" y="890588"/>
            <a:ext cx="1981200" cy="78894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行为对象：</a:t>
            </a:r>
          </a:p>
        </p:txBody>
      </p:sp>
      <p:sp>
        <p:nvSpPr>
          <p:cNvPr id="87043" name="Rectangle 3">
            <a:extLst>
              <a:ext uri="{FF2B5EF4-FFF2-40B4-BE49-F238E27FC236}">
                <a16:creationId xmlns="" xmlns:a16="http://schemas.microsoft.com/office/drawing/2014/main" id="{22C6C0EF-C394-42E2-AC3C-212020C87976}"/>
              </a:ext>
            </a:extLst>
          </p:cNvPr>
          <p:cNvSpPr>
            <a:spLocks noGrp="1"/>
          </p:cNvSpPr>
          <p:nvPr>
            <p:ph type="body" idx="4294967295"/>
          </p:nvPr>
        </p:nvSpPr>
        <p:spPr>
          <a:xfrm>
            <a:off x="2026881" y="1010821"/>
            <a:ext cx="8294687" cy="2821708"/>
          </a:xfrm>
        </p:spPr>
        <p:txBody>
          <a:bodyPr>
            <a:normAutofit lnSpcReduction="10000"/>
          </a:bodyPr>
          <a:lstStyle/>
          <a:p>
            <a:pPr marL="0" indent="0">
              <a:lnSpc>
                <a:spcPct val="150000"/>
              </a:lnSpc>
              <a:buNone/>
            </a:pPr>
            <a:endParaRPr lang="zh-CN" altLang="en-US" sz="1600" dirty="0">
              <a:solidFill>
                <a:schemeClr val="bg2">
                  <a:lumMod val="25000"/>
                </a:schemeClr>
              </a:solidFill>
              <a:cs typeface="+mn-ea"/>
              <a:sym typeface="+mn-lt"/>
            </a:endParaRPr>
          </a:p>
          <a:p>
            <a:pPr marL="0" indent="0">
              <a:lnSpc>
                <a:spcPct val="150000"/>
              </a:lnSpc>
              <a:buNone/>
            </a:pPr>
            <a:r>
              <a:rPr lang="zh-CN" altLang="en-US" sz="1600" dirty="0">
                <a:solidFill>
                  <a:schemeClr val="bg2">
                    <a:lumMod val="25000"/>
                  </a:schemeClr>
                </a:solidFill>
                <a:cs typeface="+mn-ea"/>
                <a:sym typeface="+mn-lt"/>
              </a:rPr>
              <a:t>  公共财物</a:t>
            </a:r>
            <a:r>
              <a:rPr lang="en-US" altLang="zh-CN" sz="1600" dirty="0">
                <a:solidFill>
                  <a:schemeClr val="bg2">
                    <a:lumMod val="25000"/>
                  </a:schemeClr>
                </a:solidFill>
                <a:cs typeface="+mn-ea"/>
                <a:sym typeface="+mn-lt"/>
              </a:rPr>
              <a:t>-----</a:t>
            </a:r>
          </a:p>
          <a:p>
            <a:pPr marL="0" indent="0">
              <a:lnSpc>
                <a:spcPct val="150000"/>
              </a:lnSpc>
              <a:buNone/>
            </a:pPr>
            <a:r>
              <a:rPr lang="zh-CN" altLang="en-US" sz="1600" dirty="0">
                <a:solidFill>
                  <a:schemeClr val="bg2">
                    <a:lumMod val="25000"/>
                  </a:schemeClr>
                </a:solidFill>
                <a:cs typeface="+mn-ea"/>
                <a:sym typeface="+mn-lt"/>
              </a:rPr>
              <a:t> （</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）国有财产</a:t>
            </a:r>
          </a:p>
          <a:p>
            <a:pPr marL="0" indent="0">
              <a:lnSpc>
                <a:spcPct val="150000"/>
              </a:lnSpc>
              <a:buNone/>
            </a:pPr>
            <a:r>
              <a:rPr lang="zh-CN" altLang="en-US" sz="1600" dirty="0">
                <a:solidFill>
                  <a:schemeClr val="bg2">
                    <a:lumMod val="25000"/>
                  </a:schemeClr>
                </a:solidFill>
                <a:cs typeface="+mn-ea"/>
                <a:sym typeface="+mn-lt"/>
              </a:rPr>
              <a:t> （</a:t>
            </a: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）劳动群众集体所有的财产</a:t>
            </a:r>
          </a:p>
          <a:p>
            <a:pPr marL="0" indent="0">
              <a:lnSpc>
                <a:spcPct val="150000"/>
              </a:lnSpc>
              <a:buNone/>
            </a:pPr>
            <a:r>
              <a:rPr lang="zh-CN" altLang="en-US" sz="1600" dirty="0">
                <a:solidFill>
                  <a:schemeClr val="bg2">
                    <a:lumMod val="25000"/>
                  </a:schemeClr>
                </a:solidFill>
                <a:cs typeface="+mn-ea"/>
                <a:sym typeface="+mn-lt"/>
              </a:rPr>
              <a:t> （</a:t>
            </a:r>
            <a:r>
              <a:rPr lang="en-US" altLang="zh-CN" sz="1600" dirty="0">
                <a:solidFill>
                  <a:schemeClr val="bg2">
                    <a:lumMod val="25000"/>
                  </a:schemeClr>
                </a:solidFill>
                <a:cs typeface="+mn-ea"/>
                <a:sym typeface="+mn-lt"/>
              </a:rPr>
              <a:t>3</a:t>
            </a:r>
            <a:r>
              <a:rPr lang="zh-CN" altLang="en-US" sz="1600" dirty="0">
                <a:solidFill>
                  <a:schemeClr val="bg2">
                    <a:lumMod val="25000"/>
                  </a:schemeClr>
                </a:solidFill>
                <a:cs typeface="+mn-ea"/>
                <a:sym typeface="+mn-lt"/>
              </a:rPr>
              <a:t>）用于扶贫和其他公益事业的社会捐助或者专项基金的财产</a:t>
            </a:r>
          </a:p>
          <a:p>
            <a:pPr marL="0" indent="0">
              <a:lnSpc>
                <a:spcPct val="150000"/>
              </a:lnSpc>
              <a:buNone/>
            </a:pPr>
            <a:r>
              <a:rPr lang="zh-CN" altLang="en-US" sz="1600" dirty="0">
                <a:solidFill>
                  <a:schemeClr val="bg2">
                    <a:lumMod val="25000"/>
                  </a:schemeClr>
                </a:solidFill>
                <a:cs typeface="+mn-ea"/>
                <a:sym typeface="+mn-lt"/>
              </a:rPr>
              <a:t> （</a:t>
            </a:r>
            <a:r>
              <a:rPr lang="en-US" altLang="zh-CN" sz="1600" dirty="0">
                <a:solidFill>
                  <a:schemeClr val="bg2">
                    <a:lumMod val="25000"/>
                  </a:schemeClr>
                </a:solidFill>
                <a:cs typeface="+mn-ea"/>
                <a:sym typeface="+mn-lt"/>
              </a:rPr>
              <a:t>4</a:t>
            </a:r>
            <a:r>
              <a:rPr lang="zh-CN" altLang="en-US" sz="1600" dirty="0">
                <a:solidFill>
                  <a:schemeClr val="bg2">
                    <a:lumMod val="25000"/>
                  </a:schemeClr>
                </a:solidFill>
                <a:cs typeface="+mn-ea"/>
                <a:sym typeface="+mn-lt"/>
              </a:rPr>
              <a:t>）在国有公司、企业管理、使用或者运输中的私人财产</a:t>
            </a:r>
          </a:p>
        </p:txBody>
      </p:sp>
      <p:sp>
        <p:nvSpPr>
          <p:cNvPr id="4" name="Rectangle 2">
            <a:extLst>
              <a:ext uri="{FF2B5EF4-FFF2-40B4-BE49-F238E27FC236}">
                <a16:creationId xmlns="" xmlns:a16="http://schemas.microsoft.com/office/drawing/2014/main" id="{515B80CA-3DFE-421B-8778-B09351D9627E}"/>
              </a:ext>
            </a:extLst>
          </p:cNvPr>
          <p:cNvSpPr txBox="1">
            <a:spLocks/>
          </p:cNvSpPr>
          <p:nvPr/>
        </p:nvSpPr>
        <p:spPr>
          <a:xfrm>
            <a:off x="5238750" y="3832529"/>
            <a:ext cx="1714500" cy="520700"/>
          </a:xfrm>
          <a:prstGeom prst="rect">
            <a:avLst/>
          </a:prstGeom>
        </p:spPr>
        <p:txBody>
          <a:bodyPr vert="horz" lIns="91440" tIns="45720" rIns="91440" bIns="45720" rtlCol="0" anchor="ctr">
            <a:normAutofit/>
          </a:bodyPr>
          <a:lstStyle>
            <a:lvl1pPr algn="ctr">
              <a:lnSpc>
                <a:spcPct val="90000"/>
              </a:lnSpc>
              <a:spcBef>
                <a:spcPct val="0"/>
              </a:spcBef>
              <a:buNone/>
              <a:defRPr sz="2400">
                <a:solidFill>
                  <a:srgbClr val="C00000"/>
                </a:solidFill>
                <a:cs typeface="+mn-ea"/>
              </a:defRPr>
            </a:lvl1pPr>
          </a:lstStyle>
          <a:p>
            <a:r>
              <a:rPr lang="zh-CN" altLang="en-US" dirty="0">
                <a:sym typeface="+mn-lt"/>
              </a:rPr>
              <a:t>立案标准</a:t>
            </a:r>
          </a:p>
        </p:txBody>
      </p:sp>
      <p:sp>
        <p:nvSpPr>
          <p:cNvPr id="5" name="Rectangle 3">
            <a:extLst>
              <a:ext uri="{FF2B5EF4-FFF2-40B4-BE49-F238E27FC236}">
                <a16:creationId xmlns="" xmlns:a16="http://schemas.microsoft.com/office/drawing/2014/main" id="{2845AF4F-121F-4650-B8C8-EC7E101BC20D}"/>
              </a:ext>
            </a:extLst>
          </p:cNvPr>
          <p:cNvSpPr txBox="1">
            <a:spLocks/>
          </p:cNvSpPr>
          <p:nvPr/>
        </p:nvSpPr>
        <p:spPr>
          <a:xfrm>
            <a:off x="2026881" y="4353229"/>
            <a:ext cx="8138238" cy="2281109"/>
          </a:xfrm>
          <a:prstGeom prst="rect">
            <a:avLst/>
          </a:prstGeom>
        </p:spPr>
        <p:txBody>
          <a:bodyPr vert="horz" lIns="91440" tIns="45720" rIns="91440" bIns="45720" rtlCol="0">
            <a:noAutofit/>
          </a:bodyPr>
          <a:lstStyle>
            <a:lvl1pPr indent="0">
              <a:lnSpc>
                <a:spcPct val="150000"/>
              </a:lnSpc>
              <a:spcBef>
                <a:spcPts val="1000"/>
              </a:spcBef>
              <a:buFont typeface="Arial" panose="020B0604020202020204" pitchFamily="34" charset="0"/>
              <a:buNone/>
              <a:defRPr sz="1600">
                <a:solidFill>
                  <a:schemeClr val="bg2">
                    <a:lumMod val="25000"/>
                  </a:schemeClr>
                </a:solidFill>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nSpc>
                <a:spcPct val="160000"/>
              </a:lnSpc>
            </a:pPr>
            <a:r>
              <a:rPr lang="zh-CN" altLang="en-US" dirty="0">
                <a:sym typeface="+mn-lt"/>
              </a:rPr>
              <a:t>个人贪污数额在</a:t>
            </a:r>
            <a:r>
              <a:rPr lang="en-US" altLang="zh-CN" dirty="0">
                <a:sym typeface="+mn-lt"/>
              </a:rPr>
              <a:t>5000</a:t>
            </a:r>
            <a:r>
              <a:rPr lang="zh-CN" altLang="en-US" dirty="0">
                <a:sym typeface="+mn-lt"/>
              </a:rPr>
              <a:t>元以上的；</a:t>
            </a:r>
          </a:p>
          <a:p>
            <a:pPr>
              <a:lnSpc>
                <a:spcPct val="160000"/>
              </a:lnSpc>
            </a:pPr>
            <a:r>
              <a:rPr lang="zh-CN" altLang="en-US" dirty="0">
                <a:sym typeface="+mn-lt"/>
              </a:rPr>
              <a:t>个人贪污数额不满</a:t>
            </a:r>
            <a:r>
              <a:rPr lang="en-US" altLang="zh-CN" dirty="0">
                <a:sym typeface="+mn-lt"/>
              </a:rPr>
              <a:t>5000</a:t>
            </a:r>
            <a:r>
              <a:rPr lang="zh-CN" altLang="en-US" dirty="0">
                <a:sym typeface="+mn-lt"/>
              </a:rPr>
              <a:t>元，但具有贪污救灾、抢险、防汛、防疫、优抚、扶贫、移民、救济款物及募捐款物、赃款赃物、罚没财物、暂扣款物，以及贪污手段恶劣、毁灭证据、转移赃物等情节。</a:t>
            </a:r>
          </a:p>
          <a:p>
            <a:pPr>
              <a:lnSpc>
                <a:spcPct val="160000"/>
              </a:lnSpc>
            </a:pPr>
            <a:r>
              <a:rPr lang="zh-CN" altLang="en-US" dirty="0">
                <a:sym typeface="+mn-lt"/>
              </a:rPr>
              <a:t>多次贪污未处理的，按照累计贪污数额处罚。</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16749" y="890588"/>
            <a:ext cx="3832529" cy="3832529"/>
          </a:xfrm>
          <a:prstGeom prst="rect">
            <a:avLst/>
          </a:prstGeom>
        </p:spPr>
      </p:pic>
      <p:sp>
        <p:nvSpPr>
          <p:cNvPr id="8"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a:extLst>
              <a:ext uri="{FF2B5EF4-FFF2-40B4-BE49-F238E27FC236}">
                <a16:creationId xmlns="" xmlns:a16="http://schemas.microsoft.com/office/drawing/2014/main" id="{E24969EA-B49A-469B-9305-0FCBC77208F2}"/>
              </a:ext>
            </a:extLst>
          </p:cNvPr>
          <p:cNvSpPr>
            <a:spLocks noGrp="1"/>
          </p:cNvSpPr>
          <p:nvPr>
            <p:ph type="title" idx="4294967295"/>
          </p:nvPr>
        </p:nvSpPr>
        <p:spPr>
          <a:xfrm>
            <a:off x="5091113" y="715921"/>
            <a:ext cx="2009775" cy="857185"/>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挪用公款罪</a:t>
            </a:r>
          </a:p>
        </p:txBody>
      </p:sp>
      <p:sp>
        <p:nvSpPr>
          <p:cNvPr id="95235" name="Rectangle 3">
            <a:extLst>
              <a:ext uri="{FF2B5EF4-FFF2-40B4-BE49-F238E27FC236}">
                <a16:creationId xmlns="" xmlns:a16="http://schemas.microsoft.com/office/drawing/2014/main" id="{9DC66D8D-3E6A-4832-A7CA-4C2153C293FD}"/>
              </a:ext>
            </a:extLst>
          </p:cNvPr>
          <p:cNvSpPr>
            <a:spLocks noGrp="1"/>
          </p:cNvSpPr>
          <p:nvPr>
            <p:ph type="body" idx="4294967295"/>
          </p:nvPr>
        </p:nvSpPr>
        <p:spPr>
          <a:xfrm>
            <a:off x="1604962" y="1650194"/>
            <a:ext cx="8982075" cy="2482524"/>
          </a:xfrm>
        </p:spPr>
        <p:txBody>
          <a:bodyPr>
            <a:normAutofit/>
          </a:bodyPr>
          <a:lstStyle/>
          <a:p>
            <a:pPr>
              <a:lnSpc>
                <a:spcPct val="150000"/>
              </a:lnSpc>
            </a:pPr>
            <a:r>
              <a:rPr lang="zh-CN" altLang="en-US" sz="1800" dirty="0">
                <a:solidFill>
                  <a:schemeClr val="bg2">
                    <a:lumMod val="25000"/>
                  </a:schemeClr>
                </a:solidFill>
                <a:cs typeface="+mn-ea"/>
                <a:sym typeface="+mn-lt"/>
              </a:rPr>
              <a:t>主体：国家工作人员</a:t>
            </a:r>
          </a:p>
          <a:p>
            <a:pPr>
              <a:lnSpc>
                <a:spcPct val="150000"/>
              </a:lnSpc>
            </a:pPr>
            <a:r>
              <a:rPr lang="zh-CN" altLang="en-US" sz="1800" dirty="0">
                <a:solidFill>
                  <a:schemeClr val="bg2">
                    <a:lumMod val="25000"/>
                  </a:schemeClr>
                </a:solidFill>
                <a:cs typeface="+mn-ea"/>
                <a:sym typeface="+mn-lt"/>
              </a:rPr>
              <a:t>行为表现：利用职务上的便利，挪用公款归个人使用，进行非法活动的，或者挪用公款数额较大、进行营利活动的，或者挪用公款数额较大，超过三个月未还的行为。</a:t>
            </a:r>
          </a:p>
          <a:p>
            <a:pPr>
              <a:lnSpc>
                <a:spcPct val="150000"/>
              </a:lnSpc>
            </a:pPr>
            <a:r>
              <a:rPr lang="zh-CN" altLang="en-US" sz="1800" dirty="0">
                <a:solidFill>
                  <a:schemeClr val="bg2">
                    <a:lumMod val="25000"/>
                  </a:schemeClr>
                </a:solidFill>
                <a:cs typeface="+mn-ea"/>
                <a:sym typeface="+mn-lt"/>
              </a:rPr>
              <a:t>利用职务便利：利用主管、经手、管理国有财产的便利，既包括直接经手、管理公款的便利条件，也包括因其职务关系而具有的调拨、支配、使用公款的便利条件。</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447806" y="4132718"/>
            <a:ext cx="5296386" cy="2648193"/>
          </a:xfrm>
          <a:prstGeom prst="rect">
            <a:avLst/>
          </a:prstGeom>
        </p:spPr>
      </p:pic>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256983" y="886408"/>
            <a:ext cx="9433250" cy="1754326"/>
          </a:xfrm>
          <a:prstGeom prst="rect">
            <a:avLst/>
          </a:prstGeom>
        </p:spPr>
        <p:txBody>
          <a:bodyPr wrap="square">
            <a:spAutoFit/>
          </a:bodyPr>
          <a:lstStyle/>
          <a:p>
            <a:pPr>
              <a:lnSpc>
                <a:spcPct val="150000"/>
              </a:lnSpc>
            </a:pPr>
            <a:r>
              <a:rPr lang="zh-CN" altLang="en-US" dirty="0">
                <a:solidFill>
                  <a:srgbClr val="C00000"/>
                </a:solidFill>
                <a:latin typeface="+mn-ea"/>
                <a:cs typeface="+mn-ea"/>
                <a:sym typeface="+mn-lt"/>
              </a:rPr>
              <a:t>挪用公款归本人使用和借给他人使用 </a:t>
            </a:r>
          </a:p>
          <a:p>
            <a:pPr>
              <a:lnSpc>
                <a:spcPct val="150000"/>
              </a:lnSpc>
            </a:pPr>
            <a:r>
              <a:rPr lang="zh-CN" altLang="en-US" dirty="0">
                <a:latin typeface="+mn-ea"/>
                <a:cs typeface="+mn-ea"/>
                <a:sym typeface="+mn-lt"/>
              </a:rPr>
              <a:t>注意：国有公司、企业的工作人员，违反财经制度，未经合法审批手续，将公款擅自划拨、挪借给党政机关、事业团体等单位使用的，如果行为人从该挪用行为中谋取了个人利益，可以构成挪用公款罪；否则，不能构成犯罪。因为该公款仍属公用</a:t>
            </a:r>
          </a:p>
        </p:txBody>
      </p:sp>
      <p:sp>
        <p:nvSpPr>
          <p:cNvPr id="3" name="矩形 2"/>
          <p:cNvSpPr/>
          <p:nvPr/>
        </p:nvSpPr>
        <p:spPr>
          <a:xfrm>
            <a:off x="1256983" y="2756510"/>
            <a:ext cx="9433250" cy="1761636"/>
          </a:xfrm>
          <a:prstGeom prst="rect">
            <a:avLst/>
          </a:prstGeom>
        </p:spPr>
        <p:txBody>
          <a:bodyPr wrap="square">
            <a:spAutoFit/>
          </a:bodyPr>
          <a:lstStyle/>
          <a:p>
            <a:pPr>
              <a:lnSpc>
                <a:spcPct val="150000"/>
              </a:lnSpc>
            </a:pPr>
            <a:r>
              <a:rPr lang="zh-CN" altLang="en-US" dirty="0">
                <a:solidFill>
                  <a:srgbClr val="C00000"/>
                </a:solidFill>
                <a:latin typeface="+mn-ea"/>
                <a:cs typeface="+mn-ea"/>
                <a:sym typeface="+mn-lt"/>
              </a:rPr>
              <a:t>行为对象</a:t>
            </a:r>
            <a:r>
              <a:rPr lang="en-US" altLang="zh-CN" dirty="0">
                <a:solidFill>
                  <a:srgbClr val="C00000"/>
                </a:solidFill>
                <a:latin typeface="+mn-ea"/>
                <a:cs typeface="+mn-ea"/>
                <a:sym typeface="+mn-lt"/>
              </a:rPr>
              <a:t>:</a:t>
            </a:r>
            <a:r>
              <a:rPr lang="zh-CN" altLang="en-US" dirty="0">
                <a:latin typeface="+mn-ea"/>
                <a:cs typeface="+mn-ea"/>
                <a:sym typeface="+mn-lt"/>
              </a:rPr>
              <a:t>国有财产中的公款或者在国有公司、企业管理、使用或者运输中的私人财产中的货币；还包括用于救灾、抢险、防汛、优抚、扶贫、移民、救济等特定款物。挪用特定款物的，构成挪用公款罪，从重处罚。</a:t>
            </a:r>
          </a:p>
          <a:p>
            <a:pPr>
              <a:lnSpc>
                <a:spcPct val="150000"/>
              </a:lnSpc>
            </a:pPr>
            <a:r>
              <a:rPr lang="zh-CN" altLang="en-US" dirty="0">
                <a:latin typeface="+mn-ea"/>
                <a:cs typeface="+mn-ea"/>
                <a:sym typeface="+mn-lt"/>
              </a:rPr>
              <a:t>挪用国库券等有价证劵也构成本罪。</a:t>
            </a:r>
          </a:p>
        </p:txBody>
      </p:sp>
      <p:sp>
        <p:nvSpPr>
          <p:cNvPr id="4" name="矩形 3"/>
          <p:cNvSpPr/>
          <p:nvPr/>
        </p:nvSpPr>
        <p:spPr>
          <a:xfrm>
            <a:off x="1256983" y="4633922"/>
            <a:ext cx="9433249" cy="2354491"/>
          </a:xfrm>
          <a:prstGeom prst="rect">
            <a:avLst/>
          </a:prstGeom>
        </p:spPr>
        <p:txBody>
          <a:bodyPr wrap="square">
            <a:spAutoFit/>
          </a:bodyPr>
          <a:lstStyle/>
          <a:p>
            <a:pPr>
              <a:lnSpc>
                <a:spcPct val="150000"/>
              </a:lnSpc>
            </a:pPr>
            <a:r>
              <a:rPr lang="zh-CN" altLang="en-US" dirty="0">
                <a:solidFill>
                  <a:srgbClr val="C00000"/>
                </a:solidFill>
                <a:latin typeface="+mn-ea"/>
                <a:cs typeface="+mn-ea"/>
                <a:sym typeface="+mn-lt"/>
              </a:rPr>
              <a:t>立案标准</a:t>
            </a:r>
            <a:endParaRPr lang="en-US" altLang="zh-CN" dirty="0">
              <a:solidFill>
                <a:srgbClr val="C00000"/>
              </a:solidFill>
              <a:latin typeface="+mn-ea"/>
              <a:cs typeface="+mn-ea"/>
              <a:sym typeface="+mn-lt"/>
            </a:endParaRPr>
          </a:p>
          <a:p>
            <a:pPr marL="285750" indent="-285750">
              <a:lnSpc>
                <a:spcPct val="150000"/>
              </a:lnSpc>
              <a:buFont typeface="Arial" panose="020B0604020202020204" pitchFamily="34" charset="0"/>
              <a:buChar char="•"/>
            </a:pPr>
            <a:r>
              <a:rPr lang="zh-CN" altLang="en-US" dirty="0">
                <a:latin typeface="+mn-ea"/>
                <a:cs typeface="+mn-ea"/>
                <a:sym typeface="+mn-lt"/>
              </a:rPr>
              <a:t>挪用公款归个人使用，数额在</a:t>
            </a:r>
            <a:r>
              <a:rPr lang="en-US" altLang="zh-CN" dirty="0">
                <a:latin typeface="+mn-ea"/>
                <a:cs typeface="+mn-ea"/>
                <a:sym typeface="+mn-lt"/>
              </a:rPr>
              <a:t>5000</a:t>
            </a:r>
            <a:r>
              <a:rPr lang="zh-CN" altLang="en-US" dirty="0">
                <a:latin typeface="+mn-ea"/>
                <a:cs typeface="+mn-ea"/>
                <a:sym typeface="+mn-lt"/>
              </a:rPr>
              <a:t>元至</a:t>
            </a:r>
            <a:r>
              <a:rPr lang="en-US" altLang="zh-CN" dirty="0">
                <a:latin typeface="+mn-ea"/>
                <a:cs typeface="+mn-ea"/>
                <a:sym typeface="+mn-lt"/>
              </a:rPr>
              <a:t>1</a:t>
            </a:r>
            <a:r>
              <a:rPr lang="zh-CN" altLang="en-US" dirty="0">
                <a:latin typeface="+mn-ea"/>
                <a:cs typeface="+mn-ea"/>
                <a:sym typeface="+mn-lt"/>
              </a:rPr>
              <a:t>万元以上，进行非法活动的；</a:t>
            </a:r>
          </a:p>
          <a:p>
            <a:pPr marL="285750" indent="-285750">
              <a:lnSpc>
                <a:spcPct val="150000"/>
              </a:lnSpc>
              <a:buFont typeface="Arial" panose="020B0604020202020204" pitchFamily="34" charset="0"/>
              <a:buChar char="•"/>
            </a:pPr>
            <a:r>
              <a:rPr lang="zh-CN" altLang="en-US" dirty="0">
                <a:latin typeface="+mn-ea"/>
                <a:cs typeface="+mn-ea"/>
                <a:sym typeface="+mn-lt"/>
              </a:rPr>
              <a:t>挪用公款数额在</a:t>
            </a:r>
            <a:r>
              <a:rPr lang="en-US" altLang="zh-CN" dirty="0">
                <a:latin typeface="+mn-ea"/>
                <a:cs typeface="+mn-ea"/>
                <a:sym typeface="+mn-lt"/>
              </a:rPr>
              <a:t>1</a:t>
            </a:r>
            <a:r>
              <a:rPr lang="zh-CN" altLang="en-US" dirty="0">
                <a:latin typeface="+mn-ea"/>
                <a:cs typeface="+mn-ea"/>
                <a:sym typeface="+mn-lt"/>
              </a:rPr>
              <a:t>万元</a:t>
            </a:r>
            <a:r>
              <a:rPr lang="en-US" altLang="zh-CN" dirty="0">
                <a:latin typeface="+mn-ea"/>
                <a:cs typeface="+mn-ea"/>
                <a:sym typeface="+mn-lt"/>
              </a:rPr>
              <a:t>-3</a:t>
            </a:r>
            <a:r>
              <a:rPr lang="zh-CN" altLang="en-US" dirty="0">
                <a:latin typeface="+mn-ea"/>
                <a:cs typeface="+mn-ea"/>
                <a:sym typeface="+mn-lt"/>
              </a:rPr>
              <a:t>万元以上，归个人进行营利活动的；</a:t>
            </a:r>
          </a:p>
          <a:p>
            <a:pPr marL="285750" indent="-285750">
              <a:lnSpc>
                <a:spcPct val="150000"/>
              </a:lnSpc>
              <a:buFont typeface="Arial" panose="020B0604020202020204" pitchFamily="34" charset="0"/>
              <a:buChar char="•"/>
            </a:pPr>
            <a:r>
              <a:rPr lang="zh-CN" altLang="en-US" dirty="0">
                <a:latin typeface="+mn-ea"/>
                <a:cs typeface="+mn-ea"/>
                <a:sym typeface="+mn-lt"/>
              </a:rPr>
              <a:t>挪用公款归个人使用，数额在</a:t>
            </a:r>
            <a:r>
              <a:rPr lang="en-US" altLang="zh-CN" dirty="0">
                <a:latin typeface="+mn-ea"/>
                <a:cs typeface="+mn-ea"/>
                <a:sym typeface="+mn-lt"/>
              </a:rPr>
              <a:t>1</a:t>
            </a:r>
            <a:r>
              <a:rPr lang="zh-CN" altLang="en-US" dirty="0">
                <a:latin typeface="+mn-ea"/>
                <a:cs typeface="+mn-ea"/>
                <a:sym typeface="+mn-lt"/>
              </a:rPr>
              <a:t>万元至</a:t>
            </a:r>
            <a:r>
              <a:rPr lang="en-US" altLang="zh-CN" dirty="0">
                <a:latin typeface="+mn-ea"/>
                <a:cs typeface="+mn-ea"/>
                <a:sym typeface="+mn-lt"/>
              </a:rPr>
              <a:t>3</a:t>
            </a:r>
            <a:r>
              <a:rPr lang="zh-CN" altLang="en-US" dirty="0">
                <a:latin typeface="+mn-ea"/>
                <a:cs typeface="+mn-ea"/>
                <a:sym typeface="+mn-lt"/>
              </a:rPr>
              <a:t>万元以上，超过</a:t>
            </a:r>
            <a:r>
              <a:rPr lang="en-US" altLang="zh-CN" dirty="0">
                <a:latin typeface="+mn-ea"/>
                <a:cs typeface="+mn-ea"/>
                <a:sym typeface="+mn-lt"/>
              </a:rPr>
              <a:t>3</a:t>
            </a:r>
            <a:r>
              <a:rPr lang="zh-CN" altLang="en-US" dirty="0">
                <a:latin typeface="+mn-ea"/>
                <a:cs typeface="+mn-ea"/>
                <a:sym typeface="+mn-lt"/>
              </a:rPr>
              <a:t>个月未还的。</a:t>
            </a:r>
          </a:p>
          <a:p>
            <a:pPr>
              <a:lnSpc>
                <a:spcPct val="150000"/>
              </a:lnSpc>
            </a:pPr>
            <a:endParaRPr lang="zh-CN" altLang="en-US" sz="2400" dirty="0">
              <a:latin typeface="+mn-ea"/>
              <a:cs typeface="+mn-ea"/>
              <a:sym typeface="+mn-lt"/>
            </a:endParaRPr>
          </a:p>
        </p:txBody>
      </p:sp>
      <p:grpSp>
        <p:nvGrpSpPr>
          <p:cNvPr id="12" name="组合 11"/>
          <p:cNvGrpSpPr/>
          <p:nvPr/>
        </p:nvGrpSpPr>
        <p:grpSpPr>
          <a:xfrm>
            <a:off x="1138334" y="1950098"/>
            <a:ext cx="9551897" cy="806412"/>
            <a:chOff x="1138335" y="1950098"/>
            <a:chExt cx="7744812" cy="806412"/>
          </a:xfrm>
        </p:grpSpPr>
        <p:cxnSp>
          <p:nvCxnSpPr>
            <p:cNvPr id="9" name="直接连接符 8"/>
            <p:cNvCxnSpPr/>
            <p:nvPr/>
          </p:nvCxnSpPr>
          <p:spPr>
            <a:xfrm>
              <a:off x="1138335" y="1950098"/>
              <a:ext cx="0" cy="8064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138335" y="2756510"/>
              <a:ext cx="7744812" cy="0"/>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13" name="组合 12"/>
          <p:cNvGrpSpPr/>
          <p:nvPr/>
        </p:nvGrpSpPr>
        <p:grpSpPr>
          <a:xfrm flipH="1" flipV="1">
            <a:off x="1138335" y="4650439"/>
            <a:ext cx="9551898" cy="806412"/>
            <a:chOff x="1138335" y="1950098"/>
            <a:chExt cx="7744812" cy="806412"/>
          </a:xfrm>
        </p:grpSpPr>
        <p:cxnSp>
          <p:nvCxnSpPr>
            <p:cNvPr id="14" name="直接连接符 13"/>
            <p:cNvCxnSpPr/>
            <p:nvPr/>
          </p:nvCxnSpPr>
          <p:spPr>
            <a:xfrm>
              <a:off x="1138335" y="1950098"/>
              <a:ext cx="0" cy="8064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138335" y="2756510"/>
              <a:ext cx="7744812" cy="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6"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extLst>
      <p:ext uri="{BB962C8B-B14F-4D97-AF65-F5344CB8AC3E}">
        <p14:creationId xmlns:p14="http://schemas.microsoft.com/office/powerpoint/2010/main" val="34489602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a:extLst>
              <a:ext uri="{FF2B5EF4-FFF2-40B4-BE49-F238E27FC236}">
                <a16:creationId xmlns="" xmlns:a16="http://schemas.microsoft.com/office/drawing/2014/main" id="{4A834C0F-1800-4027-BB5E-A36CA2CE61ED}"/>
              </a:ext>
            </a:extLst>
          </p:cNvPr>
          <p:cNvSpPr>
            <a:spLocks noGrp="1"/>
          </p:cNvSpPr>
          <p:nvPr>
            <p:ph type="title" idx="4294967295"/>
          </p:nvPr>
        </p:nvSpPr>
        <p:spPr>
          <a:xfrm>
            <a:off x="5529263" y="715921"/>
            <a:ext cx="1133475" cy="402343"/>
          </a:xfrm>
        </p:spPr>
        <p:txBody>
          <a:bodyPr vert="horz" lIns="91440" tIns="45720" rIns="91440" bIns="45720" rtlCol="0" anchor="ctr">
            <a:normAutofit fontScale="90000"/>
          </a:bodyPr>
          <a:lstStyle/>
          <a:p>
            <a:pPr algn="ctr"/>
            <a:r>
              <a:rPr lang="zh-CN" altLang="en-US" sz="2400" dirty="0">
                <a:solidFill>
                  <a:srgbClr val="C00000"/>
                </a:solidFill>
                <a:latin typeface="+mn-lt"/>
                <a:ea typeface="+mn-ea"/>
                <a:cs typeface="+mn-ea"/>
                <a:sym typeface="+mn-lt"/>
              </a:rPr>
              <a:t>受贿罪</a:t>
            </a:r>
          </a:p>
        </p:txBody>
      </p:sp>
      <p:sp>
        <p:nvSpPr>
          <p:cNvPr id="4" name="Rectangle 2">
            <a:extLst>
              <a:ext uri="{FF2B5EF4-FFF2-40B4-BE49-F238E27FC236}">
                <a16:creationId xmlns="" xmlns:a16="http://schemas.microsoft.com/office/drawing/2014/main" id="{3D61FC37-30AE-47E0-B0CD-3D0AC9669FDD}"/>
              </a:ext>
            </a:extLst>
          </p:cNvPr>
          <p:cNvSpPr txBox="1">
            <a:spLocks/>
          </p:cNvSpPr>
          <p:nvPr/>
        </p:nvSpPr>
        <p:spPr>
          <a:xfrm>
            <a:off x="838200" y="3216274"/>
            <a:ext cx="1924050" cy="4254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zh-CN" altLang="en-US" sz="2400" b="1" dirty="0">
              <a:solidFill>
                <a:schemeClr val="accent2"/>
              </a:solidFill>
              <a:latin typeface="+mn-lt"/>
              <a:ea typeface="+mn-ea"/>
              <a:cs typeface="+mn-ea"/>
              <a:sym typeface="+mn-lt"/>
            </a:endParaRPr>
          </a:p>
        </p:txBody>
      </p:sp>
      <p:sp>
        <p:nvSpPr>
          <p:cNvPr id="5" name="Rectangle 3">
            <a:extLst>
              <a:ext uri="{FF2B5EF4-FFF2-40B4-BE49-F238E27FC236}">
                <a16:creationId xmlns="" xmlns:a16="http://schemas.microsoft.com/office/drawing/2014/main" id="{5A19767E-F526-47D3-9CD4-A4E331231579}"/>
              </a:ext>
            </a:extLst>
          </p:cNvPr>
          <p:cNvSpPr txBox="1">
            <a:spLocks/>
          </p:cNvSpPr>
          <p:nvPr/>
        </p:nvSpPr>
        <p:spPr>
          <a:xfrm>
            <a:off x="1076325" y="3946524"/>
            <a:ext cx="10906125" cy="201295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zh-CN" altLang="en-US" sz="1800" b="1" dirty="0">
              <a:cs typeface="+mn-ea"/>
              <a:sym typeface="+mn-lt"/>
            </a:endParaRPr>
          </a:p>
        </p:txBody>
      </p:sp>
      <p:sp>
        <p:nvSpPr>
          <p:cNvPr id="2" name="矩形 1"/>
          <p:cNvSpPr/>
          <p:nvPr/>
        </p:nvSpPr>
        <p:spPr>
          <a:xfrm>
            <a:off x="1460269" y="923091"/>
            <a:ext cx="10258980" cy="3831818"/>
          </a:xfrm>
          <a:prstGeom prst="rect">
            <a:avLst/>
          </a:prstGeom>
        </p:spPr>
        <p:txBody>
          <a:bodyPr wrap="square">
            <a:spAutoFit/>
          </a:bodyPr>
          <a:lstStyle/>
          <a:p>
            <a:pPr>
              <a:lnSpc>
                <a:spcPct val="150000"/>
              </a:lnSpc>
            </a:pPr>
            <a:r>
              <a:rPr lang="zh-CN" altLang="en-US" dirty="0">
                <a:solidFill>
                  <a:srgbClr val="C00000"/>
                </a:solidFill>
                <a:cs typeface="+mn-ea"/>
                <a:sym typeface="+mn-lt"/>
              </a:rPr>
              <a:t>主体：</a:t>
            </a:r>
            <a:r>
              <a:rPr lang="zh-CN" altLang="en-US" dirty="0">
                <a:solidFill>
                  <a:schemeClr val="bg2">
                    <a:lumMod val="25000"/>
                  </a:schemeClr>
                </a:solidFill>
                <a:cs typeface="+mn-ea"/>
                <a:sym typeface="+mn-lt"/>
              </a:rPr>
              <a:t>国家工作人员</a:t>
            </a:r>
          </a:p>
          <a:p>
            <a:pPr>
              <a:lnSpc>
                <a:spcPct val="150000"/>
              </a:lnSpc>
            </a:pPr>
            <a:r>
              <a:rPr lang="zh-CN" altLang="en-US" dirty="0">
                <a:solidFill>
                  <a:srgbClr val="C00000"/>
                </a:solidFill>
                <a:cs typeface="+mn-ea"/>
                <a:sym typeface="+mn-lt"/>
              </a:rPr>
              <a:t>行为表现：</a:t>
            </a:r>
            <a:r>
              <a:rPr lang="zh-CN" altLang="en-US" dirty="0">
                <a:solidFill>
                  <a:schemeClr val="bg2">
                    <a:lumMod val="25000"/>
                  </a:schemeClr>
                </a:solidFill>
                <a:cs typeface="+mn-ea"/>
                <a:sym typeface="+mn-lt"/>
              </a:rPr>
              <a:t>利用职务上的便利，索取他人财物，或者非法收受他人财物，为他人谋取利益。</a:t>
            </a:r>
          </a:p>
          <a:p>
            <a:pPr>
              <a:lnSpc>
                <a:spcPct val="150000"/>
              </a:lnSpc>
            </a:pPr>
            <a:r>
              <a:rPr lang="zh-CN" altLang="en-US" dirty="0">
                <a:solidFill>
                  <a:srgbClr val="C00000"/>
                </a:solidFill>
                <a:cs typeface="+mn-ea"/>
                <a:sym typeface="+mn-lt"/>
              </a:rPr>
              <a:t>利用职务上的便利：</a:t>
            </a:r>
            <a:r>
              <a:rPr lang="zh-CN" altLang="en-US" dirty="0">
                <a:solidFill>
                  <a:schemeClr val="bg2">
                    <a:lumMod val="25000"/>
                  </a:schemeClr>
                </a:solidFill>
                <a:cs typeface="+mn-ea"/>
                <a:sym typeface="+mn-lt"/>
              </a:rPr>
              <a:t>本人所担任职务的便利和利用本人职权或者地位形成的便利条件两种情况</a:t>
            </a:r>
            <a:endParaRPr lang="en-US" altLang="zh-CN" dirty="0">
              <a:solidFill>
                <a:schemeClr val="bg2">
                  <a:lumMod val="25000"/>
                </a:schemeClr>
              </a:solidFill>
              <a:cs typeface="+mn-ea"/>
              <a:sym typeface="+mn-lt"/>
            </a:endParaRPr>
          </a:p>
          <a:p>
            <a:pPr>
              <a:lnSpc>
                <a:spcPct val="150000"/>
              </a:lnSpc>
            </a:pPr>
            <a:r>
              <a:rPr lang="zh-CN" altLang="en-US" dirty="0">
                <a:solidFill>
                  <a:srgbClr val="C00000"/>
                </a:solidFill>
                <a:cs typeface="+mn-ea"/>
                <a:sym typeface="+mn-lt"/>
              </a:rPr>
              <a:t>行为方式</a:t>
            </a:r>
            <a:endParaRPr lang="en-US" altLang="zh-CN" dirty="0">
              <a:solidFill>
                <a:srgbClr val="C00000"/>
              </a:solidFill>
              <a:cs typeface="+mn-ea"/>
              <a:sym typeface="+mn-lt"/>
            </a:endParaRP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索取他人财物</a:t>
            </a:r>
            <a:r>
              <a:rPr lang="en-US" altLang="zh-CN" dirty="0">
                <a:solidFill>
                  <a:schemeClr val="bg2">
                    <a:lumMod val="25000"/>
                  </a:schemeClr>
                </a:solidFill>
                <a:cs typeface="+mn-ea"/>
                <a:sym typeface="+mn-lt"/>
              </a:rPr>
              <a:t>—</a:t>
            </a:r>
            <a:r>
              <a:rPr lang="zh-CN" altLang="en-US" dirty="0">
                <a:solidFill>
                  <a:schemeClr val="bg2">
                    <a:lumMod val="25000"/>
                  </a:schemeClr>
                </a:solidFill>
                <a:cs typeface="+mn-ea"/>
                <a:sym typeface="+mn-lt"/>
              </a:rPr>
              <a:t>索贿</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收受他人财物，为他人谋取利益。</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在经济往来中，违反国家规定收受各种名义的回扣、手续费、归个人所有。</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利用本人职权或者地位形成的便利条件，通过其他国家工作人员职务上的行为，为请托人谋取不正当利益，索取请托人财物或者收受请托人财物。</a:t>
            </a:r>
          </a:p>
        </p:txBody>
      </p:sp>
      <p:sp>
        <p:nvSpPr>
          <p:cNvPr id="3" name="矩形 2"/>
          <p:cNvSpPr/>
          <p:nvPr/>
        </p:nvSpPr>
        <p:spPr>
          <a:xfrm>
            <a:off x="1460269" y="5119111"/>
            <a:ext cx="500409" cy="1241245"/>
          </a:xfrm>
          <a:prstGeom prst="rect">
            <a:avLst/>
          </a:prstGeom>
        </p:spPr>
        <p:txBody>
          <a:bodyPr vert="horz" lIns="91440" tIns="45720" rIns="91440" bIns="45720" rtlCol="0" anchor="ctr">
            <a:normAutofit fontScale="92500" lnSpcReduction="10000"/>
          </a:bodyPr>
          <a:lstStyle/>
          <a:p>
            <a:pPr algn="ctr">
              <a:lnSpc>
                <a:spcPct val="90000"/>
              </a:lnSpc>
              <a:spcBef>
                <a:spcPct val="0"/>
              </a:spcBef>
            </a:pPr>
            <a:r>
              <a:rPr lang="zh-CN" altLang="en-US" sz="2400" dirty="0">
                <a:solidFill>
                  <a:srgbClr val="C00000"/>
                </a:solidFill>
                <a:cs typeface="+mn-ea"/>
                <a:sym typeface="+mn-lt"/>
              </a:rPr>
              <a:t>立案标准</a:t>
            </a:r>
          </a:p>
        </p:txBody>
      </p:sp>
      <p:sp>
        <p:nvSpPr>
          <p:cNvPr id="6" name="矩形 5"/>
          <p:cNvSpPr/>
          <p:nvPr/>
        </p:nvSpPr>
        <p:spPr>
          <a:xfrm>
            <a:off x="2582747" y="4688175"/>
            <a:ext cx="8735286" cy="2169825"/>
          </a:xfrm>
          <a:prstGeom prst="rect">
            <a:avLst/>
          </a:prstGeom>
        </p:spPr>
        <p:txBody>
          <a:bodyPr wrap="square">
            <a:spAutoFit/>
          </a:bodyPr>
          <a:lstStyle/>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个人受贿数额在</a:t>
            </a:r>
            <a:r>
              <a:rPr lang="en-US" altLang="zh-CN" dirty="0">
                <a:solidFill>
                  <a:schemeClr val="bg2">
                    <a:lumMod val="25000"/>
                  </a:schemeClr>
                </a:solidFill>
                <a:cs typeface="+mn-ea"/>
                <a:sym typeface="+mn-lt"/>
              </a:rPr>
              <a:t>5000</a:t>
            </a:r>
            <a:r>
              <a:rPr lang="zh-CN" altLang="en-US" dirty="0">
                <a:solidFill>
                  <a:schemeClr val="bg2">
                    <a:lumMod val="25000"/>
                  </a:schemeClr>
                </a:solidFill>
                <a:cs typeface="+mn-ea"/>
                <a:sym typeface="+mn-lt"/>
              </a:rPr>
              <a:t>元以上的；</a:t>
            </a:r>
          </a:p>
          <a:p>
            <a:pPr marL="285750" indent="-285750">
              <a:lnSpc>
                <a:spcPct val="150000"/>
              </a:lnSpc>
              <a:buFont typeface="Arial" panose="020B0604020202020204" pitchFamily="34" charset="0"/>
              <a:buChar char="•"/>
            </a:pPr>
            <a:r>
              <a:rPr lang="zh-CN" altLang="en-US" dirty="0">
                <a:solidFill>
                  <a:schemeClr val="bg2">
                    <a:lumMod val="25000"/>
                  </a:schemeClr>
                </a:solidFill>
                <a:cs typeface="+mn-ea"/>
                <a:sym typeface="+mn-lt"/>
              </a:rPr>
              <a:t>个人受贿数额不满</a:t>
            </a:r>
            <a:r>
              <a:rPr lang="en-US" altLang="zh-CN" dirty="0">
                <a:solidFill>
                  <a:schemeClr val="bg2">
                    <a:lumMod val="25000"/>
                  </a:schemeClr>
                </a:solidFill>
                <a:cs typeface="+mn-ea"/>
                <a:sym typeface="+mn-lt"/>
              </a:rPr>
              <a:t>5000</a:t>
            </a:r>
            <a:r>
              <a:rPr lang="zh-CN" altLang="en-US" dirty="0">
                <a:solidFill>
                  <a:schemeClr val="bg2">
                    <a:lumMod val="25000"/>
                  </a:schemeClr>
                </a:solidFill>
                <a:cs typeface="+mn-ea"/>
                <a:sym typeface="+mn-lt"/>
              </a:rPr>
              <a:t>元，但具有下列情形之一的：</a:t>
            </a:r>
          </a:p>
          <a:p>
            <a:pPr>
              <a:lnSpc>
                <a:spcPct val="150000"/>
              </a:lnSpc>
            </a:pPr>
            <a:r>
              <a:rPr lang="zh-CN" altLang="en-US" dirty="0">
                <a:solidFill>
                  <a:schemeClr val="bg2">
                    <a:lumMod val="25000"/>
                  </a:schemeClr>
                </a:solidFill>
                <a:cs typeface="+mn-ea"/>
                <a:sym typeface="+mn-lt"/>
              </a:rPr>
              <a:t>（</a:t>
            </a:r>
            <a:r>
              <a:rPr lang="en-US" altLang="zh-CN" dirty="0">
                <a:solidFill>
                  <a:schemeClr val="bg2">
                    <a:lumMod val="25000"/>
                  </a:schemeClr>
                </a:solidFill>
                <a:cs typeface="+mn-ea"/>
                <a:sym typeface="+mn-lt"/>
              </a:rPr>
              <a:t>1</a:t>
            </a:r>
            <a:r>
              <a:rPr lang="zh-CN" altLang="en-US" dirty="0">
                <a:solidFill>
                  <a:schemeClr val="bg2">
                    <a:lumMod val="25000"/>
                  </a:schemeClr>
                </a:solidFill>
                <a:cs typeface="+mn-ea"/>
                <a:sym typeface="+mn-lt"/>
              </a:rPr>
              <a:t>）因受贿行为而使国家或者社会利益遭受重大损失的；</a:t>
            </a:r>
          </a:p>
          <a:p>
            <a:pPr>
              <a:lnSpc>
                <a:spcPct val="150000"/>
              </a:lnSpc>
            </a:pPr>
            <a:r>
              <a:rPr lang="zh-CN" altLang="en-US" dirty="0">
                <a:solidFill>
                  <a:schemeClr val="bg2">
                    <a:lumMod val="25000"/>
                  </a:schemeClr>
                </a:solidFill>
                <a:cs typeface="+mn-ea"/>
                <a:sym typeface="+mn-lt"/>
              </a:rPr>
              <a:t>（</a:t>
            </a:r>
            <a:r>
              <a:rPr lang="en-US" altLang="zh-CN" dirty="0">
                <a:solidFill>
                  <a:schemeClr val="bg2">
                    <a:lumMod val="25000"/>
                  </a:schemeClr>
                </a:solidFill>
                <a:cs typeface="+mn-ea"/>
                <a:sym typeface="+mn-lt"/>
              </a:rPr>
              <a:t>2</a:t>
            </a:r>
            <a:r>
              <a:rPr lang="zh-CN" altLang="en-US" dirty="0">
                <a:solidFill>
                  <a:schemeClr val="bg2">
                    <a:lumMod val="25000"/>
                  </a:schemeClr>
                </a:solidFill>
                <a:cs typeface="+mn-ea"/>
                <a:sym typeface="+mn-lt"/>
              </a:rPr>
              <a:t>）故意刁难、要挟有关单位、个人，造成恶劣影响的；</a:t>
            </a:r>
          </a:p>
          <a:p>
            <a:pPr>
              <a:lnSpc>
                <a:spcPct val="150000"/>
              </a:lnSpc>
            </a:pPr>
            <a:r>
              <a:rPr lang="zh-CN" altLang="en-US" dirty="0">
                <a:solidFill>
                  <a:schemeClr val="bg2">
                    <a:lumMod val="25000"/>
                  </a:schemeClr>
                </a:solidFill>
                <a:cs typeface="+mn-ea"/>
                <a:sym typeface="+mn-lt"/>
              </a:rPr>
              <a:t>（</a:t>
            </a:r>
            <a:r>
              <a:rPr lang="en-US" altLang="zh-CN" dirty="0">
                <a:solidFill>
                  <a:schemeClr val="bg2">
                    <a:lumMod val="25000"/>
                  </a:schemeClr>
                </a:solidFill>
                <a:cs typeface="+mn-ea"/>
                <a:sym typeface="+mn-lt"/>
              </a:rPr>
              <a:t>3</a:t>
            </a:r>
            <a:r>
              <a:rPr lang="zh-CN" altLang="en-US" dirty="0">
                <a:solidFill>
                  <a:schemeClr val="bg2">
                    <a:lumMod val="25000"/>
                  </a:schemeClr>
                </a:solidFill>
                <a:cs typeface="+mn-ea"/>
                <a:sym typeface="+mn-lt"/>
              </a:rPr>
              <a:t>）强行索取财物的</a:t>
            </a:r>
          </a:p>
        </p:txBody>
      </p:sp>
      <p:sp>
        <p:nvSpPr>
          <p:cNvPr id="9" name="Rectangle 2">
            <a:extLst>
              <a:ext uri="{FF2B5EF4-FFF2-40B4-BE49-F238E27FC236}">
                <a16:creationId xmlns="" xmlns:a16="http://schemas.microsoft.com/office/drawing/2014/main" id="{6B980A87-9ED7-441D-A84F-527CF235EEDB}"/>
              </a:ext>
            </a:extLst>
          </p:cNvPr>
          <p:cNvSpPr txBox="1">
            <a:spLocks/>
          </p:cNvSpPr>
          <p:nvPr/>
        </p:nvSpPr>
        <p:spPr>
          <a:xfrm>
            <a:off x="1256981" y="314284"/>
            <a:ext cx="662738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二、妨害公司管理秩序的风险</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114656D4-F869-4621-AC51-9E6725F2445C}"/>
              </a:ext>
            </a:extLst>
          </p:cNvPr>
          <p:cNvGrpSpPr/>
          <p:nvPr/>
        </p:nvGrpSpPr>
        <p:grpSpPr>
          <a:xfrm>
            <a:off x="0" y="2066630"/>
            <a:ext cx="3726454" cy="3456260"/>
            <a:chOff x="0" y="1908134"/>
            <a:chExt cx="4169664" cy="3456260"/>
          </a:xfrm>
        </p:grpSpPr>
        <p:sp>
          <p:nvSpPr>
            <p:cNvPr id="5" name="箭头: 五边形 56">
              <a:extLst>
                <a:ext uri="{FF2B5EF4-FFF2-40B4-BE49-F238E27FC236}">
                  <a16:creationId xmlns="" xmlns:a16="http://schemas.microsoft.com/office/drawing/2014/main" id="{4329107B-FFC3-4903-B24F-A96E89F89ADB}"/>
                </a:ext>
              </a:extLst>
            </p:cNvPr>
            <p:cNvSpPr/>
            <p:nvPr/>
          </p:nvSpPr>
          <p:spPr>
            <a:xfrm>
              <a:off x="0" y="1908134"/>
              <a:ext cx="4169664" cy="3456260"/>
            </a:xfrm>
            <a:prstGeom prst="homePlate">
              <a:avLst>
                <a:gd name="adj" fmla="val 290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6" name="矩形: 圆角 44">
              <a:extLst>
                <a:ext uri="{FF2B5EF4-FFF2-40B4-BE49-F238E27FC236}">
                  <a16:creationId xmlns="" xmlns:a16="http://schemas.microsoft.com/office/drawing/2014/main" id="{E0F33D2F-1D4A-40B7-A8FC-A2981BE90F7C}"/>
                </a:ext>
              </a:extLst>
            </p:cNvPr>
            <p:cNvSpPr/>
            <p:nvPr/>
          </p:nvSpPr>
          <p:spPr>
            <a:xfrm>
              <a:off x="563967" y="2971143"/>
              <a:ext cx="2396761" cy="12867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04</a:t>
              </a:r>
              <a:endParaRPr lang="zh-CN" altLang="en-US"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7" name="组合 6">
            <a:extLst>
              <a:ext uri="{FF2B5EF4-FFF2-40B4-BE49-F238E27FC236}">
                <a16:creationId xmlns="" xmlns:a16="http://schemas.microsoft.com/office/drawing/2014/main" id="{C57ED974-350C-4D0F-81CF-E20BB69807EA}"/>
              </a:ext>
            </a:extLst>
          </p:cNvPr>
          <p:cNvGrpSpPr/>
          <p:nvPr/>
        </p:nvGrpSpPr>
        <p:grpSpPr>
          <a:xfrm>
            <a:off x="3659993" y="2041294"/>
            <a:ext cx="8532008" cy="3463394"/>
            <a:chOff x="3659992" y="1882798"/>
            <a:chExt cx="9546773" cy="3463394"/>
          </a:xfrm>
        </p:grpSpPr>
        <p:sp>
          <p:nvSpPr>
            <p:cNvPr id="8" name="箭头: V 形 1">
              <a:extLst>
                <a:ext uri="{FF2B5EF4-FFF2-40B4-BE49-F238E27FC236}">
                  <a16:creationId xmlns="" xmlns:a16="http://schemas.microsoft.com/office/drawing/2014/main" id="{2410B26D-02F1-4C64-B697-50309B37F3EE}"/>
                </a:ext>
              </a:extLst>
            </p:cNvPr>
            <p:cNvSpPr/>
            <p:nvPr/>
          </p:nvSpPr>
          <p:spPr>
            <a:xfrm>
              <a:off x="3659992" y="1882798"/>
              <a:ext cx="9546773" cy="3463394"/>
            </a:xfrm>
            <a:prstGeom prst="chevron">
              <a:avLst>
                <a:gd name="adj" fmla="val 26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文本框 8">
              <a:extLst>
                <a:ext uri="{FF2B5EF4-FFF2-40B4-BE49-F238E27FC236}">
                  <a16:creationId xmlns="" xmlns:a16="http://schemas.microsoft.com/office/drawing/2014/main" id="{4C1A6BE9-F73B-4CA5-8876-E0035539275D}"/>
                </a:ext>
              </a:extLst>
            </p:cNvPr>
            <p:cNvSpPr txBox="1"/>
            <p:nvPr/>
          </p:nvSpPr>
          <p:spPr>
            <a:xfrm>
              <a:off x="5275301" y="2592547"/>
              <a:ext cx="5630652" cy="2043893"/>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企业家刑事法律</a:t>
              </a:r>
              <a:endParaRPr lang="en-US" altLang="zh-CN"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风险控制与防范</a:t>
              </a:r>
            </a:p>
          </p:txBody>
        </p:sp>
      </p:grpSp>
      <p:grpSp>
        <p:nvGrpSpPr>
          <p:cNvPr id="10" name="组合 9">
            <a:extLst>
              <a:ext uri="{FF2B5EF4-FFF2-40B4-BE49-F238E27FC236}">
                <a16:creationId xmlns="" xmlns:a16="http://schemas.microsoft.com/office/drawing/2014/main" id="{29F21795-DD14-40F2-B1E8-41B072890752}"/>
              </a:ext>
            </a:extLst>
          </p:cNvPr>
          <p:cNvGrpSpPr/>
          <p:nvPr/>
        </p:nvGrpSpPr>
        <p:grpSpPr>
          <a:xfrm>
            <a:off x="2277554" y="824784"/>
            <a:ext cx="8222445" cy="546759"/>
            <a:chOff x="2084832" y="841065"/>
            <a:chExt cx="6671470" cy="546759"/>
          </a:xfrm>
        </p:grpSpPr>
        <p:grpSp>
          <p:nvGrpSpPr>
            <p:cNvPr id="11" name="组合 10">
              <a:extLst>
                <a:ext uri="{FF2B5EF4-FFF2-40B4-BE49-F238E27FC236}">
                  <a16:creationId xmlns="" xmlns:a16="http://schemas.microsoft.com/office/drawing/2014/main" id="{F4D6AF85-B529-45EC-8724-E1F394FCBC4F}"/>
                </a:ext>
              </a:extLst>
            </p:cNvPr>
            <p:cNvGrpSpPr/>
            <p:nvPr/>
          </p:nvGrpSpPr>
          <p:grpSpPr>
            <a:xfrm flipH="1">
              <a:off x="2084832" y="1003605"/>
              <a:ext cx="680474" cy="248683"/>
              <a:chOff x="268224" y="1660843"/>
              <a:chExt cx="4872228" cy="1546250"/>
            </a:xfrm>
          </p:grpSpPr>
          <p:sp>
            <p:nvSpPr>
              <p:cNvPr id="15" name="箭头: V 形 35">
                <a:extLst>
                  <a:ext uri="{FF2B5EF4-FFF2-40B4-BE49-F238E27FC236}">
                    <a16:creationId xmlns="" xmlns:a16="http://schemas.microsoft.com/office/drawing/2014/main" id="{48B6EFDC-0F5B-473E-96A5-3BCC70C1BD59}"/>
                  </a:ext>
                </a:extLst>
              </p:cNvPr>
              <p:cNvSpPr/>
              <p:nvPr/>
            </p:nvSpPr>
            <p:spPr>
              <a:xfrm flipH="1">
                <a:off x="268224" y="1660843"/>
                <a:ext cx="1168146" cy="1546250"/>
              </a:xfrm>
              <a:prstGeom prst="chevron">
                <a:avLst>
                  <a:gd name="adj" fmla="val 416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6" name="箭头: V 形 36">
                <a:extLst>
                  <a:ext uri="{FF2B5EF4-FFF2-40B4-BE49-F238E27FC236}">
                    <a16:creationId xmlns="" xmlns:a16="http://schemas.microsoft.com/office/drawing/2014/main" id="{6FC2958A-889E-4F57-A253-C1F1FDA21DD6}"/>
                  </a:ext>
                </a:extLst>
              </p:cNvPr>
              <p:cNvSpPr/>
              <p:nvPr/>
            </p:nvSpPr>
            <p:spPr>
              <a:xfrm flipH="1">
                <a:off x="1133856" y="1660843"/>
                <a:ext cx="1168146" cy="1546250"/>
              </a:xfrm>
              <a:prstGeom prst="chevron">
                <a:avLst>
                  <a:gd name="adj" fmla="val 4165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7" name="箭头: V 形 37">
                <a:extLst>
                  <a:ext uri="{FF2B5EF4-FFF2-40B4-BE49-F238E27FC236}">
                    <a16:creationId xmlns="" xmlns:a16="http://schemas.microsoft.com/office/drawing/2014/main" id="{E7BF6D55-2F67-4A94-A63E-C2A55FA020E6}"/>
                  </a:ext>
                </a:extLst>
              </p:cNvPr>
              <p:cNvSpPr/>
              <p:nvPr/>
            </p:nvSpPr>
            <p:spPr>
              <a:xfrm flipH="1">
                <a:off x="2023872" y="1660843"/>
                <a:ext cx="1168146" cy="1546250"/>
              </a:xfrm>
              <a:prstGeom prst="chevron">
                <a:avLst>
                  <a:gd name="adj" fmla="val 4165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8" name="箭头: V 形 38">
                <a:extLst>
                  <a:ext uri="{FF2B5EF4-FFF2-40B4-BE49-F238E27FC236}">
                    <a16:creationId xmlns="" xmlns:a16="http://schemas.microsoft.com/office/drawing/2014/main" id="{C3D3E753-0AE9-47D1-9B3B-FE7C838CB7E3}"/>
                  </a:ext>
                </a:extLst>
              </p:cNvPr>
              <p:cNvSpPr/>
              <p:nvPr/>
            </p:nvSpPr>
            <p:spPr>
              <a:xfrm flipH="1">
                <a:off x="2998089" y="1660843"/>
                <a:ext cx="1168146" cy="1546250"/>
              </a:xfrm>
              <a:prstGeom prst="chevron">
                <a:avLst>
                  <a:gd name="adj" fmla="val 416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9" name="箭头: V 形 39">
                <a:extLst>
                  <a:ext uri="{FF2B5EF4-FFF2-40B4-BE49-F238E27FC236}">
                    <a16:creationId xmlns="" xmlns:a16="http://schemas.microsoft.com/office/drawing/2014/main" id="{F96A97B3-08EC-4BC5-B91B-91A67B60E11A}"/>
                  </a:ext>
                </a:extLst>
              </p:cNvPr>
              <p:cNvSpPr/>
              <p:nvPr/>
            </p:nvSpPr>
            <p:spPr>
              <a:xfrm flipH="1">
                <a:off x="3972306" y="1660843"/>
                <a:ext cx="1168146" cy="1546250"/>
              </a:xfrm>
              <a:prstGeom prst="chevron">
                <a:avLst>
                  <a:gd name="adj" fmla="val 416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2" name="组合 11">
              <a:extLst>
                <a:ext uri="{FF2B5EF4-FFF2-40B4-BE49-F238E27FC236}">
                  <a16:creationId xmlns="" xmlns:a16="http://schemas.microsoft.com/office/drawing/2014/main" id="{6C73C6D7-DCD3-4BC2-8E8B-6F018E4FDC40}"/>
                </a:ext>
              </a:extLst>
            </p:cNvPr>
            <p:cNvGrpSpPr/>
            <p:nvPr/>
          </p:nvGrpSpPr>
          <p:grpSpPr>
            <a:xfrm>
              <a:off x="2859944" y="841065"/>
              <a:ext cx="5896358" cy="546759"/>
              <a:chOff x="1183550" y="2815146"/>
              <a:chExt cx="5896358" cy="546759"/>
            </a:xfrm>
          </p:grpSpPr>
          <p:sp>
            <p:nvSpPr>
              <p:cNvPr id="13" name="man-talking-to-males_48760">
                <a:extLst>
                  <a:ext uri="{FF2B5EF4-FFF2-40B4-BE49-F238E27FC236}">
                    <a16:creationId xmlns="" xmlns:a16="http://schemas.microsoft.com/office/drawing/2014/main" id="{64B8B8A4-610C-4BC0-957C-83A2C5B20130}"/>
                  </a:ext>
                </a:extLst>
              </p:cNvPr>
              <p:cNvSpPr/>
              <p:nvPr/>
            </p:nvSpPr>
            <p:spPr>
              <a:xfrm>
                <a:off x="1459658" y="2815146"/>
                <a:ext cx="416779" cy="546759"/>
              </a:xfrm>
              <a:custGeom>
                <a:avLst/>
                <a:gdLst>
                  <a:gd name="connsiteX0" fmla="*/ 224449 w 451407"/>
                  <a:gd name="connsiteY0" fmla="*/ 494792 h 592185"/>
                  <a:gd name="connsiteX1" fmla="*/ 212617 w 451407"/>
                  <a:gd name="connsiteY1" fmla="*/ 573566 h 592185"/>
                  <a:gd name="connsiteX2" fmla="*/ 224449 w 451407"/>
                  <a:gd name="connsiteY2" fmla="*/ 589679 h 592185"/>
                  <a:gd name="connsiteX3" fmla="*/ 224807 w 451407"/>
                  <a:gd name="connsiteY3" fmla="*/ 589679 h 592185"/>
                  <a:gd name="connsiteX4" fmla="*/ 236639 w 451407"/>
                  <a:gd name="connsiteY4" fmla="*/ 573566 h 592185"/>
                  <a:gd name="connsiteX5" fmla="*/ 224807 w 451407"/>
                  <a:gd name="connsiteY5" fmla="*/ 494792 h 592185"/>
                  <a:gd name="connsiteX6" fmla="*/ 354242 w 451407"/>
                  <a:gd name="connsiteY6" fmla="*/ 466148 h 592185"/>
                  <a:gd name="connsiteX7" fmla="*/ 342410 w 451407"/>
                  <a:gd name="connsiteY7" fmla="*/ 544921 h 592185"/>
                  <a:gd name="connsiteX8" fmla="*/ 354242 w 451407"/>
                  <a:gd name="connsiteY8" fmla="*/ 561034 h 592185"/>
                  <a:gd name="connsiteX9" fmla="*/ 354600 w 451407"/>
                  <a:gd name="connsiteY9" fmla="*/ 561034 h 592185"/>
                  <a:gd name="connsiteX10" fmla="*/ 366432 w 451407"/>
                  <a:gd name="connsiteY10" fmla="*/ 544921 h 592185"/>
                  <a:gd name="connsiteX11" fmla="*/ 354600 w 451407"/>
                  <a:gd name="connsiteY11" fmla="*/ 466148 h 592185"/>
                  <a:gd name="connsiteX12" fmla="*/ 95373 w 451407"/>
                  <a:gd name="connsiteY12" fmla="*/ 466148 h 592185"/>
                  <a:gd name="connsiteX13" fmla="*/ 83541 w 451407"/>
                  <a:gd name="connsiteY13" fmla="*/ 544921 h 592185"/>
                  <a:gd name="connsiteX14" fmla="*/ 95373 w 451407"/>
                  <a:gd name="connsiteY14" fmla="*/ 561034 h 592185"/>
                  <a:gd name="connsiteX15" fmla="*/ 95731 w 451407"/>
                  <a:gd name="connsiteY15" fmla="*/ 561034 h 592185"/>
                  <a:gd name="connsiteX16" fmla="*/ 107205 w 451407"/>
                  <a:gd name="connsiteY16" fmla="*/ 544921 h 592185"/>
                  <a:gd name="connsiteX17" fmla="*/ 95731 w 451407"/>
                  <a:gd name="connsiteY17" fmla="*/ 466148 h 592185"/>
                  <a:gd name="connsiteX18" fmla="*/ 83541 w 451407"/>
                  <a:gd name="connsiteY18" fmla="*/ 452183 h 592185"/>
                  <a:gd name="connsiteX19" fmla="*/ 95373 w 451407"/>
                  <a:gd name="connsiteY19" fmla="*/ 464357 h 592185"/>
                  <a:gd name="connsiteX20" fmla="*/ 107563 w 451407"/>
                  <a:gd name="connsiteY20" fmla="*/ 452183 h 592185"/>
                  <a:gd name="connsiteX21" fmla="*/ 171742 w 451407"/>
                  <a:gd name="connsiteY21" fmla="*/ 508399 h 592185"/>
                  <a:gd name="connsiteX22" fmla="*/ 212617 w 451407"/>
                  <a:gd name="connsiteY22" fmla="*/ 480828 h 592185"/>
                  <a:gd name="connsiteX23" fmla="*/ 212975 w 451407"/>
                  <a:gd name="connsiteY23" fmla="*/ 480828 h 592185"/>
                  <a:gd name="connsiteX24" fmla="*/ 224807 w 451407"/>
                  <a:gd name="connsiteY24" fmla="*/ 493002 h 592185"/>
                  <a:gd name="connsiteX25" fmla="*/ 236998 w 451407"/>
                  <a:gd name="connsiteY25" fmla="*/ 480828 h 592185"/>
                  <a:gd name="connsiteX26" fmla="*/ 279306 w 451407"/>
                  <a:gd name="connsiteY26" fmla="*/ 508041 h 592185"/>
                  <a:gd name="connsiteX27" fmla="*/ 342410 w 451407"/>
                  <a:gd name="connsiteY27" fmla="*/ 452183 h 592185"/>
                  <a:gd name="connsiteX28" fmla="*/ 342768 w 451407"/>
                  <a:gd name="connsiteY28" fmla="*/ 452183 h 592185"/>
                  <a:gd name="connsiteX29" fmla="*/ 354242 w 451407"/>
                  <a:gd name="connsiteY29" fmla="*/ 464357 h 592185"/>
                  <a:gd name="connsiteX30" fmla="*/ 366432 w 451407"/>
                  <a:gd name="connsiteY30" fmla="*/ 452183 h 592185"/>
                  <a:gd name="connsiteX31" fmla="*/ 451407 w 451407"/>
                  <a:gd name="connsiteY31" fmla="*/ 563540 h 592185"/>
                  <a:gd name="connsiteX32" fmla="*/ 425233 w 451407"/>
                  <a:gd name="connsiteY32" fmla="*/ 563540 h 592185"/>
                  <a:gd name="connsiteX33" fmla="*/ 412684 w 451407"/>
                  <a:gd name="connsiteY33" fmla="*/ 563540 h 592185"/>
                  <a:gd name="connsiteX34" fmla="*/ 406231 w 451407"/>
                  <a:gd name="connsiteY34" fmla="*/ 541698 h 592185"/>
                  <a:gd name="connsiteX35" fmla="*/ 406231 w 451407"/>
                  <a:gd name="connsiteY35" fmla="*/ 563540 h 592185"/>
                  <a:gd name="connsiteX36" fmla="*/ 313368 w 451407"/>
                  <a:gd name="connsiteY36" fmla="*/ 563540 h 592185"/>
                  <a:gd name="connsiteX37" fmla="*/ 321614 w 451407"/>
                  <a:gd name="connsiteY37" fmla="*/ 592185 h 592185"/>
                  <a:gd name="connsiteX38" fmla="*/ 295440 w 451407"/>
                  <a:gd name="connsiteY38" fmla="*/ 592185 h 592185"/>
                  <a:gd name="connsiteX39" fmla="*/ 282891 w 451407"/>
                  <a:gd name="connsiteY39" fmla="*/ 592185 h 592185"/>
                  <a:gd name="connsiteX40" fmla="*/ 276438 w 451407"/>
                  <a:gd name="connsiteY40" fmla="*/ 570343 h 592185"/>
                  <a:gd name="connsiteX41" fmla="*/ 276438 w 451407"/>
                  <a:gd name="connsiteY41" fmla="*/ 592185 h 592185"/>
                  <a:gd name="connsiteX42" fmla="*/ 174611 w 451407"/>
                  <a:gd name="connsiteY42" fmla="*/ 592185 h 592185"/>
                  <a:gd name="connsiteX43" fmla="*/ 174611 w 451407"/>
                  <a:gd name="connsiteY43" fmla="*/ 570343 h 592185"/>
                  <a:gd name="connsiteX44" fmla="*/ 168157 w 451407"/>
                  <a:gd name="connsiteY44" fmla="*/ 592185 h 592185"/>
                  <a:gd name="connsiteX45" fmla="*/ 129434 w 451407"/>
                  <a:gd name="connsiteY45" fmla="*/ 592185 h 592185"/>
                  <a:gd name="connsiteX46" fmla="*/ 136605 w 451407"/>
                  <a:gd name="connsiteY46" fmla="*/ 563540 h 592185"/>
                  <a:gd name="connsiteX47" fmla="*/ 45535 w 451407"/>
                  <a:gd name="connsiteY47" fmla="*/ 563540 h 592185"/>
                  <a:gd name="connsiteX48" fmla="*/ 45535 w 451407"/>
                  <a:gd name="connsiteY48" fmla="*/ 541698 h 592185"/>
                  <a:gd name="connsiteX49" fmla="*/ 39081 w 451407"/>
                  <a:gd name="connsiteY49" fmla="*/ 563540 h 592185"/>
                  <a:gd name="connsiteX50" fmla="*/ 0 w 451407"/>
                  <a:gd name="connsiteY50" fmla="*/ 563540 h 592185"/>
                  <a:gd name="connsiteX51" fmla="*/ 83541 w 451407"/>
                  <a:gd name="connsiteY51" fmla="*/ 452183 h 592185"/>
                  <a:gd name="connsiteX52" fmla="*/ 223939 w 451407"/>
                  <a:gd name="connsiteY52" fmla="*/ 380559 h 592185"/>
                  <a:gd name="connsiteX53" fmla="*/ 272876 w 451407"/>
                  <a:gd name="connsiteY53" fmla="*/ 429461 h 592185"/>
                  <a:gd name="connsiteX54" fmla="*/ 223939 w 451407"/>
                  <a:gd name="connsiteY54" fmla="*/ 478363 h 592185"/>
                  <a:gd name="connsiteX55" fmla="*/ 175002 w 451407"/>
                  <a:gd name="connsiteY55" fmla="*/ 429461 h 592185"/>
                  <a:gd name="connsiteX56" fmla="*/ 223939 w 451407"/>
                  <a:gd name="connsiteY56" fmla="*/ 380559 h 592185"/>
                  <a:gd name="connsiteX57" fmla="*/ 353709 w 451407"/>
                  <a:gd name="connsiteY57" fmla="*/ 351980 h 592185"/>
                  <a:gd name="connsiteX58" fmla="*/ 402646 w 451407"/>
                  <a:gd name="connsiteY58" fmla="*/ 400847 h 592185"/>
                  <a:gd name="connsiteX59" fmla="*/ 353709 w 451407"/>
                  <a:gd name="connsiteY59" fmla="*/ 449714 h 592185"/>
                  <a:gd name="connsiteX60" fmla="*/ 304772 w 451407"/>
                  <a:gd name="connsiteY60" fmla="*/ 400847 h 592185"/>
                  <a:gd name="connsiteX61" fmla="*/ 353709 w 451407"/>
                  <a:gd name="connsiteY61" fmla="*/ 351980 h 592185"/>
                  <a:gd name="connsiteX62" fmla="*/ 94841 w 451407"/>
                  <a:gd name="connsiteY62" fmla="*/ 351980 h 592185"/>
                  <a:gd name="connsiteX63" fmla="*/ 143814 w 451407"/>
                  <a:gd name="connsiteY63" fmla="*/ 400847 h 592185"/>
                  <a:gd name="connsiteX64" fmla="*/ 94841 w 451407"/>
                  <a:gd name="connsiteY64" fmla="*/ 449714 h 592185"/>
                  <a:gd name="connsiteX65" fmla="*/ 45868 w 451407"/>
                  <a:gd name="connsiteY65" fmla="*/ 400847 h 592185"/>
                  <a:gd name="connsiteX66" fmla="*/ 94841 w 451407"/>
                  <a:gd name="connsiteY66" fmla="*/ 351980 h 592185"/>
                  <a:gd name="connsiteX67" fmla="*/ 127653 w 451407"/>
                  <a:gd name="connsiteY67" fmla="*/ 247755 h 592185"/>
                  <a:gd name="connsiteX68" fmla="*/ 321990 w 451407"/>
                  <a:gd name="connsiteY68" fmla="*/ 247755 h 592185"/>
                  <a:gd name="connsiteX69" fmla="*/ 313026 w 451407"/>
                  <a:gd name="connsiteY69" fmla="*/ 351936 h 592185"/>
                  <a:gd name="connsiteX70" fmla="*/ 289362 w 451407"/>
                  <a:gd name="connsiteY70" fmla="*/ 401341 h 592185"/>
                  <a:gd name="connsiteX71" fmla="*/ 300835 w 451407"/>
                  <a:gd name="connsiteY71" fmla="*/ 437858 h 592185"/>
                  <a:gd name="connsiteX72" fmla="*/ 286135 w 451407"/>
                  <a:gd name="connsiteY72" fmla="*/ 437858 h 592185"/>
                  <a:gd name="connsiteX73" fmla="*/ 286852 w 451407"/>
                  <a:gd name="connsiteY73" fmla="*/ 429982 h 592185"/>
                  <a:gd name="connsiteX74" fmla="*/ 223029 w 451407"/>
                  <a:gd name="connsiteY74" fmla="*/ 366614 h 592185"/>
                  <a:gd name="connsiteX75" fmla="*/ 159564 w 451407"/>
                  <a:gd name="connsiteY75" fmla="*/ 429982 h 592185"/>
                  <a:gd name="connsiteX76" fmla="*/ 159923 w 451407"/>
                  <a:gd name="connsiteY76" fmla="*/ 437858 h 592185"/>
                  <a:gd name="connsiteX77" fmla="*/ 145939 w 451407"/>
                  <a:gd name="connsiteY77" fmla="*/ 437858 h 592185"/>
                  <a:gd name="connsiteX78" fmla="*/ 157413 w 451407"/>
                  <a:gd name="connsiteY78" fmla="*/ 401341 h 592185"/>
                  <a:gd name="connsiteX79" fmla="*/ 136975 w 451407"/>
                  <a:gd name="connsiteY79" fmla="*/ 354800 h 592185"/>
                  <a:gd name="connsiteX80" fmla="*/ 108671 w 451407"/>
                  <a:gd name="connsiteY80" fmla="*/ 216636 h 592185"/>
                  <a:gd name="connsiteX81" fmla="*/ 340972 w 451407"/>
                  <a:gd name="connsiteY81" fmla="*/ 216636 h 592185"/>
                  <a:gd name="connsiteX82" fmla="*/ 340972 w 451407"/>
                  <a:gd name="connsiteY82" fmla="*/ 242040 h 592185"/>
                  <a:gd name="connsiteX83" fmla="*/ 108671 w 451407"/>
                  <a:gd name="connsiteY83" fmla="*/ 242040 h 592185"/>
                  <a:gd name="connsiteX84" fmla="*/ 223742 w 451407"/>
                  <a:gd name="connsiteY84" fmla="*/ 114237 h 592185"/>
                  <a:gd name="connsiteX85" fmla="*/ 212267 w 451407"/>
                  <a:gd name="connsiteY85" fmla="*/ 193011 h 592185"/>
                  <a:gd name="connsiteX86" fmla="*/ 223742 w 451407"/>
                  <a:gd name="connsiteY86" fmla="*/ 209124 h 592185"/>
                  <a:gd name="connsiteX87" fmla="*/ 224101 w 451407"/>
                  <a:gd name="connsiteY87" fmla="*/ 209124 h 592185"/>
                  <a:gd name="connsiteX88" fmla="*/ 235935 w 451407"/>
                  <a:gd name="connsiteY88" fmla="*/ 193011 h 592185"/>
                  <a:gd name="connsiteX89" fmla="*/ 224101 w 451407"/>
                  <a:gd name="connsiteY89" fmla="*/ 114237 h 592185"/>
                  <a:gd name="connsiteX90" fmla="*/ 212267 w 451407"/>
                  <a:gd name="connsiteY90" fmla="*/ 100273 h 592185"/>
                  <a:gd name="connsiteX91" fmla="*/ 224101 w 451407"/>
                  <a:gd name="connsiteY91" fmla="*/ 112447 h 592185"/>
                  <a:gd name="connsiteX92" fmla="*/ 236294 w 451407"/>
                  <a:gd name="connsiteY92" fmla="*/ 100273 h 592185"/>
                  <a:gd name="connsiteX93" fmla="*/ 321284 w 451407"/>
                  <a:gd name="connsiteY93" fmla="*/ 211272 h 592185"/>
                  <a:gd name="connsiteX94" fmla="*/ 294747 w 451407"/>
                  <a:gd name="connsiteY94" fmla="*/ 211272 h 592185"/>
                  <a:gd name="connsiteX95" fmla="*/ 263548 w 451407"/>
                  <a:gd name="connsiteY95" fmla="*/ 153982 h 592185"/>
                  <a:gd name="connsiteX96" fmla="*/ 254583 w 451407"/>
                  <a:gd name="connsiteY96" fmla="*/ 148253 h 592185"/>
                  <a:gd name="connsiteX97" fmla="*/ 242390 w 451407"/>
                  <a:gd name="connsiteY97" fmla="*/ 148253 h 592185"/>
                  <a:gd name="connsiteX98" fmla="*/ 232349 w 451407"/>
                  <a:gd name="connsiteY98" fmla="*/ 158279 h 592185"/>
                  <a:gd name="connsiteX99" fmla="*/ 242390 w 451407"/>
                  <a:gd name="connsiteY99" fmla="*/ 168305 h 592185"/>
                  <a:gd name="connsiteX100" fmla="*/ 254583 w 451407"/>
                  <a:gd name="connsiteY100" fmla="*/ 168305 h 592185"/>
                  <a:gd name="connsiteX101" fmla="*/ 257810 w 451407"/>
                  <a:gd name="connsiteY101" fmla="*/ 167588 h 592185"/>
                  <a:gd name="connsiteX102" fmla="*/ 274306 w 451407"/>
                  <a:gd name="connsiteY102" fmla="*/ 185850 h 592185"/>
                  <a:gd name="connsiteX103" fmla="*/ 278968 w 451407"/>
                  <a:gd name="connsiteY103" fmla="*/ 211272 h 592185"/>
                  <a:gd name="connsiteX104" fmla="*/ 173896 w 451407"/>
                  <a:gd name="connsiteY104" fmla="*/ 211272 h 592185"/>
                  <a:gd name="connsiteX105" fmla="*/ 173896 w 451407"/>
                  <a:gd name="connsiteY105" fmla="*/ 189430 h 592185"/>
                  <a:gd name="connsiteX106" fmla="*/ 167799 w 451407"/>
                  <a:gd name="connsiteY106" fmla="*/ 211272 h 592185"/>
                  <a:gd name="connsiteX107" fmla="*/ 128711 w 451407"/>
                  <a:gd name="connsiteY107" fmla="*/ 211272 h 592185"/>
                  <a:gd name="connsiteX108" fmla="*/ 212267 w 451407"/>
                  <a:gd name="connsiteY108" fmla="*/ 100273 h 592185"/>
                  <a:gd name="connsiteX109" fmla="*/ 223410 w 451407"/>
                  <a:gd name="connsiteY109" fmla="*/ 0 h 592185"/>
                  <a:gd name="connsiteX110" fmla="*/ 272171 w 451407"/>
                  <a:gd name="connsiteY110" fmla="*/ 48867 h 592185"/>
                  <a:gd name="connsiteX111" fmla="*/ 223410 w 451407"/>
                  <a:gd name="connsiteY111" fmla="*/ 97734 h 592185"/>
                  <a:gd name="connsiteX112" fmla="*/ 174649 w 451407"/>
                  <a:gd name="connsiteY112" fmla="*/ 48867 h 592185"/>
                  <a:gd name="connsiteX113" fmla="*/ 223410 w 451407"/>
                  <a:gd name="connsiteY113" fmla="*/ 0 h 59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51407" h="592185">
                    <a:moveTo>
                      <a:pt x="224449" y="494792"/>
                    </a:moveTo>
                    <a:lnTo>
                      <a:pt x="212617" y="573566"/>
                    </a:lnTo>
                    <a:lnTo>
                      <a:pt x="224449" y="589679"/>
                    </a:lnTo>
                    <a:lnTo>
                      <a:pt x="224807" y="589679"/>
                    </a:lnTo>
                    <a:lnTo>
                      <a:pt x="236639" y="573566"/>
                    </a:lnTo>
                    <a:lnTo>
                      <a:pt x="224807" y="494792"/>
                    </a:lnTo>
                    <a:close/>
                    <a:moveTo>
                      <a:pt x="354242" y="466148"/>
                    </a:moveTo>
                    <a:lnTo>
                      <a:pt x="342410" y="544921"/>
                    </a:lnTo>
                    <a:lnTo>
                      <a:pt x="354242" y="561034"/>
                    </a:lnTo>
                    <a:lnTo>
                      <a:pt x="354600" y="561034"/>
                    </a:lnTo>
                    <a:lnTo>
                      <a:pt x="366432" y="544921"/>
                    </a:lnTo>
                    <a:lnTo>
                      <a:pt x="354600" y="466148"/>
                    </a:lnTo>
                    <a:close/>
                    <a:moveTo>
                      <a:pt x="95373" y="466148"/>
                    </a:moveTo>
                    <a:lnTo>
                      <a:pt x="83541" y="544921"/>
                    </a:lnTo>
                    <a:lnTo>
                      <a:pt x="95373" y="561034"/>
                    </a:lnTo>
                    <a:lnTo>
                      <a:pt x="95731" y="561034"/>
                    </a:lnTo>
                    <a:lnTo>
                      <a:pt x="107205" y="544921"/>
                    </a:lnTo>
                    <a:lnTo>
                      <a:pt x="95731" y="466148"/>
                    </a:lnTo>
                    <a:close/>
                    <a:moveTo>
                      <a:pt x="83541" y="452183"/>
                    </a:moveTo>
                    <a:lnTo>
                      <a:pt x="95373" y="464357"/>
                    </a:lnTo>
                    <a:lnTo>
                      <a:pt x="107563" y="452183"/>
                    </a:lnTo>
                    <a:cubicBezTo>
                      <a:pt x="134454" y="461135"/>
                      <a:pt x="156325" y="481186"/>
                      <a:pt x="171742" y="508399"/>
                    </a:cubicBezTo>
                    <a:cubicBezTo>
                      <a:pt x="191104" y="489422"/>
                      <a:pt x="209748" y="481544"/>
                      <a:pt x="212617" y="480828"/>
                    </a:cubicBezTo>
                    <a:cubicBezTo>
                      <a:pt x="212617" y="480828"/>
                      <a:pt x="212617" y="480828"/>
                      <a:pt x="212975" y="480828"/>
                    </a:cubicBezTo>
                    <a:lnTo>
                      <a:pt x="224807" y="493002"/>
                    </a:lnTo>
                    <a:lnTo>
                      <a:pt x="236998" y="480828"/>
                    </a:lnTo>
                    <a:cubicBezTo>
                      <a:pt x="252774" y="486199"/>
                      <a:pt x="267115" y="495509"/>
                      <a:pt x="279306" y="508041"/>
                    </a:cubicBezTo>
                    <a:cubicBezTo>
                      <a:pt x="303328" y="468296"/>
                      <a:pt x="338107" y="453257"/>
                      <a:pt x="342410" y="452183"/>
                    </a:cubicBezTo>
                    <a:cubicBezTo>
                      <a:pt x="342410" y="452183"/>
                      <a:pt x="342410" y="452183"/>
                      <a:pt x="342768" y="452183"/>
                    </a:cubicBezTo>
                    <a:lnTo>
                      <a:pt x="354242" y="464357"/>
                    </a:lnTo>
                    <a:lnTo>
                      <a:pt x="366432" y="452183"/>
                    </a:lnTo>
                    <a:cubicBezTo>
                      <a:pt x="409816" y="466506"/>
                      <a:pt x="439934" y="509831"/>
                      <a:pt x="451407" y="563540"/>
                    </a:cubicBezTo>
                    <a:lnTo>
                      <a:pt x="425233" y="563540"/>
                    </a:lnTo>
                    <a:lnTo>
                      <a:pt x="412684" y="563540"/>
                    </a:lnTo>
                    <a:cubicBezTo>
                      <a:pt x="410533" y="555305"/>
                      <a:pt x="408382" y="547786"/>
                      <a:pt x="406231" y="541698"/>
                    </a:cubicBezTo>
                    <a:lnTo>
                      <a:pt x="406231" y="563540"/>
                    </a:lnTo>
                    <a:lnTo>
                      <a:pt x="313368" y="563540"/>
                    </a:lnTo>
                    <a:cubicBezTo>
                      <a:pt x="316953" y="572492"/>
                      <a:pt x="319821" y="582159"/>
                      <a:pt x="321614" y="592185"/>
                    </a:cubicBezTo>
                    <a:lnTo>
                      <a:pt x="295440" y="592185"/>
                    </a:lnTo>
                    <a:lnTo>
                      <a:pt x="282891" y="592185"/>
                    </a:lnTo>
                    <a:cubicBezTo>
                      <a:pt x="280740" y="583950"/>
                      <a:pt x="278589" y="576430"/>
                      <a:pt x="276438" y="570343"/>
                    </a:cubicBezTo>
                    <a:lnTo>
                      <a:pt x="276438" y="592185"/>
                    </a:lnTo>
                    <a:lnTo>
                      <a:pt x="174611" y="592185"/>
                    </a:lnTo>
                    <a:lnTo>
                      <a:pt x="174611" y="570343"/>
                    </a:lnTo>
                    <a:cubicBezTo>
                      <a:pt x="172460" y="576430"/>
                      <a:pt x="170308" y="583950"/>
                      <a:pt x="168157" y="592185"/>
                    </a:cubicBezTo>
                    <a:lnTo>
                      <a:pt x="129434" y="592185"/>
                    </a:lnTo>
                    <a:cubicBezTo>
                      <a:pt x="130868" y="581801"/>
                      <a:pt x="133737" y="572134"/>
                      <a:pt x="136605" y="563540"/>
                    </a:cubicBezTo>
                    <a:lnTo>
                      <a:pt x="45535" y="563540"/>
                    </a:lnTo>
                    <a:lnTo>
                      <a:pt x="45535" y="541698"/>
                    </a:lnTo>
                    <a:cubicBezTo>
                      <a:pt x="43025" y="547786"/>
                      <a:pt x="41232" y="555305"/>
                      <a:pt x="39081" y="563540"/>
                    </a:cubicBezTo>
                    <a:lnTo>
                      <a:pt x="0" y="563540"/>
                    </a:lnTo>
                    <a:cubicBezTo>
                      <a:pt x="13983" y="481544"/>
                      <a:pt x="77445" y="453615"/>
                      <a:pt x="83541" y="452183"/>
                    </a:cubicBezTo>
                    <a:close/>
                    <a:moveTo>
                      <a:pt x="223939" y="380559"/>
                    </a:moveTo>
                    <a:cubicBezTo>
                      <a:pt x="250966" y="380559"/>
                      <a:pt x="272876" y="402453"/>
                      <a:pt x="272876" y="429461"/>
                    </a:cubicBezTo>
                    <a:cubicBezTo>
                      <a:pt x="272876" y="456469"/>
                      <a:pt x="250966" y="478363"/>
                      <a:pt x="223939" y="478363"/>
                    </a:cubicBezTo>
                    <a:cubicBezTo>
                      <a:pt x="196912" y="478363"/>
                      <a:pt x="175002" y="456469"/>
                      <a:pt x="175002" y="429461"/>
                    </a:cubicBezTo>
                    <a:cubicBezTo>
                      <a:pt x="175002" y="402453"/>
                      <a:pt x="196912" y="380559"/>
                      <a:pt x="223939" y="380559"/>
                    </a:cubicBezTo>
                    <a:close/>
                    <a:moveTo>
                      <a:pt x="353709" y="351980"/>
                    </a:moveTo>
                    <a:cubicBezTo>
                      <a:pt x="380736" y="351980"/>
                      <a:pt x="402646" y="373859"/>
                      <a:pt x="402646" y="400847"/>
                    </a:cubicBezTo>
                    <a:cubicBezTo>
                      <a:pt x="402646" y="427835"/>
                      <a:pt x="380736" y="449714"/>
                      <a:pt x="353709" y="449714"/>
                    </a:cubicBezTo>
                    <a:cubicBezTo>
                      <a:pt x="326682" y="449714"/>
                      <a:pt x="304772" y="427835"/>
                      <a:pt x="304772" y="400847"/>
                    </a:cubicBezTo>
                    <a:cubicBezTo>
                      <a:pt x="304772" y="373859"/>
                      <a:pt x="326682" y="351980"/>
                      <a:pt x="353709" y="351980"/>
                    </a:cubicBezTo>
                    <a:close/>
                    <a:moveTo>
                      <a:pt x="94841" y="351980"/>
                    </a:moveTo>
                    <a:cubicBezTo>
                      <a:pt x="121888" y="351980"/>
                      <a:pt x="143814" y="373859"/>
                      <a:pt x="143814" y="400847"/>
                    </a:cubicBezTo>
                    <a:cubicBezTo>
                      <a:pt x="143814" y="427835"/>
                      <a:pt x="121888" y="449714"/>
                      <a:pt x="94841" y="449714"/>
                    </a:cubicBezTo>
                    <a:cubicBezTo>
                      <a:pt x="67794" y="449714"/>
                      <a:pt x="45868" y="427835"/>
                      <a:pt x="45868" y="400847"/>
                    </a:cubicBezTo>
                    <a:cubicBezTo>
                      <a:pt x="45868" y="373859"/>
                      <a:pt x="67794" y="351980"/>
                      <a:pt x="94841" y="351980"/>
                    </a:cubicBezTo>
                    <a:close/>
                    <a:moveTo>
                      <a:pt x="127653" y="247755"/>
                    </a:moveTo>
                    <a:lnTo>
                      <a:pt x="321990" y="247755"/>
                    </a:lnTo>
                    <a:lnTo>
                      <a:pt x="313026" y="351936"/>
                    </a:lnTo>
                    <a:cubicBezTo>
                      <a:pt x="298684" y="363392"/>
                      <a:pt x="289003" y="381293"/>
                      <a:pt x="289362" y="401341"/>
                    </a:cubicBezTo>
                    <a:cubicBezTo>
                      <a:pt x="289362" y="414946"/>
                      <a:pt x="293664" y="427834"/>
                      <a:pt x="300835" y="437858"/>
                    </a:cubicBezTo>
                    <a:lnTo>
                      <a:pt x="286135" y="437858"/>
                    </a:lnTo>
                    <a:cubicBezTo>
                      <a:pt x="286493" y="435352"/>
                      <a:pt x="286852" y="432846"/>
                      <a:pt x="286852" y="429982"/>
                    </a:cubicBezTo>
                    <a:cubicBezTo>
                      <a:pt x="286852" y="394897"/>
                      <a:pt x="258167" y="366614"/>
                      <a:pt x="223029" y="366614"/>
                    </a:cubicBezTo>
                    <a:cubicBezTo>
                      <a:pt x="187890" y="366614"/>
                      <a:pt x="159564" y="394897"/>
                      <a:pt x="159564" y="429982"/>
                    </a:cubicBezTo>
                    <a:cubicBezTo>
                      <a:pt x="159564" y="432846"/>
                      <a:pt x="159564" y="435352"/>
                      <a:pt x="159923" y="437858"/>
                    </a:cubicBezTo>
                    <a:lnTo>
                      <a:pt x="145939" y="437858"/>
                    </a:lnTo>
                    <a:cubicBezTo>
                      <a:pt x="153110" y="427834"/>
                      <a:pt x="157413" y="414946"/>
                      <a:pt x="157413" y="401341"/>
                    </a:cubicBezTo>
                    <a:cubicBezTo>
                      <a:pt x="157413" y="383083"/>
                      <a:pt x="149525" y="366256"/>
                      <a:pt x="136975" y="354800"/>
                    </a:cubicBezTo>
                    <a:close/>
                    <a:moveTo>
                      <a:pt x="108671" y="216636"/>
                    </a:moveTo>
                    <a:lnTo>
                      <a:pt x="340972" y="216636"/>
                    </a:lnTo>
                    <a:lnTo>
                      <a:pt x="340972" y="242040"/>
                    </a:lnTo>
                    <a:lnTo>
                      <a:pt x="108671" y="242040"/>
                    </a:lnTo>
                    <a:close/>
                    <a:moveTo>
                      <a:pt x="223742" y="114237"/>
                    </a:moveTo>
                    <a:lnTo>
                      <a:pt x="212267" y="193011"/>
                    </a:lnTo>
                    <a:lnTo>
                      <a:pt x="223742" y="209124"/>
                    </a:lnTo>
                    <a:lnTo>
                      <a:pt x="224101" y="209124"/>
                    </a:lnTo>
                    <a:lnTo>
                      <a:pt x="235935" y="193011"/>
                    </a:lnTo>
                    <a:lnTo>
                      <a:pt x="224101" y="114237"/>
                    </a:lnTo>
                    <a:close/>
                    <a:moveTo>
                      <a:pt x="212267" y="100273"/>
                    </a:moveTo>
                    <a:lnTo>
                      <a:pt x="224101" y="112447"/>
                    </a:lnTo>
                    <a:lnTo>
                      <a:pt x="236294" y="100273"/>
                    </a:lnTo>
                    <a:cubicBezTo>
                      <a:pt x="279327" y="114595"/>
                      <a:pt x="309809" y="157921"/>
                      <a:pt x="321284" y="211272"/>
                    </a:cubicBezTo>
                    <a:lnTo>
                      <a:pt x="294747" y="211272"/>
                    </a:lnTo>
                    <a:cubicBezTo>
                      <a:pt x="293671" y="193011"/>
                      <a:pt x="287934" y="163292"/>
                      <a:pt x="263548" y="153982"/>
                    </a:cubicBezTo>
                    <a:cubicBezTo>
                      <a:pt x="262114" y="150401"/>
                      <a:pt x="258528" y="148253"/>
                      <a:pt x="254583" y="148253"/>
                    </a:cubicBezTo>
                    <a:lnTo>
                      <a:pt x="242390" y="148253"/>
                    </a:lnTo>
                    <a:cubicBezTo>
                      <a:pt x="237011" y="148253"/>
                      <a:pt x="232349" y="152908"/>
                      <a:pt x="232349" y="158279"/>
                    </a:cubicBezTo>
                    <a:cubicBezTo>
                      <a:pt x="232349" y="163650"/>
                      <a:pt x="237011" y="168305"/>
                      <a:pt x="242390" y="168305"/>
                    </a:cubicBezTo>
                    <a:lnTo>
                      <a:pt x="254583" y="168305"/>
                    </a:lnTo>
                    <a:cubicBezTo>
                      <a:pt x="255659" y="168305"/>
                      <a:pt x="256735" y="167946"/>
                      <a:pt x="257810" y="167588"/>
                    </a:cubicBezTo>
                    <a:cubicBezTo>
                      <a:pt x="268210" y="171527"/>
                      <a:pt x="274306" y="186208"/>
                      <a:pt x="274306" y="185850"/>
                    </a:cubicBezTo>
                    <a:cubicBezTo>
                      <a:pt x="275024" y="187640"/>
                      <a:pt x="279327" y="199456"/>
                      <a:pt x="278968" y="211272"/>
                    </a:cubicBezTo>
                    <a:lnTo>
                      <a:pt x="173896" y="211272"/>
                    </a:lnTo>
                    <a:lnTo>
                      <a:pt x="173896" y="189430"/>
                    </a:lnTo>
                    <a:cubicBezTo>
                      <a:pt x="171744" y="195875"/>
                      <a:pt x="169592" y="203036"/>
                      <a:pt x="167799" y="211272"/>
                    </a:cubicBezTo>
                    <a:lnTo>
                      <a:pt x="128711" y="211272"/>
                    </a:lnTo>
                    <a:cubicBezTo>
                      <a:pt x="142338" y="129634"/>
                      <a:pt x="206171" y="101705"/>
                      <a:pt x="212267" y="100273"/>
                    </a:cubicBezTo>
                    <a:close/>
                    <a:moveTo>
                      <a:pt x="223410" y="0"/>
                    </a:moveTo>
                    <a:cubicBezTo>
                      <a:pt x="250340" y="0"/>
                      <a:pt x="272171" y="21879"/>
                      <a:pt x="272171" y="48867"/>
                    </a:cubicBezTo>
                    <a:cubicBezTo>
                      <a:pt x="272171" y="75855"/>
                      <a:pt x="250340" y="97734"/>
                      <a:pt x="223410" y="97734"/>
                    </a:cubicBezTo>
                    <a:cubicBezTo>
                      <a:pt x="196480" y="97734"/>
                      <a:pt x="174649" y="75855"/>
                      <a:pt x="174649" y="48867"/>
                    </a:cubicBezTo>
                    <a:cubicBezTo>
                      <a:pt x="174649" y="21879"/>
                      <a:pt x="196480" y="0"/>
                      <a:pt x="2234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4" name="矩形 13">
                <a:extLst>
                  <a:ext uri="{FF2B5EF4-FFF2-40B4-BE49-F238E27FC236}">
                    <a16:creationId xmlns="" xmlns:a16="http://schemas.microsoft.com/office/drawing/2014/main" id="{292941DB-EB44-48B3-B867-9BEA4411B9D8}"/>
                  </a:ext>
                </a:extLst>
              </p:cNvPr>
              <p:cNvSpPr/>
              <p:nvPr/>
            </p:nvSpPr>
            <p:spPr>
              <a:xfrm>
                <a:off x="1183550" y="2867727"/>
                <a:ext cx="5896358" cy="441596"/>
              </a:xfrm>
              <a:prstGeom prst="rect">
                <a:avLst/>
              </a:prstGeom>
            </p:spPr>
            <p:txBody>
              <a:bodyPr wrap="square">
                <a:spAutoFit/>
              </a:bodyPr>
              <a:lstStyle/>
              <a:p>
                <a:pPr algn="dist">
                  <a:lnSpc>
                    <a:spcPct val="120000"/>
                  </a:lnSpc>
                </a:pPr>
                <a:r>
                  <a:rPr lang="zh-CN" altLang="en-US" sz="2000" b="1"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企业刑事法律风险防范</a:t>
                </a:r>
              </a:p>
            </p:txBody>
          </p:sp>
        </p:grpSp>
      </p:grpSp>
      <p:grpSp>
        <p:nvGrpSpPr>
          <p:cNvPr id="20" name="组合 19">
            <a:extLst>
              <a:ext uri="{FF2B5EF4-FFF2-40B4-BE49-F238E27FC236}">
                <a16:creationId xmlns="" xmlns:a16="http://schemas.microsoft.com/office/drawing/2014/main" id="{B8C67CA1-038B-4144-98A0-AB21C027213F}"/>
              </a:ext>
            </a:extLst>
          </p:cNvPr>
          <p:cNvGrpSpPr/>
          <p:nvPr/>
        </p:nvGrpSpPr>
        <p:grpSpPr>
          <a:xfrm>
            <a:off x="0" y="1065187"/>
            <a:ext cx="12192000" cy="144000"/>
            <a:chOff x="0" y="1530556"/>
            <a:chExt cx="12192000" cy="144000"/>
          </a:xfrm>
        </p:grpSpPr>
        <p:sp>
          <p:nvSpPr>
            <p:cNvPr id="21" name="矩形 20">
              <a:extLst>
                <a:ext uri="{FF2B5EF4-FFF2-40B4-BE49-F238E27FC236}">
                  <a16:creationId xmlns="" xmlns:a16="http://schemas.microsoft.com/office/drawing/2014/main" id="{CE0B1CBB-FB78-40EA-9FCE-D973EF52DB62}"/>
                </a:ext>
              </a:extLst>
            </p:cNvPr>
            <p:cNvSpPr/>
            <p:nvPr/>
          </p:nvSpPr>
          <p:spPr>
            <a:xfrm>
              <a:off x="10500000" y="1530556"/>
              <a:ext cx="1692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F1AF3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2" name="矩形 21">
              <a:extLst>
                <a:ext uri="{FF2B5EF4-FFF2-40B4-BE49-F238E27FC236}">
                  <a16:creationId xmlns="" xmlns:a16="http://schemas.microsoft.com/office/drawing/2014/main" id="{C1146DD7-6B33-43CB-BF3A-71ECAADBF8A6}"/>
                </a:ext>
              </a:extLst>
            </p:cNvPr>
            <p:cNvSpPr/>
            <p:nvPr/>
          </p:nvSpPr>
          <p:spPr>
            <a:xfrm>
              <a:off x="0" y="1530556"/>
              <a:ext cx="1728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27A09C"/>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Tree>
    <p:extLst>
      <p:ext uri="{BB962C8B-B14F-4D97-AF65-F5344CB8AC3E}">
        <p14:creationId xmlns:p14="http://schemas.microsoft.com/office/powerpoint/2010/main" val="2465710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3440599"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3200" dirty="0">
                <a:solidFill>
                  <a:srgbClr val="C00000"/>
                </a:solidFill>
                <a:latin typeface="+mn-lt"/>
                <a:ea typeface="+mn-ea"/>
                <a:cs typeface="+mn-ea"/>
                <a:sym typeface="+mn-lt"/>
              </a:rPr>
              <a:t>风险控制与防范</a:t>
            </a:r>
          </a:p>
        </p:txBody>
      </p:sp>
      <p:grpSp>
        <p:nvGrpSpPr>
          <p:cNvPr id="4" name="组合 82">
            <a:extLst>
              <a:ext uri="{FF2B5EF4-FFF2-40B4-BE49-F238E27FC236}">
                <a16:creationId xmlns="" xmlns:a16="http://schemas.microsoft.com/office/drawing/2014/main" id="{2F46F07C-EE56-4B55-BD3C-F5E2BDAA0FA6}"/>
              </a:ext>
            </a:extLst>
          </p:cNvPr>
          <p:cNvGrpSpPr/>
          <p:nvPr/>
        </p:nvGrpSpPr>
        <p:grpSpPr>
          <a:xfrm>
            <a:off x="9043205" y="2636282"/>
            <a:ext cx="1065603" cy="1208546"/>
            <a:chOff x="8434811" y="2608031"/>
            <a:chExt cx="1166390" cy="1322855"/>
          </a:xfrm>
        </p:grpSpPr>
        <p:sp>
          <p:nvSpPr>
            <p:cNvPr id="5" name="íṩļíḓê">
              <a:extLst>
                <a:ext uri="{FF2B5EF4-FFF2-40B4-BE49-F238E27FC236}">
                  <a16:creationId xmlns="" xmlns:a16="http://schemas.microsoft.com/office/drawing/2014/main" id="{328E53EC-61DC-4060-84B9-FB3E12D6B582}"/>
                </a:ext>
              </a:extLst>
            </p:cNvPr>
            <p:cNvSpPr/>
            <p:nvPr/>
          </p:nvSpPr>
          <p:spPr>
            <a:xfrm rot="18900000">
              <a:off x="8434811"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6" name="íṣľíḑè">
              <a:extLst>
                <a:ext uri="{FF2B5EF4-FFF2-40B4-BE49-F238E27FC236}">
                  <a16:creationId xmlns="" xmlns:a16="http://schemas.microsoft.com/office/drawing/2014/main" id="{40D5E7DD-9B61-437B-BE71-B27FA4E822D5}"/>
                </a:ext>
              </a:extLst>
            </p:cNvPr>
            <p:cNvSpPr/>
            <p:nvPr/>
          </p:nvSpPr>
          <p:spPr>
            <a:xfrm rot="18900000">
              <a:off x="8434811"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7" name="ïşḷîḋè">
              <a:extLst>
                <a:ext uri="{FF2B5EF4-FFF2-40B4-BE49-F238E27FC236}">
                  <a16:creationId xmlns="" xmlns:a16="http://schemas.microsoft.com/office/drawing/2014/main" id="{335FCADF-64E7-4682-9A14-6FFD77D21E15}"/>
                </a:ext>
              </a:extLst>
            </p:cNvPr>
            <p:cNvSpPr>
              <a:spLocks/>
            </p:cNvSpPr>
            <p:nvPr/>
          </p:nvSpPr>
          <p:spPr bwMode="auto">
            <a:xfrm>
              <a:off x="8777771" y="3107818"/>
              <a:ext cx="480471" cy="479746"/>
            </a:xfrm>
            <a:custGeom>
              <a:avLst/>
              <a:gdLst>
                <a:gd name="connsiteX0" fmla="*/ 506334 w 607638"/>
                <a:gd name="connsiteY0" fmla="*/ 455027 h 606722"/>
                <a:gd name="connsiteX1" fmla="*/ 506334 w 607638"/>
                <a:gd name="connsiteY1" fmla="*/ 505592 h 606722"/>
                <a:gd name="connsiteX2" fmla="*/ 531616 w 607638"/>
                <a:gd name="connsiteY2" fmla="*/ 505592 h 606722"/>
                <a:gd name="connsiteX3" fmla="*/ 556986 w 607638"/>
                <a:gd name="connsiteY3" fmla="*/ 480265 h 606722"/>
                <a:gd name="connsiteX4" fmla="*/ 531616 w 607638"/>
                <a:gd name="connsiteY4" fmla="*/ 455027 h 606722"/>
                <a:gd name="connsiteX5" fmla="*/ 430401 w 607638"/>
                <a:gd name="connsiteY5" fmla="*/ 353896 h 606722"/>
                <a:gd name="connsiteX6" fmla="*/ 405031 w 607638"/>
                <a:gd name="connsiteY6" fmla="*/ 379223 h 606722"/>
                <a:gd name="connsiteX7" fmla="*/ 430401 w 607638"/>
                <a:gd name="connsiteY7" fmla="*/ 404461 h 606722"/>
                <a:gd name="connsiteX8" fmla="*/ 455683 w 607638"/>
                <a:gd name="connsiteY8" fmla="*/ 404461 h 606722"/>
                <a:gd name="connsiteX9" fmla="*/ 455683 w 607638"/>
                <a:gd name="connsiteY9" fmla="*/ 353896 h 606722"/>
                <a:gd name="connsiteX10" fmla="*/ 480964 w 607638"/>
                <a:gd name="connsiteY10" fmla="*/ 252766 h 606722"/>
                <a:gd name="connsiteX11" fmla="*/ 506334 w 607638"/>
                <a:gd name="connsiteY11" fmla="*/ 278093 h 606722"/>
                <a:gd name="connsiteX12" fmla="*/ 506334 w 607638"/>
                <a:gd name="connsiteY12" fmla="*/ 303331 h 606722"/>
                <a:gd name="connsiteX13" fmla="*/ 556986 w 607638"/>
                <a:gd name="connsiteY13" fmla="*/ 303331 h 606722"/>
                <a:gd name="connsiteX14" fmla="*/ 582268 w 607638"/>
                <a:gd name="connsiteY14" fmla="*/ 328658 h 606722"/>
                <a:gd name="connsiteX15" fmla="*/ 556986 w 607638"/>
                <a:gd name="connsiteY15" fmla="*/ 353896 h 606722"/>
                <a:gd name="connsiteX16" fmla="*/ 506334 w 607638"/>
                <a:gd name="connsiteY16" fmla="*/ 353896 h 606722"/>
                <a:gd name="connsiteX17" fmla="*/ 506334 w 607638"/>
                <a:gd name="connsiteY17" fmla="*/ 404461 h 606722"/>
                <a:gd name="connsiteX18" fmla="*/ 531616 w 607638"/>
                <a:gd name="connsiteY18" fmla="*/ 404461 h 606722"/>
                <a:gd name="connsiteX19" fmla="*/ 607638 w 607638"/>
                <a:gd name="connsiteY19" fmla="*/ 480265 h 606722"/>
                <a:gd name="connsiteX20" fmla="*/ 531616 w 607638"/>
                <a:gd name="connsiteY20" fmla="*/ 556157 h 606722"/>
                <a:gd name="connsiteX21" fmla="*/ 506334 w 607638"/>
                <a:gd name="connsiteY21" fmla="*/ 556157 h 606722"/>
                <a:gd name="connsiteX22" fmla="*/ 506334 w 607638"/>
                <a:gd name="connsiteY22" fmla="*/ 581395 h 606722"/>
                <a:gd name="connsiteX23" fmla="*/ 480964 w 607638"/>
                <a:gd name="connsiteY23" fmla="*/ 606722 h 606722"/>
                <a:gd name="connsiteX24" fmla="*/ 455683 w 607638"/>
                <a:gd name="connsiteY24" fmla="*/ 581395 h 606722"/>
                <a:gd name="connsiteX25" fmla="*/ 455683 w 607638"/>
                <a:gd name="connsiteY25" fmla="*/ 556157 h 606722"/>
                <a:gd name="connsiteX26" fmla="*/ 405031 w 607638"/>
                <a:gd name="connsiteY26" fmla="*/ 556157 h 606722"/>
                <a:gd name="connsiteX27" fmla="*/ 379749 w 607638"/>
                <a:gd name="connsiteY27" fmla="*/ 530830 h 606722"/>
                <a:gd name="connsiteX28" fmla="*/ 405031 w 607638"/>
                <a:gd name="connsiteY28" fmla="*/ 505592 h 606722"/>
                <a:gd name="connsiteX29" fmla="*/ 455683 w 607638"/>
                <a:gd name="connsiteY29" fmla="*/ 505592 h 606722"/>
                <a:gd name="connsiteX30" fmla="*/ 455683 w 607638"/>
                <a:gd name="connsiteY30" fmla="*/ 455027 h 606722"/>
                <a:gd name="connsiteX31" fmla="*/ 430401 w 607638"/>
                <a:gd name="connsiteY31" fmla="*/ 455027 h 606722"/>
                <a:gd name="connsiteX32" fmla="*/ 354379 w 607638"/>
                <a:gd name="connsiteY32" fmla="*/ 379223 h 606722"/>
                <a:gd name="connsiteX33" fmla="*/ 430401 w 607638"/>
                <a:gd name="connsiteY33" fmla="*/ 303331 h 606722"/>
                <a:gd name="connsiteX34" fmla="*/ 455683 w 607638"/>
                <a:gd name="connsiteY34" fmla="*/ 303331 h 606722"/>
                <a:gd name="connsiteX35" fmla="*/ 455683 w 607638"/>
                <a:gd name="connsiteY35" fmla="*/ 278093 h 606722"/>
                <a:gd name="connsiteX36" fmla="*/ 480964 w 607638"/>
                <a:gd name="connsiteY36" fmla="*/ 252766 h 606722"/>
                <a:gd name="connsiteX37" fmla="*/ 303759 w 607638"/>
                <a:gd name="connsiteY37" fmla="*/ 151716 h 606722"/>
                <a:gd name="connsiteX38" fmla="*/ 329117 w 607638"/>
                <a:gd name="connsiteY38" fmla="*/ 176950 h 606722"/>
                <a:gd name="connsiteX39" fmla="*/ 329117 w 607638"/>
                <a:gd name="connsiteY39" fmla="*/ 303301 h 606722"/>
                <a:gd name="connsiteX40" fmla="*/ 303759 w 607638"/>
                <a:gd name="connsiteY40" fmla="*/ 328624 h 606722"/>
                <a:gd name="connsiteX41" fmla="*/ 227862 w 607638"/>
                <a:gd name="connsiteY41" fmla="*/ 328624 h 606722"/>
                <a:gd name="connsiteX42" fmla="*/ 202593 w 607638"/>
                <a:gd name="connsiteY42" fmla="*/ 303301 h 606722"/>
                <a:gd name="connsiteX43" fmla="*/ 227862 w 607638"/>
                <a:gd name="connsiteY43" fmla="*/ 278066 h 606722"/>
                <a:gd name="connsiteX44" fmla="*/ 278490 w 607638"/>
                <a:gd name="connsiteY44" fmla="*/ 278066 h 606722"/>
                <a:gd name="connsiteX45" fmla="*/ 278490 w 607638"/>
                <a:gd name="connsiteY45" fmla="*/ 176950 h 606722"/>
                <a:gd name="connsiteX46" fmla="*/ 303759 w 607638"/>
                <a:gd name="connsiteY46" fmla="*/ 151716 h 606722"/>
                <a:gd name="connsiteX47" fmla="*/ 303762 w 607638"/>
                <a:gd name="connsiteY47" fmla="*/ 0 h 606722"/>
                <a:gd name="connsiteX48" fmla="*/ 606634 w 607638"/>
                <a:gd name="connsiteY48" fmla="*/ 220667 h 606722"/>
                <a:gd name="connsiteX49" fmla="*/ 589190 w 607638"/>
                <a:gd name="connsiteY49" fmla="*/ 251860 h 606722"/>
                <a:gd name="connsiteX50" fmla="*/ 557950 w 607638"/>
                <a:gd name="connsiteY50" fmla="*/ 234353 h 606722"/>
                <a:gd name="connsiteX51" fmla="*/ 303762 w 607638"/>
                <a:gd name="connsiteY51" fmla="*/ 50568 h 606722"/>
                <a:gd name="connsiteX52" fmla="*/ 50642 w 607638"/>
                <a:gd name="connsiteY52" fmla="*/ 303317 h 606722"/>
                <a:gd name="connsiteX53" fmla="*/ 303762 w 607638"/>
                <a:gd name="connsiteY53" fmla="*/ 556154 h 606722"/>
                <a:gd name="connsiteX54" fmla="*/ 329127 w 607638"/>
                <a:gd name="connsiteY54" fmla="*/ 581394 h 606722"/>
                <a:gd name="connsiteX55" fmla="*/ 303762 w 607638"/>
                <a:gd name="connsiteY55" fmla="*/ 606722 h 606722"/>
                <a:gd name="connsiteX56" fmla="*/ 0 w 607638"/>
                <a:gd name="connsiteY56" fmla="*/ 303317 h 606722"/>
                <a:gd name="connsiteX57" fmla="*/ 303762 w 607638"/>
                <a:gd name="connsiteY5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607638" h="606722">
                  <a:moveTo>
                    <a:pt x="506334" y="455027"/>
                  </a:moveTo>
                  <a:lnTo>
                    <a:pt x="506334" y="505592"/>
                  </a:lnTo>
                  <a:lnTo>
                    <a:pt x="531616" y="505592"/>
                  </a:lnTo>
                  <a:cubicBezTo>
                    <a:pt x="545592" y="505592"/>
                    <a:pt x="556986" y="494217"/>
                    <a:pt x="556986" y="480265"/>
                  </a:cubicBezTo>
                  <a:cubicBezTo>
                    <a:pt x="556986" y="466401"/>
                    <a:pt x="545592" y="455027"/>
                    <a:pt x="531616" y="455027"/>
                  </a:cubicBezTo>
                  <a:close/>
                  <a:moveTo>
                    <a:pt x="430401" y="353896"/>
                  </a:moveTo>
                  <a:cubicBezTo>
                    <a:pt x="416425" y="353896"/>
                    <a:pt x="405031" y="365271"/>
                    <a:pt x="405031" y="379223"/>
                  </a:cubicBezTo>
                  <a:cubicBezTo>
                    <a:pt x="405031" y="393087"/>
                    <a:pt x="416425" y="404461"/>
                    <a:pt x="430401" y="404461"/>
                  </a:cubicBezTo>
                  <a:lnTo>
                    <a:pt x="455683" y="404461"/>
                  </a:lnTo>
                  <a:lnTo>
                    <a:pt x="455683" y="353896"/>
                  </a:lnTo>
                  <a:close/>
                  <a:moveTo>
                    <a:pt x="480964" y="252766"/>
                  </a:moveTo>
                  <a:cubicBezTo>
                    <a:pt x="495029" y="252766"/>
                    <a:pt x="506334" y="264141"/>
                    <a:pt x="506334" y="278093"/>
                  </a:cubicBezTo>
                  <a:lnTo>
                    <a:pt x="506334" y="303331"/>
                  </a:lnTo>
                  <a:lnTo>
                    <a:pt x="556986" y="303331"/>
                  </a:lnTo>
                  <a:cubicBezTo>
                    <a:pt x="570962" y="303331"/>
                    <a:pt x="582268" y="314706"/>
                    <a:pt x="582268" y="328658"/>
                  </a:cubicBezTo>
                  <a:cubicBezTo>
                    <a:pt x="582268" y="342610"/>
                    <a:pt x="570962" y="353896"/>
                    <a:pt x="556986" y="353896"/>
                  </a:cubicBezTo>
                  <a:lnTo>
                    <a:pt x="506334" y="353896"/>
                  </a:lnTo>
                  <a:lnTo>
                    <a:pt x="506334" y="404461"/>
                  </a:lnTo>
                  <a:lnTo>
                    <a:pt x="531616" y="404461"/>
                  </a:lnTo>
                  <a:cubicBezTo>
                    <a:pt x="573544" y="404461"/>
                    <a:pt x="607638" y="438497"/>
                    <a:pt x="607638" y="480265"/>
                  </a:cubicBezTo>
                  <a:cubicBezTo>
                    <a:pt x="607638" y="522121"/>
                    <a:pt x="573544" y="556157"/>
                    <a:pt x="531616" y="556157"/>
                  </a:cubicBezTo>
                  <a:lnTo>
                    <a:pt x="506334" y="556157"/>
                  </a:lnTo>
                  <a:lnTo>
                    <a:pt x="506334" y="581395"/>
                  </a:lnTo>
                  <a:cubicBezTo>
                    <a:pt x="506334" y="595347"/>
                    <a:pt x="495029" y="606722"/>
                    <a:pt x="480964" y="606722"/>
                  </a:cubicBezTo>
                  <a:cubicBezTo>
                    <a:pt x="466988" y="606722"/>
                    <a:pt x="455683" y="595347"/>
                    <a:pt x="455683" y="581395"/>
                  </a:cubicBezTo>
                  <a:lnTo>
                    <a:pt x="455683" y="556157"/>
                  </a:lnTo>
                  <a:lnTo>
                    <a:pt x="405031" y="556157"/>
                  </a:lnTo>
                  <a:cubicBezTo>
                    <a:pt x="391055" y="556157"/>
                    <a:pt x="379749" y="544782"/>
                    <a:pt x="379749" y="530830"/>
                  </a:cubicBezTo>
                  <a:cubicBezTo>
                    <a:pt x="379749" y="516878"/>
                    <a:pt x="391055" y="505592"/>
                    <a:pt x="405031" y="505592"/>
                  </a:cubicBezTo>
                  <a:lnTo>
                    <a:pt x="455683" y="505592"/>
                  </a:lnTo>
                  <a:lnTo>
                    <a:pt x="455683" y="455027"/>
                  </a:lnTo>
                  <a:lnTo>
                    <a:pt x="430401" y="455027"/>
                  </a:lnTo>
                  <a:cubicBezTo>
                    <a:pt x="388473" y="455027"/>
                    <a:pt x="354379" y="420991"/>
                    <a:pt x="354379" y="379223"/>
                  </a:cubicBezTo>
                  <a:cubicBezTo>
                    <a:pt x="354379" y="337367"/>
                    <a:pt x="388473" y="303331"/>
                    <a:pt x="430401" y="303331"/>
                  </a:cubicBezTo>
                  <a:lnTo>
                    <a:pt x="455683" y="303331"/>
                  </a:lnTo>
                  <a:lnTo>
                    <a:pt x="455683" y="278093"/>
                  </a:lnTo>
                  <a:cubicBezTo>
                    <a:pt x="455683" y="264141"/>
                    <a:pt x="466988" y="252766"/>
                    <a:pt x="480964" y="252766"/>
                  </a:cubicBezTo>
                  <a:close/>
                  <a:moveTo>
                    <a:pt x="303759" y="151716"/>
                  </a:moveTo>
                  <a:cubicBezTo>
                    <a:pt x="317817" y="151716"/>
                    <a:pt x="329117" y="163000"/>
                    <a:pt x="329117" y="176950"/>
                  </a:cubicBezTo>
                  <a:lnTo>
                    <a:pt x="329117" y="303301"/>
                  </a:lnTo>
                  <a:cubicBezTo>
                    <a:pt x="329117" y="317251"/>
                    <a:pt x="317817" y="328624"/>
                    <a:pt x="303759" y="328624"/>
                  </a:cubicBezTo>
                  <a:lnTo>
                    <a:pt x="227862" y="328624"/>
                  </a:lnTo>
                  <a:cubicBezTo>
                    <a:pt x="213893" y="328624"/>
                    <a:pt x="202593" y="317251"/>
                    <a:pt x="202593" y="303301"/>
                  </a:cubicBezTo>
                  <a:cubicBezTo>
                    <a:pt x="202593" y="289351"/>
                    <a:pt x="213893" y="278066"/>
                    <a:pt x="227862" y="278066"/>
                  </a:cubicBezTo>
                  <a:lnTo>
                    <a:pt x="278490" y="278066"/>
                  </a:lnTo>
                  <a:lnTo>
                    <a:pt x="278490" y="176950"/>
                  </a:lnTo>
                  <a:cubicBezTo>
                    <a:pt x="278490" y="163000"/>
                    <a:pt x="289790" y="151716"/>
                    <a:pt x="303759" y="151716"/>
                  </a:cubicBezTo>
                  <a:close/>
                  <a:moveTo>
                    <a:pt x="303762" y="0"/>
                  </a:moveTo>
                  <a:cubicBezTo>
                    <a:pt x="443049" y="0"/>
                    <a:pt x="570410" y="92781"/>
                    <a:pt x="606634" y="220667"/>
                  </a:cubicBezTo>
                  <a:cubicBezTo>
                    <a:pt x="610461" y="234086"/>
                    <a:pt x="602629" y="248039"/>
                    <a:pt x="589190" y="251860"/>
                  </a:cubicBezTo>
                  <a:cubicBezTo>
                    <a:pt x="575839" y="255504"/>
                    <a:pt x="561688" y="247861"/>
                    <a:pt x="557950" y="234353"/>
                  </a:cubicBezTo>
                  <a:cubicBezTo>
                    <a:pt x="527779" y="127885"/>
                    <a:pt x="420888" y="50568"/>
                    <a:pt x="303762" y="50568"/>
                  </a:cubicBezTo>
                  <a:cubicBezTo>
                    <a:pt x="164208" y="50568"/>
                    <a:pt x="50642" y="163967"/>
                    <a:pt x="50642" y="303317"/>
                  </a:cubicBezTo>
                  <a:cubicBezTo>
                    <a:pt x="50642" y="442755"/>
                    <a:pt x="164208" y="556154"/>
                    <a:pt x="303762" y="556154"/>
                  </a:cubicBezTo>
                  <a:cubicBezTo>
                    <a:pt x="317824" y="556154"/>
                    <a:pt x="329127" y="567441"/>
                    <a:pt x="329127" y="581394"/>
                  </a:cubicBezTo>
                  <a:cubicBezTo>
                    <a:pt x="329127" y="595347"/>
                    <a:pt x="317824" y="606722"/>
                    <a:pt x="303762" y="606722"/>
                  </a:cubicBezTo>
                  <a:cubicBezTo>
                    <a:pt x="136261" y="606722"/>
                    <a:pt x="0" y="470661"/>
                    <a:pt x="0" y="303317"/>
                  </a:cubicBezTo>
                  <a:cubicBezTo>
                    <a:pt x="0" y="136061"/>
                    <a:pt x="136261" y="0"/>
                    <a:pt x="303762"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8" name="组合 85">
            <a:extLst>
              <a:ext uri="{FF2B5EF4-FFF2-40B4-BE49-F238E27FC236}">
                <a16:creationId xmlns="" xmlns:a16="http://schemas.microsoft.com/office/drawing/2014/main" id="{4731D09B-76D9-4E1D-A317-6EFE006D75E5}"/>
              </a:ext>
            </a:extLst>
          </p:cNvPr>
          <p:cNvGrpSpPr/>
          <p:nvPr/>
        </p:nvGrpSpPr>
        <p:grpSpPr>
          <a:xfrm>
            <a:off x="2095590" y="2826410"/>
            <a:ext cx="1065603" cy="1233024"/>
            <a:chOff x="2603197" y="2764496"/>
            <a:chExt cx="1166390" cy="1349647"/>
          </a:xfrm>
        </p:grpSpPr>
        <p:sp>
          <p:nvSpPr>
            <p:cNvPr id="9" name="iṣ1îḋe">
              <a:extLst>
                <a:ext uri="{FF2B5EF4-FFF2-40B4-BE49-F238E27FC236}">
                  <a16:creationId xmlns="" xmlns:a16="http://schemas.microsoft.com/office/drawing/2014/main" id="{2F22E320-CC22-47EE-A7CC-7B15240F7FEF}"/>
                </a:ext>
              </a:extLst>
            </p:cNvPr>
            <p:cNvSpPr/>
            <p:nvPr/>
          </p:nvSpPr>
          <p:spPr>
            <a:xfrm rot="18900000">
              <a:off x="2603197"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0" name="ï$ľîḋè">
              <a:extLst>
                <a:ext uri="{FF2B5EF4-FFF2-40B4-BE49-F238E27FC236}">
                  <a16:creationId xmlns="" xmlns:a16="http://schemas.microsoft.com/office/drawing/2014/main" id="{46AC461E-90FA-4BEA-B40C-01C672B705FD}"/>
                </a:ext>
              </a:extLst>
            </p:cNvPr>
            <p:cNvSpPr/>
            <p:nvPr/>
          </p:nvSpPr>
          <p:spPr>
            <a:xfrm rot="18900000">
              <a:off x="2603197" y="2764496"/>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1" name="íŝlîḑé">
              <a:extLst>
                <a:ext uri="{FF2B5EF4-FFF2-40B4-BE49-F238E27FC236}">
                  <a16:creationId xmlns="" xmlns:a16="http://schemas.microsoft.com/office/drawing/2014/main" id="{C60D2992-CCFC-4A4B-AA39-2D5D7F2F03AC}"/>
                </a:ext>
              </a:extLst>
            </p:cNvPr>
            <p:cNvSpPr>
              <a:spLocks/>
            </p:cNvSpPr>
            <p:nvPr/>
          </p:nvSpPr>
          <p:spPr bwMode="auto">
            <a:xfrm>
              <a:off x="2943076" y="3104743"/>
              <a:ext cx="486631" cy="485896"/>
            </a:xfrm>
            <a:custGeom>
              <a:avLst/>
              <a:gdLst>
                <a:gd name="connsiteX0" fmla="*/ 264400 w 607639"/>
                <a:gd name="connsiteY0" fmla="*/ 371924 h 606722"/>
                <a:gd name="connsiteX1" fmla="*/ 209306 w 607639"/>
                <a:gd name="connsiteY1" fmla="*/ 398407 h 606722"/>
                <a:gd name="connsiteX2" fmla="*/ 171212 w 607639"/>
                <a:gd name="connsiteY2" fmla="*/ 423290 h 606722"/>
                <a:gd name="connsiteX3" fmla="*/ 196756 w 607639"/>
                <a:gd name="connsiteY3" fmla="*/ 433510 h 606722"/>
                <a:gd name="connsiteX4" fmla="*/ 410813 w 607639"/>
                <a:gd name="connsiteY4" fmla="*/ 433510 h 606722"/>
                <a:gd name="connsiteX5" fmla="*/ 436358 w 607639"/>
                <a:gd name="connsiteY5" fmla="*/ 423290 h 606722"/>
                <a:gd name="connsiteX6" fmla="*/ 398352 w 607639"/>
                <a:gd name="connsiteY6" fmla="*/ 398407 h 606722"/>
                <a:gd name="connsiteX7" fmla="*/ 342368 w 607639"/>
                <a:gd name="connsiteY7" fmla="*/ 372457 h 606722"/>
                <a:gd name="connsiteX8" fmla="*/ 303740 w 607639"/>
                <a:gd name="connsiteY8" fmla="*/ 382499 h 606722"/>
                <a:gd name="connsiteX9" fmla="*/ 264400 w 607639"/>
                <a:gd name="connsiteY9" fmla="*/ 371924 h 606722"/>
                <a:gd name="connsiteX10" fmla="*/ 303740 w 607639"/>
                <a:gd name="connsiteY10" fmla="*/ 173124 h 606722"/>
                <a:gd name="connsiteX11" fmla="*/ 236720 w 607639"/>
                <a:gd name="connsiteY11" fmla="*/ 262970 h 606722"/>
                <a:gd name="connsiteX12" fmla="*/ 303740 w 607639"/>
                <a:gd name="connsiteY12" fmla="*/ 352906 h 606722"/>
                <a:gd name="connsiteX13" fmla="*/ 370850 w 607639"/>
                <a:gd name="connsiteY13" fmla="*/ 262970 h 606722"/>
                <a:gd name="connsiteX14" fmla="*/ 303740 w 607639"/>
                <a:gd name="connsiteY14" fmla="*/ 173124 h 606722"/>
                <a:gd name="connsiteX15" fmla="*/ 303740 w 607639"/>
                <a:gd name="connsiteY15" fmla="*/ 143530 h 606722"/>
                <a:gd name="connsiteX16" fmla="*/ 400489 w 607639"/>
                <a:gd name="connsiteY16" fmla="*/ 262970 h 606722"/>
                <a:gd name="connsiteX17" fmla="*/ 368981 w 607639"/>
                <a:gd name="connsiteY17" fmla="*/ 350684 h 606722"/>
                <a:gd name="connsiteX18" fmla="*/ 410902 w 607639"/>
                <a:gd name="connsiteY18" fmla="*/ 371568 h 606722"/>
                <a:gd name="connsiteX19" fmla="*/ 466085 w 607639"/>
                <a:gd name="connsiteY19" fmla="*/ 423290 h 606722"/>
                <a:gd name="connsiteX20" fmla="*/ 410813 w 607639"/>
                <a:gd name="connsiteY20" fmla="*/ 463192 h 606722"/>
                <a:gd name="connsiteX21" fmla="*/ 196756 w 607639"/>
                <a:gd name="connsiteY21" fmla="*/ 463192 h 606722"/>
                <a:gd name="connsiteX22" fmla="*/ 141484 w 607639"/>
                <a:gd name="connsiteY22" fmla="*/ 423290 h 606722"/>
                <a:gd name="connsiteX23" fmla="*/ 196578 w 607639"/>
                <a:gd name="connsiteY23" fmla="*/ 371657 h 606722"/>
                <a:gd name="connsiteX24" fmla="*/ 238589 w 607639"/>
                <a:gd name="connsiteY24" fmla="*/ 350773 h 606722"/>
                <a:gd name="connsiteX25" fmla="*/ 206992 w 607639"/>
                <a:gd name="connsiteY25" fmla="*/ 262970 h 606722"/>
                <a:gd name="connsiteX26" fmla="*/ 303740 w 607639"/>
                <a:gd name="connsiteY26" fmla="*/ 143530 h 606722"/>
                <a:gd name="connsiteX27" fmla="*/ 288644 w 607639"/>
                <a:gd name="connsiteY27" fmla="*/ 31105 h 606722"/>
                <a:gd name="connsiteX28" fmla="*/ 31152 w 607639"/>
                <a:gd name="connsiteY28" fmla="*/ 288209 h 606722"/>
                <a:gd name="connsiteX29" fmla="*/ 91141 w 607639"/>
                <a:gd name="connsiteY29" fmla="*/ 288209 h 606722"/>
                <a:gd name="connsiteX30" fmla="*/ 91141 w 607639"/>
                <a:gd name="connsiteY30" fmla="*/ 318514 h 606722"/>
                <a:gd name="connsiteX31" fmla="*/ 31152 w 607639"/>
                <a:gd name="connsiteY31" fmla="*/ 318514 h 606722"/>
                <a:gd name="connsiteX32" fmla="*/ 288644 w 607639"/>
                <a:gd name="connsiteY32" fmla="*/ 575617 h 606722"/>
                <a:gd name="connsiteX33" fmla="*/ 288644 w 607639"/>
                <a:gd name="connsiteY33" fmla="*/ 515718 h 606722"/>
                <a:gd name="connsiteX34" fmla="*/ 318995 w 607639"/>
                <a:gd name="connsiteY34" fmla="*/ 515718 h 606722"/>
                <a:gd name="connsiteX35" fmla="*/ 318995 w 607639"/>
                <a:gd name="connsiteY35" fmla="*/ 575617 h 606722"/>
                <a:gd name="connsiteX36" fmla="*/ 576487 w 607639"/>
                <a:gd name="connsiteY36" fmla="*/ 318514 h 606722"/>
                <a:gd name="connsiteX37" fmla="*/ 516498 w 607639"/>
                <a:gd name="connsiteY37" fmla="*/ 318514 h 606722"/>
                <a:gd name="connsiteX38" fmla="*/ 516498 w 607639"/>
                <a:gd name="connsiteY38" fmla="*/ 288209 h 606722"/>
                <a:gd name="connsiteX39" fmla="*/ 576487 w 607639"/>
                <a:gd name="connsiteY39" fmla="*/ 288209 h 606722"/>
                <a:gd name="connsiteX40" fmla="*/ 318995 w 607639"/>
                <a:gd name="connsiteY40" fmla="*/ 31105 h 606722"/>
                <a:gd name="connsiteX41" fmla="*/ 318995 w 607639"/>
                <a:gd name="connsiteY41" fmla="*/ 91004 h 606722"/>
                <a:gd name="connsiteX42" fmla="*/ 288644 w 607639"/>
                <a:gd name="connsiteY42" fmla="*/ 91004 h 606722"/>
                <a:gd name="connsiteX43" fmla="*/ 303775 w 607639"/>
                <a:gd name="connsiteY43" fmla="*/ 0 h 606722"/>
                <a:gd name="connsiteX44" fmla="*/ 607639 w 607639"/>
                <a:gd name="connsiteY44" fmla="*/ 303317 h 606722"/>
                <a:gd name="connsiteX45" fmla="*/ 303775 w 607639"/>
                <a:gd name="connsiteY45" fmla="*/ 606722 h 606722"/>
                <a:gd name="connsiteX46" fmla="*/ 0 w 607639"/>
                <a:gd name="connsiteY46" fmla="*/ 303317 h 606722"/>
                <a:gd name="connsiteX47" fmla="*/ 303775 w 607639"/>
                <a:gd name="connsiteY47"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607639" h="606722">
                  <a:moveTo>
                    <a:pt x="264400" y="371924"/>
                  </a:moveTo>
                  <a:cubicBezTo>
                    <a:pt x="249625" y="379033"/>
                    <a:pt x="214557" y="395918"/>
                    <a:pt x="209306" y="398407"/>
                  </a:cubicBezTo>
                  <a:cubicBezTo>
                    <a:pt x="175929" y="413870"/>
                    <a:pt x="171212" y="416536"/>
                    <a:pt x="171212" y="423290"/>
                  </a:cubicBezTo>
                  <a:cubicBezTo>
                    <a:pt x="171212" y="432088"/>
                    <a:pt x="177531" y="433510"/>
                    <a:pt x="196756" y="433510"/>
                  </a:cubicBezTo>
                  <a:lnTo>
                    <a:pt x="410813" y="433510"/>
                  </a:lnTo>
                  <a:cubicBezTo>
                    <a:pt x="429949" y="433510"/>
                    <a:pt x="436358" y="432088"/>
                    <a:pt x="436358" y="423290"/>
                  </a:cubicBezTo>
                  <a:cubicBezTo>
                    <a:pt x="436358" y="416536"/>
                    <a:pt x="431551" y="413870"/>
                    <a:pt x="398352" y="398407"/>
                  </a:cubicBezTo>
                  <a:cubicBezTo>
                    <a:pt x="393813" y="396363"/>
                    <a:pt x="362216" y="381699"/>
                    <a:pt x="342368" y="372457"/>
                  </a:cubicBezTo>
                  <a:cubicBezTo>
                    <a:pt x="330531" y="378856"/>
                    <a:pt x="317536" y="382499"/>
                    <a:pt x="303740" y="382499"/>
                  </a:cubicBezTo>
                  <a:cubicBezTo>
                    <a:pt x="289766" y="382499"/>
                    <a:pt x="276416" y="378589"/>
                    <a:pt x="264400" y="371924"/>
                  </a:cubicBezTo>
                  <a:close/>
                  <a:moveTo>
                    <a:pt x="303740" y="173124"/>
                  </a:moveTo>
                  <a:cubicBezTo>
                    <a:pt x="266803" y="173124"/>
                    <a:pt x="236720" y="213470"/>
                    <a:pt x="236720" y="262970"/>
                  </a:cubicBezTo>
                  <a:cubicBezTo>
                    <a:pt x="236720" y="312559"/>
                    <a:pt x="266803" y="352906"/>
                    <a:pt x="303740" y="352906"/>
                  </a:cubicBezTo>
                  <a:cubicBezTo>
                    <a:pt x="340766" y="352906"/>
                    <a:pt x="370850" y="312559"/>
                    <a:pt x="370850" y="262970"/>
                  </a:cubicBezTo>
                  <a:cubicBezTo>
                    <a:pt x="370850" y="213470"/>
                    <a:pt x="340766" y="173124"/>
                    <a:pt x="303740" y="173124"/>
                  </a:cubicBezTo>
                  <a:close/>
                  <a:moveTo>
                    <a:pt x="303740" y="143530"/>
                  </a:moveTo>
                  <a:cubicBezTo>
                    <a:pt x="357143" y="143530"/>
                    <a:pt x="400489" y="197118"/>
                    <a:pt x="400489" y="262970"/>
                  </a:cubicBezTo>
                  <a:cubicBezTo>
                    <a:pt x="400489" y="297807"/>
                    <a:pt x="388206" y="328822"/>
                    <a:pt x="368981" y="350684"/>
                  </a:cubicBezTo>
                  <a:cubicBezTo>
                    <a:pt x="386070" y="359304"/>
                    <a:pt x="408232" y="370324"/>
                    <a:pt x="410902" y="371568"/>
                  </a:cubicBezTo>
                  <a:cubicBezTo>
                    <a:pt x="448818" y="389164"/>
                    <a:pt x="466085" y="397163"/>
                    <a:pt x="466085" y="423290"/>
                  </a:cubicBezTo>
                  <a:cubicBezTo>
                    <a:pt x="466085" y="463192"/>
                    <a:pt x="424431" y="463192"/>
                    <a:pt x="410813" y="463192"/>
                  </a:cubicBezTo>
                  <a:lnTo>
                    <a:pt x="196756" y="463192"/>
                  </a:lnTo>
                  <a:cubicBezTo>
                    <a:pt x="183050" y="463192"/>
                    <a:pt x="141484" y="463192"/>
                    <a:pt x="141484" y="423290"/>
                  </a:cubicBezTo>
                  <a:cubicBezTo>
                    <a:pt x="141484" y="397163"/>
                    <a:pt x="158751" y="389164"/>
                    <a:pt x="196578" y="371657"/>
                  </a:cubicBezTo>
                  <a:cubicBezTo>
                    <a:pt x="199693" y="370146"/>
                    <a:pt x="224526" y="357794"/>
                    <a:pt x="238589" y="350773"/>
                  </a:cubicBezTo>
                  <a:cubicBezTo>
                    <a:pt x="219275" y="328911"/>
                    <a:pt x="206992" y="297807"/>
                    <a:pt x="206992" y="262970"/>
                  </a:cubicBezTo>
                  <a:cubicBezTo>
                    <a:pt x="206992" y="197118"/>
                    <a:pt x="250426" y="143530"/>
                    <a:pt x="303740" y="143530"/>
                  </a:cubicBezTo>
                  <a:close/>
                  <a:moveTo>
                    <a:pt x="288644" y="31105"/>
                  </a:moveTo>
                  <a:cubicBezTo>
                    <a:pt x="149974" y="38747"/>
                    <a:pt x="38806" y="149748"/>
                    <a:pt x="31152" y="288209"/>
                  </a:cubicBezTo>
                  <a:lnTo>
                    <a:pt x="91141" y="288209"/>
                  </a:lnTo>
                  <a:lnTo>
                    <a:pt x="91141" y="318514"/>
                  </a:lnTo>
                  <a:lnTo>
                    <a:pt x="31152" y="318514"/>
                  </a:lnTo>
                  <a:cubicBezTo>
                    <a:pt x="38806" y="456975"/>
                    <a:pt x="149974" y="567886"/>
                    <a:pt x="288644" y="575617"/>
                  </a:cubicBezTo>
                  <a:lnTo>
                    <a:pt x="288644" y="515718"/>
                  </a:lnTo>
                  <a:lnTo>
                    <a:pt x="318995" y="515718"/>
                  </a:lnTo>
                  <a:lnTo>
                    <a:pt x="318995" y="575617"/>
                  </a:lnTo>
                  <a:cubicBezTo>
                    <a:pt x="457665" y="567886"/>
                    <a:pt x="568833" y="456975"/>
                    <a:pt x="576487" y="318514"/>
                  </a:cubicBezTo>
                  <a:lnTo>
                    <a:pt x="516498" y="318514"/>
                  </a:lnTo>
                  <a:lnTo>
                    <a:pt x="516498" y="288209"/>
                  </a:lnTo>
                  <a:lnTo>
                    <a:pt x="576487" y="288209"/>
                  </a:lnTo>
                  <a:cubicBezTo>
                    <a:pt x="568833" y="149748"/>
                    <a:pt x="457665" y="38747"/>
                    <a:pt x="318995" y="31105"/>
                  </a:cubicBezTo>
                  <a:lnTo>
                    <a:pt x="318995" y="91004"/>
                  </a:lnTo>
                  <a:lnTo>
                    <a:pt x="288644" y="91004"/>
                  </a:lnTo>
                  <a:close/>
                  <a:moveTo>
                    <a:pt x="303775" y="0"/>
                  </a:moveTo>
                  <a:cubicBezTo>
                    <a:pt x="471550" y="0"/>
                    <a:pt x="607639" y="135795"/>
                    <a:pt x="607639" y="303317"/>
                  </a:cubicBezTo>
                  <a:cubicBezTo>
                    <a:pt x="607639" y="470839"/>
                    <a:pt x="471550" y="606722"/>
                    <a:pt x="303775" y="606722"/>
                  </a:cubicBezTo>
                  <a:cubicBezTo>
                    <a:pt x="136000" y="606722"/>
                    <a:pt x="0" y="470839"/>
                    <a:pt x="0" y="303317"/>
                  </a:cubicBezTo>
                  <a:cubicBezTo>
                    <a:pt x="0" y="135795"/>
                    <a:pt x="136000" y="0"/>
                    <a:pt x="303775" y="0"/>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12" name="组合 83">
            <a:extLst>
              <a:ext uri="{FF2B5EF4-FFF2-40B4-BE49-F238E27FC236}">
                <a16:creationId xmlns="" xmlns:a16="http://schemas.microsoft.com/office/drawing/2014/main" id="{B6A76904-B5CA-446D-9014-E92E064F8940}"/>
              </a:ext>
            </a:extLst>
          </p:cNvPr>
          <p:cNvGrpSpPr/>
          <p:nvPr/>
        </p:nvGrpSpPr>
        <p:grpSpPr>
          <a:xfrm>
            <a:off x="6760420" y="2826410"/>
            <a:ext cx="1065603" cy="1233024"/>
            <a:chOff x="6518711" y="2764496"/>
            <a:chExt cx="1166390" cy="1349647"/>
          </a:xfrm>
        </p:grpSpPr>
        <p:sp>
          <p:nvSpPr>
            <p:cNvPr id="13" name="ïṣlïḋè">
              <a:extLst>
                <a:ext uri="{FF2B5EF4-FFF2-40B4-BE49-F238E27FC236}">
                  <a16:creationId xmlns="" xmlns:a16="http://schemas.microsoft.com/office/drawing/2014/main" id="{B8FA058E-CD8B-4901-9E4D-7D9FC9CCC5C8}"/>
                </a:ext>
              </a:extLst>
            </p:cNvPr>
            <p:cNvSpPr/>
            <p:nvPr/>
          </p:nvSpPr>
          <p:spPr>
            <a:xfrm rot="18900000">
              <a:off x="6518711" y="2947753"/>
              <a:ext cx="1166390" cy="11663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4" name="ïśļíḑê">
              <a:extLst>
                <a:ext uri="{FF2B5EF4-FFF2-40B4-BE49-F238E27FC236}">
                  <a16:creationId xmlns="" xmlns:a16="http://schemas.microsoft.com/office/drawing/2014/main" id="{8E1B63AC-D646-4343-9080-BAD47EDD4438}"/>
                </a:ext>
              </a:extLst>
            </p:cNvPr>
            <p:cNvSpPr/>
            <p:nvPr/>
          </p:nvSpPr>
          <p:spPr>
            <a:xfrm rot="18900000">
              <a:off x="6518711" y="2764496"/>
              <a:ext cx="1166390" cy="1166390"/>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5" name="íślïďê">
              <a:extLst>
                <a:ext uri="{FF2B5EF4-FFF2-40B4-BE49-F238E27FC236}">
                  <a16:creationId xmlns="" xmlns:a16="http://schemas.microsoft.com/office/drawing/2014/main" id="{C695E424-7E74-4B43-9D93-D99888D51BBC}"/>
                </a:ext>
              </a:extLst>
            </p:cNvPr>
            <p:cNvSpPr>
              <a:spLocks/>
            </p:cNvSpPr>
            <p:nvPr/>
          </p:nvSpPr>
          <p:spPr bwMode="auto">
            <a:xfrm>
              <a:off x="6960591" y="3104374"/>
              <a:ext cx="282627" cy="486631"/>
            </a:xfrm>
            <a:custGeom>
              <a:avLst/>
              <a:gdLst>
                <a:gd name="T0" fmla="*/ 472622 w 604011"/>
                <a:gd name="T1" fmla="*/ 472622 w 604011"/>
                <a:gd name="T2" fmla="*/ 472622 w 604011"/>
                <a:gd name="T3" fmla="*/ 472622 w 604011"/>
                <a:gd name="T4" fmla="*/ 472622 w 604011"/>
                <a:gd name="T5" fmla="*/ 472622 w 604011"/>
                <a:gd name="T6" fmla="*/ 472622 w 604011"/>
                <a:gd name="T7" fmla="*/ 472622 w 604011"/>
                <a:gd name="T8" fmla="*/ 472622 w 604011"/>
                <a:gd name="T9" fmla="*/ 472622 w 604011"/>
                <a:gd name="T10" fmla="*/ 472622 w 604011"/>
                <a:gd name="T11" fmla="*/ 472622 w 604011"/>
                <a:gd name="T12" fmla="*/ 472622 w 604011"/>
                <a:gd name="T13" fmla="*/ 472622 w 604011"/>
                <a:gd name="T14" fmla="*/ 472622 w 604011"/>
                <a:gd name="T15" fmla="*/ 472622 w 604011"/>
                <a:gd name="T16" fmla="*/ 472622 w 604011"/>
                <a:gd name="T17" fmla="*/ 472622 w 604011"/>
                <a:gd name="T18" fmla="*/ 472622 w 604011"/>
                <a:gd name="T19" fmla="*/ 472622 w 604011"/>
                <a:gd name="T20" fmla="*/ 472622 w 604011"/>
                <a:gd name="T21" fmla="*/ 472622 w 604011"/>
                <a:gd name="T22" fmla="*/ 472622 w 604011"/>
                <a:gd name="T23" fmla="*/ 472622 w 604011"/>
                <a:gd name="T24" fmla="*/ 472622 w 604011"/>
                <a:gd name="T25" fmla="*/ 472622 w 604011"/>
                <a:gd name="T26" fmla="*/ 472622 w 604011"/>
                <a:gd name="T27" fmla="*/ 472622 w 604011"/>
                <a:gd name="T28" fmla="*/ 472622 w 604011"/>
                <a:gd name="T29" fmla="*/ 472622 w 604011"/>
                <a:gd name="T30" fmla="*/ 472622 w 604011"/>
                <a:gd name="T31" fmla="*/ 472622 w 604011"/>
                <a:gd name="T32" fmla="*/ 472622 w 604011"/>
                <a:gd name="T33" fmla="*/ 472622 w 604011"/>
                <a:gd name="T34" fmla="*/ 472622 w 604011"/>
                <a:gd name="T35" fmla="*/ 472622 w 604011"/>
                <a:gd name="T36" fmla="*/ 472622 w 604011"/>
                <a:gd name="T37" fmla="*/ 472622 w 604011"/>
                <a:gd name="T38" fmla="*/ 472622 w 604011"/>
                <a:gd name="T39" fmla="*/ 472622 w 604011"/>
                <a:gd name="T40" fmla="*/ 472622 w 604011"/>
                <a:gd name="T41" fmla="*/ 472622 w 604011"/>
                <a:gd name="T42" fmla="*/ 472622 w 604011"/>
                <a:gd name="T43" fmla="*/ 472622 w 604011"/>
                <a:gd name="T44" fmla="*/ 472622 w 604011"/>
                <a:gd name="T45" fmla="*/ 472622 w 604011"/>
                <a:gd name="T46" fmla="*/ 472622 w 604011"/>
                <a:gd name="T47" fmla="*/ 472622 w 604011"/>
                <a:gd name="T48" fmla="*/ 472622 w 604011"/>
                <a:gd name="T49" fmla="*/ 472622 w 604011"/>
                <a:gd name="T50" fmla="*/ 472622 w 604011"/>
                <a:gd name="T51" fmla="*/ 472622 w 604011"/>
                <a:gd name="T52" fmla="*/ 472622 w 604011"/>
                <a:gd name="T53" fmla="*/ 472622 w 604011"/>
                <a:gd name="T54" fmla="*/ 472622 w 604011"/>
                <a:gd name="T55" fmla="*/ 472622 w 604011"/>
                <a:gd name="T56" fmla="*/ 472622 w 604011"/>
                <a:gd name="T57" fmla="*/ 472622 w 604011"/>
                <a:gd name="T58" fmla="*/ 472622 w 604011"/>
                <a:gd name="T59" fmla="*/ 472622 w 604011"/>
                <a:gd name="T60" fmla="*/ 472622 w 604011"/>
                <a:gd name="T61" fmla="*/ 472622 w 604011"/>
                <a:gd name="T62" fmla="*/ 472622 w 604011"/>
                <a:gd name="T63" fmla="*/ 472622 w 604011"/>
                <a:gd name="T64" fmla="*/ 472622 w 604011"/>
                <a:gd name="T65" fmla="*/ 472622 w 604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0" h="414">
                  <a:moveTo>
                    <a:pt x="200" y="270"/>
                  </a:moveTo>
                  <a:lnTo>
                    <a:pt x="200" y="217"/>
                  </a:lnTo>
                  <a:cubicBezTo>
                    <a:pt x="200" y="100"/>
                    <a:pt x="151" y="29"/>
                    <a:pt x="130" y="4"/>
                  </a:cubicBezTo>
                  <a:cubicBezTo>
                    <a:pt x="128" y="2"/>
                    <a:pt x="124" y="0"/>
                    <a:pt x="121" y="0"/>
                  </a:cubicBezTo>
                  <a:cubicBezTo>
                    <a:pt x="117" y="0"/>
                    <a:pt x="114" y="1"/>
                    <a:pt x="112" y="4"/>
                  </a:cubicBezTo>
                  <a:cubicBezTo>
                    <a:pt x="91" y="29"/>
                    <a:pt x="40" y="100"/>
                    <a:pt x="40" y="217"/>
                  </a:cubicBezTo>
                  <a:lnTo>
                    <a:pt x="40" y="270"/>
                  </a:lnTo>
                  <a:lnTo>
                    <a:pt x="30" y="276"/>
                  </a:lnTo>
                  <a:cubicBezTo>
                    <a:pt x="12" y="289"/>
                    <a:pt x="0" y="310"/>
                    <a:pt x="0" y="333"/>
                  </a:cubicBezTo>
                  <a:lnTo>
                    <a:pt x="0" y="395"/>
                  </a:lnTo>
                  <a:cubicBezTo>
                    <a:pt x="0" y="399"/>
                    <a:pt x="2" y="403"/>
                    <a:pt x="6" y="404"/>
                  </a:cubicBezTo>
                  <a:cubicBezTo>
                    <a:pt x="9" y="406"/>
                    <a:pt x="13" y="406"/>
                    <a:pt x="16" y="404"/>
                  </a:cubicBezTo>
                  <a:lnTo>
                    <a:pt x="48" y="383"/>
                  </a:lnTo>
                  <a:cubicBezTo>
                    <a:pt x="56" y="377"/>
                    <a:pt x="67" y="374"/>
                    <a:pt x="78" y="374"/>
                  </a:cubicBezTo>
                  <a:lnTo>
                    <a:pt x="101" y="374"/>
                  </a:lnTo>
                  <a:lnTo>
                    <a:pt x="101" y="404"/>
                  </a:lnTo>
                  <a:cubicBezTo>
                    <a:pt x="101" y="410"/>
                    <a:pt x="105" y="414"/>
                    <a:pt x="111" y="414"/>
                  </a:cubicBezTo>
                  <a:lnTo>
                    <a:pt x="129" y="414"/>
                  </a:lnTo>
                  <a:cubicBezTo>
                    <a:pt x="135" y="414"/>
                    <a:pt x="140" y="410"/>
                    <a:pt x="140" y="404"/>
                  </a:cubicBezTo>
                  <a:lnTo>
                    <a:pt x="140" y="374"/>
                  </a:lnTo>
                  <a:lnTo>
                    <a:pt x="163" y="374"/>
                  </a:lnTo>
                  <a:cubicBezTo>
                    <a:pt x="173" y="374"/>
                    <a:pt x="184" y="377"/>
                    <a:pt x="193" y="383"/>
                  </a:cubicBezTo>
                  <a:lnTo>
                    <a:pt x="224" y="404"/>
                  </a:lnTo>
                  <a:cubicBezTo>
                    <a:pt x="227" y="406"/>
                    <a:pt x="231" y="406"/>
                    <a:pt x="235" y="404"/>
                  </a:cubicBezTo>
                  <a:cubicBezTo>
                    <a:pt x="238" y="403"/>
                    <a:pt x="240" y="399"/>
                    <a:pt x="240" y="395"/>
                  </a:cubicBezTo>
                  <a:lnTo>
                    <a:pt x="240" y="333"/>
                  </a:lnTo>
                  <a:cubicBezTo>
                    <a:pt x="240" y="310"/>
                    <a:pt x="229" y="289"/>
                    <a:pt x="210" y="276"/>
                  </a:cubicBezTo>
                  <a:lnTo>
                    <a:pt x="200" y="270"/>
                  </a:lnTo>
                  <a:close/>
                  <a:moveTo>
                    <a:pt x="120" y="187"/>
                  </a:moveTo>
                  <a:cubicBezTo>
                    <a:pt x="101" y="187"/>
                    <a:pt x="85" y="172"/>
                    <a:pt x="85" y="152"/>
                  </a:cubicBezTo>
                  <a:cubicBezTo>
                    <a:pt x="85" y="133"/>
                    <a:pt x="101" y="117"/>
                    <a:pt x="120" y="117"/>
                  </a:cubicBezTo>
                  <a:cubicBezTo>
                    <a:pt x="139" y="117"/>
                    <a:pt x="155" y="133"/>
                    <a:pt x="155" y="152"/>
                  </a:cubicBezTo>
                  <a:cubicBezTo>
                    <a:pt x="155" y="172"/>
                    <a:pt x="139" y="187"/>
                    <a:pt x="120" y="187"/>
                  </a:cubicBez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grpSp>
        <p:nvGrpSpPr>
          <p:cNvPr id="16" name="组合 84">
            <a:extLst>
              <a:ext uri="{FF2B5EF4-FFF2-40B4-BE49-F238E27FC236}">
                <a16:creationId xmlns="" xmlns:a16="http://schemas.microsoft.com/office/drawing/2014/main" id="{37383473-B8F7-4EBA-AB98-0A2BA52FAA58}"/>
              </a:ext>
            </a:extLst>
          </p:cNvPr>
          <p:cNvGrpSpPr/>
          <p:nvPr/>
        </p:nvGrpSpPr>
        <p:grpSpPr>
          <a:xfrm>
            <a:off x="4420911" y="2636282"/>
            <a:ext cx="1065603" cy="1208546"/>
            <a:chOff x="4555000" y="2608031"/>
            <a:chExt cx="1166390" cy="1322855"/>
          </a:xfrm>
        </p:grpSpPr>
        <p:sp>
          <p:nvSpPr>
            <p:cNvPr id="17" name="íṧ1íḑê">
              <a:extLst>
                <a:ext uri="{FF2B5EF4-FFF2-40B4-BE49-F238E27FC236}">
                  <a16:creationId xmlns="" xmlns:a16="http://schemas.microsoft.com/office/drawing/2014/main" id="{E67350B6-B1FA-468D-9B97-BE8E4748B573}"/>
                </a:ext>
              </a:extLst>
            </p:cNvPr>
            <p:cNvSpPr/>
            <p:nvPr/>
          </p:nvSpPr>
          <p:spPr>
            <a:xfrm rot="18900000">
              <a:off x="4555000" y="2608031"/>
              <a:ext cx="1166390" cy="11663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8" name="iṩlíḓê">
              <a:extLst>
                <a:ext uri="{FF2B5EF4-FFF2-40B4-BE49-F238E27FC236}">
                  <a16:creationId xmlns="" xmlns:a16="http://schemas.microsoft.com/office/drawing/2014/main" id="{2D904E8A-0C26-4546-BEDE-3AA0F12FB0F5}"/>
                </a:ext>
              </a:extLst>
            </p:cNvPr>
            <p:cNvSpPr/>
            <p:nvPr/>
          </p:nvSpPr>
          <p:spPr>
            <a:xfrm rot="18900000">
              <a:off x="4555000" y="2764496"/>
              <a:ext cx="1166390" cy="1166390"/>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dirty="0">
                <a:latin typeface="思源黑体 Normal" panose="020B0400000000000000" pitchFamily="34" charset="-122"/>
              </a:endParaRPr>
            </a:p>
          </p:txBody>
        </p:sp>
        <p:sp>
          <p:nvSpPr>
            <p:cNvPr id="19" name="is1iḍè">
              <a:extLst>
                <a:ext uri="{FF2B5EF4-FFF2-40B4-BE49-F238E27FC236}">
                  <a16:creationId xmlns="" xmlns:a16="http://schemas.microsoft.com/office/drawing/2014/main" id="{F04900C4-26D5-4681-9EC1-6136CEBCD32F}"/>
                </a:ext>
              </a:extLst>
            </p:cNvPr>
            <p:cNvSpPr>
              <a:spLocks/>
            </p:cNvSpPr>
            <p:nvPr/>
          </p:nvSpPr>
          <p:spPr bwMode="auto">
            <a:xfrm>
              <a:off x="4857839" y="3072802"/>
              <a:ext cx="560710" cy="549777"/>
            </a:xfrm>
            <a:custGeom>
              <a:avLst/>
              <a:gdLst>
                <a:gd name="T0" fmla="*/ 1312 w 1990"/>
                <a:gd name="T1" fmla="*/ 1552 h 1954"/>
                <a:gd name="T2" fmla="*/ 291 w 1990"/>
                <a:gd name="T3" fmla="*/ 1746 h 1954"/>
                <a:gd name="T4" fmla="*/ 0 w 1990"/>
                <a:gd name="T5" fmla="*/ 540 h 1954"/>
                <a:gd name="T6" fmla="*/ 515 w 1990"/>
                <a:gd name="T7" fmla="*/ 249 h 1954"/>
                <a:gd name="T8" fmla="*/ 1205 w 1990"/>
                <a:gd name="T9" fmla="*/ 0 h 1954"/>
                <a:gd name="T10" fmla="*/ 1496 w 1990"/>
                <a:gd name="T11" fmla="*/ 489 h 1954"/>
                <a:gd name="T12" fmla="*/ 1413 w 1990"/>
                <a:gd name="T13" fmla="*/ 291 h 1954"/>
                <a:gd name="T14" fmla="*/ 802 w 1990"/>
                <a:gd name="T15" fmla="*/ 83 h 1954"/>
                <a:gd name="T16" fmla="*/ 1039 w 1990"/>
                <a:gd name="T17" fmla="*/ 249 h 1954"/>
                <a:gd name="T18" fmla="*/ 1243 w 1990"/>
                <a:gd name="T19" fmla="*/ 499 h 1954"/>
                <a:gd name="T20" fmla="*/ 291 w 1990"/>
                <a:gd name="T21" fmla="*/ 333 h 1954"/>
                <a:gd name="T22" fmla="*/ 83 w 1990"/>
                <a:gd name="T23" fmla="*/ 1455 h 1954"/>
                <a:gd name="T24" fmla="*/ 1039 w 1990"/>
                <a:gd name="T25" fmla="*/ 1663 h 1954"/>
                <a:gd name="T26" fmla="*/ 1641 w 1990"/>
                <a:gd name="T27" fmla="*/ 1453 h 1954"/>
                <a:gd name="T28" fmla="*/ 1138 w 1990"/>
                <a:gd name="T29" fmla="*/ 583 h 1954"/>
                <a:gd name="T30" fmla="*/ 1641 w 1990"/>
                <a:gd name="T31" fmla="*/ 1453 h 1954"/>
                <a:gd name="T32" fmla="*/ 1752 w 1990"/>
                <a:gd name="T33" fmla="*/ 809 h 1954"/>
                <a:gd name="T34" fmla="*/ 1026 w 1990"/>
                <a:gd name="T35" fmla="*/ 1228 h 1954"/>
                <a:gd name="T36" fmla="*/ 1767 w 1990"/>
                <a:gd name="T37" fmla="*/ 1422 h 1954"/>
                <a:gd name="T38" fmla="*/ 1717 w 1990"/>
                <a:gd name="T39" fmla="*/ 1835 h 1954"/>
                <a:gd name="T40" fmla="*/ 1767 w 1990"/>
                <a:gd name="T41" fmla="*/ 1422 h 1954"/>
                <a:gd name="T42" fmla="*/ 1739 w 1990"/>
                <a:gd name="T43" fmla="*/ 1874 h 1954"/>
                <a:gd name="T44" fmla="*/ 1956 w 1990"/>
                <a:gd name="T45" fmla="*/ 1749 h 1954"/>
                <a:gd name="T46" fmla="*/ 249 w 1990"/>
                <a:gd name="T47" fmla="*/ 551 h 1954"/>
                <a:gd name="T48" fmla="*/ 803 w 1990"/>
                <a:gd name="T49" fmla="*/ 613 h 1954"/>
                <a:gd name="T50" fmla="*/ 675 w 1990"/>
                <a:gd name="T51" fmla="*/ 828 h 1954"/>
                <a:gd name="T52" fmla="*/ 249 w 1990"/>
                <a:gd name="T53" fmla="*/ 890 h 1954"/>
                <a:gd name="T54" fmla="*/ 675 w 1990"/>
                <a:gd name="T55" fmla="*/ 828 h 1954"/>
                <a:gd name="T56" fmla="*/ 675 w 1990"/>
                <a:gd name="T57" fmla="*/ 1167 h 1954"/>
                <a:gd name="T58" fmla="*/ 249 w 1990"/>
                <a:gd name="T59" fmla="*/ 1105 h 1954"/>
                <a:gd name="T60" fmla="*/ 249 w 1990"/>
                <a:gd name="T61" fmla="*/ 1444 h 1954"/>
                <a:gd name="T62" fmla="*/ 803 w 1990"/>
                <a:gd name="T63" fmla="*/ 1382 h 1954"/>
                <a:gd name="T64" fmla="*/ 249 w 1990"/>
                <a:gd name="T65" fmla="*/ 1444 h 1954"/>
                <a:gd name="T66" fmla="*/ 1179 w 1990"/>
                <a:gd name="T67" fmla="*/ 961 h 1954"/>
                <a:gd name="T68" fmla="*/ 1300 w 1990"/>
                <a:gd name="T69" fmla="*/ 1219 h 1954"/>
                <a:gd name="T70" fmla="*/ 1604 w 1990"/>
                <a:gd name="T71" fmla="*/ 858 h 1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90" h="1954">
                  <a:moveTo>
                    <a:pt x="1231" y="1534"/>
                  </a:moveTo>
                  <a:cubicBezTo>
                    <a:pt x="1258" y="1542"/>
                    <a:pt x="1285" y="1548"/>
                    <a:pt x="1312" y="1552"/>
                  </a:cubicBezTo>
                  <a:cubicBezTo>
                    <a:pt x="1272" y="1665"/>
                    <a:pt x="1165" y="1746"/>
                    <a:pt x="1039" y="1746"/>
                  </a:cubicBezTo>
                  <a:lnTo>
                    <a:pt x="291" y="1746"/>
                  </a:lnTo>
                  <a:cubicBezTo>
                    <a:pt x="131" y="1746"/>
                    <a:pt x="0" y="1615"/>
                    <a:pt x="0" y="1455"/>
                  </a:cubicBezTo>
                  <a:lnTo>
                    <a:pt x="0" y="540"/>
                  </a:lnTo>
                  <a:cubicBezTo>
                    <a:pt x="0" y="380"/>
                    <a:pt x="131" y="249"/>
                    <a:pt x="291" y="249"/>
                  </a:cubicBezTo>
                  <a:lnTo>
                    <a:pt x="515" y="249"/>
                  </a:lnTo>
                  <a:cubicBezTo>
                    <a:pt x="535" y="109"/>
                    <a:pt x="656" y="0"/>
                    <a:pt x="802" y="0"/>
                  </a:cubicBezTo>
                  <a:lnTo>
                    <a:pt x="1205" y="0"/>
                  </a:lnTo>
                  <a:cubicBezTo>
                    <a:pt x="1366" y="0"/>
                    <a:pt x="1496" y="131"/>
                    <a:pt x="1496" y="291"/>
                  </a:cubicBezTo>
                  <a:lnTo>
                    <a:pt x="1496" y="489"/>
                  </a:lnTo>
                  <a:cubicBezTo>
                    <a:pt x="1469" y="484"/>
                    <a:pt x="1441" y="480"/>
                    <a:pt x="1413" y="479"/>
                  </a:cubicBezTo>
                  <a:lnTo>
                    <a:pt x="1413" y="291"/>
                  </a:lnTo>
                  <a:cubicBezTo>
                    <a:pt x="1413" y="176"/>
                    <a:pt x="1320" y="83"/>
                    <a:pt x="1205" y="83"/>
                  </a:cubicBezTo>
                  <a:lnTo>
                    <a:pt x="802" y="83"/>
                  </a:lnTo>
                  <a:cubicBezTo>
                    <a:pt x="701" y="83"/>
                    <a:pt x="617" y="155"/>
                    <a:pt x="598" y="249"/>
                  </a:cubicBezTo>
                  <a:lnTo>
                    <a:pt x="1039" y="249"/>
                  </a:lnTo>
                  <a:cubicBezTo>
                    <a:pt x="1180" y="249"/>
                    <a:pt x="1297" y="349"/>
                    <a:pt x="1324" y="482"/>
                  </a:cubicBezTo>
                  <a:cubicBezTo>
                    <a:pt x="1297" y="485"/>
                    <a:pt x="1270" y="491"/>
                    <a:pt x="1243" y="499"/>
                  </a:cubicBezTo>
                  <a:cubicBezTo>
                    <a:pt x="1224" y="404"/>
                    <a:pt x="1140" y="333"/>
                    <a:pt x="1039" y="333"/>
                  </a:cubicBezTo>
                  <a:lnTo>
                    <a:pt x="291" y="333"/>
                  </a:lnTo>
                  <a:cubicBezTo>
                    <a:pt x="177" y="333"/>
                    <a:pt x="83" y="426"/>
                    <a:pt x="83" y="540"/>
                  </a:cubicBezTo>
                  <a:lnTo>
                    <a:pt x="83" y="1455"/>
                  </a:lnTo>
                  <a:cubicBezTo>
                    <a:pt x="83" y="1569"/>
                    <a:pt x="177" y="1663"/>
                    <a:pt x="291" y="1663"/>
                  </a:cubicBezTo>
                  <a:lnTo>
                    <a:pt x="1039" y="1663"/>
                  </a:lnTo>
                  <a:cubicBezTo>
                    <a:pt x="1126" y="1663"/>
                    <a:pt x="1200" y="1609"/>
                    <a:pt x="1231" y="1534"/>
                  </a:cubicBezTo>
                  <a:close/>
                  <a:moveTo>
                    <a:pt x="1641" y="1453"/>
                  </a:moveTo>
                  <a:cubicBezTo>
                    <a:pt x="1401" y="1591"/>
                    <a:pt x="1093" y="1509"/>
                    <a:pt x="955" y="1269"/>
                  </a:cubicBezTo>
                  <a:cubicBezTo>
                    <a:pt x="816" y="1029"/>
                    <a:pt x="899" y="722"/>
                    <a:pt x="1138" y="583"/>
                  </a:cubicBezTo>
                  <a:cubicBezTo>
                    <a:pt x="1378" y="445"/>
                    <a:pt x="1686" y="527"/>
                    <a:pt x="1824" y="767"/>
                  </a:cubicBezTo>
                  <a:cubicBezTo>
                    <a:pt x="1963" y="1007"/>
                    <a:pt x="1880" y="1314"/>
                    <a:pt x="1641" y="1453"/>
                  </a:cubicBezTo>
                  <a:close/>
                  <a:moveTo>
                    <a:pt x="1599" y="1381"/>
                  </a:moveTo>
                  <a:cubicBezTo>
                    <a:pt x="1799" y="1266"/>
                    <a:pt x="1868" y="1009"/>
                    <a:pt x="1752" y="809"/>
                  </a:cubicBezTo>
                  <a:cubicBezTo>
                    <a:pt x="1637" y="608"/>
                    <a:pt x="1380" y="539"/>
                    <a:pt x="1180" y="655"/>
                  </a:cubicBezTo>
                  <a:cubicBezTo>
                    <a:pt x="980" y="771"/>
                    <a:pt x="911" y="1027"/>
                    <a:pt x="1026" y="1228"/>
                  </a:cubicBezTo>
                  <a:cubicBezTo>
                    <a:pt x="1142" y="1428"/>
                    <a:pt x="1399" y="1497"/>
                    <a:pt x="1599" y="1381"/>
                  </a:cubicBezTo>
                  <a:close/>
                  <a:moveTo>
                    <a:pt x="1767" y="1422"/>
                  </a:moveTo>
                  <a:lnTo>
                    <a:pt x="1551" y="1547"/>
                  </a:lnTo>
                  <a:lnTo>
                    <a:pt x="1717" y="1835"/>
                  </a:lnTo>
                  <a:lnTo>
                    <a:pt x="1933" y="1710"/>
                  </a:lnTo>
                  <a:lnTo>
                    <a:pt x="1767" y="1422"/>
                  </a:lnTo>
                  <a:close/>
                  <a:moveTo>
                    <a:pt x="1956" y="1749"/>
                  </a:moveTo>
                  <a:lnTo>
                    <a:pt x="1739" y="1874"/>
                  </a:lnTo>
                  <a:cubicBezTo>
                    <a:pt x="1774" y="1934"/>
                    <a:pt x="1850" y="1954"/>
                    <a:pt x="1910" y="1919"/>
                  </a:cubicBezTo>
                  <a:cubicBezTo>
                    <a:pt x="1969" y="1885"/>
                    <a:pt x="1990" y="1809"/>
                    <a:pt x="1956" y="1749"/>
                  </a:cubicBezTo>
                  <a:close/>
                  <a:moveTo>
                    <a:pt x="803" y="551"/>
                  </a:moveTo>
                  <a:lnTo>
                    <a:pt x="249" y="551"/>
                  </a:lnTo>
                  <a:lnTo>
                    <a:pt x="249" y="613"/>
                  </a:lnTo>
                  <a:lnTo>
                    <a:pt x="803" y="613"/>
                  </a:lnTo>
                  <a:lnTo>
                    <a:pt x="803" y="551"/>
                  </a:lnTo>
                  <a:close/>
                  <a:moveTo>
                    <a:pt x="675" y="828"/>
                  </a:moveTo>
                  <a:lnTo>
                    <a:pt x="249" y="828"/>
                  </a:lnTo>
                  <a:lnTo>
                    <a:pt x="249" y="890"/>
                  </a:lnTo>
                  <a:lnTo>
                    <a:pt x="675" y="890"/>
                  </a:lnTo>
                  <a:lnTo>
                    <a:pt x="675" y="828"/>
                  </a:lnTo>
                  <a:close/>
                  <a:moveTo>
                    <a:pt x="249" y="1167"/>
                  </a:moveTo>
                  <a:lnTo>
                    <a:pt x="675" y="1167"/>
                  </a:lnTo>
                  <a:lnTo>
                    <a:pt x="675" y="1105"/>
                  </a:lnTo>
                  <a:lnTo>
                    <a:pt x="249" y="1105"/>
                  </a:lnTo>
                  <a:lnTo>
                    <a:pt x="249" y="1167"/>
                  </a:lnTo>
                  <a:close/>
                  <a:moveTo>
                    <a:pt x="249" y="1444"/>
                  </a:moveTo>
                  <a:lnTo>
                    <a:pt x="803" y="1444"/>
                  </a:lnTo>
                  <a:lnTo>
                    <a:pt x="803" y="1382"/>
                  </a:lnTo>
                  <a:lnTo>
                    <a:pt x="249" y="1382"/>
                  </a:lnTo>
                  <a:lnTo>
                    <a:pt x="249" y="1444"/>
                  </a:lnTo>
                  <a:close/>
                  <a:moveTo>
                    <a:pt x="1308" y="1105"/>
                  </a:moveTo>
                  <a:lnTo>
                    <a:pt x="1179" y="961"/>
                  </a:lnTo>
                  <a:lnTo>
                    <a:pt x="1118" y="1017"/>
                  </a:lnTo>
                  <a:lnTo>
                    <a:pt x="1300" y="1219"/>
                  </a:lnTo>
                  <a:lnTo>
                    <a:pt x="1657" y="922"/>
                  </a:lnTo>
                  <a:lnTo>
                    <a:pt x="1604" y="858"/>
                  </a:lnTo>
                  <a:lnTo>
                    <a:pt x="1308" y="1105"/>
                  </a:lnTo>
                  <a:close/>
                </a:path>
              </a:pathLst>
            </a:custGeom>
            <a:solidFill>
              <a:schemeClr val="bg1"/>
            </a:solidFill>
            <a:ln w="9525">
              <a:noFill/>
              <a:round/>
              <a:headEnd/>
              <a:tailEnd/>
            </a:ln>
          </p:spPr>
          <p:txBody>
            <a:bodyPr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endParaRPr dirty="0">
                <a:latin typeface="思源黑体 Normal" panose="020B0400000000000000" pitchFamily="34" charset="-122"/>
              </a:endParaRPr>
            </a:p>
          </p:txBody>
        </p:sp>
      </p:grpSp>
      <p:sp>
        <p:nvSpPr>
          <p:cNvPr id="22" name="文本框 21">
            <a:extLst>
              <a:ext uri="{FF2B5EF4-FFF2-40B4-BE49-F238E27FC236}">
                <a16:creationId xmlns="" xmlns:a16="http://schemas.microsoft.com/office/drawing/2014/main" id="{FFD933BA-EAC2-4812-80DE-AB0B8DB157A5}"/>
              </a:ext>
            </a:extLst>
          </p:cNvPr>
          <p:cNvSpPr txBox="1"/>
          <p:nvPr/>
        </p:nvSpPr>
        <p:spPr>
          <a:xfrm>
            <a:off x="812700" y="4558317"/>
            <a:ext cx="3725427" cy="881652"/>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dirty="0">
                <a:cs typeface="+mn-ea"/>
                <a:sym typeface="+mn-lt"/>
              </a:rPr>
              <a:t>提高法律意识</a:t>
            </a:r>
            <a:endParaRPr lang="en-US" altLang="zh-CN" dirty="0">
              <a:cs typeface="+mn-ea"/>
              <a:sym typeface="+mn-lt"/>
            </a:endParaRPr>
          </a:p>
          <a:p>
            <a:pPr algn="ctr">
              <a:lnSpc>
                <a:spcPct val="150000"/>
              </a:lnSpc>
            </a:pPr>
            <a:r>
              <a:rPr lang="zh-CN" altLang="en-US" dirty="0">
                <a:cs typeface="+mn-ea"/>
                <a:sym typeface="+mn-lt"/>
              </a:rPr>
              <a:t>树立法制观念</a:t>
            </a:r>
          </a:p>
        </p:txBody>
      </p:sp>
      <p:sp>
        <p:nvSpPr>
          <p:cNvPr id="25" name="文本框 24">
            <a:extLst>
              <a:ext uri="{FF2B5EF4-FFF2-40B4-BE49-F238E27FC236}">
                <a16:creationId xmlns="" xmlns:a16="http://schemas.microsoft.com/office/drawing/2014/main" id="{6BE194CC-318B-43E4-BF27-521EA3606564}"/>
              </a:ext>
            </a:extLst>
          </p:cNvPr>
          <p:cNvSpPr txBox="1"/>
          <p:nvPr/>
        </p:nvSpPr>
        <p:spPr>
          <a:xfrm>
            <a:off x="5430505" y="4814477"/>
            <a:ext cx="3725427" cy="369332"/>
          </a:xfrm>
          <a:prstGeom prst="rect">
            <a:avLst/>
          </a:prstGeom>
          <a:noFill/>
        </p:spPr>
        <p:txBody>
          <a:bodyPr wrap="square" rtlCol="0">
            <a:spAutoFit/>
            <a:scene3d>
              <a:camera prst="orthographicFront"/>
              <a:lightRig rig="threePt" dir="t"/>
            </a:scene3d>
            <a:sp3d contourW="12700"/>
          </a:bodyPr>
          <a:lstStyle/>
          <a:p>
            <a:pPr algn="ctr"/>
            <a:r>
              <a:rPr lang="zh-CN" altLang="en-US" dirty="0">
                <a:cs typeface="+mn-ea"/>
                <a:sym typeface="+mn-lt"/>
              </a:rPr>
              <a:t>完善企业管理制度</a:t>
            </a:r>
          </a:p>
        </p:txBody>
      </p:sp>
      <p:sp>
        <p:nvSpPr>
          <p:cNvPr id="28" name="文本框 27">
            <a:extLst>
              <a:ext uri="{FF2B5EF4-FFF2-40B4-BE49-F238E27FC236}">
                <a16:creationId xmlns="" xmlns:a16="http://schemas.microsoft.com/office/drawing/2014/main" id="{AF84AB8B-943F-43E6-BED3-34213082191D}"/>
              </a:ext>
            </a:extLst>
          </p:cNvPr>
          <p:cNvSpPr txBox="1"/>
          <p:nvPr/>
        </p:nvSpPr>
        <p:spPr>
          <a:xfrm>
            <a:off x="3090997" y="1712354"/>
            <a:ext cx="3725427" cy="369332"/>
          </a:xfrm>
          <a:prstGeom prst="rect">
            <a:avLst/>
          </a:prstGeom>
          <a:noFill/>
        </p:spPr>
        <p:txBody>
          <a:bodyPr wrap="square" rtlCol="0">
            <a:spAutoFit/>
            <a:scene3d>
              <a:camera prst="orthographicFront"/>
              <a:lightRig rig="threePt" dir="t"/>
            </a:scene3d>
            <a:sp3d contourW="12700"/>
          </a:bodyPr>
          <a:lstStyle/>
          <a:p>
            <a:pPr algn="ctr"/>
            <a:r>
              <a:rPr lang="zh-CN" altLang="en-US" dirty="0">
                <a:cs typeface="+mn-ea"/>
                <a:sym typeface="+mn-lt"/>
              </a:rPr>
              <a:t>健全企业法律事务管理机构</a:t>
            </a:r>
          </a:p>
        </p:txBody>
      </p:sp>
      <p:sp>
        <p:nvSpPr>
          <p:cNvPr id="31" name="文本框 30">
            <a:extLst>
              <a:ext uri="{FF2B5EF4-FFF2-40B4-BE49-F238E27FC236}">
                <a16:creationId xmlns="" xmlns:a16="http://schemas.microsoft.com/office/drawing/2014/main" id="{4A1092DD-3984-4DDE-9656-174504780B28}"/>
              </a:ext>
            </a:extLst>
          </p:cNvPr>
          <p:cNvSpPr txBox="1"/>
          <p:nvPr/>
        </p:nvSpPr>
        <p:spPr>
          <a:xfrm>
            <a:off x="7713292" y="1530301"/>
            <a:ext cx="3725427" cy="881652"/>
          </a:xfrm>
          <a:prstGeom prst="rect">
            <a:avLst/>
          </a:prstGeom>
          <a:noFill/>
        </p:spPr>
        <p:txBody>
          <a:bodyPr wrap="square" rtlCol="0">
            <a:spAutoFit/>
            <a:scene3d>
              <a:camera prst="orthographicFront"/>
              <a:lightRig rig="threePt" dir="t"/>
            </a:scene3d>
            <a:sp3d contourW="12700"/>
          </a:bodyPr>
          <a:lstStyle/>
          <a:p>
            <a:pPr algn="ctr">
              <a:lnSpc>
                <a:spcPct val="150000"/>
              </a:lnSpc>
            </a:pPr>
            <a:r>
              <a:rPr lang="zh-CN" altLang="en-US" dirty="0">
                <a:cs typeface="+mn-ea"/>
                <a:sym typeface="+mn-lt"/>
              </a:rPr>
              <a:t>加强廉洁文化建设</a:t>
            </a:r>
            <a:endParaRPr lang="en-US" altLang="zh-CN" dirty="0">
              <a:cs typeface="+mn-ea"/>
              <a:sym typeface="+mn-lt"/>
            </a:endParaRPr>
          </a:p>
          <a:p>
            <a:pPr algn="ctr">
              <a:lnSpc>
                <a:spcPct val="150000"/>
              </a:lnSpc>
            </a:pPr>
            <a:r>
              <a:rPr lang="zh-CN" altLang="en-US" dirty="0">
                <a:cs typeface="+mn-ea"/>
                <a:sym typeface="+mn-lt"/>
              </a:rPr>
              <a:t>完善廉洁从业制度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par>
                                <p:cTn id="20" presetID="53" presetClass="entr" presetSubtype="16"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114656D4-F869-4621-AC51-9E6725F2445C}"/>
              </a:ext>
            </a:extLst>
          </p:cNvPr>
          <p:cNvGrpSpPr/>
          <p:nvPr/>
        </p:nvGrpSpPr>
        <p:grpSpPr>
          <a:xfrm>
            <a:off x="0" y="2066630"/>
            <a:ext cx="3726454" cy="3456260"/>
            <a:chOff x="0" y="1908134"/>
            <a:chExt cx="4169664" cy="3456260"/>
          </a:xfrm>
        </p:grpSpPr>
        <p:sp>
          <p:nvSpPr>
            <p:cNvPr id="5" name="箭头: 五边形 56">
              <a:extLst>
                <a:ext uri="{FF2B5EF4-FFF2-40B4-BE49-F238E27FC236}">
                  <a16:creationId xmlns="" xmlns:a16="http://schemas.microsoft.com/office/drawing/2014/main" id="{4329107B-FFC3-4903-B24F-A96E89F89ADB}"/>
                </a:ext>
              </a:extLst>
            </p:cNvPr>
            <p:cNvSpPr/>
            <p:nvPr/>
          </p:nvSpPr>
          <p:spPr>
            <a:xfrm>
              <a:off x="0" y="1908134"/>
              <a:ext cx="4169664" cy="3456260"/>
            </a:xfrm>
            <a:prstGeom prst="homePlate">
              <a:avLst>
                <a:gd name="adj" fmla="val 290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6" name="矩形: 圆角 44">
              <a:extLst>
                <a:ext uri="{FF2B5EF4-FFF2-40B4-BE49-F238E27FC236}">
                  <a16:creationId xmlns="" xmlns:a16="http://schemas.microsoft.com/office/drawing/2014/main" id="{E0F33D2F-1D4A-40B7-A8FC-A2981BE90F7C}"/>
                </a:ext>
              </a:extLst>
            </p:cNvPr>
            <p:cNvSpPr/>
            <p:nvPr/>
          </p:nvSpPr>
          <p:spPr>
            <a:xfrm>
              <a:off x="563967" y="2971143"/>
              <a:ext cx="2396761" cy="12867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05</a:t>
              </a:r>
              <a:endParaRPr lang="zh-CN" altLang="en-US"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7" name="组合 6">
            <a:extLst>
              <a:ext uri="{FF2B5EF4-FFF2-40B4-BE49-F238E27FC236}">
                <a16:creationId xmlns="" xmlns:a16="http://schemas.microsoft.com/office/drawing/2014/main" id="{C57ED974-350C-4D0F-81CF-E20BB69807EA}"/>
              </a:ext>
            </a:extLst>
          </p:cNvPr>
          <p:cNvGrpSpPr/>
          <p:nvPr/>
        </p:nvGrpSpPr>
        <p:grpSpPr>
          <a:xfrm>
            <a:off x="3659993" y="2041294"/>
            <a:ext cx="8532008" cy="3463394"/>
            <a:chOff x="3659992" y="1882798"/>
            <a:chExt cx="9546773" cy="3463394"/>
          </a:xfrm>
        </p:grpSpPr>
        <p:sp>
          <p:nvSpPr>
            <p:cNvPr id="8" name="箭头: V 形 1">
              <a:extLst>
                <a:ext uri="{FF2B5EF4-FFF2-40B4-BE49-F238E27FC236}">
                  <a16:creationId xmlns="" xmlns:a16="http://schemas.microsoft.com/office/drawing/2014/main" id="{2410B26D-02F1-4C64-B697-50309B37F3EE}"/>
                </a:ext>
              </a:extLst>
            </p:cNvPr>
            <p:cNvSpPr/>
            <p:nvPr/>
          </p:nvSpPr>
          <p:spPr>
            <a:xfrm>
              <a:off x="3659992" y="1882798"/>
              <a:ext cx="9546773" cy="3463394"/>
            </a:xfrm>
            <a:prstGeom prst="chevron">
              <a:avLst>
                <a:gd name="adj" fmla="val 26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文本框 8">
              <a:extLst>
                <a:ext uri="{FF2B5EF4-FFF2-40B4-BE49-F238E27FC236}">
                  <a16:creationId xmlns="" xmlns:a16="http://schemas.microsoft.com/office/drawing/2014/main" id="{4C1A6BE9-F73B-4CA5-8876-E0035539275D}"/>
                </a:ext>
              </a:extLst>
            </p:cNvPr>
            <p:cNvSpPr txBox="1"/>
            <p:nvPr/>
          </p:nvSpPr>
          <p:spPr>
            <a:xfrm>
              <a:off x="5275301" y="2592547"/>
              <a:ext cx="5630651" cy="2043893"/>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企业家身处危境</a:t>
              </a:r>
              <a:endParaRPr lang="en-US" altLang="zh-CN"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的自我保护</a:t>
              </a:r>
            </a:p>
          </p:txBody>
        </p:sp>
      </p:grpSp>
      <p:grpSp>
        <p:nvGrpSpPr>
          <p:cNvPr id="10" name="组合 9">
            <a:extLst>
              <a:ext uri="{FF2B5EF4-FFF2-40B4-BE49-F238E27FC236}">
                <a16:creationId xmlns="" xmlns:a16="http://schemas.microsoft.com/office/drawing/2014/main" id="{29F21795-DD14-40F2-B1E8-41B072890752}"/>
              </a:ext>
            </a:extLst>
          </p:cNvPr>
          <p:cNvGrpSpPr/>
          <p:nvPr/>
        </p:nvGrpSpPr>
        <p:grpSpPr>
          <a:xfrm>
            <a:off x="2277554" y="824784"/>
            <a:ext cx="8222445" cy="546759"/>
            <a:chOff x="2084832" y="841065"/>
            <a:chExt cx="6671470" cy="546759"/>
          </a:xfrm>
        </p:grpSpPr>
        <p:grpSp>
          <p:nvGrpSpPr>
            <p:cNvPr id="11" name="组合 10">
              <a:extLst>
                <a:ext uri="{FF2B5EF4-FFF2-40B4-BE49-F238E27FC236}">
                  <a16:creationId xmlns="" xmlns:a16="http://schemas.microsoft.com/office/drawing/2014/main" id="{F4D6AF85-B529-45EC-8724-E1F394FCBC4F}"/>
                </a:ext>
              </a:extLst>
            </p:cNvPr>
            <p:cNvGrpSpPr/>
            <p:nvPr/>
          </p:nvGrpSpPr>
          <p:grpSpPr>
            <a:xfrm flipH="1">
              <a:off x="2084832" y="1003605"/>
              <a:ext cx="680474" cy="248683"/>
              <a:chOff x="268224" y="1660843"/>
              <a:chExt cx="4872228" cy="1546250"/>
            </a:xfrm>
          </p:grpSpPr>
          <p:sp>
            <p:nvSpPr>
              <p:cNvPr id="15" name="箭头: V 形 35">
                <a:extLst>
                  <a:ext uri="{FF2B5EF4-FFF2-40B4-BE49-F238E27FC236}">
                    <a16:creationId xmlns="" xmlns:a16="http://schemas.microsoft.com/office/drawing/2014/main" id="{48B6EFDC-0F5B-473E-96A5-3BCC70C1BD59}"/>
                  </a:ext>
                </a:extLst>
              </p:cNvPr>
              <p:cNvSpPr/>
              <p:nvPr/>
            </p:nvSpPr>
            <p:spPr>
              <a:xfrm flipH="1">
                <a:off x="268224" y="1660843"/>
                <a:ext cx="1168146" cy="1546250"/>
              </a:xfrm>
              <a:prstGeom prst="chevron">
                <a:avLst>
                  <a:gd name="adj" fmla="val 416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6" name="箭头: V 形 36">
                <a:extLst>
                  <a:ext uri="{FF2B5EF4-FFF2-40B4-BE49-F238E27FC236}">
                    <a16:creationId xmlns="" xmlns:a16="http://schemas.microsoft.com/office/drawing/2014/main" id="{6FC2958A-889E-4F57-A253-C1F1FDA21DD6}"/>
                  </a:ext>
                </a:extLst>
              </p:cNvPr>
              <p:cNvSpPr/>
              <p:nvPr/>
            </p:nvSpPr>
            <p:spPr>
              <a:xfrm flipH="1">
                <a:off x="1133856" y="1660843"/>
                <a:ext cx="1168146" cy="1546250"/>
              </a:xfrm>
              <a:prstGeom prst="chevron">
                <a:avLst>
                  <a:gd name="adj" fmla="val 4165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7" name="箭头: V 形 37">
                <a:extLst>
                  <a:ext uri="{FF2B5EF4-FFF2-40B4-BE49-F238E27FC236}">
                    <a16:creationId xmlns="" xmlns:a16="http://schemas.microsoft.com/office/drawing/2014/main" id="{E7BF6D55-2F67-4A94-A63E-C2A55FA020E6}"/>
                  </a:ext>
                </a:extLst>
              </p:cNvPr>
              <p:cNvSpPr/>
              <p:nvPr/>
            </p:nvSpPr>
            <p:spPr>
              <a:xfrm flipH="1">
                <a:off x="2023872" y="1660843"/>
                <a:ext cx="1168146" cy="1546250"/>
              </a:xfrm>
              <a:prstGeom prst="chevron">
                <a:avLst>
                  <a:gd name="adj" fmla="val 4165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8" name="箭头: V 形 38">
                <a:extLst>
                  <a:ext uri="{FF2B5EF4-FFF2-40B4-BE49-F238E27FC236}">
                    <a16:creationId xmlns="" xmlns:a16="http://schemas.microsoft.com/office/drawing/2014/main" id="{C3D3E753-0AE9-47D1-9B3B-FE7C838CB7E3}"/>
                  </a:ext>
                </a:extLst>
              </p:cNvPr>
              <p:cNvSpPr/>
              <p:nvPr/>
            </p:nvSpPr>
            <p:spPr>
              <a:xfrm flipH="1">
                <a:off x="2998089" y="1660843"/>
                <a:ext cx="1168146" cy="1546250"/>
              </a:xfrm>
              <a:prstGeom prst="chevron">
                <a:avLst>
                  <a:gd name="adj" fmla="val 416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9" name="箭头: V 形 39">
                <a:extLst>
                  <a:ext uri="{FF2B5EF4-FFF2-40B4-BE49-F238E27FC236}">
                    <a16:creationId xmlns="" xmlns:a16="http://schemas.microsoft.com/office/drawing/2014/main" id="{F96A97B3-08EC-4BC5-B91B-91A67B60E11A}"/>
                  </a:ext>
                </a:extLst>
              </p:cNvPr>
              <p:cNvSpPr/>
              <p:nvPr/>
            </p:nvSpPr>
            <p:spPr>
              <a:xfrm flipH="1">
                <a:off x="3972306" y="1660843"/>
                <a:ext cx="1168146" cy="1546250"/>
              </a:xfrm>
              <a:prstGeom prst="chevron">
                <a:avLst>
                  <a:gd name="adj" fmla="val 416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2" name="组合 11">
              <a:extLst>
                <a:ext uri="{FF2B5EF4-FFF2-40B4-BE49-F238E27FC236}">
                  <a16:creationId xmlns="" xmlns:a16="http://schemas.microsoft.com/office/drawing/2014/main" id="{6C73C6D7-DCD3-4BC2-8E8B-6F018E4FDC40}"/>
                </a:ext>
              </a:extLst>
            </p:cNvPr>
            <p:cNvGrpSpPr/>
            <p:nvPr/>
          </p:nvGrpSpPr>
          <p:grpSpPr>
            <a:xfrm>
              <a:off x="2859944" y="841065"/>
              <a:ext cx="5896358" cy="546759"/>
              <a:chOff x="1183550" y="2815146"/>
              <a:chExt cx="5896358" cy="546759"/>
            </a:xfrm>
          </p:grpSpPr>
          <p:sp>
            <p:nvSpPr>
              <p:cNvPr id="13" name="man-talking-to-males_48760">
                <a:extLst>
                  <a:ext uri="{FF2B5EF4-FFF2-40B4-BE49-F238E27FC236}">
                    <a16:creationId xmlns="" xmlns:a16="http://schemas.microsoft.com/office/drawing/2014/main" id="{64B8B8A4-610C-4BC0-957C-83A2C5B20130}"/>
                  </a:ext>
                </a:extLst>
              </p:cNvPr>
              <p:cNvSpPr/>
              <p:nvPr/>
            </p:nvSpPr>
            <p:spPr>
              <a:xfrm>
                <a:off x="1459658" y="2815146"/>
                <a:ext cx="416779" cy="546759"/>
              </a:xfrm>
              <a:custGeom>
                <a:avLst/>
                <a:gdLst>
                  <a:gd name="connsiteX0" fmla="*/ 224449 w 451407"/>
                  <a:gd name="connsiteY0" fmla="*/ 494792 h 592185"/>
                  <a:gd name="connsiteX1" fmla="*/ 212617 w 451407"/>
                  <a:gd name="connsiteY1" fmla="*/ 573566 h 592185"/>
                  <a:gd name="connsiteX2" fmla="*/ 224449 w 451407"/>
                  <a:gd name="connsiteY2" fmla="*/ 589679 h 592185"/>
                  <a:gd name="connsiteX3" fmla="*/ 224807 w 451407"/>
                  <a:gd name="connsiteY3" fmla="*/ 589679 h 592185"/>
                  <a:gd name="connsiteX4" fmla="*/ 236639 w 451407"/>
                  <a:gd name="connsiteY4" fmla="*/ 573566 h 592185"/>
                  <a:gd name="connsiteX5" fmla="*/ 224807 w 451407"/>
                  <a:gd name="connsiteY5" fmla="*/ 494792 h 592185"/>
                  <a:gd name="connsiteX6" fmla="*/ 354242 w 451407"/>
                  <a:gd name="connsiteY6" fmla="*/ 466148 h 592185"/>
                  <a:gd name="connsiteX7" fmla="*/ 342410 w 451407"/>
                  <a:gd name="connsiteY7" fmla="*/ 544921 h 592185"/>
                  <a:gd name="connsiteX8" fmla="*/ 354242 w 451407"/>
                  <a:gd name="connsiteY8" fmla="*/ 561034 h 592185"/>
                  <a:gd name="connsiteX9" fmla="*/ 354600 w 451407"/>
                  <a:gd name="connsiteY9" fmla="*/ 561034 h 592185"/>
                  <a:gd name="connsiteX10" fmla="*/ 366432 w 451407"/>
                  <a:gd name="connsiteY10" fmla="*/ 544921 h 592185"/>
                  <a:gd name="connsiteX11" fmla="*/ 354600 w 451407"/>
                  <a:gd name="connsiteY11" fmla="*/ 466148 h 592185"/>
                  <a:gd name="connsiteX12" fmla="*/ 95373 w 451407"/>
                  <a:gd name="connsiteY12" fmla="*/ 466148 h 592185"/>
                  <a:gd name="connsiteX13" fmla="*/ 83541 w 451407"/>
                  <a:gd name="connsiteY13" fmla="*/ 544921 h 592185"/>
                  <a:gd name="connsiteX14" fmla="*/ 95373 w 451407"/>
                  <a:gd name="connsiteY14" fmla="*/ 561034 h 592185"/>
                  <a:gd name="connsiteX15" fmla="*/ 95731 w 451407"/>
                  <a:gd name="connsiteY15" fmla="*/ 561034 h 592185"/>
                  <a:gd name="connsiteX16" fmla="*/ 107205 w 451407"/>
                  <a:gd name="connsiteY16" fmla="*/ 544921 h 592185"/>
                  <a:gd name="connsiteX17" fmla="*/ 95731 w 451407"/>
                  <a:gd name="connsiteY17" fmla="*/ 466148 h 592185"/>
                  <a:gd name="connsiteX18" fmla="*/ 83541 w 451407"/>
                  <a:gd name="connsiteY18" fmla="*/ 452183 h 592185"/>
                  <a:gd name="connsiteX19" fmla="*/ 95373 w 451407"/>
                  <a:gd name="connsiteY19" fmla="*/ 464357 h 592185"/>
                  <a:gd name="connsiteX20" fmla="*/ 107563 w 451407"/>
                  <a:gd name="connsiteY20" fmla="*/ 452183 h 592185"/>
                  <a:gd name="connsiteX21" fmla="*/ 171742 w 451407"/>
                  <a:gd name="connsiteY21" fmla="*/ 508399 h 592185"/>
                  <a:gd name="connsiteX22" fmla="*/ 212617 w 451407"/>
                  <a:gd name="connsiteY22" fmla="*/ 480828 h 592185"/>
                  <a:gd name="connsiteX23" fmla="*/ 212975 w 451407"/>
                  <a:gd name="connsiteY23" fmla="*/ 480828 h 592185"/>
                  <a:gd name="connsiteX24" fmla="*/ 224807 w 451407"/>
                  <a:gd name="connsiteY24" fmla="*/ 493002 h 592185"/>
                  <a:gd name="connsiteX25" fmla="*/ 236998 w 451407"/>
                  <a:gd name="connsiteY25" fmla="*/ 480828 h 592185"/>
                  <a:gd name="connsiteX26" fmla="*/ 279306 w 451407"/>
                  <a:gd name="connsiteY26" fmla="*/ 508041 h 592185"/>
                  <a:gd name="connsiteX27" fmla="*/ 342410 w 451407"/>
                  <a:gd name="connsiteY27" fmla="*/ 452183 h 592185"/>
                  <a:gd name="connsiteX28" fmla="*/ 342768 w 451407"/>
                  <a:gd name="connsiteY28" fmla="*/ 452183 h 592185"/>
                  <a:gd name="connsiteX29" fmla="*/ 354242 w 451407"/>
                  <a:gd name="connsiteY29" fmla="*/ 464357 h 592185"/>
                  <a:gd name="connsiteX30" fmla="*/ 366432 w 451407"/>
                  <a:gd name="connsiteY30" fmla="*/ 452183 h 592185"/>
                  <a:gd name="connsiteX31" fmla="*/ 451407 w 451407"/>
                  <a:gd name="connsiteY31" fmla="*/ 563540 h 592185"/>
                  <a:gd name="connsiteX32" fmla="*/ 425233 w 451407"/>
                  <a:gd name="connsiteY32" fmla="*/ 563540 h 592185"/>
                  <a:gd name="connsiteX33" fmla="*/ 412684 w 451407"/>
                  <a:gd name="connsiteY33" fmla="*/ 563540 h 592185"/>
                  <a:gd name="connsiteX34" fmla="*/ 406231 w 451407"/>
                  <a:gd name="connsiteY34" fmla="*/ 541698 h 592185"/>
                  <a:gd name="connsiteX35" fmla="*/ 406231 w 451407"/>
                  <a:gd name="connsiteY35" fmla="*/ 563540 h 592185"/>
                  <a:gd name="connsiteX36" fmla="*/ 313368 w 451407"/>
                  <a:gd name="connsiteY36" fmla="*/ 563540 h 592185"/>
                  <a:gd name="connsiteX37" fmla="*/ 321614 w 451407"/>
                  <a:gd name="connsiteY37" fmla="*/ 592185 h 592185"/>
                  <a:gd name="connsiteX38" fmla="*/ 295440 w 451407"/>
                  <a:gd name="connsiteY38" fmla="*/ 592185 h 592185"/>
                  <a:gd name="connsiteX39" fmla="*/ 282891 w 451407"/>
                  <a:gd name="connsiteY39" fmla="*/ 592185 h 592185"/>
                  <a:gd name="connsiteX40" fmla="*/ 276438 w 451407"/>
                  <a:gd name="connsiteY40" fmla="*/ 570343 h 592185"/>
                  <a:gd name="connsiteX41" fmla="*/ 276438 w 451407"/>
                  <a:gd name="connsiteY41" fmla="*/ 592185 h 592185"/>
                  <a:gd name="connsiteX42" fmla="*/ 174611 w 451407"/>
                  <a:gd name="connsiteY42" fmla="*/ 592185 h 592185"/>
                  <a:gd name="connsiteX43" fmla="*/ 174611 w 451407"/>
                  <a:gd name="connsiteY43" fmla="*/ 570343 h 592185"/>
                  <a:gd name="connsiteX44" fmla="*/ 168157 w 451407"/>
                  <a:gd name="connsiteY44" fmla="*/ 592185 h 592185"/>
                  <a:gd name="connsiteX45" fmla="*/ 129434 w 451407"/>
                  <a:gd name="connsiteY45" fmla="*/ 592185 h 592185"/>
                  <a:gd name="connsiteX46" fmla="*/ 136605 w 451407"/>
                  <a:gd name="connsiteY46" fmla="*/ 563540 h 592185"/>
                  <a:gd name="connsiteX47" fmla="*/ 45535 w 451407"/>
                  <a:gd name="connsiteY47" fmla="*/ 563540 h 592185"/>
                  <a:gd name="connsiteX48" fmla="*/ 45535 w 451407"/>
                  <a:gd name="connsiteY48" fmla="*/ 541698 h 592185"/>
                  <a:gd name="connsiteX49" fmla="*/ 39081 w 451407"/>
                  <a:gd name="connsiteY49" fmla="*/ 563540 h 592185"/>
                  <a:gd name="connsiteX50" fmla="*/ 0 w 451407"/>
                  <a:gd name="connsiteY50" fmla="*/ 563540 h 592185"/>
                  <a:gd name="connsiteX51" fmla="*/ 83541 w 451407"/>
                  <a:gd name="connsiteY51" fmla="*/ 452183 h 592185"/>
                  <a:gd name="connsiteX52" fmla="*/ 223939 w 451407"/>
                  <a:gd name="connsiteY52" fmla="*/ 380559 h 592185"/>
                  <a:gd name="connsiteX53" fmla="*/ 272876 w 451407"/>
                  <a:gd name="connsiteY53" fmla="*/ 429461 h 592185"/>
                  <a:gd name="connsiteX54" fmla="*/ 223939 w 451407"/>
                  <a:gd name="connsiteY54" fmla="*/ 478363 h 592185"/>
                  <a:gd name="connsiteX55" fmla="*/ 175002 w 451407"/>
                  <a:gd name="connsiteY55" fmla="*/ 429461 h 592185"/>
                  <a:gd name="connsiteX56" fmla="*/ 223939 w 451407"/>
                  <a:gd name="connsiteY56" fmla="*/ 380559 h 592185"/>
                  <a:gd name="connsiteX57" fmla="*/ 353709 w 451407"/>
                  <a:gd name="connsiteY57" fmla="*/ 351980 h 592185"/>
                  <a:gd name="connsiteX58" fmla="*/ 402646 w 451407"/>
                  <a:gd name="connsiteY58" fmla="*/ 400847 h 592185"/>
                  <a:gd name="connsiteX59" fmla="*/ 353709 w 451407"/>
                  <a:gd name="connsiteY59" fmla="*/ 449714 h 592185"/>
                  <a:gd name="connsiteX60" fmla="*/ 304772 w 451407"/>
                  <a:gd name="connsiteY60" fmla="*/ 400847 h 592185"/>
                  <a:gd name="connsiteX61" fmla="*/ 353709 w 451407"/>
                  <a:gd name="connsiteY61" fmla="*/ 351980 h 592185"/>
                  <a:gd name="connsiteX62" fmla="*/ 94841 w 451407"/>
                  <a:gd name="connsiteY62" fmla="*/ 351980 h 592185"/>
                  <a:gd name="connsiteX63" fmla="*/ 143814 w 451407"/>
                  <a:gd name="connsiteY63" fmla="*/ 400847 h 592185"/>
                  <a:gd name="connsiteX64" fmla="*/ 94841 w 451407"/>
                  <a:gd name="connsiteY64" fmla="*/ 449714 h 592185"/>
                  <a:gd name="connsiteX65" fmla="*/ 45868 w 451407"/>
                  <a:gd name="connsiteY65" fmla="*/ 400847 h 592185"/>
                  <a:gd name="connsiteX66" fmla="*/ 94841 w 451407"/>
                  <a:gd name="connsiteY66" fmla="*/ 351980 h 592185"/>
                  <a:gd name="connsiteX67" fmla="*/ 127653 w 451407"/>
                  <a:gd name="connsiteY67" fmla="*/ 247755 h 592185"/>
                  <a:gd name="connsiteX68" fmla="*/ 321990 w 451407"/>
                  <a:gd name="connsiteY68" fmla="*/ 247755 h 592185"/>
                  <a:gd name="connsiteX69" fmla="*/ 313026 w 451407"/>
                  <a:gd name="connsiteY69" fmla="*/ 351936 h 592185"/>
                  <a:gd name="connsiteX70" fmla="*/ 289362 w 451407"/>
                  <a:gd name="connsiteY70" fmla="*/ 401341 h 592185"/>
                  <a:gd name="connsiteX71" fmla="*/ 300835 w 451407"/>
                  <a:gd name="connsiteY71" fmla="*/ 437858 h 592185"/>
                  <a:gd name="connsiteX72" fmla="*/ 286135 w 451407"/>
                  <a:gd name="connsiteY72" fmla="*/ 437858 h 592185"/>
                  <a:gd name="connsiteX73" fmla="*/ 286852 w 451407"/>
                  <a:gd name="connsiteY73" fmla="*/ 429982 h 592185"/>
                  <a:gd name="connsiteX74" fmla="*/ 223029 w 451407"/>
                  <a:gd name="connsiteY74" fmla="*/ 366614 h 592185"/>
                  <a:gd name="connsiteX75" fmla="*/ 159564 w 451407"/>
                  <a:gd name="connsiteY75" fmla="*/ 429982 h 592185"/>
                  <a:gd name="connsiteX76" fmla="*/ 159923 w 451407"/>
                  <a:gd name="connsiteY76" fmla="*/ 437858 h 592185"/>
                  <a:gd name="connsiteX77" fmla="*/ 145939 w 451407"/>
                  <a:gd name="connsiteY77" fmla="*/ 437858 h 592185"/>
                  <a:gd name="connsiteX78" fmla="*/ 157413 w 451407"/>
                  <a:gd name="connsiteY78" fmla="*/ 401341 h 592185"/>
                  <a:gd name="connsiteX79" fmla="*/ 136975 w 451407"/>
                  <a:gd name="connsiteY79" fmla="*/ 354800 h 592185"/>
                  <a:gd name="connsiteX80" fmla="*/ 108671 w 451407"/>
                  <a:gd name="connsiteY80" fmla="*/ 216636 h 592185"/>
                  <a:gd name="connsiteX81" fmla="*/ 340972 w 451407"/>
                  <a:gd name="connsiteY81" fmla="*/ 216636 h 592185"/>
                  <a:gd name="connsiteX82" fmla="*/ 340972 w 451407"/>
                  <a:gd name="connsiteY82" fmla="*/ 242040 h 592185"/>
                  <a:gd name="connsiteX83" fmla="*/ 108671 w 451407"/>
                  <a:gd name="connsiteY83" fmla="*/ 242040 h 592185"/>
                  <a:gd name="connsiteX84" fmla="*/ 223742 w 451407"/>
                  <a:gd name="connsiteY84" fmla="*/ 114237 h 592185"/>
                  <a:gd name="connsiteX85" fmla="*/ 212267 w 451407"/>
                  <a:gd name="connsiteY85" fmla="*/ 193011 h 592185"/>
                  <a:gd name="connsiteX86" fmla="*/ 223742 w 451407"/>
                  <a:gd name="connsiteY86" fmla="*/ 209124 h 592185"/>
                  <a:gd name="connsiteX87" fmla="*/ 224101 w 451407"/>
                  <a:gd name="connsiteY87" fmla="*/ 209124 h 592185"/>
                  <a:gd name="connsiteX88" fmla="*/ 235935 w 451407"/>
                  <a:gd name="connsiteY88" fmla="*/ 193011 h 592185"/>
                  <a:gd name="connsiteX89" fmla="*/ 224101 w 451407"/>
                  <a:gd name="connsiteY89" fmla="*/ 114237 h 592185"/>
                  <a:gd name="connsiteX90" fmla="*/ 212267 w 451407"/>
                  <a:gd name="connsiteY90" fmla="*/ 100273 h 592185"/>
                  <a:gd name="connsiteX91" fmla="*/ 224101 w 451407"/>
                  <a:gd name="connsiteY91" fmla="*/ 112447 h 592185"/>
                  <a:gd name="connsiteX92" fmla="*/ 236294 w 451407"/>
                  <a:gd name="connsiteY92" fmla="*/ 100273 h 592185"/>
                  <a:gd name="connsiteX93" fmla="*/ 321284 w 451407"/>
                  <a:gd name="connsiteY93" fmla="*/ 211272 h 592185"/>
                  <a:gd name="connsiteX94" fmla="*/ 294747 w 451407"/>
                  <a:gd name="connsiteY94" fmla="*/ 211272 h 592185"/>
                  <a:gd name="connsiteX95" fmla="*/ 263548 w 451407"/>
                  <a:gd name="connsiteY95" fmla="*/ 153982 h 592185"/>
                  <a:gd name="connsiteX96" fmla="*/ 254583 w 451407"/>
                  <a:gd name="connsiteY96" fmla="*/ 148253 h 592185"/>
                  <a:gd name="connsiteX97" fmla="*/ 242390 w 451407"/>
                  <a:gd name="connsiteY97" fmla="*/ 148253 h 592185"/>
                  <a:gd name="connsiteX98" fmla="*/ 232349 w 451407"/>
                  <a:gd name="connsiteY98" fmla="*/ 158279 h 592185"/>
                  <a:gd name="connsiteX99" fmla="*/ 242390 w 451407"/>
                  <a:gd name="connsiteY99" fmla="*/ 168305 h 592185"/>
                  <a:gd name="connsiteX100" fmla="*/ 254583 w 451407"/>
                  <a:gd name="connsiteY100" fmla="*/ 168305 h 592185"/>
                  <a:gd name="connsiteX101" fmla="*/ 257810 w 451407"/>
                  <a:gd name="connsiteY101" fmla="*/ 167588 h 592185"/>
                  <a:gd name="connsiteX102" fmla="*/ 274306 w 451407"/>
                  <a:gd name="connsiteY102" fmla="*/ 185850 h 592185"/>
                  <a:gd name="connsiteX103" fmla="*/ 278968 w 451407"/>
                  <a:gd name="connsiteY103" fmla="*/ 211272 h 592185"/>
                  <a:gd name="connsiteX104" fmla="*/ 173896 w 451407"/>
                  <a:gd name="connsiteY104" fmla="*/ 211272 h 592185"/>
                  <a:gd name="connsiteX105" fmla="*/ 173896 w 451407"/>
                  <a:gd name="connsiteY105" fmla="*/ 189430 h 592185"/>
                  <a:gd name="connsiteX106" fmla="*/ 167799 w 451407"/>
                  <a:gd name="connsiteY106" fmla="*/ 211272 h 592185"/>
                  <a:gd name="connsiteX107" fmla="*/ 128711 w 451407"/>
                  <a:gd name="connsiteY107" fmla="*/ 211272 h 592185"/>
                  <a:gd name="connsiteX108" fmla="*/ 212267 w 451407"/>
                  <a:gd name="connsiteY108" fmla="*/ 100273 h 592185"/>
                  <a:gd name="connsiteX109" fmla="*/ 223410 w 451407"/>
                  <a:gd name="connsiteY109" fmla="*/ 0 h 592185"/>
                  <a:gd name="connsiteX110" fmla="*/ 272171 w 451407"/>
                  <a:gd name="connsiteY110" fmla="*/ 48867 h 592185"/>
                  <a:gd name="connsiteX111" fmla="*/ 223410 w 451407"/>
                  <a:gd name="connsiteY111" fmla="*/ 97734 h 592185"/>
                  <a:gd name="connsiteX112" fmla="*/ 174649 w 451407"/>
                  <a:gd name="connsiteY112" fmla="*/ 48867 h 592185"/>
                  <a:gd name="connsiteX113" fmla="*/ 223410 w 451407"/>
                  <a:gd name="connsiteY113" fmla="*/ 0 h 59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51407" h="592185">
                    <a:moveTo>
                      <a:pt x="224449" y="494792"/>
                    </a:moveTo>
                    <a:lnTo>
                      <a:pt x="212617" y="573566"/>
                    </a:lnTo>
                    <a:lnTo>
                      <a:pt x="224449" y="589679"/>
                    </a:lnTo>
                    <a:lnTo>
                      <a:pt x="224807" y="589679"/>
                    </a:lnTo>
                    <a:lnTo>
                      <a:pt x="236639" y="573566"/>
                    </a:lnTo>
                    <a:lnTo>
                      <a:pt x="224807" y="494792"/>
                    </a:lnTo>
                    <a:close/>
                    <a:moveTo>
                      <a:pt x="354242" y="466148"/>
                    </a:moveTo>
                    <a:lnTo>
                      <a:pt x="342410" y="544921"/>
                    </a:lnTo>
                    <a:lnTo>
                      <a:pt x="354242" y="561034"/>
                    </a:lnTo>
                    <a:lnTo>
                      <a:pt x="354600" y="561034"/>
                    </a:lnTo>
                    <a:lnTo>
                      <a:pt x="366432" y="544921"/>
                    </a:lnTo>
                    <a:lnTo>
                      <a:pt x="354600" y="466148"/>
                    </a:lnTo>
                    <a:close/>
                    <a:moveTo>
                      <a:pt x="95373" y="466148"/>
                    </a:moveTo>
                    <a:lnTo>
                      <a:pt x="83541" y="544921"/>
                    </a:lnTo>
                    <a:lnTo>
                      <a:pt x="95373" y="561034"/>
                    </a:lnTo>
                    <a:lnTo>
                      <a:pt x="95731" y="561034"/>
                    </a:lnTo>
                    <a:lnTo>
                      <a:pt x="107205" y="544921"/>
                    </a:lnTo>
                    <a:lnTo>
                      <a:pt x="95731" y="466148"/>
                    </a:lnTo>
                    <a:close/>
                    <a:moveTo>
                      <a:pt x="83541" y="452183"/>
                    </a:moveTo>
                    <a:lnTo>
                      <a:pt x="95373" y="464357"/>
                    </a:lnTo>
                    <a:lnTo>
                      <a:pt x="107563" y="452183"/>
                    </a:lnTo>
                    <a:cubicBezTo>
                      <a:pt x="134454" y="461135"/>
                      <a:pt x="156325" y="481186"/>
                      <a:pt x="171742" y="508399"/>
                    </a:cubicBezTo>
                    <a:cubicBezTo>
                      <a:pt x="191104" y="489422"/>
                      <a:pt x="209748" y="481544"/>
                      <a:pt x="212617" y="480828"/>
                    </a:cubicBezTo>
                    <a:cubicBezTo>
                      <a:pt x="212617" y="480828"/>
                      <a:pt x="212617" y="480828"/>
                      <a:pt x="212975" y="480828"/>
                    </a:cubicBezTo>
                    <a:lnTo>
                      <a:pt x="224807" y="493002"/>
                    </a:lnTo>
                    <a:lnTo>
                      <a:pt x="236998" y="480828"/>
                    </a:lnTo>
                    <a:cubicBezTo>
                      <a:pt x="252774" y="486199"/>
                      <a:pt x="267115" y="495509"/>
                      <a:pt x="279306" y="508041"/>
                    </a:cubicBezTo>
                    <a:cubicBezTo>
                      <a:pt x="303328" y="468296"/>
                      <a:pt x="338107" y="453257"/>
                      <a:pt x="342410" y="452183"/>
                    </a:cubicBezTo>
                    <a:cubicBezTo>
                      <a:pt x="342410" y="452183"/>
                      <a:pt x="342410" y="452183"/>
                      <a:pt x="342768" y="452183"/>
                    </a:cubicBezTo>
                    <a:lnTo>
                      <a:pt x="354242" y="464357"/>
                    </a:lnTo>
                    <a:lnTo>
                      <a:pt x="366432" y="452183"/>
                    </a:lnTo>
                    <a:cubicBezTo>
                      <a:pt x="409816" y="466506"/>
                      <a:pt x="439934" y="509831"/>
                      <a:pt x="451407" y="563540"/>
                    </a:cubicBezTo>
                    <a:lnTo>
                      <a:pt x="425233" y="563540"/>
                    </a:lnTo>
                    <a:lnTo>
                      <a:pt x="412684" y="563540"/>
                    </a:lnTo>
                    <a:cubicBezTo>
                      <a:pt x="410533" y="555305"/>
                      <a:pt x="408382" y="547786"/>
                      <a:pt x="406231" y="541698"/>
                    </a:cubicBezTo>
                    <a:lnTo>
                      <a:pt x="406231" y="563540"/>
                    </a:lnTo>
                    <a:lnTo>
                      <a:pt x="313368" y="563540"/>
                    </a:lnTo>
                    <a:cubicBezTo>
                      <a:pt x="316953" y="572492"/>
                      <a:pt x="319821" y="582159"/>
                      <a:pt x="321614" y="592185"/>
                    </a:cubicBezTo>
                    <a:lnTo>
                      <a:pt x="295440" y="592185"/>
                    </a:lnTo>
                    <a:lnTo>
                      <a:pt x="282891" y="592185"/>
                    </a:lnTo>
                    <a:cubicBezTo>
                      <a:pt x="280740" y="583950"/>
                      <a:pt x="278589" y="576430"/>
                      <a:pt x="276438" y="570343"/>
                    </a:cubicBezTo>
                    <a:lnTo>
                      <a:pt x="276438" y="592185"/>
                    </a:lnTo>
                    <a:lnTo>
                      <a:pt x="174611" y="592185"/>
                    </a:lnTo>
                    <a:lnTo>
                      <a:pt x="174611" y="570343"/>
                    </a:lnTo>
                    <a:cubicBezTo>
                      <a:pt x="172460" y="576430"/>
                      <a:pt x="170308" y="583950"/>
                      <a:pt x="168157" y="592185"/>
                    </a:cubicBezTo>
                    <a:lnTo>
                      <a:pt x="129434" y="592185"/>
                    </a:lnTo>
                    <a:cubicBezTo>
                      <a:pt x="130868" y="581801"/>
                      <a:pt x="133737" y="572134"/>
                      <a:pt x="136605" y="563540"/>
                    </a:cubicBezTo>
                    <a:lnTo>
                      <a:pt x="45535" y="563540"/>
                    </a:lnTo>
                    <a:lnTo>
                      <a:pt x="45535" y="541698"/>
                    </a:lnTo>
                    <a:cubicBezTo>
                      <a:pt x="43025" y="547786"/>
                      <a:pt x="41232" y="555305"/>
                      <a:pt x="39081" y="563540"/>
                    </a:cubicBezTo>
                    <a:lnTo>
                      <a:pt x="0" y="563540"/>
                    </a:lnTo>
                    <a:cubicBezTo>
                      <a:pt x="13983" y="481544"/>
                      <a:pt x="77445" y="453615"/>
                      <a:pt x="83541" y="452183"/>
                    </a:cubicBezTo>
                    <a:close/>
                    <a:moveTo>
                      <a:pt x="223939" y="380559"/>
                    </a:moveTo>
                    <a:cubicBezTo>
                      <a:pt x="250966" y="380559"/>
                      <a:pt x="272876" y="402453"/>
                      <a:pt x="272876" y="429461"/>
                    </a:cubicBezTo>
                    <a:cubicBezTo>
                      <a:pt x="272876" y="456469"/>
                      <a:pt x="250966" y="478363"/>
                      <a:pt x="223939" y="478363"/>
                    </a:cubicBezTo>
                    <a:cubicBezTo>
                      <a:pt x="196912" y="478363"/>
                      <a:pt x="175002" y="456469"/>
                      <a:pt x="175002" y="429461"/>
                    </a:cubicBezTo>
                    <a:cubicBezTo>
                      <a:pt x="175002" y="402453"/>
                      <a:pt x="196912" y="380559"/>
                      <a:pt x="223939" y="380559"/>
                    </a:cubicBezTo>
                    <a:close/>
                    <a:moveTo>
                      <a:pt x="353709" y="351980"/>
                    </a:moveTo>
                    <a:cubicBezTo>
                      <a:pt x="380736" y="351980"/>
                      <a:pt x="402646" y="373859"/>
                      <a:pt x="402646" y="400847"/>
                    </a:cubicBezTo>
                    <a:cubicBezTo>
                      <a:pt x="402646" y="427835"/>
                      <a:pt x="380736" y="449714"/>
                      <a:pt x="353709" y="449714"/>
                    </a:cubicBezTo>
                    <a:cubicBezTo>
                      <a:pt x="326682" y="449714"/>
                      <a:pt x="304772" y="427835"/>
                      <a:pt x="304772" y="400847"/>
                    </a:cubicBezTo>
                    <a:cubicBezTo>
                      <a:pt x="304772" y="373859"/>
                      <a:pt x="326682" y="351980"/>
                      <a:pt x="353709" y="351980"/>
                    </a:cubicBezTo>
                    <a:close/>
                    <a:moveTo>
                      <a:pt x="94841" y="351980"/>
                    </a:moveTo>
                    <a:cubicBezTo>
                      <a:pt x="121888" y="351980"/>
                      <a:pt x="143814" y="373859"/>
                      <a:pt x="143814" y="400847"/>
                    </a:cubicBezTo>
                    <a:cubicBezTo>
                      <a:pt x="143814" y="427835"/>
                      <a:pt x="121888" y="449714"/>
                      <a:pt x="94841" y="449714"/>
                    </a:cubicBezTo>
                    <a:cubicBezTo>
                      <a:pt x="67794" y="449714"/>
                      <a:pt x="45868" y="427835"/>
                      <a:pt x="45868" y="400847"/>
                    </a:cubicBezTo>
                    <a:cubicBezTo>
                      <a:pt x="45868" y="373859"/>
                      <a:pt x="67794" y="351980"/>
                      <a:pt x="94841" y="351980"/>
                    </a:cubicBezTo>
                    <a:close/>
                    <a:moveTo>
                      <a:pt x="127653" y="247755"/>
                    </a:moveTo>
                    <a:lnTo>
                      <a:pt x="321990" y="247755"/>
                    </a:lnTo>
                    <a:lnTo>
                      <a:pt x="313026" y="351936"/>
                    </a:lnTo>
                    <a:cubicBezTo>
                      <a:pt x="298684" y="363392"/>
                      <a:pt x="289003" y="381293"/>
                      <a:pt x="289362" y="401341"/>
                    </a:cubicBezTo>
                    <a:cubicBezTo>
                      <a:pt x="289362" y="414946"/>
                      <a:pt x="293664" y="427834"/>
                      <a:pt x="300835" y="437858"/>
                    </a:cubicBezTo>
                    <a:lnTo>
                      <a:pt x="286135" y="437858"/>
                    </a:lnTo>
                    <a:cubicBezTo>
                      <a:pt x="286493" y="435352"/>
                      <a:pt x="286852" y="432846"/>
                      <a:pt x="286852" y="429982"/>
                    </a:cubicBezTo>
                    <a:cubicBezTo>
                      <a:pt x="286852" y="394897"/>
                      <a:pt x="258167" y="366614"/>
                      <a:pt x="223029" y="366614"/>
                    </a:cubicBezTo>
                    <a:cubicBezTo>
                      <a:pt x="187890" y="366614"/>
                      <a:pt x="159564" y="394897"/>
                      <a:pt x="159564" y="429982"/>
                    </a:cubicBezTo>
                    <a:cubicBezTo>
                      <a:pt x="159564" y="432846"/>
                      <a:pt x="159564" y="435352"/>
                      <a:pt x="159923" y="437858"/>
                    </a:cubicBezTo>
                    <a:lnTo>
                      <a:pt x="145939" y="437858"/>
                    </a:lnTo>
                    <a:cubicBezTo>
                      <a:pt x="153110" y="427834"/>
                      <a:pt x="157413" y="414946"/>
                      <a:pt x="157413" y="401341"/>
                    </a:cubicBezTo>
                    <a:cubicBezTo>
                      <a:pt x="157413" y="383083"/>
                      <a:pt x="149525" y="366256"/>
                      <a:pt x="136975" y="354800"/>
                    </a:cubicBezTo>
                    <a:close/>
                    <a:moveTo>
                      <a:pt x="108671" y="216636"/>
                    </a:moveTo>
                    <a:lnTo>
                      <a:pt x="340972" y="216636"/>
                    </a:lnTo>
                    <a:lnTo>
                      <a:pt x="340972" y="242040"/>
                    </a:lnTo>
                    <a:lnTo>
                      <a:pt x="108671" y="242040"/>
                    </a:lnTo>
                    <a:close/>
                    <a:moveTo>
                      <a:pt x="223742" y="114237"/>
                    </a:moveTo>
                    <a:lnTo>
                      <a:pt x="212267" y="193011"/>
                    </a:lnTo>
                    <a:lnTo>
                      <a:pt x="223742" y="209124"/>
                    </a:lnTo>
                    <a:lnTo>
                      <a:pt x="224101" y="209124"/>
                    </a:lnTo>
                    <a:lnTo>
                      <a:pt x="235935" y="193011"/>
                    </a:lnTo>
                    <a:lnTo>
                      <a:pt x="224101" y="114237"/>
                    </a:lnTo>
                    <a:close/>
                    <a:moveTo>
                      <a:pt x="212267" y="100273"/>
                    </a:moveTo>
                    <a:lnTo>
                      <a:pt x="224101" y="112447"/>
                    </a:lnTo>
                    <a:lnTo>
                      <a:pt x="236294" y="100273"/>
                    </a:lnTo>
                    <a:cubicBezTo>
                      <a:pt x="279327" y="114595"/>
                      <a:pt x="309809" y="157921"/>
                      <a:pt x="321284" y="211272"/>
                    </a:cubicBezTo>
                    <a:lnTo>
                      <a:pt x="294747" y="211272"/>
                    </a:lnTo>
                    <a:cubicBezTo>
                      <a:pt x="293671" y="193011"/>
                      <a:pt x="287934" y="163292"/>
                      <a:pt x="263548" y="153982"/>
                    </a:cubicBezTo>
                    <a:cubicBezTo>
                      <a:pt x="262114" y="150401"/>
                      <a:pt x="258528" y="148253"/>
                      <a:pt x="254583" y="148253"/>
                    </a:cubicBezTo>
                    <a:lnTo>
                      <a:pt x="242390" y="148253"/>
                    </a:lnTo>
                    <a:cubicBezTo>
                      <a:pt x="237011" y="148253"/>
                      <a:pt x="232349" y="152908"/>
                      <a:pt x="232349" y="158279"/>
                    </a:cubicBezTo>
                    <a:cubicBezTo>
                      <a:pt x="232349" y="163650"/>
                      <a:pt x="237011" y="168305"/>
                      <a:pt x="242390" y="168305"/>
                    </a:cubicBezTo>
                    <a:lnTo>
                      <a:pt x="254583" y="168305"/>
                    </a:lnTo>
                    <a:cubicBezTo>
                      <a:pt x="255659" y="168305"/>
                      <a:pt x="256735" y="167946"/>
                      <a:pt x="257810" y="167588"/>
                    </a:cubicBezTo>
                    <a:cubicBezTo>
                      <a:pt x="268210" y="171527"/>
                      <a:pt x="274306" y="186208"/>
                      <a:pt x="274306" y="185850"/>
                    </a:cubicBezTo>
                    <a:cubicBezTo>
                      <a:pt x="275024" y="187640"/>
                      <a:pt x="279327" y="199456"/>
                      <a:pt x="278968" y="211272"/>
                    </a:cubicBezTo>
                    <a:lnTo>
                      <a:pt x="173896" y="211272"/>
                    </a:lnTo>
                    <a:lnTo>
                      <a:pt x="173896" y="189430"/>
                    </a:lnTo>
                    <a:cubicBezTo>
                      <a:pt x="171744" y="195875"/>
                      <a:pt x="169592" y="203036"/>
                      <a:pt x="167799" y="211272"/>
                    </a:cubicBezTo>
                    <a:lnTo>
                      <a:pt x="128711" y="211272"/>
                    </a:lnTo>
                    <a:cubicBezTo>
                      <a:pt x="142338" y="129634"/>
                      <a:pt x="206171" y="101705"/>
                      <a:pt x="212267" y="100273"/>
                    </a:cubicBezTo>
                    <a:close/>
                    <a:moveTo>
                      <a:pt x="223410" y="0"/>
                    </a:moveTo>
                    <a:cubicBezTo>
                      <a:pt x="250340" y="0"/>
                      <a:pt x="272171" y="21879"/>
                      <a:pt x="272171" y="48867"/>
                    </a:cubicBezTo>
                    <a:cubicBezTo>
                      <a:pt x="272171" y="75855"/>
                      <a:pt x="250340" y="97734"/>
                      <a:pt x="223410" y="97734"/>
                    </a:cubicBezTo>
                    <a:cubicBezTo>
                      <a:pt x="196480" y="97734"/>
                      <a:pt x="174649" y="75855"/>
                      <a:pt x="174649" y="48867"/>
                    </a:cubicBezTo>
                    <a:cubicBezTo>
                      <a:pt x="174649" y="21879"/>
                      <a:pt x="196480" y="0"/>
                      <a:pt x="2234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4" name="矩形 13">
                <a:extLst>
                  <a:ext uri="{FF2B5EF4-FFF2-40B4-BE49-F238E27FC236}">
                    <a16:creationId xmlns="" xmlns:a16="http://schemas.microsoft.com/office/drawing/2014/main" id="{292941DB-EB44-48B3-B867-9BEA4411B9D8}"/>
                  </a:ext>
                </a:extLst>
              </p:cNvPr>
              <p:cNvSpPr/>
              <p:nvPr/>
            </p:nvSpPr>
            <p:spPr>
              <a:xfrm>
                <a:off x="1183550" y="2867727"/>
                <a:ext cx="5896358" cy="441596"/>
              </a:xfrm>
              <a:prstGeom prst="rect">
                <a:avLst/>
              </a:prstGeom>
            </p:spPr>
            <p:txBody>
              <a:bodyPr wrap="square">
                <a:spAutoFit/>
              </a:bodyPr>
              <a:lstStyle/>
              <a:p>
                <a:pPr algn="dist">
                  <a:lnSpc>
                    <a:spcPct val="120000"/>
                  </a:lnSpc>
                </a:pPr>
                <a:r>
                  <a:rPr lang="zh-CN" altLang="en-US" sz="2000" b="1"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企业刑事法律风险防范</a:t>
                </a:r>
              </a:p>
            </p:txBody>
          </p:sp>
        </p:grpSp>
      </p:grpSp>
      <p:grpSp>
        <p:nvGrpSpPr>
          <p:cNvPr id="20" name="组合 19">
            <a:extLst>
              <a:ext uri="{FF2B5EF4-FFF2-40B4-BE49-F238E27FC236}">
                <a16:creationId xmlns="" xmlns:a16="http://schemas.microsoft.com/office/drawing/2014/main" id="{B8C67CA1-038B-4144-98A0-AB21C027213F}"/>
              </a:ext>
            </a:extLst>
          </p:cNvPr>
          <p:cNvGrpSpPr/>
          <p:nvPr/>
        </p:nvGrpSpPr>
        <p:grpSpPr>
          <a:xfrm>
            <a:off x="0" y="1065187"/>
            <a:ext cx="12192000" cy="144000"/>
            <a:chOff x="0" y="1530556"/>
            <a:chExt cx="12192000" cy="144000"/>
          </a:xfrm>
        </p:grpSpPr>
        <p:sp>
          <p:nvSpPr>
            <p:cNvPr id="21" name="矩形 20">
              <a:extLst>
                <a:ext uri="{FF2B5EF4-FFF2-40B4-BE49-F238E27FC236}">
                  <a16:creationId xmlns="" xmlns:a16="http://schemas.microsoft.com/office/drawing/2014/main" id="{CE0B1CBB-FB78-40EA-9FCE-D973EF52DB62}"/>
                </a:ext>
              </a:extLst>
            </p:cNvPr>
            <p:cNvSpPr/>
            <p:nvPr/>
          </p:nvSpPr>
          <p:spPr>
            <a:xfrm>
              <a:off x="10500000" y="1530556"/>
              <a:ext cx="1692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F1AF3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2" name="矩形 21">
              <a:extLst>
                <a:ext uri="{FF2B5EF4-FFF2-40B4-BE49-F238E27FC236}">
                  <a16:creationId xmlns="" xmlns:a16="http://schemas.microsoft.com/office/drawing/2014/main" id="{C1146DD7-6B33-43CB-BF3A-71ECAADBF8A6}"/>
                </a:ext>
              </a:extLst>
            </p:cNvPr>
            <p:cNvSpPr/>
            <p:nvPr/>
          </p:nvSpPr>
          <p:spPr>
            <a:xfrm>
              <a:off x="0" y="1530556"/>
              <a:ext cx="1728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27A09C"/>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Tree>
    <p:extLst>
      <p:ext uri="{BB962C8B-B14F-4D97-AF65-F5344CB8AC3E}">
        <p14:creationId xmlns:p14="http://schemas.microsoft.com/office/powerpoint/2010/main" val="2283494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7" name="Rectangle 3">
            <a:extLst>
              <a:ext uri="{FF2B5EF4-FFF2-40B4-BE49-F238E27FC236}">
                <a16:creationId xmlns="" xmlns:a16="http://schemas.microsoft.com/office/drawing/2014/main" id="{8EEB1EA0-19A7-4E65-9B7F-2352CD8CC53F}"/>
              </a:ext>
            </a:extLst>
          </p:cNvPr>
          <p:cNvSpPr>
            <a:spLocks noGrp="1"/>
          </p:cNvSpPr>
          <p:nvPr>
            <p:ph type="body" idx="4294967295"/>
          </p:nvPr>
        </p:nvSpPr>
        <p:spPr>
          <a:xfrm>
            <a:off x="1670811" y="904909"/>
            <a:ext cx="8598694" cy="5701165"/>
          </a:xfrm>
        </p:spPr>
        <p:txBody>
          <a:bodyPr>
            <a:normAutofit fontScale="77500" lnSpcReduction="20000"/>
          </a:bodyPr>
          <a:lstStyle/>
          <a:p>
            <a:pPr marL="0" indent="0">
              <a:lnSpc>
                <a:spcPct val="160000"/>
              </a:lnSpc>
              <a:buNone/>
            </a:pPr>
            <a:r>
              <a:rPr lang="zh-CN" altLang="en-US" sz="2000" dirty="0">
                <a:solidFill>
                  <a:srgbClr val="C00000"/>
                </a:solidFill>
                <a:cs typeface="+mn-ea"/>
                <a:sym typeface="+mn-lt"/>
              </a:rPr>
              <a:t>一、保持良好心态</a:t>
            </a:r>
          </a:p>
          <a:p>
            <a:pPr marL="0" indent="0">
              <a:lnSpc>
                <a:spcPct val="160000"/>
              </a:lnSpc>
              <a:buNone/>
            </a:pPr>
            <a:r>
              <a:rPr lang="zh-CN" altLang="en-US" sz="2000" dirty="0">
                <a:solidFill>
                  <a:srgbClr val="C00000"/>
                </a:solidFill>
                <a:cs typeface="+mn-ea"/>
                <a:sym typeface="+mn-lt"/>
              </a:rPr>
              <a:t>二、企业或自身被调查时的应对</a:t>
            </a:r>
          </a:p>
          <a:p>
            <a:pPr marL="0" indent="0">
              <a:lnSpc>
                <a:spcPct val="160000"/>
              </a:lnSpc>
              <a:buNone/>
            </a:pPr>
            <a:r>
              <a:rPr lang="en-US" altLang="zh-CN" sz="2000" dirty="0">
                <a:cs typeface="+mn-ea"/>
                <a:sym typeface="+mn-lt"/>
              </a:rPr>
              <a:t>1</a:t>
            </a:r>
            <a:r>
              <a:rPr lang="zh-CN" altLang="en-US" sz="2000" dirty="0">
                <a:cs typeface="+mn-ea"/>
                <a:sym typeface="+mn-lt"/>
              </a:rPr>
              <a:t>、正确认识双规以及在此阶段交到案件事实的性质；</a:t>
            </a:r>
          </a:p>
          <a:p>
            <a:pPr marL="0" indent="0">
              <a:lnSpc>
                <a:spcPct val="160000"/>
              </a:lnSpc>
              <a:buNone/>
            </a:pPr>
            <a:r>
              <a:rPr lang="en-US" altLang="zh-CN" sz="2000" dirty="0">
                <a:cs typeface="+mn-ea"/>
                <a:sym typeface="+mn-lt"/>
              </a:rPr>
              <a:t>2</a:t>
            </a:r>
            <a:r>
              <a:rPr lang="zh-CN" altLang="en-US" sz="2000" dirty="0">
                <a:cs typeface="+mn-ea"/>
                <a:sym typeface="+mn-lt"/>
              </a:rPr>
              <a:t>、正视危机，配合相关部门进行调查</a:t>
            </a:r>
          </a:p>
          <a:p>
            <a:pPr marL="0" indent="0">
              <a:lnSpc>
                <a:spcPct val="160000"/>
              </a:lnSpc>
              <a:buNone/>
            </a:pPr>
            <a:r>
              <a:rPr lang="zh-CN" altLang="en-US" sz="2000" dirty="0">
                <a:solidFill>
                  <a:srgbClr val="C00000"/>
                </a:solidFill>
                <a:cs typeface="+mn-ea"/>
                <a:sym typeface="+mn-lt"/>
              </a:rPr>
              <a:t>三、进入刑事司法程序后应如何主张自己的诉讼权利</a:t>
            </a:r>
          </a:p>
          <a:p>
            <a:pPr marL="0" indent="0">
              <a:lnSpc>
                <a:spcPct val="160000"/>
              </a:lnSpc>
              <a:buNone/>
            </a:pPr>
            <a:r>
              <a:rPr lang="en-US" altLang="zh-CN" sz="2000" dirty="0">
                <a:cs typeface="+mn-ea"/>
                <a:sym typeface="+mn-lt"/>
              </a:rPr>
              <a:t>1</a:t>
            </a:r>
            <a:r>
              <a:rPr lang="zh-CN" altLang="en-US" sz="2000" dirty="0">
                <a:cs typeface="+mn-ea"/>
                <a:sym typeface="+mn-lt"/>
              </a:rPr>
              <a:t>、侦查人员采取强制措施时，有权要求核实对方身份；</a:t>
            </a:r>
            <a:endParaRPr lang="en-US" altLang="zh-CN" sz="2000" dirty="0">
              <a:cs typeface="+mn-ea"/>
              <a:sym typeface="+mn-lt"/>
            </a:endParaRPr>
          </a:p>
          <a:p>
            <a:pPr marL="0" indent="0">
              <a:lnSpc>
                <a:spcPct val="160000"/>
              </a:lnSpc>
              <a:buNone/>
            </a:pPr>
            <a:r>
              <a:rPr lang="en-US" altLang="zh-CN" sz="2000" dirty="0">
                <a:cs typeface="+mn-ea"/>
                <a:sym typeface="+mn-lt"/>
              </a:rPr>
              <a:t>2</a:t>
            </a:r>
            <a:r>
              <a:rPr lang="zh-CN" altLang="en-US" sz="2000" dirty="0">
                <a:cs typeface="+mn-ea"/>
                <a:sym typeface="+mn-lt"/>
              </a:rPr>
              <a:t>、有聘请律师寻求法律帮助的权利；</a:t>
            </a:r>
          </a:p>
          <a:p>
            <a:pPr marL="0" indent="0">
              <a:lnSpc>
                <a:spcPct val="160000"/>
              </a:lnSpc>
              <a:buNone/>
            </a:pPr>
            <a:r>
              <a:rPr lang="en-US" altLang="zh-CN" sz="2000" dirty="0">
                <a:cs typeface="+mn-ea"/>
                <a:sym typeface="+mn-lt"/>
              </a:rPr>
              <a:t>3</a:t>
            </a:r>
            <a:r>
              <a:rPr lang="zh-CN" altLang="en-US" sz="2000" dirty="0">
                <a:cs typeface="+mn-ea"/>
                <a:sym typeface="+mn-lt"/>
              </a:rPr>
              <a:t>、有要求侦查机关及时讯问的权利；</a:t>
            </a:r>
          </a:p>
          <a:p>
            <a:pPr marL="0" indent="0">
              <a:lnSpc>
                <a:spcPct val="160000"/>
              </a:lnSpc>
              <a:buNone/>
            </a:pPr>
            <a:r>
              <a:rPr lang="en-US" altLang="zh-CN" sz="2000" dirty="0">
                <a:cs typeface="+mn-ea"/>
                <a:sym typeface="+mn-lt"/>
              </a:rPr>
              <a:t>4</a:t>
            </a:r>
            <a:r>
              <a:rPr lang="zh-CN" altLang="en-US" sz="2000" dirty="0">
                <a:cs typeface="+mn-ea"/>
                <a:sym typeface="+mn-lt"/>
              </a:rPr>
              <a:t>、家属知悉涉案原因和羁押处所的权利；</a:t>
            </a:r>
          </a:p>
          <a:p>
            <a:pPr marL="0" indent="0">
              <a:lnSpc>
                <a:spcPct val="160000"/>
              </a:lnSpc>
              <a:buNone/>
            </a:pPr>
            <a:r>
              <a:rPr lang="en-US" altLang="zh-CN" sz="2000" dirty="0">
                <a:cs typeface="+mn-ea"/>
                <a:sym typeface="+mn-lt"/>
              </a:rPr>
              <a:t>5</a:t>
            </a:r>
            <a:r>
              <a:rPr lang="zh-CN" altLang="en-US" sz="2000" dirty="0">
                <a:cs typeface="+mn-ea"/>
                <a:sym typeface="+mn-lt"/>
              </a:rPr>
              <a:t>、采取强制措施超过法定期限的，有权要求解除强制措施；</a:t>
            </a:r>
          </a:p>
          <a:p>
            <a:pPr marL="0" indent="0">
              <a:lnSpc>
                <a:spcPct val="160000"/>
              </a:lnSpc>
              <a:buNone/>
            </a:pPr>
            <a:r>
              <a:rPr lang="en-US" altLang="zh-CN" sz="2000" dirty="0">
                <a:cs typeface="+mn-ea"/>
                <a:sym typeface="+mn-lt"/>
              </a:rPr>
              <a:t>6</a:t>
            </a:r>
            <a:r>
              <a:rPr lang="zh-CN" altLang="en-US" sz="2000" dirty="0">
                <a:cs typeface="+mn-ea"/>
                <a:sym typeface="+mn-lt"/>
              </a:rPr>
              <a:t>、有要求核对、补充或者改正讯问笔录、法庭笔录和自行书写供述的权利；</a:t>
            </a:r>
          </a:p>
          <a:p>
            <a:pPr marL="0" indent="0">
              <a:lnSpc>
                <a:spcPct val="160000"/>
              </a:lnSpc>
              <a:buNone/>
            </a:pPr>
            <a:r>
              <a:rPr lang="en-US" altLang="zh-CN" sz="2000" dirty="0">
                <a:cs typeface="+mn-ea"/>
                <a:sym typeface="+mn-lt"/>
              </a:rPr>
              <a:t>7</a:t>
            </a:r>
            <a:r>
              <a:rPr lang="zh-CN" altLang="en-US" sz="2000" dirty="0">
                <a:cs typeface="+mn-ea"/>
                <a:sym typeface="+mn-lt"/>
              </a:rPr>
              <a:t>、申请回避的权利；</a:t>
            </a:r>
          </a:p>
          <a:p>
            <a:pPr marL="0" indent="0">
              <a:lnSpc>
                <a:spcPct val="160000"/>
              </a:lnSpc>
              <a:buNone/>
            </a:pPr>
            <a:endParaRPr lang="zh-CN" altLang="en-US" sz="2000" dirty="0">
              <a:cs typeface="+mn-ea"/>
              <a:sym typeface="+mn-lt"/>
            </a:endParaRPr>
          </a:p>
        </p:txBody>
      </p:sp>
      <p:sp>
        <p:nvSpPr>
          <p:cNvPr id="3"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4677286"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身处危境自我保护</a:t>
            </a:r>
          </a:p>
        </p:txBody>
      </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33861" y="1345164"/>
            <a:ext cx="4253203" cy="4253203"/>
          </a:xfrm>
          <a:prstGeom prst="rect">
            <a:avLst/>
          </a:prstGeom>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5" name="Rectangle 3">
            <a:extLst>
              <a:ext uri="{FF2B5EF4-FFF2-40B4-BE49-F238E27FC236}">
                <a16:creationId xmlns="" xmlns:a16="http://schemas.microsoft.com/office/drawing/2014/main" id="{973C481A-EC20-4CA9-AB38-01CB354D9226}"/>
              </a:ext>
            </a:extLst>
          </p:cNvPr>
          <p:cNvSpPr>
            <a:spLocks noGrp="1"/>
          </p:cNvSpPr>
          <p:nvPr>
            <p:ph type="body" idx="4294967295"/>
          </p:nvPr>
        </p:nvSpPr>
        <p:spPr>
          <a:xfrm>
            <a:off x="627678" y="1098047"/>
            <a:ext cx="11191875" cy="5091113"/>
          </a:xfrm>
        </p:spPr>
        <p:txBody>
          <a:bodyPr>
            <a:normAutofit/>
          </a:bodyPr>
          <a:lstStyle/>
          <a:p>
            <a:pPr marL="0" indent="0">
              <a:lnSpc>
                <a:spcPct val="150000"/>
              </a:lnSpc>
              <a:buNone/>
            </a:pPr>
            <a:r>
              <a:rPr lang="en-US" altLang="zh-CN" sz="1800" dirty="0">
                <a:solidFill>
                  <a:schemeClr val="bg2">
                    <a:lumMod val="25000"/>
                  </a:schemeClr>
                </a:solidFill>
                <a:latin typeface="+mn-ea"/>
                <a:cs typeface="+mn-ea"/>
                <a:sym typeface="+mn-lt"/>
              </a:rPr>
              <a:t>8</a:t>
            </a:r>
            <a:r>
              <a:rPr lang="zh-CN" altLang="en-US" sz="1800" dirty="0">
                <a:solidFill>
                  <a:schemeClr val="bg2">
                    <a:lumMod val="25000"/>
                  </a:schemeClr>
                </a:solidFill>
                <a:latin typeface="+mn-ea"/>
                <a:cs typeface="+mn-ea"/>
                <a:sym typeface="+mn-lt"/>
              </a:rPr>
              <a:t>、有使用本民族语言文字进行诉讼的权利</a:t>
            </a:r>
          </a:p>
          <a:p>
            <a:pPr marL="0" indent="0">
              <a:lnSpc>
                <a:spcPct val="150000"/>
              </a:lnSpc>
              <a:buNone/>
            </a:pPr>
            <a:r>
              <a:rPr lang="en-US" altLang="zh-CN" sz="1800" dirty="0">
                <a:solidFill>
                  <a:schemeClr val="bg2">
                    <a:lumMod val="25000"/>
                  </a:schemeClr>
                </a:solidFill>
                <a:latin typeface="+mn-ea"/>
                <a:cs typeface="+mn-ea"/>
                <a:sym typeface="+mn-lt"/>
              </a:rPr>
              <a:t>9</a:t>
            </a:r>
            <a:r>
              <a:rPr lang="zh-CN" altLang="en-US" sz="1800" dirty="0">
                <a:solidFill>
                  <a:schemeClr val="bg2">
                    <a:lumMod val="25000"/>
                  </a:schemeClr>
                </a:solidFill>
                <a:latin typeface="+mn-ea"/>
                <a:cs typeface="+mn-ea"/>
                <a:sym typeface="+mn-lt"/>
              </a:rPr>
              <a:t>、犯罪嫌疑人、被告人的人身权利和财产权利因侦查、检察、审判、监狱管理机关及其工作人员在行使职权时受到侵犯的，有取得赔偿的权利（</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国家赔偿法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15.16</a:t>
            </a:r>
            <a:r>
              <a:rPr lang="zh-CN" altLang="en-US" sz="1800" dirty="0">
                <a:solidFill>
                  <a:schemeClr val="bg2">
                    <a:lumMod val="25000"/>
                  </a:schemeClr>
                </a:solidFill>
                <a:latin typeface="+mn-ea"/>
                <a:cs typeface="+mn-ea"/>
                <a:sym typeface="+mn-lt"/>
              </a:rPr>
              <a:t>条）</a:t>
            </a:r>
          </a:p>
          <a:p>
            <a:pPr marL="0" indent="0">
              <a:lnSpc>
                <a:spcPct val="150000"/>
              </a:lnSpc>
              <a:buNone/>
            </a:pPr>
            <a:r>
              <a:rPr lang="en-US" altLang="zh-CN" sz="1800" dirty="0">
                <a:solidFill>
                  <a:schemeClr val="bg2">
                    <a:lumMod val="25000"/>
                  </a:schemeClr>
                </a:solidFill>
                <a:latin typeface="+mn-ea"/>
                <a:cs typeface="+mn-ea"/>
                <a:sym typeface="+mn-lt"/>
              </a:rPr>
              <a:t>10</a:t>
            </a:r>
            <a:r>
              <a:rPr lang="zh-CN" altLang="en-US" sz="1800" dirty="0">
                <a:solidFill>
                  <a:schemeClr val="bg2">
                    <a:lumMod val="25000"/>
                  </a:schemeClr>
                </a:solidFill>
                <a:latin typeface="+mn-ea"/>
                <a:cs typeface="+mn-ea"/>
                <a:sym typeface="+mn-lt"/>
              </a:rPr>
              <a:t>、对于审判人员、检察人员和侦查人员侵犯其诉讼权利和人身侮辱的行为，有权提出控告（</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刑事诉讼法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14</a:t>
            </a:r>
            <a:r>
              <a:rPr lang="zh-CN" altLang="en-US" sz="1800" dirty="0">
                <a:solidFill>
                  <a:schemeClr val="bg2">
                    <a:lumMod val="25000"/>
                  </a:schemeClr>
                </a:solidFill>
                <a:latin typeface="+mn-ea"/>
                <a:cs typeface="+mn-ea"/>
                <a:sym typeface="+mn-lt"/>
              </a:rPr>
              <a:t>条）</a:t>
            </a:r>
          </a:p>
          <a:p>
            <a:pPr marL="0" indent="0">
              <a:lnSpc>
                <a:spcPct val="150000"/>
              </a:lnSpc>
              <a:buNone/>
            </a:pPr>
            <a:r>
              <a:rPr lang="en-US" altLang="zh-CN" sz="1800" dirty="0">
                <a:solidFill>
                  <a:schemeClr val="bg2">
                    <a:lumMod val="25000"/>
                  </a:schemeClr>
                </a:solidFill>
                <a:latin typeface="+mn-ea"/>
                <a:cs typeface="+mn-ea"/>
                <a:sym typeface="+mn-lt"/>
              </a:rPr>
              <a:t>11</a:t>
            </a:r>
            <a:r>
              <a:rPr lang="zh-CN" altLang="en-US" sz="1800" dirty="0">
                <a:solidFill>
                  <a:schemeClr val="bg2">
                    <a:lumMod val="25000"/>
                  </a:schemeClr>
                </a:solidFill>
                <a:latin typeface="+mn-ea"/>
                <a:cs typeface="+mn-ea"/>
                <a:sym typeface="+mn-lt"/>
              </a:rPr>
              <a:t>、对用作证据的鉴定结论，犯罪嫌疑人可以提出申请，补充鉴定或者重新鉴定。在法庭审理过程中，有申请通知新的证人到庭，调取新的物证，申请重新鉴定或者勘验的权利。（</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刑事诉讼法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121</a:t>
            </a:r>
            <a:r>
              <a:rPr lang="zh-CN" altLang="en-US" sz="1800" dirty="0">
                <a:solidFill>
                  <a:schemeClr val="bg2">
                    <a:lumMod val="25000"/>
                  </a:schemeClr>
                </a:solidFill>
                <a:latin typeface="+mn-ea"/>
                <a:cs typeface="+mn-ea"/>
                <a:sym typeface="+mn-lt"/>
              </a:rPr>
              <a:t>条、第</a:t>
            </a:r>
            <a:r>
              <a:rPr lang="en-US" altLang="zh-CN" sz="1800" dirty="0">
                <a:solidFill>
                  <a:schemeClr val="bg2">
                    <a:lumMod val="25000"/>
                  </a:schemeClr>
                </a:solidFill>
                <a:latin typeface="+mn-ea"/>
                <a:cs typeface="+mn-ea"/>
                <a:sym typeface="+mn-lt"/>
              </a:rPr>
              <a:t>159</a:t>
            </a:r>
            <a:r>
              <a:rPr lang="zh-CN" altLang="en-US" sz="1800" dirty="0">
                <a:solidFill>
                  <a:schemeClr val="bg2">
                    <a:lumMod val="25000"/>
                  </a:schemeClr>
                </a:solidFill>
                <a:latin typeface="+mn-ea"/>
                <a:cs typeface="+mn-ea"/>
                <a:sym typeface="+mn-lt"/>
              </a:rPr>
              <a:t>条）</a:t>
            </a:r>
            <a:endParaRPr lang="en-US" altLang="zh-CN" sz="1800" dirty="0">
              <a:solidFill>
                <a:schemeClr val="bg2">
                  <a:lumMod val="25000"/>
                </a:schemeClr>
              </a:solidFill>
              <a:latin typeface="+mn-ea"/>
              <a:cs typeface="+mn-ea"/>
              <a:sym typeface="+mn-lt"/>
            </a:endParaRPr>
          </a:p>
          <a:p>
            <a:pPr marL="0" indent="0">
              <a:lnSpc>
                <a:spcPct val="150000"/>
              </a:lnSpc>
              <a:buNone/>
            </a:pPr>
            <a:r>
              <a:rPr lang="en-US" altLang="zh-CN" sz="1800" dirty="0">
                <a:solidFill>
                  <a:schemeClr val="bg2">
                    <a:lumMod val="25000"/>
                  </a:schemeClr>
                </a:solidFill>
                <a:latin typeface="+mn-ea"/>
                <a:cs typeface="+mn-ea"/>
                <a:sym typeface="+mn-lt"/>
              </a:rPr>
              <a:t>12</a:t>
            </a:r>
            <a:r>
              <a:rPr lang="zh-CN" altLang="en-US" sz="1800" dirty="0">
                <a:solidFill>
                  <a:schemeClr val="bg2">
                    <a:lumMod val="25000"/>
                  </a:schemeClr>
                </a:solidFill>
                <a:latin typeface="+mn-ea"/>
                <a:cs typeface="+mn-ea"/>
                <a:sym typeface="+mn-lt"/>
              </a:rPr>
              <a:t>、在审判长宣布辩论终结后，被告人有最后陈述的权利。（</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刑事诉讼法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160</a:t>
            </a:r>
            <a:r>
              <a:rPr lang="zh-CN" altLang="en-US" sz="1800" dirty="0">
                <a:solidFill>
                  <a:schemeClr val="bg2">
                    <a:lumMod val="25000"/>
                  </a:schemeClr>
                </a:solidFill>
                <a:latin typeface="+mn-ea"/>
                <a:cs typeface="+mn-ea"/>
                <a:sym typeface="+mn-lt"/>
              </a:rPr>
              <a:t>条）</a:t>
            </a:r>
          </a:p>
          <a:p>
            <a:pPr marL="0" indent="0">
              <a:lnSpc>
                <a:spcPct val="150000"/>
              </a:lnSpc>
              <a:buNone/>
            </a:pPr>
            <a:r>
              <a:rPr lang="en-US" altLang="zh-CN" sz="1800" dirty="0">
                <a:solidFill>
                  <a:schemeClr val="bg2">
                    <a:lumMod val="25000"/>
                  </a:schemeClr>
                </a:solidFill>
                <a:latin typeface="+mn-ea"/>
                <a:cs typeface="+mn-ea"/>
                <a:sym typeface="+mn-lt"/>
              </a:rPr>
              <a:t>13</a:t>
            </a:r>
            <a:r>
              <a:rPr lang="zh-CN" altLang="en-US" sz="1800" dirty="0">
                <a:solidFill>
                  <a:schemeClr val="bg2">
                    <a:lumMod val="25000"/>
                  </a:schemeClr>
                </a:solidFill>
                <a:latin typeface="+mn-ea"/>
                <a:cs typeface="+mn-ea"/>
                <a:sym typeface="+mn-lt"/>
              </a:rPr>
              <a:t>、对人民法院第一审的判决、裁定，有权向上一级人民法院上诉（</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刑事诉讼法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180</a:t>
            </a:r>
            <a:r>
              <a:rPr lang="zh-CN" altLang="en-US" sz="1800" dirty="0">
                <a:solidFill>
                  <a:schemeClr val="bg2">
                    <a:lumMod val="25000"/>
                  </a:schemeClr>
                </a:solidFill>
                <a:latin typeface="+mn-ea"/>
                <a:cs typeface="+mn-ea"/>
                <a:sym typeface="+mn-lt"/>
              </a:rPr>
              <a:t>条）</a:t>
            </a:r>
          </a:p>
          <a:p>
            <a:pPr marL="0" indent="0">
              <a:lnSpc>
                <a:spcPct val="150000"/>
              </a:lnSpc>
              <a:buNone/>
            </a:pPr>
            <a:r>
              <a:rPr lang="en-US" altLang="zh-CN" sz="1800" dirty="0">
                <a:solidFill>
                  <a:schemeClr val="bg2">
                    <a:lumMod val="25000"/>
                  </a:schemeClr>
                </a:solidFill>
                <a:latin typeface="+mn-ea"/>
                <a:cs typeface="+mn-ea"/>
                <a:sym typeface="+mn-lt"/>
              </a:rPr>
              <a:t>14</a:t>
            </a:r>
            <a:r>
              <a:rPr lang="zh-CN" altLang="en-US" sz="1800" dirty="0">
                <a:solidFill>
                  <a:schemeClr val="bg2">
                    <a:lumMod val="25000"/>
                  </a:schemeClr>
                </a:solidFill>
                <a:latin typeface="+mn-ea"/>
                <a:cs typeface="+mn-ea"/>
                <a:sym typeface="+mn-lt"/>
              </a:rPr>
              <a:t>、对已经发生法律效力的判决、裁定，有权向人民法院或者人民检察院提出申诉（</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刑事诉讼法</a:t>
            </a:r>
            <a:r>
              <a:rPr lang="en-US" altLang="zh-CN" sz="1800" dirty="0">
                <a:solidFill>
                  <a:schemeClr val="bg2">
                    <a:lumMod val="25000"/>
                  </a:schemeClr>
                </a:solidFill>
                <a:latin typeface="+mn-ea"/>
                <a:cs typeface="+mn-ea"/>
                <a:sym typeface="+mn-lt"/>
              </a:rPr>
              <a:t>》</a:t>
            </a:r>
            <a:r>
              <a:rPr lang="zh-CN" altLang="en-US" sz="1800" dirty="0">
                <a:solidFill>
                  <a:schemeClr val="bg2">
                    <a:lumMod val="25000"/>
                  </a:schemeClr>
                </a:solidFill>
                <a:latin typeface="+mn-ea"/>
                <a:cs typeface="+mn-ea"/>
                <a:sym typeface="+mn-lt"/>
              </a:rPr>
              <a:t>第</a:t>
            </a:r>
            <a:r>
              <a:rPr lang="en-US" altLang="zh-CN" sz="1800" dirty="0">
                <a:solidFill>
                  <a:schemeClr val="bg2">
                    <a:lumMod val="25000"/>
                  </a:schemeClr>
                </a:solidFill>
                <a:latin typeface="+mn-ea"/>
                <a:cs typeface="+mn-ea"/>
                <a:sym typeface="+mn-lt"/>
              </a:rPr>
              <a:t>203</a:t>
            </a:r>
            <a:r>
              <a:rPr lang="zh-CN" altLang="en-US" sz="1800" dirty="0">
                <a:solidFill>
                  <a:schemeClr val="bg2">
                    <a:lumMod val="25000"/>
                  </a:schemeClr>
                </a:solidFill>
                <a:latin typeface="+mn-ea"/>
                <a:cs typeface="+mn-ea"/>
                <a:sym typeface="+mn-lt"/>
              </a:rPr>
              <a:t>条）</a:t>
            </a:r>
          </a:p>
          <a:p>
            <a:pPr marL="0" indent="0">
              <a:lnSpc>
                <a:spcPct val="150000"/>
              </a:lnSpc>
              <a:buNone/>
            </a:pPr>
            <a:endParaRPr lang="zh-CN" altLang="en-US" sz="1800" dirty="0">
              <a:solidFill>
                <a:schemeClr val="bg2">
                  <a:lumMod val="25000"/>
                </a:schemeClr>
              </a:solidFill>
              <a:latin typeface="+mn-ea"/>
              <a:cs typeface="+mn-ea"/>
              <a:sym typeface="+mn-lt"/>
            </a:endParaRPr>
          </a:p>
          <a:p>
            <a:pPr marL="0" indent="0">
              <a:lnSpc>
                <a:spcPct val="150000"/>
              </a:lnSpc>
              <a:buNone/>
            </a:pPr>
            <a:endParaRPr lang="zh-CN" altLang="en-US" sz="1800" dirty="0">
              <a:solidFill>
                <a:schemeClr val="bg2">
                  <a:lumMod val="25000"/>
                </a:schemeClr>
              </a:solidFill>
              <a:latin typeface="+mn-ea"/>
              <a:cs typeface="+mn-ea"/>
              <a:sym typeface="+mn-lt"/>
            </a:endParaRPr>
          </a:p>
        </p:txBody>
      </p:sp>
      <p:sp>
        <p:nvSpPr>
          <p:cNvPr id="4"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4677286"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身处危境自我保护</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 xmlns:a16="http://schemas.microsoft.com/office/drawing/2014/main" id="{52CA0F79-16B6-41D9-ABD0-1E1491D299DD}"/>
              </a:ext>
            </a:extLst>
          </p:cNvPr>
          <p:cNvSpPr>
            <a:spLocks noGrp="1"/>
          </p:cNvSpPr>
          <p:nvPr>
            <p:ph type="title" idx="4294967295"/>
          </p:nvPr>
        </p:nvSpPr>
        <p:spPr>
          <a:xfrm>
            <a:off x="2427793" y="804048"/>
            <a:ext cx="7336415" cy="958071"/>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四、在整个刑事诉讼过程中应当引起重视的几个问题</a:t>
            </a:r>
          </a:p>
        </p:txBody>
      </p:sp>
      <p:sp>
        <p:nvSpPr>
          <p:cNvPr id="5" name="íṡḷiḋè">
            <a:extLst>
              <a:ext uri="{FF2B5EF4-FFF2-40B4-BE49-F238E27FC236}">
                <a16:creationId xmlns="" xmlns:a16="http://schemas.microsoft.com/office/drawing/2014/main" id="{3A6A1CF6-E5A9-494C-BA23-602EC63026C2}"/>
              </a:ext>
            </a:extLst>
          </p:cNvPr>
          <p:cNvSpPr/>
          <p:nvPr/>
        </p:nvSpPr>
        <p:spPr>
          <a:xfrm rot="5400000">
            <a:off x="2231445" y="2162824"/>
            <a:ext cx="4369058" cy="3768562"/>
          </a:xfrm>
          <a:prstGeom prst="blockArc">
            <a:avLst>
              <a:gd name="adj1" fmla="val 12357386"/>
              <a:gd name="adj2" fmla="val 20163184"/>
              <a:gd name="adj3" fmla="val 6776"/>
            </a:avLst>
          </a:prstGeom>
          <a:gradFill>
            <a:gsLst>
              <a:gs pos="0">
                <a:sysClr val="window" lastClr="FFFFFF">
                  <a:lumMod val="85000"/>
                  <a:alpha val="51000"/>
                </a:sysClr>
              </a:gs>
              <a:gs pos="100000">
                <a:sysClr val="window" lastClr="FFFFFF"/>
              </a:gs>
            </a:gsLst>
            <a:lin ang="5400000" scaled="1"/>
          </a:gradFill>
          <a:ln w="12700" cap="flat" cmpd="sng" algn="ctr">
            <a:noFill/>
            <a:prstDash val="solid"/>
            <a:miter lim="800000"/>
          </a:ln>
          <a:effectLst/>
        </p:spPr>
        <p:txBody>
          <a:bodyPr wrap="square" lIns="91440" tIns="45720" rIns="91440" bIns="45720" rtlCol="0" anchor="ctr">
            <a:norm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AFA397"/>
              </a:solidFill>
              <a:effectLst/>
              <a:uLnTx/>
              <a:uFillTx/>
              <a:latin typeface="Calibri"/>
              <a:ea typeface="宋体" panose="02010600030101010101" pitchFamily="2" charset="-122"/>
              <a:cs typeface="+mn-cs"/>
            </a:endParaRPr>
          </a:p>
        </p:txBody>
      </p:sp>
      <p:grpSp>
        <p:nvGrpSpPr>
          <p:cNvPr id="6" name="组合 5">
            <a:extLst>
              <a:ext uri="{FF2B5EF4-FFF2-40B4-BE49-F238E27FC236}">
                <a16:creationId xmlns="" xmlns:a16="http://schemas.microsoft.com/office/drawing/2014/main" id="{E971A373-5F21-4E34-9F8E-6D6D0579872A}"/>
              </a:ext>
            </a:extLst>
          </p:cNvPr>
          <p:cNvGrpSpPr/>
          <p:nvPr/>
        </p:nvGrpSpPr>
        <p:grpSpPr>
          <a:xfrm>
            <a:off x="5964155" y="1891398"/>
            <a:ext cx="4024973" cy="1112810"/>
            <a:chOff x="5964155" y="1296926"/>
            <a:chExt cx="4024973" cy="1112810"/>
          </a:xfrm>
        </p:grpSpPr>
        <p:sp>
          <p:nvSpPr>
            <p:cNvPr id="7" name="文本框 6">
              <a:extLst>
                <a:ext uri="{FF2B5EF4-FFF2-40B4-BE49-F238E27FC236}">
                  <a16:creationId xmlns="" xmlns:a16="http://schemas.microsoft.com/office/drawing/2014/main" id="{210533C5-43C9-486B-A6BE-5CA030073B8A}"/>
                </a:ext>
              </a:extLst>
            </p:cNvPr>
            <p:cNvSpPr txBox="1"/>
            <p:nvPr/>
          </p:nvSpPr>
          <p:spPr>
            <a:xfrm>
              <a:off x="5964155" y="1615801"/>
              <a:ext cx="4024973" cy="793935"/>
            </a:xfrm>
            <a:prstGeom prst="rect">
              <a:avLst/>
            </a:prstGeom>
            <a:noFill/>
          </p:spPr>
          <p:txBody>
            <a:bodyPr wrap="square" rtlCol="0">
              <a:spAutoFit/>
            </a:bodyPr>
            <a:lstStyle/>
            <a:p>
              <a:pPr>
                <a:lnSpc>
                  <a:spcPct val="150000"/>
                </a:lnSpc>
              </a:pP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1</a:t>
              </a:r>
              <a:r>
                <a:rPr lang="zh-CN" altLang="en-US" sz="1600" dirty="0">
                  <a:solidFill>
                    <a:schemeClr val="bg2">
                      <a:lumMod val="25000"/>
                    </a:schemeClr>
                  </a:solidFill>
                  <a:cs typeface="+mn-ea"/>
                  <a:sym typeface="+mn-lt"/>
                </a:rPr>
                <a:t>）刑讯逼供</a:t>
              </a:r>
            </a:p>
            <a:p>
              <a:pPr>
                <a:lnSpc>
                  <a:spcPct val="150000"/>
                </a:lnSpc>
              </a:pPr>
              <a:r>
                <a:rPr lang="zh-CN" altLang="en-US" sz="1600" dirty="0">
                  <a:solidFill>
                    <a:schemeClr val="bg2">
                      <a:lumMod val="25000"/>
                    </a:schemeClr>
                  </a:solidFill>
                  <a:cs typeface="+mn-ea"/>
                  <a:sym typeface="+mn-lt"/>
                </a:rPr>
                <a:t>（</a:t>
              </a:r>
              <a:r>
                <a:rPr lang="en-US" altLang="zh-CN" sz="1600" dirty="0">
                  <a:solidFill>
                    <a:schemeClr val="bg2">
                      <a:lumMod val="25000"/>
                    </a:schemeClr>
                  </a:solidFill>
                  <a:cs typeface="+mn-ea"/>
                  <a:sym typeface="+mn-lt"/>
                </a:rPr>
                <a:t>2</a:t>
              </a:r>
              <a:r>
                <a:rPr lang="zh-CN" altLang="en-US" sz="1600" dirty="0">
                  <a:solidFill>
                    <a:schemeClr val="bg2">
                      <a:lumMod val="25000"/>
                    </a:schemeClr>
                  </a:solidFill>
                  <a:cs typeface="+mn-ea"/>
                  <a:sym typeface="+mn-lt"/>
                </a:rPr>
                <a:t>）骗供、诱供</a:t>
              </a:r>
            </a:p>
          </p:txBody>
        </p:sp>
        <p:sp>
          <p:nvSpPr>
            <p:cNvPr id="8" name="文本框 7">
              <a:extLst>
                <a:ext uri="{FF2B5EF4-FFF2-40B4-BE49-F238E27FC236}">
                  <a16:creationId xmlns="" xmlns:a16="http://schemas.microsoft.com/office/drawing/2014/main" id="{1FE69307-828D-41D0-8E37-2F0EB1CF922C}"/>
                </a:ext>
              </a:extLst>
            </p:cNvPr>
            <p:cNvSpPr txBox="1"/>
            <p:nvPr/>
          </p:nvSpPr>
          <p:spPr>
            <a:xfrm>
              <a:off x="5964156" y="1296926"/>
              <a:ext cx="3813119" cy="369332"/>
            </a:xfrm>
            <a:prstGeom prst="rect">
              <a:avLst/>
            </a:prstGeom>
            <a:noFill/>
          </p:spPr>
          <p:txBody>
            <a:bodyPr wrap="square" rtlCol="0">
              <a:spAutoFit/>
            </a:bodyPr>
            <a:lstStyle/>
            <a:p>
              <a:r>
                <a:rPr lang="zh-CN" altLang="en-US" dirty="0">
                  <a:solidFill>
                    <a:schemeClr val="bg2">
                      <a:lumMod val="25000"/>
                    </a:schemeClr>
                  </a:solidFill>
                  <a:cs typeface="+mn-ea"/>
                  <a:sym typeface="+mn-lt"/>
                </a:rPr>
                <a:t>灵活应对办案人员的违法行为</a:t>
              </a:r>
            </a:p>
          </p:txBody>
        </p:sp>
      </p:grpSp>
      <p:sp>
        <p:nvSpPr>
          <p:cNvPr id="11" name="文本框 10">
            <a:extLst>
              <a:ext uri="{FF2B5EF4-FFF2-40B4-BE49-F238E27FC236}">
                <a16:creationId xmlns="" xmlns:a16="http://schemas.microsoft.com/office/drawing/2014/main" id="{66627586-C9C2-49A4-823E-78EF64388914}"/>
              </a:ext>
            </a:extLst>
          </p:cNvPr>
          <p:cNvSpPr txBox="1"/>
          <p:nvPr/>
        </p:nvSpPr>
        <p:spPr>
          <a:xfrm>
            <a:off x="6662163" y="3670826"/>
            <a:ext cx="4430146" cy="369332"/>
          </a:xfrm>
          <a:prstGeom prst="rect">
            <a:avLst/>
          </a:prstGeom>
          <a:noFill/>
        </p:spPr>
        <p:txBody>
          <a:bodyPr wrap="square" rtlCol="0">
            <a:spAutoFit/>
          </a:bodyPr>
          <a:lstStyle/>
          <a:p>
            <a:r>
              <a:rPr lang="zh-CN" altLang="en-US" dirty="0">
                <a:solidFill>
                  <a:schemeClr val="bg2">
                    <a:lumMod val="25000"/>
                  </a:schemeClr>
                </a:solidFill>
                <a:cs typeface="+mn-ea"/>
                <a:sym typeface="+mn-lt"/>
              </a:rPr>
              <a:t>清醒认识“翻供”的法律后果</a:t>
            </a:r>
          </a:p>
        </p:txBody>
      </p:sp>
      <p:sp>
        <p:nvSpPr>
          <p:cNvPr id="14" name="文本框 13">
            <a:extLst>
              <a:ext uri="{FF2B5EF4-FFF2-40B4-BE49-F238E27FC236}">
                <a16:creationId xmlns="" xmlns:a16="http://schemas.microsoft.com/office/drawing/2014/main" id="{2660801B-D780-49F6-9176-82EEB27DE76A}"/>
              </a:ext>
            </a:extLst>
          </p:cNvPr>
          <p:cNvSpPr txBox="1"/>
          <p:nvPr/>
        </p:nvSpPr>
        <p:spPr>
          <a:xfrm>
            <a:off x="5964156" y="5576212"/>
            <a:ext cx="4430146" cy="369332"/>
          </a:xfrm>
          <a:prstGeom prst="rect">
            <a:avLst/>
          </a:prstGeom>
          <a:noFill/>
        </p:spPr>
        <p:txBody>
          <a:bodyPr wrap="square" rtlCol="0">
            <a:spAutoFit/>
          </a:bodyPr>
          <a:lstStyle/>
          <a:p>
            <a:r>
              <a:rPr lang="zh-CN" altLang="en-US" dirty="0">
                <a:solidFill>
                  <a:schemeClr val="bg2">
                    <a:lumMod val="25000"/>
                  </a:schemeClr>
                </a:solidFill>
                <a:cs typeface="+mn-ea"/>
                <a:sym typeface="+mn-lt"/>
              </a:rPr>
              <a:t>慎重选择代理律师或者辩护人</a:t>
            </a:r>
          </a:p>
        </p:txBody>
      </p:sp>
      <p:grpSp>
        <p:nvGrpSpPr>
          <p:cNvPr id="16" name="组合 15">
            <a:extLst>
              <a:ext uri="{FF2B5EF4-FFF2-40B4-BE49-F238E27FC236}">
                <a16:creationId xmlns="" xmlns:a16="http://schemas.microsoft.com/office/drawing/2014/main" id="{A5312B4F-064B-4A0C-99FB-DC629158788B}"/>
              </a:ext>
            </a:extLst>
          </p:cNvPr>
          <p:cNvGrpSpPr/>
          <p:nvPr/>
        </p:nvGrpSpPr>
        <p:grpSpPr>
          <a:xfrm>
            <a:off x="4860857" y="1899275"/>
            <a:ext cx="789924" cy="789920"/>
            <a:chOff x="4860857" y="1605726"/>
            <a:chExt cx="789924" cy="789920"/>
          </a:xfrm>
        </p:grpSpPr>
        <p:sp>
          <p:nvSpPr>
            <p:cNvPr id="17" name="î$1íḑe">
              <a:extLst>
                <a:ext uri="{FF2B5EF4-FFF2-40B4-BE49-F238E27FC236}">
                  <a16:creationId xmlns="" xmlns:a16="http://schemas.microsoft.com/office/drawing/2014/main" id="{E7890EA9-DAD7-40A6-B5DF-18EF80C367B9}"/>
                </a:ext>
              </a:extLst>
            </p:cNvPr>
            <p:cNvSpPr/>
            <p:nvPr/>
          </p:nvSpPr>
          <p:spPr>
            <a:xfrm>
              <a:off x="4860857" y="1605726"/>
              <a:ext cx="789924" cy="789920"/>
            </a:xfrm>
            <a:prstGeom prst="ellipse">
              <a:avLst/>
            </a:prstGeom>
            <a:solidFill>
              <a:schemeClr val="accent1"/>
            </a:solidFill>
            <a:ln w="38100" cap="flat"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18" name="Oval 10">
              <a:extLst>
                <a:ext uri="{FF2B5EF4-FFF2-40B4-BE49-F238E27FC236}">
                  <a16:creationId xmlns="" xmlns:a16="http://schemas.microsoft.com/office/drawing/2014/main" id="{AFE88AE2-CB2B-49A0-9966-0B3828DDD595}"/>
                </a:ext>
              </a:extLst>
            </p:cNvPr>
            <p:cNvSpPr/>
            <p:nvPr/>
          </p:nvSpPr>
          <p:spPr>
            <a:xfrm>
              <a:off x="5098844" y="1819275"/>
              <a:ext cx="377008" cy="375748"/>
            </a:xfrm>
            <a:custGeom>
              <a:avLst/>
              <a:gdLst>
                <a:gd name="connsiteX0" fmla="*/ 81603 w 608615"/>
                <a:gd name="connsiteY0" fmla="*/ 176901 h 606580"/>
                <a:gd name="connsiteX1" fmla="*/ 42180 w 608615"/>
                <a:gd name="connsiteY1" fmla="*/ 215826 h 606580"/>
                <a:gd name="connsiteX2" fmla="*/ 25449 w 608615"/>
                <a:gd name="connsiteY2" fmla="*/ 362636 h 606580"/>
                <a:gd name="connsiteX3" fmla="*/ 29543 w 608615"/>
                <a:gd name="connsiteY3" fmla="*/ 376411 h 606580"/>
                <a:gd name="connsiteX4" fmla="*/ 38798 w 608615"/>
                <a:gd name="connsiteY4" fmla="*/ 380765 h 606580"/>
                <a:gd name="connsiteX5" fmla="*/ 48409 w 608615"/>
                <a:gd name="connsiteY5" fmla="*/ 380765 h 606580"/>
                <a:gd name="connsiteX6" fmla="*/ 61046 w 608615"/>
                <a:gd name="connsiteY6" fmla="*/ 392496 h 606580"/>
                <a:gd name="connsiteX7" fmla="*/ 75018 w 608615"/>
                <a:gd name="connsiteY7" fmla="*/ 581341 h 606580"/>
                <a:gd name="connsiteX8" fmla="*/ 152796 w 608615"/>
                <a:gd name="connsiteY8" fmla="*/ 581341 h 606580"/>
                <a:gd name="connsiteX9" fmla="*/ 166768 w 608615"/>
                <a:gd name="connsiteY9" fmla="*/ 392496 h 606580"/>
                <a:gd name="connsiteX10" fmla="*/ 179405 w 608615"/>
                <a:gd name="connsiteY10" fmla="*/ 380765 h 606580"/>
                <a:gd name="connsiteX11" fmla="*/ 189016 w 608615"/>
                <a:gd name="connsiteY11" fmla="*/ 380765 h 606580"/>
                <a:gd name="connsiteX12" fmla="*/ 198271 w 608615"/>
                <a:gd name="connsiteY12" fmla="*/ 376411 h 606580"/>
                <a:gd name="connsiteX13" fmla="*/ 202365 w 608615"/>
                <a:gd name="connsiteY13" fmla="*/ 362636 h 606580"/>
                <a:gd name="connsiteX14" fmla="*/ 185634 w 608615"/>
                <a:gd name="connsiteY14" fmla="*/ 215826 h 606580"/>
                <a:gd name="connsiteX15" fmla="*/ 146211 w 608615"/>
                <a:gd name="connsiteY15" fmla="*/ 176901 h 606580"/>
                <a:gd name="connsiteX16" fmla="*/ 329132 w 608615"/>
                <a:gd name="connsiteY16" fmla="*/ 176837 h 606580"/>
                <a:gd name="connsiteX17" fmla="*/ 455700 w 608615"/>
                <a:gd name="connsiteY17" fmla="*/ 303299 h 606580"/>
                <a:gd name="connsiteX18" fmla="*/ 329132 w 608615"/>
                <a:gd name="connsiteY18" fmla="*/ 429673 h 606580"/>
                <a:gd name="connsiteX19" fmla="*/ 252585 w 608615"/>
                <a:gd name="connsiteY19" fmla="*/ 403456 h 606580"/>
                <a:gd name="connsiteX20" fmla="*/ 250182 w 608615"/>
                <a:gd name="connsiteY20" fmla="*/ 385682 h 606580"/>
                <a:gd name="connsiteX21" fmla="*/ 267984 w 608615"/>
                <a:gd name="connsiteY21" fmla="*/ 383372 h 606580"/>
                <a:gd name="connsiteX22" fmla="*/ 329132 w 608615"/>
                <a:gd name="connsiteY22" fmla="*/ 404434 h 606580"/>
                <a:gd name="connsiteX23" fmla="*/ 430422 w 608615"/>
                <a:gd name="connsiteY23" fmla="*/ 303299 h 606580"/>
                <a:gd name="connsiteX24" fmla="*/ 329132 w 608615"/>
                <a:gd name="connsiteY24" fmla="*/ 202165 h 606580"/>
                <a:gd name="connsiteX25" fmla="*/ 258816 w 608615"/>
                <a:gd name="connsiteY25" fmla="*/ 230781 h 606580"/>
                <a:gd name="connsiteX26" fmla="*/ 240925 w 608615"/>
                <a:gd name="connsiteY26" fmla="*/ 230426 h 606580"/>
                <a:gd name="connsiteX27" fmla="*/ 241192 w 608615"/>
                <a:gd name="connsiteY27" fmla="*/ 212563 h 606580"/>
                <a:gd name="connsiteX28" fmla="*/ 329132 w 608615"/>
                <a:gd name="connsiteY28" fmla="*/ 176837 h 606580"/>
                <a:gd name="connsiteX29" fmla="*/ 81603 w 608615"/>
                <a:gd name="connsiteY29" fmla="*/ 151574 h 606580"/>
                <a:gd name="connsiteX30" fmla="*/ 146211 w 608615"/>
                <a:gd name="connsiteY30" fmla="*/ 151574 h 606580"/>
                <a:gd name="connsiteX31" fmla="*/ 210819 w 608615"/>
                <a:gd name="connsiteY31" fmla="*/ 212982 h 606580"/>
                <a:gd name="connsiteX32" fmla="*/ 227549 w 608615"/>
                <a:gd name="connsiteY32" fmla="*/ 359793 h 606580"/>
                <a:gd name="connsiteX33" fmla="*/ 217137 w 608615"/>
                <a:gd name="connsiteY33" fmla="*/ 393296 h 606580"/>
                <a:gd name="connsiteX34" fmla="*/ 191152 w 608615"/>
                <a:gd name="connsiteY34" fmla="*/ 406004 h 606580"/>
                <a:gd name="connsiteX35" fmla="*/ 177180 w 608615"/>
                <a:gd name="connsiteY35" fmla="*/ 594938 h 606580"/>
                <a:gd name="connsiteX36" fmla="*/ 164543 w 608615"/>
                <a:gd name="connsiteY36" fmla="*/ 606580 h 606580"/>
                <a:gd name="connsiteX37" fmla="*/ 63271 w 608615"/>
                <a:gd name="connsiteY37" fmla="*/ 606580 h 606580"/>
                <a:gd name="connsiteX38" fmla="*/ 50634 w 608615"/>
                <a:gd name="connsiteY38" fmla="*/ 594938 h 606580"/>
                <a:gd name="connsiteX39" fmla="*/ 36662 w 608615"/>
                <a:gd name="connsiteY39" fmla="*/ 406004 h 606580"/>
                <a:gd name="connsiteX40" fmla="*/ 10677 w 608615"/>
                <a:gd name="connsiteY40" fmla="*/ 393296 h 606580"/>
                <a:gd name="connsiteX41" fmla="*/ 265 w 608615"/>
                <a:gd name="connsiteY41" fmla="*/ 359793 h 606580"/>
                <a:gd name="connsiteX42" fmla="*/ 17084 w 608615"/>
                <a:gd name="connsiteY42" fmla="*/ 212982 h 606580"/>
                <a:gd name="connsiteX43" fmla="*/ 81603 w 608615"/>
                <a:gd name="connsiteY43" fmla="*/ 151574 h 606580"/>
                <a:gd name="connsiteX44" fmla="*/ 113916 w 608615"/>
                <a:gd name="connsiteY44" fmla="*/ 25241 h 606580"/>
                <a:gd name="connsiteX45" fmla="*/ 75923 w 608615"/>
                <a:gd name="connsiteY45" fmla="*/ 63191 h 606580"/>
                <a:gd name="connsiteX46" fmla="*/ 113916 w 608615"/>
                <a:gd name="connsiteY46" fmla="*/ 101053 h 606580"/>
                <a:gd name="connsiteX47" fmla="*/ 151909 w 608615"/>
                <a:gd name="connsiteY47" fmla="*/ 63191 h 606580"/>
                <a:gd name="connsiteX48" fmla="*/ 113916 w 608615"/>
                <a:gd name="connsiteY48" fmla="*/ 25241 h 606580"/>
                <a:gd name="connsiteX49" fmla="*/ 409385 w 608615"/>
                <a:gd name="connsiteY49" fmla="*/ 24335 h 606580"/>
                <a:gd name="connsiteX50" fmla="*/ 430612 w 608615"/>
                <a:gd name="connsiteY50" fmla="*/ 28235 h 606580"/>
                <a:gd name="connsiteX51" fmla="*/ 493358 w 608615"/>
                <a:gd name="connsiteY51" fmla="*/ 65385 h 606580"/>
                <a:gd name="connsiteX52" fmla="*/ 512404 w 608615"/>
                <a:gd name="connsiteY52" fmla="*/ 103335 h 606580"/>
                <a:gd name="connsiteX53" fmla="*/ 495227 w 608615"/>
                <a:gd name="connsiteY53" fmla="*/ 141463 h 606580"/>
                <a:gd name="connsiteX54" fmla="*/ 492023 w 608615"/>
                <a:gd name="connsiteY54" fmla="*/ 173902 h 606580"/>
                <a:gd name="connsiteX55" fmla="*/ 513650 w 608615"/>
                <a:gd name="connsiteY55" fmla="*/ 212297 h 606580"/>
                <a:gd name="connsiteX56" fmla="*/ 541864 w 608615"/>
                <a:gd name="connsiteY56" fmla="*/ 225539 h 606580"/>
                <a:gd name="connsiteX57" fmla="*/ 582894 w 608615"/>
                <a:gd name="connsiteY57" fmla="*/ 228917 h 606580"/>
                <a:gd name="connsiteX58" fmla="*/ 606212 w 608615"/>
                <a:gd name="connsiteY58" fmla="*/ 265089 h 606580"/>
                <a:gd name="connsiteX59" fmla="*/ 608615 w 608615"/>
                <a:gd name="connsiteY59" fmla="*/ 302417 h 606580"/>
                <a:gd name="connsiteX60" fmla="*/ 606212 w 608615"/>
                <a:gd name="connsiteY60" fmla="*/ 339656 h 606580"/>
                <a:gd name="connsiteX61" fmla="*/ 582894 w 608615"/>
                <a:gd name="connsiteY61" fmla="*/ 375828 h 606580"/>
                <a:gd name="connsiteX62" fmla="*/ 542131 w 608615"/>
                <a:gd name="connsiteY62" fmla="*/ 379383 h 606580"/>
                <a:gd name="connsiteX63" fmla="*/ 513650 w 608615"/>
                <a:gd name="connsiteY63" fmla="*/ 392448 h 606580"/>
                <a:gd name="connsiteX64" fmla="*/ 492023 w 608615"/>
                <a:gd name="connsiteY64" fmla="*/ 430843 h 606580"/>
                <a:gd name="connsiteX65" fmla="*/ 495227 w 608615"/>
                <a:gd name="connsiteY65" fmla="*/ 463282 h 606580"/>
                <a:gd name="connsiteX66" fmla="*/ 512404 w 608615"/>
                <a:gd name="connsiteY66" fmla="*/ 501410 h 606580"/>
                <a:gd name="connsiteX67" fmla="*/ 493358 w 608615"/>
                <a:gd name="connsiteY67" fmla="*/ 539449 h 606580"/>
                <a:gd name="connsiteX68" fmla="*/ 430612 w 608615"/>
                <a:gd name="connsiteY68" fmla="*/ 576510 h 606580"/>
                <a:gd name="connsiteX69" fmla="*/ 388692 w 608615"/>
                <a:gd name="connsiteY69" fmla="*/ 574644 h 606580"/>
                <a:gd name="connsiteX70" fmla="*/ 364483 w 608615"/>
                <a:gd name="connsiteY70" fmla="*/ 540071 h 606580"/>
                <a:gd name="connsiteX71" fmla="*/ 339029 w 608615"/>
                <a:gd name="connsiteY71" fmla="*/ 521229 h 606580"/>
                <a:gd name="connsiteX72" fmla="*/ 295952 w 608615"/>
                <a:gd name="connsiteY72" fmla="*/ 521229 h 606580"/>
                <a:gd name="connsiteX73" fmla="*/ 270497 w 608615"/>
                <a:gd name="connsiteY73" fmla="*/ 540071 h 606580"/>
                <a:gd name="connsiteX74" fmla="*/ 250917 w 608615"/>
                <a:gd name="connsiteY74" fmla="*/ 571711 h 606580"/>
                <a:gd name="connsiteX75" fmla="*/ 223504 w 608615"/>
                <a:gd name="connsiteY75" fmla="*/ 580421 h 606580"/>
                <a:gd name="connsiteX76" fmla="*/ 215138 w 608615"/>
                <a:gd name="connsiteY76" fmla="*/ 579710 h 606580"/>
                <a:gd name="connsiteX77" fmla="*/ 204903 w 608615"/>
                <a:gd name="connsiteY77" fmla="*/ 565045 h 606580"/>
                <a:gd name="connsiteX78" fmla="*/ 219499 w 608615"/>
                <a:gd name="connsiteY78" fmla="*/ 554825 h 606580"/>
                <a:gd name="connsiteX79" fmla="*/ 236232 w 608615"/>
                <a:gd name="connsiteY79" fmla="*/ 551003 h 606580"/>
                <a:gd name="connsiteX80" fmla="*/ 245488 w 608615"/>
                <a:gd name="connsiteY80" fmla="*/ 535983 h 606580"/>
                <a:gd name="connsiteX81" fmla="*/ 298533 w 608615"/>
                <a:gd name="connsiteY81" fmla="*/ 496077 h 606580"/>
                <a:gd name="connsiteX82" fmla="*/ 336359 w 608615"/>
                <a:gd name="connsiteY82" fmla="*/ 496077 h 606580"/>
                <a:gd name="connsiteX83" fmla="*/ 389404 w 608615"/>
                <a:gd name="connsiteY83" fmla="*/ 535983 h 606580"/>
                <a:gd name="connsiteX84" fmla="*/ 400885 w 608615"/>
                <a:gd name="connsiteY84" fmla="*/ 552425 h 606580"/>
                <a:gd name="connsiteX85" fmla="*/ 420465 w 608615"/>
                <a:gd name="connsiteY85" fmla="*/ 553225 h 606580"/>
                <a:gd name="connsiteX86" fmla="*/ 477782 w 608615"/>
                <a:gd name="connsiteY86" fmla="*/ 519363 h 606580"/>
                <a:gd name="connsiteX87" fmla="*/ 487039 w 608615"/>
                <a:gd name="connsiteY87" fmla="*/ 500877 h 606580"/>
                <a:gd name="connsiteX88" fmla="*/ 478850 w 608615"/>
                <a:gd name="connsiteY88" fmla="*/ 482568 h 606580"/>
                <a:gd name="connsiteX89" fmla="*/ 471285 w 608615"/>
                <a:gd name="connsiteY89" fmla="*/ 416356 h 606580"/>
                <a:gd name="connsiteX90" fmla="*/ 490421 w 608615"/>
                <a:gd name="connsiteY90" fmla="*/ 382227 h 606580"/>
                <a:gd name="connsiteX91" fmla="*/ 550942 w 608615"/>
                <a:gd name="connsiteY91" fmla="*/ 355654 h 606580"/>
                <a:gd name="connsiteX92" fmla="*/ 569899 w 608615"/>
                <a:gd name="connsiteY92" fmla="*/ 354143 h 606580"/>
                <a:gd name="connsiteX93" fmla="*/ 581113 w 608615"/>
                <a:gd name="connsiteY93" fmla="*/ 336545 h 606580"/>
                <a:gd name="connsiteX94" fmla="*/ 583250 w 608615"/>
                <a:gd name="connsiteY94" fmla="*/ 302328 h 606580"/>
                <a:gd name="connsiteX95" fmla="*/ 581113 w 608615"/>
                <a:gd name="connsiteY95" fmla="*/ 268200 h 606580"/>
                <a:gd name="connsiteX96" fmla="*/ 569899 w 608615"/>
                <a:gd name="connsiteY96" fmla="*/ 250602 h 606580"/>
                <a:gd name="connsiteX97" fmla="*/ 551209 w 608615"/>
                <a:gd name="connsiteY97" fmla="*/ 249003 h 606580"/>
                <a:gd name="connsiteX98" fmla="*/ 490421 w 608615"/>
                <a:gd name="connsiteY98" fmla="*/ 222429 h 606580"/>
                <a:gd name="connsiteX99" fmla="*/ 471374 w 608615"/>
                <a:gd name="connsiteY99" fmla="*/ 188389 h 606580"/>
                <a:gd name="connsiteX100" fmla="*/ 478939 w 608615"/>
                <a:gd name="connsiteY100" fmla="*/ 122177 h 606580"/>
                <a:gd name="connsiteX101" fmla="*/ 487039 w 608615"/>
                <a:gd name="connsiteY101" fmla="*/ 103868 h 606580"/>
                <a:gd name="connsiteX102" fmla="*/ 477782 w 608615"/>
                <a:gd name="connsiteY102" fmla="*/ 85293 h 606580"/>
                <a:gd name="connsiteX103" fmla="*/ 420554 w 608615"/>
                <a:gd name="connsiteY103" fmla="*/ 51431 h 606580"/>
                <a:gd name="connsiteX104" fmla="*/ 400885 w 608615"/>
                <a:gd name="connsiteY104" fmla="*/ 52320 h 606580"/>
                <a:gd name="connsiteX105" fmla="*/ 389404 w 608615"/>
                <a:gd name="connsiteY105" fmla="*/ 68762 h 606580"/>
                <a:gd name="connsiteX106" fmla="*/ 336359 w 608615"/>
                <a:gd name="connsiteY106" fmla="*/ 108667 h 606580"/>
                <a:gd name="connsiteX107" fmla="*/ 298622 w 608615"/>
                <a:gd name="connsiteY107" fmla="*/ 108667 h 606580"/>
                <a:gd name="connsiteX108" fmla="*/ 245488 w 608615"/>
                <a:gd name="connsiteY108" fmla="*/ 68762 h 606580"/>
                <a:gd name="connsiteX109" fmla="*/ 234986 w 608615"/>
                <a:gd name="connsiteY109" fmla="*/ 52942 h 606580"/>
                <a:gd name="connsiteX110" fmla="*/ 216117 w 608615"/>
                <a:gd name="connsiteY110" fmla="*/ 50987 h 606580"/>
                <a:gd name="connsiteX111" fmla="*/ 200008 w 608615"/>
                <a:gd name="connsiteY111" fmla="*/ 43166 h 606580"/>
                <a:gd name="connsiteX112" fmla="*/ 207929 w 608615"/>
                <a:gd name="connsiteY112" fmla="*/ 27079 h 606580"/>
                <a:gd name="connsiteX113" fmla="*/ 247980 w 608615"/>
                <a:gd name="connsiteY113" fmla="*/ 31257 h 606580"/>
                <a:gd name="connsiteX114" fmla="*/ 270497 w 608615"/>
                <a:gd name="connsiteY114" fmla="*/ 64674 h 606580"/>
                <a:gd name="connsiteX115" fmla="*/ 295863 w 608615"/>
                <a:gd name="connsiteY115" fmla="*/ 83516 h 606580"/>
                <a:gd name="connsiteX116" fmla="*/ 339029 w 608615"/>
                <a:gd name="connsiteY116" fmla="*/ 83516 h 606580"/>
                <a:gd name="connsiteX117" fmla="*/ 364483 w 608615"/>
                <a:gd name="connsiteY117" fmla="*/ 64674 h 606580"/>
                <a:gd name="connsiteX118" fmla="*/ 388692 w 608615"/>
                <a:gd name="connsiteY118" fmla="*/ 30101 h 606580"/>
                <a:gd name="connsiteX119" fmla="*/ 409385 w 608615"/>
                <a:gd name="connsiteY119" fmla="*/ 24335 h 606580"/>
                <a:gd name="connsiteX120" fmla="*/ 113916 w 608615"/>
                <a:gd name="connsiteY120" fmla="*/ 0 h 606580"/>
                <a:gd name="connsiteX121" fmla="*/ 177178 w 608615"/>
                <a:gd name="connsiteY121" fmla="*/ 63191 h 606580"/>
                <a:gd name="connsiteX122" fmla="*/ 113916 w 608615"/>
                <a:gd name="connsiteY122" fmla="*/ 126383 h 606580"/>
                <a:gd name="connsiteX123" fmla="*/ 50654 w 608615"/>
                <a:gd name="connsiteY123" fmla="*/ 63191 h 606580"/>
                <a:gd name="connsiteX124" fmla="*/ 113916 w 608615"/>
                <a:gd name="connsiteY124" fmla="*/ 0 h 606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608615" h="606580">
                  <a:moveTo>
                    <a:pt x="81603" y="176901"/>
                  </a:moveTo>
                  <a:cubicBezTo>
                    <a:pt x="61669" y="176901"/>
                    <a:pt x="44761" y="193609"/>
                    <a:pt x="42180" y="215826"/>
                  </a:cubicBezTo>
                  <a:lnTo>
                    <a:pt x="25449" y="362636"/>
                  </a:lnTo>
                  <a:cubicBezTo>
                    <a:pt x="24827" y="367791"/>
                    <a:pt x="26339" y="372767"/>
                    <a:pt x="29543" y="376411"/>
                  </a:cubicBezTo>
                  <a:cubicBezTo>
                    <a:pt x="30967" y="378011"/>
                    <a:pt x="34171" y="380765"/>
                    <a:pt x="38798" y="380765"/>
                  </a:cubicBezTo>
                  <a:lnTo>
                    <a:pt x="48409" y="380765"/>
                  </a:lnTo>
                  <a:cubicBezTo>
                    <a:pt x="55084" y="380765"/>
                    <a:pt x="60512" y="385920"/>
                    <a:pt x="61046" y="392496"/>
                  </a:cubicBezTo>
                  <a:lnTo>
                    <a:pt x="75018" y="581341"/>
                  </a:lnTo>
                  <a:lnTo>
                    <a:pt x="152796" y="581341"/>
                  </a:lnTo>
                  <a:lnTo>
                    <a:pt x="166768" y="392496"/>
                  </a:lnTo>
                  <a:cubicBezTo>
                    <a:pt x="167213" y="385920"/>
                    <a:pt x="172730" y="380765"/>
                    <a:pt x="179405" y="380765"/>
                  </a:cubicBezTo>
                  <a:lnTo>
                    <a:pt x="189016" y="380765"/>
                  </a:lnTo>
                  <a:cubicBezTo>
                    <a:pt x="193643" y="380765"/>
                    <a:pt x="196847" y="378011"/>
                    <a:pt x="198271" y="376411"/>
                  </a:cubicBezTo>
                  <a:cubicBezTo>
                    <a:pt x="201475" y="372767"/>
                    <a:pt x="202987" y="367791"/>
                    <a:pt x="202365" y="362636"/>
                  </a:cubicBezTo>
                  <a:lnTo>
                    <a:pt x="185634" y="215826"/>
                  </a:lnTo>
                  <a:cubicBezTo>
                    <a:pt x="183053" y="193609"/>
                    <a:pt x="166145" y="176901"/>
                    <a:pt x="146211" y="176901"/>
                  </a:cubicBezTo>
                  <a:close/>
                  <a:moveTo>
                    <a:pt x="329132" y="176837"/>
                  </a:moveTo>
                  <a:cubicBezTo>
                    <a:pt x="398913" y="176837"/>
                    <a:pt x="455700" y="233536"/>
                    <a:pt x="455700" y="303299"/>
                  </a:cubicBezTo>
                  <a:cubicBezTo>
                    <a:pt x="455700" y="372974"/>
                    <a:pt x="398913" y="429673"/>
                    <a:pt x="329132" y="429673"/>
                  </a:cubicBezTo>
                  <a:cubicBezTo>
                    <a:pt x="301539" y="429673"/>
                    <a:pt x="275104" y="420608"/>
                    <a:pt x="252585" y="403456"/>
                  </a:cubicBezTo>
                  <a:cubicBezTo>
                    <a:pt x="247067" y="399190"/>
                    <a:pt x="245999" y="391281"/>
                    <a:pt x="250182" y="385682"/>
                  </a:cubicBezTo>
                  <a:cubicBezTo>
                    <a:pt x="254455" y="380172"/>
                    <a:pt x="262465" y="379106"/>
                    <a:pt x="267984" y="383372"/>
                  </a:cubicBezTo>
                  <a:cubicBezTo>
                    <a:pt x="286052" y="397146"/>
                    <a:pt x="307147" y="404434"/>
                    <a:pt x="329132" y="404434"/>
                  </a:cubicBezTo>
                  <a:cubicBezTo>
                    <a:pt x="384939" y="404434"/>
                    <a:pt x="430422" y="359021"/>
                    <a:pt x="430422" y="303299"/>
                  </a:cubicBezTo>
                  <a:cubicBezTo>
                    <a:pt x="430422" y="247489"/>
                    <a:pt x="384939" y="202165"/>
                    <a:pt x="329132" y="202165"/>
                  </a:cubicBezTo>
                  <a:cubicBezTo>
                    <a:pt x="302874" y="202165"/>
                    <a:pt x="277863" y="212296"/>
                    <a:pt x="258816" y="230781"/>
                  </a:cubicBezTo>
                  <a:cubicBezTo>
                    <a:pt x="253831" y="235580"/>
                    <a:pt x="245821" y="235491"/>
                    <a:pt x="240925" y="230426"/>
                  </a:cubicBezTo>
                  <a:cubicBezTo>
                    <a:pt x="236030" y="225449"/>
                    <a:pt x="236208" y="217451"/>
                    <a:pt x="241192" y="212563"/>
                  </a:cubicBezTo>
                  <a:cubicBezTo>
                    <a:pt x="265046" y="189545"/>
                    <a:pt x="296288" y="176837"/>
                    <a:pt x="329132" y="176837"/>
                  </a:cubicBezTo>
                  <a:close/>
                  <a:moveTo>
                    <a:pt x="81603" y="151574"/>
                  </a:moveTo>
                  <a:lnTo>
                    <a:pt x="146211" y="151574"/>
                  </a:lnTo>
                  <a:cubicBezTo>
                    <a:pt x="179049" y="151574"/>
                    <a:pt x="206814" y="177968"/>
                    <a:pt x="210819" y="212982"/>
                  </a:cubicBezTo>
                  <a:lnTo>
                    <a:pt x="227549" y="359793"/>
                  </a:lnTo>
                  <a:cubicBezTo>
                    <a:pt x="228973" y="372056"/>
                    <a:pt x="225146" y="384320"/>
                    <a:pt x="217137" y="393296"/>
                  </a:cubicBezTo>
                  <a:cubicBezTo>
                    <a:pt x="210285" y="401027"/>
                    <a:pt x="201119" y="405471"/>
                    <a:pt x="191152" y="406004"/>
                  </a:cubicBezTo>
                  <a:lnTo>
                    <a:pt x="177180" y="594938"/>
                  </a:lnTo>
                  <a:cubicBezTo>
                    <a:pt x="176646" y="601515"/>
                    <a:pt x="171129" y="606580"/>
                    <a:pt x="164543" y="606580"/>
                  </a:cubicBezTo>
                  <a:lnTo>
                    <a:pt x="63271" y="606580"/>
                  </a:lnTo>
                  <a:cubicBezTo>
                    <a:pt x="56685" y="606580"/>
                    <a:pt x="51168" y="601515"/>
                    <a:pt x="50634" y="594938"/>
                  </a:cubicBezTo>
                  <a:lnTo>
                    <a:pt x="36662" y="406004"/>
                  </a:lnTo>
                  <a:cubicBezTo>
                    <a:pt x="26695" y="405471"/>
                    <a:pt x="17529" y="400939"/>
                    <a:pt x="10677" y="393296"/>
                  </a:cubicBezTo>
                  <a:cubicBezTo>
                    <a:pt x="2668" y="384320"/>
                    <a:pt x="-1070" y="372056"/>
                    <a:pt x="265" y="359793"/>
                  </a:cubicBezTo>
                  <a:lnTo>
                    <a:pt x="17084" y="212982"/>
                  </a:lnTo>
                  <a:cubicBezTo>
                    <a:pt x="21000" y="177968"/>
                    <a:pt x="48765" y="151574"/>
                    <a:pt x="81603" y="151574"/>
                  </a:cubicBezTo>
                  <a:close/>
                  <a:moveTo>
                    <a:pt x="113916" y="25241"/>
                  </a:moveTo>
                  <a:cubicBezTo>
                    <a:pt x="93007" y="25241"/>
                    <a:pt x="75923" y="42217"/>
                    <a:pt x="75923" y="63191"/>
                  </a:cubicBezTo>
                  <a:cubicBezTo>
                    <a:pt x="75923" y="84078"/>
                    <a:pt x="93007" y="101053"/>
                    <a:pt x="113916" y="101053"/>
                  </a:cubicBezTo>
                  <a:cubicBezTo>
                    <a:pt x="134825" y="101053"/>
                    <a:pt x="151909" y="84078"/>
                    <a:pt x="151909" y="63191"/>
                  </a:cubicBezTo>
                  <a:cubicBezTo>
                    <a:pt x="151909" y="42217"/>
                    <a:pt x="134825" y="25241"/>
                    <a:pt x="113916" y="25241"/>
                  </a:cubicBezTo>
                  <a:close/>
                  <a:moveTo>
                    <a:pt x="409385" y="24335"/>
                  </a:moveTo>
                  <a:cubicBezTo>
                    <a:pt x="416527" y="24013"/>
                    <a:pt x="423758" y="25302"/>
                    <a:pt x="430612" y="28235"/>
                  </a:cubicBezTo>
                  <a:cubicBezTo>
                    <a:pt x="452862" y="37833"/>
                    <a:pt x="473955" y="50365"/>
                    <a:pt x="493358" y="65385"/>
                  </a:cubicBezTo>
                  <a:cubicBezTo>
                    <a:pt x="505106" y="74539"/>
                    <a:pt x="512048" y="88404"/>
                    <a:pt x="512404" y="103335"/>
                  </a:cubicBezTo>
                  <a:cubicBezTo>
                    <a:pt x="512671" y="118177"/>
                    <a:pt x="506441" y="132042"/>
                    <a:pt x="495227" y="141463"/>
                  </a:cubicBezTo>
                  <a:cubicBezTo>
                    <a:pt x="485971" y="149284"/>
                    <a:pt x="484547" y="163237"/>
                    <a:pt x="492023" y="173902"/>
                  </a:cubicBezTo>
                  <a:cubicBezTo>
                    <a:pt x="500478" y="185901"/>
                    <a:pt x="507687" y="198788"/>
                    <a:pt x="513650" y="212297"/>
                  </a:cubicBezTo>
                  <a:cubicBezTo>
                    <a:pt x="518634" y="223851"/>
                    <a:pt x="531094" y="229716"/>
                    <a:pt x="541864" y="225539"/>
                  </a:cubicBezTo>
                  <a:cubicBezTo>
                    <a:pt x="555570" y="220207"/>
                    <a:pt x="570433" y="221540"/>
                    <a:pt x="582894" y="228917"/>
                  </a:cubicBezTo>
                  <a:cubicBezTo>
                    <a:pt x="595799" y="236649"/>
                    <a:pt x="604343" y="249891"/>
                    <a:pt x="606212" y="265089"/>
                  </a:cubicBezTo>
                  <a:cubicBezTo>
                    <a:pt x="607814" y="277354"/>
                    <a:pt x="608615" y="289885"/>
                    <a:pt x="608615" y="302417"/>
                  </a:cubicBezTo>
                  <a:cubicBezTo>
                    <a:pt x="608615" y="314860"/>
                    <a:pt x="607814" y="327391"/>
                    <a:pt x="606212" y="339656"/>
                  </a:cubicBezTo>
                  <a:cubicBezTo>
                    <a:pt x="604343" y="354943"/>
                    <a:pt x="595799" y="368096"/>
                    <a:pt x="582894" y="375828"/>
                  </a:cubicBezTo>
                  <a:cubicBezTo>
                    <a:pt x="570433" y="383205"/>
                    <a:pt x="555659" y="384538"/>
                    <a:pt x="542131" y="379383"/>
                  </a:cubicBezTo>
                  <a:cubicBezTo>
                    <a:pt x="531094" y="375117"/>
                    <a:pt x="518634" y="380894"/>
                    <a:pt x="513650" y="392448"/>
                  </a:cubicBezTo>
                  <a:cubicBezTo>
                    <a:pt x="507776" y="405957"/>
                    <a:pt x="500478" y="418844"/>
                    <a:pt x="492023" y="430843"/>
                  </a:cubicBezTo>
                  <a:cubicBezTo>
                    <a:pt x="484547" y="441508"/>
                    <a:pt x="485971" y="455461"/>
                    <a:pt x="495227" y="463282"/>
                  </a:cubicBezTo>
                  <a:cubicBezTo>
                    <a:pt x="506441" y="472703"/>
                    <a:pt x="512671" y="486657"/>
                    <a:pt x="512404" y="501410"/>
                  </a:cubicBezTo>
                  <a:cubicBezTo>
                    <a:pt x="512048" y="516430"/>
                    <a:pt x="505106" y="530295"/>
                    <a:pt x="493358" y="539449"/>
                  </a:cubicBezTo>
                  <a:cubicBezTo>
                    <a:pt x="473955" y="554469"/>
                    <a:pt x="452862" y="566912"/>
                    <a:pt x="430612" y="576510"/>
                  </a:cubicBezTo>
                  <a:cubicBezTo>
                    <a:pt x="416905" y="582376"/>
                    <a:pt x="401686" y="581754"/>
                    <a:pt x="388692" y="574644"/>
                  </a:cubicBezTo>
                  <a:cubicBezTo>
                    <a:pt x="375697" y="567534"/>
                    <a:pt x="366886" y="554913"/>
                    <a:pt x="364483" y="540071"/>
                  </a:cubicBezTo>
                  <a:cubicBezTo>
                    <a:pt x="362436" y="527984"/>
                    <a:pt x="351667" y="519807"/>
                    <a:pt x="339029" y="521229"/>
                  </a:cubicBezTo>
                  <a:cubicBezTo>
                    <a:pt x="324788" y="522740"/>
                    <a:pt x="310103" y="522740"/>
                    <a:pt x="295952" y="521229"/>
                  </a:cubicBezTo>
                  <a:cubicBezTo>
                    <a:pt x="283225" y="519807"/>
                    <a:pt x="272455" y="527984"/>
                    <a:pt x="270497" y="540071"/>
                  </a:cubicBezTo>
                  <a:cubicBezTo>
                    <a:pt x="268361" y="553047"/>
                    <a:pt x="261508" y="564245"/>
                    <a:pt x="250917" y="571711"/>
                  </a:cubicBezTo>
                  <a:cubicBezTo>
                    <a:pt x="242729" y="577399"/>
                    <a:pt x="233206" y="580421"/>
                    <a:pt x="223504" y="580421"/>
                  </a:cubicBezTo>
                  <a:cubicBezTo>
                    <a:pt x="220745" y="580421"/>
                    <a:pt x="217897" y="580154"/>
                    <a:pt x="215138" y="579710"/>
                  </a:cubicBezTo>
                  <a:cubicBezTo>
                    <a:pt x="208285" y="578465"/>
                    <a:pt x="203657" y="571889"/>
                    <a:pt x="204903" y="565045"/>
                  </a:cubicBezTo>
                  <a:cubicBezTo>
                    <a:pt x="206060" y="558113"/>
                    <a:pt x="212824" y="553491"/>
                    <a:pt x="219499" y="554825"/>
                  </a:cubicBezTo>
                  <a:cubicBezTo>
                    <a:pt x="225374" y="555802"/>
                    <a:pt x="231337" y="554469"/>
                    <a:pt x="236232" y="551003"/>
                  </a:cubicBezTo>
                  <a:cubicBezTo>
                    <a:pt x="241216" y="547537"/>
                    <a:pt x="244509" y="542204"/>
                    <a:pt x="245488" y="535983"/>
                  </a:cubicBezTo>
                  <a:cubicBezTo>
                    <a:pt x="249671" y="510387"/>
                    <a:pt x="272277" y="493233"/>
                    <a:pt x="298533" y="496077"/>
                  </a:cubicBezTo>
                  <a:cubicBezTo>
                    <a:pt x="310993" y="497411"/>
                    <a:pt x="323987" y="497411"/>
                    <a:pt x="336359" y="496077"/>
                  </a:cubicBezTo>
                  <a:cubicBezTo>
                    <a:pt x="361902" y="493145"/>
                    <a:pt x="385310" y="510831"/>
                    <a:pt x="389404" y="535983"/>
                  </a:cubicBezTo>
                  <a:cubicBezTo>
                    <a:pt x="390561" y="543093"/>
                    <a:pt x="394744" y="549048"/>
                    <a:pt x="400885" y="552425"/>
                  </a:cubicBezTo>
                  <a:cubicBezTo>
                    <a:pt x="406848" y="555713"/>
                    <a:pt x="414057" y="555980"/>
                    <a:pt x="420465" y="553225"/>
                  </a:cubicBezTo>
                  <a:cubicBezTo>
                    <a:pt x="440847" y="544515"/>
                    <a:pt x="460071" y="533139"/>
                    <a:pt x="477782" y="519363"/>
                  </a:cubicBezTo>
                  <a:cubicBezTo>
                    <a:pt x="483568" y="514919"/>
                    <a:pt x="486861" y="508165"/>
                    <a:pt x="487039" y="500877"/>
                  </a:cubicBezTo>
                  <a:cubicBezTo>
                    <a:pt x="487217" y="493767"/>
                    <a:pt x="484191" y="487101"/>
                    <a:pt x="478850" y="482568"/>
                  </a:cubicBezTo>
                  <a:cubicBezTo>
                    <a:pt x="459448" y="466215"/>
                    <a:pt x="456244" y="437775"/>
                    <a:pt x="471285" y="416356"/>
                  </a:cubicBezTo>
                  <a:cubicBezTo>
                    <a:pt x="478761" y="405691"/>
                    <a:pt x="485170" y="394226"/>
                    <a:pt x="490421" y="382227"/>
                  </a:cubicBezTo>
                  <a:cubicBezTo>
                    <a:pt x="500923" y="358320"/>
                    <a:pt x="527445" y="346588"/>
                    <a:pt x="550942" y="355654"/>
                  </a:cubicBezTo>
                  <a:cubicBezTo>
                    <a:pt x="557439" y="358142"/>
                    <a:pt x="564114" y="357520"/>
                    <a:pt x="569899" y="354143"/>
                  </a:cubicBezTo>
                  <a:cubicBezTo>
                    <a:pt x="576040" y="350410"/>
                    <a:pt x="580134" y="344011"/>
                    <a:pt x="581113" y="336545"/>
                  </a:cubicBezTo>
                  <a:cubicBezTo>
                    <a:pt x="582538" y="325258"/>
                    <a:pt x="583250" y="313793"/>
                    <a:pt x="583250" y="302328"/>
                  </a:cubicBezTo>
                  <a:cubicBezTo>
                    <a:pt x="583250" y="290952"/>
                    <a:pt x="582538" y="279487"/>
                    <a:pt x="581113" y="268200"/>
                  </a:cubicBezTo>
                  <a:cubicBezTo>
                    <a:pt x="580134" y="260734"/>
                    <a:pt x="576040" y="254335"/>
                    <a:pt x="569899" y="250602"/>
                  </a:cubicBezTo>
                  <a:cubicBezTo>
                    <a:pt x="564114" y="247136"/>
                    <a:pt x="557528" y="246603"/>
                    <a:pt x="551209" y="249003"/>
                  </a:cubicBezTo>
                  <a:cubicBezTo>
                    <a:pt x="527445" y="258068"/>
                    <a:pt x="500923" y="246425"/>
                    <a:pt x="490421" y="222429"/>
                  </a:cubicBezTo>
                  <a:cubicBezTo>
                    <a:pt x="485170" y="210430"/>
                    <a:pt x="478761" y="199054"/>
                    <a:pt x="471374" y="188389"/>
                  </a:cubicBezTo>
                  <a:cubicBezTo>
                    <a:pt x="456244" y="166970"/>
                    <a:pt x="459537" y="138530"/>
                    <a:pt x="478939" y="122177"/>
                  </a:cubicBezTo>
                  <a:cubicBezTo>
                    <a:pt x="484280" y="117644"/>
                    <a:pt x="487217" y="110978"/>
                    <a:pt x="487039" y="103868"/>
                  </a:cubicBezTo>
                  <a:cubicBezTo>
                    <a:pt x="486861" y="96491"/>
                    <a:pt x="483568" y="89737"/>
                    <a:pt x="477782" y="85293"/>
                  </a:cubicBezTo>
                  <a:cubicBezTo>
                    <a:pt x="460160" y="71606"/>
                    <a:pt x="440847" y="60230"/>
                    <a:pt x="420554" y="51431"/>
                  </a:cubicBezTo>
                  <a:cubicBezTo>
                    <a:pt x="414057" y="48676"/>
                    <a:pt x="406937" y="49032"/>
                    <a:pt x="400885" y="52320"/>
                  </a:cubicBezTo>
                  <a:cubicBezTo>
                    <a:pt x="394744" y="55697"/>
                    <a:pt x="390561" y="61652"/>
                    <a:pt x="389404" y="68762"/>
                  </a:cubicBezTo>
                  <a:cubicBezTo>
                    <a:pt x="385399" y="93914"/>
                    <a:pt x="362436" y="111600"/>
                    <a:pt x="336359" y="108667"/>
                  </a:cubicBezTo>
                  <a:cubicBezTo>
                    <a:pt x="323987" y="107334"/>
                    <a:pt x="310993" y="107334"/>
                    <a:pt x="298622" y="108667"/>
                  </a:cubicBezTo>
                  <a:cubicBezTo>
                    <a:pt x="272366" y="111512"/>
                    <a:pt x="249671" y="94270"/>
                    <a:pt x="245488" y="68762"/>
                  </a:cubicBezTo>
                  <a:cubicBezTo>
                    <a:pt x="244420" y="61919"/>
                    <a:pt x="240682" y="56320"/>
                    <a:pt x="234986" y="52942"/>
                  </a:cubicBezTo>
                  <a:cubicBezTo>
                    <a:pt x="229290" y="49565"/>
                    <a:pt x="222436" y="48854"/>
                    <a:pt x="216117" y="50987"/>
                  </a:cubicBezTo>
                  <a:cubicBezTo>
                    <a:pt x="209442" y="53209"/>
                    <a:pt x="202233" y="49743"/>
                    <a:pt x="200008" y="43166"/>
                  </a:cubicBezTo>
                  <a:cubicBezTo>
                    <a:pt x="197783" y="36589"/>
                    <a:pt x="201254" y="29390"/>
                    <a:pt x="207929" y="27079"/>
                  </a:cubicBezTo>
                  <a:cubicBezTo>
                    <a:pt x="221279" y="22547"/>
                    <a:pt x="235876" y="24058"/>
                    <a:pt x="247980" y="31257"/>
                  </a:cubicBezTo>
                  <a:cubicBezTo>
                    <a:pt x="259995" y="38456"/>
                    <a:pt x="268183" y="50632"/>
                    <a:pt x="270497" y="64674"/>
                  </a:cubicBezTo>
                  <a:cubicBezTo>
                    <a:pt x="272455" y="76761"/>
                    <a:pt x="283314" y="84849"/>
                    <a:pt x="295863" y="83516"/>
                  </a:cubicBezTo>
                  <a:cubicBezTo>
                    <a:pt x="310103" y="82005"/>
                    <a:pt x="324877" y="82005"/>
                    <a:pt x="339029" y="83516"/>
                  </a:cubicBezTo>
                  <a:cubicBezTo>
                    <a:pt x="351578" y="84938"/>
                    <a:pt x="362436" y="76761"/>
                    <a:pt x="364483" y="64674"/>
                  </a:cubicBezTo>
                  <a:cubicBezTo>
                    <a:pt x="366886" y="49832"/>
                    <a:pt x="375697" y="37300"/>
                    <a:pt x="388692" y="30101"/>
                  </a:cubicBezTo>
                  <a:cubicBezTo>
                    <a:pt x="395189" y="26591"/>
                    <a:pt x="402242" y="24658"/>
                    <a:pt x="409385" y="24335"/>
                  </a:cubicBezTo>
                  <a:close/>
                  <a:moveTo>
                    <a:pt x="113916" y="0"/>
                  </a:moveTo>
                  <a:cubicBezTo>
                    <a:pt x="148795" y="0"/>
                    <a:pt x="177178" y="28352"/>
                    <a:pt x="177178" y="63191"/>
                  </a:cubicBezTo>
                  <a:cubicBezTo>
                    <a:pt x="177178" y="98031"/>
                    <a:pt x="148795" y="126383"/>
                    <a:pt x="113916" y="126383"/>
                  </a:cubicBezTo>
                  <a:cubicBezTo>
                    <a:pt x="79037" y="126383"/>
                    <a:pt x="50654" y="98031"/>
                    <a:pt x="50654" y="63191"/>
                  </a:cubicBezTo>
                  <a:cubicBezTo>
                    <a:pt x="50654" y="28352"/>
                    <a:pt x="79037" y="0"/>
                    <a:pt x="113916"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AFA397">
                    <a:lumMod val="85000"/>
                    <a:lumOff val="15000"/>
                  </a:srgbClr>
                </a:solidFill>
                <a:effectLst/>
                <a:uLnTx/>
                <a:uFillTx/>
                <a:latin typeface="Calibri"/>
                <a:ea typeface="宋体" panose="02010600030101010101" pitchFamily="2" charset="-122"/>
                <a:cs typeface="+mn-cs"/>
              </a:endParaRPr>
            </a:p>
          </p:txBody>
        </p:sp>
      </p:grpSp>
      <p:grpSp>
        <p:nvGrpSpPr>
          <p:cNvPr id="19" name="组合 18">
            <a:extLst>
              <a:ext uri="{FF2B5EF4-FFF2-40B4-BE49-F238E27FC236}">
                <a16:creationId xmlns="" xmlns:a16="http://schemas.microsoft.com/office/drawing/2014/main" id="{BC73BC8E-62E1-48AD-B609-9B6E6B1074A4}"/>
              </a:ext>
            </a:extLst>
          </p:cNvPr>
          <p:cNvGrpSpPr/>
          <p:nvPr/>
        </p:nvGrpSpPr>
        <p:grpSpPr>
          <a:xfrm>
            <a:off x="5779835" y="3509100"/>
            <a:ext cx="789924" cy="789920"/>
            <a:chOff x="5779835" y="3215551"/>
            <a:chExt cx="789924" cy="789920"/>
          </a:xfrm>
        </p:grpSpPr>
        <p:sp>
          <p:nvSpPr>
            <p:cNvPr id="20" name="íṡḷíḋê">
              <a:extLst>
                <a:ext uri="{FF2B5EF4-FFF2-40B4-BE49-F238E27FC236}">
                  <a16:creationId xmlns="" xmlns:a16="http://schemas.microsoft.com/office/drawing/2014/main" id="{81846BC9-586E-461C-9ABA-C3A135A6C158}"/>
                </a:ext>
              </a:extLst>
            </p:cNvPr>
            <p:cNvSpPr/>
            <p:nvPr/>
          </p:nvSpPr>
          <p:spPr>
            <a:xfrm>
              <a:off x="5779835" y="3215551"/>
              <a:ext cx="789924" cy="789920"/>
            </a:xfrm>
            <a:prstGeom prst="ellipse">
              <a:avLst/>
            </a:prstGeom>
            <a:solidFill>
              <a:schemeClr val="accent2"/>
            </a:solidFill>
            <a:ln w="38100" cap="flat"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prstClr val="white"/>
                </a:solidFill>
                <a:effectLst/>
                <a:uLnTx/>
                <a:uFillTx/>
                <a:latin typeface="Calibri"/>
                <a:ea typeface="+mn-ea"/>
                <a:cs typeface="+mn-cs"/>
              </a:endParaRPr>
            </a:p>
          </p:txBody>
        </p:sp>
        <p:sp>
          <p:nvSpPr>
            <p:cNvPr id="21" name="Oval 33">
              <a:extLst>
                <a:ext uri="{FF2B5EF4-FFF2-40B4-BE49-F238E27FC236}">
                  <a16:creationId xmlns="" xmlns:a16="http://schemas.microsoft.com/office/drawing/2014/main" id="{17C1452D-005F-4107-8654-B26E42371C66}"/>
                </a:ext>
              </a:extLst>
            </p:cNvPr>
            <p:cNvSpPr/>
            <p:nvPr/>
          </p:nvSpPr>
          <p:spPr>
            <a:xfrm>
              <a:off x="5959108" y="3410456"/>
              <a:ext cx="400762" cy="400110"/>
            </a:xfrm>
            <a:custGeom>
              <a:avLst/>
              <a:gdLst>
                <a:gd name="connsiteX0" fmla="*/ 279086 w 606580"/>
                <a:gd name="connsiteY0" fmla="*/ 279044 h 605592"/>
                <a:gd name="connsiteX1" fmla="*/ 279086 w 606580"/>
                <a:gd name="connsiteY1" fmla="*/ 338184 h 605592"/>
                <a:gd name="connsiteX2" fmla="*/ 297654 w 606580"/>
                <a:gd name="connsiteY2" fmla="*/ 327710 h 605592"/>
                <a:gd name="connsiteX3" fmla="*/ 304802 w 606580"/>
                <a:gd name="connsiteY3" fmla="*/ 307873 h 605592"/>
                <a:gd name="connsiteX4" fmla="*/ 298768 w 606580"/>
                <a:gd name="connsiteY4" fmla="*/ 290353 h 605592"/>
                <a:gd name="connsiteX5" fmla="*/ 279086 w 606580"/>
                <a:gd name="connsiteY5" fmla="*/ 279044 h 605592"/>
                <a:gd name="connsiteX6" fmla="*/ 257084 w 606580"/>
                <a:gd name="connsiteY6" fmla="*/ 176799 h 605592"/>
                <a:gd name="connsiteX7" fmla="*/ 242880 w 606580"/>
                <a:gd name="connsiteY7" fmla="*/ 187181 h 605592"/>
                <a:gd name="connsiteX8" fmla="*/ 237495 w 606580"/>
                <a:gd name="connsiteY8" fmla="*/ 203218 h 605592"/>
                <a:gd name="connsiteX9" fmla="*/ 242323 w 606580"/>
                <a:gd name="connsiteY9" fmla="*/ 218142 h 605592"/>
                <a:gd name="connsiteX10" fmla="*/ 257084 w 606580"/>
                <a:gd name="connsiteY10" fmla="*/ 229266 h 605592"/>
                <a:gd name="connsiteX11" fmla="*/ 257084 w 606580"/>
                <a:gd name="connsiteY11" fmla="*/ 128782 h 605592"/>
                <a:gd name="connsiteX12" fmla="*/ 279086 w 606580"/>
                <a:gd name="connsiteY12" fmla="*/ 128782 h 605592"/>
                <a:gd name="connsiteX13" fmla="*/ 279086 w 606580"/>
                <a:gd name="connsiteY13" fmla="*/ 143799 h 605592"/>
                <a:gd name="connsiteX14" fmla="*/ 317521 w 606580"/>
                <a:gd name="connsiteY14" fmla="*/ 160206 h 605592"/>
                <a:gd name="connsiteX15" fmla="*/ 335810 w 606580"/>
                <a:gd name="connsiteY15" fmla="*/ 196543 h 605592"/>
                <a:gd name="connsiteX16" fmla="*/ 297375 w 606580"/>
                <a:gd name="connsiteY16" fmla="*/ 201549 h 605592"/>
                <a:gd name="connsiteX17" fmla="*/ 279086 w 606580"/>
                <a:gd name="connsiteY17" fmla="*/ 177263 h 605592"/>
                <a:gd name="connsiteX18" fmla="*/ 279086 w 606580"/>
                <a:gd name="connsiteY18" fmla="*/ 236589 h 605592"/>
                <a:gd name="connsiteX19" fmla="*/ 328754 w 606580"/>
                <a:gd name="connsiteY19" fmla="*/ 262173 h 605592"/>
                <a:gd name="connsiteX20" fmla="*/ 342030 w 606580"/>
                <a:gd name="connsiteY20" fmla="*/ 302403 h 605592"/>
                <a:gd name="connsiteX21" fmla="*/ 325412 w 606580"/>
                <a:gd name="connsiteY21" fmla="*/ 348659 h 605592"/>
                <a:gd name="connsiteX22" fmla="*/ 279086 w 606580"/>
                <a:gd name="connsiteY22" fmla="*/ 371741 h 605592"/>
                <a:gd name="connsiteX23" fmla="*/ 279086 w 606580"/>
                <a:gd name="connsiteY23" fmla="*/ 400106 h 605592"/>
                <a:gd name="connsiteX24" fmla="*/ 257084 w 606580"/>
                <a:gd name="connsiteY24" fmla="*/ 400106 h 605592"/>
                <a:gd name="connsiteX25" fmla="*/ 257084 w 606580"/>
                <a:gd name="connsiteY25" fmla="*/ 372482 h 605592"/>
                <a:gd name="connsiteX26" fmla="*/ 214471 w 606580"/>
                <a:gd name="connsiteY26" fmla="*/ 352923 h 605592"/>
                <a:gd name="connsiteX27" fmla="*/ 193490 w 606580"/>
                <a:gd name="connsiteY27" fmla="*/ 306667 h 605592"/>
                <a:gd name="connsiteX28" fmla="*/ 233132 w 606580"/>
                <a:gd name="connsiteY28" fmla="*/ 302403 h 605592"/>
                <a:gd name="connsiteX29" fmla="*/ 242230 w 606580"/>
                <a:gd name="connsiteY29" fmla="*/ 323353 h 605592"/>
                <a:gd name="connsiteX30" fmla="*/ 257084 w 606580"/>
                <a:gd name="connsiteY30" fmla="*/ 336052 h 605592"/>
                <a:gd name="connsiteX31" fmla="*/ 257084 w 606580"/>
                <a:gd name="connsiteY31" fmla="*/ 272555 h 605592"/>
                <a:gd name="connsiteX32" fmla="*/ 213450 w 606580"/>
                <a:gd name="connsiteY32" fmla="*/ 246878 h 605592"/>
                <a:gd name="connsiteX33" fmla="*/ 199525 w 606580"/>
                <a:gd name="connsiteY33" fmla="*/ 205072 h 605592"/>
                <a:gd name="connsiteX34" fmla="*/ 215307 w 606580"/>
                <a:gd name="connsiteY34" fmla="*/ 163265 h 605592"/>
                <a:gd name="connsiteX35" fmla="*/ 257084 w 606580"/>
                <a:gd name="connsiteY35" fmla="*/ 143799 h 605592"/>
                <a:gd name="connsiteX36" fmla="*/ 265083 w 606580"/>
                <a:gd name="connsiteY36" fmla="*/ 37821 h 605592"/>
                <a:gd name="connsiteX37" fmla="*/ 37882 w 606580"/>
                <a:gd name="connsiteY37" fmla="*/ 264651 h 605592"/>
                <a:gd name="connsiteX38" fmla="*/ 265083 w 606580"/>
                <a:gd name="connsiteY38" fmla="*/ 491574 h 605592"/>
                <a:gd name="connsiteX39" fmla="*/ 492376 w 606580"/>
                <a:gd name="connsiteY39" fmla="*/ 264651 h 605592"/>
                <a:gd name="connsiteX40" fmla="*/ 265083 w 606580"/>
                <a:gd name="connsiteY40" fmla="*/ 37821 h 605592"/>
                <a:gd name="connsiteX41" fmla="*/ 265083 w 606580"/>
                <a:gd name="connsiteY41" fmla="*/ 0 h 605592"/>
                <a:gd name="connsiteX42" fmla="*/ 530259 w 606580"/>
                <a:gd name="connsiteY42" fmla="*/ 264651 h 605592"/>
                <a:gd name="connsiteX43" fmla="*/ 465357 w 606580"/>
                <a:gd name="connsiteY43" fmla="*/ 437810 h 605592"/>
                <a:gd name="connsiteX44" fmla="*/ 606580 w 606580"/>
                <a:gd name="connsiteY44" fmla="*/ 578895 h 605592"/>
                <a:gd name="connsiteX45" fmla="*/ 579840 w 606580"/>
                <a:gd name="connsiteY45" fmla="*/ 605592 h 605592"/>
                <a:gd name="connsiteX46" fmla="*/ 438524 w 606580"/>
                <a:gd name="connsiteY46" fmla="*/ 464599 h 605592"/>
                <a:gd name="connsiteX47" fmla="*/ 265083 w 606580"/>
                <a:gd name="connsiteY47" fmla="*/ 529395 h 605592"/>
                <a:gd name="connsiteX48" fmla="*/ 0 w 606580"/>
                <a:gd name="connsiteY48" fmla="*/ 264651 h 605592"/>
                <a:gd name="connsiteX49" fmla="*/ 265083 w 606580"/>
                <a:gd name="connsiteY49" fmla="*/ 0 h 605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606580" h="605592">
                  <a:moveTo>
                    <a:pt x="279086" y="279044"/>
                  </a:moveTo>
                  <a:lnTo>
                    <a:pt x="279086" y="338184"/>
                  </a:lnTo>
                  <a:cubicBezTo>
                    <a:pt x="286699" y="336794"/>
                    <a:pt x="292919" y="333271"/>
                    <a:pt x="297654" y="327710"/>
                  </a:cubicBezTo>
                  <a:cubicBezTo>
                    <a:pt x="302388" y="322055"/>
                    <a:pt x="304802" y="315474"/>
                    <a:pt x="304802" y="307873"/>
                  </a:cubicBezTo>
                  <a:cubicBezTo>
                    <a:pt x="304802" y="301106"/>
                    <a:pt x="302760" y="295266"/>
                    <a:pt x="298768" y="290353"/>
                  </a:cubicBezTo>
                  <a:cubicBezTo>
                    <a:pt x="294776" y="285440"/>
                    <a:pt x="288277" y="281732"/>
                    <a:pt x="279086" y="279044"/>
                  </a:cubicBezTo>
                  <a:close/>
                  <a:moveTo>
                    <a:pt x="257084" y="176799"/>
                  </a:moveTo>
                  <a:cubicBezTo>
                    <a:pt x="251142" y="178838"/>
                    <a:pt x="246407" y="182268"/>
                    <a:pt x="242880" y="187181"/>
                  </a:cubicBezTo>
                  <a:cubicBezTo>
                    <a:pt x="239259" y="192001"/>
                    <a:pt x="237495" y="197378"/>
                    <a:pt x="237495" y="203218"/>
                  </a:cubicBezTo>
                  <a:cubicBezTo>
                    <a:pt x="237495" y="208594"/>
                    <a:pt x="239166" y="213600"/>
                    <a:pt x="242323" y="218142"/>
                  </a:cubicBezTo>
                  <a:cubicBezTo>
                    <a:pt x="245572" y="222777"/>
                    <a:pt x="250492" y="226485"/>
                    <a:pt x="257084" y="229266"/>
                  </a:cubicBezTo>
                  <a:close/>
                  <a:moveTo>
                    <a:pt x="257084" y="128782"/>
                  </a:moveTo>
                  <a:lnTo>
                    <a:pt x="279086" y="128782"/>
                  </a:lnTo>
                  <a:lnTo>
                    <a:pt x="279086" y="143799"/>
                  </a:lnTo>
                  <a:cubicBezTo>
                    <a:pt x="295240" y="145653"/>
                    <a:pt x="308052" y="151215"/>
                    <a:pt x="317521" y="160206"/>
                  </a:cubicBezTo>
                  <a:cubicBezTo>
                    <a:pt x="327083" y="169291"/>
                    <a:pt x="333118" y="181434"/>
                    <a:pt x="335810" y="196543"/>
                  </a:cubicBezTo>
                  <a:lnTo>
                    <a:pt x="297375" y="201549"/>
                  </a:lnTo>
                  <a:cubicBezTo>
                    <a:pt x="295054" y="189684"/>
                    <a:pt x="288927" y="181527"/>
                    <a:pt x="279086" y="177263"/>
                  </a:cubicBezTo>
                  <a:lnTo>
                    <a:pt x="279086" y="236589"/>
                  </a:lnTo>
                  <a:cubicBezTo>
                    <a:pt x="303410" y="243170"/>
                    <a:pt x="320028" y="251698"/>
                    <a:pt x="328754" y="262173"/>
                  </a:cubicBezTo>
                  <a:cubicBezTo>
                    <a:pt x="337574" y="272648"/>
                    <a:pt x="342030" y="285996"/>
                    <a:pt x="342030" y="302403"/>
                  </a:cubicBezTo>
                  <a:cubicBezTo>
                    <a:pt x="342030" y="320757"/>
                    <a:pt x="336460" y="336145"/>
                    <a:pt x="325412" y="348659"/>
                  </a:cubicBezTo>
                  <a:cubicBezTo>
                    <a:pt x="314272" y="361266"/>
                    <a:pt x="298861" y="368867"/>
                    <a:pt x="279086" y="371741"/>
                  </a:cubicBezTo>
                  <a:lnTo>
                    <a:pt x="279086" y="400106"/>
                  </a:lnTo>
                  <a:lnTo>
                    <a:pt x="257084" y="400106"/>
                  </a:lnTo>
                  <a:lnTo>
                    <a:pt x="257084" y="372482"/>
                  </a:lnTo>
                  <a:cubicBezTo>
                    <a:pt x="239630" y="370350"/>
                    <a:pt x="225333" y="363861"/>
                    <a:pt x="214471" y="352923"/>
                  </a:cubicBezTo>
                  <a:cubicBezTo>
                    <a:pt x="203517" y="341985"/>
                    <a:pt x="196554" y="326597"/>
                    <a:pt x="193490" y="306667"/>
                  </a:cubicBezTo>
                  <a:lnTo>
                    <a:pt x="233132" y="302403"/>
                  </a:lnTo>
                  <a:cubicBezTo>
                    <a:pt x="234710" y="310561"/>
                    <a:pt x="237774" y="317513"/>
                    <a:pt x="242230" y="323353"/>
                  </a:cubicBezTo>
                  <a:cubicBezTo>
                    <a:pt x="246686" y="329193"/>
                    <a:pt x="251606" y="333457"/>
                    <a:pt x="257084" y="336052"/>
                  </a:cubicBezTo>
                  <a:lnTo>
                    <a:pt x="257084" y="272555"/>
                  </a:lnTo>
                  <a:cubicBezTo>
                    <a:pt x="237217" y="266900"/>
                    <a:pt x="222734" y="258280"/>
                    <a:pt x="213450" y="246878"/>
                  </a:cubicBezTo>
                  <a:cubicBezTo>
                    <a:pt x="204166" y="235383"/>
                    <a:pt x="199525" y="221479"/>
                    <a:pt x="199525" y="205072"/>
                  </a:cubicBezTo>
                  <a:cubicBezTo>
                    <a:pt x="199525" y="188479"/>
                    <a:pt x="204816" y="174574"/>
                    <a:pt x="215307" y="163265"/>
                  </a:cubicBezTo>
                  <a:cubicBezTo>
                    <a:pt x="225705" y="151956"/>
                    <a:pt x="239723" y="145467"/>
                    <a:pt x="257084" y="143799"/>
                  </a:cubicBezTo>
                  <a:close/>
                  <a:moveTo>
                    <a:pt x="265083" y="37821"/>
                  </a:moveTo>
                  <a:cubicBezTo>
                    <a:pt x="139830" y="37821"/>
                    <a:pt x="37882" y="139602"/>
                    <a:pt x="37882" y="264651"/>
                  </a:cubicBezTo>
                  <a:cubicBezTo>
                    <a:pt x="37882" y="389793"/>
                    <a:pt x="139830" y="491574"/>
                    <a:pt x="265083" y="491574"/>
                  </a:cubicBezTo>
                  <a:cubicBezTo>
                    <a:pt x="390429" y="491574"/>
                    <a:pt x="492376" y="389793"/>
                    <a:pt x="492376" y="264651"/>
                  </a:cubicBezTo>
                  <a:cubicBezTo>
                    <a:pt x="492376" y="139602"/>
                    <a:pt x="390429" y="37821"/>
                    <a:pt x="265083" y="37821"/>
                  </a:cubicBezTo>
                  <a:close/>
                  <a:moveTo>
                    <a:pt x="265083" y="0"/>
                  </a:moveTo>
                  <a:cubicBezTo>
                    <a:pt x="411505" y="0"/>
                    <a:pt x="530259" y="118467"/>
                    <a:pt x="530259" y="264651"/>
                  </a:cubicBezTo>
                  <a:cubicBezTo>
                    <a:pt x="530259" y="330930"/>
                    <a:pt x="505654" y="391368"/>
                    <a:pt x="465357" y="437810"/>
                  </a:cubicBezTo>
                  <a:lnTo>
                    <a:pt x="606580" y="578895"/>
                  </a:lnTo>
                  <a:lnTo>
                    <a:pt x="579840" y="605592"/>
                  </a:lnTo>
                  <a:lnTo>
                    <a:pt x="438524" y="464599"/>
                  </a:lnTo>
                  <a:cubicBezTo>
                    <a:pt x="392007" y="504830"/>
                    <a:pt x="331470" y="529395"/>
                    <a:pt x="265083" y="529395"/>
                  </a:cubicBezTo>
                  <a:cubicBezTo>
                    <a:pt x="118661" y="529395"/>
                    <a:pt x="0" y="410835"/>
                    <a:pt x="0" y="264651"/>
                  </a:cubicBezTo>
                  <a:cubicBezTo>
                    <a:pt x="0" y="118467"/>
                    <a:pt x="118753" y="0"/>
                    <a:pt x="265083"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AFA397">
                    <a:lumMod val="85000"/>
                    <a:lumOff val="15000"/>
                  </a:srgbClr>
                </a:solidFill>
                <a:effectLst/>
                <a:uLnTx/>
                <a:uFillTx/>
                <a:latin typeface="Calibri"/>
                <a:ea typeface="宋体" panose="02010600030101010101" pitchFamily="2" charset="-122"/>
                <a:cs typeface="+mn-cs"/>
              </a:endParaRPr>
            </a:p>
          </p:txBody>
        </p:sp>
      </p:grpSp>
      <p:grpSp>
        <p:nvGrpSpPr>
          <p:cNvPr id="22" name="组合 21">
            <a:extLst>
              <a:ext uri="{FF2B5EF4-FFF2-40B4-BE49-F238E27FC236}">
                <a16:creationId xmlns="" xmlns:a16="http://schemas.microsoft.com/office/drawing/2014/main" id="{CEC11EEC-1AE1-479D-B53D-E56D577897F7}"/>
              </a:ext>
            </a:extLst>
          </p:cNvPr>
          <p:cNvGrpSpPr/>
          <p:nvPr/>
        </p:nvGrpSpPr>
        <p:grpSpPr>
          <a:xfrm>
            <a:off x="4860857" y="5341257"/>
            <a:ext cx="789924" cy="789920"/>
            <a:chOff x="4860857" y="5047708"/>
            <a:chExt cx="789924" cy="789920"/>
          </a:xfrm>
        </p:grpSpPr>
        <p:sp>
          <p:nvSpPr>
            <p:cNvPr id="23" name="í$1îḍe">
              <a:extLst>
                <a:ext uri="{FF2B5EF4-FFF2-40B4-BE49-F238E27FC236}">
                  <a16:creationId xmlns="" xmlns:a16="http://schemas.microsoft.com/office/drawing/2014/main" id="{447C5E1E-6574-495F-BD64-DE727075ECD2}"/>
                </a:ext>
              </a:extLst>
            </p:cNvPr>
            <p:cNvSpPr/>
            <p:nvPr/>
          </p:nvSpPr>
          <p:spPr>
            <a:xfrm>
              <a:off x="4860857" y="5047708"/>
              <a:ext cx="789924" cy="789920"/>
            </a:xfrm>
            <a:prstGeom prst="ellipse">
              <a:avLst/>
            </a:prstGeom>
            <a:solidFill>
              <a:schemeClr val="accent1"/>
            </a:solidFill>
            <a:ln w="38100" cap="flat" cmpd="sng" algn="ctr">
              <a:noFill/>
              <a:prstDash val="solid"/>
              <a:round/>
              <a:headEnd/>
              <a:tailEnd/>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dirty="0">
                <a:ln>
                  <a:noFill/>
                </a:ln>
                <a:solidFill>
                  <a:prstClr val="white"/>
                </a:solidFill>
                <a:effectLst/>
                <a:uLnTx/>
                <a:uFillTx/>
                <a:latin typeface="Calibri"/>
                <a:ea typeface="+mn-ea"/>
                <a:cs typeface="+mn-cs"/>
              </a:endParaRPr>
            </a:p>
          </p:txBody>
        </p:sp>
        <p:sp>
          <p:nvSpPr>
            <p:cNvPr id="24" name="Oval 41">
              <a:extLst>
                <a:ext uri="{FF2B5EF4-FFF2-40B4-BE49-F238E27FC236}">
                  <a16:creationId xmlns="" xmlns:a16="http://schemas.microsoft.com/office/drawing/2014/main" id="{0A1DFCB6-3A16-4026-828D-C9C861BC2FCF}"/>
                </a:ext>
              </a:extLst>
            </p:cNvPr>
            <p:cNvSpPr/>
            <p:nvPr/>
          </p:nvSpPr>
          <p:spPr>
            <a:xfrm>
              <a:off x="5098844" y="5288973"/>
              <a:ext cx="313518" cy="307751"/>
            </a:xfrm>
            <a:custGeom>
              <a:avLst/>
              <a:gdLst>
                <a:gd name="connsiteX0" fmla="*/ 244277 w 606086"/>
                <a:gd name="connsiteY0" fmla="*/ 198378 h 594937"/>
                <a:gd name="connsiteX1" fmla="*/ 198685 w 606086"/>
                <a:gd name="connsiteY1" fmla="*/ 243894 h 594937"/>
                <a:gd name="connsiteX2" fmla="*/ 198685 w 606086"/>
                <a:gd name="connsiteY2" fmla="*/ 340675 h 594937"/>
                <a:gd name="connsiteX3" fmla="*/ 228863 w 606086"/>
                <a:gd name="connsiteY3" fmla="*/ 383317 h 594937"/>
                <a:gd name="connsiteX4" fmla="*/ 238798 w 606086"/>
                <a:gd name="connsiteY4" fmla="*/ 397501 h 594937"/>
                <a:gd name="connsiteX5" fmla="*/ 238798 w 606086"/>
                <a:gd name="connsiteY5" fmla="*/ 534235 h 594937"/>
                <a:gd name="connsiteX6" fmla="*/ 268884 w 606086"/>
                <a:gd name="connsiteY6" fmla="*/ 564271 h 594937"/>
                <a:gd name="connsiteX7" fmla="*/ 337690 w 606086"/>
                <a:gd name="connsiteY7" fmla="*/ 564271 h 594937"/>
                <a:gd name="connsiteX8" fmla="*/ 367775 w 606086"/>
                <a:gd name="connsiteY8" fmla="*/ 534235 h 594937"/>
                <a:gd name="connsiteX9" fmla="*/ 367775 w 606086"/>
                <a:gd name="connsiteY9" fmla="*/ 397501 h 594937"/>
                <a:gd name="connsiteX10" fmla="*/ 377710 w 606086"/>
                <a:gd name="connsiteY10" fmla="*/ 383317 h 594937"/>
                <a:gd name="connsiteX11" fmla="*/ 407517 w 606086"/>
                <a:gd name="connsiteY11" fmla="*/ 340675 h 594937"/>
                <a:gd name="connsiteX12" fmla="*/ 407517 w 606086"/>
                <a:gd name="connsiteY12" fmla="*/ 243894 h 594937"/>
                <a:gd name="connsiteX13" fmla="*/ 362018 w 606086"/>
                <a:gd name="connsiteY13" fmla="*/ 198378 h 594937"/>
                <a:gd name="connsiteX14" fmla="*/ 465039 w 606086"/>
                <a:gd name="connsiteY14" fmla="*/ 168299 h 594937"/>
                <a:gd name="connsiteX15" fmla="*/ 530224 w 606086"/>
                <a:gd name="connsiteY15" fmla="*/ 168299 h 594937"/>
                <a:gd name="connsiteX16" fmla="*/ 606086 w 606086"/>
                <a:gd name="connsiteY16" fmla="*/ 243932 h 594937"/>
                <a:gd name="connsiteX17" fmla="*/ 606086 w 606086"/>
                <a:gd name="connsiteY17" fmla="*/ 340697 h 594937"/>
                <a:gd name="connsiteX18" fmla="*/ 566251 w 606086"/>
                <a:gd name="connsiteY18" fmla="*/ 407339 h 594937"/>
                <a:gd name="connsiteX19" fmla="*/ 566251 w 606086"/>
                <a:gd name="connsiteY19" fmla="*/ 534598 h 594937"/>
                <a:gd name="connsiteX20" fmla="*/ 505803 w 606086"/>
                <a:gd name="connsiteY20" fmla="*/ 594937 h 594937"/>
                <a:gd name="connsiteX21" fmla="*/ 436997 w 606086"/>
                <a:gd name="connsiteY21" fmla="*/ 594937 h 594937"/>
                <a:gd name="connsiteX22" fmla="*/ 421769 w 606086"/>
                <a:gd name="connsiteY22" fmla="*/ 579736 h 594937"/>
                <a:gd name="connsiteX23" fmla="*/ 436997 w 606086"/>
                <a:gd name="connsiteY23" fmla="*/ 564536 h 594937"/>
                <a:gd name="connsiteX24" fmla="*/ 505803 w 606086"/>
                <a:gd name="connsiteY24" fmla="*/ 564536 h 594937"/>
                <a:gd name="connsiteX25" fmla="*/ 535888 w 606086"/>
                <a:gd name="connsiteY25" fmla="*/ 534505 h 594937"/>
                <a:gd name="connsiteX26" fmla="*/ 535888 w 606086"/>
                <a:gd name="connsiteY26" fmla="*/ 397792 h 594937"/>
                <a:gd name="connsiteX27" fmla="*/ 545823 w 606086"/>
                <a:gd name="connsiteY27" fmla="*/ 383611 h 594937"/>
                <a:gd name="connsiteX28" fmla="*/ 575722 w 606086"/>
                <a:gd name="connsiteY28" fmla="*/ 340975 h 594937"/>
                <a:gd name="connsiteX29" fmla="*/ 575722 w 606086"/>
                <a:gd name="connsiteY29" fmla="*/ 244210 h 594937"/>
                <a:gd name="connsiteX30" fmla="*/ 530224 w 606086"/>
                <a:gd name="connsiteY30" fmla="*/ 198700 h 594937"/>
                <a:gd name="connsiteX31" fmla="*/ 465039 w 606086"/>
                <a:gd name="connsiteY31" fmla="*/ 198700 h 594937"/>
                <a:gd name="connsiteX32" fmla="*/ 449811 w 606086"/>
                <a:gd name="connsiteY32" fmla="*/ 183500 h 594937"/>
                <a:gd name="connsiteX33" fmla="*/ 465039 w 606086"/>
                <a:gd name="connsiteY33" fmla="*/ 168299 h 594937"/>
                <a:gd name="connsiteX34" fmla="*/ 244091 w 606086"/>
                <a:gd name="connsiteY34" fmla="*/ 168157 h 594937"/>
                <a:gd name="connsiteX35" fmla="*/ 361832 w 606086"/>
                <a:gd name="connsiteY35" fmla="*/ 168157 h 594937"/>
                <a:gd name="connsiteX36" fmla="*/ 437788 w 606086"/>
                <a:gd name="connsiteY36" fmla="*/ 243894 h 594937"/>
                <a:gd name="connsiteX37" fmla="*/ 437788 w 606086"/>
                <a:gd name="connsiteY37" fmla="*/ 340675 h 594937"/>
                <a:gd name="connsiteX38" fmla="*/ 397860 w 606086"/>
                <a:gd name="connsiteY38" fmla="*/ 407327 h 594937"/>
                <a:gd name="connsiteX39" fmla="*/ 397860 w 606086"/>
                <a:gd name="connsiteY39" fmla="*/ 534235 h 594937"/>
                <a:gd name="connsiteX40" fmla="*/ 337504 w 606086"/>
                <a:gd name="connsiteY40" fmla="*/ 594584 h 594937"/>
                <a:gd name="connsiteX41" fmla="*/ 268605 w 606086"/>
                <a:gd name="connsiteY41" fmla="*/ 594584 h 594937"/>
                <a:gd name="connsiteX42" fmla="*/ 208063 w 606086"/>
                <a:gd name="connsiteY42" fmla="*/ 534235 h 594937"/>
                <a:gd name="connsiteX43" fmla="*/ 208063 w 606086"/>
                <a:gd name="connsiteY43" fmla="*/ 407327 h 594937"/>
                <a:gd name="connsiteX44" fmla="*/ 168228 w 606086"/>
                <a:gd name="connsiteY44" fmla="*/ 340675 h 594937"/>
                <a:gd name="connsiteX45" fmla="*/ 168228 w 606086"/>
                <a:gd name="connsiteY45" fmla="*/ 243894 h 594937"/>
                <a:gd name="connsiteX46" fmla="*/ 244091 w 606086"/>
                <a:gd name="connsiteY46" fmla="*/ 168157 h 594937"/>
                <a:gd name="connsiteX47" fmla="*/ 75862 w 606086"/>
                <a:gd name="connsiteY47" fmla="*/ 168016 h 594937"/>
                <a:gd name="connsiteX48" fmla="*/ 140861 w 606086"/>
                <a:gd name="connsiteY48" fmla="*/ 168016 h 594937"/>
                <a:gd name="connsiteX49" fmla="*/ 156089 w 606086"/>
                <a:gd name="connsiteY49" fmla="*/ 183217 h 594937"/>
                <a:gd name="connsiteX50" fmla="*/ 140861 w 606086"/>
                <a:gd name="connsiteY50" fmla="*/ 198419 h 594937"/>
                <a:gd name="connsiteX51" fmla="*/ 76048 w 606086"/>
                <a:gd name="connsiteY51" fmla="*/ 198419 h 594937"/>
                <a:gd name="connsiteX52" fmla="*/ 30456 w 606086"/>
                <a:gd name="connsiteY52" fmla="*/ 243931 h 594937"/>
                <a:gd name="connsiteX53" fmla="*/ 30456 w 606086"/>
                <a:gd name="connsiteY53" fmla="*/ 340701 h 594937"/>
                <a:gd name="connsiteX54" fmla="*/ 60263 w 606086"/>
                <a:gd name="connsiteY54" fmla="*/ 383339 h 594937"/>
                <a:gd name="connsiteX55" fmla="*/ 70198 w 606086"/>
                <a:gd name="connsiteY55" fmla="*/ 397521 h 594937"/>
                <a:gd name="connsiteX56" fmla="*/ 70198 w 606086"/>
                <a:gd name="connsiteY56" fmla="*/ 534149 h 594937"/>
                <a:gd name="connsiteX57" fmla="*/ 100283 w 606086"/>
                <a:gd name="connsiteY57" fmla="*/ 564181 h 594937"/>
                <a:gd name="connsiteX58" fmla="*/ 169089 w 606086"/>
                <a:gd name="connsiteY58" fmla="*/ 564181 h 594937"/>
                <a:gd name="connsiteX59" fmla="*/ 184317 w 606086"/>
                <a:gd name="connsiteY59" fmla="*/ 579383 h 594937"/>
                <a:gd name="connsiteX60" fmla="*/ 169089 w 606086"/>
                <a:gd name="connsiteY60" fmla="*/ 594584 h 594937"/>
                <a:gd name="connsiteX61" fmla="*/ 100283 w 606086"/>
                <a:gd name="connsiteY61" fmla="*/ 594584 h 594937"/>
                <a:gd name="connsiteX62" fmla="*/ 39835 w 606086"/>
                <a:gd name="connsiteY62" fmla="*/ 534149 h 594937"/>
                <a:gd name="connsiteX63" fmla="*/ 39835 w 606086"/>
                <a:gd name="connsiteY63" fmla="*/ 407161 h 594937"/>
                <a:gd name="connsiteX64" fmla="*/ 0 w 606086"/>
                <a:gd name="connsiteY64" fmla="*/ 340608 h 594937"/>
                <a:gd name="connsiteX65" fmla="*/ 0 w 606086"/>
                <a:gd name="connsiteY65" fmla="*/ 243838 h 594937"/>
                <a:gd name="connsiteX66" fmla="*/ 75862 w 606086"/>
                <a:gd name="connsiteY66" fmla="*/ 168016 h 594937"/>
                <a:gd name="connsiteX67" fmla="*/ 478786 w 606086"/>
                <a:gd name="connsiteY67" fmla="*/ 30314 h 594937"/>
                <a:gd name="connsiteX68" fmla="*/ 432649 w 606086"/>
                <a:gd name="connsiteY68" fmla="*/ 76387 h 594937"/>
                <a:gd name="connsiteX69" fmla="*/ 478786 w 606086"/>
                <a:gd name="connsiteY69" fmla="*/ 122553 h 594937"/>
                <a:gd name="connsiteX70" fmla="*/ 525016 w 606086"/>
                <a:gd name="connsiteY70" fmla="*/ 76387 h 594937"/>
                <a:gd name="connsiteX71" fmla="*/ 478786 w 606086"/>
                <a:gd name="connsiteY71" fmla="*/ 30314 h 594937"/>
                <a:gd name="connsiteX72" fmla="*/ 303043 w 606086"/>
                <a:gd name="connsiteY72" fmla="*/ 30314 h 594937"/>
                <a:gd name="connsiteX73" fmla="*/ 256885 w 606086"/>
                <a:gd name="connsiteY73" fmla="*/ 76387 h 594937"/>
                <a:gd name="connsiteX74" fmla="*/ 303043 w 606086"/>
                <a:gd name="connsiteY74" fmla="*/ 122553 h 594937"/>
                <a:gd name="connsiteX75" fmla="*/ 349201 w 606086"/>
                <a:gd name="connsiteY75" fmla="*/ 76387 h 594937"/>
                <a:gd name="connsiteX76" fmla="*/ 303043 w 606086"/>
                <a:gd name="connsiteY76" fmla="*/ 30314 h 594937"/>
                <a:gd name="connsiteX77" fmla="*/ 127300 w 606086"/>
                <a:gd name="connsiteY77" fmla="*/ 30314 h 594937"/>
                <a:gd name="connsiteX78" fmla="*/ 81070 w 606086"/>
                <a:gd name="connsiteY78" fmla="*/ 76387 h 594937"/>
                <a:gd name="connsiteX79" fmla="*/ 127300 w 606086"/>
                <a:gd name="connsiteY79" fmla="*/ 122553 h 594937"/>
                <a:gd name="connsiteX80" fmla="*/ 173437 w 606086"/>
                <a:gd name="connsiteY80" fmla="*/ 76387 h 594937"/>
                <a:gd name="connsiteX81" fmla="*/ 127300 w 606086"/>
                <a:gd name="connsiteY81" fmla="*/ 30314 h 594937"/>
                <a:gd name="connsiteX82" fmla="*/ 478786 w 606086"/>
                <a:gd name="connsiteY82" fmla="*/ 0 h 594937"/>
                <a:gd name="connsiteX83" fmla="*/ 555279 w 606086"/>
                <a:gd name="connsiteY83" fmla="*/ 76387 h 594937"/>
                <a:gd name="connsiteX84" fmla="*/ 478786 w 606086"/>
                <a:gd name="connsiteY84" fmla="*/ 152774 h 594937"/>
                <a:gd name="connsiteX85" fmla="*/ 402293 w 606086"/>
                <a:gd name="connsiteY85" fmla="*/ 76387 h 594937"/>
                <a:gd name="connsiteX86" fmla="*/ 478786 w 606086"/>
                <a:gd name="connsiteY86" fmla="*/ 0 h 594937"/>
                <a:gd name="connsiteX87" fmla="*/ 303043 w 606086"/>
                <a:gd name="connsiteY87" fmla="*/ 0 h 594937"/>
                <a:gd name="connsiteX88" fmla="*/ 379571 w 606086"/>
                <a:gd name="connsiteY88" fmla="*/ 76387 h 594937"/>
                <a:gd name="connsiteX89" fmla="*/ 303043 w 606086"/>
                <a:gd name="connsiteY89" fmla="*/ 152774 h 594937"/>
                <a:gd name="connsiteX90" fmla="*/ 226515 w 606086"/>
                <a:gd name="connsiteY90" fmla="*/ 76387 h 594937"/>
                <a:gd name="connsiteX91" fmla="*/ 303043 w 606086"/>
                <a:gd name="connsiteY91" fmla="*/ 0 h 594937"/>
                <a:gd name="connsiteX92" fmla="*/ 127300 w 606086"/>
                <a:gd name="connsiteY92" fmla="*/ 0 h 594937"/>
                <a:gd name="connsiteX93" fmla="*/ 203793 w 606086"/>
                <a:gd name="connsiteY93" fmla="*/ 76387 h 594937"/>
                <a:gd name="connsiteX94" fmla="*/ 127300 w 606086"/>
                <a:gd name="connsiteY94" fmla="*/ 152774 h 594937"/>
                <a:gd name="connsiteX95" fmla="*/ 50807 w 606086"/>
                <a:gd name="connsiteY95" fmla="*/ 76387 h 594937"/>
                <a:gd name="connsiteX96" fmla="*/ 127300 w 606086"/>
                <a:gd name="connsiteY96" fmla="*/ 0 h 594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606086" h="594937">
                  <a:moveTo>
                    <a:pt x="244277" y="198378"/>
                  </a:moveTo>
                  <a:cubicBezTo>
                    <a:pt x="219113" y="198378"/>
                    <a:pt x="198685" y="218772"/>
                    <a:pt x="198685" y="243894"/>
                  </a:cubicBezTo>
                  <a:lnTo>
                    <a:pt x="198685" y="340675"/>
                  </a:lnTo>
                  <a:cubicBezTo>
                    <a:pt x="198685" y="359586"/>
                    <a:pt x="210663" y="376735"/>
                    <a:pt x="228863" y="383317"/>
                  </a:cubicBezTo>
                  <a:cubicBezTo>
                    <a:pt x="234806" y="385542"/>
                    <a:pt x="238798" y="391197"/>
                    <a:pt x="238798" y="397501"/>
                  </a:cubicBezTo>
                  <a:lnTo>
                    <a:pt x="238798" y="534235"/>
                  </a:lnTo>
                  <a:cubicBezTo>
                    <a:pt x="238798" y="550829"/>
                    <a:pt x="252262" y="564271"/>
                    <a:pt x="268884" y="564271"/>
                  </a:cubicBezTo>
                  <a:lnTo>
                    <a:pt x="337690" y="564271"/>
                  </a:lnTo>
                  <a:cubicBezTo>
                    <a:pt x="354311" y="564271"/>
                    <a:pt x="367775" y="550829"/>
                    <a:pt x="367775" y="534235"/>
                  </a:cubicBezTo>
                  <a:lnTo>
                    <a:pt x="367775" y="397501"/>
                  </a:lnTo>
                  <a:cubicBezTo>
                    <a:pt x="367775" y="391197"/>
                    <a:pt x="371768" y="385542"/>
                    <a:pt x="377710" y="383317"/>
                  </a:cubicBezTo>
                  <a:cubicBezTo>
                    <a:pt x="395539" y="376735"/>
                    <a:pt x="407517" y="359586"/>
                    <a:pt x="407517" y="340675"/>
                  </a:cubicBezTo>
                  <a:lnTo>
                    <a:pt x="407517" y="243894"/>
                  </a:lnTo>
                  <a:cubicBezTo>
                    <a:pt x="407517" y="218772"/>
                    <a:pt x="387089" y="198378"/>
                    <a:pt x="362018" y="198378"/>
                  </a:cubicBezTo>
                  <a:close/>
                  <a:moveTo>
                    <a:pt x="465039" y="168299"/>
                  </a:moveTo>
                  <a:lnTo>
                    <a:pt x="530224" y="168299"/>
                  </a:lnTo>
                  <a:cubicBezTo>
                    <a:pt x="572008" y="168299"/>
                    <a:pt x="606086" y="202130"/>
                    <a:pt x="606086" y="243932"/>
                  </a:cubicBezTo>
                  <a:lnTo>
                    <a:pt x="606086" y="340697"/>
                  </a:lnTo>
                  <a:cubicBezTo>
                    <a:pt x="606086" y="368595"/>
                    <a:pt x="590486" y="394177"/>
                    <a:pt x="566251" y="407339"/>
                  </a:cubicBezTo>
                  <a:lnTo>
                    <a:pt x="566251" y="534598"/>
                  </a:lnTo>
                  <a:cubicBezTo>
                    <a:pt x="566251" y="567872"/>
                    <a:pt x="539138" y="594937"/>
                    <a:pt x="505803" y="594937"/>
                  </a:cubicBezTo>
                  <a:lnTo>
                    <a:pt x="436997" y="594937"/>
                  </a:lnTo>
                  <a:cubicBezTo>
                    <a:pt x="428547" y="594937"/>
                    <a:pt x="421769" y="588078"/>
                    <a:pt x="421769" y="579736"/>
                  </a:cubicBezTo>
                  <a:cubicBezTo>
                    <a:pt x="421769" y="571302"/>
                    <a:pt x="428547" y="564536"/>
                    <a:pt x="436997" y="564536"/>
                  </a:cubicBezTo>
                  <a:lnTo>
                    <a:pt x="505803" y="564536"/>
                  </a:lnTo>
                  <a:cubicBezTo>
                    <a:pt x="522424" y="564536"/>
                    <a:pt x="535888" y="551003"/>
                    <a:pt x="535888" y="534505"/>
                  </a:cubicBezTo>
                  <a:lnTo>
                    <a:pt x="535888" y="397792"/>
                  </a:lnTo>
                  <a:cubicBezTo>
                    <a:pt x="535888" y="391489"/>
                    <a:pt x="539880" y="385835"/>
                    <a:pt x="545823" y="383611"/>
                  </a:cubicBezTo>
                  <a:cubicBezTo>
                    <a:pt x="563744" y="377030"/>
                    <a:pt x="575722" y="359883"/>
                    <a:pt x="575722" y="340975"/>
                  </a:cubicBezTo>
                  <a:lnTo>
                    <a:pt x="575722" y="244210"/>
                  </a:lnTo>
                  <a:cubicBezTo>
                    <a:pt x="575722" y="219091"/>
                    <a:pt x="555294" y="198700"/>
                    <a:pt x="530224" y="198700"/>
                  </a:cubicBezTo>
                  <a:lnTo>
                    <a:pt x="465039" y="198700"/>
                  </a:lnTo>
                  <a:cubicBezTo>
                    <a:pt x="456682" y="198700"/>
                    <a:pt x="449811" y="191934"/>
                    <a:pt x="449811" y="183500"/>
                  </a:cubicBezTo>
                  <a:cubicBezTo>
                    <a:pt x="449811" y="175065"/>
                    <a:pt x="456682" y="168299"/>
                    <a:pt x="465039" y="168299"/>
                  </a:cubicBezTo>
                  <a:close/>
                  <a:moveTo>
                    <a:pt x="244091" y="168157"/>
                  </a:moveTo>
                  <a:lnTo>
                    <a:pt x="361832" y="168157"/>
                  </a:lnTo>
                  <a:cubicBezTo>
                    <a:pt x="403710" y="168157"/>
                    <a:pt x="437788" y="202086"/>
                    <a:pt x="437788" y="243894"/>
                  </a:cubicBezTo>
                  <a:lnTo>
                    <a:pt x="437788" y="340675"/>
                  </a:lnTo>
                  <a:cubicBezTo>
                    <a:pt x="437788" y="368578"/>
                    <a:pt x="422188" y="394163"/>
                    <a:pt x="397860" y="407327"/>
                  </a:cubicBezTo>
                  <a:lnTo>
                    <a:pt x="397860" y="534235"/>
                  </a:lnTo>
                  <a:cubicBezTo>
                    <a:pt x="397860" y="567515"/>
                    <a:pt x="370746" y="594584"/>
                    <a:pt x="337504" y="594584"/>
                  </a:cubicBezTo>
                  <a:lnTo>
                    <a:pt x="268605" y="594584"/>
                  </a:lnTo>
                  <a:cubicBezTo>
                    <a:pt x="235363" y="594584"/>
                    <a:pt x="208249" y="567515"/>
                    <a:pt x="208063" y="534235"/>
                  </a:cubicBezTo>
                  <a:lnTo>
                    <a:pt x="208063" y="407327"/>
                  </a:lnTo>
                  <a:cubicBezTo>
                    <a:pt x="183828" y="394163"/>
                    <a:pt x="168228" y="368578"/>
                    <a:pt x="168228" y="340675"/>
                  </a:cubicBezTo>
                  <a:lnTo>
                    <a:pt x="168228" y="243894"/>
                  </a:lnTo>
                  <a:cubicBezTo>
                    <a:pt x="168228" y="202086"/>
                    <a:pt x="202306" y="168157"/>
                    <a:pt x="244091" y="168157"/>
                  </a:cubicBezTo>
                  <a:close/>
                  <a:moveTo>
                    <a:pt x="75862" y="168016"/>
                  </a:moveTo>
                  <a:lnTo>
                    <a:pt x="140861" y="168016"/>
                  </a:lnTo>
                  <a:cubicBezTo>
                    <a:pt x="149311" y="168016"/>
                    <a:pt x="156089" y="174875"/>
                    <a:pt x="156089" y="183217"/>
                  </a:cubicBezTo>
                  <a:cubicBezTo>
                    <a:pt x="156089" y="191652"/>
                    <a:pt x="149311" y="198419"/>
                    <a:pt x="140861" y="198419"/>
                  </a:cubicBezTo>
                  <a:lnTo>
                    <a:pt x="76048" y="198419"/>
                  </a:lnTo>
                  <a:cubicBezTo>
                    <a:pt x="50884" y="198419"/>
                    <a:pt x="30456" y="218811"/>
                    <a:pt x="30456" y="243931"/>
                  </a:cubicBezTo>
                  <a:lnTo>
                    <a:pt x="30456" y="340701"/>
                  </a:lnTo>
                  <a:cubicBezTo>
                    <a:pt x="30456" y="359703"/>
                    <a:pt x="42435" y="376758"/>
                    <a:pt x="60263" y="383339"/>
                  </a:cubicBezTo>
                  <a:cubicBezTo>
                    <a:pt x="66206" y="385564"/>
                    <a:pt x="70198" y="391218"/>
                    <a:pt x="70198" y="397521"/>
                  </a:cubicBezTo>
                  <a:lnTo>
                    <a:pt x="70198" y="534149"/>
                  </a:lnTo>
                  <a:cubicBezTo>
                    <a:pt x="70198" y="550648"/>
                    <a:pt x="83662" y="564181"/>
                    <a:pt x="100283" y="564181"/>
                  </a:cubicBezTo>
                  <a:lnTo>
                    <a:pt x="169089" y="564181"/>
                  </a:lnTo>
                  <a:cubicBezTo>
                    <a:pt x="177539" y="564181"/>
                    <a:pt x="184317" y="570948"/>
                    <a:pt x="184317" y="579383"/>
                  </a:cubicBezTo>
                  <a:cubicBezTo>
                    <a:pt x="184317" y="587725"/>
                    <a:pt x="177539" y="594584"/>
                    <a:pt x="169089" y="594584"/>
                  </a:cubicBezTo>
                  <a:lnTo>
                    <a:pt x="100283" y="594584"/>
                  </a:lnTo>
                  <a:cubicBezTo>
                    <a:pt x="66948" y="594584"/>
                    <a:pt x="39835" y="567518"/>
                    <a:pt x="39835" y="534149"/>
                  </a:cubicBezTo>
                  <a:lnTo>
                    <a:pt x="39835" y="407161"/>
                  </a:lnTo>
                  <a:cubicBezTo>
                    <a:pt x="15600" y="394091"/>
                    <a:pt x="0" y="368509"/>
                    <a:pt x="0" y="340608"/>
                  </a:cubicBezTo>
                  <a:lnTo>
                    <a:pt x="0" y="243838"/>
                  </a:lnTo>
                  <a:cubicBezTo>
                    <a:pt x="0" y="202034"/>
                    <a:pt x="34078" y="168016"/>
                    <a:pt x="75862" y="168016"/>
                  </a:cubicBezTo>
                  <a:close/>
                  <a:moveTo>
                    <a:pt x="478786" y="30314"/>
                  </a:moveTo>
                  <a:cubicBezTo>
                    <a:pt x="453350" y="30314"/>
                    <a:pt x="432649" y="50986"/>
                    <a:pt x="432649" y="76387"/>
                  </a:cubicBezTo>
                  <a:cubicBezTo>
                    <a:pt x="432649" y="101880"/>
                    <a:pt x="453350" y="122553"/>
                    <a:pt x="478786" y="122553"/>
                  </a:cubicBezTo>
                  <a:cubicBezTo>
                    <a:pt x="504315" y="122553"/>
                    <a:pt x="525016" y="101880"/>
                    <a:pt x="525016" y="76387"/>
                  </a:cubicBezTo>
                  <a:cubicBezTo>
                    <a:pt x="525016" y="50986"/>
                    <a:pt x="504315" y="30314"/>
                    <a:pt x="478786" y="30314"/>
                  </a:cubicBezTo>
                  <a:close/>
                  <a:moveTo>
                    <a:pt x="303043" y="30314"/>
                  </a:moveTo>
                  <a:cubicBezTo>
                    <a:pt x="277503" y="30314"/>
                    <a:pt x="256885" y="51079"/>
                    <a:pt x="256885" y="76387"/>
                  </a:cubicBezTo>
                  <a:cubicBezTo>
                    <a:pt x="256885" y="101880"/>
                    <a:pt x="277503" y="122553"/>
                    <a:pt x="303043" y="122553"/>
                  </a:cubicBezTo>
                  <a:cubicBezTo>
                    <a:pt x="328583" y="122553"/>
                    <a:pt x="349201" y="101880"/>
                    <a:pt x="349201" y="76387"/>
                  </a:cubicBezTo>
                  <a:cubicBezTo>
                    <a:pt x="349201" y="50986"/>
                    <a:pt x="328583" y="30314"/>
                    <a:pt x="303043" y="30314"/>
                  </a:cubicBezTo>
                  <a:close/>
                  <a:moveTo>
                    <a:pt x="127300" y="30314"/>
                  </a:moveTo>
                  <a:cubicBezTo>
                    <a:pt x="101771" y="30314"/>
                    <a:pt x="81070" y="51079"/>
                    <a:pt x="81070" y="76387"/>
                  </a:cubicBezTo>
                  <a:cubicBezTo>
                    <a:pt x="81070" y="101880"/>
                    <a:pt x="101771" y="122553"/>
                    <a:pt x="127300" y="122553"/>
                  </a:cubicBezTo>
                  <a:cubicBezTo>
                    <a:pt x="152736" y="122553"/>
                    <a:pt x="173437" y="101880"/>
                    <a:pt x="173437" y="76387"/>
                  </a:cubicBezTo>
                  <a:cubicBezTo>
                    <a:pt x="173437" y="50986"/>
                    <a:pt x="152736" y="30314"/>
                    <a:pt x="127300" y="30314"/>
                  </a:cubicBezTo>
                  <a:close/>
                  <a:moveTo>
                    <a:pt x="478786" y="0"/>
                  </a:moveTo>
                  <a:cubicBezTo>
                    <a:pt x="521024" y="0"/>
                    <a:pt x="555279" y="34300"/>
                    <a:pt x="555279" y="76387"/>
                  </a:cubicBezTo>
                  <a:cubicBezTo>
                    <a:pt x="555279" y="118567"/>
                    <a:pt x="521024" y="152774"/>
                    <a:pt x="478786" y="152774"/>
                  </a:cubicBezTo>
                  <a:cubicBezTo>
                    <a:pt x="436641" y="152774"/>
                    <a:pt x="402293" y="118567"/>
                    <a:pt x="402293" y="76387"/>
                  </a:cubicBezTo>
                  <a:cubicBezTo>
                    <a:pt x="402293" y="34300"/>
                    <a:pt x="436641" y="0"/>
                    <a:pt x="478786" y="0"/>
                  </a:cubicBezTo>
                  <a:close/>
                  <a:moveTo>
                    <a:pt x="303043" y="0"/>
                  </a:moveTo>
                  <a:cubicBezTo>
                    <a:pt x="345301" y="0"/>
                    <a:pt x="379571" y="34300"/>
                    <a:pt x="379571" y="76387"/>
                  </a:cubicBezTo>
                  <a:cubicBezTo>
                    <a:pt x="379571" y="118567"/>
                    <a:pt x="345301" y="152774"/>
                    <a:pt x="303043" y="152774"/>
                  </a:cubicBezTo>
                  <a:cubicBezTo>
                    <a:pt x="260785" y="152774"/>
                    <a:pt x="226515" y="118567"/>
                    <a:pt x="226515" y="76387"/>
                  </a:cubicBezTo>
                  <a:cubicBezTo>
                    <a:pt x="226515" y="34300"/>
                    <a:pt x="260785" y="0"/>
                    <a:pt x="303043" y="0"/>
                  </a:cubicBezTo>
                  <a:close/>
                  <a:moveTo>
                    <a:pt x="127300" y="0"/>
                  </a:moveTo>
                  <a:cubicBezTo>
                    <a:pt x="169445" y="0"/>
                    <a:pt x="203793" y="34300"/>
                    <a:pt x="203793" y="76387"/>
                  </a:cubicBezTo>
                  <a:cubicBezTo>
                    <a:pt x="203793" y="118567"/>
                    <a:pt x="169353" y="152774"/>
                    <a:pt x="127300" y="152774"/>
                  </a:cubicBezTo>
                  <a:cubicBezTo>
                    <a:pt x="85062" y="152774"/>
                    <a:pt x="50807" y="118567"/>
                    <a:pt x="50807" y="76387"/>
                  </a:cubicBezTo>
                  <a:cubicBezTo>
                    <a:pt x="50807" y="34300"/>
                    <a:pt x="85062" y="0"/>
                    <a:pt x="127300" y="0"/>
                  </a:cubicBezTo>
                  <a:close/>
                </a:path>
              </a:pathLst>
            </a:custGeom>
            <a:solidFill>
              <a:sysClr val="window" lastClr="FFFFFF"/>
            </a:solidFill>
            <a:ln w="12700" cap="flat" cmpd="sng" algn="ctr">
              <a:no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AFA397">
                    <a:lumMod val="85000"/>
                    <a:lumOff val="15000"/>
                  </a:srgbClr>
                </a:solidFill>
                <a:effectLst/>
                <a:uLnTx/>
                <a:uFillTx/>
                <a:latin typeface="Calibri"/>
                <a:ea typeface="宋体" panose="02010600030101010101" pitchFamily="2" charset="-122"/>
                <a:cs typeface="+mn-cs"/>
              </a:endParaRPr>
            </a:p>
          </p:txBody>
        </p:sp>
      </p:gr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97837" y="2101840"/>
            <a:ext cx="3631740" cy="3604440"/>
          </a:xfrm>
          <a:prstGeom prst="ellipse">
            <a:avLst/>
          </a:prstGeom>
        </p:spPr>
      </p:pic>
      <p:sp>
        <p:nvSpPr>
          <p:cNvPr id="25"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4677286"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身处危境自我保护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p:tgtEl>
                                          <p:spTgt spid="6"/>
                                        </p:tgtEl>
                                        <p:attrNameLst>
                                          <p:attrName>ppt_y</p:attrName>
                                        </p:attrNameLst>
                                      </p:cBhvr>
                                      <p:tavLst>
                                        <p:tav tm="0">
                                          <p:val>
                                            <p:strVal val="#ppt_y+#ppt_h*1.125000"/>
                                          </p:val>
                                        </p:tav>
                                        <p:tav tm="100000">
                                          <p:val>
                                            <p:strVal val="#ppt_y"/>
                                          </p:val>
                                        </p:tav>
                                      </p:tavLst>
                                    </p:anim>
                                    <p:animEffect transition="in" filter="wipe(up)">
                                      <p:cBhvr>
                                        <p:cTn id="16" dur="500"/>
                                        <p:tgtEl>
                                          <p:spTgt spid="6"/>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randombar(horizontal)">
                                      <p:cBhvr>
                                        <p:cTn id="20" dur="500"/>
                                        <p:tgtEl>
                                          <p:spTgt spid="19"/>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randombar(horizontal)">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6366127"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二、企业家刑事法律风险的原因</a:t>
            </a:r>
          </a:p>
        </p:txBody>
      </p:sp>
      <p:sp>
        <p:nvSpPr>
          <p:cNvPr id="10" name="圆角矩形 19">
            <a:extLst>
              <a:ext uri="{FF2B5EF4-FFF2-40B4-BE49-F238E27FC236}">
                <a16:creationId xmlns="" xmlns:a16="http://schemas.microsoft.com/office/drawing/2014/main" id="{15DA2F25-7913-417B-B12E-4BA2C14B6EE7}"/>
              </a:ext>
            </a:extLst>
          </p:cNvPr>
          <p:cNvSpPr/>
          <p:nvPr/>
        </p:nvSpPr>
        <p:spPr>
          <a:xfrm rot="5400000" flipH="1">
            <a:off x="4601642" y="-1716756"/>
            <a:ext cx="1460936" cy="7570656"/>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1" name="圆角矩形 20">
            <a:extLst>
              <a:ext uri="{FF2B5EF4-FFF2-40B4-BE49-F238E27FC236}">
                <a16:creationId xmlns="" xmlns:a16="http://schemas.microsoft.com/office/drawing/2014/main" id="{99829702-62D3-4B4A-BFBF-C25046611B6D}"/>
              </a:ext>
            </a:extLst>
          </p:cNvPr>
          <p:cNvSpPr/>
          <p:nvPr/>
        </p:nvSpPr>
        <p:spPr>
          <a:xfrm>
            <a:off x="1627088" y="1392017"/>
            <a:ext cx="1748422"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2" name="空心弧 11">
            <a:extLst>
              <a:ext uri="{FF2B5EF4-FFF2-40B4-BE49-F238E27FC236}">
                <a16:creationId xmlns="" xmlns:a16="http://schemas.microsoft.com/office/drawing/2014/main" id="{BEBB49CD-79C4-4E60-9280-EDBD041CF9F3}"/>
              </a:ext>
            </a:extLst>
          </p:cNvPr>
          <p:cNvSpPr/>
          <p:nvPr/>
        </p:nvSpPr>
        <p:spPr>
          <a:xfrm rot="5400000" flipH="1">
            <a:off x="7693915" y="1392017"/>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4" name="TextBox 13">
            <a:extLst>
              <a:ext uri="{FF2B5EF4-FFF2-40B4-BE49-F238E27FC236}">
                <a16:creationId xmlns="" xmlns:a16="http://schemas.microsoft.com/office/drawing/2014/main" id="{D03C170A-1571-490A-877D-81416EE3D441}"/>
              </a:ext>
            </a:extLst>
          </p:cNvPr>
          <p:cNvSpPr txBox="1"/>
          <p:nvPr/>
        </p:nvSpPr>
        <p:spPr>
          <a:xfrm>
            <a:off x="3455816" y="1418592"/>
            <a:ext cx="5250772" cy="1246495"/>
          </a:xfrm>
          <a:prstGeom prst="rect">
            <a:avLst/>
          </a:prstGeom>
          <a:noFill/>
        </p:spPr>
        <p:txBody>
          <a:bodyPr wrap="square" lIns="0" tIns="0" rIns="0" bIns="0" rtlCol="0">
            <a:spAutoFit/>
          </a:bodyPr>
          <a:lstStyle/>
          <a:p>
            <a:pPr>
              <a:lnSpc>
                <a:spcPct val="150000"/>
              </a:lnSpc>
              <a:buFont typeface="Arial" panose="020B0604020202020204" pitchFamily="34" charset="0"/>
              <a:buNone/>
            </a:pPr>
            <a:r>
              <a:rPr lang="zh-CN" altLang="en-US" dirty="0">
                <a:latin typeface="+mn-ea"/>
                <a:cs typeface="+mn-ea"/>
                <a:sym typeface="+mn-lt"/>
              </a:rPr>
              <a:t>（</a:t>
            </a:r>
            <a:r>
              <a:rPr lang="en-US" altLang="zh-CN" dirty="0">
                <a:latin typeface="+mn-ea"/>
                <a:cs typeface="+mn-ea"/>
                <a:sym typeface="+mn-lt"/>
              </a:rPr>
              <a:t>1</a:t>
            </a:r>
            <a:r>
              <a:rPr lang="zh-CN" altLang="en-US" dirty="0">
                <a:latin typeface="+mn-ea"/>
                <a:cs typeface="+mn-ea"/>
                <a:sym typeface="+mn-lt"/>
              </a:rPr>
              <a:t>）法律意识淡薄，犯罪界限认识不清</a:t>
            </a:r>
          </a:p>
          <a:p>
            <a:pPr>
              <a:lnSpc>
                <a:spcPct val="150000"/>
              </a:lnSpc>
              <a:buFont typeface="Arial" panose="020B0604020202020204" pitchFamily="34" charset="0"/>
              <a:buNone/>
            </a:pPr>
            <a:r>
              <a:rPr lang="zh-CN" altLang="en-US" dirty="0">
                <a:latin typeface="+mn-ea"/>
                <a:cs typeface="+mn-ea"/>
                <a:sym typeface="+mn-lt"/>
              </a:rPr>
              <a:t>（</a:t>
            </a:r>
            <a:r>
              <a:rPr lang="en-US" altLang="zh-CN" dirty="0">
                <a:latin typeface="+mn-ea"/>
                <a:cs typeface="+mn-ea"/>
                <a:sym typeface="+mn-lt"/>
              </a:rPr>
              <a:t>2</a:t>
            </a:r>
            <a:r>
              <a:rPr lang="zh-CN" altLang="en-US" dirty="0">
                <a:latin typeface="+mn-ea"/>
                <a:cs typeface="+mn-ea"/>
                <a:sym typeface="+mn-lt"/>
              </a:rPr>
              <a:t>）不正常的社会交往活动</a:t>
            </a:r>
          </a:p>
          <a:p>
            <a:pPr>
              <a:lnSpc>
                <a:spcPct val="150000"/>
              </a:lnSpc>
              <a:buFont typeface="Arial" panose="020B0604020202020204" pitchFamily="34" charset="0"/>
              <a:buNone/>
            </a:pPr>
            <a:r>
              <a:rPr lang="zh-CN" altLang="en-US" dirty="0">
                <a:latin typeface="+mn-ea"/>
                <a:cs typeface="+mn-ea"/>
                <a:sym typeface="+mn-lt"/>
              </a:rPr>
              <a:t>（</a:t>
            </a:r>
            <a:r>
              <a:rPr lang="en-US" altLang="zh-CN" dirty="0">
                <a:latin typeface="+mn-ea"/>
                <a:cs typeface="+mn-ea"/>
                <a:sym typeface="+mn-lt"/>
              </a:rPr>
              <a:t>3</a:t>
            </a:r>
            <a:r>
              <a:rPr lang="zh-CN" altLang="en-US" dirty="0">
                <a:latin typeface="+mn-ea"/>
                <a:cs typeface="+mn-ea"/>
                <a:sym typeface="+mn-lt"/>
              </a:rPr>
              <a:t>）人性弱点： 亲情、情感生活、陋习、虚荣</a:t>
            </a:r>
          </a:p>
        </p:txBody>
      </p:sp>
      <p:sp>
        <p:nvSpPr>
          <p:cNvPr id="15" name="TextBox 14">
            <a:extLst>
              <a:ext uri="{FF2B5EF4-FFF2-40B4-BE49-F238E27FC236}">
                <a16:creationId xmlns="" xmlns:a16="http://schemas.microsoft.com/office/drawing/2014/main" id="{D75151C4-15C9-4549-ABDE-327B35D17C96}"/>
              </a:ext>
            </a:extLst>
          </p:cNvPr>
          <p:cNvSpPr txBox="1"/>
          <p:nvPr/>
        </p:nvSpPr>
        <p:spPr>
          <a:xfrm>
            <a:off x="1798873" y="1882200"/>
            <a:ext cx="1404852" cy="369332"/>
          </a:xfrm>
          <a:prstGeom prst="rect">
            <a:avLst/>
          </a:prstGeom>
          <a:noFill/>
        </p:spPr>
        <p:txBody>
          <a:bodyPr wrap="square" lIns="0" tIns="0" rIns="0" bIns="0" rtlCol="0">
            <a:spAutoFit/>
          </a:bodyPr>
          <a:lstStyle/>
          <a:p>
            <a:pPr algn="ctr">
              <a:buFont typeface="Arial" panose="020B0604020202020204" pitchFamily="34" charset="0"/>
              <a:buNone/>
            </a:pPr>
            <a:r>
              <a:rPr lang="zh-CN" altLang="en-US" sz="2400" b="1" dirty="0">
                <a:solidFill>
                  <a:schemeClr val="bg1"/>
                </a:solidFill>
                <a:cs typeface="+mn-ea"/>
                <a:sym typeface="+mn-lt"/>
              </a:rPr>
              <a:t>自身原因</a:t>
            </a:r>
          </a:p>
        </p:txBody>
      </p:sp>
      <p:sp>
        <p:nvSpPr>
          <p:cNvPr id="16" name="圆角矩形 26">
            <a:extLst>
              <a:ext uri="{FF2B5EF4-FFF2-40B4-BE49-F238E27FC236}">
                <a16:creationId xmlns="" xmlns:a16="http://schemas.microsoft.com/office/drawing/2014/main" id="{C966E58D-7877-4A30-9040-AB023E7CAF6D}"/>
              </a:ext>
            </a:extLst>
          </p:cNvPr>
          <p:cNvSpPr/>
          <p:nvPr/>
        </p:nvSpPr>
        <p:spPr>
          <a:xfrm rot="16200000">
            <a:off x="5362027" y="-46707"/>
            <a:ext cx="1460936" cy="7570660"/>
          </a:xfrm>
          <a:prstGeom prst="roundRect">
            <a:avLst>
              <a:gd name="adj" fmla="val 50000"/>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7" name="圆角矩形 27">
            <a:extLst>
              <a:ext uri="{FF2B5EF4-FFF2-40B4-BE49-F238E27FC236}">
                <a16:creationId xmlns="" xmlns:a16="http://schemas.microsoft.com/office/drawing/2014/main" id="{82A4AF86-913A-4CCD-9994-FD214F1486C2}"/>
              </a:ext>
            </a:extLst>
          </p:cNvPr>
          <p:cNvSpPr/>
          <p:nvPr/>
        </p:nvSpPr>
        <p:spPr>
          <a:xfrm>
            <a:off x="8058615" y="3062068"/>
            <a:ext cx="1748422" cy="1353108"/>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18" name="空心弧 17">
            <a:extLst>
              <a:ext uri="{FF2B5EF4-FFF2-40B4-BE49-F238E27FC236}">
                <a16:creationId xmlns="" xmlns:a16="http://schemas.microsoft.com/office/drawing/2014/main" id="{1DA25698-56D4-42FE-A79E-7275E93BD3F6}"/>
              </a:ext>
            </a:extLst>
          </p:cNvPr>
          <p:cNvSpPr/>
          <p:nvPr/>
        </p:nvSpPr>
        <p:spPr>
          <a:xfrm rot="16200000">
            <a:off x="2367179" y="3062068"/>
            <a:ext cx="1353108" cy="1353108"/>
          </a:xfrm>
          <a:prstGeom prst="blockArc">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0" name="TextBox 13">
            <a:extLst>
              <a:ext uri="{FF2B5EF4-FFF2-40B4-BE49-F238E27FC236}">
                <a16:creationId xmlns="" xmlns:a16="http://schemas.microsoft.com/office/drawing/2014/main" id="{754B69BB-1903-4821-9C9F-8FDAFE493CA3}"/>
              </a:ext>
            </a:extLst>
          </p:cNvPr>
          <p:cNvSpPr txBox="1"/>
          <p:nvPr/>
        </p:nvSpPr>
        <p:spPr>
          <a:xfrm>
            <a:off x="4108913" y="3285766"/>
            <a:ext cx="5250772" cy="830997"/>
          </a:xfrm>
          <a:prstGeom prst="rect">
            <a:avLst/>
          </a:prstGeom>
          <a:noFill/>
        </p:spPr>
        <p:txBody>
          <a:bodyPr wrap="square" lIns="0" tIns="0" rIns="0" bIns="0" rtlCol="0">
            <a:spAutoFit/>
          </a:bodyPr>
          <a:lstStyle/>
          <a:p>
            <a:pPr>
              <a:lnSpc>
                <a:spcPct val="150000"/>
              </a:lnSpc>
            </a:pPr>
            <a:r>
              <a:rPr lang="zh-CN" altLang="en-US" dirty="0">
                <a:latin typeface="+mn-ea"/>
                <a:cs typeface="+mn-ea"/>
                <a:sym typeface="+mn-lt"/>
              </a:rPr>
              <a:t>（</a:t>
            </a:r>
            <a:r>
              <a:rPr lang="en-US" altLang="zh-CN" dirty="0">
                <a:latin typeface="+mn-ea"/>
                <a:cs typeface="+mn-ea"/>
                <a:sym typeface="+mn-lt"/>
              </a:rPr>
              <a:t>1</a:t>
            </a:r>
            <a:r>
              <a:rPr lang="zh-CN" altLang="en-US" dirty="0">
                <a:latin typeface="+mn-ea"/>
                <a:cs typeface="+mn-ea"/>
                <a:sym typeface="+mn-lt"/>
              </a:rPr>
              <a:t>）企业管理制度不科学</a:t>
            </a:r>
          </a:p>
          <a:p>
            <a:pPr>
              <a:lnSpc>
                <a:spcPct val="150000"/>
              </a:lnSpc>
            </a:pPr>
            <a:r>
              <a:rPr lang="zh-CN" altLang="en-US" dirty="0">
                <a:latin typeface="+mn-ea"/>
                <a:cs typeface="+mn-ea"/>
                <a:sym typeface="+mn-lt"/>
              </a:rPr>
              <a:t>（</a:t>
            </a:r>
            <a:r>
              <a:rPr lang="en-US" altLang="zh-CN" dirty="0">
                <a:latin typeface="+mn-ea"/>
                <a:cs typeface="+mn-ea"/>
                <a:sym typeface="+mn-lt"/>
              </a:rPr>
              <a:t>2</a:t>
            </a:r>
            <a:r>
              <a:rPr lang="zh-CN" altLang="en-US" dirty="0">
                <a:latin typeface="+mn-ea"/>
                <a:cs typeface="+mn-ea"/>
                <a:sym typeface="+mn-lt"/>
              </a:rPr>
              <a:t>）企业各项规章制度不完善</a:t>
            </a:r>
          </a:p>
        </p:txBody>
      </p:sp>
      <p:sp>
        <p:nvSpPr>
          <p:cNvPr id="21" name="TextBox 14">
            <a:extLst>
              <a:ext uri="{FF2B5EF4-FFF2-40B4-BE49-F238E27FC236}">
                <a16:creationId xmlns="" xmlns:a16="http://schemas.microsoft.com/office/drawing/2014/main" id="{2A7A5D49-AD3C-478B-A332-832F534ED8A9}"/>
              </a:ext>
            </a:extLst>
          </p:cNvPr>
          <p:cNvSpPr txBox="1"/>
          <p:nvPr/>
        </p:nvSpPr>
        <p:spPr>
          <a:xfrm>
            <a:off x="8188365" y="3602672"/>
            <a:ext cx="1488921" cy="369332"/>
          </a:xfrm>
          <a:prstGeom prst="rect">
            <a:avLst/>
          </a:prstGeom>
          <a:noFill/>
        </p:spPr>
        <p:txBody>
          <a:bodyPr wrap="square" lIns="0" tIns="0" rIns="0" bIns="0" rtlCol="0">
            <a:spAutoFit/>
          </a:bodyPr>
          <a:lstStyle>
            <a:defPPr>
              <a:defRPr lang="zh-CN"/>
            </a:defPPr>
            <a:lvl1pPr algn="ctr">
              <a:buFont typeface="Arial" panose="020B0604020202020204" pitchFamily="34" charset="0"/>
              <a:buNone/>
              <a:defRPr sz="2400" b="1">
                <a:solidFill>
                  <a:schemeClr val="bg1"/>
                </a:solidFill>
                <a:cs typeface="+mn-ea"/>
              </a:defRPr>
            </a:lvl1pPr>
          </a:lstStyle>
          <a:p>
            <a:r>
              <a:rPr lang="zh-CN" altLang="en-US" dirty="0">
                <a:sym typeface="+mn-lt"/>
              </a:rPr>
              <a:t>管理原因</a:t>
            </a:r>
          </a:p>
        </p:txBody>
      </p:sp>
      <p:sp>
        <p:nvSpPr>
          <p:cNvPr id="22" name="圆角矩形 33">
            <a:extLst>
              <a:ext uri="{FF2B5EF4-FFF2-40B4-BE49-F238E27FC236}">
                <a16:creationId xmlns="" xmlns:a16="http://schemas.microsoft.com/office/drawing/2014/main" id="{518C879E-AB52-4A97-B0E1-D871556F7F04}"/>
              </a:ext>
            </a:extLst>
          </p:cNvPr>
          <p:cNvSpPr/>
          <p:nvPr/>
        </p:nvSpPr>
        <p:spPr>
          <a:xfrm rot="5400000" flipH="1">
            <a:off x="6122412" y="1642397"/>
            <a:ext cx="1460936" cy="7570654"/>
          </a:xfrm>
          <a:prstGeom prst="roundRect">
            <a:avLst>
              <a:gd name="adj" fmla="val 50000"/>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3" name="圆角矩形 34">
            <a:extLst>
              <a:ext uri="{FF2B5EF4-FFF2-40B4-BE49-F238E27FC236}">
                <a16:creationId xmlns="" xmlns:a16="http://schemas.microsoft.com/office/drawing/2014/main" id="{4D2063DD-9637-4CF0-A1F6-F2826CDDA081}"/>
              </a:ext>
            </a:extLst>
          </p:cNvPr>
          <p:cNvSpPr/>
          <p:nvPr/>
        </p:nvSpPr>
        <p:spPr>
          <a:xfrm>
            <a:off x="3135826" y="4751170"/>
            <a:ext cx="1748422" cy="135310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4" name="空心弧 23">
            <a:extLst>
              <a:ext uri="{FF2B5EF4-FFF2-40B4-BE49-F238E27FC236}">
                <a16:creationId xmlns="" xmlns:a16="http://schemas.microsoft.com/office/drawing/2014/main" id="{BB1DA1E6-02AC-478B-A8EB-35164E0F8C90}"/>
              </a:ext>
            </a:extLst>
          </p:cNvPr>
          <p:cNvSpPr/>
          <p:nvPr/>
        </p:nvSpPr>
        <p:spPr>
          <a:xfrm rot="5400000" flipH="1">
            <a:off x="9211804" y="4751170"/>
            <a:ext cx="1353108" cy="1353108"/>
          </a:xfrm>
          <a:prstGeom prst="blockArc">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思源黑体 Normal" panose="020B0400000000000000" pitchFamily="34" charset="-122"/>
              <a:ea typeface="思源黑体 Normal" panose="020B0400000000000000" pitchFamily="34" charset="-122"/>
            </a:endParaRPr>
          </a:p>
        </p:txBody>
      </p:sp>
      <p:sp>
        <p:nvSpPr>
          <p:cNvPr id="26" name="TextBox 14">
            <a:extLst>
              <a:ext uri="{FF2B5EF4-FFF2-40B4-BE49-F238E27FC236}">
                <a16:creationId xmlns="" xmlns:a16="http://schemas.microsoft.com/office/drawing/2014/main" id="{1294D207-1B40-4FEF-99F7-D9CF5153A052}"/>
              </a:ext>
            </a:extLst>
          </p:cNvPr>
          <p:cNvSpPr txBox="1"/>
          <p:nvPr/>
        </p:nvSpPr>
        <p:spPr>
          <a:xfrm>
            <a:off x="3252363" y="5255692"/>
            <a:ext cx="1515347" cy="369332"/>
          </a:xfrm>
          <a:prstGeom prst="rect">
            <a:avLst/>
          </a:prstGeom>
          <a:noFill/>
        </p:spPr>
        <p:txBody>
          <a:bodyPr wrap="square" lIns="0" tIns="0" rIns="0" bIns="0" rtlCol="0">
            <a:spAutoFit/>
          </a:bodyPr>
          <a:lstStyle>
            <a:defPPr>
              <a:defRPr lang="zh-CN"/>
            </a:defPPr>
            <a:lvl1pPr algn="ctr">
              <a:buFont typeface="Arial" panose="020B0604020202020204" pitchFamily="34" charset="0"/>
              <a:buNone/>
              <a:defRPr sz="2400" b="1">
                <a:solidFill>
                  <a:schemeClr val="bg1"/>
                </a:solidFill>
                <a:cs typeface="+mn-ea"/>
              </a:defRPr>
            </a:lvl1pPr>
          </a:lstStyle>
          <a:p>
            <a:r>
              <a:rPr lang="zh-CN" altLang="en-US" dirty="0">
                <a:sym typeface="+mn-lt"/>
              </a:rPr>
              <a:t>外部原因</a:t>
            </a:r>
          </a:p>
        </p:txBody>
      </p:sp>
      <p:sp>
        <p:nvSpPr>
          <p:cNvPr id="27" name="TextBox 13">
            <a:extLst>
              <a:ext uri="{FF2B5EF4-FFF2-40B4-BE49-F238E27FC236}">
                <a16:creationId xmlns="" xmlns:a16="http://schemas.microsoft.com/office/drawing/2014/main" id="{82B20BD7-7F6F-4D98-B771-9C6DD738ED06}"/>
              </a:ext>
            </a:extLst>
          </p:cNvPr>
          <p:cNvSpPr txBox="1"/>
          <p:nvPr/>
        </p:nvSpPr>
        <p:spPr>
          <a:xfrm>
            <a:off x="6128268" y="5009695"/>
            <a:ext cx="2242201" cy="830997"/>
          </a:xfrm>
          <a:prstGeom prst="rect">
            <a:avLst/>
          </a:prstGeom>
          <a:noFill/>
        </p:spPr>
        <p:txBody>
          <a:bodyPr wrap="square" lIns="0" tIns="0" rIns="0" bIns="0" rtlCol="0">
            <a:spAutoFit/>
          </a:bodyPr>
          <a:lstStyle/>
          <a:p>
            <a:pPr>
              <a:lnSpc>
                <a:spcPct val="150000"/>
              </a:lnSpc>
            </a:pPr>
            <a:r>
              <a:rPr lang="zh-CN" altLang="en-US" dirty="0">
                <a:latin typeface="+mn-ea"/>
                <a:cs typeface="+mn-ea"/>
                <a:sym typeface="+mn-lt"/>
              </a:rPr>
              <a:t>（</a:t>
            </a:r>
            <a:r>
              <a:rPr lang="en-US" altLang="zh-CN" dirty="0">
                <a:latin typeface="+mn-ea"/>
                <a:cs typeface="+mn-ea"/>
                <a:sym typeface="+mn-lt"/>
              </a:rPr>
              <a:t>1</a:t>
            </a:r>
            <a:r>
              <a:rPr lang="zh-CN" altLang="en-US" dirty="0">
                <a:latin typeface="+mn-ea"/>
                <a:cs typeface="+mn-ea"/>
                <a:sym typeface="+mn-lt"/>
              </a:rPr>
              <a:t>）社会风气</a:t>
            </a:r>
          </a:p>
          <a:p>
            <a:pPr>
              <a:lnSpc>
                <a:spcPct val="150000"/>
              </a:lnSpc>
            </a:pPr>
            <a:r>
              <a:rPr lang="zh-CN" altLang="en-US" dirty="0">
                <a:latin typeface="+mn-ea"/>
                <a:cs typeface="+mn-ea"/>
                <a:sym typeface="+mn-lt"/>
              </a:rPr>
              <a:t>（</a:t>
            </a:r>
            <a:r>
              <a:rPr lang="en-US" altLang="zh-CN" dirty="0">
                <a:latin typeface="+mn-ea"/>
                <a:cs typeface="+mn-ea"/>
                <a:sym typeface="+mn-lt"/>
              </a:rPr>
              <a:t>2</a:t>
            </a:r>
            <a:r>
              <a:rPr lang="zh-CN" altLang="en-US" dirty="0">
                <a:latin typeface="+mn-ea"/>
                <a:cs typeface="+mn-ea"/>
                <a:sym typeface="+mn-lt"/>
              </a:rPr>
              <a:t>）政策及体制</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100"/>
                            </p:stCondLst>
                            <p:childTnLst>
                              <p:par>
                                <p:cTn id="15" presetID="10" presetClass="entr" presetSubtype="0"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500"/>
                                        <p:tgtEl>
                                          <p:spTgt spid="1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1600"/>
                            </p:stCondLst>
                            <p:childTnLst>
                              <p:par>
                                <p:cTn id="25" presetID="16" presetClass="entr" presetSubtype="2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barn(inVertical)">
                                      <p:cBhvr>
                                        <p:cTn id="27" dur="1000"/>
                                        <p:tgtEl>
                                          <p:spTgt spid="14"/>
                                        </p:tgtEl>
                                      </p:cBhvr>
                                    </p:animEffect>
                                  </p:childTnLst>
                                </p:cTn>
                              </p:par>
                            </p:childTnLst>
                          </p:cTn>
                        </p:par>
                        <p:par>
                          <p:cTn id="28" fill="hold">
                            <p:stCondLst>
                              <p:cond delay="2600"/>
                            </p:stCondLst>
                            <p:childTnLst>
                              <p:par>
                                <p:cTn id="29" presetID="10"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childTnLst>
                          </p:cTn>
                        </p:par>
                        <p:par>
                          <p:cTn id="38" fill="hold">
                            <p:stCondLst>
                              <p:cond delay="3100"/>
                            </p:stCondLst>
                            <p:childTnLst>
                              <p:par>
                                <p:cTn id="39" presetID="16" presetClass="entr" presetSubtype="2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barn(inVertical)">
                                      <p:cBhvr>
                                        <p:cTn id="41" dur="1000"/>
                                        <p:tgtEl>
                                          <p:spTgt spid="20"/>
                                        </p:tgtEl>
                                      </p:cBhvr>
                                    </p:animEffect>
                                  </p:childTnLst>
                                </p:cTn>
                              </p:par>
                            </p:childTnLst>
                          </p:cTn>
                        </p:par>
                        <p:par>
                          <p:cTn id="42" fill="hold">
                            <p:stCondLst>
                              <p:cond delay="4100"/>
                            </p:stCondLst>
                            <p:childTnLst>
                              <p:par>
                                <p:cTn id="43" presetID="10"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500"/>
                                        <p:tgtEl>
                                          <p:spTgt spid="2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fade">
                                      <p:cBhvr>
                                        <p:cTn id="51" dur="500"/>
                                        <p:tgtEl>
                                          <p:spTgt spid="24"/>
                                        </p:tgtEl>
                                      </p:cBhvr>
                                    </p:animEffect>
                                  </p:childTnLst>
                                </p:cTn>
                              </p:par>
                            </p:childTnLst>
                          </p:cTn>
                        </p:par>
                        <p:par>
                          <p:cTn id="52" fill="hold">
                            <p:stCondLst>
                              <p:cond delay="4600"/>
                            </p:stCondLst>
                            <p:childTnLst>
                              <p:par>
                                <p:cTn id="53" presetID="16" presetClass="entr" presetSubtype="21"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barn(inVertical)">
                                      <p:cBhvr>
                                        <p:cTn id="55"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4" grpId="0"/>
      <p:bldP spid="15" grpId="0"/>
      <p:bldP spid="16" grpId="0" animBg="1"/>
      <p:bldP spid="17" grpId="0" animBg="1"/>
      <p:bldP spid="18" grpId="0" animBg="1"/>
      <p:bldP spid="20" grpId="0"/>
      <p:bldP spid="21" grpId="0"/>
      <p:bldP spid="22" grpId="0" animBg="1"/>
      <p:bldP spid="23" grpId="0" animBg="1"/>
      <p:bldP spid="24" grpId="0" animBg="1"/>
      <p:bldP spid="26" grpId="0"/>
      <p:bldP spid="27"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a:extLst>
              <a:ext uri="{FF2B5EF4-FFF2-40B4-BE49-F238E27FC236}">
                <a16:creationId xmlns="" xmlns:a16="http://schemas.microsoft.com/office/drawing/2014/main" id="{67B9B883-756F-4A48-BA96-17D26D8440F3}"/>
              </a:ext>
            </a:extLst>
          </p:cNvPr>
          <p:cNvSpPr>
            <a:spLocks noGrp="1"/>
          </p:cNvSpPr>
          <p:nvPr>
            <p:ph type="title" idx="4294967295"/>
          </p:nvPr>
        </p:nvSpPr>
        <p:spPr>
          <a:xfrm>
            <a:off x="1735138" y="715921"/>
            <a:ext cx="8229600" cy="1143000"/>
          </a:xfrm>
        </p:spPr>
        <p:txBody>
          <a:bodyPr vert="horz" lIns="91440" tIns="45720" rIns="91440" bIns="45720" rtlCol="0" anchor="ctr">
            <a:normAutofit/>
          </a:bodyPr>
          <a:lstStyle/>
          <a:p>
            <a:pPr algn="ctr"/>
            <a:r>
              <a:rPr lang="zh-CN" altLang="en-US" sz="2400" dirty="0">
                <a:solidFill>
                  <a:srgbClr val="C00000"/>
                </a:solidFill>
                <a:latin typeface="+mn-lt"/>
                <a:ea typeface="+mn-ea"/>
                <a:cs typeface="+mn-ea"/>
                <a:sym typeface="+mn-lt"/>
              </a:rPr>
              <a:t>五、判决生效后的自我保护</a:t>
            </a:r>
          </a:p>
        </p:txBody>
      </p:sp>
      <p:sp>
        <p:nvSpPr>
          <p:cNvPr id="5" name="圆角矩形 6">
            <a:extLst>
              <a:ext uri="{FF2B5EF4-FFF2-40B4-BE49-F238E27FC236}">
                <a16:creationId xmlns="" xmlns:a16="http://schemas.microsoft.com/office/drawing/2014/main" id="{405431EA-2329-4D90-8DE7-98F412CBC969}"/>
              </a:ext>
            </a:extLst>
          </p:cNvPr>
          <p:cNvSpPr/>
          <p:nvPr/>
        </p:nvSpPr>
        <p:spPr>
          <a:xfrm>
            <a:off x="6096000" y="2009358"/>
            <a:ext cx="4608512" cy="1488165"/>
          </a:xfrm>
          <a:prstGeom prst="roundRect">
            <a:avLst>
              <a:gd name="adj" fmla="val 3888"/>
            </a:avLst>
          </a:prstGeom>
          <a:solidFill>
            <a:schemeClr val="bg1"/>
          </a:solidFill>
          <a:ln w="127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sp>
        <p:nvSpPr>
          <p:cNvPr id="7" name="圆角矩形 7">
            <a:extLst>
              <a:ext uri="{FF2B5EF4-FFF2-40B4-BE49-F238E27FC236}">
                <a16:creationId xmlns="" xmlns:a16="http://schemas.microsoft.com/office/drawing/2014/main" id="{142C653A-E789-4525-AFAA-DC52F1A14927}"/>
              </a:ext>
            </a:extLst>
          </p:cNvPr>
          <p:cNvSpPr/>
          <p:nvPr/>
        </p:nvSpPr>
        <p:spPr>
          <a:xfrm>
            <a:off x="6096000" y="4220398"/>
            <a:ext cx="4608512" cy="1488165"/>
          </a:xfrm>
          <a:prstGeom prst="roundRect">
            <a:avLst>
              <a:gd name="adj" fmla="val 6016"/>
            </a:avLst>
          </a:prstGeom>
          <a:solidFill>
            <a:schemeClr val="bg1"/>
          </a:solidFill>
          <a:ln w="12700">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思源黑体 Normal" panose="020B0400000000000000" pitchFamily="34" charset="-122"/>
              <a:ea typeface="思源黑体 Normal" panose="020B0400000000000000" pitchFamily="34" charset="-122"/>
            </a:endParaRPr>
          </a:p>
        </p:txBody>
      </p:sp>
      <p:pic>
        <p:nvPicPr>
          <p:cNvPr id="9" name="Picture 2">
            <a:extLst>
              <a:ext uri="{FF2B5EF4-FFF2-40B4-BE49-F238E27FC236}">
                <a16:creationId xmlns="" xmlns:a16="http://schemas.microsoft.com/office/drawing/2014/main" id="{350FA7E5-D9B4-4BA1-AE93-7E2D8CC9D605}"/>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flipH="1">
            <a:off x="699795" y="2355222"/>
            <a:ext cx="4786199" cy="3190798"/>
          </a:xfrm>
          <a:prstGeom prst="rect">
            <a:avLst/>
          </a:prstGeom>
          <a:noFill/>
          <a:ln w="12700">
            <a:solidFill>
              <a:schemeClr val="bg1">
                <a:lumMod val="75000"/>
              </a:schemeClr>
            </a:solidFill>
            <a:miter lim="800000"/>
            <a:headEnd/>
            <a:tailEnd/>
          </a:ln>
          <a:effectLst>
            <a:outerShdw blurRad="254000" dist="63500" dir="2700000" algn="tl" rotWithShape="0">
              <a:prstClr val="black">
                <a:alpha val="30000"/>
              </a:prstClr>
            </a:outerShdw>
          </a:effectLst>
          <a:extLst>
            <a:ext uri="{909E8E84-426E-40DD-AFC4-6F175D3DCCD1}">
              <a14:hiddenFill xmlns:a14="http://schemas.microsoft.com/office/drawing/2010/main">
                <a:solidFill>
                  <a:schemeClr val="accent1"/>
                </a:solidFill>
              </a14:hiddenFill>
            </a:ext>
          </a:extLst>
        </p:spPr>
      </p:pic>
      <p:sp>
        <p:nvSpPr>
          <p:cNvPr id="10" name="Rectangle 12">
            <a:extLst>
              <a:ext uri="{FF2B5EF4-FFF2-40B4-BE49-F238E27FC236}">
                <a16:creationId xmlns="" xmlns:a16="http://schemas.microsoft.com/office/drawing/2014/main" id="{955B42EE-19A8-4B4B-885C-2C84C70398DF}"/>
              </a:ext>
            </a:extLst>
          </p:cNvPr>
          <p:cNvSpPr/>
          <p:nvPr/>
        </p:nvSpPr>
        <p:spPr>
          <a:xfrm>
            <a:off x="6272808" y="2355222"/>
            <a:ext cx="4326768" cy="796436"/>
          </a:xfrm>
          <a:prstGeom prst="rect">
            <a:avLst/>
          </a:prstGeom>
        </p:spPr>
        <p:txBody>
          <a:bodyPr wrap="square">
            <a:spAutoFit/>
          </a:bodyPr>
          <a:lstStyle/>
          <a:p>
            <a:pPr>
              <a:lnSpc>
                <a:spcPct val="150000"/>
              </a:lnSpc>
            </a:pPr>
            <a:r>
              <a:rPr lang="zh-CN" altLang="en-US" sz="1600" dirty="0">
                <a:solidFill>
                  <a:schemeClr val="bg2">
                    <a:lumMod val="25000"/>
                  </a:schemeClr>
                </a:solidFill>
                <a:latin typeface="+mn-ea"/>
                <a:cs typeface="+mn-ea"/>
                <a:sym typeface="+mn-lt"/>
              </a:rPr>
              <a:t>（一）抗争到底，申请再审，争取启动审判监督程序纠正错案</a:t>
            </a:r>
          </a:p>
        </p:txBody>
      </p:sp>
      <p:sp>
        <p:nvSpPr>
          <p:cNvPr id="11" name="Rectangle 12">
            <a:extLst>
              <a:ext uri="{FF2B5EF4-FFF2-40B4-BE49-F238E27FC236}">
                <a16:creationId xmlns="" xmlns:a16="http://schemas.microsoft.com/office/drawing/2014/main" id="{8FFDED0D-9A72-4873-82F0-C472F12384A1}"/>
              </a:ext>
            </a:extLst>
          </p:cNvPr>
          <p:cNvSpPr/>
          <p:nvPr/>
        </p:nvSpPr>
        <p:spPr>
          <a:xfrm>
            <a:off x="6272808" y="4156566"/>
            <a:ext cx="4143672" cy="1615827"/>
          </a:xfrm>
          <a:prstGeom prst="rect">
            <a:avLst/>
          </a:prstGeom>
        </p:spPr>
        <p:txBody>
          <a:bodyPr wrap="square">
            <a:spAutoFit/>
          </a:bodyPr>
          <a:lstStyle/>
          <a:p>
            <a:pPr>
              <a:lnSpc>
                <a:spcPct val="150000"/>
              </a:lnSpc>
            </a:pPr>
            <a:r>
              <a:rPr lang="zh-CN" altLang="en-US" sz="1600" dirty="0">
                <a:solidFill>
                  <a:schemeClr val="bg2">
                    <a:lumMod val="25000"/>
                  </a:schemeClr>
                </a:solidFill>
                <a:latin typeface="+mn-ea"/>
                <a:cs typeface="+mn-ea"/>
                <a:sym typeface="+mn-lt"/>
              </a:rPr>
              <a:t>（二）认罪服法，争取早日重获自由</a:t>
            </a:r>
          </a:p>
          <a:p>
            <a:pPr>
              <a:lnSpc>
                <a:spcPct val="150000"/>
              </a:lnSpc>
            </a:pPr>
            <a:r>
              <a:rPr lang="en-US" altLang="zh-CN" sz="1600" dirty="0">
                <a:solidFill>
                  <a:schemeClr val="bg2">
                    <a:lumMod val="25000"/>
                  </a:schemeClr>
                </a:solidFill>
                <a:latin typeface="+mn-ea"/>
                <a:cs typeface="+mn-ea"/>
                <a:sym typeface="+mn-lt"/>
              </a:rPr>
              <a:t>1</a:t>
            </a:r>
            <a:r>
              <a:rPr lang="zh-CN" altLang="en-US" sz="1600" dirty="0">
                <a:solidFill>
                  <a:schemeClr val="bg2">
                    <a:lumMod val="25000"/>
                  </a:schemeClr>
                </a:solidFill>
                <a:latin typeface="+mn-ea"/>
                <a:cs typeface="+mn-ea"/>
                <a:sym typeface="+mn-lt"/>
              </a:rPr>
              <a:t>、申请监外执行</a:t>
            </a:r>
          </a:p>
          <a:p>
            <a:pPr>
              <a:lnSpc>
                <a:spcPct val="150000"/>
              </a:lnSpc>
            </a:pPr>
            <a:r>
              <a:rPr lang="en-US" altLang="zh-CN" sz="1600" dirty="0">
                <a:solidFill>
                  <a:schemeClr val="bg2">
                    <a:lumMod val="25000"/>
                  </a:schemeClr>
                </a:solidFill>
                <a:latin typeface="+mn-ea"/>
                <a:cs typeface="+mn-ea"/>
                <a:sym typeface="+mn-lt"/>
              </a:rPr>
              <a:t>2</a:t>
            </a:r>
            <a:r>
              <a:rPr lang="zh-CN" altLang="en-US" sz="1600" dirty="0">
                <a:solidFill>
                  <a:schemeClr val="bg2">
                    <a:lumMod val="25000"/>
                  </a:schemeClr>
                </a:solidFill>
                <a:latin typeface="+mn-ea"/>
                <a:cs typeface="+mn-ea"/>
                <a:sym typeface="+mn-lt"/>
              </a:rPr>
              <a:t>、积极争取减刑机会</a:t>
            </a:r>
          </a:p>
          <a:p>
            <a:pPr>
              <a:lnSpc>
                <a:spcPct val="150000"/>
              </a:lnSpc>
            </a:pPr>
            <a:r>
              <a:rPr lang="en-US" altLang="zh-CN" sz="1600" dirty="0">
                <a:solidFill>
                  <a:schemeClr val="bg2">
                    <a:lumMod val="25000"/>
                  </a:schemeClr>
                </a:solidFill>
                <a:latin typeface="+mn-ea"/>
                <a:cs typeface="+mn-ea"/>
                <a:sym typeface="+mn-lt"/>
              </a:rPr>
              <a:t>3</a:t>
            </a:r>
            <a:r>
              <a:rPr lang="zh-CN" altLang="en-US" sz="1600" dirty="0">
                <a:solidFill>
                  <a:schemeClr val="bg2">
                    <a:lumMod val="25000"/>
                  </a:schemeClr>
                </a:solidFill>
                <a:latin typeface="+mn-ea"/>
                <a:cs typeface="+mn-ea"/>
                <a:sym typeface="+mn-lt"/>
              </a:rPr>
              <a:t>、申请假释</a:t>
            </a:r>
          </a:p>
        </p:txBody>
      </p:sp>
      <p:sp>
        <p:nvSpPr>
          <p:cNvPr id="12"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4677286"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latin typeface="+mn-lt"/>
                <a:ea typeface="+mn-ea"/>
                <a:cs typeface="+mn-ea"/>
                <a:sym typeface="+mn-lt"/>
              </a:rPr>
              <a:t>身处危境自我保护</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1" presetClass="entr" presetSubtype="1"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500"/>
                                        <p:tgtEl>
                                          <p:spTgt spid="5"/>
                                        </p:tgtEl>
                                      </p:cBhvr>
                                    </p:animEffect>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p:cTn id="18" dur="500" fill="hold"/>
                                        <p:tgtEl>
                                          <p:spTgt spid="10"/>
                                        </p:tgtEl>
                                        <p:attrNameLst>
                                          <p:attrName>ppt_w</p:attrName>
                                        </p:attrNameLst>
                                      </p:cBhvr>
                                      <p:tavLst>
                                        <p:tav tm="0">
                                          <p:val>
                                            <p:fltVal val="0"/>
                                          </p:val>
                                        </p:tav>
                                        <p:tav tm="100000">
                                          <p:val>
                                            <p:strVal val="#ppt_w"/>
                                          </p:val>
                                        </p:tav>
                                      </p:tavLst>
                                    </p:anim>
                                    <p:anim calcmode="lin" valueType="num">
                                      <p:cBhvr>
                                        <p:cTn id="19" dur="500" fill="hold"/>
                                        <p:tgtEl>
                                          <p:spTgt spid="10"/>
                                        </p:tgtEl>
                                        <p:attrNameLst>
                                          <p:attrName>ppt_h</p:attrName>
                                        </p:attrNameLst>
                                      </p:cBhvr>
                                      <p:tavLst>
                                        <p:tav tm="0">
                                          <p:val>
                                            <p:fltVal val="0"/>
                                          </p:val>
                                        </p:tav>
                                        <p:tav tm="100000">
                                          <p:val>
                                            <p:strVal val="#ppt_h"/>
                                          </p:val>
                                        </p:tav>
                                      </p:tavLst>
                                    </p:anim>
                                    <p:animEffect transition="in" filter="fade">
                                      <p:cBhvr>
                                        <p:cTn id="20" dur="500"/>
                                        <p:tgtEl>
                                          <p:spTgt spid="10"/>
                                        </p:tgtEl>
                                      </p:cBhvr>
                                    </p:animEffect>
                                  </p:childTnLst>
                                </p:cTn>
                              </p:par>
                            </p:childTnLst>
                          </p:cTn>
                        </p:par>
                        <p:par>
                          <p:cTn id="21" fill="hold">
                            <p:stCondLst>
                              <p:cond delay="2000"/>
                            </p:stCondLst>
                            <p:childTnLst>
                              <p:par>
                                <p:cTn id="22" presetID="21" presetClass="entr" presetSubtype="1"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heel(1)">
                                      <p:cBhvr>
                                        <p:cTn id="24" dur="500"/>
                                        <p:tgtEl>
                                          <p:spTgt spid="7"/>
                                        </p:tgtEl>
                                      </p:cBhvr>
                                    </p:animEffect>
                                  </p:childTnLst>
                                </p:cTn>
                              </p:par>
                            </p:childTnLst>
                          </p:cTn>
                        </p:par>
                        <p:par>
                          <p:cTn id="25" fill="hold">
                            <p:stCondLst>
                              <p:cond delay="2500"/>
                            </p:stCondLst>
                            <p:childTnLst>
                              <p:par>
                                <p:cTn id="26" presetID="53" presetClass="entr" presetSubtype="16"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10" grpId="0"/>
      <p:bldP spid="11"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9E136F73-EFD0-4509-BB3B-5397405C1B25}"/>
              </a:ext>
            </a:extLst>
          </p:cNvPr>
          <p:cNvGrpSpPr/>
          <p:nvPr/>
        </p:nvGrpSpPr>
        <p:grpSpPr>
          <a:xfrm>
            <a:off x="510023" y="9040"/>
            <a:ext cx="793531" cy="632460"/>
            <a:chOff x="9037319" y="778533"/>
            <a:chExt cx="3618207" cy="2883782"/>
          </a:xfrm>
          <a:solidFill>
            <a:srgbClr val="595959"/>
          </a:solidFill>
        </p:grpSpPr>
        <p:sp>
          <p:nvSpPr>
            <p:cNvPr id="5" name="椭圆 4">
              <a:extLst>
                <a:ext uri="{FF2B5EF4-FFF2-40B4-BE49-F238E27FC236}">
                  <a16:creationId xmlns="" xmlns:a16="http://schemas.microsoft.com/office/drawing/2014/main" id="{6008E4E0-1E21-4ECD-A77F-B2A4EDFB2CF0}"/>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 name="椭圆 5">
              <a:extLst>
                <a:ext uri="{FF2B5EF4-FFF2-40B4-BE49-F238E27FC236}">
                  <a16:creationId xmlns="" xmlns:a16="http://schemas.microsoft.com/office/drawing/2014/main" id="{850F8FC4-0802-4F66-8121-0CA29CA4588C}"/>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 name="椭圆 6">
              <a:extLst>
                <a:ext uri="{FF2B5EF4-FFF2-40B4-BE49-F238E27FC236}">
                  <a16:creationId xmlns="" xmlns:a16="http://schemas.microsoft.com/office/drawing/2014/main" id="{C22DF27E-BCE9-429B-A06F-A2E03C6CC68D}"/>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 name="椭圆 7">
              <a:extLst>
                <a:ext uri="{FF2B5EF4-FFF2-40B4-BE49-F238E27FC236}">
                  <a16:creationId xmlns="" xmlns:a16="http://schemas.microsoft.com/office/drawing/2014/main" id="{603B037B-1F7A-4422-924E-2697053F6D81}"/>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 name="椭圆 8">
              <a:extLst>
                <a:ext uri="{FF2B5EF4-FFF2-40B4-BE49-F238E27FC236}">
                  <a16:creationId xmlns="" xmlns:a16="http://schemas.microsoft.com/office/drawing/2014/main" id="{6C114373-5516-4716-B0DC-E796DC6E85F5}"/>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 name="椭圆 9">
              <a:extLst>
                <a:ext uri="{FF2B5EF4-FFF2-40B4-BE49-F238E27FC236}">
                  <a16:creationId xmlns="" xmlns:a16="http://schemas.microsoft.com/office/drawing/2014/main" id="{5565BDA1-868F-4A07-A856-55A61B55EC18}"/>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 name="椭圆 10">
              <a:extLst>
                <a:ext uri="{FF2B5EF4-FFF2-40B4-BE49-F238E27FC236}">
                  <a16:creationId xmlns="" xmlns:a16="http://schemas.microsoft.com/office/drawing/2014/main" id="{C08D58FD-FB6F-4EBB-AAFF-EAAD50B9BC62}"/>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 name="椭圆 11">
              <a:extLst>
                <a:ext uri="{FF2B5EF4-FFF2-40B4-BE49-F238E27FC236}">
                  <a16:creationId xmlns="" xmlns:a16="http://schemas.microsoft.com/office/drawing/2014/main" id="{648021E1-44D1-4093-A54C-E92B2A7CB56D}"/>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 name="椭圆 12">
              <a:extLst>
                <a:ext uri="{FF2B5EF4-FFF2-40B4-BE49-F238E27FC236}">
                  <a16:creationId xmlns="" xmlns:a16="http://schemas.microsoft.com/office/drawing/2014/main" id="{FB7123FD-D558-48F9-A08F-98AE09F6BAE0}"/>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4" name="椭圆 13">
              <a:extLst>
                <a:ext uri="{FF2B5EF4-FFF2-40B4-BE49-F238E27FC236}">
                  <a16:creationId xmlns="" xmlns:a16="http://schemas.microsoft.com/office/drawing/2014/main" id="{FA466AFD-DBD2-4D9C-88B5-A81809106ED3}"/>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5" name="椭圆 14">
              <a:extLst>
                <a:ext uri="{FF2B5EF4-FFF2-40B4-BE49-F238E27FC236}">
                  <a16:creationId xmlns="" xmlns:a16="http://schemas.microsoft.com/office/drawing/2014/main" id="{CF197C83-0709-49B5-83B4-679B616BBDB2}"/>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6" name="椭圆 15">
              <a:extLst>
                <a:ext uri="{FF2B5EF4-FFF2-40B4-BE49-F238E27FC236}">
                  <a16:creationId xmlns="" xmlns:a16="http://schemas.microsoft.com/office/drawing/2014/main" id="{2065FA2E-A4EC-4599-A33D-47E65B87F3D1}"/>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7" name="椭圆 16">
              <a:extLst>
                <a:ext uri="{FF2B5EF4-FFF2-40B4-BE49-F238E27FC236}">
                  <a16:creationId xmlns="" xmlns:a16="http://schemas.microsoft.com/office/drawing/2014/main" id="{B14B349B-E6F7-48FE-A78F-12579B2458CC}"/>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8" name="椭圆 17">
              <a:extLst>
                <a:ext uri="{FF2B5EF4-FFF2-40B4-BE49-F238E27FC236}">
                  <a16:creationId xmlns="" xmlns:a16="http://schemas.microsoft.com/office/drawing/2014/main" id="{202A6D07-1BC4-4C16-B6A0-8FA5E358D748}"/>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9" name="椭圆 18">
              <a:extLst>
                <a:ext uri="{FF2B5EF4-FFF2-40B4-BE49-F238E27FC236}">
                  <a16:creationId xmlns="" xmlns:a16="http://schemas.microsoft.com/office/drawing/2014/main" id="{CEE1420E-60A1-453D-A62E-A69028B81D7D}"/>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0" name="椭圆 19">
              <a:extLst>
                <a:ext uri="{FF2B5EF4-FFF2-40B4-BE49-F238E27FC236}">
                  <a16:creationId xmlns="" xmlns:a16="http://schemas.microsoft.com/office/drawing/2014/main" id="{19C660D9-D90F-4F36-8AE7-E6D8C46DFE85}"/>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1" name="椭圆 20">
              <a:extLst>
                <a:ext uri="{FF2B5EF4-FFF2-40B4-BE49-F238E27FC236}">
                  <a16:creationId xmlns="" xmlns:a16="http://schemas.microsoft.com/office/drawing/2014/main" id="{4ED93379-E86E-4E19-886C-84D49B73FEA4}"/>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2" name="椭圆 21">
              <a:extLst>
                <a:ext uri="{FF2B5EF4-FFF2-40B4-BE49-F238E27FC236}">
                  <a16:creationId xmlns="" xmlns:a16="http://schemas.microsoft.com/office/drawing/2014/main" id="{68B593E9-E780-4516-B20D-C2B44920667C}"/>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3" name="椭圆 22">
              <a:extLst>
                <a:ext uri="{FF2B5EF4-FFF2-40B4-BE49-F238E27FC236}">
                  <a16:creationId xmlns="" xmlns:a16="http://schemas.microsoft.com/office/drawing/2014/main" id="{68FACA8E-E6D9-4889-A373-38343F6C91FF}"/>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4" name="椭圆 23">
              <a:extLst>
                <a:ext uri="{FF2B5EF4-FFF2-40B4-BE49-F238E27FC236}">
                  <a16:creationId xmlns="" xmlns:a16="http://schemas.microsoft.com/office/drawing/2014/main" id="{554CE07C-72B1-4A95-A674-115D5C75E0AC}"/>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5" name="椭圆 24">
              <a:extLst>
                <a:ext uri="{FF2B5EF4-FFF2-40B4-BE49-F238E27FC236}">
                  <a16:creationId xmlns="" xmlns:a16="http://schemas.microsoft.com/office/drawing/2014/main" id="{0E0401DA-6AEC-4A6E-BDCB-636B93A913BE}"/>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6" name="椭圆 25">
              <a:extLst>
                <a:ext uri="{FF2B5EF4-FFF2-40B4-BE49-F238E27FC236}">
                  <a16:creationId xmlns="" xmlns:a16="http://schemas.microsoft.com/office/drawing/2014/main" id="{F4E2D569-80C7-44F9-A770-859F74C01A4A}"/>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7" name="椭圆 26">
              <a:extLst>
                <a:ext uri="{FF2B5EF4-FFF2-40B4-BE49-F238E27FC236}">
                  <a16:creationId xmlns="" xmlns:a16="http://schemas.microsoft.com/office/drawing/2014/main" id="{608878E1-F920-4C2F-8050-EBC1FAB78BC8}"/>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8" name="椭圆 27">
              <a:extLst>
                <a:ext uri="{FF2B5EF4-FFF2-40B4-BE49-F238E27FC236}">
                  <a16:creationId xmlns="" xmlns:a16="http://schemas.microsoft.com/office/drawing/2014/main" id="{1F2B175C-02C8-4FF3-B53A-FAA76C6C4789}"/>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29" name="椭圆 28">
              <a:extLst>
                <a:ext uri="{FF2B5EF4-FFF2-40B4-BE49-F238E27FC236}">
                  <a16:creationId xmlns="" xmlns:a16="http://schemas.microsoft.com/office/drawing/2014/main" id="{C2644A3E-35E4-4384-AB21-82180F529667}"/>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0" name="椭圆 29">
              <a:extLst>
                <a:ext uri="{FF2B5EF4-FFF2-40B4-BE49-F238E27FC236}">
                  <a16:creationId xmlns="" xmlns:a16="http://schemas.microsoft.com/office/drawing/2014/main" id="{194D65EC-547B-4605-B160-2D9D4DAE2038}"/>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1" name="椭圆 30">
              <a:extLst>
                <a:ext uri="{FF2B5EF4-FFF2-40B4-BE49-F238E27FC236}">
                  <a16:creationId xmlns="" xmlns:a16="http://schemas.microsoft.com/office/drawing/2014/main" id="{C5B102A9-3A54-4944-AC07-6E5DC51F5FB0}"/>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2" name="椭圆 31">
              <a:extLst>
                <a:ext uri="{FF2B5EF4-FFF2-40B4-BE49-F238E27FC236}">
                  <a16:creationId xmlns="" xmlns:a16="http://schemas.microsoft.com/office/drawing/2014/main" id="{ED8F0954-F0F3-42DB-9ED1-93193E365C7F}"/>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3" name="椭圆 32">
              <a:extLst>
                <a:ext uri="{FF2B5EF4-FFF2-40B4-BE49-F238E27FC236}">
                  <a16:creationId xmlns="" xmlns:a16="http://schemas.microsoft.com/office/drawing/2014/main" id="{CDC22C9B-08ED-4DDE-9E70-2A19A5E67DFB}"/>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4" name="椭圆 33">
              <a:extLst>
                <a:ext uri="{FF2B5EF4-FFF2-40B4-BE49-F238E27FC236}">
                  <a16:creationId xmlns="" xmlns:a16="http://schemas.microsoft.com/office/drawing/2014/main" id="{30158C3E-D9B4-4A51-B5B9-D73A140DF20E}"/>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5" name="椭圆 34">
              <a:extLst>
                <a:ext uri="{FF2B5EF4-FFF2-40B4-BE49-F238E27FC236}">
                  <a16:creationId xmlns="" xmlns:a16="http://schemas.microsoft.com/office/drawing/2014/main" id="{021388FD-C819-43FA-8C94-A95C33387842}"/>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6" name="椭圆 35">
              <a:extLst>
                <a:ext uri="{FF2B5EF4-FFF2-40B4-BE49-F238E27FC236}">
                  <a16:creationId xmlns="" xmlns:a16="http://schemas.microsoft.com/office/drawing/2014/main" id="{DBB6732F-FBDF-4141-895A-A060C0D03451}"/>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7" name="椭圆 36">
              <a:extLst>
                <a:ext uri="{FF2B5EF4-FFF2-40B4-BE49-F238E27FC236}">
                  <a16:creationId xmlns="" xmlns:a16="http://schemas.microsoft.com/office/drawing/2014/main" id="{5E0160EB-BFAE-43A7-AF1D-40B02D8151C0}"/>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8" name="椭圆 37">
              <a:extLst>
                <a:ext uri="{FF2B5EF4-FFF2-40B4-BE49-F238E27FC236}">
                  <a16:creationId xmlns="" xmlns:a16="http://schemas.microsoft.com/office/drawing/2014/main" id="{8F1112A7-F59B-4802-9388-57BED4EB6314}"/>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39" name="椭圆 38">
              <a:extLst>
                <a:ext uri="{FF2B5EF4-FFF2-40B4-BE49-F238E27FC236}">
                  <a16:creationId xmlns="" xmlns:a16="http://schemas.microsoft.com/office/drawing/2014/main" id="{635478C7-4322-4550-B218-E4541FF1E030}"/>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40" name="椭圆 39">
              <a:extLst>
                <a:ext uri="{FF2B5EF4-FFF2-40B4-BE49-F238E27FC236}">
                  <a16:creationId xmlns="" xmlns:a16="http://schemas.microsoft.com/office/drawing/2014/main" id="{5402B0A9-7BB6-4B4C-978D-5A98E757A920}"/>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sp>
        <p:nvSpPr>
          <p:cNvPr id="41" name="矩形 40">
            <a:extLst>
              <a:ext uri="{FF2B5EF4-FFF2-40B4-BE49-F238E27FC236}">
                <a16:creationId xmlns="" xmlns:a16="http://schemas.microsoft.com/office/drawing/2014/main" id="{ABA7F6FF-FA97-477D-B1EA-1463B510E367}"/>
              </a:ext>
            </a:extLst>
          </p:cNvPr>
          <p:cNvSpPr/>
          <p:nvPr/>
        </p:nvSpPr>
        <p:spPr>
          <a:xfrm>
            <a:off x="1723650" y="1411274"/>
            <a:ext cx="8744702" cy="1107996"/>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srgbClr val="C00000"/>
                </a:solidFill>
                <a:effectLst/>
                <a:uLnTx/>
                <a:uFillTx/>
                <a:latin typeface="阿里巴巴普惠体 H" panose="00020600040101010101" pitchFamily="18" charset="-122"/>
                <a:ea typeface="阿里巴巴普惠体 H" panose="00020600040101010101" pitchFamily="18" charset="-122"/>
                <a:cs typeface="阿里巴巴普惠体 H" panose="00020600040101010101" pitchFamily="18" charset="-122"/>
                <a:sym typeface="+mn-lt"/>
              </a:rPr>
              <a:t>企业刑事法律风险防范</a:t>
            </a:r>
          </a:p>
        </p:txBody>
      </p:sp>
      <p:sp>
        <p:nvSpPr>
          <p:cNvPr id="42" name="文本框 41">
            <a:extLst>
              <a:ext uri="{FF2B5EF4-FFF2-40B4-BE49-F238E27FC236}">
                <a16:creationId xmlns="" xmlns:a16="http://schemas.microsoft.com/office/drawing/2014/main" id="{661F42B3-9AE8-447C-8157-B5BB2AA1238E}"/>
              </a:ext>
            </a:extLst>
          </p:cNvPr>
          <p:cNvSpPr txBox="1"/>
          <p:nvPr/>
        </p:nvSpPr>
        <p:spPr>
          <a:xfrm>
            <a:off x="4215547" y="1093416"/>
            <a:ext cx="3760907" cy="307777"/>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BF0001"/>
                </a:solidFill>
                <a:effectLst/>
                <a:uLnTx/>
                <a:uFillTx/>
                <a:latin typeface="Arial" panose="020F0502020204030204"/>
                <a:cs typeface="+mn-ea"/>
                <a:sym typeface="+mn-lt"/>
              </a:rPr>
              <a:t>法律风险控制与防范</a:t>
            </a:r>
          </a:p>
        </p:txBody>
      </p:sp>
      <p:sp>
        <p:nvSpPr>
          <p:cNvPr id="44" name="文本框 43">
            <a:extLst>
              <a:ext uri="{FF2B5EF4-FFF2-40B4-BE49-F238E27FC236}">
                <a16:creationId xmlns="" xmlns:a16="http://schemas.microsoft.com/office/drawing/2014/main" id="{30946193-63C0-4AF4-8783-CEE83C99A260}"/>
              </a:ext>
            </a:extLst>
          </p:cNvPr>
          <p:cNvSpPr txBox="1"/>
          <p:nvPr/>
        </p:nvSpPr>
        <p:spPr>
          <a:xfrm>
            <a:off x="2586379" y="2548633"/>
            <a:ext cx="6887836" cy="276999"/>
          </a:xfrm>
          <a:prstGeom prst="rect">
            <a:avLst/>
          </a:prstGeom>
          <a:noFill/>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a:ln>
                  <a:noFill/>
                </a:ln>
                <a:solidFill>
                  <a:srgbClr val="DD7476">
                    <a:lumMod val="75000"/>
                  </a:srgbClr>
                </a:solidFill>
                <a:effectLst/>
                <a:uLnTx/>
                <a:uFillTx/>
                <a:latin typeface="Arial" panose="020F0502020204030204"/>
                <a:cs typeface="+mn-ea"/>
                <a:sym typeface="+mn-lt"/>
              </a:rPr>
              <a:t>PREVENTION OF ENTERPRISE CRIMINAL LEGAL RISK</a:t>
            </a:r>
            <a:endParaRPr kumimoji="0" lang="zh-CN" altLang="en-US" sz="1200" b="0" i="0" u="none" strike="noStrike" kern="1200" cap="none" spc="0" normalizeH="0" baseline="0" noProof="0" dirty="0">
              <a:ln>
                <a:noFill/>
              </a:ln>
              <a:solidFill>
                <a:srgbClr val="DD7476">
                  <a:lumMod val="75000"/>
                </a:srgbClr>
              </a:solidFill>
              <a:effectLst/>
              <a:uLnTx/>
              <a:uFillTx/>
              <a:latin typeface="Arial" panose="020F0502020204030204"/>
              <a:cs typeface="+mn-ea"/>
              <a:sym typeface="+mn-lt"/>
            </a:endParaRPr>
          </a:p>
        </p:txBody>
      </p:sp>
      <p:grpSp>
        <p:nvGrpSpPr>
          <p:cNvPr id="45" name="组合 44">
            <a:extLst>
              <a:ext uri="{FF2B5EF4-FFF2-40B4-BE49-F238E27FC236}">
                <a16:creationId xmlns="" xmlns:a16="http://schemas.microsoft.com/office/drawing/2014/main" id="{EC2F8086-615B-4066-B309-BE9087EF5E54}"/>
              </a:ext>
            </a:extLst>
          </p:cNvPr>
          <p:cNvGrpSpPr/>
          <p:nvPr/>
        </p:nvGrpSpPr>
        <p:grpSpPr>
          <a:xfrm>
            <a:off x="3978634" y="3251918"/>
            <a:ext cx="1735165" cy="336512"/>
            <a:chOff x="1311446" y="3384727"/>
            <a:chExt cx="1735165" cy="336512"/>
          </a:xfrm>
        </p:grpSpPr>
        <p:sp>
          <p:nvSpPr>
            <p:cNvPr id="46" name="矩形: 圆角 6">
              <a:extLst>
                <a:ext uri="{FF2B5EF4-FFF2-40B4-BE49-F238E27FC236}">
                  <a16:creationId xmlns="" xmlns:a16="http://schemas.microsoft.com/office/drawing/2014/main" id="{C2835507-D6A1-4B2C-93D9-4675956F4D62}"/>
                </a:ext>
              </a:extLst>
            </p:cNvPr>
            <p:cNvSpPr/>
            <p:nvPr/>
          </p:nvSpPr>
          <p:spPr>
            <a:xfrm>
              <a:off x="1311446" y="3384727"/>
              <a:ext cx="1620024" cy="3365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47" name="文本框 46">
              <a:extLst>
                <a:ext uri="{FF2B5EF4-FFF2-40B4-BE49-F238E27FC236}">
                  <a16:creationId xmlns="" xmlns:a16="http://schemas.microsoft.com/office/drawing/2014/main" id="{03693F4A-36AC-41C3-A1FF-5F0BBA72EC5B}"/>
                </a:ext>
              </a:extLst>
            </p:cNvPr>
            <p:cNvSpPr txBox="1"/>
            <p:nvPr/>
          </p:nvSpPr>
          <p:spPr>
            <a:xfrm>
              <a:off x="1639255" y="3423470"/>
              <a:ext cx="1407356"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panose="020F0502020204030204"/>
                  <a:cs typeface="+mn-ea"/>
                  <a:sym typeface="+mn-lt"/>
                </a:rPr>
                <a:t>培训师</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Arial" panose="020F0502020204030204"/>
                  <a:cs typeface="+mn-ea"/>
                  <a:sym typeface="+mn-lt"/>
                </a:rPr>
                <a:t>：</a:t>
              </a:r>
              <a:r>
                <a:rPr lang="zh-CN" altLang="en-US" sz="1200" dirty="0">
                  <a:solidFill>
                    <a:prstClr val="black">
                      <a:lumMod val="75000"/>
                      <a:lumOff val="25000"/>
                    </a:prstClr>
                  </a:solidFill>
                  <a:latin typeface="Arial" panose="020F0502020204030204"/>
                  <a:cs typeface="+mn-ea"/>
                  <a:sym typeface="+mn-lt"/>
                </a:rPr>
                <a:t>优品</a:t>
              </a:r>
              <a:r>
                <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Arial" panose="020F0502020204030204"/>
                  <a:cs typeface="+mn-ea"/>
                  <a:sym typeface="+mn-lt"/>
                </a:rPr>
                <a:t>PPT</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Arial" panose="020F0502020204030204"/>
                <a:cs typeface="+mn-ea"/>
                <a:sym typeface="+mn-lt"/>
              </a:endParaRPr>
            </a:p>
          </p:txBody>
        </p:sp>
        <p:sp>
          <p:nvSpPr>
            <p:cNvPr id="48" name="Chevron 54">
              <a:extLst>
                <a:ext uri="{FF2B5EF4-FFF2-40B4-BE49-F238E27FC236}">
                  <a16:creationId xmlns="" xmlns:a16="http://schemas.microsoft.com/office/drawing/2014/main" id="{326187EF-FCD5-4789-9F93-680CE88F9818}"/>
                </a:ext>
              </a:extLst>
            </p:cNvPr>
            <p:cNvSpPr/>
            <p:nvPr/>
          </p:nvSpPr>
          <p:spPr>
            <a:xfrm>
              <a:off x="1426587" y="3423470"/>
              <a:ext cx="179291" cy="232906"/>
            </a:xfrm>
            <a:custGeom>
              <a:avLst/>
              <a:gdLst>
                <a:gd name="connsiteX0" fmla="*/ 139667 w 467707"/>
                <a:gd name="connsiteY0" fmla="*/ 286877 h 607568"/>
                <a:gd name="connsiteX1" fmla="*/ 149654 w 467707"/>
                <a:gd name="connsiteY1" fmla="*/ 293781 h 607568"/>
                <a:gd name="connsiteX2" fmla="*/ 221715 w 467707"/>
                <a:gd name="connsiteY2" fmla="*/ 491260 h 607568"/>
                <a:gd name="connsiteX3" fmla="*/ 246145 w 467707"/>
                <a:gd name="connsiteY3" fmla="*/ 491260 h 607568"/>
                <a:gd name="connsiteX4" fmla="*/ 318207 w 467707"/>
                <a:gd name="connsiteY4" fmla="*/ 293781 h 607568"/>
                <a:gd name="connsiteX5" fmla="*/ 331267 w 467707"/>
                <a:gd name="connsiteY5" fmla="*/ 287337 h 607568"/>
                <a:gd name="connsiteX6" fmla="*/ 394724 w 467707"/>
                <a:gd name="connsiteY6" fmla="*/ 297771 h 607568"/>
                <a:gd name="connsiteX7" fmla="*/ 395031 w 467707"/>
                <a:gd name="connsiteY7" fmla="*/ 297924 h 607568"/>
                <a:gd name="connsiteX8" fmla="*/ 467707 w 467707"/>
                <a:gd name="connsiteY8" fmla="*/ 398121 h 607568"/>
                <a:gd name="connsiteX9" fmla="*/ 467707 w 467707"/>
                <a:gd name="connsiteY9" fmla="*/ 562917 h 607568"/>
                <a:gd name="connsiteX10" fmla="*/ 423149 w 467707"/>
                <a:gd name="connsiteY10" fmla="*/ 607568 h 607568"/>
                <a:gd name="connsiteX11" fmla="*/ 44558 w 467707"/>
                <a:gd name="connsiteY11" fmla="*/ 607568 h 607568"/>
                <a:gd name="connsiteX12" fmla="*/ 0 w 467707"/>
                <a:gd name="connsiteY12" fmla="*/ 562917 h 607568"/>
                <a:gd name="connsiteX13" fmla="*/ 0 w 467707"/>
                <a:gd name="connsiteY13" fmla="*/ 398735 h 607568"/>
                <a:gd name="connsiteX14" fmla="*/ 72983 w 467707"/>
                <a:gd name="connsiteY14" fmla="*/ 297771 h 607568"/>
                <a:gd name="connsiteX15" fmla="*/ 139667 w 467707"/>
                <a:gd name="connsiteY15" fmla="*/ 286877 h 607568"/>
                <a:gd name="connsiteX16" fmla="*/ 218036 w 467707"/>
                <a:gd name="connsiteY16" fmla="*/ 278945 h 607568"/>
                <a:gd name="connsiteX17" fmla="*/ 249671 w 467707"/>
                <a:gd name="connsiteY17" fmla="*/ 278945 h 607568"/>
                <a:gd name="connsiteX18" fmla="*/ 261034 w 467707"/>
                <a:gd name="connsiteY18" fmla="*/ 283546 h 607568"/>
                <a:gd name="connsiteX19" fmla="*/ 263031 w 467707"/>
                <a:gd name="connsiteY19" fmla="*/ 300878 h 607568"/>
                <a:gd name="connsiteX20" fmla="*/ 245985 w 467707"/>
                <a:gd name="connsiteY20" fmla="*/ 326338 h 607568"/>
                <a:gd name="connsiteX21" fmla="*/ 253970 w 467707"/>
                <a:gd name="connsiteY21" fmla="*/ 393211 h 607568"/>
                <a:gd name="connsiteX22" fmla="*/ 238307 w 467707"/>
                <a:gd name="connsiteY22" fmla="*/ 434776 h 607568"/>
                <a:gd name="connsiteX23" fmla="*/ 229400 w 467707"/>
                <a:gd name="connsiteY23" fmla="*/ 434776 h 607568"/>
                <a:gd name="connsiteX24" fmla="*/ 213737 w 467707"/>
                <a:gd name="connsiteY24" fmla="*/ 393211 h 607568"/>
                <a:gd name="connsiteX25" fmla="*/ 221722 w 467707"/>
                <a:gd name="connsiteY25" fmla="*/ 326338 h 607568"/>
                <a:gd name="connsiteX26" fmla="*/ 204676 w 467707"/>
                <a:gd name="connsiteY26" fmla="*/ 300878 h 607568"/>
                <a:gd name="connsiteX27" fmla="*/ 206673 w 467707"/>
                <a:gd name="connsiteY27" fmla="*/ 283546 h 607568"/>
                <a:gd name="connsiteX28" fmla="*/ 218036 w 467707"/>
                <a:gd name="connsiteY28" fmla="*/ 278945 h 607568"/>
                <a:gd name="connsiteX29" fmla="*/ 233959 w 467707"/>
                <a:gd name="connsiteY29" fmla="*/ 0 h 607568"/>
                <a:gd name="connsiteX30" fmla="*/ 354026 w 467707"/>
                <a:gd name="connsiteY30" fmla="*/ 119891 h 607568"/>
                <a:gd name="connsiteX31" fmla="*/ 233959 w 467707"/>
                <a:gd name="connsiteY31" fmla="*/ 239782 h 607568"/>
                <a:gd name="connsiteX32" fmla="*/ 113892 w 467707"/>
                <a:gd name="connsiteY32" fmla="*/ 119891 h 607568"/>
                <a:gd name="connsiteX33" fmla="*/ 233959 w 467707"/>
                <a:gd name="connsiteY33" fmla="*/ 0 h 607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67707" h="607568">
                  <a:moveTo>
                    <a:pt x="139667" y="286877"/>
                  </a:moveTo>
                  <a:cubicBezTo>
                    <a:pt x="143969" y="286877"/>
                    <a:pt x="147964" y="289485"/>
                    <a:pt x="149654" y="293781"/>
                  </a:cubicBezTo>
                  <a:lnTo>
                    <a:pt x="221715" y="491260"/>
                  </a:lnTo>
                  <a:cubicBezTo>
                    <a:pt x="225864" y="502614"/>
                    <a:pt x="241997" y="502614"/>
                    <a:pt x="246145" y="491260"/>
                  </a:cubicBezTo>
                  <a:lnTo>
                    <a:pt x="318207" y="293781"/>
                  </a:lnTo>
                  <a:cubicBezTo>
                    <a:pt x="320051" y="288564"/>
                    <a:pt x="325889" y="285649"/>
                    <a:pt x="331267" y="287337"/>
                  </a:cubicBezTo>
                  <a:cubicBezTo>
                    <a:pt x="331267" y="287337"/>
                    <a:pt x="379205" y="293935"/>
                    <a:pt x="394724" y="297771"/>
                  </a:cubicBezTo>
                  <a:cubicBezTo>
                    <a:pt x="394878" y="297771"/>
                    <a:pt x="394878" y="297771"/>
                    <a:pt x="395031" y="297924"/>
                  </a:cubicBezTo>
                  <a:cubicBezTo>
                    <a:pt x="438360" y="312041"/>
                    <a:pt x="467707" y="352549"/>
                    <a:pt x="467707" y="398121"/>
                  </a:cubicBezTo>
                  <a:lnTo>
                    <a:pt x="467707" y="562917"/>
                  </a:lnTo>
                  <a:cubicBezTo>
                    <a:pt x="467707" y="587621"/>
                    <a:pt x="447733" y="607568"/>
                    <a:pt x="423149" y="607568"/>
                  </a:cubicBezTo>
                  <a:lnTo>
                    <a:pt x="44558" y="607568"/>
                  </a:lnTo>
                  <a:cubicBezTo>
                    <a:pt x="19974" y="607568"/>
                    <a:pt x="0" y="587621"/>
                    <a:pt x="0" y="562917"/>
                  </a:cubicBezTo>
                  <a:lnTo>
                    <a:pt x="0" y="398735"/>
                  </a:lnTo>
                  <a:cubicBezTo>
                    <a:pt x="0" y="352856"/>
                    <a:pt x="28118" y="308972"/>
                    <a:pt x="72983" y="297771"/>
                  </a:cubicBezTo>
                  <a:cubicBezTo>
                    <a:pt x="89424" y="293781"/>
                    <a:pt x="138591" y="286877"/>
                    <a:pt x="139667" y="286877"/>
                  </a:cubicBezTo>
                  <a:close/>
                  <a:moveTo>
                    <a:pt x="218036" y="278945"/>
                  </a:moveTo>
                  <a:lnTo>
                    <a:pt x="249671" y="278945"/>
                  </a:lnTo>
                  <a:cubicBezTo>
                    <a:pt x="253970" y="278945"/>
                    <a:pt x="258117" y="280479"/>
                    <a:pt x="261034" y="283546"/>
                  </a:cubicBezTo>
                  <a:cubicBezTo>
                    <a:pt x="265488" y="288454"/>
                    <a:pt x="266102" y="295356"/>
                    <a:pt x="263031" y="300878"/>
                  </a:cubicBezTo>
                  <a:lnTo>
                    <a:pt x="245985" y="326338"/>
                  </a:lnTo>
                  <a:lnTo>
                    <a:pt x="253970" y="393211"/>
                  </a:lnTo>
                  <a:lnTo>
                    <a:pt x="238307" y="434776"/>
                  </a:lnTo>
                  <a:cubicBezTo>
                    <a:pt x="236771" y="438917"/>
                    <a:pt x="230936" y="438917"/>
                    <a:pt x="229400" y="434776"/>
                  </a:cubicBezTo>
                  <a:lnTo>
                    <a:pt x="213737" y="393211"/>
                  </a:lnTo>
                  <a:lnTo>
                    <a:pt x="221722" y="326338"/>
                  </a:lnTo>
                  <a:lnTo>
                    <a:pt x="204676" y="300878"/>
                  </a:lnTo>
                  <a:cubicBezTo>
                    <a:pt x="201605" y="295356"/>
                    <a:pt x="202219" y="288454"/>
                    <a:pt x="206673" y="283546"/>
                  </a:cubicBezTo>
                  <a:cubicBezTo>
                    <a:pt x="209590" y="280479"/>
                    <a:pt x="213737" y="278945"/>
                    <a:pt x="218036" y="278945"/>
                  </a:cubicBezTo>
                  <a:close/>
                  <a:moveTo>
                    <a:pt x="233959" y="0"/>
                  </a:moveTo>
                  <a:cubicBezTo>
                    <a:pt x="300270" y="0"/>
                    <a:pt x="354026" y="53677"/>
                    <a:pt x="354026" y="119891"/>
                  </a:cubicBezTo>
                  <a:cubicBezTo>
                    <a:pt x="354026" y="186105"/>
                    <a:pt x="300270" y="239782"/>
                    <a:pt x="233959" y="239782"/>
                  </a:cubicBezTo>
                  <a:cubicBezTo>
                    <a:pt x="167648" y="239782"/>
                    <a:pt x="113892" y="186105"/>
                    <a:pt x="113892" y="119891"/>
                  </a:cubicBezTo>
                  <a:cubicBezTo>
                    <a:pt x="113892" y="53677"/>
                    <a:pt x="167648" y="0"/>
                    <a:pt x="233959"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algn="l" defTabSz="457200" rtl="0" eaLnBrk="0" fontAlgn="base" hangingPunct="0">
                <a:spcBef>
                  <a:spcPct val="0"/>
                </a:spcBef>
                <a:spcAft>
                  <a:spcPct val="0"/>
                </a:spcAft>
                <a:defRPr kern="1200">
                  <a:solidFill>
                    <a:schemeClr val="lt1"/>
                  </a:solidFill>
                  <a:latin typeface="+mn-lt"/>
                  <a:ea typeface="+mn-ea"/>
                  <a:cs typeface="+mn-cs"/>
                </a:defRPr>
              </a:lvl1pPr>
              <a:lvl2pPr marL="457200" algn="l" defTabSz="457200" rtl="0" eaLnBrk="0" fontAlgn="base" hangingPunct="0">
                <a:spcBef>
                  <a:spcPct val="0"/>
                </a:spcBef>
                <a:spcAft>
                  <a:spcPct val="0"/>
                </a:spcAft>
                <a:defRPr kern="1200">
                  <a:solidFill>
                    <a:schemeClr val="lt1"/>
                  </a:solidFill>
                  <a:latin typeface="+mn-lt"/>
                  <a:ea typeface="+mn-ea"/>
                  <a:cs typeface="+mn-cs"/>
                </a:defRPr>
              </a:lvl2pPr>
              <a:lvl3pPr marL="914400" algn="l" defTabSz="457200" rtl="0" eaLnBrk="0" fontAlgn="base" hangingPunct="0">
                <a:spcBef>
                  <a:spcPct val="0"/>
                </a:spcBef>
                <a:spcAft>
                  <a:spcPct val="0"/>
                </a:spcAft>
                <a:defRPr kern="1200">
                  <a:solidFill>
                    <a:schemeClr val="lt1"/>
                  </a:solidFill>
                  <a:latin typeface="+mn-lt"/>
                  <a:ea typeface="+mn-ea"/>
                  <a:cs typeface="+mn-cs"/>
                </a:defRPr>
              </a:lvl3pPr>
              <a:lvl4pPr marL="1371600" algn="l" defTabSz="457200" rtl="0" eaLnBrk="0" fontAlgn="base" hangingPunct="0">
                <a:spcBef>
                  <a:spcPct val="0"/>
                </a:spcBef>
                <a:spcAft>
                  <a:spcPct val="0"/>
                </a:spcAft>
                <a:defRPr kern="1200">
                  <a:solidFill>
                    <a:schemeClr val="lt1"/>
                  </a:solidFill>
                  <a:latin typeface="+mn-lt"/>
                  <a:ea typeface="+mn-ea"/>
                  <a:cs typeface="+mn-cs"/>
                </a:defRPr>
              </a:lvl4pPr>
              <a:lvl5pPr marL="1828800" algn="l" defTabSz="457200"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prstClr val="black"/>
                </a:solidFill>
                <a:effectLst/>
                <a:uLnTx/>
                <a:uFillTx/>
                <a:latin typeface="Arial" panose="020F0502020204030204"/>
                <a:cs typeface="+mn-ea"/>
                <a:sym typeface="+mn-lt"/>
              </a:endParaRPr>
            </a:p>
          </p:txBody>
        </p:sp>
      </p:grpSp>
      <p:grpSp>
        <p:nvGrpSpPr>
          <p:cNvPr id="49" name="组合 48">
            <a:extLst>
              <a:ext uri="{FF2B5EF4-FFF2-40B4-BE49-F238E27FC236}">
                <a16:creationId xmlns="" xmlns:a16="http://schemas.microsoft.com/office/drawing/2014/main" id="{1C30223C-4E85-4A54-A205-72251E2857DC}"/>
              </a:ext>
            </a:extLst>
          </p:cNvPr>
          <p:cNvGrpSpPr/>
          <p:nvPr/>
        </p:nvGrpSpPr>
        <p:grpSpPr>
          <a:xfrm>
            <a:off x="6540640" y="3238858"/>
            <a:ext cx="2049463" cy="336512"/>
            <a:chOff x="3326450" y="3384727"/>
            <a:chExt cx="2049463" cy="336512"/>
          </a:xfrm>
        </p:grpSpPr>
        <p:sp>
          <p:nvSpPr>
            <p:cNvPr id="50" name="矩形: 圆角 7">
              <a:extLst>
                <a:ext uri="{FF2B5EF4-FFF2-40B4-BE49-F238E27FC236}">
                  <a16:creationId xmlns="" xmlns:a16="http://schemas.microsoft.com/office/drawing/2014/main" id="{C1B9566D-C4B6-43CF-A33C-F7F7FA52DAAD}"/>
                </a:ext>
              </a:extLst>
            </p:cNvPr>
            <p:cNvSpPr/>
            <p:nvPr/>
          </p:nvSpPr>
          <p:spPr>
            <a:xfrm>
              <a:off x="3326450" y="3384727"/>
              <a:ext cx="2049463" cy="33651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51" name="文本框 50">
              <a:extLst>
                <a:ext uri="{FF2B5EF4-FFF2-40B4-BE49-F238E27FC236}">
                  <a16:creationId xmlns="" xmlns:a16="http://schemas.microsoft.com/office/drawing/2014/main" id="{43744433-807B-41A9-92D4-79D83C61F648}"/>
                </a:ext>
              </a:extLst>
            </p:cNvPr>
            <p:cNvSpPr txBox="1"/>
            <p:nvPr/>
          </p:nvSpPr>
          <p:spPr>
            <a:xfrm>
              <a:off x="3724802" y="3404888"/>
              <a:ext cx="1620025"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Arial" panose="020F0502020204030204"/>
                  <a:cs typeface="+mn-ea"/>
                  <a:sym typeface="+mn-lt"/>
                </a:rPr>
                <a:t>培训时间：</a:t>
              </a:r>
              <a:r>
                <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Arial" panose="020F0502020204030204"/>
                  <a:cs typeface="+mn-ea"/>
                  <a:sym typeface="+mn-lt"/>
                </a:rPr>
                <a:t>20XX</a:t>
              </a:r>
              <a:endParaRPr kumimoji="0" lang="zh-CN" altLang="en-US" sz="1200" b="0" i="0" u="none" strike="noStrike" kern="1200" cap="none" spc="0" normalizeH="0" baseline="0" noProof="0" dirty="0">
                <a:ln>
                  <a:noFill/>
                </a:ln>
                <a:solidFill>
                  <a:prstClr val="black">
                    <a:lumMod val="75000"/>
                    <a:lumOff val="25000"/>
                  </a:prstClr>
                </a:solidFill>
                <a:effectLst/>
                <a:uLnTx/>
                <a:uFillTx/>
                <a:latin typeface="Arial" panose="020F0502020204030204"/>
                <a:cs typeface="+mn-ea"/>
                <a:sym typeface="+mn-lt"/>
              </a:endParaRPr>
            </a:p>
          </p:txBody>
        </p:sp>
        <p:sp>
          <p:nvSpPr>
            <p:cNvPr id="52" name="iconfont-11122-3633784">
              <a:extLst>
                <a:ext uri="{FF2B5EF4-FFF2-40B4-BE49-F238E27FC236}">
                  <a16:creationId xmlns="" xmlns:a16="http://schemas.microsoft.com/office/drawing/2014/main" id="{B4DAB504-B7B9-43CA-A36E-573A005C17E8}"/>
                </a:ext>
              </a:extLst>
            </p:cNvPr>
            <p:cNvSpPr/>
            <p:nvPr/>
          </p:nvSpPr>
          <p:spPr>
            <a:xfrm>
              <a:off x="3423915" y="3432593"/>
              <a:ext cx="247462" cy="247416"/>
            </a:xfrm>
            <a:custGeom>
              <a:avLst/>
              <a:gdLst>
                <a:gd name="T0" fmla="*/ 5601 w 11203"/>
                <a:gd name="T1" fmla="*/ 0 h 11202"/>
                <a:gd name="T2" fmla="*/ 0 w 11203"/>
                <a:gd name="T3" fmla="*/ 5601 h 11202"/>
                <a:gd name="T4" fmla="*/ 5603 w 11203"/>
                <a:gd name="T5" fmla="*/ 11202 h 11202"/>
                <a:gd name="T6" fmla="*/ 11203 w 11203"/>
                <a:gd name="T7" fmla="*/ 5601 h 11202"/>
                <a:gd name="T8" fmla="*/ 5601 w 11203"/>
                <a:gd name="T9" fmla="*/ 0 h 11202"/>
                <a:gd name="T10" fmla="*/ 8403 w 11203"/>
                <a:gd name="T11" fmla="*/ 6218 h 11202"/>
                <a:gd name="T12" fmla="*/ 5429 w 11203"/>
                <a:gd name="T13" fmla="*/ 6218 h 11202"/>
                <a:gd name="T14" fmla="*/ 5250 w 11203"/>
                <a:gd name="T15" fmla="*/ 6182 h 11202"/>
                <a:gd name="T16" fmla="*/ 4970 w 11203"/>
                <a:gd name="T17" fmla="*/ 5760 h 11202"/>
                <a:gd name="T18" fmla="*/ 4970 w 11203"/>
                <a:gd name="T19" fmla="*/ 2786 h 11202"/>
                <a:gd name="T20" fmla="*/ 5429 w 11203"/>
                <a:gd name="T21" fmla="*/ 2327 h 11202"/>
                <a:gd name="T22" fmla="*/ 5889 w 11203"/>
                <a:gd name="T23" fmla="*/ 2786 h 11202"/>
                <a:gd name="T24" fmla="*/ 5889 w 11203"/>
                <a:gd name="T25" fmla="*/ 5301 h 11202"/>
                <a:gd name="T26" fmla="*/ 8404 w 11203"/>
                <a:gd name="T27" fmla="*/ 5301 h 11202"/>
                <a:gd name="T28" fmla="*/ 8863 w 11203"/>
                <a:gd name="T29" fmla="*/ 5760 h 11202"/>
                <a:gd name="T30" fmla="*/ 8403 w 11203"/>
                <a:gd name="T31" fmla="*/ 6218 h 1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203" h="11202">
                  <a:moveTo>
                    <a:pt x="5601" y="0"/>
                  </a:moveTo>
                  <a:cubicBezTo>
                    <a:pt x="2507" y="0"/>
                    <a:pt x="0" y="2507"/>
                    <a:pt x="0" y="5601"/>
                  </a:cubicBezTo>
                  <a:cubicBezTo>
                    <a:pt x="0" y="8695"/>
                    <a:pt x="2509" y="11202"/>
                    <a:pt x="5603" y="11202"/>
                  </a:cubicBezTo>
                  <a:cubicBezTo>
                    <a:pt x="8695" y="11202"/>
                    <a:pt x="11203" y="8695"/>
                    <a:pt x="11203" y="5601"/>
                  </a:cubicBezTo>
                  <a:cubicBezTo>
                    <a:pt x="11203" y="2507"/>
                    <a:pt x="8695" y="0"/>
                    <a:pt x="5601" y="0"/>
                  </a:cubicBezTo>
                  <a:close/>
                  <a:moveTo>
                    <a:pt x="8403" y="6218"/>
                  </a:moveTo>
                  <a:lnTo>
                    <a:pt x="5429" y="6218"/>
                  </a:lnTo>
                  <a:cubicBezTo>
                    <a:pt x="5366" y="6218"/>
                    <a:pt x="5305" y="6206"/>
                    <a:pt x="5250" y="6182"/>
                  </a:cubicBezTo>
                  <a:cubicBezTo>
                    <a:pt x="5085" y="6112"/>
                    <a:pt x="4970" y="5950"/>
                    <a:pt x="4970" y="5760"/>
                  </a:cubicBezTo>
                  <a:lnTo>
                    <a:pt x="4970" y="2786"/>
                  </a:lnTo>
                  <a:cubicBezTo>
                    <a:pt x="4970" y="2532"/>
                    <a:pt x="5175" y="2327"/>
                    <a:pt x="5429" y="2327"/>
                  </a:cubicBezTo>
                  <a:cubicBezTo>
                    <a:pt x="5683" y="2327"/>
                    <a:pt x="5889" y="2532"/>
                    <a:pt x="5889" y="2786"/>
                  </a:cubicBezTo>
                  <a:lnTo>
                    <a:pt x="5889" y="5301"/>
                  </a:lnTo>
                  <a:lnTo>
                    <a:pt x="8404" y="5301"/>
                  </a:lnTo>
                  <a:cubicBezTo>
                    <a:pt x="8657" y="5301"/>
                    <a:pt x="8863" y="5506"/>
                    <a:pt x="8863" y="5760"/>
                  </a:cubicBezTo>
                  <a:cubicBezTo>
                    <a:pt x="8863" y="6013"/>
                    <a:pt x="8656" y="6218"/>
                    <a:pt x="8403" y="6218"/>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6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grpSp>
        <p:nvGrpSpPr>
          <p:cNvPr id="53" name="组合 52">
            <a:extLst>
              <a:ext uri="{FF2B5EF4-FFF2-40B4-BE49-F238E27FC236}">
                <a16:creationId xmlns="" xmlns:a16="http://schemas.microsoft.com/office/drawing/2014/main" id="{EBC7EEA3-7D91-4F28-876C-C782C799C9E9}"/>
              </a:ext>
            </a:extLst>
          </p:cNvPr>
          <p:cNvGrpSpPr/>
          <p:nvPr/>
        </p:nvGrpSpPr>
        <p:grpSpPr>
          <a:xfrm>
            <a:off x="0" y="4260009"/>
            <a:ext cx="12192000" cy="1811310"/>
            <a:chOff x="0" y="4260009"/>
            <a:chExt cx="12192000" cy="1811310"/>
          </a:xfrm>
        </p:grpSpPr>
        <p:grpSp>
          <p:nvGrpSpPr>
            <p:cNvPr id="54" name="组合 53">
              <a:extLst>
                <a:ext uri="{FF2B5EF4-FFF2-40B4-BE49-F238E27FC236}">
                  <a16:creationId xmlns="" xmlns:a16="http://schemas.microsoft.com/office/drawing/2014/main" id="{78AC356A-11D8-40C3-BD8F-7D1D1A2C7C00}"/>
                </a:ext>
              </a:extLst>
            </p:cNvPr>
            <p:cNvGrpSpPr/>
            <p:nvPr/>
          </p:nvGrpSpPr>
          <p:grpSpPr>
            <a:xfrm>
              <a:off x="0" y="4260009"/>
              <a:ext cx="12192000" cy="1811310"/>
              <a:chOff x="0" y="4003883"/>
              <a:chExt cx="12192000" cy="1811310"/>
            </a:xfrm>
          </p:grpSpPr>
          <p:sp>
            <p:nvSpPr>
              <p:cNvPr id="95" name="任意多边形: 形状 9">
                <a:extLst>
                  <a:ext uri="{FF2B5EF4-FFF2-40B4-BE49-F238E27FC236}">
                    <a16:creationId xmlns="" xmlns:a16="http://schemas.microsoft.com/office/drawing/2014/main" id="{A8994B04-9EE4-45F7-BF4C-DF3CDE2807FA}"/>
                  </a:ext>
                </a:extLst>
              </p:cNvPr>
              <p:cNvSpPr/>
              <p:nvPr/>
            </p:nvSpPr>
            <p:spPr>
              <a:xfrm>
                <a:off x="0" y="4003883"/>
                <a:ext cx="1621288" cy="1811310"/>
              </a:xfrm>
              <a:custGeom>
                <a:avLst/>
                <a:gdLst>
                  <a:gd name="connsiteX0" fmla="*/ 0 w 1621288"/>
                  <a:gd name="connsiteY0" fmla="*/ 0 h 1811310"/>
                  <a:gd name="connsiteX1" fmla="*/ 1621288 w 1621288"/>
                  <a:gd name="connsiteY1" fmla="*/ 0 h 1811310"/>
                  <a:gd name="connsiteX2" fmla="*/ 1168461 w 1621288"/>
                  <a:gd name="connsiteY2" fmla="*/ 1811310 h 1811310"/>
                  <a:gd name="connsiteX3" fmla="*/ 0 w 1621288"/>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1621288" h="1811310">
                    <a:moveTo>
                      <a:pt x="0" y="0"/>
                    </a:moveTo>
                    <a:lnTo>
                      <a:pt x="1621288" y="0"/>
                    </a:lnTo>
                    <a:lnTo>
                      <a:pt x="1168461" y="1811310"/>
                    </a:lnTo>
                    <a:lnTo>
                      <a:pt x="0" y="181131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6" name="任意多边形: 形状 10">
                <a:extLst>
                  <a:ext uri="{FF2B5EF4-FFF2-40B4-BE49-F238E27FC236}">
                    <a16:creationId xmlns="" xmlns:a16="http://schemas.microsoft.com/office/drawing/2014/main" id="{87582B87-0349-49A0-AB84-C19AEB408CFD}"/>
                  </a:ext>
                </a:extLst>
              </p:cNvPr>
              <p:cNvSpPr/>
              <p:nvPr/>
            </p:nvSpPr>
            <p:spPr>
              <a:xfrm>
                <a:off x="9820887" y="4003883"/>
                <a:ext cx="2371113" cy="1811310"/>
              </a:xfrm>
              <a:custGeom>
                <a:avLst/>
                <a:gdLst>
                  <a:gd name="connsiteX0" fmla="*/ 452828 w 2371113"/>
                  <a:gd name="connsiteY0" fmla="*/ 0 h 1811310"/>
                  <a:gd name="connsiteX1" fmla="*/ 2371113 w 2371113"/>
                  <a:gd name="connsiteY1" fmla="*/ 0 h 1811310"/>
                  <a:gd name="connsiteX2" fmla="*/ 2371113 w 2371113"/>
                  <a:gd name="connsiteY2" fmla="*/ 1811310 h 1811310"/>
                  <a:gd name="connsiteX3" fmla="*/ 0 w 2371113"/>
                  <a:gd name="connsiteY3" fmla="*/ 1811310 h 1811310"/>
                </a:gdLst>
                <a:ahLst/>
                <a:cxnLst>
                  <a:cxn ang="0">
                    <a:pos x="connsiteX0" y="connsiteY0"/>
                  </a:cxn>
                  <a:cxn ang="0">
                    <a:pos x="connsiteX1" y="connsiteY1"/>
                  </a:cxn>
                  <a:cxn ang="0">
                    <a:pos x="connsiteX2" y="connsiteY2"/>
                  </a:cxn>
                  <a:cxn ang="0">
                    <a:pos x="connsiteX3" y="connsiteY3"/>
                  </a:cxn>
                </a:cxnLst>
                <a:rect l="l" t="t" r="r" b="b"/>
                <a:pathLst>
                  <a:path w="2371113" h="1811310">
                    <a:moveTo>
                      <a:pt x="452828" y="0"/>
                    </a:moveTo>
                    <a:lnTo>
                      <a:pt x="2371113" y="0"/>
                    </a:lnTo>
                    <a:lnTo>
                      <a:pt x="2371113" y="1811310"/>
                    </a:lnTo>
                    <a:lnTo>
                      <a:pt x="0" y="18113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grpSp>
        <p:grpSp>
          <p:nvGrpSpPr>
            <p:cNvPr id="55" name="组合 54">
              <a:extLst>
                <a:ext uri="{FF2B5EF4-FFF2-40B4-BE49-F238E27FC236}">
                  <a16:creationId xmlns="" xmlns:a16="http://schemas.microsoft.com/office/drawing/2014/main" id="{CB57B147-C675-416E-9728-556FA548EB47}"/>
                </a:ext>
              </a:extLst>
            </p:cNvPr>
            <p:cNvGrpSpPr/>
            <p:nvPr/>
          </p:nvGrpSpPr>
          <p:grpSpPr>
            <a:xfrm>
              <a:off x="10416480" y="4653136"/>
              <a:ext cx="1508955" cy="1202667"/>
              <a:chOff x="9037319" y="778533"/>
              <a:chExt cx="3618207" cy="2883782"/>
            </a:xfrm>
            <a:solidFill>
              <a:schemeClr val="bg1">
                <a:lumMod val="95000"/>
              </a:schemeClr>
            </a:solidFill>
          </p:grpSpPr>
          <p:sp>
            <p:nvSpPr>
              <p:cNvPr id="59" name="椭圆 58">
                <a:extLst>
                  <a:ext uri="{FF2B5EF4-FFF2-40B4-BE49-F238E27FC236}">
                    <a16:creationId xmlns="" xmlns:a16="http://schemas.microsoft.com/office/drawing/2014/main" id="{E5720ADF-2475-4478-A879-5F7E90256DCC}"/>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0" name="椭圆 59">
                <a:extLst>
                  <a:ext uri="{FF2B5EF4-FFF2-40B4-BE49-F238E27FC236}">
                    <a16:creationId xmlns="" xmlns:a16="http://schemas.microsoft.com/office/drawing/2014/main" id="{54F75EF6-5E0B-45C4-8F77-3F86B8FD1391}"/>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1" name="椭圆 60">
                <a:extLst>
                  <a:ext uri="{FF2B5EF4-FFF2-40B4-BE49-F238E27FC236}">
                    <a16:creationId xmlns="" xmlns:a16="http://schemas.microsoft.com/office/drawing/2014/main" id="{70699536-7343-45B3-829A-AF3AEAF0AA44}"/>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2" name="椭圆 61">
                <a:extLst>
                  <a:ext uri="{FF2B5EF4-FFF2-40B4-BE49-F238E27FC236}">
                    <a16:creationId xmlns="" xmlns:a16="http://schemas.microsoft.com/office/drawing/2014/main" id="{18D655F5-529A-4E9E-A66C-A0EAB429CDF5}"/>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3" name="椭圆 62">
                <a:extLst>
                  <a:ext uri="{FF2B5EF4-FFF2-40B4-BE49-F238E27FC236}">
                    <a16:creationId xmlns="" xmlns:a16="http://schemas.microsoft.com/office/drawing/2014/main" id="{5FF7457A-A1A2-4F5A-8747-2F0F9B46795A}"/>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4" name="椭圆 63">
                <a:extLst>
                  <a:ext uri="{FF2B5EF4-FFF2-40B4-BE49-F238E27FC236}">
                    <a16:creationId xmlns="" xmlns:a16="http://schemas.microsoft.com/office/drawing/2014/main" id="{949E464E-556D-47CE-91FF-2CF219649EBD}"/>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panose="020F0502020204030204"/>
                  <a:cs typeface="+mn-ea"/>
                  <a:sym typeface="+mn-lt"/>
                </a:endParaRPr>
              </a:p>
            </p:txBody>
          </p:sp>
          <p:sp>
            <p:nvSpPr>
              <p:cNvPr id="65" name="椭圆 64">
                <a:extLst>
                  <a:ext uri="{FF2B5EF4-FFF2-40B4-BE49-F238E27FC236}">
                    <a16:creationId xmlns="" xmlns:a16="http://schemas.microsoft.com/office/drawing/2014/main" id="{3B676EFE-6054-4E94-B696-AC40C06EFF0F}"/>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6" name="椭圆 65">
                <a:extLst>
                  <a:ext uri="{FF2B5EF4-FFF2-40B4-BE49-F238E27FC236}">
                    <a16:creationId xmlns="" xmlns:a16="http://schemas.microsoft.com/office/drawing/2014/main" id="{776C190D-21E6-4157-B65F-DD29A05A8ADA}"/>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7" name="椭圆 66">
                <a:extLst>
                  <a:ext uri="{FF2B5EF4-FFF2-40B4-BE49-F238E27FC236}">
                    <a16:creationId xmlns="" xmlns:a16="http://schemas.microsoft.com/office/drawing/2014/main" id="{491907E7-47F5-4027-8B47-0B40B26B5938}"/>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8" name="椭圆 67">
                <a:extLst>
                  <a:ext uri="{FF2B5EF4-FFF2-40B4-BE49-F238E27FC236}">
                    <a16:creationId xmlns="" xmlns:a16="http://schemas.microsoft.com/office/drawing/2014/main" id="{7020B0EC-8127-4E77-B8B7-D1D170E8A9E2}"/>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69" name="椭圆 68">
                <a:extLst>
                  <a:ext uri="{FF2B5EF4-FFF2-40B4-BE49-F238E27FC236}">
                    <a16:creationId xmlns="" xmlns:a16="http://schemas.microsoft.com/office/drawing/2014/main" id="{DE71EF3B-653A-42FF-8938-38700A252141}"/>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0" name="椭圆 69">
                <a:extLst>
                  <a:ext uri="{FF2B5EF4-FFF2-40B4-BE49-F238E27FC236}">
                    <a16:creationId xmlns="" xmlns:a16="http://schemas.microsoft.com/office/drawing/2014/main" id="{8C5942E6-6EA2-4049-B202-D2831E606C81}"/>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1" name="椭圆 70">
                <a:extLst>
                  <a:ext uri="{FF2B5EF4-FFF2-40B4-BE49-F238E27FC236}">
                    <a16:creationId xmlns="" xmlns:a16="http://schemas.microsoft.com/office/drawing/2014/main" id="{59F9BFFD-5572-4AD3-ABAB-EAF9F15FC69F}"/>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2" name="椭圆 71">
                <a:extLst>
                  <a:ext uri="{FF2B5EF4-FFF2-40B4-BE49-F238E27FC236}">
                    <a16:creationId xmlns="" xmlns:a16="http://schemas.microsoft.com/office/drawing/2014/main" id="{B9647899-F1E6-48CD-9B04-D03FE049423A}"/>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3" name="椭圆 72">
                <a:extLst>
                  <a:ext uri="{FF2B5EF4-FFF2-40B4-BE49-F238E27FC236}">
                    <a16:creationId xmlns="" xmlns:a16="http://schemas.microsoft.com/office/drawing/2014/main" id="{A4597C35-4379-4AF5-96D5-5279CD9E69F2}"/>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4" name="椭圆 73">
                <a:extLst>
                  <a:ext uri="{FF2B5EF4-FFF2-40B4-BE49-F238E27FC236}">
                    <a16:creationId xmlns="" xmlns:a16="http://schemas.microsoft.com/office/drawing/2014/main" id="{EB187BF1-D0C0-462B-9C41-9F50477F0837}"/>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5" name="椭圆 74">
                <a:extLst>
                  <a:ext uri="{FF2B5EF4-FFF2-40B4-BE49-F238E27FC236}">
                    <a16:creationId xmlns="" xmlns:a16="http://schemas.microsoft.com/office/drawing/2014/main" id="{777ABD0E-F53A-4C34-817D-8C3020A47BDD}"/>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6" name="椭圆 75">
                <a:extLst>
                  <a:ext uri="{FF2B5EF4-FFF2-40B4-BE49-F238E27FC236}">
                    <a16:creationId xmlns="" xmlns:a16="http://schemas.microsoft.com/office/drawing/2014/main" id="{5782E3C0-3167-4B08-8FCD-92A9C3D9C38A}"/>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7" name="椭圆 76">
                <a:extLst>
                  <a:ext uri="{FF2B5EF4-FFF2-40B4-BE49-F238E27FC236}">
                    <a16:creationId xmlns="" xmlns:a16="http://schemas.microsoft.com/office/drawing/2014/main" id="{BFF52C93-22E8-4691-975B-80AFB53490E1}"/>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8" name="椭圆 77">
                <a:extLst>
                  <a:ext uri="{FF2B5EF4-FFF2-40B4-BE49-F238E27FC236}">
                    <a16:creationId xmlns="" xmlns:a16="http://schemas.microsoft.com/office/drawing/2014/main" id="{DDE4CCD9-786E-4BA1-9425-A75C1ADC874A}"/>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79" name="椭圆 78">
                <a:extLst>
                  <a:ext uri="{FF2B5EF4-FFF2-40B4-BE49-F238E27FC236}">
                    <a16:creationId xmlns="" xmlns:a16="http://schemas.microsoft.com/office/drawing/2014/main" id="{71BAEDAF-0E28-436C-B0F6-744BE7A7C821}"/>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0" name="椭圆 79">
                <a:extLst>
                  <a:ext uri="{FF2B5EF4-FFF2-40B4-BE49-F238E27FC236}">
                    <a16:creationId xmlns="" xmlns:a16="http://schemas.microsoft.com/office/drawing/2014/main" id="{FDEEB276-8B36-4C6A-A2EB-6A2A7F93AD5E}"/>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1" name="椭圆 80">
                <a:extLst>
                  <a:ext uri="{FF2B5EF4-FFF2-40B4-BE49-F238E27FC236}">
                    <a16:creationId xmlns="" xmlns:a16="http://schemas.microsoft.com/office/drawing/2014/main" id="{3169AB61-8FD5-4988-97A5-F7DACC75B719}"/>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2" name="椭圆 81">
                <a:extLst>
                  <a:ext uri="{FF2B5EF4-FFF2-40B4-BE49-F238E27FC236}">
                    <a16:creationId xmlns="" xmlns:a16="http://schemas.microsoft.com/office/drawing/2014/main" id="{6EDD5B3A-F0CA-4F06-B262-E75E0FA70A87}"/>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3" name="椭圆 82">
                <a:extLst>
                  <a:ext uri="{FF2B5EF4-FFF2-40B4-BE49-F238E27FC236}">
                    <a16:creationId xmlns="" xmlns:a16="http://schemas.microsoft.com/office/drawing/2014/main" id="{3A17A524-0E81-453E-81A6-7E02CF85E2E3}"/>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4" name="椭圆 83">
                <a:extLst>
                  <a:ext uri="{FF2B5EF4-FFF2-40B4-BE49-F238E27FC236}">
                    <a16:creationId xmlns="" xmlns:a16="http://schemas.microsoft.com/office/drawing/2014/main" id="{6A8FD8A6-1F75-43DD-8F08-4BE5932EA38D}"/>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5" name="椭圆 84">
                <a:extLst>
                  <a:ext uri="{FF2B5EF4-FFF2-40B4-BE49-F238E27FC236}">
                    <a16:creationId xmlns="" xmlns:a16="http://schemas.microsoft.com/office/drawing/2014/main" id="{E392E561-5BF0-45B7-B49B-53F4E4237165}"/>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6" name="椭圆 85">
                <a:extLst>
                  <a:ext uri="{FF2B5EF4-FFF2-40B4-BE49-F238E27FC236}">
                    <a16:creationId xmlns="" xmlns:a16="http://schemas.microsoft.com/office/drawing/2014/main" id="{B4FF46F8-1238-4A8E-A604-25A233413752}"/>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7" name="椭圆 86">
                <a:extLst>
                  <a:ext uri="{FF2B5EF4-FFF2-40B4-BE49-F238E27FC236}">
                    <a16:creationId xmlns="" xmlns:a16="http://schemas.microsoft.com/office/drawing/2014/main" id="{04EEFF59-85EA-4FB8-8931-0D00B673CF5B}"/>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8" name="椭圆 87">
                <a:extLst>
                  <a:ext uri="{FF2B5EF4-FFF2-40B4-BE49-F238E27FC236}">
                    <a16:creationId xmlns="" xmlns:a16="http://schemas.microsoft.com/office/drawing/2014/main" id="{68A2920D-540C-4ECB-ACDB-8F961C75A953}"/>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89" name="椭圆 88">
                <a:extLst>
                  <a:ext uri="{FF2B5EF4-FFF2-40B4-BE49-F238E27FC236}">
                    <a16:creationId xmlns="" xmlns:a16="http://schemas.microsoft.com/office/drawing/2014/main" id="{162E27A6-5888-4326-BB06-D9EB8DD2A874}"/>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0" name="椭圆 89">
                <a:extLst>
                  <a:ext uri="{FF2B5EF4-FFF2-40B4-BE49-F238E27FC236}">
                    <a16:creationId xmlns="" xmlns:a16="http://schemas.microsoft.com/office/drawing/2014/main" id="{CF782A00-2CE3-4BEF-B309-676F96A82EC9}"/>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1" name="椭圆 90">
                <a:extLst>
                  <a:ext uri="{FF2B5EF4-FFF2-40B4-BE49-F238E27FC236}">
                    <a16:creationId xmlns="" xmlns:a16="http://schemas.microsoft.com/office/drawing/2014/main" id="{F31EED8D-DB48-4404-A5EB-74F3F5213E26}"/>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2" name="椭圆 91">
                <a:extLst>
                  <a:ext uri="{FF2B5EF4-FFF2-40B4-BE49-F238E27FC236}">
                    <a16:creationId xmlns="" xmlns:a16="http://schemas.microsoft.com/office/drawing/2014/main" id="{36C38A60-C149-4669-B68E-C2FF1F7DD48B}"/>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3" name="椭圆 92">
                <a:extLst>
                  <a:ext uri="{FF2B5EF4-FFF2-40B4-BE49-F238E27FC236}">
                    <a16:creationId xmlns="" xmlns:a16="http://schemas.microsoft.com/office/drawing/2014/main" id="{37627369-D5D1-47A5-A8AF-C3D9B3C9042B}"/>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4" name="椭圆 93">
                <a:extLst>
                  <a:ext uri="{FF2B5EF4-FFF2-40B4-BE49-F238E27FC236}">
                    <a16:creationId xmlns="" xmlns:a16="http://schemas.microsoft.com/office/drawing/2014/main" id="{99ADD0B9-F7EF-4F8C-B5D0-CE72787AF654}"/>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grpSp>
      <p:grpSp>
        <p:nvGrpSpPr>
          <p:cNvPr id="97" name="组合 96">
            <a:extLst>
              <a:ext uri="{FF2B5EF4-FFF2-40B4-BE49-F238E27FC236}">
                <a16:creationId xmlns="" xmlns:a16="http://schemas.microsoft.com/office/drawing/2014/main" id="{EBD37036-C493-FDCE-AAF7-7CC91C250C90}"/>
              </a:ext>
            </a:extLst>
          </p:cNvPr>
          <p:cNvGrpSpPr/>
          <p:nvPr/>
        </p:nvGrpSpPr>
        <p:grpSpPr>
          <a:xfrm>
            <a:off x="10727643" y="62429"/>
            <a:ext cx="793531" cy="632460"/>
            <a:chOff x="9037319" y="778533"/>
            <a:chExt cx="3618207" cy="2883782"/>
          </a:xfrm>
          <a:solidFill>
            <a:srgbClr val="595959"/>
          </a:solidFill>
        </p:grpSpPr>
        <p:sp>
          <p:nvSpPr>
            <p:cNvPr id="98" name="椭圆 97">
              <a:extLst>
                <a:ext uri="{FF2B5EF4-FFF2-40B4-BE49-F238E27FC236}">
                  <a16:creationId xmlns="" xmlns:a16="http://schemas.microsoft.com/office/drawing/2014/main" id="{CCA929EA-1FFD-9455-3219-DB2B4CB50F5A}"/>
                </a:ext>
              </a:extLst>
            </p:cNvPr>
            <p:cNvSpPr/>
            <p:nvPr/>
          </p:nvSpPr>
          <p:spPr>
            <a:xfrm flipV="1">
              <a:off x="90373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99" name="椭圆 98">
              <a:extLst>
                <a:ext uri="{FF2B5EF4-FFF2-40B4-BE49-F238E27FC236}">
                  <a16:creationId xmlns="" xmlns:a16="http://schemas.microsoft.com/office/drawing/2014/main" id="{5F8524C5-757D-8C23-EADD-8E75575DA58E}"/>
                </a:ext>
              </a:extLst>
            </p:cNvPr>
            <p:cNvSpPr/>
            <p:nvPr/>
          </p:nvSpPr>
          <p:spPr>
            <a:xfrm flipV="1">
              <a:off x="974597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0" name="椭圆 99">
              <a:extLst>
                <a:ext uri="{FF2B5EF4-FFF2-40B4-BE49-F238E27FC236}">
                  <a16:creationId xmlns="" xmlns:a16="http://schemas.microsoft.com/office/drawing/2014/main" id="{BA8DFE06-4ED9-DF9A-E100-F69E3F64FE0E}"/>
                </a:ext>
              </a:extLst>
            </p:cNvPr>
            <p:cNvSpPr/>
            <p:nvPr/>
          </p:nvSpPr>
          <p:spPr>
            <a:xfrm flipV="1">
              <a:off x="1045463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1" name="椭圆 100">
              <a:extLst>
                <a:ext uri="{FF2B5EF4-FFF2-40B4-BE49-F238E27FC236}">
                  <a16:creationId xmlns="" xmlns:a16="http://schemas.microsoft.com/office/drawing/2014/main" id="{8EB8AC3E-192F-5694-5038-4FE86EA1781E}"/>
                </a:ext>
              </a:extLst>
            </p:cNvPr>
            <p:cNvSpPr/>
            <p:nvPr/>
          </p:nvSpPr>
          <p:spPr>
            <a:xfrm flipV="1">
              <a:off x="1116329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2" name="椭圆 101">
              <a:extLst>
                <a:ext uri="{FF2B5EF4-FFF2-40B4-BE49-F238E27FC236}">
                  <a16:creationId xmlns="" xmlns:a16="http://schemas.microsoft.com/office/drawing/2014/main" id="{9463496C-03AC-D1BD-608E-DD21B860FBE3}"/>
                </a:ext>
              </a:extLst>
            </p:cNvPr>
            <p:cNvSpPr/>
            <p:nvPr/>
          </p:nvSpPr>
          <p:spPr>
            <a:xfrm flipV="1">
              <a:off x="1187195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3" name="椭圆 102">
              <a:extLst>
                <a:ext uri="{FF2B5EF4-FFF2-40B4-BE49-F238E27FC236}">
                  <a16:creationId xmlns="" xmlns:a16="http://schemas.microsoft.com/office/drawing/2014/main" id="{F987923F-9EAF-C808-E60A-15E928D3E297}"/>
                </a:ext>
              </a:extLst>
            </p:cNvPr>
            <p:cNvSpPr/>
            <p:nvPr/>
          </p:nvSpPr>
          <p:spPr>
            <a:xfrm flipV="1">
              <a:off x="12580619" y="7785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4" name="椭圆 103">
              <a:extLst>
                <a:ext uri="{FF2B5EF4-FFF2-40B4-BE49-F238E27FC236}">
                  <a16:creationId xmlns="" xmlns:a16="http://schemas.microsoft.com/office/drawing/2014/main" id="{F64904A9-9010-42FC-8CF9-1FD9B548BA9E}"/>
                </a:ext>
              </a:extLst>
            </p:cNvPr>
            <p:cNvSpPr/>
            <p:nvPr/>
          </p:nvSpPr>
          <p:spPr>
            <a:xfrm flipV="1">
              <a:off x="90373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5" name="椭圆 104">
              <a:extLst>
                <a:ext uri="{FF2B5EF4-FFF2-40B4-BE49-F238E27FC236}">
                  <a16:creationId xmlns="" xmlns:a16="http://schemas.microsoft.com/office/drawing/2014/main" id="{0AC4D81E-55CF-873A-B989-F3C88B02CD15}"/>
                </a:ext>
              </a:extLst>
            </p:cNvPr>
            <p:cNvSpPr/>
            <p:nvPr/>
          </p:nvSpPr>
          <p:spPr>
            <a:xfrm flipV="1">
              <a:off x="974597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6" name="椭圆 105">
              <a:extLst>
                <a:ext uri="{FF2B5EF4-FFF2-40B4-BE49-F238E27FC236}">
                  <a16:creationId xmlns="" xmlns:a16="http://schemas.microsoft.com/office/drawing/2014/main" id="{60A9EFC1-9125-992F-6FBB-61870698CAD7}"/>
                </a:ext>
              </a:extLst>
            </p:cNvPr>
            <p:cNvSpPr/>
            <p:nvPr/>
          </p:nvSpPr>
          <p:spPr>
            <a:xfrm flipV="1">
              <a:off x="1045463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7" name="椭圆 106">
              <a:extLst>
                <a:ext uri="{FF2B5EF4-FFF2-40B4-BE49-F238E27FC236}">
                  <a16:creationId xmlns="" xmlns:a16="http://schemas.microsoft.com/office/drawing/2014/main" id="{7DEE8684-36DD-32EA-492B-73810D87E7CC}"/>
                </a:ext>
              </a:extLst>
            </p:cNvPr>
            <p:cNvSpPr/>
            <p:nvPr/>
          </p:nvSpPr>
          <p:spPr>
            <a:xfrm flipV="1">
              <a:off x="1116329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8" name="椭圆 107">
              <a:extLst>
                <a:ext uri="{FF2B5EF4-FFF2-40B4-BE49-F238E27FC236}">
                  <a16:creationId xmlns="" xmlns:a16="http://schemas.microsoft.com/office/drawing/2014/main" id="{331F2C3A-4126-AE4A-FC26-2079B249A15B}"/>
                </a:ext>
              </a:extLst>
            </p:cNvPr>
            <p:cNvSpPr/>
            <p:nvPr/>
          </p:nvSpPr>
          <p:spPr>
            <a:xfrm flipV="1">
              <a:off x="1187195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09" name="椭圆 108">
              <a:extLst>
                <a:ext uri="{FF2B5EF4-FFF2-40B4-BE49-F238E27FC236}">
                  <a16:creationId xmlns="" xmlns:a16="http://schemas.microsoft.com/office/drawing/2014/main" id="{7A365505-67B2-BFC7-1116-CBEE5044C450}"/>
                </a:ext>
              </a:extLst>
            </p:cNvPr>
            <p:cNvSpPr/>
            <p:nvPr/>
          </p:nvSpPr>
          <p:spPr>
            <a:xfrm flipV="1">
              <a:off x="12580619" y="13403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0" name="椭圆 109">
              <a:extLst>
                <a:ext uri="{FF2B5EF4-FFF2-40B4-BE49-F238E27FC236}">
                  <a16:creationId xmlns="" xmlns:a16="http://schemas.microsoft.com/office/drawing/2014/main" id="{7B9D2EA2-EF7B-2E15-26D6-31CB77C5F0CC}"/>
                </a:ext>
              </a:extLst>
            </p:cNvPr>
            <p:cNvSpPr/>
            <p:nvPr/>
          </p:nvSpPr>
          <p:spPr>
            <a:xfrm flipV="1">
              <a:off x="90373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1" name="椭圆 110">
              <a:extLst>
                <a:ext uri="{FF2B5EF4-FFF2-40B4-BE49-F238E27FC236}">
                  <a16:creationId xmlns="" xmlns:a16="http://schemas.microsoft.com/office/drawing/2014/main" id="{2B5D9C74-9567-A0E4-0314-DB9AABFB4BED}"/>
                </a:ext>
              </a:extLst>
            </p:cNvPr>
            <p:cNvSpPr/>
            <p:nvPr/>
          </p:nvSpPr>
          <p:spPr>
            <a:xfrm flipV="1">
              <a:off x="974597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2" name="椭圆 111">
              <a:extLst>
                <a:ext uri="{FF2B5EF4-FFF2-40B4-BE49-F238E27FC236}">
                  <a16:creationId xmlns="" xmlns:a16="http://schemas.microsoft.com/office/drawing/2014/main" id="{FC2AEB0D-8F31-88A8-B12F-EE7D09B41348}"/>
                </a:ext>
              </a:extLst>
            </p:cNvPr>
            <p:cNvSpPr/>
            <p:nvPr/>
          </p:nvSpPr>
          <p:spPr>
            <a:xfrm flipV="1">
              <a:off x="1045463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3" name="椭圆 112">
              <a:extLst>
                <a:ext uri="{FF2B5EF4-FFF2-40B4-BE49-F238E27FC236}">
                  <a16:creationId xmlns="" xmlns:a16="http://schemas.microsoft.com/office/drawing/2014/main" id="{21391099-F639-F7C5-82C5-EBCAE46F8A08}"/>
                </a:ext>
              </a:extLst>
            </p:cNvPr>
            <p:cNvSpPr/>
            <p:nvPr/>
          </p:nvSpPr>
          <p:spPr>
            <a:xfrm flipV="1">
              <a:off x="1116329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4" name="椭圆 113">
              <a:extLst>
                <a:ext uri="{FF2B5EF4-FFF2-40B4-BE49-F238E27FC236}">
                  <a16:creationId xmlns="" xmlns:a16="http://schemas.microsoft.com/office/drawing/2014/main" id="{029E29C8-70BC-BDF6-DD5E-39B09081047B}"/>
                </a:ext>
              </a:extLst>
            </p:cNvPr>
            <p:cNvSpPr/>
            <p:nvPr/>
          </p:nvSpPr>
          <p:spPr>
            <a:xfrm flipV="1">
              <a:off x="1187195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5" name="椭圆 114">
              <a:extLst>
                <a:ext uri="{FF2B5EF4-FFF2-40B4-BE49-F238E27FC236}">
                  <a16:creationId xmlns="" xmlns:a16="http://schemas.microsoft.com/office/drawing/2014/main" id="{951410B5-1DFE-7B62-C2FA-97254F2D7519}"/>
                </a:ext>
              </a:extLst>
            </p:cNvPr>
            <p:cNvSpPr/>
            <p:nvPr/>
          </p:nvSpPr>
          <p:spPr>
            <a:xfrm flipV="1">
              <a:off x="12580619" y="190208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6" name="椭圆 115">
              <a:extLst>
                <a:ext uri="{FF2B5EF4-FFF2-40B4-BE49-F238E27FC236}">
                  <a16:creationId xmlns="" xmlns:a16="http://schemas.microsoft.com/office/drawing/2014/main" id="{BD899EFA-D66C-8B95-E10A-8EB03CFFA29E}"/>
                </a:ext>
              </a:extLst>
            </p:cNvPr>
            <p:cNvSpPr/>
            <p:nvPr/>
          </p:nvSpPr>
          <p:spPr>
            <a:xfrm flipV="1">
              <a:off x="90373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7" name="椭圆 116">
              <a:extLst>
                <a:ext uri="{FF2B5EF4-FFF2-40B4-BE49-F238E27FC236}">
                  <a16:creationId xmlns="" xmlns:a16="http://schemas.microsoft.com/office/drawing/2014/main" id="{99FA25B6-DD3F-C1D2-9727-40C63642483D}"/>
                </a:ext>
              </a:extLst>
            </p:cNvPr>
            <p:cNvSpPr/>
            <p:nvPr/>
          </p:nvSpPr>
          <p:spPr>
            <a:xfrm flipV="1">
              <a:off x="974597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8" name="椭圆 117">
              <a:extLst>
                <a:ext uri="{FF2B5EF4-FFF2-40B4-BE49-F238E27FC236}">
                  <a16:creationId xmlns="" xmlns:a16="http://schemas.microsoft.com/office/drawing/2014/main" id="{650B2812-5D4F-93C2-65DB-21166EDBF2EB}"/>
                </a:ext>
              </a:extLst>
            </p:cNvPr>
            <p:cNvSpPr/>
            <p:nvPr/>
          </p:nvSpPr>
          <p:spPr>
            <a:xfrm flipV="1">
              <a:off x="1045463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19" name="椭圆 118">
              <a:extLst>
                <a:ext uri="{FF2B5EF4-FFF2-40B4-BE49-F238E27FC236}">
                  <a16:creationId xmlns="" xmlns:a16="http://schemas.microsoft.com/office/drawing/2014/main" id="{37FF1441-32BA-1071-B01C-6490271ED455}"/>
                </a:ext>
              </a:extLst>
            </p:cNvPr>
            <p:cNvSpPr/>
            <p:nvPr/>
          </p:nvSpPr>
          <p:spPr>
            <a:xfrm flipV="1">
              <a:off x="1116329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0" name="椭圆 119">
              <a:extLst>
                <a:ext uri="{FF2B5EF4-FFF2-40B4-BE49-F238E27FC236}">
                  <a16:creationId xmlns="" xmlns:a16="http://schemas.microsoft.com/office/drawing/2014/main" id="{2D646F9A-221E-57B1-30D3-FF274551ED56}"/>
                </a:ext>
              </a:extLst>
            </p:cNvPr>
            <p:cNvSpPr/>
            <p:nvPr/>
          </p:nvSpPr>
          <p:spPr>
            <a:xfrm flipV="1">
              <a:off x="1187195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1" name="椭圆 120">
              <a:extLst>
                <a:ext uri="{FF2B5EF4-FFF2-40B4-BE49-F238E27FC236}">
                  <a16:creationId xmlns="" xmlns:a16="http://schemas.microsoft.com/office/drawing/2014/main" id="{43845571-EFE7-27F2-7769-79AE15E2DE27}"/>
                </a:ext>
              </a:extLst>
            </p:cNvPr>
            <p:cNvSpPr/>
            <p:nvPr/>
          </p:nvSpPr>
          <p:spPr>
            <a:xfrm flipV="1">
              <a:off x="12580619" y="246385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2" name="椭圆 121">
              <a:extLst>
                <a:ext uri="{FF2B5EF4-FFF2-40B4-BE49-F238E27FC236}">
                  <a16:creationId xmlns="" xmlns:a16="http://schemas.microsoft.com/office/drawing/2014/main" id="{3117793F-79F8-C4C2-AC6D-1A6659E269B8}"/>
                </a:ext>
              </a:extLst>
            </p:cNvPr>
            <p:cNvSpPr/>
            <p:nvPr/>
          </p:nvSpPr>
          <p:spPr>
            <a:xfrm flipV="1">
              <a:off x="90373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3" name="椭圆 122">
              <a:extLst>
                <a:ext uri="{FF2B5EF4-FFF2-40B4-BE49-F238E27FC236}">
                  <a16:creationId xmlns="" xmlns:a16="http://schemas.microsoft.com/office/drawing/2014/main" id="{5983B8D7-48E6-DF75-3F04-49526403709F}"/>
                </a:ext>
              </a:extLst>
            </p:cNvPr>
            <p:cNvSpPr/>
            <p:nvPr/>
          </p:nvSpPr>
          <p:spPr>
            <a:xfrm flipV="1">
              <a:off x="974597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4" name="椭圆 123">
              <a:extLst>
                <a:ext uri="{FF2B5EF4-FFF2-40B4-BE49-F238E27FC236}">
                  <a16:creationId xmlns="" xmlns:a16="http://schemas.microsoft.com/office/drawing/2014/main" id="{3331C7F2-F5FA-A7B2-4243-05BE37FA5DDA}"/>
                </a:ext>
              </a:extLst>
            </p:cNvPr>
            <p:cNvSpPr/>
            <p:nvPr/>
          </p:nvSpPr>
          <p:spPr>
            <a:xfrm flipV="1">
              <a:off x="1045463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5" name="椭圆 124">
              <a:extLst>
                <a:ext uri="{FF2B5EF4-FFF2-40B4-BE49-F238E27FC236}">
                  <a16:creationId xmlns="" xmlns:a16="http://schemas.microsoft.com/office/drawing/2014/main" id="{3AAA7552-27BB-3FC4-7735-52A9C66E2F7B}"/>
                </a:ext>
              </a:extLst>
            </p:cNvPr>
            <p:cNvSpPr/>
            <p:nvPr/>
          </p:nvSpPr>
          <p:spPr>
            <a:xfrm flipV="1">
              <a:off x="1116329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6" name="椭圆 125">
              <a:extLst>
                <a:ext uri="{FF2B5EF4-FFF2-40B4-BE49-F238E27FC236}">
                  <a16:creationId xmlns="" xmlns:a16="http://schemas.microsoft.com/office/drawing/2014/main" id="{33325BBF-AB30-F335-DBCA-2C6146AB7DB0}"/>
                </a:ext>
              </a:extLst>
            </p:cNvPr>
            <p:cNvSpPr/>
            <p:nvPr/>
          </p:nvSpPr>
          <p:spPr>
            <a:xfrm flipV="1">
              <a:off x="1187195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7" name="椭圆 126">
              <a:extLst>
                <a:ext uri="{FF2B5EF4-FFF2-40B4-BE49-F238E27FC236}">
                  <a16:creationId xmlns="" xmlns:a16="http://schemas.microsoft.com/office/drawing/2014/main" id="{1A23C57A-DAE0-CF7D-FF50-C5BA154FD2F7}"/>
                </a:ext>
              </a:extLst>
            </p:cNvPr>
            <p:cNvSpPr/>
            <p:nvPr/>
          </p:nvSpPr>
          <p:spPr>
            <a:xfrm flipV="1">
              <a:off x="12580619" y="3025633"/>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8" name="椭圆 127">
              <a:extLst>
                <a:ext uri="{FF2B5EF4-FFF2-40B4-BE49-F238E27FC236}">
                  <a16:creationId xmlns="" xmlns:a16="http://schemas.microsoft.com/office/drawing/2014/main" id="{AFACC74D-854E-9289-F4E2-165F7F6CA0D2}"/>
                </a:ext>
              </a:extLst>
            </p:cNvPr>
            <p:cNvSpPr/>
            <p:nvPr/>
          </p:nvSpPr>
          <p:spPr>
            <a:xfrm flipV="1">
              <a:off x="90373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29" name="椭圆 128">
              <a:extLst>
                <a:ext uri="{FF2B5EF4-FFF2-40B4-BE49-F238E27FC236}">
                  <a16:creationId xmlns="" xmlns:a16="http://schemas.microsoft.com/office/drawing/2014/main" id="{EF0C8434-A8E6-A371-A85B-6014132C4CFD}"/>
                </a:ext>
              </a:extLst>
            </p:cNvPr>
            <p:cNvSpPr/>
            <p:nvPr/>
          </p:nvSpPr>
          <p:spPr>
            <a:xfrm flipV="1">
              <a:off x="974597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0" name="椭圆 129">
              <a:extLst>
                <a:ext uri="{FF2B5EF4-FFF2-40B4-BE49-F238E27FC236}">
                  <a16:creationId xmlns="" xmlns:a16="http://schemas.microsoft.com/office/drawing/2014/main" id="{3967E52C-5B81-5D77-3872-51C1A7BE0A32}"/>
                </a:ext>
              </a:extLst>
            </p:cNvPr>
            <p:cNvSpPr/>
            <p:nvPr/>
          </p:nvSpPr>
          <p:spPr>
            <a:xfrm flipV="1">
              <a:off x="1045463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1" name="椭圆 130">
              <a:extLst>
                <a:ext uri="{FF2B5EF4-FFF2-40B4-BE49-F238E27FC236}">
                  <a16:creationId xmlns="" xmlns:a16="http://schemas.microsoft.com/office/drawing/2014/main" id="{2EB90325-271B-EFCC-8219-D382B24EFC55}"/>
                </a:ext>
              </a:extLst>
            </p:cNvPr>
            <p:cNvSpPr/>
            <p:nvPr/>
          </p:nvSpPr>
          <p:spPr>
            <a:xfrm flipV="1">
              <a:off x="1116329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2" name="椭圆 131">
              <a:extLst>
                <a:ext uri="{FF2B5EF4-FFF2-40B4-BE49-F238E27FC236}">
                  <a16:creationId xmlns="" xmlns:a16="http://schemas.microsoft.com/office/drawing/2014/main" id="{8FFFA553-7365-9FF9-50A5-29FF595C3D49}"/>
                </a:ext>
              </a:extLst>
            </p:cNvPr>
            <p:cNvSpPr/>
            <p:nvPr/>
          </p:nvSpPr>
          <p:spPr>
            <a:xfrm flipV="1">
              <a:off x="1187195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3" name="椭圆 132">
              <a:extLst>
                <a:ext uri="{FF2B5EF4-FFF2-40B4-BE49-F238E27FC236}">
                  <a16:creationId xmlns="" xmlns:a16="http://schemas.microsoft.com/office/drawing/2014/main" id="{F35A3D0B-1684-3791-07F3-ECA40C3F70E7}"/>
                </a:ext>
              </a:extLst>
            </p:cNvPr>
            <p:cNvSpPr/>
            <p:nvPr/>
          </p:nvSpPr>
          <p:spPr>
            <a:xfrm flipV="1">
              <a:off x="12580619" y="3587408"/>
              <a:ext cx="74907" cy="74907"/>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sp>
        <p:nvSpPr>
          <p:cNvPr id="136" name="平行四边形 135"/>
          <p:cNvSpPr/>
          <p:nvPr/>
        </p:nvSpPr>
        <p:spPr>
          <a:xfrm>
            <a:off x="1261999" y="4260009"/>
            <a:ext cx="8941037" cy="1811310"/>
          </a:xfrm>
          <a:prstGeom prst="parallelogram">
            <a:avLst/>
          </a:prstGeom>
          <a:blipFill>
            <a:blip r:embed="rId2"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nvGrpSpPr>
          <p:cNvPr id="138" name="组合 137"/>
          <p:cNvGrpSpPr/>
          <p:nvPr/>
        </p:nvGrpSpPr>
        <p:grpSpPr>
          <a:xfrm>
            <a:off x="-2672" y="1447502"/>
            <a:ext cx="1397132" cy="1079671"/>
            <a:chOff x="-2672" y="1347580"/>
            <a:chExt cx="1580412" cy="1221305"/>
          </a:xfrm>
        </p:grpSpPr>
        <p:sp>
          <p:nvSpPr>
            <p:cNvPr id="43" name="菱形 42">
              <a:extLst>
                <a:ext uri="{FF2B5EF4-FFF2-40B4-BE49-F238E27FC236}">
                  <a16:creationId xmlns="" xmlns:a16="http://schemas.microsoft.com/office/drawing/2014/main" id="{AA2C0F5B-AD4C-47EF-BB1A-49A08D5816CD}"/>
                </a:ext>
              </a:extLst>
            </p:cNvPr>
            <p:cNvSpPr/>
            <p:nvPr/>
          </p:nvSpPr>
          <p:spPr>
            <a:xfrm>
              <a:off x="-2672" y="1347580"/>
              <a:ext cx="1289797" cy="122130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37" name="菱形 136">
              <a:extLst>
                <a:ext uri="{FF2B5EF4-FFF2-40B4-BE49-F238E27FC236}">
                  <a16:creationId xmlns="" xmlns:a16="http://schemas.microsoft.com/office/drawing/2014/main" id="{AA2C0F5B-AD4C-47EF-BB1A-49A08D5816CD}"/>
                </a:ext>
              </a:extLst>
            </p:cNvPr>
            <p:cNvSpPr/>
            <p:nvPr/>
          </p:nvSpPr>
          <p:spPr>
            <a:xfrm>
              <a:off x="685670" y="1530321"/>
              <a:ext cx="892070" cy="844698"/>
            </a:xfrm>
            <a:prstGeom prst="diamond">
              <a:avLst/>
            </a:prstGeom>
            <a:solidFill>
              <a:schemeClr val="accent1"/>
            </a:solidFill>
            <a:ln>
              <a:noFill/>
            </a:ln>
            <a:effectLst>
              <a:outerShdw blurRad="76200" dist="38100" dir="10800000" sx="102000" sy="102000" algn="r"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grpSp>
      <p:sp>
        <p:nvSpPr>
          <p:cNvPr id="140" name="菱形 139">
            <a:extLst>
              <a:ext uri="{FF2B5EF4-FFF2-40B4-BE49-F238E27FC236}">
                <a16:creationId xmlns="" xmlns:a16="http://schemas.microsoft.com/office/drawing/2014/main" id="{AA2C0F5B-AD4C-47EF-BB1A-49A08D5816CD}"/>
              </a:ext>
            </a:extLst>
          </p:cNvPr>
          <p:cNvSpPr/>
          <p:nvPr/>
        </p:nvSpPr>
        <p:spPr>
          <a:xfrm flipH="1">
            <a:off x="11045592" y="1447502"/>
            <a:ext cx="1140220" cy="1079671"/>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
        <p:nvSpPr>
          <p:cNvPr id="141" name="菱形 140">
            <a:extLst>
              <a:ext uri="{FF2B5EF4-FFF2-40B4-BE49-F238E27FC236}">
                <a16:creationId xmlns="" xmlns:a16="http://schemas.microsoft.com/office/drawing/2014/main" id="{AA2C0F5B-AD4C-47EF-BB1A-49A08D5816CD}"/>
              </a:ext>
            </a:extLst>
          </p:cNvPr>
          <p:cNvSpPr/>
          <p:nvPr/>
        </p:nvSpPr>
        <p:spPr>
          <a:xfrm flipH="1">
            <a:off x="10788680" y="1613967"/>
            <a:ext cx="788617" cy="746739"/>
          </a:xfrm>
          <a:prstGeom prst="diamond">
            <a:avLst/>
          </a:prstGeom>
          <a:solidFill>
            <a:schemeClr val="accent1"/>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panose="020F0502020204030204"/>
              <a:cs typeface="+mn-ea"/>
              <a:sym typeface="+mn-lt"/>
            </a:endParaRPr>
          </a:p>
        </p:txBody>
      </p:sp>
    </p:spTree>
    <p:extLst>
      <p:ext uri="{BB962C8B-B14F-4D97-AF65-F5344CB8AC3E}">
        <p14:creationId xmlns:p14="http://schemas.microsoft.com/office/powerpoint/2010/main" val="103060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wipe(left)">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41"/>
                                        </p:tgtEl>
                                        <p:attrNameLst>
                                          <p:attrName>style.visibility</p:attrName>
                                        </p:attrNameLst>
                                      </p:cBhvr>
                                      <p:to>
                                        <p:strVal val="visible"/>
                                      </p:to>
                                    </p:set>
                                    <p:anim calcmode="lin" valueType="num">
                                      <p:cBhvr>
                                        <p:cTn id="17" dur="1000" fill="hold"/>
                                        <p:tgtEl>
                                          <p:spTgt spid="41"/>
                                        </p:tgtEl>
                                        <p:attrNameLst>
                                          <p:attrName>ppt_w</p:attrName>
                                        </p:attrNameLst>
                                      </p:cBhvr>
                                      <p:tavLst>
                                        <p:tav tm="0">
                                          <p:val>
                                            <p:strVal val="#ppt_w*0.70"/>
                                          </p:val>
                                        </p:tav>
                                        <p:tav tm="100000">
                                          <p:val>
                                            <p:strVal val="#ppt_w"/>
                                          </p:val>
                                        </p:tav>
                                      </p:tavLst>
                                    </p:anim>
                                    <p:anim calcmode="lin" valueType="num">
                                      <p:cBhvr>
                                        <p:cTn id="18" dur="1000" fill="hold"/>
                                        <p:tgtEl>
                                          <p:spTgt spid="41"/>
                                        </p:tgtEl>
                                        <p:attrNameLst>
                                          <p:attrName>ppt_h</p:attrName>
                                        </p:attrNameLst>
                                      </p:cBhvr>
                                      <p:tavLst>
                                        <p:tav tm="0">
                                          <p:val>
                                            <p:strVal val="#ppt_h"/>
                                          </p:val>
                                        </p:tav>
                                        <p:tav tm="100000">
                                          <p:val>
                                            <p:strVal val="#ppt_h"/>
                                          </p:val>
                                        </p:tav>
                                      </p:tavLst>
                                    </p:anim>
                                    <p:animEffect transition="in" filter="fade">
                                      <p:cBhvr>
                                        <p:cTn id="19" dur="1000"/>
                                        <p:tgtEl>
                                          <p:spTgt spid="41"/>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fade">
                                      <p:cBhvr>
                                        <p:cTn id="24" dur="1000"/>
                                        <p:tgtEl>
                                          <p:spTgt spid="44"/>
                                        </p:tgtEl>
                                      </p:cBhvr>
                                    </p:animEffect>
                                    <p:anim calcmode="lin" valueType="num">
                                      <p:cBhvr>
                                        <p:cTn id="25" dur="1000" fill="hold"/>
                                        <p:tgtEl>
                                          <p:spTgt spid="44"/>
                                        </p:tgtEl>
                                        <p:attrNameLst>
                                          <p:attrName>ppt_x</p:attrName>
                                        </p:attrNameLst>
                                      </p:cBhvr>
                                      <p:tavLst>
                                        <p:tav tm="0">
                                          <p:val>
                                            <p:strVal val="#ppt_x"/>
                                          </p:val>
                                        </p:tav>
                                        <p:tav tm="100000">
                                          <p:val>
                                            <p:strVal val="#ppt_x"/>
                                          </p:val>
                                        </p:tav>
                                      </p:tavLst>
                                    </p:anim>
                                    <p:anim calcmode="lin" valueType="num">
                                      <p:cBhvr>
                                        <p:cTn id="26"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par>
                                <p:cTn id="32" presetID="10" presetClass="entr" presetSubtype="0" fill="hold" nodeType="withEffect">
                                  <p:stCondLst>
                                    <p:cond delay="0"/>
                                  </p:stCondLst>
                                  <p:childTnLst>
                                    <p:set>
                                      <p:cBhvr>
                                        <p:cTn id="33" dur="1" fill="hold">
                                          <p:stCondLst>
                                            <p:cond delay="0"/>
                                          </p:stCondLst>
                                        </p:cTn>
                                        <p:tgtEl>
                                          <p:spTgt spid="49"/>
                                        </p:tgtEl>
                                        <p:attrNameLst>
                                          <p:attrName>style.visibility</p:attrName>
                                        </p:attrNameLst>
                                      </p:cBhvr>
                                      <p:to>
                                        <p:strVal val="visible"/>
                                      </p:to>
                                    </p:set>
                                    <p:animEffect transition="in" filter="fade">
                                      <p:cBhvr>
                                        <p:cTn id="34" dur="5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6492567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114656D4-F869-4621-AC51-9E6725F2445C}"/>
              </a:ext>
            </a:extLst>
          </p:cNvPr>
          <p:cNvGrpSpPr/>
          <p:nvPr/>
        </p:nvGrpSpPr>
        <p:grpSpPr>
          <a:xfrm>
            <a:off x="0" y="2066630"/>
            <a:ext cx="3726454" cy="3456260"/>
            <a:chOff x="0" y="1908134"/>
            <a:chExt cx="4169664" cy="3456260"/>
          </a:xfrm>
        </p:grpSpPr>
        <p:sp>
          <p:nvSpPr>
            <p:cNvPr id="5" name="箭头: 五边形 56">
              <a:extLst>
                <a:ext uri="{FF2B5EF4-FFF2-40B4-BE49-F238E27FC236}">
                  <a16:creationId xmlns="" xmlns:a16="http://schemas.microsoft.com/office/drawing/2014/main" id="{4329107B-FFC3-4903-B24F-A96E89F89ADB}"/>
                </a:ext>
              </a:extLst>
            </p:cNvPr>
            <p:cNvSpPr/>
            <p:nvPr/>
          </p:nvSpPr>
          <p:spPr>
            <a:xfrm>
              <a:off x="0" y="1908134"/>
              <a:ext cx="4169664" cy="3456260"/>
            </a:xfrm>
            <a:prstGeom prst="homePlate">
              <a:avLst>
                <a:gd name="adj" fmla="val 290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6" name="矩形: 圆角 44">
              <a:extLst>
                <a:ext uri="{FF2B5EF4-FFF2-40B4-BE49-F238E27FC236}">
                  <a16:creationId xmlns="" xmlns:a16="http://schemas.microsoft.com/office/drawing/2014/main" id="{E0F33D2F-1D4A-40B7-A8FC-A2981BE90F7C}"/>
                </a:ext>
              </a:extLst>
            </p:cNvPr>
            <p:cNvSpPr/>
            <p:nvPr/>
          </p:nvSpPr>
          <p:spPr>
            <a:xfrm>
              <a:off x="563967" y="2971143"/>
              <a:ext cx="2396761" cy="12867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r>
                <a:rPr lang="en-US" altLang="zh-CN"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02</a:t>
              </a:r>
              <a:endParaRPr lang="zh-CN" altLang="en-US" sz="9600" b="1" dirty="0">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7" name="组合 6">
            <a:extLst>
              <a:ext uri="{FF2B5EF4-FFF2-40B4-BE49-F238E27FC236}">
                <a16:creationId xmlns="" xmlns:a16="http://schemas.microsoft.com/office/drawing/2014/main" id="{C57ED974-350C-4D0F-81CF-E20BB69807EA}"/>
              </a:ext>
            </a:extLst>
          </p:cNvPr>
          <p:cNvGrpSpPr/>
          <p:nvPr/>
        </p:nvGrpSpPr>
        <p:grpSpPr>
          <a:xfrm>
            <a:off x="3659993" y="2041294"/>
            <a:ext cx="8532008" cy="3463394"/>
            <a:chOff x="3659992" y="1882798"/>
            <a:chExt cx="9546773" cy="3463394"/>
          </a:xfrm>
        </p:grpSpPr>
        <p:sp>
          <p:nvSpPr>
            <p:cNvPr id="8" name="箭头: V 形 1">
              <a:extLst>
                <a:ext uri="{FF2B5EF4-FFF2-40B4-BE49-F238E27FC236}">
                  <a16:creationId xmlns="" xmlns:a16="http://schemas.microsoft.com/office/drawing/2014/main" id="{2410B26D-02F1-4C64-B697-50309B37F3EE}"/>
                </a:ext>
              </a:extLst>
            </p:cNvPr>
            <p:cNvSpPr/>
            <p:nvPr/>
          </p:nvSpPr>
          <p:spPr>
            <a:xfrm>
              <a:off x="3659992" y="1882798"/>
              <a:ext cx="9546773" cy="3463394"/>
            </a:xfrm>
            <a:prstGeom prst="chevron">
              <a:avLst>
                <a:gd name="adj" fmla="val 2666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dirty="0">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9" name="文本框 8">
              <a:extLst>
                <a:ext uri="{FF2B5EF4-FFF2-40B4-BE49-F238E27FC236}">
                  <a16:creationId xmlns="" xmlns:a16="http://schemas.microsoft.com/office/drawing/2014/main" id="{4C1A6BE9-F73B-4CA5-8876-E0035539275D}"/>
                </a:ext>
              </a:extLst>
            </p:cNvPr>
            <p:cNvSpPr txBox="1"/>
            <p:nvPr/>
          </p:nvSpPr>
          <p:spPr>
            <a:xfrm>
              <a:off x="5275301" y="2592547"/>
              <a:ext cx="6405512" cy="2086725"/>
            </a:xfrm>
            <a:prstGeom prst="rect">
              <a:avLst/>
            </a:prstGeom>
          </p:spPr>
          <p:txBody>
            <a:bodyPr vert="horz" wrap="none" lIns="91440" tIns="45720" rIns="91440" bIns="45720" rtlCol="0">
              <a:spAutoFit/>
            </a:bodyPr>
            <a:lstStyle>
              <a:lvl1pPr marL="228600" indent="-228600">
                <a:lnSpc>
                  <a:spcPct val="90000"/>
                </a:lnSpc>
                <a:spcBef>
                  <a:spcPts val="1000"/>
                </a:spcBef>
                <a:buFont typeface="Arial" panose="020B0604020202020204" pitchFamily="34" charset="0"/>
                <a:buChar char="•"/>
                <a:defRPr sz="2800"/>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企业家面临的</a:t>
              </a:r>
              <a:endParaRPr lang="en-US" altLang="zh-CN"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a:p>
              <a:pPr marL="0" indent="0">
                <a:lnSpc>
                  <a:spcPct val="120000"/>
                </a:lnSpc>
                <a:spcBef>
                  <a:spcPts val="0"/>
                </a:spcBef>
                <a:buNone/>
              </a:pPr>
              <a:r>
                <a:rPr lang="zh-CN" altLang="en-US" sz="5400" b="1" dirty="0">
                  <a:solidFill>
                    <a:schemeClr val="bg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常见刑事法律风险</a:t>
              </a:r>
            </a:p>
          </p:txBody>
        </p:sp>
      </p:grpSp>
      <p:grpSp>
        <p:nvGrpSpPr>
          <p:cNvPr id="10" name="组合 9">
            <a:extLst>
              <a:ext uri="{FF2B5EF4-FFF2-40B4-BE49-F238E27FC236}">
                <a16:creationId xmlns="" xmlns:a16="http://schemas.microsoft.com/office/drawing/2014/main" id="{29F21795-DD14-40F2-B1E8-41B072890752}"/>
              </a:ext>
            </a:extLst>
          </p:cNvPr>
          <p:cNvGrpSpPr/>
          <p:nvPr/>
        </p:nvGrpSpPr>
        <p:grpSpPr>
          <a:xfrm>
            <a:off x="2277554" y="824784"/>
            <a:ext cx="8222445" cy="546759"/>
            <a:chOff x="2084832" y="841065"/>
            <a:chExt cx="6671470" cy="546759"/>
          </a:xfrm>
        </p:grpSpPr>
        <p:grpSp>
          <p:nvGrpSpPr>
            <p:cNvPr id="11" name="组合 10">
              <a:extLst>
                <a:ext uri="{FF2B5EF4-FFF2-40B4-BE49-F238E27FC236}">
                  <a16:creationId xmlns="" xmlns:a16="http://schemas.microsoft.com/office/drawing/2014/main" id="{F4D6AF85-B529-45EC-8724-E1F394FCBC4F}"/>
                </a:ext>
              </a:extLst>
            </p:cNvPr>
            <p:cNvGrpSpPr/>
            <p:nvPr/>
          </p:nvGrpSpPr>
          <p:grpSpPr>
            <a:xfrm flipH="1">
              <a:off x="2084832" y="1003605"/>
              <a:ext cx="680474" cy="248683"/>
              <a:chOff x="268224" y="1660843"/>
              <a:chExt cx="4872228" cy="1546250"/>
            </a:xfrm>
          </p:grpSpPr>
          <p:sp>
            <p:nvSpPr>
              <p:cNvPr id="15" name="箭头: V 形 35">
                <a:extLst>
                  <a:ext uri="{FF2B5EF4-FFF2-40B4-BE49-F238E27FC236}">
                    <a16:creationId xmlns="" xmlns:a16="http://schemas.microsoft.com/office/drawing/2014/main" id="{48B6EFDC-0F5B-473E-96A5-3BCC70C1BD59}"/>
                  </a:ext>
                </a:extLst>
              </p:cNvPr>
              <p:cNvSpPr/>
              <p:nvPr/>
            </p:nvSpPr>
            <p:spPr>
              <a:xfrm flipH="1">
                <a:off x="268224" y="1660843"/>
                <a:ext cx="1168146" cy="1546250"/>
              </a:xfrm>
              <a:prstGeom prst="chevron">
                <a:avLst>
                  <a:gd name="adj" fmla="val 41650"/>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6" name="箭头: V 形 36">
                <a:extLst>
                  <a:ext uri="{FF2B5EF4-FFF2-40B4-BE49-F238E27FC236}">
                    <a16:creationId xmlns="" xmlns:a16="http://schemas.microsoft.com/office/drawing/2014/main" id="{6FC2958A-889E-4F57-A253-C1F1FDA21DD6}"/>
                  </a:ext>
                </a:extLst>
              </p:cNvPr>
              <p:cNvSpPr/>
              <p:nvPr/>
            </p:nvSpPr>
            <p:spPr>
              <a:xfrm flipH="1">
                <a:off x="1133856" y="1660843"/>
                <a:ext cx="1168146" cy="1546250"/>
              </a:xfrm>
              <a:prstGeom prst="chevron">
                <a:avLst>
                  <a:gd name="adj" fmla="val 41650"/>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7" name="箭头: V 形 37">
                <a:extLst>
                  <a:ext uri="{FF2B5EF4-FFF2-40B4-BE49-F238E27FC236}">
                    <a16:creationId xmlns="" xmlns:a16="http://schemas.microsoft.com/office/drawing/2014/main" id="{E7BF6D55-2F67-4A94-A63E-C2A55FA020E6}"/>
                  </a:ext>
                </a:extLst>
              </p:cNvPr>
              <p:cNvSpPr/>
              <p:nvPr/>
            </p:nvSpPr>
            <p:spPr>
              <a:xfrm flipH="1">
                <a:off x="2023872" y="1660843"/>
                <a:ext cx="1168146" cy="1546250"/>
              </a:xfrm>
              <a:prstGeom prst="chevron">
                <a:avLst>
                  <a:gd name="adj" fmla="val 41650"/>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8" name="箭头: V 形 38">
                <a:extLst>
                  <a:ext uri="{FF2B5EF4-FFF2-40B4-BE49-F238E27FC236}">
                    <a16:creationId xmlns="" xmlns:a16="http://schemas.microsoft.com/office/drawing/2014/main" id="{C3D3E753-0AE9-47D1-9B3B-FE7C838CB7E3}"/>
                  </a:ext>
                </a:extLst>
              </p:cNvPr>
              <p:cNvSpPr/>
              <p:nvPr/>
            </p:nvSpPr>
            <p:spPr>
              <a:xfrm flipH="1">
                <a:off x="2998089" y="1660843"/>
                <a:ext cx="1168146" cy="1546250"/>
              </a:xfrm>
              <a:prstGeom prst="chevron">
                <a:avLst>
                  <a:gd name="adj" fmla="val 41650"/>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9" name="箭头: V 形 39">
                <a:extLst>
                  <a:ext uri="{FF2B5EF4-FFF2-40B4-BE49-F238E27FC236}">
                    <a16:creationId xmlns="" xmlns:a16="http://schemas.microsoft.com/office/drawing/2014/main" id="{F96A97B3-08EC-4BC5-B91B-91A67B60E11A}"/>
                  </a:ext>
                </a:extLst>
              </p:cNvPr>
              <p:cNvSpPr/>
              <p:nvPr/>
            </p:nvSpPr>
            <p:spPr>
              <a:xfrm flipH="1">
                <a:off x="3972306" y="1660843"/>
                <a:ext cx="1168146" cy="1546250"/>
              </a:xfrm>
              <a:prstGeom prst="chevron">
                <a:avLst>
                  <a:gd name="adj" fmla="val 4165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chemeClr val="tx1"/>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grpSp>
          <p:nvGrpSpPr>
            <p:cNvPr id="12" name="组合 11">
              <a:extLst>
                <a:ext uri="{FF2B5EF4-FFF2-40B4-BE49-F238E27FC236}">
                  <a16:creationId xmlns="" xmlns:a16="http://schemas.microsoft.com/office/drawing/2014/main" id="{6C73C6D7-DCD3-4BC2-8E8B-6F018E4FDC40}"/>
                </a:ext>
              </a:extLst>
            </p:cNvPr>
            <p:cNvGrpSpPr/>
            <p:nvPr/>
          </p:nvGrpSpPr>
          <p:grpSpPr>
            <a:xfrm>
              <a:off x="2859944" y="841065"/>
              <a:ext cx="5896358" cy="546759"/>
              <a:chOff x="1183550" y="2815146"/>
              <a:chExt cx="5896358" cy="546759"/>
            </a:xfrm>
          </p:grpSpPr>
          <p:sp>
            <p:nvSpPr>
              <p:cNvPr id="13" name="man-talking-to-males_48760">
                <a:extLst>
                  <a:ext uri="{FF2B5EF4-FFF2-40B4-BE49-F238E27FC236}">
                    <a16:creationId xmlns="" xmlns:a16="http://schemas.microsoft.com/office/drawing/2014/main" id="{64B8B8A4-610C-4BC0-957C-83A2C5B20130}"/>
                  </a:ext>
                </a:extLst>
              </p:cNvPr>
              <p:cNvSpPr/>
              <p:nvPr/>
            </p:nvSpPr>
            <p:spPr>
              <a:xfrm>
                <a:off x="1459658" y="2815146"/>
                <a:ext cx="416779" cy="546759"/>
              </a:xfrm>
              <a:custGeom>
                <a:avLst/>
                <a:gdLst>
                  <a:gd name="connsiteX0" fmla="*/ 224449 w 451407"/>
                  <a:gd name="connsiteY0" fmla="*/ 494792 h 592185"/>
                  <a:gd name="connsiteX1" fmla="*/ 212617 w 451407"/>
                  <a:gd name="connsiteY1" fmla="*/ 573566 h 592185"/>
                  <a:gd name="connsiteX2" fmla="*/ 224449 w 451407"/>
                  <a:gd name="connsiteY2" fmla="*/ 589679 h 592185"/>
                  <a:gd name="connsiteX3" fmla="*/ 224807 w 451407"/>
                  <a:gd name="connsiteY3" fmla="*/ 589679 h 592185"/>
                  <a:gd name="connsiteX4" fmla="*/ 236639 w 451407"/>
                  <a:gd name="connsiteY4" fmla="*/ 573566 h 592185"/>
                  <a:gd name="connsiteX5" fmla="*/ 224807 w 451407"/>
                  <a:gd name="connsiteY5" fmla="*/ 494792 h 592185"/>
                  <a:gd name="connsiteX6" fmla="*/ 354242 w 451407"/>
                  <a:gd name="connsiteY6" fmla="*/ 466148 h 592185"/>
                  <a:gd name="connsiteX7" fmla="*/ 342410 w 451407"/>
                  <a:gd name="connsiteY7" fmla="*/ 544921 h 592185"/>
                  <a:gd name="connsiteX8" fmla="*/ 354242 w 451407"/>
                  <a:gd name="connsiteY8" fmla="*/ 561034 h 592185"/>
                  <a:gd name="connsiteX9" fmla="*/ 354600 w 451407"/>
                  <a:gd name="connsiteY9" fmla="*/ 561034 h 592185"/>
                  <a:gd name="connsiteX10" fmla="*/ 366432 w 451407"/>
                  <a:gd name="connsiteY10" fmla="*/ 544921 h 592185"/>
                  <a:gd name="connsiteX11" fmla="*/ 354600 w 451407"/>
                  <a:gd name="connsiteY11" fmla="*/ 466148 h 592185"/>
                  <a:gd name="connsiteX12" fmla="*/ 95373 w 451407"/>
                  <a:gd name="connsiteY12" fmla="*/ 466148 h 592185"/>
                  <a:gd name="connsiteX13" fmla="*/ 83541 w 451407"/>
                  <a:gd name="connsiteY13" fmla="*/ 544921 h 592185"/>
                  <a:gd name="connsiteX14" fmla="*/ 95373 w 451407"/>
                  <a:gd name="connsiteY14" fmla="*/ 561034 h 592185"/>
                  <a:gd name="connsiteX15" fmla="*/ 95731 w 451407"/>
                  <a:gd name="connsiteY15" fmla="*/ 561034 h 592185"/>
                  <a:gd name="connsiteX16" fmla="*/ 107205 w 451407"/>
                  <a:gd name="connsiteY16" fmla="*/ 544921 h 592185"/>
                  <a:gd name="connsiteX17" fmla="*/ 95731 w 451407"/>
                  <a:gd name="connsiteY17" fmla="*/ 466148 h 592185"/>
                  <a:gd name="connsiteX18" fmla="*/ 83541 w 451407"/>
                  <a:gd name="connsiteY18" fmla="*/ 452183 h 592185"/>
                  <a:gd name="connsiteX19" fmla="*/ 95373 w 451407"/>
                  <a:gd name="connsiteY19" fmla="*/ 464357 h 592185"/>
                  <a:gd name="connsiteX20" fmla="*/ 107563 w 451407"/>
                  <a:gd name="connsiteY20" fmla="*/ 452183 h 592185"/>
                  <a:gd name="connsiteX21" fmla="*/ 171742 w 451407"/>
                  <a:gd name="connsiteY21" fmla="*/ 508399 h 592185"/>
                  <a:gd name="connsiteX22" fmla="*/ 212617 w 451407"/>
                  <a:gd name="connsiteY22" fmla="*/ 480828 h 592185"/>
                  <a:gd name="connsiteX23" fmla="*/ 212975 w 451407"/>
                  <a:gd name="connsiteY23" fmla="*/ 480828 h 592185"/>
                  <a:gd name="connsiteX24" fmla="*/ 224807 w 451407"/>
                  <a:gd name="connsiteY24" fmla="*/ 493002 h 592185"/>
                  <a:gd name="connsiteX25" fmla="*/ 236998 w 451407"/>
                  <a:gd name="connsiteY25" fmla="*/ 480828 h 592185"/>
                  <a:gd name="connsiteX26" fmla="*/ 279306 w 451407"/>
                  <a:gd name="connsiteY26" fmla="*/ 508041 h 592185"/>
                  <a:gd name="connsiteX27" fmla="*/ 342410 w 451407"/>
                  <a:gd name="connsiteY27" fmla="*/ 452183 h 592185"/>
                  <a:gd name="connsiteX28" fmla="*/ 342768 w 451407"/>
                  <a:gd name="connsiteY28" fmla="*/ 452183 h 592185"/>
                  <a:gd name="connsiteX29" fmla="*/ 354242 w 451407"/>
                  <a:gd name="connsiteY29" fmla="*/ 464357 h 592185"/>
                  <a:gd name="connsiteX30" fmla="*/ 366432 w 451407"/>
                  <a:gd name="connsiteY30" fmla="*/ 452183 h 592185"/>
                  <a:gd name="connsiteX31" fmla="*/ 451407 w 451407"/>
                  <a:gd name="connsiteY31" fmla="*/ 563540 h 592185"/>
                  <a:gd name="connsiteX32" fmla="*/ 425233 w 451407"/>
                  <a:gd name="connsiteY32" fmla="*/ 563540 h 592185"/>
                  <a:gd name="connsiteX33" fmla="*/ 412684 w 451407"/>
                  <a:gd name="connsiteY33" fmla="*/ 563540 h 592185"/>
                  <a:gd name="connsiteX34" fmla="*/ 406231 w 451407"/>
                  <a:gd name="connsiteY34" fmla="*/ 541698 h 592185"/>
                  <a:gd name="connsiteX35" fmla="*/ 406231 w 451407"/>
                  <a:gd name="connsiteY35" fmla="*/ 563540 h 592185"/>
                  <a:gd name="connsiteX36" fmla="*/ 313368 w 451407"/>
                  <a:gd name="connsiteY36" fmla="*/ 563540 h 592185"/>
                  <a:gd name="connsiteX37" fmla="*/ 321614 w 451407"/>
                  <a:gd name="connsiteY37" fmla="*/ 592185 h 592185"/>
                  <a:gd name="connsiteX38" fmla="*/ 295440 w 451407"/>
                  <a:gd name="connsiteY38" fmla="*/ 592185 h 592185"/>
                  <a:gd name="connsiteX39" fmla="*/ 282891 w 451407"/>
                  <a:gd name="connsiteY39" fmla="*/ 592185 h 592185"/>
                  <a:gd name="connsiteX40" fmla="*/ 276438 w 451407"/>
                  <a:gd name="connsiteY40" fmla="*/ 570343 h 592185"/>
                  <a:gd name="connsiteX41" fmla="*/ 276438 w 451407"/>
                  <a:gd name="connsiteY41" fmla="*/ 592185 h 592185"/>
                  <a:gd name="connsiteX42" fmla="*/ 174611 w 451407"/>
                  <a:gd name="connsiteY42" fmla="*/ 592185 h 592185"/>
                  <a:gd name="connsiteX43" fmla="*/ 174611 w 451407"/>
                  <a:gd name="connsiteY43" fmla="*/ 570343 h 592185"/>
                  <a:gd name="connsiteX44" fmla="*/ 168157 w 451407"/>
                  <a:gd name="connsiteY44" fmla="*/ 592185 h 592185"/>
                  <a:gd name="connsiteX45" fmla="*/ 129434 w 451407"/>
                  <a:gd name="connsiteY45" fmla="*/ 592185 h 592185"/>
                  <a:gd name="connsiteX46" fmla="*/ 136605 w 451407"/>
                  <a:gd name="connsiteY46" fmla="*/ 563540 h 592185"/>
                  <a:gd name="connsiteX47" fmla="*/ 45535 w 451407"/>
                  <a:gd name="connsiteY47" fmla="*/ 563540 h 592185"/>
                  <a:gd name="connsiteX48" fmla="*/ 45535 w 451407"/>
                  <a:gd name="connsiteY48" fmla="*/ 541698 h 592185"/>
                  <a:gd name="connsiteX49" fmla="*/ 39081 w 451407"/>
                  <a:gd name="connsiteY49" fmla="*/ 563540 h 592185"/>
                  <a:gd name="connsiteX50" fmla="*/ 0 w 451407"/>
                  <a:gd name="connsiteY50" fmla="*/ 563540 h 592185"/>
                  <a:gd name="connsiteX51" fmla="*/ 83541 w 451407"/>
                  <a:gd name="connsiteY51" fmla="*/ 452183 h 592185"/>
                  <a:gd name="connsiteX52" fmla="*/ 223939 w 451407"/>
                  <a:gd name="connsiteY52" fmla="*/ 380559 h 592185"/>
                  <a:gd name="connsiteX53" fmla="*/ 272876 w 451407"/>
                  <a:gd name="connsiteY53" fmla="*/ 429461 h 592185"/>
                  <a:gd name="connsiteX54" fmla="*/ 223939 w 451407"/>
                  <a:gd name="connsiteY54" fmla="*/ 478363 h 592185"/>
                  <a:gd name="connsiteX55" fmla="*/ 175002 w 451407"/>
                  <a:gd name="connsiteY55" fmla="*/ 429461 h 592185"/>
                  <a:gd name="connsiteX56" fmla="*/ 223939 w 451407"/>
                  <a:gd name="connsiteY56" fmla="*/ 380559 h 592185"/>
                  <a:gd name="connsiteX57" fmla="*/ 353709 w 451407"/>
                  <a:gd name="connsiteY57" fmla="*/ 351980 h 592185"/>
                  <a:gd name="connsiteX58" fmla="*/ 402646 w 451407"/>
                  <a:gd name="connsiteY58" fmla="*/ 400847 h 592185"/>
                  <a:gd name="connsiteX59" fmla="*/ 353709 w 451407"/>
                  <a:gd name="connsiteY59" fmla="*/ 449714 h 592185"/>
                  <a:gd name="connsiteX60" fmla="*/ 304772 w 451407"/>
                  <a:gd name="connsiteY60" fmla="*/ 400847 h 592185"/>
                  <a:gd name="connsiteX61" fmla="*/ 353709 w 451407"/>
                  <a:gd name="connsiteY61" fmla="*/ 351980 h 592185"/>
                  <a:gd name="connsiteX62" fmla="*/ 94841 w 451407"/>
                  <a:gd name="connsiteY62" fmla="*/ 351980 h 592185"/>
                  <a:gd name="connsiteX63" fmla="*/ 143814 w 451407"/>
                  <a:gd name="connsiteY63" fmla="*/ 400847 h 592185"/>
                  <a:gd name="connsiteX64" fmla="*/ 94841 w 451407"/>
                  <a:gd name="connsiteY64" fmla="*/ 449714 h 592185"/>
                  <a:gd name="connsiteX65" fmla="*/ 45868 w 451407"/>
                  <a:gd name="connsiteY65" fmla="*/ 400847 h 592185"/>
                  <a:gd name="connsiteX66" fmla="*/ 94841 w 451407"/>
                  <a:gd name="connsiteY66" fmla="*/ 351980 h 592185"/>
                  <a:gd name="connsiteX67" fmla="*/ 127653 w 451407"/>
                  <a:gd name="connsiteY67" fmla="*/ 247755 h 592185"/>
                  <a:gd name="connsiteX68" fmla="*/ 321990 w 451407"/>
                  <a:gd name="connsiteY68" fmla="*/ 247755 h 592185"/>
                  <a:gd name="connsiteX69" fmla="*/ 313026 w 451407"/>
                  <a:gd name="connsiteY69" fmla="*/ 351936 h 592185"/>
                  <a:gd name="connsiteX70" fmla="*/ 289362 w 451407"/>
                  <a:gd name="connsiteY70" fmla="*/ 401341 h 592185"/>
                  <a:gd name="connsiteX71" fmla="*/ 300835 w 451407"/>
                  <a:gd name="connsiteY71" fmla="*/ 437858 h 592185"/>
                  <a:gd name="connsiteX72" fmla="*/ 286135 w 451407"/>
                  <a:gd name="connsiteY72" fmla="*/ 437858 h 592185"/>
                  <a:gd name="connsiteX73" fmla="*/ 286852 w 451407"/>
                  <a:gd name="connsiteY73" fmla="*/ 429982 h 592185"/>
                  <a:gd name="connsiteX74" fmla="*/ 223029 w 451407"/>
                  <a:gd name="connsiteY74" fmla="*/ 366614 h 592185"/>
                  <a:gd name="connsiteX75" fmla="*/ 159564 w 451407"/>
                  <a:gd name="connsiteY75" fmla="*/ 429982 h 592185"/>
                  <a:gd name="connsiteX76" fmla="*/ 159923 w 451407"/>
                  <a:gd name="connsiteY76" fmla="*/ 437858 h 592185"/>
                  <a:gd name="connsiteX77" fmla="*/ 145939 w 451407"/>
                  <a:gd name="connsiteY77" fmla="*/ 437858 h 592185"/>
                  <a:gd name="connsiteX78" fmla="*/ 157413 w 451407"/>
                  <a:gd name="connsiteY78" fmla="*/ 401341 h 592185"/>
                  <a:gd name="connsiteX79" fmla="*/ 136975 w 451407"/>
                  <a:gd name="connsiteY79" fmla="*/ 354800 h 592185"/>
                  <a:gd name="connsiteX80" fmla="*/ 108671 w 451407"/>
                  <a:gd name="connsiteY80" fmla="*/ 216636 h 592185"/>
                  <a:gd name="connsiteX81" fmla="*/ 340972 w 451407"/>
                  <a:gd name="connsiteY81" fmla="*/ 216636 h 592185"/>
                  <a:gd name="connsiteX82" fmla="*/ 340972 w 451407"/>
                  <a:gd name="connsiteY82" fmla="*/ 242040 h 592185"/>
                  <a:gd name="connsiteX83" fmla="*/ 108671 w 451407"/>
                  <a:gd name="connsiteY83" fmla="*/ 242040 h 592185"/>
                  <a:gd name="connsiteX84" fmla="*/ 223742 w 451407"/>
                  <a:gd name="connsiteY84" fmla="*/ 114237 h 592185"/>
                  <a:gd name="connsiteX85" fmla="*/ 212267 w 451407"/>
                  <a:gd name="connsiteY85" fmla="*/ 193011 h 592185"/>
                  <a:gd name="connsiteX86" fmla="*/ 223742 w 451407"/>
                  <a:gd name="connsiteY86" fmla="*/ 209124 h 592185"/>
                  <a:gd name="connsiteX87" fmla="*/ 224101 w 451407"/>
                  <a:gd name="connsiteY87" fmla="*/ 209124 h 592185"/>
                  <a:gd name="connsiteX88" fmla="*/ 235935 w 451407"/>
                  <a:gd name="connsiteY88" fmla="*/ 193011 h 592185"/>
                  <a:gd name="connsiteX89" fmla="*/ 224101 w 451407"/>
                  <a:gd name="connsiteY89" fmla="*/ 114237 h 592185"/>
                  <a:gd name="connsiteX90" fmla="*/ 212267 w 451407"/>
                  <a:gd name="connsiteY90" fmla="*/ 100273 h 592185"/>
                  <a:gd name="connsiteX91" fmla="*/ 224101 w 451407"/>
                  <a:gd name="connsiteY91" fmla="*/ 112447 h 592185"/>
                  <a:gd name="connsiteX92" fmla="*/ 236294 w 451407"/>
                  <a:gd name="connsiteY92" fmla="*/ 100273 h 592185"/>
                  <a:gd name="connsiteX93" fmla="*/ 321284 w 451407"/>
                  <a:gd name="connsiteY93" fmla="*/ 211272 h 592185"/>
                  <a:gd name="connsiteX94" fmla="*/ 294747 w 451407"/>
                  <a:gd name="connsiteY94" fmla="*/ 211272 h 592185"/>
                  <a:gd name="connsiteX95" fmla="*/ 263548 w 451407"/>
                  <a:gd name="connsiteY95" fmla="*/ 153982 h 592185"/>
                  <a:gd name="connsiteX96" fmla="*/ 254583 w 451407"/>
                  <a:gd name="connsiteY96" fmla="*/ 148253 h 592185"/>
                  <a:gd name="connsiteX97" fmla="*/ 242390 w 451407"/>
                  <a:gd name="connsiteY97" fmla="*/ 148253 h 592185"/>
                  <a:gd name="connsiteX98" fmla="*/ 232349 w 451407"/>
                  <a:gd name="connsiteY98" fmla="*/ 158279 h 592185"/>
                  <a:gd name="connsiteX99" fmla="*/ 242390 w 451407"/>
                  <a:gd name="connsiteY99" fmla="*/ 168305 h 592185"/>
                  <a:gd name="connsiteX100" fmla="*/ 254583 w 451407"/>
                  <a:gd name="connsiteY100" fmla="*/ 168305 h 592185"/>
                  <a:gd name="connsiteX101" fmla="*/ 257810 w 451407"/>
                  <a:gd name="connsiteY101" fmla="*/ 167588 h 592185"/>
                  <a:gd name="connsiteX102" fmla="*/ 274306 w 451407"/>
                  <a:gd name="connsiteY102" fmla="*/ 185850 h 592185"/>
                  <a:gd name="connsiteX103" fmla="*/ 278968 w 451407"/>
                  <a:gd name="connsiteY103" fmla="*/ 211272 h 592185"/>
                  <a:gd name="connsiteX104" fmla="*/ 173896 w 451407"/>
                  <a:gd name="connsiteY104" fmla="*/ 211272 h 592185"/>
                  <a:gd name="connsiteX105" fmla="*/ 173896 w 451407"/>
                  <a:gd name="connsiteY105" fmla="*/ 189430 h 592185"/>
                  <a:gd name="connsiteX106" fmla="*/ 167799 w 451407"/>
                  <a:gd name="connsiteY106" fmla="*/ 211272 h 592185"/>
                  <a:gd name="connsiteX107" fmla="*/ 128711 w 451407"/>
                  <a:gd name="connsiteY107" fmla="*/ 211272 h 592185"/>
                  <a:gd name="connsiteX108" fmla="*/ 212267 w 451407"/>
                  <a:gd name="connsiteY108" fmla="*/ 100273 h 592185"/>
                  <a:gd name="connsiteX109" fmla="*/ 223410 w 451407"/>
                  <a:gd name="connsiteY109" fmla="*/ 0 h 592185"/>
                  <a:gd name="connsiteX110" fmla="*/ 272171 w 451407"/>
                  <a:gd name="connsiteY110" fmla="*/ 48867 h 592185"/>
                  <a:gd name="connsiteX111" fmla="*/ 223410 w 451407"/>
                  <a:gd name="connsiteY111" fmla="*/ 97734 h 592185"/>
                  <a:gd name="connsiteX112" fmla="*/ 174649 w 451407"/>
                  <a:gd name="connsiteY112" fmla="*/ 48867 h 592185"/>
                  <a:gd name="connsiteX113" fmla="*/ 223410 w 451407"/>
                  <a:gd name="connsiteY113" fmla="*/ 0 h 59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451407" h="592185">
                    <a:moveTo>
                      <a:pt x="224449" y="494792"/>
                    </a:moveTo>
                    <a:lnTo>
                      <a:pt x="212617" y="573566"/>
                    </a:lnTo>
                    <a:lnTo>
                      <a:pt x="224449" y="589679"/>
                    </a:lnTo>
                    <a:lnTo>
                      <a:pt x="224807" y="589679"/>
                    </a:lnTo>
                    <a:lnTo>
                      <a:pt x="236639" y="573566"/>
                    </a:lnTo>
                    <a:lnTo>
                      <a:pt x="224807" y="494792"/>
                    </a:lnTo>
                    <a:close/>
                    <a:moveTo>
                      <a:pt x="354242" y="466148"/>
                    </a:moveTo>
                    <a:lnTo>
                      <a:pt x="342410" y="544921"/>
                    </a:lnTo>
                    <a:lnTo>
                      <a:pt x="354242" y="561034"/>
                    </a:lnTo>
                    <a:lnTo>
                      <a:pt x="354600" y="561034"/>
                    </a:lnTo>
                    <a:lnTo>
                      <a:pt x="366432" y="544921"/>
                    </a:lnTo>
                    <a:lnTo>
                      <a:pt x="354600" y="466148"/>
                    </a:lnTo>
                    <a:close/>
                    <a:moveTo>
                      <a:pt x="95373" y="466148"/>
                    </a:moveTo>
                    <a:lnTo>
                      <a:pt x="83541" y="544921"/>
                    </a:lnTo>
                    <a:lnTo>
                      <a:pt x="95373" y="561034"/>
                    </a:lnTo>
                    <a:lnTo>
                      <a:pt x="95731" y="561034"/>
                    </a:lnTo>
                    <a:lnTo>
                      <a:pt x="107205" y="544921"/>
                    </a:lnTo>
                    <a:lnTo>
                      <a:pt x="95731" y="466148"/>
                    </a:lnTo>
                    <a:close/>
                    <a:moveTo>
                      <a:pt x="83541" y="452183"/>
                    </a:moveTo>
                    <a:lnTo>
                      <a:pt x="95373" y="464357"/>
                    </a:lnTo>
                    <a:lnTo>
                      <a:pt x="107563" y="452183"/>
                    </a:lnTo>
                    <a:cubicBezTo>
                      <a:pt x="134454" y="461135"/>
                      <a:pt x="156325" y="481186"/>
                      <a:pt x="171742" y="508399"/>
                    </a:cubicBezTo>
                    <a:cubicBezTo>
                      <a:pt x="191104" y="489422"/>
                      <a:pt x="209748" y="481544"/>
                      <a:pt x="212617" y="480828"/>
                    </a:cubicBezTo>
                    <a:cubicBezTo>
                      <a:pt x="212617" y="480828"/>
                      <a:pt x="212617" y="480828"/>
                      <a:pt x="212975" y="480828"/>
                    </a:cubicBezTo>
                    <a:lnTo>
                      <a:pt x="224807" y="493002"/>
                    </a:lnTo>
                    <a:lnTo>
                      <a:pt x="236998" y="480828"/>
                    </a:lnTo>
                    <a:cubicBezTo>
                      <a:pt x="252774" y="486199"/>
                      <a:pt x="267115" y="495509"/>
                      <a:pt x="279306" y="508041"/>
                    </a:cubicBezTo>
                    <a:cubicBezTo>
                      <a:pt x="303328" y="468296"/>
                      <a:pt x="338107" y="453257"/>
                      <a:pt x="342410" y="452183"/>
                    </a:cubicBezTo>
                    <a:cubicBezTo>
                      <a:pt x="342410" y="452183"/>
                      <a:pt x="342410" y="452183"/>
                      <a:pt x="342768" y="452183"/>
                    </a:cubicBezTo>
                    <a:lnTo>
                      <a:pt x="354242" y="464357"/>
                    </a:lnTo>
                    <a:lnTo>
                      <a:pt x="366432" y="452183"/>
                    </a:lnTo>
                    <a:cubicBezTo>
                      <a:pt x="409816" y="466506"/>
                      <a:pt x="439934" y="509831"/>
                      <a:pt x="451407" y="563540"/>
                    </a:cubicBezTo>
                    <a:lnTo>
                      <a:pt x="425233" y="563540"/>
                    </a:lnTo>
                    <a:lnTo>
                      <a:pt x="412684" y="563540"/>
                    </a:lnTo>
                    <a:cubicBezTo>
                      <a:pt x="410533" y="555305"/>
                      <a:pt x="408382" y="547786"/>
                      <a:pt x="406231" y="541698"/>
                    </a:cubicBezTo>
                    <a:lnTo>
                      <a:pt x="406231" y="563540"/>
                    </a:lnTo>
                    <a:lnTo>
                      <a:pt x="313368" y="563540"/>
                    </a:lnTo>
                    <a:cubicBezTo>
                      <a:pt x="316953" y="572492"/>
                      <a:pt x="319821" y="582159"/>
                      <a:pt x="321614" y="592185"/>
                    </a:cubicBezTo>
                    <a:lnTo>
                      <a:pt x="295440" y="592185"/>
                    </a:lnTo>
                    <a:lnTo>
                      <a:pt x="282891" y="592185"/>
                    </a:lnTo>
                    <a:cubicBezTo>
                      <a:pt x="280740" y="583950"/>
                      <a:pt x="278589" y="576430"/>
                      <a:pt x="276438" y="570343"/>
                    </a:cubicBezTo>
                    <a:lnTo>
                      <a:pt x="276438" y="592185"/>
                    </a:lnTo>
                    <a:lnTo>
                      <a:pt x="174611" y="592185"/>
                    </a:lnTo>
                    <a:lnTo>
                      <a:pt x="174611" y="570343"/>
                    </a:lnTo>
                    <a:cubicBezTo>
                      <a:pt x="172460" y="576430"/>
                      <a:pt x="170308" y="583950"/>
                      <a:pt x="168157" y="592185"/>
                    </a:cubicBezTo>
                    <a:lnTo>
                      <a:pt x="129434" y="592185"/>
                    </a:lnTo>
                    <a:cubicBezTo>
                      <a:pt x="130868" y="581801"/>
                      <a:pt x="133737" y="572134"/>
                      <a:pt x="136605" y="563540"/>
                    </a:cubicBezTo>
                    <a:lnTo>
                      <a:pt x="45535" y="563540"/>
                    </a:lnTo>
                    <a:lnTo>
                      <a:pt x="45535" y="541698"/>
                    </a:lnTo>
                    <a:cubicBezTo>
                      <a:pt x="43025" y="547786"/>
                      <a:pt x="41232" y="555305"/>
                      <a:pt x="39081" y="563540"/>
                    </a:cubicBezTo>
                    <a:lnTo>
                      <a:pt x="0" y="563540"/>
                    </a:lnTo>
                    <a:cubicBezTo>
                      <a:pt x="13983" y="481544"/>
                      <a:pt x="77445" y="453615"/>
                      <a:pt x="83541" y="452183"/>
                    </a:cubicBezTo>
                    <a:close/>
                    <a:moveTo>
                      <a:pt x="223939" y="380559"/>
                    </a:moveTo>
                    <a:cubicBezTo>
                      <a:pt x="250966" y="380559"/>
                      <a:pt x="272876" y="402453"/>
                      <a:pt x="272876" y="429461"/>
                    </a:cubicBezTo>
                    <a:cubicBezTo>
                      <a:pt x="272876" y="456469"/>
                      <a:pt x="250966" y="478363"/>
                      <a:pt x="223939" y="478363"/>
                    </a:cubicBezTo>
                    <a:cubicBezTo>
                      <a:pt x="196912" y="478363"/>
                      <a:pt x="175002" y="456469"/>
                      <a:pt x="175002" y="429461"/>
                    </a:cubicBezTo>
                    <a:cubicBezTo>
                      <a:pt x="175002" y="402453"/>
                      <a:pt x="196912" y="380559"/>
                      <a:pt x="223939" y="380559"/>
                    </a:cubicBezTo>
                    <a:close/>
                    <a:moveTo>
                      <a:pt x="353709" y="351980"/>
                    </a:moveTo>
                    <a:cubicBezTo>
                      <a:pt x="380736" y="351980"/>
                      <a:pt x="402646" y="373859"/>
                      <a:pt x="402646" y="400847"/>
                    </a:cubicBezTo>
                    <a:cubicBezTo>
                      <a:pt x="402646" y="427835"/>
                      <a:pt x="380736" y="449714"/>
                      <a:pt x="353709" y="449714"/>
                    </a:cubicBezTo>
                    <a:cubicBezTo>
                      <a:pt x="326682" y="449714"/>
                      <a:pt x="304772" y="427835"/>
                      <a:pt x="304772" y="400847"/>
                    </a:cubicBezTo>
                    <a:cubicBezTo>
                      <a:pt x="304772" y="373859"/>
                      <a:pt x="326682" y="351980"/>
                      <a:pt x="353709" y="351980"/>
                    </a:cubicBezTo>
                    <a:close/>
                    <a:moveTo>
                      <a:pt x="94841" y="351980"/>
                    </a:moveTo>
                    <a:cubicBezTo>
                      <a:pt x="121888" y="351980"/>
                      <a:pt x="143814" y="373859"/>
                      <a:pt x="143814" y="400847"/>
                    </a:cubicBezTo>
                    <a:cubicBezTo>
                      <a:pt x="143814" y="427835"/>
                      <a:pt x="121888" y="449714"/>
                      <a:pt x="94841" y="449714"/>
                    </a:cubicBezTo>
                    <a:cubicBezTo>
                      <a:pt x="67794" y="449714"/>
                      <a:pt x="45868" y="427835"/>
                      <a:pt x="45868" y="400847"/>
                    </a:cubicBezTo>
                    <a:cubicBezTo>
                      <a:pt x="45868" y="373859"/>
                      <a:pt x="67794" y="351980"/>
                      <a:pt x="94841" y="351980"/>
                    </a:cubicBezTo>
                    <a:close/>
                    <a:moveTo>
                      <a:pt x="127653" y="247755"/>
                    </a:moveTo>
                    <a:lnTo>
                      <a:pt x="321990" y="247755"/>
                    </a:lnTo>
                    <a:lnTo>
                      <a:pt x="313026" y="351936"/>
                    </a:lnTo>
                    <a:cubicBezTo>
                      <a:pt x="298684" y="363392"/>
                      <a:pt x="289003" y="381293"/>
                      <a:pt x="289362" y="401341"/>
                    </a:cubicBezTo>
                    <a:cubicBezTo>
                      <a:pt x="289362" y="414946"/>
                      <a:pt x="293664" y="427834"/>
                      <a:pt x="300835" y="437858"/>
                    </a:cubicBezTo>
                    <a:lnTo>
                      <a:pt x="286135" y="437858"/>
                    </a:lnTo>
                    <a:cubicBezTo>
                      <a:pt x="286493" y="435352"/>
                      <a:pt x="286852" y="432846"/>
                      <a:pt x="286852" y="429982"/>
                    </a:cubicBezTo>
                    <a:cubicBezTo>
                      <a:pt x="286852" y="394897"/>
                      <a:pt x="258167" y="366614"/>
                      <a:pt x="223029" y="366614"/>
                    </a:cubicBezTo>
                    <a:cubicBezTo>
                      <a:pt x="187890" y="366614"/>
                      <a:pt x="159564" y="394897"/>
                      <a:pt x="159564" y="429982"/>
                    </a:cubicBezTo>
                    <a:cubicBezTo>
                      <a:pt x="159564" y="432846"/>
                      <a:pt x="159564" y="435352"/>
                      <a:pt x="159923" y="437858"/>
                    </a:cubicBezTo>
                    <a:lnTo>
                      <a:pt x="145939" y="437858"/>
                    </a:lnTo>
                    <a:cubicBezTo>
                      <a:pt x="153110" y="427834"/>
                      <a:pt x="157413" y="414946"/>
                      <a:pt x="157413" y="401341"/>
                    </a:cubicBezTo>
                    <a:cubicBezTo>
                      <a:pt x="157413" y="383083"/>
                      <a:pt x="149525" y="366256"/>
                      <a:pt x="136975" y="354800"/>
                    </a:cubicBezTo>
                    <a:close/>
                    <a:moveTo>
                      <a:pt x="108671" y="216636"/>
                    </a:moveTo>
                    <a:lnTo>
                      <a:pt x="340972" y="216636"/>
                    </a:lnTo>
                    <a:lnTo>
                      <a:pt x="340972" y="242040"/>
                    </a:lnTo>
                    <a:lnTo>
                      <a:pt x="108671" y="242040"/>
                    </a:lnTo>
                    <a:close/>
                    <a:moveTo>
                      <a:pt x="223742" y="114237"/>
                    </a:moveTo>
                    <a:lnTo>
                      <a:pt x="212267" y="193011"/>
                    </a:lnTo>
                    <a:lnTo>
                      <a:pt x="223742" y="209124"/>
                    </a:lnTo>
                    <a:lnTo>
                      <a:pt x="224101" y="209124"/>
                    </a:lnTo>
                    <a:lnTo>
                      <a:pt x="235935" y="193011"/>
                    </a:lnTo>
                    <a:lnTo>
                      <a:pt x="224101" y="114237"/>
                    </a:lnTo>
                    <a:close/>
                    <a:moveTo>
                      <a:pt x="212267" y="100273"/>
                    </a:moveTo>
                    <a:lnTo>
                      <a:pt x="224101" y="112447"/>
                    </a:lnTo>
                    <a:lnTo>
                      <a:pt x="236294" y="100273"/>
                    </a:lnTo>
                    <a:cubicBezTo>
                      <a:pt x="279327" y="114595"/>
                      <a:pt x="309809" y="157921"/>
                      <a:pt x="321284" y="211272"/>
                    </a:cubicBezTo>
                    <a:lnTo>
                      <a:pt x="294747" y="211272"/>
                    </a:lnTo>
                    <a:cubicBezTo>
                      <a:pt x="293671" y="193011"/>
                      <a:pt x="287934" y="163292"/>
                      <a:pt x="263548" y="153982"/>
                    </a:cubicBezTo>
                    <a:cubicBezTo>
                      <a:pt x="262114" y="150401"/>
                      <a:pt x="258528" y="148253"/>
                      <a:pt x="254583" y="148253"/>
                    </a:cubicBezTo>
                    <a:lnTo>
                      <a:pt x="242390" y="148253"/>
                    </a:lnTo>
                    <a:cubicBezTo>
                      <a:pt x="237011" y="148253"/>
                      <a:pt x="232349" y="152908"/>
                      <a:pt x="232349" y="158279"/>
                    </a:cubicBezTo>
                    <a:cubicBezTo>
                      <a:pt x="232349" y="163650"/>
                      <a:pt x="237011" y="168305"/>
                      <a:pt x="242390" y="168305"/>
                    </a:cubicBezTo>
                    <a:lnTo>
                      <a:pt x="254583" y="168305"/>
                    </a:lnTo>
                    <a:cubicBezTo>
                      <a:pt x="255659" y="168305"/>
                      <a:pt x="256735" y="167946"/>
                      <a:pt x="257810" y="167588"/>
                    </a:cubicBezTo>
                    <a:cubicBezTo>
                      <a:pt x="268210" y="171527"/>
                      <a:pt x="274306" y="186208"/>
                      <a:pt x="274306" y="185850"/>
                    </a:cubicBezTo>
                    <a:cubicBezTo>
                      <a:pt x="275024" y="187640"/>
                      <a:pt x="279327" y="199456"/>
                      <a:pt x="278968" y="211272"/>
                    </a:cubicBezTo>
                    <a:lnTo>
                      <a:pt x="173896" y="211272"/>
                    </a:lnTo>
                    <a:lnTo>
                      <a:pt x="173896" y="189430"/>
                    </a:lnTo>
                    <a:cubicBezTo>
                      <a:pt x="171744" y="195875"/>
                      <a:pt x="169592" y="203036"/>
                      <a:pt x="167799" y="211272"/>
                    </a:cubicBezTo>
                    <a:lnTo>
                      <a:pt x="128711" y="211272"/>
                    </a:lnTo>
                    <a:cubicBezTo>
                      <a:pt x="142338" y="129634"/>
                      <a:pt x="206171" y="101705"/>
                      <a:pt x="212267" y="100273"/>
                    </a:cubicBezTo>
                    <a:close/>
                    <a:moveTo>
                      <a:pt x="223410" y="0"/>
                    </a:moveTo>
                    <a:cubicBezTo>
                      <a:pt x="250340" y="0"/>
                      <a:pt x="272171" y="21879"/>
                      <a:pt x="272171" y="48867"/>
                    </a:cubicBezTo>
                    <a:cubicBezTo>
                      <a:pt x="272171" y="75855"/>
                      <a:pt x="250340" y="97734"/>
                      <a:pt x="223410" y="97734"/>
                    </a:cubicBezTo>
                    <a:cubicBezTo>
                      <a:pt x="196480" y="97734"/>
                      <a:pt x="174649" y="75855"/>
                      <a:pt x="174649" y="48867"/>
                    </a:cubicBezTo>
                    <a:cubicBezTo>
                      <a:pt x="174649" y="21879"/>
                      <a:pt x="196480" y="0"/>
                      <a:pt x="22341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14" name="矩形 13">
                <a:extLst>
                  <a:ext uri="{FF2B5EF4-FFF2-40B4-BE49-F238E27FC236}">
                    <a16:creationId xmlns="" xmlns:a16="http://schemas.microsoft.com/office/drawing/2014/main" id="{292941DB-EB44-48B3-B867-9BEA4411B9D8}"/>
                  </a:ext>
                </a:extLst>
              </p:cNvPr>
              <p:cNvSpPr/>
              <p:nvPr/>
            </p:nvSpPr>
            <p:spPr>
              <a:xfrm>
                <a:off x="1183550" y="2867727"/>
                <a:ext cx="5896358" cy="441596"/>
              </a:xfrm>
              <a:prstGeom prst="rect">
                <a:avLst/>
              </a:prstGeom>
            </p:spPr>
            <p:txBody>
              <a:bodyPr wrap="square">
                <a:spAutoFit/>
              </a:bodyPr>
              <a:lstStyle/>
              <a:p>
                <a:pPr algn="dist">
                  <a:lnSpc>
                    <a:spcPct val="120000"/>
                  </a:lnSpc>
                </a:pPr>
                <a:r>
                  <a:rPr lang="zh-CN" altLang="en-US" sz="2000" b="1" dirty="0">
                    <a:solidFill>
                      <a:schemeClr val="tx1">
                        <a:lumMod val="50000"/>
                        <a:lumOff val="50000"/>
                      </a:schemeClr>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rPr>
                  <a:t>企业刑事法律风险防范</a:t>
                </a:r>
              </a:p>
            </p:txBody>
          </p:sp>
        </p:grpSp>
      </p:grpSp>
      <p:grpSp>
        <p:nvGrpSpPr>
          <p:cNvPr id="20" name="组合 19">
            <a:extLst>
              <a:ext uri="{FF2B5EF4-FFF2-40B4-BE49-F238E27FC236}">
                <a16:creationId xmlns="" xmlns:a16="http://schemas.microsoft.com/office/drawing/2014/main" id="{B8C67CA1-038B-4144-98A0-AB21C027213F}"/>
              </a:ext>
            </a:extLst>
          </p:cNvPr>
          <p:cNvGrpSpPr/>
          <p:nvPr/>
        </p:nvGrpSpPr>
        <p:grpSpPr>
          <a:xfrm>
            <a:off x="0" y="1065187"/>
            <a:ext cx="12192000" cy="144000"/>
            <a:chOff x="0" y="1530556"/>
            <a:chExt cx="12192000" cy="144000"/>
          </a:xfrm>
        </p:grpSpPr>
        <p:sp>
          <p:nvSpPr>
            <p:cNvPr id="21" name="矩形 20">
              <a:extLst>
                <a:ext uri="{FF2B5EF4-FFF2-40B4-BE49-F238E27FC236}">
                  <a16:creationId xmlns="" xmlns:a16="http://schemas.microsoft.com/office/drawing/2014/main" id="{CE0B1CBB-FB78-40EA-9FCE-D973EF52DB62}"/>
                </a:ext>
              </a:extLst>
            </p:cNvPr>
            <p:cNvSpPr/>
            <p:nvPr/>
          </p:nvSpPr>
          <p:spPr>
            <a:xfrm>
              <a:off x="10500000" y="1530556"/>
              <a:ext cx="1692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F1AF33"/>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sp>
          <p:nvSpPr>
            <p:cNvPr id="22" name="矩形 21">
              <a:extLst>
                <a:ext uri="{FF2B5EF4-FFF2-40B4-BE49-F238E27FC236}">
                  <a16:creationId xmlns="" xmlns:a16="http://schemas.microsoft.com/office/drawing/2014/main" id="{C1146DD7-6B33-43CB-BF3A-71ECAADBF8A6}"/>
                </a:ext>
              </a:extLst>
            </p:cNvPr>
            <p:cNvSpPr/>
            <p:nvPr/>
          </p:nvSpPr>
          <p:spPr>
            <a:xfrm>
              <a:off x="0" y="1530556"/>
              <a:ext cx="1728000" cy="144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zh-CN" altLang="en-US">
                <a:solidFill>
                  <a:srgbClr val="27A09C"/>
                </a:solidFill>
                <a:latin typeface="阿里巴巴普惠体" panose="00020600040101010101" pitchFamily="18" charset="-122"/>
                <a:ea typeface="阿里巴巴普惠体" panose="00020600040101010101" pitchFamily="18" charset="-122"/>
                <a:cs typeface="阿里巴巴普惠体" panose="00020600040101010101" pitchFamily="18" charset="-122"/>
                <a:sym typeface="阿里巴巴普惠体" panose="00020600040101010101" pitchFamily="18" charset="-122"/>
              </a:endParaRPr>
            </a:p>
          </p:txBody>
        </p:sp>
      </p:grpSp>
    </p:spTree>
    <p:extLst>
      <p:ext uri="{BB962C8B-B14F-4D97-AF65-F5344CB8AC3E}">
        <p14:creationId xmlns:p14="http://schemas.microsoft.com/office/powerpoint/2010/main" val="2766185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barn(inVertical)">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left)">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right)">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 xmlns:a16="http://schemas.microsoft.com/office/drawing/2014/main" id="{E005BB1A-5133-485C-A43C-B2BDC042C940}"/>
              </a:ext>
            </a:extLst>
          </p:cNvPr>
          <p:cNvSpPr txBox="1">
            <a:spLocks/>
          </p:cNvSpPr>
          <p:nvPr/>
        </p:nvSpPr>
        <p:spPr>
          <a:xfrm>
            <a:off x="4044156" y="2079105"/>
            <a:ext cx="4103687" cy="517525"/>
          </a:xfrm>
          <a:prstGeom prst="rect">
            <a:avLst/>
          </a:prstGeom>
        </p:spPr>
        <p:txBody>
          <a:bodyPr vert="horz" lIns="91440" tIns="45720" rIns="91440" bIns="45720" rtlCol="0" anchor="ctr">
            <a:normAutofit/>
          </a:bodyPr>
          <a:lstStyle>
            <a:lvl1pPr algn="ctr">
              <a:lnSpc>
                <a:spcPct val="90000"/>
              </a:lnSpc>
              <a:spcBef>
                <a:spcPct val="0"/>
              </a:spcBef>
              <a:buNone/>
              <a:defRPr sz="2800">
                <a:solidFill>
                  <a:srgbClr val="C00000"/>
                </a:solidFill>
                <a:cs typeface="+mn-ea"/>
              </a:defRPr>
            </a:lvl1pPr>
          </a:lstStyle>
          <a:p>
            <a:r>
              <a:rPr lang="zh-CN" altLang="en-US" sz="2400" dirty="0">
                <a:sym typeface="+mn-lt"/>
              </a:rPr>
              <a:t>  虚报注册资本的风险</a:t>
            </a:r>
          </a:p>
        </p:txBody>
      </p:sp>
      <p:sp>
        <p:nvSpPr>
          <p:cNvPr id="5" name="Rectangle 3">
            <a:extLst>
              <a:ext uri="{FF2B5EF4-FFF2-40B4-BE49-F238E27FC236}">
                <a16:creationId xmlns="" xmlns:a16="http://schemas.microsoft.com/office/drawing/2014/main" id="{8D80E929-B7F9-4E07-9708-C6DFB2F18ECE}"/>
              </a:ext>
            </a:extLst>
          </p:cNvPr>
          <p:cNvSpPr txBox="1">
            <a:spLocks/>
          </p:cNvSpPr>
          <p:nvPr/>
        </p:nvSpPr>
        <p:spPr>
          <a:xfrm>
            <a:off x="1306829" y="2656204"/>
            <a:ext cx="9578340" cy="38109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Clr>
                <a:srgbClr val="C00000"/>
              </a:buClr>
              <a:buFont typeface="Wingdings" panose="05000000000000000000" pitchFamily="2" charset="2"/>
              <a:buChar char="u"/>
            </a:pPr>
            <a:r>
              <a:rPr lang="zh-CN" altLang="en-US" sz="1800" dirty="0">
                <a:solidFill>
                  <a:schemeClr val="tx1">
                    <a:lumMod val="85000"/>
                    <a:lumOff val="15000"/>
                  </a:schemeClr>
                </a:solidFill>
                <a:latin typeface="+mn-ea"/>
                <a:cs typeface="+mn-ea"/>
                <a:sym typeface="+mn-lt"/>
              </a:rPr>
              <a:t>虚报注册资本罪，是指申请公司登记的个人或者单位，使用虚假证明文件或者采取其他欺诈手段，虚报注册资本，欺骗公司登记主管部门，取得公司登记，虚报注册资本数额巨大、后果严重或者有其他严重情节的行为。</a:t>
            </a:r>
            <a:endParaRPr lang="en-US" altLang="zh-CN" sz="1800" dirty="0">
              <a:solidFill>
                <a:schemeClr val="tx1">
                  <a:lumMod val="85000"/>
                  <a:lumOff val="15000"/>
                </a:schemeClr>
              </a:solidFill>
              <a:latin typeface="+mn-ea"/>
              <a:cs typeface="+mn-ea"/>
              <a:sym typeface="+mn-lt"/>
            </a:endParaRPr>
          </a:p>
          <a:p>
            <a:pPr>
              <a:lnSpc>
                <a:spcPct val="150000"/>
              </a:lnSpc>
              <a:buClr>
                <a:srgbClr val="C00000"/>
              </a:buClr>
              <a:buFont typeface="Wingdings" panose="05000000000000000000" pitchFamily="2" charset="2"/>
              <a:buChar char="u"/>
            </a:pPr>
            <a:r>
              <a:rPr lang="en-US" altLang="zh-CN" sz="1800" dirty="0">
                <a:solidFill>
                  <a:schemeClr val="tx1">
                    <a:lumMod val="85000"/>
                    <a:lumOff val="15000"/>
                  </a:schemeClr>
                </a:solidFill>
                <a:latin typeface="+mn-ea"/>
                <a:cs typeface="+mn-ea"/>
                <a:sym typeface="+mn-lt"/>
              </a:rPr>
              <a:t>《</a:t>
            </a:r>
            <a:r>
              <a:rPr lang="zh-CN" altLang="en-US" sz="1800" dirty="0">
                <a:solidFill>
                  <a:schemeClr val="tx1">
                    <a:lumMod val="85000"/>
                    <a:lumOff val="15000"/>
                  </a:schemeClr>
                </a:solidFill>
                <a:latin typeface="+mn-ea"/>
                <a:cs typeface="+mn-ea"/>
                <a:sym typeface="+mn-lt"/>
              </a:rPr>
              <a:t>刑法</a:t>
            </a:r>
            <a:r>
              <a:rPr lang="en-US" altLang="zh-CN" sz="1800" dirty="0">
                <a:solidFill>
                  <a:schemeClr val="tx1">
                    <a:lumMod val="85000"/>
                    <a:lumOff val="15000"/>
                  </a:schemeClr>
                </a:solidFill>
                <a:latin typeface="+mn-ea"/>
                <a:cs typeface="+mn-ea"/>
                <a:sym typeface="+mn-lt"/>
              </a:rPr>
              <a:t>》</a:t>
            </a:r>
            <a:r>
              <a:rPr lang="zh-CN" altLang="en-US" sz="1800" dirty="0">
                <a:solidFill>
                  <a:schemeClr val="tx1">
                    <a:lumMod val="85000"/>
                    <a:lumOff val="15000"/>
                  </a:schemeClr>
                </a:solidFill>
                <a:latin typeface="+mn-ea"/>
                <a:cs typeface="+mn-ea"/>
                <a:sym typeface="+mn-lt"/>
              </a:rPr>
              <a:t>第</a:t>
            </a:r>
            <a:r>
              <a:rPr lang="en-US" altLang="zh-CN" sz="1800" dirty="0">
                <a:solidFill>
                  <a:schemeClr val="tx1">
                    <a:lumMod val="85000"/>
                    <a:lumOff val="15000"/>
                  </a:schemeClr>
                </a:solidFill>
                <a:latin typeface="+mn-ea"/>
                <a:cs typeface="+mn-ea"/>
                <a:sym typeface="+mn-lt"/>
              </a:rPr>
              <a:t>158</a:t>
            </a:r>
            <a:r>
              <a:rPr lang="zh-CN" altLang="en-US" sz="1800" dirty="0">
                <a:solidFill>
                  <a:schemeClr val="tx1">
                    <a:lumMod val="85000"/>
                    <a:lumOff val="15000"/>
                  </a:schemeClr>
                </a:solidFill>
                <a:latin typeface="+mn-ea"/>
                <a:cs typeface="+mn-ea"/>
                <a:sym typeface="+mn-lt"/>
              </a:rPr>
              <a:t>条规定：申请公司登记使用虚假证明文件或者采取其他欺诈手段虚报注册资本，欺骗公司登记主管部门，取得公司登记，虚报注册资本数额巨大、后果严重或者有其他严重情节的，处三年以下有期徒刑或者拘役，并处或者单处虚报注册资本金额百分之一以上百分之五以下罚金。单位犯前款罪的，对单位判处罚金，并对其直接负责的主管人员和其他直接责任人员，处三年以下有期徒刑或者拘役。</a:t>
            </a: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2" y="314284"/>
            <a:ext cx="4192095"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一、设立中的风险</a:t>
            </a:r>
            <a:endParaRPr lang="zh-CN" altLang="en-US" sz="2800" dirty="0">
              <a:solidFill>
                <a:srgbClr val="C00000"/>
              </a:solidFill>
              <a:latin typeface="+mn-lt"/>
              <a:ea typeface="+mn-ea"/>
              <a:cs typeface="+mn-ea"/>
              <a:sym typeface="+mn-lt"/>
            </a:endParaRPr>
          </a:p>
        </p:txBody>
      </p:sp>
      <p:grpSp>
        <p:nvGrpSpPr>
          <p:cNvPr id="7" name="组合 6"/>
          <p:cNvGrpSpPr/>
          <p:nvPr/>
        </p:nvGrpSpPr>
        <p:grpSpPr>
          <a:xfrm>
            <a:off x="2577307" y="1154705"/>
            <a:ext cx="2720340" cy="596185"/>
            <a:chOff x="1508760" y="1621235"/>
            <a:chExt cx="2720340" cy="596185"/>
          </a:xfrm>
        </p:grpSpPr>
        <p:sp>
          <p:nvSpPr>
            <p:cNvPr id="2" name="圆角矩形 1"/>
            <p:cNvSpPr/>
            <p:nvPr/>
          </p:nvSpPr>
          <p:spPr>
            <a:xfrm>
              <a:off x="1508760" y="1621235"/>
              <a:ext cx="2720340" cy="596185"/>
            </a:xfrm>
            <a:prstGeom prst="roundRect">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1688158" y="1688494"/>
              <a:ext cx="2361544" cy="461665"/>
            </a:xfrm>
            <a:prstGeom prst="rect">
              <a:avLst/>
            </a:prstGeom>
          </p:spPr>
          <p:txBody>
            <a:bodyPr wrap="none">
              <a:spAutoFit/>
            </a:bodyPr>
            <a:lstStyle/>
            <a:p>
              <a:r>
                <a:rPr lang="zh-CN" altLang="en-US" sz="2400" dirty="0">
                  <a:solidFill>
                    <a:schemeClr val="bg1"/>
                  </a:solidFill>
                  <a:cs typeface="+mn-ea"/>
                  <a:sym typeface="+mn-lt"/>
                </a:rPr>
                <a:t>虚报注册资本罪</a:t>
              </a:r>
            </a:p>
          </p:txBody>
        </p:sp>
      </p:grpSp>
      <p:sp>
        <p:nvSpPr>
          <p:cNvPr id="9" name="圆角矩形 8"/>
          <p:cNvSpPr/>
          <p:nvPr/>
        </p:nvSpPr>
        <p:spPr>
          <a:xfrm>
            <a:off x="6787672" y="1154705"/>
            <a:ext cx="3473891" cy="596185"/>
          </a:xfrm>
          <a:prstGeom prst="roundRect">
            <a:avLst/>
          </a:prstGeom>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967071" y="1221964"/>
            <a:ext cx="3294492" cy="461665"/>
          </a:xfrm>
          <a:prstGeom prst="rect">
            <a:avLst/>
          </a:prstGeom>
        </p:spPr>
        <p:txBody>
          <a:bodyPr wrap="none">
            <a:spAutoFit/>
          </a:bodyPr>
          <a:lstStyle/>
          <a:p>
            <a:r>
              <a:rPr lang="zh-CN" altLang="en-US" sz="2400" dirty="0">
                <a:solidFill>
                  <a:schemeClr val="bg1"/>
                </a:solidFill>
                <a:cs typeface="+mn-ea"/>
                <a:sym typeface="+mn-lt"/>
              </a:rPr>
              <a:t>虚假出资、抽逃出资罪</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a:extLst>
              <a:ext uri="{FF2B5EF4-FFF2-40B4-BE49-F238E27FC236}">
                <a16:creationId xmlns="" xmlns:a16="http://schemas.microsoft.com/office/drawing/2014/main" id="{C6AF21B5-1349-4202-BFBC-4BD7A346768D}"/>
              </a:ext>
            </a:extLst>
          </p:cNvPr>
          <p:cNvSpPr>
            <a:spLocks noGrp="1"/>
          </p:cNvSpPr>
          <p:nvPr>
            <p:ph type="body" idx="4294967295"/>
          </p:nvPr>
        </p:nvSpPr>
        <p:spPr>
          <a:xfrm>
            <a:off x="1256983" y="1011649"/>
            <a:ext cx="10584497" cy="2249527"/>
          </a:xfrm>
        </p:spPr>
        <p:txBody>
          <a:bodyPr>
            <a:noAutofit/>
          </a:bodyPr>
          <a:lstStyle/>
          <a:p>
            <a:pPr>
              <a:lnSpc>
                <a:spcPct val="150000"/>
              </a:lnSpc>
            </a:pPr>
            <a:r>
              <a:rPr lang="zh-CN" altLang="en-US" sz="1800" dirty="0">
                <a:cs typeface="+mn-ea"/>
                <a:sym typeface="+mn-lt"/>
              </a:rPr>
              <a:t>本罪成立的必要条件：欺骗公司登记主管部门，已取得公司登记。公司登记以工商管理部门核准并发给</a:t>
            </a:r>
            <a:r>
              <a:rPr lang="en-US" altLang="zh-CN" sz="1800" dirty="0">
                <a:cs typeface="+mn-ea"/>
                <a:sym typeface="+mn-lt"/>
              </a:rPr>
              <a:t>《</a:t>
            </a:r>
            <a:r>
              <a:rPr lang="zh-CN" altLang="en-US" sz="1800" dirty="0">
                <a:cs typeface="+mn-ea"/>
                <a:sym typeface="+mn-lt"/>
              </a:rPr>
              <a:t>企业法人营业执照</a:t>
            </a:r>
            <a:r>
              <a:rPr lang="en-US" altLang="zh-CN" sz="1800" dirty="0">
                <a:cs typeface="+mn-ea"/>
                <a:sym typeface="+mn-lt"/>
              </a:rPr>
              <a:t>》</a:t>
            </a:r>
            <a:r>
              <a:rPr lang="zh-CN" altLang="en-US" sz="1800" dirty="0">
                <a:cs typeface="+mn-ea"/>
                <a:sym typeface="+mn-lt"/>
              </a:rPr>
              <a:t>为标志。虚报注册资本罪不存在未遂。</a:t>
            </a:r>
          </a:p>
          <a:p>
            <a:pPr>
              <a:lnSpc>
                <a:spcPct val="150000"/>
              </a:lnSpc>
            </a:pPr>
            <a:r>
              <a:rPr lang="zh-CN" altLang="en-US" sz="1800" dirty="0">
                <a:cs typeface="+mn-ea"/>
                <a:sym typeface="+mn-lt"/>
              </a:rPr>
              <a:t>虚报注册资本罪中“公司”的范围界定？</a:t>
            </a:r>
          </a:p>
          <a:p>
            <a:pPr>
              <a:lnSpc>
                <a:spcPct val="150000"/>
              </a:lnSpc>
            </a:pPr>
            <a:r>
              <a:rPr lang="zh-CN" altLang="en-US" sz="1800" dirty="0">
                <a:cs typeface="+mn-ea"/>
                <a:sym typeface="+mn-lt"/>
              </a:rPr>
              <a:t>什么是使用虚假证明文件或采用其他欺诈手段</a:t>
            </a:r>
          </a:p>
        </p:txBody>
      </p:sp>
      <p:sp>
        <p:nvSpPr>
          <p:cNvPr id="4" name="Rectangle 2">
            <a:extLst>
              <a:ext uri="{FF2B5EF4-FFF2-40B4-BE49-F238E27FC236}">
                <a16:creationId xmlns="" xmlns:a16="http://schemas.microsoft.com/office/drawing/2014/main" id="{B56EAAA6-4F94-48AD-8A7B-4BF600E5723D}"/>
              </a:ext>
            </a:extLst>
          </p:cNvPr>
          <p:cNvSpPr txBox="1">
            <a:spLocks/>
          </p:cNvSpPr>
          <p:nvPr/>
        </p:nvSpPr>
        <p:spPr>
          <a:xfrm>
            <a:off x="1256983" y="3269429"/>
            <a:ext cx="8566785" cy="53975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zh-CN" sz="2400" dirty="0">
                <a:solidFill>
                  <a:srgbClr val="C00000"/>
                </a:solidFill>
                <a:latin typeface="+mn-ea"/>
                <a:ea typeface="+mn-ea"/>
                <a:cs typeface="+mn-ea"/>
                <a:sym typeface="+mn-lt"/>
              </a:rPr>
              <a:t>1</a:t>
            </a:r>
            <a:r>
              <a:rPr lang="zh-CN" altLang="en-US" sz="2400" dirty="0">
                <a:solidFill>
                  <a:srgbClr val="C00000"/>
                </a:solidFill>
                <a:latin typeface="+mn-ea"/>
                <a:ea typeface="+mn-ea"/>
                <a:cs typeface="+mn-ea"/>
                <a:sym typeface="+mn-lt"/>
              </a:rPr>
              <a:t>、为登记成立有限公司虚报注册资本才能构成犯罪</a:t>
            </a:r>
          </a:p>
        </p:txBody>
      </p:sp>
      <p:sp>
        <p:nvSpPr>
          <p:cNvPr id="5" name="Rectangle 3">
            <a:extLst>
              <a:ext uri="{FF2B5EF4-FFF2-40B4-BE49-F238E27FC236}">
                <a16:creationId xmlns="" xmlns:a16="http://schemas.microsoft.com/office/drawing/2014/main" id="{8D908633-9AA7-4143-BF2E-108BCAA247CA}"/>
              </a:ext>
            </a:extLst>
          </p:cNvPr>
          <p:cNvSpPr txBox="1">
            <a:spLocks/>
          </p:cNvSpPr>
          <p:nvPr/>
        </p:nvSpPr>
        <p:spPr>
          <a:xfrm>
            <a:off x="1256983" y="3934277"/>
            <a:ext cx="11163300" cy="242098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latin typeface="+mn-ea"/>
                <a:cs typeface="+mn-ea"/>
                <a:sym typeface="+mn-lt"/>
              </a:rPr>
              <a:t>我国的公司分为有限公司和无限公司。</a:t>
            </a:r>
          </a:p>
          <a:p>
            <a:pPr>
              <a:lnSpc>
                <a:spcPct val="150000"/>
              </a:lnSpc>
            </a:pPr>
            <a:r>
              <a:rPr lang="zh-CN" altLang="en-US" sz="1800" dirty="0">
                <a:latin typeface="+mn-ea"/>
                <a:cs typeface="+mn-ea"/>
                <a:sym typeface="+mn-lt"/>
              </a:rPr>
              <a:t>无限公司：合伙企业、个人独资企业。</a:t>
            </a:r>
          </a:p>
          <a:p>
            <a:pPr>
              <a:lnSpc>
                <a:spcPct val="150000"/>
              </a:lnSpc>
            </a:pPr>
            <a:r>
              <a:rPr lang="zh-CN" altLang="en-US" sz="1800" dirty="0">
                <a:latin typeface="+mn-ea"/>
                <a:cs typeface="+mn-ea"/>
                <a:sym typeface="+mn-lt"/>
              </a:rPr>
              <a:t>有限公司：公司股东以其出资额或者所持有的股份为限对公司债务承担责任的企业法人。</a:t>
            </a:r>
          </a:p>
          <a:p>
            <a:pPr>
              <a:lnSpc>
                <a:spcPct val="150000"/>
              </a:lnSpc>
            </a:pPr>
            <a:r>
              <a:rPr lang="zh-CN" altLang="en-US" sz="1800" dirty="0">
                <a:latin typeface="+mn-ea"/>
                <a:cs typeface="+mn-ea"/>
                <a:sym typeface="+mn-lt"/>
              </a:rPr>
              <a:t>本罪指的有限公司，是指依照</a:t>
            </a:r>
            <a:r>
              <a:rPr lang="en-US" altLang="zh-CN" sz="1800" dirty="0">
                <a:latin typeface="+mn-ea"/>
                <a:cs typeface="+mn-ea"/>
                <a:sym typeface="+mn-lt"/>
              </a:rPr>
              <a:t>《</a:t>
            </a:r>
            <a:r>
              <a:rPr lang="zh-CN" altLang="en-US" sz="1800" dirty="0">
                <a:latin typeface="+mn-ea"/>
                <a:cs typeface="+mn-ea"/>
                <a:sym typeface="+mn-lt"/>
              </a:rPr>
              <a:t>公司法</a:t>
            </a:r>
            <a:r>
              <a:rPr lang="en-US" altLang="zh-CN" sz="1800" dirty="0">
                <a:latin typeface="+mn-ea"/>
                <a:cs typeface="+mn-ea"/>
                <a:sym typeface="+mn-lt"/>
              </a:rPr>
              <a:t>》</a:t>
            </a:r>
            <a:r>
              <a:rPr lang="zh-CN" altLang="en-US" sz="1800" dirty="0">
                <a:latin typeface="+mn-ea"/>
                <a:cs typeface="+mn-ea"/>
                <a:sym typeface="+mn-lt"/>
              </a:rPr>
              <a:t>的规定，在中国境内登记设立的有限责任公司和股份有限公司。</a:t>
            </a:r>
          </a:p>
        </p:txBody>
      </p:sp>
      <p:sp>
        <p:nvSpPr>
          <p:cNvPr id="6"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2836862"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认定本罪的关键</a:t>
            </a:r>
            <a:endParaRPr lang="zh-CN" altLang="en-US" sz="2800" dirty="0">
              <a:solidFill>
                <a:srgbClr val="C00000"/>
              </a:solidFill>
              <a:latin typeface="+mn-lt"/>
              <a:ea typeface="+mn-ea"/>
              <a:cs typeface="+mn-ea"/>
              <a:sym typeface="+mn-lt"/>
            </a:endParaRPr>
          </a:p>
        </p:txBody>
      </p:sp>
      <p:sp>
        <p:nvSpPr>
          <p:cNvPr id="3" name="TextBox 4">
            <a:extLst>
              <a:ext uri="{FF2B5EF4-FFF2-40B4-BE49-F238E27FC236}">
                <a16:creationId xmlns="" xmlns:a16="http://schemas.microsoft.com/office/drawing/2014/main" id="{D0DD5C8B-2929-83EB-0FE0-1AABD3C8A381}"/>
              </a:ext>
            </a:extLst>
          </p:cNvPr>
          <p:cNvSpPr txBox="1"/>
          <p:nvPr/>
        </p:nvSpPr>
        <p:spPr>
          <a:xfrm>
            <a:off x="1806104" y="6645316"/>
            <a:ext cx="1440159" cy="118430"/>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行业</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a:t>
            </a:r>
            <a:r>
              <a:rPr lang="en-US" altLang="zh-CN" sz="100" dirty="0">
                <a:solidFill>
                  <a:schemeClr val="bg1"/>
                </a:solidFill>
                <a:latin typeface="微软雅黑" panose="020B0503020204020204" pitchFamily="34" charset="-122"/>
                <a:ea typeface="微软雅黑" panose="020B0503020204020204" pitchFamily="34" charset="-122"/>
              </a:rPr>
              <a:t>http://www.1ppt.com/hangye/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a:extLst>
              <a:ext uri="{FF2B5EF4-FFF2-40B4-BE49-F238E27FC236}">
                <a16:creationId xmlns="" xmlns:a16="http://schemas.microsoft.com/office/drawing/2014/main" id="{536329EF-564C-433F-9EFC-AAB140D22F2C}"/>
              </a:ext>
            </a:extLst>
          </p:cNvPr>
          <p:cNvSpPr>
            <a:spLocks noGrp="1"/>
          </p:cNvSpPr>
          <p:nvPr>
            <p:ph type="title" idx="4294967295"/>
          </p:nvPr>
        </p:nvSpPr>
        <p:spPr>
          <a:xfrm>
            <a:off x="1686560" y="872330"/>
            <a:ext cx="8818880" cy="706437"/>
          </a:xfrm>
        </p:spPr>
        <p:txBody>
          <a:bodyPr vert="horz" lIns="91440" tIns="45720" rIns="91440" bIns="45720" rtlCol="0" anchor="ctr">
            <a:noAutofit/>
          </a:bodyPr>
          <a:lstStyle/>
          <a:p>
            <a:pPr algn="ctr"/>
            <a:r>
              <a:rPr lang="en-US" altLang="zh-CN" sz="2400" dirty="0">
                <a:solidFill>
                  <a:srgbClr val="C00000"/>
                </a:solidFill>
                <a:latin typeface="+mn-lt"/>
                <a:ea typeface="+mn-ea"/>
                <a:cs typeface="+mn-ea"/>
                <a:sym typeface="+mn-lt"/>
              </a:rPr>
              <a:t>        2</a:t>
            </a:r>
            <a:r>
              <a:rPr lang="zh-CN" altLang="en-US" sz="2400" dirty="0">
                <a:solidFill>
                  <a:srgbClr val="C00000"/>
                </a:solidFill>
                <a:latin typeface="+mn-lt"/>
                <a:ea typeface="+mn-ea"/>
                <a:cs typeface="+mn-ea"/>
                <a:sym typeface="+mn-lt"/>
              </a:rPr>
              <a:t>、使用虚假证明文件或者采用其他欺诈手段</a:t>
            </a:r>
          </a:p>
        </p:txBody>
      </p:sp>
      <p:sp>
        <p:nvSpPr>
          <p:cNvPr id="31747" name="Rectangle 3">
            <a:extLst>
              <a:ext uri="{FF2B5EF4-FFF2-40B4-BE49-F238E27FC236}">
                <a16:creationId xmlns="" xmlns:a16="http://schemas.microsoft.com/office/drawing/2014/main" id="{22909DCD-4E65-41D7-B9CE-EB60182A7863}"/>
              </a:ext>
            </a:extLst>
          </p:cNvPr>
          <p:cNvSpPr>
            <a:spLocks noGrp="1"/>
          </p:cNvSpPr>
          <p:nvPr>
            <p:ph type="body" idx="4294967295"/>
          </p:nvPr>
        </p:nvSpPr>
        <p:spPr>
          <a:xfrm>
            <a:off x="724692" y="1535508"/>
            <a:ext cx="10906125" cy="2315847"/>
          </a:xfrm>
        </p:spPr>
        <p:txBody>
          <a:bodyPr>
            <a:normAutofit/>
          </a:bodyPr>
          <a:lstStyle/>
          <a:p>
            <a:pPr>
              <a:lnSpc>
                <a:spcPct val="150000"/>
              </a:lnSpc>
            </a:pPr>
            <a:r>
              <a:rPr lang="zh-CN" altLang="en-US" sz="1800" dirty="0">
                <a:solidFill>
                  <a:schemeClr val="tx1">
                    <a:lumMod val="85000"/>
                    <a:lumOff val="15000"/>
                  </a:schemeClr>
                </a:solidFill>
                <a:latin typeface="+mn-ea"/>
                <a:cs typeface="+mn-ea"/>
                <a:sym typeface="+mn-lt"/>
              </a:rPr>
              <a:t>在申请公司登记时，申请人需向工商行政管理机关提交的证实注册资本真实性的文件。主要指“资金信用证明、验资证明或者资金担保”、“住所和经营场所使用证明”等能证实注册资本真实性的文件。一般指验资、验证、评估等有关的文书、文字材料。如：公司法规定，股东全部缴纳出资后，或发行股份的股款缴足后，必须经法定验资机构验资并出具证明文件。以实物、工业产权、非专利技术、土地使用权出资的，须经资产评估机构评估并出具证明文件。</a:t>
            </a:r>
          </a:p>
        </p:txBody>
      </p:sp>
      <p:sp>
        <p:nvSpPr>
          <p:cNvPr id="4" name="Rectangle 2">
            <a:extLst>
              <a:ext uri="{FF2B5EF4-FFF2-40B4-BE49-F238E27FC236}">
                <a16:creationId xmlns="" xmlns:a16="http://schemas.microsoft.com/office/drawing/2014/main" id="{E0DB4D11-B55B-42E6-8D7A-573670BBBCEC}"/>
              </a:ext>
            </a:extLst>
          </p:cNvPr>
          <p:cNvSpPr txBox="1">
            <a:spLocks/>
          </p:cNvSpPr>
          <p:nvPr/>
        </p:nvSpPr>
        <p:spPr>
          <a:xfrm>
            <a:off x="4938713" y="3935730"/>
            <a:ext cx="2314575" cy="5207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2400" dirty="0">
                <a:solidFill>
                  <a:srgbClr val="C00000"/>
                </a:solidFill>
                <a:latin typeface="+mn-lt"/>
                <a:ea typeface="+mn-ea"/>
                <a:cs typeface="+mn-ea"/>
                <a:sym typeface="+mn-lt"/>
              </a:rPr>
              <a:t>其他欺诈手段</a:t>
            </a:r>
          </a:p>
        </p:txBody>
      </p:sp>
      <p:sp>
        <p:nvSpPr>
          <p:cNvPr id="5" name="Rectangle 3">
            <a:extLst>
              <a:ext uri="{FF2B5EF4-FFF2-40B4-BE49-F238E27FC236}">
                <a16:creationId xmlns="" xmlns:a16="http://schemas.microsoft.com/office/drawing/2014/main" id="{4307367E-05F2-4B22-B876-BA227DB4142B}"/>
              </a:ext>
            </a:extLst>
          </p:cNvPr>
          <p:cNvSpPr txBox="1">
            <a:spLocks/>
          </p:cNvSpPr>
          <p:nvPr/>
        </p:nvSpPr>
        <p:spPr>
          <a:xfrm>
            <a:off x="2011362" y="4394201"/>
            <a:ext cx="8332787" cy="2589217"/>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pPr>
            <a:r>
              <a:rPr lang="zh-CN" altLang="en-US" sz="1800" dirty="0">
                <a:solidFill>
                  <a:schemeClr val="tx1">
                    <a:lumMod val="85000"/>
                    <a:lumOff val="15000"/>
                  </a:schemeClr>
                </a:solidFill>
                <a:latin typeface="+mn-ea"/>
                <a:cs typeface="+mn-ea"/>
                <a:sym typeface="+mn-lt"/>
              </a:rPr>
              <a:t>是指利用“使用虚假证明文件”以外的其他方法虚报注册资本。</a:t>
            </a:r>
          </a:p>
          <a:p>
            <a:pPr>
              <a:lnSpc>
                <a:spcPct val="150000"/>
              </a:lnSpc>
            </a:pPr>
            <a:r>
              <a:rPr lang="zh-CN" altLang="en-US" sz="1800" dirty="0">
                <a:solidFill>
                  <a:schemeClr val="tx1">
                    <a:lumMod val="85000"/>
                    <a:lumOff val="15000"/>
                  </a:schemeClr>
                </a:solidFill>
                <a:latin typeface="+mn-ea"/>
                <a:cs typeface="+mn-ea"/>
                <a:sym typeface="+mn-lt"/>
              </a:rPr>
              <a:t>被告人管某盗用岳母胡某的身份证和照片编造了一份胡某投资</a:t>
            </a:r>
            <a:r>
              <a:rPr lang="en-US" altLang="zh-CN" sz="1800" dirty="0">
                <a:solidFill>
                  <a:schemeClr val="tx1">
                    <a:lumMod val="85000"/>
                    <a:lumOff val="15000"/>
                  </a:schemeClr>
                </a:solidFill>
                <a:latin typeface="+mn-ea"/>
                <a:cs typeface="+mn-ea"/>
                <a:sym typeface="+mn-lt"/>
              </a:rPr>
              <a:t>58</a:t>
            </a:r>
            <a:r>
              <a:rPr lang="zh-CN" altLang="en-US" sz="1800" dirty="0">
                <a:solidFill>
                  <a:schemeClr val="tx1">
                    <a:lumMod val="85000"/>
                    <a:lumOff val="15000"/>
                  </a:schemeClr>
                </a:solidFill>
                <a:latin typeface="+mn-ea"/>
                <a:cs typeface="+mn-ea"/>
                <a:sym typeface="+mn-lt"/>
              </a:rPr>
              <a:t>万元加入仁立公司的申请。</a:t>
            </a:r>
          </a:p>
          <a:p>
            <a:pPr>
              <a:lnSpc>
                <a:spcPct val="150000"/>
              </a:lnSpc>
            </a:pPr>
            <a:r>
              <a:rPr lang="zh-CN" altLang="en-US" sz="1800" dirty="0">
                <a:solidFill>
                  <a:schemeClr val="tx1">
                    <a:lumMod val="85000"/>
                    <a:lumOff val="15000"/>
                  </a:schemeClr>
                </a:solidFill>
                <a:latin typeface="+mn-ea"/>
                <a:cs typeface="+mn-ea"/>
                <a:sym typeface="+mn-lt"/>
              </a:rPr>
              <a:t>利用与新疆海华物业管理公司马某的业务关系，在马某不知情的情况下使用马某身份证、照片和公司印章编造了一份马某投资</a:t>
            </a:r>
            <a:r>
              <a:rPr lang="en-US" altLang="zh-CN" sz="1800" dirty="0">
                <a:solidFill>
                  <a:schemeClr val="tx1">
                    <a:lumMod val="85000"/>
                    <a:lumOff val="15000"/>
                  </a:schemeClr>
                </a:solidFill>
                <a:latin typeface="+mn-ea"/>
                <a:cs typeface="+mn-ea"/>
                <a:sym typeface="+mn-lt"/>
              </a:rPr>
              <a:t>40</a:t>
            </a:r>
            <a:r>
              <a:rPr lang="zh-CN" altLang="en-US" sz="1800" dirty="0">
                <a:solidFill>
                  <a:schemeClr val="tx1">
                    <a:lumMod val="85000"/>
                    <a:lumOff val="15000"/>
                  </a:schemeClr>
                </a:solidFill>
                <a:latin typeface="+mn-ea"/>
                <a:cs typeface="+mn-ea"/>
                <a:sym typeface="+mn-lt"/>
              </a:rPr>
              <a:t>万元加入仁立公司的申请</a:t>
            </a:r>
          </a:p>
        </p:txBody>
      </p:sp>
      <p:cxnSp>
        <p:nvCxnSpPr>
          <p:cNvPr id="3" name="直接连接符 2"/>
          <p:cNvCxnSpPr/>
          <p:nvPr/>
        </p:nvCxnSpPr>
        <p:spPr>
          <a:xfrm>
            <a:off x="400050" y="3851355"/>
            <a:ext cx="1140714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 name="Rectangle 2">
            <a:extLst>
              <a:ext uri="{FF2B5EF4-FFF2-40B4-BE49-F238E27FC236}">
                <a16:creationId xmlns="" xmlns:a16="http://schemas.microsoft.com/office/drawing/2014/main" id="{6B980A87-9ED7-441D-A84F-527CF235EEDB}"/>
              </a:ext>
            </a:extLst>
          </p:cNvPr>
          <p:cNvSpPr txBox="1">
            <a:spLocks/>
          </p:cNvSpPr>
          <p:nvPr/>
        </p:nvSpPr>
        <p:spPr>
          <a:xfrm>
            <a:off x="1256983" y="314284"/>
            <a:ext cx="2836862" cy="40163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sz="2800" dirty="0">
                <a:solidFill>
                  <a:srgbClr val="C00000"/>
                </a:solidFill>
                <a:cs typeface="+mn-ea"/>
                <a:sym typeface="+mn-lt"/>
              </a:rPr>
              <a:t>认定本罪的关键</a:t>
            </a:r>
            <a:endParaRPr lang="zh-CN" altLang="en-US" sz="2800" dirty="0">
              <a:solidFill>
                <a:srgbClr val="C00000"/>
              </a:solidFill>
              <a:latin typeface="+mn-lt"/>
              <a:ea typeface="+mn-ea"/>
              <a:cs typeface="+mn-ea"/>
              <a:sym typeface="+mn-lt"/>
            </a:endParaRPr>
          </a:p>
        </p:txBody>
      </p:sp>
    </p:spTree>
  </p:cSld>
  <p:clrMapOvr>
    <a:masterClrMapping/>
  </p:clrMapOvr>
</p:sld>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44546A"/>
      </a:dk2>
      <a:lt2>
        <a:srgbClr val="E7E6E6"/>
      </a:lt2>
      <a:accent1>
        <a:srgbClr val="BF0001"/>
      </a:accent1>
      <a:accent2>
        <a:srgbClr val="DD7476"/>
      </a:accent2>
      <a:accent3>
        <a:srgbClr val="FFFFFF"/>
      </a:accent3>
      <a:accent4>
        <a:srgbClr val="FFFFFF"/>
      </a:accent4>
      <a:accent5>
        <a:srgbClr val="FFFFFF"/>
      </a:accent5>
      <a:accent6>
        <a:srgbClr val="FFFFFF"/>
      </a:accent6>
      <a:hlink>
        <a:srgbClr val="0563C1"/>
      </a:hlink>
      <a:folHlink>
        <a:srgbClr val="954F72"/>
      </a:folHlink>
    </a:clrScheme>
    <a:fontScheme name="floqbyn4">
      <a:majorFont>
        <a:latin typeface="Arial" panose="020F0302020204030204"/>
        <a:ea typeface="阿里巴巴普惠体 M"/>
        <a:cs typeface=""/>
      </a:majorFont>
      <a:minorFont>
        <a:latin typeface="Arial" panose="020F0502020204030204"/>
        <a:ea typeface="阿里巴巴普惠体 M"/>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920</TotalTime>
  <Words>5830</Words>
  <Application>Microsoft Office PowerPoint</Application>
  <PresentationFormat>宽屏</PresentationFormat>
  <Paragraphs>410</Paragraphs>
  <Slides>52</Slides>
  <Notes>2</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52</vt:i4>
      </vt:variant>
    </vt:vector>
  </HeadingPairs>
  <TitlesOfParts>
    <vt:vector size="67" baseType="lpstr">
      <vt:lpstr>Meiryo</vt:lpstr>
      <vt:lpstr>阿里巴巴普惠体</vt:lpstr>
      <vt:lpstr>阿里巴巴普惠体 H</vt:lpstr>
      <vt:lpstr>阿里巴巴普惠体 M</vt:lpstr>
      <vt:lpstr>等线</vt:lpstr>
      <vt:lpstr>思源黑体 Normal</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刑事法律风险</vt:lpstr>
      <vt:lpstr>PowerPoint 演示文稿</vt:lpstr>
      <vt:lpstr>PowerPoint 演示文稿</vt:lpstr>
      <vt:lpstr>PowerPoint 演示文稿</vt:lpstr>
      <vt:lpstr>PowerPoint 演示文稿</vt:lpstr>
      <vt:lpstr>        2、使用虚假证明文件或者采用其他欺诈手段</vt:lpstr>
      <vt:lpstr>PowerPoint 演示文稿</vt:lpstr>
      <vt:lpstr>PowerPoint 演示文稿</vt:lpstr>
      <vt:lpstr>抽逃出资</vt:lpstr>
      <vt:lpstr>立案标准</vt:lpstr>
      <vt:lpstr>PowerPoint 演示文稿</vt:lpstr>
      <vt:lpstr>内幕交易、泄露内幕信息罪</vt:lpstr>
      <vt:lpstr>      本罪的构成：</vt:lpstr>
      <vt:lpstr>PowerPoint 演示文稿</vt:lpstr>
      <vt:lpstr>内幕交易、泄露内幕信息行为的具体样态：</vt:lpstr>
      <vt:lpstr>内幕交易、泄露内幕信息罪的立案标准：</vt:lpstr>
      <vt:lpstr>贷款融资中的刑事风险</vt:lpstr>
      <vt:lpstr>贷款诈骗罪</vt:lpstr>
      <vt:lpstr>立案标准</vt:lpstr>
      <vt:lpstr>PowerPoint 演示文稿</vt:lpstr>
      <vt:lpstr>提醒：</vt:lpstr>
      <vt:lpstr>立案标准</vt:lpstr>
      <vt:lpstr>PowerPoint 演示文稿</vt:lpstr>
      <vt:lpstr>PowerPoint 演示文稿</vt:lpstr>
      <vt:lpstr>立案标准：</vt:lpstr>
      <vt:lpstr>PowerPoint 演示文稿</vt:lpstr>
      <vt:lpstr>PowerPoint 演示文稿</vt:lpstr>
      <vt:lpstr>PowerPoint 演示文稿</vt:lpstr>
      <vt:lpstr>PowerPoint 演示文稿</vt:lpstr>
      <vt:lpstr>立案标准</vt:lpstr>
      <vt:lpstr>PowerPoint 演示文稿</vt:lpstr>
      <vt:lpstr>PowerPoint 演示文稿</vt:lpstr>
      <vt:lpstr>PowerPoint 演示文稿</vt:lpstr>
      <vt:lpstr>PowerPoint 演示文稿</vt:lpstr>
      <vt:lpstr>贪污罪</vt:lpstr>
      <vt:lpstr>PowerPoint 演示文稿</vt:lpstr>
      <vt:lpstr>行为对象：</vt:lpstr>
      <vt:lpstr>挪用公款罪</vt:lpstr>
      <vt:lpstr>PowerPoint 演示文稿</vt:lpstr>
      <vt:lpstr>受贿罪</vt:lpstr>
      <vt:lpstr>PowerPoint 演示文稿</vt:lpstr>
      <vt:lpstr>PowerPoint 演示文稿</vt:lpstr>
      <vt:lpstr>PowerPoint 演示文稿</vt:lpstr>
      <vt:lpstr>PowerPoint 演示文稿</vt:lpstr>
      <vt:lpstr>PowerPoint 演示文稿</vt:lpstr>
      <vt:lpstr>四、在整个刑事诉讼过程中应当引起重视的几个问题</vt:lpstr>
      <vt:lpstr>五、判决生效后的自我保护</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52</cp:revision>
  <dcterms:created xsi:type="dcterms:W3CDTF">2021-05-31T03:15:04Z</dcterms:created>
  <dcterms:modified xsi:type="dcterms:W3CDTF">2022-10-25T08:29:13Z</dcterms:modified>
</cp:coreProperties>
</file>