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35"/>
  </p:notesMasterIdLst>
  <p:sldIdLst>
    <p:sldId id="256" r:id="rId4"/>
    <p:sldId id="373" r:id="rId5"/>
    <p:sldId id="376" r:id="rId6"/>
    <p:sldId id="377" r:id="rId7"/>
    <p:sldId id="378" r:id="rId8"/>
    <p:sldId id="379" r:id="rId9"/>
    <p:sldId id="380" r:id="rId10"/>
    <p:sldId id="381" r:id="rId11"/>
    <p:sldId id="383" r:id="rId12"/>
    <p:sldId id="384" r:id="rId13"/>
    <p:sldId id="385" r:id="rId14"/>
    <p:sldId id="386" r:id="rId15"/>
    <p:sldId id="387" r:id="rId16"/>
    <p:sldId id="388" r:id="rId17"/>
    <p:sldId id="389" r:id="rId18"/>
    <p:sldId id="382" r:id="rId19"/>
    <p:sldId id="390" r:id="rId20"/>
    <p:sldId id="391" r:id="rId21"/>
    <p:sldId id="392" r:id="rId22"/>
    <p:sldId id="393" r:id="rId23"/>
    <p:sldId id="394" r:id="rId24"/>
    <p:sldId id="395" r:id="rId25"/>
    <p:sldId id="396" r:id="rId26"/>
    <p:sldId id="397" r:id="rId27"/>
    <p:sldId id="398" r:id="rId28"/>
    <p:sldId id="399" r:id="rId29"/>
    <p:sldId id="400" r:id="rId30"/>
    <p:sldId id="401" r:id="rId31"/>
    <p:sldId id="402" r:id="rId32"/>
    <p:sldId id="372" r:id="rId33"/>
    <p:sldId id="403" r:id="rId3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2BAF64"/>
    <a:srgbClr val="85DB95"/>
    <a:srgbClr val="E7ECD5"/>
    <a:srgbClr val="38B774"/>
    <a:srgbClr val="4CC887"/>
    <a:srgbClr val="23C761"/>
    <a:srgbClr val="58CC8F"/>
    <a:srgbClr val="63D179"/>
    <a:srgbClr val="77D6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3D42E6-DA13-45B2-87A5-6068A967A71B}" type="datetimeFigureOut">
              <a:rPr lang="zh-CN" altLang="en-US" smtClean="0"/>
              <a:t>2022/10/25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5DC9E-605B-4744-96C8-20D06ED8A1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9965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5DC9E-605B-4744-96C8-20D06ED8A14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2606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5DC9E-605B-4744-96C8-20D06ED8A145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657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95DC9E-605B-4744-96C8-20D06ED8A145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1984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5576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7A0A193-A5B2-9ED5-3948-315749B523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CB3D46DC-AF4A-471B-EDB5-BA6630AF75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C6A1377-6796-1BD0-E9E9-C04C08188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5D36-7B3E-4032-842F-A12DCB8B4D4F}" type="datetimeFigureOut">
              <a:rPr lang="zh-CN" altLang="en-US" smtClean="0"/>
              <a:t>2022/10/25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949C72D-5A47-AEBA-25FF-0BD29B126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1DB4B09-8340-A2BA-5FB4-BF9D19498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9B73-4B23-4969-8FB0-6F8EB1F55E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735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16B0DAC-B617-A375-ED36-4780F2E2A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2846E3C6-357F-B885-7AC1-732626F47F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978BD62B-3950-EBBC-7210-4F57B9C77E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0457D34-C4AD-6B25-DB7C-21981BDB2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5D36-7B3E-4032-842F-A12DCB8B4D4F}" type="datetimeFigureOut">
              <a:rPr lang="zh-CN" altLang="en-US" smtClean="0"/>
              <a:t>2022/10/25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E220EA1-D846-6D48-03C3-3F513B3EE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2540122-0343-497F-1548-29A804030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9B73-4B23-4969-8FB0-6F8EB1F55E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034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9E22FCF-5023-6B4A-717C-DD71BC3A1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62B6BEE9-8F13-583E-0D08-1F349956DC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22FAEF3-591A-7B38-EB7A-7477836E3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5D36-7B3E-4032-842F-A12DCB8B4D4F}" type="datetimeFigureOut">
              <a:rPr lang="zh-CN" altLang="en-US" smtClean="0"/>
              <a:t>2022/10/25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1528694-B15E-912D-AF57-A53B8AEA3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70BF621-4444-B4A9-4B4D-7314748AF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9B73-4B23-4969-8FB0-6F8EB1F55E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101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C1AE672C-DB6A-D957-C6D5-3EE663DD14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EFD5BAE-90FA-CFE2-37EC-281B2C27E7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82E40D6-BB84-FFF8-0032-62E2AD227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5D36-7B3E-4032-842F-A12DCB8B4D4F}" type="datetimeFigureOut">
              <a:rPr lang="zh-CN" altLang="en-US" smtClean="0"/>
              <a:t>2022/10/25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8EEC4F3-4857-5A12-6B89-1371DF2AF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2CFFFE4-A147-0134-C62C-494D10A6E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9B73-4B23-4969-8FB0-6F8EB1F55E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0848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2022/10/25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23507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2022/10/25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16563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86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9823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0814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0800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56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EDA80C2-EE6C-0ED5-F273-95D991723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DD5AC74-7EB2-E623-73F2-BB56F93D7D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F1690E4-E3DA-6299-D236-CFBD8D0CE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5D36-7B3E-4032-842F-A12DCB8B4D4F}" type="datetimeFigureOut">
              <a:rPr lang="zh-CN" altLang="en-US" smtClean="0"/>
              <a:t>2022/10/25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968F23A-1C5E-0C47-09BD-F1F00ACCE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A4D3786-F1D5-52A1-0458-7746EEFD6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9B73-4B23-4969-8FB0-6F8EB1F55E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6744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6139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6706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4779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0782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879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4001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853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823386C-35B8-EA1D-848E-22D11AA61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B39F88E-392B-A0EC-C34B-97CF65BBC8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454DED2-AE4E-52EC-FC16-7BAB13CBC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5D36-7B3E-4032-842F-A12DCB8B4D4F}" type="datetimeFigureOut">
              <a:rPr lang="zh-CN" altLang="en-US" smtClean="0"/>
              <a:t>2022/10/25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4539E30-2D71-7B6F-2725-C70667E6A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5FD1C49-4CCF-A8EC-1615-5A8587298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9B73-4B23-4969-8FB0-6F8EB1F55E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378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A194A6C-3429-9E11-2EB1-DA0778C3D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898930F-8DB9-183D-B580-DFE344D88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736073C-2E2D-4F2E-AA05-E844F8F1AB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7C4AF00-765A-9C8E-97B3-C7D72464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5D36-7B3E-4032-842F-A12DCB8B4D4F}" type="datetimeFigureOut">
              <a:rPr lang="zh-CN" altLang="en-US" smtClean="0"/>
              <a:t>2022/10/25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C3A4CCD-AED4-851F-A8FB-1D5351E97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0610FA4-441D-DB37-0E4B-4050049FF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9B73-4B23-4969-8FB0-6F8EB1F55E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772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533B381-BB61-CCC9-3A82-B64EA2B66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680C31F-EEFC-0606-FEF9-DA0D17039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3BA7A27-99B8-BB70-2C4F-E7EBFD174F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7BE38F02-B5E8-E4B8-3DC5-B996B486EB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6295C2E6-1A35-654E-8149-C72DE0F160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D8DB04DE-D3FC-02CE-15EB-595F9CE36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5D36-7B3E-4032-842F-A12DCB8B4D4F}" type="datetimeFigureOut">
              <a:rPr lang="zh-CN" altLang="en-US" smtClean="0"/>
              <a:t>2022/10/25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17808F16-782A-762E-409A-1784BAF85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D03A725B-94DA-D64C-A804-42FD9E11F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9B73-4B23-4969-8FB0-6F8EB1F55E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731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533B381-BB61-CCC9-3A82-B64EA2B66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680C31F-EEFC-0606-FEF9-DA0D17039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3BA7A27-99B8-BB70-2C4F-E7EBFD174F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7BE38F02-B5E8-E4B8-3DC5-B996B486EB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6295C2E6-1A35-654E-8149-C72DE0F160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D8DB04DE-D3FC-02CE-15EB-595F9CE36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5D36-7B3E-4032-842F-A12DCB8B4D4F}" type="datetimeFigureOut">
              <a:rPr lang="zh-CN" altLang="en-US" smtClean="0"/>
              <a:t>2022/10/25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17808F16-782A-762E-409A-1784BAF85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D03A725B-94DA-D64C-A804-42FD9E11F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9B73-4B23-4969-8FB0-6F8EB1F55E7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4">
            <a:extLst>
              <a:ext uri="{FF2B5EF4-FFF2-40B4-BE49-F238E27FC236}">
                <a16:creationId xmlns:a16="http://schemas.microsoft.com/office/drawing/2014/main" xmlns="" id="{09E50C8F-A70D-5FE4-2118-C576451F69FA}"/>
              </a:ext>
            </a:extLst>
          </p:cNvPr>
          <p:cNvSpPr txBox="1"/>
          <p:nvPr userDrawn="1"/>
        </p:nvSpPr>
        <p:spPr>
          <a:xfrm>
            <a:off x="1489720" y="6603045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1311032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46AA40A-2483-AB3E-A41A-38D863654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BB856EC8-F652-AFFC-4709-B69697EA7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5D36-7B3E-4032-842F-A12DCB8B4D4F}" type="datetimeFigureOut">
              <a:rPr lang="zh-CN" altLang="en-US" smtClean="0"/>
              <a:t>2022/10/25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9C30E98F-B1ED-FBD2-10CE-E63B44EB4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C4C88805-3004-EE19-ADF4-CFC0C56BE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9B73-4B23-4969-8FB0-6F8EB1F55E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068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347B2B42-D6BD-80EC-D98A-2ED8052D4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5D36-7B3E-4032-842F-A12DCB8B4D4F}" type="datetimeFigureOut">
              <a:rPr lang="zh-CN" altLang="en-US" smtClean="0"/>
              <a:t>2022/10/25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090D0E02-A9A1-0466-CFE6-450140F26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8D7721CE-670C-71C2-681B-7C8ADB226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9B73-4B23-4969-8FB0-6F8EB1F55E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742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CF7E5AE-9CE1-1650-E628-98C08DCC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FBE68A3-8099-7264-3F9D-95E56302AB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2AB5257-EAF5-B12C-730F-460E14F96C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EBF42CD-05B3-6A9C-2A77-6F31997E0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5D36-7B3E-4032-842F-A12DCB8B4D4F}" type="datetimeFigureOut">
              <a:rPr lang="zh-CN" altLang="en-US" smtClean="0"/>
              <a:t>2022/10/25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9BA583F1-B8BB-8657-1B3E-2D53540A6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5B4C0C6-8703-B56F-5868-CF7D04BC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9B73-4B23-4969-8FB0-6F8EB1F55E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58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9042B3B7-A616-7CC1-83AB-1459D0A40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495918C-85DC-C40D-CE83-1CB6CA893E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218B5D6-2AFE-E166-1531-9991D5791E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25D36-7B3E-4032-842F-A12DCB8B4D4F}" type="datetimeFigureOut">
              <a:rPr lang="zh-CN" altLang="en-US" smtClean="0"/>
              <a:t>2022/10/25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264C122-6B4C-6D99-001B-6077EE0613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9817839-609C-5B55-9B4C-A78A2EC1D1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69B73-4B23-4969-8FB0-6F8EB1F55E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234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911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23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C11BA1A1-1B87-BD48-66F9-40E57F7D6AC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990" y="302895"/>
            <a:ext cx="11584022" cy="6312073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80F8BEB4-282A-F7CD-2C6D-4E0307990DC7}"/>
              </a:ext>
            </a:extLst>
          </p:cNvPr>
          <p:cNvGrpSpPr/>
          <p:nvPr/>
        </p:nvGrpSpPr>
        <p:grpSpPr>
          <a:xfrm>
            <a:off x="987843" y="1362080"/>
            <a:ext cx="5705274" cy="3482502"/>
            <a:chOff x="1104087" y="1408519"/>
            <a:chExt cx="5705274" cy="3482502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C5E1F504-9E34-AB0D-959F-E0EF36251198}"/>
                </a:ext>
              </a:extLst>
            </p:cNvPr>
            <p:cNvSpPr/>
            <p:nvPr/>
          </p:nvSpPr>
          <p:spPr>
            <a:xfrm>
              <a:off x="1104087" y="1408519"/>
              <a:ext cx="5690682" cy="3482502"/>
            </a:xfrm>
            <a:prstGeom prst="roundRect">
              <a:avLst>
                <a:gd name="adj" fmla="val 7170"/>
              </a:avLst>
            </a:prstGeom>
            <a:solidFill>
              <a:schemeClr val="bg1">
                <a:alpha val="92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AABE7D9F-F104-B048-9675-382518D48AA5}"/>
                </a:ext>
              </a:extLst>
            </p:cNvPr>
            <p:cNvSpPr/>
            <p:nvPr/>
          </p:nvSpPr>
          <p:spPr>
            <a:xfrm>
              <a:off x="1264594" y="1551021"/>
              <a:ext cx="5369669" cy="319067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E8AED617-5D81-2D6A-229D-D1922BB529D2}"/>
                </a:ext>
              </a:extLst>
            </p:cNvPr>
            <p:cNvSpPr txBox="1"/>
            <p:nvPr/>
          </p:nvSpPr>
          <p:spPr>
            <a:xfrm>
              <a:off x="1496563" y="2347236"/>
              <a:ext cx="531279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i="0" u="none" strike="noStrike" kern="1200" cap="none" spc="0" normalizeH="0" baseline="0" noProof="0" dirty="0">
                  <a:solidFill>
                    <a:srgbClr val="38B774"/>
                  </a:solidFill>
                  <a:effectLst/>
                  <a:uLnTx/>
                  <a:uFillTx/>
                  <a:cs typeface="+mn-ea"/>
                  <a:sym typeface="+mn-lt"/>
                </a:rPr>
                <a:t>有效的亲子沟通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3A3D0221-3688-B1D1-CA38-397091D1EA9E}"/>
                </a:ext>
              </a:extLst>
            </p:cNvPr>
            <p:cNvSpPr txBox="1"/>
            <p:nvPr/>
          </p:nvSpPr>
          <p:spPr>
            <a:xfrm>
              <a:off x="2351027" y="1868908"/>
              <a:ext cx="31968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cs typeface="+mn-ea"/>
                  <a:sym typeface="+mn-lt"/>
                </a:rPr>
                <a:t>- </a:t>
              </a: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cs typeface="+mn-ea"/>
                  <a:sym typeface="+mn-lt"/>
                </a:rPr>
                <a:t>儿童家庭教育宣传 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cs typeface="+mn-ea"/>
                  <a:sym typeface="+mn-lt"/>
                </a:rPr>
                <a:t>-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8E862255-C37A-3138-A191-C37F2F4E449D}"/>
                </a:ext>
              </a:extLst>
            </p:cNvPr>
            <p:cNvSpPr/>
            <p:nvPr/>
          </p:nvSpPr>
          <p:spPr>
            <a:xfrm>
              <a:off x="1517630" y="3272863"/>
              <a:ext cx="486359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30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Communication Starts From The Heart</a:t>
              </a:r>
              <a:endParaRPr kumimoji="0" lang="zh-CN" altLang="en-US" sz="1200" b="1" i="0" u="none" strike="noStrike" kern="1200" cap="none" spc="30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8A55A11F-7AF5-F92A-B367-4FA07DC33C21}"/>
                </a:ext>
              </a:extLst>
            </p:cNvPr>
            <p:cNvSpPr txBox="1"/>
            <p:nvPr/>
          </p:nvSpPr>
          <p:spPr>
            <a:xfrm>
              <a:off x="3949428" y="3820006"/>
              <a:ext cx="2090818" cy="30777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285750" marR="0" lvl="0" indent="-285750" algn="dist" defTabSz="914400" rtl="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cs typeface="+mn-ea"/>
                  <a:sym typeface="+mn-lt"/>
                </a:rPr>
                <a:t>演讲时间：</a:t>
              </a: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cs typeface="+mn-ea"/>
                  <a:sym typeface="+mn-lt"/>
                </a:rPr>
                <a:t>20</a:t>
              </a:r>
              <a:r>
                <a:rPr lang="en-US" altLang="zh-CN" sz="1400" b="1" dirty="0">
                  <a:solidFill>
                    <a:srgbClr val="38B774"/>
                  </a:solidFill>
                  <a:cs typeface="+mn-ea"/>
                  <a:sym typeface="+mn-lt"/>
                </a:rPr>
                <a:t>XX </a:t>
              </a: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cs typeface="+mn-ea"/>
                  <a:sym typeface="+mn-lt"/>
                </a:rPr>
                <a:t>    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933169BD-9CA0-C439-C0F7-157D176F7FB1}"/>
                </a:ext>
              </a:extLst>
            </p:cNvPr>
            <p:cNvSpPr txBox="1"/>
            <p:nvPr/>
          </p:nvSpPr>
          <p:spPr>
            <a:xfrm>
              <a:off x="1974920" y="3820006"/>
              <a:ext cx="1959916" cy="30777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>
              <a:defPPr>
                <a:defRPr lang="zh-CN"/>
              </a:defPPr>
              <a:lvl1pPr marR="0" lvl="0" indent="0" algn="dist" font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600" b="1" i="0" u="none" strike="noStrike" cap="none" spc="0" normalizeH="0" baseline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江城圆体 400W" panose="020B0500000000000000" charset="-122"/>
                </a:defRPr>
              </a:lvl1pPr>
            </a:lstStyle>
            <a:p>
              <a:pPr marL="285750" indent="-285750">
                <a:buFont typeface="Wingdings" panose="05000000000000000000" pitchFamily="2" charset="2"/>
                <a:buChar char="n"/>
              </a:pPr>
              <a:r>
                <a:rPr lang="zh-CN" altLang="en-US" sz="1400" dirty="0">
                  <a:latin typeface="+mn-lt"/>
                  <a:ea typeface="+mn-ea"/>
                  <a:cs typeface="+mn-ea"/>
                  <a:sym typeface="+mn-lt"/>
                </a:rPr>
                <a:t>演讲人</a:t>
              </a:r>
              <a:r>
                <a:rPr lang="zh-CN" altLang="en-US" sz="1400" dirty="0" smtClean="0">
                  <a:latin typeface="+mn-lt"/>
                  <a:ea typeface="+mn-ea"/>
                  <a:cs typeface="+mn-ea"/>
                  <a:sym typeface="+mn-lt"/>
                </a:rPr>
                <a:t>：</a:t>
              </a:r>
              <a:r>
                <a:rPr lang="zh-CN" altLang="en-US" sz="1400" dirty="0">
                  <a:latin typeface="+mn-lt"/>
                  <a:ea typeface="+mn-ea"/>
                  <a:cs typeface="+mn-ea"/>
                  <a:sym typeface="+mn-lt"/>
                </a:rPr>
                <a:t>优品</a:t>
              </a:r>
              <a:r>
                <a:rPr lang="en-US" altLang="zh-CN" sz="1400" dirty="0" smtClean="0">
                  <a:latin typeface="+mn-lt"/>
                  <a:ea typeface="+mn-ea"/>
                  <a:cs typeface="+mn-ea"/>
                  <a:sym typeface="+mn-lt"/>
                </a:rPr>
                <a:t>PPT </a:t>
              </a:r>
              <a:endParaRPr lang="zh-CN" altLang="en-US" sz="1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xmlns="" id="{2435C09F-06B1-285F-4A5A-F04FEE1FEE91}"/>
                </a:ext>
              </a:extLst>
            </p:cNvPr>
            <p:cNvCxnSpPr>
              <a:cxnSpLocks/>
            </p:cNvCxnSpPr>
            <p:nvPr/>
          </p:nvCxnSpPr>
          <p:spPr>
            <a:xfrm>
              <a:off x="3235416" y="4470400"/>
              <a:ext cx="1191532" cy="0"/>
            </a:xfrm>
            <a:prstGeom prst="line">
              <a:avLst/>
            </a:prstGeom>
            <a:ln w="19050" cap="rnd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3FBF64BA-AC77-1529-6BB6-F295225D614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4403" y="954746"/>
            <a:ext cx="5495920" cy="5903254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4568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340360" y="258323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负面否定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045C88BE-03EE-CD56-9783-96D13BE1EC15}"/>
              </a:ext>
            </a:extLst>
          </p:cNvPr>
          <p:cNvCxnSpPr>
            <a:cxnSpLocks/>
          </p:cNvCxnSpPr>
          <p:nvPr/>
        </p:nvCxnSpPr>
        <p:spPr>
          <a:xfrm>
            <a:off x="5061144" y="1619215"/>
            <a:ext cx="0" cy="4000500"/>
          </a:xfrm>
          <a:prstGeom prst="line">
            <a:avLst/>
          </a:prstGeom>
          <a:ln w="38100" cap="rnd">
            <a:solidFill>
              <a:schemeClr val="tx1">
                <a:lumMod val="50000"/>
                <a:lumOff val="50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0505704D-73A8-37B2-4A30-A492DE585162}"/>
              </a:ext>
            </a:extLst>
          </p:cNvPr>
          <p:cNvSpPr txBox="1"/>
          <p:nvPr/>
        </p:nvSpPr>
        <p:spPr>
          <a:xfrm>
            <a:off x="1225068" y="4476463"/>
            <a:ext cx="3737803" cy="787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看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上</a:t>
            </a:r>
            <a:r>
              <a:rPr kumimoji="0" lang="zh-CN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边的图，在两个图形中，中心的圆一样大吗？你感觉是右边的大，是吗？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53AA4E5-EB4C-8788-0130-C3001C36BF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061" y="943091"/>
            <a:ext cx="3749040" cy="3749040"/>
          </a:xfrm>
          <a:prstGeom prst="rect">
            <a:avLst/>
          </a:prstGeom>
        </p:spPr>
      </p:pic>
      <p:sp>
        <p:nvSpPr>
          <p:cNvPr id="26" name="矩形: 圆角 25">
            <a:extLst>
              <a:ext uri="{FF2B5EF4-FFF2-40B4-BE49-F238E27FC236}">
                <a16:creationId xmlns:a16="http://schemas.microsoft.com/office/drawing/2014/main" xmlns="" id="{3C77884E-5C64-F9E9-9578-1DFD31C137A0}"/>
              </a:ext>
            </a:extLst>
          </p:cNvPr>
          <p:cNvSpPr/>
          <p:nvPr/>
        </p:nvSpPr>
        <p:spPr>
          <a:xfrm>
            <a:off x="5516880" y="1796333"/>
            <a:ext cx="5663060" cy="57412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zh-CN" altLang="zh-CN" sz="2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其实这两个图形的中心圆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是</a:t>
            </a:r>
            <a:r>
              <a:rPr kumimoji="0" lang="zh-CN" altLang="zh-CN" sz="2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一样大的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3E66AEA7-EC63-C27F-12AC-64942A8719E8}"/>
              </a:ext>
            </a:extLst>
          </p:cNvPr>
          <p:cNvGrpSpPr/>
          <p:nvPr/>
        </p:nvGrpSpPr>
        <p:grpSpPr>
          <a:xfrm>
            <a:off x="5401505" y="2795053"/>
            <a:ext cx="5992024" cy="2463962"/>
            <a:chOff x="5175878" y="2628776"/>
            <a:chExt cx="6427048" cy="2642847"/>
          </a:xfrm>
        </p:grpSpPr>
        <p:sp>
          <p:nvSpPr>
            <p:cNvPr id="27" name="矩形: 圆角 26">
              <a:extLst>
                <a:ext uri="{FF2B5EF4-FFF2-40B4-BE49-F238E27FC236}">
                  <a16:creationId xmlns:a16="http://schemas.microsoft.com/office/drawing/2014/main" xmlns="" id="{36DB1D70-DE06-A498-C066-202DC5A5DBB6}"/>
                </a:ext>
              </a:extLst>
            </p:cNvPr>
            <p:cNvSpPr/>
            <p:nvPr/>
          </p:nvSpPr>
          <p:spPr>
            <a:xfrm>
              <a:off x="5175878" y="2628776"/>
              <a:ext cx="1940991" cy="2642847"/>
            </a:xfrm>
            <a:prstGeom prst="roundRect">
              <a:avLst/>
            </a:prstGeom>
            <a:solidFill>
              <a:srgbClr val="2BAF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: 圆角 27">
              <a:extLst>
                <a:ext uri="{FF2B5EF4-FFF2-40B4-BE49-F238E27FC236}">
                  <a16:creationId xmlns:a16="http://schemas.microsoft.com/office/drawing/2014/main" xmlns="" id="{F40F3C35-37AA-56EE-1E6A-689455555837}"/>
                </a:ext>
              </a:extLst>
            </p:cNvPr>
            <p:cNvSpPr/>
            <p:nvPr/>
          </p:nvSpPr>
          <p:spPr>
            <a:xfrm>
              <a:off x="7421669" y="2628776"/>
              <a:ext cx="1940991" cy="2642847"/>
            </a:xfrm>
            <a:prstGeom prst="roundRect">
              <a:avLst/>
            </a:prstGeom>
            <a:solidFill>
              <a:srgbClr val="2BAF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" name="矩形: 圆角 38">
              <a:extLst>
                <a:ext uri="{FF2B5EF4-FFF2-40B4-BE49-F238E27FC236}">
                  <a16:creationId xmlns:a16="http://schemas.microsoft.com/office/drawing/2014/main" xmlns="" id="{5756A73B-4D00-8ECB-C651-114DA315CB87}"/>
                </a:ext>
              </a:extLst>
            </p:cNvPr>
            <p:cNvSpPr/>
            <p:nvPr/>
          </p:nvSpPr>
          <p:spPr>
            <a:xfrm>
              <a:off x="9661935" y="2628776"/>
              <a:ext cx="1940991" cy="2642847"/>
            </a:xfrm>
            <a:prstGeom prst="roundRect">
              <a:avLst/>
            </a:prstGeom>
            <a:solidFill>
              <a:srgbClr val="2BAF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R="0" lvl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kumimoji="0" lang="zh-CN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8A49F692-D171-69CB-037F-5652D712F132}"/>
                </a:ext>
              </a:extLst>
            </p:cNvPr>
            <p:cNvSpPr txBox="1"/>
            <p:nvPr/>
          </p:nvSpPr>
          <p:spPr>
            <a:xfrm>
              <a:off x="5244419" y="3593663"/>
              <a:ext cx="1803907" cy="1419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zh-CN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这好比用自己孩子的弱项和人家孩子的强项比，越比，孩子越没有自信心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。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xmlns="" id="{3168F251-456E-A76A-4BD1-D27E5EFB43AB}"/>
                </a:ext>
              </a:extLst>
            </p:cNvPr>
            <p:cNvSpPr txBox="1"/>
            <p:nvPr/>
          </p:nvSpPr>
          <p:spPr>
            <a:xfrm>
              <a:off x="7508334" y="3593663"/>
              <a:ext cx="1803907" cy="1155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孩子会</a:t>
              </a:r>
              <a:r>
                <a:rPr kumimoji="0" lang="zh-CN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认为父母看不起自己，不喜欢自己，喜欢人家的孩子</a:t>
              </a: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。</a:t>
              </a: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18CCD855-470A-4183-EE0E-E43E24895A49}"/>
                </a:ext>
              </a:extLst>
            </p:cNvPr>
            <p:cNvSpPr txBox="1"/>
            <p:nvPr/>
          </p:nvSpPr>
          <p:spPr>
            <a:xfrm>
              <a:off x="9730476" y="3576470"/>
              <a:ext cx="180390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这样一来，孩子就非常容易产生自卑心理，与父母会更加疏远。</a:t>
              </a:r>
            </a:p>
          </p:txBody>
        </p:sp>
      </p:grp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FF9BBBFA-31B5-5A9A-DD5E-64DC2CF1B261}"/>
              </a:ext>
            </a:extLst>
          </p:cNvPr>
          <p:cNvSpPr/>
          <p:nvPr/>
        </p:nvSpPr>
        <p:spPr>
          <a:xfrm>
            <a:off x="5921729" y="2950071"/>
            <a:ext cx="712972" cy="712972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cs typeface="+mn-ea"/>
                <a:sym typeface="+mn-lt"/>
              </a:rPr>
              <a:t>1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43" name="椭圆 42">
            <a:extLst>
              <a:ext uri="{FF2B5EF4-FFF2-40B4-BE49-F238E27FC236}">
                <a16:creationId xmlns:a16="http://schemas.microsoft.com/office/drawing/2014/main" xmlns="" id="{162777F0-7CF1-7EDD-1E46-F628ACA141F9}"/>
              </a:ext>
            </a:extLst>
          </p:cNvPr>
          <p:cNvSpPr/>
          <p:nvPr/>
        </p:nvSpPr>
        <p:spPr>
          <a:xfrm>
            <a:off x="8026982" y="2950071"/>
            <a:ext cx="712972" cy="712972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cs typeface="+mn-ea"/>
                <a:sym typeface="+mn-lt"/>
              </a:rPr>
              <a:t>2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44" name="椭圆 43">
            <a:extLst>
              <a:ext uri="{FF2B5EF4-FFF2-40B4-BE49-F238E27FC236}">
                <a16:creationId xmlns:a16="http://schemas.microsoft.com/office/drawing/2014/main" xmlns="" id="{1949255D-3679-76FB-964B-F2DD1C5FE1B6}"/>
              </a:ext>
            </a:extLst>
          </p:cNvPr>
          <p:cNvSpPr/>
          <p:nvPr/>
        </p:nvSpPr>
        <p:spPr>
          <a:xfrm>
            <a:off x="10132235" y="2950071"/>
            <a:ext cx="712972" cy="712972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cs typeface="+mn-ea"/>
                <a:sym typeface="+mn-lt"/>
              </a:rPr>
              <a:t>3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980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340358" y="341884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负面否定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直角三角形 10">
            <a:extLst>
              <a:ext uri="{FF2B5EF4-FFF2-40B4-BE49-F238E27FC236}">
                <a16:creationId xmlns:a16="http://schemas.microsoft.com/office/drawing/2014/main" xmlns="" id="{9ADEF413-B848-2F39-E4C0-1E0998F5E3EA}"/>
              </a:ext>
            </a:extLst>
          </p:cNvPr>
          <p:cNvSpPr/>
          <p:nvPr/>
        </p:nvSpPr>
        <p:spPr>
          <a:xfrm rot="2700000">
            <a:off x="4513194" y="2067519"/>
            <a:ext cx="3165609" cy="3165609"/>
          </a:xfrm>
          <a:custGeom>
            <a:avLst/>
            <a:gdLst>
              <a:gd name="connsiteX0" fmla="*/ 0 w 2905013"/>
              <a:gd name="connsiteY0" fmla="*/ 2905013 h 2905013"/>
              <a:gd name="connsiteX1" fmla="*/ 0 w 2905013"/>
              <a:gd name="connsiteY1" fmla="*/ 0 h 2905013"/>
              <a:gd name="connsiteX2" fmla="*/ 2905013 w 2905013"/>
              <a:gd name="connsiteY2" fmla="*/ 2905013 h 2905013"/>
              <a:gd name="connsiteX3" fmla="*/ 0 w 2905013"/>
              <a:gd name="connsiteY3" fmla="*/ 2905013 h 2905013"/>
              <a:gd name="connsiteX0" fmla="*/ 751840 w 2905013"/>
              <a:gd name="connsiteY0" fmla="*/ 2132853 h 2905013"/>
              <a:gd name="connsiteX1" fmla="*/ 0 w 2905013"/>
              <a:gd name="connsiteY1" fmla="*/ 0 h 2905013"/>
              <a:gd name="connsiteX2" fmla="*/ 2905013 w 2905013"/>
              <a:gd name="connsiteY2" fmla="*/ 2905013 h 2905013"/>
              <a:gd name="connsiteX3" fmla="*/ 751840 w 2905013"/>
              <a:gd name="connsiteY3" fmla="*/ 2132853 h 2905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5013" h="2905013">
                <a:moveTo>
                  <a:pt x="751840" y="2132853"/>
                </a:moveTo>
                <a:lnTo>
                  <a:pt x="0" y="0"/>
                </a:lnTo>
                <a:lnTo>
                  <a:pt x="2905013" y="2905013"/>
                </a:lnTo>
                <a:lnTo>
                  <a:pt x="751840" y="213285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858232F3-BFEE-A5E9-9639-14B85C6708C8}"/>
              </a:ext>
            </a:extLst>
          </p:cNvPr>
          <p:cNvSpPr/>
          <p:nvPr/>
        </p:nvSpPr>
        <p:spPr>
          <a:xfrm>
            <a:off x="6844512" y="1405580"/>
            <a:ext cx="4107967" cy="468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bg1"/>
            </a:solidFill>
          </a:ln>
          <a:effectLst>
            <a:outerShdw blurRad="25400" dist="254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今天你只能在家里做作业，做完以后可以看电视，但是不能出去玩</a:t>
            </a:r>
          </a:p>
        </p:txBody>
      </p:sp>
      <p:sp>
        <p:nvSpPr>
          <p:cNvPr id="45" name="矩形: 圆角 44">
            <a:extLst>
              <a:ext uri="{FF2B5EF4-FFF2-40B4-BE49-F238E27FC236}">
                <a16:creationId xmlns:a16="http://schemas.microsoft.com/office/drawing/2014/main" xmlns="" id="{1836FD30-FD83-557B-57C4-31C4805D2494}"/>
              </a:ext>
            </a:extLst>
          </p:cNvPr>
          <p:cNvSpPr/>
          <p:nvPr/>
        </p:nvSpPr>
        <p:spPr>
          <a:xfrm>
            <a:off x="6844512" y="2064331"/>
            <a:ext cx="4107968" cy="468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bg1"/>
            </a:solidFill>
          </a:ln>
          <a:effectLst>
            <a:outerShdw blurRad="25400" dist="254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不写完作业不许看电视！你坐在凳子上，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30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分钟不能走警告：动作快点，别等我发火啊！</a:t>
            </a:r>
          </a:p>
        </p:txBody>
      </p:sp>
      <p:sp>
        <p:nvSpPr>
          <p:cNvPr id="46" name="矩形: 圆角 45">
            <a:extLst>
              <a:ext uri="{FF2B5EF4-FFF2-40B4-BE49-F238E27FC236}">
                <a16:creationId xmlns:a16="http://schemas.microsoft.com/office/drawing/2014/main" xmlns="" id="{95F348DF-8C38-5577-4763-5ECA76336E71}"/>
              </a:ext>
            </a:extLst>
          </p:cNvPr>
          <p:cNvSpPr/>
          <p:nvPr/>
        </p:nvSpPr>
        <p:spPr>
          <a:xfrm>
            <a:off x="6858002" y="2757134"/>
            <a:ext cx="4094478" cy="468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bg1"/>
            </a:solidFill>
          </a:ln>
          <a:effectLst>
            <a:outerShdw blurRad="25400" dist="254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我告诉你，如果你下次再这样，我就对你不客气了！</a:t>
            </a:r>
          </a:p>
        </p:txBody>
      </p:sp>
      <p:sp>
        <p:nvSpPr>
          <p:cNvPr id="47" name="矩形: 圆角 46">
            <a:extLst>
              <a:ext uri="{FF2B5EF4-FFF2-40B4-BE49-F238E27FC236}">
                <a16:creationId xmlns:a16="http://schemas.microsoft.com/office/drawing/2014/main" xmlns="" id="{241E4763-0898-77FB-5DD5-A7AD5F123A8E}"/>
              </a:ext>
            </a:extLst>
          </p:cNvPr>
          <p:cNvSpPr/>
          <p:nvPr/>
        </p:nvSpPr>
        <p:spPr>
          <a:xfrm>
            <a:off x="6844510" y="3415284"/>
            <a:ext cx="4107969" cy="468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bg1"/>
            </a:solidFill>
          </a:ln>
          <a:effectLst>
            <a:outerShdw blurRad="25400" dist="254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你考不好，就别再看动画片！你不听话，我就不爱你了！</a:t>
            </a:r>
          </a:p>
        </p:txBody>
      </p:sp>
      <p:sp>
        <p:nvSpPr>
          <p:cNvPr id="48" name="矩形: 圆角 47">
            <a:extLst>
              <a:ext uri="{FF2B5EF4-FFF2-40B4-BE49-F238E27FC236}">
                <a16:creationId xmlns:a16="http://schemas.microsoft.com/office/drawing/2014/main" xmlns="" id="{1D257C97-6BCA-A8B9-73D8-24E63E922C6D}"/>
              </a:ext>
            </a:extLst>
          </p:cNvPr>
          <p:cNvSpPr/>
          <p:nvPr/>
        </p:nvSpPr>
        <p:spPr>
          <a:xfrm>
            <a:off x="6844510" y="4100256"/>
            <a:ext cx="4107970" cy="468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bg1"/>
            </a:solidFill>
          </a:ln>
          <a:effectLst>
            <a:outerShdw blurRad="25400" dist="254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你如果再哭，我就把你扔出去，给大灰狼吃！</a:t>
            </a:r>
          </a:p>
        </p:txBody>
      </p:sp>
      <p:sp>
        <p:nvSpPr>
          <p:cNvPr id="49" name="矩形: 圆角 48">
            <a:extLst>
              <a:ext uri="{FF2B5EF4-FFF2-40B4-BE49-F238E27FC236}">
                <a16:creationId xmlns:a16="http://schemas.microsoft.com/office/drawing/2014/main" xmlns="" id="{453DC1C7-229F-4A7B-39F1-612F54B1385C}"/>
              </a:ext>
            </a:extLst>
          </p:cNvPr>
          <p:cNvSpPr/>
          <p:nvPr/>
        </p:nvSpPr>
        <p:spPr>
          <a:xfrm>
            <a:off x="6844508" y="4736206"/>
            <a:ext cx="4107971" cy="468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bg1"/>
            </a:solidFill>
          </a:ln>
          <a:effectLst>
            <a:outerShdw blurRad="25400" dist="254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就你那样还能够有出息？哼！别来蒙我了，你要是有出息呀，全世界的人都有出息了。</a:t>
            </a:r>
          </a:p>
        </p:txBody>
      </p:sp>
      <p:sp>
        <p:nvSpPr>
          <p:cNvPr id="50" name="矩形: 圆角 49">
            <a:extLst>
              <a:ext uri="{FF2B5EF4-FFF2-40B4-BE49-F238E27FC236}">
                <a16:creationId xmlns:a16="http://schemas.microsoft.com/office/drawing/2014/main" xmlns="" id="{0D85B0F0-E473-1311-A577-8B9732372E76}"/>
              </a:ext>
            </a:extLst>
          </p:cNvPr>
          <p:cNvSpPr/>
          <p:nvPr/>
        </p:nvSpPr>
        <p:spPr>
          <a:xfrm>
            <a:off x="6844508" y="5435314"/>
            <a:ext cx="4107972" cy="468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bg1"/>
            </a:solidFill>
          </a:ln>
          <a:effectLst>
            <a:outerShdw blurRad="25400" dist="254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你这个笨蛋，我真是倒霉，怎么就生出了你这么个孩子。</a:t>
            </a:r>
          </a:p>
        </p:txBody>
      </p:sp>
      <p:sp>
        <p:nvSpPr>
          <p:cNvPr id="29" name="矩形: 圆角 28">
            <a:extLst>
              <a:ext uri="{FF2B5EF4-FFF2-40B4-BE49-F238E27FC236}">
                <a16:creationId xmlns:a16="http://schemas.microsoft.com/office/drawing/2014/main" xmlns="" id="{20FE1B3E-6091-8282-564B-AB7629BEF2F4}"/>
              </a:ext>
            </a:extLst>
          </p:cNvPr>
          <p:cNvSpPr/>
          <p:nvPr/>
        </p:nvSpPr>
        <p:spPr>
          <a:xfrm>
            <a:off x="5889473" y="2083477"/>
            <a:ext cx="955040" cy="447381"/>
          </a:xfrm>
          <a:prstGeom prst="roundRect">
            <a:avLst/>
          </a:prstGeom>
          <a:solidFill>
            <a:srgbClr val="2BAF64"/>
          </a:solidFill>
          <a:ln w="22225">
            <a:solidFill>
              <a:schemeClr val="bg1"/>
            </a:solidFill>
          </a:ln>
          <a:effectLst>
            <a:outerShdw blurRad="25400" dist="254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  <a:cs typeface="+mn-ea"/>
                <a:sym typeface="+mn-lt"/>
              </a:rPr>
              <a:t>命令</a:t>
            </a:r>
          </a:p>
        </p:txBody>
      </p:sp>
      <p:sp>
        <p:nvSpPr>
          <p:cNvPr id="30" name="矩形: 圆角 29">
            <a:extLst>
              <a:ext uri="{FF2B5EF4-FFF2-40B4-BE49-F238E27FC236}">
                <a16:creationId xmlns:a16="http://schemas.microsoft.com/office/drawing/2014/main" xmlns="" id="{A4DA4008-E95B-6616-EC38-C84A06578360}"/>
              </a:ext>
            </a:extLst>
          </p:cNvPr>
          <p:cNvSpPr/>
          <p:nvPr/>
        </p:nvSpPr>
        <p:spPr>
          <a:xfrm>
            <a:off x="5889473" y="2755055"/>
            <a:ext cx="955040" cy="447381"/>
          </a:xfrm>
          <a:prstGeom prst="roundRect">
            <a:avLst/>
          </a:prstGeom>
          <a:solidFill>
            <a:srgbClr val="2BAF64"/>
          </a:solidFill>
          <a:ln w="22225">
            <a:solidFill>
              <a:schemeClr val="bg1"/>
            </a:solidFill>
          </a:ln>
          <a:effectLst>
            <a:outerShdw blurRad="25400" dist="254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  <a:cs typeface="+mn-ea"/>
                <a:sym typeface="+mn-lt"/>
              </a:rPr>
              <a:t>警告</a:t>
            </a:r>
          </a:p>
        </p:txBody>
      </p:sp>
      <p:sp>
        <p:nvSpPr>
          <p:cNvPr id="31" name="矩形: 圆角 30">
            <a:extLst>
              <a:ext uri="{FF2B5EF4-FFF2-40B4-BE49-F238E27FC236}">
                <a16:creationId xmlns:a16="http://schemas.microsoft.com/office/drawing/2014/main" xmlns="" id="{70520EF6-7F6A-756E-1662-67DF8155F4AD}"/>
              </a:ext>
            </a:extLst>
          </p:cNvPr>
          <p:cNvSpPr/>
          <p:nvPr/>
        </p:nvSpPr>
        <p:spPr>
          <a:xfrm>
            <a:off x="5889473" y="3426633"/>
            <a:ext cx="955040" cy="447381"/>
          </a:xfrm>
          <a:prstGeom prst="roundRect">
            <a:avLst/>
          </a:prstGeom>
          <a:solidFill>
            <a:srgbClr val="2BAF64"/>
          </a:solidFill>
          <a:ln w="22225">
            <a:solidFill>
              <a:schemeClr val="bg1"/>
            </a:solidFill>
          </a:ln>
          <a:effectLst>
            <a:outerShdw blurRad="25400" dist="254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  <a:cs typeface="+mn-ea"/>
                <a:sym typeface="+mn-lt"/>
              </a:rPr>
              <a:t>威胁</a:t>
            </a:r>
          </a:p>
        </p:txBody>
      </p:sp>
      <p:sp>
        <p:nvSpPr>
          <p:cNvPr id="33" name="矩形: 圆角 32">
            <a:extLst>
              <a:ext uri="{FF2B5EF4-FFF2-40B4-BE49-F238E27FC236}">
                <a16:creationId xmlns:a16="http://schemas.microsoft.com/office/drawing/2014/main" xmlns="" id="{88A08084-B34F-0D24-0BB3-1221AC1E5AF2}"/>
              </a:ext>
            </a:extLst>
          </p:cNvPr>
          <p:cNvSpPr/>
          <p:nvPr/>
        </p:nvSpPr>
        <p:spPr>
          <a:xfrm>
            <a:off x="5889473" y="4098211"/>
            <a:ext cx="955040" cy="447381"/>
          </a:xfrm>
          <a:prstGeom prst="roundRect">
            <a:avLst/>
          </a:prstGeom>
          <a:solidFill>
            <a:srgbClr val="2BAF64"/>
          </a:solidFill>
          <a:ln w="22225">
            <a:solidFill>
              <a:schemeClr val="bg1"/>
            </a:solidFill>
          </a:ln>
          <a:effectLst>
            <a:outerShdw blurRad="25400" dist="254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  <a:cs typeface="+mn-ea"/>
                <a:sym typeface="+mn-lt"/>
              </a:rPr>
              <a:t>恐吓</a:t>
            </a:r>
          </a:p>
        </p:txBody>
      </p:sp>
      <p:sp>
        <p:nvSpPr>
          <p:cNvPr id="34" name="矩形: 圆角 33">
            <a:extLst>
              <a:ext uri="{FF2B5EF4-FFF2-40B4-BE49-F238E27FC236}">
                <a16:creationId xmlns:a16="http://schemas.microsoft.com/office/drawing/2014/main" xmlns="" id="{EF8F63C6-A919-6952-8418-E229BB9CEC26}"/>
              </a:ext>
            </a:extLst>
          </p:cNvPr>
          <p:cNvSpPr/>
          <p:nvPr/>
        </p:nvSpPr>
        <p:spPr>
          <a:xfrm>
            <a:off x="5889473" y="4769789"/>
            <a:ext cx="955040" cy="447381"/>
          </a:xfrm>
          <a:prstGeom prst="roundRect">
            <a:avLst/>
          </a:prstGeom>
          <a:solidFill>
            <a:srgbClr val="2BAF64"/>
          </a:solidFill>
          <a:ln w="22225">
            <a:solidFill>
              <a:schemeClr val="bg1"/>
            </a:solidFill>
          </a:ln>
          <a:effectLst>
            <a:outerShdw blurRad="25400" dist="254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  <a:cs typeface="+mn-ea"/>
                <a:sym typeface="+mn-lt"/>
              </a:rPr>
              <a:t>讽刺</a:t>
            </a:r>
          </a:p>
        </p:txBody>
      </p:sp>
      <p:sp>
        <p:nvSpPr>
          <p:cNvPr id="37" name="矩形: 圆角 36">
            <a:extLst>
              <a:ext uri="{FF2B5EF4-FFF2-40B4-BE49-F238E27FC236}">
                <a16:creationId xmlns:a16="http://schemas.microsoft.com/office/drawing/2014/main" xmlns="" id="{9E68AB40-32F5-03D7-A10C-B05B6850C534}"/>
              </a:ext>
            </a:extLst>
          </p:cNvPr>
          <p:cNvSpPr/>
          <p:nvPr/>
        </p:nvSpPr>
        <p:spPr>
          <a:xfrm>
            <a:off x="5889473" y="5441365"/>
            <a:ext cx="955040" cy="447381"/>
          </a:xfrm>
          <a:prstGeom prst="roundRect">
            <a:avLst/>
          </a:prstGeom>
          <a:solidFill>
            <a:srgbClr val="2BAF64"/>
          </a:solidFill>
          <a:ln w="22225">
            <a:solidFill>
              <a:schemeClr val="bg1"/>
            </a:solidFill>
          </a:ln>
          <a:effectLst>
            <a:outerShdw blurRad="25400" dist="254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  <a:cs typeface="+mn-ea"/>
                <a:sym typeface="+mn-lt"/>
              </a:rPr>
              <a:t>打骂</a:t>
            </a: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xmlns="" id="{C0D4596E-4993-B319-E564-27A5A6B6440B}"/>
              </a:ext>
            </a:extLst>
          </p:cNvPr>
          <p:cNvSpPr/>
          <p:nvPr/>
        </p:nvSpPr>
        <p:spPr>
          <a:xfrm>
            <a:off x="5889473" y="1411899"/>
            <a:ext cx="955040" cy="447381"/>
          </a:xfrm>
          <a:prstGeom prst="roundRect">
            <a:avLst/>
          </a:prstGeom>
          <a:solidFill>
            <a:srgbClr val="2BAF64"/>
          </a:solidFill>
          <a:ln w="22225">
            <a:solidFill>
              <a:schemeClr val="bg1"/>
            </a:solidFill>
          </a:ln>
          <a:effectLst>
            <a:outerShdw blurRad="25400" dist="254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  <a:cs typeface="+mn-ea"/>
                <a:sym typeface="+mn-lt"/>
              </a:rPr>
              <a:t>限制</a:t>
            </a: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F224DFB6-CFE3-DDD7-87A4-7E9F8C49924B}"/>
              </a:ext>
            </a:extLst>
          </p:cNvPr>
          <p:cNvSpPr/>
          <p:nvPr/>
        </p:nvSpPr>
        <p:spPr>
          <a:xfrm>
            <a:off x="1110826" y="1500364"/>
            <a:ext cx="2956762" cy="2956762"/>
          </a:xfrm>
          <a:prstGeom prst="ellipse">
            <a:avLst/>
          </a:prstGeom>
          <a:noFill/>
          <a:ln w="47625">
            <a:solidFill>
              <a:srgbClr val="2BAF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53345EFF-EB91-A2DC-5BFA-1010057608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934" y="1391201"/>
            <a:ext cx="4273854" cy="4273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83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340360" y="258323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负面否定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xmlns="" id="{B58530CA-98E5-83B8-2D6B-B197706462FA}"/>
              </a:ext>
            </a:extLst>
          </p:cNvPr>
          <p:cNvSpPr/>
          <p:nvPr/>
        </p:nvSpPr>
        <p:spPr>
          <a:xfrm>
            <a:off x="1319310" y="1817873"/>
            <a:ext cx="4426086" cy="380578"/>
          </a:xfrm>
          <a:prstGeom prst="roundRect">
            <a:avLst/>
          </a:prstGeom>
          <a:solidFill>
            <a:srgbClr val="2BA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矩形: 圆角 25">
            <a:extLst>
              <a:ext uri="{FF2B5EF4-FFF2-40B4-BE49-F238E27FC236}">
                <a16:creationId xmlns:a16="http://schemas.microsoft.com/office/drawing/2014/main" xmlns="" id="{020356ED-09E4-3185-2F2D-2B221A9DB52E}"/>
              </a:ext>
            </a:extLst>
          </p:cNvPr>
          <p:cNvSpPr/>
          <p:nvPr/>
        </p:nvSpPr>
        <p:spPr>
          <a:xfrm>
            <a:off x="1319310" y="3834507"/>
            <a:ext cx="4426086" cy="380578"/>
          </a:xfrm>
          <a:prstGeom prst="roundRect">
            <a:avLst/>
          </a:prstGeom>
          <a:solidFill>
            <a:srgbClr val="2BA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1167A3A4-1295-68B9-081C-295BFE7A966A}"/>
              </a:ext>
            </a:extLst>
          </p:cNvPr>
          <p:cNvSpPr txBox="1"/>
          <p:nvPr/>
        </p:nvSpPr>
        <p:spPr>
          <a:xfrm>
            <a:off x="1319309" y="2269596"/>
            <a:ext cx="5295499" cy="13547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3BB17A"/>
              </a:buClr>
              <a:buFont typeface="Wingdings" panose="05000000000000000000" pitchFamily="2" charset="2"/>
              <a:buChar char="n"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父母是孩子心中最重要的人，是孩子心目中的保护者和依靠者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Clr>
                <a:srgbClr val="3BB17A"/>
              </a:buClr>
              <a:buFont typeface="Wingdings" panose="05000000000000000000" pitchFamily="2" charset="2"/>
              <a:buChar char="n"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当孩子听到他们说出这些带有威胁性的话语时，受到的打击比来自外界的更甚。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Clr>
                <a:srgbClr val="3BB17A"/>
              </a:buClr>
              <a:buFont typeface="Wingdings" panose="05000000000000000000" pitchFamily="2" charset="2"/>
              <a:buChar char="n"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孩子会相信父母说的有关自己的话，并将其变为自己的观念。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4F2DA990-76F4-94C9-00B3-F42E1A398340}"/>
              </a:ext>
            </a:extLst>
          </p:cNvPr>
          <p:cNvSpPr txBox="1"/>
          <p:nvPr/>
        </p:nvSpPr>
        <p:spPr>
          <a:xfrm>
            <a:off x="1413738" y="1817873"/>
            <a:ext cx="2797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威胁话语对孩子的伤害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71D55C98-1C72-5783-FDB1-9283BAFC0416}"/>
              </a:ext>
            </a:extLst>
          </p:cNvPr>
          <p:cNvSpPr txBox="1"/>
          <p:nvPr/>
        </p:nvSpPr>
        <p:spPr>
          <a:xfrm>
            <a:off x="1413738" y="4286231"/>
            <a:ext cx="5295499" cy="13547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3BB17A"/>
              </a:buClr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孩子由此会产生对父母的深深失望或恐惧心理。</a:t>
            </a:r>
          </a:p>
          <a:p>
            <a:pPr marL="285750" indent="-285750">
              <a:lnSpc>
                <a:spcPct val="150000"/>
              </a:lnSpc>
              <a:buClr>
                <a:srgbClr val="3BB17A"/>
              </a:buClr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并将这种感觉扩大到其它事物上，孩子将带着惯于怀疑的眼光看待生活。</a:t>
            </a:r>
          </a:p>
          <a:p>
            <a:pPr marL="285750" indent="-285750">
              <a:lnSpc>
                <a:spcPct val="150000"/>
              </a:lnSpc>
              <a:buClr>
                <a:srgbClr val="3BB17A"/>
              </a:buClr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将会变得多疑、懦弱、自卑或自我封闭，造成人格上的缺失。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CFEB0147-7845-2933-F7F5-28C6694B601E}"/>
              </a:ext>
            </a:extLst>
          </p:cNvPr>
          <p:cNvSpPr txBox="1"/>
          <p:nvPr/>
        </p:nvSpPr>
        <p:spPr>
          <a:xfrm>
            <a:off x="1487990" y="3805166"/>
            <a:ext cx="2797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威胁话语的严重后果</a:t>
            </a: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E1DA05C0-365C-EBDE-38CE-A9CD959DBDA8}"/>
              </a:ext>
            </a:extLst>
          </p:cNvPr>
          <p:cNvSpPr/>
          <p:nvPr/>
        </p:nvSpPr>
        <p:spPr>
          <a:xfrm>
            <a:off x="7147405" y="1030388"/>
            <a:ext cx="3472774" cy="3472774"/>
          </a:xfrm>
          <a:prstGeom prst="ellipse">
            <a:avLst/>
          </a:prstGeom>
          <a:noFill/>
          <a:ln w="41275">
            <a:solidFill>
              <a:srgbClr val="2BAF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47AE7F6-75BA-845B-8562-35848759717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0595" y="1117491"/>
            <a:ext cx="4850874" cy="5054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389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340360" y="258323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负面否定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矩形: 圆顶角 2">
            <a:extLst>
              <a:ext uri="{FF2B5EF4-FFF2-40B4-BE49-F238E27FC236}">
                <a16:creationId xmlns:a16="http://schemas.microsoft.com/office/drawing/2014/main" xmlns="" id="{2BD23093-4940-7BC8-599E-47AF5188C1A7}"/>
              </a:ext>
            </a:extLst>
          </p:cNvPr>
          <p:cNvSpPr/>
          <p:nvPr/>
        </p:nvSpPr>
        <p:spPr>
          <a:xfrm rot="16200000">
            <a:off x="1719992" y="1869843"/>
            <a:ext cx="1122288" cy="739302"/>
          </a:xfrm>
          <a:prstGeom prst="round2SameRect">
            <a:avLst/>
          </a:prstGeom>
          <a:solidFill>
            <a:srgbClr val="2BAF64"/>
          </a:solidFill>
          <a:ln w="3175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: 圆顶角 14">
            <a:extLst>
              <a:ext uri="{FF2B5EF4-FFF2-40B4-BE49-F238E27FC236}">
                <a16:creationId xmlns:a16="http://schemas.microsoft.com/office/drawing/2014/main" xmlns="" id="{D435ED48-FB97-DF8B-3466-6FB7E7853891}"/>
              </a:ext>
            </a:extLst>
          </p:cNvPr>
          <p:cNvSpPr/>
          <p:nvPr/>
        </p:nvSpPr>
        <p:spPr>
          <a:xfrm rot="16200000">
            <a:off x="1651040" y="3226054"/>
            <a:ext cx="1162913" cy="739302"/>
          </a:xfrm>
          <a:prstGeom prst="round2SameRect">
            <a:avLst/>
          </a:prstGeom>
          <a:solidFill>
            <a:srgbClr val="2BAF64"/>
          </a:solidFill>
          <a:ln w="3175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: 圆顶角 15">
            <a:extLst>
              <a:ext uri="{FF2B5EF4-FFF2-40B4-BE49-F238E27FC236}">
                <a16:creationId xmlns:a16="http://schemas.microsoft.com/office/drawing/2014/main" xmlns="" id="{A0D1CA5C-D71E-9BE9-7D7C-EF1D99C204F5}"/>
              </a:ext>
            </a:extLst>
          </p:cNvPr>
          <p:cNvSpPr/>
          <p:nvPr/>
        </p:nvSpPr>
        <p:spPr>
          <a:xfrm rot="16200000">
            <a:off x="1680869" y="4626978"/>
            <a:ext cx="1122288" cy="739302"/>
          </a:xfrm>
          <a:prstGeom prst="round2SameRect">
            <a:avLst/>
          </a:prstGeom>
          <a:solidFill>
            <a:srgbClr val="2BAF64"/>
          </a:solidFill>
          <a:ln w="3175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矩形: 圆顶角 16">
            <a:extLst>
              <a:ext uri="{FF2B5EF4-FFF2-40B4-BE49-F238E27FC236}">
                <a16:creationId xmlns:a16="http://schemas.microsoft.com/office/drawing/2014/main" xmlns="" id="{542ECB30-2A9D-6DD8-E1AE-41BE16EF8492}"/>
              </a:ext>
            </a:extLst>
          </p:cNvPr>
          <p:cNvSpPr/>
          <p:nvPr/>
        </p:nvSpPr>
        <p:spPr>
          <a:xfrm rot="16200000">
            <a:off x="6498067" y="1720851"/>
            <a:ext cx="861842" cy="739302"/>
          </a:xfrm>
          <a:prstGeom prst="round2SameRect">
            <a:avLst/>
          </a:prstGeom>
          <a:solidFill>
            <a:srgbClr val="2BAF64"/>
          </a:solidFill>
          <a:ln w="3175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矩形: 圆顶角 17">
            <a:extLst>
              <a:ext uri="{FF2B5EF4-FFF2-40B4-BE49-F238E27FC236}">
                <a16:creationId xmlns:a16="http://schemas.microsoft.com/office/drawing/2014/main" xmlns="" id="{F3C56FC5-623D-2168-92EA-25A086D1BB13}"/>
              </a:ext>
            </a:extLst>
          </p:cNvPr>
          <p:cNvSpPr/>
          <p:nvPr/>
        </p:nvSpPr>
        <p:spPr>
          <a:xfrm rot="16200000">
            <a:off x="6228718" y="3162732"/>
            <a:ext cx="1320480" cy="739302"/>
          </a:xfrm>
          <a:prstGeom prst="round2SameRect">
            <a:avLst/>
          </a:prstGeom>
          <a:solidFill>
            <a:srgbClr val="2BAF64"/>
          </a:solidFill>
          <a:ln w="3175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矩形: 圆顶角 18">
            <a:extLst>
              <a:ext uri="{FF2B5EF4-FFF2-40B4-BE49-F238E27FC236}">
                <a16:creationId xmlns:a16="http://schemas.microsoft.com/office/drawing/2014/main" xmlns="" id="{C039EAD5-39A6-4D3F-A704-A83F59BCEF91}"/>
              </a:ext>
            </a:extLst>
          </p:cNvPr>
          <p:cNvSpPr/>
          <p:nvPr/>
        </p:nvSpPr>
        <p:spPr>
          <a:xfrm rot="16200000">
            <a:off x="6457627" y="4518880"/>
            <a:ext cx="862662" cy="739302"/>
          </a:xfrm>
          <a:prstGeom prst="round2SameRect">
            <a:avLst/>
          </a:prstGeom>
          <a:solidFill>
            <a:srgbClr val="2BAF64"/>
          </a:solidFill>
          <a:ln w="3175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983B57CA-3B46-2C05-FE7E-DD9C32771FA1}"/>
              </a:ext>
            </a:extLst>
          </p:cNvPr>
          <p:cNvSpPr/>
          <p:nvPr/>
        </p:nvSpPr>
        <p:spPr>
          <a:xfrm>
            <a:off x="2650787" y="1707533"/>
            <a:ext cx="3253902" cy="10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D4E98AB-D73A-DB4B-A0A2-6A36250B01E6}"/>
              </a:ext>
            </a:extLst>
          </p:cNvPr>
          <p:cNvSpPr/>
          <p:nvPr/>
        </p:nvSpPr>
        <p:spPr>
          <a:xfrm>
            <a:off x="2602148" y="2993044"/>
            <a:ext cx="3253902" cy="1184118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950269C4-E268-C6B9-5DEF-6ADCCBD2C570}"/>
              </a:ext>
            </a:extLst>
          </p:cNvPr>
          <p:cNvSpPr/>
          <p:nvPr/>
        </p:nvSpPr>
        <p:spPr>
          <a:xfrm>
            <a:off x="2621180" y="4464655"/>
            <a:ext cx="3253902" cy="10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43F830C3-212A-43E7-BF6E-C3D8A702A70E}"/>
              </a:ext>
            </a:extLst>
          </p:cNvPr>
          <p:cNvSpPr/>
          <p:nvPr/>
        </p:nvSpPr>
        <p:spPr>
          <a:xfrm>
            <a:off x="7298639" y="1682953"/>
            <a:ext cx="3253902" cy="83847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F697B55B-A1DB-8898-468C-155A7568B54C}"/>
              </a:ext>
            </a:extLst>
          </p:cNvPr>
          <p:cNvSpPr/>
          <p:nvPr/>
        </p:nvSpPr>
        <p:spPr>
          <a:xfrm>
            <a:off x="7258609" y="2895515"/>
            <a:ext cx="3253902" cy="128355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28993FFE-A736-BE2C-0B02-05A1AFECD6A5}"/>
              </a:ext>
            </a:extLst>
          </p:cNvPr>
          <p:cNvSpPr/>
          <p:nvPr/>
        </p:nvSpPr>
        <p:spPr>
          <a:xfrm>
            <a:off x="7258609" y="4480573"/>
            <a:ext cx="3253902" cy="83015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99E97B5E-EBB2-3689-DECF-3246BDC87376}"/>
              </a:ext>
            </a:extLst>
          </p:cNvPr>
          <p:cNvSpPr txBox="1"/>
          <p:nvPr/>
        </p:nvSpPr>
        <p:spPr>
          <a:xfrm>
            <a:off x="2071992" y="1929818"/>
            <a:ext cx="41828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A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1FF37ADA-7463-6E0B-FEAB-915FD6E0177A}"/>
              </a:ext>
            </a:extLst>
          </p:cNvPr>
          <p:cNvSpPr txBox="1"/>
          <p:nvPr/>
        </p:nvSpPr>
        <p:spPr>
          <a:xfrm>
            <a:off x="2032869" y="3239994"/>
            <a:ext cx="41828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B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ECDFEEED-ADBC-BBEB-932D-DAF8B602761D}"/>
              </a:ext>
            </a:extLst>
          </p:cNvPr>
          <p:cNvSpPr txBox="1"/>
          <p:nvPr/>
        </p:nvSpPr>
        <p:spPr>
          <a:xfrm>
            <a:off x="2032867" y="4675741"/>
            <a:ext cx="41828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C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ED3B2942-F712-1FAD-2F4F-2D01D8FEBBC5}"/>
              </a:ext>
            </a:extLst>
          </p:cNvPr>
          <p:cNvSpPr txBox="1"/>
          <p:nvPr/>
        </p:nvSpPr>
        <p:spPr>
          <a:xfrm>
            <a:off x="6719844" y="1852254"/>
            <a:ext cx="41828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D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2B4D13CC-7678-E5CA-796A-FBB21AD4B5E9}"/>
              </a:ext>
            </a:extLst>
          </p:cNvPr>
          <p:cNvSpPr txBox="1"/>
          <p:nvPr/>
        </p:nvSpPr>
        <p:spPr>
          <a:xfrm>
            <a:off x="6679814" y="3214434"/>
            <a:ext cx="4182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E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0D435C0D-3C2B-0666-D5C0-5FFB665DDA4F}"/>
              </a:ext>
            </a:extLst>
          </p:cNvPr>
          <p:cNvSpPr txBox="1"/>
          <p:nvPr/>
        </p:nvSpPr>
        <p:spPr>
          <a:xfrm>
            <a:off x="6653507" y="4608318"/>
            <a:ext cx="4182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F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C85B9F42-B931-5587-738C-85E9B8F86F99}"/>
              </a:ext>
            </a:extLst>
          </p:cNvPr>
          <p:cNvSpPr txBox="1"/>
          <p:nvPr/>
        </p:nvSpPr>
        <p:spPr>
          <a:xfrm>
            <a:off x="2686826" y="1813961"/>
            <a:ext cx="1443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BAF64"/>
                </a:solidFill>
                <a:effectLst/>
                <a:uLnTx/>
                <a:uFillTx/>
                <a:cs typeface="+mn-ea"/>
                <a:sym typeface="+mn-lt"/>
              </a:rPr>
              <a:t>敷衍塞责</a:t>
            </a:r>
            <a:endParaRPr lang="zh-CN" altLang="en-US" sz="2000" b="1" dirty="0">
              <a:solidFill>
                <a:srgbClr val="2BAF64"/>
              </a:solidFill>
              <a:cs typeface="+mn-ea"/>
              <a:sym typeface="+mn-lt"/>
            </a:endParaRPr>
          </a:p>
        </p:txBody>
      </p:sp>
      <p:sp>
        <p:nvSpPr>
          <p:cNvPr id="42" name="文本框 55">
            <a:extLst>
              <a:ext uri="{FF2B5EF4-FFF2-40B4-BE49-F238E27FC236}">
                <a16:creationId xmlns:a16="http://schemas.microsoft.com/office/drawing/2014/main" xmlns="" id="{380E230C-219A-8121-D1EB-84C32C2660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6826" y="2145791"/>
            <a:ext cx="2940625" cy="584775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不遵守承诺，答应孩子的事从不认真去做。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714D6AFE-695D-ED53-09F6-A901AD05EF16}"/>
              </a:ext>
            </a:extLst>
          </p:cNvPr>
          <p:cNvSpPr txBox="1"/>
          <p:nvPr/>
        </p:nvSpPr>
        <p:spPr>
          <a:xfrm>
            <a:off x="2602145" y="3014249"/>
            <a:ext cx="1443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BAF64"/>
                </a:solidFill>
                <a:cs typeface="+mn-ea"/>
                <a:sym typeface="+mn-lt"/>
              </a:rPr>
              <a:t>不信任</a:t>
            </a:r>
          </a:p>
        </p:txBody>
      </p:sp>
      <p:sp>
        <p:nvSpPr>
          <p:cNvPr id="44" name="文本框 55">
            <a:extLst>
              <a:ext uri="{FF2B5EF4-FFF2-40B4-BE49-F238E27FC236}">
                <a16:creationId xmlns:a16="http://schemas.microsoft.com/office/drawing/2014/main" xmlns="" id="{7C4F6346-C958-66F3-36BE-EBBAFFCA1B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1664" y="3346165"/>
            <a:ext cx="3127654" cy="830997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你真的做完作业了吗？你有没有说谎？你算了吧，什么同学有困难，分明是你自己把钱花了，又来蒙我。告诉你，没门！我是不会再给你钱的！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C848CA38-642A-534C-5B9C-72464961E951}"/>
              </a:ext>
            </a:extLst>
          </p:cNvPr>
          <p:cNvSpPr txBox="1"/>
          <p:nvPr/>
        </p:nvSpPr>
        <p:spPr>
          <a:xfrm>
            <a:off x="2647703" y="4500168"/>
            <a:ext cx="1443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BAF64"/>
                </a:solidFill>
                <a:cs typeface="+mn-ea"/>
                <a:sym typeface="+mn-lt"/>
              </a:rPr>
              <a:t>不尊重</a:t>
            </a:r>
          </a:p>
        </p:txBody>
      </p:sp>
      <p:sp>
        <p:nvSpPr>
          <p:cNvPr id="46" name="文本框 55">
            <a:extLst>
              <a:ext uri="{FF2B5EF4-FFF2-40B4-BE49-F238E27FC236}">
                <a16:creationId xmlns:a16="http://schemas.microsoft.com/office/drawing/2014/main" xmlns="" id="{ED63212D-7085-4673-F132-96B00895F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7703" y="4831998"/>
            <a:ext cx="3101131" cy="52322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少废话！该干什么干什么去！让你做题你就做，你没有资格和我进条件。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55D709BB-D90C-3664-A41C-EE22929F8727}"/>
              </a:ext>
            </a:extLst>
          </p:cNvPr>
          <p:cNvSpPr txBox="1"/>
          <p:nvPr/>
        </p:nvSpPr>
        <p:spPr>
          <a:xfrm>
            <a:off x="7337350" y="1755595"/>
            <a:ext cx="1443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BAF64"/>
                </a:solidFill>
                <a:cs typeface="+mn-ea"/>
                <a:sym typeface="+mn-lt"/>
              </a:rPr>
              <a:t>虚假赞美</a:t>
            </a:r>
          </a:p>
        </p:txBody>
      </p:sp>
      <p:sp>
        <p:nvSpPr>
          <p:cNvPr id="48" name="文本框 55">
            <a:extLst>
              <a:ext uri="{FF2B5EF4-FFF2-40B4-BE49-F238E27FC236}">
                <a16:creationId xmlns:a16="http://schemas.microsoft.com/office/drawing/2014/main" xmlns="" id="{64C91F8C-6414-4D7A-FAA1-70F4C54E8A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350" y="2087425"/>
            <a:ext cx="2940625" cy="338554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我儿子真伟大！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A6E8EBCE-94A3-BCAA-2BDA-9C157F4DB9BD}"/>
              </a:ext>
            </a:extLst>
          </p:cNvPr>
          <p:cNvSpPr txBox="1"/>
          <p:nvPr/>
        </p:nvSpPr>
        <p:spPr>
          <a:xfrm>
            <a:off x="7404177" y="2964219"/>
            <a:ext cx="1443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BAF64"/>
                </a:solidFill>
                <a:cs typeface="+mn-ea"/>
                <a:sym typeface="+mn-lt"/>
              </a:rPr>
              <a:t>贴负标签</a:t>
            </a:r>
          </a:p>
        </p:txBody>
      </p:sp>
      <p:sp>
        <p:nvSpPr>
          <p:cNvPr id="50" name="文本框 55">
            <a:extLst>
              <a:ext uri="{FF2B5EF4-FFF2-40B4-BE49-F238E27FC236}">
                <a16:creationId xmlns:a16="http://schemas.microsoft.com/office/drawing/2014/main" xmlns="" id="{CA2D9FBF-D0E6-6002-4B59-360D42B746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4177" y="3296049"/>
            <a:ext cx="2940625" cy="738664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你怎么就那么笨呢再这样下去你就完了！瞧你这幅熊样，一辈子也不会有出息！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="" id="{1311ED5A-2FD4-071B-44D1-B3F60A1A9AA6}"/>
              </a:ext>
            </a:extLst>
          </p:cNvPr>
          <p:cNvSpPr txBox="1"/>
          <p:nvPr/>
        </p:nvSpPr>
        <p:spPr>
          <a:xfrm>
            <a:off x="7364147" y="4534915"/>
            <a:ext cx="1443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BAF64"/>
                </a:solidFill>
                <a:cs typeface="+mn-ea"/>
                <a:sym typeface="+mn-lt"/>
              </a:rPr>
              <a:t>显示权威</a:t>
            </a:r>
          </a:p>
        </p:txBody>
      </p:sp>
      <p:sp>
        <p:nvSpPr>
          <p:cNvPr id="52" name="文本框 55">
            <a:extLst>
              <a:ext uri="{FF2B5EF4-FFF2-40B4-BE49-F238E27FC236}">
                <a16:creationId xmlns:a16="http://schemas.microsoft.com/office/drawing/2014/main" xmlns="" id="{406EF61D-1198-0152-52FF-56C40F114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4147" y="4866745"/>
            <a:ext cx="2940625" cy="338554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我是爸爸，所以你必须听我的！</a:t>
            </a:r>
          </a:p>
        </p:txBody>
      </p:sp>
    </p:spTree>
    <p:extLst>
      <p:ext uri="{BB962C8B-B14F-4D97-AF65-F5344CB8AC3E}">
        <p14:creationId xmlns:p14="http://schemas.microsoft.com/office/powerpoint/2010/main" val="1987200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425201" y="355600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负面否定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xmlns="" id="{3B06724C-1065-D8D2-B9D3-4C837EACC2DA}"/>
              </a:ext>
            </a:extLst>
          </p:cNvPr>
          <p:cNvSpPr/>
          <p:nvPr/>
        </p:nvSpPr>
        <p:spPr>
          <a:xfrm>
            <a:off x="3815440" y="1463633"/>
            <a:ext cx="4328150" cy="4328150"/>
          </a:xfrm>
          <a:prstGeom prst="ellipse">
            <a:avLst/>
          </a:prstGeom>
          <a:noFill/>
          <a:ln w="38100">
            <a:solidFill>
              <a:srgbClr val="2BAF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64B56FA1-3FC4-BE18-BCA6-FDE60159A391}"/>
              </a:ext>
            </a:extLst>
          </p:cNvPr>
          <p:cNvSpPr/>
          <p:nvPr/>
        </p:nvSpPr>
        <p:spPr>
          <a:xfrm>
            <a:off x="4056447" y="5382705"/>
            <a:ext cx="3846136" cy="52322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37D6ED0C-B4B6-EF34-7A33-CDB2034310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7168" y="1513633"/>
            <a:ext cx="4649488" cy="4649488"/>
          </a:xfrm>
          <a:prstGeom prst="rect">
            <a:avLst/>
          </a:prstGeom>
        </p:spPr>
      </p:pic>
      <p:sp>
        <p:nvSpPr>
          <p:cNvPr id="5" name="矩形: 对角圆角 4">
            <a:extLst>
              <a:ext uri="{FF2B5EF4-FFF2-40B4-BE49-F238E27FC236}">
                <a16:creationId xmlns:a16="http://schemas.microsoft.com/office/drawing/2014/main" xmlns="" id="{91E63212-9760-7F7D-3708-C31EF5F37F8F}"/>
              </a:ext>
            </a:extLst>
          </p:cNvPr>
          <p:cNvSpPr/>
          <p:nvPr/>
        </p:nvSpPr>
        <p:spPr>
          <a:xfrm>
            <a:off x="5023902" y="1337419"/>
            <a:ext cx="1911226" cy="405353"/>
          </a:xfrm>
          <a:prstGeom prst="round2DiagRect">
            <a:avLst/>
          </a:prstGeom>
          <a:solidFill>
            <a:srgbClr val="2BAF64"/>
          </a:solidFill>
          <a:ln w="412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D</a:t>
            </a:r>
            <a:r>
              <a:rPr lang="zh-CN" altLang="en-US">
                <a:cs typeface="+mn-ea"/>
                <a:sym typeface="+mn-lt"/>
              </a:rPr>
              <a:t>、自我中心</a:t>
            </a:r>
          </a:p>
        </p:txBody>
      </p:sp>
      <p:sp>
        <p:nvSpPr>
          <p:cNvPr id="11" name="矩形: 对角圆角 10">
            <a:extLst>
              <a:ext uri="{FF2B5EF4-FFF2-40B4-BE49-F238E27FC236}">
                <a16:creationId xmlns:a16="http://schemas.microsoft.com/office/drawing/2014/main" xmlns="" id="{DE02B470-017A-24D3-7313-37A70B0A8799}"/>
              </a:ext>
            </a:extLst>
          </p:cNvPr>
          <p:cNvSpPr/>
          <p:nvPr/>
        </p:nvSpPr>
        <p:spPr>
          <a:xfrm>
            <a:off x="1805942" y="2176405"/>
            <a:ext cx="1911226" cy="405353"/>
          </a:xfrm>
          <a:prstGeom prst="round2DiagRect">
            <a:avLst/>
          </a:prstGeom>
          <a:solidFill>
            <a:srgbClr val="2BAF64"/>
          </a:solidFill>
          <a:ln w="412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C</a:t>
            </a:r>
            <a:r>
              <a:rPr lang="zh-CN" altLang="en-US">
                <a:cs typeface="+mn-ea"/>
                <a:sym typeface="+mn-lt"/>
              </a:rPr>
              <a:t>、关系错位 </a:t>
            </a:r>
          </a:p>
        </p:txBody>
      </p:sp>
      <p:sp>
        <p:nvSpPr>
          <p:cNvPr id="12" name="矩形: 对角圆角 11">
            <a:extLst>
              <a:ext uri="{FF2B5EF4-FFF2-40B4-BE49-F238E27FC236}">
                <a16:creationId xmlns:a16="http://schemas.microsoft.com/office/drawing/2014/main" xmlns="" id="{37C90F3B-964C-7F43-25B1-1B4678FF0DF5}"/>
              </a:ext>
            </a:extLst>
          </p:cNvPr>
          <p:cNvSpPr/>
          <p:nvPr/>
        </p:nvSpPr>
        <p:spPr>
          <a:xfrm>
            <a:off x="1422207" y="3273015"/>
            <a:ext cx="1911226" cy="405353"/>
          </a:xfrm>
          <a:prstGeom prst="round2DiagRect">
            <a:avLst/>
          </a:prstGeom>
          <a:solidFill>
            <a:srgbClr val="2BAF64"/>
          </a:solidFill>
          <a:ln w="412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B</a:t>
            </a:r>
            <a:r>
              <a:rPr lang="zh-CN" altLang="en-US">
                <a:cs typeface="+mn-ea"/>
                <a:sym typeface="+mn-lt"/>
              </a:rPr>
              <a:t>、缺少童心</a:t>
            </a:r>
          </a:p>
        </p:txBody>
      </p:sp>
      <p:sp>
        <p:nvSpPr>
          <p:cNvPr id="13" name="矩形: 对角圆角 12">
            <a:extLst>
              <a:ext uri="{FF2B5EF4-FFF2-40B4-BE49-F238E27FC236}">
                <a16:creationId xmlns:a16="http://schemas.microsoft.com/office/drawing/2014/main" xmlns="" id="{ADACAB06-530E-BAD1-A095-8916628B9935}"/>
              </a:ext>
            </a:extLst>
          </p:cNvPr>
          <p:cNvSpPr/>
          <p:nvPr/>
        </p:nvSpPr>
        <p:spPr>
          <a:xfrm>
            <a:off x="1691614" y="4357398"/>
            <a:ext cx="1911226" cy="405353"/>
          </a:xfrm>
          <a:prstGeom prst="round2DiagRect">
            <a:avLst/>
          </a:prstGeom>
          <a:solidFill>
            <a:srgbClr val="2BAF64"/>
          </a:solidFill>
          <a:ln w="412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A</a:t>
            </a:r>
            <a:r>
              <a:rPr lang="zh-CN" altLang="en-US">
                <a:cs typeface="+mn-ea"/>
                <a:sym typeface="+mn-lt"/>
              </a:rPr>
              <a:t>、只问成绩</a:t>
            </a:r>
          </a:p>
        </p:txBody>
      </p:sp>
      <p:sp>
        <p:nvSpPr>
          <p:cNvPr id="14" name="矩形: 对角圆角 13">
            <a:extLst>
              <a:ext uri="{FF2B5EF4-FFF2-40B4-BE49-F238E27FC236}">
                <a16:creationId xmlns:a16="http://schemas.microsoft.com/office/drawing/2014/main" xmlns="" id="{2692B85D-F821-705C-5651-E1EC30BDBFF8}"/>
              </a:ext>
            </a:extLst>
          </p:cNvPr>
          <p:cNvSpPr/>
          <p:nvPr/>
        </p:nvSpPr>
        <p:spPr>
          <a:xfrm>
            <a:off x="8303760" y="2176404"/>
            <a:ext cx="1911226" cy="405353"/>
          </a:xfrm>
          <a:prstGeom prst="round2DiagRect">
            <a:avLst/>
          </a:prstGeom>
          <a:solidFill>
            <a:srgbClr val="2BAF64"/>
          </a:solidFill>
          <a:ln w="412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E</a:t>
            </a:r>
            <a:r>
              <a:rPr lang="zh-CN" altLang="en-US">
                <a:cs typeface="+mn-ea"/>
                <a:sym typeface="+mn-lt"/>
              </a:rPr>
              <a:t>、以偏概全 </a:t>
            </a:r>
          </a:p>
        </p:txBody>
      </p:sp>
      <p:sp>
        <p:nvSpPr>
          <p:cNvPr id="15" name="矩形: 对角圆角 14">
            <a:extLst>
              <a:ext uri="{FF2B5EF4-FFF2-40B4-BE49-F238E27FC236}">
                <a16:creationId xmlns:a16="http://schemas.microsoft.com/office/drawing/2014/main" xmlns="" id="{C728C224-8E61-0D5B-9980-A8CA7BD0D39B}"/>
              </a:ext>
            </a:extLst>
          </p:cNvPr>
          <p:cNvSpPr/>
          <p:nvPr/>
        </p:nvSpPr>
        <p:spPr>
          <a:xfrm>
            <a:off x="8913323" y="3300042"/>
            <a:ext cx="1911226" cy="405353"/>
          </a:xfrm>
          <a:prstGeom prst="round2DiagRect">
            <a:avLst/>
          </a:prstGeom>
          <a:solidFill>
            <a:srgbClr val="2BAF64"/>
          </a:solidFill>
          <a:ln w="412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F</a:t>
            </a:r>
            <a:r>
              <a:rPr lang="zh-CN" altLang="en-US">
                <a:cs typeface="+mn-ea"/>
                <a:sym typeface="+mn-lt"/>
              </a:rPr>
              <a:t>、角度偏差</a:t>
            </a:r>
          </a:p>
        </p:txBody>
      </p:sp>
      <p:sp>
        <p:nvSpPr>
          <p:cNvPr id="16" name="矩形: 对角圆角 15">
            <a:extLst>
              <a:ext uri="{FF2B5EF4-FFF2-40B4-BE49-F238E27FC236}">
                <a16:creationId xmlns:a16="http://schemas.microsoft.com/office/drawing/2014/main" xmlns="" id="{D45BEB2D-7B9B-4BA9-7CE7-C629E1575F43}"/>
              </a:ext>
            </a:extLst>
          </p:cNvPr>
          <p:cNvSpPr/>
          <p:nvPr/>
        </p:nvSpPr>
        <p:spPr>
          <a:xfrm>
            <a:off x="8356190" y="4357398"/>
            <a:ext cx="1911226" cy="405353"/>
          </a:xfrm>
          <a:prstGeom prst="round2DiagRect">
            <a:avLst/>
          </a:prstGeom>
          <a:solidFill>
            <a:srgbClr val="2BAF64"/>
          </a:solidFill>
          <a:ln w="412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G</a:t>
            </a:r>
            <a:r>
              <a:rPr lang="zh-CN" altLang="en-US">
                <a:cs typeface="+mn-ea"/>
                <a:sym typeface="+mn-lt"/>
              </a:rPr>
              <a:t>、价值观套用</a:t>
            </a:r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xmlns="" id="{5392B895-DE7D-FAB0-BD8F-13C4D234A6EF}"/>
              </a:ext>
            </a:extLst>
          </p:cNvPr>
          <p:cNvCxnSpPr/>
          <p:nvPr/>
        </p:nvCxnSpPr>
        <p:spPr>
          <a:xfrm>
            <a:off x="3717168" y="2354094"/>
            <a:ext cx="533819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xmlns="" id="{A7DBFCFB-9A49-C4EE-FAB8-1A68A3A1612B}"/>
              </a:ext>
            </a:extLst>
          </p:cNvPr>
          <p:cNvCxnSpPr>
            <a:cxnSpLocks/>
          </p:cNvCxnSpPr>
          <p:nvPr/>
        </p:nvCxnSpPr>
        <p:spPr>
          <a:xfrm>
            <a:off x="3574440" y="4584645"/>
            <a:ext cx="482007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xmlns="" id="{115EADDD-8CFF-1113-C93F-D4DAEDE058B8}"/>
              </a:ext>
            </a:extLst>
          </p:cNvPr>
          <p:cNvCxnSpPr>
            <a:cxnSpLocks/>
          </p:cNvCxnSpPr>
          <p:nvPr/>
        </p:nvCxnSpPr>
        <p:spPr>
          <a:xfrm>
            <a:off x="3333433" y="3504874"/>
            <a:ext cx="482007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xmlns="" id="{095AA04F-D8F6-DB17-FD55-5268E4E8C6BD}"/>
              </a:ext>
            </a:extLst>
          </p:cNvPr>
          <p:cNvCxnSpPr>
            <a:cxnSpLocks/>
          </p:cNvCxnSpPr>
          <p:nvPr/>
        </p:nvCxnSpPr>
        <p:spPr>
          <a:xfrm flipH="1">
            <a:off x="7804307" y="2431916"/>
            <a:ext cx="533819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xmlns="" id="{546D0791-B024-97A9-51BF-FC1AF7EDB55D}"/>
              </a:ext>
            </a:extLst>
          </p:cNvPr>
          <p:cNvCxnSpPr>
            <a:cxnSpLocks/>
            <a:stCxn id="16" idx="2"/>
          </p:cNvCxnSpPr>
          <p:nvPr/>
        </p:nvCxnSpPr>
        <p:spPr>
          <a:xfrm flipH="1" flipV="1">
            <a:off x="7874183" y="4548652"/>
            <a:ext cx="482007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xmlns="" id="{2EF2D55B-C513-91A7-2A8B-76CB05BAD383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8090620" y="3502719"/>
            <a:ext cx="822703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52889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425201" y="355600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负面否定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30B54F9-6575-3286-4E58-CF27753A750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557" y="1392012"/>
            <a:ext cx="5934695" cy="4841132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81A7D45A-CBA5-7CFA-64CA-91F5E8F1667C}"/>
              </a:ext>
            </a:extLst>
          </p:cNvPr>
          <p:cNvSpPr txBox="1"/>
          <p:nvPr/>
        </p:nvSpPr>
        <p:spPr>
          <a:xfrm>
            <a:off x="983545" y="1987609"/>
            <a:ext cx="5181205" cy="116204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父母们住住先入为主，以既定的模式看待孩子，这些认知偏差是沟通中的巨大障碍，导致了父母在努力教育孩子的同时，却与孩子的距离越来越远。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9A726097-CC53-CEDA-9E50-338D84F8F1EE}"/>
              </a:ext>
            </a:extLst>
          </p:cNvPr>
          <p:cNvSpPr txBox="1"/>
          <p:nvPr/>
        </p:nvSpPr>
        <p:spPr>
          <a:xfrm>
            <a:off x="1015802" y="3434085"/>
            <a:ext cx="5181205" cy="79271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所以要达成沟通，首先要采取客观公正的态度，并应设身处地地站在孩子的角度思考问题。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B55B6BC3-14C9-5F8D-5EFD-6A0F1C8DCF73}"/>
              </a:ext>
            </a:extLst>
          </p:cNvPr>
          <p:cNvSpPr txBox="1"/>
          <p:nvPr/>
        </p:nvSpPr>
        <p:spPr>
          <a:xfrm>
            <a:off x="953163" y="4673270"/>
            <a:ext cx="5181205" cy="79271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当父母以偏颇的观点和态度去纠正孩子的错误时，他们实际是在犯更大的错误。</a:t>
            </a:r>
            <a:endParaRPr kumimoji="0" lang="zh-CN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6D51EE43-B210-AFAF-7D30-1DC9F99F98DF}"/>
              </a:ext>
            </a:extLst>
          </p:cNvPr>
          <p:cNvSpPr/>
          <p:nvPr/>
        </p:nvSpPr>
        <p:spPr>
          <a:xfrm>
            <a:off x="953163" y="1987608"/>
            <a:ext cx="61701" cy="116204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B62F4495-B8DD-3D65-924E-ECD6BDEF0684}"/>
              </a:ext>
            </a:extLst>
          </p:cNvPr>
          <p:cNvSpPr/>
          <p:nvPr/>
        </p:nvSpPr>
        <p:spPr>
          <a:xfrm>
            <a:off x="952225" y="3429001"/>
            <a:ext cx="61701" cy="79271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F16C2904-38F8-42AA-D176-6DF85FD22962}"/>
              </a:ext>
            </a:extLst>
          </p:cNvPr>
          <p:cNvSpPr/>
          <p:nvPr/>
        </p:nvSpPr>
        <p:spPr>
          <a:xfrm>
            <a:off x="952225" y="4678354"/>
            <a:ext cx="61701" cy="78763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0576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803CE60E-3034-F201-E98A-52969C96475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990" y="302895"/>
            <a:ext cx="11584022" cy="6312073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86CDDF37-D06E-C464-DAE6-80C59464AA1C}"/>
              </a:ext>
            </a:extLst>
          </p:cNvPr>
          <p:cNvGrpSpPr/>
          <p:nvPr/>
        </p:nvGrpSpPr>
        <p:grpSpPr>
          <a:xfrm>
            <a:off x="629456" y="1305959"/>
            <a:ext cx="6842220" cy="3813928"/>
            <a:chOff x="1342228" y="1419482"/>
            <a:chExt cx="5129415" cy="3173981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C5E1F504-9E34-AB0D-959F-E0EF36251198}"/>
                </a:ext>
              </a:extLst>
            </p:cNvPr>
            <p:cNvSpPr/>
            <p:nvPr/>
          </p:nvSpPr>
          <p:spPr>
            <a:xfrm>
              <a:off x="1342228" y="1419482"/>
              <a:ext cx="5099693" cy="3173981"/>
            </a:xfrm>
            <a:prstGeom prst="roundRect">
              <a:avLst>
                <a:gd name="adj" fmla="val 7170"/>
              </a:avLst>
            </a:prstGeom>
            <a:solidFill>
              <a:schemeClr val="bg1">
                <a:alpha val="92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AABE7D9F-F104-B048-9675-382518D48AA5}"/>
                </a:ext>
              </a:extLst>
            </p:cNvPr>
            <p:cNvSpPr/>
            <p:nvPr/>
          </p:nvSpPr>
          <p:spPr>
            <a:xfrm>
              <a:off x="1486067" y="1536984"/>
              <a:ext cx="4812017" cy="2882414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E8AED617-5D81-2D6A-229D-D1922BB529D2}"/>
                </a:ext>
              </a:extLst>
            </p:cNvPr>
            <p:cNvSpPr txBox="1"/>
            <p:nvPr/>
          </p:nvSpPr>
          <p:spPr>
            <a:xfrm>
              <a:off x="1685040" y="2256850"/>
              <a:ext cx="4599437" cy="8452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zh-CN" altLang="en-US" sz="6000" dirty="0">
                  <a:solidFill>
                    <a:srgbClr val="38B774"/>
                  </a:solidFill>
                  <a:cs typeface="+mn-ea"/>
                  <a:sym typeface="+mn-lt"/>
                </a:rPr>
                <a:t>沟通的要点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3A3D0221-3688-B1D1-CA38-397091D1EA9E}"/>
                </a:ext>
              </a:extLst>
            </p:cNvPr>
            <p:cNvSpPr txBox="1"/>
            <p:nvPr/>
          </p:nvSpPr>
          <p:spPr>
            <a:xfrm>
              <a:off x="1578749" y="1821422"/>
              <a:ext cx="4812017" cy="4354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altLang="zh-CN" sz="2800" b="1" dirty="0">
                  <a:solidFill>
                    <a:srgbClr val="38B774"/>
                  </a:solidFill>
                  <a:cs typeface="+mn-ea"/>
                  <a:sym typeface="+mn-lt"/>
                </a:rPr>
                <a:t>- PART 03 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cs typeface="+mn-ea"/>
                  <a:sym typeface="+mn-lt"/>
                </a:rPr>
                <a:t>-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8E862255-C37A-3138-A191-C37F2F4E449D}"/>
                </a:ext>
              </a:extLst>
            </p:cNvPr>
            <p:cNvSpPr/>
            <p:nvPr/>
          </p:nvSpPr>
          <p:spPr>
            <a:xfrm>
              <a:off x="2188025" y="3006472"/>
              <a:ext cx="3516411" cy="38420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zh-CN" altLang="en-US" sz="1200" b="1" spc="3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当你伤害了一个人，他必然拒绝你再次进入他的心灵，无论你们曾经多么亲近</a:t>
              </a:r>
              <a:r>
                <a:rPr lang="en-US" altLang="zh-CN" sz="1200" b="1" spc="3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…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933169BD-9CA0-C439-C0F7-157D176F7FB1}"/>
                </a:ext>
              </a:extLst>
            </p:cNvPr>
            <p:cNvSpPr txBox="1"/>
            <p:nvPr/>
          </p:nvSpPr>
          <p:spPr>
            <a:xfrm>
              <a:off x="2106069" y="3612696"/>
              <a:ext cx="2008553" cy="28174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>
              <a:defPPr>
                <a:defRPr lang="zh-CN"/>
              </a:defPPr>
              <a:lvl1pPr marR="0" lvl="0" indent="0" algn="dist" font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600" b="1" i="0" u="none" strike="noStrike" cap="none" spc="0" normalizeH="0" baseline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江城圆体 400W" panose="020B0500000000000000" charset="-122"/>
                </a:defRPr>
              </a:lvl1pPr>
            </a:lstStyle>
            <a:p>
              <a:pPr marL="285750" indent="-285750" algn="ctr">
                <a:buFont typeface="Wingdings" panose="05000000000000000000" pitchFamily="2" charset="2"/>
                <a:buChar char="n"/>
              </a:pPr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沟通的首要条件和精髓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99383522-6C18-3427-6D4A-C87DB105BADD}"/>
                </a:ext>
              </a:extLst>
            </p:cNvPr>
            <p:cNvSpPr txBox="1"/>
            <p:nvPr/>
          </p:nvSpPr>
          <p:spPr>
            <a:xfrm>
              <a:off x="4380825" y="3648582"/>
              <a:ext cx="2090818" cy="28174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285750" marR="0" lvl="0" indent="-285750" defTabSz="914400" rtl="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cs typeface="+mn-ea"/>
                  <a:sym typeface="+mn-lt"/>
                </a:rPr>
                <a:t>谁该吃药？</a:t>
              </a:r>
            </a:p>
          </p:txBody>
        </p:sp>
      </p:grp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25BE0049-FD52-78FB-312D-A2BFE5886E60}"/>
              </a:ext>
            </a:extLst>
          </p:cNvPr>
          <p:cNvCxnSpPr/>
          <p:nvPr/>
        </p:nvCxnSpPr>
        <p:spPr>
          <a:xfrm>
            <a:off x="3669365" y="4632960"/>
            <a:ext cx="1645920" cy="0"/>
          </a:xfrm>
          <a:prstGeom prst="line">
            <a:avLst/>
          </a:prstGeom>
          <a:ln w="19050" cap="rnd">
            <a:solidFill>
              <a:schemeClr val="tx1">
                <a:lumMod val="50000"/>
                <a:lumOff val="50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DE5EBADD-D179-5EC6-6D3A-870DAC46C3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195877" y="2177176"/>
            <a:ext cx="4166963" cy="4166963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1914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425201" y="355600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 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沟通的首要条件和精髓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文本框 4">
            <a:extLst>
              <a:ext uri="{FF2B5EF4-FFF2-40B4-BE49-F238E27FC236}">
                <a16:creationId xmlns:a16="http://schemas.microsoft.com/office/drawing/2014/main" xmlns="" id="{45C59005-7D45-757C-7934-E92624CF0BAC}"/>
              </a:ext>
            </a:extLst>
          </p:cNvPr>
          <p:cNvSpPr txBox="1">
            <a:spLocks noChangeArrowheads="1"/>
          </p:cNvSpPr>
          <p:nvPr/>
        </p:nvSpPr>
        <p:spPr>
          <a:xfrm>
            <a:off x="1730143" y="2452430"/>
            <a:ext cx="4365857" cy="9031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buClr>
                <a:srgbClr val="8ABCAB"/>
              </a:buClr>
              <a:buFont typeface="Wingdings" panose="05000000000000000000" pitchFamily="2" charset="2"/>
              <a:buChar char="n"/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孩子心里想什么？他需要什么？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8ABCAB"/>
              </a:buClr>
              <a:buFont typeface="Wingdings" panose="05000000000000000000" pitchFamily="2" charset="2"/>
              <a:buChar char="n"/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沟通，沟的是什么？通的是什么？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8ABCAB"/>
              </a:buClr>
              <a:buFont typeface="Wingdings" panose="05000000000000000000" pitchFamily="2" charset="2"/>
              <a:buChar char="n"/>
            </a:pP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xmlns="" id="{EB2C6A27-B976-02CA-F1C5-820927C4007D}"/>
              </a:ext>
            </a:extLst>
          </p:cNvPr>
          <p:cNvSpPr/>
          <p:nvPr/>
        </p:nvSpPr>
        <p:spPr>
          <a:xfrm>
            <a:off x="1705171" y="1923026"/>
            <a:ext cx="3567473" cy="463265"/>
          </a:xfrm>
          <a:prstGeom prst="roundRect">
            <a:avLst/>
          </a:prstGeom>
          <a:solidFill>
            <a:srgbClr val="8AB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cs typeface="+mn-ea"/>
                <a:sym typeface="+mn-lt"/>
              </a:rPr>
              <a:t>沟通的首要条件</a:t>
            </a:r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xmlns="" id="{E29FF0BF-BB10-338E-41B0-23A06813453C}"/>
              </a:ext>
            </a:extLst>
          </p:cNvPr>
          <p:cNvSpPr/>
          <p:nvPr/>
        </p:nvSpPr>
        <p:spPr>
          <a:xfrm>
            <a:off x="1694412" y="3447324"/>
            <a:ext cx="3567473" cy="463265"/>
          </a:xfrm>
          <a:prstGeom prst="roundRect">
            <a:avLst/>
          </a:prstGeom>
          <a:solidFill>
            <a:srgbClr val="8AB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cs typeface="+mn-ea"/>
                <a:sym typeface="+mn-lt"/>
              </a:rPr>
              <a:t>沟通的精髓是什么</a:t>
            </a:r>
          </a:p>
        </p:txBody>
      </p:sp>
      <p:sp>
        <p:nvSpPr>
          <p:cNvPr id="18" name="文本框 5">
            <a:extLst>
              <a:ext uri="{FF2B5EF4-FFF2-40B4-BE49-F238E27FC236}">
                <a16:creationId xmlns:a16="http://schemas.microsoft.com/office/drawing/2014/main" xmlns="" id="{D8D167DC-2383-A1E6-6B77-F70922718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0143" y="4002297"/>
            <a:ext cx="4259153" cy="15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lvl="0" indent="-2857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8ABCAB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用心</a:t>
            </a:r>
            <a:r>
              <a:rPr kumimoji="0" lang="zh-CN" altLang="zh-CN" sz="16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去与孩子沟通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。就是拉近距离和感情。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285750" lvl="0" indent="-2857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8ABCAB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沟通是心灵的交流，要让孩子接受我们，就要打开孩子的心，想要打开孩子的心，父母首先要向孩子敞开自己的心扉。 </a:t>
            </a:r>
            <a:endParaRPr kumimoji="0" lang="zh-CN" altLang="zh-CN" sz="16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7B427935-D0B4-0BD9-C2F2-74A0029AACF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588" y="-89387"/>
            <a:ext cx="8499636" cy="598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88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 animBg="1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425201" y="355600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 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沟通的首要条件和精髓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5C78845D-F532-AE46-7263-08F4D7E7D55F}"/>
              </a:ext>
            </a:extLst>
          </p:cNvPr>
          <p:cNvSpPr/>
          <p:nvPr/>
        </p:nvSpPr>
        <p:spPr>
          <a:xfrm>
            <a:off x="7091794" y="1094541"/>
            <a:ext cx="3900107" cy="3900107"/>
          </a:xfrm>
          <a:prstGeom prst="ellipse">
            <a:avLst/>
          </a:prstGeom>
          <a:noFill/>
          <a:ln w="41275">
            <a:solidFill>
              <a:srgbClr val="2BAF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F04C91F-598B-DEF4-6A53-898F4239CAC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5878" y="1034549"/>
            <a:ext cx="4844374" cy="4844374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AD2EE68F-5F1C-A270-6A84-67D771382C8C}"/>
              </a:ext>
            </a:extLst>
          </p:cNvPr>
          <p:cNvSpPr txBox="1"/>
          <p:nvPr/>
        </p:nvSpPr>
        <p:spPr>
          <a:xfrm>
            <a:off x="1655071" y="2179014"/>
            <a:ext cx="4298258" cy="9575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2192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管道通畅 （单向还是双向？）、内外双通 （内沟通、外沟通）、目的清楚 （控制情绪）、掌握需求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建立感情 、揭示有利之处 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48227FBD-452D-C405-7EE4-5FD6D8BFF11D}"/>
              </a:ext>
            </a:extLst>
          </p:cNvPr>
          <p:cNvSpPr txBox="1"/>
          <p:nvPr/>
        </p:nvSpPr>
        <p:spPr>
          <a:xfrm>
            <a:off x="1655070" y="3730265"/>
            <a:ext cx="4408117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建立关系、表达感情、和谐相处、传递信息、达成共识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17BEECCF-A692-10CF-CC31-6C512CD67770}"/>
              </a:ext>
            </a:extLst>
          </p:cNvPr>
          <p:cNvSpPr txBox="1"/>
          <p:nvPr/>
        </p:nvSpPr>
        <p:spPr>
          <a:xfrm>
            <a:off x="1655070" y="4969450"/>
            <a:ext cx="4408117" cy="385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八字要诀：真诚、信任、尊重、智慧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C72C3661-44EC-4455-6995-AEB9FFED7231}"/>
              </a:ext>
            </a:extLst>
          </p:cNvPr>
          <p:cNvSpPr txBox="1"/>
          <p:nvPr/>
        </p:nvSpPr>
        <p:spPr>
          <a:xfrm>
            <a:off x="1255931" y="1889934"/>
            <a:ext cx="19928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BAF64"/>
                </a:solidFill>
                <a:effectLst/>
                <a:uLnTx/>
                <a:uFillTx/>
                <a:cs typeface="+mn-ea"/>
                <a:sym typeface="+mn-lt"/>
              </a:rPr>
              <a:t>沟通准备</a:t>
            </a:r>
            <a:endParaRPr lang="zh-CN" altLang="en-US" sz="2000" b="1" dirty="0">
              <a:solidFill>
                <a:srgbClr val="2BAF64"/>
              </a:solidFill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E924FD2E-2373-D8A6-A288-7AF7EEDD1F6F}"/>
              </a:ext>
            </a:extLst>
          </p:cNvPr>
          <p:cNvSpPr txBox="1"/>
          <p:nvPr/>
        </p:nvSpPr>
        <p:spPr>
          <a:xfrm>
            <a:off x="1265456" y="3496728"/>
            <a:ext cx="19928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BAF64"/>
                </a:solidFill>
                <a:effectLst/>
                <a:uLnTx/>
                <a:uFillTx/>
                <a:cs typeface="+mn-ea"/>
                <a:sym typeface="+mn-lt"/>
              </a:rPr>
              <a:t>沟通目的</a:t>
            </a:r>
            <a:endParaRPr lang="zh-CN" altLang="en-US" sz="2000" b="1" dirty="0">
              <a:solidFill>
                <a:srgbClr val="2BAF64"/>
              </a:solidFill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7401022B-B278-9F5F-B2A8-E890857D416F}"/>
              </a:ext>
            </a:extLst>
          </p:cNvPr>
          <p:cNvSpPr txBox="1"/>
          <p:nvPr/>
        </p:nvSpPr>
        <p:spPr>
          <a:xfrm>
            <a:off x="1265456" y="4752396"/>
            <a:ext cx="19928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BAF64"/>
                </a:solidFill>
                <a:effectLst/>
                <a:uLnTx/>
                <a:uFillTx/>
                <a:cs typeface="+mn-ea"/>
                <a:sym typeface="+mn-lt"/>
              </a:rPr>
              <a:t>沟通的法宝</a:t>
            </a:r>
            <a:endParaRPr lang="zh-CN" altLang="en-US" sz="2000" b="1" dirty="0">
              <a:solidFill>
                <a:srgbClr val="2BAF64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352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425201" y="355600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 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沟通的首要条件和精髓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矩形: 对角圆角 2">
            <a:extLst>
              <a:ext uri="{FF2B5EF4-FFF2-40B4-BE49-F238E27FC236}">
                <a16:creationId xmlns:a16="http://schemas.microsoft.com/office/drawing/2014/main" xmlns="" id="{FD065F70-B3D8-3CEB-6E66-A1409350BEF5}"/>
              </a:ext>
            </a:extLst>
          </p:cNvPr>
          <p:cNvSpPr/>
          <p:nvPr/>
        </p:nvSpPr>
        <p:spPr>
          <a:xfrm>
            <a:off x="1845014" y="1857982"/>
            <a:ext cx="2435157" cy="3667328"/>
          </a:xfrm>
          <a:prstGeom prst="round2DiagRect">
            <a:avLst/>
          </a:prstGeom>
          <a:solidFill>
            <a:srgbClr val="2BAF64"/>
          </a:solidFill>
          <a:ln w="8572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: 对角圆角 15">
            <a:extLst>
              <a:ext uri="{FF2B5EF4-FFF2-40B4-BE49-F238E27FC236}">
                <a16:creationId xmlns:a16="http://schemas.microsoft.com/office/drawing/2014/main" xmlns="" id="{59ACD527-697F-52AD-9E10-AFDC610D9578}"/>
              </a:ext>
            </a:extLst>
          </p:cNvPr>
          <p:cNvSpPr/>
          <p:nvPr/>
        </p:nvSpPr>
        <p:spPr>
          <a:xfrm flipH="1">
            <a:off x="7844878" y="1857982"/>
            <a:ext cx="2435156" cy="3667328"/>
          </a:xfrm>
          <a:prstGeom prst="round2DiagRect">
            <a:avLst/>
          </a:prstGeom>
          <a:solidFill>
            <a:srgbClr val="2BAF64"/>
          </a:solidFill>
          <a:ln w="8572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6615623A-9D35-B8CD-3FFF-9F5EED700F21}"/>
              </a:ext>
            </a:extLst>
          </p:cNvPr>
          <p:cNvSpPr/>
          <p:nvPr/>
        </p:nvSpPr>
        <p:spPr>
          <a:xfrm>
            <a:off x="4280171" y="1857982"/>
            <a:ext cx="3564707" cy="3667328"/>
          </a:xfrm>
          <a:prstGeom prst="rect">
            <a:avLst/>
          </a:prstGeom>
          <a:solidFill>
            <a:schemeClr val="bg1">
              <a:lumMod val="65000"/>
            </a:schemeClr>
          </a:solidFill>
          <a:ln w="8572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4F920EED-A9BF-9085-7B41-316AABA9BB3F}"/>
              </a:ext>
            </a:extLst>
          </p:cNvPr>
          <p:cNvSpPr txBox="1"/>
          <p:nvPr/>
        </p:nvSpPr>
        <p:spPr>
          <a:xfrm>
            <a:off x="2005734" y="2868330"/>
            <a:ext cx="2153677" cy="1439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建立融洽关系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：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285750" marR="0" lvl="0" indent="-28575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花时间和孩子在一起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285750" marR="0" lvl="0" indent="-28575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做孩子的知心朋友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285750" marR="0" lvl="0" indent="-28575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淡化父母的角色意识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BB897AA5-9D32-07DC-FB87-961CAFDEF5A7}"/>
              </a:ext>
            </a:extLst>
          </p:cNvPr>
          <p:cNvSpPr/>
          <p:nvPr/>
        </p:nvSpPr>
        <p:spPr>
          <a:xfrm>
            <a:off x="4236104" y="3282778"/>
            <a:ext cx="372512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进入同一频道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BE0CFCFC-5E63-9AD7-793C-00D579B5A2D1}"/>
              </a:ext>
            </a:extLst>
          </p:cNvPr>
          <p:cNvSpPr txBox="1"/>
          <p:nvPr/>
        </p:nvSpPr>
        <p:spPr>
          <a:xfrm>
            <a:off x="8005299" y="2471825"/>
            <a:ext cx="2153677" cy="2093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延迟判断：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不轻易下结论，给孩子体验的机会。</a:t>
            </a:r>
          </a:p>
          <a:p>
            <a:pPr marL="285750" marR="0" lvl="0" indent="-28575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巧妙地引导孩子：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最伟大的教育是不露痕迹的教育。</a:t>
            </a:r>
          </a:p>
        </p:txBody>
      </p:sp>
    </p:spTree>
    <p:extLst>
      <p:ext uri="{BB962C8B-B14F-4D97-AF65-F5344CB8AC3E}">
        <p14:creationId xmlns:p14="http://schemas.microsoft.com/office/powerpoint/2010/main" val="4095447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AF45602B-3557-4039-6C9E-BD5ACA0F4D0D}"/>
              </a:ext>
            </a:extLst>
          </p:cNvPr>
          <p:cNvGrpSpPr/>
          <p:nvPr/>
        </p:nvGrpSpPr>
        <p:grpSpPr>
          <a:xfrm>
            <a:off x="743348" y="934720"/>
            <a:ext cx="10449655" cy="4988560"/>
            <a:chOff x="328668" y="248691"/>
            <a:chExt cx="10449655" cy="498856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矩形: 圆角 32">
              <a:extLst>
                <a:ext uri="{FF2B5EF4-FFF2-40B4-BE49-F238E27FC236}">
                  <a16:creationId xmlns:a16="http://schemas.microsoft.com/office/drawing/2014/main" xmlns="" id="{D76998A6-A4A6-2865-01B0-0BB83EC984E5}"/>
                </a:ext>
              </a:extLst>
            </p:cNvPr>
            <p:cNvSpPr/>
            <p:nvPr/>
          </p:nvSpPr>
          <p:spPr>
            <a:xfrm>
              <a:off x="328668" y="248691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92DD153B-693B-25D9-1F8A-67004B10B2AA}"/>
                </a:ext>
              </a:extLst>
            </p:cNvPr>
            <p:cNvSpPr txBox="1"/>
            <p:nvPr/>
          </p:nvSpPr>
          <p:spPr>
            <a:xfrm>
              <a:off x="2179362" y="1021037"/>
              <a:ext cx="2302089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CONTENTS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118E7C64-DE04-B992-2577-644C3EEB80B2}"/>
                </a:ext>
              </a:extLst>
            </p:cNvPr>
            <p:cNvSpPr txBox="1"/>
            <p:nvPr/>
          </p:nvSpPr>
          <p:spPr>
            <a:xfrm>
              <a:off x="747549" y="649624"/>
              <a:ext cx="156300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5400" b="1" i="0" u="none" strike="noStrike" cap="none" spc="0" normalizeH="0" baseline="0">
                  <a:solidFill>
                    <a:srgbClr val="38B774"/>
                  </a:solidFill>
                  <a:effectLst/>
                  <a:uLnTx/>
                  <a:uFillTx/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目录</a:t>
              </a:r>
            </a:p>
          </p:txBody>
        </p: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="" id="{681A651B-B9BF-AB25-185F-C5D2AF7EC175}"/>
                </a:ext>
              </a:extLst>
            </p:cNvPr>
            <p:cNvGrpSpPr/>
            <p:nvPr/>
          </p:nvGrpSpPr>
          <p:grpSpPr>
            <a:xfrm>
              <a:off x="1372419" y="1769501"/>
              <a:ext cx="3948216" cy="792000"/>
              <a:chOff x="798933" y="1769501"/>
              <a:chExt cx="3948216" cy="792000"/>
            </a:xfrm>
          </p:grpSpPr>
          <p:grpSp>
            <p:nvGrpSpPr>
              <p:cNvPr id="8" name="组合 7">
                <a:extLst>
                  <a:ext uri="{FF2B5EF4-FFF2-40B4-BE49-F238E27FC236}">
                    <a16:creationId xmlns:a16="http://schemas.microsoft.com/office/drawing/2014/main" xmlns="" id="{4676E2FE-7637-4E04-4A0E-DB84B7758BF3}"/>
                  </a:ext>
                </a:extLst>
              </p:cNvPr>
              <p:cNvGrpSpPr/>
              <p:nvPr/>
            </p:nvGrpSpPr>
            <p:grpSpPr>
              <a:xfrm>
                <a:off x="798933" y="1769501"/>
                <a:ext cx="792000" cy="792000"/>
                <a:chOff x="2375661" y="2433918"/>
                <a:chExt cx="792000" cy="792000"/>
              </a:xfrm>
            </p:grpSpPr>
            <p:sp>
              <p:nvSpPr>
                <p:cNvPr id="9" name="椭圆 8">
                  <a:extLst>
                    <a:ext uri="{FF2B5EF4-FFF2-40B4-BE49-F238E27FC236}">
                      <a16:creationId xmlns:a16="http://schemas.microsoft.com/office/drawing/2014/main" xmlns="" id="{A075C709-10AC-F596-C095-5680933F4DD2}"/>
                    </a:ext>
                  </a:extLst>
                </p:cNvPr>
                <p:cNvSpPr/>
                <p:nvPr/>
              </p:nvSpPr>
              <p:spPr>
                <a:xfrm>
                  <a:off x="2375661" y="2433918"/>
                  <a:ext cx="792000" cy="792000"/>
                </a:xfrm>
                <a:prstGeom prst="ellipse">
                  <a:avLst/>
                </a:prstGeom>
                <a:solidFill>
                  <a:srgbClr val="38B77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0" name="矩形 9">
                  <a:extLst>
                    <a:ext uri="{FF2B5EF4-FFF2-40B4-BE49-F238E27FC236}">
                      <a16:creationId xmlns:a16="http://schemas.microsoft.com/office/drawing/2014/main" xmlns="" id="{780670EE-8B5D-2C2B-6313-6EC359F91A7F}"/>
                    </a:ext>
                  </a:extLst>
                </p:cNvPr>
                <p:cNvSpPr/>
                <p:nvPr/>
              </p:nvSpPr>
              <p:spPr>
                <a:xfrm>
                  <a:off x="2413254" y="2552175"/>
                  <a:ext cx="716813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3200" b="1" i="0" u="none" strike="noStrike" kern="1200" cap="none" spc="10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01</a:t>
                  </a:r>
                </a:p>
              </p:txBody>
            </p:sp>
          </p:grpSp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xmlns="" id="{C4814DA6-5754-B503-0ADE-C14FC72EAF66}"/>
                  </a:ext>
                </a:extLst>
              </p:cNvPr>
              <p:cNvSpPr/>
              <p:nvPr/>
            </p:nvSpPr>
            <p:spPr>
              <a:xfrm>
                <a:off x="1679587" y="1828917"/>
                <a:ext cx="3067562" cy="52322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8B774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你的孩子快乐吗？</a:t>
                </a:r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xmlns="" id="{8D43E8D9-27E4-D689-0EC2-2C868866A982}"/>
                  </a:ext>
                </a:extLst>
              </p:cNvPr>
              <p:cNvSpPr/>
              <p:nvPr/>
            </p:nvSpPr>
            <p:spPr>
              <a:xfrm>
                <a:off x="1764360" y="2254684"/>
                <a:ext cx="2598357" cy="276999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50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is your child happy?</a:t>
                </a:r>
              </a:p>
            </p:txBody>
          </p:sp>
        </p:grp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36AB208F-FA97-0F10-E14A-A3FF237618BC}"/>
                </a:ext>
              </a:extLst>
            </p:cNvPr>
            <p:cNvGrpSpPr/>
            <p:nvPr/>
          </p:nvGrpSpPr>
          <p:grpSpPr>
            <a:xfrm>
              <a:off x="1372419" y="3059838"/>
              <a:ext cx="3817980" cy="792000"/>
              <a:chOff x="798933" y="3209579"/>
              <a:chExt cx="3817980" cy="792000"/>
            </a:xfrm>
          </p:grpSpPr>
          <p:grpSp>
            <p:nvGrpSpPr>
              <p:cNvPr id="11" name="组合 10">
                <a:extLst>
                  <a:ext uri="{FF2B5EF4-FFF2-40B4-BE49-F238E27FC236}">
                    <a16:creationId xmlns:a16="http://schemas.microsoft.com/office/drawing/2014/main" xmlns="" id="{990A53F0-0A45-DAAC-3624-F2E32F0D6EC6}"/>
                  </a:ext>
                </a:extLst>
              </p:cNvPr>
              <p:cNvGrpSpPr/>
              <p:nvPr/>
            </p:nvGrpSpPr>
            <p:grpSpPr>
              <a:xfrm>
                <a:off x="798933" y="3209579"/>
                <a:ext cx="792000" cy="792000"/>
                <a:chOff x="4477973" y="2563629"/>
                <a:chExt cx="792000" cy="792000"/>
              </a:xfrm>
            </p:grpSpPr>
            <p:sp>
              <p:nvSpPr>
                <p:cNvPr id="12" name="椭圆 11">
                  <a:extLst>
                    <a:ext uri="{FF2B5EF4-FFF2-40B4-BE49-F238E27FC236}">
                      <a16:creationId xmlns:a16="http://schemas.microsoft.com/office/drawing/2014/main" xmlns="" id="{0E3FCD0C-031C-400E-D790-DBF26CFE366D}"/>
                    </a:ext>
                  </a:extLst>
                </p:cNvPr>
                <p:cNvSpPr/>
                <p:nvPr/>
              </p:nvSpPr>
              <p:spPr>
                <a:xfrm>
                  <a:off x="4477973" y="2563629"/>
                  <a:ext cx="792000" cy="792000"/>
                </a:xfrm>
                <a:prstGeom prst="ellipse">
                  <a:avLst/>
                </a:prstGeom>
                <a:solidFill>
                  <a:srgbClr val="38B77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矩形 12">
                  <a:extLst>
                    <a:ext uri="{FF2B5EF4-FFF2-40B4-BE49-F238E27FC236}">
                      <a16:creationId xmlns:a16="http://schemas.microsoft.com/office/drawing/2014/main" xmlns="" id="{3C10105B-F4E2-C4F2-C0BC-309A287431DD}"/>
                    </a:ext>
                  </a:extLst>
                </p:cNvPr>
                <p:cNvSpPr/>
                <p:nvPr/>
              </p:nvSpPr>
              <p:spPr>
                <a:xfrm>
                  <a:off x="4515566" y="2667241"/>
                  <a:ext cx="716813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sz="3200" b="1" spc="1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02</a:t>
                  </a:r>
                </a:p>
              </p:txBody>
            </p:sp>
          </p:grp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xmlns="" id="{BB89008F-6331-7D9D-345C-E53A2890393C}"/>
                  </a:ext>
                </a:extLst>
              </p:cNvPr>
              <p:cNvSpPr/>
              <p:nvPr/>
            </p:nvSpPr>
            <p:spPr>
              <a:xfrm flipH="1">
                <a:off x="1679587" y="3230724"/>
                <a:ext cx="2598357" cy="52322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800" b="1" dirty="0">
                    <a:solidFill>
                      <a:srgbClr val="38B774"/>
                    </a:solidFill>
                    <a:cs typeface="+mn-ea"/>
                    <a:sym typeface="+mn-lt"/>
                  </a:rPr>
                  <a:t>沟通的绊脚石</a:t>
                </a: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xmlns="" id="{089773B7-923C-0C56-B268-726209327E76}"/>
                  </a:ext>
                </a:extLst>
              </p:cNvPr>
              <p:cNvSpPr/>
              <p:nvPr/>
            </p:nvSpPr>
            <p:spPr>
              <a:xfrm flipH="1">
                <a:off x="1723416" y="3669743"/>
                <a:ext cx="2893497" cy="286287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Stumbling block of communication</a:t>
                </a: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255B18AC-4C29-CEF4-DADF-BFF3E28F4816}"/>
                </a:ext>
              </a:extLst>
            </p:cNvPr>
            <p:cNvGrpSpPr/>
            <p:nvPr/>
          </p:nvGrpSpPr>
          <p:grpSpPr>
            <a:xfrm>
              <a:off x="5562046" y="1771783"/>
              <a:ext cx="3632017" cy="792000"/>
              <a:chOff x="4988560" y="2071265"/>
              <a:chExt cx="3632017" cy="792000"/>
            </a:xfrm>
          </p:grpSpPr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xmlns="" id="{B155A4DF-DC3C-21EF-5D31-5EE935243FF4}"/>
                  </a:ext>
                </a:extLst>
              </p:cNvPr>
              <p:cNvGrpSpPr/>
              <p:nvPr/>
            </p:nvGrpSpPr>
            <p:grpSpPr>
              <a:xfrm>
                <a:off x="4988560" y="2071265"/>
                <a:ext cx="792000" cy="792000"/>
                <a:chOff x="10872152" y="114948"/>
                <a:chExt cx="792000" cy="792000"/>
              </a:xfrm>
            </p:grpSpPr>
            <p:sp>
              <p:nvSpPr>
                <p:cNvPr id="15" name="椭圆 14">
                  <a:extLst>
                    <a:ext uri="{FF2B5EF4-FFF2-40B4-BE49-F238E27FC236}">
                      <a16:creationId xmlns:a16="http://schemas.microsoft.com/office/drawing/2014/main" xmlns="" id="{65404090-56FC-70DF-0604-35DB4C61873F}"/>
                    </a:ext>
                  </a:extLst>
                </p:cNvPr>
                <p:cNvSpPr/>
                <p:nvPr/>
              </p:nvSpPr>
              <p:spPr>
                <a:xfrm>
                  <a:off x="10872152" y="114948"/>
                  <a:ext cx="792000" cy="792000"/>
                </a:xfrm>
                <a:prstGeom prst="ellipse">
                  <a:avLst/>
                </a:prstGeom>
                <a:solidFill>
                  <a:srgbClr val="38B77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矩形 15">
                  <a:extLst>
                    <a:ext uri="{FF2B5EF4-FFF2-40B4-BE49-F238E27FC236}">
                      <a16:creationId xmlns:a16="http://schemas.microsoft.com/office/drawing/2014/main" xmlns="" id="{C913E6A5-A95C-3B17-0213-5230DC5883EC}"/>
                    </a:ext>
                  </a:extLst>
                </p:cNvPr>
                <p:cNvSpPr/>
                <p:nvPr/>
              </p:nvSpPr>
              <p:spPr>
                <a:xfrm>
                  <a:off x="10923720" y="218560"/>
                  <a:ext cx="716813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sz="3200" b="1" spc="1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03</a:t>
                  </a:r>
                </a:p>
              </p:txBody>
            </p:sp>
          </p:grp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="" id="{3162AE1B-CA9F-1CB0-ECB5-8CF6B64E8985}"/>
                  </a:ext>
                </a:extLst>
              </p:cNvPr>
              <p:cNvSpPr/>
              <p:nvPr/>
            </p:nvSpPr>
            <p:spPr>
              <a:xfrm>
                <a:off x="5882862" y="2112751"/>
                <a:ext cx="2737715" cy="52322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800" b="1" dirty="0">
                    <a:solidFill>
                      <a:srgbClr val="38B774"/>
                    </a:solidFill>
                    <a:cs typeface="+mn-ea"/>
                    <a:sym typeface="+mn-lt"/>
                  </a:rPr>
                  <a:t>沟通的要点</a:t>
                </a:r>
              </a:p>
            </p:txBody>
          </p:sp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xmlns="" id="{6E2A942C-B50E-ECFA-967B-8DCB6515A6C3}"/>
                  </a:ext>
                </a:extLst>
              </p:cNvPr>
              <p:cNvSpPr/>
              <p:nvPr/>
            </p:nvSpPr>
            <p:spPr>
              <a:xfrm>
                <a:off x="5926691" y="2549269"/>
                <a:ext cx="2524136" cy="276999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Key points of communication</a:t>
                </a: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9E4676EE-B2BE-350B-0CE0-DF5003A40F68}"/>
                </a:ext>
              </a:extLst>
            </p:cNvPr>
            <p:cNvGrpSpPr/>
            <p:nvPr/>
          </p:nvGrpSpPr>
          <p:grpSpPr>
            <a:xfrm>
              <a:off x="5553496" y="3059838"/>
              <a:ext cx="4216793" cy="820742"/>
              <a:chOff x="4980010" y="3509062"/>
              <a:chExt cx="4216793" cy="820742"/>
            </a:xfrm>
          </p:grpSpPr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xmlns="" id="{2495111E-060C-0EF8-D68B-C8B035029CBD}"/>
                  </a:ext>
                </a:extLst>
              </p:cNvPr>
              <p:cNvGrpSpPr/>
              <p:nvPr/>
            </p:nvGrpSpPr>
            <p:grpSpPr>
              <a:xfrm>
                <a:off x="4980010" y="3509062"/>
                <a:ext cx="794969" cy="792000"/>
                <a:chOff x="13068153" y="242377"/>
                <a:chExt cx="794969" cy="792000"/>
              </a:xfrm>
            </p:grpSpPr>
            <p:sp>
              <p:nvSpPr>
                <p:cNvPr id="18" name="椭圆 17">
                  <a:extLst>
                    <a:ext uri="{FF2B5EF4-FFF2-40B4-BE49-F238E27FC236}">
                      <a16:creationId xmlns:a16="http://schemas.microsoft.com/office/drawing/2014/main" xmlns="" id="{6DEA17AF-2A8F-6104-ED13-501576391E18}"/>
                    </a:ext>
                  </a:extLst>
                </p:cNvPr>
                <p:cNvSpPr/>
                <p:nvPr/>
              </p:nvSpPr>
              <p:spPr>
                <a:xfrm>
                  <a:off x="13068153" y="242377"/>
                  <a:ext cx="792000" cy="792000"/>
                </a:xfrm>
                <a:prstGeom prst="ellipse">
                  <a:avLst/>
                </a:prstGeom>
                <a:solidFill>
                  <a:srgbClr val="38B77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矩形 18">
                  <a:extLst>
                    <a:ext uri="{FF2B5EF4-FFF2-40B4-BE49-F238E27FC236}">
                      <a16:creationId xmlns:a16="http://schemas.microsoft.com/office/drawing/2014/main" xmlns="" id="{7B67F14D-6FF9-232E-3991-003C6B8C26A5}"/>
                    </a:ext>
                  </a:extLst>
                </p:cNvPr>
                <p:cNvSpPr/>
                <p:nvPr/>
              </p:nvSpPr>
              <p:spPr>
                <a:xfrm>
                  <a:off x="13071122" y="345989"/>
                  <a:ext cx="7920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sz="3200" b="1" spc="1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04</a:t>
                  </a:r>
                </a:p>
              </p:txBody>
            </p:sp>
          </p:grp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="" id="{D3754F73-9F59-3D01-8C03-5ED6EE572932}"/>
                  </a:ext>
                </a:extLst>
              </p:cNvPr>
              <p:cNvSpPr/>
              <p:nvPr/>
            </p:nvSpPr>
            <p:spPr>
              <a:xfrm>
                <a:off x="5867358" y="3612674"/>
                <a:ext cx="2671917" cy="52322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800" b="1" dirty="0">
                    <a:solidFill>
                      <a:srgbClr val="38B774"/>
                    </a:solidFill>
                    <a:cs typeface="+mn-ea"/>
                    <a:sym typeface="+mn-lt"/>
                  </a:rPr>
                  <a:t>快乐沟通</a:t>
                </a:r>
                <a:r>
                  <a:rPr lang="en-US" altLang="zh-CN" sz="2800" b="1" dirty="0">
                    <a:solidFill>
                      <a:srgbClr val="38B774"/>
                    </a:solidFill>
                    <a:cs typeface="+mn-ea"/>
                    <a:sym typeface="+mn-lt"/>
                  </a:rPr>
                  <a:t>10</a:t>
                </a:r>
                <a:r>
                  <a:rPr lang="zh-CN" altLang="en-US" sz="2800" b="1" dirty="0">
                    <a:solidFill>
                      <a:srgbClr val="38B774"/>
                    </a:solidFill>
                    <a:cs typeface="+mn-ea"/>
                    <a:sym typeface="+mn-lt"/>
                  </a:rPr>
                  <a:t>法</a:t>
                </a: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xmlns="" id="{0C47E136-4BCD-DC48-106B-01A00DA0E5F2}"/>
                  </a:ext>
                </a:extLst>
              </p:cNvPr>
              <p:cNvSpPr/>
              <p:nvPr/>
            </p:nvSpPr>
            <p:spPr>
              <a:xfrm>
                <a:off x="5890715" y="4052805"/>
                <a:ext cx="3306088" cy="276999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10 methods of happy communication</a:t>
                </a:r>
              </a:p>
            </p:txBody>
          </p:sp>
        </p:grpSp>
        <p:sp>
          <p:nvSpPr>
            <p:cNvPr id="34" name="矩形: 圆角 33">
              <a:extLst>
                <a:ext uri="{FF2B5EF4-FFF2-40B4-BE49-F238E27FC236}">
                  <a16:creationId xmlns:a16="http://schemas.microsoft.com/office/drawing/2014/main" xmlns="" id="{FE615EDE-D252-E352-0D53-5DF548000C0C}"/>
                </a:ext>
              </a:extLst>
            </p:cNvPr>
            <p:cNvSpPr/>
            <p:nvPr/>
          </p:nvSpPr>
          <p:spPr>
            <a:xfrm>
              <a:off x="482600" y="373483"/>
              <a:ext cx="10061437" cy="4619927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C6FE5986-1D55-97AF-FAC3-DADE583EA4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79358" y="4196120"/>
            <a:ext cx="5075739" cy="2490958"/>
          </a:xfrm>
          <a:prstGeom prst="rect">
            <a:avLst/>
          </a:prstGeom>
          <a:effectLst>
            <a:outerShdw blurRad="50800" dist="254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6228784" y="1557196"/>
            <a:ext cx="18650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8F8F8"/>
                </a:solidFill>
              </a:rPr>
              <a:t>https://www.ypppt.com/</a:t>
            </a:r>
            <a:endParaRPr lang="zh-CN" altLang="en-US" sz="1200" dirty="0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03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425201" y="355600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 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沟通的首要条件和精髓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EBFD0969-73DE-547E-0EA2-690976C6D11B}"/>
              </a:ext>
            </a:extLst>
          </p:cNvPr>
          <p:cNvSpPr/>
          <p:nvPr/>
        </p:nvSpPr>
        <p:spPr>
          <a:xfrm>
            <a:off x="4587780" y="1651759"/>
            <a:ext cx="3472774" cy="3472774"/>
          </a:xfrm>
          <a:prstGeom prst="ellipse">
            <a:avLst/>
          </a:prstGeom>
          <a:noFill/>
          <a:ln w="41275">
            <a:solidFill>
              <a:srgbClr val="2BAF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3DE0E637-A505-8255-B2C9-8E59B1D8A2D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2015" y="1620065"/>
            <a:ext cx="3850533" cy="4464996"/>
          </a:xfrm>
          <a:prstGeom prst="rect">
            <a:avLst/>
          </a:prstGeom>
        </p:spPr>
      </p:pic>
      <p:sp>
        <p:nvSpPr>
          <p:cNvPr id="15" name="矩形: 圆角 14">
            <a:extLst>
              <a:ext uri="{FF2B5EF4-FFF2-40B4-BE49-F238E27FC236}">
                <a16:creationId xmlns:a16="http://schemas.microsoft.com/office/drawing/2014/main" xmlns="" id="{0A07086F-5AB3-7308-DC43-1B0E1D23A2FC}"/>
              </a:ext>
            </a:extLst>
          </p:cNvPr>
          <p:cNvSpPr/>
          <p:nvPr/>
        </p:nvSpPr>
        <p:spPr>
          <a:xfrm>
            <a:off x="1694393" y="2213756"/>
            <a:ext cx="2591720" cy="612251"/>
          </a:xfrm>
          <a:prstGeom prst="roundRect">
            <a:avLst/>
          </a:prstGeom>
          <a:solidFill>
            <a:srgbClr val="8AB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目的要明确</a:t>
            </a:r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xmlns="" id="{685E1247-6D95-7CBE-7F00-BB64AC339727}"/>
              </a:ext>
            </a:extLst>
          </p:cNvPr>
          <p:cNvSpPr/>
          <p:nvPr/>
        </p:nvSpPr>
        <p:spPr>
          <a:xfrm>
            <a:off x="1694393" y="3418861"/>
            <a:ext cx="2591720" cy="612251"/>
          </a:xfrm>
          <a:prstGeom prst="roundRect">
            <a:avLst/>
          </a:prstGeom>
          <a:solidFill>
            <a:srgbClr val="8AB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原因要清楚</a:t>
            </a:r>
          </a:p>
        </p:txBody>
      </p:sp>
      <p:sp>
        <p:nvSpPr>
          <p:cNvPr id="18" name="矩形: 圆角 17">
            <a:extLst>
              <a:ext uri="{FF2B5EF4-FFF2-40B4-BE49-F238E27FC236}">
                <a16:creationId xmlns:a16="http://schemas.microsoft.com/office/drawing/2014/main" xmlns="" id="{EE61B36E-E3BB-DBB7-1A0E-D58AF010CBC7}"/>
              </a:ext>
            </a:extLst>
          </p:cNvPr>
          <p:cNvSpPr/>
          <p:nvPr/>
        </p:nvSpPr>
        <p:spPr>
          <a:xfrm>
            <a:off x="1694393" y="4623965"/>
            <a:ext cx="2591720" cy="612251"/>
          </a:xfrm>
          <a:prstGeom prst="roundRect">
            <a:avLst/>
          </a:prstGeom>
          <a:solidFill>
            <a:srgbClr val="8AB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局外人不要在场 </a:t>
            </a:r>
          </a:p>
        </p:txBody>
      </p:sp>
      <p:sp>
        <p:nvSpPr>
          <p:cNvPr id="19" name="矩形: 圆角 18">
            <a:extLst>
              <a:ext uri="{FF2B5EF4-FFF2-40B4-BE49-F238E27FC236}">
                <a16:creationId xmlns:a16="http://schemas.microsoft.com/office/drawing/2014/main" xmlns="" id="{B038063A-2262-F475-DD58-32A4A7560233}"/>
              </a:ext>
            </a:extLst>
          </p:cNvPr>
          <p:cNvSpPr/>
          <p:nvPr/>
        </p:nvSpPr>
        <p:spPr>
          <a:xfrm>
            <a:off x="8229254" y="2229658"/>
            <a:ext cx="2591720" cy="612251"/>
          </a:xfrm>
          <a:prstGeom prst="roundRect">
            <a:avLst/>
          </a:prstGeom>
          <a:solidFill>
            <a:srgbClr val="8AB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饭桌上不数落</a:t>
            </a:r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xmlns="" id="{5AF9FDC8-C967-8D48-3A01-3F8DD899EF35}"/>
              </a:ext>
            </a:extLst>
          </p:cNvPr>
          <p:cNvSpPr/>
          <p:nvPr/>
        </p:nvSpPr>
        <p:spPr>
          <a:xfrm>
            <a:off x="8229254" y="3434763"/>
            <a:ext cx="2591720" cy="612251"/>
          </a:xfrm>
          <a:prstGeom prst="roundRect">
            <a:avLst/>
          </a:prstGeom>
          <a:solidFill>
            <a:srgbClr val="8AB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临睡前不输送负面的信息</a:t>
            </a:r>
          </a:p>
        </p:txBody>
      </p:sp>
      <p:sp>
        <p:nvSpPr>
          <p:cNvPr id="21" name="矩形: 圆角 20">
            <a:extLst>
              <a:ext uri="{FF2B5EF4-FFF2-40B4-BE49-F238E27FC236}">
                <a16:creationId xmlns:a16="http://schemas.microsoft.com/office/drawing/2014/main" xmlns="" id="{1D2966B8-E145-425E-2E05-43831333CB54}"/>
              </a:ext>
            </a:extLst>
          </p:cNvPr>
          <p:cNvSpPr/>
          <p:nvPr/>
        </p:nvSpPr>
        <p:spPr>
          <a:xfrm>
            <a:off x="8229254" y="4639867"/>
            <a:ext cx="2591720" cy="612251"/>
          </a:xfrm>
          <a:prstGeom prst="roundRect">
            <a:avLst/>
          </a:prstGeom>
          <a:solidFill>
            <a:srgbClr val="8AB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气头上不处理问题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294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803CE60E-3034-F201-E98A-52969C96475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990" y="302895"/>
            <a:ext cx="11584022" cy="6312073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86CDDF37-D06E-C464-DAE6-80C59464AA1C}"/>
              </a:ext>
            </a:extLst>
          </p:cNvPr>
          <p:cNvGrpSpPr/>
          <p:nvPr/>
        </p:nvGrpSpPr>
        <p:grpSpPr>
          <a:xfrm>
            <a:off x="629456" y="1305959"/>
            <a:ext cx="6842220" cy="3813928"/>
            <a:chOff x="1342228" y="1419482"/>
            <a:chExt cx="5129415" cy="3173981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C5E1F504-9E34-AB0D-959F-E0EF36251198}"/>
                </a:ext>
              </a:extLst>
            </p:cNvPr>
            <p:cNvSpPr/>
            <p:nvPr/>
          </p:nvSpPr>
          <p:spPr>
            <a:xfrm>
              <a:off x="1342228" y="1419482"/>
              <a:ext cx="5099693" cy="3173981"/>
            </a:xfrm>
            <a:prstGeom prst="roundRect">
              <a:avLst>
                <a:gd name="adj" fmla="val 7170"/>
              </a:avLst>
            </a:prstGeom>
            <a:solidFill>
              <a:schemeClr val="bg1">
                <a:alpha val="92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AABE7D9F-F104-B048-9675-382518D48AA5}"/>
                </a:ext>
              </a:extLst>
            </p:cNvPr>
            <p:cNvSpPr/>
            <p:nvPr/>
          </p:nvSpPr>
          <p:spPr>
            <a:xfrm>
              <a:off x="1486067" y="1536984"/>
              <a:ext cx="4812017" cy="2882414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E8AED617-5D81-2D6A-229D-D1922BB529D2}"/>
                </a:ext>
              </a:extLst>
            </p:cNvPr>
            <p:cNvSpPr txBox="1"/>
            <p:nvPr/>
          </p:nvSpPr>
          <p:spPr>
            <a:xfrm>
              <a:off x="1685040" y="2256850"/>
              <a:ext cx="4599437" cy="8452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zh-CN" altLang="en-US" sz="6000" dirty="0">
                  <a:solidFill>
                    <a:srgbClr val="38B774"/>
                  </a:solidFill>
                  <a:cs typeface="+mn-ea"/>
                  <a:sym typeface="+mn-lt"/>
                </a:rPr>
                <a:t>快乐沟通</a:t>
              </a:r>
              <a:r>
                <a:rPr lang="en-US" altLang="zh-CN" sz="6000" dirty="0">
                  <a:solidFill>
                    <a:srgbClr val="38B774"/>
                  </a:solidFill>
                  <a:cs typeface="+mn-ea"/>
                  <a:sym typeface="+mn-lt"/>
                </a:rPr>
                <a:t>10</a:t>
              </a:r>
              <a:r>
                <a:rPr lang="zh-CN" altLang="en-US" sz="6000" dirty="0">
                  <a:solidFill>
                    <a:srgbClr val="38B774"/>
                  </a:solidFill>
                  <a:cs typeface="+mn-ea"/>
                  <a:sym typeface="+mn-lt"/>
                </a:rPr>
                <a:t>法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3A3D0221-3688-B1D1-CA38-397091D1EA9E}"/>
                </a:ext>
              </a:extLst>
            </p:cNvPr>
            <p:cNvSpPr txBox="1"/>
            <p:nvPr/>
          </p:nvSpPr>
          <p:spPr>
            <a:xfrm>
              <a:off x="1578749" y="1821422"/>
              <a:ext cx="4812017" cy="4354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altLang="zh-CN" sz="2800" b="1" dirty="0">
                  <a:solidFill>
                    <a:srgbClr val="38B774"/>
                  </a:solidFill>
                  <a:cs typeface="+mn-ea"/>
                  <a:sym typeface="+mn-lt"/>
                </a:rPr>
                <a:t>- PART 04 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cs typeface="+mn-ea"/>
                  <a:sym typeface="+mn-lt"/>
                </a:rPr>
                <a:t>-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8E862255-C37A-3138-A191-C37F2F4E449D}"/>
                </a:ext>
              </a:extLst>
            </p:cNvPr>
            <p:cNvSpPr/>
            <p:nvPr/>
          </p:nvSpPr>
          <p:spPr>
            <a:xfrm>
              <a:off x="2188025" y="3006472"/>
              <a:ext cx="3516411" cy="38420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zh-CN" altLang="en-US" sz="1200" b="1" spc="3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没有任何一种具体的方法适用于每一个人。除非你从正确的概念出发，自己找到了适合你自己的方法。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933169BD-9CA0-C439-C0F7-157D176F7FB1}"/>
                </a:ext>
              </a:extLst>
            </p:cNvPr>
            <p:cNvSpPr txBox="1"/>
            <p:nvPr/>
          </p:nvSpPr>
          <p:spPr>
            <a:xfrm>
              <a:off x="2106069" y="3612696"/>
              <a:ext cx="2008553" cy="28174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>
              <a:defPPr>
                <a:defRPr lang="zh-CN"/>
              </a:defPPr>
              <a:lvl1pPr marR="0" lvl="0" indent="0" algn="dist" font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600" b="1" i="0" u="none" strike="noStrike" cap="none" spc="0" normalizeH="0" baseline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江城圆体 400W" panose="020B0500000000000000" charset="-122"/>
                </a:defRPr>
              </a:lvl1pPr>
            </a:lstStyle>
            <a:p>
              <a:pPr marL="285750" indent="-285750" algn="ctr">
                <a:buFont typeface="Wingdings" panose="05000000000000000000" pitchFamily="2" charset="2"/>
                <a:buChar char="n"/>
              </a:pPr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倾听法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99383522-6C18-3427-6D4A-C87DB105BADD}"/>
                </a:ext>
              </a:extLst>
            </p:cNvPr>
            <p:cNvSpPr txBox="1"/>
            <p:nvPr/>
          </p:nvSpPr>
          <p:spPr>
            <a:xfrm>
              <a:off x="4380825" y="3648582"/>
              <a:ext cx="2090818" cy="28174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285750" marR="0" lvl="0" indent="-285750" defTabSz="914400" rtl="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cs typeface="+mn-ea"/>
                  <a:sym typeface="+mn-lt"/>
                </a:rPr>
                <a:t>提问法</a:t>
              </a:r>
            </a:p>
          </p:txBody>
        </p:sp>
      </p:grp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25BE0049-FD52-78FB-312D-A2BFE5886E60}"/>
              </a:ext>
            </a:extLst>
          </p:cNvPr>
          <p:cNvCxnSpPr/>
          <p:nvPr/>
        </p:nvCxnSpPr>
        <p:spPr>
          <a:xfrm>
            <a:off x="3669365" y="4632960"/>
            <a:ext cx="1645920" cy="0"/>
          </a:xfrm>
          <a:prstGeom prst="line">
            <a:avLst/>
          </a:prstGeom>
          <a:ln w="19050" cap="rnd">
            <a:solidFill>
              <a:schemeClr val="tx1">
                <a:lumMod val="50000"/>
                <a:lumOff val="50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DE5EBADD-D179-5EC6-6D3A-870DAC46C3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195877" y="2177176"/>
            <a:ext cx="4166963" cy="4166963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05301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425201" y="355600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 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沟通的首要条件和精髓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37B30AD2-9C2A-B7DE-71CC-01F54C31647C}"/>
              </a:ext>
            </a:extLst>
          </p:cNvPr>
          <p:cNvSpPr/>
          <p:nvPr/>
        </p:nvSpPr>
        <p:spPr>
          <a:xfrm>
            <a:off x="1354238" y="2592729"/>
            <a:ext cx="2870521" cy="2905246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1EE6FDD7-49D5-1370-C216-5E419361AE8C}"/>
              </a:ext>
            </a:extLst>
          </p:cNvPr>
          <p:cNvSpPr/>
          <p:nvPr/>
        </p:nvSpPr>
        <p:spPr>
          <a:xfrm>
            <a:off x="4740499" y="2586833"/>
            <a:ext cx="2870521" cy="2905246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D045A19A-ADD4-A659-D9D5-D137252CD983}"/>
              </a:ext>
            </a:extLst>
          </p:cNvPr>
          <p:cNvSpPr/>
          <p:nvPr/>
        </p:nvSpPr>
        <p:spPr>
          <a:xfrm>
            <a:off x="8100687" y="2586833"/>
            <a:ext cx="2870521" cy="2905246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: 对角圆角 2">
            <a:extLst>
              <a:ext uri="{FF2B5EF4-FFF2-40B4-BE49-F238E27FC236}">
                <a16:creationId xmlns:a16="http://schemas.microsoft.com/office/drawing/2014/main" xmlns="" id="{E5A19F84-2C12-9B14-9293-B173B7BBD2E3}"/>
              </a:ext>
            </a:extLst>
          </p:cNvPr>
          <p:cNvSpPr/>
          <p:nvPr/>
        </p:nvSpPr>
        <p:spPr>
          <a:xfrm>
            <a:off x="1354238" y="1713053"/>
            <a:ext cx="2870521" cy="879676"/>
          </a:xfrm>
          <a:prstGeom prst="round2DiagRect">
            <a:avLst/>
          </a:prstGeom>
          <a:solidFill>
            <a:srgbClr val="2BAF64"/>
          </a:solidFill>
          <a:ln w="476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: 对角圆角 15">
            <a:extLst>
              <a:ext uri="{FF2B5EF4-FFF2-40B4-BE49-F238E27FC236}">
                <a16:creationId xmlns:a16="http://schemas.microsoft.com/office/drawing/2014/main" xmlns="" id="{30C81C62-FCAC-9731-AD93-1EA31274AB6F}"/>
              </a:ext>
            </a:extLst>
          </p:cNvPr>
          <p:cNvSpPr/>
          <p:nvPr/>
        </p:nvSpPr>
        <p:spPr>
          <a:xfrm>
            <a:off x="4740499" y="1713053"/>
            <a:ext cx="2870521" cy="879676"/>
          </a:xfrm>
          <a:prstGeom prst="round2DiagRect">
            <a:avLst/>
          </a:prstGeom>
          <a:solidFill>
            <a:srgbClr val="85DB95"/>
          </a:solidFill>
          <a:ln w="476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: 对角圆角 21">
            <a:extLst>
              <a:ext uri="{FF2B5EF4-FFF2-40B4-BE49-F238E27FC236}">
                <a16:creationId xmlns:a16="http://schemas.microsoft.com/office/drawing/2014/main" xmlns="" id="{64116BE1-E13E-362F-C57B-55BA02256503}"/>
              </a:ext>
            </a:extLst>
          </p:cNvPr>
          <p:cNvSpPr/>
          <p:nvPr/>
        </p:nvSpPr>
        <p:spPr>
          <a:xfrm>
            <a:off x="8126760" y="1713053"/>
            <a:ext cx="2870521" cy="879676"/>
          </a:xfrm>
          <a:prstGeom prst="round2DiagRect">
            <a:avLst/>
          </a:prstGeom>
          <a:solidFill>
            <a:srgbClr val="2BAF64"/>
          </a:solidFill>
          <a:ln w="476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A22C262A-0D95-DC2E-C692-59923D7C1FA9}"/>
              </a:ext>
            </a:extLst>
          </p:cNvPr>
          <p:cNvSpPr txBox="1"/>
          <p:nvPr/>
        </p:nvSpPr>
        <p:spPr>
          <a:xfrm>
            <a:off x="1495214" y="2821815"/>
            <a:ext cx="2588568" cy="2278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12192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父母不用耳朵只用嘴，把孩子的头脑当做无底洞，每天喋喋不休，塞进去无数的训诫，不管他们是否能消化经、吸收。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18070548-C82F-4BCC-6774-572DA5D1F261}"/>
              </a:ext>
            </a:extLst>
          </p:cNvPr>
          <p:cNvSpPr txBox="1"/>
          <p:nvPr/>
        </p:nvSpPr>
        <p:spPr>
          <a:xfrm>
            <a:off x="4871854" y="2868670"/>
            <a:ext cx="2588568" cy="22731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12192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父母在对待孩子上，要求孩子只用耳朵不用嘴，只准他们用耳朵听，不理会或不准他们表达自己的意见。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F9CD00D3-46CD-AA74-622E-47E40D3C8DFA}"/>
              </a:ext>
            </a:extLst>
          </p:cNvPr>
          <p:cNvSpPr txBox="1"/>
          <p:nvPr/>
        </p:nvSpPr>
        <p:spPr>
          <a:xfrm>
            <a:off x="8213066" y="2868670"/>
            <a:ext cx="2588568" cy="22731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12192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有些父母会说：我不是不听他们的话，可越听越生气。“这正是父母犯的另一种错误：用不正确的态度听。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986B15F1-A7DC-39CD-02EC-9572798B18B0}"/>
              </a:ext>
            </a:extLst>
          </p:cNvPr>
          <p:cNvSpPr txBox="1"/>
          <p:nvPr/>
        </p:nvSpPr>
        <p:spPr>
          <a:xfrm>
            <a:off x="1901239" y="1930625"/>
            <a:ext cx="1776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错误方式</a:t>
            </a: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A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F1D4BF41-1F9B-3FF2-D41C-BB008727453A}"/>
              </a:ext>
            </a:extLst>
          </p:cNvPr>
          <p:cNvSpPr txBox="1"/>
          <p:nvPr/>
        </p:nvSpPr>
        <p:spPr>
          <a:xfrm>
            <a:off x="5363711" y="1930625"/>
            <a:ext cx="1776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错误方式</a:t>
            </a: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B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EB629A34-A025-3C46-CD47-10841716FD5A}"/>
              </a:ext>
            </a:extLst>
          </p:cNvPr>
          <p:cNvSpPr txBox="1"/>
          <p:nvPr/>
        </p:nvSpPr>
        <p:spPr>
          <a:xfrm>
            <a:off x="8673761" y="1942139"/>
            <a:ext cx="1776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错误方式</a:t>
            </a: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C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6760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425201" y="355600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 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沟通的首要条件和精髓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999DED37-02C4-82E8-DD3F-F3E98B5B01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55" y="1651759"/>
            <a:ext cx="5721375" cy="4361301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992E62D9-4374-B0DB-FA30-116C96E45F0A}"/>
              </a:ext>
            </a:extLst>
          </p:cNvPr>
          <p:cNvSpPr txBox="1"/>
          <p:nvPr/>
        </p:nvSpPr>
        <p:spPr>
          <a:xfrm>
            <a:off x="5952844" y="2074543"/>
            <a:ext cx="5228300" cy="2001125"/>
          </a:xfrm>
          <a:prstGeom prst="rect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marL="285750" marR="0" lvl="0" indent="-28575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调动全身的器官来听。谦虚认真地听。全神贯注地听。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285750" marR="0" lvl="0" indent="-28575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看着对方的眼睛听：尤其是听小孩子讲话，要蹲下来，和孩子的眼睛平视，看着他听。一心一意听。不带着自己的既有观点去听。</a:t>
            </a:r>
          </a:p>
          <a:p>
            <a:pPr marL="285750" marR="0" lvl="0" indent="-28575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边思考、边感觉地听。带有反馈地听：如用“哦、啊、是、喔、好”等字或点头表达你的回应。善于听话外音 。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C8FE0997-FCE7-5941-FC48-83CAD3879D3B}"/>
              </a:ext>
            </a:extLst>
          </p:cNvPr>
          <p:cNvSpPr txBox="1"/>
          <p:nvPr/>
        </p:nvSpPr>
        <p:spPr>
          <a:xfrm>
            <a:off x="6063244" y="5014781"/>
            <a:ext cx="6012328" cy="708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marR="0" lvl="0" indent="-18000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80%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听，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20%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说（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80%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提问、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20%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陈述）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80000" marR="0" lvl="0" indent="-18000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总体下来就是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:80%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听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,16%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提问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,4%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陈述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4203A4BB-E629-E304-421B-87B0E7105484}"/>
              </a:ext>
            </a:extLst>
          </p:cNvPr>
          <p:cNvSpPr/>
          <p:nvPr/>
        </p:nvSpPr>
        <p:spPr>
          <a:xfrm>
            <a:off x="5952844" y="4915774"/>
            <a:ext cx="5482943" cy="985379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矩形: 圆角 32">
            <a:extLst>
              <a:ext uri="{FF2B5EF4-FFF2-40B4-BE49-F238E27FC236}">
                <a16:creationId xmlns:a16="http://schemas.microsoft.com/office/drawing/2014/main" xmlns="" id="{0442EBFC-1AF6-7C6E-4FDD-3B91E7B160E6}"/>
              </a:ext>
            </a:extLst>
          </p:cNvPr>
          <p:cNvSpPr/>
          <p:nvPr/>
        </p:nvSpPr>
        <p:spPr>
          <a:xfrm>
            <a:off x="5895975" y="1478356"/>
            <a:ext cx="2238376" cy="497180"/>
          </a:xfrm>
          <a:prstGeom prst="roundRect">
            <a:avLst/>
          </a:prstGeom>
          <a:solidFill>
            <a:srgbClr val="2BA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倾听的九个原则 </a:t>
            </a:r>
          </a:p>
        </p:txBody>
      </p:sp>
      <p:sp>
        <p:nvSpPr>
          <p:cNvPr id="34" name="矩形: 圆角 33">
            <a:extLst>
              <a:ext uri="{FF2B5EF4-FFF2-40B4-BE49-F238E27FC236}">
                <a16:creationId xmlns:a16="http://schemas.microsoft.com/office/drawing/2014/main" xmlns="" id="{C6A00EB1-6063-A805-4F0F-E3B85A09B202}"/>
              </a:ext>
            </a:extLst>
          </p:cNvPr>
          <p:cNvSpPr/>
          <p:nvPr/>
        </p:nvSpPr>
        <p:spPr>
          <a:xfrm>
            <a:off x="5896350" y="4232700"/>
            <a:ext cx="2599950" cy="497180"/>
          </a:xfrm>
          <a:prstGeom prst="roundRect">
            <a:avLst/>
          </a:prstGeom>
          <a:solidFill>
            <a:srgbClr val="2BA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“听”的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80/20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法则</a:t>
            </a:r>
          </a:p>
        </p:txBody>
      </p:sp>
    </p:spTree>
    <p:extLst>
      <p:ext uri="{BB962C8B-B14F-4D97-AF65-F5344CB8AC3E}">
        <p14:creationId xmlns:p14="http://schemas.microsoft.com/office/powerpoint/2010/main" val="353421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31" grpId="0" animBg="1"/>
      <p:bldP spid="33" grpId="0" animBg="1"/>
      <p:bldP spid="3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425201" y="355600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 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提问法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29F9C8E1-D75A-C35A-FBD3-88F5013209D0}"/>
              </a:ext>
            </a:extLst>
          </p:cNvPr>
          <p:cNvGrpSpPr/>
          <p:nvPr/>
        </p:nvGrpSpPr>
        <p:grpSpPr>
          <a:xfrm>
            <a:off x="4854714" y="3254970"/>
            <a:ext cx="1644388" cy="428626"/>
            <a:chOff x="1969658" y="2286000"/>
            <a:chExt cx="2234042" cy="609600"/>
          </a:xfrm>
          <a:solidFill>
            <a:srgbClr val="8ABCAB"/>
          </a:solidFill>
        </p:grpSpPr>
        <p:sp>
          <p:nvSpPr>
            <p:cNvPr id="14" name="圆角矩形 3">
              <a:extLst>
                <a:ext uri="{FF2B5EF4-FFF2-40B4-BE49-F238E27FC236}">
                  <a16:creationId xmlns:a16="http://schemas.microsoft.com/office/drawing/2014/main" xmlns="" id="{0949601A-BB09-CBC8-E993-61F1465EE2AE}"/>
                </a:ext>
              </a:extLst>
            </p:cNvPr>
            <p:cNvSpPr/>
            <p:nvPr/>
          </p:nvSpPr>
          <p:spPr>
            <a:xfrm>
              <a:off x="1969658" y="2286000"/>
              <a:ext cx="2234042" cy="609600"/>
            </a:xfrm>
            <a:prstGeom prst="roundRect">
              <a:avLst>
                <a:gd name="adj" fmla="val 5000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E2EE2681-C331-F527-665E-190E019DA46B}"/>
                </a:ext>
              </a:extLst>
            </p:cNvPr>
            <p:cNvSpPr/>
            <p:nvPr/>
          </p:nvSpPr>
          <p:spPr>
            <a:xfrm>
              <a:off x="2165024" y="2329190"/>
              <a:ext cx="1594598" cy="48149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01.</a:t>
              </a:r>
              <a:r>
                <a:rPr kumimoji="0" lang="zh-CN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开放式 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A2130566-03A6-A48F-7A32-2C2F6D837D91}"/>
              </a:ext>
            </a:extLst>
          </p:cNvPr>
          <p:cNvGrpSpPr/>
          <p:nvPr/>
        </p:nvGrpSpPr>
        <p:grpSpPr>
          <a:xfrm>
            <a:off x="1109504" y="3902897"/>
            <a:ext cx="1644388" cy="428626"/>
            <a:chOff x="1969658" y="2286000"/>
            <a:chExt cx="2234042" cy="609600"/>
          </a:xfrm>
          <a:solidFill>
            <a:srgbClr val="8ABCAB"/>
          </a:solidFill>
        </p:grpSpPr>
        <p:sp>
          <p:nvSpPr>
            <p:cNvPr id="17" name="圆角矩形 11">
              <a:extLst>
                <a:ext uri="{FF2B5EF4-FFF2-40B4-BE49-F238E27FC236}">
                  <a16:creationId xmlns:a16="http://schemas.microsoft.com/office/drawing/2014/main" xmlns="" id="{FF540832-28BC-A377-DEF1-9FB51EF8F5B6}"/>
                </a:ext>
              </a:extLst>
            </p:cNvPr>
            <p:cNvSpPr/>
            <p:nvPr/>
          </p:nvSpPr>
          <p:spPr>
            <a:xfrm>
              <a:off x="1969658" y="2286000"/>
              <a:ext cx="2234042" cy="609600"/>
            </a:xfrm>
            <a:prstGeom prst="roundRect">
              <a:avLst>
                <a:gd name="adj" fmla="val 5000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30C16F6A-9008-4F6E-ADA8-DC1724EA8075}"/>
                </a:ext>
              </a:extLst>
            </p:cNvPr>
            <p:cNvSpPr/>
            <p:nvPr/>
          </p:nvSpPr>
          <p:spPr>
            <a:xfrm>
              <a:off x="2167718" y="2329190"/>
              <a:ext cx="1594598" cy="48149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02.</a:t>
              </a: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关怀</a:t>
              </a:r>
              <a:r>
                <a:rPr kumimoji="0" lang="zh-CN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式 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E128F2F9-BE9B-BC40-B07D-B2FB8A783F1C}"/>
              </a:ext>
            </a:extLst>
          </p:cNvPr>
          <p:cNvGrpSpPr/>
          <p:nvPr/>
        </p:nvGrpSpPr>
        <p:grpSpPr>
          <a:xfrm>
            <a:off x="2990898" y="3902897"/>
            <a:ext cx="1644388" cy="428626"/>
            <a:chOff x="1969658" y="2286000"/>
            <a:chExt cx="2234042" cy="609600"/>
          </a:xfrm>
          <a:solidFill>
            <a:srgbClr val="8ABCAB"/>
          </a:solidFill>
        </p:grpSpPr>
        <p:sp>
          <p:nvSpPr>
            <p:cNvPr id="23" name="圆角矩形 14">
              <a:extLst>
                <a:ext uri="{FF2B5EF4-FFF2-40B4-BE49-F238E27FC236}">
                  <a16:creationId xmlns:a16="http://schemas.microsoft.com/office/drawing/2014/main" xmlns="" id="{0B90A492-A5D6-1F36-46A9-F38E86B238E9}"/>
                </a:ext>
              </a:extLst>
            </p:cNvPr>
            <p:cNvSpPr/>
            <p:nvPr/>
          </p:nvSpPr>
          <p:spPr>
            <a:xfrm>
              <a:off x="1969658" y="2286000"/>
              <a:ext cx="2234042" cy="609600"/>
            </a:xfrm>
            <a:prstGeom prst="roundRect">
              <a:avLst>
                <a:gd name="adj" fmla="val 5000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938C889D-79A6-C243-F5A0-A5B1D9199EA7}"/>
                </a:ext>
              </a:extLst>
            </p:cNvPr>
            <p:cNvSpPr/>
            <p:nvPr/>
          </p:nvSpPr>
          <p:spPr>
            <a:xfrm>
              <a:off x="2190224" y="2329190"/>
              <a:ext cx="1594598" cy="48149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03.</a:t>
              </a:r>
              <a:r>
                <a:rPr kumimoji="0" lang="zh-CN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接纳式 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B36B28C4-6EB4-E3D8-3A42-5EB9C2EDDB90}"/>
              </a:ext>
            </a:extLst>
          </p:cNvPr>
          <p:cNvGrpSpPr/>
          <p:nvPr/>
        </p:nvGrpSpPr>
        <p:grpSpPr>
          <a:xfrm>
            <a:off x="4854714" y="3902897"/>
            <a:ext cx="1644388" cy="428626"/>
            <a:chOff x="1969658" y="2286000"/>
            <a:chExt cx="2234042" cy="609600"/>
          </a:xfrm>
          <a:solidFill>
            <a:srgbClr val="8ABCAB"/>
          </a:solidFill>
        </p:grpSpPr>
        <p:sp>
          <p:nvSpPr>
            <p:cNvPr id="26" name="圆角矩形 17">
              <a:extLst>
                <a:ext uri="{FF2B5EF4-FFF2-40B4-BE49-F238E27FC236}">
                  <a16:creationId xmlns:a16="http://schemas.microsoft.com/office/drawing/2014/main" xmlns="" id="{488D0FC3-BCE7-86AE-5634-58FCB0C5EB4C}"/>
                </a:ext>
              </a:extLst>
            </p:cNvPr>
            <p:cNvSpPr/>
            <p:nvPr/>
          </p:nvSpPr>
          <p:spPr>
            <a:xfrm>
              <a:off x="1969658" y="2286000"/>
              <a:ext cx="2234042" cy="609600"/>
            </a:xfrm>
            <a:prstGeom prst="roundRect">
              <a:avLst>
                <a:gd name="adj" fmla="val 5000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BFA32F49-0A00-9874-16C8-BC5C673A7004}"/>
                </a:ext>
              </a:extLst>
            </p:cNvPr>
            <p:cNvSpPr/>
            <p:nvPr/>
          </p:nvSpPr>
          <p:spPr>
            <a:xfrm>
              <a:off x="2154939" y="2329190"/>
              <a:ext cx="1594598" cy="48149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04.</a:t>
              </a:r>
              <a:r>
                <a:rPr kumimoji="0" lang="zh-CN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差异式 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8462F43F-B51D-3254-829B-DC3E68865CC0}"/>
              </a:ext>
            </a:extLst>
          </p:cNvPr>
          <p:cNvGrpSpPr/>
          <p:nvPr/>
        </p:nvGrpSpPr>
        <p:grpSpPr>
          <a:xfrm>
            <a:off x="1109504" y="4528556"/>
            <a:ext cx="1644388" cy="428626"/>
            <a:chOff x="1969658" y="2286000"/>
            <a:chExt cx="2234042" cy="609600"/>
          </a:xfrm>
          <a:solidFill>
            <a:srgbClr val="8ABCAB"/>
          </a:solidFill>
        </p:grpSpPr>
        <p:sp>
          <p:nvSpPr>
            <p:cNvPr id="29" name="圆角矩形 20">
              <a:extLst>
                <a:ext uri="{FF2B5EF4-FFF2-40B4-BE49-F238E27FC236}">
                  <a16:creationId xmlns:a16="http://schemas.microsoft.com/office/drawing/2014/main" xmlns="" id="{C602EA7C-A859-3663-108C-575F23D1BF9E}"/>
                </a:ext>
              </a:extLst>
            </p:cNvPr>
            <p:cNvSpPr/>
            <p:nvPr/>
          </p:nvSpPr>
          <p:spPr>
            <a:xfrm>
              <a:off x="1969658" y="2286000"/>
              <a:ext cx="2234042" cy="609600"/>
            </a:xfrm>
            <a:prstGeom prst="roundRect">
              <a:avLst>
                <a:gd name="adj" fmla="val 5000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6D7D2033-6761-68D2-5ABA-5F6B0E3646EB}"/>
                </a:ext>
              </a:extLst>
            </p:cNvPr>
            <p:cNvSpPr/>
            <p:nvPr/>
          </p:nvSpPr>
          <p:spPr>
            <a:xfrm>
              <a:off x="2199042" y="2329190"/>
              <a:ext cx="1594598" cy="48149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05.</a:t>
              </a:r>
              <a:r>
                <a:rPr kumimoji="0" lang="zh-CN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疑点式 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2264A8C6-3170-BA1A-7B87-638AEA173C5A}"/>
              </a:ext>
            </a:extLst>
          </p:cNvPr>
          <p:cNvGrpSpPr/>
          <p:nvPr/>
        </p:nvGrpSpPr>
        <p:grpSpPr>
          <a:xfrm>
            <a:off x="2990898" y="4528556"/>
            <a:ext cx="1644388" cy="428626"/>
            <a:chOff x="1969658" y="2286000"/>
            <a:chExt cx="2234042" cy="609600"/>
          </a:xfrm>
          <a:solidFill>
            <a:srgbClr val="8ABCAB"/>
          </a:solidFill>
        </p:grpSpPr>
        <p:sp>
          <p:nvSpPr>
            <p:cNvPr id="39" name="圆角矩形 23">
              <a:extLst>
                <a:ext uri="{FF2B5EF4-FFF2-40B4-BE49-F238E27FC236}">
                  <a16:creationId xmlns:a16="http://schemas.microsoft.com/office/drawing/2014/main" xmlns="" id="{AA366B9B-0F75-B1F1-7B17-2F17CF16BD46}"/>
                </a:ext>
              </a:extLst>
            </p:cNvPr>
            <p:cNvSpPr/>
            <p:nvPr/>
          </p:nvSpPr>
          <p:spPr>
            <a:xfrm>
              <a:off x="1969658" y="2286000"/>
              <a:ext cx="2234042" cy="609600"/>
            </a:xfrm>
            <a:prstGeom prst="roundRect">
              <a:avLst>
                <a:gd name="adj" fmla="val 5000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xmlns="" id="{9C8F5C19-550D-A0B1-98C7-8A6C794C2E06}"/>
                </a:ext>
              </a:extLst>
            </p:cNvPr>
            <p:cNvSpPr/>
            <p:nvPr/>
          </p:nvSpPr>
          <p:spPr>
            <a:xfrm>
              <a:off x="2178183" y="2329190"/>
              <a:ext cx="1594598" cy="48149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06.</a:t>
              </a:r>
              <a:r>
                <a:rPr kumimoji="0" lang="zh-CN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回忆式 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23E8DA9B-413D-BBDD-EBEB-077088741093}"/>
              </a:ext>
            </a:extLst>
          </p:cNvPr>
          <p:cNvGrpSpPr/>
          <p:nvPr/>
        </p:nvGrpSpPr>
        <p:grpSpPr>
          <a:xfrm>
            <a:off x="4854714" y="4528556"/>
            <a:ext cx="1644388" cy="428626"/>
            <a:chOff x="1969658" y="2286000"/>
            <a:chExt cx="2234042" cy="609600"/>
          </a:xfrm>
          <a:solidFill>
            <a:srgbClr val="8ABCAB"/>
          </a:solidFill>
        </p:grpSpPr>
        <p:sp>
          <p:nvSpPr>
            <p:cNvPr id="42" name="圆角矩形 26">
              <a:extLst>
                <a:ext uri="{FF2B5EF4-FFF2-40B4-BE49-F238E27FC236}">
                  <a16:creationId xmlns:a16="http://schemas.microsoft.com/office/drawing/2014/main" xmlns="" id="{321E4D5D-08B4-0EA9-D258-1C1EAC0BBB48}"/>
                </a:ext>
              </a:extLst>
            </p:cNvPr>
            <p:cNvSpPr/>
            <p:nvPr/>
          </p:nvSpPr>
          <p:spPr>
            <a:xfrm>
              <a:off x="1969658" y="2286000"/>
              <a:ext cx="2234042" cy="609600"/>
            </a:xfrm>
            <a:prstGeom prst="roundRect">
              <a:avLst>
                <a:gd name="adj" fmla="val 5000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xmlns="" id="{719295D8-6E6A-FA6A-3553-1C0608942143}"/>
                </a:ext>
              </a:extLst>
            </p:cNvPr>
            <p:cNvSpPr/>
            <p:nvPr/>
          </p:nvSpPr>
          <p:spPr>
            <a:xfrm>
              <a:off x="2202257" y="2329190"/>
              <a:ext cx="1511841" cy="48149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07.</a:t>
              </a:r>
              <a:r>
                <a:rPr kumimoji="0" lang="zh-CN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确认式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A86E12A1-7DFF-4837-3AC8-9089DF46F3FE}"/>
              </a:ext>
            </a:extLst>
          </p:cNvPr>
          <p:cNvGrpSpPr/>
          <p:nvPr/>
        </p:nvGrpSpPr>
        <p:grpSpPr>
          <a:xfrm>
            <a:off x="1109504" y="5148767"/>
            <a:ext cx="1644388" cy="428626"/>
            <a:chOff x="1969658" y="2286000"/>
            <a:chExt cx="2234042" cy="609600"/>
          </a:xfrm>
          <a:solidFill>
            <a:srgbClr val="8ABCAB"/>
          </a:solidFill>
        </p:grpSpPr>
        <p:sp>
          <p:nvSpPr>
            <p:cNvPr id="45" name="圆角矩形 29">
              <a:extLst>
                <a:ext uri="{FF2B5EF4-FFF2-40B4-BE49-F238E27FC236}">
                  <a16:creationId xmlns:a16="http://schemas.microsoft.com/office/drawing/2014/main" xmlns="" id="{7AF87441-EF3D-E5D5-C9DD-49A187B10F11}"/>
                </a:ext>
              </a:extLst>
            </p:cNvPr>
            <p:cNvSpPr/>
            <p:nvPr/>
          </p:nvSpPr>
          <p:spPr>
            <a:xfrm>
              <a:off x="1969658" y="2286000"/>
              <a:ext cx="2234042" cy="609600"/>
            </a:xfrm>
            <a:prstGeom prst="roundRect">
              <a:avLst>
                <a:gd name="adj" fmla="val 5000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xmlns="" id="{E9182FB5-7274-544C-B880-DA8B1C66D94E}"/>
                </a:ext>
              </a:extLst>
            </p:cNvPr>
            <p:cNvSpPr/>
            <p:nvPr/>
          </p:nvSpPr>
          <p:spPr>
            <a:xfrm>
              <a:off x="2174658" y="2349832"/>
              <a:ext cx="1594598" cy="48149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08.</a:t>
              </a:r>
              <a:r>
                <a:rPr kumimoji="0" lang="zh-CN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选择式 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3232BC5E-90C3-9951-8773-CF90ADC3A1B7}"/>
              </a:ext>
            </a:extLst>
          </p:cNvPr>
          <p:cNvGrpSpPr/>
          <p:nvPr/>
        </p:nvGrpSpPr>
        <p:grpSpPr>
          <a:xfrm>
            <a:off x="2990898" y="5148767"/>
            <a:ext cx="1644388" cy="428626"/>
            <a:chOff x="1969658" y="2286000"/>
            <a:chExt cx="2234042" cy="609600"/>
          </a:xfrm>
          <a:solidFill>
            <a:srgbClr val="8ABCAB"/>
          </a:solidFill>
        </p:grpSpPr>
        <p:sp>
          <p:nvSpPr>
            <p:cNvPr id="48" name="圆角矩形 32">
              <a:extLst>
                <a:ext uri="{FF2B5EF4-FFF2-40B4-BE49-F238E27FC236}">
                  <a16:creationId xmlns:a16="http://schemas.microsoft.com/office/drawing/2014/main" xmlns="" id="{2A0FF678-5562-8833-D567-2A3BA5B72D8E}"/>
                </a:ext>
              </a:extLst>
            </p:cNvPr>
            <p:cNvSpPr/>
            <p:nvPr/>
          </p:nvSpPr>
          <p:spPr>
            <a:xfrm>
              <a:off x="1969658" y="2286000"/>
              <a:ext cx="2234042" cy="609600"/>
            </a:xfrm>
            <a:prstGeom prst="roundRect">
              <a:avLst>
                <a:gd name="adj" fmla="val 5000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434C6F87-063E-1D28-9A89-B5B8BE78FA62}"/>
                </a:ext>
              </a:extLst>
            </p:cNvPr>
            <p:cNvSpPr/>
            <p:nvPr/>
          </p:nvSpPr>
          <p:spPr>
            <a:xfrm>
              <a:off x="2190224" y="2329190"/>
              <a:ext cx="1594598" cy="48149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09.</a:t>
              </a:r>
              <a:r>
                <a:rPr kumimoji="0" lang="zh-CN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封闭式 </a:t>
              </a: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7F883DA3-9150-474C-B977-38FC697122E0}"/>
              </a:ext>
            </a:extLst>
          </p:cNvPr>
          <p:cNvGrpSpPr/>
          <p:nvPr/>
        </p:nvGrpSpPr>
        <p:grpSpPr>
          <a:xfrm>
            <a:off x="4854714" y="5148767"/>
            <a:ext cx="1644388" cy="428626"/>
            <a:chOff x="1969658" y="2286000"/>
            <a:chExt cx="2234042" cy="609600"/>
          </a:xfrm>
          <a:solidFill>
            <a:srgbClr val="8ABCAB"/>
          </a:solidFill>
        </p:grpSpPr>
        <p:sp>
          <p:nvSpPr>
            <p:cNvPr id="51" name="圆角矩形 35">
              <a:extLst>
                <a:ext uri="{FF2B5EF4-FFF2-40B4-BE49-F238E27FC236}">
                  <a16:creationId xmlns:a16="http://schemas.microsoft.com/office/drawing/2014/main" xmlns="" id="{F183BF5B-D93F-03DB-19E1-BAE8E6B50F4D}"/>
                </a:ext>
              </a:extLst>
            </p:cNvPr>
            <p:cNvSpPr/>
            <p:nvPr/>
          </p:nvSpPr>
          <p:spPr>
            <a:xfrm>
              <a:off x="1969658" y="2286000"/>
              <a:ext cx="2234042" cy="609600"/>
            </a:xfrm>
            <a:prstGeom prst="roundRect">
              <a:avLst>
                <a:gd name="adj" fmla="val 50000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矩形 51">
              <a:extLst>
                <a:ext uri="{FF2B5EF4-FFF2-40B4-BE49-F238E27FC236}">
                  <a16:creationId xmlns:a16="http://schemas.microsoft.com/office/drawing/2014/main" xmlns="" id="{7187FD46-F3EC-E4E5-68AD-8FE8265CEFF8}"/>
                </a:ext>
              </a:extLst>
            </p:cNvPr>
            <p:cNvSpPr/>
            <p:nvPr/>
          </p:nvSpPr>
          <p:spPr>
            <a:xfrm>
              <a:off x="2143420" y="2329190"/>
              <a:ext cx="1873359" cy="48149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10.</a:t>
              </a:r>
              <a:r>
                <a:rPr kumimoji="0" lang="zh-CN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抓关键词 </a:t>
              </a:r>
            </a:p>
          </p:txBody>
        </p:sp>
      </p:grp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462913E7-59F4-1B9A-14FA-5E0BDC74BB1B}"/>
              </a:ext>
            </a:extLst>
          </p:cNvPr>
          <p:cNvSpPr txBox="1"/>
          <p:nvPr/>
        </p:nvSpPr>
        <p:spPr>
          <a:xfrm>
            <a:off x="1109504" y="1651759"/>
            <a:ext cx="5424391" cy="12958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　　提问也是一门艺术，当我们发问时，心中都希望得到自己想要的答案，但不同的问话方式会让我们得到不同的结果。 </a:t>
            </a:r>
          </a:p>
        </p:txBody>
      </p:sp>
      <p:sp>
        <p:nvSpPr>
          <p:cNvPr id="54" name="圆角矩形 40">
            <a:extLst>
              <a:ext uri="{FF2B5EF4-FFF2-40B4-BE49-F238E27FC236}">
                <a16:creationId xmlns:a16="http://schemas.microsoft.com/office/drawing/2014/main" xmlns="" id="{56B038D9-C1D4-55C5-885A-B0BBA842A672}"/>
              </a:ext>
            </a:extLst>
          </p:cNvPr>
          <p:cNvSpPr/>
          <p:nvPr/>
        </p:nvSpPr>
        <p:spPr>
          <a:xfrm>
            <a:off x="1111500" y="3262476"/>
            <a:ext cx="3643120" cy="418148"/>
          </a:xfrm>
          <a:prstGeom prst="roundRect">
            <a:avLst>
              <a:gd name="adj" fmla="val 12320"/>
            </a:avLst>
          </a:prstGeom>
          <a:noFill/>
          <a:ln w="28575">
            <a:solidFill>
              <a:srgbClr val="8ABCA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10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种提问方式 </a:t>
            </a:r>
          </a:p>
        </p:txBody>
      </p:sp>
      <p:sp>
        <p:nvSpPr>
          <p:cNvPr id="55" name="椭圆 54">
            <a:extLst>
              <a:ext uri="{FF2B5EF4-FFF2-40B4-BE49-F238E27FC236}">
                <a16:creationId xmlns:a16="http://schemas.microsoft.com/office/drawing/2014/main" xmlns="" id="{FE26784F-B674-7DCA-8EF7-EA4F648AA51B}"/>
              </a:ext>
            </a:extLst>
          </p:cNvPr>
          <p:cNvSpPr/>
          <p:nvPr/>
        </p:nvSpPr>
        <p:spPr>
          <a:xfrm>
            <a:off x="7773670" y="962962"/>
            <a:ext cx="3472774" cy="3472774"/>
          </a:xfrm>
          <a:prstGeom prst="ellipse">
            <a:avLst/>
          </a:prstGeom>
          <a:noFill/>
          <a:ln w="41275">
            <a:solidFill>
              <a:srgbClr val="2BAF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A74B431-04C0-DFDA-B92A-0CF1B09E996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5647" y="962962"/>
            <a:ext cx="4932075" cy="493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649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425201" y="355600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 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提问法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102D9B7E-A244-7683-58A8-5A76F31C06CD}"/>
              </a:ext>
            </a:extLst>
          </p:cNvPr>
          <p:cNvSpPr/>
          <p:nvPr/>
        </p:nvSpPr>
        <p:spPr>
          <a:xfrm>
            <a:off x="1140821" y="5585340"/>
            <a:ext cx="3865944" cy="33566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60AF2B8F-C906-170E-072C-5693A6F796DE}"/>
              </a:ext>
            </a:extLst>
          </p:cNvPr>
          <p:cNvSpPr/>
          <p:nvPr/>
        </p:nvSpPr>
        <p:spPr>
          <a:xfrm>
            <a:off x="1120619" y="1160402"/>
            <a:ext cx="3472774" cy="3472774"/>
          </a:xfrm>
          <a:prstGeom prst="ellipse">
            <a:avLst/>
          </a:prstGeom>
          <a:noFill/>
          <a:ln w="41275">
            <a:solidFill>
              <a:srgbClr val="2BAF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F9E65C4-B481-E55F-B89D-EA62D56ADE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583" y="1540096"/>
            <a:ext cx="4462041" cy="4462041"/>
          </a:xfrm>
          <a:prstGeom prst="rect">
            <a:avLst/>
          </a:prstGeom>
        </p:spPr>
      </p:pic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xmlns="" id="{1912C5DA-596D-EEC8-5949-489EA28588D2}"/>
              </a:ext>
            </a:extLst>
          </p:cNvPr>
          <p:cNvCxnSpPr/>
          <p:nvPr/>
        </p:nvCxnSpPr>
        <p:spPr>
          <a:xfrm>
            <a:off x="3958542" y="1540096"/>
            <a:ext cx="2137458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xmlns="" id="{6CF63667-1523-83FB-E8A1-FAC7E9BC8415}"/>
              </a:ext>
            </a:extLst>
          </p:cNvPr>
          <p:cNvCxnSpPr/>
          <p:nvPr/>
        </p:nvCxnSpPr>
        <p:spPr>
          <a:xfrm>
            <a:off x="4593393" y="2859610"/>
            <a:ext cx="2137458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>
            <a:extLst>
              <a:ext uri="{FF2B5EF4-FFF2-40B4-BE49-F238E27FC236}">
                <a16:creationId xmlns:a16="http://schemas.microsoft.com/office/drawing/2014/main" xmlns="" id="{DF98DD53-3594-1C3E-6D20-E83C17940238}"/>
              </a:ext>
            </a:extLst>
          </p:cNvPr>
          <p:cNvCxnSpPr/>
          <p:nvPr/>
        </p:nvCxnSpPr>
        <p:spPr>
          <a:xfrm>
            <a:off x="4129895" y="4086526"/>
            <a:ext cx="2137458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>
            <a:extLst>
              <a:ext uri="{FF2B5EF4-FFF2-40B4-BE49-F238E27FC236}">
                <a16:creationId xmlns:a16="http://schemas.microsoft.com/office/drawing/2014/main" xmlns="" id="{A00E9EA7-4552-52FA-850B-4022FEB1AC56}"/>
              </a:ext>
            </a:extLst>
          </p:cNvPr>
          <p:cNvSpPr txBox="1"/>
          <p:nvPr/>
        </p:nvSpPr>
        <p:spPr>
          <a:xfrm>
            <a:off x="6078567" y="1296159"/>
            <a:ext cx="4318702" cy="125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fontAlgn="auto">
              <a:lnSpc>
                <a:spcPts val="23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rgbClr val="2BAF64"/>
                </a:solidFill>
                <a:cs typeface="+mn-ea"/>
                <a:sym typeface="+mn-lt"/>
              </a:rPr>
              <a:t>同理法</a:t>
            </a:r>
            <a:endParaRPr lang="en-US" altLang="zh-CN" sz="2400" b="1" dirty="0">
              <a:solidFill>
                <a:srgbClr val="2BAF64"/>
              </a:solidFill>
              <a:cs typeface="+mn-ea"/>
              <a:sym typeface="+mn-lt"/>
            </a:endParaRPr>
          </a:p>
          <a:p>
            <a:pPr marL="0" marR="0" lvl="0" indent="0" defTabSz="800100" rtl="0" eaLnBrk="1" fontAlgn="auto" latinLnBrk="0" hangingPunct="1">
              <a:lnSpc>
                <a:spcPts val="23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就是用同理心来对待孩子，也叫同感或者共情。为孩子提供了一个倾吐的机会，让他的情绪得到释放，不至于积存在心底演变成心理疾病。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xmlns="" id="{A58194FD-55B0-ADDC-4FF0-B6B6A483BD72}"/>
              </a:ext>
            </a:extLst>
          </p:cNvPr>
          <p:cNvSpPr txBox="1"/>
          <p:nvPr/>
        </p:nvSpPr>
        <p:spPr>
          <a:xfrm>
            <a:off x="6267353" y="3915065"/>
            <a:ext cx="4129916" cy="1551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BAF64"/>
                </a:solidFill>
                <a:effectLst/>
                <a:uLnTx/>
                <a:uFillTx/>
                <a:cs typeface="+mn-ea"/>
                <a:sym typeface="+mn-lt"/>
              </a:rPr>
              <a:t>梳理法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2BAF64"/>
              </a:solidFill>
              <a:effectLst/>
              <a:uLnTx/>
              <a:uFillTx/>
              <a:cs typeface="+mn-ea"/>
              <a:sym typeface="+mn-lt"/>
            </a:endParaRPr>
          </a:p>
          <a:p>
            <a:pPr>
              <a:lnSpc>
                <a:spcPts val="2300"/>
              </a:lnSpc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是指对问题进行梳理，理出它的脉络，找出关键所在。</a:t>
            </a:r>
          </a:p>
          <a:p>
            <a:pPr>
              <a:lnSpc>
                <a:spcPts val="2300"/>
              </a:lnSpc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梳理应注意：梳理的过程是循序渐进的。平和的心态，父母要自我梳理。开放的心态</a:t>
            </a:r>
          </a:p>
        </p:txBody>
      </p: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C77ADDF4-B671-C8B1-A5A4-A6B92ECBD54C}"/>
              </a:ext>
            </a:extLst>
          </p:cNvPr>
          <p:cNvGrpSpPr/>
          <p:nvPr/>
        </p:nvGrpSpPr>
        <p:grpSpPr>
          <a:xfrm>
            <a:off x="6779479" y="2662606"/>
            <a:ext cx="4987320" cy="687158"/>
            <a:chOff x="6561001" y="3442130"/>
            <a:chExt cx="4987320" cy="687158"/>
          </a:xfrm>
        </p:grpSpPr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xmlns="" id="{A1B1B193-84A1-F588-C1DE-C8A87C4EA18A}"/>
                </a:ext>
              </a:extLst>
            </p:cNvPr>
            <p:cNvSpPr txBox="1"/>
            <p:nvPr/>
          </p:nvSpPr>
          <p:spPr>
            <a:xfrm>
              <a:off x="6564673" y="3761388"/>
              <a:ext cx="13695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接纳情绪</a:t>
              </a:r>
              <a:endPara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xmlns="" id="{6EF5CE5B-668E-F06E-8D35-6A00E55ABC33}"/>
                </a:ext>
              </a:extLst>
            </p:cNvPr>
            <p:cNvSpPr txBox="1"/>
            <p:nvPr/>
          </p:nvSpPr>
          <p:spPr>
            <a:xfrm>
              <a:off x="8361462" y="3762094"/>
              <a:ext cx="13247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疏导情绪</a:t>
              </a:r>
              <a:endParaRPr kumimoji="0" lang="zh-CN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xmlns="" id="{E9F8CE95-5C05-2CF3-05D7-8664E78C2C79}"/>
                </a:ext>
              </a:extLst>
            </p:cNvPr>
            <p:cNvSpPr txBox="1"/>
            <p:nvPr/>
          </p:nvSpPr>
          <p:spPr>
            <a:xfrm>
              <a:off x="10178791" y="3761387"/>
              <a:ext cx="13695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同感情绪</a:t>
              </a:r>
              <a:endParaRPr kumimoji="0" lang="zh-CN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箭头: 右 64">
              <a:extLst>
                <a:ext uri="{FF2B5EF4-FFF2-40B4-BE49-F238E27FC236}">
                  <a16:creationId xmlns:a16="http://schemas.microsoft.com/office/drawing/2014/main" xmlns="" id="{2D5EABFD-FA29-F546-F2A9-0C972CC64AC1}"/>
                </a:ext>
              </a:extLst>
            </p:cNvPr>
            <p:cNvSpPr/>
            <p:nvPr/>
          </p:nvSpPr>
          <p:spPr>
            <a:xfrm>
              <a:off x="7588327" y="3754976"/>
              <a:ext cx="819150" cy="374312"/>
            </a:xfrm>
            <a:prstGeom prst="rightArrow">
              <a:avLst/>
            </a:prstGeom>
            <a:solidFill>
              <a:srgbClr val="8ABC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箭头: 右 65">
              <a:extLst>
                <a:ext uri="{FF2B5EF4-FFF2-40B4-BE49-F238E27FC236}">
                  <a16:creationId xmlns:a16="http://schemas.microsoft.com/office/drawing/2014/main" xmlns="" id="{03A087E4-4EB1-12D2-6E0C-8DAD37135A7A}"/>
                </a:ext>
              </a:extLst>
            </p:cNvPr>
            <p:cNvSpPr/>
            <p:nvPr/>
          </p:nvSpPr>
          <p:spPr>
            <a:xfrm>
              <a:off x="9412083" y="3732256"/>
              <a:ext cx="819150" cy="374312"/>
            </a:xfrm>
            <a:prstGeom prst="rightArrow">
              <a:avLst/>
            </a:prstGeom>
            <a:solidFill>
              <a:srgbClr val="8ABC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xmlns="" id="{77AC0F47-891F-31C3-425F-F76121B1503F}"/>
                </a:ext>
              </a:extLst>
            </p:cNvPr>
            <p:cNvSpPr txBox="1"/>
            <p:nvPr/>
          </p:nvSpPr>
          <p:spPr>
            <a:xfrm>
              <a:off x="6561001" y="3442130"/>
              <a:ext cx="1307850" cy="400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2400" b="1" dirty="0">
                  <a:solidFill>
                    <a:srgbClr val="2BAF64"/>
                  </a:solidFill>
                  <a:cs typeface="+mn-ea"/>
                  <a:sym typeface="+mn-lt"/>
                </a:rPr>
                <a:t>包扎法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3546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425201" y="355600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 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提问法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60AF2B8F-C906-170E-072C-5693A6F796DE}"/>
              </a:ext>
            </a:extLst>
          </p:cNvPr>
          <p:cNvSpPr/>
          <p:nvPr/>
        </p:nvSpPr>
        <p:spPr>
          <a:xfrm>
            <a:off x="4359612" y="1540096"/>
            <a:ext cx="3472774" cy="3472774"/>
          </a:xfrm>
          <a:prstGeom prst="ellipse">
            <a:avLst/>
          </a:prstGeom>
          <a:noFill/>
          <a:ln w="41275">
            <a:solidFill>
              <a:srgbClr val="2BAF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E14C08FE-FCE1-B30A-AEFB-8020491BF2F9}"/>
              </a:ext>
            </a:extLst>
          </p:cNvPr>
          <p:cNvSpPr/>
          <p:nvPr/>
        </p:nvSpPr>
        <p:spPr>
          <a:xfrm>
            <a:off x="1122744" y="1296159"/>
            <a:ext cx="3236868" cy="415551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="" id="{13CE5ED9-C1EE-FAD6-F0ED-37B87B0026FA}"/>
              </a:ext>
            </a:extLst>
          </p:cNvPr>
          <p:cNvSpPr/>
          <p:nvPr/>
        </p:nvSpPr>
        <p:spPr>
          <a:xfrm>
            <a:off x="7850084" y="1351240"/>
            <a:ext cx="3236868" cy="415551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EAA43F2-0773-36C6-B1A4-CAA348F627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866" y="1651759"/>
            <a:ext cx="4577787" cy="4577787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CFDEEC48-FF86-02C3-8FFB-F42FBB1FBDB0}"/>
              </a:ext>
            </a:extLst>
          </p:cNvPr>
          <p:cNvSpPr txBox="1"/>
          <p:nvPr/>
        </p:nvSpPr>
        <p:spPr>
          <a:xfrm>
            <a:off x="1412791" y="2192177"/>
            <a:ext cx="2748170" cy="28704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defRPr/>
            </a:pP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“装傻”不但能够帮助孩子成长，还有助于拉近父母和孩子间距离。</a:t>
            </a:r>
            <a:endParaRPr kumimoji="0" lang="en-US" altLang="zh-CN" sz="1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defRPr/>
            </a:pPr>
            <a:endParaRPr kumimoji="0" lang="en-US" altLang="zh-CN" sz="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defRPr/>
            </a:pP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一个认真求教的、谦虚的父母比高高在上、发号施令的父母更易于让孩子接受。</a:t>
            </a:r>
            <a:endParaRPr kumimoji="0" lang="en-US" altLang="zh-CN" sz="1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defRPr/>
            </a:pPr>
            <a:endParaRPr kumimoji="0" lang="en-US" altLang="zh-CN" sz="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defRPr/>
            </a:pP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在这种沟通过程中，父母和孩子会成为朋友，建立起快乐、平等、和谐、融洽的亲子关系。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1920EA5E-7A27-4F62-DBA4-AEB886E27186}"/>
              </a:ext>
            </a:extLst>
          </p:cNvPr>
          <p:cNvSpPr txBox="1"/>
          <p:nvPr/>
        </p:nvSpPr>
        <p:spPr>
          <a:xfrm>
            <a:off x="8116164" y="2244219"/>
            <a:ext cx="2767272" cy="28750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defRPr/>
            </a:pP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赞美是最好的心灵营养品，是全世界最具震撼力的话语国。</a:t>
            </a:r>
            <a:endParaRPr kumimoji="0" lang="en-US" altLang="zh-CN" sz="1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defRPr/>
            </a:pPr>
            <a:endParaRPr kumimoji="0" lang="en-US" altLang="zh-CN" sz="1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defRPr/>
            </a:pP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恰到好处的赞美是父母与孩子沟通的兴奋剂、润滑剂。</a:t>
            </a:r>
            <a:endParaRPr kumimoji="0" lang="en-US" altLang="zh-CN" sz="1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defRPr/>
            </a:pPr>
            <a:endParaRPr kumimoji="0" lang="en-US" altLang="zh-CN" sz="1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defRPr/>
            </a:pP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同时也让孩子学会在未来的生活成为一个积极热情、胸怀宽广、用爱的眼光看待生活的人。</a:t>
            </a:r>
          </a:p>
        </p:txBody>
      </p:sp>
      <p:sp>
        <p:nvSpPr>
          <p:cNvPr id="28" name="矩形: 圆角 27">
            <a:extLst>
              <a:ext uri="{FF2B5EF4-FFF2-40B4-BE49-F238E27FC236}">
                <a16:creationId xmlns:a16="http://schemas.microsoft.com/office/drawing/2014/main" xmlns="" id="{20C43AE2-2056-C7D4-4E58-FC30DCC44395}"/>
              </a:ext>
            </a:extLst>
          </p:cNvPr>
          <p:cNvSpPr/>
          <p:nvPr/>
        </p:nvSpPr>
        <p:spPr>
          <a:xfrm>
            <a:off x="1962913" y="1697369"/>
            <a:ext cx="1526650" cy="447373"/>
          </a:xfrm>
          <a:prstGeom prst="roundRect">
            <a:avLst/>
          </a:prstGeom>
          <a:solidFill>
            <a:srgbClr val="2BA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装傻法</a:t>
            </a:r>
          </a:p>
        </p:txBody>
      </p:sp>
      <p:sp>
        <p:nvSpPr>
          <p:cNvPr id="29" name="矩形: 圆角 28">
            <a:extLst>
              <a:ext uri="{FF2B5EF4-FFF2-40B4-BE49-F238E27FC236}">
                <a16:creationId xmlns:a16="http://schemas.microsoft.com/office/drawing/2014/main" xmlns="" id="{A1846AC7-F12B-741C-62F6-9BF343D8587E}"/>
              </a:ext>
            </a:extLst>
          </p:cNvPr>
          <p:cNvSpPr/>
          <p:nvPr/>
        </p:nvSpPr>
        <p:spPr>
          <a:xfrm>
            <a:off x="8736474" y="1796846"/>
            <a:ext cx="1526650" cy="447373"/>
          </a:xfrm>
          <a:prstGeom prst="roundRect">
            <a:avLst/>
          </a:prstGeom>
          <a:solidFill>
            <a:srgbClr val="2BA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赞美法</a:t>
            </a:r>
          </a:p>
        </p:txBody>
      </p:sp>
    </p:spTree>
    <p:extLst>
      <p:ext uri="{BB962C8B-B14F-4D97-AF65-F5344CB8AC3E}">
        <p14:creationId xmlns:p14="http://schemas.microsoft.com/office/powerpoint/2010/main" val="2253571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 animBg="1"/>
      <p:bldP spid="2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425201" y="355600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 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提问法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617B3F73-AB4F-FCC0-9922-DD02ED7E8448}"/>
              </a:ext>
            </a:extLst>
          </p:cNvPr>
          <p:cNvSpPr/>
          <p:nvPr/>
        </p:nvSpPr>
        <p:spPr>
          <a:xfrm>
            <a:off x="1384919" y="1206538"/>
            <a:ext cx="3472774" cy="3472774"/>
          </a:xfrm>
          <a:prstGeom prst="ellipse">
            <a:avLst/>
          </a:prstGeom>
          <a:noFill/>
          <a:ln w="41275">
            <a:solidFill>
              <a:srgbClr val="2BAF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815847D0-B490-79A2-655E-7B6B332661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367" y="653968"/>
            <a:ext cx="5550062" cy="5550062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72C06843-BA89-AB55-62A1-E4760581E80E}"/>
              </a:ext>
            </a:extLst>
          </p:cNvPr>
          <p:cNvSpPr txBox="1"/>
          <p:nvPr/>
        </p:nvSpPr>
        <p:spPr>
          <a:xfrm>
            <a:off x="5911038" y="1609210"/>
            <a:ext cx="5378737" cy="11620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“留白天地宽”留白法，就是在孩子成长的过程中，充分发挥孩子的智慧和能力，让孩子有自由发展的空间。影响孩子身心健康的主要三种情绪：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FC7196E7-7CC5-6B1E-D64F-B4ED88F01041}"/>
              </a:ext>
            </a:extLst>
          </p:cNvPr>
          <p:cNvSpPr txBox="1"/>
          <p:nvPr/>
        </p:nvSpPr>
        <p:spPr>
          <a:xfrm>
            <a:off x="5911037" y="4829601"/>
            <a:ext cx="5378737" cy="11568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为了孩子健康成长，父母要营造宽松、快乐的家庭氛围，给孩子多一点自由，少一点压力；多一点理解，少一点粗暴；多一点关爱，少一点限制。让孩子真正快乐地成长。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xmlns="" id="{9BF2E9C4-0FB9-AEA2-9FA7-9CC0D7679CA3}"/>
              </a:ext>
            </a:extLst>
          </p:cNvPr>
          <p:cNvSpPr/>
          <p:nvPr/>
        </p:nvSpPr>
        <p:spPr>
          <a:xfrm>
            <a:off x="5929727" y="1540096"/>
            <a:ext cx="5378737" cy="1300279"/>
          </a:xfrm>
          <a:prstGeom prst="roundRect">
            <a:avLst/>
          </a:prstGeom>
          <a:noFill/>
          <a:ln w="28575">
            <a:solidFill>
              <a:srgbClr val="8ABCA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矩形: 圆角 22">
            <a:extLst>
              <a:ext uri="{FF2B5EF4-FFF2-40B4-BE49-F238E27FC236}">
                <a16:creationId xmlns:a16="http://schemas.microsoft.com/office/drawing/2014/main" xmlns="" id="{93B17FA7-CD49-CF56-4442-D8407D55C8A6}"/>
              </a:ext>
            </a:extLst>
          </p:cNvPr>
          <p:cNvSpPr/>
          <p:nvPr/>
        </p:nvSpPr>
        <p:spPr>
          <a:xfrm>
            <a:off x="5929727" y="4813188"/>
            <a:ext cx="5378737" cy="1300279"/>
          </a:xfrm>
          <a:prstGeom prst="roundRect">
            <a:avLst/>
          </a:prstGeom>
          <a:noFill/>
          <a:ln w="28575">
            <a:solidFill>
              <a:srgbClr val="8ABCA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BB937DA-DBDB-77FB-91F8-26EB7640C7CB}"/>
              </a:ext>
            </a:extLst>
          </p:cNvPr>
          <p:cNvSpPr/>
          <p:nvPr/>
        </p:nvSpPr>
        <p:spPr>
          <a:xfrm>
            <a:off x="6312852" y="2771259"/>
            <a:ext cx="1324292" cy="2159556"/>
          </a:xfrm>
          <a:prstGeom prst="rect">
            <a:avLst/>
          </a:prstGeom>
          <a:solidFill>
            <a:srgbClr val="2BA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cs typeface="+mn-ea"/>
                <a:sym typeface="+mn-lt"/>
              </a:rPr>
              <a:t>愤 怒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10CF0B13-BD20-2CBE-6C12-C2A9E1AECBE7}"/>
              </a:ext>
            </a:extLst>
          </p:cNvPr>
          <p:cNvSpPr/>
          <p:nvPr/>
        </p:nvSpPr>
        <p:spPr>
          <a:xfrm>
            <a:off x="7897821" y="2771259"/>
            <a:ext cx="1324292" cy="2159556"/>
          </a:xfrm>
          <a:prstGeom prst="rect">
            <a:avLst/>
          </a:prstGeom>
          <a:solidFill>
            <a:srgbClr val="2BA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cs typeface="+mn-ea"/>
                <a:sym typeface="+mn-lt"/>
              </a:rPr>
              <a:t>焦 虑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B67FA473-7414-56D5-237B-13CB8000A834}"/>
              </a:ext>
            </a:extLst>
          </p:cNvPr>
          <p:cNvSpPr/>
          <p:nvPr/>
        </p:nvSpPr>
        <p:spPr>
          <a:xfrm>
            <a:off x="9482789" y="2771259"/>
            <a:ext cx="1324292" cy="2159556"/>
          </a:xfrm>
          <a:prstGeom prst="rect">
            <a:avLst/>
          </a:prstGeom>
          <a:solidFill>
            <a:srgbClr val="2BA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cs typeface="+mn-ea"/>
                <a:sym typeface="+mn-lt"/>
              </a:rPr>
              <a:t>抑 郁</a:t>
            </a:r>
          </a:p>
        </p:txBody>
      </p:sp>
    </p:spTree>
    <p:extLst>
      <p:ext uri="{BB962C8B-B14F-4D97-AF65-F5344CB8AC3E}">
        <p14:creationId xmlns:p14="http://schemas.microsoft.com/office/powerpoint/2010/main" val="300760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 animBg="1"/>
      <p:bldP spid="2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425201" y="355600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 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双赢法和信息法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B54E530-0E62-0EAF-F237-AD5BC59FBB3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746" y="751237"/>
            <a:ext cx="4404167" cy="440416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18A70B4-6E7E-B678-079B-F9E7CEF1E84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951" y="2223828"/>
            <a:ext cx="4572000" cy="3429000"/>
          </a:xfrm>
          <a:prstGeom prst="rect">
            <a:avLst/>
          </a:prstGeom>
        </p:spPr>
      </p:pic>
      <p:sp>
        <p:nvSpPr>
          <p:cNvPr id="24" name="矩形: 圆角 23">
            <a:extLst>
              <a:ext uri="{FF2B5EF4-FFF2-40B4-BE49-F238E27FC236}">
                <a16:creationId xmlns:a16="http://schemas.microsoft.com/office/drawing/2014/main" xmlns="" id="{1BEDC71F-1BC4-F8BC-2AD4-92490A6B7911}"/>
              </a:ext>
            </a:extLst>
          </p:cNvPr>
          <p:cNvSpPr/>
          <p:nvPr/>
        </p:nvSpPr>
        <p:spPr>
          <a:xfrm>
            <a:off x="6337090" y="1893346"/>
            <a:ext cx="5361370" cy="2119950"/>
          </a:xfrm>
          <a:prstGeom prst="roundRect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="" id="{E5EAE92D-82DE-1572-1778-B2FDE4036883}"/>
              </a:ext>
            </a:extLst>
          </p:cNvPr>
          <p:cNvSpPr/>
          <p:nvPr/>
        </p:nvSpPr>
        <p:spPr>
          <a:xfrm>
            <a:off x="6352992" y="1651759"/>
            <a:ext cx="938179" cy="483174"/>
          </a:xfrm>
          <a:prstGeom prst="roundRect">
            <a:avLst/>
          </a:prstGeom>
          <a:solidFill>
            <a:srgbClr val="2BA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Rectangle 30">
            <a:extLst>
              <a:ext uri="{FF2B5EF4-FFF2-40B4-BE49-F238E27FC236}">
                <a16:creationId xmlns:a16="http://schemas.microsoft.com/office/drawing/2014/main" xmlns="" id="{27ABB569-851A-8677-73E0-E0A291BF24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1487" y="2223828"/>
            <a:ext cx="4910662" cy="1587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双赢是教育的一项基本原则。父母和孩子之间，不存在根本对立，没有非胜非负的状态，成功的教育永远划双赢的，不则就是双方都输掉了。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2BAF64"/>
                </a:solidFill>
                <a:effectLst/>
                <a:uLnTx/>
                <a:uFillTx/>
                <a:cs typeface="+mn-ea"/>
                <a:sym typeface="+mn-lt"/>
              </a:rPr>
              <a:t>双赢的核心理念：相互理解和共同合作。</a:t>
            </a:r>
          </a:p>
        </p:txBody>
      </p:sp>
      <p:sp>
        <p:nvSpPr>
          <p:cNvPr id="27" name="TextBox 126">
            <a:extLst>
              <a:ext uri="{FF2B5EF4-FFF2-40B4-BE49-F238E27FC236}">
                <a16:creationId xmlns:a16="http://schemas.microsoft.com/office/drawing/2014/main" xmlns="" id="{14A43A6D-5495-07EE-7DC0-C6A34A27CF83}"/>
              </a:ext>
            </a:extLst>
          </p:cNvPr>
          <p:cNvSpPr txBox="1"/>
          <p:nvPr/>
        </p:nvSpPr>
        <p:spPr>
          <a:xfrm>
            <a:off x="6352992" y="1723880"/>
            <a:ext cx="938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双赢法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Rectangle 30">
            <a:extLst>
              <a:ext uri="{FF2B5EF4-FFF2-40B4-BE49-F238E27FC236}">
                <a16:creationId xmlns:a16="http://schemas.microsoft.com/office/drawing/2014/main" xmlns="" id="{EE3591F7-F0A8-5A9D-FBD4-AEDD89E1EB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1487" y="4742141"/>
            <a:ext cx="4931226" cy="803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ABCAB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在沟通中运用正确的信息表达方式，使自己的意见能更好地被孩子接受。</a:t>
            </a:r>
          </a:p>
        </p:txBody>
      </p:sp>
      <p:sp>
        <p:nvSpPr>
          <p:cNvPr id="29" name="矩形: 圆角 28">
            <a:extLst>
              <a:ext uri="{FF2B5EF4-FFF2-40B4-BE49-F238E27FC236}">
                <a16:creationId xmlns:a16="http://schemas.microsoft.com/office/drawing/2014/main" xmlns="" id="{AF0D576C-0168-4195-A865-A859E93A432F}"/>
              </a:ext>
            </a:extLst>
          </p:cNvPr>
          <p:cNvSpPr/>
          <p:nvPr/>
        </p:nvSpPr>
        <p:spPr>
          <a:xfrm>
            <a:off x="6355267" y="4406065"/>
            <a:ext cx="5361370" cy="1246755"/>
          </a:xfrm>
          <a:prstGeom prst="roundRect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矩形: 圆角 32">
            <a:extLst>
              <a:ext uri="{FF2B5EF4-FFF2-40B4-BE49-F238E27FC236}">
                <a16:creationId xmlns:a16="http://schemas.microsoft.com/office/drawing/2014/main" xmlns="" id="{732B4925-AABA-2E49-134E-ED595BF8B96B}"/>
              </a:ext>
            </a:extLst>
          </p:cNvPr>
          <p:cNvSpPr/>
          <p:nvPr/>
        </p:nvSpPr>
        <p:spPr>
          <a:xfrm>
            <a:off x="6352992" y="4204574"/>
            <a:ext cx="938179" cy="483174"/>
          </a:xfrm>
          <a:prstGeom prst="roundRect">
            <a:avLst/>
          </a:prstGeom>
          <a:solidFill>
            <a:srgbClr val="2BA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TextBox 126">
            <a:extLst>
              <a:ext uri="{FF2B5EF4-FFF2-40B4-BE49-F238E27FC236}">
                <a16:creationId xmlns:a16="http://schemas.microsoft.com/office/drawing/2014/main" xmlns="" id="{782B5BDF-97F4-EC3D-3771-94DAC7126861}"/>
              </a:ext>
            </a:extLst>
          </p:cNvPr>
          <p:cNvSpPr txBox="1"/>
          <p:nvPr/>
        </p:nvSpPr>
        <p:spPr>
          <a:xfrm>
            <a:off x="6352991" y="4261495"/>
            <a:ext cx="938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信息法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46379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/>
      <p:bldP spid="27" grpId="0"/>
      <p:bldP spid="28" grpId="0"/>
      <p:bldP spid="29" grpId="0" animBg="1"/>
      <p:bldP spid="33" grpId="0" animBg="1"/>
      <p:bldP spid="3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425201" y="355600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 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快乐沟通总结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2789550B-AEDB-BD93-8288-E51E3C1EB9B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273" y="733158"/>
            <a:ext cx="5123726" cy="4730093"/>
          </a:xfrm>
          <a:prstGeom prst="rect">
            <a:avLst/>
          </a:prstGeom>
        </p:spPr>
      </p:pic>
      <p:sp>
        <p:nvSpPr>
          <p:cNvPr id="18" name="圆角矩形 13">
            <a:extLst>
              <a:ext uri="{FF2B5EF4-FFF2-40B4-BE49-F238E27FC236}">
                <a16:creationId xmlns:a16="http://schemas.microsoft.com/office/drawing/2014/main" xmlns="" id="{EB65A10F-7900-BACC-25D1-FE03231CDF1E}"/>
              </a:ext>
            </a:extLst>
          </p:cNvPr>
          <p:cNvSpPr/>
          <p:nvPr/>
        </p:nvSpPr>
        <p:spPr>
          <a:xfrm>
            <a:off x="6521200" y="3889460"/>
            <a:ext cx="3929713" cy="523220"/>
          </a:xfrm>
          <a:prstGeom prst="roundRect">
            <a:avLst/>
          </a:prstGeom>
          <a:solidFill>
            <a:srgbClr val="2BAF64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 anchorCtr="0">
            <a:normAutofit/>
          </a:bodyPr>
          <a:lstStyle/>
          <a:p>
            <a:pPr lvl="0" algn="ctr" defTabSz="914378">
              <a:spcBef>
                <a:spcPct val="0"/>
              </a:spcBef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信息分为：我信息、你信息</a:t>
            </a:r>
          </a:p>
        </p:txBody>
      </p:sp>
      <p:sp>
        <p:nvSpPr>
          <p:cNvPr id="19" name="圆角矩形 12">
            <a:extLst>
              <a:ext uri="{FF2B5EF4-FFF2-40B4-BE49-F238E27FC236}">
                <a16:creationId xmlns:a16="http://schemas.microsoft.com/office/drawing/2014/main" xmlns="" id="{C994A772-0ED1-F115-6594-ACB833EE0E92}"/>
              </a:ext>
            </a:extLst>
          </p:cNvPr>
          <p:cNvSpPr/>
          <p:nvPr/>
        </p:nvSpPr>
        <p:spPr>
          <a:xfrm flipH="1">
            <a:off x="6521200" y="2032852"/>
            <a:ext cx="4101522" cy="523220"/>
          </a:xfrm>
          <a:prstGeom prst="roundRect">
            <a:avLst/>
          </a:prstGeom>
          <a:solidFill>
            <a:srgbClr val="2BAF64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 anchor="ctr" anchorCtr="0">
            <a:normAutofit/>
          </a:bodyPr>
          <a:lstStyle/>
          <a:p>
            <a:pPr algn="ctr" defTabSz="914378"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父母们应思考的三个问题：</a:t>
            </a:r>
          </a:p>
        </p:txBody>
      </p:sp>
      <p:sp>
        <p:nvSpPr>
          <p:cNvPr id="20" name="文本框 2">
            <a:extLst>
              <a:ext uri="{FF2B5EF4-FFF2-40B4-BE49-F238E27FC236}">
                <a16:creationId xmlns:a16="http://schemas.microsoft.com/office/drawing/2014/main" xmlns="" id="{ECA10B45-EA46-72E5-09FE-265A574753F8}"/>
              </a:ext>
            </a:extLst>
          </p:cNvPr>
          <p:cNvSpPr txBox="1">
            <a:spLocks/>
          </p:cNvSpPr>
          <p:nvPr/>
        </p:nvSpPr>
        <p:spPr>
          <a:xfrm>
            <a:off x="6691212" y="2568647"/>
            <a:ext cx="3931510" cy="116204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2000" indent="-2520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孩子希望得到什么结果？</a:t>
            </a:r>
          </a:p>
          <a:p>
            <a:pPr marL="252000" indent="-2520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父母希望得到什么结果？</a:t>
            </a:r>
          </a:p>
          <a:p>
            <a:pPr marL="252000" indent="-2520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如何达成共识？</a:t>
            </a:r>
          </a:p>
        </p:txBody>
      </p:sp>
      <p:sp>
        <p:nvSpPr>
          <p:cNvPr id="21" name="文本框 2">
            <a:extLst>
              <a:ext uri="{FF2B5EF4-FFF2-40B4-BE49-F238E27FC236}">
                <a16:creationId xmlns:a16="http://schemas.microsoft.com/office/drawing/2014/main" xmlns="" id="{EC5E3095-0DFD-8048-8DBA-8A46FA9DF8BE}"/>
              </a:ext>
            </a:extLst>
          </p:cNvPr>
          <p:cNvSpPr txBox="1">
            <a:spLocks/>
          </p:cNvSpPr>
          <p:nvPr/>
        </p:nvSpPr>
        <p:spPr>
          <a:xfrm>
            <a:off x="6691211" y="4483059"/>
            <a:ext cx="3716617" cy="79643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b="1" dirty="0">
                <a:solidFill>
                  <a:schemeClr val="tx1"/>
                </a:solidFill>
                <a:cs typeface="+mn-ea"/>
                <a:sym typeface="+mn-lt"/>
              </a:rPr>
              <a:t>我信息：</a:t>
            </a:r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表达的是自己的感受，自己的烦恼，自己的恐惧。是自己的情绪表达。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D835A7FC-8AE6-EF04-03E4-67D7B74E1B0F}"/>
              </a:ext>
            </a:extLst>
          </p:cNvPr>
          <p:cNvSpPr txBox="1"/>
          <p:nvPr/>
        </p:nvSpPr>
        <p:spPr>
          <a:xfrm>
            <a:off x="1562581" y="5001586"/>
            <a:ext cx="428263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BAF64"/>
                </a:solidFill>
                <a:effectLst/>
                <a:uLnTx/>
                <a:uFillTx/>
                <a:cs typeface="+mn-ea"/>
                <a:sym typeface="+mn-lt"/>
              </a:rPr>
              <a:t>如果我们换上对手的鞋子并且理解他们的立场，世界上四分之三的痛苦和误会将会消失。”</a:t>
            </a:r>
            <a:endParaRPr lang="zh-CN" altLang="en-US" sz="1600" b="1" dirty="0">
              <a:solidFill>
                <a:srgbClr val="2BAF64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104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803CE60E-3034-F201-E98A-52969C96475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990" y="302895"/>
            <a:ext cx="11584022" cy="6312073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86CDDF37-D06E-C464-DAE6-80C59464AA1C}"/>
              </a:ext>
            </a:extLst>
          </p:cNvPr>
          <p:cNvGrpSpPr/>
          <p:nvPr/>
        </p:nvGrpSpPr>
        <p:grpSpPr>
          <a:xfrm>
            <a:off x="627042" y="1276231"/>
            <a:ext cx="7429837" cy="3813928"/>
            <a:chOff x="1340418" y="1394742"/>
            <a:chExt cx="5569935" cy="3173981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C5E1F504-9E34-AB0D-959F-E0EF36251198}"/>
                </a:ext>
              </a:extLst>
            </p:cNvPr>
            <p:cNvSpPr/>
            <p:nvPr/>
          </p:nvSpPr>
          <p:spPr>
            <a:xfrm>
              <a:off x="1340418" y="1394742"/>
              <a:ext cx="5099693" cy="3173981"/>
            </a:xfrm>
            <a:prstGeom prst="roundRect">
              <a:avLst>
                <a:gd name="adj" fmla="val 7170"/>
              </a:avLst>
            </a:prstGeom>
            <a:solidFill>
              <a:schemeClr val="bg1">
                <a:alpha val="92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AABE7D9F-F104-B048-9675-382518D48AA5}"/>
                </a:ext>
              </a:extLst>
            </p:cNvPr>
            <p:cNvSpPr/>
            <p:nvPr/>
          </p:nvSpPr>
          <p:spPr>
            <a:xfrm>
              <a:off x="1486067" y="1536984"/>
              <a:ext cx="4812017" cy="2882414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E8AED617-5D81-2D6A-229D-D1922BB529D2}"/>
                </a:ext>
              </a:extLst>
            </p:cNvPr>
            <p:cNvSpPr txBox="1"/>
            <p:nvPr/>
          </p:nvSpPr>
          <p:spPr>
            <a:xfrm>
              <a:off x="1685040" y="2256850"/>
              <a:ext cx="4599437" cy="8452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zh-CN" altLang="en-US" sz="6000" dirty="0">
                  <a:solidFill>
                    <a:srgbClr val="38B774"/>
                  </a:solidFill>
                  <a:cs typeface="+mn-ea"/>
                  <a:sym typeface="+mn-lt"/>
                </a:rPr>
                <a:t>你的孩子快乐吗？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3A3D0221-3688-B1D1-CA38-397091D1EA9E}"/>
                </a:ext>
              </a:extLst>
            </p:cNvPr>
            <p:cNvSpPr txBox="1"/>
            <p:nvPr/>
          </p:nvSpPr>
          <p:spPr>
            <a:xfrm>
              <a:off x="1578749" y="1821422"/>
              <a:ext cx="4812017" cy="4354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altLang="zh-CN" sz="2800" b="1" dirty="0">
                  <a:solidFill>
                    <a:srgbClr val="38B774"/>
                  </a:solidFill>
                  <a:cs typeface="+mn-ea"/>
                  <a:sym typeface="+mn-lt"/>
                </a:rPr>
                <a:t>- PART 01 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cs typeface="+mn-ea"/>
                  <a:sym typeface="+mn-lt"/>
                </a:rPr>
                <a:t>-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8E862255-C37A-3138-A191-C37F2F4E449D}"/>
                </a:ext>
              </a:extLst>
            </p:cNvPr>
            <p:cNvSpPr/>
            <p:nvPr/>
          </p:nvSpPr>
          <p:spPr>
            <a:xfrm>
              <a:off x="1806707" y="3083313"/>
              <a:ext cx="4276694" cy="23052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dist">
                <a:defRPr/>
              </a:pPr>
              <a:r>
                <a:rPr lang="zh-CN" altLang="en-US" sz="1200" b="1" spc="3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每个孩子都有想成为的样子，每个孩子心中都有一个理想的自己。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8A55A11F-7AF5-F92A-B367-4FA07DC33C21}"/>
                </a:ext>
              </a:extLst>
            </p:cNvPr>
            <p:cNvSpPr txBox="1"/>
            <p:nvPr/>
          </p:nvSpPr>
          <p:spPr>
            <a:xfrm>
              <a:off x="3613619" y="3596658"/>
              <a:ext cx="2090818" cy="28174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285750" marR="0" lvl="0" indent="-285750" defTabSz="914400" rtl="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cs typeface="+mn-ea"/>
                  <a:sym typeface="+mn-lt"/>
                </a:rPr>
                <a:t>谁的责任？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933169BD-9CA0-C439-C0F7-157D176F7FB1}"/>
                </a:ext>
              </a:extLst>
            </p:cNvPr>
            <p:cNvSpPr txBox="1"/>
            <p:nvPr/>
          </p:nvSpPr>
          <p:spPr>
            <a:xfrm>
              <a:off x="1806706" y="3596658"/>
              <a:ext cx="2008553" cy="28174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>
              <a:defPPr>
                <a:defRPr lang="zh-CN"/>
              </a:defPPr>
              <a:lvl1pPr marR="0" lvl="0" indent="0" algn="dist" font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600" b="1" i="0" u="none" strike="noStrike" cap="none" spc="0" normalizeH="0" baseline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江城圆体 400W" panose="020B0500000000000000" charset="-122"/>
                </a:defRPr>
              </a:lvl1pPr>
            </a:lstStyle>
            <a:p>
              <a:pPr marL="285750" indent="-285750" algn="ctr">
                <a:buFont typeface="Wingdings" panose="05000000000000000000" pitchFamily="2" charset="2"/>
                <a:buChar char="n"/>
              </a:pPr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您了解你的孩子吗？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99383522-6C18-3427-6D4A-C87DB105BADD}"/>
                </a:ext>
              </a:extLst>
            </p:cNvPr>
            <p:cNvSpPr txBox="1"/>
            <p:nvPr/>
          </p:nvSpPr>
          <p:spPr>
            <a:xfrm>
              <a:off x="4819535" y="3614563"/>
              <a:ext cx="2090818" cy="28174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285750" marR="0" lvl="0" indent="-285750" defTabSz="914400" rtl="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cs typeface="+mn-ea"/>
                  <a:sym typeface="+mn-lt"/>
                </a:rPr>
                <a:t>谁该吃药？</a:t>
              </a:r>
            </a:p>
          </p:txBody>
        </p:sp>
      </p:grp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25BE0049-FD52-78FB-312D-A2BFE5886E60}"/>
              </a:ext>
            </a:extLst>
          </p:cNvPr>
          <p:cNvCxnSpPr/>
          <p:nvPr/>
        </p:nvCxnSpPr>
        <p:spPr>
          <a:xfrm>
            <a:off x="3669365" y="4632960"/>
            <a:ext cx="1645920" cy="0"/>
          </a:xfrm>
          <a:prstGeom prst="line">
            <a:avLst/>
          </a:prstGeom>
          <a:ln w="19050" cap="rnd">
            <a:solidFill>
              <a:schemeClr val="tx1">
                <a:lumMod val="50000"/>
                <a:lumOff val="50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DE5EBADD-D179-5EC6-6D3A-870DAC46C3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195877" y="2177176"/>
            <a:ext cx="4166963" cy="4166963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551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803CE60E-3034-F201-E98A-52969C96475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03990" y="302895"/>
            <a:ext cx="11584022" cy="6312073"/>
          </a:xfrm>
          <a:prstGeom prst="rect">
            <a:avLst/>
          </a:prstGeom>
          <a:ln w="60325">
            <a:solidFill>
              <a:srgbClr val="85DB95"/>
            </a:solidFill>
          </a:ln>
          <a:effectLst/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FBE54BE-015E-463B-6AD9-46FFAC915F3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6300"/>
                    </a14:imgEffect>
                    <a14:imgEffect>
                      <a14:saturation sat="99000"/>
                    </a14:imgEffect>
                    <a14:imgEffect>
                      <a14:brightnessContrast bright="-5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4616" y="471487"/>
            <a:ext cx="5974888" cy="59748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C5E1F504-9E34-AB0D-959F-E0EF36251198}"/>
              </a:ext>
            </a:extLst>
          </p:cNvPr>
          <p:cNvSpPr/>
          <p:nvPr/>
        </p:nvSpPr>
        <p:spPr>
          <a:xfrm>
            <a:off x="1958873" y="1475512"/>
            <a:ext cx="4322322" cy="3482502"/>
          </a:xfrm>
          <a:prstGeom prst="roundRect">
            <a:avLst>
              <a:gd name="adj" fmla="val 717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xmlns="" id="{AABE7D9F-F104-B048-9675-382518D48AA5}"/>
              </a:ext>
            </a:extLst>
          </p:cNvPr>
          <p:cNvSpPr/>
          <p:nvPr/>
        </p:nvSpPr>
        <p:spPr>
          <a:xfrm>
            <a:off x="2095375" y="1601971"/>
            <a:ext cx="4078500" cy="3190673"/>
          </a:xfrm>
          <a:prstGeom prst="roundRect">
            <a:avLst>
              <a:gd name="adj" fmla="val 6303"/>
            </a:avLst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8AED617-5D81-2D6A-229D-D1922BB529D2}"/>
              </a:ext>
            </a:extLst>
          </p:cNvPr>
          <p:cNvSpPr txBox="1"/>
          <p:nvPr/>
        </p:nvSpPr>
        <p:spPr>
          <a:xfrm>
            <a:off x="2529362" y="2401782"/>
            <a:ext cx="3157022" cy="958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>
              <a:defRPr/>
            </a:pPr>
            <a:r>
              <a:rPr lang="zh-CN" altLang="en-US" sz="5400" b="1" dirty="0">
                <a:solidFill>
                  <a:srgbClr val="38B774"/>
                </a:solidFill>
                <a:cs typeface="+mn-ea"/>
                <a:sym typeface="+mn-lt"/>
              </a:rPr>
              <a:t>谢谢观看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3A3D0221-3688-B1D1-CA38-397091D1EA9E}"/>
              </a:ext>
            </a:extLst>
          </p:cNvPr>
          <p:cNvSpPr txBox="1"/>
          <p:nvPr/>
        </p:nvSpPr>
        <p:spPr>
          <a:xfrm>
            <a:off x="2829693" y="1940320"/>
            <a:ext cx="2714071" cy="415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儿童家庭教育宣传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E862255-C37A-3138-A191-C37F2F4E449D}"/>
              </a:ext>
            </a:extLst>
          </p:cNvPr>
          <p:cNvSpPr/>
          <p:nvPr/>
        </p:nvSpPr>
        <p:spPr>
          <a:xfrm>
            <a:off x="2557011" y="3224610"/>
            <a:ext cx="31017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en-US" altLang="zh-CN" sz="1200" b="1" spc="3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Thanks for watching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29650179-EA77-055F-6692-62FA8E5C97F5}"/>
              </a:ext>
            </a:extLst>
          </p:cNvPr>
          <p:cNvGrpSpPr/>
          <p:nvPr/>
        </p:nvGrpSpPr>
        <p:grpSpPr>
          <a:xfrm>
            <a:off x="2498820" y="3815318"/>
            <a:ext cx="3270536" cy="462940"/>
            <a:chOff x="708422" y="3915584"/>
            <a:chExt cx="3449878" cy="445770"/>
          </a:xfrm>
          <a:solidFill>
            <a:srgbClr val="849BDF"/>
          </a:solidFill>
        </p:grpSpPr>
        <p:sp>
          <p:nvSpPr>
            <p:cNvPr id="14" name="圆角矩形 2">
              <a:extLst>
                <a:ext uri="{FF2B5EF4-FFF2-40B4-BE49-F238E27FC236}">
                  <a16:creationId xmlns:a16="http://schemas.microsoft.com/office/drawing/2014/main" xmlns="" id="{D68138B1-C9C1-C7BE-96FF-EAFB19357D4B}"/>
                </a:ext>
              </a:extLst>
            </p:cNvPr>
            <p:cNvSpPr/>
            <p:nvPr/>
          </p:nvSpPr>
          <p:spPr>
            <a:xfrm>
              <a:off x="708422" y="3915584"/>
              <a:ext cx="3449878" cy="445770"/>
            </a:xfrm>
            <a:prstGeom prst="roundRect">
              <a:avLst>
                <a:gd name="adj" fmla="val 50000"/>
              </a:avLst>
            </a:prstGeom>
            <a:solidFill>
              <a:srgbClr val="38B774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8A55A11F-7AF5-F92A-B367-4FA07DC33C21}"/>
                </a:ext>
              </a:extLst>
            </p:cNvPr>
            <p:cNvSpPr txBox="1"/>
            <p:nvPr/>
          </p:nvSpPr>
          <p:spPr>
            <a:xfrm>
              <a:off x="740639" y="3979309"/>
              <a:ext cx="3267317" cy="307776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0" marR="0" lvl="0" indent="0" algn="dist" defTabSz="914400" rtl="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演讲人</a:t>
              </a: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：</a:t>
              </a: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优品</a:t>
              </a:r>
              <a:r>
                <a:rPr kumimoji="0" lang="en-US" altLang="zh-CN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PPT  </a:t>
              </a: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演讲时间：</a:t>
              </a:r>
              <a:r>
                <a:rPr lang="en-US" altLang="zh-CN" sz="1400" b="1" dirty="0">
                  <a:solidFill>
                    <a:schemeClr val="bg1"/>
                  </a:solidFill>
                  <a:cs typeface="+mn-ea"/>
                  <a:sym typeface="+mn-lt"/>
                </a:rPr>
                <a:t>20</a:t>
              </a: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XX     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3587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362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340360" y="355600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 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您了解你的孩子吗？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 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796D863A-86B0-0569-6305-CE18058B8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0799" y="863600"/>
            <a:ext cx="3429000" cy="3429000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14ABC92F-F4F2-3757-D33E-FE492BC7678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1287" y="1504591"/>
            <a:ext cx="4220950" cy="3793319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43" name="弧形 42">
            <a:extLst>
              <a:ext uri="{FF2B5EF4-FFF2-40B4-BE49-F238E27FC236}">
                <a16:creationId xmlns:a16="http://schemas.microsoft.com/office/drawing/2014/main" xmlns="" id="{0AD5FAA2-EC49-0E21-FBA3-C310201D934A}"/>
              </a:ext>
            </a:extLst>
          </p:cNvPr>
          <p:cNvSpPr/>
          <p:nvPr/>
        </p:nvSpPr>
        <p:spPr>
          <a:xfrm rot="9000000">
            <a:off x="5714044" y="1515544"/>
            <a:ext cx="4332791" cy="4374494"/>
          </a:xfrm>
          <a:prstGeom prst="arc">
            <a:avLst>
              <a:gd name="adj1" fmla="val 16831330"/>
              <a:gd name="adj2" fmla="val 5373997"/>
            </a:avLst>
          </a:prstGeom>
          <a:ln w="111125" cap="rnd">
            <a:solidFill>
              <a:schemeClr val="bg1">
                <a:lumMod val="85000"/>
              </a:schemeClr>
            </a:solidFill>
            <a:rou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F5513B26-B4CA-5FD4-0847-2C1D648171E5}"/>
              </a:ext>
            </a:extLst>
          </p:cNvPr>
          <p:cNvGrpSpPr/>
          <p:nvPr/>
        </p:nvGrpSpPr>
        <p:grpSpPr>
          <a:xfrm>
            <a:off x="6650990" y="1722721"/>
            <a:ext cx="180000" cy="180000"/>
            <a:chOff x="6650990" y="1745720"/>
            <a:chExt cx="180000" cy="180000"/>
          </a:xfrm>
          <a:effectLst>
            <a:outerShdw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4" name="椭圆 43">
              <a:extLst>
                <a:ext uri="{FF2B5EF4-FFF2-40B4-BE49-F238E27FC236}">
                  <a16:creationId xmlns:a16="http://schemas.microsoft.com/office/drawing/2014/main" xmlns="" id="{7D0A891C-5416-BDD8-3CA6-D33A4C459D5A}"/>
                </a:ext>
              </a:extLst>
            </p:cNvPr>
            <p:cNvSpPr/>
            <p:nvPr/>
          </p:nvSpPr>
          <p:spPr>
            <a:xfrm>
              <a:off x="6650990" y="1745720"/>
              <a:ext cx="180000" cy="180000"/>
            </a:xfrm>
            <a:prstGeom prst="ellipse">
              <a:avLst/>
            </a:prstGeom>
            <a:solidFill>
              <a:srgbClr val="2BAF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椭圆 44">
              <a:extLst>
                <a:ext uri="{FF2B5EF4-FFF2-40B4-BE49-F238E27FC236}">
                  <a16:creationId xmlns:a16="http://schemas.microsoft.com/office/drawing/2014/main" xmlns="" id="{B5BBE20D-8755-24BD-D90E-27388F454019}"/>
                </a:ext>
              </a:extLst>
            </p:cNvPr>
            <p:cNvSpPr/>
            <p:nvPr/>
          </p:nvSpPr>
          <p:spPr>
            <a:xfrm>
              <a:off x="6668990" y="1763720"/>
              <a:ext cx="144000" cy="144000"/>
            </a:xfrm>
            <a:prstGeom prst="ellipse">
              <a:avLst/>
            </a:prstGeom>
            <a:noFill/>
            <a:ln w="3175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DE25E363-1102-E9AC-B965-34D596EE8439}"/>
              </a:ext>
            </a:extLst>
          </p:cNvPr>
          <p:cNvGrpSpPr/>
          <p:nvPr/>
        </p:nvGrpSpPr>
        <p:grpSpPr>
          <a:xfrm>
            <a:off x="5810583" y="2701074"/>
            <a:ext cx="180000" cy="180000"/>
            <a:chOff x="6650990" y="1745720"/>
            <a:chExt cx="180000" cy="180000"/>
          </a:xfrm>
          <a:effectLst>
            <a:outerShdw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8" name="椭圆 47">
              <a:extLst>
                <a:ext uri="{FF2B5EF4-FFF2-40B4-BE49-F238E27FC236}">
                  <a16:creationId xmlns:a16="http://schemas.microsoft.com/office/drawing/2014/main" xmlns="" id="{CEC30A14-CA69-A430-A563-4F2D7E774D6D}"/>
                </a:ext>
              </a:extLst>
            </p:cNvPr>
            <p:cNvSpPr/>
            <p:nvPr/>
          </p:nvSpPr>
          <p:spPr>
            <a:xfrm>
              <a:off x="6650990" y="1745720"/>
              <a:ext cx="180000" cy="180000"/>
            </a:xfrm>
            <a:prstGeom prst="ellipse">
              <a:avLst/>
            </a:prstGeom>
            <a:solidFill>
              <a:srgbClr val="2BAF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椭圆 48">
              <a:extLst>
                <a:ext uri="{FF2B5EF4-FFF2-40B4-BE49-F238E27FC236}">
                  <a16:creationId xmlns:a16="http://schemas.microsoft.com/office/drawing/2014/main" xmlns="" id="{1F35D675-1C2D-73FF-72BE-5D01C5E57DC0}"/>
                </a:ext>
              </a:extLst>
            </p:cNvPr>
            <p:cNvSpPr/>
            <p:nvPr/>
          </p:nvSpPr>
          <p:spPr>
            <a:xfrm>
              <a:off x="6668990" y="1763720"/>
              <a:ext cx="144000" cy="144000"/>
            </a:xfrm>
            <a:prstGeom prst="ellipse">
              <a:avLst/>
            </a:prstGeom>
            <a:noFill/>
            <a:ln w="3175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A7FFD724-0329-17A4-162B-8B33AE891F12}"/>
              </a:ext>
            </a:extLst>
          </p:cNvPr>
          <p:cNvGrpSpPr/>
          <p:nvPr/>
        </p:nvGrpSpPr>
        <p:grpSpPr>
          <a:xfrm>
            <a:off x="5840927" y="4477241"/>
            <a:ext cx="180000" cy="180000"/>
            <a:chOff x="6650990" y="1745720"/>
            <a:chExt cx="180000" cy="180000"/>
          </a:xfrm>
          <a:effectLst>
            <a:outerShdw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1" name="椭圆 50">
              <a:extLst>
                <a:ext uri="{FF2B5EF4-FFF2-40B4-BE49-F238E27FC236}">
                  <a16:creationId xmlns:a16="http://schemas.microsoft.com/office/drawing/2014/main" xmlns="" id="{4C921BD9-AE4F-0D89-6A3C-6B73CA57B166}"/>
                </a:ext>
              </a:extLst>
            </p:cNvPr>
            <p:cNvSpPr/>
            <p:nvPr/>
          </p:nvSpPr>
          <p:spPr>
            <a:xfrm>
              <a:off x="6650990" y="1745720"/>
              <a:ext cx="180000" cy="180000"/>
            </a:xfrm>
            <a:prstGeom prst="ellipse">
              <a:avLst/>
            </a:prstGeom>
            <a:solidFill>
              <a:srgbClr val="2BAF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椭圆 51">
              <a:extLst>
                <a:ext uri="{FF2B5EF4-FFF2-40B4-BE49-F238E27FC236}">
                  <a16:creationId xmlns:a16="http://schemas.microsoft.com/office/drawing/2014/main" xmlns="" id="{6607B009-14BC-5FAA-F2A0-61336FB23093}"/>
                </a:ext>
              </a:extLst>
            </p:cNvPr>
            <p:cNvSpPr/>
            <p:nvPr/>
          </p:nvSpPr>
          <p:spPr>
            <a:xfrm>
              <a:off x="6668990" y="1763720"/>
              <a:ext cx="144000" cy="144000"/>
            </a:xfrm>
            <a:prstGeom prst="ellipse">
              <a:avLst/>
            </a:prstGeom>
            <a:noFill/>
            <a:ln w="3175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46B35390-B647-94D9-0DDC-9FF18E37695F}"/>
              </a:ext>
            </a:extLst>
          </p:cNvPr>
          <p:cNvGrpSpPr/>
          <p:nvPr/>
        </p:nvGrpSpPr>
        <p:grpSpPr>
          <a:xfrm>
            <a:off x="5623307" y="3566734"/>
            <a:ext cx="180000" cy="180000"/>
            <a:chOff x="6650990" y="1745720"/>
            <a:chExt cx="180000" cy="180000"/>
          </a:xfrm>
          <a:effectLst>
            <a:outerShdw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4" name="椭圆 53">
              <a:extLst>
                <a:ext uri="{FF2B5EF4-FFF2-40B4-BE49-F238E27FC236}">
                  <a16:creationId xmlns:a16="http://schemas.microsoft.com/office/drawing/2014/main" xmlns="" id="{5BB22E80-0CE3-A74B-9C95-791A67FE59F3}"/>
                </a:ext>
              </a:extLst>
            </p:cNvPr>
            <p:cNvSpPr/>
            <p:nvPr/>
          </p:nvSpPr>
          <p:spPr>
            <a:xfrm>
              <a:off x="6650990" y="1745720"/>
              <a:ext cx="180000" cy="180000"/>
            </a:xfrm>
            <a:prstGeom prst="ellipse">
              <a:avLst/>
            </a:prstGeom>
            <a:solidFill>
              <a:srgbClr val="2BAF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椭圆 54">
              <a:extLst>
                <a:ext uri="{FF2B5EF4-FFF2-40B4-BE49-F238E27FC236}">
                  <a16:creationId xmlns:a16="http://schemas.microsoft.com/office/drawing/2014/main" xmlns="" id="{D9026878-E4B4-CD9C-1E5D-CE90D7D3BC6B}"/>
                </a:ext>
              </a:extLst>
            </p:cNvPr>
            <p:cNvSpPr/>
            <p:nvPr/>
          </p:nvSpPr>
          <p:spPr>
            <a:xfrm>
              <a:off x="6668990" y="1763720"/>
              <a:ext cx="144000" cy="144000"/>
            </a:xfrm>
            <a:prstGeom prst="ellipse">
              <a:avLst/>
            </a:prstGeom>
            <a:noFill/>
            <a:ln w="3175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9B089065-1C11-0767-14F1-83B115FC0F99}"/>
              </a:ext>
            </a:extLst>
          </p:cNvPr>
          <p:cNvGrpSpPr/>
          <p:nvPr/>
        </p:nvGrpSpPr>
        <p:grpSpPr>
          <a:xfrm>
            <a:off x="6489179" y="5323877"/>
            <a:ext cx="180000" cy="180000"/>
            <a:chOff x="6650990" y="1745720"/>
            <a:chExt cx="180000" cy="180000"/>
          </a:xfrm>
          <a:effectLst>
            <a:outerShdw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7" name="椭圆 56">
              <a:extLst>
                <a:ext uri="{FF2B5EF4-FFF2-40B4-BE49-F238E27FC236}">
                  <a16:creationId xmlns:a16="http://schemas.microsoft.com/office/drawing/2014/main" xmlns="" id="{7488CF94-8679-77E1-73EB-A750E6991668}"/>
                </a:ext>
              </a:extLst>
            </p:cNvPr>
            <p:cNvSpPr/>
            <p:nvPr/>
          </p:nvSpPr>
          <p:spPr>
            <a:xfrm>
              <a:off x="6650990" y="1745720"/>
              <a:ext cx="180000" cy="180000"/>
            </a:xfrm>
            <a:prstGeom prst="ellipse">
              <a:avLst/>
            </a:prstGeom>
            <a:solidFill>
              <a:srgbClr val="2BAF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椭圆 57">
              <a:extLst>
                <a:ext uri="{FF2B5EF4-FFF2-40B4-BE49-F238E27FC236}">
                  <a16:creationId xmlns:a16="http://schemas.microsoft.com/office/drawing/2014/main" xmlns="" id="{2267EDBD-9CB9-0516-E2F0-13670F753451}"/>
                </a:ext>
              </a:extLst>
            </p:cNvPr>
            <p:cNvSpPr/>
            <p:nvPr/>
          </p:nvSpPr>
          <p:spPr>
            <a:xfrm>
              <a:off x="6668990" y="1763720"/>
              <a:ext cx="144000" cy="144000"/>
            </a:xfrm>
            <a:prstGeom prst="ellipse">
              <a:avLst/>
            </a:prstGeom>
            <a:noFill/>
            <a:ln w="3175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1" name="直接连接符 60">
            <a:extLst>
              <a:ext uri="{FF2B5EF4-FFF2-40B4-BE49-F238E27FC236}">
                <a16:creationId xmlns:a16="http://schemas.microsoft.com/office/drawing/2014/main" xmlns="" id="{8A673C62-2732-4DB5-BD0A-15E67CC02F33}"/>
              </a:ext>
            </a:extLst>
          </p:cNvPr>
          <p:cNvCxnSpPr>
            <a:cxnSpLocks/>
            <a:stCxn id="85" idx="3"/>
            <a:endCxn id="44" idx="2"/>
          </p:cNvCxnSpPr>
          <p:nvPr/>
        </p:nvCxnSpPr>
        <p:spPr>
          <a:xfrm>
            <a:off x="4925677" y="1811366"/>
            <a:ext cx="1725313" cy="1355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xmlns="" id="{0C102E91-2C91-AD02-106F-515513A92414}"/>
              </a:ext>
            </a:extLst>
          </p:cNvPr>
          <p:cNvCxnSpPr>
            <a:cxnSpLocks/>
            <a:stCxn id="86" idx="3"/>
            <a:endCxn id="48" idx="2"/>
          </p:cNvCxnSpPr>
          <p:nvPr/>
        </p:nvCxnSpPr>
        <p:spPr>
          <a:xfrm>
            <a:off x="4925677" y="2789719"/>
            <a:ext cx="884906" cy="1355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>
            <a:extLst>
              <a:ext uri="{FF2B5EF4-FFF2-40B4-BE49-F238E27FC236}">
                <a16:creationId xmlns:a16="http://schemas.microsoft.com/office/drawing/2014/main" xmlns="" id="{D1AB5013-89EB-9FCE-6EDF-0D55A5DD90BA}"/>
              </a:ext>
            </a:extLst>
          </p:cNvPr>
          <p:cNvCxnSpPr>
            <a:cxnSpLocks/>
            <a:stCxn id="87" idx="3"/>
            <a:endCxn id="54" idx="2"/>
          </p:cNvCxnSpPr>
          <p:nvPr/>
        </p:nvCxnSpPr>
        <p:spPr>
          <a:xfrm flipV="1">
            <a:off x="4925677" y="3656734"/>
            <a:ext cx="697630" cy="21068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xmlns="" id="{F89F6D22-27CB-6CFA-140F-B876D2EE517A}"/>
              </a:ext>
            </a:extLst>
          </p:cNvPr>
          <p:cNvCxnSpPr>
            <a:cxnSpLocks/>
            <a:stCxn id="81" idx="3"/>
            <a:endCxn id="51" idx="2"/>
          </p:cNvCxnSpPr>
          <p:nvPr/>
        </p:nvCxnSpPr>
        <p:spPr>
          <a:xfrm>
            <a:off x="4925257" y="4534333"/>
            <a:ext cx="91567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xmlns="" id="{E1495BF0-6910-477F-0AA5-D2B888A8B51A}"/>
              </a:ext>
            </a:extLst>
          </p:cNvPr>
          <p:cNvCxnSpPr>
            <a:cxnSpLocks/>
          </p:cNvCxnSpPr>
          <p:nvPr/>
        </p:nvCxnSpPr>
        <p:spPr>
          <a:xfrm flipV="1">
            <a:off x="4946438" y="5413877"/>
            <a:ext cx="1542741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矩形: 圆角 78">
            <a:extLst>
              <a:ext uri="{FF2B5EF4-FFF2-40B4-BE49-F238E27FC236}">
                <a16:creationId xmlns:a16="http://schemas.microsoft.com/office/drawing/2014/main" xmlns="" id="{F445DFD3-7B89-2974-D1DC-739C5339151E}"/>
              </a:ext>
            </a:extLst>
          </p:cNvPr>
          <p:cNvSpPr/>
          <p:nvPr/>
        </p:nvSpPr>
        <p:spPr>
          <a:xfrm>
            <a:off x="1184280" y="1542721"/>
            <a:ext cx="3744000" cy="540000"/>
          </a:xfrm>
          <a:prstGeom prst="roundRect">
            <a:avLst/>
          </a:prstGeom>
          <a:solidFill>
            <a:srgbClr val="8AB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0" name="矩形: 圆角 79">
            <a:extLst>
              <a:ext uri="{FF2B5EF4-FFF2-40B4-BE49-F238E27FC236}">
                <a16:creationId xmlns:a16="http://schemas.microsoft.com/office/drawing/2014/main" xmlns="" id="{059D95F3-357D-7905-C40F-7C8E04A79C6E}"/>
              </a:ext>
            </a:extLst>
          </p:cNvPr>
          <p:cNvSpPr/>
          <p:nvPr/>
        </p:nvSpPr>
        <p:spPr>
          <a:xfrm>
            <a:off x="1184280" y="2521074"/>
            <a:ext cx="3744000" cy="540000"/>
          </a:xfrm>
          <a:prstGeom prst="roundRect">
            <a:avLst/>
          </a:prstGeom>
          <a:solidFill>
            <a:srgbClr val="8AB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1" name="矩形: 圆角 80">
            <a:extLst>
              <a:ext uri="{FF2B5EF4-FFF2-40B4-BE49-F238E27FC236}">
                <a16:creationId xmlns:a16="http://schemas.microsoft.com/office/drawing/2014/main" xmlns="" id="{41065AA3-9291-D051-B26B-5798600E6568}"/>
              </a:ext>
            </a:extLst>
          </p:cNvPr>
          <p:cNvSpPr/>
          <p:nvPr/>
        </p:nvSpPr>
        <p:spPr>
          <a:xfrm>
            <a:off x="1181256" y="4264333"/>
            <a:ext cx="3744001" cy="540000"/>
          </a:xfrm>
          <a:prstGeom prst="roundRect">
            <a:avLst/>
          </a:prstGeom>
          <a:solidFill>
            <a:srgbClr val="8AB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2" name="矩形: 圆角 81">
            <a:extLst>
              <a:ext uri="{FF2B5EF4-FFF2-40B4-BE49-F238E27FC236}">
                <a16:creationId xmlns:a16="http://schemas.microsoft.com/office/drawing/2014/main" xmlns="" id="{23AB9923-5EEC-35FE-6CDB-8DF373915BC2}"/>
              </a:ext>
            </a:extLst>
          </p:cNvPr>
          <p:cNvSpPr/>
          <p:nvPr/>
        </p:nvSpPr>
        <p:spPr>
          <a:xfrm>
            <a:off x="1184280" y="3409157"/>
            <a:ext cx="3744000" cy="540000"/>
          </a:xfrm>
          <a:prstGeom prst="roundRect">
            <a:avLst/>
          </a:prstGeom>
          <a:solidFill>
            <a:srgbClr val="8AB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3" name="矩形: 圆角 82">
            <a:extLst>
              <a:ext uri="{FF2B5EF4-FFF2-40B4-BE49-F238E27FC236}">
                <a16:creationId xmlns:a16="http://schemas.microsoft.com/office/drawing/2014/main" xmlns="" id="{88E17233-334E-817E-9C4F-89A6BAE188CA}"/>
              </a:ext>
            </a:extLst>
          </p:cNvPr>
          <p:cNvSpPr/>
          <p:nvPr/>
        </p:nvSpPr>
        <p:spPr>
          <a:xfrm>
            <a:off x="1181256" y="5143877"/>
            <a:ext cx="3765182" cy="540000"/>
          </a:xfrm>
          <a:prstGeom prst="roundRect">
            <a:avLst/>
          </a:prstGeom>
          <a:solidFill>
            <a:srgbClr val="8AB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xmlns="" id="{028864FF-4001-92D7-A59E-547898510D8B}"/>
              </a:ext>
            </a:extLst>
          </p:cNvPr>
          <p:cNvSpPr txBox="1"/>
          <p:nvPr/>
        </p:nvSpPr>
        <p:spPr>
          <a:xfrm>
            <a:off x="1303261" y="5229211"/>
            <a:ext cx="3555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您希望他（她）成为什么样的人？</a:t>
            </a:r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xmlns="" id="{986D178F-9591-40BC-150B-8E384F7A6014}"/>
              </a:ext>
            </a:extLst>
          </p:cNvPr>
          <p:cNvSpPr txBox="1"/>
          <p:nvPr/>
        </p:nvSpPr>
        <p:spPr>
          <a:xfrm>
            <a:off x="2597764" y="1626700"/>
            <a:ext cx="2327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孩子快乐吗？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6" name="文本框 85">
            <a:extLst>
              <a:ext uri="{FF2B5EF4-FFF2-40B4-BE49-F238E27FC236}">
                <a16:creationId xmlns:a16="http://schemas.microsoft.com/office/drawing/2014/main" xmlns="" id="{E60CA090-9CDF-B33F-4D41-04C64DCC9D21}"/>
              </a:ext>
            </a:extLst>
          </p:cNvPr>
          <p:cNvSpPr txBox="1"/>
          <p:nvPr/>
        </p:nvSpPr>
        <p:spPr>
          <a:xfrm>
            <a:off x="2008005" y="2605053"/>
            <a:ext cx="2917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孩子的最大的心愿是什么？</a:t>
            </a:r>
          </a:p>
        </p:txBody>
      </p:sp>
      <p:sp>
        <p:nvSpPr>
          <p:cNvPr id="87" name="文本框 86">
            <a:extLst>
              <a:ext uri="{FF2B5EF4-FFF2-40B4-BE49-F238E27FC236}">
                <a16:creationId xmlns:a16="http://schemas.microsoft.com/office/drawing/2014/main" xmlns="" id="{E86ADFD6-79AF-F801-ECCB-B7CC4AF39CA2}"/>
              </a:ext>
            </a:extLst>
          </p:cNvPr>
          <p:cNvSpPr txBox="1"/>
          <p:nvPr/>
        </p:nvSpPr>
        <p:spPr>
          <a:xfrm>
            <a:off x="1671596" y="3493136"/>
            <a:ext cx="3254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孩子的最突出的优点是什么？</a:t>
            </a:r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xmlns="" id="{CBB11461-5EF7-BBCC-34BE-EEAFA3F65B76}"/>
              </a:ext>
            </a:extLst>
          </p:cNvPr>
          <p:cNvSpPr txBox="1"/>
          <p:nvPr/>
        </p:nvSpPr>
        <p:spPr>
          <a:xfrm>
            <a:off x="1125906" y="4368582"/>
            <a:ext cx="3893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您希望他（她）在哪方面有所改进？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9698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0" grpId="0" animBg="1"/>
      <p:bldP spid="81" grpId="0" animBg="1"/>
      <p:bldP spid="82" grpId="0" animBg="1"/>
      <p:bldP spid="83" grpId="0" animBg="1"/>
      <p:bldP spid="84" grpId="0"/>
      <p:bldP spid="85" grpId="0"/>
      <p:bldP spid="86" grpId="0"/>
      <p:bldP spid="87" grpId="0"/>
      <p:bldP spid="8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340360" y="258323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 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您了解你的孩子吗？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 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A8FB995-AB4B-208E-D2EE-9A4E17936E92}"/>
              </a:ext>
            </a:extLst>
          </p:cNvPr>
          <p:cNvGrpSpPr/>
          <p:nvPr/>
        </p:nvGrpSpPr>
        <p:grpSpPr>
          <a:xfrm>
            <a:off x="1500004" y="1532562"/>
            <a:ext cx="4341775" cy="846432"/>
            <a:chOff x="2662407" y="1661351"/>
            <a:chExt cx="4341775" cy="846432"/>
          </a:xfrm>
        </p:grpSpPr>
        <p:sp>
          <p:nvSpPr>
            <p:cNvPr id="69" name="圆角矩形 43">
              <a:extLst>
                <a:ext uri="{FF2B5EF4-FFF2-40B4-BE49-F238E27FC236}">
                  <a16:creationId xmlns:a16="http://schemas.microsoft.com/office/drawing/2014/main" xmlns="" id="{0CEBA172-5537-316C-862D-49E93D083421}"/>
                </a:ext>
              </a:extLst>
            </p:cNvPr>
            <p:cNvSpPr/>
            <p:nvPr/>
          </p:nvSpPr>
          <p:spPr>
            <a:xfrm>
              <a:off x="3010169" y="1661351"/>
              <a:ext cx="3994013" cy="846432"/>
            </a:xfrm>
            <a:prstGeom prst="roundRect">
              <a:avLst>
                <a:gd name="adj" fmla="val 5694"/>
              </a:avLst>
            </a:prstGeom>
            <a:noFill/>
            <a:ln w="19050">
              <a:solidFill>
                <a:srgbClr val="8ABCAB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文本框 33">
              <a:extLst>
                <a:ext uri="{FF2B5EF4-FFF2-40B4-BE49-F238E27FC236}">
                  <a16:creationId xmlns:a16="http://schemas.microsoft.com/office/drawing/2014/main" xmlns="" id="{32A664EB-9C93-CB8E-6299-3BC6C45821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8268" y="1736042"/>
              <a:ext cx="3593181" cy="658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孩子学习的责任只与孩子本身有关系，与其他人都没有关系。</a:t>
              </a:r>
            </a:p>
          </p:txBody>
        </p:sp>
        <p:sp>
          <p:nvSpPr>
            <p:cNvPr id="76" name="圆角矩形 7">
              <a:extLst>
                <a:ext uri="{FF2B5EF4-FFF2-40B4-BE49-F238E27FC236}">
                  <a16:creationId xmlns:a16="http://schemas.microsoft.com/office/drawing/2014/main" xmlns="" id="{17098F94-2396-8D07-FDD6-0AB651FBCF17}"/>
                </a:ext>
              </a:extLst>
            </p:cNvPr>
            <p:cNvSpPr/>
            <p:nvPr/>
          </p:nvSpPr>
          <p:spPr>
            <a:xfrm>
              <a:off x="2662407" y="1746299"/>
              <a:ext cx="648000" cy="648000"/>
            </a:xfrm>
            <a:prstGeom prst="roundRect">
              <a:avLst/>
            </a:prstGeom>
            <a:solidFill>
              <a:srgbClr val="8ABC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46B68F05-82F4-C0F4-DCA4-4B30CA380106}"/>
              </a:ext>
            </a:extLst>
          </p:cNvPr>
          <p:cNvGrpSpPr/>
          <p:nvPr/>
        </p:nvGrpSpPr>
        <p:grpSpPr>
          <a:xfrm>
            <a:off x="6279707" y="1554482"/>
            <a:ext cx="4341776" cy="846432"/>
            <a:chOff x="6989826" y="1683270"/>
            <a:chExt cx="4341776" cy="846432"/>
          </a:xfrm>
        </p:grpSpPr>
        <p:sp>
          <p:nvSpPr>
            <p:cNvPr id="68" name="圆角矩形 43">
              <a:extLst>
                <a:ext uri="{FF2B5EF4-FFF2-40B4-BE49-F238E27FC236}">
                  <a16:creationId xmlns:a16="http://schemas.microsoft.com/office/drawing/2014/main" xmlns="" id="{95A88AC9-1DD3-2382-5537-5D1E26A23BA9}"/>
                </a:ext>
              </a:extLst>
            </p:cNvPr>
            <p:cNvSpPr/>
            <p:nvPr/>
          </p:nvSpPr>
          <p:spPr>
            <a:xfrm>
              <a:off x="7231667" y="1683270"/>
              <a:ext cx="4099935" cy="846432"/>
            </a:xfrm>
            <a:prstGeom prst="roundRect">
              <a:avLst>
                <a:gd name="adj" fmla="val 5694"/>
              </a:avLst>
            </a:prstGeom>
            <a:noFill/>
            <a:ln w="19050">
              <a:solidFill>
                <a:srgbClr val="8ABCAB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1" name="文本框 33">
              <a:extLst>
                <a:ext uri="{FF2B5EF4-FFF2-40B4-BE49-F238E27FC236}">
                  <a16:creationId xmlns:a16="http://schemas.microsoft.com/office/drawing/2014/main" xmlns="" id="{7A1E95C6-81DB-9046-5AEE-88E29A9062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54185" y="1763344"/>
              <a:ext cx="3581261" cy="658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孩子学习的责任只与父母有关系，与其它因素都没有关系。</a:t>
              </a:r>
            </a:p>
          </p:txBody>
        </p:sp>
        <p:sp>
          <p:nvSpPr>
            <p:cNvPr id="77" name="圆角矩形 13">
              <a:extLst>
                <a:ext uri="{FF2B5EF4-FFF2-40B4-BE49-F238E27FC236}">
                  <a16:creationId xmlns:a16="http://schemas.microsoft.com/office/drawing/2014/main" xmlns="" id="{67629A32-7D52-82C6-C49E-9D005D3D8458}"/>
                </a:ext>
              </a:extLst>
            </p:cNvPr>
            <p:cNvSpPr/>
            <p:nvPr/>
          </p:nvSpPr>
          <p:spPr>
            <a:xfrm>
              <a:off x="6989826" y="1767507"/>
              <a:ext cx="648000" cy="648000"/>
            </a:xfrm>
            <a:prstGeom prst="roundRect">
              <a:avLst/>
            </a:prstGeom>
            <a:solidFill>
              <a:srgbClr val="8ABC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B</a:t>
              </a:r>
            </a:p>
          </p:txBody>
        </p:sp>
      </p:grpSp>
      <p:grpSp>
        <p:nvGrpSpPr>
          <p:cNvPr id="92" name="组合 91">
            <a:extLst>
              <a:ext uri="{FF2B5EF4-FFF2-40B4-BE49-F238E27FC236}">
                <a16:creationId xmlns:a16="http://schemas.microsoft.com/office/drawing/2014/main" xmlns="" id="{A8D39FA4-4326-EB60-A261-6A0AFAE1CA3A}"/>
              </a:ext>
            </a:extLst>
          </p:cNvPr>
          <p:cNvGrpSpPr/>
          <p:nvPr/>
        </p:nvGrpSpPr>
        <p:grpSpPr>
          <a:xfrm>
            <a:off x="1474335" y="2564426"/>
            <a:ext cx="4367444" cy="846432"/>
            <a:chOff x="2662407" y="1661351"/>
            <a:chExt cx="4367444" cy="846432"/>
          </a:xfrm>
        </p:grpSpPr>
        <p:sp>
          <p:nvSpPr>
            <p:cNvPr id="93" name="圆角矩形 43">
              <a:extLst>
                <a:ext uri="{FF2B5EF4-FFF2-40B4-BE49-F238E27FC236}">
                  <a16:creationId xmlns:a16="http://schemas.microsoft.com/office/drawing/2014/main" xmlns="" id="{A9A8FD8D-650C-D227-1954-9BBBC138F1D9}"/>
                </a:ext>
              </a:extLst>
            </p:cNvPr>
            <p:cNvSpPr/>
            <p:nvPr/>
          </p:nvSpPr>
          <p:spPr>
            <a:xfrm>
              <a:off x="3010168" y="1661351"/>
              <a:ext cx="4019683" cy="846432"/>
            </a:xfrm>
            <a:prstGeom prst="roundRect">
              <a:avLst>
                <a:gd name="adj" fmla="val 5694"/>
              </a:avLst>
            </a:prstGeom>
            <a:noFill/>
            <a:ln w="19050">
              <a:solidFill>
                <a:srgbClr val="8ABCAB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4" name="文本框 33">
              <a:extLst>
                <a:ext uri="{FF2B5EF4-FFF2-40B4-BE49-F238E27FC236}">
                  <a16:creationId xmlns:a16="http://schemas.microsoft.com/office/drawing/2014/main" xmlns="" id="{9C35D8C6-D364-7F9C-DD4C-D371469F88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8269" y="1736042"/>
              <a:ext cx="3711582" cy="658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孩子学习的责任只与老师有关系，与其它因素都没有关系。</a:t>
              </a:r>
            </a:p>
          </p:txBody>
        </p:sp>
        <p:sp>
          <p:nvSpPr>
            <p:cNvPr id="95" name="圆角矩形 7">
              <a:extLst>
                <a:ext uri="{FF2B5EF4-FFF2-40B4-BE49-F238E27FC236}">
                  <a16:creationId xmlns:a16="http://schemas.microsoft.com/office/drawing/2014/main" xmlns="" id="{958C0C46-9BB8-6E04-D903-ACFF8F02B323}"/>
                </a:ext>
              </a:extLst>
            </p:cNvPr>
            <p:cNvSpPr/>
            <p:nvPr/>
          </p:nvSpPr>
          <p:spPr>
            <a:xfrm>
              <a:off x="2662407" y="1746299"/>
              <a:ext cx="648000" cy="648000"/>
            </a:xfrm>
            <a:prstGeom prst="roundRect">
              <a:avLst/>
            </a:prstGeom>
            <a:solidFill>
              <a:srgbClr val="8ABC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</a:t>
              </a:r>
            </a:p>
          </p:txBody>
        </p:sp>
      </p:grpSp>
      <p:grpSp>
        <p:nvGrpSpPr>
          <p:cNvPr id="96" name="组合 95">
            <a:extLst>
              <a:ext uri="{FF2B5EF4-FFF2-40B4-BE49-F238E27FC236}">
                <a16:creationId xmlns:a16="http://schemas.microsoft.com/office/drawing/2014/main" xmlns="" id="{AFE2585A-86AD-8801-5509-7F9C7F9CB2D3}"/>
              </a:ext>
            </a:extLst>
          </p:cNvPr>
          <p:cNvGrpSpPr/>
          <p:nvPr/>
        </p:nvGrpSpPr>
        <p:grpSpPr>
          <a:xfrm>
            <a:off x="6279707" y="2555656"/>
            <a:ext cx="4341776" cy="846432"/>
            <a:chOff x="2662407" y="1661351"/>
            <a:chExt cx="4323673" cy="846432"/>
          </a:xfrm>
        </p:grpSpPr>
        <p:sp>
          <p:nvSpPr>
            <p:cNvPr id="97" name="圆角矩形 43">
              <a:extLst>
                <a:ext uri="{FF2B5EF4-FFF2-40B4-BE49-F238E27FC236}">
                  <a16:creationId xmlns:a16="http://schemas.microsoft.com/office/drawing/2014/main" xmlns="" id="{A0E0176C-3FDD-89C8-811B-91695A27DB1E}"/>
                </a:ext>
              </a:extLst>
            </p:cNvPr>
            <p:cNvSpPr/>
            <p:nvPr/>
          </p:nvSpPr>
          <p:spPr>
            <a:xfrm>
              <a:off x="2935202" y="1661351"/>
              <a:ext cx="4050878" cy="846432"/>
            </a:xfrm>
            <a:prstGeom prst="roundRect">
              <a:avLst>
                <a:gd name="adj" fmla="val 5694"/>
              </a:avLst>
            </a:prstGeom>
            <a:noFill/>
            <a:ln w="19050">
              <a:solidFill>
                <a:srgbClr val="8ABCAB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8" name="文本框 33">
              <a:extLst>
                <a:ext uri="{FF2B5EF4-FFF2-40B4-BE49-F238E27FC236}">
                  <a16:creationId xmlns:a16="http://schemas.microsoft.com/office/drawing/2014/main" xmlns="" id="{018EC4DD-3A96-E03F-60A1-26907B7AB6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8269" y="1736042"/>
              <a:ext cx="3572056" cy="658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孩子学习的责任只与环境有关系，与其它因素都没有关系。</a:t>
              </a:r>
            </a:p>
          </p:txBody>
        </p:sp>
        <p:sp>
          <p:nvSpPr>
            <p:cNvPr id="99" name="圆角矩形 7">
              <a:extLst>
                <a:ext uri="{FF2B5EF4-FFF2-40B4-BE49-F238E27FC236}">
                  <a16:creationId xmlns:a16="http://schemas.microsoft.com/office/drawing/2014/main" xmlns="" id="{3D53C811-F5BF-9294-87D4-21161D8C8D24}"/>
                </a:ext>
              </a:extLst>
            </p:cNvPr>
            <p:cNvSpPr/>
            <p:nvPr/>
          </p:nvSpPr>
          <p:spPr>
            <a:xfrm>
              <a:off x="2662407" y="1746299"/>
              <a:ext cx="648000" cy="648000"/>
            </a:xfrm>
            <a:prstGeom prst="roundRect">
              <a:avLst/>
            </a:prstGeom>
            <a:solidFill>
              <a:srgbClr val="8ABC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D</a:t>
              </a:r>
            </a:p>
          </p:txBody>
        </p:sp>
      </p:grpSp>
      <p:grpSp>
        <p:nvGrpSpPr>
          <p:cNvPr id="100" name="组合 99">
            <a:extLst>
              <a:ext uri="{FF2B5EF4-FFF2-40B4-BE49-F238E27FC236}">
                <a16:creationId xmlns:a16="http://schemas.microsoft.com/office/drawing/2014/main" xmlns="" id="{C2F169F6-4838-A7D4-9B83-A687A5DAA51F}"/>
              </a:ext>
            </a:extLst>
          </p:cNvPr>
          <p:cNvGrpSpPr/>
          <p:nvPr/>
        </p:nvGrpSpPr>
        <p:grpSpPr>
          <a:xfrm>
            <a:off x="1500004" y="3596290"/>
            <a:ext cx="4341776" cy="846432"/>
            <a:chOff x="2662407" y="1661351"/>
            <a:chExt cx="4341776" cy="846432"/>
          </a:xfrm>
        </p:grpSpPr>
        <p:sp>
          <p:nvSpPr>
            <p:cNvPr id="101" name="圆角矩形 43">
              <a:extLst>
                <a:ext uri="{FF2B5EF4-FFF2-40B4-BE49-F238E27FC236}">
                  <a16:creationId xmlns:a16="http://schemas.microsoft.com/office/drawing/2014/main" xmlns="" id="{F0E3B73A-B341-7A50-8EF9-D89A78C08CEB}"/>
                </a:ext>
              </a:extLst>
            </p:cNvPr>
            <p:cNvSpPr/>
            <p:nvPr/>
          </p:nvSpPr>
          <p:spPr>
            <a:xfrm>
              <a:off x="3010169" y="1661351"/>
              <a:ext cx="3994014" cy="846432"/>
            </a:xfrm>
            <a:prstGeom prst="roundRect">
              <a:avLst>
                <a:gd name="adj" fmla="val 5694"/>
              </a:avLst>
            </a:prstGeom>
            <a:noFill/>
            <a:ln w="19050">
              <a:solidFill>
                <a:srgbClr val="8ABCAB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2" name="文本框 33">
              <a:extLst>
                <a:ext uri="{FF2B5EF4-FFF2-40B4-BE49-F238E27FC236}">
                  <a16:creationId xmlns:a16="http://schemas.microsoft.com/office/drawing/2014/main" xmlns="" id="{2FE20441-C0AF-D8BE-71B1-526BBF5770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8268" y="1736042"/>
              <a:ext cx="3685915" cy="658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孩子学习的责任除了与孩子都没有关系以外，与父母、老师及环境都有关系。</a:t>
              </a:r>
            </a:p>
          </p:txBody>
        </p:sp>
        <p:sp>
          <p:nvSpPr>
            <p:cNvPr id="103" name="圆角矩形 7">
              <a:extLst>
                <a:ext uri="{FF2B5EF4-FFF2-40B4-BE49-F238E27FC236}">
                  <a16:creationId xmlns:a16="http://schemas.microsoft.com/office/drawing/2014/main" xmlns="" id="{5969967A-1CB0-642F-A699-E035C05BFC80}"/>
                </a:ext>
              </a:extLst>
            </p:cNvPr>
            <p:cNvSpPr/>
            <p:nvPr/>
          </p:nvSpPr>
          <p:spPr>
            <a:xfrm>
              <a:off x="2662407" y="1746299"/>
              <a:ext cx="648000" cy="648000"/>
            </a:xfrm>
            <a:prstGeom prst="roundRect">
              <a:avLst/>
            </a:prstGeom>
            <a:solidFill>
              <a:srgbClr val="8ABC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E</a:t>
              </a:r>
            </a:p>
          </p:txBody>
        </p:sp>
      </p:grpSp>
      <p:grpSp>
        <p:nvGrpSpPr>
          <p:cNvPr id="104" name="组合 103">
            <a:extLst>
              <a:ext uri="{FF2B5EF4-FFF2-40B4-BE49-F238E27FC236}">
                <a16:creationId xmlns:a16="http://schemas.microsoft.com/office/drawing/2014/main" xmlns="" id="{D64CB5A6-8D94-5DA1-F408-2E45523EBCF6}"/>
              </a:ext>
            </a:extLst>
          </p:cNvPr>
          <p:cNvGrpSpPr/>
          <p:nvPr/>
        </p:nvGrpSpPr>
        <p:grpSpPr>
          <a:xfrm>
            <a:off x="6279707" y="3535230"/>
            <a:ext cx="4341776" cy="846432"/>
            <a:chOff x="2662407" y="1661351"/>
            <a:chExt cx="4341776" cy="846432"/>
          </a:xfrm>
        </p:grpSpPr>
        <p:sp>
          <p:nvSpPr>
            <p:cNvPr id="105" name="圆角矩形 43">
              <a:extLst>
                <a:ext uri="{FF2B5EF4-FFF2-40B4-BE49-F238E27FC236}">
                  <a16:creationId xmlns:a16="http://schemas.microsoft.com/office/drawing/2014/main" xmlns="" id="{25EFA39F-172A-4305-30EF-F5E44A9E6543}"/>
                </a:ext>
              </a:extLst>
            </p:cNvPr>
            <p:cNvSpPr/>
            <p:nvPr/>
          </p:nvSpPr>
          <p:spPr>
            <a:xfrm>
              <a:off x="3010169" y="1661351"/>
              <a:ext cx="3994014" cy="846432"/>
            </a:xfrm>
            <a:prstGeom prst="roundRect">
              <a:avLst>
                <a:gd name="adj" fmla="val 5694"/>
              </a:avLst>
            </a:prstGeom>
            <a:noFill/>
            <a:ln w="19050">
              <a:solidFill>
                <a:srgbClr val="8ABCAB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6" name="文本框 33">
              <a:extLst>
                <a:ext uri="{FF2B5EF4-FFF2-40B4-BE49-F238E27FC236}">
                  <a16:creationId xmlns:a16="http://schemas.microsoft.com/office/drawing/2014/main" xmlns="" id="{323BFFCA-36C2-C3F5-16EF-105DCF4F8E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8268" y="1736042"/>
              <a:ext cx="3685915" cy="658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孩子学习的责任与孩子、父母、老师及环境都有关系。</a:t>
              </a:r>
            </a:p>
          </p:txBody>
        </p:sp>
        <p:sp>
          <p:nvSpPr>
            <p:cNvPr id="107" name="圆角矩形 7">
              <a:extLst>
                <a:ext uri="{FF2B5EF4-FFF2-40B4-BE49-F238E27FC236}">
                  <a16:creationId xmlns:a16="http://schemas.microsoft.com/office/drawing/2014/main" xmlns="" id="{3930C0AE-B841-B91D-2A27-60D09B616760}"/>
                </a:ext>
              </a:extLst>
            </p:cNvPr>
            <p:cNvSpPr/>
            <p:nvPr/>
          </p:nvSpPr>
          <p:spPr>
            <a:xfrm>
              <a:off x="2662407" y="1746299"/>
              <a:ext cx="648000" cy="648000"/>
            </a:xfrm>
            <a:prstGeom prst="roundRect">
              <a:avLst/>
            </a:prstGeom>
            <a:solidFill>
              <a:srgbClr val="8ABC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F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108" name="图片 107">
            <a:extLst>
              <a:ext uri="{FF2B5EF4-FFF2-40B4-BE49-F238E27FC236}">
                <a16:creationId xmlns:a16="http://schemas.microsoft.com/office/drawing/2014/main" xmlns="" id="{994A0B3F-9B0A-5A00-C950-582E60DF4E3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9298" y="4014022"/>
            <a:ext cx="5333673" cy="2617540"/>
          </a:xfrm>
          <a:prstGeom prst="rect">
            <a:avLst/>
          </a:prstGeom>
          <a:effectLst>
            <a:outerShdw blurRad="50800" dist="254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224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340360" y="258323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 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谁的责任？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 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xmlns="" id="{33953251-4A96-CE27-A957-3A10068A8CC3}"/>
              </a:ext>
            </a:extLst>
          </p:cNvPr>
          <p:cNvCxnSpPr/>
          <p:nvPr/>
        </p:nvCxnSpPr>
        <p:spPr>
          <a:xfrm>
            <a:off x="1228677" y="3647920"/>
            <a:ext cx="9931078" cy="0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4F09D7AD-4F76-22AA-B939-1AD9AB4A4203}"/>
              </a:ext>
            </a:extLst>
          </p:cNvPr>
          <p:cNvGrpSpPr/>
          <p:nvPr/>
        </p:nvGrpSpPr>
        <p:grpSpPr>
          <a:xfrm>
            <a:off x="1175088" y="2125608"/>
            <a:ext cx="9831662" cy="2888367"/>
            <a:chOff x="1474954" y="1755297"/>
            <a:chExt cx="11653148" cy="3423488"/>
          </a:xfrm>
        </p:grpSpPr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xmlns="" id="{E7D4D753-0743-1B12-2251-A95EB14F0F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1849951" y="1766664"/>
              <a:ext cx="1472347" cy="1488009"/>
            </a:xfrm>
            <a:prstGeom prst="ellipse">
              <a:avLst/>
            </a:prstGeom>
            <a:ln w="60325">
              <a:solidFill>
                <a:srgbClr val="85DB95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</p:pic>
        <p:pic>
          <p:nvPicPr>
            <p:cNvPr id="39" name="图片 38">
              <a:extLst>
                <a:ext uri="{FF2B5EF4-FFF2-40B4-BE49-F238E27FC236}">
                  <a16:creationId xmlns:a16="http://schemas.microsoft.com/office/drawing/2014/main" xmlns="" id="{BE783CE7-92F7-62FD-D796-34B6EB9EDC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4220734" y="1766664"/>
              <a:ext cx="1472347" cy="1488009"/>
            </a:xfrm>
            <a:prstGeom prst="ellipse">
              <a:avLst/>
            </a:prstGeom>
            <a:ln w="60325">
              <a:solidFill>
                <a:srgbClr val="85DB95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</p:pic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="" id="{99DD4FD4-0917-0936-35CF-0365DD71DF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6591517" y="1766664"/>
              <a:ext cx="1472347" cy="1488009"/>
            </a:xfrm>
            <a:prstGeom prst="ellipse">
              <a:avLst/>
            </a:prstGeom>
            <a:ln w="60325">
              <a:solidFill>
                <a:srgbClr val="85DB95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</p:pic>
        <p:pic>
          <p:nvPicPr>
            <p:cNvPr id="41" name="图片 40">
              <a:extLst>
                <a:ext uri="{FF2B5EF4-FFF2-40B4-BE49-F238E27FC236}">
                  <a16:creationId xmlns:a16="http://schemas.microsoft.com/office/drawing/2014/main" xmlns="" id="{97ED0810-427E-8E6E-98BF-16FAA4FEA5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8962300" y="1766664"/>
              <a:ext cx="1472347" cy="1488009"/>
            </a:xfrm>
            <a:prstGeom prst="ellipse">
              <a:avLst/>
            </a:prstGeom>
            <a:ln w="60325">
              <a:solidFill>
                <a:srgbClr val="85DB95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</p:pic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3C330B0F-7691-AE58-A326-1ADB3766FA13}"/>
                </a:ext>
              </a:extLst>
            </p:cNvPr>
            <p:cNvCxnSpPr>
              <a:cxnSpLocks/>
              <a:stCxn id="37" idx="4"/>
            </p:cNvCxnSpPr>
            <p:nvPr/>
          </p:nvCxnSpPr>
          <p:spPr>
            <a:xfrm flipH="1">
              <a:off x="2569580" y="3254673"/>
              <a:ext cx="0" cy="634421"/>
            </a:xfrm>
            <a:prstGeom prst="line">
              <a:avLst/>
            </a:prstGeom>
            <a:ln w="63500" cap="rnd">
              <a:solidFill>
                <a:srgbClr val="85DB95"/>
              </a:solidFill>
              <a:round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>
              <a:extLst>
                <a:ext uri="{FF2B5EF4-FFF2-40B4-BE49-F238E27FC236}">
                  <a16:creationId xmlns:a16="http://schemas.microsoft.com/office/drawing/2014/main" xmlns="" id="{E2D1E021-BED4-2AB5-7848-E893B580D580}"/>
                </a:ext>
              </a:extLst>
            </p:cNvPr>
            <p:cNvCxnSpPr>
              <a:cxnSpLocks/>
              <a:stCxn id="39" idx="4"/>
            </p:cNvCxnSpPr>
            <p:nvPr/>
          </p:nvCxnSpPr>
          <p:spPr>
            <a:xfrm flipH="1">
              <a:off x="4942390" y="3254673"/>
              <a:ext cx="0" cy="634421"/>
            </a:xfrm>
            <a:prstGeom prst="line">
              <a:avLst/>
            </a:prstGeom>
            <a:ln w="63500" cap="rnd">
              <a:solidFill>
                <a:srgbClr val="85DB95"/>
              </a:solidFill>
              <a:round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xmlns="" id="{F9CA72CD-9F8B-9C50-C8E6-F2CC423965ED}"/>
                </a:ext>
              </a:extLst>
            </p:cNvPr>
            <p:cNvCxnSpPr>
              <a:cxnSpLocks/>
              <a:stCxn id="40" idx="4"/>
            </p:cNvCxnSpPr>
            <p:nvPr/>
          </p:nvCxnSpPr>
          <p:spPr>
            <a:xfrm flipH="1">
              <a:off x="7280476" y="3254673"/>
              <a:ext cx="0" cy="615965"/>
            </a:xfrm>
            <a:prstGeom prst="line">
              <a:avLst/>
            </a:prstGeom>
            <a:ln w="63500" cap="rnd">
              <a:solidFill>
                <a:srgbClr val="85DB95"/>
              </a:solidFill>
              <a:round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xmlns="" id="{08344D53-88A8-F12F-E985-30D40BBD0E46}"/>
                </a:ext>
              </a:extLst>
            </p:cNvPr>
            <p:cNvCxnSpPr>
              <a:cxnSpLocks/>
              <a:stCxn id="41" idx="4"/>
            </p:cNvCxnSpPr>
            <p:nvPr/>
          </p:nvCxnSpPr>
          <p:spPr>
            <a:xfrm flipH="1">
              <a:off x="9664861" y="3254673"/>
              <a:ext cx="0" cy="615965"/>
            </a:xfrm>
            <a:prstGeom prst="line">
              <a:avLst/>
            </a:prstGeom>
            <a:ln w="63500" cap="rnd">
              <a:solidFill>
                <a:srgbClr val="85DB95"/>
              </a:solidFill>
              <a:round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DA50F36F-07D0-7E3A-0AF6-225AE12F2182}"/>
                </a:ext>
              </a:extLst>
            </p:cNvPr>
            <p:cNvSpPr/>
            <p:nvPr/>
          </p:nvSpPr>
          <p:spPr>
            <a:xfrm>
              <a:off x="1474954" y="4067616"/>
              <a:ext cx="2222340" cy="1111169"/>
            </a:xfrm>
            <a:prstGeom prst="roundRect">
              <a:avLst/>
            </a:prstGeom>
            <a:noFill/>
            <a:ln w="22225">
              <a:solidFill>
                <a:srgbClr val="2BAF64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cs typeface="+mn-ea"/>
                <a:sym typeface="+mn-lt"/>
              </a:endParaRPr>
            </a:p>
          </p:txBody>
        </p:sp>
        <p:sp>
          <p:nvSpPr>
            <p:cNvPr id="52" name="矩形: 圆角 51">
              <a:extLst>
                <a:ext uri="{FF2B5EF4-FFF2-40B4-BE49-F238E27FC236}">
                  <a16:creationId xmlns:a16="http://schemas.microsoft.com/office/drawing/2014/main" xmlns="" id="{439ECBFD-1C4B-0EA7-A5B3-84041458E98F}"/>
                </a:ext>
              </a:extLst>
            </p:cNvPr>
            <p:cNvSpPr/>
            <p:nvPr/>
          </p:nvSpPr>
          <p:spPr>
            <a:xfrm>
              <a:off x="3834533" y="4067616"/>
              <a:ext cx="2222340" cy="1111169"/>
            </a:xfrm>
            <a:prstGeom prst="roundRect">
              <a:avLst/>
            </a:prstGeom>
            <a:noFill/>
            <a:ln w="22225">
              <a:solidFill>
                <a:srgbClr val="2BAF64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cs typeface="+mn-ea"/>
                <a:sym typeface="+mn-lt"/>
              </a:endParaRPr>
            </a:p>
          </p:txBody>
        </p:sp>
        <p:sp>
          <p:nvSpPr>
            <p:cNvPr id="53" name="矩形: 圆角 52">
              <a:extLst>
                <a:ext uri="{FF2B5EF4-FFF2-40B4-BE49-F238E27FC236}">
                  <a16:creationId xmlns:a16="http://schemas.microsoft.com/office/drawing/2014/main" xmlns="" id="{D2B42E90-7CED-8AD9-AA9E-E7F9E55DC017}"/>
                </a:ext>
              </a:extLst>
            </p:cNvPr>
            <p:cNvSpPr/>
            <p:nvPr/>
          </p:nvSpPr>
          <p:spPr>
            <a:xfrm>
              <a:off x="6194112" y="4067616"/>
              <a:ext cx="2222340" cy="1111169"/>
            </a:xfrm>
            <a:prstGeom prst="roundRect">
              <a:avLst/>
            </a:prstGeom>
            <a:noFill/>
            <a:ln w="22225">
              <a:solidFill>
                <a:srgbClr val="2BAF64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cs typeface="+mn-ea"/>
                <a:sym typeface="+mn-lt"/>
              </a:endParaRPr>
            </a:p>
          </p:txBody>
        </p:sp>
        <p:sp>
          <p:nvSpPr>
            <p:cNvPr id="54" name="矩形: 圆角 53">
              <a:extLst>
                <a:ext uri="{FF2B5EF4-FFF2-40B4-BE49-F238E27FC236}">
                  <a16:creationId xmlns:a16="http://schemas.microsoft.com/office/drawing/2014/main" xmlns="" id="{BD63AB09-074C-F57C-1E8B-FA203190E160}"/>
                </a:ext>
              </a:extLst>
            </p:cNvPr>
            <p:cNvSpPr/>
            <p:nvPr/>
          </p:nvSpPr>
          <p:spPr>
            <a:xfrm>
              <a:off x="8553691" y="4067616"/>
              <a:ext cx="2222340" cy="1111169"/>
            </a:xfrm>
            <a:prstGeom prst="roundRect">
              <a:avLst/>
            </a:prstGeom>
            <a:noFill/>
            <a:ln w="22225">
              <a:solidFill>
                <a:srgbClr val="2BAF64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cs typeface="+mn-ea"/>
                <a:sym typeface="+mn-lt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xmlns="" id="{7746372A-1925-FAB7-BFFF-EE1A87917731}"/>
                </a:ext>
              </a:extLst>
            </p:cNvPr>
            <p:cNvSpPr txBox="1"/>
            <p:nvPr/>
          </p:nvSpPr>
          <p:spPr>
            <a:xfrm>
              <a:off x="1680277" y="4185836"/>
              <a:ext cx="1778605" cy="984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400" b="1" dirty="0">
                  <a:solidFill>
                    <a:srgbClr val="2BAF64"/>
                  </a:solidFill>
                  <a:cs typeface="+mn-ea"/>
                  <a:sym typeface="+mn-lt"/>
                </a:rPr>
                <a:t>孩子教育</a:t>
              </a:r>
              <a:endParaRPr lang="en-US" altLang="zh-CN" sz="2400" b="1" dirty="0">
                <a:solidFill>
                  <a:srgbClr val="2BAF64"/>
                </a:solidFill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400" b="1" dirty="0">
                  <a:solidFill>
                    <a:srgbClr val="2BAF64"/>
                  </a:solidFill>
                  <a:cs typeface="+mn-ea"/>
                  <a:sym typeface="+mn-lt"/>
                </a:rPr>
                <a:t>我的责任</a:t>
              </a:r>
              <a:endParaRPr lang="en-US" altLang="zh-CN" sz="2400" b="1" dirty="0">
                <a:solidFill>
                  <a:srgbClr val="2BAF64"/>
                </a:solidFill>
                <a:cs typeface="+mn-ea"/>
                <a:sym typeface="+mn-lt"/>
              </a:endParaRPr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xmlns="" id="{801A1932-110A-53AE-2821-F535268B8EB1}"/>
                </a:ext>
              </a:extLst>
            </p:cNvPr>
            <p:cNvSpPr txBox="1"/>
            <p:nvPr/>
          </p:nvSpPr>
          <p:spPr>
            <a:xfrm>
              <a:off x="3748392" y="4250632"/>
              <a:ext cx="2396107" cy="839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b="1" dirty="0">
                  <a:solidFill>
                    <a:srgbClr val="2BAF64"/>
                  </a:solidFill>
                  <a:cs typeface="+mn-ea"/>
                  <a:sym typeface="+mn-lt"/>
                </a:rPr>
                <a:t>孩子学习不好</a:t>
              </a:r>
              <a:endParaRPr lang="en-US" altLang="zh-CN" sz="2000" b="1" dirty="0">
                <a:solidFill>
                  <a:srgbClr val="2BAF64"/>
                </a:solidFill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b="1" dirty="0">
                  <a:solidFill>
                    <a:srgbClr val="2BAF64"/>
                  </a:solidFill>
                  <a:cs typeface="+mn-ea"/>
                  <a:sym typeface="+mn-lt"/>
                </a:rPr>
                <a:t>我的责任</a:t>
              </a:r>
              <a:endParaRPr lang="en-US" altLang="zh-CN" sz="2000" b="1" dirty="0">
                <a:solidFill>
                  <a:srgbClr val="2BAF64"/>
                </a:solidFill>
                <a:cs typeface="+mn-ea"/>
                <a:sym typeface="+mn-lt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xmlns="" id="{5CF1BF51-EB3E-9421-7481-5B5FAB7CDBF4}"/>
                </a:ext>
              </a:extLst>
            </p:cNvPr>
            <p:cNvSpPr txBox="1"/>
            <p:nvPr/>
          </p:nvSpPr>
          <p:spPr>
            <a:xfrm>
              <a:off x="6347621" y="4269110"/>
              <a:ext cx="1865710" cy="839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b="1" dirty="0">
                  <a:solidFill>
                    <a:srgbClr val="2BAF64"/>
                  </a:solidFill>
                  <a:cs typeface="+mn-ea"/>
                  <a:sym typeface="+mn-lt"/>
                </a:rPr>
                <a:t>孩子素质提高我的责任</a:t>
              </a:r>
              <a:endParaRPr lang="en-US" altLang="zh-CN" sz="2000" b="1" dirty="0">
                <a:solidFill>
                  <a:srgbClr val="2BAF64"/>
                </a:solidFill>
                <a:cs typeface="+mn-ea"/>
                <a:sym typeface="+mn-lt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xmlns="" id="{97C02A80-4F99-529E-CB7F-5797A38A8654}"/>
                </a:ext>
              </a:extLst>
            </p:cNvPr>
            <p:cNvSpPr txBox="1"/>
            <p:nvPr/>
          </p:nvSpPr>
          <p:spPr>
            <a:xfrm>
              <a:off x="8688028" y="4221527"/>
              <a:ext cx="2038759" cy="839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b="1" dirty="0">
                  <a:solidFill>
                    <a:srgbClr val="2BAF64"/>
                  </a:solidFill>
                  <a:cs typeface="+mn-ea"/>
                  <a:sym typeface="+mn-lt"/>
                </a:rPr>
                <a:t>母亲的素质决定孩子的素质</a:t>
              </a:r>
              <a:endParaRPr lang="en-US" altLang="zh-CN" sz="2000" b="1" dirty="0">
                <a:solidFill>
                  <a:srgbClr val="2BAF64"/>
                </a:solidFill>
                <a:cs typeface="+mn-ea"/>
                <a:sym typeface="+mn-lt"/>
              </a:endParaRPr>
            </a:p>
          </p:txBody>
        </p:sp>
        <p:pic>
          <p:nvPicPr>
            <p:cNvPr id="64" name="图片 63">
              <a:extLst>
                <a:ext uri="{FF2B5EF4-FFF2-40B4-BE49-F238E27FC236}">
                  <a16:creationId xmlns:a16="http://schemas.microsoft.com/office/drawing/2014/main" xmlns="" id="{ACC8E991-B76F-031B-1531-7197DDFC99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11314371" y="1755297"/>
              <a:ext cx="1472347" cy="1488009"/>
            </a:xfrm>
            <a:prstGeom prst="ellipse">
              <a:avLst/>
            </a:prstGeom>
            <a:ln w="60325">
              <a:solidFill>
                <a:srgbClr val="85DB95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</p:pic>
        <p:cxnSp>
          <p:nvCxnSpPr>
            <p:cNvPr id="65" name="直接连接符 64">
              <a:extLst>
                <a:ext uri="{FF2B5EF4-FFF2-40B4-BE49-F238E27FC236}">
                  <a16:creationId xmlns:a16="http://schemas.microsoft.com/office/drawing/2014/main" xmlns="" id="{A5EED3DA-E386-8AAA-6D4F-B5731D34FA9B}"/>
                </a:ext>
              </a:extLst>
            </p:cNvPr>
            <p:cNvCxnSpPr>
              <a:cxnSpLocks/>
              <a:stCxn id="64" idx="4"/>
            </p:cNvCxnSpPr>
            <p:nvPr/>
          </p:nvCxnSpPr>
          <p:spPr>
            <a:xfrm flipH="1">
              <a:off x="12016932" y="3243306"/>
              <a:ext cx="0" cy="615965"/>
            </a:xfrm>
            <a:prstGeom prst="line">
              <a:avLst/>
            </a:prstGeom>
            <a:ln w="63500" cap="rnd">
              <a:solidFill>
                <a:srgbClr val="85DB95"/>
              </a:solidFill>
              <a:round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矩形: 圆角 65">
              <a:extLst>
                <a:ext uri="{FF2B5EF4-FFF2-40B4-BE49-F238E27FC236}">
                  <a16:creationId xmlns:a16="http://schemas.microsoft.com/office/drawing/2014/main" xmlns="" id="{6314D710-A06D-8C7F-EFFA-76A1207A6A97}"/>
                </a:ext>
              </a:extLst>
            </p:cNvPr>
            <p:cNvSpPr/>
            <p:nvPr/>
          </p:nvSpPr>
          <p:spPr>
            <a:xfrm>
              <a:off x="10905762" y="4056248"/>
              <a:ext cx="2222340" cy="1111169"/>
            </a:xfrm>
            <a:prstGeom prst="roundRect">
              <a:avLst/>
            </a:prstGeom>
            <a:noFill/>
            <a:ln w="22225">
              <a:solidFill>
                <a:srgbClr val="2BAF64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cs typeface="+mn-ea"/>
                <a:sym typeface="+mn-lt"/>
              </a:endParaRP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xmlns="" id="{7FA35FC5-23EC-7AE6-9F7A-E69EF7388612}"/>
                </a:ext>
              </a:extLst>
            </p:cNvPr>
            <p:cNvSpPr txBox="1"/>
            <p:nvPr/>
          </p:nvSpPr>
          <p:spPr>
            <a:xfrm>
              <a:off x="10993388" y="4231444"/>
              <a:ext cx="2038759" cy="839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b="1" dirty="0">
                  <a:solidFill>
                    <a:srgbClr val="2BAF64"/>
                  </a:solidFill>
                  <a:cs typeface="+mn-ea"/>
                  <a:sym typeface="+mn-lt"/>
                </a:rPr>
                <a:t>母亲的素质决定民族的素质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163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>
            <a:extLst>
              <a:ext uri="{FF2B5EF4-FFF2-40B4-BE49-F238E27FC236}">
                <a16:creationId xmlns:a16="http://schemas.microsoft.com/office/drawing/2014/main" xmlns="" id="{64DF1D24-3591-C994-873E-48525BD794DF}"/>
              </a:ext>
            </a:extLst>
          </p:cNvPr>
          <p:cNvSpPr txBox="1"/>
          <p:nvPr/>
        </p:nvSpPr>
        <p:spPr>
          <a:xfrm>
            <a:off x="1522208" y="6610676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http://www.1ppt.com/hangye/</a:t>
            </a:r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340360" y="258323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 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谁的责任？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 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7" name="任意多边形: 形状 46">
            <a:extLst>
              <a:ext uri="{FF2B5EF4-FFF2-40B4-BE49-F238E27FC236}">
                <a16:creationId xmlns:a16="http://schemas.microsoft.com/office/drawing/2014/main" xmlns="" id="{7A18C87D-10DA-0EB9-C334-C74F9999A827}"/>
              </a:ext>
            </a:extLst>
          </p:cNvPr>
          <p:cNvSpPr/>
          <p:nvPr/>
        </p:nvSpPr>
        <p:spPr>
          <a:xfrm>
            <a:off x="2718066" y="1637372"/>
            <a:ext cx="1088021" cy="2176041"/>
          </a:xfrm>
          <a:custGeom>
            <a:avLst/>
            <a:gdLst>
              <a:gd name="connsiteX0" fmla="*/ 0 w 1088021"/>
              <a:gd name="connsiteY0" fmla="*/ 0 h 2176041"/>
              <a:gd name="connsiteX1" fmla="*/ 725340 w 1088021"/>
              <a:gd name="connsiteY1" fmla="*/ 0 h 2176041"/>
              <a:gd name="connsiteX2" fmla="*/ 1088021 w 1088021"/>
              <a:gd name="connsiteY2" fmla="*/ 362681 h 2176041"/>
              <a:gd name="connsiteX3" fmla="*/ 1088021 w 1088021"/>
              <a:gd name="connsiteY3" fmla="*/ 1813360 h 2176041"/>
              <a:gd name="connsiteX4" fmla="*/ 725340 w 1088021"/>
              <a:gd name="connsiteY4" fmla="*/ 2176041 h 2176041"/>
              <a:gd name="connsiteX5" fmla="*/ 0 w 1088021"/>
              <a:gd name="connsiteY5" fmla="*/ 2176041 h 2176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8021" h="2176041">
                <a:moveTo>
                  <a:pt x="0" y="0"/>
                </a:moveTo>
                <a:lnTo>
                  <a:pt x="725340" y="0"/>
                </a:lnTo>
                <a:cubicBezTo>
                  <a:pt x="925643" y="0"/>
                  <a:pt x="1088021" y="162378"/>
                  <a:pt x="1088021" y="362681"/>
                </a:cubicBezTo>
                <a:lnTo>
                  <a:pt x="1088021" y="1813360"/>
                </a:lnTo>
                <a:cubicBezTo>
                  <a:pt x="1088021" y="2013663"/>
                  <a:pt x="925643" y="2176041"/>
                  <a:pt x="725340" y="2176041"/>
                </a:cubicBezTo>
                <a:lnTo>
                  <a:pt x="0" y="2176041"/>
                </a:lnTo>
                <a:close/>
              </a:path>
            </a:pathLst>
          </a:custGeom>
          <a:solidFill>
            <a:srgbClr val="E7ECD5"/>
          </a:solidFill>
          <a:ln w="82550">
            <a:solidFill>
              <a:srgbClr val="85DB95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任意多边形: 形状 47">
            <a:extLst>
              <a:ext uri="{FF2B5EF4-FFF2-40B4-BE49-F238E27FC236}">
                <a16:creationId xmlns:a16="http://schemas.microsoft.com/office/drawing/2014/main" xmlns="" id="{350432B3-4B2B-697A-D1BA-77127773B78A}"/>
              </a:ext>
            </a:extLst>
          </p:cNvPr>
          <p:cNvSpPr/>
          <p:nvPr/>
        </p:nvSpPr>
        <p:spPr>
          <a:xfrm flipH="1">
            <a:off x="1575651" y="1637372"/>
            <a:ext cx="1088021" cy="2176041"/>
          </a:xfrm>
          <a:custGeom>
            <a:avLst/>
            <a:gdLst>
              <a:gd name="connsiteX0" fmla="*/ 0 w 1088021"/>
              <a:gd name="connsiteY0" fmla="*/ 0 h 2176041"/>
              <a:gd name="connsiteX1" fmla="*/ 725340 w 1088021"/>
              <a:gd name="connsiteY1" fmla="*/ 0 h 2176041"/>
              <a:gd name="connsiteX2" fmla="*/ 1088021 w 1088021"/>
              <a:gd name="connsiteY2" fmla="*/ 362681 h 2176041"/>
              <a:gd name="connsiteX3" fmla="*/ 1088021 w 1088021"/>
              <a:gd name="connsiteY3" fmla="*/ 1813360 h 2176041"/>
              <a:gd name="connsiteX4" fmla="*/ 725340 w 1088021"/>
              <a:gd name="connsiteY4" fmla="*/ 2176041 h 2176041"/>
              <a:gd name="connsiteX5" fmla="*/ 0 w 1088021"/>
              <a:gd name="connsiteY5" fmla="*/ 2176041 h 2176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8021" h="2176041">
                <a:moveTo>
                  <a:pt x="0" y="0"/>
                </a:moveTo>
                <a:lnTo>
                  <a:pt x="725340" y="0"/>
                </a:lnTo>
                <a:cubicBezTo>
                  <a:pt x="925643" y="0"/>
                  <a:pt x="1088021" y="162378"/>
                  <a:pt x="1088021" y="362681"/>
                </a:cubicBezTo>
                <a:lnTo>
                  <a:pt x="1088021" y="1813360"/>
                </a:lnTo>
                <a:cubicBezTo>
                  <a:pt x="1088021" y="2013663"/>
                  <a:pt x="925643" y="2176041"/>
                  <a:pt x="725340" y="2176041"/>
                </a:cubicBezTo>
                <a:lnTo>
                  <a:pt x="0" y="2176041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82550">
            <a:solidFill>
              <a:srgbClr val="85DB95"/>
            </a:solidFill>
          </a:ln>
          <a:effectLst>
            <a:innerShdw blurRad="63500" dist="127000" dir="10800000">
              <a:srgbClr val="2BAF64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任意多边形: 形状 50">
            <a:extLst>
              <a:ext uri="{FF2B5EF4-FFF2-40B4-BE49-F238E27FC236}">
                <a16:creationId xmlns:a16="http://schemas.microsoft.com/office/drawing/2014/main" xmlns="" id="{1429F242-9C36-73BD-7F73-EC3598AE951C}"/>
              </a:ext>
            </a:extLst>
          </p:cNvPr>
          <p:cNvSpPr/>
          <p:nvPr/>
        </p:nvSpPr>
        <p:spPr>
          <a:xfrm flipH="1">
            <a:off x="5002897" y="1637371"/>
            <a:ext cx="1113882" cy="2053538"/>
          </a:xfrm>
          <a:custGeom>
            <a:avLst/>
            <a:gdLst>
              <a:gd name="connsiteX0" fmla="*/ 725340 w 1088021"/>
              <a:gd name="connsiteY0" fmla="*/ 0 h 2015754"/>
              <a:gd name="connsiteX1" fmla="*/ 0 w 1088021"/>
              <a:gd name="connsiteY1" fmla="*/ 0 h 2015754"/>
              <a:gd name="connsiteX2" fmla="*/ 0 w 1088021"/>
              <a:gd name="connsiteY2" fmla="*/ 989465 h 2015754"/>
              <a:gd name="connsiteX3" fmla="*/ 1026289 w 1088021"/>
              <a:gd name="connsiteY3" fmla="*/ 2015754 h 2015754"/>
              <a:gd name="connsiteX4" fmla="*/ 1059520 w 1088021"/>
              <a:gd name="connsiteY4" fmla="*/ 1954532 h 2015754"/>
              <a:gd name="connsiteX5" fmla="*/ 1088021 w 1088021"/>
              <a:gd name="connsiteY5" fmla="*/ 1813360 h 2015754"/>
              <a:gd name="connsiteX6" fmla="*/ 1088021 w 1088021"/>
              <a:gd name="connsiteY6" fmla="*/ 362681 h 2015754"/>
              <a:gd name="connsiteX7" fmla="*/ 725340 w 1088021"/>
              <a:gd name="connsiteY7" fmla="*/ 0 h 2015754"/>
              <a:gd name="connsiteX0" fmla="*/ 725340 w 1088021"/>
              <a:gd name="connsiteY0" fmla="*/ 0 h 2003226"/>
              <a:gd name="connsiteX1" fmla="*/ 0 w 1088021"/>
              <a:gd name="connsiteY1" fmla="*/ 0 h 2003226"/>
              <a:gd name="connsiteX2" fmla="*/ 0 w 1088021"/>
              <a:gd name="connsiteY2" fmla="*/ 989465 h 2003226"/>
              <a:gd name="connsiteX3" fmla="*/ 1008922 w 1088021"/>
              <a:gd name="connsiteY3" fmla="*/ 2003226 h 2003226"/>
              <a:gd name="connsiteX4" fmla="*/ 1059520 w 1088021"/>
              <a:gd name="connsiteY4" fmla="*/ 1954532 h 2003226"/>
              <a:gd name="connsiteX5" fmla="*/ 1088021 w 1088021"/>
              <a:gd name="connsiteY5" fmla="*/ 1813360 h 2003226"/>
              <a:gd name="connsiteX6" fmla="*/ 1088021 w 1088021"/>
              <a:gd name="connsiteY6" fmla="*/ 362681 h 2003226"/>
              <a:gd name="connsiteX7" fmla="*/ 725340 w 1088021"/>
              <a:gd name="connsiteY7" fmla="*/ 0 h 2003226"/>
              <a:gd name="connsiteX0" fmla="*/ 725340 w 1088021"/>
              <a:gd name="connsiteY0" fmla="*/ 0 h 2003226"/>
              <a:gd name="connsiteX1" fmla="*/ 0 w 1088021"/>
              <a:gd name="connsiteY1" fmla="*/ 0 h 2003226"/>
              <a:gd name="connsiteX2" fmla="*/ 0 w 1088021"/>
              <a:gd name="connsiteY2" fmla="*/ 989465 h 2003226"/>
              <a:gd name="connsiteX3" fmla="*/ 1008922 w 1088021"/>
              <a:gd name="connsiteY3" fmla="*/ 2003226 h 2003226"/>
              <a:gd name="connsiteX4" fmla="*/ 1059520 w 1088021"/>
              <a:gd name="connsiteY4" fmla="*/ 1954532 h 2003226"/>
              <a:gd name="connsiteX5" fmla="*/ 1088021 w 1088021"/>
              <a:gd name="connsiteY5" fmla="*/ 1813360 h 2003226"/>
              <a:gd name="connsiteX6" fmla="*/ 1088021 w 1088021"/>
              <a:gd name="connsiteY6" fmla="*/ 362681 h 2003226"/>
              <a:gd name="connsiteX7" fmla="*/ 725340 w 1088021"/>
              <a:gd name="connsiteY7" fmla="*/ 0 h 2003226"/>
              <a:gd name="connsiteX0" fmla="*/ 725340 w 1088021"/>
              <a:gd name="connsiteY0" fmla="*/ 0 h 2025777"/>
              <a:gd name="connsiteX1" fmla="*/ 0 w 1088021"/>
              <a:gd name="connsiteY1" fmla="*/ 0 h 2025777"/>
              <a:gd name="connsiteX2" fmla="*/ 0 w 1088021"/>
              <a:gd name="connsiteY2" fmla="*/ 989465 h 2025777"/>
              <a:gd name="connsiteX3" fmla="*/ 994036 w 1088021"/>
              <a:gd name="connsiteY3" fmla="*/ 2025777 h 2025777"/>
              <a:gd name="connsiteX4" fmla="*/ 1059520 w 1088021"/>
              <a:gd name="connsiteY4" fmla="*/ 1954532 h 2025777"/>
              <a:gd name="connsiteX5" fmla="*/ 1088021 w 1088021"/>
              <a:gd name="connsiteY5" fmla="*/ 1813360 h 2025777"/>
              <a:gd name="connsiteX6" fmla="*/ 1088021 w 1088021"/>
              <a:gd name="connsiteY6" fmla="*/ 362681 h 2025777"/>
              <a:gd name="connsiteX7" fmla="*/ 725340 w 1088021"/>
              <a:gd name="connsiteY7" fmla="*/ 0 h 2025777"/>
              <a:gd name="connsiteX0" fmla="*/ 725340 w 1088021"/>
              <a:gd name="connsiteY0" fmla="*/ 0 h 2025777"/>
              <a:gd name="connsiteX1" fmla="*/ 0 w 1088021"/>
              <a:gd name="connsiteY1" fmla="*/ 0 h 2025777"/>
              <a:gd name="connsiteX2" fmla="*/ 0 w 1088021"/>
              <a:gd name="connsiteY2" fmla="*/ 1015775 h 2025777"/>
              <a:gd name="connsiteX3" fmla="*/ 994036 w 1088021"/>
              <a:gd name="connsiteY3" fmla="*/ 2025777 h 2025777"/>
              <a:gd name="connsiteX4" fmla="*/ 1059520 w 1088021"/>
              <a:gd name="connsiteY4" fmla="*/ 1954532 h 2025777"/>
              <a:gd name="connsiteX5" fmla="*/ 1088021 w 1088021"/>
              <a:gd name="connsiteY5" fmla="*/ 1813360 h 2025777"/>
              <a:gd name="connsiteX6" fmla="*/ 1088021 w 1088021"/>
              <a:gd name="connsiteY6" fmla="*/ 362681 h 2025777"/>
              <a:gd name="connsiteX7" fmla="*/ 725340 w 1088021"/>
              <a:gd name="connsiteY7" fmla="*/ 0 h 2025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8021" h="2025777">
                <a:moveTo>
                  <a:pt x="725340" y="0"/>
                </a:moveTo>
                <a:lnTo>
                  <a:pt x="0" y="0"/>
                </a:lnTo>
                <a:lnTo>
                  <a:pt x="0" y="1015775"/>
                </a:lnTo>
                <a:lnTo>
                  <a:pt x="994036" y="2025777"/>
                </a:lnTo>
                <a:cubicBezTo>
                  <a:pt x="1019999" y="2012887"/>
                  <a:pt x="1048443" y="1974939"/>
                  <a:pt x="1059520" y="1954532"/>
                </a:cubicBezTo>
                <a:cubicBezTo>
                  <a:pt x="1077873" y="1911141"/>
                  <a:pt x="1088021" y="1863436"/>
                  <a:pt x="1088021" y="1813360"/>
                </a:cubicBezTo>
                <a:lnTo>
                  <a:pt x="1088021" y="362681"/>
                </a:lnTo>
                <a:cubicBezTo>
                  <a:pt x="1088021" y="162378"/>
                  <a:pt x="925643" y="0"/>
                  <a:pt x="725340" y="0"/>
                </a:cubicBez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82550">
            <a:solidFill>
              <a:srgbClr val="85DB95"/>
            </a:solidFill>
          </a:ln>
          <a:effectLst>
            <a:innerShdw blurRad="114300" dist="152400" dir="10800000">
              <a:srgbClr val="2BAF64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任意多边形: 形状 59">
            <a:extLst>
              <a:ext uri="{FF2B5EF4-FFF2-40B4-BE49-F238E27FC236}">
                <a16:creationId xmlns:a16="http://schemas.microsoft.com/office/drawing/2014/main" xmlns="" id="{D17BCBBC-DC5A-B7E4-2865-C8D7B5EFD689}"/>
              </a:ext>
            </a:extLst>
          </p:cNvPr>
          <p:cNvSpPr/>
          <p:nvPr/>
        </p:nvSpPr>
        <p:spPr>
          <a:xfrm flipH="1">
            <a:off x="5104434" y="1637373"/>
            <a:ext cx="2079584" cy="2176041"/>
          </a:xfrm>
          <a:custGeom>
            <a:avLst/>
            <a:gdLst>
              <a:gd name="connsiteX0" fmla="*/ 1093101 w 2103911"/>
              <a:gd name="connsiteY0" fmla="*/ 0 h 2176041"/>
              <a:gd name="connsiteX1" fmla="*/ 362681 w 2103911"/>
              <a:gd name="connsiteY1" fmla="*/ 0 h 2176041"/>
              <a:gd name="connsiteX2" fmla="*/ 0 w 2103911"/>
              <a:gd name="connsiteY2" fmla="*/ 362681 h 2176041"/>
              <a:gd name="connsiteX3" fmla="*/ 0 w 2103911"/>
              <a:gd name="connsiteY3" fmla="*/ 1813360 h 2176041"/>
              <a:gd name="connsiteX4" fmla="*/ 362681 w 2103911"/>
              <a:gd name="connsiteY4" fmla="*/ 2176041 h 2176041"/>
              <a:gd name="connsiteX5" fmla="*/ 1093101 w 2103911"/>
              <a:gd name="connsiteY5" fmla="*/ 2176041 h 2176041"/>
              <a:gd name="connsiteX6" fmla="*/ 1825872 w 2103911"/>
              <a:gd name="connsiteY6" fmla="*/ 2176041 h 2176041"/>
              <a:gd name="connsiteX7" fmla="*/ 2103536 w 2103911"/>
              <a:gd name="connsiteY7" fmla="*/ 2058480 h 2176041"/>
              <a:gd name="connsiteX8" fmla="*/ 2103911 w 2103911"/>
              <a:gd name="connsiteY8" fmla="*/ 2058015 h 2176041"/>
              <a:gd name="connsiteX9" fmla="*/ 1093101 w 2103911"/>
              <a:gd name="connsiteY9" fmla="*/ 1024805 h 2176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03911" h="2176041">
                <a:moveTo>
                  <a:pt x="1093101" y="0"/>
                </a:moveTo>
                <a:lnTo>
                  <a:pt x="362681" y="0"/>
                </a:lnTo>
                <a:cubicBezTo>
                  <a:pt x="162378" y="0"/>
                  <a:pt x="0" y="162378"/>
                  <a:pt x="0" y="362681"/>
                </a:cubicBezTo>
                <a:lnTo>
                  <a:pt x="0" y="1813360"/>
                </a:lnTo>
                <a:cubicBezTo>
                  <a:pt x="0" y="2013663"/>
                  <a:pt x="162378" y="2176041"/>
                  <a:pt x="362681" y="2176041"/>
                </a:cubicBezTo>
                <a:lnTo>
                  <a:pt x="1093101" y="2176041"/>
                </a:lnTo>
                <a:lnTo>
                  <a:pt x="1825872" y="2176041"/>
                </a:lnTo>
                <a:cubicBezTo>
                  <a:pt x="1934306" y="2176041"/>
                  <a:pt x="2032476" y="2131116"/>
                  <a:pt x="2103536" y="2058480"/>
                </a:cubicBezTo>
                <a:lnTo>
                  <a:pt x="2103911" y="2058015"/>
                </a:lnTo>
                <a:lnTo>
                  <a:pt x="1093101" y="1024805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82550">
            <a:solidFill>
              <a:srgbClr val="85DB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0902E818-AD31-92A1-649B-5ED03450273F}"/>
              </a:ext>
            </a:extLst>
          </p:cNvPr>
          <p:cNvGrpSpPr/>
          <p:nvPr/>
        </p:nvGrpSpPr>
        <p:grpSpPr>
          <a:xfrm flipH="1">
            <a:off x="8222378" y="1637371"/>
            <a:ext cx="2181121" cy="2176043"/>
            <a:chOff x="8222378" y="1637371"/>
            <a:chExt cx="2181121" cy="2176043"/>
          </a:xfrm>
        </p:grpSpPr>
        <p:sp>
          <p:nvSpPr>
            <p:cNvPr id="61" name="任意多边形: 形状 60">
              <a:extLst>
                <a:ext uri="{FF2B5EF4-FFF2-40B4-BE49-F238E27FC236}">
                  <a16:creationId xmlns:a16="http://schemas.microsoft.com/office/drawing/2014/main" xmlns="" id="{CAD8F458-9CD2-D94A-92C5-54F086C2FAAF}"/>
                </a:ext>
              </a:extLst>
            </p:cNvPr>
            <p:cNvSpPr/>
            <p:nvPr/>
          </p:nvSpPr>
          <p:spPr>
            <a:xfrm flipH="1">
              <a:off x="8222378" y="1637371"/>
              <a:ext cx="1113882" cy="2053538"/>
            </a:xfrm>
            <a:custGeom>
              <a:avLst/>
              <a:gdLst>
                <a:gd name="connsiteX0" fmla="*/ 725340 w 1088021"/>
                <a:gd name="connsiteY0" fmla="*/ 0 h 2015754"/>
                <a:gd name="connsiteX1" fmla="*/ 0 w 1088021"/>
                <a:gd name="connsiteY1" fmla="*/ 0 h 2015754"/>
                <a:gd name="connsiteX2" fmla="*/ 0 w 1088021"/>
                <a:gd name="connsiteY2" fmla="*/ 989465 h 2015754"/>
                <a:gd name="connsiteX3" fmla="*/ 1026289 w 1088021"/>
                <a:gd name="connsiteY3" fmla="*/ 2015754 h 2015754"/>
                <a:gd name="connsiteX4" fmla="*/ 1059520 w 1088021"/>
                <a:gd name="connsiteY4" fmla="*/ 1954532 h 2015754"/>
                <a:gd name="connsiteX5" fmla="*/ 1088021 w 1088021"/>
                <a:gd name="connsiteY5" fmla="*/ 1813360 h 2015754"/>
                <a:gd name="connsiteX6" fmla="*/ 1088021 w 1088021"/>
                <a:gd name="connsiteY6" fmla="*/ 362681 h 2015754"/>
                <a:gd name="connsiteX7" fmla="*/ 725340 w 1088021"/>
                <a:gd name="connsiteY7" fmla="*/ 0 h 2015754"/>
                <a:gd name="connsiteX0" fmla="*/ 725340 w 1088021"/>
                <a:gd name="connsiteY0" fmla="*/ 0 h 2003226"/>
                <a:gd name="connsiteX1" fmla="*/ 0 w 1088021"/>
                <a:gd name="connsiteY1" fmla="*/ 0 h 2003226"/>
                <a:gd name="connsiteX2" fmla="*/ 0 w 1088021"/>
                <a:gd name="connsiteY2" fmla="*/ 989465 h 2003226"/>
                <a:gd name="connsiteX3" fmla="*/ 1008922 w 1088021"/>
                <a:gd name="connsiteY3" fmla="*/ 2003226 h 2003226"/>
                <a:gd name="connsiteX4" fmla="*/ 1059520 w 1088021"/>
                <a:gd name="connsiteY4" fmla="*/ 1954532 h 2003226"/>
                <a:gd name="connsiteX5" fmla="*/ 1088021 w 1088021"/>
                <a:gd name="connsiteY5" fmla="*/ 1813360 h 2003226"/>
                <a:gd name="connsiteX6" fmla="*/ 1088021 w 1088021"/>
                <a:gd name="connsiteY6" fmla="*/ 362681 h 2003226"/>
                <a:gd name="connsiteX7" fmla="*/ 725340 w 1088021"/>
                <a:gd name="connsiteY7" fmla="*/ 0 h 2003226"/>
                <a:gd name="connsiteX0" fmla="*/ 725340 w 1088021"/>
                <a:gd name="connsiteY0" fmla="*/ 0 h 2003226"/>
                <a:gd name="connsiteX1" fmla="*/ 0 w 1088021"/>
                <a:gd name="connsiteY1" fmla="*/ 0 h 2003226"/>
                <a:gd name="connsiteX2" fmla="*/ 0 w 1088021"/>
                <a:gd name="connsiteY2" fmla="*/ 989465 h 2003226"/>
                <a:gd name="connsiteX3" fmla="*/ 1008922 w 1088021"/>
                <a:gd name="connsiteY3" fmla="*/ 2003226 h 2003226"/>
                <a:gd name="connsiteX4" fmla="*/ 1059520 w 1088021"/>
                <a:gd name="connsiteY4" fmla="*/ 1954532 h 2003226"/>
                <a:gd name="connsiteX5" fmla="*/ 1088021 w 1088021"/>
                <a:gd name="connsiteY5" fmla="*/ 1813360 h 2003226"/>
                <a:gd name="connsiteX6" fmla="*/ 1088021 w 1088021"/>
                <a:gd name="connsiteY6" fmla="*/ 362681 h 2003226"/>
                <a:gd name="connsiteX7" fmla="*/ 725340 w 1088021"/>
                <a:gd name="connsiteY7" fmla="*/ 0 h 2003226"/>
                <a:gd name="connsiteX0" fmla="*/ 725340 w 1088021"/>
                <a:gd name="connsiteY0" fmla="*/ 0 h 2025777"/>
                <a:gd name="connsiteX1" fmla="*/ 0 w 1088021"/>
                <a:gd name="connsiteY1" fmla="*/ 0 h 2025777"/>
                <a:gd name="connsiteX2" fmla="*/ 0 w 1088021"/>
                <a:gd name="connsiteY2" fmla="*/ 989465 h 2025777"/>
                <a:gd name="connsiteX3" fmla="*/ 994036 w 1088021"/>
                <a:gd name="connsiteY3" fmla="*/ 2025777 h 2025777"/>
                <a:gd name="connsiteX4" fmla="*/ 1059520 w 1088021"/>
                <a:gd name="connsiteY4" fmla="*/ 1954532 h 2025777"/>
                <a:gd name="connsiteX5" fmla="*/ 1088021 w 1088021"/>
                <a:gd name="connsiteY5" fmla="*/ 1813360 h 2025777"/>
                <a:gd name="connsiteX6" fmla="*/ 1088021 w 1088021"/>
                <a:gd name="connsiteY6" fmla="*/ 362681 h 2025777"/>
                <a:gd name="connsiteX7" fmla="*/ 725340 w 1088021"/>
                <a:gd name="connsiteY7" fmla="*/ 0 h 2025777"/>
                <a:gd name="connsiteX0" fmla="*/ 725340 w 1088021"/>
                <a:gd name="connsiteY0" fmla="*/ 0 h 2025777"/>
                <a:gd name="connsiteX1" fmla="*/ 0 w 1088021"/>
                <a:gd name="connsiteY1" fmla="*/ 0 h 2025777"/>
                <a:gd name="connsiteX2" fmla="*/ 0 w 1088021"/>
                <a:gd name="connsiteY2" fmla="*/ 1015775 h 2025777"/>
                <a:gd name="connsiteX3" fmla="*/ 994036 w 1088021"/>
                <a:gd name="connsiteY3" fmla="*/ 2025777 h 2025777"/>
                <a:gd name="connsiteX4" fmla="*/ 1059520 w 1088021"/>
                <a:gd name="connsiteY4" fmla="*/ 1954532 h 2025777"/>
                <a:gd name="connsiteX5" fmla="*/ 1088021 w 1088021"/>
                <a:gd name="connsiteY5" fmla="*/ 1813360 h 2025777"/>
                <a:gd name="connsiteX6" fmla="*/ 1088021 w 1088021"/>
                <a:gd name="connsiteY6" fmla="*/ 362681 h 2025777"/>
                <a:gd name="connsiteX7" fmla="*/ 725340 w 1088021"/>
                <a:gd name="connsiteY7" fmla="*/ 0 h 2025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88021" h="2025777">
                  <a:moveTo>
                    <a:pt x="725340" y="0"/>
                  </a:moveTo>
                  <a:lnTo>
                    <a:pt x="0" y="0"/>
                  </a:lnTo>
                  <a:lnTo>
                    <a:pt x="0" y="1015775"/>
                  </a:lnTo>
                  <a:lnTo>
                    <a:pt x="994036" y="2025777"/>
                  </a:lnTo>
                  <a:cubicBezTo>
                    <a:pt x="1019999" y="2012887"/>
                    <a:pt x="1048443" y="1974939"/>
                    <a:pt x="1059520" y="1954532"/>
                  </a:cubicBezTo>
                  <a:cubicBezTo>
                    <a:pt x="1077873" y="1911141"/>
                    <a:pt x="1088021" y="1863436"/>
                    <a:pt x="1088021" y="1813360"/>
                  </a:cubicBezTo>
                  <a:lnTo>
                    <a:pt x="1088021" y="362681"/>
                  </a:lnTo>
                  <a:cubicBezTo>
                    <a:pt x="1088021" y="162378"/>
                    <a:pt x="925643" y="0"/>
                    <a:pt x="725340" y="0"/>
                  </a:cubicBezTo>
                  <a:close/>
                </a:path>
              </a:pathLst>
            </a:cu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82550">
              <a:solidFill>
                <a:srgbClr val="85DB95"/>
              </a:solidFill>
            </a:ln>
            <a:effectLst>
              <a:innerShdw blurRad="63500" dist="76200" dir="8100000">
                <a:srgbClr val="2BAF64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任意多边形: 形状 61">
              <a:extLst>
                <a:ext uri="{FF2B5EF4-FFF2-40B4-BE49-F238E27FC236}">
                  <a16:creationId xmlns:a16="http://schemas.microsoft.com/office/drawing/2014/main" xmlns="" id="{944E58AF-D913-8A7C-FC28-A3A414A5B38A}"/>
                </a:ext>
              </a:extLst>
            </p:cNvPr>
            <p:cNvSpPr/>
            <p:nvPr/>
          </p:nvSpPr>
          <p:spPr>
            <a:xfrm flipH="1">
              <a:off x="8323915" y="1637373"/>
              <a:ext cx="2079584" cy="2176041"/>
            </a:xfrm>
            <a:custGeom>
              <a:avLst/>
              <a:gdLst>
                <a:gd name="connsiteX0" fmla="*/ 1093101 w 2103911"/>
                <a:gd name="connsiteY0" fmla="*/ 0 h 2176041"/>
                <a:gd name="connsiteX1" fmla="*/ 362681 w 2103911"/>
                <a:gd name="connsiteY1" fmla="*/ 0 h 2176041"/>
                <a:gd name="connsiteX2" fmla="*/ 0 w 2103911"/>
                <a:gd name="connsiteY2" fmla="*/ 362681 h 2176041"/>
                <a:gd name="connsiteX3" fmla="*/ 0 w 2103911"/>
                <a:gd name="connsiteY3" fmla="*/ 1813360 h 2176041"/>
                <a:gd name="connsiteX4" fmla="*/ 362681 w 2103911"/>
                <a:gd name="connsiteY4" fmla="*/ 2176041 h 2176041"/>
                <a:gd name="connsiteX5" fmla="*/ 1093101 w 2103911"/>
                <a:gd name="connsiteY5" fmla="*/ 2176041 h 2176041"/>
                <a:gd name="connsiteX6" fmla="*/ 1825872 w 2103911"/>
                <a:gd name="connsiteY6" fmla="*/ 2176041 h 2176041"/>
                <a:gd name="connsiteX7" fmla="*/ 2103536 w 2103911"/>
                <a:gd name="connsiteY7" fmla="*/ 2058480 h 2176041"/>
                <a:gd name="connsiteX8" fmla="*/ 2103911 w 2103911"/>
                <a:gd name="connsiteY8" fmla="*/ 2058015 h 2176041"/>
                <a:gd name="connsiteX9" fmla="*/ 1093101 w 2103911"/>
                <a:gd name="connsiteY9" fmla="*/ 1024805 h 217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03911" h="2176041">
                  <a:moveTo>
                    <a:pt x="1093101" y="0"/>
                  </a:moveTo>
                  <a:lnTo>
                    <a:pt x="362681" y="0"/>
                  </a:lnTo>
                  <a:cubicBezTo>
                    <a:pt x="162378" y="0"/>
                    <a:pt x="0" y="162378"/>
                    <a:pt x="0" y="362681"/>
                  </a:cubicBezTo>
                  <a:lnTo>
                    <a:pt x="0" y="1813360"/>
                  </a:lnTo>
                  <a:cubicBezTo>
                    <a:pt x="0" y="2013663"/>
                    <a:pt x="162378" y="2176041"/>
                    <a:pt x="362681" y="2176041"/>
                  </a:cubicBezTo>
                  <a:lnTo>
                    <a:pt x="1093101" y="2176041"/>
                  </a:lnTo>
                  <a:lnTo>
                    <a:pt x="1825872" y="2176041"/>
                  </a:lnTo>
                  <a:cubicBezTo>
                    <a:pt x="1934306" y="2176041"/>
                    <a:pt x="2032476" y="2131116"/>
                    <a:pt x="2103536" y="2058480"/>
                  </a:cubicBezTo>
                  <a:lnTo>
                    <a:pt x="2103911" y="2058015"/>
                  </a:lnTo>
                  <a:lnTo>
                    <a:pt x="1093101" y="1024805"/>
                  </a:lnTo>
                  <a:close/>
                </a:path>
              </a:pathLst>
            </a:custGeom>
            <a:solidFill>
              <a:srgbClr val="E7ECD5"/>
            </a:solidFill>
            <a:ln w="82550">
              <a:solidFill>
                <a:srgbClr val="85DB95"/>
              </a:solidFill>
            </a:ln>
            <a:effectLst>
              <a:outerShdw blurRad="88900" dist="101600" algn="l" rotWithShape="0">
                <a:srgbClr val="2BAF64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9FF4CD1E-D446-E5A2-CF47-6474BD8AA3ED}"/>
              </a:ext>
            </a:extLst>
          </p:cNvPr>
          <p:cNvSpPr/>
          <p:nvPr/>
        </p:nvSpPr>
        <p:spPr>
          <a:xfrm>
            <a:off x="1382026" y="4071736"/>
            <a:ext cx="2672080" cy="1209040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38E0BA46-3218-8709-0525-D9E704036F73}"/>
              </a:ext>
            </a:extLst>
          </p:cNvPr>
          <p:cNvSpPr/>
          <p:nvPr/>
        </p:nvSpPr>
        <p:spPr>
          <a:xfrm>
            <a:off x="4754879" y="4071736"/>
            <a:ext cx="2672080" cy="1209040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矩形 70">
            <a:extLst>
              <a:ext uri="{FF2B5EF4-FFF2-40B4-BE49-F238E27FC236}">
                <a16:creationId xmlns:a16="http://schemas.microsoft.com/office/drawing/2014/main" xmlns="" id="{D717A703-87C7-3FFC-8DA1-54FE9AD207FB}"/>
              </a:ext>
            </a:extLst>
          </p:cNvPr>
          <p:cNvSpPr/>
          <p:nvPr/>
        </p:nvSpPr>
        <p:spPr>
          <a:xfrm>
            <a:off x="7953577" y="4071736"/>
            <a:ext cx="2672080" cy="1209040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xmlns="" id="{424231CF-D1BE-0710-32EF-0F2C5F7615B2}"/>
              </a:ext>
            </a:extLst>
          </p:cNvPr>
          <p:cNvSpPr txBox="1"/>
          <p:nvPr/>
        </p:nvSpPr>
        <p:spPr>
          <a:xfrm>
            <a:off x="2003997" y="4194240"/>
            <a:ext cx="14074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BAF64"/>
                </a:solidFill>
                <a:cs typeface="+mn-ea"/>
                <a:sym typeface="+mn-lt"/>
              </a:rPr>
              <a:t>图一</a:t>
            </a:r>
            <a:endParaRPr lang="en-US" altLang="zh-CN" sz="3600" b="1" dirty="0">
              <a:solidFill>
                <a:srgbClr val="2BAF64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因果图</a:t>
            </a:r>
            <a:endParaRPr lang="en-US" altLang="zh-CN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xmlns="" id="{FC99A431-BBDF-1CDF-53C1-8A5F57D9D0B5}"/>
              </a:ext>
            </a:extLst>
          </p:cNvPr>
          <p:cNvSpPr txBox="1"/>
          <p:nvPr/>
        </p:nvSpPr>
        <p:spPr>
          <a:xfrm>
            <a:off x="5197974" y="4194240"/>
            <a:ext cx="18327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BAF64"/>
                </a:solidFill>
                <a:cs typeface="+mn-ea"/>
                <a:sym typeface="+mn-lt"/>
              </a:rPr>
              <a:t>图二</a:t>
            </a:r>
            <a:endParaRPr lang="en-US" altLang="zh-CN" sz="3600" b="1" dirty="0">
              <a:solidFill>
                <a:srgbClr val="2BAF64"/>
              </a:solidFill>
              <a:cs typeface="+mn-ea"/>
              <a:sym typeface="+mn-lt"/>
            </a:endParaRPr>
          </a:p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原因小结果大</a:t>
            </a:r>
            <a:endParaRPr lang="en-US" altLang="zh-CN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xmlns="" id="{6233508B-C534-04D9-D45C-05DB2D2C193A}"/>
              </a:ext>
            </a:extLst>
          </p:cNvPr>
          <p:cNvSpPr txBox="1"/>
          <p:nvPr/>
        </p:nvSpPr>
        <p:spPr>
          <a:xfrm>
            <a:off x="8361681" y="4199643"/>
            <a:ext cx="18478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BAF64"/>
                </a:solidFill>
                <a:cs typeface="+mn-ea"/>
                <a:sym typeface="+mn-lt"/>
              </a:rPr>
              <a:t>图三</a:t>
            </a:r>
            <a:endParaRPr lang="en-US" altLang="zh-CN" sz="3600" b="1" dirty="0">
              <a:solidFill>
                <a:srgbClr val="2BAF64"/>
              </a:solidFill>
              <a:cs typeface="+mn-ea"/>
              <a:sym typeface="+mn-lt"/>
            </a:endParaRPr>
          </a:p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原因大结果小</a:t>
            </a:r>
            <a:endParaRPr lang="en-US" altLang="zh-CN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xmlns="" id="{747A0255-9C04-06DE-1024-D9BD7A125945}"/>
              </a:ext>
            </a:extLst>
          </p:cNvPr>
          <p:cNvSpPr txBox="1"/>
          <p:nvPr/>
        </p:nvSpPr>
        <p:spPr>
          <a:xfrm>
            <a:off x="1837189" y="2220836"/>
            <a:ext cx="605998" cy="10772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+mn-ea"/>
                <a:sym typeface="+mn-lt"/>
              </a:rPr>
              <a:t>原因</a:t>
            </a:r>
            <a:endParaRPr lang="en-US" altLang="zh-CN" sz="3200" b="1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+mn-ea"/>
              <a:sym typeface="+mn-lt"/>
            </a:endParaRP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xmlns="" id="{183BC0EC-57B8-1CE6-A0CC-D1CC861471B7}"/>
              </a:ext>
            </a:extLst>
          </p:cNvPr>
          <p:cNvSpPr txBox="1"/>
          <p:nvPr/>
        </p:nvSpPr>
        <p:spPr>
          <a:xfrm>
            <a:off x="2962367" y="2248338"/>
            <a:ext cx="6937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2BAF64"/>
                </a:solidFill>
                <a:cs typeface="+mn-ea"/>
                <a:sym typeface="+mn-lt"/>
              </a:rPr>
              <a:t>结果</a:t>
            </a:r>
            <a:endParaRPr lang="en-US" altLang="zh-CN" sz="2400" b="1" dirty="0">
              <a:solidFill>
                <a:srgbClr val="2BAF64"/>
              </a:solidFill>
              <a:cs typeface="+mn-ea"/>
              <a:sym typeface="+mn-lt"/>
            </a:endParaRPr>
          </a:p>
        </p:txBody>
      </p:sp>
      <p:sp>
        <p:nvSpPr>
          <p:cNvPr id="80" name="文本框 79">
            <a:extLst>
              <a:ext uri="{FF2B5EF4-FFF2-40B4-BE49-F238E27FC236}">
                <a16:creationId xmlns:a16="http://schemas.microsoft.com/office/drawing/2014/main" xmlns="" id="{F0E22090-A5A0-9191-7CA6-F8B52BDDC9A6}"/>
              </a:ext>
            </a:extLst>
          </p:cNvPr>
          <p:cNvSpPr txBox="1"/>
          <p:nvPr/>
        </p:nvSpPr>
        <p:spPr>
          <a:xfrm>
            <a:off x="5156186" y="1805338"/>
            <a:ext cx="605998" cy="10772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+mn-ea"/>
                <a:sym typeface="+mn-lt"/>
              </a:rPr>
              <a:t>原因</a:t>
            </a:r>
            <a:endParaRPr lang="en-US" altLang="zh-CN" sz="3200" b="1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+mn-ea"/>
              <a:sym typeface="+mn-lt"/>
            </a:endParaRP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xmlns="" id="{AC5E6DA7-D0B1-3125-C8C5-5F6EEA9ADC4B}"/>
              </a:ext>
            </a:extLst>
          </p:cNvPr>
          <p:cNvSpPr txBox="1"/>
          <p:nvPr/>
        </p:nvSpPr>
        <p:spPr>
          <a:xfrm>
            <a:off x="6320757" y="2352601"/>
            <a:ext cx="6937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BAF64"/>
                </a:solidFill>
                <a:cs typeface="+mn-ea"/>
                <a:sym typeface="+mn-lt"/>
              </a:rPr>
              <a:t>结果</a:t>
            </a:r>
            <a:endParaRPr lang="en-US" altLang="zh-CN" sz="3200" b="1" dirty="0">
              <a:solidFill>
                <a:srgbClr val="2BAF64"/>
              </a:solidFill>
              <a:cs typeface="+mn-ea"/>
              <a:sym typeface="+mn-lt"/>
            </a:endParaRPr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xmlns="" id="{7372D33D-CE40-E8F0-441C-99183F5D224F}"/>
              </a:ext>
            </a:extLst>
          </p:cNvPr>
          <p:cNvSpPr txBox="1"/>
          <p:nvPr/>
        </p:nvSpPr>
        <p:spPr>
          <a:xfrm>
            <a:off x="8432969" y="2352601"/>
            <a:ext cx="6937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BAF64"/>
                </a:solidFill>
                <a:cs typeface="+mn-ea"/>
                <a:sym typeface="+mn-lt"/>
              </a:rPr>
              <a:t>结果</a:t>
            </a:r>
            <a:endParaRPr lang="en-US" altLang="zh-CN" sz="3200" b="1" dirty="0">
              <a:solidFill>
                <a:srgbClr val="2BAF64"/>
              </a:solidFill>
              <a:cs typeface="+mn-ea"/>
              <a:sym typeface="+mn-lt"/>
            </a:endParaRP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xmlns="" id="{061FE8ED-8336-364A-2157-170CD811F745}"/>
              </a:ext>
            </a:extLst>
          </p:cNvPr>
          <p:cNvSpPr txBox="1"/>
          <p:nvPr/>
        </p:nvSpPr>
        <p:spPr>
          <a:xfrm>
            <a:off x="9585378" y="1805338"/>
            <a:ext cx="605998" cy="10772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+mn-ea"/>
                <a:sym typeface="+mn-lt"/>
              </a:rPr>
              <a:t>原因</a:t>
            </a:r>
            <a:endParaRPr lang="en-US" altLang="zh-CN" sz="3200" b="1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7946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803CE60E-3034-F201-E98A-52969C96475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990" y="302895"/>
            <a:ext cx="11584022" cy="6312073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86CDDF37-D06E-C464-DAE6-80C59464AA1C}"/>
              </a:ext>
            </a:extLst>
          </p:cNvPr>
          <p:cNvGrpSpPr/>
          <p:nvPr/>
        </p:nvGrpSpPr>
        <p:grpSpPr>
          <a:xfrm>
            <a:off x="629456" y="1305959"/>
            <a:ext cx="6802573" cy="3813928"/>
            <a:chOff x="1342228" y="1419482"/>
            <a:chExt cx="5099693" cy="3173981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C5E1F504-9E34-AB0D-959F-E0EF36251198}"/>
                </a:ext>
              </a:extLst>
            </p:cNvPr>
            <p:cNvSpPr/>
            <p:nvPr/>
          </p:nvSpPr>
          <p:spPr>
            <a:xfrm>
              <a:off x="1342228" y="1419482"/>
              <a:ext cx="5099693" cy="3173981"/>
            </a:xfrm>
            <a:prstGeom prst="roundRect">
              <a:avLst>
                <a:gd name="adj" fmla="val 7170"/>
              </a:avLst>
            </a:prstGeom>
            <a:solidFill>
              <a:schemeClr val="bg1">
                <a:alpha val="92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AABE7D9F-F104-B048-9675-382518D48AA5}"/>
                </a:ext>
              </a:extLst>
            </p:cNvPr>
            <p:cNvSpPr/>
            <p:nvPr/>
          </p:nvSpPr>
          <p:spPr>
            <a:xfrm>
              <a:off x="1486067" y="1536984"/>
              <a:ext cx="4812017" cy="2882414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E8AED617-5D81-2D6A-229D-D1922BB529D2}"/>
                </a:ext>
              </a:extLst>
            </p:cNvPr>
            <p:cNvSpPr txBox="1"/>
            <p:nvPr/>
          </p:nvSpPr>
          <p:spPr>
            <a:xfrm>
              <a:off x="1685040" y="2256850"/>
              <a:ext cx="4599437" cy="8452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zh-CN" altLang="en-US" sz="6000" dirty="0">
                  <a:solidFill>
                    <a:srgbClr val="38B774"/>
                  </a:solidFill>
                  <a:cs typeface="+mn-ea"/>
                  <a:sym typeface="+mn-lt"/>
                </a:rPr>
                <a:t>沟通的绊脚石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3A3D0221-3688-B1D1-CA38-397091D1EA9E}"/>
                </a:ext>
              </a:extLst>
            </p:cNvPr>
            <p:cNvSpPr txBox="1"/>
            <p:nvPr/>
          </p:nvSpPr>
          <p:spPr>
            <a:xfrm>
              <a:off x="1578749" y="1821422"/>
              <a:ext cx="4812017" cy="4354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altLang="zh-CN" sz="2800" b="1" dirty="0">
                  <a:solidFill>
                    <a:srgbClr val="38B774"/>
                  </a:solidFill>
                  <a:cs typeface="+mn-ea"/>
                  <a:sym typeface="+mn-lt"/>
                </a:rPr>
                <a:t>- PART 02 </a:t>
              </a: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cs typeface="+mn-ea"/>
                  <a:sym typeface="+mn-lt"/>
                </a:rPr>
                <a:t>-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8E862255-C37A-3138-A191-C37F2F4E449D}"/>
                </a:ext>
              </a:extLst>
            </p:cNvPr>
            <p:cNvSpPr/>
            <p:nvPr/>
          </p:nvSpPr>
          <p:spPr>
            <a:xfrm>
              <a:off x="2280042" y="3017690"/>
              <a:ext cx="3516411" cy="38420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zh-CN" altLang="en-US" sz="1200" b="1" spc="3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当你伤害了一个人，他必然拒绝你再次进入他的心灵，无论你们曾经多么亲近</a:t>
              </a:r>
              <a:r>
                <a:rPr lang="en-US" altLang="zh-CN" sz="1200" b="1" spc="3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…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8A55A11F-7AF5-F92A-B367-4FA07DC33C21}"/>
                </a:ext>
              </a:extLst>
            </p:cNvPr>
            <p:cNvSpPr txBox="1"/>
            <p:nvPr/>
          </p:nvSpPr>
          <p:spPr>
            <a:xfrm>
              <a:off x="3522341" y="3596658"/>
              <a:ext cx="1092922" cy="28174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285750" marR="0" lvl="0" indent="-285750" defTabSz="914400" rtl="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cs typeface="+mn-ea"/>
                  <a:sym typeface="+mn-lt"/>
                </a:rPr>
                <a:t>负面比较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933169BD-9CA0-C439-C0F7-157D176F7FB1}"/>
                </a:ext>
              </a:extLst>
            </p:cNvPr>
            <p:cNvSpPr txBox="1"/>
            <p:nvPr/>
          </p:nvSpPr>
          <p:spPr>
            <a:xfrm>
              <a:off x="2229557" y="3596658"/>
              <a:ext cx="1088512" cy="28174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>
              <a:defPPr>
                <a:defRPr lang="zh-CN"/>
              </a:defPPr>
              <a:lvl1pPr marR="0" lvl="0" indent="0" algn="dist" font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600" b="1" i="0" u="none" strike="noStrike" cap="none" spc="0" normalizeH="0" baseline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江城圆体 400W" panose="020B0500000000000000" charset="-122"/>
                </a:defRPr>
              </a:lvl1pPr>
            </a:lstStyle>
            <a:p>
              <a:pPr marL="285750" indent="-285750" algn="l">
                <a:buFont typeface="Wingdings" panose="05000000000000000000" pitchFamily="2" charset="2"/>
                <a:buChar char="n"/>
              </a:pPr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负面否定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99383522-6C18-3427-6D4A-C87DB105BADD}"/>
                </a:ext>
              </a:extLst>
            </p:cNvPr>
            <p:cNvSpPr txBox="1"/>
            <p:nvPr/>
          </p:nvSpPr>
          <p:spPr>
            <a:xfrm>
              <a:off x="4819535" y="3596658"/>
              <a:ext cx="976918" cy="28174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marL="285750" marR="0" lvl="0" indent="-285750" defTabSz="914400" rtl="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38B774"/>
                  </a:solidFill>
                  <a:effectLst/>
                  <a:uLnTx/>
                  <a:uFillTx/>
                  <a:cs typeface="+mn-ea"/>
                  <a:sym typeface="+mn-lt"/>
                </a:rPr>
                <a:t>威胁限制</a:t>
              </a:r>
            </a:p>
          </p:txBody>
        </p:sp>
      </p:grp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25BE0049-FD52-78FB-312D-A2BFE5886E60}"/>
              </a:ext>
            </a:extLst>
          </p:cNvPr>
          <p:cNvCxnSpPr/>
          <p:nvPr/>
        </p:nvCxnSpPr>
        <p:spPr>
          <a:xfrm>
            <a:off x="3669365" y="4632960"/>
            <a:ext cx="1645920" cy="0"/>
          </a:xfrm>
          <a:prstGeom prst="line">
            <a:avLst/>
          </a:prstGeom>
          <a:ln w="19050" cap="rnd">
            <a:solidFill>
              <a:schemeClr val="tx1">
                <a:lumMod val="50000"/>
                <a:lumOff val="50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DE5EBADD-D179-5EC6-6D3A-870DAC46C3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195877" y="2177176"/>
            <a:ext cx="4166963" cy="4166963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1696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8F8CC40-F6AD-7BF2-66D3-E07B888DC6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ln w="60325">
            <a:noFill/>
          </a:ln>
          <a:effectLst/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52B91EE-0D67-453F-16DF-09D09E4EE10C}"/>
              </a:ext>
            </a:extLst>
          </p:cNvPr>
          <p:cNvGrpSpPr/>
          <p:nvPr/>
        </p:nvGrpSpPr>
        <p:grpSpPr>
          <a:xfrm>
            <a:off x="340360" y="258323"/>
            <a:ext cx="11511280" cy="6146800"/>
            <a:chOff x="743348" y="934720"/>
            <a:chExt cx="10449655" cy="4988560"/>
          </a:xfrm>
          <a:solidFill>
            <a:schemeClr val="bg1">
              <a:alpha val="92000"/>
            </a:schemeClr>
          </a:solidFill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9227891-3D97-D1B5-14D3-2BC9A9884A98}"/>
                </a:ext>
              </a:extLst>
            </p:cNvPr>
            <p:cNvSpPr/>
            <p:nvPr/>
          </p:nvSpPr>
          <p:spPr>
            <a:xfrm>
              <a:off x="743348" y="934720"/>
              <a:ext cx="10449655" cy="4988560"/>
            </a:xfrm>
            <a:prstGeom prst="roundRect">
              <a:avLst>
                <a:gd name="adj" fmla="val 3344"/>
              </a:avLst>
            </a:prstGeom>
            <a:solidFill>
              <a:schemeClr val="bg1">
                <a:alpha val="92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>
              <a:extLst>
                <a:ext uri="{FF2B5EF4-FFF2-40B4-BE49-F238E27FC236}">
                  <a16:creationId xmlns:a16="http://schemas.microsoft.com/office/drawing/2014/main" xmlns="" id="{F63E991B-5B8C-4405-26B4-BE3158A2CE8F}"/>
                </a:ext>
              </a:extLst>
            </p:cNvPr>
            <p:cNvSpPr/>
            <p:nvPr/>
          </p:nvSpPr>
          <p:spPr>
            <a:xfrm>
              <a:off x="921767" y="1075448"/>
              <a:ext cx="10083594" cy="4707103"/>
            </a:xfrm>
            <a:prstGeom prst="roundRect">
              <a:avLst>
                <a:gd name="adj" fmla="val 6303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0ADE358-4DEF-FBA2-3AE0-796117C1DAE6}"/>
              </a:ext>
            </a:extLst>
          </p:cNvPr>
          <p:cNvSpPr txBox="1"/>
          <p:nvPr/>
        </p:nvSpPr>
        <p:spPr>
          <a:xfrm>
            <a:off x="2886581" y="772939"/>
            <a:ext cx="64188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rgbClr val="38B774"/>
                </a:solidFill>
                <a:cs typeface="+mn-ea"/>
                <a:sym typeface="+mn-lt"/>
              </a:rPr>
              <a:t>-</a:t>
            </a:r>
            <a:r>
              <a:rPr lang="zh-CN" altLang="en-US" sz="2800" b="1" dirty="0">
                <a:solidFill>
                  <a:srgbClr val="38B774"/>
                </a:solidFill>
                <a:cs typeface="+mn-ea"/>
                <a:sym typeface="+mn-lt"/>
              </a:rPr>
              <a:t>负面否定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38B774"/>
                </a:solidFill>
                <a:effectLst/>
                <a:uLnTx/>
                <a:uFillTx/>
                <a:cs typeface="+mn-ea"/>
                <a:sym typeface="+mn-lt"/>
              </a:rPr>
              <a:t>-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8B77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矩形: 圆角 28">
            <a:extLst>
              <a:ext uri="{FF2B5EF4-FFF2-40B4-BE49-F238E27FC236}">
                <a16:creationId xmlns:a16="http://schemas.microsoft.com/office/drawing/2014/main" xmlns="" id="{909048B2-C0E5-A05B-2CA0-28BEE3BC3D9B}"/>
              </a:ext>
            </a:extLst>
          </p:cNvPr>
          <p:cNvSpPr/>
          <p:nvPr/>
        </p:nvSpPr>
        <p:spPr>
          <a:xfrm>
            <a:off x="1120327" y="1356674"/>
            <a:ext cx="723665" cy="376249"/>
          </a:xfrm>
          <a:prstGeom prst="roundRect">
            <a:avLst>
              <a:gd name="adj" fmla="val 50000"/>
            </a:avLst>
          </a:prstGeom>
          <a:solidFill>
            <a:srgbClr val="2BA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矩形: 圆角 29">
            <a:extLst>
              <a:ext uri="{FF2B5EF4-FFF2-40B4-BE49-F238E27FC236}">
                <a16:creationId xmlns:a16="http://schemas.microsoft.com/office/drawing/2014/main" xmlns="" id="{0C1842E7-FEF2-592D-AB87-319FB66B9F99}"/>
              </a:ext>
            </a:extLst>
          </p:cNvPr>
          <p:cNvSpPr/>
          <p:nvPr/>
        </p:nvSpPr>
        <p:spPr>
          <a:xfrm>
            <a:off x="1152248" y="2685654"/>
            <a:ext cx="723665" cy="376249"/>
          </a:xfrm>
          <a:prstGeom prst="roundRect">
            <a:avLst>
              <a:gd name="adj" fmla="val 50000"/>
            </a:avLst>
          </a:prstGeom>
          <a:solidFill>
            <a:srgbClr val="2BA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矩形: 圆角 30">
            <a:extLst>
              <a:ext uri="{FF2B5EF4-FFF2-40B4-BE49-F238E27FC236}">
                <a16:creationId xmlns:a16="http://schemas.microsoft.com/office/drawing/2014/main" xmlns="" id="{5A3AA77B-E372-6673-1313-3448857E5C74}"/>
              </a:ext>
            </a:extLst>
          </p:cNvPr>
          <p:cNvSpPr/>
          <p:nvPr/>
        </p:nvSpPr>
        <p:spPr>
          <a:xfrm>
            <a:off x="4273474" y="1359937"/>
            <a:ext cx="723665" cy="376249"/>
          </a:xfrm>
          <a:prstGeom prst="roundRect">
            <a:avLst>
              <a:gd name="adj" fmla="val 50000"/>
            </a:avLst>
          </a:prstGeom>
          <a:solidFill>
            <a:srgbClr val="2BA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538318AE-6918-3F37-01B6-444ABB8EF0B9}"/>
              </a:ext>
            </a:extLst>
          </p:cNvPr>
          <p:cNvSpPr txBox="1"/>
          <p:nvPr/>
        </p:nvSpPr>
        <p:spPr>
          <a:xfrm>
            <a:off x="1120327" y="1294484"/>
            <a:ext cx="285178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抱 怨</a:t>
            </a:r>
            <a:endParaRPr lang="en-US" altLang="zh-CN" b="1" dirty="0">
              <a:solidFill>
                <a:schemeClr val="bg1"/>
              </a:solidFill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你怎么就不知道努力呢？你学习这么不好自己就一点都不着急吗？世界上哪有你这样没有上进的孩子呀？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51FB8CCC-FBC9-1AED-7194-817046BB0ECE}"/>
              </a:ext>
            </a:extLst>
          </p:cNvPr>
          <p:cNvSpPr txBox="1"/>
          <p:nvPr/>
        </p:nvSpPr>
        <p:spPr>
          <a:xfrm>
            <a:off x="1152248" y="2622048"/>
            <a:ext cx="2881807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说 教</a:t>
            </a:r>
            <a:endParaRPr lang="en-US" altLang="zh-CN" b="1" dirty="0">
              <a:solidFill>
                <a:schemeClr val="bg1"/>
              </a:solidFill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你应该好好学习，不该和不好的孩子玩，你只有现在加倍努力，才能考一个好大学，将来才有可能找到一份好工作。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C5C4BCD4-2E1D-7D54-53DA-9F26BF8A2422}"/>
              </a:ext>
            </a:extLst>
          </p:cNvPr>
          <p:cNvSpPr txBox="1"/>
          <p:nvPr/>
        </p:nvSpPr>
        <p:spPr>
          <a:xfrm>
            <a:off x="4273474" y="1303470"/>
            <a:ext cx="3438347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唠 叨</a:t>
            </a:r>
            <a:endParaRPr lang="en-US" altLang="zh-CN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儿子，妈妈怎么这么说你还是不懂事，你再学校要听老师的话，不要惹老师生气，否则老师不喜欢你就麻烦了，在学校可千万不要和同学打架，要讲礼貌，讲卫生。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矩形: 圆角 44">
            <a:extLst>
              <a:ext uri="{FF2B5EF4-FFF2-40B4-BE49-F238E27FC236}">
                <a16:creationId xmlns:a16="http://schemas.microsoft.com/office/drawing/2014/main" xmlns="" id="{30643C7B-0110-3618-FF01-B096A77290BF}"/>
              </a:ext>
            </a:extLst>
          </p:cNvPr>
          <p:cNvSpPr/>
          <p:nvPr/>
        </p:nvSpPr>
        <p:spPr>
          <a:xfrm>
            <a:off x="7918527" y="1344140"/>
            <a:ext cx="698640" cy="376249"/>
          </a:xfrm>
          <a:prstGeom prst="roundRect">
            <a:avLst>
              <a:gd name="adj" fmla="val 50000"/>
            </a:avLst>
          </a:prstGeom>
          <a:solidFill>
            <a:srgbClr val="2BA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矩形: 圆角 45">
            <a:extLst>
              <a:ext uri="{FF2B5EF4-FFF2-40B4-BE49-F238E27FC236}">
                <a16:creationId xmlns:a16="http://schemas.microsoft.com/office/drawing/2014/main" xmlns="" id="{6BFC0263-24A5-A24C-10E9-F204DBA75807}"/>
              </a:ext>
            </a:extLst>
          </p:cNvPr>
          <p:cNvSpPr/>
          <p:nvPr/>
        </p:nvSpPr>
        <p:spPr>
          <a:xfrm>
            <a:off x="7932534" y="2540530"/>
            <a:ext cx="698640" cy="376249"/>
          </a:xfrm>
          <a:prstGeom prst="roundRect">
            <a:avLst>
              <a:gd name="adj" fmla="val 50000"/>
            </a:avLst>
          </a:prstGeom>
          <a:solidFill>
            <a:srgbClr val="2BA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矩形: 圆角 48">
            <a:extLst>
              <a:ext uri="{FF2B5EF4-FFF2-40B4-BE49-F238E27FC236}">
                <a16:creationId xmlns:a16="http://schemas.microsoft.com/office/drawing/2014/main" xmlns="" id="{183154DD-C620-3B06-07D1-C3EB7E4943EE}"/>
              </a:ext>
            </a:extLst>
          </p:cNvPr>
          <p:cNvSpPr/>
          <p:nvPr/>
        </p:nvSpPr>
        <p:spPr>
          <a:xfrm>
            <a:off x="4337715" y="2807695"/>
            <a:ext cx="698640" cy="376249"/>
          </a:xfrm>
          <a:prstGeom prst="roundRect">
            <a:avLst>
              <a:gd name="adj" fmla="val 50000"/>
            </a:avLst>
          </a:prstGeom>
          <a:solidFill>
            <a:srgbClr val="2BA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矩形: 圆角 49">
            <a:extLst>
              <a:ext uri="{FF2B5EF4-FFF2-40B4-BE49-F238E27FC236}">
                <a16:creationId xmlns:a16="http://schemas.microsoft.com/office/drawing/2014/main" xmlns="" id="{E242A1DE-CC13-5309-CC6B-D6CFDF1B9D76}"/>
              </a:ext>
            </a:extLst>
          </p:cNvPr>
          <p:cNvSpPr/>
          <p:nvPr/>
        </p:nvSpPr>
        <p:spPr>
          <a:xfrm>
            <a:off x="1152248" y="4203555"/>
            <a:ext cx="755346" cy="376249"/>
          </a:xfrm>
          <a:prstGeom prst="roundRect">
            <a:avLst>
              <a:gd name="adj" fmla="val 50000"/>
            </a:avLst>
          </a:prstGeom>
          <a:solidFill>
            <a:srgbClr val="2BA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cs typeface="+mn-ea"/>
              <a:sym typeface="+mn-lt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xmlns="" id="{26916303-981E-DED4-287C-A1D5DF1F4323}"/>
              </a:ext>
            </a:extLst>
          </p:cNvPr>
          <p:cNvSpPr txBox="1"/>
          <p:nvPr/>
        </p:nvSpPr>
        <p:spPr>
          <a:xfrm>
            <a:off x="7937234" y="1287634"/>
            <a:ext cx="3172778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700" b="1" dirty="0">
                <a:solidFill>
                  <a:schemeClr val="bg1"/>
                </a:solidFill>
                <a:cs typeface="+mn-ea"/>
                <a:sym typeface="+mn-lt"/>
              </a:rPr>
              <a:t>比 较</a:t>
            </a:r>
            <a:endParaRPr lang="en-US" altLang="zh-CN" sz="17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你看邻居家的小胖，学习好，又听话，年年被学校评为三好学生，要好好想他学校。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977E4B52-454F-6AD2-B927-BF8725431296}"/>
              </a:ext>
            </a:extLst>
          </p:cNvPr>
          <p:cNvSpPr txBox="1"/>
          <p:nvPr/>
        </p:nvSpPr>
        <p:spPr>
          <a:xfrm>
            <a:off x="7941080" y="2476634"/>
            <a:ext cx="3172779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700" b="1" dirty="0">
                <a:solidFill>
                  <a:schemeClr val="bg1"/>
                </a:solidFill>
                <a:cs typeface="+mn-ea"/>
                <a:sym typeface="+mn-lt"/>
              </a:rPr>
              <a:t>评 价</a:t>
            </a:r>
            <a:endParaRPr lang="en-US" altLang="zh-CN" sz="1700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你知道你为什么学习成绩老上不去吗？几十因为你学习态度不端正，你就是不懂事，还不如幼儿园的孩子懂事。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xmlns="" id="{84FAD75D-F2CA-FF2B-8B4D-4CE0650C7139}"/>
              </a:ext>
            </a:extLst>
          </p:cNvPr>
          <p:cNvSpPr txBox="1"/>
          <p:nvPr/>
        </p:nvSpPr>
        <p:spPr>
          <a:xfrm>
            <a:off x="4346261" y="2736456"/>
            <a:ext cx="3172779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700" b="1" dirty="0">
                <a:solidFill>
                  <a:schemeClr val="bg1"/>
                </a:solidFill>
                <a:cs typeface="+mn-ea"/>
                <a:sym typeface="+mn-lt"/>
              </a:rPr>
              <a:t>判 断</a:t>
            </a:r>
            <a:endParaRPr lang="en-US" altLang="zh-CN" sz="1700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我肯定你做这件事不能坚持到底，因为你就没有一件事情坚持到底。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DF6DBEBD-D9A2-D1E7-00B5-ADECDDD0842F}"/>
              </a:ext>
            </a:extLst>
          </p:cNvPr>
          <p:cNvSpPr txBox="1"/>
          <p:nvPr/>
        </p:nvSpPr>
        <p:spPr>
          <a:xfrm>
            <a:off x="1182791" y="4154623"/>
            <a:ext cx="276900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700" b="1" dirty="0">
                <a:solidFill>
                  <a:schemeClr val="bg1"/>
                </a:solidFill>
                <a:cs typeface="+mn-ea"/>
                <a:sym typeface="+mn-lt"/>
              </a:rPr>
              <a:t>责 备</a:t>
            </a:r>
            <a:endParaRPr lang="en-US" altLang="zh-CN" sz="1700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你看，你不听我的，怎么样，又错了吧？所以俗话说：不听老人言，吃亏在眼前。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xmlns="" id="{369DC12D-3383-76C6-DFDB-2EC01D1B8D01}"/>
              </a:ext>
            </a:extLst>
          </p:cNvPr>
          <p:cNvSpPr/>
          <p:nvPr/>
        </p:nvSpPr>
        <p:spPr>
          <a:xfrm>
            <a:off x="1182791" y="5785149"/>
            <a:ext cx="10084649" cy="20998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8CB79C7-800C-14B1-7AF9-BF7D51405E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3806" y="3012726"/>
            <a:ext cx="5433469" cy="3708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025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3" grpId="0"/>
      <p:bldP spid="34" grpId="0"/>
      <p:bldP spid="37" grpId="0"/>
      <p:bldP spid="45" grpId="0" animBg="1"/>
      <p:bldP spid="46" grpId="0" animBg="1"/>
      <p:bldP spid="49" grpId="0" animBg="1"/>
      <p:bldP spid="50" grpId="0" animBg="1"/>
      <p:bldP spid="52" grpId="0"/>
      <p:bldP spid="53" grpId="0"/>
      <p:bldP spid="54" grpId="0"/>
      <p:bldP spid="55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5wxj0wh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1327</TotalTime>
  <Words>2521</Words>
  <Application>Microsoft Office PowerPoint</Application>
  <PresentationFormat>宽屏</PresentationFormat>
  <Paragraphs>279</Paragraphs>
  <Slides>31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31</vt:i4>
      </vt:variant>
    </vt:vector>
  </HeadingPairs>
  <TitlesOfParts>
    <vt:vector size="42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12</cp:revision>
  <dcterms:created xsi:type="dcterms:W3CDTF">2022-05-29T13:15:55Z</dcterms:created>
  <dcterms:modified xsi:type="dcterms:W3CDTF">2022-10-25T12:28:54Z</dcterms:modified>
</cp:coreProperties>
</file>