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9.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0.xml" ContentType="application/vnd.openxmlformats-officedocument.presentationml.tags+xml"/>
  <Override PartName="/ppt/notesSlides/notesSlide31.xml" ContentType="application/vnd.openxmlformats-officedocument.presentationml.notesSlide+xml"/>
  <Override PartName="/ppt/tags/tag11.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12.xml" ContentType="application/vnd.openxmlformats-officedocument.presentationml.tags+xml"/>
  <Override PartName="/ppt/notesSlides/notesSlide40.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29.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49.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58.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tags/tag111.xml" ContentType="application/vnd.openxmlformats-officedocument.presentationml.tags+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tags/tag112.xml" ContentType="application/vnd.openxmlformats-officedocument.presentationml.tags+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tags/tag113.xml" ContentType="application/vnd.openxmlformats-officedocument.presentationml.tags+xml"/>
  <Override PartName="/ppt/notesSlides/notesSlide77.xml" ContentType="application/vnd.openxmlformats-officedocument.presentationml.notesSlide+xml"/>
  <Override PartName="/ppt/notesSlides/notesSlide7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 id="2147483667" r:id="rId3"/>
  </p:sldMasterIdLst>
  <p:notesMasterIdLst>
    <p:notesMasterId r:id="rId82"/>
  </p:notesMasterIdLst>
  <p:sldIdLst>
    <p:sldId id="257" r:id="rId4"/>
    <p:sldId id="258" r:id="rId5"/>
    <p:sldId id="259" r:id="rId6"/>
    <p:sldId id="412" r:id="rId7"/>
    <p:sldId id="260" r:id="rId8"/>
    <p:sldId id="261" r:id="rId9"/>
    <p:sldId id="262" r:id="rId10"/>
    <p:sldId id="263" r:id="rId11"/>
    <p:sldId id="264" r:id="rId12"/>
    <p:sldId id="265" r:id="rId13"/>
    <p:sldId id="266" r:id="rId14"/>
    <p:sldId id="268" r:id="rId15"/>
    <p:sldId id="415" r:id="rId16"/>
    <p:sldId id="270" r:id="rId17"/>
    <p:sldId id="271" r:id="rId18"/>
    <p:sldId id="272" r:id="rId19"/>
    <p:sldId id="273" r:id="rId20"/>
    <p:sldId id="274" r:id="rId21"/>
    <p:sldId id="275" r:id="rId22"/>
    <p:sldId id="276" r:id="rId23"/>
    <p:sldId id="277"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41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491" r:id="rId74"/>
    <p:sldId id="331" r:id="rId75"/>
    <p:sldId id="332" r:id="rId76"/>
    <p:sldId id="333" r:id="rId77"/>
    <p:sldId id="334" r:id="rId78"/>
    <p:sldId id="335" r:id="rId79"/>
    <p:sldId id="492" r:id="rId80"/>
    <p:sldId id="493" r:id="rId81"/>
  </p:sldIdLst>
  <p:sldSz cx="12192000" cy="6858000"/>
  <p:notesSz cx="6858000" cy="9144000"/>
  <p:custDataLst>
    <p:tags r:id="rId8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36">
          <p15:clr>
            <a:srgbClr val="A4A3A4"/>
          </p15:clr>
        </p15:guide>
        <p15:guide id="2" pos="391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986FF"/>
    <a:srgbClr val="F99F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6" d="100"/>
          <a:sy n="106" d="100"/>
        </p:scale>
        <p:origin x="756" y="114"/>
      </p:cViewPr>
      <p:guideLst>
        <p:guide orient="horz" pos="2336"/>
        <p:guide pos="3914"/>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commentAuthors" Target="commentAuthors.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tags" Target="tags/tag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theme" Target="theme/theme1.xml"/><Relationship Id="rId61" Type="http://schemas.openxmlformats.org/officeDocument/2006/relationships/slide" Target="slides/slide58.xml"/><Relationship Id="rId8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Y-Values</c:v>
                </c:pt>
              </c:strCache>
            </c:strRef>
          </c:tx>
          <c:spPr>
            <a:ln w="28575" cap="rnd" cmpd="sng" algn="ctr">
              <a:solidFill>
                <a:schemeClr val="accent1"/>
              </a:solidFill>
              <a:prstDash val="solid"/>
              <a:round/>
            </a:ln>
          </c:spPr>
          <c:marker>
            <c:symbol val="circle"/>
            <c:size val="10"/>
            <c:spPr>
              <a:solidFill>
                <a:schemeClr val="accent1"/>
              </a:solidFill>
              <a:ln w="9525" cap="flat" cmpd="sng" algn="ctr">
                <a:solidFill>
                  <a:schemeClr val="accent1"/>
                </a:solidFill>
                <a:prstDash val="sysDot"/>
                <a:round/>
              </a:ln>
            </c:spPr>
          </c:marker>
          <c:trendline>
            <c:trendlineType val="log"/>
            <c:dispRSqr val="0"/>
            <c:dispEq val="0"/>
          </c:trendline>
          <c:trendline>
            <c:trendlineType val="log"/>
            <c:dispRSqr val="0"/>
            <c:dispEq val="0"/>
          </c:trendline>
          <c:xVal>
            <c:numRef>
              <c:f>Sheet1!$A$2:$A$5</c:f>
              <c:numCache>
                <c:formatCode>General</c:formatCode>
                <c:ptCount val="4"/>
                <c:pt idx="0">
                  <c:v>0</c:v>
                </c:pt>
                <c:pt idx="1">
                  <c:v>1</c:v>
                </c:pt>
                <c:pt idx="2">
                  <c:v>2</c:v>
                </c:pt>
                <c:pt idx="3">
                  <c:v>2.6</c:v>
                </c:pt>
              </c:numCache>
            </c:numRef>
          </c:xVal>
          <c:yVal>
            <c:numRef>
              <c:f>Sheet1!$B$2:$B$5</c:f>
              <c:numCache>
                <c:formatCode>General</c:formatCode>
                <c:ptCount val="4"/>
                <c:pt idx="0">
                  <c:v>0</c:v>
                </c:pt>
                <c:pt idx="1">
                  <c:v>1</c:v>
                </c:pt>
                <c:pt idx="2">
                  <c:v>1</c:v>
                </c:pt>
                <c:pt idx="3">
                  <c:v>3</c:v>
                </c:pt>
              </c:numCache>
            </c:numRef>
          </c:yVal>
          <c:smooth val="1"/>
        </c:ser>
        <c:ser>
          <c:idx val="1"/>
          <c:order val="1"/>
          <c:tx>
            <c:strRef>
              <c:f>Sheet1!$C$1</c:f>
              <c:strCache>
                <c:ptCount val="1"/>
                <c:pt idx="0">
                  <c:v>Column1</c:v>
                </c:pt>
              </c:strCache>
            </c:strRef>
          </c:tx>
          <c:spPr>
            <a:ln w="28575" cap="rnd" cmpd="sng" algn="ctr">
              <a:solidFill>
                <a:srgbClr val="00B0F0"/>
              </a:solidFill>
              <a:prstDash val="solid"/>
              <a:round/>
            </a:ln>
          </c:spPr>
          <c:marker>
            <c:symbol val="circle"/>
            <c:size val="10"/>
            <c:spPr>
              <a:solidFill>
                <a:srgbClr val="00B0F0"/>
              </a:solidFill>
              <a:ln w="9525" cap="flat" cmpd="sng" algn="ctr">
                <a:solidFill>
                  <a:srgbClr val="00B0F0"/>
                </a:solidFill>
                <a:prstDash val="solid"/>
                <a:round/>
              </a:ln>
            </c:spPr>
          </c:marker>
          <c:xVal>
            <c:numRef>
              <c:f>Sheet1!$A$2:$A$5</c:f>
              <c:numCache>
                <c:formatCode>General</c:formatCode>
                <c:ptCount val="4"/>
                <c:pt idx="0">
                  <c:v>0</c:v>
                </c:pt>
                <c:pt idx="1">
                  <c:v>1</c:v>
                </c:pt>
                <c:pt idx="2">
                  <c:v>2</c:v>
                </c:pt>
                <c:pt idx="3">
                  <c:v>2.6</c:v>
                </c:pt>
              </c:numCache>
            </c:numRef>
          </c:xVal>
          <c:yVal>
            <c:numRef>
              <c:f>Sheet1!$C$2:$C$5</c:f>
              <c:numCache>
                <c:formatCode>General</c:formatCode>
                <c:ptCount val="4"/>
                <c:pt idx="0">
                  <c:v>0</c:v>
                </c:pt>
                <c:pt idx="1">
                  <c:v>2</c:v>
                </c:pt>
                <c:pt idx="2">
                  <c:v>2</c:v>
                </c:pt>
                <c:pt idx="3">
                  <c:v>1</c:v>
                </c:pt>
              </c:numCache>
            </c:numRef>
          </c:yVal>
          <c:smooth val="1"/>
        </c:ser>
        <c:ser>
          <c:idx val="2"/>
          <c:order val="2"/>
          <c:tx>
            <c:strRef>
              <c:f>Sheet1!$D$1</c:f>
              <c:strCache>
                <c:ptCount val="1"/>
                <c:pt idx="0">
                  <c:v>Column2</c:v>
                </c:pt>
              </c:strCache>
            </c:strRef>
          </c:tx>
          <c:spPr>
            <a:ln w="28575" cap="rnd" cmpd="sng" algn="ctr">
              <a:solidFill>
                <a:schemeClr val="accent5">
                  <a:lumMod val="60000"/>
                  <a:lumOff val="40000"/>
                </a:schemeClr>
              </a:solidFill>
              <a:prstDash val="solid"/>
              <a:round/>
            </a:ln>
          </c:spPr>
          <c:marker>
            <c:symbol val="circle"/>
            <c:size val="10"/>
            <c:spPr>
              <a:solidFill>
                <a:schemeClr val="accent5">
                  <a:lumMod val="60000"/>
                  <a:lumOff val="40000"/>
                </a:schemeClr>
              </a:solidFill>
              <a:ln w="9525" cap="flat" cmpd="sng" algn="ctr">
                <a:solidFill>
                  <a:schemeClr val="accent3"/>
                </a:solidFill>
                <a:prstDash val="solid"/>
                <a:round/>
              </a:ln>
            </c:spPr>
          </c:marker>
          <c:xVal>
            <c:numRef>
              <c:f>Sheet1!$A$2:$A$5</c:f>
              <c:numCache>
                <c:formatCode>General</c:formatCode>
                <c:ptCount val="4"/>
                <c:pt idx="0">
                  <c:v>0</c:v>
                </c:pt>
                <c:pt idx="1">
                  <c:v>1</c:v>
                </c:pt>
                <c:pt idx="2">
                  <c:v>2</c:v>
                </c:pt>
                <c:pt idx="3">
                  <c:v>2.6</c:v>
                </c:pt>
              </c:numCache>
            </c:numRef>
          </c:xVal>
          <c:yVal>
            <c:numRef>
              <c:f>Sheet1!$D$2:$D$5</c:f>
              <c:numCache>
                <c:formatCode>General</c:formatCode>
                <c:ptCount val="4"/>
                <c:pt idx="0">
                  <c:v>0</c:v>
                </c:pt>
                <c:pt idx="1">
                  <c:v>3</c:v>
                </c:pt>
                <c:pt idx="2">
                  <c:v>3.1</c:v>
                </c:pt>
                <c:pt idx="3">
                  <c:v>3.5</c:v>
                </c:pt>
              </c:numCache>
            </c:numRef>
          </c:yVal>
          <c:smooth val="1"/>
        </c:ser>
        <c:ser>
          <c:idx val="3"/>
          <c:order val="3"/>
          <c:tx>
            <c:strRef>
              <c:f>Sheet1!$E$1</c:f>
              <c:strCache>
                <c:ptCount val="1"/>
                <c:pt idx="0">
                  <c:v>Column3</c:v>
                </c:pt>
              </c:strCache>
            </c:strRef>
          </c:tx>
          <c:xVal>
            <c:numRef>
              <c:f>Sheet1!$A$2:$A$5</c:f>
              <c:numCache>
                <c:formatCode>General</c:formatCode>
                <c:ptCount val="4"/>
                <c:pt idx="0">
                  <c:v>0</c:v>
                </c:pt>
                <c:pt idx="1">
                  <c:v>1</c:v>
                </c:pt>
                <c:pt idx="2">
                  <c:v>2</c:v>
                </c:pt>
                <c:pt idx="3">
                  <c:v>2.6</c:v>
                </c:pt>
              </c:numCache>
            </c:numRef>
          </c:xVal>
          <c:yVal>
            <c:numRef>
              <c:f>Sheet1!$E$2:$E$5</c:f>
              <c:numCache>
                <c:formatCode>General</c:formatCode>
                <c:ptCount val="4"/>
              </c:numCache>
            </c:numRef>
          </c:yVal>
          <c:smooth val="1"/>
        </c:ser>
        <c:dLbls>
          <c:showLegendKey val="0"/>
          <c:showVal val="0"/>
          <c:showCatName val="0"/>
          <c:showSerName val="0"/>
          <c:showPercent val="0"/>
          <c:showBubbleSize val="0"/>
        </c:dLbls>
        <c:axId val="-1648775536"/>
        <c:axId val="-1648783152"/>
      </c:scatterChart>
      <c:valAx>
        <c:axId val="-1648775536"/>
        <c:scaling>
          <c:orientation val="minMax"/>
        </c:scaling>
        <c:delete val="0"/>
        <c:axPos val="b"/>
        <c:numFmt formatCode="General" sourceLinked="1"/>
        <c:majorTickMark val="out"/>
        <c:minorTickMark val="none"/>
        <c:tickLblPos val="nextTo"/>
        <c:spPr>
          <a:ln w="9525" cap="flat" cmpd="sng" algn="ctr">
            <a:solidFill>
              <a:schemeClr val="bg1">
                <a:lumMod val="75000"/>
              </a:schemeClr>
            </a:solidFill>
            <a:prstDash val="solid"/>
            <a:round/>
          </a:ln>
        </c:spPr>
        <c:txPr>
          <a:bodyPr rot="-60000000" vert="horz"/>
          <a:lstStyle/>
          <a:p>
            <a:pPr>
              <a:defRPr/>
            </a:pPr>
            <a:endParaRPr lang="zh-CN"/>
          </a:p>
        </c:txPr>
        <c:crossAx val="-1648783152"/>
        <c:crosses val="autoZero"/>
        <c:crossBetween val="midCat"/>
      </c:valAx>
      <c:valAx>
        <c:axId val="-1648783152"/>
        <c:scaling>
          <c:orientation val="minMax"/>
        </c:scaling>
        <c:delete val="0"/>
        <c:axPos val="l"/>
        <c:majorGridlines>
          <c:spPr>
            <a:ln w="9525" cap="flat" cmpd="sng" algn="ctr">
              <a:solidFill>
                <a:schemeClr val="bg1">
                  <a:lumMod val="75000"/>
                </a:schemeClr>
              </a:solidFill>
              <a:prstDash val="sysDash"/>
              <a:round/>
            </a:ln>
          </c:spPr>
        </c:majorGridlines>
        <c:numFmt formatCode="General" sourceLinked="1"/>
        <c:majorTickMark val="out"/>
        <c:minorTickMark val="none"/>
        <c:tickLblPos val="nextTo"/>
        <c:spPr>
          <a:ln w="9525" cap="flat" cmpd="sng" algn="ctr">
            <a:solidFill>
              <a:schemeClr val="bg1">
                <a:lumMod val="75000"/>
              </a:schemeClr>
            </a:solidFill>
            <a:prstDash val="solid"/>
            <a:round/>
          </a:ln>
        </c:spPr>
        <c:txPr>
          <a:bodyPr rot="-60000000" vert="horz"/>
          <a:lstStyle/>
          <a:p>
            <a:pPr>
              <a:defRPr/>
            </a:pPr>
            <a:endParaRPr lang="zh-CN"/>
          </a:p>
        </c:txPr>
        <c:crossAx val="-1648775536"/>
        <c:crosses val="autoZero"/>
        <c:crossBetween val="midCat"/>
      </c:valAx>
    </c:plotArea>
    <c:plotVisOnly val="1"/>
    <c:dispBlanksAs val="gap"/>
    <c:showDLblsOverMax val="0"/>
  </c:chart>
  <c:txPr>
    <a:bodyPr/>
    <a:lstStyle/>
    <a:p>
      <a:pPr>
        <a:defRPr lang="zh-CN" sz="1800">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1F876B-4679-4F84-960B-AF331DF940D8}" type="datetimeFigureOut">
              <a:rPr lang="zh-CN" altLang="en-US" smtClean="0"/>
              <a:t>2022/10/26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2E4418-D4D5-4338-8BDC-3D1E1293DE27}" type="slidenum">
              <a:rPr lang="zh-CN" altLang="en-US" smtClean="0"/>
              <a:t>‹#›</a:t>
            </a:fld>
            <a:endParaRPr lang="zh-CN" altLang="en-US"/>
          </a:p>
        </p:txBody>
      </p:sp>
    </p:spTree>
    <p:extLst>
      <p:ext uri="{BB962C8B-B14F-4D97-AF65-F5344CB8AC3E}">
        <p14:creationId xmlns:p14="http://schemas.microsoft.com/office/powerpoint/2010/main" val="3645184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0" name="幻灯片图像占位符 1"/>
          <p:cNvSpPr>
            <a:spLocks noGrp="1" noRot="1" noChangeAspect="1"/>
          </p:cNvSpPr>
          <p:nvPr>
            <p:ph type="sldImg"/>
          </p:nvPr>
        </p:nvSpPr>
        <p:spPr/>
      </p:sp>
      <p:sp>
        <p:nvSpPr>
          <p:cNvPr id="1048611" name="备注占位符 2"/>
          <p:cNvSpPr>
            <a:spLocks noGrp="1"/>
          </p:cNvSpPr>
          <p:nvPr>
            <p:ph type="body" idx="1"/>
          </p:nvPr>
        </p:nvSpPr>
        <p:spPr/>
        <p:txBody>
          <a:bodyPr/>
          <a:lstStyle/>
          <a:p>
            <a:endParaRPr lang="zh-CN" altLang="en-US"/>
          </a:p>
        </p:txBody>
      </p:sp>
      <p:sp>
        <p:nvSpPr>
          <p:cNvPr id="1048612" name="灯片编号占位符 3"/>
          <p:cNvSpPr>
            <a:spLocks noGrp="1"/>
          </p:cNvSpPr>
          <p:nvPr>
            <p:ph type="sldNum" sz="quarter" idx="10"/>
          </p:nvPr>
        </p:nvSpPr>
        <p:spPr/>
        <p:txBody>
          <a:bodyPr/>
          <a:lstStyle/>
          <a:p>
            <a:fld id="{28179876-21DC-41E8-8E63-89BCD04AD88F}" type="slidenum">
              <a:rPr lang="zh-CN" altLang="en-US" smtClean="0"/>
              <a:t>1</a:t>
            </a:fld>
            <a:endParaRPr lang="zh-CN" altLang="en-US"/>
          </a:p>
        </p:txBody>
      </p:sp>
    </p:spTree>
    <p:extLst>
      <p:ext uri="{BB962C8B-B14F-4D97-AF65-F5344CB8AC3E}">
        <p14:creationId xmlns:p14="http://schemas.microsoft.com/office/powerpoint/2010/main" val="4208042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62" name="幻灯片图像占位符 1"/>
          <p:cNvSpPr>
            <a:spLocks noGrp="1" noRot="1" noChangeAspect="1"/>
          </p:cNvSpPr>
          <p:nvPr>
            <p:ph type="sldImg"/>
          </p:nvPr>
        </p:nvSpPr>
        <p:spPr/>
      </p:sp>
      <p:sp>
        <p:nvSpPr>
          <p:cNvPr id="1048863" name="备注占位符 2"/>
          <p:cNvSpPr>
            <a:spLocks noGrp="1"/>
          </p:cNvSpPr>
          <p:nvPr>
            <p:ph type="body" idx="1"/>
          </p:nvPr>
        </p:nvSpPr>
        <p:spPr/>
        <p:txBody>
          <a:bodyPr/>
          <a:lstStyle/>
          <a:p>
            <a:endParaRPr lang="zh-CN" altLang="en-US"/>
          </a:p>
        </p:txBody>
      </p:sp>
      <p:sp>
        <p:nvSpPr>
          <p:cNvPr id="1048864" name="灯片编号占位符 3"/>
          <p:cNvSpPr>
            <a:spLocks noGrp="1"/>
          </p:cNvSpPr>
          <p:nvPr>
            <p:ph type="sldNum" sz="quarter" idx="10"/>
          </p:nvPr>
        </p:nvSpPr>
        <p:spPr/>
        <p:txBody>
          <a:bodyPr/>
          <a:lstStyle/>
          <a:p>
            <a:fld id="{28179876-21DC-41E8-8E63-89BCD04AD88F}" type="slidenum">
              <a:rPr lang="zh-CN" altLang="en-US" smtClean="0"/>
              <a:t>10</a:t>
            </a:fld>
            <a:endParaRPr lang="zh-CN" altLang="en-US"/>
          </a:p>
        </p:txBody>
      </p:sp>
    </p:spTree>
    <p:extLst>
      <p:ext uri="{BB962C8B-B14F-4D97-AF65-F5344CB8AC3E}">
        <p14:creationId xmlns:p14="http://schemas.microsoft.com/office/powerpoint/2010/main" val="611006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85" name="幻灯片图像占位符 1"/>
          <p:cNvSpPr>
            <a:spLocks noGrp="1" noRot="1" noChangeAspect="1"/>
          </p:cNvSpPr>
          <p:nvPr>
            <p:ph type="sldImg"/>
          </p:nvPr>
        </p:nvSpPr>
        <p:spPr/>
      </p:sp>
      <p:sp>
        <p:nvSpPr>
          <p:cNvPr id="1048886" name="备注占位符 2"/>
          <p:cNvSpPr>
            <a:spLocks noGrp="1"/>
          </p:cNvSpPr>
          <p:nvPr>
            <p:ph type="body" idx="1"/>
          </p:nvPr>
        </p:nvSpPr>
        <p:spPr/>
        <p:txBody>
          <a:bodyPr/>
          <a:lstStyle/>
          <a:p>
            <a:endParaRPr lang="zh-CN" altLang="en-US"/>
          </a:p>
        </p:txBody>
      </p:sp>
      <p:sp>
        <p:nvSpPr>
          <p:cNvPr id="1048887" name="灯片编号占位符 3"/>
          <p:cNvSpPr>
            <a:spLocks noGrp="1"/>
          </p:cNvSpPr>
          <p:nvPr>
            <p:ph type="sldNum" sz="quarter" idx="10"/>
          </p:nvPr>
        </p:nvSpPr>
        <p:spPr/>
        <p:txBody>
          <a:bodyPr/>
          <a:lstStyle/>
          <a:p>
            <a:fld id="{28179876-21DC-41E8-8E63-89BCD04AD88F}" type="slidenum">
              <a:rPr lang="zh-CN" altLang="en-US" smtClean="0"/>
              <a:t>11</a:t>
            </a:fld>
            <a:endParaRPr lang="zh-CN" altLang="en-US"/>
          </a:p>
        </p:txBody>
      </p:sp>
    </p:spTree>
    <p:extLst>
      <p:ext uri="{BB962C8B-B14F-4D97-AF65-F5344CB8AC3E}">
        <p14:creationId xmlns:p14="http://schemas.microsoft.com/office/powerpoint/2010/main" val="12445153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13" name="幻灯片图像占位符 1"/>
          <p:cNvSpPr>
            <a:spLocks noGrp="1" noRot="1" noChangeAspect="1"/>
          </p:cNvSpPr>
          <p:nvPr>
            <p:ph type="sldImg"/>
          </p:nvPr>
        </p:nvSpPr>
        <p:spPr/>
      </p:sp>
      <p:sp>
        <p:nvSpPr>
          <p:cNvPr id="1048914" name="备注占位符 2"/>
          <p:cNvSpPr>
            <a:spLocks noGrp="1"/>
          </p:cNvSpPr>
          <p:nvPr>
            <p:ph type="body" idx="1"/>
          </p:nvPr>
        </p:nvSpPr>
        <p:spPr/>
        <p:txBody>
          <a:bodyPr/>
          <a:lstStyle/>
          <a:p>
            <a:endParaRPr lang="zh-CN" altLang="en-US"/>
          </a:p>
        </p:txBody>
      </p:sp>
      <p:sp>
        <p:nvSpPr>
          <p:cNvPr id="1048915" name="灯片编号占位符 3"/>
          <p:cNvSpPr>
            <a:spLocks noGrp="1"/>
          </p:cNvSpPr>
          <p:nvPr>
            <p:ph type="sldNum" sz="quarter" idx="10"/>
          </p:nvPr>
        </p:nvSpPr>
        <p:spPr/>
        <p:txBody>
          <a:bodyPr/>
          <a:lstStyle/>
          <a:p>
            <a:fld id="{28179876-21DC-41E8-8E63-89BCD04AD88F}" type="slidenum">
              <a:rPr lang="zh-CN" altLang="en-US" smtClean="0"/>
              <a:t>12</a:t>
            </a:fld>
            <a:endParaRPr lang="zh-CN" altLang="en-US"/>
          </a:p>
        </p:txBody>
      </p:sp>
    </p:spTree>
    <p:extLst>
      <p:ext uri="{BB962C8B-B14F-4D97-AF65-F5344CB8AC3E}">
        <p14:creationId xmlns:p14="http://schemas.microsoft.com/office/powerpoint/2010/main" val="31339966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0" name="幻灯片图像占位符 1"/>
          <p:cNvSpPr>
            <a:spLocks noGrp="1" noRot="1" noChangeAspect="1"/>
          </p:cNvSpPr>
          <p:nvPr>
            <p:ph type="sldImg"/>
          </p:nvPr>
        </p:nvSpPr>
        <p:spPr/>
      </p:sp>
      <p:sp>
        <p:nvSpPr>
          <p:cNvPr id="1048611" name="备注占位符 2"/>
          <p:cNvSpPr>
            <a:spLocks noGrp="1"/>
          </p:cNvSpPr>
          <p:nvPr>
            <p:ph type="body" idx="1"/>
          </p:nvPr>
        </p:nvSpPr>
        <p:spPr/>
        <p:txBody>
          <a:bodyPr/>
          <a:lstStyle/>
          <a:p>
            <a:endParaRPr lang="zh-CN" altLang="en-US"/>
          </a:p>
        </p:txBody>
      </p:sp>
      <p:sp>
        <p:nvSpPr>
          <p:cNvPr id="1048612" name="灯片编号占位符 3"/>
          <p:cNvSpPr>
            <a:spLocks noGrp="1"/>
          </p:cNvSpPr>
          <p:nvPr>
            <p:ph type="sldNum" sz="quarter" idx="10"/>
          </p:nvPr>
        </p:nvSpPr>
        <p:spPr/>
        <p:txBody>
          <a:bodyPr/>
          <a:lstStyle/>
          <a:p>
            <a:fld id="{28179876-21DC-41E8-8E63-89BCD04AD88F}" type="slidenum">
              <a:rPr lang="zh-CN" altLang="en-US" smtClean="0"/>
              <a:t>13</a:t>
            </a:fld>
            <a:endParaRPr lang="zh-CN" altLang="en-US"/>
          </a:p>
        </p:txBody>
      </p:sp>
    </p:spTree>
    <p:extLst>
      <p:ext uri="{BB962C8B-B14F-4D97-AF65-F5344CB8AC3E}">
        <p14:creationId xmlns:p14="http://schemas.microsoft.com/office/powerpoint/2010/main" val="915436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07" name="幻灯片图像占位符 1"/>
          <p:cNvSpPr>
            <a:spLocks noGrp="1" noRot="1" noChangeAspect="1"/>
          </p:cNvSpPr>
          <p:nvPr>
            <p:ph type="sldImg"/>
          </p:nvPr>
        </p:nvSpPr>
        <p:spPr/>
      </p:sp>
      <p:sp>
        <p:nvSpPr>
          <p:cNvPr id="1049008" name="备注占位符 2"/>
          <p:cNvSpPr>
            <a:spLocks noGrp="1"/>
          </p:cNvSpPr>
          <p:nvPr>
            <p:ph type="body" idx="1"/>
          </p:nvPr>
        </p:nvSpPr>
        <p:spPr/>
        <p:txBody>
          <a:bodyPr/>
          <a:lstStyle/>
          <a:p>
            <a:endParaRPr lang="zh-CN" altLang="en-US"/>
          </a:p>
        </p:txBody>
      </p:sp>
      <p:sp>
        <p:nvSpPr>
          <p:cNvPr id="1049009" name="灯片编号占位符 3"/>
          <p:cNvSpPr>
            <a:spLocks noGrp="1"/>
          </p:cNvSpPr>
          <p:nvPr>
            <p:ph type="sldNum" sz="quarter" idx="10"/>
          </p:nvPr>
        </p:nvSpPr>
        <p:spPr/>
        <p:txBody>
          <a:bodyPr/>
          <a:lstStyle/>
          <a:p>
            <a:fld id="{28179876-21DC-41E8-8E63-89BCD04AD88F}" type="slidenum">
              <a:rPr lang="zh-CN" altLang="en-US" smtClean="0"/>
              <a:t>14</a:t>
            </a:fld>
            <a:endParaRPr lang="zh-CN" altLang="en-US"/>
          </a:p>
        </p:txBody>
      </p:sp>
    </p:spTree>
    <p:extLst>
      <p:ext uri="{BB962C8B-B14F-4D97-AF65-F5344CB8AC3E}">
        <p14:creationId xmlns:p14="http://schemas.microsoft.com/office/powerpoint/2010/main" val="11678316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220" name="幻灯片图像占位符 1"/>
          <p:cNvSpPr>
            <a:spLocks noGrp="1" noRot="1" noChangeAspect="1"/>
          </p:cNvSpPr>
          <p:nvPr>
            <p:ph type="sldImg"/>
          </p:nvPr>
        </p:nvSpPr>
        <p:spPr/>
      </p:sp>
      <p:sp>
        <p:nvSpPr>
          <p:cNvPr id="1049221" name="备注占位符 2"/>
          <p:cNvSpPr>
            <a:spLocks noGrp="1"/>
          </p:cNvSpPr>
          <p:nvPr>
            <p:ph type="body" idx="1"/>
          </p:nvPr>
        </p:nvSpPr>
        <p:spPr/>
        <p:txBody>
          <a:bodyPr/>
          <a:lstStyle/>
          <a:p>
            <a:endParaRPr lang="zh-CN" altLang="en-US"/>
          </a:p>
        </p:txBody>
      </p:sp>
      <p:sp>
        <p:nvSpPr>
          <p:cNvPr id="1049222" name="灯片编号占位符 3"/>
          <p:cNvSpPr>
            <a:spLocks noGrp="1"/>
          </p:cNvSpPr>
          <p:nvPr>
            <p:ph type="sldNum" sz="quarter" idx="10"/>
          </p:nvPr>
        </p:nvSpPr>
        <p:spPr/>
        <p:txBody>
          <a:bodyPr/>
          <a:lstStyle/>
          <a:p>
            <a:fld id="{28179876-21DC-41E8-8E63-89BCD04AD88F}" type="slidenum">
              <a:rPr lang="zh-CN" altLang="en-US" smtClean="0"/>
              <a:t>15</a:t>
            </a:fld>
            <a:endParaRPr lang="zh-CN" altLang="en-US"/>
          </a:p>
        </p:txBody>
      </p:sp>
    </p:spTree>
    <p:extLst>
      <p:ext uri="{BB962C8B-B14F-4D97-AF65-F5344CB8AC3E}">
        <p14:creationId xmlns:p14="http://schemas.microsoft.com/office/powerpoint/2010/main" val="23044927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251" name="幻灯片图像占位符 1"/>
          <p:cNvSpPr>
            <a:spLocks noGrp="1" noRot="1" noChangeAspect="1"/>
          </p:cNvSpPr>
          <p:nvPr>
            <p:ph type="sldImg"/>
          </p:nvPr>
        </p:nvSpPr>
        <p:spPr/>
      </p:sp>
      <p:sp>
        <p:nvSpPr>
          <p:cNvPr id="1049252" name="备注占位符 2"/>
          <p:cNvSpPr>
            <a:spLocks noGrp="1"/>
          </p:cNvSpPr>
          <p:nvPr>
            <p:ph type="body" idx="1"/>
          </p:nvPr>
        </p:nvSpPr>
        <p:spPr/>
        <p:txBody>
          <a:bodyPr/>
          <a:lstStyle/>
          <a:p>
            <a:endParaRPr lang="zh-CN" altLang="en-US"/>
          </a:p>
        </p:txBody>
      </p:sp>
      <p:sp>
        <p:nvSpPr>
          <p:cNvPr id="1049253" name="灯片编号占位符 3"/>
          <p:cNvSpPr>
            <a:spLocks noGrp="1"/>
          </p:cNvSpPr>
          <p:nvPr>
            <p:ph type="sldNum" sz="quarter" idx="10"/>
          </p:nvPr>
        </p:nvSpPr>
        <p:spPr/>
        <p:txBody>
          <a:bodyPr/>
          <a:lstStyle/>
          <a:p>
            <a:fld id="{28179876-21DC-41E8-8E63-89BCD04AD88F}" type="slidenum">
              <a:rPr lang="zh-CN" altLang="en-US" smtClean="0"/>
              <a:t>16</a:t>
            </a:fld>
            <a:endParaRPr lang="zh-CN" altLang="en-US"/>
          </a:p>
        </p:txBody>
      </p:sp>
    </p:spTree>
    <p:extLst>
      <p:ext uri="{BB962C8B-B14F-4D97-AF65-F5344CB8AC3E}">
        <p14:creationId xmlns:p14="http://schemas.microsoft.com/office/powerpoint/2010/main" val="34916881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270" name="幻灯片图像占位符 1"/>
          <p:cNvSpPr>
            <a:spLocks noGrp="1" noRot="1" noChangeAspect="1"/>
          </p:cNvSpPr>
          <p:nvPr>
            <p:ph type="sldImg"/>
          </p:nvPr>
        </p:nvSpPr>
        <p:spPr/>
      </p:sp>
      <p:sp>
        <p:nvSpPr>
          <p:cNvPr id="1049271" name="备注占位符 2"/>
          <p:cNvSpPr>
            <a:spLocks noGrp="1"/>
          </p:cNvSpPr>
          <p:nvPr>
            <p:ph type="body" idx="1"/>
          </p:nvPr>
        </p:nvSpPr>
        <p:spPr/>
        <p:txBody>
          <a:bodyPr/>
          <a:lstStyle/>
          <a:p>
            <a:endParaRPr lang="zh-CN" altLang="en-US"/>
          </a:p>
        </p:txBody>
      </p:sp>
      <p:sp>
        <p:nvSpPr>
          <p:cNvPr id="1049272" name="灯片编号占位符 3"/>
          <p:cNvSpPr>
            <a:spLocks noGrp="1"/>
          </p:cNvSpPr>
          <p:nvPr>
            <p:ph type="sldNum" sz="quarter" idx="10"/>
          </p:nvPr>
        </p:nvSpPr>
        <p:spPr/>
        <p:txBody>
          <a:bodyPr/>
          <a:lstStyle/>
          <a:p>
            <a:fld id="{28179876-21DC-41E8-8E63-89BCD04AD88F}" type="slidenum">
              <a:rPr lang="zh-CN" altLang="en-US" smtClean="0"/>
              <a:t>17</a:t>
            </a:fld>
            <a:endParaRPr lang="zh-CN" altLang="en-US"/>
          </a:p>
        </p:txBody>
      </p:sp>
    </p:spTree>
    <p:extLst>
      <p:ext uri="{BB962C8B-B14F-4D97-AF65-F5344CB8AC3E}">
        <p14:creationId xmlns:p14="http://schemas.microsoft.com/office/powerpoint/2010/main" val="3582047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283" name="幻灯片图像占位符 1"/>
          <p:cNvSpPr>
            <a:spLocks noGrp="1" noRot="1" noChangeAspect="1"/>
          </p:cNvSpPr>
          <p:nvPr>
            <p:ph type="sldImg"/>
          </p:nvPr>
        </p:nvSpPr>
        <p:spPr/>
      </p:sp>
      <p:sp>
        <p:nvSpPr>
          <p:cNvPr id="1049284" name="备注占位符 2"/>
          <p:cNvSpPr>
            <a:spLocks noGrp="1"/>
          </p:cNvSpPr>
          <p:nvPr>
            <p:ph type="body" idx="1"/>
          </p:nvPr>
        </p:nvSpPr>
        <p:spPr/>
        <p:txBody>
          <a:bodyPr/>
          <a:lstStyle/>
          <a:p>
            <a:endParaRPr lang="zh-CN" altLang="en-US"/>
          </a:p>
        </p:txBody>
      </p:sp>
      <p:sp>
        <p:nvSpPr>
          <p:cNvPr id="1049285" name="灯片编号占位符 3"/>
          <p:cNvSpPr>
            <a:spLocks noGrp="1"/>
          </p:cNvSpPr>
          <p:nvPr>
            <p:ph type="sldNum" sz="quarter" idx="10"/>
          </p:nvPr>
        </p:nvSpPr>
        <p:spPr/>
        <p:txBody>
          <a:bodyPr/>
          <a:lstStyle/>
          <a:p>
            <a:fld id="{28179876-21DC-41E8-8E63-89BCD04AD88F}" type="slidenum">
              <a:rPr lang="zh-CN" altLang="en-US" smtClean="0"/>
              <a:t>18</a:t>
            </a:fld>
            <a:endParaRPr lang="zh-CN" altLang="en-US"/>
          </a:p>
        </p:txBody>
      </p:sp>
    </p:spTree>
    <p:extLst>
      <p:ext uri="{BB962C8B-B14F-4D97-AF65-F5344CB8AC3E}">
        <p14:creationId xmlns:p14="http://schemas.microsoft.com/office/powerpoint/2010/main" val="28456738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321" name="幻灯片图像占位符 1"/>
          <p:cNvSpPr>
            <a:spLocks noGrp="1" noRot="1" noChangeAspect="1"/>
          </p:cNvSpPr>
          <p:nvPr>
            <p:ph type="sldImg"/>
          </p:nvPr>
        </p:nvSpPr>
        <p:spPr/>
      </p:sp>
      <p:sp>
        <p:nvSpPr>
          <p:cNvPr id="1049322" name="备注占位符 2"/>
          <p:cNvSpPr>
            <a:spLocks noGrp="1"/>
          </p:cNvSpPr>
          <p:nvPr>
            <p:ph type="body" idx="1"/>
          </p:nvPr>
        </p:nvSpPr>
        <p:spPr/>
        <p:txBody>
          <a:bodyPr/>
          <a:lstStyle/>
          <a:p>
            <a:endParaRPr lang="zh-CN" altLang="en-US"/>
          </a:p>
        </p:txBody>
      </p:sp>
      <p:sp>
        <p:nvSpPr>
          <p:cNvPr id="1049323" name="灯片编号占位符 3"/>
          <p:cNvSpPr>
            <a:spLocks noGrp="1"/>
          </p:cNvSpPr>
          <p:nvPr>
            <p:ph type="sldNum" sz="quarter" idx="10"/>
          </p:nvPr>
        </p:nvSpPr>
        <p:spPr/>
        <p:txBody>
          <a:bodyPr/>
          <a:lstStyle/>
          <a:p>
            <a:fld id="{28179876-21DC-41E8-8E63-89BCD04AD88F}" type="slidenum">
              <a:rPr lang="zh-CN" altLang="en-US" smtClean="0"/>
              <a:t>19</a:t>
            </a:fld>
            <a:endParaRPr lang="zh-CN" altLang="en-US"/>
          </a:p>
        </p:txBody>
      </p:sp>
    </p:spTree>
    <p:extLst>
      <p:ext uri="{BB962C8B-B14F-4D97-AF65-F5344CB8AC3E}">
        <p14:creationId xmlns:p14="http://schemas.microsoft.com/office/powerpoint/2010/main" val="3958351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0" name="幻灯片图像占位符 1"/>
          <p:cNvSpPr>
            <a:spLocks noGrp="1" noRot="1" noChangeAspect="1"/>
          </p:cNvSpPr>
          <p:nvPr>
            <p:ph type="sldImg"/>
          </p:nvPr>
        </p:nvSpPr>
        <p:spPr/>
      </p:sp>
      <p:sp>
        <p:nvSpPr>
          <p:cNvPr id="1048621" name="备注占位符 2"/>
          <p:cNvSpPr>
            <a:spLocks noGrp="1"/>
          </p:cNvSpPr>
          <p:nvPr>
            <p:ph type="body" idx="1"/>
          </p:nvPr>
        </p:nvSpPr>
        <p:spPr/>
        <p:txBody>
          <a:bodyPr/>
          <a:lstStyle/>
          <a:p>
            <a:endParaRPr lang="zh-CN" altLang="en-US"/>
          </a:p>
        </p:txBody>
      </p:sp>
      <p:sp>
        <p:nvSpPr>
          <p:cNvPr id="1048622" name="灯片编号占位符 3"/>
          <p:cNvSpPr>
            <a:spLocks noGrp="1"/>
          </p:cNvSpPr>
          <p:nvPr>
            <p:ph type="sldNum" sz="quarter" idx="10"/>
          </p:nvPr>
        </p:nvSpPr>
        <p:spPr/>
        <p:txBody>
          <a:bodyPr/>
          <a:lstStyle/>
          <a:p>
            <a:fld id="{28179876-21DC-41E8-8E63-89BCD04AD88F}" type="slidenum">
              <a:rPr lang="zh-CN" altLang="en-US" smtClean="0"/>
              <a:t>2</a:t>
            </a:fld>
            <a:endParaRPr lang="zh-CN" altLang="en-US"/>
          </a:p>
        </p:txBody>
      </p:sp>
    </p:spTree>
    <p:extLst>
      <p:ext uri="{BB962C8B-B14F-4D97-AF65-F5344CB8AC3E}">
        <p14:creationId xmlns:p14="http://schemas.microsoft.com/office/powerpoint/2010/main" val="10838098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363" name="幻灯片图像占位符 1"/>
          <p:cNvSpPr>
            <a:spLocks noGrp="1" noRot="1" noChangeAspect="1"/>
          </p:cNvSpPr>
          <p:nvPr>
            <p:ph type="sldImg"/>
          </p:nvPr>
        </p:nvSpPr>
        <p:spPr/>
      </p:sp>
      <p:sp>
        <p:nvSpPr>
          <p:cNvPr id="1049364" name="备注占位符 2"/>
          <p:cNvSpPr>
            <a:spLocks noGrp="1"/>
          </p:cNvSpPr>
          <p:nvPr>
            <p:ph type="body" idx="1"/>
          </p:nvPr>
        </p:nvSpPr>
        <p:spPr/>
        <p:txBody>
          <a:bodyPr/>
          <a:lstStyle/>
          <a:p>
            <a:endParaRPr lang="zh-CN" altLang="en-US"/>
          </a:p>
        </p:txBody>
      </p:sp>
      <p:sp>
        <p:nvSpPr>
          <p:cNvPr id="1049365" name="灯片编号占位符 3"/>
          <p:cNvSpPr>
            <a:spLocks noGrp="1"/>
          </p:cNvSpPr>
          <p:nvPr>
            <p:ph type="sldNum" sz="quarter" idx="10"/>
          </p:nvPr>
        </p:nvSpPr>
        <p:spPr/>
        <p:txBody>
          <a:bodyPr/>
          <a:lstStyle/>
          <a:p>
            <a:fld id="{28179876-21DC-41E8-8E63-89BCD04AD88F}" type="slidenum">
              <a:rPr lang="zh-CN" altLang="en-US" smtClean="0"/>
              <a:t>20</a:t>
            </a:fld>
            <a:endParaRPr lang="zh-CN" altLang="en-US"/>
          </a:p>
        </p:txBody>
      </p:sp>
    </p:spTree>
    <p:extLst>
      <p:ext uri="{BB962C8B-B14F-4D97-AF65-F5344CB8AC3E}">
        <p14:creationId xmlns:p14="http://schemas.microsoft.com/office/powerpoint/2010/main" val="28297456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436" name="幻灯片图像占位符 1"/>
          <p:cNvSpPr>
            <a:spLocks noGrp="1" noRot="1" noChangeAspect="1"/>
          </p:cNvSpPr>
          <p:nvPr>
            <p:ph type="sldImg"/>
          </p:nvPr>
        </p:nvSpPr>
        <p:spPr/>
      </p:sp>
      <p:sp>
        <p:nvSpPr>
          <p:cNvPr id="1049437" name="备注占位符 2"/>
          <p:cNvSpPr>
            <a:spLocks noGrp="1"/>
          </p:cNvSpPr>
          <p:nvPr>
            <p:ph type="body" idx="1"/>
          </p:nvPr>
        </p:nvSpPr>
        <p:spPr/>
        <p:txBody>
          <a:bodyPr/>
          <a:lstStyle/>
          <a:p>
            <a:endParaRPr lang="zh-CN" altLang="en-US"/>
          </a:p>
        </p:txBody>
      </p:sp>
      <p:sp>
        <p:nvSpPr>
          <p:cNvPr id="1049438" name="灯片编号占位符 3"/>
          <p:cNvSpPr>
            <a:spLocks noGrp="1"/>
          </p:cNvSpPr>
          <p:nvPr>
            <p:ph type="sldNum" sz="quarter" idx="10"/>
          </p:nvPr>
        </p:nvSpPr>
        <p:spPr/>
        <p:txBody>
          <a:bodyPr/>
          <a:lstStyle/>
          <a:p>
            <a:fld id="{28179876-21DC-41E8-8E63-89BCD04AD88F}" type="slidenum">
              <a:rPr lang="zh-CN" altLang="en-US" smtClean="0"/>
              <a:t>21</a:t>
            </a:fld>
            <a:endParaRPr lang="zh-CN" altLang="en-US"/>
          </a:p>
        </p:txBody>
      </p:sp>
    </p:spTree>
    <p:extLst>
      <p:ext uri="{BB962C8B-B14F-4D97-AF65-F5344CB8AC3E}">
        <p14:creationId xmlns:p14="http://schemas.microsoft.com/office/powerpoint/2010/main" val="40166685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481" name="幻灯片图像占位符 1"/>
          <p:cNvSpPr>
            <a:spLocks noGrp="1" noRot="1" noChangeAspect="1"/>
          </p:cNvSpPr>
          <p:nvPr>
            <p:ph type="sldImg"/>
          </p:nvPr>
        </p:nvSpPr>
        <p:spPr/>
      </p:sp>
      <p:sp>
        <p:nvSpPr>
          <p:cNvPr id="1049482" name="备注占位符 2"/>
          <p:cNvSpPr>
            <a:spLocks noGrp="1"/>
          </p:cNvSpPr>
          <p:nvPr>
            <p:ph type="body" idx="1"/>
          </p:nvPr>
        </p:nvSpPr>
        <p:spPr/>
        <p:txBody>
          <a:bodyPr/>
          <a:lstStyle/>
          <a:p>
            <a:endParaRPr lang="zh-CN" altLang="en-US"/>
          </a:p>
        </p:txBody>
      </p:sp>
      <p:sp>
        <p:nvSpPr>
          <p:cNvPr id="1049483" name="灯片编号占位符 3"/>
          <p:cNvSpPr>
            <a:spLocks noGrp="1"/>
          </p:cNvSpPr>
          <p:nvPr>
            <p:ph type="sldNum" sz="quarter" idx="10"/>
          </p:nvPr>
        </p:nvSpPr>
        <p:spPr/>
        <p:txBody>
          <a:bodyPr/>
          <a:lstStyle/>
          <a:p>
            <a:fld id="{28179876-21DC-41E8-8E63-89BCD04AD88F}" type="slidenum">
              <a:rPr lang="zh-CN" altLang="en-US" smtClean="0"/>
              <a:t>22</a:t>
            </a:fld>
            <a:endParaRPr lang="zh-CN" altLang="en-US"/>
          </a:p>
        </p:txBody>
      </p:sp>
    </p:spTree>
    <p:extLst>
      <p:ext uri="{BB962C8B-B14F-4D97-AF65-F5344CB8AC3E}">
        <p14:creationId xmlns:p14="http://schemas.microsoft.com/office/powerpoint/2010/main" val="2877700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531" name="幻灯片图像占位符 1"/>
          <p:cNvSpPr>
            <a:spLocks noGrp="1" noRot="1" noChangeAspect="1"/>
          </p:cNvSpPr>
          <p:nvPr>
            <p:ph type="sldImg"/>
          </p:nvPr>
        </p:nvSpPr>
        <p:spPr/>
      </p:sp>
      <p:sp>
        <p:nvSpPr>
          <p:cNvPr id="1049532" name="备注占位符 2"/>
          <p:cNvSpPr>
            <a:spLocks noGrp="1"/>
          </p:cNvSpPr>
          <p:nvPr>
            <p:ph type="body" idx="1"/>
          </p:nvPr>
        </p:nvSpPr>
        <p:spPr/>
        <p:txBody>
          <a:bodyPr/>
          <a:lstStyle/>
          <a:p>
            <a:endParaRPr lang="zh-CN" altLang="en-US"/>
          </a:p>
        </p:txBody>
      </p:sp>
      <p:sp>
        <p:nvSpPr>
          <p:cNvPr id="1049533" name="灯片编号占位符 3"/>
          <p:cNvSpPr>
            <a:spLocks noGrp="1"/>
          </p:cNvSpPr>
          <p:nvPr>
            <p:ph type="sldNum" sz="quarter" idx="10"/>
          </p:nvPr>
        </p:nvSpPr>
        <p:spPr/>
        <p:txBody>
          <a:bodyPr/>
          <a:lstStyle/>
          <a:p>
            <a:fld id="{28179876-21DC-41E8-8E63-89BCD04AD88F}" type="slidenum">
              <a:rPr lang="zh-CN" altLang="en-US" smtClean="0"/>
              <a:t>23</a:t>
            </a:fld>
            <a:endParaRPr lang="zh-CN" altLang="en-US"/>
          </a:p>
        </p:txBody>
      </p:sp>
    </p:spTree>
    <p:extLst>
      <p:ext uri="{BB962C8B-B14F-4D97-AF65-F5344CB8AC3E}">
        <p14:creationId xmlns:p14="http://schemas.microsoft.com/office/powerpoint/2010/main" val="2334523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558" name="幻灯片图像占位符 1"/>
          <p:cNvSpPr>
            <a:spLocks noGrp="1" noRot="1" noChangeAspect="1"/>
          </p:cNvSpPr>
          <p:nvPr>
            <p:ph type="sldImg"/>
          </p:nvPr>
        </p:nvSpPr>
        <p:spPr/>
      </p:sp>
      <p:sp>
        <p:nvSpPr>
          <p:cNvPr id="1049559" name="备注占位符 2"/>
          <p:cNvSpPr>
            <a:spLocks noGrp="1"/>
          </p:cNvSpPr>
          <p:nvPr>
            <p:ph type="body" idx="1"/>
          </p:nvPr>
        </p:nvSpPr>
        <p:spPr/>
        <p:txBody>
          <a:bodyPr/>
          <a:lstStyle/>
          <a:p>
            <a:endParaRPr lang="zh-CN" altLang="en-US"/>
          </a:p>
        </p:txBody>
      </p:sp>
      <p:sp>
        <p:nvSpPr>
          <p:cNvPr id="1049560" name="灯片编号占位符 3"/>
          <p:cNvSpPr>
            <a:spLocks noGrp="1"/>
          </p:cNvSpPr>
          <p:nvPr>
            <p:ph type="sldNum" sz="quarter" idx="10"/>
          </p:nvPr>
        </p:nvSpPr>
        <p:spPr/>
        <p:txBody>
          <a:bodyPr/>
          <a:lstStyle/>
          <a:p>
            <a:fld id="{28179876-21DC-41E8-8E63-89BCD04AD88F}" type="slidenum">
              <a:rPr lang="zh-CN" altLang="en-US" smtClean="0"/>
              <a:t>24</a:t>
            </a:fld>
            <a:endParaRPr lang="zh-CN" altLang="en-US"/>
          </a:p>
        </p:txBody>
      </p:sp>
    </p:spTree>
    <p:extLst>
      <p:ext uri="{BB962C8B-B14F-4D97-AF65-F5344CB8AC3E}">
        <p14:creationId xmlns:p14="http://schemas.microsoft.com/office/powerpoint/2010/main" val="8953853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578" name="幻灯片图像占位符 1"/>
          <p:cNvSpPr>
            <a:spLocks noGrp="1" noRot="1" noChangeAspect="1"/>
          </p:cNvSpPr>
          <p:nvPr>
            <p:ph type="sldImg"/>
          </p:nvPr>
        </p:nvSpPr>
        <p:spPr/>
      </p:sp>
      <p:sp>
        <p:nvSpPr>
          <p:cNvPr id="1049579" name="备注占位符 2"/>
          <p:cNvSpPr>
            <a:spLocks noGrp="1"/>
          </p:cNvSpPr>
          <p:nvPr>
            <p:ph type="body" idx="1"/>
          </p:nvPr>
        </p:nvSpPr>
        <p:spPr/>
        <p:txBody>
          <a:bodyPr/>
          <a:lstStyle/>
          <a:p>
            <a:endParaRPr lang="zh-CN" altLang="en-US"/>
          </a:p>
        </p:txBody>
      </p:sp>
      <p:sp>
        <p:nvSpPr>
          <p:cNvPr id="1049580" name="灯片编号占位符 3"/>
          <p:cNvSpPr>
            <a:spLocks noGrp="1"/>
          </p:cNvSpPr>
          <p:nvPr>
            <p:ph type="sldNum" sz="quarter" idx="10"/>
          </p:nvPr>
        </p:nvSpPr>
        <p:spPr/>
        <p:txBody>
          <a:bodyPr/>
          <a:lstStyle/>
          <a:p>
            <a:fld id="{28179876-21DC-41E8-8E63-89BCD04AD88F}" type="slidenum">
              <a:rPr lang="zh-CN" altLang="en-US" smtClean="0"/>
              <a:t>25</a:t>
            </a:fld>
            <a:endParaRPr lang="zh-CN" altLang="en-US"/>
          </a:p>
        </p:txBody>
      </p:sp>
    </p:spTree>
    <p:extLst>
      <p:ext uri="{BB962C8B-B14F-4D97-AF65-F5344CB8AC3E}">
        <p14:creationId xmlns:p14="http://schemas.microsoft.com/office/powerpoint/2010/main" val="1589325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618" name="幻灯片图像占位符 1"/>
          <p:cNvSpPr>
            <a:spLocks noGrp="1" noRot="1" noChangeAspect="1"/>
          </p:cNvSpPr>
          <p:nvPr>
            <p:ph type="sldImg"/>
          </p:nvPr>
        </p:nvSpPr>
        <p:spPr/>
      </p:sp>
      <p:sp>
        <p:nvSpPr>
          <p:cNvPr id="1049619" name="备注占位符 2"/>
          <p:cNvSpPr>
            <a:spLocks noGrp="1"/>
          </p:cNvSpPr>
          <p:nvPr>
            <p:ph type="body" idx="1"/>
          </p:nvPr>
        </p:nvSpPr>
        <p:spPr/>
        <p:txBody>
          <a:bodyPr/>
          <a:lstStyle/>
          <a:p>
            <a:endParaRPr lang="zh-CN" altLang="en-US"/>
          </a:p>
        </p:txBody>
      </p:sp>
      <p:sp>
        <p:nvSpPr>
          <p:cNvPr id="1049620" name="灯片编号占位符 3"/>
          <p:cNvSpPr>
            <a:spLocks noGrp="1"/>
          </p:cNvSpPr>
          <p:nvPr>
            <p:ph type="sldNum" sz="quarter" idx="10"/>
          </p:nvPr>
        </p:nvSpPr>
        <p:spPr/>
        <p:txBody>
          <a:bodyPr/>
          <a:lstStyle/>
          <a:p>
            <a:fld id="{28179876-21DC-41E8-8E63-89BCD04AD88F}" type="slidenum">
              <a:rPr lang="zh-CN" altLang="en-US" smtClean="0"/>
              <a:t>26</a:t>
            </a:fld>
            <a:endParaRPr lang="zh-CN" altLang="en-US"/>
          </a:p>
        </p:txBody>
      </p:sp>
    </p:spTree>
    <p:extLst>
      <p:ext uri="{BB962C8B-B14F-4D97-AF65-F5344CB8AC3E}">
        <p14:creationId xmlns:p14="http://schemas.microsoft.com/office/powerpoint/2010/main" val="7896151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649" name="幻灯片图像占位符 1"/>
          <p:cNvSpPr>
            <a:spLocks noGrp="1" noRot="1" noChangeAspect="1"/>
          </p:cNvSpPr>
          <p:nvPr>
            <p:ph type="sldImg"/>
          </p:nvPr>
        </p:nvSpPr>
        <p:spPr/>
      </p:sp>
      <p:sp>
        <p:nvSpPr>
          <p:cNvPr id="1049650" name="备注占位符 2"/>
          <p:cNvSpPr>
            <a:spLocks noGrp="1"/>
          </p:cNvSpPr>
          <p:nvPr>
            <p:ph type="body" idx="1"/>
          </p:nvPr>
        </p:nvSpPr>
        <p:spPr/>
        <p:txBody>
          <a:bodyPr/>
          <a:lstStyle/>
          <a:p>
            <a:endParaRPr lang="zh-CN" altLang="en-US"/>
          </a:p>
        </p:txBody>
      </p:sp>
      <p:sp>
        <p:nvSpPr>
          <p:cNvPr id="1049651" name="灯片编号占位符 3"/>
          <p:cNvSpPr>
            <a:spLocks noGrp="1"/>
          </p:cNvSpPr>
          <p:nvPr>
            <p:ph type="sldNum" sz="quarter" idx="10"/>
          </p:nvPr>
        </p:nvSpPr>
        <p:spPr/>
        <p:txBody>
          <a:bodyPr/>
          <a:lstStyle/>
          <a:p>
            <a:fld id="{28179876-21DC-41E8-8E63-89BCD04AD88F}" type="slidenum">
              <a:rPr lang="zh-CN" altLang="en-US" smtClean="0"/>
              <a:t>27</a:t>
            </a:fld>
            <a:endParaRPr lang="zh-CN" altLang="en-US"/>
          </a:p>
        </p:txBody>
      </p:sp>
    </p:spTree>
    <p:extLst>
      <p:ext uri="{BB962C8B-B14F-4D97-AF65-F5344CB8AC3E}">
        <p14:creationId xmlns:p14="http://schemas.microsoft.com/office/powerpoint/2010/main" val="27488041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678" name="幻灯片图像占位符 1"/>
          <p:cNvSpPr>
            <a:spLocks noGrp="1" noRot="1" noChangeAspect="1"/>
          </p:cNvSpPr>
          <p:nvPr>
            <p:ph type="sldImg"/>
          </p:nvPr>
        </p:nvSpPr>
        <p:spPr/>
      </p:sp>
      <p:sp>
        <p:nvSpPr>
          <p:cNvPr id="1049679" name="备注占位符 2"/>
          <p:cNvSpPr>
            <a:spLocks noGrp="1"/>
          </p:cNvSpPr>
          <p:nvPr>
            <p:ph type="body" idx="1"/>
          </p:nvPr>
        </p:nvSpPr>
        <p:spPr/>
        <p:txBody>
          <a:bodyPr/>
          <a:lstStyle/>
          <a:p>
            <a:endParaRPr lang="zh-CN" altLang="en-US"/>
          </a:p>
        </p:txBody>
      </p:sp>
      <p:sp>
        <p:nvSpPr>
          <p:cNvPr id="1049680" name="灯片编号占位符 3"/>
          <p:cNvSpPr>
            <a:spLocks noGrp="1"/>
          </p:cNvSpPr>
          <p:nvPr>
            <p:ph type="sldNum" sz="quarter" idx="10"/>
          </p:nvPr>
        </p:nvSpPr>
        <p:spPr/>
        <p:txBody>
          <a:bodyPr/>
          <a:lstStyle/>
          <a:p>
            <a:fld id="{28179876-21DC-41E8-8E63-89BCD04AD88F}" type="slidenum">
              <a:rPr lang="zh-CN" altLang="en-US" smtClean="0"/>
              <a:t>28</a:t>
            </a:fld>
            <a:endParaRPr lang="zh-CN" altLang="en-US"/>
          </a:p>
        </p:txBody>
      </p:sp>
    </p:spTree>
    <p:extLst>
      <p:ext uri="{BB962C8B-B14F-4D97-AF65-F5344CB8AC3E}">
        <p14:creationId xmlns:p14="http://schemas.microsoft.com/office/powerpoint/2010/main" val="30268881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709" name="幻灯片图像占位符 1"/>
          <p:cNvSpPr>
            <a:spLocks noGrp="1" noRot="1" noChangeAspect="1"/>
          </p:cNvSpPr>
          <p:nvPr>
            <p:ph type="sldImg"/>
          </p:nvPr>
        </p:nvSpPr>
        <p:spPr/>
      </p:sp>
      <p:sp>
        <p:nvSpPr>
          <p:cNvPr id="1049710" name="备注占位符 2"/>
          <p:cNvSpPr>
            <a:spLocks noGrp="1"/>
          </p:cNvSpPr>
          <p:nvPr>
            <p:ph type="body" idx="1"/>
          </p:nvPr>
        </p:nvSpPr>
        <p:spPr/>
        <p:txBody>
          <a:bodyPr/>
          <a:lstStyle/>
          <a:p>
            <a:endParaRPr lang="zh-CN" altLang="en-US"/>
          </a:p>
        </p:txBody>
      </p:sp>
      <p:sp>
        <p:nvSpPr>
          <p:cNvPr id="1049711" name="灯片编号占位符 3"/>
          <p:cNvSpPr>
            <a:spLocks noGrp="1"/>
          </p:cNvSpPr>
          <p:nvPr>
            <p:ph type="sldNum" sz="quarter" idx="10"/>
          </p:nvPr>
        </p:nvSpPr>
        <p:spPr/>
        <p:txBody>
          <a:bodyPr/>
          <a:lstStyle/>
          <a:p>
            <a:fld id="{28179876-21DC-41E8-8E63-89BCD04AD88F}" type="slidenum">
              <a:rPr lang="zh-CN" altLang="en-US" smtClean="0"/>
              <a:t>29</a:t>
            </a:fld>
            <a:endParaRPr lang="zh-CN" altLang="en-US"/>
          </a:p>
        </p:txBody>
      </p:sp>
    </p:spTree>
    <p:extLst>
      <p:ext uri="{BB962C8B-B14F-4D97-AF65-F5344CB8AC3E}">
        <p14:creationId xmlns:p14="http://schemas.microsoft.com/office/powerpoint/2010/main" val="2730105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03" name="幻灯片图像占位符 1"/>
          <p:cNvSpPr>
            <a:spLocks noGrp="1" noRot="1" noChangeAspect="1"/>
          </p:cNvSpPr>
          <p:nvPr>
            <p:ph type="sldImg"/>
          </p:nvPr>
        </p:nvSpPr>
        <p:spPr/>
      </p:sp>
      <p:sp>
        <p:nvSpPr>
          <p:cNvPr id="1048704" name="备注占位符 2"/>
          <p:cNvSpPr>
            <a:spLocks noGrp="1"/>
          </p:cNvSpPr>
          <p:nvPr>
            <p:ph type="body" idx="1"/>
          </p:nvPr>
        </p:nvSpPr>
        <p:spPr/>
        <p:txBody>
          <a:bodyPr/>
          <a:lstStyle/>
          <a:p>
            <a:endParaRPr lang="zh-CN" altLang="en-US"/>
          </a:p>
        </p:txBody>
      </p:sp>
      <p:sp>
        <p:nvSpPr>
          <p:cNvPr id="1048705" name="灯片编号占位符 3"/>
          <p:cNvSpPr>
            <a:spLocks noGrp="1"/>
          </p:cNvSpPr>
          <p:nvPr>
            <p:ph type="sldNum" sz="quarter" idx="10"/>
          </p:nvPr>
        </p:nvSpPr>
        <p:spPr/>
        <p:txBody>
          <a:bodyPr/>
          <a:lstStyle/>
          <a:p>
            <a:fld id="{28179876-21DC-41E8-8E63-89BCD04AD88F}" type="slidenum">
              <a:rPr lang="zh-CN" altLang="en-US" smtClean="0"/>
              <a:t>3</a:t>
            </a:fld>
            <a:endParaRPr lang="zh-CN" altLang="en-US"/>
          </a:p>
        </p:txBody>
      </p:sp>
    </p:spTree>
    <p:extLst>
      <p:ext uri="{BB962C8B-B14F-4D97-AF65-F5344CB8AC3E}">
        <p14:creationId xmlns:p14="http://schemas.microsoft.com/office/powerpoint/2010/main" val="1851143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731" name="幻灯片图像占位符 1"/>
          <p:cNvSpPr>
            <a:spLocks noGrp="1" noRot="1" noChangeAspect="1"/>
          </p:cNvSpPr>
          <p:nvPr>
            <p:ph type="sldImg"/>
          </p:nvPr>
        </p:nvSpPr>
        <p:spPr/>
      </p:sp>
      <p:sp>
        <p:nvSpPr>
          <p:cNvPr id="1049732" name="备注占位符 2"/>
          <p:cNvSpPr>
            <a:spLocks noGrp="1"/>
          </p:cNvSpPr>
          <p:nvPr>
            <p:ph type="body" idx="1"/>
          </p:nvPr>
        </p:nvSpPr>
        <p:spPr/>
        <p:txBody>
          <a:bodyPr/>
          <a:lstStyle/>
          <a:p>
            <a:endParaRPr lang="zh-CN" altLang="en-US"/>
          </a:p>
        </p:txBody>
      </p:sp>
      <p:sp>
        <p:nvSpPr>
          <p:cNvPr id="1049733" name="灯片编号占位符 3"/>
          <p:cNvSpPr>
            <a:spLocks noGrp="1"/>
          </p:cNvSpPr>
          <p:nvPr>
            <p:ph type="sldNum" sz="quarter" idx="10"/>
          </p:nvPr>
        </p:nvSpPr>
        <p:spPr/>
        <p:txBody>
          <a:bodyPr/>
          <a:lstStyle/>
          <a:p>
            <a:fld id="{28179876-21DC-41E8-8E63-89BCD04AD88F}" type="slidenum">
              <a:rPr lang="zh-CN" altLang="en-US" smtClean="0"/>
              <a:t>30</a:t>
            </a:fld>
            <a:endParaRPr lang="zh-CN" altLang="en-US"/>
          </a:p>
        </p:txBody>
      </p:sp>
    </p:spTree>
    <p:extLst>
      <p:ext uri="{BB962C8B-B14F-4D97-AF65-F5344CB8AC3E}">
        <p14:creationId xmlns:p14="http://schemas.microsoft.com/office/powerpoint/2010/main" val="38309880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749" name="幻灯片图像占位符 1"/>
          <p:cNvSpPr>
            <a:spLocks noGrp="1" noRot="1" noChangeAspect="1"/>
          </p:cNvSpPr>
          <p:nvPr>
            <p:ph type="sldImg"/>
          </p:nvPr>
        </p:nvSpPr>
        <p:spPr/>
      </p:sp>
      <p:sp>
        <p:nvSpPr>
          <p:cNvPr id="1049750" name="备注占位符 2"/>
          <p:cNvSpPr>
            <a:spLocks noGrp="1"/>
          </p:cNvSpPr>
          <p:nvPr>
            <p:ph type="body" idx="1"/>
          </p:nvPr>
        </p:nvSpPr>
        <p:spPr/>
        <p:txBody>
          <a:bodyPr/>
          <a:lstStyle/>
          <a:p>
            <a:endParaRPr lang="zh-CN" altLang="en-US"/>
          </a:p>
        </p:txBody>
      </p:sp>
      <p:sp>
        <p:nvSpPr>
          <p:cNvPr id="1049751" name="灯片编号占位符 3"/>
          <p:cNvSpPr>
            <a:spLocks noGrp="1"/>
          </p:cNvSpPr>
          <p:nvPr>
            <p:ph type="sldNum" sz="quarter" idx="10"/>
          </p:nvPr>
        </p:nvSpPr>
        <p:spPr/>
        <p:txBody>
          <a:bodyPr/>
          <a:lstStyle/>
          <a:p>
            <a:fld id="{28179876-21DC-41E8-8E63-89BCD04AD88F}" type="slidenum">
              <a:rPr lang="zh-CN" altLang="en-US" smtClean="0"/>
              <a:t>31</a:t>
            </a:fld>
            <a:endParaRPr lang="zh-CN" altLang="en-US"/>
          </a:p>
        </p:txBody>
      </p:sp>
    </p:spTree>
    <p:extLst>
      <p:ext uri="{BB962C8B-B14F-4D97-AF65-F5344CB8AC3E}">
        <p14:creationId xmlns:p14="http://schemas.microsoft.com/office/powerpoint/2010/main" val="17571113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764" name="幻灯片图像占位符 1"/>
          <p:cNvSpPr>
            <a:spLocks noGrp="1" noRot="1" noChangeAspect="1"/>
          </p:cNvSpPr>
          <p:nvPr>
            <p:ph type="sldImg"/>
          </p:nvPr>
        </p:nvSpPr>
        <p:spPr/>
      </p:sp>
      <p:sp>
        <p:nvSpPr>
          <p:cNvPr id="1049765" name="备注占位符 2"/>
          <p:cNvSpPr>
            <a:spLocks noGrp="1"/>
          </p:cNvSpPr>
          <p:nvPr>
            <p:ph type="body" idx="1"/>
          </p:nvPr>
        </p:nvSpPr>
        <p:spPr/>
        <p:txBody>
          <a:bodyPr/>
          <a:lstStyle/>
          <a:p>
            <a:endParaRPr lang="zh-CN" altLang="en-US"/>
          </a:p>
        </p:txBody>
      </p:sp>
      <p:sp>
        <p:nvSpPr>
          <p:cNvPr id="1049766" name="灯片编号占位符 3"/>
          <p:cNvSpPr>
            <a:spLocks noGrp="1"/>
          </p:cNvSpPr>
          <p:nvPr>
            <p:ph type="sldNum" sz="quarter" idx="10"/>
          </p:nvPr>
        </p:nvSpPr>
        <p:spPr/>
        <p:txBody>
          <a:bodyPr/>
          <a:lstStyle/>
          <a:p>
            <a:fld id="{28179876-21DC-41E8-8E63-89BCD04AD88F}" type="slidenum">
              <a:rPr lang="zh-CN" altLang="en-US" smtClean="0"/>
              <a:t>32</a:t>
            </a:fld>
            <a:endParaRPr lang="zh-CN" altLang="en-US"/>
          </a:p>
        </p:txBody>
      </p:sp>
    </p:spTree>
    <p:extLst>
      <p:ext uri="{BB962C8B-B14F-4D97-AF65-F5344CB8AC3E}">
        <p14:creationId xmlns:p14="http://schemas.microsoft.com/office/powerpoint/2010/main" val="26320836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795" name="幻灯片图像占位符 1"/>
          <p:cNvSpPr>
            <a:spLocks noGrp="1" noRot="1" noChangeAspect="1"/>
          </p:cNvSpPr>
          <p:nvPr>
            <p:ph type="sldImg"/>
          </p:nvPr>
        </p:nvSpPr>
        <p:spPr/>
      </p:sp>
      <p:sp>
        <p:nvSpPr>
          <p:cNvPr id="1049796" name="备注占位符 2"/>
          <p:cNvSpPr>
            <a:spLocks noGrp="1"/>
          </p:cNvSpPr>
          <p:nvPr>
            <p:ph type="body" idx="1"/>
          </p:nvPr>
        </p:nvSpPr>
        <p:spPr/>
        <p:txBody>
          <a:bodyPr/>
          <a:lstStyle/>
          <a:p>
            <a:endParaRPr lang="zh-CN" altLang="en-US"/>
          </a:p>
        </p:txBody>
      </p:sp>
      <p:sp>
        <p:nvSpPr>
          <p:cNvPr id="1049797" name="灯片编号占位符 3"/>
          <p:cNvSpPr>
            <a:spLocks noGrp="1"/>
          </p:cNvSpPr>
          <p:nvPr>
            <p:ph type="sldNum" sz="quarter" idx="10"/>
          </p:nvPr>
        </p:nvSpPr>
        <p:spPr/>
        <p:txBody>
          <a:bodyPr/>
          <a:lstStyle/>
          <a:p>
            <a:fld id="{28179876-21DC-41E8-8E63-89BCD04AD88F}" type="slidenum">
              <a:rPr lang="zh-CN" altLang="en-US" smtClean="0"/>
              <a:t>33</a:t>
            </a:fld>
            <a:endParaRPr lang="zh-CN" altLang="en-US"/>
          </a:p>
        </p:txBody>
      </p:sp>
    </p:spTree>
    <p:extLst>
      <p:ext uri="{BB962C8B-B14F-4D97-AF65-F5344CB8AC3E}">
        <p14:creationId xmlns:p14="http://schemas.microsoft.com/office/powerpoint/2010/main" val="25635321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824" name="幻灯片图像占位符 1"/>
          <p:cNvSpPr>
            <a:spLocks noGrp="1" noRot="1" noChangeAspect="1"/>
          </p:cNvSpPr>
          <p:nvPr>
            <p:ph type="sldImg"/>
          </p:nvPr>
        </p:nvSpPr>
        <p:spPr/>
      </p:sp>
      <p:sp>
        <p:nvSpPr>
          <p:cNvPr id="1049825" name="备注占位符 2"/>
          <p:cNvSpPr>
            <a:spLocks noGrp="1"/>
          </p:cNvSpPr>
          <p:nvPr>
            <p:ph type="body" idx="1"/>
          </p:nvPr>
        </p:nvSpPr>
        <p:spPr/>
        <p:txBody>
          <a:bodyPr/>
          <a:lstStyle/>
          <a:p>
            <a:endParaRPr lang="zh-CN" altLang="en-US"/>
          </a:p>
        </p:txBody>
      </p:sp>
      <p:sp>
        <p:nvSpPr>
          <p:cNvPr id="1049826" name="灯片编号占位符 3"/>
          <p:cNvSpPr>
            <a:spLocks noGrp="1"/>
          </p:cNvSpPr>
          <p:nvPr>
            <p:ph type="sldNum" sz="quarter" idx="10"/>
          </p:nvPr>
        </p:nvSpPr>
        <p:spPr/>
        <p:txBody>
          <a:bodyPr/>
          <a:lstStyle/>
          <a:p>
            <a:fld id="{28179876-21DC-41E8-8E63-89BCD04AD88F}" type="slidenum">
              <a:rPr lang="zh-CN" altLang="en-US" smtClean="0"/>
              <a:t>34</a:t>
            </a:fld>
            <a:endParaRPr lang="zh-CN" altLang="en-US"/>
          </a:p>
        </p:txBody>
      </p:sp>
    </p:spTree>
    <p:extLst>
      <p:ext uri="{BB962C8B-B14F-4D97-AF65-F5344CB8AC3E}">
        <p14:creationId xmlns:p14="http://schemas.microsoft.com/office/powerpoint/2010/main" val="34131784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845" name="幻灯片图像占位符 1"/>
          <p:cNvSpPr>
            <a:spLocks noGrp="1" noRot="1" noChangeAspect="1"/>
          </p:cNvSpPr>
          <p:nvPr>
            <p:ph type="sldImg"/>
          </p:nvPr>
        </p:nvSpPr>
        <p:spPr/>
      </p:sp>
      <p:sp>
        <p:nvSpPr>
          <p:cNvPr id="1049846" name="备注占位符 2"/>
          <p:cNvSpPr>
            <a:spLocks noGrp="1"/>
          </p:cNvSpPr>
          <p:nvPr>
            <p:ph type="body" idx="1"/>
          </p:nvPr>
        </p:nvSpPr>
        <p:spPr/>
        <p:txBody>
          <a:bodyPr/>
          <a:lstStyle/>
          <a:p>
            <a:endParaRPr lang="zh-CN" altLang="en-US"/>
          </a:p>
        </p:txBody>
      </p:sp>
      <p:sp>
        <p:nvSpPr>
          <p:cNvPr id="1049847" name="灯片编号占位符 3"/>
          <p:cNvSpPr>
            <a:spLocks noGrp="1"/>
          </p:cNvSpPr>
          <p:nvPr>
            <p:ph type="sldNum" sz="quarter" idx="10"/>
          </p:nvPr>
        </p:nvSpPr>
        <p:spPr/>
        <p:txBody>
          <a:bodyPr/>
          <a:lstStyle/>
          <a:p>
            <a:fld id="{28179876-21DC-41E8-8E63-89BCD04AD88F}" type="slidenum">
              <a:rPr lang="zh-CN" altLang="en-US" smtClean="0"/>
              <a:t>35</a:t>
            </a:fld>
            <a:endParaRPr lang="zh-CN" altLang="en-US"/>
          </a:p>
        </p:txBody>
      </p:sp>
    </p:spTree>
    <p:extLst>
      <p:ext uri="{BB962C8B-B14F-4D97-AF65-F5344CB8AC3E}">
        <p14:creationId xmlns:p14="http://schemas.microsoft.com/office/powerpoint/2010/main" val="5373889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861" name="幻灯片图像占位符 1"/>
          <p:cNvSpPr>
            <a:spLocks noGrp="1" noRot="1" noChangeAspect="1"/>
          </p:cNvSpPr>
          <p:nvPr>
            <p:ph type="sldImg"/>
          </p:nvPr>
        </p:nvSpPr>
        <p:spPr/>
      </p:sp>
      <p:sp>
        <p:nvSpPr>
          <p:cNvPr id="1049862" name="备注占位符 2"/>
          <p:cNvSpPr>
            <a:spLocks noGrp="1"/>
          </p:cNvSpPr>
          <p:nvPr>
            <p:ph type="body" idx="1"/>
          </p:nvPr>
        </p:nvSpPr>
        <p:spPr/>
        <p:txBody>
          <a:bodyPr/>
          <a:lstStyle/>
          <a:p>
            <a:endParaRPr lang="zh-CN" altLang="en-US"/>
          </a:p>
        </p:txBody>
      </p:sp>
      <p:sp>
        <p:nvSpPr>
          <p:cNvPr id="1049863" name="灯片编号占位符 3"/>
          <p:cNvSpPr>
            <a:spLocks noGrp="1"/>
          </p:cNvSpPr>
          <p:nvPr>
            <p:ph type="sldNum" sz="quarter" idx="10"/>
          </p:nvPr>
        </p:nvSpPr>
        <p:spPr/>
        <p:txBody>
          <a:bodyPr/>
          <a:lstStyle/>
          <a:p>
            <a:fld id="{28179876-21DC-41E8-8E63-89BCD04AD88F}" type="slidenum">
              <a:rPr lang="zh-CN" altLang="en-US" smtClean="0"/>
              <a:t>36</a:t>
            </a:fld>
            <a:endParaRPr lang="zh-CN" altLang="en-US"/>
          </a:p>
        </p:txBody>
      </p:sp>
    </p:spTree>
    <p:extLst>
      <p:ext uri="{BB962C8B-B14F-4D97-AF65-F5344CB8AC3E}">
        <p14:creationId xmlns:p14="http://schemas.microsoft.com/office/powerpoint/2010/main" val="24834780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872" name="幻灯片图像占位符 1"/>
          <p:cNvSpPr>
            <a:spLocks noGrp="1" noRot="1" noChangeAspect="1"/>
          </p:cNvSpPr>
          <p:nvPr>
            <p:ph type="sldImg"/>
          </p:nvPr>
        </p:nvSpPr>
        <p:spPr/>
      </p:sp>
      <p:sp>
        <p:nvSpPr>
          <p:cNvPr id="1049873" name="备注占位符 2"/>
          <p:cNvSpPr>
            <a:spLocks noGrp="1"/>
          </p:cNvSpPr>
          <p:nvPr>
            <p:ph type="body" idx="1"/>
          </p:nvPr>
        </p:nvSpPr>
        <p:spPr/>
        <p:txBody>
          <a:bodyPr/>
          <a:lstStyle/>
          <a:p>
            <a:endParaRPr lang="zh-CN" altLang="en-US"/>
          </a:p>
        </p:txBody>
      </p:sp>
      <p:sp>
        <p:nvSpPr>
          <p:cNvPr id="1049874" name="灯片编号占位符 3"/>
          <p:cNvSpPr>
            <a:spLocks noGrp="1"/>
          </p:cNvSpPr>
          <p:nvPr>
            <p:ph type="sldNum" sz="quarter" idx="10"/>
          </p:nvPr>
        </p:nvSpPr>
        <p:spPr/>
        <p:txBody>
          <a:bodyPr/>
          <a:lstStyle/>
          <a:p>
            <a:fld id="{28179876-21DC-41E8-8E63-89BCD04AD88F}" type="slidenum">
              <a:rPr lang="zh-CN" altLang="en-US" smtClean="0"/>
              <a:t>37</a:t>
            </a:fld>
            <a:endParaRPr lang="zh-CN" altLang="en-US"/>
          </a:p>
        </p:txBody>
      </p:sp>
    </p:spTree>
    <p:extLst>
      <p:ext uri="{BB962C8B-B14F-4D97-AF65-F5344CB8AC3E}">
        <p14:creationId xmlns:p14="http://schemas.microsoft.com/office/powerpoint/2010/main" val="36616978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953" name="幻灯片图像占位符 1"/>
          <p:cNvSpPr>
            <a:spLocks noGrp="1" noRot="1" noChangeAspect="1"/>
          </p:cNvSpPr>
          <p:nvPr>
            <p:ph type="sldImg"/>
          </p:nvPr>
        </p:nvSpPr>
        <p:spPr/>
      </p:sp>
      <p:sp>
        <p:nvSpPr>
          <p:cNvPr id="1049954" name="备注占位符 2"/>
          <p:cNvSpPr>
            <a:spLocks noGrp="1"/>
          </p:cNvSpPr>
          <p:nvPr>
            <p:ph type="body" idx="1"/>
          </p:nvPr>
        </p:nvSpPr>
        <p:spPr/>
        <p:txBody>
          <a:bodyPr/>
          <a:lstStyle/>
          <a:p>
            <a:endParaRPr lang="zh-CN" altLang="en-US"/>
          </a:p>
        </p:txBody>
      </p:sp>
      <p:sp>
        <p:nvSpPr>
          <p:cNvPr id="1049955" name="灯片编号占位符 3"/>
          <p:cNvSpPr>
            <a:spLocks noGrp="1"/>
          </p:cNvSpPr>
          <p:nvPr>
            <p:ph type="sldNum" sz="quarter" idx="10"/>
          </p:nvPr>
        </p:nvSpPr>
        <p:spPr/>
        <p:txBody>
          <a:bodyPr/>
          <a:lstStyle/>
          <a:p>
            <a:fld id="{28179876-21DC-41E8-8E63-89BCD04AD88F}" type="slidenum">
              <a:rPr lang="zh-CN" altLang="en-US" smtClean="0"/>
              <a:t>38</a:t>
            </a:fld>
            <a:endParaRPr lang="zh-CN" altLang="en-US"/>
          </a:p>
        </p:txBody>
      </p:sp>
    </p:spTree>
    <p:extLst>
      <p:ext uri="{BB962C8B-B14F-4D97-AF65-F5344CB8AC3E}">
        <p14:creationId xmlns:p14="http://schemas.microsoft.com/office/powerpoint/2010/main" val="14484075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031" name="幻灯片图像占位符 1"/>
          <p:cNvSpPr>
            <a:spLocks noGrp="1" noRot="1" noChangeAspect="1"/>
          </p:cNvSpPr>
          <p:nvPr>
            <p:ph type="sldImg"/>
          </p:nvPr>
        </p:nvSpPr>
        <p:spPr/>
      </p:sp>
      <p:sp>
        <p:nvSpPr>
          <p:cNvPr id="1050032" name="备注占位符 2"/>
          <p:cNvSpPr>
            <a:spLocks noGrp="1"/>
          </p:cNvSpPr>
          <p:nvPr>
            <p:ph type="body" idx="1"/>
          </p:nvPr>
        </p:nvSpPr>
        <p:spPr/>
        <p:txBody>
          <a:bodyPr/>
          <a:lstStyle/>
          <a:p>
            <a:endParaRPr lang="zh-CN" altLang="en-US"/>
          </a:p>
        </p:txBody>
      </p:sp>
      <p:sp>
        <p:nvSpPr>
          <p:cNvPr id="1050033" name="灯片编号占位符 3"/>
          <p:cNvSpPr>
            <a:spLocks noGrp="1"/>
          </p:cNvSpPr>
          <p:nvPr>
            <p:ph type="sldNum" sz="quarter" idx="10"/>
          </p:nvPr>
        </p:nvSpPr>
        <p:spPr/>
        <p:txBody>
          <a:bodyPr/>
          <a:lstStyle/>
          <a:p>
            <a:fld id="{28179876-21DC-41E8-8E63-89BCD04AD88F}" type="slidenum">
              <a:rPr lang="zh-CN" altLang="en-US" smtClean="0"/>
              <a:t>39</a:t>
            </a:fld>
            <a:endParaRPr lang="zh-CN" altLang="en-US"/>
          </a:p>
        </p:txBody>
      </p:sp>
    </p:spTree>
    <p:extLst>
      <p:ext uri="{BB962C8B-B14F-4D97-AF65-F5344CB8AC3E}">
        <p14:creationId xmlns:p14="http://schemas.microsoft.com/office/powerpoint/2010/main" val="665749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0" name="幻灯片图像占位符 1"/>
          <p:cNvSpPr>
            <a:spLocks noGrp="1" noRot="1" noChangeAspect="1"/>
          </p:cNvSpPr>
          <p:nvPr>
            <p:ph type="sldImg"/>
          </p:nvPr>
        </p:nvSpPr>
        <p:spPr/>
      </p:sp>
      <p:sp>
        <p:nvSpPr>
          <p:cNvPr id="1048611" name="备注占位符 2"/>
          <p:cNvSpPr>
            <a:spLocks noGrp="1"/>
          </p:cNvSpPr>
          <p:nvPr>
            <p:ph type="body" idx="1"/>
          </p:nvPr>
        </p:nvSpPr>
        <p:spPr/>
        <p:txBody>
          <a:bodyPr/>
          <a:lstStyle/>
          <a:p>
            <a:endParaRPr lang="zh-CN" altLang="en-US"/>
          </a:p>
        </p:txBody>
      </p:sp>
      <p:sp>
        <p:nvSpPr>
          <p:cNvPr id="1048612" name="灯片编号占位符 3"/>
          <p:cNvSpPr>
            <a:spLocks noGrp="1"/>
          </p:cNvSpPr>
          <p:nvPr>
            <p:ph type="sldNum" sz="quarter" idx="10"/>
          </p:nvPr>
        </p:nvSpPr>
        <p:spPr/>
        <p:txBody>
          <a:bodyPr/>
          <a:lstStyle/>
          <a:p>
            <a:fld id="{28179876-21DC-41E8-8E63-89BCD04AD88F}" type="slidenum">
              <a:rPr lang="zh-CN" altLang="en-US" smtClean="0"/>
              <a:t>4</a:t>
            </a:fld>
            <a:endParaRPr lang="zh-CN" altLang="en-US"/>
          </a:p>
        </p:txBody>
      </p:sp>
    </p:spTree>
    <p:extLst>
      <p:ext uri="{BB962C8B-B14F-4D97-AF65-F5344CB8AC3E}">
        <p14:creationId xmlns:p14="http://schemas.microsoft.com/office/powerpoint/2010/main" val="25214959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0" name="幻灯片图像占位符 1"/>
          <p:cNvSpPr>
            <a:spLocks noGrp="1" noRot="1" noChangeAspect="1"/>
          </p:cNvSpPr>
          <p:nvPr>
            <p:ph type="sldImg"/>
          </p:nvPr>
        </p:nvSpPr>
        <p:spPr/>
      </p:sp>
      <p:sp>
        <p:nvSpPr>
          <p:cNvPr id="1048611" name="备注占位符 2"/>
          <p:cNvSpPr>
            <a:spLocks noGrp="1"/>
          </p:cNvSpPr>
          <p:nvPr>
            <p:ph type="body" idx="1"/>
          </p:nvPr>
        </p:nvSpPr>
        <p:spPr/>
        <p:txBody>
          <a:bodyPr/>
          <a:lstStyle/>
          <a:p>
            <a:endParaRPr lang="zh-CN" altLang="en-US"/>
          </a:p>
        </p:txBody>
      </p:sp>
      <p:sp>
        <p:nvSpPr>
          <p:cNvPr id="1048612" name="灯片编号占位符 3"/>
          <p:cNvSpPr>
            <a:spLocks noGrp="1"/>
          </p:cNvSpPr>
          <p:nvPr>
            <p:ph type="sldNum" sz="quarter" idx="10"/>
          </p:nvPr>
        </p:nvSpPr>
        <p:spPr/>
        <p:txBody>
          <a:bodyPr/>
          <a:lstStyle/>
          <a:p>
            <a:fld id="{28179876-21DC-41E8-8E63-89BCD04AD88F}" type="slidenum">
              <a:rPr lang="zh-CN" altLang="en-US" smtClean="0"/>
              <a:t>40</a:t>
            </a:fld>
            <a:endParaRPr lang="zh-CN" altLang="en-US"/>
          </a:p>
        </p:txBody>
      </p:sp>
    </p:spTree>
    <p:extLst>
      <p:ext uri="{BB962C8B-B14F-4D97-AF65-F5344CB8AC3E}">
        <p14:creationId xmlns:p14="http://schemas.microsoft.com/office/powerpoint/2010/main" val="8548016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164" name="幻灯片图像占位符 1"/>
          <p:cNvSpPr>
            <a:spLocks noGrp="1" noRot="1" noChangeAspect="1"/>
          </p:cNvSpPr>
          <p:nvPr>
            <p:ph type="sldImg"/>
          </p:nvPr>
        </p:nvSpPr>
        <p:spPr/>
      </p:sp>
      <p:sp>
        <p:nvSpPr>
          <p:cNvPr id="1050165" name="备注占位符 2"/>
          <p:cNvSpPr>
            <a:spLocks noGrp="1"/>
          </p:cNvSpPr>
          <p:nvPr>
            <p:ph type="body" idx="1"/>
          </p:nvPr>
        </p:nvSpPr>
        <p:spPr/>
        <p:txBody>
          <a:bodyPr/>
          <a:lstStyle/>
          <a:p>
            <a:endParaRPr lang="zh-CN" altLang="en-US"/>
          </a:p>
        </p:txBody>
      </p:sp>
      <p:sp>
        <p:nvSpPr>
          <p:cNvPr id="1050166" name="灯片编号占位符 3"/>
          <p:cNvSpPr>
            <a:spLocks noGrp="1"/>
          </p:cNvSpPr>
          <p:nvPr>
            <p:ph type="sldNum" sz="quarter" idx="10"/>
          </p:nvPr>
        </p:nvSpPr>
        <p:spPr/>
        <p:txBody>
          <a:bodyPr/>
          <a:lstStyle/>
          <a:p>
            <a:fld id="{28179876-21DC-41E8-8E63-89BCD04AD88F}" type="slidenum">
              <a:rPr lang="zh-CN" altLang="en-US" smtClean="0"/>
              <a:t>41</a:t>
            </a:fld>
            <a:endParaRPr lang="zh-CN" altLang="en-US"/>
          </a:p>
        </p:txBody>
      </p:sp>
    </p:spTree>
    <p:extLst>
      <p:ext uri="{BB962C8B-B14F-4D97-AF65-F5344CB8AC3E}">
        <p14:creationId xmlns:p14="http://schemas.microsoft.com/office/powerpoint/2010/main" val="29242223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174" name="幻灯片图像占位符 1"/>
          <p:cNvSpPr>
            <a:spLocks noGrp="1" noRot="1" noChangeAspect="1"/>
          </p:cNvSpPr>
          <p:nvPr>
            <p:ph type="sldImg"/>
          </p:nvPr>
        </p:nvSpPr>
        <p:spPr/>
      </p:sp>
      <p:sp>
        <p:nvSpPr>
          <p:cNvPr id="1050175" name="备注占位符 2"/>
          <p:cNvSpPr>
            <a:spLocks noGrp="1"/>
          </p:cNvSpPr>
          <p:nvPr>
            <p:ph type="body" idx="1"/>
          </p:nvPr>
        </p:nvSpPr>
        <p:spPr/>
        <p:txBody>
          <a:bodyPr/>
          <a:lstStyle/>
          <a:p>
            <a:endParaRPr lang="zh-CN" altLang="en-US"/>
          </a:p>
        </p:txBody>
      </p:sp>
      <p:sp>
        <p:nvSpPr>
          <p:cNvPr id="1050176" name="灯片编号占位符 3"/>
          <p:cNvSpPr>
            <a:spLocks noGrp="1"/>
          </p:cNvSpPr>
          <p:nvPr>
            <p:ph type="sldNum" sz="quarter" idx="10"/>
          </p:nvPr>
        </p:nvSpPr>
        <p:spPr/>
        <p:txBody>
          <a:bodyPr/>
          <a:lstStyle/>
          <a:p>
            <a:fld id="{28179876-21DC-41E8-8E63-89BCD04AD88F}" type="slidenum">
              <a:rPr lang="zh-CN" altLang="en-US" smtClean="0"/>
              <a:t>42</a:t>
            </a:fld>
            <a:endParaRPr lang="zh-CN" altLang="en-US"/>
          </a:p>
        </p:txBody>
      </p:sp>
    </p:spTree>
    <p:extLst>
      <p:ext uri="{BB962C8B-B14F-4D97-AF65-F5344CB8AC3E}">
        <p14:creationId xmlns:p14="http://schemas.microsoft.com/office/powerpoint/2010/main" val="1152407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205" name="幻灯片图像占位符 1"/>
          <p:cNvSpPr>
            <a:spLocks noGrp="1" noRot="1" noChangeAspect="1"/>
          </p:cNvSpPr>
          <p:nvPr>
            <p:ph type="sldImg"/>
          </p:nvPr>
        </p:nvSpPr>
        <p:spPr/>
      </p:sp>
      <p:sp>
        <p:nvSpPr>
          <p:cNvPr id="1050206" name="备注占位符 2"/>
          <p:cNvSpPr>
            <a:spLocks noGrp="1"/>
          </p:cNvSpPr>
          <p:nvPr>
            <p:ph type="body" idx="1"/>
          </p:nvPr>
        </p:nvSpPr>
        <p:spPr/>
        <p:txBody>
          <a:bodyPr/>
          <a:lstStyle/>
          <a:p>
            <a:endParaRPr lang="zh-CN" altLang="en-US"/>
          </a:p>
        </p:txBody>
      </p:sp>
      <p:sp>
        <p:nvSpPr>
          <p:cNvPr id="1050207" name="灯片编号占位符 3"/>
          <p:cNvSpPr>
            <a:spLocks noGrp="1"/>
          </p:cNvSpPr>
          <p:nvPr>
            <p:ph type="sldNum" sz="quarter" idx="10"/>
          </p:nvPr>
        </p:nvSpPr>
        <p:spPr/>
        <p:txBody>
          <a:bodyPr/>
          <a:lstStyle/>
          <a:p>
            <a:fld id="{28179876-21DC-41E8-8E63-89BCD04AD88F}" type="slidenum">
              <a:rPr lang="zh-CN" altLang="en-US" smtClean="0"/>
              <a:t>43</a:t>
            </a:fld>
            <a:endParaRPr lang="zh-CN" altLang="en-US"/>
          </a:p>
        </p:txBody>
      </p:sp>
    </p:spTree>
    <p:extLst>
      <p:ext uri="{BB962C8B-B14F-4D97-AF65-F5344CB8AC3E}">
        <p14:creationId xmlns:p14="http://schemas.microsoft.com/office/powerpoint/2010/main" val="4678437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235" name="幻灯片图像占位符 1"/>
          <p:cNvSpPr>
            <a:spLocks noGrp="1" noRot="1" noChangeAspect="1"/>
          </p:cNvSpPr>
          <p:nvPr>
            <p:ph type="sldImg"/>
          </p:nvPr>
        </p:nvSpPr>
        <p:spPr/>
      </p:sp>
      <p:sp>
        <p:nvSpPr>
          <p:cNvPr id="1050236" name="备注占位符 2"/>
          <p:cNvSpPr>
            <a:spLocks noGrp="1"/>
          </p:cNvSpPr>
          <p:nvPr>
            <p:ph type="body" idx="1"/>
          </p:nvPr>
        </p:nvSpPr>
        <p:spPr/>
        <p:txBody>
          <a:bodyPr/>
          <a:lstStyle/>
          <a:p>
            <a:r>
              <a:rPr lang="en-US" altLang="zh-CN" dirty="0" smtClean="0"/>
              <a:t>https://www.ypppt.com/</a:t>
            </a:r>
            <a:endParaRPr lang="zh-CN" altLang="en-US" dirty="0"/>
          </a:p>
        </p:txBody>
      </p:sp>
      <p:sp>
        <p:nvSpPr>
          <p:cNvPr id="1050237" name="灯片编号占位符 3"/>
          <p:cNvSpPr>
            <a:spLocks noGrp="1"/>
          </p:cNvSpPr>
          <p:nvPr>
            <p:ph type="sldNum" sz="quarter" idx="10"/>
          </p:nvPr>
        </p:nvSpPr>
        <p:spPr/>
        <p:txBody>
          <a:bodyPr/>
          <a:lstStyle/>
          <a:p>
            <a:fld id="{28179876-21DC-41E8-8E63-89BCD04AD88F}" type="slidenum">
              <a:rPr lang="zh-CN" altLang="en-US" smtClean="0"/>
              <a:t>44</a:t>
            </a:fld>
            <a:endParaRPr lang="zh-CN" altLang="en-US"/>
          </a:p>
        </p:txBody>
      </p:sp>
    </p:spTree>
    <p:extLst>
      <p:ext uri="{BB962C8B-B14F-4D97-AF65-F5344CB8AC3E}">
        <p14:creationId xmlns:p14="http://schemas.microsoft.com/office/powerpoint/2010/main" val="20285855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266" name="幻灯片图像占位符 1"/>
          <p:cNvSpPr>
            <a:spLocks noGrp="1" noRot="1" noChangeAspect="1"/>
          </p:cNvSpPr>
          <p:nvPr>
            <p:ph type="sldImg"/>
          </p:nvPr>
        </p:nvSpPr>
        <p:spPr/>
      </p:sp>
      <p:sp>
        <p:nvSpPr>
          <p:cNvPr id="1050267" name="备注占位符 2"/>
          <p:cNvSpPr>
            <a:spLocks noGrp="1"/>
          </p:cNvSpPr>
          <p:nvPr>
            <p:ph type="body" idx="1"/>
          </p:nvPr>
        </p:nvSpPr>
        <p:spPr/>
        <p:txBody>
          <a:bodyPr/>
          <a:lstStyle/>
          <a:p>
            <a:endParaRPr lang="zh-CN" altLang="en-US"/>
          </a:p>
        </p:txBody>
      </p:sp>
      <p:sp>
        <p:nvSpPr>
          <p:cNvPr id="1050268" name="灯片编号占位符 3"/>
          <p:cNvSpPr>
            <a:spLocks noGrp="1"/>
          </p:cNvSpPr>
          <p:nvPr>
            <p:ph type="sldNum" sz="quarter" idx="10"/>
          </p:nvPr>
        </p:nvSpPr>
        <p:spPr/>
        <p:txBody>
          <a:bodyPr/>
          <a:lstStyle/>
          <a:p>
            <a:fld id="{28179876-21DC-41E8-8E63-89BCD04AD88F}" type="slidenum">
              <a:rPr lang="zh-CN" altLang="en-US" smtClean="0"/>
              <a:t>45</a:t>
            </a:fld>
            <a:endParaRPr lang="zh-CN" altLang="en-US"/>
          </a:p>
        </p:txBody>
      </p:sp>
    </p:spTree>
    <p:extLst>
      <p:ext uri="{BB962C8B-B14F-4D97-AF65-F5344CB8AC3E}">
        <p14:creationId xmlns:p14="http://schemas.microsoft.com/office/powerpoint/2010/main" val="13655336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277" name="幻灯片图像占位符 1"/>
          <p:cNvSpPr>
            <a:spLocks noGrp="1" noRot="1" noChangeAspect="1"/>
          </p:cNvSpPr>
          <p:nvPr>
            <p:ph type="sldImg"/>
          </p:nvPr>
        </p:nvSpPr>
        <p:spPr/>
      </p:sp>
      <p:sp>
        <p:nvSpPr>
          <p:cNvPr id="1050278" name="备注占位符 2"/>
          <p:cNvSpPr>
            <a:spLocks noGrp="1"/>
          </p:cNvSpPr>
          <p:nvPr>
            <p:ph type="body" idx="1"/>
          </p:nvPr>
        </p:nvSpPr>
        <p:spPr/>
        <p:txBody>
          <a:bodyPr/>
          <a:lstStyle/>
          <a:p>
            <a:endParaRPr lang="zh-CN" altLang="en-US"/>
          </a:p>
        </p:txBody>
      </p:sp>
      <p:sp>
        <p:nvSpPr>
          <p:cNvPr id="1050279" name="灯片编号占位符 3"/>
          <p:cNvSpPr>
            <a:spLocks noGrp="1"/>
          </p:cNvSpPr>
          <p:nvPr>
            <p:ph type="sldNum" sz="quarter" idx="10"/>
          </p:nvPr>
        </p:nvSpPr>
        <p:spPr/>
        <p:txBody>
          <a:bodyPr/>
          <a:lstStyle/>
          <a:p>
            <a:fld id="{28179876-21DC-41E8-8E63-89BCD04AD88F}" type="slidenum">
              <a:rPr lang="zh-CN" altLang="en-US" smtClean="0"/>
              <a:t>46</a:t>
            </a:fld>
            <a:endParaRPr lang="zh-CN" altLang="en-US"/>
          </a:p>
        </p:txBody>
      </p:sp>
    </p:spTree>
    <p:extLst>
      <p:ext uri="{BB962C8B-B14F-4D97-AF65-F5344CB8AC3E}">
        <p14:creationId xmlns:p14="http://schemas.microsoft.com/office/powerpoint/2010/main" val="24245690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288" name="幻灯片图像占位符 1"/>
          <p:cNvSpPr>
            <a:spLocks noGrp="1" noRot="1" noChangeAspect="1"/>
          </p:cNvSpPr>
          <p:nvPr>
            <p:ph type="sldImg"/>
          </p:nvPr>
        </p:nvSpPr>
        <p:spPr/>
      </p:sp>
      <p:sp>
        <p:nvSpPr>
          <p:cNvPr id="1050289" name="备注占位符 2"/>
          <p:cNvSpPr>
            <a:spLocks noGrp="1"/>
          </p:cNvSpPr>
          <p:nvPr>
            <p:ph type="body" idx="1"/>
          </p:nvPr>
        </p:nvSpPr>
        <p:spPr/>
        <p:txBody>
          <a:bodyPr/>
          <a:lstStyle/>
          <a:p>
            <a:endParaRPr lang="zh-CN" altLang="en-US"/>
          </a:p>
        </p:txBody>
      </p:sp>
      <p:sp>
        <p:nvSpPr>
          <p:cNvPr id="1050290" name="灯片编号占位符 3"/>
          <p:cNvSpPr>
            <a:spLocks noGrp="1"/>
          </p:cNvSpPr>
          <p:nvPr>
            <p:ph type="sldNum" sz="quarter" idx="10"/>
          </p:nvPr>
        </p:nvSpPr>
        <p:spPr/>
        <p:txBody>
          <a:bodyPr/>
          <a:lstStyle/>
          <a:p>
            <a:fld id="{28179876-21DC-41E8-8E63-89BCD04AD88F}" type="slidenum">
              <a:rPr lang="zh-CN" altLang="en-US" smtClean="0"/>
              <a:t>47</a:t>
            </a:fld>
            <a:endParaRPr lang="zh-CN" altLang="en-US"/>
          </a:p>
        </p:txBody>
      </p:sp>
    </p:spTree>
    <p:extLst>
      <p:ext uri="{BB962C8B-B14F-4D97-AF65-F5344CB8AC3E}">
        <p14:creationId xmlns:p14="http://schemas.microsoft.com/office/powerpoint/2010/main" val="22523117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298" name="幻灯片图像占位符 1"/>
          <p:cNvSpPr>
            <a:spLocks noGrp="1" noRot="1" noChangeAspect="1"/>
          </p:cNvSpPr>
          <p:nvPr>
            <p:ph type="sldImg"/>
          </p:nvPr>
        </p:nvSpPr>
        <p:spPr/>
      </p:sp>
      <p:sp>
        <p:nvSpPr>
          <p:cNvPr id="1050299" name="备注占位符 2"/>
          <p:cNvSpPr>
            <a:spLocks noGrp="1"/>
          </p:cNvSpPr>
          <p:nvPr>
            <p:ph type="body" idx="1"/>
          </p:nvPr>
        </p:nvSpPr>
        <p:spPr/>
        <p:txBody>
          <a:bodyPr/>
          <a:lstStyle/>
          <a:p>
            <a:endParaRPr lang="zh-CN" altLang="en-US"/>
          </a:p>
        </p:txBody>
      </p:sp>
      <p:sp>
        <p:nvSpPr>
          <p:cNvPr id="1050300" name="灯片编号占位符 3"/>
          <p:cNvSpPr>
            <a:spLocks noGrp="1"/>
          </p:cNvSpPr>
          <p:nvPr>
            <p:ph type="sldNum" sz="quarter" idx="10"/>
          </p:nvPr>
        </p:nvSpPr>
        <p:spPr/>
        <p:txBody>
          <a:bodyPr/>
          <a:lstStyle/>
          <a:p>
            <a:fld id="{28179876-21DC-41E8-8E63-89BCD04AD88F}" type="slidenum">
              <a:rPr lang="zh-CN" altLang="en-US" smtClean="0"/>
              <a:t>48</a:t>
            </a:fld>
            <a:endParaRPr lang="zh-CN" altLang="en-US"/>
          </a:p>
        </p:txBody>
      </p:sp>
    </p:spTree>
    <p:extLst>
      <p:ext uri="{BB962C8B-B14F-4D97-AF65-F5344CB8AC3E}">
        <p14:creationId xmlns:p14="http://schemas.microsoft.com/office/powerpoint/2010/main" val="19315902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329" name="幻灯片图像占位符 1"/>
          <p:cNvSpPr>
            <a:spLocks noGrp="1" noRot="1" noChangeAspect="1"/>
          </p:cNvSpPr>
          <p:nvPr>
            <p:ph type="sldImg"/>
          </p:nvPr>
        </p:nvSpPr>
        <p:spPr/>
      </p:sp>
      <p:sp>
        <p:nvSpPr>
          <p:cNvPr id="1050330" name="备注占位符 2"/>
          <p:cNvSpPr>
            <a:spLocks noGrp="1"/>
          </p:cNvSpPr>
          <p:nvPr>
            <p:ph type="body" idx="1"/>
          </p:nvPr>
        </p:nvSpPr>
        <p:spPr/>
        <p:txBody>
          <a:bodyPr/>
          <a:lstStyle/>
          <a:p>
            <a:endParaRPr lang="zh-CN" altLang="en-US"/>
          </a:p>
        </p:txBody>
      </p:sp>
      <p:sp>
        <p:nvSpPr>
          <p:cNvPr id="1050331" name="灯片编号占位符 3"/>
          <p:cNvSpPr>
            <a:spLocks noGrp="1"/>
          </p:cNvSpPr>
          <p:nvPr>
            <p:ph type="sldNum" sz="quarter" idx="10"/>
          </p:nvPr>
        </p:nvSpPr>
        <p:spPr/>
        <p:txBody>
          <a:bodyPr/>
          <a:lstStyle/>
          <a:p>
            <a:fld id="{28179876-21DC-41E8-8E63-89BCD04AD88F}" type="slidenum">
              <a:rPr lang="zh-CN" altLang="en-US" smtClean="0"/>
              <a:t>49</a:t>
            </a:fld>
            <a:endParaRPr lang="zh-CN" altLang="en-US"/>
          </a:p>
        </p:txBody>
      </p:sp>
    </p:spTree>
    <p:extLst>
      <p:ext uri="{BB962C8B-B14F-4D97-AF65-F5344CB8AC3E}">
        <p14:creationId xmlns:p14="http://schemas.microsoft.com/office/powerpoint/2010/main" val="403964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30" name="幻灯片图像占位符 1"/>
          <p:cNvSpPr>
            <a:spLocks noGrp="1" noRot="1" noChangeAspect="1"/>
          </p:cNvSpPr>
          <p:nvPr>
            <p:ph type="sldImg"/>
          </p:nvPr>
        </p:nvSpPr>
        <p:spPr/>
      </p:sp>
      <p:sp>
        <p:nvSpPr>
          <p:cNvPr id="1048731" name="备注占位符 2"/>
          <p:cNvSpPr>
            <a:spLocks noGrp="1"/>
          </p:cNvSpPr>
          <p:nvPr>
            <p:ph type="body" idx="1"/>
          </p:nvPr>
        </p:nvSpPr>
        <p:spPr/>
        <p:txBody>
          <a:bodyPr/>
          <a:lstStyle/>
          <a:p>
            <a:endParaRPr lang="zh-CN" altLang="en-US"/>
          </a:p>
        </p:txBody>
      </p:sp>
      <p:sp>
        <p:nvSpPr>
          <p:cNvPr id="1048732" name="灯片编号占位符 3"/>
          <p:cNvSpPr>
            <a:spLocks noGrp="1"/>
          </p:cNvSpPr>
          <p:nvPr>
            <p:ph type="sldNum" sz="quarter" idx="10"/>
          </p:nvPr>
        </p:nvSpPr>
        <p:spPr/>
        <p:txBody>
          <a:bodyPr/>
          <a:lstStyle/>
          <a:p>
            <a:fld id="{28179876-21DC-41E8-8E63-89BCD04AD88F}" type="slidenum">
              <a:rPr lang="zh-CN" altLang="en-US" smtClean="0"/>
              <a:t>5</a:t>
            </a:fld>
            <a:endParaRPr lang="zh-CN" altLang="en-US"/>
          </a:p>
        </p:txBody>
      </p:sp>
    </p:spTree>
    <p:extLst>
      <p:ext uri="{BB962C8B-B14F-4D97-AF65-F5344CB8AC3E}">
        <p14:creationId xmlns:p14="http://schemas.microsoft.com/office/powerpoint/2010/main" val="252015299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367" name="幻灯片图像占位符 1"/>
          <p:cNvSpPr>
            <a:spLocks noGrp="1" noRot="1" noChangeAspect="1"/>
          </p:cNvSpPr>
          <p:nvPr>
            <p:ph type="sldImg"/>
          </p:nvPr>
        </p:nvSpPr>
        <p:spPr/>
      </p:sp>
      <p:sp>
        <p:nvSpPr>
          <p:cNvPr id="1050368" name="备注占位符 2"/>
          <p:cNvSpPr>
            <a:spLocks noGrp="1"/>
          </p:cNvSpPr>
          <p:nvPr>
            <p:ph type="body" idx="1"/>
          </p:nvPr>
        </p:nvSpPr>
        <p:spPr/>
        <p:txBody>
          <a:bodyPr/>
          <a:lstStyle/>
          <a:p>
            <a:endParaRPr lang="zh-CN" altLang="en-US"/>
          </a:p>
        </p:txBody>
      </p:sp>
      <p:sp>
        <p:nvSpPr>
          <p:cNvPr id="1050369" name="灯片编号占位符 3"/>
          <p:cNvSpPr>
            <a:spLocks noGrp="1"/>
          </p:cNvSpPr>
          <p:nvPr>
            <p:ph type="sldNum" sz="quarter" idx="10"/>
          </p:nvPr>
        </p:nvSpPr>
        <p:spPr/>
        <p:txBody>
          <a:bodyPr/>
          <a:lstStyle/>
          <a:p>
            <a:fld id="{28179876-21DC-41E8-8E63-89BCD04AD88F}" type="slidenum">
              <a:rPr lang="zh-CN" altLang="en-US" smtClean="0"/>
              <a:t>50</a:t>
            </a:fld>
            <a:endParaRPr lang="zh-CN" altLang="en-US"/>
          </a:p>
        </p:txBody>
      </p:sp>
    </p:spTree>
    <p:extLst>
      <p:ext uri="{BB962C8B-B14F-4D97-AF65-F5344CB8AC3E}">
        <p14:creationId xmlns:p14="http://schemas.microsoft.com/office/powerpoint/2010/main" val="162281245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383" name="幻灯片图像占位符 1"/>
          <p:cNvSpPr>
            <a:spLocks noGrp="1" noRot="1" noChangeAspect="1"/>
          </p:cNvSpPr>
          <p:nvPr>
            <p:ph type="sldImg"/>
          </p:nvPr>
        </p:nvSpPr>
        <p:spPr/>
      </p:sp>
      <p:sp>
        <p:nvSpPr>
          <p:cNvPr id="1050384" name="备注占位符 2"/>
          <p:cNvSpPr>
            <a:spLocks noGrp="1"/>
          </p:cNvSpPr>
          <p:nvPr>
            <p:ph type="body" idx="1"/>
          </p:nvPr>
        </p:nvSpPr>
        <p:spPr/>
        <p:txBody>
          <a:bodyPr/>
          <a:lstStyle/>
          <a:p>
            <a:endParaRPr lang="zh-CN" altLang="en-US"/>
          </a:p>
        </p:txBody>
      </p:sp>
      <p:sp>
        <p:nvSpPr>
          <p:cNvPr id="1050385" name="灯片编号占位符 3"/>
          <p:cNvSpPr>
            <a:spLocks noGrp="1"/>
          </p:cNvSpPr>
          <p:nvPr>
            <p:ph type="sldNum" sz="quarter" idx="10"/>
          </p:nvPr>
        </p:nvSpPr>
        <p:spPr/>
        <p:txBody>
          <a:bodyPr/>
          <a:lstStyle/>
          <a:p>
            <a:fld id="{28179876-21DC-41E8-8E63-89BCD04AD88F}" type="slidenum">
              <a:rPr lang="zh-CN" altLang="en-US" smtClean="0"/>
              <a:t>51</a:t>
            </a:fld>
            <a:endParaRPr lang="zh-CN" altLang="en-US"/>
          </a:p>
        </p:txBody>
      </p:sp>
    </p:spTree>
    <p:extLst>
      <p:ext uri="{BB962C8B-B14F-4D97-AF65-F5344CB8AC3E}">
        <p14:creationId xmlns:p14="http://schemas.microsoft.com/office/powerpoint/2010/main" val="86976441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394" name="幻灯片图像占位符 1"/>
          <p:cNvSpPr>
            <a:spLocks noGrp="1" noRot="1" noChangeAspect="1"/>
          </p:cNvSpPr>
          <p:nvPr>
            <p:ph type="sldImg"/>
          </p:nvPr>
        </p:nvSpPr>
        <p:spPr/>
      </p:sp>
      <p:sp>
        <p:nvSpPr>
          <p:cNvPr id="1050395" name="备注占位符 2"/>
          <p:cNvSpPr>
            <a:spLocks noGrp="1"/>
          </p:cNvSpPr>
          <p:nvPr>
            <p:ph type="body" idx="1"/>
          </p:nvPr>
        </p:nvSpPr>
        <p:spPr/>
        <p:txBody>
          <a:bodyPr/>
          <a:lstStyle/>
          <a:p>
            <a:endParaRPr lang="zh-CN" altLang="en-US"/>
          </a:p>
        </p:txBody>
      </p:sp>
      <p:sp>
        <p:nvSpPr>
          <p:cNvPr id="1050396" name="灯片编号占位符 3"/>
          <p:cNvSpPr>
            <a:spLocks noGrp="1"/>
          </p:cNvSpPr>
          <p:nvPr>
            <p:ph type="sldNum" sz="quarter" idx="10"/>
          </p:nvPr>
        </p:nvSpPr>
        <p:spPr/>
        <p:txBody>
          <a:bodyPr/>
          <a:lstStyle/>
          <a:p>
            <a:fld id="{28179876-21DC-41E8-8E63-89BCD04AD88F}" type="slidenum">
              <a:rPr lang="zh-CN" altLang="en-US" smtClean="0"/>
              <a:t>52</a:t>
            </a:fld>
            <a:endParaRPr lang="zh-CN" altLang="en-US"/>
          </a:p>
        </p:txBody>
      </p:sp>
    </p:spTree>
    <p:extLst>
      <p:ext uri="{BB962C8B-B14F-4D97-AF65-F5344CB8AC3E}">
        <p14:creationId xmlns:p14="http://schemas.microsoft.com/office/powerpoint/2010/main" val="320507958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405" name="幻灯片图像占位符 1"/>
          <p:cNvSpPr>
            <a:spLocks noGrp="1" noRot="1" noChangeAspect="1"/>
          </p:cNvSpPr>
          <p:nvPr>
            <p:ph type="sldImg"/>
          </p:nvPr>
        </p:nvSpPr>
        <p:spPr/>
      </p:sp>
      <p:sp>
        <p:nvSpPr>
          <p:cNvPr id="1050406" name="备注占位符 2"/>
          <p:cNvSpPr>
            <a:spLocks noGrp="1"/>
          </p:cNvSpPr>
          <p:nvPr>
            <p:ph type="body" idx="1"/>
          </p:nvPr>
        </p:nvSpPr>
        <p:spPr/>
        <p:txBody>
          <a:bodyPr/>
          <a:lstStyle/>
          <a:p>
            <a:endParaRPr lang="zh-CN" altLang="en-US"/>
          </a:p>
        </p:txBody>
      </p:sp>
      <p:sp>
        <p:nvSpPr>
          <p:cNvPr id="1050407" name="灯片编号占位符 3"/>
          <p:cNvSpPr>
            <a:spLocks noGrp="1"/>
          </p:cNvSpPr>
          <p:nvPr>
            <p:ph type="sldNum" sz="quarter" idx="10"/>
          </p:nvPr>
        </p:nvSpPr>
        <p:spPr/>
        <p:txBody>
          <a:bodyPr/>
          <a:lstStyle/>
          <a:p>
            <a:fld id="{28179876-21DC-41E8-8E63-89BCD04AD88F}" type="slidenum">
              <a:rPr lang="zh-CN" altLang="en-US" smtClean="0"/>
              <a:t>53</a:t>
            </a:fld>
            <a:endParaRPr lang="zh-CN" altLang="en-US"/>
          </a:p>
        </p:txBody>
      </p:sp>
    </p:spTree>
    <p:extLst>
      <p:ext uri="{BB962C8B-B14F-4D97-AF65-F5344CB8AC3E}">
        <p14:creationId xmlns:p14="http://schemas.microsoft.com/office/powerpoint/2010/main" val="206331756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444" name="幻灯片图像占位符 1"/>
          <p:cNvSpPr>
            <a:spLocks noGrp="1" noRot="1" noChangeAspect="1"/>
          </p:cNvSpPr>
          <p:nvPr>
            <p:ph type="sldImg"/>
          </p:nvPr>
        </p:nvSpPr>
        <p:spPr/>
      </p:sp>
      <p:sp>
        <p:nvSpPr>
          <p:cNvPr id="1050445" name="备注占位符 2"/>
          <p:cNvSpPr>
            <a:spLocks noGrp="1"/>
          </p:cNvSpPr>
          <p:nvPr>
            <p:ph type="body" idx="1"/>
          </p:nvPr>
        </p:nvSpPr>
        <p:spPr/>
        <p:txBody>
          <a:bodyPr/>
          <a:lstStyle/>
          <a:p>
            <a:endParaRPr lang="zh-CN" altLang="en-US"/>
          </a:p>
        </p:txBody>
      </p:sp>
      <p:sp>
        <p:nvSpPr>
          <p:cNvPr id="1050446" name="灯片编号占位符 3"/>
          <p:cNvSpPr>
            <a:spLocks noGrp="1"/>
          </p:cNvSpPr>
          <p:nvPr>
            <p:ph type="sldNum" sz="quarter" idx="10"/>
          </p:nvPr>
        </p:nvSpPr>
        <p:spPr/>
        <p:txBody>
          <a:bodyPr/>
          <a:lstStyle/>
          <a:p>
            <a:fld id="{28179876-21DC-41E8-8E63-89BCD04AD88F}" type="slidenum">
              <a:rPr lang="zh-CN" altLang="en-US" smtClean="0"/>
              <a:t>54</a:t>
            </a:fld>
            <a:endParaRPr lang="zh-CN" altLang="en-US"/>
          </a:p>
        </p:txBody>
      </p:sp>
    </p:spTree>
    <p:extLst>
      <p:ext uri="{BB962C8B-B14F-4D97-AF65-F5344CB8AC3E}">
        <p14:creationId xmlns:p14="http://schemas.microsoft.com/office/powerpoint/2010/main" val="334264832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454" name="幻灯片图像占位符 1"/>
          <p:cNvSpPr>
            <a:spLocks noGrp="1" noRot="1" noChangeAspect="1"/>
          </p:cNvSpPr>
          <p:nvPr>
            <p:ph type="sldImg"/>
          </p:nvPr>
        </p:nvSpPr>
        <p:spPr/>
      </p:sp>
      <p:sp>
        <p:nvSpPr>
          <p:cNvPr id="1050455" name="备注占位符 2"/>
          <p:cNvSpPr>
            <a:spLocks noGrp="1"/>
          </p:cNvSpPr>
          <p:nvPr>
            <p:ph type="body" idx="1"/>
          </p:nvPr>
        </p:nvSpPr>
        <p:spPr/>
        <p:txBody>
          <a:bodyPr/>
          <a:lstStyle/>
          <a:p>
            <a:endParaRPr lang="zh-CN" altLang="en-US"/>
          </a:p>
        </p:txBody>
      </p:sp>
      <p:sp>
        <p:nvSpPr>
          <p:cNvPr id="1050456" name="灯片编号占位符 3"/>
          <p:cNvSpPr>
            <a:spLocks noGrp="1"/>
          </p:cNvSpPr>
          <p:nvPr>
            <p:ph type="sldNum" sz="quarter" idx="10"/>
          </p:nvPr>
        </p:nvSpPr>
        <p:spPr/>
        <p:txBody>
          <a:bodyPr/>
          <a:lstStyle/>
          <a:p>
            <a:fld id="{28179876-21DC-41E8-8E63-89BCD04AD88F}" type="slidenum">
              <a:rPr lang="zh-CN" altLang="en-US" smtClean="0"/>
              <a:t>55</a:t>
            </a:fld>
            <a:endParaRPr lang="zh-CN" altLang="en-US"/>
          </a:p>
        </p:txBody>
      </p:sp>
    </p:spTree>
    <p:extLst>
      <p:ext uri="{BB962C8B-B14F-4D97-AF65-F5344CB8AC3E}">
        <p14:creationId xmlns:p14="http://schemas.microsoft.com/office/powerpoint/2010/main" val="308377495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498" name="幻灯片图像占位符 1"/>
          <p:cNvSpPr>
            <a:spLocks noGrp="1" noRot="1" noChangeAspect="1"/>
          </p:cNvSpPr>
          <p:nvPr>
            <p:ph type="sldImg"/>
          </p:nvPr>
        </p:nvSpPr>
        <p:spPr/>
      </p:sp>
      <p:sp>
        <p:nvSpPr>
          <p:cNvPr id="1050499" name="备注占位符 2"/>
          <p:cNvSpPr>
            <a:spLocks noGrp="1"/>
          </p:cNvSpPr>
          <p:nvPr>
            <p:ph type="body" idx="1"/>
          </p:nvPr>
        </p:nvSpPr>
        <p:spPr/>
        <p:txBody>
          <a:bodyPr/>
          <a:lstStyle/>
          <a:p>
            <a:endParaRPr lang="zh-CN" altLang="en-US"/>
          </a:p>
        </p:txBody>
      </p:sp>
      <p:sp>
        <p:nvSpPr>
          <p:cNvPr id="1050500" name="灯片编号占位符 3"/>
          <p:cNvSpPr>
            <a:spLocks noGrp="1"/>
          </p:cNvSpPr>
          <p:nvPr>
            <p:ph type="sldNum" sz="quarter" idx="10"/>
          </p:nvPr>
        </p:nvSpPr>
        <p:spPr/>
        <p:txBody>
          <a:bodyPr/>
          <a:lstStyle/>
          <a:p>
            <a:fld id="{28179876-21DC-41E8-8E63-89BCD04AD88F}" type="slidenum">
              <a:rPr lang="zh-CN" altLang="en-US" smtClean="0"/>
              <a:t>56</a:t>
            </a:fld>
            <a:endParaRPr lang="zh-CN" altLang="en-US"/>
          </a:p>
        </p:txBody>
      </p:sp>
    </p:spTree>
    <p:extLst>
      <p:ext uri="{BB962C8B-B14F-4D97-AF65-F5344CB8AC3E}">
        <p14:creationId xmlns:p14="http://schemas.microsoft.com/office/powerpoint/2010/main" val="51250121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529" name="幻灯片图像占位符 1"/>
          <p:cNvSpPr>
            <a:spLocks noGrp="1" noRot="1" noChangeAspect="1"/>
          </p:cNvSpPr>
          <p:nvPr>
            <p:ph type="sldImg"/>
          </p:nvPr>
        </p:nvSpPr>
        <p:spPr/>
      </p:sp>
      <p:sp>
        <p:nvSpPr>
          <p:cNvPr id="1050530" name="备注占位符 2"/>
          <p:cNvSpPr>
            <a:spLocks noGrp="1"/>
          </p:cNvSpPr>
          <p:nvPr>
            <p:ph type="body" idx="1"/>
          </p:nvPr>
        </p:nvSpPr>
        <p:spPr/>
        <p:txBody>
          <a:bodyPr/>
          <a:lstStyle/>
          <a:p>
            <a:endParaRPr lang="zh-CN" altLang="en-US"/>
          </a:p>
        </p:txBody>
      </p:sp>
      <p:sp>
        <p:nvSpPr>
          <p:cNvPr id="1050531" name="灯片编号占位符 3"/>
          <p:cNvSpPr>
            <a:spLocks noGrp="1"/>
          </p:cNvSpPr>
          <p:nvPr>
            <p:ph type="sldNum" sz="quarter" idx="10"/>
          </p:nvPr>
        </p:nvSpPr>
        <p:spPr/>
        <p:txBody>
          <a:bodyPr/>
          <a:lstStyle/>
          <a:p>
            <a:fld id="{28179876-21DC-41E8-8E63-89BCD04AD88F}" type="slidenum">
              <a:rPr lang="zh-CN" altLang="en-US" smtClean="0"/>
              <a:t>57</a:t>
            </a:fld>
            <a:endParaRPr lang="zh-CN" altLang="en-US"/>
          </a:p>
        </p:txBody>
      </p:sp>
    </p:spTree>
    <p:extLst>
      <p:ext uri="{BB962C8B-B14F-4D97-AF65-F5344CB8AC3E}">
        <p14:creationId xmlns:p14="http://schemas.microsoft.com/office/powerpoint/2010/main" val="311301359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558" name="幻灯片图像占位符 1"/>
          <p:cNvSpPr>
            <a:spLocks noGrp="1" noRot="1" noChangeAspect="1"/>
          </p:cNvSpPr>
          <p:nvPr>
            <p:ph type="sldImg"/>
          </p:nvPr>
        </p:nvSpPr>
        <p:spPr/>
      </p:sp>
      <p:sp>
        <p:nvSpPr>
          <p:cNvPr id="1050559" name="备注占位符 2"/>
          <p:cNvSpPr>
            <a:spLocks noGrp="1"/>
          </p:cNvSpPr>
          <p:nvPr>
            <p:ph type="body" idx="1"/>
          </p:nvPr>
        </p:nvSpPr>
        <p:spPr/>
        <p:txBody>
          <a:bodyPr/>
          <a:lstStyle/>
          <a:p>
            <a:endParaRPr lang="zh-CN" altLang="en-US"/>
          </a:p>
        </p:txBody>
      </p:sp>
      <p:sp>
        <p:nvSpPr>
          <p:cNvPr id="1050560" name="灯片编号占位符 3"/>
          <p:cNvSpPr>
            <a:spLocks noGrp="1"/>
          </p:cNvSpPr>
          <p:nvPr>
            <p:ph type="sldNum" sz="quarter" idx="10"/>
          </p:nvPr>
        </p:nvSpPr>
        <p:spPr/>
        <p:txBody>
          <a:bodyPr/>
          <a:lstStyle/>
          <a:p>
            <a:fld id="{28179876-21DC-41E8-8E63-89BCD04AD88F}" type="slidenum">
              <a:rPr lang="zh-CN" altLang="en-US" smtClean="0"/>
              <a:t>58</a:t>
            </a:fld>
            <a:endParaRPr lang="zh-CN" altLang="en-US"/>
          </a:p>
        </p:txBody>
      </p:sp>
    </p:spTree>
    <p:extLst>
      <p:ext uri="{BB962C8B-B14F-4D97-AF65-F5344CB8AC3E}">
        <p14:creationId xmlns:p14="http://schemas.microsoft.com/office/powerpoint/2010/main" val="223523235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597" name="幻灯片图像占位符 1"/>
          <p:cNvSpPr>
            <a:spLocks noGrp="1" noRot="1" noChangeAspect="1"/>
          </p:cNvSpPr>
          <p:nvPr>
            <p:ph type="sldImg"/>
          </p:nvPr>
        </p:nvSpPr>
        <p:spPr/>
      </p:sp>
      <p:sp>
        <p:nvSpPr>
          <p:cNvPr id="1050598" name="备注占位符 2"/>
          <p:cNvSpPr>
            <a:spLocks noGrp="1"/>
          </p:cNvSpPr>
          <p:nvPr>
            <p:ph type="body" idx="1"/>
          </p:nvPr>
        </p:nvSpPr>
        <p:spPr/>
        <p:txBody>
          <a:bodyPr/>
          <a:lstStyle/>
          <a:p>
            <a:endParaRPr lang="zh-CN" altLang="en-US"/>
          </a:p>
        </p:txBody>
      </p:sp>
      <p:sp>
        <p:nvSpPr>
          <p:cNvPr id="1050599" name="灯片编号占位符 3"/>
          <p:cNvSpPr>
            <a:spLocks noGrp="1"/>
          </p:cNvSpPr>
          <p:nvPr>
            <p:ph type="sldNum" sz="quarter" idx="10"/>
          </p:nvPr>
        </p:nvSpPr>
        <p:spPr/>
        <p:txBody>
          <a:bodyPr/>
          <a:lstStyle/>
          <a:p>
            <a:fld id="{28179876-21DC-41E8-8E63-89BCD04AD88F}" type="slidenum">
              <a:rPr lang="zh-CN" altLang="en-US" smtClean="0"/>
              <a:t>59</a:t>
            </a:fld>
            <a:endParaRPr lang="zh-CN" altLang="en-US"/>
          </a:p>
        </p:txBody>
      </p:sp>
    </p:spTree>
    <p:extLst>
      <p:ext uri="{BB962C8B-B14F-4D97-AF65-F5344CB8AC3E}">
        <p14:creationId xmlns:p14="http://schemas.microsoft.com/office/powerpoint/2010/main" val="2142329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3" name="幻灯片图像占位符 1"/>
          <p:cNvSpPr>
            <a:spLocks noGrp="1" noRot="1" noChangeAspect="1"/>
          </p:cNvSpPr>
          <p:nvPr>
            <p:ph type="sldImg"/>
          </p:nvPr>
        </p:nvSpPr>
        <p:spPr/>
      </p:sp>
      <p:sp>
        <p:nvSpPr>
          <p:cNvPr id="1048754" name="备注占位符 2"/>
          <p:cNvSpPr>
            <a:spLocks noGrp="1"/>
          </p:cNvSpPr>
          <p:nvPr>
            <p:ph type="body" idx="1"/>
          </p:nvPr>
        </p:nvSpPr>
        <p:spPr/>
        <p:txBody>
          <a:bodyPr/>
          <a:lstStyle/>
          <a:p>
            <a:endParaRPr lang="zh-CN" altLang="en-US"/>
          </a:p>
        </p:txBody>
      </p:sp>
      <p:sp>
        <p:nvSpPr>
          <p:cNvPr id="1048755" name="灯片编号占位符 3"/>
          <p:cNvSpPr>
            <a:spLocks noGrp="1"/>
          </p:cNvSpPr>
          <p:nvPr>
            <p:ph type="sldNum" sz="quarter" idx="10"/>
          </p:nvPr>
        </p:nvSpPr>
        <p:spPr/>
        <p:txBody>
          <a:bodyPr/>
          <a:lstStyle/>
          <a:p>
            <a:fld id="{28179876-21DC-41E8-8E63-89BCD04AD88F}" type="slidenum">
              <a:rPr lang="zh-CN" altLang="en-US" smtClean="0"/>
              <a:t>6</a:t>
            </a:fld>
            <a:endParaRPr lang="zh-CN" altLang="en-US"/>
          </a:p>
        </p:txBody>
      </p:sp>
    </p:spTree>
    <p:extLst>
      <p:ext uri="{BB962C8B-B14F-4D97-AF65-F5344CB8AC3E}">
        <p14:creationId xmlns:p14="http://schemas.microsoft.com/office/powerpoint/2010/main" val="158798568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608" name="幻灯片图像占位符 1"/>
          <p:cNvSpPr>
            <a:spLocks noGrp="1" noRot="1" noChangeAspect="1"/>
          </p:cNvSpPr>
          <p:nvPr>
            <p:ph type="sldImg"/>
          </p:nvPr>
        </p:nvSpPr>
        <p:spPr/>
      </p:sp>
      <p:sp>
        <p:nvSpPr>
          <p:cNvPr id="1050609" name="备注占位符 2"/>
          <p:cNvSpPr>
            <a:spLocks noGrp="1"/>
          </p:cNvSpPr>
          <p:nvPr>
            <p:ph type="body" idx="1"/>
          </p:nvPr>
        </p:nvSpPr>
        <p:spPr/>
        <p:txBody>
          <a:bodyPr/>
          <a:lstStyle/>
          <a:p>
            <a:endParaRPr lang="zh-CN" altLang="en-US"/>
          </a:p>
        </p:txBody>
      </p:sp>
      <p:sp>
        <p:nvSpPr>
          <p:cNvPr id="1050610" name="灯片编号占位符 3"/>
          <p:cNvSpPr>
            <a:spLocks noGrp="1"/>
          </p:cNvSpPr>
          <p:nvPr>
            <p:ph type="sldNum" sz="quarter" idx="10"/>
          </p:nvPr>
        </p:nvSpPr>
        <p:spPr/>
        <p:txBody>
          <a:bodyPr/>
          <a:lstStyle/>
          <a:p>
            <a:fld id="{28179876-21DC-41E8-8E63-89BCD04AD88F}" type="slidenum">
              <a:rPr lang="zh-CN" altLang="en-US" smtClean="0"/>
              <a:t>60</a:t>
            </a:fld>
            <a:endParaRPr lang="zh-CN" altLang="en-US"/>
          </a:p>
        </p:txBody>
      </p:sp>
    </p:spTree>
    <p:extLst>
      <p:ext uri="{BB962C8B-B14F-4D97-AF65-F5344CB8AC3E}">
        <p14:creationId xmlns:p14="http://schemas.microsoft.com/office/powerpoint/2010/main" val="421579442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651" name="幻灯片图像占位符 1"/>
          <p:cNvSpPr>
            <a:spLocks noGrp="1" noRot="1" noChangeAspect="1"/>
          </p:cNvSpPr>
          <p:nvPr>
            <p:ph type="sldImg"/>
          </p:nvPr>
        </p:nvSpPr>
        <p:spPr/>
      </p:sp>
      <p:sp>
        <p:nvSpPr>
          <p:cNvPr id="1050652" name="备注占位符 2"/>
          <p:cNvSpPr>
            <a:spLocks noGrp="1"/>
          </p:cNvSpPr>
          <p:nvPr>
            <p:ph type="body" idx="1"/>
          </p:nvPr>
        </p:nvSpPr>
        <p:spPr/>
        <p:txBody>
          <a:bodyPr/>
          <a:lstStyle/>
          <a:p>
            <a:endParaRPr lang="zh-CN" altLang="en-US"/>
          </a:p>
        </p:txBody>
      </p:sp>
      <p:sp>
        <p:nvSpPr>
          <p:cNvPr id="1050653" name="灯片编号占位符 3"/>
          <p:cNvSpPr>
            <a:spLocks noGrp="1"/>
          </p:cNvSpPr>
          <p:nvPr>
            <p:ph type="sldNum" sz="quarter" idx="10"/>
          </p:nvPr>
        </p:nvSpPr>
        <p:spPr/>
        <p:txBody>
          <a:bodyPr/>
          <a:lstStyle/>
          <a:p>
            <a:fld id="{28179876-21DC-41E8-8E63-89BCD04AD88F}" type="slidenum">
              <a:rPr lang="zh-CN" altLang="en-US" smtClean="0"/>
              <a:t>61</a:t>
            </a:fld>
            <a:endParaRPr lang="zh-CN" altLang="en-US"/>
          </a:p>
        </p:txBody>
      </p:sp>
    </p:spTree>
    <p:extLst>
      <p:ext uri="{BB962C8B-B14F-4D97-AF65-F5344CB8AC3E}">
        <p14:creationId xmlns:p14="http://schemas.microsoft.com/office/powerpoint/2010/main" val="273708810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661" name="幻灯片图像占位符 1"/>
          <p:cNvSpPr>
            <a:spLocks noGrp="1" noRot="1" noChangeAspect="1"/>
          </p:cNvSpPr>
          <p:nvPr>
            <p:ph type="sldImg"/>
          </p:nvPr>
        </p:nvSpPr>
        <p:spPr/>
      </p:sp>
      <p:sp>
        <p:nvSpPr>
          <p:cNvPr id="1050662" name="备注占位符 2"/>
          <p:cNvSpPr>
            <a:spLocks noGrp="1"/>
          </p:cNvSpPr>
          <p:nvPr>
            <p:ph type="body" idx="1"/>
          </p:nvPr>
        </p:nvSpPr>
        <p:spPr/>
        <p:txBody>
          <a:bodyPr/>
          <a:lstStyle/>
          <a:p>
            <a:endParaRPr lang="zh-CN" altLang="en-US"/>
          </a:p>
        </p:txBody>
      </p:sp>
      <p:sp>
        <p:nvSpPr>
          <p:cNvPr id="1050663" name="灯片编号占位符 3"/>
          <p:cNvSpPr>
            <a:spLocks noGrp="1"/>
          </p:cNvSpPr>
          <p:nvPr>
            <p:ph type="sldNum" sz="quarter" idx="10"/>
          </p:nvPr>
        </p:nvSpPr>
        <p:spPr/>
        <p:txBody>
          <a:bodyPr/>
          <a:lstStyle/>
          <a:p>
            <a:fld id="{28179876-21DC-41E8-8E63-89BCD04AD88F}" type="slidenum">
              <a:rPr lang="zh-CN" altLang="en-US" smtClean="0"/>
              <a:t>62</a:t>
            </a:fld>
            <a:endParaRPr lang="zh-CN" altLang="en-US"/>
          </a:p>
        </p:txBody>
      </p:sp>
    </p:spTree>
    <p:extLst>
      <p:ext uri="{BB962C8B-B14F-4D97-AF65-F5344CB8AC3E}">
        <p14:creationId xmlns:p14="http://schemas.microsoft.com/office/powerpoint/2010/main" val="116658820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696" name="幻灯片图像占位符 1"/>
          <p:cNvSpPr>
            <a:spLocks noGrp="1" noRot="1" noChangeAspect="1"/>
          </p:cNvSpPr>
          <p:nvPr>
            <p:ph type="sldImg"/>
          </p:nvPr>
        </p:nvSpPr>
        <p:spPr/>
      </p:sp>
      <p:sp>
        <p:nvSpPr>
          <p:cNvPr id="1050697" name="备注占位符 2"/>
          <p:cNvSpPr>
            <a:spLocks noGrp="1"/>
          </p:cNvSpPr>
          <p:nvPr>
            <p:ph type="body" idx="1"/>
          </p:nvPr>
        </p:nvSpPr>
        <p:spPr/>
        <p:txBody>
          <a:bodyPr/>
          <a:lstStyle/>
          <a:p>
            <a:endParaRPr lang="zh-CN" altLang="en-US"/>
          </a:p>
        </p:txBody>
      </p:sp>
      <p:sp>
        <p:nvSpPr>
          <p:cNvPr id="1050698" name="灯片编号占位符 3"/>
          <p:cNvSpPr>
            <a:spLocks noGrp="1"/>
          </p:cNvSpPr>
          <p:nvPr>
            <p:ph type="sldNum" sz="quarter" idx="10"/>
          </p:nvPr>
        </p:nvSpPr>
        <p:spPr/>
        <p:txBody>
          <a:bodyPr/>
          <a:lstStyle/>
          <a:p>
            <a:fld id="{28179876-21DC-41E8-8E63-89BCD04AD88F}" type="slidenum">
              <a:rPr lang="zh-CN" altLang="en-US" smtClean="0"/>
              <a:t>63</a:t>
            </a:fld>
            <a:endParaRPr lang="zh-CN" altLang="en-US"/>
          </a:p>
        </p:txBody>
      </p:sp>
    </p:spTree>
    <p:extLst>
      <p:ext uri="{BB962C8B-B14F-4D97-AF65-F5344CB8AC3E}">
        <p14:creationId xmlns:p14="http://schemas.microsoft.com/office/powerpoint/2010/main" val="336522823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706" name="幻灯片图像占位符 1"/>
          <p:cNvSpPr>
            <a:spLocks noGrp="1" noRot="1" noChangeAspect="1"/>
          </p:cNvSpPr>
          <p:nvPr>
            <p:ph type="sldImg"/>
          </p:nvPr>
        </p:nvSpPr>
        <p:spPr/>
      </p:sp>
      <p:sp>
        <p:nvSpPr>
          <p:cNvPr id="1050707" name="备注占位符 2"/>
          <p:cNvSpPr>
            <a:spLocks noGrp="1"/>
          </p:cNvSpPr>
          <p:nvPr>
            <p:ph type="body" idx="1"/>
          </p:nvPr>
        </p:nvSpPr>
        <p:spPr/>
        <p:txBody>
          <a:bodyPr/>
          <a:lstStyle/>
          <a:p>
            <a:endParaRPr lang="zh-CN" altLang="en-US"/>
          </a:p>
        </p:txBody>
      </p:sp>
      <p:sp>
        <p:nvSpPr>
          <p:cNvPr id="1050708" name="灯片编号占位符 3"/>
          <p:cNvSpPr>
            <a:spLocks noGrp="1"/>
          </p:cNvSpPr>
          <p:nvPr>
            <p:ph type="sldNum" sz="quarter" idx="10"/>
          </p:nvPr>
        </p:nvSpPr>
        <p:spPr/>
        <p:txBody>
          <a:bodyPr/>
          <a:lstStyle/>
          <a:p>
            <a:fld id="{28179876-21DC-41E8-8E63-89BCD04AD88F}" type="slidenum">
              <a:rPr lang="zh-CN" altLang="en-US" smtClean="0"/>
              <a:t>64</a:t>
            </a:fld>
            <a:endParaRPr lang="zh-CN" altLang="en-US"/>
          </a:p>
        </p:txBody>
      </p:sp>
    </p:spTree>
    <p:extLst>
      <p:ext uri="{BB962C8B-B14F-4D97-AF65-F5344CB8AC3E}">
        <p14:creationId xmlns:p14="http://schemas.microsoft.com/office/powerpoint/2010/main" val="229041663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730" name="幻灯片图像占位符 1"/>
          <p:cNvSpPr>
            <a:spLocks noGrp="1" noRot="1" noChangeAspect="1"/>
          </p:cNvSpPr>
          <p:nvPr>
            <p:ph type="sldImg"/>
          </p:nvPr>
        </p:nvSpPr>
        <p:spPr/>
      </p:sp>
      <p:sp>
        <p:nvSpPr>
          <p:cNvPr id="1050731" name="备注占位符 2"/>
          <p:cNvSpPr>
            <a:spLocks noGrp="1"/>
          </p:cNvSpPr>
          <p:nvPr>
            <p:ph type="body" idx="1"/>
          </p:nvPr>
        </p:nvSpPr>
        <p:spPr/>
        <p:txBody>
          <a:bodyPr/>
          <a:lstStyle/>
          <a:p>
            <a:endParaRPr lang="zh-CN" altLang="en-US"/>
          </a:p>
        </p:txBody>
      </p:sp>
      <p:sp>
        <p:nvSpPr>
          <p:cNvPr id="1050732" name="灯片编号占位符 3"/>
          <p:cNvSpPr>
            <a:spLocks noGrp="1"/>
          </p:cNvSpPr>
          <p:nvPr>
            <p:ph type="sldNum" sz="quarter" idx="10"/>
          </p:nvPr>
        </p:nvSpPr>
        <p:spPr/>
        <p:txBody>
          <a:bodyPr/>
          <a:lstStyle/>
          <a:p>
            <a:fld id="{28179876-21DC-41E8-8E63-89BCD04AD88F}" type="slidenum">
              <a:rPr lang="zh-CN" altLang="en-US" smtClean="0"/>
              <a:t>65</a:t>
            </a:fld>
            <a:endParaRPr lang="zh-CN" altLang="en-US"/>
          </a:p>
        </p:txBody>
      </p:sp>
    </p:spTree>
    <p:extLst>
      <p:ext uri="{BB962C8B-B14F-4D97-AF65-F5344CB8AC3E}">
        <p14:creationId xmlns:p14="http://schemas.microsoft.com/office/powerpoint/2010/main" val="233509094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765" name="幻灯片图像占位符 1"/>
          <p:cNvSpPr>
            <a:spLocks noGrp="1" noRot="1" noChangeAspect="1"/>
          </p:cNvSpPr>
          <p:nvPr>
            <p:ph type="sldImg"/>
          </p:nvPr>
        </p:nvSpPr>
        <p:spPr/>
      </p:sp>
      <p:sp>
        <p:nvSpPr>
          <p:cNvPr id="1050766" name="备注占位符 2"/>
          <p:cNvSpPr>
            <a:spLocks noGrp="1"/>
          </p:cNvSpPr>
          <p:nvPr>
            <p:ph type="body" idx="1"/>
          </p:nvPr>
        </p:nvSpPr>
        <p:spPr/>
        <p:txBody>
          <a:bodyPr/>
          <a:lstStyle/>
          <a:p>
            <a:endParaRPr lang="zh-CN" altLang="en-US"/>
          </a:p>
        </p:txBody>
      </p:sp>
      <p:sp>
        <p:nvSpPr>
          <p:cNvPr id="1050767" name="灯片编号占位符 3"/>
          <p:cNvSpPr>
            <a:spLocks noGrp="1"/>
          </p:cNvSpPr>
          <p:nvPr>
            <p:ph type="sldNum" sz="quarter" idx="10"/>
          </p:nvPr>
        </p:nvSpPr>
        <p:spPr/>
        <p:txBody>
          <a:bodyPr/>
          <a:lstStyle/>
          <a:p>
            <a:fld id="{28179876-21DC-41E8-8E63-89BCD04AD88F}" type="slidenum">
              <a:rPr lang="zh-CN" altLang="en-US" smtClean="0"/>
              <a:t>66</a:t>
            </a:fld>
            <a:endParaRPr lang="zh-CN" altLang="en-US"/>
          </a:p>
        </p:txBody>
      </p:sp>
    </p:spTree>
    <p:extLst>
      <p:ext uri="{BB962C8B-B14F-4D97-AF65-F5344CB8AC3E}">
        <p14:creationId xmlns:p14="http://schemas.microsoft.com/office/powerpoint/2010/main" val="199257529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774" name="幻灯片图像占位符 1"/>
          <p:cNvSpPr>
            <a:spLocks noGrp="1" noRot="1" noChangeAspect="1"/>
          </p:cNvSpPr>
          <p:nvPr>
            <p:ph type="sldImg"/>
          </p:nvPr>
        </p:nvSpPr>
        <p:spPr/>
      </p:sp>
      <p:sp>
        <p:nvSpPr>
          <p:cNvPr id="1050775" name="备注占位符 2"/>
          <p:cNvSpPr>
            <a:spLocks noGrp="1"/>
          </p:cNvSpPr>
          <p:nvPr>
            <p:ph type="body" idx="1"/>
          </p:nvPr>
        </p:nvSpPr>
        <p:spPr/>
        <p:txBody>
          <a:bodyPr/>
          <a:lstStyle/>
          <a:p>
            <a:endParaRPr lang="zh-CN" altLang="en-US"/>
          </a:p>
        </p:txBody>
      </p:sp>
      <p:sp>
        <p:nvSpPr>
          <p:cNvPr id="1050776" name="灯片编号占位符 3"/>
          <p:cNvSpPr>
            <a:spLocks noGrp="1"/>
          </p:cNvSpPr>
          <p:nvPr>
            <p:ph type="sldNum" sz="quarter" idx="10"/>
          </p:nvPr>
        </p:nvSpPr>
        <p:spPr/>
        <p:txBody>
          <a:bodyPr/>
          <a:lstStyle/>
          <a:p>
            <a:fld id="{28179876-21DC-41E8-8E63-89BCD04AD88F}" type="slidenum">
              <a:rPr lang="zh-CN" altLang="en-US" smtClean="0"/>
              <a:t>67</a:t>
            </a:fld>
            <a:endParaRPr lang="zh-CN" altLang="en-US"/>
          </a:p>
        </p:txBody>
      </p:sp>
    </p:spTree>
    <p:extLst>
      <p:ext uri="{BB962C8B-B14F-4D97-AF65-F5344CB8AC3E}">
        <p14:creationId xmlns:p14="http://schemas.microsoft.com/office/powerpoint/2010/main" val="38119584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792" name="幻灯片图像占位符 1"/>
          <p:cNvSpPr>
            <a:spLocks noGrp="1" noRot="1" noChangeAspect="1"/>
          </p:cNvSpPr>
          <p:nvPr>
            <p:ph type="sldImg"/>
          </p:nvPr>
        </p:nvSpPr>
        <p:spPr/>
      </p:sp>
      <p:sp>
        <p:nvSpPr>
          <p:cNvPr id="1050793" name="备注占位符 2"/>
          <p:cNvSpPr>
            <a:spLocks noGrp="1"/>
          </p:cNvSpPr>
          <p:nvPr>
            <p:ph type="body" idx="1"/>
          </p:nvPr>
        </p:nvSpPr>
        <p:spPr/>
        <p:txBody>
          <a:bodyPr/>
          <a:lstStyle/>
          <a:p>
            <a:endParaRPr lang="zh-CN" altLang="en-US"/>
          </a:p>
        </p:txBody>
      </p:sp>
      <p:sp>
        <p:nvSpPr>
          <p:cNvPr id="1050794" name="灯片编号占位符 3"/>
          <p:cNvSpPr>
            <a:spLocks noGrp="1"/>
          </p:cNvSpPr>
          <p:nvPr>
            <p:ph type="sldNum" sz="quarter" idx="10"/>
          </p:nvPr>
        </p:nvSpPr>
        <p:spPr/>
        <p:txBody>
          <a:bodyPr/>
          <a:lstStyle/>
          <a:p>
            <a:fld id="{28179876-21DC-41E8-8E63-89BCD04AD88F}" type="slidenum">
              <a:rPr lang="zh-CN" altLang="en-US" smtClean="0"/>
              <a:t>68</a:t>
            </a:fld>
            <a:endParaRPr lang="zh-CN" altLang="en-US"/>
          </a:p>
        </p:txBody>
      </p:sp>
    </p:spTree>
    <p:extLst>
      <p:ext uri="{BB962C8B-B14F-4D97-AF65-F5344CB8AC3E}">
        <p14:creationId xmlns:p14="http://schemas.microsoft.com/office/powerpoint/2010/main" val="391891796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811" name="幻灯片图像占位符 1"/>
          <p:cNvSpPr>
            <a:spLocks noGrp="1" noRot="1" noChangeAspect="1"/>
          </p:cNvSpPr>
          <p:nvPr>
            <p:ph type="sldImg"/>
          </p:nvPr>
        </p:nvSpPr>
        <p:spPr/>
      </p:sp>
      <p:sp>
        <p:nvSpPr>
          <p:cNvPr id="1050812" name="备注占位符 2"/>
          <p:cNvSpPr>
            <a:spLocks noGrp="1"/>
          </p:cNvSpPr>
          <p:nvPr>
            <p:ph type="body" idx="1"/>
          </p:nvPr>
        </p:nvSpPr>
        <p:spPr/>
        <p:txBody>
          <a:bodyPr/>
          <a:lstStyle/>
          <a:p>
            <a:endParaRPr lang="zh-CN" altLang="en-US"/>
          </a:p>
        </p:txBody>
      </p:sp>
      <p:sp>
        <p:nvSpPr>
          <p:cNvPr id="1050813" name="灯片编号占位符 3"/>
          <p:cNvSpPr>
            <a:spLocks noGrp="1"/>
          </p:cNvSpPr>
          <p:nvPr>
            <p:ph type="sldNum" sz="quarter" idx="10"/>
          </p:nvPr>
        </p:nvSpPr>
        <p:spPr/>
        <p:txBody>
          <a:bodyPr/>
          <a:lstStyle/>
          <a:p>
            <a:fld id="{28179876-21DC-41E8-8E63-89BCD04AD88F}" type="slidenum">
              <a:rPr lang="zh-CN" altLang="en-US" smtClean="0"/>
              <a:t>69</a:t>
            </a:fld>
            <a:endParaRPr lang="zh-CN" altLang="en-US"/>
          </a:p>
        </p:txBody>
      </p:sp>
    </p:spTree>
    <p:extLst>
      <p:ext uri="{BB962C8B-B14F-4D97-AF65-F5344CB8AC3E}">
        <p14:creationId xmlns:p14="http://schemas.microsoft.com/office/powerpoint/2010/main" val="2125246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64" name="幻灯片图像占位符 1"/>
          <p:cNvSpPr>
            <a:spLocks noGrp="1" noRot="1" noChangeAspect="1"/>
          </p:cNvSpPr>
          <p:nvPr>
            <p:ph type="sldImg"/>
          </p:nvPr>
        </p:nvSpPr>
        <p:spPr/>
      </p:sp>
      <p:sp>
        <p:nvSpPr>
          <p:cNvPr id="1048765" name="备注占位符 2"/>
          <p:cNvSpPr>
            <a:spLocks noGrp="1"/>
          </p:cNvSpPr>
          <p:nvPr>
            <p:ph type="body" idx="1"/>
          </p:nvPr>
        </p:nvSpPr>
        <p:spPr/>
        <p:txBody>
          <a:bodyPr/>
          <a:lstStyle/>
          <a:p>
            <a:endParaRPr lang="zh-CN" altLang="en-US"/>
          </a:p>
        </p:txBody>
      </p:sp>
      <p:sp>
        <p:nvSpPr>
          <p:cNvPr id="1048766" name="灯片编号占位符 3"/>
          <p:cNvSpPr>
            <a:spLocks noGrp="1"/>
          </p:cNvSpPr>
          <p:nvPr>
            <p:ph type="sldNum" sz="quarter" idx="10"/>
          </p:nvPr>
        </p:nvSpPr>
        <p:spPr/>
        <p:txBody>
          <a:bodyPr/>
          <a:lstStyle/>
          <a:p>
            <a:fld id="{28179876-21DC-41E8-8E63-89BCD04AD88F}" type="slidenum">
              <a:rPr lang="zh-CN" altLang="en-US" smtClean="0"/>
              <a:t>7</a:t>
            </a:fld>
            <a:endParaRPr lang="zh-CN" altLang="en-US"/>
          </a:p>
        </p:txBody>
      </p:sp>
    </p:spTree>
    <p:extLst>
      <p:ext uri="{BB962C8B-B14F-4D97-AF65-F5344CB8AC3E}">
        <p14:creationId xmlns:p14="http://schemas.microsoft.com/office/powerpoint/2010/main" val="72008573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820" name="幻灯片图像占位符 1"/>
          <p:cNvSpPr>
            <a:spLocks noGrp="1" noRot="1" noChangeAspect="1"/>
          </p:cNvSpPr>
          <p:nvPr>
            <p:ph type="sldImg"/>
          </p:nvPr>
        </p:nvSpPr>
        <p:spPr/>
      </p:sp>
      <p:sp>
        <p:nvSpPr>
          <p:cNvPr id="1050821" name="备注占位符 2"/>
          <p:cNvSpPr>
            <a:spLocks noGrp="1"/>
          </p:cNvSpPr>
          <p:nvPr>
            <p:ph type="body" idx="1"/>
          </p:nvPr>
        </p:nvSpPr>
        <p:spPr/>
        <p:txBody>
          <a:bodyPr/>
          <a:lstStyle/>
          <a:p>
            <a:endParaRPr lang="zh-CN" altLang="en-US"/>
          </a:p>
        </p:txBody>
      </p:sp>
      <p:sp>
        <p:nvSpPr>
          <p:cNvPr id="1050822" name="灯片编号占位符 3"/>
          <p:cNvSpPr>
            <a:spLocks noGrp="1"/>
          </p:cNvSpPr>
          <p:nvPr>
            <p:ph type="sldNum" sz="quarter" idx="10"/>
          </p:nvPr>
        </p:nvSpPr>
        <p:spPr/>
        <p:txBody>
          <a:bodyPr/>
          <a:lstStyle/>
          <a:p>
            <a:fld id="{28179876-21DC-41E8-8E63-89BCD04AD88F}" type="slidenum">
              <a:rPr lang="zh-CN" altLang="en-US" smtClean="0"/>
              <a:t>70</a:t>
            </a:fld>
            <a:endParaRPr lang="zh-CN" altLang="en-US"/>
          </a:p>
        </p:txBody>
      </p:sp>
    </p:spTree>
    <p:extLst>
      <p:ext uri="{BB962C8B-B14F-4D97-AF65-F5344CB8AC3E}">
        <p14:creationId xmlns:p14="http://schemas.microsoft.com/office/powerpoint/2010/main" val="44391006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0" name="幻灯片图像占位符 1"/>
          <p:cNvSpPr>
            <a:spLocks noGrp="1" noRot="1" noChangeAspect="1"/>
          </p:cNvSpPr>
          <p:nvPr>
            <p:ph type="sldImg"/>
          </p:nvPr>
        </p:nvSpPr>
        <p:spPr/>
      </p:sp>
      <p:sp>
        <p:nvSpPr>
          <p:cNvPr id="1048611" name="备注占位符 2"/>
          <p:cNvSpPr>
            <a:spLocks noGrp="1"/>
          </p:cNvSpPr>
          <p:nvPr>
            <p:ph type="body" idx="1"/>
          </p:nvPr>
        </p:nvSpPr>
        <p:spPr/>
        <p:txBody>
          <a:bodyPr/>
          <a:lstStyle/>
          <a:p>
            <a:endParaRPr lang="zh-CN" altLang="en-US"/>
          </a:p>
        </p:txBody>
      </p:sp>
      <p:sp>
        <p:nvSpPr>
          <p:cNvPr id="1048612" name="灯片编号占位符 3"/>
          <p:cNvSpPr>
            <a:spLocks noGrp="1"/>
          </p:cNvSpPr>
          <p:nvPr>
            <p:ph type="sldNum" sz="quarter" idx="10"/>
          </p:nvPr>
        </p:nvSpPr>
        <p:spPr/>
        <p:txBody>
          <a:bodyPr/>
          <a:lstStyle/>
          <a:p>
            <a:fld id="{28179876-21DC-41E8-8E63-89BCD04AD88F}" type="slidenum">
              <a:rPr lang="zh-CN" altLang="en-US" smtClean="0"/>
              <a:t>71</a:t>
            </a:fld>
            <a:endParaRPr lang="zh-CN" altLang="en-US"/>
          </a:p>
        </p:txBody>
      </p:sp>
    </p:spTree>
    <p:extLst>
      <p:ext uri="{BB962C8B-B14F-4D97-AF65-F5344CB8AC3E}">
        <p14:creationId xmlns:p14="http://schemas.microsoft.com/office/powerpoint/2010/main" val="116195611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931" name="幻灯片图像占位符 1"/>
          <p:cNvSpPr>
            <a:spLocks noGrp="1" noRot="1" noChangeAspect="1"/>
          </p:cNvSpPr>
          <p:nvPr>
            <p:ph type="sldImg"/>
          </p:nvPr>
        </p:nvSpPr>
        <p:spPr/>
      </p:sp>
      <p:sp>
        <p:nvSpPr>
          <p:cNvPr id="1050932" name="备注占位符 2"/>
          <p:cNvSpPr>
            <a:spLocks noGrp="1"/>
          </p:cNvSpPr>
          <p:nvPr>
            <p:ph type="body" idx="1"/>
          </p:nvPr>
        </p:nvSpPr>
        <p:spPr/>
        <p:txBody>
          <a:bodyPr/>
          <a:lstStyle/>
          <a:p>
            <a:endParaRPr lang="zh-CN" altLang="en-US"/>
          </a:p>
        </p:txBody>
      </p:sp>
      <p:sp>
        <p:nvSpPr>
          <p:cNvPr id="1050933" name="灯片编号占位符 3"/>
          <p:cNvSpPr>
            <a:spLocks noGrp="1"/>
          </p:cNvSpPr>
          <p:nvPr>
            <p:ph type="sldNum" sz="quarter" idx="10"/>
          </p:nvPr>
        </p:nvSpPr>
        <p:spPr/>
        <p:txBody>
          <a:bodyPr/>
          <a:lstStyle/>
          <a:p>
            <a:fld id="{28179876-21DC-41E8-8E63-89BCD04AD88F}" type="slidenum">
              <a:rPr lang="zh-CN" altLang="en-US" smtClean="0"/>
              <a:t>72</a:t>
            </a:fld>
            <a:endParaRPr lang="zh-CN" altLang="en-US"/>
          </a:p>
        </p:txBody>
      </p:sp>
    </p:spTree>
    <p:extLst>
      <p:ext uri="{BB962C8B-B14F-4D97-AF65-F5344CB8AC3E}">
        <p14:creationId xmlns:p14="http://schemas.microsoft.com/office/powerpoint/2010/main" val="289591050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942" name="幻灯片图像占位符 1"/>
          <p:cNvSpPr>
            <a:spLocks noGrp="1" noRot="1" noChangeAspect="1"/>
          </p:cNvSpPr>
          <p:nvPr>
            <p:ph type="sldImg"/>
          </p:nvPr>
        </p:nvSpPr>
        <p:spPr/>
      </p:sp>
      <p:sp>
        <p:nvSpPr>
          <p:cNvPr id="1050943" name="备注占位符 2"/>
          <p:cNvSpPr>
            <a:spLocks noGrp="1"/>
          </p:cNvSpPr>
          <p:nvPr>
            <p:ph type="body" idx="1"/>
          </p:nvPr>
        </p:nvSpPr>
        <p:spPr/>
        <p:txBody>
          <a:bodyPr/>
          <a:lstStyle/>
          <a:p>
            <a:endParaRPr lang="zh-CN" altLang="en-US"/>
          </a:p>
        </p:txBody>
      </p:sp>
      <p:sp>
        <p:nvSpPr>
          <p:cNvPr id="1050944" name="灯片编号占位符 3"/>
          <p:cNvSpPr>
            <a:spLocks noGrp="1"/>
          </p:cNvSpPr>
          <p:nvPr>
            <p:ph type="sldNum" sz="quarter" idx="10"/>
          </p:nvPr>
        </p:nvSpPr>
        <p:spPr/>
        <p:txBody>
          <a:bodyPr/>
          <a:lstStyle/>
          <a:p>
            <a:fld id="{28179876-21DC-41E8-8E63-89BCD04AD88F}" type="slidenum">
              <a:rPr lang="zh-CN" altLang="en-US" smtClean="0"/>
              <a:t>73</a:t>
            </a:fld>
            <a:endParaRPr lang="zh-CN" altLang="en-US"/>
          </a:p>
        </p:txBody>
      </p:sp>
    </p:spTree>
    <p:extLst>
      <p:ext uri="{BB962C8B-B14F-4D97-AF65-F5344CB8AC3E}">
        <p14:creationId xmlns:p14="http://schemas.microsoft.com/office/powerpoint/2010/main" val="415077569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952" name="幻灯片图像占位符 1"/>
          <p:cNvSpPr>
            <a:spLocks noGrp="1" noRot="1" noChangeAspect="1"/>
          </p:cNvSpPr>
          <p:nvPr>
            <p:ph type="sldImg"/>
          </p:nvPr>
        </p:nvSpPr>
        <p:spPr/>
      </p:sp>
      <p:sp>
        <p:nvSpPr>
          <p:cNvPr id="1050953" name="备注占位符 2"/>
          <p:cNvSpPr>
            <a:spLocks noGrp="1"/>
          </p:cNvSpPr>
          <p:nvPr>
            <p:ph type="body" idx="1"/>
          </p:nvPr>
        </p:nvSpPr>
        <p:spPr/>
        <p:txBody>
          <a:bodyPr/>
          <a:lstStyle/>
          <a:p>
            <a:endParaRPr lang="zh-CN" altLang="en-US"/>
          </a:p>
        </p:txBody>
      </p:sp>
      <p:sp>
        <p:nvSpPr>
          <p:cNvPr id="1050954" name="灯片编号占位符 3"/>
          <p:cNvSpPr>
            <a:spLocks noGrp="1"/>
          </p:cNvSpPr>
          <p:nvPr>
            <p:ph type="sldNum" sz="quarter" idx="10"/>
          </p:nvPr>
        </p:nvSpPr>
        <p:spPr/>
        <p:txBody>
          <a:bodyPr/>
          <a:lstStyle/>
          <a:p>
            <a:fld id="{28179876-21DC-41E8-8E63-89BCD04AD88F}" type="slidenum">
              <a:rPr lang="zh-CN" altLang="en-US" smtClean="0"/>
              <a:t>74</a:t>
            </a:fld>
            <a:endParaRPr lang="zh-CN" altLang="en-US"/>
          </a:p>
        </p:txBody>
      </p:sp>
    </p:spTree>
    <p:extLst>
      <p:ext uri="{BB962C8B-B14F-4D97-AF65-F5344CB8AC3E}">
        <p14:creationId xmlns:p14="http://schemas.microsoft.com/office/powerpoint/2010/main" val="331006124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962" name="幻灯片图像占位符 1"/>
          <p:cNvSpPr>
            <a:spLocks noGrp="1" noRot="1" noChangeAspect="1"/>
          </p:cNvSpPr>
          <p:nvPr>
            <p:ph type="sldImg"/>
          </p:nvPr>
        </p:nvSpPr>
        <p:spPr/>
      </p:sp>
      <p:sp>
        <p:nvSpPr>
          <p:cNvPr id="1050963" name="备注占位符 2"/>
          <p:cNvSpPr>
            <a:spLocks noGrp="1"/>
          </p:cNvSpPr>
          <p:nvPr>
            <p:ph type="body" idx="1"/>
          </p:nvPr>
        </p:nvSpPr>
        <p:spPr/>
        <p:txBody>
          <a:bodyPr/>
          <a:lstStyle/>
          <a:p>
            <a:endParaRPr lang="zh-CN" altLang="en-US"/>
          </a:p>
        </p:txBody>
      </p:sp>
      <p:sp>
        <p:nvSpPr>
          <p:cNvPr id="1050964" name="灯片编号占位符 3"/>
          <p:cNvSpPr>
            <a:spLocks noGrp="1"/>
          </p:cNvSpPr>
          <p:nvPr>
            <p:ph type="sldNum" sz="quarter" idx="10"/>
          </p:nvPr>
        </p:nvSpPr>
        <p:spPr/>
        <p:txBody>
          <a:bodyPr/>
          <a:lstStyle/>
          <a:p>
            <a:fld id="{28179876-21DC-41E8-8E63-89BCD04AD88F}" type="slidenum">
              <a:rPr lang="zh-CN" altLang="en-US" smtClean="0"/>
              <a:t>75</a:t>
            </a:fld>
            <a:endParaRPr lang="zh-CN" altLang="en-US"/>
          </a:p>
        </p:txBody>
      </p:sp>
    </p:spTree>
    <p:extLst>
      <p:ext uri="{BB962C8B-B14F-4D97-AF65-F5344CB8AC3E}">
        <p14:creationId xmlns:p14="http://schemas.microsoft.com/office/powerpoint/2010/main" val="292992848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972" name="幻灯片图像占位符 1"/>
          <p:cNvSpPr>
            <a:spLocks noGrp="1" noRot="1" noChangeAspect="1"/>
          </p:cNvSpPr>
          <p:nvPr>
            <p:ph type="sldImg"/>
          </p:nvPr>
        </p:nvSpPr>
        <p:spPr/>
      </p:sp>
      <p:sp>
        <p:nvSpPr>
          <p:cNvPr id="1050973" name="备注占位符 2"/>
          <p:cNvSpPr>
            <a:spLocks noGrp="1"/>
          </p:cNvSpPr>
          <p:nvPr>
            <p:ph type="body" idx="1"/>
          </p:nvPr>
        </p:nvSpPr>
        <p:spPr/>
        <p:txBody>
          <a:bodyPr/>
          <a:lstStyle/>
          <a:p>
            <a:endParaRPr lang="zh-CN" altLang="en-US"/>
          </a:p>
        </p:txBody>
      </p:sp>
      <p:sp>
        <p:nvSpPr>
          <p:cNvPr id="1050974" name="灯片编号占位符 3"/>
          <p:cNvSpPr>
            <a:spLocks noGrp="1"/>
          </p:cNvSpPr>
          <p:nvPr>
            <p:ph type="sldNum" sz="quarter" idx="10"/>
          </p:nvPr>
        </p:nvSpPr>
        <p:spPr/>
        <p:txBody>
          <a:bodyPr/>
          <a:lstStyle/>
          <a:p>
            <a:fld id="{28179876-21DC-41E8-8E63-89BCD04AD88F}" type="slidenum">
              <a:rPr lang="zh-CN" altLang="en-US" smtClean="0"/>
              <a:t>76</a:t>
            </a:fld>
            <a:endParaRPr lang="zh-CN" altLang="en-US"/>
          </a:p>
        </p:txBody>
      </p:sp>
    </p:spTree>
    <p:extLst>
      <p:ext uri="{BB962C8B-B14F-4D97-AF65-F5344CB8AC3E}">
        <p14:creationId xmlns:p14="http://schemas.microsoft.com/office/powerpoint/2010/main" val="141499551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0" name="幻灯片图像占位符 1"/>
          <p:cNvSpPr>
            <a:spLocks noGrp="1" noRot="1" noChangeAspect="1"/>
          </p:cNvSpPr>
          <p:nvPr>
            <p:ph type="sldImg"/>
          </p:nvPr>
        </p:nvSpPr>
        <p:spPr/>
      </p:sp>
      <p:sp>
        <p:nvSpPr>
          <p:cNvPr id="1048611" name="备注占位符 2"/>
          <p:cNvSpPr>
            <a:spLocks noGrp="1"/>
          </p:cNvSpPr>
          <p:nvPr>
            <p:ph type="body" idx="1"/>
          </p:nvPr>
        </p:nvSpPr>
        <p:spPr/>
        <p:txBody>
          <a:bodyPr/>
          <a:lstStyle/>
          <a:p>
            <a:endParaRPr lang="zh-CN" altLang="en-US"/>
          </a:p>
        </p:txBody>
      </p:sp>
      <p:sp>
        <p:nvSpPr>
          <p:cNvPr id="1048612" name="灯片编号占位符 3"/>
          <p:cNvSpPr>
            <a:spLocks noGrp="1"/>
          </p:cNvSpPr>
          <p:nvPr>
            <p:ph type="sldNum" sz="quarter" idx="10"/>
          </p:nvPr>
        </p:nvSpPr>
        <p:spPr/>
        <p:txBody>
          <a:bodyPr/>
          <a:lstStyle/>
          <a:p>
            <a:fld id="{28179876-21DC-41E8-8E63-89BCD04AD88F}" type="slidenum">
              <a:rPr lang="zh-CN" altLang="en-US" smtClean="0"/>
              <a:t>77</a:t>
            </a:fld>
            <a:endParaRPr lang="zh-CN" altLang="en-US"/>
          </a:p>
        </p:txBody>
      </p:sp>
    </p:spTree>
    <p:extLst>
      <p:ext uri="{BB962C8B-B14F-4D97-AF65-F5344CB8AC3E}">
        <p14:creationId xmlns:p14="http://schemas.microsoft.com/office/powerpoint/2010/main" val="163635777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78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94925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82" name="幻灯片图像占位符 1"/>
          <p:cNvSpPr>
            <a:spLocks noGrp="1" noRot="1" noChangeAspect="1"/>
          </p:cNvSpPr>
          <p:nvPr>
            <p:ph type="sldImg"/>
          </p:nvPr>
        </p:nvSpPr>
        <p:spPr/>
      </p:sp>
      <p:sp>
        <p:nvSpPr>
          <p:cNvPr id="1048783" name="备注占位符 2"/>
          <p:cNvSpPr>
            <a:spLocks noGrp="1"/>
          </p:cNvSpPr>
          <p:nvPr>
            <p:ph type="body" idx="1"/>
          </p:nvPr>
        </p:nvSpPr>
        <p:spPr/>
        <p:txBody>
          <a:bodyPr/>
          <a:lstStyle/>
          <a:p>
            <a:endParaRPr lang="zh-CN" altLang="en-US"/>
          </a:p>
        </p:txBody>
      </p:sp>
      <p:sp>
        <p:nvSpPr>
          <p:cNvPr id="1048784" name="灯片编号占位符 3"/>
          <p:cNvSpPr>
            <a:spLocks noGrp="1"/>
          </p:cNvSpPr>
          <p:nvPr>
            <p:ph type="sldNum" sz="quarter" idx="10"/>
          </p:nvPr>
        </p:nvSpPr>
        <p:spPr/>
        <p:txBody>
          <a:bodyPr/>
          <a:lstStyle/>
          <a:p>
            <a:fld id="{28179876-21DC-41E8-8E63-89BCD04AD88F}" type="slidenum">
              <a:rPr lang="zh-CN" altLang="en-US" smtClean="0"/>
              <a:t>8</a:t>
            </a:fld>
            <a:endParaRPr lang="zh-CN" altLang="en-US"/>
          </a:p>
        </p:txBody>
      </p:sp>
    </p:spTree>
    <p:extLst>
      <p:ext uri="{BB962C8B-B14F-4D97-AF65-F5344CB8AC3E}">
        <p14:creationId xmlns:p14="http://schemas.microsoft.com/office/powerpoint/2010/main" val="2445750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38" name="幻灯片图像占位符 1"/>
          <p:cNvSpPr>
            <a:spLocks noGrp="1" noRot="1" noChangeAspect="1"/>
          </p:cNvSpPr>
          <p:nvPr>
            <p:ph type="sldImg"/>
          </p:nvPr>
        </p:nvSpPr>
        <p:spPr/>
      </p:sp>
      <p:sp>
        <p:nvSpPr>
          <p:cNvPr id="1048839" name="备注占位符 2"/>
          <p:cNvSpPr>
            <a:spLocks noGrp="1"/>
          </p:cNvSpPr>
          <p:nvPr>
            <p:ph type="body" idx="1"/>
          </p:nvPr>
        </p:nvSpPr>
        <p:spPr/>
        <p:txBody>
          <a:bodyPr/>
          <a:lstStyle/>
          <a:p>
            <a:endParaRPr lang="zh-CN" altLang="en-US"/>
          </a:p>
        </p:txBody>
      </p:sp>
      <p:sp>
        <p:nvSpPr>
          <p:cNvPr id="1048840" name="灯片编号占位符 3"/>
          <p:cNvSpPr>
            <a:spLocks noGrp="1"/>
          </p:cNvSpPr>
          <p:nvPr>
            <p:ph type="sldNum" sz="quarter" idx="10"/>
          </p:nvPr>
        </p:nvSpPr>
        <p:spPr/>
        <p:txBody>
          <a:bodyPr/>
          <a:lstStyle/>
          <a:p>
            <a:fld id="{28179876-21DC-41E8-8E63-89BCD04AD88F}" type="slidenum">
              <a:rPr lang="zh-CN" altLang="en-US" smtClean="0"/>
              <a:t>9</a:t>
            </a:fld>
            <a:endParaRPr lang="zh-CN" altLang="en-US"/>
          </a:p>
        </p:txBody>
      </p:sp>
    </p:spTree>
    <p:extLst>
      <p:ext uri="{BB962C8B-B14F-4D97-AF65-F5344CB8AC3E}">
        <p14:creationId xmlns:p14="http://schemas.microsoft.com/office/powerpoint/2010/main" val="574440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AAF786F8-6A99-4BD9-B6ED-3E21C3922027}" type="datetimeFigureOut">
              <a:rPr lang="zh-CN" altLang="en-US" smtClean="0"/>
              <a:t>2022/10/26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D5B6F7-3B27-42C0-9778-230EF2DB4771}"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AF786F8-6A99-4BD9-B6ED-3E21C3922027}" type="datetimeFigureOut">
              <a:rPr lang="zh-CN" altLang="en-US" smtClean="0"/>
              <a:t>2022/10/26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D5B6F7-3B27-42C0-9778-230EF2DB4771}"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7" name="图片 6" descr="模板-- 42"/>
          <p:cNvPicPr>
            <a:picLocks noChangeAspect="1"/>
          </p:cNvPicPr>
          <p:nvPr userDrawn="1">
            <p:custDataLst>
              <p:tags r:id="rId1"/>
            </p:custDataLst>
          </p:nvPr>
        </p:nvPicPr>
        <p:blipFill>
          <a:blip r:embed="rId3" cstate="screen">
            <a:extLst>
              <a:ext uri="{28A0092B-C50C-407E-A947-70E740481C1C}">
                <a14:useLocalDpi xmlns:a14="http://schemas.microsoft.com/office/drawing/2010/main"/>
              </a:ext>
            </a:extLst>
          </a:blip>
          <a:stretch>
            <a:fillRect/>
          </a:stretch>
        </p:blipFill>
        <p:spPr>
          <a:xfrm rot="16200000">
            <a:off x="2635250" y="-2687955"/>
            <a:ext cx="6904355" cy="12224385"/>
          </a:xfrm>
          <a:prstGeom prst="rect">
            <a:avLst/>
          </a:prstGeom>
        </p:spPr>
      </p:pic>
      <p:sp>
        <p:nvSpPr>
          <p:cNvPr id="8" name="矩形 7"/>
          <p:cNvSpPr/>
          <p:nvPr userDrawn="1"/>
        </p:nvSpPr>
        <p:spPr>
          <a:xfrm>
            <a:off x="163830" y="254000"/>
            <a:ext cx="11793855" cy="6356985"/>
          </a:xfrm>
          <a:prstGeom prst="rect">
            <a:avLst/>
          </a:prstGeom>
          <a:solidFill>
            <a:schemeClr val="bg1"/>
          </a:solidFill>
          <a:ln>
            <a:noFill/>
          </a:ln>
          <a:effectLst>
            <a:outerShdw blurRad="50800" dist="38100" dir="2700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模板-- 42"/>
          <p:cNvPicPr>
            <a:picLocks noChangeAspect="1"/>
          </p:cNvPicPr>
          <p:nvPr userDrawn="1">
            <p:custDataLst>
              <p:tags r:id="rId1"/>
            </p:custDataLst>
          </p:nvPr>
        </p:nvPicPr>
        <p:blipFill>
          <a:blip r:embed="rId3" cstate="screen">
            <a:extLst>
              <a:ext uri="{28A0092B-C50C-407E-A947-70E740481C1C}">
                <a14:useLocalDpi xmlns:a14="http://schemas.microsoft.com/office/drawing/2010/main"/>
              </a:ext>
            </a:extLst>
          </a:blip>
          <a:stretch>
            <a:fillRect/>
          </a:stretch>
        </p:blipFill>
        <p:spPr>
          <a:xfrm rot="16200000">
            <a:off x="2635250" y="-2687955"/>
            <a:ext cx="6904355" cy="12224385"/>
          </a:xfrm>
          <a:prstGeom prst="rect">
            <a:avLst/>
          </a:prstGeom>
        </p:spPr>
      </p:pic>
      <p:sp>
        <p:nvSpPr>
          <p:cNvPr id="8" name="矩形 7"/>
          <p:cNvSpPr/>
          <p:nvPr userDrawn="1"/>
        </p:nvSpPr>
        <p:spPr>
          <a:xfrm>
            <a:off x="695960" y="800735"/>
            <a:ext cx="10728960" cy="5256530"/>
          </a:xfrm>
          <a:prstGeom prst="rect">
            <a:avLst/>
          </a:prstGeom>
          <a:solidFill>
            <a:schemeClr val="bg1"/>
          </a:solidFill>
          <a:ln>
            <a:noFill/>
          </a:ln>
          <a:effectLst>
            <a:outerShdw blurRad="50800" dist="38100" dir="2700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2" name="图片 1" descr="模板-- 42"/>
          <p:cNvPicPr>
            <a:picLocks noChangeAspect="1"/>
          </p:cNvPicPr>
          <p:nvPr userDrawn="1">
            <p:custDataLst>
              <p:tags r:id="rId1"/>
            </p:custDataLst>
          </p:nvPr>
        </p:nvPicPr>
        <p:blipFill>
          <a:blip r:embed="rId3" cstate="screen">
            <a:extLst>
              <a:ext uri="{28A0092B-C50C-407E-A947-70E740481C1C}">
                <a14:useLocalDpi xmlns:a14="http://schemas.microsoft.com/office/drawing/2010/main"/>
              </a:ext>
            </a:extLst>
          </a:blip>
          <a:stretch>
            <a:fillRect/>
          </a:stretch>
        </p:blipFill>
        <p:spPr>
          <a:xfrm rot="16200000">
            <a:off x="2635250" y="-2687955"/>
            <a:ext cx="6904355" cy="122243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Free Blank With Footer">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smtClean="0"/>
              <a:t>Click To Edit Master Title Style</a:t>
            </a:r>
            <a:endParaRPr lang="en-US" dirty="0"/>
          </a:p>
        </p:txBody>
      </p:sp>
      <p:sp>
        <p:nvSpPr>
          <p:cNvPr id="6" name="Text Placeholder 3"/>
          <p:cNvSpPr>
            <a:spLocks noGrp="1"/>
          </p:cNvSpPr>
          <p:nvPr>
            <p:ph type="body" sz="half" idx="2" hasCustomPrompt="1"/>
          </p:nvPr>
        </p:nvSpPr>
        <p:spPr>
          <a:xfrm>
            <a:off x="3352800" y="825949"/>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smtClean="0"/>
              <a:t>Subtext Goes Here</a:t>
            </a: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2022/10/26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87413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2022/10/26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2081616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0722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08848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8982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AAF786F8-6A99-4BD9-B6ED-3E21C3922027}" type="datetimeFigureOut">
              <a:rPr lang="zh-CN" altLang="en-US" smtClean="0"/>
              <a:t>2022/10/26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D5B6F7-3B27-42C0-9778-230EF2DB4771}"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0911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93798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37669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2475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42248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1418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73410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73327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8953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AAF786F8-6A99-4BD9-B6ED-3E21C3922027}" type="datetimeFigureOut">
              <a:rPr lang="zh-CN" altLang="en-US" smtClean="0"/>
              <a:t>2022/10/26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D5B6F7-3B27-42C0-9778-230EF2DB4771}"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AAF786F8-6A99-4BD9-B6ED-3E21C3922027}" type="datetimeFigureOut">
              <a:rPr lang="zh-CN" altLang="en-US" smtClean="0"/>
              <a:t>2022/10/26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D5B6F7-3B27-42C0-9778-230EF2DB4771}"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AAF786F8-6A99-4BD9-B6ED-3E21C3922027}" type="datetimeFigureOut">
              <a:rPr lang="zh-CN" altLang="en-US" smtClean="0"/>
              <a:t>2022/10/26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0D5B6F7-3B27-42C0-9778-230EF2DB4771}"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AAF786F8-6A99-4BD9-B6ED-3E21C3922027}" type="datetimeFigureOut">
              <a:rPr lang="zh-CN" altLang="en-US" smtClean="0"/>
              <a:t>2022/10/26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0D5B6F7-3B27-42C0-9778-230EF2DB4771}" type="slidenum">
              <a:rPr lang="zh-CN" altLang="en-US" smtClean="0"/>
              <a:t>‹#›</a:t>
            </a:fld>
            <a:endParaRPr lang="zh-CN" altLang="en-US"/>
          </a:p>
        </p:txBody>
      </p:sp>
      <p:sp>
        <p:nvSpPr>
          <p:cNvPr id="11" name="TextBox 10"/>
          <p:cNvSpPr txBox="1"/>
          <p:nvPr userDrawn="1"/>
        </p:nvSpPr>
        <p:spPr>
          <a:xfrm>
            <a:off x="983432" y="6712749"/>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hlinkClick r:id="rId2"/>
              </a:rPr>
              <a:t>行</a:t>
            </a:r>
            <a:r>
              <a:rPr lang="zh-CN" altLang="en-US" sz="100" dirty="0" smtClean="0">
                <a:solidFill>
                  <a:prstClr val="black"/>
                </a:solidFill>
                <a:latin typeface="微软雅黑" panose="020B0503020204020204" pitchFamily="34" charset="-122"/>
                <a:hlinkClick r:id="rId2"/>
              </a:rPr>
              <a:t>业</a:t>
            </a:r>
            <a:r>
              <a:rPr lang="en-US" altLang="zh-CN" sz="100" dirty="0" smtClean="0">
                <a:solidFill>
                  <a:prstClr val="black"/>
                </a:solidFill>
                <a:latin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hlinkClick r:id="rId2"/>
              </a:rPr>
              <a:t>模板</a:t>
            </a:r>
            <a:r>
              <a:rPr lang="en-US" altLang="zh-CN" sz="100" dirty="0">
                <a:solidFill>
                  <a:prstClr val="black"/>
                </a:solidFill>
                <a:latin typeface="微软雅黑" panose="020B0503020204020204" pitchFamily="34" charset="-122"/>
              </a:rPr>
              <a:t>http://www.1ppt.com/hangye/</a:t>
            </a:r>
            <a:endParaRPr lang="en-US" altLang="zh-CN" sz="100" dirty="0" smtClean="0">
              <a:solidFill>
                <a:prstClr val="black"/>
              </a:solidFill>
              <a:latin typeface="微软雅黑" panose="020B0503020204020204" pitchFamily="34" charset="-122"/>
            </a:endParaRPr>
          </a:p>
        </p:txBody>
      </p:sp>
    </p:spTree>
    <p:extLst>
      <p:ext uri="{BB962C8B-B14F-4D97-AF65-F5344CB8AC3E}">
        <p14:creationId xmlns:p14="http://schemas.microsoft.com/office/powerpoint/2010/main" val="871043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AF786F8-6A99-4BD9-B6ED-3E21C3922027}" type="datetimeFigureOut">
              <a:rPr lang="zh-CN" altLang="en-US" smtClean="0"/>
              <a:t>2022/10/26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0D5B6F7-3B27-42C0-9778-230EF2DB4771}"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AF786F8-6A99-4BD9-B6ED-3E21C3922027}" type="datetimeFigureOut">
              <a:rPr lang="zh-CN" altLang="en-US" smtClean="0"/>
              <a:t>2022/10/26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0D5B6F7-3B27-42C0-9778-230EF2DB4771}"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AF786F8-6A99-4BD9-B6ED-3E21C3922027}" type="datetimeFigureOut">
              <a:rPr lang="zh-CN" altLang="en-US" smtClean="0"/>
              <a:t>2022/10/26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D5B6F7-3B27-42C0-9778-230EF2DB4771}"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F786F8-6A99-4BD9-B6ED-3E21C3922027}" type="datetimeFigureOut">
              <a:rPr lang="zh-CN" altLang="en-US" smtClean="0"/>
              <a:t>2022/10/26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D5B6F7-3B27-42C0-9778-230EF2DB477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2"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214012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8568509"/>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5.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8.xml"/><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1.xml"/><Relationship Id="rId1" Type="http://schemas.openxmlformats.org/officeDocument/2006/relationships/tags" Target="../tags/tag9.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1.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1.xml"/><Relationship Id="rId1" Type="http://schemas.openxmlformats.org/officeDocument/2006/relationships/tags" Target="../tags/tag10.xml"/><Relationship Id="rId4" Type="http://schemas.openxmlformats.org/officeDocument/2006/relationships/image" Target="../media/image7.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1.xml"/><Relationship Id="rId1" Type="http://schemas.openxmlformats.org/officeDocument/2006/relationships/tags" Target="../tags/tag11.xml"/><Relationship Id="rId5" Type="http://schemas.openxmlformats.org/officeDocument/2006/relationships/image" Target="../media/image16.png"/><Relationship Id="rId4" Type="http://schemas.openxmlformats.org/officeDocument/2006/relationships/image" Target="../media/image7.pn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11.xml"/><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11.xml"/><Relationship Id="rId4" Type="http://schemas.openxmlformats.org/officeDocument/2006/relationships/image" Target="../media/image18.pn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6.xml"/><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12.xml"/><Relationship Id="rId5" Type="http://schemas.openxmlformats.org/officeDocument/2006/relationships/image" Target="../media/image3.pn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18" Type="http://schemas.openxmlformats.org/officeDocument/2006/relationships/notesSlide" Target="../notesSlides/notesSlide41.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tags" Target="../tags/tag24.xml"/><Relationship Id="rId17" Type="http://schemas.openxmlformats.org/officeDocument/2006/relationships/slideLayout" Target="../slideLayouts/slideLayout11.xml"/><Relationship Id="rId2" Type="http://schemas.openxmlformats.org/officeDocument/2006/relationships/tags" Target="../tags/tag14.xml"/><Relationship Id="rId16" Type="http://schemas.openxmlformats.org/officeDocument/2006/relationships/tags" Target="../tags/tag28.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5" Type="http://schemas.openxmlformats.org/officeDocument/2006/relationships/tags" Target="../tags/tag27.xml"/><Relationship Id="rId10" Type="http://schemas.openxmlformats.org/officeDocument/2006/relationships/tags" Target="../tags/tag22.xml"/><Relationship Id="rId19" Type="http://schemas.openxmlformats.org/officeDocument/2006/relationships/image" Target="../media/image7.png"/><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tags" Target="../tags/tag26.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11.xml"/><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1.xml"/><Relationship Id="rId1" Type="http://schemas.openxmlformats.org/officeDocument/2006/relationships/tags" Target="../tags/tag29.xml"/><Relationship Id="rId5" Type="http://schemas.openxmlformats.org/officeDocument/2006/relationships/image" Target="../media/image20.png"/><Relationship Id="rId4" Type="http://schemas.openxmlformats.org/officeDocument/2006/relationships/image" Target="../media/image7.png"/></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4.xml"/><Relationship Id="rId1" Type="http://schemas.openxmlformats.org/officeDocument/2006/relationships/slideLayout" Target="../slideLayouts/slideLayout11.xml"/><Relationship Id="rId4" Type="http://schemas.openxmlformats.org/officeDocument/2006/relationships/image" Target="../media/image21.png"/></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11.xml"/><Relationship Id="rId4" Type="http://schemas.openxmlformats.org/officeDocument/2006/relationships/image" Target="../media/image22.png"/></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6.xml"/><Relationship Id="rId1" Type="http://schemas.openxmlformats.org/officeDocument/2006/relationships/slideLayout" Target="../slideLayouts/slideLayout11.xml"/><Relationship Id="rId4" Type="http://schemas.openxmlformats.org/officeDocument/2006/relationships/image" Target="../media/image23.png"/></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7.xml"/><Relationship Id="rId1" Type="http://schemas.openxmlformats.org/officeDocument/2006/relationships/slideLayout" Target="../slideLayouts/slideLayout11.xml"/><Relationship Id="rId4" Type="http://schemas.openxmlformats.org/officeDocument/2006/relationships/image" Target="../media/image24.png"/></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8.xml"/><Relationship Id="rId1" Type="http://schemas.openxmlformats.org/officeDocument/2006/relationships/slideLayout" Target="../slideLayouts/slideLayout11.xml"/><Relationship Id="rId4" Type="http://schemas.openxmlformats.org/officeDocument/2006/relationships/image" Target="../media/image25.png"/></Relationships>
</file>

<file path=ppt/slides/_rels/slide49.xml.rels><?xml version="1.0" encoding="UTF-8" standalone="yes"?>
<Relationships xmlns="http://schemas.openxmlformats.org/package/2006/relationships"><Relationship Id="rId8" Type="http://schemas.openxmlformats.org/officeDocument/2006/relationships/tags" Target="../tags/tag37.xml"/><Relationship Id="rId13" Type="http://schemas.openxmlformats.org/officeDocument/2006/relationships/tags" Target="../tags/tag42.xml"/><Relationship Id="rId18" Type="http://schemas.openxmlformats.org/officeDocument/2006/relationships/slideLayout" Target="../slideLayouts/slideLayout11.xml"/><Relationship Id="rId3" Type="http://schemas.openxmlformats.org/officeDocument/2006/relationships/tags" Target="../tags/tag32.xml"/><Relationship Id="rId7" Type="http://schemas.openxmlformats.org/officeDocument/2006/relationships/tags" Target="../tags/tag36.xml"/><Relationship Id="rId12" Type="http://schemas.openxmlformats.org/officeDocument/2006/relationships/tags" Target="../tags/tag41.xml"/><Relationship Id="rId17" Type="http://schemas.openxmlformats.org/officeDocument/2006/relationships/tags" Target="../tags/tag46.xml"/><Relationship Id="rId2" Type="http://schemas.openxmlformats.org/officeDocument/2006/relationships/tags" Target="../tags/tag31.xml"/><Relationship Id="rId16" Type="http://schemas.openxmlformats.org/officeDocument/2006/relationships/tags" Target="../tags/tag45.xml"/><Relationship Id="rId20" Type="http://schemas.openxmlformats.org/officeDocument/2006/relationships/image" Target="../media/image7.png"/><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tags" Target="../tags/tag40.xml"/><Relationship Id="rId5" Type="http://schemas.openxmlformats.org/officeDocument/2006/relationships/tags" Target="../tags/tag34.xml"/><Relationship Id="rId15" Type="http://schemas.openxmlformats.org/officeDocument/2006/relationships/tags" Target="../tags/tag44.xml"/><Relationship Id="rId10" Type="http://schemas.openxmlformats.org/officeDocument/2006/relationships/tags" Target="../tags/tag39.xml"/><Relationship Id="rId19" Type="http://schemas.openxmlformats.org/officeDocument/2006/relationships/notesSlide" Target="../notesSlides/notesSlide49.xml"/><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tags" Target="../tags/tag4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tags" Target="../tags/tag59.xml"/><Relationship Id="rId18" Type="http://schemas.openxmlformats.org/officeDocument/2006/relationships/tags" Target="../tags/tag64.xml"/><Relationship Id="rId3" Type="http://schemas.openxmlformats.org/officeDocument/2006/relationships/tags" Target="../tags/tag49.xml"/><Relationship Id="rId21" Type="http://schemas.openxmlformats.org/officeDocument/2006/relationships/tags" Target="../tags/tag67.xml"/><Relationship Id="rId7" Type="http://schemas.openxmlformats.org/officeDocument/2006/relationships/tags" Target="../tags/tag53.xml"/><Relationship Id="rId12" Type="http://schemas.openxmlformats.org/officeDocument/2006/relationships/tags" Target="../tags/tag58.xml"/><Relationship Id="rId17" Type="http://schemas.openxmlformats.org/officeDocument/2006/relationships/tags" Target="../tags/tag63.xml"/><Relationship Id="rId2" Type="http://schemas.openxmlformats.org/officeDocument/2006/relationships/tags" Target="../tags/tag48.xml"/><Relationship Id="rId16" Type="http://schemas.openxmlformats.org/officeDocument/2006/relationships/tags" Target="../tags/tag62.xml"/><Relationship Id="rId20" Type="http://schemas.openxmlformats.org/officeDocument/2006/relationships/tags" Target="../tags/tag66.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24" Type="http://schemas.openxmlformats.org/officeDocument/2006/relationships/image" Target="../media/image7.png"/><Relationship Id="rId5" Type="http://schemas.openxmlformats.org/officeDocument/2006/relationships/tags" Target="../tags/tag51.xml"/><Relationship Id="rId15" Type="http://schemas.openxmlformats.org/officeDocument/2006/relationships/tags" Target="../tags/tag61.xml"/><Relationship Id="rId23" Type="http://schemas.openxmlformats.org/officeDocument/2006/relationships/notesSlide" Target="../notesSlides/notesSlide50.xml"/><Relationship Id="rId10" Type="http://schemas.openxmlformats.org/officeDocument/2006/relationships/tags" Target="../tags/tag56.xml"/><Relationship Id="rId19" Type="http://schemas.openxmlformats.org/officeDocument/2006/relationships/tags" Target="../tags/tag65.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tags" Target="../tags/tag60.xml"/><Relationship Id="rId22"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1.xml"/><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2.xml"/><Relationship Id="rId1" Type="http://schemas.openxmlformats.org/officeDocument/2006/relationships/slideLayout" Target="../slideLayouts/slideLayout11.xml"/><Relationship Id="rId4" Type="http://schemas.openxmlformats.org/officeDocument/2006/relationships/image" Target="../media/image26.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4.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5.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6.xml"/><Relationship Id="rId1" Type="http://schemas.openxmlformats.org/officeDocument/2006/relationships/slideLayout" Target="../slideLayouts/slideLayout11.xml"/><Relationship Id="rId4" Type="http://schemas.openxmlformats.org/officeDocument/2006/relationships/image" Target="../media/image27.png"/></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8" Type="http://schemas.openxmlformats.org/officeDocument/2006/relationships/tags" Target="../tags/tag75.xml"/><Relationship Id="rId13" Type="http://schemas.openxmlformats.org/officeDocument/2006/relationships/tags" Target="../tags/tag80.xml"/><Relationship Id="rId18" Type="http://schemas.openxmlformats.org/officeDocument/2006/relationships/notesSlide" Target="../notesSlides/notesSlide58.xml"/><Relationship Id="rId26" Type="http://schemas.openxmlformats.org/officeDocument/2006/relationships/image" Target="../media/image31.png"/><Relationship Id="rId3" Type="http://schemas.openxmlformats.org/officeDocument/2006/relationships/tags" Target="../tags/tag70.xml"/><Relationship Id="rId21" Type="http://schemas.openxmlformats.org/officeDocument/2006/relationships/image" Target="../media/image29.svg"/><Relationship Id="rId7" Type="http://schemas.openxmlformats.org/officeDocument/2006/relationships/tags" Target="../tags/tag74.xml"/><Relationship Id="rId12" Type="http://schemas.openxmlformats.org/officeDocument/2006/relationships/tags" Target="../tags/tag79.xml"/><Relationship Id="rId17" Type="http://schemas.openxmlformats.org/officeDocument/2006/relationships/slideLayout" Target="../slideLayouts/slideLayout11.xml"/><Relationship Id="rId25" Type="http://schemas.openxmlformats.org/officeDocument/2006/relationships/image" Target="../media/image33.svg"/><Relationship Id="rId2" Type="http://schemas.openxmlformats.org/officeDocument/2006/relationships/tags" Target="../tags/tag69.xml"/><Relationship Id="rId16" Type="http://schemas.openxmlformats.org/officeDocument/2006/relationships/tags" Target="../tags/tag83.xml"/><Relationship Id="rId20" Type="http://schemas.openxmlformats.org/officeDocument/2006/relationships/image" Target="../media/image28.png"/><Relationship Id="rId29" Type="http://schemas.openxmlformats.org/officeDocument/2006/relationships/image" Target="../media/image37.svg"/><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tags" Target="../tags/tag78.xml"/><Relationship Id="rId24" Type="http://schemas.openxmlformats.org/officeDocument/2006/relationships/image" Target="../media/image30.png"/><Relationship Id="rId5" Type="http://schemas.openxmlformats.org/officeDocument/2006/relationships/tags" Target="../tags/tag72.xml"/><Relationship Id="rId15" Type="http://schemas.openxmlformats.org/officeDocument/2006/relationships/tags" Target="../tags/tag82.xml"/><Relationship Id="rId23" Type="http://schemas.openxmlformats.org/officeDocument/2006/relationships/image" Target="../media/image31.svg"/><Relationship Id="rId28" Type="http://schemas.openxmlformats.org/officeDocument/2006/relationships/image" Target="../media/image32.png"/><Relationship Id="rId10" Type="http://schemas.openxmlformats.org/officeDocument/2006/relationships/tags" Target="../tags/tag77.xml"/><Relationship Id="rId19" Type="http://schemas.openxmlformats.org/officeDocument/2006/relationships/image" Target="../media/image7.png"/><Relationship Id="rId4" Type="http://schemas.openxmlformats.org/officeDocument/2006/relationships/tags" Target="../tags/tag71.xml"/><Relationship Id="rId9" Type="http://schemas.openxmlformats.org/officeDocument/2006/relationships/tags" Target="../tags/tag76.xml"/><Relationship Id="rId14" Type="http://schemas.openxmlformats.org/officeDocument/2006/relationships/tags" Target="../tags/tag81.xml"/><Relationship Id="rId22" Type="http://schemas.openxmlformats.org/officeDocument/2006/relationships/image" Target="../media/image29.png"/><Relationship Id="rId27" Type="http://schemas.openxmlformats.org/officeDocument/2006/relationships/image" Target="../media/image35.svg"/></Relationships>
</file>

<file path=ppt/slides/_rels/slide59.xml.rels><?xml version="1.0" encoding="UTF-8" standalone="yes"?>
<Relationships xmlns="http://schemas.openxmlformats.org/package/2006/relationships"><Relationship Id="rId8" Type="http://schemas.openxmlformats.org/officeDocument/2006/relationships/tags" Target="../tags/tag91.xml"/><Relationship Id="rId13" Type="http://schemas.openxmlformats.org/officeDocument/2006/relationships/image" Target="../media/image33.png"/><Relationship Id="rId3" Type="http://schemas.openxmlformats.org/officeDocument/2006/relationships/tags" Target="../tags/tag86.xml"/><Relationship Id="rId7" Type="http://schemas.openxmlformats.org/officeDocument/2006/relationships/tags" Target="../tags/tag90.xml"/><Relationship Id="rId12" Type="http://schemas.openxmlformats.org/officeDocument/2006/relationships/image" Target="../media/image7.png"/><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notesSlide" Target="../notesSlides/notesSlide59.xml"/><Relationship Id="rId5" Type="http://schemas.openxmlformats.org/officeDocument/2006/relationships/tags" Target="../tags/tag88.xml"/><Relationship Id="rId10" Type="http://schemas.openxmlformats.org/officeDocument/2006/relationships/slideLayout" Target="../slideLayouts/slideLayout11.xml"/><Relationship Id="rId4" Type="http://schemas.openxmlformats.org/officeDocument/2006/relationships/tags" Target="../tags/tag87.xml"/><Relationship Id="rId9" Type="http://schemas.openxmlformats.org/officeDocument/2006/relationships/tags" Target="../tags/tag9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0.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8" Type="http://schemas.openxmlformats.org/officeDocument/2006/relationships/tags" Target="../tags/tag100.xml"/><Relationship Id="rId13" Type="http://schemas.openxmlformats.org/officeDocument/2006/relationships/tags" Target="../tags/tag105.xml"/><Relationship Id="rId18" Type="http://schemas.openxmlformats.org/officeDocument/2006/relationships/tags" Target="../tags/tag110.xml"/><Relationship Id="rId3" Type="http://schemas.openxmlformats.org/officeDocument/2006/relationships/tags" Target="../tags/tag95.xml"/><Relationship Id="rId21" Type="http://schemas.openxmlformats.org/officeDocument/2006/relationships/image" Target="../media/image7.png"/><Relationship Id="rId7" Type="http://schemas.openxmlformats.org/officeDocument/2006/relationships/tags" Target="../tags/tag99.xml"/><Relationship Id="rId12" Type="http://schemas.openxmlformats.org/officeDocument/2006/relationships/tags" Target="../tags/tag104.xml"/><Relationship Id="rId17" Type="http://schemas.openxmlformats.org/officeDocument/2006/relationships/tags" Target="../tags/tag109.xml"/><Relationship Id="rId2" Type="http://schemas.openxmlformats.org/officeDocument/2006/relationships/tags" Target="../tags/tag94.xml"/><Relationship Id="rId16" Type="http://schemas.openxmlformats.org/officeDocument/2006/relationships/tags" Target="../tags/tag108.xml"/><Relationship Id="rId20" Type="http://schemas.openxmlformats.org/officeDocument/2006/relationships/notesSlide" Target="../notesSlides/notesSlide61.xml"/><Relationship Id="rId1" Type="http://schemas.openxmlformats.org/officeDocument/2006/relationships/tags" Target="../tags/tag93.xml"/><Relationship Id="rId6" Type="http://schemas.openxmlformats.org/officeDocument/2006/relationships/tags" Target="../tags/tag98.xml"/><Relationship Id="rId11" Type="http://schemas.openxmlformats.org/officeDocument/2006/relationships/tags" Target="../tags/tag103.xml"/><Relationship Id="rId5" Type="http://schemas.openxmlformats.org/officeDocument/2006/relationships/tags" Target="../tags/tag97.xml"/><Relationship Id="rId15" Type="http://schemas.openxmlformats.org/officeDocument/2006/relationships/tags" Target="../tags/tag107.xml"/><Relationship Id="rId10" Type="http://schemas.openxmlformats.org/officeDocument/2006/relationships/tags" Target="../tags/tag102.xml"/><Relationship Id="rId19" Type="http://schemas.openxmlformats.org/officeDocument/2006/relationships/slideLayout" Target="../slideLayouts/slideLayout11.xml"/><Relationship Id="rId4" Type="http://schemas.openxmlformats.org/officeDocument/2006/relationships/tags" Target="../tags/tag96.xml"/><Relationship Id="rId9" Type="http://schemas.openxmlformats.org/officeDocument/2006/relationships/tags" Target="../tags/tag101.xml"/><Relationship Id="rId14" Type="http://schemas.openxmlformats.org/officeDocument/2006/relationships/tags" Target="../tags/tag106.xml"/></Relationships>
</file>

<file path=ppt/slides/_rels/slide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2.xml"/><Relationship Id="rId1" Type="http://schemas.openxmlformats.org/officeDocument/2006/relationships/slideLayout" Target="../slideLayouts/slideLayout11.xml"/><Relationship Id="rId4" Type="http://schemas.openxmlformats.org/officeDocument/2006/relationships/image" Target="../media/image34.png"/></Relationships>
</file>

<file path=ppt/slides/_rels/slide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3.xml"/><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4.xml"/><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5.xml"/><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6.xml"/><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7.xml"/><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11.xml"/><Relationship Id="rId1" Type="http://schemas.openxmlformats.org/officeDocument/2006/relationships/tags" Target="../tags/tag111.xml"/><Relationship Id="rId4" Type="http://schemas.openxmlformats.org/officeDocument/2006/relationships/image" Target="../media/image7.png"/></Relationships>
</file>

<file path=ppt/slides/_rels/slide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9.xml"/><Relationship Id="rId1" Type="http://schemas.openxmlformats.org/officeDocument/2006/relationships/slideLayout" Target="../slideLayouts/slideLayout11.xml"/><Relationship Id="rId4" Type="http://schemas.openxmlformats.org/officeDocument/2006/relationships/image" Target="../media/image3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chart" Target="../charts/chart1.xml"/></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0.xml"/><Relationship Id="rId1" Type="http://schemas.openxmlformats.org/officeDocument/2006/relationships/slideLayout" Target="../slideLayouts/slideLayout11.xml"/><Relationship Id="rId4" Type="http://schemas.openxmlformats.org/officeDocument/2006/relationships/image" Target="../media/image36.png"/></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3.xml"/><Relationship Id="rId1" Type="http://schemas.openxmlformats.org/officeDocument/2006/relationships/tags" Target="../tags/tag112.xml"/><Relationship Id="rId5" Type="http://schemas.openxmlformats.org/officeDocument/2006/relationships/image" Target="../media/image3.png"/><Relationship Id="rId4" Type="http://schemas.openxmlformats.org/officeDocument/2006/relationships/image" Target="../media/image2.png"/></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2.xml"/><Relationship Id="rId1" Type="http://schemas.openxmlformats.org/officeDocument/2006/relationships/slideLayout" Target="../slideLayouts/slideLayout11.xml"/><Relationship Id="rId4" Type="http://schemas.openxmlformats.org/officeDocument/2006/relationships/image" Target="../media/image37.png"/></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3.xml"/><Relationship Id="rId1" Type="http://schemas.openxmlformats.org/officeDocument/2006/relationships/slideLayout" Target="../slideLayouts/slideLayout11.xml"/><Relationship Id="rId4" Type="http://schemas.openxmlformats.org/officeDocument/2006/relationships/image" Target="../media/image38.png"/></Relationships>
</file>

<file path=ppt/slides/_rels/slide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4.xml"/><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5.xml"/><Relationship Id="rId1" Type="http://schemas.openxmlformats.org/officeDocument/2006/relationships/slideLayout" Target="../slideLayouts/slideLayout11.xml"/><Relationship Id="rId4" Type="http://schemas.openxmlformats.org/officeDocument/2006/relationships/image" Target="../media/image39.png"/></Relationships>
</file>

<file path=ppt/slides/_rels/slide7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6.xml"/><Relationship Id="rId1" Type="http://schemas.openxmlformats.org/officeDocument/2006/relationships/slideLayout" Target="../slideLayouts/slideLayout11.xml"/><Relationship Id="rId4" Type="http://schemas.openxmlformats.org/officeDocument/2006/relationships/image" Target="../media/image40.png"/></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13.xml"/><Relationship Id="rId1" Type="http://schemas.openxmlformats.org/officeDocument/2006/relationships/tags" Target="../tags/tag113.xml"/><Relationship Id="rId5" Type="http://schemas.openxmlformats.org/officeDocument/2006/relationships/image" Target="../media/image3.png"/><Relationship Id="rId4" Type="http://schemas.openxmlformats.org/officeDocument/2006/relationships/image" Target="../media/image2.png"/></Relationships>
</file>

<file path=ppt/slides/_rels/slide7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78.xml"/><Relationship Id="rId1" Type="http://schemas.openxmlformats.org/officeDocument/2006/relationships/slideLayout" Target="../slideLayouts/slideLayout2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1.xml"/><Relationship Id="rId1" Type="http://schemas.openxmlformats.org/officeDocument/2006/relationships/tags" Target="../tags/tag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觅知网（www.51miz.com)"/>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rcRect/>
          <a:stretch>
            <a:fillRect/>
          </a:stretch>
        </p:blipFill>
        <p:spPr>
          <a:xfrm>
            <a:off x="6383655" y="1879600"/>
            <a:ext cx="5808345" cy="4852670"/>
          </a:xfrm>
          <a:prstGeom prst="rect">
            <a:avLst/>
          </a:prstGeom>
        </p:spPr>
      </p:pic>
      <p:grpSp>
        <p:nvGrpSpPr>
          <p:cNvPr id="10" name="组合 9"/>
          <p:cNvGrpSpPr/>
          <p:nvPr/>
        </p:nvGrpSpPr>
        <p:grpSpPr>
          <a:xfrm>
            <a:off x="481965" y="1821180"/>
            <a:ext cx="5420995" cy="2799715"/>
            <a:chOff x="1095" y="3105"/>
            <a:chExt cx="7671" cy="4409"/>
          </a:xfrm>
        </p:grpSpPr>
        <p:sp>
          <p:nvSpPr>
            <p:cNvPr id="4" name="文本框 3"/>
            <p:cNvSpPr txBox="1"/>
            <p:nvPr/>
          </p:nvSpPr>
          <p:spPr>
            <a:xfrm>
              <a:off x="1095" y="3105"/>
              <a:ext cx="7671" cy="4409"/>
            </a:xfrm>
            <a:prstGeom prst="rect">
              <a:avLst/>
            </a:prstGeom>
            <a:noFill/>
            <a:ln>
              <a:noFill/>
            </a:ln>
          </p:spPr>
          <p:txBody>
            <a:bodyPr wrap="square" rtlCol="0" anchor="t">
              <a:spAutoFit/>
            </a:bodyPr>
            <a:lstStyle/>
            <a:p>
              <a:pPr algn="dist"/>
              <a:r>
                <a:rPr lang="zh-CN" altLang="en-US" sz="8800" b="1" spc="300" dirty="0">
                  <a:ln w="127000">
                    <a:solidFill>
                      <a:srgbClr val="0070C0"/>
                    </a:solidFill>
                  </a:ln>
                  <a:solidFill>
                    <a:srgbClr val="0070C0"/>
                  </a:solidFill>
                  <a:effectLst>
                    <a:outerShdw blurRad="50800" dist="38100" dir="2700000" algn="tl" rotWithShape="0">
                      <a:schemeClr val="bg1">
                        <a:lumMod val="50000"/>
                        <a:alpha val="40000"/>
                      </a:schemeClr>
                    </a:outerShdw>
                  </a:effectLst>
                  <a:cs typeface="+mn-ea"/>
                  <a:sym typeface="+mn-lt"/>
                </a:rPr>
                <a:t>职业健康</a:t>
              </a:r>
            </a:p>
            <a:p>
              <a:pPr algn="dist"/>
              <a:r>
                <a:rPr lang="zh-CN" altLang="en-US" sz="8800" b="1" spc="300" dirty="0">
                  <a:ln w="127000">
                    <a:solidFill>
                      <a:srgbClr val="0070C0"/>
                    </a:solidFill>
                  </a:ln>
                  <a:solidFill>
                    <a:srgbClr val="0070C0"/>
                  </a:solidFill>
                  <a:effectLst>
                    <a:outerShdw blurRad="50800" dist="38100" dir="2700000" algn="tl" rotWithShape="0">
                      <a:schemeClr val="bg1">
                        <a:lumMod val="50000"/>
                        <a:alpha val="40000"/>
                      </a:schemeClr>
                    </a:outerShdw>
                  </a:effectLst>
                  <a:cs typeface="+mn-ea"/>
                  <a:sym typeface="+mn-lt"/>
                </a:rPr>
                <a:t>防护知识</a:t>
              </a:r>
            </a:p>
          </p:txBody>
        </p:sp>
        <p:sp>
          <p:nvSpPr>
            <p:cNvPr id="7" name="文本框 6"/>
            <p:cNvSpPr txBox="1"/>
            <p:nvPr/>
          </p:nvSpPr>
          <p:spPr>
            <a:xfrm>
              <a:off x="1095" y="3105"/>
              <a:ext cx="7671" cy="4409"/>
            </a:xfrm>
            <a:prstGeom prst="rect">
              <a:avLst/>
            </a:prstGeom>
            <a:noFill/>
            <a:ln>
              <a:noFill/>
            </a:ln>
          </p:spPr>
          <p:txBody>
            <a:bodyPr wrap="square" rtlCol="0" anchor="t">
              <a:spAutoFit/>
            </a:bodyPr>
            <a:lstStyle/>
            <a:p>
              <a:pPr algn="dist"/>
              <a:r>
                <a:rPr lang="zh-CN" altLang="en-US" sz="8800" b="1" spc="300" dirty="0">
                  <a:ln w="127000">
                    <a:noFill/>
                  </a:ln>
                  <a:solidFill>
                    <a:schemeClr val="bg1"/>
                  </a:solidFill>
                  <a:effectLst>
                    <a:outerShdw blurRad="50800" dist="38100" dir="2700000" algn="tl" rotWithShape="0">
                      <a:schemeClr val="bg1">
                        <a:lumMod val="50000"/>
                        <a:alpha val="40000"/>
                      </a:schemeClr>
                    </a:outerShdw>
                  </a:effectLst>
                  <a:cs typeface="+mn-ea"/>
                  <a:sym typeface="+mn-lt"/>
                </a:rPr>
                <a:t>职业健康</a:t>
              </a:r>
            </a:p>
            <a:p>
              <a:pPr algn="dist"/>
              <a:r>
                <a:rPr lang="zh-CN" altLang="en-US" sz="8800" b="1" spc="300" dirty="0">
                  <a:ln w="127000">
                    <a:noFill/>
                  </a:ln>
                  <a:solidFill>
                    <a:schemeClr val="bg1"/>
                  </a:solidFill>
                  <a:effectLst>
                    <a:outerShdw blurRad="50800" dist="38100" dir="2700000" algn="tl" rotWithShape="0">
                      <a:schemeClr val="bg1">
                        <a:lumMod val="50000"/>
                        <a:alpha val="40000"/>
                      </a:schemeClr>
                    </a:outerShdw>
                  </a:effectLst>
                  <a:cs typeface="+mn-ea"/>
                  <a:sym typeface="+mn-lt"/>
                </a:rPr>
                <a:t>防护知识</a:t>
              </a:r>
            </a:p>
          </p:txBody>
        </p:sp>
      </p:grpSp>
      <p:sp>
        <p:nvSpPr>
          <p:cNvPr id="9" name="文本框 8"/>
          <p:cNvSpPr txBox="1"/>
          <p:nvPr/>
        </p:nvSpPr>
        <p:spPr>
          <a:xfrm>
            <a:off x="481965" y="4575810"/>
            <a:ext cx="5327650" cy="460375"/>
          </a:xfrm>
          <a:prstGeom prst="rect">
            <a:avLst/>
          </a:prstGeom>
          <a:noFill/>
        </p:spPr>
        <p:txBody>
          <a:bodyPr wrap="square" rtlCol="0" anchor="t">
            <a:spAutoFit/>
          </a:bodyPr>
          <a:lstStyle/>
          <a:p>
            <a:pPr fontAlgn="auto">
              <a:lnSpc>
                <a:spcPct val="120000"/>
              </a:lnSpc>
            </a:pPr>
            <a:r>
              <a:rPr kumimoji="1" lang="zh-CN" altLang="en-US" sz="1000" dirty="0">
                <a:solidFill>
                  <a:srgbClr val="0070C0">
                    <a:alpha val="60000"/>
                  </a:srgbClr>
                </a:solidFill>
                <a:cs typeface="+mn-ea"/>
                <a:sym typeface="+mn-lt"/>
              </a:rPr>
              <a:t>职业病是指企业、事业单位和个体经济组织的劳动者在职业活动中，因接触各种有害的化学、物理、生物因素以及在作业过程中产生的其他职业有害因素而引起的疾病。</a:t>
            </a:r>
          </a:p>
        </p:txBody>
      </p:sp>
      <p:grpSp>
        <p:nvGrpSpPr>
          <p:cNvPr id="17" name="组合 16"/>
          <p:cNvGrpSpPr/>
          <p:nvPr/>
        </p:nvGrpSpPr>
        <p:grpSpPr>
          <a:xfrm>
            <a:off x="481965" y="1319530"/>
            <a:ext cx="3539490" cy="459740"/>
            <a:chOff x="1182" y="2428"/>
            <a:chExt cx="5574" cy="724"/>
          </a:xfrm>
        </p:grpSpPr>
        <p:grpSp>
          <p:nvGrpSpPr>
            <p:cNvPr id="14" name="组合 13"/>
            <p:cNvGrpSpPr/>
            <p:nvPr/>
          </p:nvGrpSpPr>
          <p:grpSpPr>
            <a:xfrm>
              <a:off x="1182" y="2428"/>
              <a:ext cx="5372" cy="724"/>
              <a:chOff x="1634" y="2880"/>
              <a:chExt cx="5372" cy="724"/>
            </a:xfrm>
          </p:grpSpPr>
          <p:sp>
            <p:nvSpPr>
              <p:cNvPr id="8" name="文本框 7"/>
              <p:cNvSpPr txBox="1"/>
              <p:nvPr/>
            </p:nvSpPr>
            <p:spPr>
              <a:xfrm>
                <a:off x="1634" y="2880"/>
                <a:ext cx="5373" cy="725"/>
              </a:xfrm>
              <a:prstGeom prst="rect">
                <a:avLst/>
              </a:prstGeom>
              <a:noFill/>
              <a:ln w="47625">
                <a:noFill/>
              </a:ln>
            </p:spPr>
            <p:txBody>
              <a:bodyPr wrap="square" rtlCol="0" anchor="t">
                <a:spAutoFit/>
              </a:bodyPr>
              <a:lstStyle/>
              <a:p>
                <a:r>
                  <a:rPr lang="zh-CN" altLang="en-US" sz="2400" b="1">
                    <a:ln w="34925">
                      <a:solidFill>
                        <a:srgbClr val="0070C0"/>
                      </a:solidFill>
                    </a:ln>
                    <a:solidFill>
                      <a:srgbClr val="0070C0"/>
                    </a:solidFill>
                    <a:effectLst>
                      <a:outerShdw blurRad="50800" dist="38100" dir="2700000" algn="tl" rotWithShape="0">
                        <a:schemeClr val="bg1">
                          <a:lumMod val="65000"/>
                          <a:alpha val="40000"/>
                        </a:schemeClr>
                      </a:outerShdw>
                    </a:effectLst>
                    <a:cs typeface="+mn-ea"/>
                    <a:sym typeface="+mn-lt"/>
                  </a:rPr>
                  <a:t>occupational health</a:t>
                </a:r>
              </a:p>
            </p:txBody>
          </p:sp>
          <p:sp>
            <p:nvSpPr>
              <p:cNvPr id="13" name="文本框 12"/>
              <p:cNvSpPr txBox="1"/>
              <p:nvPr/>
            </p:nvSpPr>
            <p:spPr>
              <a:xfrm>
                <a:off x="1634" y="2880"/>
                <a:ext cx="5373" cy="725"/>
              </a:xfrm>
              <a:prstGeom prst="rect">
                <a:avLst/>
              </a:prstGeom>
              <a:noFill/>
            </p:spPr>
            <p:txBody>
              <a:bodyPr wrap="square" rtlCol="0" anchor="t">
                <a:spAutoFit/>
              </a:bodyPr>
              <a:lstStyle/>
              <a:p>
                <a:r>
                  <a:rPr lang="zh-CN" altLang="en-US" sz="2400" b="1">
                    <a:ln w="3175">
                      <a:noFill/>
                    </a:ln>
                    <a:solidFill>
                      <a:schemeClr val="bg1"/>
                    </a:solidFill>
                    <a:effectLst>
                      <a:outerShdw blurRad="50800" dist="38100" dir="2700000" algn="tl" rotWithShape="0">
                        <a:schemeClr val="bg1">
                          <a:lumMod val="65000"/>
                          <a:alpha val="40000"/>
                        </a:schemeClr>
                      </a:outerShdw>
                    </a:effectLst>
                    <a:cs typeface="+mn-ea"/>
                    <a:sym typeface="+mn-lt"/>
                  </a:rPr>
                  <a:t>occupational health</a:t>
                </a:r>
              </a:p>
            </p:txBody>
          </p:sp>
        </p:grpSp>
        <p:pic>
          <p:nvPicPr>
            <p:cNvPr id="15" name="图片 14" descr="矢量智能对象 拷贝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200" y="2428"/>
              <a:ext cx="557" cy="558"/>
            </a:xfrm>
            <a:prstGeom prst="rect">
              <a:avLst/>
            </a:prstGeom>
          </p:spPr>
        </p:pic>
      </p:grpSp>
      <p:grpSp>
        <p:nvGrpSpPr>
          <p:cNvPr id="26" name="组合 25"/>
          <p:cNvGrpSpPr/>
          <p:nvPr/>
        </p:nvGrpSpPr>
        <p:grpSpPr>
          <a:xfrm>
            <a:off x="502285" y="5207000"/>
            <a:ext cx="3619500" cy="304800"/>
            <a:chOff x="791" y="8200"/>
            <a:chExt cx="5700" cy="480"/>
          </a:xfrm>
        </p:grpSpPr>
        <p:sp>
          <p:nvSpPr>
            <p:cNvPr id="23" name="文本框 22"/>
            <p:cNvSpPr txBox="1"/>
            <p:nvPr/>
          </p:nvSpPr>
          <p:spPr>
            <a:xfrm>
              <a:off x="3933" y="8200"/>
              <a:ext cx="2558" cy="481"/>
            </a:xfrm>
            <a:prstGeom prst="roundRect">
              <a:avLst/>
            </a:prstGeom>
            <a:solidFill>
              <a:srgbClr val="0070C0"/>
            </a:solidFill>
          </p:spPr>
          <p:txBody>
            <a:bodyPr wrap="square" rtlCol="0">
              <a:spAutoFit/>
            </a:bodyPr>
            <a:lstStyle/>
            <a:p>
              <a:pPr algn="ctr"/>
              <a:r>
                <a:rPr lang="zh-CN" sz="1200" b="1" dirty="0">
                  <a:solidFill>
                    <a:prstClr val="white"/>
                  </a:solidFill>
                  <a:cs typeface="+mn-ea"/>
                  <a:sym typeface="+mn-lt"/>
                </a:rPr>
                <a:t>时间：</a:t>
              </a:r>
              <a:r>
                <a:rPr lang="en-US" altLang="zh-CN" sz="1200" b="1" dirty="0" smtClean="0">
                  <a:solidFill>
                    <a:prstClr val="white"/>
                  </a:solidFill>
                  <a:cs typeface="+mn-ea"/>
                  <a:sym typeface="+mn-lt"/>
                </a:rPr>
                <a:t>20XX.X</a:t>
              </a:r>
              <a:endParaRPr lang="en-US" altLang="zh-CN" sz="1200" b="1" dirty="0">
                <a:solidFill>
                  <a:prstClr val="white"/>
                </a:solidFill>
                <a:cs typeface="+mn-ea"/>
                <a:sym typeface="+mn-lt"/>
              </a:endParaRPr>
            </a:p>
          </p:txBody>
        </p:sp>
        <p:sp>
          <p:nvSpPr>
            <p:cNvPr id="24" name="文本框 23"/>
            <p:cNvSpPr txBox="1"/>
            <p:nvPr/>
          </p:nvSpPr>
          <p:spPr>
            <a:xfrm>
              <a:off x="791" y="8200"/>
              <a:ext cx="2558" cy="481"/>
            </a:xfrm>
            <a:prstGeom prst="roundRect">
              <a:avLst/>
            </a:prstGeom>
            <a:solidFill>
              <a:srgbClr val="0070C0"/>
            </a:solidFill>
          </p:spPr>
          <p:txBody>
            <a:bodyPr wrap="square" rtlCol="0">
              <a:spAutoFit/>
            </a:bodyPr>
            <a:lstStyle/>
            <a:p>
              <a:pPr algn="ctr"/>
              <a:r>
                <a:rPr lang="zh-CN" sz="1200" b="1" dirty="0">
                  <a:solidFill>
                    <a:prstClr val="white"/>
                  </a:solidFill>
                  <a:cs typeface="+mn-ea"/>
                  <a:sym typeface="+mn-lt"/>
                </a:rPr>
                <a:t>汇报人</a:t>
              </a:r>
              <a:r>
                <a:rPr lang="zh-CN" sz="1200" b="1" dirty="0" smtClean="0">
                  <a:solidFill>
                    <a:prstClr val="white"/>
                  </a:solidFill>
                  <a:cs typeface="+mn-ea"/>
                  <a:sym typeface="+mn-lt"/>
                </a:rPr>
                <a:t>：</a:t>
              </a:r>
              <a:r>
                <a:rPr lang="zh-CN" altLang="en-US" sz="1200" b="1" dirty="0">
                  <a:solidFill>
                    <a:prstClr val="white"/>
                  </a:solidFill>
                  <a:cs typeface="+mn-ea"/>
                  <a:sym typeface="+mn-lt"/>
                </a:rPr>
                <a:t>优品</a:t>
              </a:r>
              <a:r>
                <a:rPr lang="en-US" altLang="zh-CN" sz="1200" b="1" dirty="0" smtClean="0">
                  <a:solidFill>
                    <a:prstClr val="white"/>
                  </a:solidFill>
                  <a:cs typeface="+mn-ea"/>
                  <a:sym typeface="+mn-lt"/>
                </a:rPr>
                <a:t>PPT</a:t>
              </a:r>
              <a:endParaRPr lang="zh-CN" sz="1200" b="1" dirty="0">
                <a:solidFill>
                  <a:prstClr val="white"/>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trips(downLeft)">
                                      <p:cBhvr>
                                        <p:cTn id="7" dur="500"/>
                                        <p:tgtEl>
                                          <p:spTgt spid="17"/>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strips(downLeft)">
                                      <p:cBhvr>
                                        <p:cTn id="11" dur="500"/>
                                        <p:tgtEl>
                                          <p:spTgt spid="10"/>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Left)">
                                      <p:cBhvr>
                                        <p:cTn id="15" dur="500"/>
                                        <p:tgtEl>
                                          <p:spTgt spid="9"/>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strips(downLeft)">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496851" y="4432624"/>
            <a:ext cx="2321959" cy="1023287"/>
            <a:chOff x="2357" y="6981"/>
            <a:chExt cx="3657" cy="1611"/>
          </a:xfrm>
        </p:grpSpPr>
        <p:sp>
          <p:nvSpPr>
            <p:cNvPr id="1048845" name="文本框 15"/>
            <p:cNvSpPr txBox="1"/>
            <p:nvPr/>
          </p:nvSpPr>
          <p:spPr>
            <a:xfrm>
              <a:off x="2456" y="7554"/>
              <a:ext cx="3459" cy="1038"/>
            </a:xfrm>
            <a:prstGeom prst="rect">
              <a:avLst/>
            </a:prstGeom>
            <a:noFill/>
          </p:spPr>
          <p:txBody>
            <a:bodyPr wrap="square" lIns="0" tIns="0" rIns="0" bIns="0" rtlCol="0">
              <a:spAutoFit/>
            </a:bodyPr>
            <a:lstStyle/>
            <a:p>
              <a:pPr algn="ctr" fontAlgn="auto">
                <a:lnSpc>
                  <a:spcPct val="120000"/>
                </a:lnSpc>
              </a:pPr>
              <a:r>
                <a:rPr lang="zh-CN" altLang="en-US" sz="1865" dirty="0">
                  <a:solidFill>
                    <a:schemeClr val="tx1">
                      <a:lumMod val="75000"/>
                      <a:lumOff val="25000"/>
                    </a:schemeClr>
                  </a:solidFill>
                  <a:cs typeface="+mn-ea"/>
                  <a:sym typeface="+mn-lt"/>
                </a:rPr>
                <a:t>职业病人只是健康受损人群中的冰山一角；</a:t>
              </a:r>
            </a:p>
          </p:txBody>
        </p:sp>
        <p:sp>
          <p:nvSpPr>
            <p:cNvPr id="1048846" name="文本框 23"/>
            <p:cNvSpPr txBox="1"/>
            <p:nvPr/>
          </p:nvSpPr>
          <p:spPr>
            <a:xfrm>
              <a:off x="2357" y="6981"/>
              <a:ext cx="3657" cy="496"/>
            </a:xfrm>
            <a:prstGeom prst="rect">
              <a:avLst/>
            </a:prstGeom>
            <a:noFill/>
          </p:spPr>
          <p:txBody>
            <a:bodyPr wrap="square" lIns="0" tIns="0" rIns="0" bIns="0" rtlCol="0">
              <a:spAutoFit/>
            </a:bodyPr>
            <a:lstStyle/>
            <a:p>
              <a:pPr algn="ctr">
                <a:lnSpc>
                  <a:spcPct val="120000"/>
                </a:lnSpc>
              </a:pPr>
              <a:r>
                <a:rPr lang="zh-CN" altLang="en-US" sz="1865" b="1" dirty="0">
                  <a:solidFill>
                    <a:srgbClr val="0070C0"/>
                  </a:solidFill>
                  <a:cs typeface="+mn-ea"/>
                  <a:sym typeface="+mn-lt"/>
                </a:rPr>
                <a:t>后知后觉</a:t>
              </a:r>
            </a:p>
          </p:txBody>
        </p:sp>
      </p:grpSp>
      <p:sp>
        <p:nvSpPr>
          <p:cNvPr id="1048857" name="文本框 19"/>
          <p:cNvSpPr txBox="1"/>
          <p:nvPr/>
        </p:nvSpPr>
        <p:spPr>
          <a:xfrm>
            <a:off x="5260023" y="11306371"/>
            <a:ext cx="5745480" cy="472117"/>
          </a:xfrm>
          <a:prstGeom prst="rect">
            <a:avLst/>
          </a:prstGeom>
          <a:noFill/>
        </p:spPr>
        <p:txBody>
          <a:bodyPr wrap="square" rtlCol="0">
            <a:spAutoFit/>
          </a:bodyPr>
          <a:lstStyle/>
          <a:p>
            <a:pPr fontAlgn="auto">
              <a:lnSpc>
                <a:spcPct val="150000"/>
              </a:lnSpc>
            </a:pPr>
            <a:endParaRPr lang="en-US" altLang="zh-CN" sz="1865" b="1" dirty="0">
              <a:cs typeface="+mn-ea"/>
              <a:sym typeface="+mn-lt"/>
            </a:endParaRPr>
          </a:p>
        </p:txBody>
      </p:sp>
      <p:sp>
        <p:nvSpPr>
          <p:cNvPr id="1048858" name="文本框 22"/>
          <p:cNvSpPr txBox="1"/>
          <p:nvPr/>
        </p:nvSpPr>
        <p:spPr>
          <a:xfrm>
            <a:off x="2178154" y="11603966"/>
            <a:ext cx="2321959" cy="407547"/>
          </a:xfrm>
          <a:prstGeom prst="rect">
            <a:avLst/>
          </a:prstGeom>
          <a:noFill/>
        </p:spPr>
        <p:txBody>
          <a:bodyPr wrap="square" rtlCol="0">
            <a:spAutoFit/>
          </a:bodyPr>
          <a:lstStyle/>
          <a:p>
            <a:pPr algn="ctr">
              <a:lnSpc>
                <a:spcPct val="120000"/>
              </a:lnSpc>
            </a:pPr>
            <a:endParaRPr lang="zh-CN" altLang="en-US" sz="1865" b="1" dirty="0">
              <a:cs typeface="+mn-ea"/>
              <a:sym typeface="+mn-lt"/>
            </a:endParaRPr>
          </a:p>
        </p:txBody>
      </p:sp>
      <p:grpSp>
        <p:nvGrpSpPr>
          <p:cNvPr id="67" name="组合 66"/>
          <p:cNvGrpSpPr/>
          <p:nvPr/>
        </p:nvGrpSpPr>
        <p:grpSpPr>
          <a:xfrm>
            <a:off x="407035" y="404495"/>
            <a:ext cx="3282950" cy="775335"/>
            <a:chOff x="641" y="637"/>
            <a:chExt cx="517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749" y="837"/>
              <a:ext cx="4062"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职业健康现状</a:t>
              </a:r>
            </a:p>
          </p:txBody>
        </p:sp>
      </p:grpSp>
      <p:grpSp>
        <p:nvGrpSpPr>
          <p:cNvPr id="5" name="组合 4"/>
          <p:cNvGrpSpPr/>
          <p:nvPr/>
        </p:nvGrpSpPr>
        <p:grpSpPr>
          <a:xfrm>
            <a:off x="1095375" y="3171825"/>
            <a:ext cx="10001885" cy="956310"/>
            <a:chOff x="1341" y="3688"/>
            <a:chExt cx="11717" cy="1637"/>
          </a:xfrm>
          <a:solidFill>
            <a:srgbClr val="0070C0"/>
          </a:solidFill>
        </p:grpSpPr>
        <p:grpSp>
          <p:nvGrpSpPr>
            <p:cNvPr id="232" name="Group 231"/>
            <p:cNvGrpSpPr/>
            <p:nvPr/>
          </p:nvGrpSpPr>
          <p:grpSpPr>
            <a:xfrm>
              <a:off x="1866" y="3688"/>
              <a:ext cx="2729" cy="1084"/>
              <a:chOff x="1185155" y="2341843"/>
              <a:chExt cx="1732920" cy="688178"/>
            </a:xfrm>
            <a:grpFill/>
          </p:grpSpPr>
          <p:sp>
            <p:nvSpPr>
              <p:cNvPr id="2084" name="Freeform 36"/>
              <p:cNvSpPr/>
              <p:nvPr/>
            </p:nvSpPr>
            <p:spPr bwMode="auto">
              <a:xfrm rot="5400000">
                <a:off x="2607246" y="2719191"/>
                <a:ext cx="311452" cy="310207"/>
              </a:xfrm>
              <a:custGeom>
                <a:avLst/>
                <a:gdLst/>
                <a:ahLst/>
                <a:cxnLst>
                  <a:cxn ang="0">
                    <a:pos x="135" y="23"/>
                  </a:cxn>
                  <a:cxn ang="0">
                    <a:pos x="158" y="79"/>
                  </a:cxn>
                  <a:cxn ang="0">
                    <a:pos x="135" y="135"/>
                  </a:cxn>
                  <a:cxn ang="0">
                    <a:pos x="79" y="158"/>
                  </a:cxn>
                  <a:cxn ang="0">
                    <a:pos x="24" y="135"/>
                  </a:cxn>
                  <a:cxn ang="0">
                    <a:pos x="0" y="79"/>
                  </a:cxn>
                  <a:cxn ang="0">
                    <a:pos x="24" y="23"/>
                  </a:cxn>
                  <a:cxn ang="0">
                    <a:pos x="79" y="0"/>
                  </a:cxn>
                  <a:cxn ang="0">
                    <a:pos x="135" y="23"/>
                  </a:cxn>
                </a:cxnLst>
                <a:rect l="0" t="0" r="r" b="b"/>
                <a:pathLst>
                  <a:path w="158" h="158">
                    <a:moveTo>
                      <a:pt x="135" y="23"/>
                    </a:moveTo>
                    <a:cubicBezTo>
                      <a:pt x="150" y="39"/>
                      <a:pt x="158" y="57"/>
                      <a:pt x="158" y="79"/>
                    </a:cubicBezTo>
                    <a:cubicBezTo>
                      <a:pt x="158" y="100"/>
                      <a:pt x="150" y="119"/>
                      <a:pt x="135" y="135"/>
                    </a:cubicBezTo>
                    <a:cubicBezTo>
                      <a:pt x="120" y="150"/>
                      <a:pt x="101" y="158"/>
                      <a:pt x="79" y="158"/>
                    </a:cubicBezTo>
                    <a:cubicBezTo>
                      <a:pt x="58" y="158"/>
                      <a:pt x="39" y="150"/>
                      <a:pt x="24" y="135"/>
                    </a:cubicBezTo>
                    <a:cubicBezTo>
                      <a:pt x="8" y="119"/>
                      <a:pt x="0" y="100"/>
                      <a:pt x="0" y="79"/>
                    </a:cubicBezTo>
                    <a:cubicBezTo>
                      <a:pt x="0" y="57"/>
                      <a:pt x="8" y="39"/>
                      <a:pt x="24" y="23"/>
                    </a:cubicBezTo>
                    <a:cubicBezTo>
                      <a:pt x="39" y="8"/>
                      <a:pt x="58" y="0"/>
                      <a:pt x="79" y="0"/>
                    </a:cubicBezTo>
                    <a:cubicBezTo>
                      <a:pt x="101" y="0"/>
                      <a:pt x="120" y="8"/>
                      <a:pt x="135" y="23"/>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nvGrpSpPr>
              <p:cNvPr id="72" name="Group 71"/>
              <p:cNvGrpSpPr/>
              <p:nvPr/>
            </p:nvGrpSpPr>
            <p:grpSpPr>
              <a:xfrm rot="5400000">
                <a:off x="2039780" y="2480127"/>
                <a:ext cx="444754" cy="247916"/>
                <a:chOff x="1795463" y="1947863"/>
                <a:chExt cx="566738" cy="315913"/>
              </a:xfrm>
              <a:grpFill/>
            </p:grpSpPr>
            <p:sp>
              <p:nvSpPr>
                <p:cNvPr id="2085" name="Freeform 37"/>
                <p:cNvSpPr/>
                <p:nvPr/>
              </p:nvSpPr>
              <p:spPr bwMode="auto">
                <a:xfrm>
                  <a:off x="1795463" y="1947863"/>
                  <a:ext cx="315913" cy="315913"/>
                </a:xfrm>
                <a:custGeom>
                  <a:avLst/>
                  <a:gdLst/>
                  <a:ahLst/>
                  <a:cxnLst>
                    <a:cxn ang="0">
                      <a:pos x="108" y="19"/>
                    </a:cxn>
                    <a:cxn ang="0">
                      <a:pos x="126" y="63"/>
                    </a:cxn>
                    <a:cxn ang="0">
                      <a:pos x="108" y="107"/>
                    </a:cxn>
                    <a:cxn ang="0">
                      <a:pos x="63" y="126"/>
                    </a:cxn>
                    <a:cxn ang="0">
                      <a:pos x="19" y="107"/>
                    </a:cxn>
                    <a:cxn ang="0">
                      <a:pos x="0" y="63"/>
                    </a:cxn>
                    <a:cxn ang="0">
                      <a:pos x="19" y="19"/>
                    </a:cxn>
                    <a:cxn ang="0">
                      <a:pos x="63" y="0"/>
                    </a:cxn>
                    <a:cxn ang="0">
                      <a:pos x="108" y="19"/>
                    </a:cxn>
                  </a:cxnLst>
                  <a:rect l="0" t="0" r="r" b="b"/>
                  <a:pathLst>
                    <a:path w="126" h="126">
                      <a:moveTo>
                        <a:pt x="108" y="19"/>
                      </a:moveTo>
                      <a:cubicBezTo>
                        <a:pt x="120" y="31"/>
                        <a:pt x="126" y="45"/>
                        <a:pt x="126" y="63"/>
                      </a:cubicBezTo>
                      <a:cubicBezTo>
                        <a:pt x="126" y="80"/>
                        <a:pt x="120" y="95"/>
                        <a:pt x="108" y="107"/>
                      </a:cubicBezTo>
                      <a:cubicBezTo>
                        <a:pt x="96" y="120"/>
                        <a:pt x="81" y="126"/>
                        <a:pt x="63" y="126"/>
                      </a:cubicBezTo>
                      <a:cubicBezTo>
                        <a:pt x="46" y="126"/>
                        <a:pt x="31" y="120"/>
                        <a:pt x="19" y="107"/>
                      </a:cubicBezTo>
                      <a:cubicBezTo>
                        <a:pt x="6" y="95"/>
                        <a:pt x="0" y="80"/>
                        <a:pt x="0" y="63"/>
                      </a:cubicBezTo>
                      <a:cubicBezTo>
                        <a:pt x="0" y="45"/>
                        <a:pt x="6" y="31"/>
                        <a:pt x="19" y="19"/>
                      </a:cubicBezTo>
                      <a:cubicBezTo>
                        <a:pt x="31" y="6"/>
                        <a:pt x="46" y="0"/>
                        <a:pt x="63" y="0"/>
                      </a:cubicBezTo>
                      <a:cubicBezTo>
                        <a:pt x="81" y="0"/>
                        <a:pt x="96" y="6"/>
                        <a:pt x="108" y="19"/>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2096" name="Rectangle 48"/>
                <p:cNvSpPr>
                  <a:spLocks noChangeArrowheads="1"/>
                </p:cNvSpPr>
                <p:nvPr/>
              </p:nvSpPr>
              <p:spPr bwMode="auto">
                <a:xfrm>
                  <a:off x="1941513" y="2078038"/>
                  <a:ext cx="420688"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73" name="Group 72"/>
              <p:cNvGrpSpPr/>
              <p:nvPr/>
            </p:nvGrpSpPr>
            <p:grpSpPr>
              <a:xfrm rot="5400000">
                <a:off x="2349364" y="2531828"/>
                <a:ext cx="325156" cy="264111"/>
                <a:chOff x="1947863" y="1619250"/>
                <a:chExt cx="414338" cy="336550"/>
              </a:xfrm>
              <a:grpFill/>
            </p:grpSpPr>
            <p:sp>
              <p:nvSpPr>
                <p:cNvPr id="2086" name="Freeform 38"/>
                <p:cNvSpPr/>
                <p:nvPr/>
              </p:nvSpPr>
              <p:spPr bwMode="auto">
                <a:xfrm>
                  <a:off x="1947863" y="1619250"/>
                  <a:ext cx="336550" cy="336550"/>
                </a:xfrm>
                <a:custGeom>
                  <a:avLst/>
                  <a:gdLst/>
                  <a:ahLst/>
                  <a:cxnLst>
                    <a:cxn ang="0">
                      <a:pos x="67" y="0"/>
                    </a:cxn>
                    <a:cxn ang="0">
                      <a:pos x="115" y="20"/>
                    </a:cxn>
                    <a:cxn ang="0">
                      <a:pos x="134" y="67"/>
                    </a:cxn>
                    <a:cxn ang="0">
                      <a:pos x="115" y="114"/>
                    </a:cxn>
                    <a:cxn ang="0">
                      <a:pos x="67" y="134"/>
                    </a:cxn>
                    <a:cxn ang="0">
                      <a:pos x="20" y="114"/>
                    </a:cxn>
                    <a:cxn ang="0">
                      <a:pos x="0" y="67"/>
                    </a:cxn>
                    <a:cxn ang="0">
                      <a:pos x="20" y="20"/>
                    </a:cxn>
                    <a:cxn ang="0">
                      <a:pos x="67" y="0"/>
                    </a:cxn>
                  </a:cxnLst>
                  <a:rect l="0" t="0" r="r" b="b"/>
                  <a:pathLst>
                    <a:path w="134" h="134">
                      <a:moveTo>
                        <a:pt x="67" y="0"/>
                      </a:moveTo>
                      <a:cubicBezTo>
                        <a:pt x="86" y="0"/>
                        <a:pt x="102" y="6"/>
                        <a:pt x="115" y="20"/>
                      </a:cubicBezTo>
                      <a:cubicBezTo>
                        <a:pt x="128" y="33"/>
                        <a:pt x="134" y="48"/>
                        <a:pt x="134" y="67"/>
                      </a:cubicBezTo>
                      <a:cubicBezTo>
                        <a:pt x="134" y="85"/>
                        <a:pt x="128" y="101"/>
                        <a:pt x="115" y="114"/>
                      </a:cubicBezTo>
                      <a:cubicBezTo>
                        <a:pt x="102" y="127"/>
                        <a:pt x="86" y="134"/>
                        <a:pt x="67" y="134"/>
                      </a:cubicBezTo>
                      <a:cubicBezTo>
                        <a:pt x="49" y="134"/>
                        <a:pt x="33" y="127"/>
                        <a:pt x="20" y="114"/>
                      </a:cubicBezTo>
                      <a:cubicBezTo>
                        <a:pt x="7" y="101"/>
                        <a:pt x="0" y="85"/>
                        <a:pt x="0" y="67"/>
                      </a:cubicBezTo>
                      <a:cubicBezTo>
                        <a:pt x="0" y="48"/>
                        <a:pt x="7" y="33"/>
                        <a:pt x="20" y="20"/>
                      </a:cubicBezTo>
                      <a:cubicBezTo>
                        <a:pt x="33" y="6"/>
                        <a:pt x="49" y="0"/>
                        <a:pt x="67" y="0"/>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2097" name="Rectangle 49"/>
                <p:cNvSpPr>
                  <a:spLocks noChangeArrowheads="1"/>
                </p:cNvSpPr>
                <p:nvPr/>
              </p:nvSpPr>
              <p:spPr bwMode="auto">
                <a:xfrm>
                  <a:off x="2109788" y="1760538"/>
                  <a:ext cx="252413" cy="53975"/>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71" name="Group 70"/>
              <p:cNvGrpSpPr/>
              <p:nvPr/>
            </p:nvGrpSpPr>
            <p:grpSpPr>
              <a:xfrm rot="5400000">
                <a:off x="1768817" y="2472030"/>
                <a:ext cx="484620" cy="224246"/>
                <a:chOff x="1744663" y="2282825"/>
                <a:chExt cx="617538" cy="285750"/>
              </a:xfrm>
              <a:grpFill/>
            </p:grpSpPr>
            <p:sp>
              <p:nvSpPr>
                <p:cNvPr id="2087" name="Freeform 39"/>
                <p:cNvSpPr/>
                <p:nvPr/>
              </p:nvSpPr>
              <p:spPr bwMode="auto">
                <a:xfrm>
                  <a:off x="1744663" y="2282825"/>
                  <a:ext cx="287338" cy="285750"/>
                </a:xfrm>
                <a:custGeom>
                  <a:avLst/>
                  <a:gdLst/>
                  <a:ahLst/>
                  <a:cxnLst>
                    <a:cxn ang="0">
                      <a:pos x="0" y="57"/>
                    </a:cxn>
                    <a:cxn ang="0">
                      <a:pos x="17" y="17"/>
                    </a:cxn>
                    <a:cxn ang="0">
                      <a:pos x="57" y="0"/>
                    </a:cxn>
                    <a:cxn ang="0">
                      <a:pos x="98" y="17"/>
                    </a:cxn>
                    <a:cxn ang="0">
                      <a:pos x="114" y="57"/>
                    </a:cxn>
                    <a:cxn ang="0">
                      <a:pos x="98" y="97"/>
                    </a:cxn>
                    <a:cxn ang="0">
                      <a:pos x="57" y="114"/>
                    </a:cxn>
                    <a:cxn ang="0">
                      <a:pos x="17" y="97"/>
                    </a:cxn>
                    <a:cxn ang="0">
                      <a:pos x="0" y="57"/>
                    </a:cxn>
                  </a:cxnLst>
                  <a:rect l="0" t="0" r="r" b="b"/>
                  <a:pathLst>
                    <a:path w="114" h="114">
                      <a:moveTo>
                        <a:pt x="0" y="57"/>
                      </a:moveTo>
                      <a:cubicBezTo>
                        <a:pt x="0" y="41"/>
                        <a:pt x="6" y="28"/>
                        <a:pt x="17" y="17"/>
                      </a:cubicBezTo>
                      <a:cubicBezTo>
                        <a:pt x="28" y="5"/>
                        <a:pt x="42" y="0"/>
                        <a:pt x="57" y="0"/>
                      </a:cubicBezTo>
                      <a:cubicBezTo>
                        <a:pt x="73" y="0"/>
                        <a:pt x="87" y="5"/>
                        <a:pt x="98" y="17"/>
                      </a:cubicBezTo>
                      <a:cubicBezTo>
                        <a:pt x="109" y="28"/>
                        <a:pt x="114" y="41"/>
                        <a:pt x="114" y="57"/>
                      </a:cubicBezTo>
                      <a:cubicBezTo>
                        <a:pt x="114" y="73"/>
                        <a:pt x="109" y="86"/>
                        <a:pt x="98" y="97"/>
                      </a:cubicBezTo>
                      <a:cubicBezTo>
                        <a:pt x="87" y="108"/>
                        <a:pt x="73" y="114"/>
                        <a:pt x="57" y="114"/>
                      </a:cubicBezTo>
                      <a:cubicBezTo>
                        <a:pt x="42" y="114"/>
                        <a:pt x="28" y="108"/>
                        <a:pt x="17" y="97"/>
                      </a:cubicBezTo>
                      <a:cubicBezTo>
                        <a:pt x="6" y="86"/>
                        <a:pt x="0" y="73"/>
                        <a:pt x="0" y="5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2098" name="Rectangle 50"/>
                <p:cNvSpPr>
                  <a:spLocks noChangeArrowheads="1"/>
                </p:cNvSpPr>
                <p:nvPr/>
              </p:nvSpPr>
              <p:spPr bwMode="auto">
                <a:xfrm>
                  <a:off x="1881188" y="2403475"/>
                  <a:ext cx="481013"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70" name="Group 69"/>
              <p:cNvGrpSpPr/>
              <p:nvPr/>
            </p:nvGrpSpPr>
            <p:grpSpPr>
              <a:xfrm rot="5400000">
                <a:off x="1527752" y="2491339"/>
                <a:ext cx="469670" cy="200576"/>
                <a:chOff x="1763713" y="2614613"/>
                <a:chExt cx="598488" cy="255588"/>
              </a:xfrm>
              <a:grpFill/>
            </p:grpSpPr>
            <p:sp>
              <p:nvSpPr>
                <p:cNvPr id="2093" name="Freeform 45"/>
                <p:cNvSpPr/>
                <p:nvPr/>
              </p:nvSpPr>
              <p:spPr bwMode="auto">
                <a:xfrm>
                  <a:off x="1763713" y="2614613"/>
                  <a:ext cx="255588" cy="255588"/>
                </a:xfrm>
                <a:custGeom>
                  <a:avLst/>
                  <a:gdLst/>
                  <a:ahLst/>
                  <a:cxnLst>
                    <a:cxn ang="0">
                      <a:pos x="102" y="51"/>
                    </a:cxn>
                    <a:cxn ang="0">
                      <a:pos x="87" y="87"/>
                    </a:cxn>
                    <a:cxn ang="0">
                      <a:pos x="51" y="102"/>
                    </a:cxn>
                    <a:cxn ang="0">
                      <a:pos x="15" y="87"/>
                    </a:cxn>
                    <a:cxn ang="0">
                      <a:pos x="0" y="51"/>
                    </a:cxn>
                    <a:cxn ang="0">
                      <a:pos x="15" y="15"/>
                    </a:cxn>
                    <a:cxn ang="0">
                      <a:pos x="51" y="0"/>
                    </a:cxn>
                    <a:cxn ang="0">
                      <a:pos x="87" y="15"/>
                    </a:cxn>
                    <a:cxn ang="0">
                      <a:pos x="102" y="51"/>
                    </a:cxn>
                  </a:cxnLst>
                  <a:rect l="0" t="0" r="r" b="b"/>
                  <a:pathLst>
                    <a:path w="102" h="102">
                      <a:moveTo>
                        <a:pt x="102" y="51"/>
                      </a:moveTo>
                      <a:cubicBezTo>
                        <a:pt x="102" y="65"/>
                        <a:pt x="97" y="77"/>
                        <a:pt x="87" y="87"/>
                      </a:cubicBezTo>
                      <a:cubicBezTo>
                        <a:pt x="77" y="97"/>
                        <a:pt x="65" y="102"/>
                        <a:pt x="51" y="102"/>
                      </a:cubicBezTo>
                      <a:cubicBezTo>
                        <a:pt x="37" y="102"/>
                        <a:pt x="25" y="97"/>
                        <a:pt x="15" y="87"/>
                      </a:cubicBezTo>
                      <a:cubicBezTo>
                        <a:pt x="5" y="77"/>
                        <a:pt x="0" y="65"/>
                        <a:pt x="0" y="51"/>
                      </a:cubicBezTo>
                      <a:cubicBezTo>
                        <a:pt x="0" y="37"/>
                        <a:pt x="5" y="25"/>
                        <a:pt x="15" y="15"/>
                      </a:cubicBezTo>
                      <a:cubicBezTo>
                        <a:pt x="25" y="5"/>
                        <a:pt x="37" y="0"/>
                        <a:pt x="51" y="0"/>
                      </a:cubicBezTo>
                      <a:cubicBezTo>
                        <a:pt x="65" y="0"/>
                        <a:pt x="77" y="5"/>
                        <a:pt x="87" y="15"/>
                      </a:cubicBezTo>
                      <a:cubicBezTo>
                        <a:pt x="97" y="25"/>
                        <a:pt x="102" y="37"/>
                        <a:pt x="102" y="51"/>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2099" name="Rectangle 51"/>
                <p:cNvSpPr>
                  <a:spLocks noChangeArrowheads="1"/>
                </p:cNvSpPr>
                <p:nvPr/>
              </p:nvSpPr>
              <p:spPr bwMode="auto">
                <a:xfrm>
                  <a:off x="1881188" y="2719388"/>
                  <a:ext cx="481013"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69" name="Group 68"/>
              <p:cNvGrpSpPr/>
              <p:nvPr/>
            </p:nvGrpSpPr>
            <p:grpSpPr>
              <a:xfrm rot="5400000">
                <a:off x="1303507" y="2543663"/>
                <a:ext cx="399905" cy="165693"/>
                <a:chOff x="1852613" y="2967038"/>
                <a:chExt cx="509588" cy="211138"/>
              </a:xfrm>
              <a:grpFill/>
            </p:grpSpPr>
            <p:sp>
              <p:nvSpPr>
                <p:cNvPr id="2094" name="Freeform 46"/>
                <p:cNvSpPr/>
                <p:nvPr/>
              </p:nvSpPr>
              <p:spPr bwMode="auto">
                <a:xfrm>
                  <a:off x="1852613" y="2967038"/>
                  <a:ext cx="211138" cy="211138"/>
                </a:xfrm>
                <a:custGeom>
                  <a:avLst/>
                  <a:gdLst/>
                  <a:ahLst/>
                  <a:cxnLst>
                    <a:cxn ang="0">
                      <a:pos x="72" y="12"/>
                    </a:cxn>
                    <a:cxn ang="0">
                      <a:pos x="84" y="42"/>
                    </a:cxn>
                    <a:cxn ang="0">
                      <a:pos x="72" y="72"/>
                    </a:cxn>
                    <a:cxn ang="0">
                      <a:pos x="42" y="84"/>
                    </a:cxn>
                    <a:cxn ang="0">
                      <a:pos x="12" y="72"/>
                    </a:cxn>
                    <a:cxn ang="0">
                      <a:pos x="0" y="42"/>
                    </a:cxn>
                    <a:cxn ang="0">
                      <a:pos x="12" y="12"/>
                    </a:cxn>
                    <a:cxn ang="0">
                      <a:pos x="42" y="0"/>
                    </a:cxn>
                    <a:cxn ang="0">
                      <a:pos x="72" y="12"/>
                    </a:cxn>
                  </a:cxnLst>
                  <a:rect l="0" t="0" r="r" b="b"/>
                  <a:pathLst>
                    <a:path w="84" h="84">
                      <a:moveTo>
                        <a:pt x="72" y="12"/>
                      </a:moveTo>
                      <a:cubicBezTo>
                        <a:pt x="80" y="20"/>
                        <a:pt x="84" y="30"/>
                        <a:pt x="84" y="42"/>
                      </a:cubicBezTo>
                      <a:cubicBezTo>
                        <a:pt x="84" y="53"/>
                        <a:pt x="80" y="63"/>
                        <a:pt x="72" y="72"/>
                      </a:cubicBezTo>
                      <a:cubicBezTo>
                        <a:pt x="64" y="80"/>
                        <a:pt x="54" y="84"/>
                        <a:pt x="42" y="84"/>
                      </a:cubicBezTo>
                      <a:cubicBezTo>
                        <a:pt x="31" y="84"/>
                        <a:pt x="21" y="80"/>
                        <a:pt x="12" y="72"/>
                      </a:cubicBezTo>
                      <a:cubicBezTo>
                        <a:pt x="4" y="63"/>
                        <a:pt x="0" y="53"/>
                        <a:pt x="0" y="42"/>
                      </a:cubicBezTo>
                      <a:cubicBezTo>
                        <a:pt x="0" y="30"/>
                        <a:pt x="4" y="20"/>
                        <a:pt x="12" y="12"/>
                      </a:cubicBezTo>
                      <a:cubicBezTo>
                        <a:pt x="21" y="4"/>
                        <a:pt x="31" y="0"/>
                        <a:pt x="42" y="0"/>
                      </a:cubicBezTo>
                      <a:cubicBezTo>
                        <a:pt x="54" y="0"/>
                        <a:pt x="64" y="4"/>
                        <a:pt x="72" y="12"/>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2100" name="Rectangle 52"/>
                <p:cNvSpPr>
                  <a:spLocks noChangeArrowheads="1"/>
                </p:cNvSpPr>
                <p:nvPr/>
              </p:nvSpPr>
              <p:spPr bwMode="auto">
                <a:xfrm>
                  <a:off x="1941513" y="3040063"/>
                  <a:ext cx="420688"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68" name="Group 67"/>
              <p:cNvGrpSpPr/>
              <p:nvPr/>
            </p:nvGrpSpPr>
            <p:grpSpPr>
              <a:xfrm rot="5400000">
                <a:off x="1123488" y="2626510"/>
                <a:ext cx="261620" cy="138285"/>
                <a:chOff x="2028826" y="3302000"/>
                <a:chExt cx="333375" cy="176213"/>
              </a:xfrm>
              <a:grpFill/>
            </p:grpSpPr>
            <p:sp>
              <p:nvSpPr>
                <p:cNvPr id="2092" name="Freeform 44"/>
                <p:cNvSpPr/>
                <p:nvPr/>
              </p:nvSpPr>
              <p:spPr bwMode="auto">
                <a:xfrm>
                  <a:off x="2028826" y="3302000"/>
                  <a:ext cx="176213" cy="176213"/>
                </a:xfrm>
                <a:custGeom>
                  <a:avLst/>
                  <a:gdLst/>
                  <a:ahLst/>
                  <a:cxnLst>
                    <a:cxn ang="0">
                      <a:pos x="70" y="35"/>
                    </a:cxn>
                    <a:cxn ang="0">
                      <a:pos x="60" y="60"/>
                    </a:cxn>
                    <a:cxn ang="0">
                      <a:pos x="35" y="70"/>
                    </a:cxn>
                    <a:cxn ang="0">
                      <a:pos x="10" y="60"/>
                    </a:cxn>
                    <a:cxn ang="0">
                      <a:pos x="0" y="35"/>
                    </a:cxn>
                    <a:cxn ang="0">
                      <a:pos x="10" y="10"/>
                    </a:cxn>
                    <a:cxn ang="0">
                      <a:pos x="35" y="0"/>
                    </a:cxn>
                    <a:cxn ang="0">
                      <a:pos x="60" y="10"/>
                    </a:cxn>
                    <a:cxn ang="0">
                      <a:pos x="70" y="35"/>
                    </a:cxn>
                  </a:cxnLst>
                  <a:rect l="0" t="0" r="r" b="b"/>
                  <a:pathLst>
                    <a:path w="70" h="70">
                      <a:moveTo>
                        <a:pt x="70" y="35"/>
                      </a:moveTo>
                      <a:cubicBezTo>
                        <a:pt x="70" y="45"/>
                        <a:pt x="67" y="53"/>
                        <a:pt x="60" y="60"/>
                      </a:cubicBezTo>
                      <a:cubicBezTo>
                        <a:pt x="53" y="66"/>
                        <a:pt x="45" y="70"/>
                        <a:pt x="35" y="70"/>
                      </a:cubicBezTo>
                      <a:cubicBezTo>
                        <a:pt x="25" y="70"/>
                        <a:pt x="17" y="66"/>
                        <a:pt x="10" y="60"/>
                      </a:cubicBezTo>
                      <a:cubicBezTo>
                        <a:pt x="3" y="53"/>
                        <a:pt x="0" y="45"/>
                        <a:pt x="0" y="35"/>
                      </a:cubicBezTo>
                      <a:cubicBezTo>
                        <a:pt x="0" y="25"/>
                        <a:pt x="3" y="17"/>
                        <a:pt x="10" y="10"/>
                      </a:cubicBezTo>
                      <a:cubicBezTo>
                        <a:pt x="17" y="3"/>
                        <a:pt x="25" y="0"/>
                        <a:pt x="35" y="0"/>
                      </a:cubicBezTo>
                      <a:cubicBezTo>
                        <a:pt x="45" y="0"/>
                        <a:pt x="53" y="3"/>
                        <a:pt x="60" y="10"/>
                      </a:cubicBezTo>
                      <a:cubicBezTo>
                        <a:pt x="67" y="17"/>
                        <a:pt x="70" y="25"/>
                        <a:pt x="70" y="35"/>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2101" name="Rectangle 53"/>
                <p:cNvSpPr>
                  <a:spLocks noChangeArrowheads="1"/>
                </p:cNvSpPr>
                <p:nvPr/>
              </p:nvSpPr>
              <p:spPr bwMode="auto">
                <a:xfrm>
                  <a:off x="2092326" y="3357563"/>
                  <a:ext cx="269875"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grpSp>
          <p:nvGrpSpPr>
            <p:cNvPr id="231" name="Group 230"/>
            <p:cNvGrpSpPr/>
            <p:nvPr/>
          </p:nvGrpSpPr>
          <p:grpSpPr>
            <a:xfrm>
              <a:off x="1341" y="4281"/>
              <a:ext cx="2723" cy="1044"/>
              <a:chOff x="851278" y="2718569"/>
              <a:chExt cx="1729182" cy="663051"/>
            </a:xfrm>
            <a:grpFill/>
          </p:grpSpPr>
          <p:sp>
            <p:nvSpPr>
              <p:cNvPr id="2095" name="Freeform 47"/>
              <p:cNvSpPr/>
              <p:nvPr/>
            </p:nvSpPr>
            <p:spPr bwMode="auto">
              <a:xfrm rot="5400000">
                <a:off x="850656" y="2719191"/>
                <a:ext cx="311452" cy="310207"/>
              </a:xfrm>
              <a:custGeom>
                <a:avLst/>
                <a:gdLst/>
                <a:ahLst/>
                <a:cxnLst>
                  <a:cxn ang="0">
                    <a:pos x="0" y="79"/>
                  </a:cxn>
                  <a:cxn ang="0">
                    <a:pos x="24" y="23"/>
                  </a:cxn>
                  <a:cxn ang="0">
                    <a:pos x="79" y="0"/>
                  </a:cxn>
                  <a:cxn ang="0">
                    <a:pos x="135" y="23"/>
                  </a:cxn>
                  <a:cxn ang="0">
                    <a:pos x="158" y="79"/>
                  </a:cxn>
                  <a:cxn ang="0">
                    <a:pos x="135" y="135"/>
                  </a:cxn>
                  <a:cxn ang="0">
                    <a:pos x="79" y="158"/>
                  </a:cxn>
                  <a:cxn ang="0">
                    <a:pos x="24" y="135"/>
                  </a:cxn>
                  <a:cxn ang="0">
                    <a:pos x="0" y="79"/>
                  </a:cxn>
                </a:cxnLst>
                <a:rect l="0" t="0" r="r" b="b"/>
                <a:pathLst>
                  <a:path w="158" h="158">
                    <a:moveTo>
                      <a:pt x="0" y="79"/>
                    </a:moveTo>
                    <a:cubicBezTo>
                      <a:pt x="0" y="57"/>
                      <a:pt x="8" y="39"/>
                      <a:pt x="24" y="23"/>
                    </a:cubicBezTo>
                    <a:cubicBezTo>
                      <a:pt x="39" y="8"/>
                      <a:pt x="58" y="0"/>
                      <a:pt x="79" y="0"/>
                    </a:cubicBezTo>
                    <a:cubicBezTo>
                      <a:pt x="101" y="0"/>
                      <a:pt x="120" y="8"/>
                      <a:pt x="135" y="23"/>
                    </a:cubicBezTo>
                    <a:cubicBezTo>
                      <a:pt x="150" y="39"/>
                      <a:pt x="158" y="57"/>
                      <a:pt x="158" y="79"/>
                    </a:cubicBezTo>
                    <a:cubicBezTo>
                      <a:pt x="158" y="100"/>
                      <a:pt x="150" y="119"/>
                      <a:pt x="135" y="135"/>
                    </a:cubicBezTo>
                    <a:cubicBezTo>
                      <a:pt x="120" y="150"/>
                      <a:pt x="101" y="158"/>
                      <a:pt x="79" y="158"/>
                    </a:cubicBezTo>
                    <a:cubicBezTo>
                      <a:pt x="58" y="158"/>
                      <a:pt x="39" y="150"/>
                      <a:pt x="24" y="135"/>
                    </a:cubicBezTo>
                    <a:cubicBezTo>
                      <a:pt x="8" y="119"/>
                      <a:pt x="0" y="100"/>
                      <a:pt x="0" y="79"/>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nvGrpSpPr>
              <p:cNvPr id="63" name="Group 62"/>
              <p:cNvGrpSpPr/>
              <p:nvPr/>
            </p:nvGrpSpPr>
            <p:grpSpPr>
              <a:xfrm rot="5400000">
                <a:off x="2063451" y="3015353"/>
                <a:ext cx="397412" cy="165693"/>
                <a:chOff x="2387601" y="2000250"/>
                <a:chExt cx="506412" cy="211138"/>
              </a:xfrm>
              <a:grpFill/>
            </p:grpSpPr>
            <p:sp>
              <p:nvSpPr>
                <p:cNvPr id="2089" name="Freeform 41"/>
                <p:cNvSpPr/>
                <p:nvPr/>
              </p:nvSpPr>
              <p:spPr bwMode="auto">
                <a:xfrm>
                  <a:off x="2684463" y="2000250"/>
                  <a:ext cx="209550" cy="211138"/>
                </a:xfrm>
                <a:custGeom>
                  <a:avLst/>
                  <a:gdLst/>
                  <a:ahLst/>
                  <a:cxnLst>
                    <a:cxn ang="0">
                      <a:pos x="71" y="12"/>
                    </a:cxn>
                    <a:cxn ang="0">
                      <a:pos x="84" y="42"/>
                    </a:cxn>
                    <a:cxn ang="0">
                      <a:pos x="71" y="71"/>
                    </a:cxn>
                    <a:cxn ang="0">
                      <a:pos x="42" y="84"/>
                    </a:cxn>
                    <a:cxn ang="0">
                      <a:pos x="12" y="71"/>
                    </a:cxn>
                    <a:cxn ang="0">
                      <a:pos x="0" y="42"/>
                    </a:cxn>
                    <a:cxn ang="0">
                      <a:pos x="12" y="12"/>
                    </a:cxn>
                    <a:cxn ang="0">
                      <a:pos x="42" y="0"/>
                    </a:cxn>
                    <a:cxn ang="0">
                      <a:pos x="71" y="12"/>
                    </a:cxn>
                  </a:cxnLst>
                  <a:rect l="0" t="0" r="r" b="b"/>
                  <a:pathLst>
                    <a:path w="84" h="84">
                      <a:moveTo>
                        <a:pt x="71" y="12"/>
                      </a:moveTo>
                      <a:cubicBezTo>
                        <a:pt x="80" y="20"/>
                        <a:pt x="84" y="30"/>
                        <a:pt x="84" y="42"/>
                      </a:cubicBezTo>
                      <a:cubicBezTo>
                        <a:pt x="84" y="53"/>
                        <a:pt x="80" y="63"/>
                        <a:pt x="71" y="71"/>
                      </a:cubicBezTo>
                      <a:cubicBezTo>
                        <a:pt x="63" y="80"/>
                        <a:pt x="53" y="84"/>
                        <a:pt x="42" y="84"/>
                      </a:cubicBezTo>
                      <a:cubicBezTo>
                        <a:pt x="30" y="84"/>
                        <a:pt x="20" y="80"/>
                        <a:pt x="12" y="71"/>
                      </a:cubicBezTo>
                      <a:cubicBezTo>
                        <a:pt x="4" y="63"/>
                        <a:pt x="0" y="53"/>
                        <a:pt x="0" y="42"/>
                      </a:cubicBezTo>
                      <a:cubicBezTo>
                        <a:pt x="0" y="30"/>
                        <a:pt x="4" y="20"/>
                        <a:pt x="12" y="12"/>
                      </a:cubicBezTo>
                      <a:cubicBezTo>
                        <a:pt x="20" y="4"/>
                        <a:pt x="30" y="0"/>
                        <a:pt x="42" y="0"/>
                      </a:cubicBezTo>
                      <a:cubicBezTo>
                        <a:pt x="53" y="0"/>
                        <a:pt x="63" y="4"/>
                        <a:pt x="71" y="12"/>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2102" name="Rectangle 54"/>
                <p:cNvSpPr>
                  <a:spLocks noChangeArrowheads="1"/>
                </p:cNvSpPr>
                <p:nvPr/>
              </p:nvSpPr>
              <p:spPr bwMode="auto">
                <a:xfrm>
                  <a:off x="2387601" y="2078038"/>
                  <a:ext cx="422275"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62" name="Group 61"/>
              <p:cNvGrpSpPr/>
              <p:nvPr/>
            </p:nvGrpSpPr>
            <p:grpSpPr>
              <a:xfrm rot="5400000">
                <a:off x="2381754" y="2961161"/>
                <a:ext cx="260374" cy="137039"/>
                <a:chOff x="2387601" y="1700213"/>
                <a:chExt cx="331788" cy="174625"/>
              </a:xfrm>
              <a:grpFill/>
            </p:grpSpPr>
            <p:sp>
              <p:nvSpPr>
                <p:cNvPr id="2088" name="Freeform 40"/>
                <p:cNvSpPr/>
                <p:nvPr/>
              </p:nvSpPr>
              <p:spPr bwMode="auto">
                <a:xfrm>
                  <a:off x="2543176" y="1700213"/>
                  <a:ext cx="176213" cy="174625"/>
                </a:xfrm>
                <a:custGeom>
                  <a:avLst/>
                  <a:gdLst/>
                  <a:ahLst/>
                  <a:cxnLst>
                    <a:cxn ang="0">
                      <a:pos x="35" y="0"/>
                    </a:cxn>
                    <a:cxn ang="0">
                      <a:pos x="59" y="10"/>
                    </a:cxn>
                    <a:cxn ang="0">
                      <a:pos x="70" y="35"/>
                    </a:cxn>
                    <a:cxn ang="0">
                      <a:pos x="59" y="59"/>
                    </a:cxn>
                    <a:cxn ang="0">
                      <a:pos x="35" y="70"/>
                    </a:cxn>
                    <a:cxn ang="0">
                      <a:pos x="10" y="59"/>
                    </a:cxn>
                    <a:cxn ang="0">
                      <a:pos x="0" y="35"/>
                    </a:cxn>
                    <a:cxn ang="0">
                      <a:pos x="10" y="10"/>
                    </a:cxn>
                    <a:cxn ang="0">
                      <a:pos x="35" y="0"/>
                    </a:cxn>
                  </a:cxnLst>
                  <a:rect l="0" t="0" r="r" b="b"/>
                  <a:pathLst>
                    <a:path w="70" h="70">
                      <a:moveTo>
                        <a:pt x="35" y="0"/>
                      </a:moveTo>
                      <a:cubicBezTo>
                        <a:pt x="44" y="0"/>
                        <a:pt x="53" y="3"/>
                        <a:pt x="59" y="10"/>
                      </a:cubicBezTo>
                      <a:cubicBezTo>
                        <a:pt x="66" y="17"/>
                        <a:pt x="70" y="25"/>
                        <a:pt x="70" y="35"/>
                      </a:cubicBezTo>
                      <a:cubicBezTo>
                        <a:pt x="70" y="44"/>
                        <a:pt x="66" y="53"/>
                        <a:pt x="59" y="59"/>
                      </a:cubicBezTo>
                      <a:cubicBezTo>
                        <a:pt x="53" y="66"/>
                        <a:pt x="44" y="70"/>
                        <a:pt x="35" y="70"/>
                      </a:cubicBezTo>
                      <a:cubicBezTo>
                        <a:pt x="25" y="70"/>
                        <a:pt x="17" y="66"/>
                        <a:pt x="10" y="59"/>
                      </a:cubicBezTo>
                      <a:cubicBezTo>
                        <a:pt x="3" y="53"/>
                        <a:pt x="0" y="44"/>
                        <a:pt x="0" y="35"/>
                      </a:cubicBezTo>
                      <a:cubicBezTo>
                        <a:pt x="0" y="25"/>
                        <a:pt x="3" y="17"/>
                        <a:pt x="10" y="10"/>
                      </a:cubicBezTo>
                      <a:cubicBezTo>
                        <a:pt x="17" y="3"/>
                        <a:pt x="25" y="0"/>
                        <a:pt x="35" y="0"/>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2103" name="Rectangle 55"/>
                <p:cNvSpPr>
                  <a:spLocks noChangeArrowheads="1"/>
                </p:cNvSpPr>
                <p:nvPr/>
              </p:nvSpPr>
              <p:spPr bwMode="auto">
                <a:xfrm>
                  <a:off x="2387601" y="1760538"/>
                  <a:ext cx="254000" cy="53975"/>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64" name="Group 63"/>
              <p:cNvGrpSpPr/>
              <p:nvPr/>
            </p:nvGrpSpPr>
            <p:grpSpPr>
              <a:xfrm rot="5400000">
                <a:off x="1776292" y="3033417"/>
                <a:ext cx="468424" cy="200576"/>
                <a:chOff x="2387601" y="2298700"/>
                <a:chExt cx="596900" cy="255588"/>
              </a:xfrm>
              <a:grpFill/>
            </p:grpSpPr>
            <p:sp>
              <p:nvSpPr>
                <p:cNvPr id="2082" name="Freeform 34"/>
                <p:cNvSpPr/>
                <p:nvPr/>
              </p:nvSpPr>
              <p:spPr bwMode="auto">
                <a:xfrm>
                  <a:off x="2728913" y="2298700"/>
                  <a:ext cx="255588" cy="255588"/>
                </a:xfrm>
                <a:custGeom>
                  <a:avLst/>
                  <a:gdLst/>
                  <a:ahLst/>
                  <a:cxnLst>
                    <a:cxn ang="0">
                      <a:pos x="87" y="87"/>
                    </a:cxn>
                    <a:cxn ang="0">
                      <a:pos x="51" y="102"/>
                    </a:cxn>
                    <a:cxn ang="0">
                      <a:pos x="15" y="87"/>
                    </a:cxn>
                    <a:cxn ang="0">
                      <a:pos x="0" y="51"/>
                    </a:cxn>
                    <a:cxn ang="0">
                      <a:pos x="15" y="15"/>
                    </a:cxn>
                    <a:cxn ang="0">
                      <a:pos x="51" y="0"/>
                    </a:cxn>
                    <a:cxn ang="0">
                      <a:pos x="87" y="15"/>
                    </a:cxn>
                    <a:cxn ang="0">
                      <a:pos x="102" y="51"/>
                    </a:cxn>
                    <a:cxn ang="0">
                      <a:pos x="87" y="87"/>
                    </a:cxn>
                  </a:cxnLst>
                  <a:rect l="0" t="0" r="r" b="b"/>
                  <a:pathLst>
                    <a:path w="102" h="102">
                      <a:moveTo>
                        <a:pt x="87" y="87"/>
                      </a:moveTo>
                      <a:cubicBezTo>
                        <a:pt x="77" y="97"/>
                        <a:pt x="65" y="102"/>
                        <a:pt x="51" y="102"/>
                      </a:cubicBezTo>
                      <a:cubicBezTo>
                        <a:pt x="37" y="102"/>
                        <a:pt x="24" y="97"/>
                        <a:pt x="15" y="87"/>
                      </a:cubicBezTo>
                      <a:cubicBezTo>
                        <a:pt x="5" y="77"/>
                        <a:pt x="0" y="65"/>
                        <a:pt x="0" y="51"/>
                      </a:cubicBezTo>
                      <a:cubicBezTo>
                        <a:pt x="0" y="37"/>
                        <a:pt x="5" y="25"/>
                        <a:pt x="15" y="15"/>
                      </a:cubicBezTo>
                      <a:cubicBezTo>
                        <a:pt x="24" y="5"/>
                        <a:pt x="37" y="0"/>
                        <a:pt x="51" y="0"/>
                      </a:cubicBezTo>
                      <a:cubicBezTo>
                        <a:pt x="65" y="0"/>
                        <a:pt x="77" y="5"/>
                        <a:pt x="87" y="15"/>
                      </a:cubicBezTo>
                      <a:cubicBezTo>
                        <a:pt x="97" y="25"/>
                        <a:pt x="102" y="37"/>
                        <a:pt x="102" y="51"/>
                      </a:cubicBezTo>
                      <a:cubicBezTo>
                        <a:pt x="102" y="65"/>
                        <a:pt x="97" y="77"/>
                        <a:pt x="87" y="8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2104" name="Rectangle 56"/>
                <p:cNvSpPr>
                  <a:spLocks noChangeArrowheads="1"/>
                </p:cNvSpPr>
                <p:nvPr/>
              </p:nvSpPr>
              <p:spPr bwMode="auto">
                <a:xfrm>
                  <a:off x="2387601" y="2403475"/>
                  <a:ext cx="482600"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2" name="Group 64"/>
              <p:cNvGrpSpPr/>
              <p:nvPr/>
            </p:nvGrpSpPr>
            <p:grpSpPr>
              <a:xfrm rot="5400000">
                <a:off x="1522147" y="3028434"/>
                <a:ext cx="482127" cy="224246"/>
                <a:chOff x="2387601" y="2598738"/>
                <a:chExt cx="614362" cy="285750"/>
              </a:xfrm>
              <a:grpFill/>
            </p:grpSpPr>
            <p:sp>
              <p:nvSpPr>
                <p:cNvPr id="2083" name="Freeform 35"/>
                <p:cNvSpPr/>
                <p:nvPr/>
              </p:nvSpPr>
              <p:spPr bwMode="auto">
                <a:xfrm>
                  <a:off x="2716213" y="2598738"/>
                  <a:ext cx="285750" cy="285750"/>
                </a:xfrm>
                <a:custGeom>
                  <a:avLst/>
                  <a:gdLst/>
                  <a:ahLst/>
                  <a:cxnLst>
                    <a:cxn ang="0">
                      <a:pos x="114" y="57"/>
                    </a:cxn>
                    <a:cxn ang="0">
                      <a:pos x="97" y="97"/>
                    </a:cxn>
                    <a:cxn ang="0">
                      <a:pos x="57" y="114"/>
                    </a:cxn>
                    <a:cxn ang="0">
                      <a:pos x="16" y="97"/>
                    </a:cxn>
                    <a:cxn ang="0">
                      <a:pos x="0" y="57"/>
                    </a:cxn>
                    <a:cxn ang="0">
                      <a:pos x="16" y="16"/>
                    </a:cxn>
                    <a:cxn ang="0">
                      <a:pos x="57" y="0"/>
                    </a:cxn>
                    <a:cxn ang="0">
                      <a:pos x="97" y="16"/>
                    </a:cxn>
                    <a:cxn ang="0">
                      <a:pos x="114" y="57"/>
                    </a:cxn>
                  </a:cxnLst>
                  <a:rect l="0" t="0" r="r" b="b"/>
                  <a:pathLst>
                    <a:path w="114" h="114">
                      <a:moveTo>
                        <a:pt x="114" y="57"/>
                      </a:moveTo>
                      <a:cubicBezTo>
                        <a:pt x="114" y="72"/>
                        <a:pt x="108" y="86"/>
                        <a:pt x="97" y="97"/>
                      </a:cubicBezTo>
                      <a:cubicBezTo>
                        <a:pt x="86" y="108"/>
                        <a:pt x="72" y="114"/>
                        <a:pt x="57" y="114"/>
                      </a:cubicBezTo>
                      <a:cubicBezTo>
                        <a:pt x="41" y="114"/>
                        <a:pt x="27" y="108"/>
                        <a:pt x="16" y="97"/>
                      </a:cubicBezTo>
                      <a:cubicBezTo>
                        <a:pt x="5" y="86"/>
                        <a:pt x="0" y="72"/>
                        <a:pt x="0" y="57"/>
                      </a:cubicBezTo>
                      <a:cubicBezTo>
                        <a:pt x="0" y="41"/>
                        <a:pt x="5" y="28"/>
                        <a:pt x="16" y="16"/>
                      </a:cubicBezTo>
                      <a:cubicBezTo>
                        <a:pt x="27" y="5"/>
                        <a:pt x="41" y="0"/>
                        <a:pt x="57" y="0"/>
                      </a:cubicBezTo>
                      <a:cubicBezTo>
                        <a:pt x="72" y="0"/>
                        <a:pt x="86" y="5"/>
                        <a:pt x="97" y="16"/>
                      </a:cubicBezTo>
                      <a:cubicBezTo>
                        <a:pt x="108" y="28"/>
                        <a:pt x="114" y="41"/>
                        <a:pt x="114" y="5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2105" name="Rectangle 57"/>
                <p:cNvSpPr>
                  <a:spLocks noChangeArrowheads="1"/>
                </p:cNvSpPr>
                <p:nvPr/>
              </p:nvSpPr>
              <p:spPr bwMode="auto">
                <a:xfrm>
                  <a:off x="2387601" y="2719388"/>
                  <a:ext cx="482600"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3" name="Group 65"/>
              <p:cNvGrpSpPr/>
              <p:nvPr/>
            </p:nvGrpSpPr>
            <p:grpSpPr>
              <a:xfrm rot="5400000">
                <a:off x="1281706" y="2997289"/>
                <a:ext cx="443508" cy="247916"/>
                <a:chOff x="2387601" y="2914650"/>
                <a:chExt cx="565150" cy="315913"/>
              </a:xfrm>
              <a:grpFill/>
            </p:grpSpPr>
            <p:sp>
              <p:nvSpPr>
                <p:cNvPr id="2090" name="Freeform 42"/>
                <p:cNvSpPr/>
                <p:nvPr/>
              </p:nvSpPr>
              <p:spPr bwMode="auto">
                <a:xfrm>
                  <a:off x="2636838" y="2914650"/>
                  <a:ext cx="315913" cy="315913"/>
                </a:xfrm>
                <a:custGeom>
                  <a:avLst/>
                  <a:gdLst/>
                  <a:ahLst/>
                  <a:cxnLst>
                    <a:cxn ang="0">
                      <a:pos x="107" y="18"/>
                    </a:cxn>
                    <a:cxn ang="0">
                      <a:pos x="126" y="63"/>
                    </a:cxn>
                    <a:cxn ang="0">
                      <a:pos x="107" y="107"/>
                    </a:cxn>
                    <a:cxn ang="0">
                      <a:pos x="63" y="126"/>
                    </a:cxn>
                    <a:cxn ang="0">
                      <a:pos x="18" y="107"/>
                    </a:cxn>
                    <a:cxn ang="0">
                      <a:pos x="0" y="63"/>
                    </a:cxn>
                    <a:cxn ang="0">
                      <a:pos x="18" y="18"/>
                    </a:cxn>
                    <a:cxn ang="0">
                      <a:pos x="63" y="0"/>
                    </a:cxn>
                    <a:cxn ang="0">
                      <a:pos x="107" y="18"/>
                    </a:cxn>
                  </a:cxnLst>
                  <a:rect l="0" t="0" r="r" b="b"/>
                  <a:pathLst>
                    <a:path w="126" h="126">
                      <a:moveTo>
                        <a:pt x="107" y="18"/>
                      </a:moveTo>
                      <a:cubicBezTo>
                        <a:pt x="120" y="31"/>
                        <a:pt x="126" y="45"/>
                        <a:pt x="126" y="63"/>
                      </a:cubicBezTo>
                      <a:cubicBezTo>
                        <a:pt x="126" y="80"/>
                        <a:pt x="120" y="95"/>
                        <a:pt x="107" y="107"/>
                      </a:cubicBezTo>
                      <a:cubicBezTo>
                        <a:pt x="95" y="120"/>
                        <a:pt x="80" y="126"/>
                        <a:pt x="63" y="126"/>
                      </a:cubicBezTo>
                      <a:cubicBezTo>
                        <a:pt x="45" y="126"/>
                        <a:pt x="30" y="120"/>
                        <a:pt x="18" y="107"/>
                      </a:cubicBezTo>
                      <a:cubicBezTo>
                        <a:pt x="6" y="95"/>
                        <a:pt x="0" y="80"/>
                        <a:pt x="0" y="63"/>
                      </a:cubicBezTo>
                      <a:cubicBezTo>
                        <a:pt x="0" y="45"/>
                        <a:pt x="6" y="31"/>
                        <a:pt x="18" y="18"/>
                      </a:cubicBezTo>
                      <a:cubicBezTo>
                        <a:pt x="30" y="6"/>
                        <a:pt x="45" y="0"/>
                        <a:pt x="63" y="0"/>
                      </a:cubicBezTo>
                      <a:cubicBezTo>
                        <a:pt x="80" y="0"/>
                        <a:pt x="95" y="6"/>
                        <a:pt x="107" y="18"/>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2106" name="Rectangle 58"/>
                <p:cNvSpPr>
                  <a:spLocks noChangeArrowheads="1"/>
                </p:cNvSpPr>
                <p:nvPr/>
              </p:nvSpPr>
              <p:spPr bwMode="auto">
                <a:xfrm>
                  <a:off x="2387601" y="3040063"/>
                  <a:ext cx="422275"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4" name="Group 66"/>
              <p:cNvGrpSpPr/>
              <p:nvPr/>
            </p:nvGrpSpPr>
            <p:grpSpPr>
              <a:xfrm rot="5400000">
                <a:off x="1092965" y="2929392"/>
                <a:ext cx="322665" cy="262866"/>
                <a:chOff x="2387601" y="3222625"/>
                <a:chExt cx="411163" cy="334963"/>
              </a:xfrm>
              <a:grpFill/>
            </p:grpSpPr>
            <p:sp>
              <p:nvSpPr>
                <p:cNvPr id="2091" name="Freeform 43"/>
                <p:cNvSpPr/>
                <p:nvPr/>
              </p:nvSpPr>
              <p:spPr bwMode="auto">
                <a:xfrm>
                  <a:off x="2463801" y="3222625"/>
                  <a:ext cx="334963" cy="334963"/>
                </a:xfrm>
                <a:custGeom>
                  <a:avLst/>
                  <a:gdLst/>
                  <a:ahLst/>
                  <a:cxnLst>
                    <a:cxn ang="0">
                      <a:pos x="0" y="67"/>
                    </a:cxn>
                    <a:cxn ang="0">
                      <a:pos x="19" y="19"/>
                    </a:cxn>
                    <a:cxn ang="0">
                      <a:pos x="67" y="0"/>
                    </a:cxn>
                    <a:cxn ang="0">
                      <a:pos x="114" y="19"/>
                    </a:cxn>
                    <a:cxn ang="0">
                      <a:pos x="134" y="67"/>
                    </a:cxn>
                    <a:cxn ang="0">
                      <a:pos x="114" y="114"/>
                    </a:cxn>
                    <a:cxn ang="0">
                      <a:pos x="67" y="134"/>
                    </a:cxn>
                    <a:cxn ang="0">
                      <a:pos x="19" y="114"/>
                    </a:cxn>
                    <a:cxn ang="0">
                      <a:pos x="0" y="67"/>
                    </a:cxn>
                  </a:cxnLst>
                  <a:rect l="0" t="0" r="r" b="b"/>
                  <a:pathLst>
                    <a:path w="134" h="134">
                      <a:moveTo>
                        <a:pt x="0" y="67"/>
                      </a:moveTo>
                      <a:cubicBezTo>
                        <a:pt x="0" y="48"/>
                        <a:pt x="6" y="33"/>
                        <a:pt x="19" y="19"/>
                      </a:cubicBezTo>
                      <a:cubicBezTo>
                        <a:pt x="32" y="6"/>
                        <a:pt x="48" y="0"/>
                        <a:pt x="67" y="0"/>
                      </a:cubicBezTo>
                      <a:cubicBezTo>
                        <a:pt x="85" y="0"/>
                        <a:pt x="101" y="6"/>
                        <a:pt x="114" y="19"/>
                      </a:cubicBezTo>
                      <a:cubicBezTo>
                        <a:pt x="127" y="33"/>
                        <a:pt x="134" y="48"/>
                        <a:pt x="134" y="67"/>
                      </a:cubicBezTo>
                      <a:cubicBezTo>
                        <a:pt x="134" y="85"/>
                        <a:pt x="127" y="101"/>
                        <a:pt x="114" y="114"/>
                      </a:cubicBezTo>
                      <a:cubicBezTo>
                        <a:pt x="101" y="127"/>
                        <a:pt x="85" y="134"/>
                        <a:pt x="67" y="134"/>
                      </a:cubicBezTo>
                      <a:cubicBezTo>
                        <a:pt x="48" y="134"/>
                        <a:pt x="32" y="127"/>
                        <a:pt x="19" y="114"/>
                      </a:cubicBezTo>
                      <a:cubicBezTo>
                        <a:pt x="6" y="101"/>
                        <a:pt x="0" y="85"/>
                        <a:pt x="0" y="6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2107" name="Rectangle 59"/>
                <p:cNvSpPr>
                  <a:spLocks noChangeArrowheads="1"/>
                </p:cNvSpPr>
                <p:nvPr/>
              </p:nvSpPr>
              <p:spPr bwMode="auto">
                <a:xfrm>
                  <a:off x="2387601" y="3357563"/>
                  <a:ext cx="271463"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grpSp>
          <p:nvGrpSpPr>
            <p:cNvPr id="233" name="Group 232"/>
            <p:cNvGrpSpPr/>
            <p:nvPr/>
          </p:nvGrpSpPr>
          <p:grpSpPr>
            <a:xfrm>
              <a:off x="4676" y="3688"/>
              <a:ext cx="2729" cy="1084"/>
              <a:chOff x="2969380" y="2341843"/>
              <a:chExt cx="1732920" cy="688178"/>
            </a:xfrm>
            <a:grpFill/>
          </p:grpSpPr>
          <p:sp>
            <p:nvSpPr>
              <p:cNvPr id="76" name="Freeform 36"/>
              <p:cNvSpPr/>
              <p:nvPr/>
            </p:nvSpPr>
            <p:spPr bwMode="auto">
              <a:xfrm rot="5400000">
                <a:off x="4391471" y="2719191"/>
                <a:ext cx="311452" cy="310207"/>
              </a:xfrm>
              <a:custGeom>
                <a:avLst/>
                <a:gdLst/>
                <a:ahLst/>
                <a:cxnLst>
                  <a:cxn ang="0">
                    <a:pos x="135" y="23"/>
                  </a:cxn>
                  <a:cxn ang="0">
                    <a:pos x="158" y="79"/>
                  </a:cxn>
                  <a:cxn ang="0">
                    <a:pos x="135" y="135"/>
                  </a:cxn>
                  <a:cxn ang="0">
                    <a:pos x="79" y="158"/>
                  </a:cxn>
                  <a:cxn ang="0">
                    <a:pos x="24" y="135"/>
                  </a:cxn>
                  <a:cxn ang="0">
                    <a:pos x="0" y="79"/>
                  </a:cxn>
                  <a:cxn ang="0">
                    <a:pos x="24" y="23"/>
                  </a:cxn>
                  <a:cxn ang="0">
                    <a:pos x="79" y="0"/>
                  </a:cxn>
                  <a:cxn ang="0">
                    <a:pos x="135" y="23"/>
                  </a:cxn>
                </a:cxnLst>
                <a:rect l="0" t="0" r="r" b="b"/>
                <a:pathLst>
                  <a:path w="158" h="158">
                    <a:moveTo>
                      <a:pt x="135" y="23"/>
                    </a:moveTo>
                    <a:cubicBezTo>
                      <a:pt x="150" y="39"/>
                      <a:pt x="158" y="57"/>
                      <a:pt x="158" y="79"/>
                    </a:cubicBezTo>
                    <a:cubicBezTo>
                      <a:pt x="158" y="100"/>
                      <a:pt x="150" y="119"/>
                      <a:pt x="135" y="135"/>
                    </a:cubicBezTo>
                    <a:cubicBezTo>
                      <a:pt x="120" y="150"/>
                      <a:pt x="101" y="158"/>
                      <a:pt x="79" y="158"/>
                    </a:cubicBezTo>
                    <a:cubicBezTo>
                      <a:pt x="58" y="158"/>
                      <a:pt x="39" y="150"/>
                      <a:pt x="24" y="135"/>
                    </a:cubicBezTo>
                    <a:cubicBezTo>
                      <a:pt x="8" y="119"/>
                      <a:pt x="0" y="100"/>
                      <a:pt x="0" y="79"/>
                    </a:cubicBezTo>
                    <a:cubicBezTo>
                      <a:pt x="0" y="57"/>
                      <a:pt x="8" y="39"/>
                      <a:pt x="24" y="23"/>
                    </a:cubicBezTo>
                    <a:cubicBezTo>
                      <a:pt x="39" y="8"/>
                      <a:pt x="58" y="0"/>
                      <a:pt x="79" y="0"/>
                    </a:cubicBezTo>
                    <a:cubicBezTo>
                      <a:pt x="101" y="0"/>
                      <a:pt x="120" y="8"/>
                      <a:pt x="135" y="23"/>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nvGrpSpPr>
              <p:cNvPr id="78" name="Group 77"/>
              <p:cNvGrpSpPr/>
              <p:nvPr/>
            </p:nvGrpSpPr>
            <p:grpSpPr>
              <a:xfrm rot="5400000">
                <a:off x="3824005" y="2480127"/>
                <a:ext cx="444754" cy="247916"/>
                <a:chOff x="1795463" y="1947863"/>
                <a:chExt cx="566738" cy="315913"/>
              </a:xfrm>
              <a:grpFill/>
            </p:grpSpPr>
            <p:sp>
              <p:nvSpPr>
                <p:cNvPr id="112" name="Freeform 37"/>
                <p:cNvSpPr/>
                <p:nvPr/>
              </p:nvSpPr>
              <p:spPr bwMode="auto">
                <a:xfrm>
                  <a:off x="1795463" y="1947863"/>
                  <a:ext cx="315913" cy="315913"/>
                </a:xfrm>
                <a:custGeom>
                  <a:avLst/>
                  <a:gdLst/>
                  <a:ahLst/>
                  <a:cxnLst>
                    <a:cxn ang="0">
                      <a:pos x="108" y="19"/>
                    </a:cxn>
                    <a:cxn ang="0">
                      <a:pos x="126" y="63"/>
                    </a:cxn>
                    <a:cxn ang="0">
                      <a:pos x="108" y="107"/>
                    </a:cxn>
                    <a:cxn ang="0">
                      <a:pos x="63" y="126"/>
                    </a:cxn>
                    <a:cxn ang="0">
                      <a:pos x="19" y="107"/>
                    </a:cxn>
                    <a:cxn ang="0">
                      <a:pos x="0" y="63"/>
                    </a:cxn>
                    <a:cxn ang="0">
                      <a:pos x="19" y="19"/>
                    </a:cxn>
                    <a:cxn ang="0">
                      <a:pos x="63" y="0"/>
                    </a:cxn>
                    <a:cxn ang="0">
                      <a:pos x="108" y="19"/>
                    </a:cxn>
                  </a:cxnLst>
                  <a:rect l="0" t="0" r="r" b="b"/>
                  <a:pathLst>
                    <a:path w="126" h="126">
                      <a:moveTo>
                        <a:pt x="108" y="19"/>
                      </a:moveTo>
                      <a:cubicBezTo>
                        <a:pt x="120" y="31"/>
                        <a:pt x="126" y="45"/>
                        <a:pt x="126" y="63"/>
                      </a:cubicBezTo>
                      <a:cubicBezTo>
                        <a:pt x="126" y="80"/>
                        <a:pt x="120" y="95"/>
                        <a:pt x="108" y="107"/>
                      </a:cubicBezTo>
                      <a:cubicBezTo>
                        <a:pt x="96" y="120"/>
                        <a:pt x="81" y="126"/>
                        <a:pt x="63" y="126"/>
                      </a:cubicBezTo>
                      <a:cubicBezTo>
                        <a:pt x="46" y="126"/>
                        <a:pt x="31" y="120"/>
                        <a:pt x="19" y="107"/>
                      </a:cubicBezTo>
                      <a:cubicBezTo>
                        <a:pt x="6" y="95"/>
                        <a:pt x="0" y="80"/>
                        <a:pt x="0" y="63"/>
                      </a:cubicBezTo>
                      <a:cubicBezTo>
                        <a:pt x="0" y="45"/>
                        <a:pt x="6" y="31"/>
                        <a:pt x="19" y="19"/>
                      </a:cubicBezTo>
                      <a:cubicBezTo>
                        <a:pt x="31" y="6"/>
                        <a:pt x="46" y="0"/>
                        <a:pt x="63" y="0"/>
                      </a:cubicBezTo>
                      <a:cubicBezTo>
                        <a:pt x="81" y="0"/>
                        <a:pt x="96" y="6"/>
                        <a:pt x="108" y="19"/>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13" name="Rectangle 48"/>
                <p:cNvSpPr>
                  <a:spLocks noChangeArrowheads="1"/>
                </p:cNvSpPr>
                <p:nvPr/>
              </p:nvSpPr>
              <p:spPr bwMode="auto">
                <a:xfrm>
                  <a:off x="1941513" y="2078038"/>
                  <a:ext cx="420688"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79" name="Group 78"/>
              <p:cNvGrpSpPr/>
              <p:nvPr/>
            </p:nvGrpSpPr>
            <p:grpSpPr>
              <a:xfrm rot="5400000">
                <a:off x="4133589" y="2531828"/>
                <a:ext cx="325156" cy="264111"/>
                <a:chOff x="1947863" y="1619250"/>
                <a:chExt cx="414338" cy="336550"/>
              </a:xfrm>
              <a:grpFill/>
            </p:grpSpPr>
            <p:sp>
              <p:nvSpPr>
                <p:cNvPr id="110" name="Freeform 38"/>
                <p:cNvSpPr/>
                <p:nvPr/>
              </p:nvSpPr>
              <p:spPr bwMode="auto">
                <a:xfrm>
                  <a:off x="1947863" y="1619250"/>
                  <a:ext cx="336550" cy="336550"/>
                </a:xfrm>
                <a:custGeom>
                  <a:avLst/>
                  <a:gdLst/>
                  <a:ahLst/>
                  <a:cxnLst>
                    <a:cxn ang="0">
                      <a:pos x="67" y="0"/>
                    </a:cxn>
                    <a:cxn ang="0">
                      <a:pos x="115" y="20"/>
                    </a:cxn>
                    <a:cxn ang="0">
                      <a:pos x="134" y="67"/>
                    </a:cxn>
                    <a:cxn ang="0">
                      <a:pos x="115" y="114"/>
                    </a:cxn>
                    <a:cxn ang="0">
                      <a:pos x="67" y="134"/>
                    </a:cxn>
                    <a:cxn ang="0">
                      <a:pos x="20" y="114"/>
                    </a:cxn>
                    <a:cxn ang="0">
                      <a:pos x="0" y="67"/>
                    </a:cxn>
                    <a:cxn ang="0">
                      <a:pos x="20" y="20"/>
                    </a:cxn>
                    <a:cxn ang="0">
                      <a:pos x="67" y="0"/>
                    </a:cxn>
                  </a:cxnLst>
                  <a:rect l="0" t="0" r="r" b="b"/>
                  <a:pathLst>
                    <a:path w="134" h="134">
                      <a:moveTo>
                        <a:pt x="67" y="0"/>
                      </a:moveTo>
                      <a:cubicBezTo>
                        <a:pt x="86" y="0"/>
                        <a:pt x="102" y="6"/>
                        <a:pt x="115" y="20"/>
                      </a:cubicBezTo>
                      <a:cubicBezTo>
                        <a:pt x="128" y="33"/>
                        <a:pt x="134" y="48"/>
                        <a:pt x="134" y="67"/>
                      </a:cubicBezTo>
                      <a:cubicBezTo>
                        <a:pt x="134" y="85"/>
                        <a:pt x="128" y="101"/>
                        <a:pt x="115" y="114"/>
                      </a:cubicBezTo>
                      <a:cubicBezTo>
                        <a:pt x="102" y="127"/>
                        <a:pt x="86" y="134"/>
                        <a:pt x="67" y="134"/>
                      </a:cubicBezTo>
                      <a:cubicBezTo>
                        <a:pt x="49" y="134"/>
                        <a:pt x="33" y="127"/>
                        <a:pt x="20" y="114"/>
                      </a:cubicBezTo>
                      <a:cubicBezTo>
                        <a:pt x="7" y="101"/>
                        <a:pt x="0" y="85"/>
                        <a:pt x="0" y="67"/>
                      </a:cubicBezTo>
                      <a:cubicBezTo>
                        <a:pt x="0" y="48"/>
                        <a:pt x="7" y="33"/>
                        <a:pt x="20" y="20"/>
                      </a:cubicBezTo>
                      <a:cubicBezTo>
                        <a:pt x="33" y="6"/>
                        <a:pt x="49" y="0"/>
                        <a:pt x="67" y="0"/>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11" name="Rectangle 49"/>
                <p:cNvSpPr>
                  <a:spLocks noChangeArrowheads="1"/>
                </p:cNvSpPr>
                <p:nvPr/>
              </p:nvSpPr>
              <p:spPr bwMode="auto">
                <a:xfrm>
                  <a:off x="2109788" y="1760538"/>
                  <a:ext cx="252413" cy="53975"/>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80" name="Group 79"/>
              <p:cNvGrpSpPr/>
              <p:nvPr/>
            </p:nvGrpSpPr>
            <p:grpSpPr>
              <a:xfrm rot="5400000">
                <a:off x="3553042" y="2472030"/>
                <a:ext cx="484620" cy="224246"/>
                <a:chOff x="1744663" y="2282825"/>
                <a:chExt cx="617538" cy="285750"/>
              </a:xfrm>
              <a:grpFill/>
            </p:grpSpPr>
            <p:sp>
              <p:nvSpPr>
                <p:cNvPr id="108" name="Freeform 39"/>
                <p:cNvSpPr/>
                <p:nvPr/>
              </p:nvSpPr>
              <p:spPr bwMode="auto">
                <a:xfrm>
                  <a:off x="1744663" y="2282825"/>
                  <a:ext cx="287338" cy="285750"/>
                </a:xfrm>
                <a:custGeom>
                  <a:avLst/>
                  <a:gdLst/>
                  <a:ahLst/>
                  <a:cxnLst>
                    <a:cxn ang="0">
                      <a:pos x="0" y="57"/>
                    </a:cxn>
                    <a:cxn ang="0">
                      <a:pos x="17" y="17"/>
                    </a:cxn>
                    <a:cxn ang="0">
                      <a:pos x="57" y="0"/>
                    </a:cxn>
                    <a:cxn ang="0">
                      <a:pos x="98" y="17"/>
                    </a:cxn>
                    <a:cxn ang="0">
                      <a:pos x="114" y="57"/>
                    </a:cxn>
                    <a:cxn ang="0">
                      <a:pos x="98" y="97"/>
                    </a:cxn>
                    <a:cxn ang="0">
                      <a:pos x="57" y="114"/>
                    </a:cxn>
                    <a:cxn ang="0">
                      <a:pos x="17" y="97"/>
                    </a:cxn>
                    <a:cxn ang="0">
                      <a:pos x="0" y="57"/>
                    </a:cxn>
                  </a:cxnLst>
                  <a:rect l="0" t="0" r="r" b="b"/>
                  <a:pathLst>
                    <a:path w="114" h="114">
                      <a:moveTo>
                        <a:pt x="0" y="57"/>
                      </a:moveTo>
                      <a:cubicBezTo>
                        <a:pt x="0" y="41"/>
                        <a:pt x="6" y="28"/>
                        <a:pt x="17" y="17"/>
                      </a:cubicBezTo>
                      <a:cubicBezTo>
                        <a:pt x="28" y="5"/>
                        <a:pt x="42" y="0"/>
                        <a:pt x="57" y="0"/>
                      </a:cubicBezTo>
                      <a:cubicBezTo>
                        <a:pt x="73" y="0"/>
                        <a:pt x="87" y="5"/>
                        <a:pt x="98" y="17"/>
                      </a:cubicBezTo>
                      <a:cubicBezTo>
                        <a:pt x="109" y="28"/>
                        <a:pt x="114" y="41"/>
                        <a:pt x="114" y="57"/>
                      </a:cubicBezTo>
                      <a:cubicBezTo>
                        <a:pt x="114" y="73"/>
                        <a:pt x="109" y="86"/>
                        <a:pt x="98" y="97"/>
                      </a:cubicBezTo>
                      <a:cubicBezTo>
                        <a:pt x="87" y="108"/>
                        <a:pt x="73" y="114"/>
                        <a:pt x="57" y="114"/>
                      </a:cubicBezTo>
                      <a:cubicBezTo>
                        <a:pt x="42" y="114"/>
                        <a:pt x="28" y="108"/>
                        <a:pt x="17" y="97"/>
                      </a:cubicBezTo>
                      <a:cubicBezTo>
                        <a:pt x="6" y="86"/>
                        <a:pt x="0" y="73"/>
                        <a:pt x="0" y="5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9" name="Rectangle 50"/>
                <p:cNvSpPr>
                  <a:spLocks noChangeArrowheads="1"/>
                </p:cNvSpPr>
                <p:nvPr/>
              </p:nvSpPr>
              <p:spPr bwMode="auto">
                <a:xfrm>
                  <a:off x="1881188" y="2403475"/>
                  <a:ext cx="481013"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81" name="Group 80"/>
              <p:cNvGrpSpPr/>
              <p:nvPr/>
            </p:nvGrpSpPr>
            <p:grpSpPr>
              <a:xfrm rot="5400000">
                <a:off x="3311977" y="2491339"/>
                <a:ext cx="469670" cy="200576"/>
                <a:chOff x="1763713" y="2614613"/>
                <a:chExt cx="598488" cy="255588"/>
              </a:xfrm>
              <a:grpFill/>
            </p:grpSpPr>
            <p:sp>
              <p:nvSpPr>
                <p:cNvPr id="106" name="Freeform 45"/>
                <p:cNvSpPr/>
                <p:nvPr/>
              </p:nvSpPr>
              <p:spPr bwMode="auto">
                <a:xfrm>
                  <a:off x="1763713" y="2614613"/>
                  <a:ext cx="255588" cy="255588"/>
                </a:xfrm>
                <a:custGeom>
                  <a:avLst/>
                  <a:gdLst/>
                  <a:ahLst/>
                  <a:cxnLst>
                    <a:cxn ang="0">
                      <a:pos x="102" y="51"/>
                    </a:cxn>
                    <a:cxn ang="0">
                      <a:pos x="87" y="87"/>
                    </a:cxn>
                    <a:cxn ang="0">
                      <a:pos x="51" y="102"/>
                    </a:cxn>
                    <a:cxn ang="0">
                      <a:pos x="15" y="87"/>
                    </a:cxn>
                    <a:cxn ang="0">
                      <a:pos x="0" y="51"/>
                    </a:cxn>
                    <a:cxn ang="0">
                      <a:pos x="15" y="15"/>
                    </a:cxn>
                    <a:cxn ang="0">
                      <a:pos x="51" y="0"/>
                    </a:cxn>
                    <a:cxn ang="0">
                      <a:pos x="87" y="15"/>
                    </a:cxn>
                    <a:cxn ang="0">
                      <a:pos x="102" y="51"/>
                    </a:cxn>
                  </a:cxnLst>
                  <a:rect l="0" t="0" r="r" b="b"/>
                  <a:pathLst>
                    <a:path w="102" h="102">
                      <a:moveTo>
                        <a:pt x="102" y="51"/>
                      </a:moveTo>
                      <a:cubicBezTo>
                        <a:pt x="102" y="65"/>
                        <a:pt x="97" y="77"/>
                        <a:pt x="87" y="87"/>
                      </a:cubicBezTo>
                      <a:cubicBezTo>
                        <a:pt x="77" y="97"/>
                        <a:pt x="65" y="102"/>
                        <a:pt x="51" y="102"/>
                      </a:cubicBezTo>
                      <a:cubicBezTo>
                        <a:pt x="37" y="102"/>
                        <a:pt x="25" y="97"/>
                        <a:pt x="15" y="87"/>
                      </a:cubicBezTo>
                      <a:cubicBezTo>
                        <a:pt x="5" y="77"/>
                        <a:pt x="0" y="65"/>
                        <a:pt x="0" y="51"/>
                      </a:cubicBezTo>
                      <a:cubicBezTo>
                        <a:pt x="0" y="37"/>
                        <a:pt x="5" y="25"/>
                        <a:pt x="15" y="15"/>
                      </a:cubicBezTo>
                      <a:cubicBezTo>
                        <a:pt x="25" y="5"/>
                        <a:pt x="37" y="0"/>
                        <a:pt x="51" y="0"/>
                      </a:cubicBezTo>
                      <a:cubicBezTo>
                        <a:pt x="65" y="0"/>
                        <a:pt x="77" y="5"/>
                        <a:pt x="87" y="15"/>
                      </a:cubicBezTo>
                      <a:cubicBezTo>
                        <a:pt x="97" y="25"/>
                        <a:pt x="102" y="37"/>
                        <a:pt x="102" y="51"/>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7" name="Rectangle 51"/>
                <p:cNvSpPr>
                  <a:spLocks noChangeArrowheads="1"/>
                </p:cNvSpPr>
                <p:nvPr/>
              </p:nvSpPr>
              <p:spPr bwMode="auto">
                <a:xfrm>
                  <a:off x="1881188" y="2719388"/>
                  <a:ext cx="481013"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82" name="Group 81"/>
              <p:cNvGrpSpPr/>
              <p:nvPr/>
            </p:nvGrpSpPr>
            <p:grpSpPr>
              <a:xfrm rot="5400000">
                <a:off x="3087731" y="2543663"/>
                <a:ext cx="399905" cy="165693"/>
                <a:chOff x="1852613" y="2967038"/>
                <a:chExt cx="509588" cy="211138"/>
              </a:xfrm>
              <a:grpFill/>
            </p:grpSpPr>
            <p:sp>
              <p:nvSpPr>
                <p:cNvPr id="104" name="Freeform 46"/>
                <p:cNvSpPr/>
                <p:nvPr/>
              </p:nvSpPr>
              <p:spPr bwMode="auto">
                <a:xfrm>
                  <a:off x="1852613" y="2967038"/>
                  <a:ext cx="211138" cy="211138"/>
                </a:xfrm>
                <a:custGeom>
                  <a:avLst/>
                  <a:gdLst/>
                  <a:ahLst/>
                  <a:cxnLst>
                    <a:cxn ang="0">
                      <a:pos x="72" y="12"/>
                    </a:cxn>
                    <a:cxn ang="0">
                      <a:pos x="84" y="42"/>
                    </a:cxn>
                    <a:cxn ang="0">
                      <a:pos x="72" y="72"/>
                    </a:cxn>
                    <a:cxn ang="0">
                      <a:pos x="42" y="84"/>
                    </a:cxn>
                    <a:cxn ang="0">
                      <a:pos x="12" y="72"/>
                    </a:cxn>
                    <a:cxn ang="0">
                      <a:pos x="0" y="42"/>
                    </a:cxn>
                    <a:cxn ang="0">
                      <a:pos x="12" y="12"/>
                    </a:cxn>
                    <a:cxn ang="0">
                      <a:pos x="42" y="0"/>
                    </a:cxn>
                    <a:cxn ang="0">
                      <a:pos x="72" y="12"/>
                    </a:cxn>
                  </a:cxnLst>
                  <a:rect l="0" t="0" r="r" b="b"/>
                  <a:pathLst>
                    <a:path w="84" h="84">
                      <a:moveTo>
                        <a:pt x="72" y="12"/>
                      </a:moveTo>
                      <a:cubicBezTo>
                        <a:pt x="80" y="20"/>
                        <a:pt x="84" y="30"/>
                        <a:pt x="84" y="42"/>
                      </a:cubicBezTo>
                      <a:cubicBezTo>
                        <a:pt x="84" y="53"/>
                        <a:pt x="80" y="63"/>
                        <a:pt x="72" y="72"/>
                      </a:cubicBezTo>
                      <a:cubicBezTo>
                        <a:pt x="64" y="80"/>
                        <a:pt x="54" y="84"/>
                        <a:pt x="42" y="84"/>
                      </a:cubicBezTo>
                      <a:cubicBezTo>
                        <a:pt x="31" y="84"/>
                        <a:pt x="21" y="80"/>
                        <a:pt x="12" y="72"/>
                      </a:cubicBezTo>
                      <a:cubicBezTo>
                        <a:pt x="4" y="63"/>
                        <a:pt x="0" y="53"/>
                        <a:pt x="0" y="42"/>
                      </a:cubicBezTo>
                      <a:cubicBezTo>
                        <a:pt x="0" y="30"/>
                        <a:pt x="4" y="20"/>
                        <a:pt x="12" y="12"/>
                      </a:cubicBezTo>
                      <a:cubicBezTo>
                        <a:pt x="21" y="4"/>
                        <a:pt x="31" y="0"/>
                        <a:pt x="42" y="0"/>
                      </a:cubicBezTo>
                      <a:cubicBezTo>
                        <a:pt x="54" y="0"/>
                        <a:pt x="64" y="4"/>
                        <a:pt x="72" y="12"/>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5" name="Rectangle 52"/>
                <p:cNvSpPr>
                  <a:spLocks noChangeArrowheads="1"/>
                </p:cNvSpPr>
                <p:nvPr/>
              </p:nvSpPr>
              <p:spPr bwMode="auto">
                <a:xfrm>
                  <a:off x="1941513" y="3040063"/>
                  <a:ext cx="420688"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83" name="Group 82"/>
              <p:cNvGrpSpPr/>
              <p:nvPr/>
            </p:nvGrpSpPr>
            <p:grpSpPr>
              <a:xfrm rot="5400000">
                <a:off x="2907713" y="2626510"/>
                <a:ext cx="261620" cy="138285"/>
                <a:chOff x="2028826" y="3302000"/>
                <a:chExt cx="333375" cy="176213"/>
              </a:xfrm>
              <a:grpFill/>
            </p:grpSpPr>
            <p:sp>
              <p:nvSpPr>
                <p:cNvPr id="102" name="Freeform 44"/>
                <p:cNvSpPr/>
                <p:nvPr/>
              </p:nvSpPr>
              <p:spPr bwMode="auto">
                <a:xfrm>
                  <a:off x="2028826" y="3302000"/>
                  <a:ext cx="176213" cy="176213"/>
                </a:xfrm>
                <a:custGeom>
                  <a:avLst/>
                  <a:gdLst/>
                  <a:ahLst/>
                  <a:cxnLst>
                    <a:cxn ang="0">
                      <a:pos x="70" y="35"/>
                    </a:cxn>
                    <a:cxn ang="0">
                      <a:pos x="60" y="60"/>
                    </a:cxn>
                    <a:cxn ang="0">
                      <a:pos x="35" y="70"/>
                    </a:cxn>
                    <a:cxn ang="0">
                      <a:pos x="10" y="60"/>
                    </a:cxn>
                    <a:cxn ang="0">
                      <a:pos x="0" y="35"/>
                    </a:cxn>
                    <a:cxn ang="0">
                      <a:pos x="10" y="10"/>
                    </a:cxn>
                    <a:cxn ang="0">
                      <a:pos x="35" y="0"/>
                    </a:cxn>
                    <a:cxn ang="0">
                      <a:pos x="60" y="10"/>
                    </a:cxn>
                    <a:cxn ang="0">
                      <a:pos x="70" y="35"/>
                    </a:cxn>
                  </a:cxnLst>
                  <a:rect l="0" t="0" r="r" b="b"/>
                  <a:pathLst>
                    <a:path w="70" h="70">
                      <a:moveTo>
                        <a:pt x="70" y="35"/>
                      </a:moveTo>
                      <a:cubicBezTo>
                        <a:pt x="70" y="45"/>
                        <a:pt x="67" y="53"/>
                        <a:pt x="60" y="60"/>
                      </a:cubicBezTo>
                      <a:cubicBezTo>
                        <a:pt x="53" y="66"/>
                        <a:pt x="45" y="70"/>
                        <a:pt x="35" y="70"/>
                      </a:cubicBezTo>
                      <a:cubicBezTo>
                        <a:pt x="25" y="70"/>
                        <a:pt x="17" y="66"/>
                        <a:pt x="10" y="60"/>
                      </a:cubicBezTo>
                      <a:cubicBezTo>
                        <a:pt x="3" y="53"/>
                        <a:pt x="0" y="45"/>
                        <a:pt x="0" y="35"/>
                      </a:cubicBezTo>
                      <a:cubicBezTo>
                        <a:pt x="0" y="25"/>
                        <a:pt x="3" y="17"/>
                        <a:pt x="10" y="10"/>
                      </a:cubicBezTo>
                      <a:cubicBezTo>
                        <a:pt x="17" y="3"/>
                        <a:pt x="25" y="0"/>
                        <a:pt x="35" y="0"/>
                      </a:cubicBezTo>
                      <a:cubicBezTo>
                        <a:pt x="45" y="0"/>
                        <a:pt x="53" y="3"/>
                        <a:pt x="60" y="10"/>
                      </a:cubicBezTo>
                      <a:cubicBezTo>
                        <a:pt x="67" y="17"/>
                        <a:pt x="70" y="25"/>
                        <a:pt x="70" y="35"/>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3" name="Rectangle 53"/>
                <p:cNvSpPr>
                  <a:spLocks noChangeArrowheads="1"/>
                </p:cNvSpPr>
                <p:nvPr/>
              </p:nvSpPr>
              <p:spPr bwMode="auto">
                <a:xfrm>
                  <a:off x="2092326" y="3357563"/>
                  <a:ext cx="269875"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grpSp>
          <p:nvGrpSpPr>
            <p:cNvPr id="243" name="Group 242"/>
            <p:cNvGrpSpPr/>
            <p:nvPr/>
          </p:nvGrpSpPr>
          <p:grpSpPr>
            <a:xfrm>
              <a:off x="4578" y="4566"/>
              <a:ext cx="2295" cy="759"/>
              <a:chOff x="2907090" y="2899492"/>
              <a:chExt cx="1457595" cy="482128"/>
            </a:xfrm>
            <a:grpFill/>
          </p:grpSpPr>
          <p:grpSp>
            <p:nvGrpSpPr>
              <p:cNvPr id="87" name="Group 86"/>
              <p:cNvGrpSpPr/>
              <p:nvPr/>
            </p:nvGrpSpPr>
            <p:grpSpPr>
              <a:xfrm rot="5400000">
                <a:off x="3306372" y="3028434"/>
                <a:ext cx="482127" cy="224246"/>
                <a:chOff x="2387601" y="2598738"/>
                <a:chExt cx="614362" cy="285750"/>
              </a:xfrm>
              <a:grpFill/>
            </p:grpSpPr>
            <p:sp>
              <p:nvSpPr>
                <p:cNvPr id="94" name="Freeform 35"/>
                <p:cNvSpPr/>
                <p:nvPr/>
              </p:nvSpPr>
              <p:spPr bwMode="auto">
                <a:xfrm>
                  <a:off x="2716213" y="2598738"/>
                  <a:ext cx="285750" cy="285750"/>
                </a:xfrm>
                <a:custGeom>
                  <a:avLst/>
                  <a:gdLst/>
                  <a:ahLst/>
                  <a:cxnLst>
                    <a:cxn ang="0">
                      <a:pos x="114" y="57"/>
                    </a:cxn>
                    <a:cxn ang="0">
                      <a:pos x="97" y="97"/>
                    </a:cxn>
                    <a:cxn ang="0">
                      <a:pos x="57" y="114"/>
                    </a:cxn>
                    <a:cxn ang="0">
                      <a:pos x="16" y="97"/>
                    </a:cxn>
                    <a:cxn ang="0">
                      <a:pos x="0" y="57"/>
                    </a:cxn>
                    <a:cxn ang="0">
                      <a:pos x="16" y="16"/>
                    </a:cxn>
                    <a:cxn ang="0">
                      <a:pos x="57" y="0"/>
                    </a:cxn>
                    <a:cxn ang="0">
                      <a:pos x="97" y="16"/>
                    </a:cxn>
                    <a:cxn ang="0">
                      <a:pos x="114" y="57"/>
                    </a:cxn>
                  </a:cxnLst>
                  <a:rect l="0" t="0" r="r" b="b"/>
                  <a:pathLst>
                    <a:path w="114" h="114">
                      <a:moveTo>
                        <a:pt x="114" y="57"/>
                      </a:moveTo>
                      <a:cubicBezTo>
                        <a:pt x="114" y="72"/>
                        <a:pt x="108" y="86"/>
                        <a:pt x="97" y="97"/>
                      </a:cubicBezTo>
                      <a:cubicBezTo>
                        <a:pt x="86" y="108"/>
                        <a:pt x="72" y="114"/>
                        <a:pt x="57" y="114"/>
                      </a:cubicBezTo>
                      <a:cubicBezTo>
                        <a:pt x="41" y="114"/>
                        <a:pt x="27" y="108"/>
                        <a:pt x="16" y="97"/>
                      </a:cubicBezTo>
                      <a:cubicBezTo>
                        <a:pt x="5" y="86"/>
                        <a:pt x="0" y="72"/>
                        <a:pt x="0" y="57"/>
                      </a:cubicBezTo>
                      <a:cubicBezTo>
                        <a:pt x="0" y="41"/>
                        <a:pt x="5" y="28"/>
                        <a:pt x="16" y="16"/>
                      </a:cubicBezTo>
                      <a:cubicBezTo>
                        <a:pt x="27" y="5"/>
                        <a:pt x="41" y="0"/>
                        <a:pt x="57" y="0"/>
                      </a:cubicBezTo>
                      <a:cubicBezTo>
                        <a:pt x="72" y="0"/>
                        <a:pt x="86" y="5"/>
                        <a:pt x="97" y="16"/>
                      </a:cubicBezTo>
                      <a:cubicBezTo>
                        <a:pt x="108" y="28"/>
                        <a:pt x="114" y="41"/>
                        <a:pt x="114" y="5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95" name="Rectangle 57"/>
                <p:cNvSpPr>
                  <a:spLocks noChangeArrowheads="1"/>
                </p:cNvSpPr>
                <p:nvPr/>
              </p:nvSpPr>
              <p:spPr bwMode="auto">
                <a:xfrm>
                  <a:off x="2387601" y="2719388"/>
                  <a:ext cx="482600"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234" name="Group 233"/>
              <p:cNvGrpSpPr/>
              <p:nvPr/>
            </p:nvGrpSpPr>
            <p:grpSpPr>
              <a:xfrm>
                <a:off x="2907090" y="2899492"/>
                <a:ext cx="1457595" cy="468425"/>
                <a:chOff x="2907090" y="2899492"/>
                <a:chExt cx="1457595" cy="468425"/>
              </a:xfrm>
              <a:grpFill/>
            </p:grpSpPr>
            <p:grpSp>
              <p:nvGrpSpPr>
                <p:cNvPr id="84" name="Group 83"/>
                <p:cNvGrpSpPr/>
                <p:nvPr/>
              </p:nvGrpSpPr>
              <p:grpSpPr>
                <a:xfrm rot="5400000">
                  <a:off x="3847676" y="3015353"/>
                  <a:ext cx="397412" cy="165693"/>
                  <a:chOff x="2387601" y="2000250"/>
                  <a:chExt cx="506412" cy="211138"/>
                </a:xfrm>
                <a:grpFill/>
              </p:grpSpPr>
              <p:sp>
                <p:nvSpPr>
                  <p:cNvPr id="100" name="Freeform 41"/>
                  <p:cNvSpPr/>
                  <p:nvPr/>
                </p:nvSpPr>
                <p:spPr bwMode="auto">
                  <a:xfrm>
                    <a:off x="2684463" y="2000250"/>
                    <a:ext cx="209550" cy="211138"/>
                  </a:xfrm>
                  <a:custGeom>
                    <a:avLst/>
                    <a:gdLst/>
                    <a:ahLst/>
                    <a:cxnLst>
                      <a:cxn ang="0">
                        <a:pos x="71" y="12"/>
                      </a:cxn>
                      <a:cxn ang="0">
                        <a:pos x="84" y="42"/>
                      </a:cxn>
                      <a:cxn ang="0">
                        <a:pos x="71" y="71"/>
                      </a:cxn>
                      <a:cxn ang="0">
                        <a:pos x="42" y="84"/>
                      </a:cxn>
                      <a:cxn ang="0">
                        <a:pos x="12" y="71"/>
                      </a:cxn>
                      <a:cxn ang="0">
                        <a:pos x="0" y="42"/>
                      </a:cxn>
                      <a:cxn ang="0">
                        <a:pos x="12" y="12"/>
                      </a:cxn>
                      <a:cxn ang="0">
                        <a:pos x="42" y="0"/>
                      </a:cxn>
                      <a:cxn ang="0">
                        <a:pos x="71" y="12"/>
                      </a:cxn>
                    </a:cxnLst>
                    <a:rect l="0" t="0" r="r" b="b"/>
                    <a:pathLst>
                      <a:path w="84" h="84">
                        <a:moveTo>
                          <a:pt x="71" y="12"/>
                        </a:moveTo>
                        <a:cubicBezTo>
                          <a:pt x="80" y="20"/>
                          <a:pt x="84" y="30"/>
                          <a:pt x="84" y="42"/>
                        </a:cubicBezTo>
                        <a:cubicBezTo>
                          <a:pt x="84" y="53"/>
                          <a:pt x="80" y="63"/>
                          <a:pt x="71" y="71"/>
                        </a:cubicBezTo>
                        <a:cubicBezTo>
                          <a:pt x="63" y="80"/>
                          <a:pt x="53" y="84"/>
                          <a:pt x="42" y="84"/>
                        </a:cubicBezTo>
                        <a:cubicBezTo>
                          <a:pt x="30" y="84"/>
                          <a:pt x="20" y="80"/>
                          <a:pt x="12" y="71"/>
                        </a:cubicBezTo>
                        <a:cubicBezTo>
                          <a:pt x="4" y="63"/>
                          <a:pt x="0" y="53"/>
                          <a:pt x="0" y="42"/>
                        </a:cubicBezTo>
                        <a:cubicBezTo>
                          <a:pt x="0" y="30"/>
                          <a:pt x="4" y="20"/>
                          <a:pt x="12" y="12"/>
                        </a:cubicBezTo>
                        <a:cubicBezTo>
                          <a:pt x="20" y="4"/>
                          <a:pt x="30" y="0"/>
                          <a:pt x="42" y="0"/>
                        </a:cubicBezTo>
                        <a:cubicBezTo>
                          <a:pt x="53" y="0"/>
                          <a:pt x="63" y="4"/>
                          <a:pt x="71" y="12"/>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1" name="Rectangle 54"/>
                  <p:cNvSpPr>
                    <a:spLocks noChangeArrowheads="1"/>
                  </p:cNvSpPr>
                  <p:nvPr/>
                </p:nvSpPr>
                <p:spPr bwMode="auto">
                  <a:xfrm>
                    <a:off x="2387601" y="2078038"/>
                    <a:ext cx="422275"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85" name="Group 84"/>
                <p:cNvGrpSpPr/>
                <p:nvPr/>
              </p:nvGrpSpPr>
              <p:grpSpPr>
                <a:xfrm rot="5400000">
                  <a:off x="4165979" y="2961161"/>
                  <a:ext cx="260374" cy="137039"/>
                  <a:chOff x="2387601" y="1700213"/>
                  <a:chExt cx="331788" cy="174625"/>
                </a:xfrm>
                <a:grpFill/>
              </p:grpSpPr>
              <p:sp>
                <p:nvSpPr>
                  <p:cNvPr id="98" name="Freeform 40"/>
                  <p:cNvSpPr/>
                  <p:nvPr/>
                </p:nvSpPr>
                <p:spPr bwMode="auto">
                  <a:xfrm>
                    <a:off x="2543176" y="1700213"/>
                    <a:ext cx="176213" cy="174625"/>
                  </a:xfrm>
                  <a:custGeom>
                    <a:avLst/>
                    <a:gdLst/>
                    <a:ahLst/>
                    <a:cxnLst>
                      <a:cxn ang="0">
                        <a:pos x="35" y="0"/>
                      </a:cxn>
                      <a:cxn ang="0">
                        <a:pos x="59" y="10"/>
                      </a:cxn>
                      <a:cxn ang="0">
                        <a:pos x="70" y="35"/>
                      </a:cxn>
                      <a:cxn ang="0">
                        <a:pos x="59" y="59"/>
                      </a:cxn>
                      <a:cxn ang="0">
                        <a:pos x="35" y="70"/>
                      </a:cxn>
                      <a:cxn ang="0">
                        <a:pos x="10" y="59"/>
                      </a:cxn>
                      <a:cxn ang="0">
                        <a:pos x="0" y="35"/>
                      </a:cxn>
                      <a:cxn ang="0">
                        <a:pos x="10" y="10"/>
                      </a:cxn>
                      <a:cxn ang="0">
                        <a:pos x="35" y="0"/>
                      </a:cxn>
                    </a:cxnLst>
                    <a:rect l="0" t="0" r="r" b="b"/>
                    <a:pathLst>
                      <a:path w="70" h="70">
                        <a:moveTo>
                          <a:pt x="35" y="0"/>
                        </a:moveTo>
                        <a:cubicBezTo>
                          <a:pt x="44" y="0"/>
                          <a:pt x="53" y="3"/>
                          <a:pt x="59" y="10"/>
                        </a:cubicBezTo>
                        <a:cubicBezTo>
                          <a:pt x="66" y="17"/>
                          <a:pt x="70" y="25"/>
                          <a:pt x="70" y="35"/>
                        </a:cubicBezTo>
                        <a:cubicBezTo>
                          <a:pt x="70" y="44"/>
                          <a:pt x="66" y="53"/>
                          <a:pt x="59" y="59"/>
                        </a:cubicBezTo>
                        <a:cubicBezTo>
                          <a:pt x="53" y="66"/>
                          <a:pt x="44" y="70"/>
                          <a:pt x="35" y="70"/>
                        </a:cubicBezTo>
                        <a:cubicBezTo>
                          <a:pt x="25" y="70"/>
                          <a:pt x="17" y="66"/>
                          <a:pt x="10" y="59"/>
                        </a:cubicBezTo>
                        <a:cubicBezTo>
                          <a:pt x="3" y="53"/>
                          <a:pt x="0" y="44"/>
                          <a:pt x="0" y="35"/>
                        </a:cubicBezTo>
                        <a:cubicBezTo>
                          <a:pt x="0" y="25"/>
                          <a:pt x="3" y="17"/>
                          <a:pt x="10" y="10"/>
                        </a:cubicBezTo>
                        <a:cubicBezTo>
                          <a:pt x="17" y="3"/>
                          <a:pt x="25" y="0"/>
                          <a:pt x="35" y="0"/>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99" name="Rectangle 55"/>
                  <p:cNvSpPr>
                    <a:spLocks noChangeArrowheads="1"/>
                  </p:cNvSpPr>
                  <p:nvPr/>
                </p:nvSpPr>
                <p:spPr bwMode="auto">
                  <a:xfrm>
                    <a:off x="2387601" y="1760538"/>
                    <a:ext cx="254000" cy="53975"/>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86" name="Group 85"/>
                <p:cNvGrpSpPr/>
                <p:nvPr/>
              </p:nvGrpSpPr>
              <p:grpSpPr>
                <a:xfrm rot="5400000">
                  <a:off x="3560517" y="3033417"/>
                  <a:ext cx="468424" cy="200576"/>
                  <a:chOff x="2387601" y="2298700"/>
                  <a:chExt cx="596900" cy="255588"/>
                </a:xfrm>
                <a:grpFill/>
              </p:grpSpPr>
              <p:sp>
                <p:nvSpPr>
                  <p:cNvPr id="96" name="Freeform 34"/>
                  <p:cNvSpPr/>
                  <p:nvPr/>
                </p:nvSpPr>
                <p:spPr bwMode="auto">
                  <a:xfrm>
                    <a:off x="2728913" y="2298700"/>
                    <a:ext cx="255588" cy="255588"/>
                  </a:xfrm>
                  <a:custGeom>
                    <a:avLst/>
                    <a:gdLst/>
                    <a:ahLst/>
                    <a:cxnLst>
                      <a:cxn ang="0">
                        <a:pos x="87" y="87"/>
                      </a:cxn>
                      <a:cxn ang="0">
                        <a:pos x="51" y="102"/>
                      </a:cxn>
                      <a:cxn ang="0">
                        <a:pos x="15" y="87"/>
                      </a:cxn>
                      <a:cxn ang="0">
                        <a:pos x="0" y="51"/>
                      </a:cxn>
                      <a:cxn ang="0">
                        <a:pos x="15" y="15"/>
                      </a:cxn>
                      <a:cxn ang="0">
                        <a:pos x="51" y="0"/>
                      </a:cxn>
                      <a:cxn ang="0">
                        <a:pos x="87" y="15"/>
                      </a:cxn>
                      <a:cxn ang="0">
                        <a:pos x="102" y="51"/>
                      </a:cxn>
                      <a:cxn ang="0">
                        <a:pos x="87" y="87"/>
                      </a:cxn>
                    </a:cxnLst>
                    <a:rect l="0" t="0" r="r" b="b"/>
                    <a:pathLst>
                      <a:path w="102" h="102">
                        <a:moveTo>
                          <a:pt x="87" y="87"/>
                        </a:moveTo>
                        <a:cubicBezTo>
                          <a:pt x="77" y="97"/>
                          <a:pt x="65" y="102"/>
                          <a:pt x="51" y="102"/>
                        </a:cubicBezTo>
                        <a:cubicBezTo>
                          <a:pt x="37" y="102"/>
                          <a:pt x="24" y="97"/>
                          <a:pt x="15" y="87"/>
                        </a:cubicBezTo>
                        <a:cubicBezTo>
                          <a:pt x="5" y="77"/>
                          <a:pt x="0" y="65"/>
                          <a:pt x="0" y="51"/>
                        </a:cubicBezTo>
                        <a:cubicBezTo>
                          <a:pt x="0" y="37"/>
                          <a:pt x="5" y="25"/>
                          <a:pt x="15" y="15"/>
                        </a:cubicBezTo>
                        <a:cubicBezTo>
                          <a:pt x="24" y="5"/>
                          <a:pt x="37" y="0"/>
                          <a:pt x="51" y="0"/>
                        </a:cubicBezTo>
                        <a:cubicBezTo>
                          <a:pt x="65" y="0"/>
                          <a:pt x="77" y="5"/>
                          <a:pt x="87" y="15"/>
                        </a:cubicBezTo>
                        <a:cubicBezTo>
                          <a:pt x="97" y="25"/>
                          <a:pt x="102" y="37"/>
                          <a:pt x="102" y="51"/>
                        </a:cubicBezTo>
                        <a:cubicBezTo>
                          <a:pt x="102" y="65"/>
                          <a:pt x="97" y="77"/>
                          <a:pt x="87" y="8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97" name="Rectangle 56"/>
                  <p:cNvSpPr>
                    <a:spLocks noChangeArrowheads="1"/>
                  </p:cNvSpPr>
                  <p:nvPr/>
                </p:nvSpPr>
                <p:spPr bwMode="auto">
                  <a:xfrm>
                    <a:off x="2387601" y="2403475"/>
                    <a:ext cx="482600"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88" name="Group 87"/>
                <p:cNvGrpSpPr/>
                <p:nvPr/>
              </p:nvGrpSpPr>
              <p:grpSpPr>
                <a:xfrm rot="5400000">
                  <a:off x="3065930" y="2997289"/>
                  <a:ext cx="443508" cy="247916"/>
                  <a:chOff x="2387601" y="2914650"/>
                  <a:chExt cx="565150" cy="315913"/>
                </a:xfrm>
                <a:grpFill/>
              </p:grpSpPr>
              <p:sp>
                <p:nvSpPr>
                  <p:cNvPr id="92" name="Freeform 42"/>
                  <p:cNvSpPr/>
                  <p:nvPr/>
                </p:nvSpPr>
                <p:spPr bwMode="auto">
                  <a:xfrm>
                    <a:off x="2636838" y="2914650"/>
                    <a:ext cx="315913" cy="315913"/>
                  </a:xfrm>
                  <a:custGeom>
                    <a:avLst/>
                    <a:gdLst/>
                    <a:ahLst/>
                    <a:cxnLst>
                      <a:cxn ang="0">
                        <a:pos x="107" y="18"/>
                      </a:cxn>
                      <a:cxn ang="0">
                        <a:pos x="126" y="63"/>
                      </a:cxn>
                      <a:cxn ang="0">
                        <a:pos x="107" y="107"/>
                      </a:cxn>
                      <a:cxn ang="0">
                        <a:pos x="63" y="126"/>
                      </a:cxn>
                      <a:cxn ang="0">
                        <a:pos x="18" y="107"/>
                      </a:cxn>
                      <a:cxn ang="0">
                        <a:pos x="0" y="63"/>
                      </a:cxn>
                      <a:cxn ang="0">
                        <a:pos x="18" y="18"/>
                      </a:cxn>
                      <a:cxn ang="0">
                        <a:pos x="63" y="0"/>
                      </a:cxn>
                      <a:cxn ang="0">
                        <a:pos x="107" y="18"/>
                      </a:cxn>
                    </a:cxnLst>
                    <a:rect l="0" t="0" r="r" b="b"/>
                    <a:pathLst>
                      <a:path w="126" h="126">
                        <a:moveTo>
                          <a:pt x="107" y="18"/>
                        </a:moveTo>
                        <a:cubicBezTo>
                          <a:pt x="120" y="31"/>
                          <a:pt x="126" y="45"/>
                          <a:pt x="126" y="63"/>
                        </a:cubicBezTo>
                        <a:cubicBezTo>
                          <a:pt x="126" y="80"/>
                          <a:pt x="120" y="95"/>
                          <a:pt x="107" y="107"/>
                        </a:cubicBezTo>
                        <a:cubicBezTo>
                          <a:pt x="95" y="120"/>
                          <a:pt x="80" y="126"/>
                          <a:pt x="63" y="126"/>
                        </a:cubicBezTo>
                        <a:cubicBezTo>
                          <a:pt x="45" y="126"/>
                          <a:pt x="30" y="120"/>
                          <a:pt x="18" y="107"/>
                        </a:cubicBezTo>
                        <a:cubicBezTo>
                          <a:pt x="6" y="95"/>
                          <a:pt x="0" y="80"/>
                          <a:pt x="0" y="63"/>
                        </a:cubicBezTo>
                        <a:cubicBezTo>
                          <a:pt x="0" y="45"/>
                          <a:pt x="6" y="31"/>
                          <a:pt x="18" y="18"/>
                        </a:cubicBezTo>
                        <a:cubicBezTo>
                          <a:pt x="30" y="6"/>
                          <a:pt x="45" y="0"/>
                          <a:pt x="63" y="0"/>
                        </a:cubicBezTo>
                        <a:cubicBezTo>
                          <a:pt x="80" y="0"/>
                          <a:pt x="95" y="6"/>
                          <a:pt x="107" y="18"/>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93" name="Rectangle 58"/>
                  <p:cNvSpPr>
                    <a:spLocks noChangeArrowheads="1"/>
                  </p:cNvSpPr>
                  <p:nvPr/>
                </p:nvSpPr>
                <p:spPr bwMode="auto">
                  <a:xfrm>
                    <a:off x="2387601" y="3040063"/>
                    <a:ext cx="422275"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89" name="Group 88"/>
                <p:cNvGrpSpPr/>
                <p:nvPr/>
              </p:nvGrpSpPr>
              <p:grpSpPr>
                <a:xfrm rot="5400000">
                  <a:off x="2877190" y="2929392"/>
                  <a:ext cx="322665" cy="262866"/>
                  <a:chOff x="2387601" y="3222625"/>
                  <a:chExt cx="411163" cy="334963"/>
                </a:xfrm>
                <a:grpFill/>
              </p:grpSpPr>
              <p:sp>
                <p:nvSpPr>
                  <p:cNvPr id="90" name="Freeform 43"/>
                  <p:cNvSpPr/>
                  <p:nvPr/>
                </p:nvSpPr>
                <p:spPr bwMode="auto">
                  <a:xfrm>
                    <a:off x="2463801" y="3222625"/>
                    <a:ext cx="334963" cy="334963"/>
                  </a:xfrm>
                  <a:custGeom>
                    <a:avLst/>
                    <a:gdLst/>
                    <a:ahLst/>
                    <a:cxnLst>
                      <a:cxn ang="0">
                        <a:pos x="0" y="67"/>
                      </a:cxn>
                      <a:cxn ang="0">
                        <a:pos x="19" y="19"/>
                      </a:cxn>
                      <a:cxn ang="0">
                        <a:pos x="67" y="0"/>
                      </a:cxn>
                      <a:cxn ang="0">
                        <a:pos x="114" y="19"/>
                      </a:cxn>
                      <a:cxn ang="0">
                        <a:pos x="134" y="67"/>
                      </a:cxn>
                      <a:cxn ang="0">
                        <a:pos x="114" y="114"/>
                      </a:cxn>
                      <a:cxn ang="0">
                        <a:pos x="67" y="134"/>
                      </a:cxn>
                      <a:cxn ang="0">
                        <a:pos x="19" y="114"/>
                      </a:cxn>
                      <a:cxn ang="0">
                        <a:pos x="0" y="67"/>
                      </a:cxn>
                    </a:cxnLst>
                    <a:rect l="0" t="0" r="r" b="b"/>
                    <a:pathLst>
                      <a:path w="134" h="134">
                        <a:moveTo>
                          <a:pt x="0" y="67"/>
                        </a:moveTo>
                        <a:cubicBezTo>
                          <a:pt x="0" y="48"/>
                          <a:pt x="6" y="33"/>
                          <a:pt x="19" y="19"/>
                        </a:cubicBezTo>
                        <a:cubicBezTo>
                          <a:pt x="32" y="6"/>
                          <a:pt x="48" y="0"/>
                          <a:pt x="67" y="0"/>
                        </a:cubicBezTo>
                        <a:cubicBezTo>
                          <a:pt x="85" y="0"/>
                          <a:pt x="101" y="6"/>
                          <a:pt x="114" y="19"/>
                        </a:cubicBezTo>
                        <a:cubicBezTo>
                          <a:pt x="127" y="33"/>
                          <a:pt x="134" y="48"/>
                          <a:pt x="134" y="67"/>
                        </a:cubicBezTo>
                        <a:cubicBezTo>
                          <a:pt x="134" y="85"/>
                          <a:pt x="127" y="101"/>
                          <a:pt x="114" y="114"/>
                        </a:cubicBezTo>
                        <a:cubicBezTo>
                          <a:pt x="101" y="127"/>
                          <a:pt x="85" y="134"/>
                          <a:pt x="67" y="134"/>
                        </a:cubicBezTo>
                        <a:cubicBezTo>
                          <a:pt x="48" y="134"/>
                          <a:pt x="32" y="127"/>
                          <a:pt x="19" y="114"/>
                        </a:cubicBezTo>
                        <a:cubicBezTo>
                          <a:pt x="6" y="101"/>
                          <a:pt x="0" y="85"/>
                          <a:pt x="0" y="6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91" name="Rectangle 59"/>
                  <p:cNvSpPr>
                    <a:spLocks noChangeArrowheads="1"/>
                  </p:cNvSpPr>
                  <p:nvPr/>
                </p:nvSpPr>
                <p:spPr bwMode="auto">
                  <a:xfrm>
                    <a:off x="2387601" y="3357563"/>
                    <a:ext cx="271463"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grpSp>
        <p:grpSp>
          <p:nvGrpSpPr>
            <p:cNvPr id="245" name="Group 244"/>
            <p:cNvGrpSpPr/>
            <p:nvPr/>
          </p:nvGrpSpPr>
          <p:grpSpPr>
            <a:xfrm>
              <a:off x="7503" y="3688"/>
              <a:ext cx="2297" cy="763"/>
              <a:chOff x="4764591" y="2341843"/>
              <a:chExt cx="1458842" cy="484620"/>
            </a:xfrm>
            <a:grpFill/>
          </p:grpSpPr>
          <p:grpSp>
            <p:nvGrpSpPr>
              <p:cNvPr id="116" name="Group 115"/>
              <p:cNvGrpSpPr/>
              <p:nvPr/>
            </p:nvGrpSpPr>
            <p:grpSpPr>
              <a:xfrm rot="5400000">
                <a:off x="5619216" y="2480127"/>
                <a:ext cx="444754" cy="247916"/>
                <a:chOff x="1795463" y="1947863"/>
                <a:chExt cx="566738" cy="315913"/>
              </a:xfrm>
              <a:grpFill/>
            </p:grpSpPr>
            <p:sp>
              <p:nvSpPr>
                <p:cNvPr id="150" name="Freeform 37"/>
                <p:cNvSpPr/>
                <p:nvPr/>
              </p:nvSpPr>
              <p:spPr bwMode="auto">
                <a:xfrm>
                  <a:off x="1795463" y="1947863"/>
                  <a:ext cx="315913" cy="315913"/>
                </a:xfrm>
                <a:custGeom>
                  <a:avLst/>
                  <a:gdLst/>
                  <a:ahLst/>
                  <a:cxnLst>
                    <a:cxn ang="0">
                      <a:pos x="108" y="19"/>
                    </a:cxn>
                    <a:cxn ang="0">
                      <a:pos x="126" y="63"/>
                    </a:cxn>
                    <a:cxn ang="0">
                      <a:pos x="108" y="107"/>
                    </a:cxn>
                    <a:cxn ang="0">
                      <a:pos x="63" y="126"/>
                    </a:cxn>
                    <a:cxn ang="0">
                      <a:pos x="19" y="107"/>
                    </a:cxn>
                    <a:cxn ang="0">
                      <a:pos x="0" y="63"/>
                    </a:cxn>
                    <a:cxn ang="0">
                      <a:pos x="19" y="19"/>
                    </a:cxn>
                    <a:cxn ang="0">
                      <a:pos x="63" y="0"/>
                    </a:cxn>
                    <a:cxn ang="0">
                      <a:pos x="108" y="19"/>
                    </a:cxn>
                  </a:cxnLst>
                  <a:rect l="0" t="0" r="r" b="b"/>
                  <a:pathLst>
                    <a:path w="126" h="126">
                      <a:moveTo>
                        <a:pt x="108" y="19"/>
                      </a:moveTo>
                      <a:cubicBezTo>
                        <a:pt x="120" y="31"/>
                        <a:pt x="126" y="45"/>
                        <a:pt x="126" y="63"/>
                      </a:cubicBezTo>
                      <a:cubicBezTo>
                        <a:pt x="126" y="80"/>
                        <a:pt x="120" y="95"/>
                        <a:pt x="108" y="107"/>
                      </a:cubicBezTo>
                      <a:cubicBezTo>
                        <a:pt x="96" y="120"/>
                        <a:pt x="81" y="126"/>
                        <a:pt x="63" y="126"/>
                      </a:cubicBezTo>
                      <a:cubicBezTo>
                        <a:pt x="46" y="126"/>
                        <a:pt x="31" y="120"/>
                        <a:pt x="19" y="107"/>
                      </a:cubicBezTo>
                      <a:cubicBezTo>
                        <a:pt x="6" y="95"/>
                        <a:pt x="0" y="80"/>
                        <a:pt x="0" y="63"/>
                      </a:cubicBezTo>
                      <a:cubicBezTo>
                        <a:pt x="0" y="45"/>
                        <a:pt x="6" y="31"/>
                        <a:pt x="19" y="19"/>
                      </a:cubicBezTo>
                      <a:cubicBezTo>
                        <a:pt x="31" y="6"/>
                        <a:pt x="46" y="0"/>
                        <a:pt x="63" y="0"/>
                      </a:cubicBezTo>
                      <a:cubicBezTo>
                        <a:pt x="81" y="0"/>
                        <a:pt x="96" y="6"/>
                        <a:pt x="108" y="19"/>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51" name="Rectangle 48"/>
                <p:cNvSpPr>
                  <a:spLocks noChangeArrowheads="1"/>
                </p:cNvSpPr>
                <p:nvPr/>
              </p:nvSpPr>
              <p:spPr bwMode="auto">
                <a:xfrm>
                  <a:off x="1941513" y="2078038"/>
                  <a:ext cx="420688"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17" name="Group 116"/>
              <p:cNvGrpSpPr/>
              <p:nvPr/>
            </p:nvGrpSpPr>
            <p:grpSpPr>
              <a:xfrm rot="5400000">
                <a:off x="5928800" y="2531828"/>
                <a:ext cx="325156" cy="264111"/>
                <a:chOff x="1947863" y="1619250"/>
                <a:chExt cx="414338" cy="336550"/>
              </a:xfrm>
              <a:grpFill/>
            </p:grpSpPr>
            <p:sp>
              <p:nvSpPr>
                <p:cNvPr id="148" name="Freeform 38"/>
                <p:cNvSpPr/>
                <p:nvPr/>
              </p:nvSpPr>
              <p:spPr bwMode="auto">
                <a:xfrm>
                  <a:off x="1947863" y="1619250"/>
                  <a:ext cx="336550" cy="336550"/>
                </a:xfrm>
                <a:custGeom>
                  <a:avLst/>
                  <a:gdLst/>
                  <a:ahLst/>
                  <a:cxnLst>
                    <a:cxn ang="0">
                      <a:pos x="67" y="0"/>
                    </a:cxn>
                    <a:cxn ang="0">
                      <a:pos x="115" y="20"/>
                    </a:cxn>
                    <a:cxn ang="0">
                      <a:pos x="134" y="67"/>
                    </a:cxn>
                    <a:cxn ang="0">
                      <a:pos x="115" y="114"/>
                    </a:cxn>
                    <a:cxn ang="0">
                      <a:pos x="67" y="134"/>
                    </a:cxn>
                    <a:cxn ang="0">
                      <a:pos x="20" y="114"/>
                    </a:cxn>
                    <a:cxn ang="0">
                      <a:pos x="0" y="67"/>
                    </a:cxn>
                    <a:cxn ang="0">
                      <a:pos x="20" y="20"/>
                    </a:cxn>
                    <a:cxn ang="0">
                      <a:pos x="67" y="0"/>
                    </a:cxn>
                  </a:cxnLst>
                  <a:rect l="0" t="0" r="r" b="b"/>
                  <a:pathLst>
                    <a:path w="134" h="134">
                      <a:moveTo>
                        <a:pt x="67" y="0"/>
                      </a:moveTo>
                      <a:cubicBezTo>
                        <a:pt x="86" y="0"/>
                        <a:pt x="102" y="6"/>
                        <a:pt x="115" y="20"/>
                      </a:cubicBezTo>
                      <a:cubicBezTo>
                        <a:pt x="128" y="33"/>
                        <a:pt x="134" y="48"/>
                        <a:pt x="134" y="67"/>
                      </a:cubicBezTo>
                      <a:cubicBezTo>
                        <a:pt x="134" y="85"/>
                        <a:pt x="128" y="101"/>
                        <a:pt x="115" y="114"/>
                      </a:cubicBezTo>
                      <a:cubicBezTo>
                        <a:pt x="102" y="127"/>
                        <a:pt x="86" y="134"/>
                        <a:pt x="67" y="134"/>
                      </a:cubicBezTo>
                      <a:cubicBezTo>
                        <a:pt x="49" y="134"/>
                        <a:pt x="33" y="127"/>
                        <a:pt x="20" y="114"/>
                      </a:cubicBezTo>
                      <a:cubicBezTo>
                        <a:pt x="7" y="101"/>
                        <a:pt x="0" y="85"/>
                        <a:pt x="0" y="67"/>
                      </a:cubicBezTo>
                      <a:cubicBezTo>
                        <a:pt x="0" y="48"/>
                        <a:pt x="7" y="33"/>
                        <a:pt x="20" y="20"/>
                      </a:cubicBezTo>
                      <a:cubicBezTo>
                        <a:pt x="33" y="6"/>
                        <a:pt x="49" y="0"/>
                        <a:pt x="67" y="0"/>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49" name="Rectangle 49"/>
                <p:cNvSpPr>
                  <a:spLocks noChangeArrowheads="1"/>
                </p:cNvSpPr>
                <p:nvPr/>
              </p:nvSpPr>
              <p:spPr bwMode="auto">
                <a:xfrm>
                  <a:off x="2109788" y="1760538"/>
                  <a:ext cx="252413" cy="53975"/>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18" name="Group 117"/>
              <p:cNvGrpSpPr/>
              <p:nvPr/>
            </p:nvGrpSpPr>
            <p:grpSpPr>
              <a:xfrm rot="5400000">
                <a:off x="5348253" y="2472030"/>
                <a:ext cx="484620" cy="224246"/>
                <a:chOff x="1744663" y="2282825"/>
                <a:chExt cx="617538" cy="285750"/>
              </a:xfrm>
              <a:grpFill/>
            </p:grpSpPr>
            <p:sp>
              <p:nvSpPr>
                <p:cNvPr id="146" name="Freeform 39"/>
                <p:cNvSpPr/>
                <p:nvPr/>
              </p:nvSpPr>
              <p:spPr bwMode="auto">
                <a:xfrm>
                  <a:off x="1744663" y="2282825"/>
                  <a:ext cx="287338" cy="285750"/>
                </a:xfrm>
                <a:custGeom>
                  <a:avLst/>
                  <a:gdLst/>
                  <a:ahLst/>
                  <a:cxnLst>
                    <a:cxn ang="0">
                      <a:pos x="0" y="57"/>
                    </a:cxn>
                    <a:cxn ang="0">
                      <a:pos x="17" y="17"/>
                    </a:cxn>
                    <a:cxn ang="0">
                      <a:pos x="57" y="0"/>
                    </a:cxn>
                    <a:cxn ang="0">
                      <a:pos x="98" y="17"/>
                    </a:cxn>
                    <a:cxn ang="0">
                      <a:pos x="114" y="57"/>
                    </a:cxn>
                    <a:cxn ang="0">
                      <a:pos x="98" y="97"/>
                    </a:cxn>
                    <a:cxn ang="0">
                      <a:pos x="57" y="114"/>
                    </a:cxn>
                    <a:cxn ang="0">
                      <a:pos x="17" y="97"/>
                    </a:cxn>
                    <a:cxn ang="0">
                      <a:pos x="0" y="57"/>
                    </a:cxn>
                  </a:cxnLst>
                  <a:rect l="0" t="0" r="r" b="b"/>
                  <a:pathLst>
                    <a:path w="114" h="114">
                      <a:moveTo>
                        <a:pt x="0" y="57"/>
                      </a:moveTo>
                      <a:cubicBezTo>
                        <a:pt x="0" y="41"/>
                        <a:pt x="6" y="28"/>
                        <a:pt x="17" y="17"/>
                      </a:cubicBezTo>
                      <a:cubicBezTo>
                        <a:pt x="28" y="5"/>
                        <a:pt x="42" y="0"/>
                        <a:pt x="57" y="0"/>
                      </a:cubicBezTo>
                      <a:cubicBezTo>
                        <a:pt x="73" y="0"/>
                        <a:pt x="87" y="5"/>
                        <a:pt x="98" y="17"/>
                      </a:cubicBezTo>
                      <a:cubicBezTo>
                        <a:pt x="109" y="28"/>
                        <a:pt x="114" y="41"/>
                        <a:pt x="114" y="57"/>
                      </a:cubicBezTo>
                      <a:cubicBezTo>
                        <a:pt x="114" y="73"/>
                        <a:pt x="109" y="86"/>
                        <a:pt x="98" y="97"/>
                      </a:cubicBezTo>
                      <a:cubicBezTo>
                        <a:pt x="87" y="108"/>
                        <a:pt x="73" y="114"/>
                        <a:pt x="57" y="114"/>
                      </a:cubicBezTo>
                      <a:cubicBezTo>
                        <a:pt x="42" y="114"/>
                        <a:pt x="28" y="108"/>
                        <a:pt x="17" y="97"/>
                      </a:cubicBezTo>
                      <a:cubicBezTo>
                        <a:pt x="6" y="86"/>
                        <a:pt x="0" y="73"/>
                        <a:pt x="0" y="5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47" name="Rectangle 50"/>
                <p:cNvSpPr>
                  <a:spLocks noChangeArrowheads="1"/>
                </p:cNvSpPr>
                <p:nvPr/>
              </p:nvSpPr>
              <p:spPr bwMode="auto">
                <a:xfrm>
                  <a:off x="1881188" y="2403475"/>
                  <a:ext cx="481013"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19" name="Group 118"/>
              <p:cNvGrpSpPr/>
              <p:nvPr/>
            </p:nvGrpSpPr>
            <p:grpSpPr>
              <a:xfrm rot="5400000">
                <a:off x="5107188" y="2491339"/>
                <a:ext cx="469670" cy="200576"/>
                <a:chOff x="1763713" y="2614613"/>
                <a:chExt cx="598488" cy="255588"/>
              </a:xfrm>
              <a:grpFill/>
            </p:grpSpPr>
            <p:sp>
              <p:nvSpPr>
                <p:cNvPr id="144" name="Freeform 45"/>
                <p:cNvSpPr/>
                <p:nvPr/>
              </p:nvSpPr>
              <p:spPr bwMode="auto">
                <a:xfrm>
                  <a:off x="1763713" y="2614613"/>
                  <a:ext cx="255588" cy="255588"/>
                </a:xfrm>
                <a:custGeom>
                  <a:avLst/>
                  <a:gdLst/>
                  <a:ahLst/>
                  <a:cxnLst>
                    <a:cxn ang="0">
                      <a:pos x="102" y="51"/>
                    </a:cxn>
                    <a:cxn ang="0">
                      <a:pos x="87" y="87"/>
                    </a:cxn>
                    <a:cxn ang="0">
                      <a:pos x="51" y="102"/>
                    </a:cxn>
                    <a:cxn ang="0">
                      <a:pos x="15" y="87"/>
                    </a:cxn>
                    <a:cxn ang="0">
                      <a:pos x="0" y="51"/>
                    </a:cxn>
                    <a:cxn ang="0">
                      <a:pos x="15" y="15"/>
                    </a:cxn>
                    <a:cxn ang="0">
                      <a:pos x="51" y="0"/>
                    </a:cxn>
                    <a:cxn ang="0">
                      <a:pos x="87" y="15"/>
                    </a:cxn>
                    <a:cxn ang="0">
                      <a:pos x="102" y="51"/>
                    </a:cxn>
                  </a:cxnLst>
                  <a:rect l="0" t="0" r="r" b="b"/>
                  <a:pathLst>
                    <a:path w="102" h="102">
                      <a:moveTo>
                        <a:pt x="102" y="51"/>
                      </a:moveTo>
                      <a:cubicBezTo>
                        <a:pt x="102" y="65"/>
                        <a:pt x="97" y="77"/>
                        <a:pt x="87" y="87"/>
                      </a:cubicBezTo>
                      <a:cubicBezTo>
                        <a:pt x="77" y="97"/>
                        <a:pt x="65" y="102"/>
                        <a:pt x="51" y="102"/>
                      </a:cubicBezTo>
                      <a:cubicBezTo>
                        <a:pt x="37" y="102"/>
                        <a:pt x="25" y="97"/>
                        <a:pt x="15" y="87"/>
                      </a:cubicBezTo>
                      <a:cubicBezTo>
                        <a:pt x="5" y="77"/>
                        <a:pt x="0" y="65"/>
                        <a:pt x="0" y="51"/>
                      </a:cubicBezTo>
                      <a:cubicBezTo>
                        <a:pt x="0" y="37"/>
                        <a:pt x="5" y="25"/>
                        <a:pt x="15" y="15"/>
                      </a:cubicBezTo>
                      <a:cubicBezTo>
                        <a:pt x="25" y="5"/>
                        <a:pt x="37" y="0"/>
                        <a:pt x="51" y="0"/>
                      </a:cubicBezTo>
                      <a:cubicBezTo>
                        <a:pt x="65" y="0"/>
                        <a:pt x="77" y="5"/>
                        <a:pt x="87" y="15"/>
                      </a:cubicBezTo>
                      <a:cubicBezTo>
                        <a:pt x="97" y="25"/>
                        <a:pt x="102" y="37"/>
                        <a:pt x="102" y="51"/>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45" name="Rectangle 51"/>
                <p:cNvSpPr>
                  <a:spLocks noChangeArrowheads="1"/>
                </p:cNvSpPr>
                <p:nvPr/>
              </p:nvSpPr>
              <p:spPr bwMode="auto">
                <a:xfrm>
                  <a:off x="1881188" y="2719388"/>
                  <a:ext cx="481013"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20" name="Group 119"/>
              <p:cNvGrpSpPr/>
              <p:nvPr/>
            </p:nvGrpSpPr>
            <p:grpSpPr>
              <a:xfrm rot="5400000">
                <a:off x="4882942" y="2543663"/>
                <a:ext cx="399905" cy="165693"/>
                <a:chOff x="1852613" y="2967038"/>
                <a:chExt cx="509588" cy="211138"/>
              </a:xfrm>
              <a:grpFill/>
            </p:grpSpPr>
            <p:sp>
              <p:nvSpPr>
                <p:cNvPr id="142" name="Freeform 46"/>
                <p:cNvSpPr/>
                <p:nvPr/>
              </p:nvSpPr>
              <p:spPr bwMode="auto">
                <a:xfrm>
                  <a:off x="1852613" y="2967038"/>
                  <a:ext cx="211138" cy="211138"/>
                </a:xfrm>
                <a:custGeom>
                  <a:avLst/>
                  <a:gdLst/>
                  <a:ahLst/>
                  <a:cxnLst>
                    <a:cxn ang="0">
                      <a:pos x="72" y="12"/>
                    </a:cxn>
                    <a:cxn ang="0">
                      <a:pos x="84" y="42"/>
                    </a:cxn>
                    <a:cxn ang="0">
                      <a:pos x="72" y="72"/>
                    </a:cxn>
                    <a:cxn ang="0">
                      <a:pos x="42" y="84"/>
                    </a:cxn>
                    <a:cxn ang="0">
                      <a:pos x="12" y="72"/>
                    </a:cxn>
                    <a:cxn ang="0">
                      <a:pos x="0" y="42"/>
                    </a:cxn>
                    <a:cxn ang="0">
                      <a:pos x="12" y="12"/>
                    </a:cxn>
                    <a:cxn ang="0">
                      <a:pos x="42" y="0"/>
                    </a:cxn>
                    <a:cxn ang="0">
                      <a:pos x="72" y="12"/>
                    </a:cxn>
                  </a:cxnLst>
                  <a:rect l="0" t="0" r="r" b="b"/>
                  <a:pathLst>
                    <a:path w="84" h="84">
                      <a:moveTo>
                        <a:pt x="72" y="12"/>
                      </a:moveTo>
                      <a:cubicBezTo>
                        <a:pt x="80" y="20"/>
                        <a:pt x="84" y="30"/>
                        <a:pt x="84" y="42"/>
                      </a:cubicBezTo>
                      <a:cubicBezTo>
                        <a:pt x="84" y="53"/>
                        <a:pt x="80" y="63"/>
                        <a:pt x="72" y="72"/>
                      </a:cubicBezTo>
                      <a:cubicBezTo>
                        <a:pt x="64" y="80"/>
                        <a:pt x="54" y="84"/>
                        <a:pt x="42" y="84"/>
                      </a:cubicBezTo>
                      <a:cubicBezTo>
                        <a:pt x="31" y="84"/>
                        <a:pt x="21" y="80"/>
                        <a:pt x="12" y="72"/>
                      </a:cubicBezTo>
                      <a:cubicBezTo>
                        <a:pt x="4" y="63"/>
                        <a:pt x="0" y="53"/>
                        <a:pt x="0" y="42"/>
                      </a:cubicBezTo>
                      <a:cubicBezTo>
                        <a:pt x="0" y="30"/>
                        <a:pt x="4" y="20"/>
                        <a:pt x="12" y="12"/>
                      </a:cubicBezTo>
                      <a:cubicBezTo>
                        <a:pt x="21" y="4"/>
                        <a:pt x="31" y="0"/>
                        <a:pt x="42" y="0"/>
                      </a:cubicBezTo>
                      <a:cubicBezTo>
                        <a:pt x="54" y="0"/>
                        <a:pt x="64" y="4"/>
                        <a:pt x="72" y="12"/>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43" name="Rectangle 52"/>
                <p:cNvSpPr>
                  <a:spLocks noChangeArrowheads="1"/>
                </p:cNvSpPr>
                <p:nvPr/>
              </p:nvSpPr>
              <p:spPr bwMode="auto">
                <a:xfrm>
                  <a:off x="1941513" y="3040063"/>
                  <a:ext cx="420688"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21" name="Group 120"/>
              <p:cNvGrpSpPr/>
              <p:nvPr/>
            </p:nvGrpSpPr>
            <p:grpSpPr>
              <a:xfrm rot="5400000">
                <a:off x="4702924" y="2626510"/>
                <a:ext cx="261620" cy="138285"/>
                <a:chOff x="2028826" y="3302000"/>
                <a:chExt cx="333375" cy="176213"/>
              </a:xfrm>
              <a:grpFill/>
            </p:grpSpPr>
            <p:sp>
              <p:nvSpPr>
                <p:cNvPr id="140" name="Freeform 44"/>
                <p:cNvSpPr/>
                <p:nvPr/>
              </p:nvSpPr>
              <p:spPr bwMode="auto">
                <a:xfrm>
                  <a:off x="2028826" y="3302000"/>
                  <a:ext cx="176213" cy="176213"/>
                </a:xfrm>
                <a:custGeom>
                  <a:avLst/>
                  <a:gdLst/>
                  <a:ahLst/>
                  <a:cxnLst>
                    <a:cxn ang="0">
                      <a:pos x="70" y="35"/>
                    </a:cxn>
                    <a:cxn ang="0">
                      <a:pos x="60" y="60"/>
                    </a:cxn>
                    <a:cxn ang="0">
                      <a:pos x="35" y="70"/>
                    </a:cxn>
                    <a:cxn ang="0">
                      <a:pos x="10" y="60"/>
                    </a:cxn>
                    <a:cxn ang="0">
                      <a:pos x="0" y="35"/>
                    </a:cxn>
                    <a:cxn ang="0">
                      <a:pos x="10" y="10"/>
                    </a:cxn>
                    <a:cxn ang="0">
                      <a:pos x="35" y="0"/>
                    </a:cxn>
                    <a:cxn ang="0">
                      <a:pos x="60" y="10"/>
                    </a:cxn>
                    <a:cxn ang="0">
                      <a:pos x="70" y="35"/>
                    </a:cxn>
                  </a:cxnLst>
                  <a:rect l="0" t="0" r="r" b="b"/>
                  <a:pathLst>
                    <a:path w="70" h="70">
                      <a:moveTo>
                        <a:pt x="70" y="35"/>
                      </a:moveTo>
                      <a:cubicBezTo>
                        <a:pt x="70" y="45"/>
                        <a:pt x="67" y="53"/>
                        <a:pt x="60" y="60"/>
                      </a:cubicBezTo>
                      <a:cubicBezTo>
                        <a:pt x="53" y="66"/>
                        <a:pt x="45" y="70"/>
                        <a:pt x="35" y="70"/>
                      </a:cubicBezTo>
                      <a:cubicBezTo>
                        <a:pt x="25" y="70"/>
                        <a:pt x="17" y="66"/>
                        <a:pt x="10" y="60"/>
                      </a:cubicBezTo>
                      <a:cubicBezTo>
                        <a:pt x="3" y="53"/>
                        <a:pt x="0" y="45"/>
                        <a:pt x="0" y="35"/>
                      </a:cubicBezTo>
                      <a:cubicBezTo>
                        <a:pt x="0" y="25"/>
                        <a:pt x="3" y="17"/>
                        <a:pt x="10" y="10"/>
                      </a:cubicBezTo>
                      <a:cubicBezTo>
                        <a:pt x="17" y="3"/>
                        <a:pt x="25" y="0"/>
                        <a:pt x="35" y="0"/>
                      </a:cubicBezTo>
                      <a:cubicBezTo>
                        <a:pt x="45" y="0"/>
                        <a:pt x="53" y="3"/>
                        <a:pt x="60" y="10"/>
                      </a:cubicBezTo>
                      <a:cubicBezTo>
                        <a:pt x="67" y="17"/>
                        <a:pt x="70" y="25"/>
                        <a:pt x="70" y="35"/>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41" name="Rectangle 53"/>
                <p:cNvSpPr>
                  <a:spLocks noChangeArrowheads="1"/>
                </p:cNvSpPr>
                <p:nvPr/>
              </p:nvSpPr>
              <p:spPr bwMode="auto">
                <a:xfrm>
                  <a:off x="2092326" y="3357563"/>
                  <a:ext cx="269875"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grpSp>
          <p:nvGrpSpPr>
            <p:cNvPr id="244" name="Group 243"/>
            <p:cNvGrpSpPr/>
            <p:nvPr/>
          </p:nvGrpSpPr>
          <p:grpSpPr>
            <a:xfrm>
              <a:off x="7405" y="4281"/>
              <a:ext cx="2827" cy="1044"/>
              <a:chOff x="4702301" y="2718569"/>
              <a:chExt cx="1795210" cy="663051"/>
            </a:xfrm>
            <a:grpFill/>
          </p:grpSpPr>
          <p:sp>
            <p:nvSpPr>
              <p:cNvPr id="115" name="Freeform 36"/>
              <p:cNvSpPr/>
              <p:nvPr/>
            </p:nvSpPr>
            <p:spPr bwMode="auto">
              <a:xfrm rot="5400000">
                <a:off x="6186682" y="2719191"/>
                <a:ext cx="311452" cy="310207"/>
              </a:xfrm>
              <a:custGeom>
                <a:avLst/>
                <a:gdLst/>
                <a:ahLst/>
                <a:cxnLst>
                  <a:cxn ang="0">
                    <a:pos x="135" y="23"/>
                  </a:cxn>
                  <a:cxn ang="0">
                    <a:pos x="158" y="79"/>
                  </a:cxn>
                  <a:cxn ang="0">
                    <a:pos x="135" y="135"/>
                  </a:cxn>
                  <a:cxn ang="0">
                    <a:pos x="79" y="158"/>
                  </a:cxn>
                  <a:cxn ang="0">
                    <a:pos x="24" y="135"/>
                  </a:cxn>
                  <a:cxn ang="0">
                    <a:pos x="0" y="79"/>
                  </a:cxn>
                  <a:cxn ang="0">
                    <a:pos x="24" y="23"/>
                  </a:cxn>
                  <a:cxn ang="0">
                    <a:pos x="79" y="0"/>
                  </a:cxn>
                  <a:cxn ang="0">
                    <a:pos x="135" y="23"/>
                  </a:cxn>
                </a:cxnLst>
                <a:rect l="0" t="0" r="r" b="b"/>
                <a:pathLst>
                  <a:path w="158" h="158">
                    <a:moveTo>
                      <a:pt x="135" y="23"/>
                    </a:moveTo>
                    <a:cubicBezTo>
                      <a:pt x="150" y="39"/>
                      <a:pt x="158" y="57"/>
                      <a:pt x="158" y="79"/>
                    </a:cubicBezTo>
                    <a:cubicBezTo>
                      <a:pt x="158" y="100"/>
                      <a:pt x="150" y="119"/>
                      <a:pt x="135" y="135"/>
                    </a:cubicBezTo>
                    <a:cubicBezTo>
                      <a:pt x="120" y="150"/>
                      <a:pt x="101" y="158"/>
                      <a:pt x="79" y="158"/>
                    </a:cubicBezTo>
                    <a:cubicBezTo>
                      <a:pt x="58" y="158"/>
                      <a:pt x="39" y="150"/>
                      <a:pt x="24" y="135"/>
                    </a:cubicBezTo>
                    <a:cubicBezTo>
                      <a:pt x="8" y="119"/>
                      <a:pt x="0" y="100"/>
                      <a:pt x="0" y="79"/>
                    </a:cubicBezTo>
                    <a:cubicBezTo>
                      <a:pt x="0" y="57"/>
                      <a:pt x="8" y="39"/>
                      <a:pt x="24" y="23"/>
                    </a:cubicBezTo>
                    <a:cubicBezTo>
                      <a:pt x="39" y="8"/>
                      <a:pt x="58" y="0"/>
                      <a:pt x="79" y="0"/>
                    </a:cubicBezTo>
                    <a:cubicBezTo>
                      <a:pt x="101" y="0"/>
                      <a:pt x="120" y="8"/>
                      <a:pt x="135" y="23"/>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nvGrpSpPr>
              <p:cNvPr id="122" name="Group 121"/>
              <p:cNvGrpSpPr/>
              <p:nvPr/>
            </p:nvGrpSpPr>
            <p:grpSpPr>
              <a:xfrm rot="5400000">
                <a:off x="5642887" y="3015353"/>
                <a:ext cx="397412" cy="165693"/>
                <a:chOff x="2387601" y="2000250"/>
                <a:chExt cx="506412" cy="211138"/>
              </a:xfrm>
              <a:grpFill/>
            </p:grpSpPr>
            <p:sp>
              <p:nvSpPr>
                <p:cNvPr id="138" name="Freeform 41"/>
                <p:cNvSpPr/>
                <p:nvPr/>
              </p:nvSpPr>
              <p:spPr bwMode="auto">
                <a:xfrm>
                  <a:off x="2684463" y="2000250"/>
                  <a:ext cx="209550" cy="211138"/>
                </a:xfrm>
                <a:custGeom>
                  <a:avLst/>
                  <a:gdLst/>
                  <a:ahLst/>
                  <a:cxnLst>
                    <a:cxn ang="0">
                      <a:pos x="71" y="12"/>
                    </a:cxn>
                    <a:cxn ang="0">
                      <a:pos x="84" y="42"/>
                    </a:cxn>
                    <a:cxn ang="0">
                      <a:pos x="71" y="71"/>
                    </a:cxn>
                    <a:cxn ang="0">
                      <a:pos x="42" y="84"/>
                    </a:cxn>
                    <a:cxn ang="0">
                      <a:pos x="12" y="71"/>
                    </a:cxn>
                    <a:cxn ang="0">
                      <a:pos x="0" y="42"/>
                    </a:cxn>
                    <a:cxn ang="0">
                      <a:pos x="12" y="12"/>
                    </a:cxn>
                    <a:cxn ang="0">
                      <a:pos x="42" y="0"/>
                    </a:cxn>
                    <a:cxn ang="0">
                      <a:pos x="71" y="12"/>
                    </a:cxn>
                  </a:cxnLst>
                  <a:rect l="0" t="0" r="r" b="b"/>
                  <a:pathLst>
                    <a:path w="84" h="84">
                      <a:moveTo>
                        <a:pt x="71" y="12"/>
                      </a:moveTo>
                      <a:cubicBezTo>
                        <a:pt x="80" y="20"/>
                        <a:pt x="84" y="30"/>
                        <a:pt x="84" y="42"/>
                      </a:cubicBezTo>
                      <a:cubicBezTo>
                        <a:pt x="84" y="53"/>
                        <a:pt x="80" y="63"/>
                        <a:pt x="71" y="71"/>
                      </a:cubicBezTo>
                      <a:cubicBezTo>
                        <a:pt x="63" y="80"/>
                        <a:pt x="53" y="84"/>
                        <a:pt x="42" y="84"/>
                      </a:cubicBezTo>
                      <a:cubicBezTo>
                        <a:pt x="30" y="84"/>
                        <a:pt x="20" y="80"/>
                        <a:pt x="12" y="71"/>
                      </a:cubicBezTo>
                      <a:cubicBezTo>
                        <a:pt x="4" y="63"/>
                        <a:pt x="0" y="53"/>
                        <a:pt x="0" y="42"/>
                      </a:cubicBezTo>
                      <a:cubicBezTo>
                        <a:pt x="0" y="30"/>
                        <a:pt x="4" y="20"/>
                        <a:pt x="12" y="12"/>
                      </a:cubicBezTo>
                      <a:cubicBezTo>
                        <a:pt x="20" y="4"/>
                        <a:pt x="30" y="0"/>
                        <a:pt x="42" y="0"/>
                      </a:cubicBezTo>
                      <a:cubicBezTo>
                        <a:pt x="53" y="0"/>
                        <a:pt x="63" y="4"/>
                        <a:pt x="71" y="12"/>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39" name="Rectangle 54"/>
                <p:cNvSpPr>
                  <a:spLocks noChangeArrowheads="1"/>
                </p:cNvSpPr>
                <p:nvPr/>
              </p:nvSpPr>
              <p:spPr bwMode="auto">
                <a:xfrm>
                  <a:off x="2387601" y="2078038"/>
                  <a:ext cx="422275"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23" name="Group 122"/>
              <p:cNvGrpSpPr/>
              <p:nvPr/>
            </p:nvGrpSpPr>
            <p:grpSpPr>
              <a:xfrm rot="5400000">
                <a:off x="5961190" y="2961161"/>
                <a:ext cx="260374" cy="137039"/>
                <a:chOff x="2387601" y="1700213"/>
                <a:chExt cx="331788" cy="174625"/>
              </a:xfrm>
              <a:grpFill/>
            </p:grpSpPr>
            <p:sp>
              <p:nvSpPr>
                <p:cNvPr id="136" name="Freeform 40"/>
                <p:cNvSpPr/>
                <p:nvPr/>
              </p:nvSpPr>
              <p:spPr bwMode="auto">
                <a:xfrm>
                  <a:off x="2543176" y="1700213"/>
                  <a:ext cx="176213" cy="174625"/>
                </a:xfrm>
                <a:custGeom>
                  <a:avLst/>
                  <a:gdLst/>
                  <a:ahLst/>
                  <a:cxnLst>
                    <a:cxn ang="0">
                      <a:pos x="35" y="0"/>
                    </a:cxn>
                    <a:cxn ang="0">
                      <a:pos x="59" y="10"/>
                    </a:cxn>
                    <a:cxn ang="0">
                      <a:pos x="70" y="35"/>
                    </a:cxn>
                    <a:cxn ang="0">
                      <a:pos x="59" y="59"/>
                    </a:cxn>
                    <a:cxn ang="0">
                      <a:pos x="35" y="70"/>
                    </a:cxn>
                    <a:cxn ang="0">
                      <a:pos x="10" y="59"/>
                    </a:cxn>
                    <a:cxn ang="0">
                      <a:pos x="0" y="35"/>
                    </a:cxn>
                    <a:cxn ang="0">
                      <a:pos x="10" y="10"/>
                    </a:cxn>
                    <a:cxn ang="0">
                      <a:pos x="35" y="0"/>
                    </a:cxn>
                  </a:cxnLst>
                  <a:rect l="0" t="0" r="r" b="b"/>
                  <a:pathLst>
                    <a:path w="70" h="70">
                      <a:moveTo>
                        <a:pt x="35" y="0"/>
                      </a:moveTo>
                      <a:cubicBezTo>
                        <a:pt x="44" y="0"/>
                        <a:pt x="53" y="3"/>
                        <a:pt x="59" y="10"/>
                      </a:cubicBezTo>
                      <a:cubicBezTo>
                        <a:pt x="66" y="17"/>
                        <a:pt x="70" y="25"/>
                        <a:pt x="70" y="35"/>
                      </a:cubicBezTo>
                      <a:cubicBezTo>
                        <a:pt x="70" y="44"/>
                        <a:pt x="66" y="53"/>
                        <a:pt x="59" y="59"/>
                      </a:cubicBezTo>
                      <a:cubicBezTo>
                        <a:pt x="53" y="66"/>
                        <a:pt x="44" y="70"/>
                        <a:pt x="35" y="70"/>
                      </a:cubicBezTo>
                      <a:cubicBezTo>
                        <a:pt x="25" y="70"/>
                        <a:pt x="17" y="66"/>
                        <a:pt x="10" y="59"/>
                      </a:cubicBezTo>
                      <a:cubicBezTo>
                        <a:pt x="3" y="53"/>
                        <a:pt x="0" y="44"/>
                        <a:pt x="0" y="35"/>
                      </a:cubicBezTo>
                      <a:cubicBezTo>
                        <a:pt x="0" y="25"/>
                        <a:pt x="3" y="17"/>
                        <a:pt x="10" y="10"/>
                      </a:cubicBezTo>
                      <a:cubicBezTo>
                        <a:pt x="17" y="3"/>
                        <a:pt x="25" y="0"/>
                        <a:pt x="35" y="0"/>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37" name="Rectangle 55"/>
                <p:cNvSpPr>
                  <a:spLocks noChangeArrowheads="1"/>
                </p:cNvSpPr>
                <p:nvPr/>
              </p:nvSpPr>
              <p:spPr bwMode="auto">
                <a:xfrm>
                  <a:off x="2387601" y="1760538"/>
                  <a:ext cx="254000" cy="53975"/>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24" name="Group 123"/>
              <p:cNvGrpSpPr/>
              <p:nvPr/>
            </p:nvGrpSpPr>
            <p:grpSpPr>
              <a:xfrm rot="5400000">
                <a:off x="5355728" y="3033417"/>
                <a:ext cx="468424" cy="200576"/>
                <a:chOff x="2387601" y="2298700"/>
                <a:chExt cx="596900" cy="255588"/>
              </a:xfrm>
              <a:grpFill/>
            </p:grpSpPr>
            <p:sp>
              <p:nvSpPr>
                <p:cNvPr id="134" name="Freeform 34"/>
                <p:cNvSpPr/>
                <p:nvPr/>
              </p:nvSpPr>
              <p:spPr bwMode="auto">
                <a:xfrm>
                  <a:off x="2728913" y="2298700"/>
                  <a:ext cx="255588" cy="255588"/>
                </a:xfrm>
                <a:custGeom>
                  <a:avLst/>
                  <a:gdLst/>
                  <a:ahLst/>
                  <a:cxnLst>
                    <a:cxn ang="0">
                      <a:pos x="87" y="87"/>
                    </a:cxn>
                    <a:cxn ang="0">
                      <a:pos x="51" y="102"/>
                    </a:cxn>
                    <a:cxn ang="0">
                      <a:pos x="15" y="87"/>
                    </a:cxn>
                    <a:cxn ang="0">
                      <a:pos x="0" y="51"/>
                    </a:cxn>
                    <a:cxn ang="0">
                      <a:pos x="15" y="15"/>
                    </a:cxn>
                    <a:cxn ang="0">
                      <a:pos x="51" y="0"/>
                    </a:cxn>
                    <a:cxn ang="0">
                      <a:pos x="87" y="15"/>
                    </a:cxn>
                    <a:cxn ang="0">
                      <a:pos x="102" y="51"/>
                    </a:cxn>
                    <a:cxn ang="0">
                      <a:pos x="87" y="87"/>
                    </a:cxn>
                  </a:cxnLst>
                  <a:rect l="0" t="0" r="r" b="b"/>
                  <a:pathLst>
                    <a:path w="102" h="102">
                      <a:moveTo>
                        <a:pt x="87" y="87"/>
                      </a:moveTo>
                      <a:cubicBezTo>
                        <a:pt x="77" y="97"/>
                        <a:pt x="65" y="102"/>
                        <a:pt x="51" y="102"/>
                      </a:cubicBezTo>
                      <a:cubicBezTo>
                        <a:pt x="37" y="102"/>
                        <a:pt x="24" y="97"/>
                        <a:pt x="15" y="87"/>
                      </a:cubicBezTo>
                      <a:cubicBezTo>
                        <a:pt x="5" y="77"/>
                        <a:pt x="0" y="65"/>
                        <a:pt x="0" y="51"/>
                      </a:cubicBezTo>
                      <a:cubicBezTo>
                        <a:pt x="0" y="37"/>
                        <a:pt x="5" y="25"/>
                        <a:pt x="15" y="15"/>
                      </a:cubicBezTo>
                      <a:cubicBezTo>
                        <a:pt x="24" y="5"/>
                        <a:pt x="37" y="0"/>
                        <a:pt x="51" y="0"/>
                      </a:cubicBezTo>
                      <a:cubicBezTo>
                        <a:pt x="65" y="0"/>
                        <a:pt x="77" y="5"/>
                        <a:pt x="87" y="15"/>
                      </a:cubicBezTo>
                      <a:cubicBezTo>
                        <a:pt x="97" y="25"/>
                        <a:pt x="102" y="37"/>
                        <a:pt x="102" y="51"/>
                      </a:cubicBezTo>
                      <a:cubicBezTo>
                        <a:pt x="102" y="65"/>
                        <a:pt x="97" y="77"/>
                        <a:pt x="87" y="8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35" name="Rectangle 56"/>
                <p:cNvSpPr>
                  <a:spLocks noChangeArrowheads="1"/>
                </p:cNvSpPr>
                <p:nvPr/>
              </p:nvSpPr>
              <p:spPr bwMode="auto">
                <a:xfrm>
                  <a:off x="2387601" y="2403475"/>
                  <a:ext cx="482600"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25" name="Group 124"/>
              <p:cNvGrpSpPr/>
              <p:nvPr/>
            </p:nvGrpSpPr>
            <p:grpSpPr>
              <a:xfrm rot="5400000">
                <a:off x="5101583" y="3028434"/>
                <a:ext cx="482127" cy="224246"/>
                <a:chOff x="2387601" y="2598738"/>
                <a:chExt cx="614362" cy="285750"/>
              </a:xfrm>
              <a:grpFill/>
            </p:grpSpPr>
            <p:sp>
              <p:nvSpPr>
                <p:cNvPr id="132" name="Freeform 35"/>
                <p:cNvSpPr/>
                <p:nvPr/>
              </p:nvSpPr>
              <p:spPr bwMode="auto">
                <a:xfrm>
                  <a:off x="2716213" y="2598738"/>
                  <a:ext cx="285750" cy="285750"/>
                </a:xfrm>
                <a:custGeom>
                  <a:avLst/>
                  <a:gdLst/>
                  <a:ahLst/>
                  <a:cxnLst>
                    <a:cxn ang="0">
                      <a:pos x="114" y="57"/>
                    </a:cxn>
                    <a:cxn ang="0">
                      <a:pos x="97" y="97"/>
                    </a:cxn>
                    <a:cxn ang="0">
                      <a:pos x="57" y="114"/>
                    </a:cxn>
                    <a:cxn ang="0">
                      <a:pos x="16" y="97"/>
                    </a:cxn>
                    <a:cxn ang="0">
                      <a:pos x="0" y="57"/>
                    </a:cxn>
                    <a:cxn ang="0">
                      <a:pos x="16" y="16"/>
                    </a:cxn>
                    <a:cxn ang="0">
                      <a:pos x="57" y="0"/>
                    </a:cxn>
                    <a:cxn ang="0">
                      <a:pos x="97" y="16"/>
                    </a:cxn>
                    <a:cxn ang="0">
                      <a:pos x="114" y="57"/>
                    </a:cxn>
                  </a:cxnLst>
                  <a:rect l="0" t="0" r="r" b="b"/>
                  <a:pathLst>
                    <a:path w="114" h="114">
                      <a:moveTo>
                        <a:pt x="114" y="57"/>
                      </a:moveTo>
                      <a:cubicBezTo>
                        <a:pt x="114" y="72"/>
                        <a:pt x="108" y="86"/>
                        <a:pt x="97" y="97"/>
                      </a:cubicBezTo>
                      <a:cubicBezTo>
                        <a:pt x="86" y="108"/>
                        <a:pt x="72" y="114"/>
                        <a:pt x="57" y="114"/>
                      </a:cubicBezTo>
                      <a:cubicBezTo>
                        <a:pt x="41" y="114"/>
                        <a:pt x="27" y="108"/>
                        <a:pt x="16" y="97"/>
                      </a:cubicBezTo>
                      <a:cubicBezTo>
                        <a:pt x="5" y="86"/>
                        <a:pt x="0" y="72"/>
                        <a:pt x="0" y="57"/>
                      </a:cubicBezTo>
                      <a:cubicBezTo>
                        <a:pt x="0" y="41"/>
                        <a:pt x="5" y="28"/>
                        <a:pt x="16" y="16"/>
                      </a:cubicBezTo>
                      <a:cubicBezTo>
                        <a:pt x="27" y="5"/>
                        <a:pt x="41" y="0"/>
                        <a:pt x="57" y="0"/>
                      </a:cubicBezTo>
                      <a:cubicBezTo>
                        <a:pt x="72" y="0"/>
                        <a:pt x="86" y="5"/>
                        <a:pt x="97" y="16"/>
                      </a:cubicBezTo>
                      <a:cubicBezTo>
                        <a:pt x="108" y="28"/>
                        <a:pt x="114" y="41"/>
                        <a:pt x="114" y="5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33" name="Rectangle 57"/>
                <p:cNvSpPr>
                  <a:spLocks noChangeArrowheads="1"/>
                </p:cNvSpPr>
                <p:nvPr/>
              </p:nvSpPr>
              <p:spPr bwMode="auto">
                <a:xfrm>
                  <a:off x="2387601" y="2719388"/>
                  <a:ext cx="482600"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26" name="Group 125"/>
              <p:cNvGrpSpPr/>
              <p:nvPr/>
            </p:nvGrpSpPr>
            <p:grpSpPr>
              <a:xfrm rot="5400000">
                <a:off x="4861141" y="2997289"/>
                <a:ext cx="443508" cy="247916"/>
                <a:chOff x="2387601" y="2914650"/>
                <a:chExt cx="565150" cy="315913"/>
              </a:xfrm>
              <a:grpFill/>
            </p:grpSpPr>
            <p:sp>
              <p:nvSpPr>
                <p:cNvPr id="130" name="Freeform 42"/>
                <p:cNvSpPr/>
                <p:nvPr/>
              </p:nvSpPr>
              <p:spPr bwMode="auto">
                <a:xfrm>
                  <a:off x="2636838" y="2914650"/>
                  <a:ext cx="315913" cy="315913"/>
                </a:xfrm>
                <a:custGeom>
                  <a:avLst/>
                  <a:gdLst/>
                  <a:ahLst/>
                  <a:cxnLst>
                    <a:cxn ang="0">
                      <a:pos x="107" y="18"/>
                    </a:cxn>
                    <a:cxn ang="0">
                      <a:pos x="126" y="63"/>
                    </a:cxn>
                    <a:cxn ang="0">
                      <a:pos x="107" y="107"/>
                    </a:cxn>
                    <a:cxn ang="0">
                      <a:pos x="63" y="126"/>
                    </a:cxn>
                    <a:cxn ang="0">
                      <a:pos x="18" y="107"/>
                    </a:cxn>
                    <a:cxn ang="0">
                      <a:pos x="0" y="63"/>
                    </a:cxn>
                    <a:cxn ang="0">
                      <a:pos x="18" y="18"/>
                    </a:cxn>
                    <a:cxn ang="0">
                      <a:pos x="63" y="0"/>
                    </a:cxn>
                    <a:cxn ang="0">
                      <a:pos x="107" y="18"/>
                    </a:cxn>
                  </a:cxnLst>
                  <a:rect l="0" t="0" r="r" b="b"/>
                  <a:pathLst>
                    <a:path w="126" h="126">
                      <a:moveTo>
                        <a:pt x="107" y="18"/>
                      </a:moveTo>
                      <a:cubicBezTo>
                        <a:pt x="120" y="31"/>
                        <a:pt x="126" y="45"/>
                        <a:pt x="126" y="63"/>
                      </a:cubicBezTo>
                      <a:cubicBezTo>
                        <a:pt x="126" y="80"/>
                        <a:pt x="120" y="95"/>
                        <a:pt x="107" y="107"/>
                      </a:cubicBezTo>
                      <a:cubicBezTo>
                        <a:pt x="95" y="120"/>
                        <a:pt x="80" y="126"/>
                        <a:pt x="63" y="126"/>
                      </a:cubicBezTo>
                      <a:cubicBezTo>
                        <a:pt x="45" y="126"/>
                        <a:pt x="30" y="120"/>
                        <a:pt x="18" y="107"/>
                      </a:cubicBezTo>
                      <a:cubicBezTo>
                        <a:pt x="6" y="95"/>
                        <a:pt x="0" y="80"/>
                        <a:pt x="0" y="63"/>
                      </a:cubicBezTo>
                      <a:cubicBezTo>
                        <a:pt x="0" y="45"/>
                        <a:pt x="6" y="31"/>
                        <a:pt x="18" y="18"/>
                      </a:cubicBezTo>
                      <a:cubicBezTo>
                        <a:pt x="30" y="6"/>
                        <a:pt x="45" y="0"/>
                        <a:pt x="63" y="0"/>
                      </a:cubicBezTo>
                      <a:cubicBezTo>
                        <a:pt x="80" y="0"/>
                        <a:pt x="95" y="6"/>
                        <a:pt x="107" y="18"/>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31" name="Rectangle 58"/>
                <p:cNvSpPr>
                  <a:spLocks noChangeArrowheads="1"/>
                </p:cNvSpPr>
                <p:nvPr/>
              </p:nvSpPr>
              <p:spPr bwMode="auto">
                <a:xfrm>
                  <a:off x="2387601" y="3040063"/>
                  <a:ext cx="422275"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27" name="Group 126"/>
              <p:cNvGrpSpPr/>
              <p:nvPr/>
            </p:nvGrpSpPr>
            <p:grpSpPr>
              <a:xfrm rot="5400000">
                <a:off x="4672401" y="2929392"/>
                <a:ext cx="322665" cy="262866"/>
                <a:chOff x="2387601" y="3222625"/>
                <a:chExt cx="411163" cy="334963"/>
              </a:xfrm>
              <a:grpFill/>
            </p:grpSpPr>
            <p:sp>
              <p:nvSpPr>
                <p:cNvPr id="128" name="Freeform 43"/>
                <p:cNvSpPr/>
                <p:nvPr/>
              </p:nvSpPr>
              <p:spPr bwMode="auto">
                <a:xfrm>
                  <a:off x="2463801" y="3222625"/>
                  <a:ext cx="334963" cy="334963"/>
                </a:xfrm>
                <a:custGeom>
                  <a:avLst/>
                  <a:gdLst/>
                  <a:ahLst/>
                  <a:cxnLst>
                    <a:cxn ang="0">
                      <a:pos x="0" y="67"/>
                    </a:cxn>
                    <a:cxn ang="0">
                      <a:pos x="19" y="19"/>
                    </a:cxn>
                    <a:cxn ang="0">
                      <a:pos x="67" y="0"/>
                    </a:cxn>
                    <a:cxn ang="0">
                      <a:pos x="114" y="19"/>
                    </a:cxn>
                    <a:cxn ang="0">
                      <a:pos x="134" y="67"/>
                    </a:cxn>
                    <a:cxn ang="0">
                      <a:pos x="114" y="114"/>
                    </a:cxn>
                    <a:cxn ang="0">
                      <a:pos x="67" y="134"/>
                    </a:cxn>
                    <a:cxn ang="0">
                      <a:pos x="19" y="114"/>
                    </a:cxn>
                    <a:cxn ang="0">
                      <a:pos x="0" y="67"/>
                    </a:cxn>
                  </a:cxnLst>
                  <a:rect l="0" t="0" r="r" b="b"/>
                  <a:pathLst>
                    <a:path w="134" h="134">
                      <a:moveTo>
                        <a:pt x="0" y="67"/>
                      </a:moveTo>
                      <a:cubicBezTo>
                        <a:pt x="0" y="48"/>
                        <a:pt x="6" y="33"/>
                        <a:pt x="19" y="19"/>
                      </a:cubicBezTo>
                      <a:cubicBezTo>
                        <a:pt x="32" y="6"/>
                        <a:pt x="48" y="0"/>
                        <a:pt x="67" y="0"/>
                      </a:cubicBezTo>
                      <a:cubicBezTo>
                        <a:pt x="85" y="0"/>
                        <a:pt x="101" y="6"/>
                        <a:pt x="114" y="19"/>
                      </a:cubicBezTo>
                      <a:cubicBezTo>
                        <a:pt x="127" y="33"/>
                        <a:pt x="134" y="48"/>
                        <a:pt x="134" y="67"/>
                      </a:cubicBezTo>
                      <a:cubicBezTo>
                        <a:pt x="134" y="85"/>
                        <a:pt x="127" y="101"/>
                        <a:pt x="114" y="114"/>
                      </a:cubicBezTo>
                      <a:cubicBezTo>
                        <a:pt x="101" y="127"/>
                        <a:pt x="85" y="134"/>
                        <a:pt x="67" y="134"/>
                      </a:cubicBezTo>
                      <a:cubicBezTo>
                        <a:pt x="48" y="134"/>
                        <a:pt x="32" y="127"/>
                        <a:pt x="19" y="114"/>
                      </a:cubicBezTo>
                      <a:cubicBezTo>
                        <a:pt x="6" y="101"/>
                        <a:pt x="0" y="85"/>
                        <a:pt x="0" y="6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29" name="Rectangle 59"/>
                <p:cNvSpPr>
                  <a:spLocks noChangeArrowheads="1"/>
                </p:cNvSpPr>
                <p:nvPr/>
              </p:nvSpPr>
              <p:spPr bwMode="auto">
                <a:xfrm>
                  <a:off x="2387601" y="3357563"/>
                  <a:ext cx="271463"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grpSp>
          <p:nvGrpSpPr>
            <p:cNvPr id="247" name="Group 246"/>
            <p:cNvGrpSpPr/>
            <p:nvPr/>
          </p:nvGrpSpPr>
          <p:grpSpPr>
            <a:xfrm>
              <a:off x="10330" y="3688"/>
              <a:ext cx="2297" cy="763"/>
              <a:chOff x="6559802" y="2341843"/>
              <a:chExt cx="1458842" cy="484620"/>
            </a:xfrm>
            <a:grpFill/>
          </p:grpSpPr>
          <p:grpSp>
            <p:nvGrpSpPr>
              <p:cNvPr id="154" name="Group 153"/>
              <p:cNvGrpSpPr/>
              <p:nvPr/>
            </p:nvGrpSpPr>
            <p:grpSpPr>
              <a:xfrm rot="5400000">
                <a:off x="7414427" y="2480127"/>
                <a:ext cx="444754" cy="247916"/>
                <a:chOff x="1795463" y="1947863"/>
                <a:chExt cx="566738" cy="315913"/>
              </a:xfrm>
              <a:grpFill/>
            </p:grpSpPr>
            <p:sp>
              <p:nvSpPr>
                <p:cNvPr id="188" name="Freeform 37"/>
                <p:cNvSpPr/>
                <p:nvPr/>
              </p:nvSpPr>
              <p:spPr bwMode="auto">
                <a:xfrm>
                  <a:off x="1795463" y="1947863"/>
                  <a:ext cx="315913" cy="315913"/>
                </a:xfrm>
                <a:custGeom>
                  <a:avLst/>
                  <a:gdLst/>
                  <a:ahLst/>
                  <a:cxnLst>
                    <a:cxn ang="0">
                      <a:pos x="108" y="19"/>
                    </a:cxn>
                    <a:cxn ang="0">
                      <a:pos x="126" y="63"/>
                    </a:cxn>
                    <a:cxn ang="0">
                      <a:pos x="108" y="107"/>
                    </a:cxn>
                    <a:cxn ang="0">
                      <a:pos x="63" y="126"/>
                    </a:cxn>
                    <a:cxn ang="0">
                      <a:pos x="19" y="107"/>
                    </a:cxn>
                    <a:cxn ang="0">
                      <a:pos x="0" y="63"/>
                    </a:cxn>
                    <a:cxn ang="0">
                      <a:pos x="19" y="19"/>
                    </a:cxn>
                    <a:cxn ang="0">
                      <a:pos x="63" y="0"/>
                    </a:cxn>
                    <a:cxn ang="0">
                      <a:pos x="108" y="19"/>
                    </a:cxn>
                  </a:cxnLst>
                  <a:rect l="0" t="0" r="r" b="b"/>
                  <a:pathLst>
                    <a:path w="126" h="126">
                      <a:moveTo>
                        <a:pt x="108" y="19"/>
                      </a:moveTo>
                      <a:cubicBezTo>
                        <a:pt x="120" y="31"/>
                        <a:pt x="126" y="45"/>
                        <a:pt x="126" y="63"/>
                      </a:cubicBezTo>
                      <a:cubicBezTo>
                        <a:pt x="126" y="80"/>
                        <a:pt x="120" y="95"/>
                        <a:pt x="108" y="107"/>
                      </a:cubicBezTo>
                      <a:cubicBezTo>
                        <a:pt x="96" y="120"/>
                        <a:pt x="81" y="126"/>
                        <a:pt x="63" y="126"/>
                      </a:cubicBezTo>
                      <a:cubicBezTo>
                        <a:pt x="46" y="126"/>
                        <a:pt x="31" y="120"/>
                        <a:pt x="19" y="107"/>
                      </a:cubicBezTo>
                      <a:cubicBezTo>
                        <a:pt x="6" y="95"/>
                        <a:pt x="0" y="80"/>
                        <a:pt x="0" y="63"/>
                      </a:cubicBezTo>
                      <a:cubicBezTo>
                        <a:pt x="0" y="45"/>
                        <a:pt x="6" y="31"/>
                        <a:pt x="19" y="19"/>
                      </a:cubicBezTo>
                      <a:cubicBezTo>
                        <a:pt x="31" y="6"/>
                        <a:pt x="46" y="0"/>
                        <a:pt x="63" y="0"/>
                      </a:cubicBezTo>
                      <a:cubicBezTo>
                        <a:pt x="81" y="0"/>
                        <a:pt x="96" y="6"/>
                        <a:pt x="108" y="19"/>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89" name="Rectangle 48"/>
                <p:cNvSpPr>
                  <a:spLocks noChangeArrowheads="1"/>
                </p:cNvSpPr>
                <p:nvPr/>
              </p:nvSpPr>
              <p:spPr bwMode="auto">
                <a:xfrm>
                  <a:off x="1941513" y="2078038"/>
                  <a:ext cx="420688"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55" name="Group 154"/>
              <p:cNvGrpSpPr/>
              <p:nvPr/>
            </p:nvGrpSpPr>
            <p:grpSpPr>
              <a:xfrm rot="5400000">
                <a:off x="7724011" y="2531828"/>
                <a:ext cx="325156" cy="264111"/>
                <a:chOff x="1947863" y="1619250"/>
                <a:chExt cx="414338" cy="336550"/>
              </a:xfrm>
              <a:grpFill/>
            </p:grpSpPr>
            <p:sp>
              <p:nvSpPr>
                <p:cNvPr id="186" name="Freeform 38"/>
                <p:cNvSpPr/>
                <p:nvPr/>
              </p:nvSpPr>
              <p:spPr bwMode="auto">
                <a:xfrm>
                  <a:off x="1947863" y="1619250"/>
                  <a:ext cx="336550" cy="336550"/>
                </a:xfrm>
                <a:custGeom>
                  <a:avLst/>
                  <a:gdLst/>
                  <a:ahLst/>
                  <a:cxnLst>
                    <a:cxn ang="0">
                      <a:pos x="67" y="0"/>
                    </a:cxn>
                    <a:cxn ang="0">
                      <a:pos x="115" y="20"/>
                    </a:cxn>
                    <a:cxn ang="0">
                      <a:pos x="134" y="67"/>
                    </a:cxn>
                    <a:cxn ang="0">
                      <a:pos x="115" y="114"/>
                    </a:cxn>
                    <a:cxn ang="0">
                      <a:pos x="67" y="134"/>
                    </a:cxn>
                    <a:cxn ang="0">
                      <a:pos x="20" y="114"/>
                    </a:cxn>
                    <a:cxn ang="0">
                      <a:pos x="0" y="67"/>
                    </a:cxn>
                    <a:cxn ang="0">
                      <a:pos x="20" y="20"/>
                    </a:cxn>
                    <a:cxn ang="0">
                      <a:pos x="67" y="0"/>
                    </a:cxn>
                  </a:cxnLst>
                  <a:rect l="0" t="0" r="r" b="b"/>
                  <a:pathLst>
                    <a:path w="134" h="134">
                      <a:moveTo>
                        <a:pt x="67" y="0"/>
                      </a:moveTo>
                      <a:cubicBezTo>
                        <a:pt x="86" y="0"/>
                        <a:pt x="102" y="6"/>
                        <a:pt x="115" y="20"/>
                      </a:cubicBezTo>
                      <a:cubicBezTo>
                        <a:pt x="128" y="33"/>
                        <a:pt x="134" y="48"/>
                        <a:pt x="134" y="67"/>
                      </a:cubicBezTo>
                      <a:cubicBezTo>
                        <a:pt x="134" y="85"/>
                        <a:pt x="128" y="101"/>
                        <a:pt x="115" y="114"/>
                      </a:cubicBezTo>
                      <a:cubicBezTo>
                        <a:pt x="102" y="127"/>
                        <a:pt x="86" y="134"/>
                        <a:pt x="67" y="134"/>
                      </a:cubicBezTo>
                      <a:cubicBezTo>
                        <a:pt x="49" y="134"/>
                        <a:pt x="33" y="127"/>
                        <a:pt x="20" y="114"/>
                      </a:cubicBezTo>
                      <a:cubicBezTo>
                        <a:pt x="7" y="101"/>
                        <a:pt x="0" y="85"/>
                        <a:pt x="0" y="67"/>
                      </a:cubicBezTo>
                      <a:cubicBezTo>
                        <a:pt x="0" y="48"/>
                        <a:pt x="7" y="33"/>
                        <a:pt x="20" y="20"/>
                      </a:cubicBezTo>
                      <a:cubicBezTo>
                        <a:pt x="33" y="6"/>
                        <a:pt x="49" y="0"/>
                        <a:pt x="67" y="0"/>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87" name="Rectangle 49"/>
                <p:cNvSpPr>
                  <a:spLocks noChangeArrowheads="1"/>
                </p:cNvSpPr>
                <p:nvPr/>
              </p:nvSpPr>
              <p:spPr bwMode="auto">
                <a:xfrm>
                  <a:off x="2109788" y="1760538"/>
                  <a:ext cx="252413" cy="53975"/>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56" name="Group 155"/>
              <p:cNvGrpSpPr/>
              <p:nvPr/>
            </p:nvGrpSpPr>
            <p:grpSpPr>
              <a:xfrm rot="5400000">
                <a:off x="7143464" y="2472030"/>
                <a:ext cx="484620" cy="224246"/>
                <a:chOff x="1744663" y="2282825"/>
                <a:chExt cx="617538" cy="285750"/>
              </a:xfrm>
              <a:grpFill/>
            </p:grpSpPr>
            <p:sp>
              <p:nvSpPr>
                <p:cNvPr id="184" name="Freeform 39"/>
                <p:cNvSpPr/>
                <p:nvPr/>
              </p:nvSpPr>
              <p:spPr bwMode="auto">
                <a:xfrm>
                  <a:off x="1744663" y="2282825"/>
                  <a:ext cx="287338" cy="285750"/>
                </a:xfrm>
                <a:custGeom>
                  <a:avLst/>
                  <a:gdLst/>
                  <a:ahLst/>
                  <a:cxnLst>
                    <a:cxn ang="0">
                      <a:pos x="0" y="57"/>
                    </a:cxn>
                    <a:cxn ang="0">
                      <a:pos x="17" y="17"/>
                    </a:cxn>
                    <a:cxn ang="0">
                      <a:pos x="57" y="0"/>
                    </a:cxn>
                    <a:cxn ang="0">
                      <a:pos x="98" y="17"/>
                    </a:cxn>
                    <a:cxn ang="0">
                      <a:pos x="114" y="57"/>
                    </a:cxn>
                    <a:cxn ang="0">
                      <a:pos x="98" y="97"/>
                    </a:cxn>
                    <a:cxn ang="0">
                      <a:pos x="57" y="114"/>
                    </a:cxn>
                    <a:cxn ang="0">
                      <a:pos x="17" y="97"/>
                    </a:cxn>
                    <a:cxn ang="0">
                      <a:pos x="0" y="57"/>
                    </a:cxn>
                  </a:cxnLst>
                  <a:rect l="0" t="0" r="r" b="b"/>
                  <a:pathLst>
                    <a:path w="114" h="114">
                      <a:moveTo>
                        <a:pt x="0" y="57"/>
                      </a:moveTo>
                      <a:cubicBezTo>
                        <a:pt x="0" y="41"/>
                        <a:pt x="6" y="28"/>
                        <a:pt x="17" y="17"/>
                      </a:cubicBezTo>
                      <a:cubicBezTo>
                        <a:pt x="28" y="5"/>
                        <a:pt x="42" y="0"/>
                        <a:pt x="57" y="0"/>
                      </a:cubicBezTo>
                      <a:cubicBezTo>
                        <a:pt x="73" y="0"/>
                        <a:pt x="87" y="5"/>
                        <a:pt x="98" y="17"/>
                      </a:cubicBezTo>
                      <a:cubicBezTo>
                        <a:pt x="109" y="28"/>
                        <a:pt x="114" y="41"/>
                        <a:pt x="114" y="57"/>
                      </a:cubicBezTo>
                      <a:cubicBezTo>
                        <a:pt x="114" y="73"/>
                        <a:pt x="109" y="86"/>
                        <a:pt x="98" y="97"/>
                      </a:cubicBezTo>
                      <a:cubicBezTo>
                        <a:pt x="87" y="108"/>
                        <a:pt x="73" y="114"/>
                        <a:pt x="57" y="114"/>
                      </a:cubicBezTo>
                      <a:cubicBezTo>
                        <a:pt x="42" y="114"/>
                        <a:pt x="28" y="108"/>
                        <a:pt x="17" y="97"/>
                      </a:cubicBezTo>
                      <a:cubicBezTo>
                        <a:pt x="6" y="86"/>
                        <a:pt x="0" y="73"/>
                        <a:pt x="0" y="5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85" name="Rectangle 50"/>
                <p:cNvSpPr>
                  <a:spLocks noChangeArrowheads="1"/>
                </p:cNvSpPr>
                <p:nvPr/>
              </p:nvSpPr>
              <p:spPr bwMode="auto">
                <a:xfrm>
                  <a:off x="1881188" y="2403475"/>
                  <a:ext cx="481013"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57" name="Group 156"/>
              <p:cNvGrpSpPr/>
              <p:nvPr/>
            </p:nvGrpSpPr>
            <p:grpSpPr>
              <a:xfrm rot="5400000">
                <a:off x="6902399" y="2491339"/>
                <a:ext cx="469670" cy="200576"/>
                <a:chOff x="1763713" y="2614613"/>
                <a:chExt cx="598488" cy="255588"/>
              </a:xfrm>
              <a:grpFill/>
            </p:grpSpPr>
            <p:sp>
              <p:nvSpPr>
                <p:cNvPr id="182" name="Freeform 45"/>
                <p:cNvSpPr/>
                <p:nvPr/>
              </p:nvSpPr>
              <p:spPr bwMode="auto">
                <a:xfrm>
                  <a:off x="1763713" y="2614613"/>
                  <a:ext cx="255588" cy="255588"/>
                </a:xfrm>
                <a:custGeom>
                  <a:avLst/>
                  <a:gdLst/>
                  <a:ahLst/>
                  <a:cxnLst>
                    <a:cxn ang="0">
                      <a:pos x="102" y="51"/>
                    </a:cxn>
                    <a:cxn ang="0">
                      <a:pos x="87" y="87"/>
                    </a:cxn>
                    <a:cxn ang="0">
                      <a:pos x="51" y="102"/>
                    </a:cxn>
                    <a:cxn ang="0">
                      <a:pos x="15" y="87"/>
                    </a:cxn>
                    <a:cxn ang="0">
                      <a:pos x="0" y="51"/>
                    </a:cxn>
                    <a:cxn ang="0">
                      <a:pos x="15" y="15"/>
                    </a:cxn>
                    <a:cxn ang="0">
                      <a:pos x="51" y="0"/>
                    </a:cxn>
                    <a:cxn ang="0">
                      <a:pos x="87" y="15"/>
                    </a:cxn>
                    <a:cxn ang="0">
                      <a:pos x="102" y="51"/>
                    </a:cxn>
                  </a:cxnLst>
                  <a:rect l="0" t="0" r="r" b="b"/>
                  <a:pathLst>
                    <a:path w="102" h="102">
                      <a:moveTo>
                        <a:pt x="102" y="51"/>
                      </a:moveTo>
                      <a:cubicBezTo>
                        <a:pt x="102" y="65"/>
                        <a:pt x="97" y="77"/>
                        <a:pt x="87" y="87"/>
                      </a:cubicBezTo>
                      <a:cubicBezTo>
                        <a:pt x="77" y="97"/>
                        <a:pt x="65" y="102"/>
                        <a:pt x="51" y="102"/>
                      </a:cubicBezTo>
                      <a:cubicBezTo>
                        <a:pt x="37" y="102"/>
                        <a:pt x="25" y="97"/>
                        <a:pt x="15" y="87"/>
                      </a:cubicBezTo>
                      <a:cubicBezTo>
                        <a:pt x="5" y="77"/>
                        <a:pt x="0" y="65"/>
                        <a:pt x="0" y="51"/>
                      </a:cubicBezTo>
                      <a:cubicBezTo>
                        <a:pt x="0" y="37"/>
                        <a:pt x="5" y="25"/>
                        <a:pt x="15" y="15"/>
                      </a:cubicBezTo>
                      <a:cubicBezTo>
                        <a:pt x="25" y="5"/>
                        <a:pt x="37" y="0"/>
                        <a:pt x="51" y="0"/>
                      </a:cubicBezTo>
                      <a:cubicBezTo>
                        <a:pt x="65" y="0"/>
                        <a:pt x="77" y="5"/>
                        <a:pt x="87" y="15"/>
                      </a:cubicBezTo>
                      <a:cubicBezTo>
                        <a:pt x="97" y="25"/>
                        <a:pt x="102" y="37"/>
                        <a:pt x="102" y="51"/>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83" name="Rectangle 51"/>
                <p:cNvSpPr>
                  <a:spLocks noChangeArrowheads="1"/>
                </p:cNvSpPr>
                <p:nvPr/>
              </p:nvSpPr>
              <p:spPr bwMode="auto">
                <a:xfrm>
                  <a:off x="1881188" y="2719388"/>
                  <a:ext cx="481013"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58" name="Group 157"/>
              <p:cNvGrpSpPr/>
              <p:nvPr/>
            </p:nvGrpSpPr>
            <p:grpSpPr>
              <a:xfrm rot="5400000">
                <a:off x="6678153" y="2543663"/>
                <a:ext cx="399905" cy="165693"/>
                <a:chOff x="1852613" y="2967038"/>
                <a:chExt cx="509588" cy="211138"/>
              </a:xfrm>
              <a:grpFill/>
            </p:grpSpPr>
            <p:sp>
              <p:nvSpPr>
                <p:cNvPr id="180" name="Freeform 46"/>
                <p:cNvSpPr/>
                <p:nvPr/>
              </p:nvSpPr>
              <p:spPr bwMode="auto">
                <a:xfrm>
                  <a:off x="1852613" y="2967038"/>
                  <a:ext cx="211138" cy="211138"/>
                </a:xfrm>
                <a:custGeom>
                  <a:avLst/>
                  <a:gdLst/>
                  <a:ahLst/>
                  <a:cxnLst>
                    <a:cxn ang="0">
                      <a:pos x="72" y="12"/>
                    </a:cxn>
                    <a:cxn ang="0">
                      <a:pos x="84" y="42"/>
                    </a:cxn>
                    <a:cxn ang="0">
                      <a:pos x="72" y="72"/>
                    </a:cxn>
                    <a:cxn ang="0">
                      <a:pos x="42" y="84"/>
                    </a:cxn>
                    <a:cxn ang="0">
                      <a:pos x="12" y="72"/>
                    </a:cxn>
                    <a:cxn ang="0">
                      <a:pos x="0" y="42"/>
                    </a:cxn>
                    <a:cxn ang="0">
                      <a:pos x="12" y="12"/>
                    </a:cxn>
                    <a:cxn ang="0">
                      <a:pos x="42" y="0"/>
                    </a:cxn>
                    <a:cxn ang="0">
                      <a:pos x="72" y="12"/>
                    </a:cxn>
                  </a:cxnLst>
                  <a:rect l="0" t="0" r="r" b="b"/>
                  <a:pathLst>
                    <a:path w="84" h="84">
                      <a:moveTo>
                        <a:pt x="72" y="12"/>
                      </a:moveTo>
                      <a:cubicBezTo>
                        <a:pt x="80" y="20"/>
                        <a:pt x="84" y="30"/>
                        <a:pt x="84" y="42"/>
                      </a:cubicBezTo>
                      <a:cubicBezTo>
                        <a:pt x="84" y="53"/>
                        <a:pt x="80" y="63"/>
                        <a:pt x="72" y="72"/>
                      </a:cubicBezTo>
                      <a:cubicBezTo>
                        <a:pt x="64" y="80"/>
                        <a:pt x="54" y="84"/>
                        <a:pt x="42" y="84"/>
                      </a:cubicBezTo>
                      <a:cubicBezTo>
                        <a:pt x="31" y="84"/>
                        <a:pt x="21" y="80"/>
                        <a:pt x="12" y="72"/>
                      </a:cubicBezTo>
                      <a:cubicBezTo>
                        <a:pt x="4" y="63"/>
                        <a:pt x="0" y="53"/>
                        <a:pt x="0" y="42"/>
                      </a:cubicBezTo>
                      <a:cubicBezTo>
                        <a:pt x="0" y="30"/>
                        <a:pt x="4" y="20"/>
                        <a:pt x="12" y="12"/>
                      </a:cubicBezTo>
                      <a:cubicBezTo>
                        <a:pt x="21" y="4"/>
                        <a:pt x="31" y="0"/>
                        <a:pt x="42" y="0"/>
                      </a:cubicBezTo>
                      <a:cubicBezTo>
                        <a:pt x="54" y="0"/>
                        <a:pt x="64" y="4"/>
                        <a:pt x="72" y="12"/>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81" name="Rectangle 52"/>
                <p:cNvSpPr>
                  <a:spLocks noChangeArrowheads="1"/>
                </p:cNvSpPr>
                <p:nvPr/>
              </p:nvSpPr>
              <p:spPr bwMode="auto">
                <a:xfrm>
                  <a:off x="1941513" y="3040063"/>
                  <a:ext cx="420688"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59" name="Group 158"/>
              <p:cNvGrpSpPr/>
              <p:nvPr/>
            </p:nvGrpSpPr>
            <p:grpSpPr>
              <a:xfrm rot="5400000">
                <a:off x="6498135" y="2626510"/>
                <a:ext cx="261620" cy="138285"/>
                <a:chOff x="2028826" y="3302000"/>
                <a:chExt cx="333375" cy="176213"/>
              </a:xfrm>
              <a:grpFill/>
            </p:grpSpPr>
            <p:sp>
              <p:nvSpPr>
                <p:cNvPr id="178" name="Freeform 44"/>
                <p:cNvSpPr/>
                <p:nvPr/>
              </p:nvSpPr>
              <p:spPr bwMode="auto">
                <a:xfrm>
                  <a:off x="2028826" y="3302000"/>
                  <a:ext cx="176213" cy="176213"/>
                </a:xfrm>
                <a:custGeom>
                  <a:avLst/>
                  <a:gdLst/>
                  <a:ahLst/>
                  <a:cxnLst>
                    <a:cxn ang="0">
                      <a:pos x="70" y="35"/>
                    </a:cxn>
                    <a:cxn ang="0">
                      <a:pos x="60" y="60"/>
                    </a:cxn>
                    <a:cxn ang="0">
                      <a:pos x="35" y="70"/>
                    </a:cxn>
                    <a:cxn ang="0">
                      <a:pos x="10" y="60"/>
                    </a:cxn>
                    <a:cxn ang="0">
                      <a:pos x="0" y="35"/>
                    </a:cxn>
                    <a:cxn ang="0">
                      <a:pos x="10" y="10"/>
                    </a:cxn>
                    <a:cxn ang="0">
                      <a:pos x="35" y="0"/>
                    </a:cxn>
                    <a:cxn ang="0">
                      <a:pos x="60" y="10"/>
                    </a:cxn>
                    <a:cxn ang="0">
                      <a:pos x="70" y="35"/>
                    </a:cxn>
                  </a:cxnLst>
                  <a:rect l="0" t="0" r="r" b="b"/>
                  <a:pathLst>
                    <a:path w="70" h="70">
                      <a:moveTo>
                        <a:pt x="70" y="35"/>
                      </a:moveTo>
                      <a:cubicBezTo>
                        <a:pt x="70" y="45"/>
                        <a:pt x="67" y="53"/>
                        <a:pt x="60" y="60"/>
                      </a:cubicBezTo>
                      <a:cubicBezTo>
                        <a:pt x="53" y="66"/>
                        <a:pt x="45" y="70"/>
                        <a:pt x="35" y="70"/>
                      </a:cubicBezTo>
                      <a:cubicBezTo>
                        <a:pt x="25" y="70"/>
                        <a:pt x="17" y="66"/>
                        <a:pt x="10" y="60"/>
                      </a:cubicBezTo>
                      <a:cubicBezTo>
                        <a:pt x="3" y="53"/>
                        <a:pt x="0" y="45"/>
                        <a:pt x="0" y="35"/>
                      </a:cubicBezTo>
                      <a:cubicBezTo>
                        <a:pt x="0" y="25"/>
                        <a:pt x="3" y="17"/>
                        <a:pt x="10" y="10"/>
                      </a:cubicBezTo>
                      <a:cubicBezTo>
                        <a:pt x="17" y="3"/>
                        <a:pt x="25" y="0"/>
                        <a:pt x="35" y="0"/>
                      </a:cubicBezTo>
                      <a:cubicBezTo>
                        <a:pt x="45" y="0"/>
                        <a:pt x="53" y="3"/>
                        <a:pt x="60" y="10"/>
                      </a:cubicBezTo>
                      <a:cubicBezTo>
                        <a:pt x="67" y="17"/>
                        <a:pt x="70" y="25"/>
                        <a:pt x="70" y="35"/>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79" name="Rectangle 53"/>
                <p:cNvSpPr>
                  <a:spLocks noChangeArrowheads="1"/>
                </p:cNvSpPr>
                <p:nvPr/>
              </p:nvSpPr>
              <p:spPr bwMode="auto">
                <a:xfrm>
                  <a:off x="2092326" y="3357563"/>
                  <a:ext cx="269875"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grpSp>
          <p:nvGrpSpPr>
            <p:cNvPr id="246" name="Group 245"/>
            <p:cNvGrpSpPr/>
            <p:nvPr/>
          </p:nvGrpSpPr>
          <p:grpSpPr>
            <a:xfrm>
              <a:off x="10232" y="4281"/>
              <a:ext cx="2827" cy="1044"/>
              <a:chOff x="6497512" y="2718569"/>
              <a:chExt cx="1795210" cy="663051"/>
            </a:xfrm>
            <a:grpFill/>
          </p:grpSpPr>
          <p:sp>
            <p:nvSpPr>
              <p:cNvPr id="153" name="Freeform 36"/>
              <p:cNvSpPr/>
              <p:nvPr/>
            </p:nvSpPr>
            <p:spPr bwMode="auto">
              <a:xfrm rot="5400000">
                <a:off x="7981893" y="2719191"/>
                <a:ext cx="311452" cy="310207"/>
              </a:xfrm>
              <a:custGeom>
                <a:avLst/>
                <a:gdLst/>
                <a:ahLst/>
                <a:cxnLst>
                  <a:cxn ang="0">
                    <a:pos x="135" y="23"/>
                  </a:cxn>
                  <a:cxn ang="0">
                    <a:pos x="158" y="79"/>
                  </a:cxn>
                  <a:cxn ang="0">
                    <a:pos x="135" y="135"/>
                  </a:cxn>
                  <a:cxn ang="0">
                    <a:pos x="79" y="158"/>
                  </a:cxn>
                  <a:cxn ang="0">
                    <a:pos x="24" y="135"/>
                  </a:cxn>
                  <a:cxn ang="0">
                    <a:pos x="0" y="79"/>
                  </a:cxn>
                  <a:cxn ang="0">
                    <a:pos x="24" y="23"/>
                  </a:cxn>
                  <a:cxn ang="0">
                    <a:pos x="79" y="0"/>
                  </a:cxn>
                  <a:cxn ang="0">
                    <a:pos x="135" y="23"/>
                  </a:cxn>
                </a:cxnLst>
                <a:rect l="0" t="0" r="r" b="b"/>
                <a:pathLst>
                  <a:path w="158" h="158">
                    <a:moveTo>
                      <a:pt x="135" y="23"/>
                    </a:moveTo>
                    <a:cubicBezTo>
                      <a:pt x="150" y="39"/>
                      <a:pt x="158" y="57"/>
                      <a:pt x="158" y="79"/>
                    </a:cubicBezTo>
                    <a:cubicBezTo>
                      <a:pt x="158" y="100"/>
                      <a:pt x="150" y="119"/>
                      <a:pt x="135" y="135"/>
                    </a:cubicBezTo>
                    <a:cubicBezTo>
                      <a:pt x="120" y="150"/>
                      <a:pt x="101" y="158"/>
                      <a:pt x="79" y="158"/>
                    </a:cubicBezTo>
                    <a:cubicBezTo>
                      <a:pt x="58" y="158"/>
                      <a:pt x="39" y="150"/>
                      <a:pt x="24" y="135"/>
                    </a:cubicBezTo>
                    <a:cubicBezTo>
                      <a:pt x="8" y="119"/>
                      <a:pt x="0" y="100"/>
                      <a:pt x="0" y="79"/>
                    </a:cubicBezTo>
                    <a:cubicBezTo>
                      <a:pt x="0" y="57"/>
                      <a:pt x="8" y="39"/>
                      <a:pt x="24" y="23"/>
                    </a:cubicBezTo>
                    <a:cubicBezTo>
                      <a:pt x="39" y="8"/>
                      <a:pt x="58" y="0"/>
                      <a:pt x="79" y="0"/>
                    </a:cubicBezTo>
                    <a:cubicBezTo>
                      <a:pt x="101" y="0"/>
                      <a:pt x="120" y="8"/>
                      <a:pt x="135" y="23"/>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nvGrpSpPr>
              <p:cNvPr id="160" name="Group 159"/>
              <p:cNvGrpSpPr/>
              <p:nvPr/>
            </p:nvGrpSpPr>
            <p:grpSpPr>
              <a:xfrm rot="5400000">
                <a:off x="7438098" y="3015353"/>
                <a:ext cx="397412" cy="165693"/>
                <a:chOff x="2387601" y="2000250"/>
                <a:chExt cx="506412" cy="211138"/>
              </a:xfrm>
              <a:grpFill/>
            </p:grpSpPr>
            <p:sp>
              <p:nvSpPr>
                <p:cNvPr id="176" name="Freeform 41"/>
                <p:cNvSpPr/>
                <p:nvPr/>
              </p:nvSpPr>
              <p:spPr bwMode="auto">
                <a:xfrm>
                  <a:off x="2684463" y="2000250"/>
                  <a:ext cx="209550" cy="211138"/>
                </a:xfrm>
                <a:custGeom>
                  <a:avLst/>
                  <a:gdLst/>
                  <a:ahLst/>
                  <a:cxnLst>
                    <a:cxn ang="0">
                      <a:pos x="71" y="12"/>
                    </a:cxn>
                    <a:cxn ang="0">
                      <a:pos x="84" y="42"/>
                    </a:cxn>
                    <a:cxn ang="0">
                      <a:pos x="71" y="71"/>
                    </a:cxn>
                    <a:cxn ang="0">
                      <a:pos x="42" y="84"/>
                    </a:cxn>
                    <a:cxn ang="0">
                      <a:pos x="12" y="71"/>
                    </a:cxn>
                    <a:cxn ang="0">
                      <a:pos x="0" y="42"/>
                    </a:cxn>
                    <a:cxn ang="0">
                      <a:pos x="12" y="12"/>
                    </a:cxn>
                    <a:cxn ang="0">
                      <a:pos x="42" y="0"/>
                    </a:cxn>
                    <a:cxn ang="0">
                      <a:pos x="71" y="12"/>
                    </a:cxn>
                  </a:cxnLst>
                  <a:rect l="0" t="0" r="r" b="b"/>
                  <a:pathLst>
                    <a:path w="84" h="84">
                      <a:moveTo>
                        <a:pt x="71" y="12"/>
                      </a:moveTo>
                      <a:cubicBezTo>
                        <a:pt x="80" y="20"/>
                        <a:pt x="84" y="30"/>
                        <a:pt x="84" y="42"/>
                      </a:cubicBezTo>
                      <a:cubicBezTo>
                        <a:pt x="84" y="53"/>
                        <a:pt x="80" y="63"/>
                        <a:pt x="71" y="71"/>
                      </a:cubicBezTo>
                      <a:cubicBezTo>
                        <a:pt x="63" y="80"/>
                        <a:pt x="53" y="84"/>
                        <a:pt x="42" y="84"/>
                      </a:cubicBezTo>
                      <a:cubicBezTo>
                        <a:pt x="30" y="84"/>
                        <a:pt x="20" y="80"/>
                        <a:pt x="12" y="71"/>
                      </a:cubicBezTo>
                      <a:cubicBezTo>
                        <a:pt x="4" y="63"/>
                        <a:pt x="0" y="53"/>
                        <a:pt x="0" y="42"/>
                      </a:cubicBezTo>
                      <a:cubicBezTo>
                        <a:pt x="0" y="30"/>
                        <a:pt x="4" y="20"/>
                        <a:pt x="12" y="12"/>
                      </a:cubicBezTo>
                      <a:cubicBezTo>
                        <a:pt x="20" y="4"/>
                        <a:pt x="30" y="0"/>
                        <a:pt x="42" y="0"/>
                      </a:cubicBezTo>
                      <a:cubicBezTo>
                        <a:pt x="53" y="0"/>
                        <a:pt x="63" y="4"/>
                        <a:pt x="71" y="12"/>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77" name="Rectangle 54"/>
                <p:cNvSpPr>
                  <a:spLocks noChangeArrowheads="1"/>
                </p:cNvSpPr>
                <p:nvPr/>
              </p:nvSpPr>
              <p:spPr bwMode="auto">
                <a:xfrm>
                  <a:off x="2387601" y="2078038"/>
                  <a:ext cx="422275"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61" name="Group 160"/>
              <p:cNvGrpSpPr/>
              <p:nvPr/>
            </p:nvGrpSpPr>
            <p:grpSpPr>
              <a:xfrm rot="5400000">
                <a:off x="7756401" y="2961161"/>
                <a:ext cx="260374" cy="137039"/>
                <a:chOff x="2387601" y="1700213"/>
                <a:chExt cx="331788" cy="174625"/>
              </a:xfrm>
              <a:grpFill/>
            </p:grpSpPr>
            <p:sp>
              <p:nvSpPr>
                <p:cNvPr id="174" name="Freeform 40"/>
                <p:cNvSpPr/>
                <p:nvPr/>
              </p:nvSpPr>
              <p:spPr bwMode="auto">
                <a:xfrm>
                  <a:off x="2543176" y="1700213"/>
                  <a:ext cx="176213" cy="174625"/>
                </a:xfrm>
                <a:custGeom>
                  <a:avLst/>
                  <a:gdLst/>
                  <a:ahLst/>
                  <a:cxnLst>
                    <a:cxn ang="0">
                      <a:pos x="35" y="0"/>
                    </a:cxn>
                    <a:cxn ang="0">
                      <a:pos x="59" y="10"/>
                    </a:cxn>
                    <a:cxn ang="0">
                      <a:pos x="70" y="35"/>
                    </a:cxn>
                    <a:cxn ang="0">
                      <a:pos x="59" y="59"/>
                    </a:cxn>
                    <a:cxn ang="0">
                      <a:pos x="35" y="70"/>
                    </a:cxn>
                    <a:cxn ang="0">
                      <a:pos x="10" y="59"/>
                    </a:cxn>
                    <a:cxn ang="0">
                      <a:pos x="0" y="35"/>
                    </a:cxn>
                    <a:cxn ang="0">
                      <a:pos x="10" y="10"/>
                    </a:cxn>
                    <a:cxn ang="0">
                      <a:pos x="35" y="0"/>
                    </a:cxn>
                  </a:cxnLst>
                  <a:rect l="0" t="0" r="r" b="b"/>
                  <a:pathLst>
                    <a:path w="70" h="70">
                      <a:moveTo>
                        <a:pt x="35" y="0"/>
                      </a:moveTo>
                      <a:cubicBezTo>
                        <a:pt x="44" y="0"/>
                        <a:pt x="53" y="3"/>
                        <a:pt x="59" y="10"/>
                      </a:cubicBezTo>
                      <a:cubicBezTo>
                        <a:pt x="66" y="17"/>
                        <a:pt x="70" y="25"/>
                        <a:pt x="70" y="35"/>
                      </a:cubicBezTo>
                      <a:cubicBezTo>
                        <a:pt x="70" y="44"/>
                        <a:pt x="66" y="53"/>
                        <a:pt x="59" y="59"/>
                      </a:cubicBezTo>
                      <a:cubicBezTo>
                        <a:pt x="53" y="66"/>
                        <a:pt x="44" y="70"/>
                        <a:pt x="35" y="70"/>
                      </a:cubicBezTo>
                      <a:cubicBezTo>
                        <a:pt x="25" y="70"/>
                        <a:pt x="17" y="66"/>
                        <a:pt x="10" y="59"/>
                      </a:cubicBezTo>
                      <a:cubicBezTo>
                        <a:pt x="3" y="53"/>
                        <a:pt x="0" y="44"/>
                        <a:pt x="0" y="35"/>
                      </a:cubicBezTo>
                      <a:cubicBezTo>
                        <a:pt x="0" y="25"/>
                        <a:pt x="3" y="17"/>
                        <a:pt x="10" y="10"/>
                      </a:cubicBezTo>
                      <a:cubicBezTo>
                        <a:pt x="17" y="3"/>
                        <a:pt x="25" y="0"/>
                        <a:pt x="35" y="0"/>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75" name="Rectangle 55"/>
                <p:cNvSpPr>
                  <a:spLocks noChangeArrowheads="1"/>
                </p:cNvSpPr>
                <p:nvPr/>
              </p:nvSpPr>
              <p:spPr bwMode="auto">
                <a:xfrm>
                  <a:off x="2387601" y="1760538"/>
                  <a:ext cx="254000" cy="53975"/>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62" name="Group 161"/>
              <p:cNvGrpSpPr/>
              <p:nvPr/>
            </p:nvGrpSpPr>
            <p:grpSpPr>
              <a:xfrm rot="5400000">
                <a:off x="7150939" y="3033417"/>
                <a:ext cx="468424" cy="200576"/>
                <a:chOff x="2387601" y="2298700"/>
                <a:chExt cx="596900" cy="255588"/>
              </a:xfrm>
              <a:grpFill/>
            </p:grpSpPr>
            <p:sp>
              <p:nvSpPr>
                <p:cNvPr id="172" name="Freeform 34"/>
                <p:cNvSpPr/>
                <p:nvPr/>
              </p:nvSpPr>
              <p:spPr bwMode="auto">
                <a:xfrm>
                  <a:off x="2728913" y="2298700"/>
                  <a:ext cx="255588" cy="255588"/>
                </a:xfrm>
                <a:custGeom>
                  <a:avLst/>
                  <a:gdLst/>
                  <a:ahLst/>
                  <a:cxnLst>
                    <a:cxn ang="0">
                      <a:pos x="87" y="87"/>
                    </a:cxn>
                    <a:cxn ang="0">
                      <a:pos x="51" y="102"/>
                    </a:cxn>
                    <a:cxn ang="0">
                      <a:pos x="15" y="87"/>
                    </a:cxn>
                    <a:cxn ang="0">
                      <a:pos x="0" y="51"/>
                    </a:cxn>
                    <a:cxn ang="0">
                      <a:pos x="15" y="15"/>
                    </a:cxn>
                    <a:cxn ang="0">
                      <a:pos x="51" y="0"/>
                    </a:cxn>
                    <a:cxn ang="0">
                      <a:pos x="87" y="15"/>
                    </a:cxn>
                    <a:cxn ang="0">
                      <a:pos x="102" y="51"/>
                    </a:cxn>
                    <a:cxn ang="0">
                      <a:pos x="87" y="87"/>
                    </a:cxn>
                  </a:cxnLst>
                  <a:rect l="0" t="0" r="r" b="b"/>
                  <a:pathLst>
                    <a:path w="102" h="102">
                      <a:moveTo>
                        <a:pt x="87" y="87"/>
                      </a:moveTo>
                      <a:cubicBezTo>
                        <a:pt x="77" y="97"/>
                        <a:pt x="65" y="102"/>
                        <a:pt x="51" y="102"/>
                      </a:cubicBezTo>
                      <a:cubicBezTo>
                        <a:pt x="37" y="102"/>
                        <a:pt x="24" y="97"/>
                        <a:pt x="15" y="87"/>
                      </a:cubicBezTo>
                      <a:cubicBezTo>
                        <a:pt x="5" y="77"/>
                        <a:pt x="0" y="65"/>
                        <a:pt x="0" y="51"/>
                      </a:cubicBezTo>
                      <a:cubicBezTo>
                        <a:pt x="0" y="37"/>
                        <a:pt x="5" y="25"/>
                        <a:pt x="15" y="15"/>
                      </a:cubicBezTo>
                      <a:cubicBezTo>
                        <a:pt x="24" y="5"/>
                        <a:pt x="37" y="0"/>
                        <a:pt x="51" y="0"/>
                      </a:cubicBezTo>
                      <a:cubicBezTo>
                        <a:pt x="65" y="0"/>
                        <a:pt x="77" y="5"/>
                        <a:pt x="87" y="15"/>
                      </a:cubicBezTo>
                      <a:cubicBezTo>
                        <a:pt x="97" y="25"/>
                        <a:pt x="102" y="37"/>
                        <a:pt x="102" y="51"/>
                      </a:cubicBezTo>
                      <a:cubicBezTo>
                        <a:pt x="102" y="65"/>
                        <a:pt x="97" y="77"/>
                        <a:pt x="87" y="8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73" name="Rectangle 56"/>
                <p:cNvSpPr>
                  <a:spLocks noChangeArrowheads="1"/>
                </p:cNvSpPr>
                <p:nvPr/>
              </p:nvSpPr>
              <p:spPr bwMode="auto">
                <a:xfrm>
                  <a:off x="2387601" y="2403475"/>
                  <a:ext cx="482600"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63" name="Group 162"/>
              <p:cNvGrpSpPr/>
              <p:nvPr/>
            </p:nvGrpSpPr>
            <p:grpSpPr>
              <a:xfrm rot="5400000">
                <a:off x="6896794" y="3028434"/>
                <a:ext cx="482127" cy="224246"/>
                <a:chOff x="2387601" y="2598738"/>
                <a:chExt cx="614362" cy="285750"/>
              </a:xfrm>
              <a:grpFill/>
            </p:grpSpPr>
            <p:sp>
              <p:nvSpPr>
                <p:cNvPr id="170" name="Freeform 35"/>
                <p:cNvSpPr/>
                <p:nvPr/>
              </p:nvSpPr>
              <p:spPr bwMode="auto">
                <a:xfrm>
                  <a:off x="2716213" y="2598738"/>
                  <a:ext cx="285750" cy="285750"/>
                </a:xfrm>
                <a:custGeom>
                  <a:avLst/>
                  <a:gdLst/>
                  <a:ahLst/>
                  <a:cxnLst>
                    <a:cxn ang="0">
                      <a:pos x="114" y="57"/>
                    </a:cxn>
                    <a:cxn ang="0">
                      <a:pos x="97" y="97"/>
                    </a:cxn>
                    <a:cxn ang="0">
                      <a:pos x="57" y="114"/>
                    </a:cxn>
                    <a:cxn ang="0">
                      <a:pos x="16" y="97"/>
                    </a:cxn>
                    <a:cxn ang="0">
                      <a:pos x="0" y="57"/>
                    </a:cxn>
                    <a:cxn ang="0">
                      <a:pos x="16" y="16"/>
                    </a:cxn>
                    <a:cxn ang="0">
                      <a:pos x="57" y="0"/>
                    </a:cxn>
                    <a:cxn ang="0">
                      <a:pos x="97" y="16"/>
                    </a:cxn>
                    <a:cxn ang="0">
                      <a:pos x="114" y="57"/>
                    </a:cxn>
                  </a:cxnLst>
                  <a:rect l="0" t="0" r="r" b="b"/>
                  <a:pathLst>
                    <a:path w="114" h="114">
                      <a:moveTo>
                        <a:pt x="114" y="57"/>
                      </a:moveTo>
                      <a:cubicBezTo>
                        <a:pt x="114" y="72"/>
                        <a:pt x="108" y="86"/>
                        <a:pt x="97" y="97"/>
                      </a:cubicBezTo>
                      <a:cubicBezTo>
                        <a:pt x="86" y="108"/>
                        <a:pt x="72" y="114"/>
                        <a:pt x="57" y="114"/>
                      </a:cubicBezTo>
                      <a:cubicBezTo>
                        <a:pt x="41" y="114"/>
                        <a:pt x="27" y="108"/>
                        <a:pt x="16" y="97"/>
                      </a:cubicBezTo>
                      <a:cubicBezTo>
                        <a:pt x="5" y="86"/>
                        <a:pt x="0" y="72"/>
                        <a:pt x="0" y="57"/>
                      </a:cubicBezTo>
                      <a:cubicBezTo>
                        <a:pt x="0" y="41"/>
                        <a:pt x="5" y="28"/>
                        <a:pt x="16" y="16"/>
                      </a:cubicBezTo>
                      <a:cubicBezTo>
                        <a:pt x="27" y="5"/>
                        <a:pt x="41" y="0"/>
                        <a:pt x="57" y="0"/>
                      </a:cubicBezTo>
                      <a:cubicBezTo>
                        <a:pt x="72" y="0"/>
                        <a:pt x="86" y="5"/>
                        <a:pt x="97" y="16"/>
                      </a:cubicBezTo>
                      <a:cubicBezTo>
                        <a:pt x="108" y="28"/>
                        <a:pt x="114" y="41"/>
                        <a:pt x="114" y="5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71" name="Rectangle 57"/>
                <p:cNvSpPr>
                  <a:spLocks noChangeArrowheads="1"/>
                </p:cNvSpPr>
                <p:nvPr/>
              </p:nvSpPr>
              <p:spPr bwMode="auto">
                <a:xfrm>
                  <a:off x="2387601" y="2719388"/>
                  <a:ext cx="482600"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64" name="Group 163"/>
              <p:cNvGrpSpPr/>
              <p:nvPr/>
            </p:nvGrpSpPr>
            <p:grpSpPr>
              <a:xfrm rot="5400000">
                <a:off x="6656352" y="2997289"/>
                <a:ext cx="443508" cy="247916"/>
                <a:chOff x="2387601" y="2914650"/>
                <a:chExt cx="565150" cy="315913"/>
              </a:xfrm>
              <a:grpFill/>
            </p:grpSpPr>
            <p:sp>
              <p:nvSpPr>
                <p:cNvPr id="168" name="Freeform 42"/>
                <p:cNvSpPr/>
                <p:nvPr/>
              </p:nvSpPr>
              <p:spPr bwMode="auto">
                <a:xfrm>
                  <a:off x="2636838" y="2914650"/>
                  <a:ext cx="315913" cy="315913"/>
                </a:xfrm>
                <a:custGeom>
                  <a:avLst/>
                  <a:gdLst/>
                  <a:ahLst/>
                  <a:cxnLst>
                    <a:cxn ang="0">
                      <a:pos x="107" y="18"/>
                    </a:cxn>
                    <a:cxn ang="0">
                      <a:pos x="126" y="63"/>
                    </a:cxn>
                    <a:cxn ang="0">
                      <a:pos x="107" y="107"/>
                    </a:cxn>
                    <a:cxn ang="0">
                      <a:pos x="63" y="126"/>
                    </a:cxn>
                    <a:cxn ang="0">
                      <a:pos x="18" y="107"/>
                    </a:cxn>
                    <a:cxn ang="0">
                      <a:pos x="0" y="63"/>
                    </a:cxn>
                    <a:cxn ang="0">
                      <a:pos x="18" y="18"/>
                    </a:cxn>
                    <a:cxn ang="0">
                      <a:pos x="63" y="0"/>
                    </a:cxn>
                    <a:cxn ang="0">
                      <a:pos x="107" y="18"/>
                    </a:cxn>
                  </a:cxnLst>
                  <a:rect l="0" t="0" r="r" b="b"/>
                  <a:pathLst>
                    <a:path w="126" h="126">
                      <a:moveTo>
                        <a:pt x="107" y="18"/>
                      </a:moveTo>
                      <a:cubicBezTo>
                        <a:pt x="120" y="31"/>
                        <a:pt x="126" y="45"/>
                        <a:pt x="126" y="63"/>
                      </a:cubicBezTo>
                      <a:cubicBezTo>
                        <a:pt x="126" y="80"/>
                        <a:pt x="120" y="95"/>
                        <a:pt x="107" y="107"/>
                      </a:cubicBezTo>
                      <a:cubicBezTo>
                        <a:pt x="95" y="120"/>
                        <a:pt x="80" y="126"/>
                        <a:pt x="63" y="126"/>
                      </a:cubicBezTo>
                      <a:cubicBezTo>
                        <a:pt x="45" y="126"/>
                        <a:pt x="30" y="120"/>
                        <a:pt x="18" y="107"/>
                      </a:cubicBezTo>
                      <a:cubicBezTo>
                        <a:pt x="6" y="95"/>
                        <a:pt x="0" y="80"/>
                        <a:pt x="0" y="63"/>
                      </a:cubicBezTo>
                      <a:cubicBezTo>
                        <a:pt x="0" y="45"/>
                        <a:pt x="6" y="31"/>
                        <a:pt x="18" y="18"/>
                      </a:cubicBezTo>
                      <a:cubicBezTo>
                        <a:pt x="30" y="6"/>
                        <a:pt x="45" y="0"/>
                        <a:pt x="63" y="0"/>
                      </a:cubicBezTo>
                      <a:cubicBezTo>
                        <a:pt x="80" y="0"/>
                        <a:pt x="95" y="6"/>
                        <a:pt x="107" y="18"/>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69" name="Rectangle 58"/>
                <p:cNvSpPr>
                  <a:spLocks noChangeArrowheads="1"/>
                </p:cNvSpPr>
                <p:nvPr/>
              </p:nvSpPr>
              <p:spPr bwMode="auto">
                <a:xfrm>
                  <a:off x="2387601" y="3040063"/>
                  <a:ext cx="422275"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nvGrpSpPr>
              <p:cNvPr id="165" name="Group 164"/>
              <p:cNvGrpSpPr/>
              <p:nvPr/>
            </p:nvGrpSpPr>
            <p:grpSpPr>
              <a:xfrm rot="5400000">
                <a:off x="6467612" y="2929392"/>
                <a:ext cx="322665" cy="262866"/>
                <a:chOff x="2387601" y="3222625"/>
                <a:chExt cx="411163" cy="334963"/>
              </a:xfrm>
              <a:grpFill/>
            </p:grpSpPr>
            <p:sp>
              <p:nvSpPr>
                <p:cNvPr id="166" name="Freeform 43"/>
                <p:cNvSpPr/>
                <p:nvPr/>
              </p:nvSpPr>
              <p:spPr bwMode="auto">
                <a:xfrm>
                  <a:off x="2463801" y="3222625"/>
                  <a:ext cx="334963" cy="334963"/>
                </a:xfrm>
                <a:custGeom>
                  <a:avLst/>
                  <a:gdLst/>
                  <a:ahLst/>
                  <a:cxnLst>
                    <a:cxn ang="0">
                      <a:pos x="0" y="67"/>
                    </a:cxn>
                    <a:cxn ang="0">
                      <a:pos x="19" y="19"/>
                    </a:cxn>
                    <a:cxn ang="0">
                      <a:pos x="67" y="0"/>
                    </a:cxn>
                    <a:cxn ang="0">
                      <a:pos x="114" y="19"/>
                    </a:cxn>
                    <a:cxn ang="0">
                      <a:pos x="134" y="67"/>
                    </a:cxn>
                    <a:cxn ang="0">
                      <a:pos x="114" y="114"/>
                    </a:cxn>
                    <a:cxn ang="0">
                      <a:pos x="67" y="134"/>
                    </a:cxn>
                    <a:cxn ang="0">
                      <a:pos x="19" y="114"/>
                    </a:cxn>
                    <a:cxn ang="0">
                      <a:pos x="0" y="67"/>
                    </a:cxn>
                  </a:cxnLst>
                  <a:rect l="0" t="0" r="r" b="b"/>
                  <a:pathLst>
                    <a:path w="134" h="134">
                      <a:moveTo>
                        <a:pt x="0" y="67"/>
                      </a:moveTo>
                      <a:cubicBezTo>
                        <a:pt x="0" y="48"/>
                        <a:pt x="6" y="33"/>
                        <a:pt x="19" y="19"/>
                      </a:cubicBezTo>
                      <a:cubicBezTo>
                        <a:pt x="32" y="6"/>
                        <a:pt x="48" y="0"/>
                        <a:pt x="67" y="0"/>
                      </a:cubicBezTo>
                      <a:cubicBezTo>
                        <a:pt x="85" y="0"/>
                        <a:pt x="101" y="6"/>
                        <a:pt x="114" y="19"/>
                      </a:cubicBezTo>
                      <a:cubicBezTo>
                        <a:pt x="127" y="33"/>
                        <a:pt x="134" y="48"/>
                        <a:pt x="134" y="67"/>
                      </a:cubicBezTo>
                      <a:cubicBezTo>
                        <a:pt x="134" y="85"/>
                        <a:pt x="127" y="101"/>
                        <a:pt x="114" y="114"/>
                      </a:cubicBezTo>
                      <a:cubicBezTo>
                        <a:pt x="101" y="127"/>
                        <a:pt x="85" y="134"/>
                        <a:pt x="67" y="134"/>
                      </a:cubicBezTo>
                      <a:cubicBezTo>
                        <a:pt x="48" y="134"/>
                        <a:pt x="32" y="127"/>
                        <a:pt x="19" y="114"/>
                      </a:cubicBezTo>
                      <a:cubicBezTo>
                        <a:pt x="6" y="101"/>
                        <a:pt x="0" y="85"/>
                        <a:pt x="0" y="6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67" name="Rectangle 59"/>
                <p:cNvSpPr>
                  <a:spLocks noChangeArrowheads="1"/>
                </p:cNvSpPr>
                <p:nvPr/>
              </p:nvSpPr>
              <p:spPr bwMode="auto">
                <a:xfrm>
                  <a:off x="2387601" y="3357563"/>
                  <a:ext cx="271463" cy="555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grpSp>
      </p:grpSp>
      <p:grpSp>
        <p:nvGrpSpPr>
          <p:cNvPr id="7" name="组合 6"/>
          <p:cNvGrpSpPr/>
          <p:nvPr/>
        </p:nvGrpSpPr>
        <p:grpSpPr>
          <a:xfrm>
            <a:off x="2842260" y="1630045"/>
            <a:ext cx="4077970" cy="1398270"/>
            <a:chOff x="975" y="6868"/>
            <a:chExt cx="6422" cy="2202"/>
          </a:xfrm>
        </p:grpSpPr>
        <p:sp>
          <p:nvSpPr>
            <p:cNvPr id="8" name="文本框 15"/>
            <p:cNvSpPr txBox="1"/>
            <p:nvPr/>
          </p:nvSpPr>
          <p:spPr>
            <a:xfrm>
              <a:off x="975" y="7441"/>
              <a:ext cx="6422" cy="1629"/>
            </a:xfrm>
            <a:prstGeom prst="rect">
              <a:avLst/>
            </a:prstGeom>
            <a:noFill/>
          </p:spPr>
          <p:txBody>
            <a:bodyPr wrap="square" lIns="0" tIns="0" rIns="0" bIns="0" rtlCol="0">
              <a:spAutoFit/>
            </a:bodyPr>
            <a:lstStyle/>
            <a:p>
              <a:pPr algn="ctr" fontAlgn="auto">
                <a:lnSpc>
                  <a:spcPct val="120000"/>
                </a:lnSpc>
              </a:pPr>
              <a:r>
                <a:rPr lang="zh-CN" altLang="en-US" sz="1865" dirty="0">
                  <a:solidFill>
                    <a:schemeClr val="tx1">
                      <a:lumMod val="75000"/>
                      <a:lumOff val="25000"/>
                    </a:schemeClr>
                  </a:solidFill>
                  <a:cs typeface="+mn-ea"/>
                  <a:sym typeface="+mn-lt"/>
                </a:rPr>
                <a:t>尘肺无有效治疗手段，慢性苯中毒、正己烷中毒病人恢复困难，硫化氢气体等则容易导致死亡；</a:t>
              </a:r>
            </a:p>
          </p:txBody>
        </p:sp>
        <p:sp>
          <p:nvSpPr>
            <p:cNvPr id="9" name="文本框 23"/>
            <p:cNvSpPr txBox="1"/>
            <p:nvPr/>
          </p:nvSpPr>
          <p:spPr>
            <a:xfrm>
              <a:off x="2357" y="6868"/>
              <a:ext cx="3657" cy="496"/>
            </a:xfrm>
            <a:prstGeom prst="rect">
              <a:avLst/>
            </a:prstGeom>
            <a:noFill/>
          </p:spPr>
          <p:txBody>
            <a:bodyPr wrap="square" lIns="0" tIns="0" rIns="0" bIns="0" rtlCol="0">
              <a:spAutoFit/>
            </a:bodyPr>
            <a:lstStyle/>
            <a:p>
              <a:pPr algn="ctr">
                <a:lnSpc>
                  <a:spcPct val="120000"/>
                </a:lnSpc>
              </a:pPr>
              <a:r>
                <a:rPr lang="zh-CN" altLang="en-US" sz="1865" b="1" dirty="0">
                  <a:solidFill>
                    <a:srgbClr val="0070C0"/>
                  </a:solidFill>
                  <a:cs typeface="+mn-ea"/>
                  <a:sym typeface="+mn-lt"/>
                </a:rPr>
                <a:t>后果严重</a:t>
              </a:r>
            </a:p>
          </p:txBody>
        </p:sp>
      </p:grpSp>
      <p:grpSp>
        <p:nvGrpSpPr>
          <p:cNvPr id="12" name="组合 11"/>
          <p:cNvGrpSpPr/>
          <p:nvPr/>
        </p:nvGrpSpPr>
        <p:grpSpPr>
          <a:xfrm>
            <a:off x="5626324" y="4437069"/>
            <a:ext cx="3666117" cy="1023287"/>
            <a:chOff x="1298" y="6981"/>
            <a:chExt cx="5774" cy="1611"/>
          </a:xfrm>
        </p:grpSpPr>
        <p:sp>
          <p:nvSpPr>
            <p:cNvPr id="13" name="文本框 15"/>
            <p:cNvSpPr txBox="1"/>
            <p:nvPr/>
          </p:nvSpPr>
          <p:spPr>
            <a:xfrm>
              <a:off x="1298" y="7554"/>
              <a:ext cx="5774" cy="1038"/>
            </a:xfrm>
            <a:prstGeom prst="rect">
              <a:avLst/>
            </a:prstGeom>
            <a:noFill/>
          </p:spPr>
          <p:txBody>
            <a:bodyPr wrap="square" lIns="0" tIns="0" rIns="0" bIns="0" rtlCol="0">
              <a:spAutoFit/>
            </a:bodyPr>
            <a:lstStyle/>
            <a:p>
              <a:pPr algn="ctr" fontAlgn="auto">
                <a:lnSpc>
                  <a:spcPct val="120000"/>
                </a:lnSpc>
              </a:pPr>
              <a:r>
                <a:rPr lang="zh-CN" altLang="en-US" sz="1865" dirty="0">
                  <a:solidFill>
                    <a:schemeClr val="tx1">
                      <a:lumMod val="75000"/>
                      <a:lumOff val="25000"/>
                    </a:schemeClr>
                  </a:solidFill>
                  <a:cs typeface="+mn-ea"/>
                  <a:sym typeface="+mn-lt"/>
                </a:rPr>
                <a:t>漏诊现象严重，健康体检率低企业内工人用工流动，掩盖了危害程度</a:t>
              </a:r>
            </a:p>
          </p:txBody>
        </p:sp>
        <p:sp>
          <p:nvSpPr>
            <p:cNvPr id="14" name="文本框 23"/>
            <p:cNvSpPr txBox="1"/>
            <p:nvPr/>
          </p:nvSpPr>
          <p:spPr>
            <a:xfrm>
              <a:off x="2357" y="6981"/>
              <a:ext cx="3657" cy="496"/>
            </a:xfrm>
            <a:prstGeom prst="rect">
              <a:avLst/>
            </a:prstGeom>
            <a:noFill/>
          </p:spPr>
          <p:txBody>
            <a:bodyPr wrap="square" lIns="0" tIns="0" rIns="0" bIns="0" rtlCol="0">
              <a:spAutoFit/>
            </a:bodyPr>
            <a:lstStyle/>
            <a:p>
              <a:pPr algn="ctr">
                <a:lnSpc>
                  <a:spcPct val="120000"/>
                </a:lnSpc>
              </a:pPr>
              <a:r>
                <a:rPr lang="zh-CN" altLang="en-US" sz="1865" b="1" dirty="0">
                  <a:solidFill>
                    <a:srgbClr val="0070C0"/>
                  </a:solidFill>
                  <a:cs typeface="+mn-ea"/>
                  <a:sym typeface="+mn-lt"/>
                </a:rPr>
                <a:t>体检率低</a:t>
              </a:r>
            </a:p>
          </p:txBody>
        </p:sp>
      </p:grpSp>
      <p:grpSp>
        <p:nvGrpSpPr>
          <p:cNvPr id="15" name="组合 14"/>
          <p:cNvGrpSpPr/>
          <p:nvPr/>
        </p:nvGrpSpPr>
        <p:grpSpPr>
          <a:xfrm>
            <a:off x="7501255" y="1772285"/>
            <a:ext cx="4077970" cy="1023620"/>
            <a:chOff x="975" y="6868"/>
            <a:chExt cx="6422" cy="1612"/>
          </a:xfrm>
        </p:grpSpPr>
        <p:sp>
          <p:nvSpPr>
            <p:cNvPr id="16" name="文本框 15"/>
            <p:cNvSpPr txBox="1"/>
            <p:nvPr/>
          </p:nvSpPr>
          <p:spPr>
            <a:xfrm>
              <a:off x="975" y="7441"/>
              <a:ext cx="6422" cy="1039"/>
            </a:xfrm>
            <a:prstGeom prst="rect">
              <a:avLst/>
            </a:prstGeom>
            <a:noFill/>
          </p:spPr>
          <p:txBody>
            <a:bodyPr wrap="square" lIns="0" tIns="0" rIns="0" bIns="0" rtlCol="0">
              <a:spAutoFit/>
            </a:bodyPr>
            <a:lstStyle/>
            <a:p>
              <a:pPr algn="ctr" fontAlgn="auto">
                <a:lnSpc>
                  <a:spcPct val="120000"/>
                </a:lnSpc>
              </a:pPr>
              <a:r>
                <a:rPr lang="zh-CN" altLang="en-US" sz="1865" dirty="0">
                  <a:solidFill>
                    <a:schemeClr val="tx1">
                      <a:lumMod val="75000"/>
                      <a:lumOff val="25000"/>
                    </a:schemeClr>
                  </a:solidFill>
                  <a:cs typeface="+mn-ea"/>
                  <a:sym typeface="+mn-lt"/>
                </a:rPr>
                <a:t>致癌、致畸、致突变等远期作用，肺癌20年增长148%</a:t>
              </a:r>
            </a:p>
          </p:txBody>
        </p:sp>
        <p:sp>
          <p:nvSpPr>
            <p:cNvPr id="17" name="文本框 23"/>
            <p:cNvSpPr txBox="1"/>
            <p:nvPr/>
          </p:nvSpPr>
          <p:spPr>
            <a:xfrm>
              <a:off x="2357" y="6868"/>
              <a:ext cx="3657" cy="496"/>
            </a:xfrm>
            <a:prstGeom prst="rect">
              <a:avLst/>
            </a:prstGeom>
            <a:noFill/>
          </p:spPr>
          <p:txBody>
            <a:bodyPr wrap="square" lIns="0" tIns="0" rIns="0" bIns="0" rtlCol="0">
              <a:spAutoFit/>
            </a:bodyPr>
            <a:lstStyle/>
            <a:p>
              <a:pPr algn="ctr">
                <a:lnSpc>
                  <a:spcPct val="120000"/>
                </a:lnSpc>
              </a:pPr>
              <a:r>
                <a:rPr lang="zh-CN" altLang="en-US" sz="1865" b="1" dirty="0">
                  <a:solidFill>
                    <a:srgbClr val="0070C0"/>
                  </a:solidFill>
                  <a:cs typeface="+mn-ea"/>
                  <a:sym typeface="+mn-lt"/>
                </a:rPr>
                <a:t>长期作用</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inVertical)">
                                      <p:cBhvr>
                                        <p:cTn id="19" dur="500"/>
                                        <p:tgtEl>
                                          <p:spTgt spid="12"/>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arn(inVertical)">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407035" y="404495"/>
            <a:ext cx="3282950" cy="775335"/>
            <a:chOff x="641" y="637"/>
            <a:chExt cx="517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749" y="837"/>
              <a:ext cx="4062"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职业健康现状</a:t>
              </a:r>
            </a:p>
          </p:txBody>
        </p:sp>
      </p:grpSp>
      <p:grpSp>
        <p:nvGrpSpPr>
          <p:cNvPr id="3" name="组合 2"/>
          <p:cNvGrpSpPr/>
          <p:nvPr/>
        </p:nvGrpSpPr>
        <p:grpSpPr>
          <a:xfrm>
            <a:off x="4883785" y="1412875"/>
            <a:ext cx="2425065" cy="899160"/>
            <a:chOff x="8164" y="2197"/>
            <a:chExt cx="3819" cy="1416"/>
          </a:xfrm>
        </p:grpSpPr>
        <p:sp>
          <p:nvSpPr>
            <p:cNvPr id="1048877" name="TextBox 25"/>
            <p:cNvSpPr txBox="1">
              <a:spLocks noChangeArrowheads="1"/>
            </p:cNvSpPr>
            <p:nvPr/>
          </p:nvSpPr>
          <p:spPr bwMode="auto">
            <a:xfrm>
              <a:off x="8920" y="2197"/>
              <a:ext cx="2307" cy="630"/>
            </a:xfrm>
            <a:prstGeom prst="rect">
              <a:avLst/>
            </a:prstGeom>
            <a:noFill/>
          </p:spPr>
          <p:txBody>
            <a:bodyPr wrap="square" rtlCol="0" anchor="t">
              <a:spAutoFit/>
            </a:bodyPr>
            <a:lstStyle/>
            <a:p>
              <a:pPr lvl="0" algn="ctr">
                <a:spcBef>
                  <a:spcPct val="50000"/>
                </a:spcBef>
                <a:buClrTx/>
                <a:buSzTx/>
                <a:buFontTx/>
              </a:pPr>
              <a:r>
                <a:rPr lang="zh-CN" altLang="en-US" sz="2000" b="1" dirty="0" err="1">
                  <a:solidFill>
                    <a:srgbClr val="0070C0"/>
                  </a:solidFill>
                  <a:cs typeface="+mn-ea"/>
                  <a:sym typeface="+mn-lt"/>
                </a:rPr>
                <a:t>预防为主</a:t>
              </a:r>
            </a:p>
          </p:txBody>
        </p:sp>
        <p:sp>
          <p:nvSpPr>
            <p:cNvPr id="2" name="文本框 1"/>
            <p:cNvSpPr txBox="1"/>
            <p:nvPr/>
          </p:nvSpPr>
          <p:spPr>
            <a:xfrm>
              <a:off x="8164" y="3019"/>
              <a:ext cx="3819" cy="594"/>
            </a:xfrm>
            <a:prstGeom prst="roundRect">
              <a:avLst/>
            </a:prstGeom>
            <a:solidFill>
              <a:srgbClr val="0070C0"/>
            </a:solidFill>
          </p:spPr>
          <p:txBody>
            <a:bodyPr wrap="square" rtlCol="0" anchor="t">
              <a:spAutoFit/>
            </a:bodyPr>
            <a:lstStyle/>
            <a:p>
              <a:pPr algn="ctr" fontAlgn="auto">
                <a:lnSpc>
                  <a:spcPct val="100000"/>
                </a:lnSpc>
              </a:pPr>
              <a:r>
                <a:rPr kumimoji="1" lang="zh-CN" altLang="en-US" sz="1600" dirty="0">
                  <a:solidFill>
                    <a:schemeClr val="bg1"/>
                  </a:solidFill>
                  <a:cs typeface="+mn-ea"/>
                  <a:sym typeface="+mn-lt"/>
                </a:rPr>
                <a:t>职业病的鲜明特点</a:t>
              </a:r>
            </a:p>
          </p:txBody>
        </p:sp>
      </p:grpSp>
      <p:grpSp>
        <p:nvGrpSpPr>
          <p:cNvPr id="15" name="组合 14"/>
          <p:cNvGrpSpPr/>
          <p:nvPr/>
        </p:nvGrpSpPr>
        <p:grpSpPr>
          <a:xfrm>
            <a:off x="694690" y="2988310"/>
            <a:ext cx="2016760" cy="1998980"/>
            <a:chOff x="1094" y="4254"/>
            <a:chExt cx="3176" cy="3148"/>
          </a:xfrm>
        </p:grpSpPr>
        <p:sp>
          <p:nvSpPr>
            <p:cNvPr id="158" name="Freeform 14"/>
            <p:cNvSpPr>
              <a:spLocks noEditPoints="1"/>
            </p:cNvSpPr>
            <p:nvPr/>
          </p:nvSpPr>
          <p:spPr bwMode="auto">
            <a:xfrm>
              <a:off x="2312" y="4254"/>
              <a:ext cx="740" cy="1028"/>
            </a:xfrm>
            <a:custGeom>
              <a:avLst/>
              <a:gdLst/>
              <a:ahLst/>
              <a:cxnLst>
                <a:cxn ang="0">
                  <a:pos x="570" y="331"/>
                </a:cxn>
                <a:cxn ang="0">
                  <a:pos x="542" y="277"/>
                </a:cxn>
                <a:cxn ang="0">
                  <a:pos x="485" y="225"/>
                </a:cxn>
                <a:cxn ang="0">
                  <a:pos x="477" y="216"/>
                </a:cxn>
                <a:cxn ang="0">
                  <a:pos x="476" y="215"/>
                </a:cxn>
                <a:cxn ang="0">
                  <a:pos x="475" y="214"/>
                </a:cxn>
                <a:cxn ang="0">
                  <a:pos x="475" y="213"/>
                </a:cxn>
                <a:cxn ang="0">
                  <a:pos x="465" y="183"/>
                </a:cxn>
                <a:cxn ang="0">
                  <a:pos x="465" y="151"/>
                </a:cxn>
                <a:cxn ang="0">
                  <a:pos x="480" y="151"/>
                </a:cxn>
                <a:cxn ang="0">
                  <a:pos x="519" y="116"/>
                </a:cxn>
                <a:cxn ang="0">
                  <a:pos x="519" y="35"/>
                </a:cxn>
                <a:cxn ang="0">
                  <a:pos x="480" y="0"/>
                </a:cxn>
                <a:cxn ang="0">
                  <a:pos x="90" y="0"/>
                </a:cxn>
                <a:cxn ang="0">
                  <a:pos x="51" y="35"/>
                </a:cxn>
                <a:cxn ang="0">
                  <a:pos x="51" y="116"/>
                </a:cxn>
                <a:cxn ang="0">
                  <a:pos x="90" y="151"/>
                </a:cxn>
                <a:cxn ang="0">
                  <a:pos x="105" y="151"/>
                </a:cxn>
                <a:cxn ang="0">
                  <a:pos x="105" y="183"/>
                </a:cxn>
                <a:cxn ang="0">
                  <a:pos x="95" y="213"/>
                </a:cxn>
                <a:cxn ang="0">
                  <a:pos x="95" y="214"/>
                </a:cxn>
                <a:cxn ang="0">
                  <a:pos x="94" y="215"/>
                </a:cxn>
                <a:cxn ang="0">
                  <a:pos x="93" y="216"/>
                </a:cxn>
                <a:cxn ang="0">
                  <a:pos x="85" y="225"/>
                </a:cxn>
                <a:cxn ang="0">
                  <a:pos x="28" y="277"/>
                </a:cxn>
                <a:cxn ang="0">
                  <a:pos x="28" y="277"/>
                </a:cxn>
                <a:cxn ang="0">
                  <a:pos x="0" y="331"/>
                </a:cxn>
                <a:cxn ang="0">
                  <a:pos x="0" y="331"/>
                </a:cxn>
                <a:cxn ang="0">
                  <a:pos x="0" y="718"/>
                </a:cxn>
                <a:cxn ang="0">
                  <a:pos x="75" y="793"/>
                </a:cxn>
                <a:cxn ang="0">
                  <a:pos x="283" y="793"/>
                </a:cxn>
                <a:cxn ang="0">
                  <a:pos x="285" y="793"/>
                </a:cxn>
                <a:cxn ang="0">
                  <a:pos x="285" y="793"/>
                </a:cxn>
                <a:cxn ang="0">
                  <a:pos x="286" y="793"/>
                </a:cxn>
                <a:cxn ang="0">
                  <a:pos x="495" y="793"/>
                </a:cxn>
                <a:cxn ang="0">
                  <a:pos x="570" y="718"/>
                </a:cxn>
                <a:cxn ang="0">
                  <a:pos x="570" y="331"/>
                </a:cxn>
                <a:cxn ang="0">
                  <a:pos x="570" y="331"/>
                </a:cxn>
                <a:cxn ang="0">
                  <a:pos x="491" y="630"/>
                </a:cxn>
                <a:cxn ang="0">
                  <a:pos x="452" y="670"/>
                </a:cxn>
                <a:cxn ang="0">
                  <a:pos x="118" y="670"/>
                </a:cxn>
                <a:cxn ang="0">
                  <a:pos x="79" y="630"/>
                </a:cxn>
                <a:cxn ang="0">
                  <a:pos x="79" y="453"/>
                </a:cxn>
                <a:cxn ang="0">
                  <a:pos x="118" y="414"/>
                </a:cxn>
                <a:cxn ang="0">
                  <a:pos x="452" y="414"/>
                </a:cxn>
                <a:cxn ang="0">
                  <a:pos x="491" y="453"/>
                </a:cxn>
                <a:cxn ang="0">
                  <a:pos x="491" y="630"/>
                </a:cxn>
                <a:cxn ang="0">
                  <a:pos x="491" y="630"/>
                </a:cxn>
                <a:cxn ang="0">
                  <a:pos x="491" y="630"/>
                </a:cxn>
              </a:cxnLst>
              <a:rect l="0" t="0" r="r" b="b"/>
              <a:pathLst>
                <a:path w="570" h="793">
                  <a:moveTo>
                    <a:pt x="570" y="331"/>
                  </a:moveTo>
                  <a:cubicBezTo>
                    <a:pt x="569" y="309"/>
                    <a:pt x="558" y="289"/>
                    <a:pt x="542" y="277"/>
                  </a:cubicBezTo>
                  <a:cubicBezTo>
                    <a:pt x="523" y="260"/>
                    <a:pt x="504" y="245"/>
                    <a:pt x="485" y="225"/>
                  </a:cubicBezTo>
                  <a:cubicBezTo>
                    <a:pt x="482" y="221"/>
                    <a:pt x="479" y="218"/>
                    <a:pt x="477" y="216"/>
                  </a:cubicBezTo>
                  <a:cubicBezTo>
                    <a:pt x="477" y="215"/>
                    <a:pt x="476" y="215"/>
                    <a:pt x="476" y="215"/>
                  </a:cubicBezTo>
                  <a:cubicBezTo>
                    <a:pt x="476" y="214"/>
                    <a:pt x="476" y="214"/>
                    <a:pt x="475" y="214"/>
                  </a:cubicBezTo>
                  <a:cubicBezTo>
                    <a:pt x="475" y="213"/>
                    <a:pt x="475" y="213"/>
                    <a:pt x="475" y="213"/>
                  </a:cubicBezTo>
                  <a:cubicBezTo>
                    <a:pt x="466" y="201"/>
                    <a:pt x="465" y="194"/>
                    <a:pt x="465" y="183"/>
                  </a:cubicBezTo>
                  <a:cubicBezTo>
                    <a:pt x="465" y="151"/>
                    <a:pt x="465" y="151"/>
                    <a:pt x="465" y="151"/>
                  </a:cubicBezTo>
                  <a:cubicBezTo>
                    <a:pt x="480" y="151"/>
                    <a:pt x="480" y="151"/>
                    <a:pt x="480" y="151"/>
                  </a:cubicBezTo>
                  <a:cubicBezTo>
                    <a:pt x="502" y="151"/>
                    <a:pt x="519" y="136"/>
                    <a:pt x="519" y="116"/>
                  </a:cubicBezTo>
                  <a:cubicBezTo>
                    <a:pt x="519" y="35"/>
                    <a:pt x="519" y="35"/>
                    <a:pt x="519" y="35"/>
                  </a:cubicBezTo>
                  <a:cubicBezTo>
                    <a:pt x="519" y="16"/>
                    <a:pt x="502" y="0"/>
                    <a:pt x="480" y="0"/>
                  </a:cubicBezTo>
                  <a:cubicBezTo>
                    <a:pt x="90" y="0"/>
                    <a:pt x="90" y="0"/>
                    <a:pt x="90" y="0"/>
                  </a:cubicBezTo>
                  <a:cubicBezTo>
                    <a:pt x="68" y="0"/>
                    <a:pt x="51" y="16"/>
                    <a:pt x="51" y="35"/>
                  </a:cubicBezTo>
                  <a:cubicBezTo>
                    <a:pt x="51" y="116"/>
                    <a:pt x="51" y="116"/>
                    <a:pt x="51" y="116"/>
                  </a:cubicBezTo>
                  <a:cubicBezTo>
                    <a:pt x="51" y="136"/>
                    <a:pt x="68" y="151"/>
                    <a:pt x="90" y="151"/>
                  </a:cubicBezTo>
                  <a:cubicBezTo>
                    <a:pt x="105" y="151"/>
                    <a:pt x="105" y="151"/>
                    <a:pt x="105" y="151"/>
                  </a:cubicBezTo>
                  <a:cubicBezTo>
                    <a:pt x="105" y="183"/>
                    <a:pt x="105" y="183"/>
                    <a:pt x="105" y="183"/>
                  </a:cubicBezTo>
                  <a:cubicBezTo>
                    <a:pt x="105" y="194"/>
                    <a:pt x="104" y="201"/>
                    <a:pt x="95" y="213"/>
                  </a:cubicBezTo>
                  <a:cubicBezTo>
                    <a:pt x="95" y="213"/>
                    <a:pt x="95" y="213"/>
                    <a:pt x="95" y="214"/>
                  </a:cubicBezTo>
                  <a:cubicBezTo>
                    <a:pt x="94" y="214"/>
                    <a:pt x="94" y="214"/>
                    <a:pt x="94" y="215"/>
                  </a:cubicBezTo>
                  <a:cubicBezTo>
                    <a:pt x="93" y="215"/>
                    <a:pt x="93" y="215"/>
                    <a:pt x="93" y="216"/>
                  </a:cubicBezTo>
                  <a:cubicBezTo>
                    <a:pt x="91" y="218"/>
                    <a:pt x="88" y="221"/>
                    <a:pt x="85" y="225"/>
                  </a:cubicBezTo>
                  <a:cubicBezTo>
                    <a:pt x="66" y="245"/>
                    <a:pt x="46" y="260"/>
                    <a:pt x="28" y="277"/>
                  </a:cubicBezTo>
                  <a:cubicBezTo>
                    <a:pt x="28" y="277"/>
                    <a:pt x="28" y="277"/>
                    <a:pt x="28" y="277"/>
                  </a:cubicBezTo>
                  <a:cubicBezTo>
                    <a:pt x="12" y="289"/>
                    <a:pt x="1" y="309"/>
                    <a:pt x="0" y="331"/>
                  </a:cubicBezTo>
                  <a:cubicBezTo>
                    <a:pt x="0" y="331"/>
                    <a:pt x="0" y="331"/>
                    <a:pt x="0" y="331"/>
                  </a:cubicBezTo>
                  <a:cubicBezTo>
                    <a:pt x="0" y="718"/>
                    <a:pt x="0" y="718"/>
                    <a:pt x="0" y="718"/>
                  </a:cubicBezTo>
                  <a:cubicBezTo>
                    <a:pt x="0" y="756"/>
                    <a:pt x="28" y="793"/>
                    <a:pt x="75" y="793"/>
                  </a:cubicBezTo>
                  <a:cubicBezTo>
                    <a:pt x="283" y="793"/>
                    <a:pt x="283" y="793"/>
                    <a:pt x="283" y="793"/>
                  </a:cubicBezTo>
                  <a:cubicBezTo>
                    <a:pt x="283" y="793"/>
                    <a:pt x="284" y="793"/>
                    <a:pt x="285" y="793"/>
                  </a:cubicBezTo>
                  <a:cubicBezTo>
                    <a:pt x="285" y="793"/>
                    <a:pt x="285" y="793"/>
                    <a:pt x="285" y="793"/>
                  </a:cubicBezTo>
                  <a:cubicBezTo>
                    <a:pt x="286" y="793"/>
                    <a:pt x="286" y="793"/>
                    <a:pt x="286" y="793"/>
                  </a:cubicBezTo>
                  <a:cubicBezTo>
                    <a:pt x="495" y="793"/>
                    <a:pt x="495" y="793"/>
                    <a:pt x="495" y="793"/>
                  </a:cubicBezTo>
                  <a:cubicBezTo>
                    <a:pt x="542" y="793"/>
                    <a:pt x="570" y="756"/>
                    <a:pt x="570" y="718"/>
                  </a:cubicBezTo>
                  <a:cubicBezTo>
                    <a:pt x="570" y="331"/>
                    <a:pt x="570" y="331"/>
                    <a:pt x="570" y="331"/>
                  </a:cubicBezTo>
                  <a:cubicBezTo>
                    <a:pt x="570" y="331"/>
                    <a:pt x="570" y="331"/>
                    <a:pt x="570" y="331"/>
                  </a:cubicBezTo>
                  <a:close/>
                  <a:moveTo>
                    <a:pt x="491" y="630"/>
                  </a:moveTo>
                  <a:cubicBezTo>
                    <a:pt x="491" y="652"/>
                    <a:pt x="473" y="670"/>
                    <a:pt x="452" y="670"/>
                  </a:cubicBezTo>
                  <a:cubicBezTo>
                    <a:pt x="118" y="670"/>
                    <a:pt x="118" y="670"/>
                    <a:pt x="118" y="670"/>
                  </a:cubicBezTo>
                  <a:cubicBezTo>
                    <a:pt x="96" y="670"/>
                    <a:pt x="79" y="652"/>
                    <a:pt x="79" y="630"/>
                  </a:cubicBezTo>
                  <a:cubicBezTo>
                    <a:pt x="79" y="453"/>
                    <a:pt x="79" y="453"/>
                    <a:pt x="79" y="453"/>
                  </a:cubicBezTo>
                  <a:cubicBezTo>
                    <a:pt x="79" y="431"/>
                    <a:pt x="96" y="414"/>
                    <a:pt x="118" y="414"/>
                  </a:cubicBezTo>
                  <a:cubicBezTo>
                    <a:pt x="452" y="414"/>
                    <a:pt x="452" y="414"/>
                    <a:pt x="452" y="414"/>
                  </a:cubicBezTo>
                  <a:cubicBezTo>
                    <a:pt x="473" y="414"/>
                    <a:pt x="491" y="431"/>
                    <a:pt x="491" y="453"/>
                  </a:cubicBezTo>
                  <a:lnTo>
                    <a:pt x="491" y="630"/>
                  </a:lnTo>
                  <a:close/>
                  <a:moveTo>
                    <a:pt x="491" y="630"/>
                  </a:moveTo>
                  <a:cubicBezTo>
                    <a:pt x="491" y="630"/>
                    <a:pt x="491" y="630"/>
                    <a:pt x="491" y="630"/>
                  </a:cubicBezTo>
                </a:path>
              </a:pathLst>
            </a:custGeom>
            <a:solidFill>
              <a:srgbClr val="0070C0"/>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4" name="文本框 3"/>
            <p:cNvSpPr txBox="1"/>
            <p:nvPr/>
          </p:nvSpPr>
          <p:spPr>
            <a:xfrm>
              <a:off x="1094" y="5514"/>
              <a:ext cx="3177" cy="1888"/>
            </a:xfrm>
            <a:prstGeom prst="rect">
              <a:avLst/>
            </a:prstGeom>
            <a:noFill/>
          </p:spPr>
          <p:txBody>
            <a:bodyPr wrap="square" rtlCol="0" anchor="t">
              <a:spAutoFit/>
            </a:bodyPr>
            <a:lstStyle/>
            <a:p>
              <a:pPr fontAlgn="auto">
                <a:lnSpc>
                  <a:spcPct val="150000"/>
                </a:lnSpc>
              </a:pPr>
              <a:r>
                <a:rPr kumimoji="1" lang="zh-CN" altLang="en-US" sz="1600" dirty="0">
                  <a:solidFill>
                    <a:srgbClr val="404040"/>
                  </a:solidFill>
                  <a:cs typeface="+mn-ea"/>
                  <a:sym typeface="+mn-lt"/>
                </a:rPr>
                <a:t>病因有特异性，脱离接触后可以控制或者消除发病；</a:t>
              </a:r>
            </a:p>
          </p:txBody>
        </p:sp>
      </p:grpSp>
      <p:grpSp>
        <p:nvGrpSpPr>
          <p:cNvPr id="14" name="组合 13"/>
          <p:cNvGrpSpPr/>
          <p:nvPr/>
        </p:nvGrpSpPr>
        <p:grpSpPr>
          <a:xfrm>
            <a:off x="2819400" y="3021330"/>
            <a:ext cx="2017395" cy="1866265"/>
            <a:chOff x="4266" y="4306"/>
            <a:chExt cx="3177" cy="2939"/>
          </a:xfrm>
        </p:grpSpPr>
        <p:grpSp>
          <p:nvGrpSpPr>
            <p:cNvPr id="7" name="Group 145"/>
            <p:cNvGrpSpPr/>
            <p:nvPr/>
          </p:nvGrpSpPr>
          <p:grpSpPr>
            <a:xfrm>
              <a:off x="5376" y="4306"/>
              <a:ext cx="956" cy="925"/>
              <a:chOff x="8048625" y="3005138"/>
              <a:chExt cx="473076" cy="457200"/>
            </a:xfrm>
            <a:solidFill>
              <a:srgbClr val="0070C0"/>
            </a:solidFill>
          </p:grpSpPr>
          <p:sp>
            <p:nvSpPr>
              <p:cNvPr id="147" name="Freeform 81"/>
              <p:cNvSpPr>
                <a:spLocks noEditPoints="1"/>
              </p:cNvSpPr>
              <p:nvPr/>
            </p:nvSpPr>
            <p:spPr bwMode="auto">
              <a:xfrm>
                <a:off x="8148638" y="3338513"/>
                <a:ext cx="373063" cy="123825"/>
              </a:xfrm>
              <a:custGeom>
                <a:avLst/>
                <a:gdLst/>
                <a:ahLst/>
                <a:cxnLst>
                  <a:cxn ang="0">
                    <a:pos x="128" y="2"/>
                  </a:cxn>
                  <a:cxn ang="0">
                    <a:pos x="65" y="24"/>
                  </a:cxn>
                  <a:cxn ang="0">
                    <a:pos x="1" y="2"/>
                  </a:cxn>
                  <a:cxn ang="0">
                    <a:pos x="0" y="2"/>
                  </a:cxn>
                  <a:cxn ang="0">
                    <a:pos x="0" y="16"/>
                  </a:cxn>
                  <a:cxn ang="0">
                    <a:pos x="65" y="43"/>
                  </a:cxn>
                  <a:cxn ang="0">
                    <a:pos x="129" y="16"/>
                  </a:cxn>
                  <a:cxn ang="0">
                    <a:pos x="129" y="2"/>
                  </a:cxn>
                  <a:cxn ang="0">
                    <a:pos x="128" y="2"/>
                  </a:cxn>
                  <a:cxn ang="0">
                    <a:pos x="128" y="2"/>
                  </a:cxn>
                  <a:cxn ang="0">
                    <a:pos x="128" y="2"/>
                  </a:cxn>
                </a:cxnLst>
                <a:rect l="0" t="0" r="r" b="b"/>
                <a:pathLst>
                  <a:path w="129" h="43">
                    <a:moveTo>
                      <a:pt x="128" y="2"/>
                    </a:moveTo>
                    <a:cubicBezTo>
                      <a:pt x="124" y="15"/>
                      <a:pt x="96" y="24"/>
                      <a:pt x="65" y="24"/>
                    </a:cubicBezTo>
                    <a:cubicBezTo>
                      <a:pt x="34" y="24"/>
                      <a:pt x="6" y="15"/>
                      <a:pt x="1" y="2"/>
                    </a:cubicBezTo>
                    <a:cubicBezTo>
                      <a:pt x="0" y="0"/>
                      <a:pt x="0" y="0"/>
                      <a:pt x="0" y="2"/>
                    </a:cubicBezTo>
                    <a:cubicBezTo>
                      <a:pt x="0" y="16"/>
                      <a:pt x="0" y="16"/>
                      <a:pt x="0" y="16"/>
                    </a:cubicBezTo>
                    <a:cubicBezTo>
                      <a:pt x="0" y="31"/>
                      <a:pt x="31" y="43"/>
                      <a:pt x="65" y="43"/>
                    </a:cubicBezTo>
                    <a:cubicBezTo>
                      <a:pt x="99" y="43"/>
                      <a:pt x="129" y="31"/>
                      <a:pt x="129" y="16"/>
                    </a:cubicBezTo>
                    <a:cubicBezTo>
                      <a:pt x="129" y="2"/>
                      <a:pt x="129" y="2"/>
                      <a:pt x="129" y="2"/>
                    </a:cubicBezTo>
                    <a:cubicBezTo>
                      <a:pt x="129" y="0"/>
                      <a:pt x="129" y="0"/>
                      <a:pt x="128" y="2"/>
                    </a:cubicBezTo>
                    <a:close/>
                    <a:moveTo>
                      <a:pt x="128" y="2"/>
                    </a:moveTo>
                    <a:cubicBezTo>
                      <a:pt x="128" y="2"/>
                      <a:pt x="128" y="2"/>
                      <a:pt x="128" y="2"/>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48" name="Freeform 82"/>
              <p:cNvSpPr>
                <a:spLocks noEditPoints="1"/>
              </p:cNvSpPr>
              <p:nvPr/>
            </p:nvSpPr>
            <p:spPr bwMode="auto">
              <a:xfrm>
                <a:off x="8229600" y="3268663"/>
                <a:ext cx="290513" cy="127000"/>
              </a:xfrm>
              <a:custGeom>
                <a:avLst/>
                <a:gdLst/>
                <a:ahLst/>
                <a:cxnLst>
                  <a:cxn ang="0">
                    <a:pos x="2" y="40"/>
                  </a:cxn>
                  <a:cxn ang="0">
                    <a:pos x="37" y="44"/>
                  </a:cxn>
                  <a:cxn ang="0">
                    <a:pos x="100" y="18"/>
                  </a:cxn>
                  <a:cxn ang="0">
                    <a:pos x="86" y="1"/>
                  </a:cxn>
                  <a:cxn ang="0">
                    <a:pos x="79" y="1"/>
                  </a:cxn>
                  <a:cxn ang="0">
                    <a:pos x="2" y="37"/>
                  </a:cxn>
                  <a:cxn ang="0">
                    <a:pos x="2" y="40"/>
                  </a:cxn>
                  <a:cxn ang="0">
                    <a:pos x="2" y="40"/>
                  </a:cxn>
                  <a:cxn ang="0">
                    <a:pos x="2" y="40"/>
                  </a:cxn>
                </a:cxnLst>
                <a:rect l="0" t="0" r="r" b="b"/>
                <a:pathLst>
                  <a:path w="100" h="44">
                    <a:moveTo>
                      <a:pt x="2" y="40"/>
                    </a:moveTo>
                    <a:cubicBezTo>
                      <a:pt x="12" y="43"/>
                      <a:pt x="24" y="44"/>
                      <a:pt x="37" y="44"/>
                    </a:cubicBezTo>
                    <a:cubicBezTo>
                      <a:pt x="72" y="44"/>
                      <a:pt x="100" y="32"/>
                      <a:pt x="100" y="18"/>
                    </a:cubicBezTo>
                    <a:cubicBezTo>
                      <a:pt x="100" y="11"/>
                      <a:pt x="95" y="6"/>
                      <a:pt x="86" y="1"/>
                    </a:cubicBezTo>
                    <a:cubicBezTo>
                      <a:pt x="84" y="0"/>
                      <a:pt x="81" y="0"/>
                      <a:pt x="79" y="1"/>
                    </a:cubicBezTo>
                    <a:cubicBezTo>
                      <a:pt x="2" y="37"/>
                      <a:pt x="2" y="37"/>
                      <a:pt x="2" y="37"/>
                    </a:cubicBezTo>
                    <a:cubicBezTo>
                      <a:pt x="0" y="38"/>
                      <a:pt x="0" y="39"/>
                      <a:pt x="2" y="40"/>
                    </a:cubicBezTo>
                    <a:close/>
                    <a:moveTo>
                      <a:pt x="2" y="40"/>
                    </a:moveTo>
                    <a:cubicBezTo>
                      <a:pt x="2" y="40"/>
                      <a:pt x="2" y="40"/>
                      <a:pt x="2" y="40"/>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49" name="Freeform 83"/>
              <p:cNvSpPr>
                <a:spLocks noEditPoints="1"/>
              </p:cNvSpPr>
              <p:nvPr/>
            </p:nvSpPr>
            <p:spPr bwMode="auto">
              <a:xfrm>
                <a:off x="8151813" y="3241675"/>
                <a:ext cx="284163" cy="125413"/>
              </a:xfrm>
              <a:custGeom>
                <a:avLst/>
                <a:gdLst/>
                <a:ahLst/>
                <a:cxnLst>
                  <a:cxn ang="0">
                    <a:pos x="0" y="27"/>
                  </a:cxn>
                  <a:cxn ang="0">
                    <a:pos x="12" y="42"/>
                  </a:cxn>
                  <a:cxn ang="0">
                    <a:pos x="19" y="42"/>
                  </a:cxn>
                  <a:cxn ang="0">
                    <a:pos x="96" y="7"/>
                  </a:cxn>
                  <a:cxn ang="0">
                    <a:pos x="96" y="4"/>
                  </a:cxn>
                  <a:cxn ang="0">
                    <a:pos x="64" y="0"/>
                  </a:cxn>
                  <a:cxn ang="0">
                    <a:pos x="0" y="27"/>
                  </a:cxn>
                  <a:cxn ang="0">
                    <a:pos x="0" y="27"/>
                  </a:cxn>
                  <a:cxn ang="0">
                    <a:pos x="0" y="27"/>
                  </a:cxn>
                </a:cxnLst>
                <a:rect l="0" t="0" r="r" b="b"/>
                <a:pathLst>
                  <a:path w="98" h="43">
                    <a:moveTo>
                      <a:pt x="0" y="27"/>
                    </a:moveTo>
                    <a:cubicBezTo>
                      <a:pt x="0" y="32"/>
                      <a:pt x="5" y="38"/>
                      <a:pt x="12" y="42"/>
                    </a:cubicBezTo>
                    <a:cubicBezTo>
                      <a:pt x="14" y="43"/>
                      <a:pt x="17" y="43"/>
                      <a:pt x="19" y="42"/>
                    </a:cubicBezTo>
                    <a:cubicBezTo>
                      <a:pt x="96" y="7"/>
                      <a:pt x="96" y="7"/>
                      <a:pt x="96" y="7"/>
                    </a:cubicBezTo>
                    <a:cubicBezTo>
                      <a:pt x="98" y="6"/>
                      <a:pt x="98" y="4"/>
                      <a:pt x="96" y="4"/>
                    </a:cubicBezTo>
                    <a:cubicBezTo>
                      <a:pt x="86" y="2"/>
                      <a:pt x="75" y="0"/>
                      <a:pt x="64" y="0"/>
                    </a:cubicBezTo>
                    <a:cubicBezTo>
                      <a:pt x="29" y="0"/>
                      <a:pt x="0" y="12"/>
                      <a:pt x="0" y="27"/>
                    </a:cubicBezTo>
                    <a:close/>
                    <a:moveTo>
                      <a:pt x="0" y="27"/>
                    </a:moveTo>
                    <a:cubicBezTo>
                      <a:pt x="0" y="27"/>
                      <a:pt x="0" y="27"/>
                      <a:pt x="0" y="27"/>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50" name="Freeform 84"/>
              <p:cNvSpPr>
                <a:spLocks noEditPoints="1"/>
              </p:cNvSpPr>
              <p:nvPr/>
            </p:nvSpPr>
            <p:spPr bwMode="auto">
              <a:xfrm>
                <a:off x="8228013" y="3005138"/>
                <a:ext cx="155575" cy="236538"/>
              </a:xfrm>
              <a:custGeom>
                <a:avLst/>
                <a:gdLst/>
                <a:ahLst/>
                <a:cxnLst>
                  <a:cxn ang="0">
                    <a:pos x="3" y="81"/>
                  </a:cxn>
                  <a:cxn ang="0">
                    <a:pos x="41" y="77"/>
                  </a:cxn>
                  <a:cxn ang="0">
                    <a:pos x="48" y="77"/>
                  </a:cxn>
                  <a:cxn ang="0">
                    <a:pos x="52" y="74"/>
                  </a:cxn>
                  <a:cxn ang="0">
                    <a:pos x="54" y="58"/>
                  </a:cxn>
                  <a:cxn ang="0">
                    <a:pos x="4" y="0"/>
                  </a:cxn>
                  <a:cxn ang="0">
                    <a:pos x="0" y="4"/>
                  </a:cxn>
                  <a:cxn ang="0">
                    <a:pos x="0" y="79"/>
                  </a:cxn>
                  <a:cxn ang="0">
                    <a:pos x="3" y="81"/>
                  </a:cxn>
                  <a:cxn ang="0">
                    <a:pos x="3" y="81"/>
                  </a:cxn>
                  <a:cxn ang="0">
                    <a:pos x="3" y="81"/>
                  </a:cxn>
                </a:cxnLst>
                <a:rect l="0" t="0" r="r" b="b"/>
                <a:pathLst>
                  <a:path w="54" h="82">
                    <a:moveTo>
                      <a:pt x="3" y="81"/>
                    </a:moveTo>
                    <a:cubicBezTo>
                      <a:pt x="14" y="79"/>
                      <a:pt x="27" y="77"/>
                      <a:pt x="41" y="77"/>
                    </a:cubicBezTo>
                    <a:cubicBezTo>
                      <a:pt x="43" y="77"/>
                      <a:pt x="46" y="77"/>
                      <a:pt x="48" y="77"/>
                    </a:cubicBezTo>
                    <a:cubicBezTo>
                      <a:pt x="50" y="77"/>
                      <a:pt x="51" y="76"/>
                      <a:pt x="52" y="74"/>
                    </a:cubicBezTo>
                    <a:cubicBezTo>
                      <a:pt x="54" y="69"/>
                      <a:pt x="54" y="64"/>
                      <a:pt x="54" y="58"/>
                    </a:cubicBezTo>
                    <a:cubicBezTo>
                      <a:pt x="54" y="28"/>
                      <a:pt x="32" y="4"/>
                      <a:pt x="4" y="0"/>
                    </a:cubicBezTo>
                    <a:cubicBezTo>
                      <a:pt x="2" y="0"/>
                      <a:pt x="0" y="2"/>
                      <a:pt x="0" y="4"/>
                    </a:cubicBezTo>
                    <a:cubicBezTo>
                      <a:pt x="0" y="79"/>
                      <a:pt x="0" y="79"/>
                      <a:pt x="0" y="79"/>
                    </a:cubicBezTo>
                    <a:cubicBezTo>
                      <a:pt x="0" y="81"/>
                      <a:pt x="1" y="82"/>
                      <a:pt x="3" y="81"/>
                    </a:cubicBezTo>
                    <a:close/>
                    <a:moveTo>
                      <a:pt x="3" y="81"/>
                    </a:moveTo>
                    <a:cubicBezTo>
                      <a:pt x="3" y="81"/>
                      <a:pt x="3" y="81"/>
                      <a:pt x="3" y="81"/>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51" name="Freeform 85"/>
              <p:cNvSpPr>
                <a:spLocks noEditPoints="1"/>
              </p:cNvSpPr>
              <p:nvPr/>
            </p:nvSpPr>
            <p:spPr bwMode="auto">
              <a:xfrm>
                <a:off x="8048625" y="3005138"/>
                <a:ext cx="155575" cy="312738"/>
              </a:xfrm>
              <a:custGeom>
                <a:avLst/>
                <a:gdLst/>
                <a:ahLst/>
                <a:cxnLst>
                  <a:cxn ang="0">
                    <a:pos x="51" y="86"/>
                  </a:cxn>
                  <a:cxn ang="0">
                    <a:pos x="54" y="81"/>
                  </a:cxn>
                  <a:cxn ang="0">
                    <a:pos x="54" y="4"/>
                  </a:cxn>
                  <a:cxn ang="0">
                    <a:pos x="51" y="0"/>
                  </a:cxn>
                  <a:cxn ang="0">
                    <a:pos x="0" y="58"/>
                  </a:cxn>
                  <a:cxn ang="0">
                    <a:pos x="27" y="107"/>
                  </a:cxn>
                  <a:cxn ang="0">
                    <a:pos x="29" y="108"/>
                  </a:cxn>
                  <a:cxn ang="0">
                    <a:pos x="29" y="108"/>
                  </a:cxn>
                  <a:cxn ang="0">
                    <a:pos x="51" y="86"/>
                  </a:cxn>
                  <a:cxn ang="0">
                    <a:pos x="51" y="86"/>
                  </a:cxn>
                  <a:cxn ang="0">
                    <a:pos x="51" y="86"/>
                  </a:cxn>
                </a:cxnLst>
                <a:rect l="0" t="0" r="r" b="b"/>
                <a:pathLst>
                  <a:path w="54" h="108">
                    <a:moveTo>
                      <a:pt x="51" y="86"/>
                    </a:moveTo>
                    <a:cubicBezTo>
                      <a:pt x="53" y="85"/>
                      <a:pt x="54" y="83"/>
                      <a:pt x="54" y="81"/>
                    </a:cubicBezTo>
                    <a:cubicBezTo>
                      <a:pt x="54" y="4"/>
                      <a:pt x="54" y="4"/>
                      <a:pt x="54" y="4"/>
                    </a:cubicBezTo>
                    <a:cubicBezTo>
                      <a:pt x="54" y="2"/>
                      <a:pt x="53" y="0"/>
                      <a:pt x="51" y="0"/>
                    </a:cubicBezTo>
                    <a:cubicBezTo>
                      <a:pt x="22" y="4"/>
                      <a:pt x="0" y="28"/>
                      <a:pt x="0" y="58"/>
                    </a:cubicBezTo>
                    <a:cubicBezTo>
                      <a:pt x="0" y="78"/>
                      <a:pt x="11" y="96"/>
                      <a:pt x="27" y="107"/>
                    </a:cubicBezTo>
                    <a:cubicBezTo>
                      <a:pt x="28" y="108"/>
                      <a:pt x="29" y="108"/>
                      <a:pt x="29" y="108"/>
                    </a:cubicBezTo>
                    <a:cubicBezTo>
                      <a:pt x="29" y="108"/>
                      <a:pt x="29" y="108"/>
                      <a:pt x="29" y="108"/>
                    </a:cubicBezTo>
                    <a:cubicBezTo>
                      <a:pt x="29" y="99"/>
                      <a:pt x="38" y="91"/>
                      <a:pt x="51" y="86"/>
                    </a:cubicBezTo>
                    <a:close/>
                    <a:moveTo>
                      <a:pt x="51" y="86"/>
                    </a:moveTo>
                    <a:cubicBezTo>
                      <a:pt x="51" y="86"/>
                      <a:pt x="51" y="86"/>
                      <a:pt x="51" y="86"/>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sp>
          <p:nvSpPr>
            <p:cNvPr id="5" name="文本框 4"/>
            <p:cNvSpPr txBox="1"/>
            <p:nvPr/>
          </p:nvSpPr>
          <p:spPr>
            <a:xfrm>
              <a:off x="4266" y="5424"/>
              <a:ext cx="3177" cy="1821"/>
            </a:xfrm>
            <a:prstGeom prst="rect">
              <a:avLst/>
            </a:prstGeom>
            <a:noFill/>
          </p:spPr>
          <p:txBody>
            <a:bodyPr wrap="square" rtlCol="0" anchor="t">
              <a:spAutoFit/>
            </a:bodyPr>
            <a:lstStyle/>
            <a:p>
              <a:pPr fontAlgn="auto">
                <a:lnSpc>
                  <a:spcPct val="150000"/>
                </a:lnSpc>
              </a:pPr>
              <a:r>
                <a:rPr kumimoji="1" lang="zh-CN" altLang="en-US" sz="1600" dirty="0">
                  <a:solidFill>
                    <a:srgbClr val="404040"/>
                  </a:solidFill>
                  <a:cs typeface="+mn-ea"/>
                  <a:sym typeface="+mn-lt"/>
                </a:rPr>
                <a:t>病因都有明确的职业暴露，存在接触水平的剂量——反应关系。</a:t>
              </a:r>
            </a:p>
          </p:txBody>
        </p:sp>
      </p:grpSp>
      <p:grpSp>
        <p:nvGrpSpPr>
          <p:cNvPr id="13" name="组合 12"/>
          <p:cNvGrpSpPr/>
          <p:nvPr/>
        </p:nvGrpSpPr>
        <p:grpSpPr>
          <a:xfrm>
            <a:off x="4944110" y="2973705"/>
            <a:ext cx="2016760" cy="2085340"/>
            <a:chOff x="7691" y="4231"/>
            <a:chExt cx="3176" cy="3284"/>
          </a:xfrm>
        </p:grpSpPr>
        <p:grpSp>
          <p:nvGrpSpPr>
            <p:cNvPr id="8" name="Group 151"/>
            <p:cNvGrpSpPr/>
            <p:nvPr/>
          </p:nvGrpSpPr>
          <p:grpSpPr>
            <a:xfrm>
              <a:off x="8671" y="4231"/>
              <a:ext cx="1111" cy="1075"/>
              <a:chOff x="5659438" y="2249488"/>
              <a:chExt cx="623887" cy="603250"/>
            </a:xfrm>
            <a:solidFill>
              <a:srgbClr val="0070C0"/>
            </a:solidFill>
          </p:grpSpPr>
          <p:sp>
            <p:nvSpPr>
              <p:cNvPr id="153" name="Freeform 67"/>
              <p:cNvSpPr>
                <a:spLocks noEditPoints="1"/>
              </p:cNvSpPr>
              <p:nvPr/>
            </p:nvSpPr>
            <p:spPr bwMode="auto">
              <a:xfrm>
                <a:off x="5988050" y="2249488"/>
                <a:ext cx="295275" cy="585788"/>
              </a:xfrm>
              <a:custGeom>
                <a:avLst/>
                <a:gdLst/>
                <a:ahLst/>
                <a:cxnLst>
                  <a:cxn ang="0">
                    <a:pos x="0" y="148"/>
                  </a:cxn>
                  <a:cxn ang="0">
                    <a:pos x="0" y="50"/>
                  </a:cxn>
                  <a:cxn ang="0">
                    <a:pos x="51" y="0"/>
                  </a:cxn>
                  <a:cxn ang="0">
                    <a:pos x="101" y="50"/>
                  </a:cxn>
                  <a:cxn ang="0">
                    <a:pos x="101" y="148"/>
                  </a:cxn>
                  <a:cxn ang="0">
                    <a:pos x="51" y="199"/>
                  </a:cxn>
                  <a:cxn ang="0">
                    <a:pos x="0" y="148"/>
                  </a:cxn>
                  <a:cxn ang="0">
                    <a:pos x="9" y="50"/>
                  </a:cxn>
                  <a:cxn ang="0">
                    <a:pos x="9" y="148"/>
                  </a:cxn>
                  <a:cxn ang="0">
                    <a:pos x="51" y="190"/>
                  </a:cxn>
                  <a:cxn ang="0">
                    <a:pos x="92" y="148"/>
                  </a:cxn>
                  <a:cxn ang="0">
                    <a:pos x="92" y="50"/>
                  </a:cxn>
                  <a:cxn ang="0">
                    <a:pos x="51" y="9"/>
                  </a:cxn>
                  <a:cxn ang="0">
                    <a:pos x="9" y="50"/>
                  </a:cxn>
                </a:cxnLst>
                <a:rect l="0" t="0" r="r" b="b"/>
                <a:pathLst>
                  <a:path w="101" h="199">
                    <a:moveTo>
                      <a:pt x="0" y="148"/>
                    </a:moveTo>
                    <a:cubicBezTo>
                      <a:pt x="0" y="50"/>
                      <a:pt x="0" y="50"/>
                      <a:pt x="0" y="50"/>
                    </a:cubicBezTo>
                    <a:cubicBezTo>
                      <a:pt x="0" y="23"/>
                      <a:pt x="23" y="0"/>
                      <a:pt x="51" y="0"/>
                    </a:cubicBezTo>
                    <a:cubicBezTo>
                      <a:pt x="78" y="0"/>
                      <a:pt x="101" y="23"/>
                      <a:pt x="101" y="50"/>
                    </a:cubicBezTo>
                    <a:cubicBezTo>
                      <a:pt x="101" y="148"/>
                      <a:pt x="101" y="148"/>
                      <a:pt x="101" y="148"/>
                    </a:cubicBezTo>
                    <a:cubicBezTo>
                      <a:pt x="101" y="176"/>
                      <a:pt x="78" y="199"/>
                      <a:pt x="51" y="199"/>
                    </a:cubicBezTo>
                    <a:cubicBezTo>
                      <a:pt x="23" y="199"/>
                      <a:pt x="0" y="176"/>
                      <a:pt x="0" y="148"/>
                    </a:cubicBezTo>
                    <a:moveTo>
                      <a:pt x="9" y="50"/>
                    </a:moveTo>
                    <a:cubicBezTo>
                      <a:pt x="9" y="148"/>
                      <a:pt x="9" y="148"/>
                      <a:pt x="9" y="148"/>
                    </a:cubicBezTo>
                    <a:cubicBezTo>
                      <a:pt x="9" y="171"/>
                      <a:pt x="28" y="190"/>
                      <a:pt x="51" y="190"/>
                    </a:cubicBezTo>
                    <a:cubicBezTo>
                      <a:pt x="74" y="190"/>
                      <a:pt x="92" y="171"/>
                      <a:pt x="92" y="148"/>
                    </a:cubicBezTo>
                    <a:cubicBezTo>
                      <a:pt x="92" y="50"/>
                      <a:pt x="92" y="50"/>
                      <a:pt x="92" y="50"/>
                    </a:cubicBezTo>
                    <a:cubicBezTo>
                      <a:pt x="92" y="27"/>
                      <a:pt x="74" y="9"/>
                      <a:pt x="51" y="9"/>
                    </a:cubicBezTo>
                    <a:cubicBezTo>
                      <a:pt x="28" y="9"/>
                      <a:pt x="9" y="27"/>
                      <a:pt x="9" y="50"/>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54" name="Freeform 68"/>
              <p:cNvSpPr/>
              <p:nvPr/>
            </p:nvSpPr>
            <p:spPr bwMode="auto">
              <a:xfrm>
                <a:off x="6027738" y="2559050"/>
                <a:ext cx="214313" cy="222250"/>
              </a:xfrm>
              <a:custGeom>
                <a:avLst/>
                <a:gdLst/>
                <a:ahLst/>
                <a:cxnLst>
                  <a:cxn ang="0">
                    <a:pos x="73" y="0"/>
                  </a:cxn>
                  <a:cxn ang="0">
                    <a:pos x="73" y="39"/>
                  </a:cxn>
                  <a:cxn ang="0">
                    <a:pos x="37" y="76"/>
                  </a:cxn>
                  <a:cxn ang="0">
                    <a:pos x="0" y="39"/>
                  </a:cxn>
                  <a:cxn ang="0">
                    <a:pos x="0" y="0"/>
                  </a:cxn>
                  <a:cxn ang="0">
                    <a:pos x="73" y="0"/>
                  </a:cxn>
                </a:cxnLst>
                <a:rect l="0" t="0" r="r" b="b"/>
                <a:pathLst>
                  <a:path w="73" h="76">
                    <a:moveTo>
                      <a:pt x="73" y="0"/>
                    </a:moveTo>
                    <a:cubicBezTo>
                      <a:pt x="73" y="39"/>
                      <a:pt x="73" y="39"/>
                      <a:pt x="73" y="39"/>
                    </a:cubicBezTo>
                    <a:cubicBezTo>
                      <a:pt x="73" y="59"/>
                      <a:pt x="57" y="76"/>
                      <a:pt x="37" y="76"/>
                    </a:cubicBezTo>
                    <a:cubicBezTo>
                      <a:pt x="16" y="76"/>
                      <a:pt x="0" y="59"/>
                      <a:pt x="0" y="39"/>
                    </a:cubicBezTo>
                    <a:cubicBezTo>
                      <a:pt x="0" y="0"/>
                      <a:pt x="0" y="0"/>
                      <a:pt x="0" y="0"/>
                    </a:cubicBezTo>
                    <a:lnTo>
                      <a:pt x="73" y="0"/>
                    </a:ln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55" name="Freeform 69"/>
              <p:cNvSpPr/>
              <p:nvPr/>
            </p:nvSpPr>
            <p:spPr bwMode="auto">
              <a:xfrm>
                <a:off x="5708650" y="2543175"/>
                <a:ext cx="252413" cy="258763"/>
              </a:xfrm>
              <a:custGeom>
                <a:avLst/>
                <a:gdLst/>
                <a:ahLst/>
                <a:cxnLst>
                  <a:cxn ang="0">
                    <a:pos x="86" y="34"/>
                  </a:cxn>
                  <a:cxn ang="0">
                    <a:pos x="68" y="66"/>
                  </a:cxn>
                  <a:cxn ang="0">
                    <a:pos x="22" y="78"/>
                  </a:cxn>
                  <a:cxn ang="0">
                    <a:pos x="9" y="32"/>
                  </a:cxn>
                  <a:cxn ang="0">
                    <a:pos x="27" y="0"/>
                  </a:cxn>
                  <a:cxn ang="0">
                    <a:pos x="86" y="34"/>
                  </a:cxn>
                </a:cxnLst>
                <a:rect l="0" t="0" r="r" b="b"/>
                <a:pathLst>
                  <a:path w="86" h="88">
                    <a:moveTo>
                      <a:pt x="86" y="34"/>
                    </a:moveTo>
                    <a:cubicBezTo>
                      <a:pt x="68" y="66"/>
                      <a:pt x="68" y="66"/>
                      <a:pt x="68" y="66"/>
                    </a:cubicBezTo>
                    <a:cubicBezTo>
                      <a:pt x="59" y="82"/>
                      <a:pt x="38" y="88"/>
                      <a:pt x="22" y="78"/>
                    </a:cubicBezTo>
                    <a:cubicBezTo>
                      <a:pt x="5" y="69"/>
                      <a:pt x="0" y="48"/>
                      <a:pt x="9" y="32"/>
                    </a:cubicBezTo>
                    <a:cubicBezTo>
                      <a:pt x="27" y="0"/>
                      <a:pt x="27" y="0"/>
                      <a:pt x="27" y="0"/>
                    </a:cubicBezTo>
                    <a:lnTo>
                      <a:pt x="86" y="34"/>
                    </a:ln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56" name="Freeform 70"/>
              <p:cNvSpPr/>
              <p:nvPr/>
            </p:nvSpPr>
            <p:spPr bwMode="auto">
              <a:xfrm>
                <a:off x="5659438" y="2320925"/>
                <a:ext cx="312738" cy="531813"/>
              </a:xfrm>
              <a:custGeom>
                <a:avLst/>
                <a:gdLst/>
                <a:ahLst/>
                <a:cxnLst>
                  <a:cxn ang="0">
                    <a:pos x="13" y="104"/>
                  </a:cxn>
                  <a:cxn ang="0">
                    <a:pos x="59" y="26"/>
                  </a:cxn>
                  <a:cxn ang="0">
                    <a:pos x="107" y="3"/>
                  </a:cxn>
                  <a:cxn ang="0">
                    <a:pos x="107" y="12"/>
                  </a:cxn>
                  <a:cxn ang="0">
                    <a:pos x="66" y="30"/>
                  </a:cxn>
                  <a:cxn ang="0">
                    <a:pos x="20" y="109"/>
                  </a:cxn>
                  <a:cxn ang="0">
                    <a:pos x="35" y="161"/>
                  </a:cxn>
                  <a:cxn ang="0">
                    <a:pos x="87" y="147"/>
                  </a:cxn>
                  <a:cxn ang="0">
                    <a:pos x="107" y="114"/>
                  </a:cxn>
                  <a:cxn ang="0">
                    <a:pos x="107" y="130"/>
                  </a:cxn>
                  <a:cxn ang="0">
                    <a:pos x="95" y="151"/>
                  </a:cxn>
                  <a:cxn ang="0">
                    <a:pos x="30" y="169"/>
                  </a:cxn>
                  <a:cxn ang="0">
                    <a:pos x="13" y="104"/>
                  </a:cxn>
                </a:cxnLst>
                <a:rect l="0" t="0" r="r" b="b"/>
                <a:pathLst>
                  <a:path w="107" h="181">
                    <a:moveTo>
                      <a:pt x="13" y="104"/>
                    </a:moveTo>
                    <a:cubicBezTo>
                      <a:pt x="59" y="26"/>
                      <a:pt x="59" y="26"/>
                      <a:pt x="59" y="26"/>
                    </a:cubicBezTo>
                    <a:cubicBezTo>
                      <a:pt x="69" y="9"/>
                      <a:pt x="88" y="0"/>
                      <a:pt x="107" y="3"/>
                    </a:cubicBezTo>
                    <a:cubicBezTo>
                      <a:pt x="107" y="12"/>
                      <a:pt x="107" y="12"/>
                      <a:pt x="107" y="12"/>
                    </a:cubicBezTo>
                    <a:cubicBezTo>
                      <a:pt x="91" y="8"/>
                      <a:pt x="74" y="15"/>
                      <a:pt x="66" y="30"/>
                    </a:cubicBezTo>
                    <a:cubicBezTo>
                      <a:pt x="20" y="109"/>
                      <a:pt x="20" y="109"/>
                      <a:pt x="20" y="109"/>
                    </a:cubicBezTo>
                    <a:cubicBezTo>
                      <a:pt x="10" y="127"/>
                      <a:pt x="16" y="151"/>
                      <a:pt x="35" y="161"/>
                    </a:cubicBezTo>
                    <a:cubicBezTo>
                      <a:pt x="53" y="172"/>
                      <a:pt x="77" y="166"/>
                      <a:pt x="87" y="147"/>
                    </a:cubicBezTo>
                    <a:cubicBezTo>
                      <a:pt x="107" y="114"/>
                      <a:pt x="107" y="114"/>
                      <a:pt x="107" y="114"/>
                    </a:cubicBezTo>
                    <a:cubicBezTo>
                      <a:pt x="107" y="130"/>
                      <a:pt x="107" y="130"/>
                      <a:pt x="107" y="130"/>
                    </a:cubicBezTo>
                    <a:cubicBezTo>
                      <a:pt x="95" y="151"/>
                      <a:pt x="95" y="151"/>
                      <a:pt x="95" y="151"/>
                    </a:cubicBezTo>
                    <a:cubicBezTo>
                      <a:pt x="82" y="174"/>
                      <a:pt x="53" y="181"/>
                      <a:pt x="30" y="169"/>
                    </a:cubicBezTo>
                    <a:cubicBezTo>
                      <a:pt x="8" y="156"/>
                      <a:pt x="0" y="127"/>
                      <a:pt x="13" y="104"/>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sp>
          <p:nvSpPr>
            <p:cNvPr id="6" name="文本框 5"/>
            <p:cNvSpPr txBox="1"/>
            <p:nvPr/>
          </p:nvSpPr>
          <p:spPr>
            <a:xfrm>
              <a:off x="7691" y="5627"/>
              <a:ext cx="3177" cy="1888"/>
            </a:xfrm>
            <a:prstGeom prst="rect">
              <a:avLst/>
            </a:prstGeom>
            <a:noFill/>
          </p:spPr>
          <p:txBody>
            <a:bodyPr wrap="square" rtlCol="0" anchor="t">
              <a:spAutoFit/>
            </a:bodyPr>
            <a:lstStyle/>
            <a:p>
              <a:pPr fontAlgn="auto">
                <a:lnSpc>
                  <a:spcPct val="150000"/>
                </a:lnSpc>
              </a:pPr>
              <a:r>
                <a:rPr kumimoji="1" lang="zh-CN" altLang="en-US" sz="1600" dirty="0">
                  <a:solidFill>
                    <a:srgbClr val="404040"/>
                  </a:solidFill>
                  <a:cs typeface="+mn-ea"/>
                  <a:sym typeface="+mn-lt"/>
                </a:rPr>
                <a:t>接触相同的职业危害因素人群中，常有相同的发病集丛。</a:t>
              </a:r>
            </a:p>
          </p:txBody>
        </p:sp>
      </p:grpSp>
      <p:grpSp>
        <p:nvGrpSpPr>
          <p:cNvPr id="11" name="组合 10"/>
          <p:cNvGrpSpPr/>
          <p:nvPr/>
        </p:nvGrpSpPr>
        <p:grpSpPr>
          <a:xfrm>
            <a:off x="7068820" y="3039110"/>
            <a:ext cx="2016760" cy="2461260"/>
            <a:chOff x="11075" y="4334"/>
            <a:chExt cx="3176" cy="3876"/>
          </a:xfrm>
        </p:grpSpPr>
        <p:sp>
          <p:nvSpPr>
            <p:cNvPr id="160" name="Freeform 18"/>
            <p:cNvSpPr>
              <a:spLocks noEditPoints="1"/>
            </p:cNvSpPr>
            <p:nvPr/>
          </p:nvSpPr>
          <p:spPr bwMode="auto">
            <a:xfrm>
              <a:off x="12094" y="4334"/>
              <a:ext cx="1138" cy="1063"/>
            </a:xfrm>
            <a:custGeom>
              <a:avLst/>
              <a:gdLst/>
              <a:ahLst/>
              <a:cxnLst>
                <a:cxn ang="0">
                  <a:pos x="136" y="124"/>
                </a:cxn>
                <a:cxn ang="0">
                  <a:pos x="139" y="116"/>
                </a:cxn>
                <a:cxn ang="0">
                  <a:pos x="55" y="24"/>
                </a:cxn>
                <a:cxn ang="0">
                  <a:pos x="44" y="28"/>
                </a:cxn>
                <a:cxn ang="0">
                  <a:pos x="37" y="19"/>
                </a:cxn>
                <a:cxn ang="0">
                  <a:pos x="25" y="8"/>
                </a:cxn>
                <a:cxn ang="0">
                  <a:pos x="3" y="44"/>
                </a:cxn>
                <a:cxn ang="0">
                  <a:pos x="20" y="39"/>
                </a:cxn>
                <a:cxn ang="0">
                  <a:pos x="24" y="49"/>
                </a:cxn>
                <a:cxn ang="0">
                  <a:pos x="108" y="133"/>
                </a:cxn>
                <a:cxn ang="0">
                  <a:pos x="133" y="128"/>
                </a:cxn>
                <a:cxn ang="0">
                  <a:pos x="176" y="163"/>
                </a:cxn>
                <a:cxn ang="0">
                  <a:pos x="133" y="116"/>
                </a:cxn>
                <a:cxn ang="0">
                  <a:pos x="112" y="127"/>
                </a:cxn>
                <a:cxn ang="0">
                  <a:pos x="34" y="50"/>
                </a:cxn>
                <a:cxn ang="0">
                  <a:pos x="19" y="29"/>
                </a:cxn>
                <a:cxn ang="0">
                  <a:pos x="8" y="39"/>
                </a:cxn>
                <a:cxn ang="0">
                  <a:pos x="30" y="12"/>
                </a:cxn>
                <a:cxn ang="0">
                  <a:pos x="32" y="14"/>
                </a:cxn>
                <a:cxn ang="0">
                  <a:pos x="40" y="34"/>
                </a:cxn>
                <a:cxn ang="0">
                  <a:pos x="51" y="30"/>
                </a:cxn>
                <a:cxn ang="0">
                  <a:pos x="63" y="41"/>
                </a:cxn>
                <a:cxn ang="0">
                  <a:pos x="50" y="59"/>
                </a:cxn>
                <a:cxn ang="0">
                  <a:pos x="66" y="44"/>
                </a:cxn>
                <a:cxn ang="0">
                  <a:pos x="70" y="47"/>
                </a:cxn>
                <a:cxn ang="0">
                  <a:pos x="60" y="58"/>
                </a:cxn>
                <a:cxn ang="0">
                  <a:pos x="63" y="61"/>
                </a:cxn>
                <a:cxn ang="0">
                  <a:pos x="73" y="50"/>
                </a:cxn>
                <a:cxn ang="0">
                  <a:pos x="76" y="53"/>
                </a:cxn>
                <a:cxn ang="0">
                  <a:pos x="64" y="71"/>
                </a:cxn>
                <a:cxn ang="0">
                  <a:pos x="80" y="56"/>
                </a:cxn>
                <a:cxn ang="0">
                  <a:pos x="83" y="59"/>
                </a:cxn>
                <a:cxn ang="0">
                  <a:pos x="79" y="64"/>
                </a:cxn>
                <a:cxn ang="0">
                  <a:pos x="68" y="76"/>
                </a:cxn>
                <a:cxn ang="0">
                  <a:pos x="106" y="115"/>
                </a:cxn>
                <a:cxn ang="0">
                  <a:pos x="107" y="117"/>
                </a:cxn>
                <a:cxn ang="0">
                  <a:pos x="115" y="123"/>
                </a:cxn>
                <a:cxn ang="0">
                  <a:pos x="130" y="107"/>
                </a:cxn>
                <a:cxn ang="0">
                  <a:pos x="122" y="100"/>
                </a:cxn>
                <a:cxn ang="0">
                  <a:pos x="84" y="65"/>
                </a:cxn>
                <a:cxn ang="0">
                  <a:pos x="87" y="62"/>
                </a:cxn>
                <a:cxn ang="0">
                  <a:pos x="133" y="116"/>
                </a:cxn>
                <a:cxn ang="0">
                  <a:pos x="116" y="118"/>
                </a:cxn>
                <a:cxn ang="0">
                  <a:pos x="114" y="118"/>
                </a:cxn>
                <a:cxn ang="0">
                  <a:pos x="77" y="82"/>
                </a:cxn>
                <a:cxn ang="0">
                  <a:pos x="116" y="116"/>
                </a:cxn>
                <a:cxn ang="0">
                  <a:pos x="116" y="116"/>
                </a:cxn>
              </a:cxnLst>
              <a:rect l="0" t="0" r="r" b="b"/>
              <a:pathLst>
                <a:path w="176" h="164">
                  <a:moveTo>
                    <a:pt x="175" y="160"/>
                  </a:moveTo>
                  <a:cubicBezTo>
                    <a:pt x="136" y="124"/>
                    <a:pt x="136" y="124"/>
                    <a:pt x="136" y="124"/>
                  </a:cubicBezTo>
                  <a:cubicBezTo>
                    <a:pt x="138" y="122"/>
                    <a:pt x="139" y="119"/>
                    <a:pt x="139" y="117"/>
                  </a:cubicBezTo>
                  <a:cubicBezTo>
                    <a:pt x="139" y="116"/>
                    <a:pt x="139" y="116"/>
                    <a:pt x="139" y="116"/>
                  </a:cubicBezTo>
                  <a:cubicBezTo>
                    <a:pt x="141" y="101"/>
                    <a:pt x="140" y="100"/>
                    <a:pt x="138" y="99"/>
                  </a:cubicBezTo>
                  <a:cubicBezTo>
                    <a:pt x="55" y="24"/>
                    <a:pt x="55" y="24"/>
                    <a:pt x="55" y="24"/>
                  </a:cubicBezTo>
                  <a:cubicBezTo>
                    <a:pt x="53" y="22"/>
                    <a:pt x="49" y="22"/>
                    <a:pt x="47" y="24"/>
                  </a:cubicBezTo>
                  <a:cubicBezTo>
                    <a:pt x="44" y="28"/>
                    <a:pt x="44" y="28"/>
                    <a:pt x="44" y="28"/>
                  </a:cubicBezTo>
                  <a:cubicBezTo>
                    <a:pt x="36" y="21"/>
                    <a:pt x="36" y="21"/>
                    <a:pt x="36" y="21"/>
                  </a:cubicBezTo>
                  <a:cubicBezTo>
                    <a:pt x="37" y="19"/>
                    <a:pt x="37" y="19"/>
                    <a:pt x="37" y="19"/>
                  </a:cubicBezTo>
                  <a:cubicBezTo>
                    <a:pt x="43" y="13"/>
                    <a:pt x="44" y="7"/>
                    <a:pt x="40" y="4"/>
                  </a:cubicBezTo>
                  <a:cubicBezTo>
                    <a:pt x="36" y="0"/>
                    <a:pt x="30" y="2"/>
                    <a:pt x="25" y="8"/>
                  </a:cubicBezTo>
                  <a:cubicBezTo>
                    <a:pt x="6" y="29"/>
                    <a:pt x="6" y="29"/>
                    <a:pt x="6" y="29"/>
                  </a:cubicBezTo>
                  <a:cubicBezTo>
                    <a:pt x="1" y="35"/>
                    <a:pt x="0" y="41"/>
                    <a:pt x="3" y="44"/>
                  </a:cubicBezTo>
                  <a:cubicBezTo>
                    <a:pt x="7" y="48"/>
                    <a:pt x="13" y="46"/>
                    <a:pt x="18" y="40"/>
                  </a:cubicBezTo>
                  <a:cubicBezTo>
                    <a:pt x="20" y="39"/>
                    <a:pt x="20" y="39"/>
                    <a:pt x="20" y="39"/>
                  </a:cubicBezTo>
                  <a:cubicBezTo>
                    <a:pt x="27" y="46"/>
                    <a:pt x="27" y="46"/>
                    <a:pt x="27" y="46"/>
                  </a:cubicBezTo>
                  <a:cubicBezTo>
                    <a:pt x="24" y="49"/>
                    <a:pt x="24" y="49"/>
                    <a:pt x="24" y="49"/>
                  </a:cubicBezTo>
                  <a:cubicBezTo>
                    <a:pt x="22" y="51"/>
                    <a:pt x="22" y="55"/>
                    <a:pt x="25" y="57"/>
                  </a:cubicBezTo>
                  <a:cubicBezTo>
                    <a:pt x="108" y="133"/>
                    <a:pt x="108" y="133"/>
                    <a:pt x="108" y="133"/>
                  </a:cubicBezTo>
                  <a:cubicBezTo>
                    <a:pt x="112" y="136"/>
                    <a:pt x="126" y="132"/>
                    <a:pt x="126" y="132"/>
                  </a:cubicBezTo>
                  <a:cubicBezTo>
                    <a:pt x="128" y="131"/>
                    <a:pt x="131" y="130"/>
                    <a:pt x="133" y="128"/>
                  </a:cubicBezTo>
                  <a:cubicBezTo>
                    <a:pt x="172" y="163"/>
                    <a:pt x="172" y="163"/>
                    <a:pt x="172" y="163"/>
                  </a:cubicBezTo>
                  <a:cubicBezTo>
                    <a:pt x="173" y="164"/>
                    <a:pt x="175" y="164"/>
                    <a:pt x="176" y="163"/>
                  </a:cubicBezTo>
                  <a:cubicBezTo>
                    <a:pt x="176" y="162"/>
                    <a:pt x="176" y="161"/>
                    <a:pt x="175" y="160"/>
                  </a:cubicBezTo>
                  <a:close/>
                  <a:moveTo>
                    <a:pt x="133" y="116"/>
                  </a:moveTo>
                  <a:cubicBezTo>
                    <a:pt x="132" y="119"/>
                    <a:pt x="127" y="124"/>
                    <a:pt x="124" y="125"/>
                  </a:cubicBezTo>
                  <a:cubicBezTo>
                    <a:pt x="120" y="126"/>
                    <a:pt x="114" y="127"/>
                    <a:pt x="112" y="127"/>
                  </a:cubicBezTo>
                  <a:cubicBezTo>
                    <a:pt x="30" y="53"/>
                    <a:pt x="30" y="53"/>
                    <a:pt x="30" y="53"/>
                  </a:cubicBezTo>
                  <a:cubicBezTo>
                    <a:pt x="34" y="50"/>
                    <a:pt x="34" y="50"/>
                    <a:pt x="34" y="50"/>
                  </a:cubicBezTo>
                  <a:cubicBezTo>
                    <a:pt x="36" y="47"/>
                    <a:pt x="36" y="43"/>
                    <a:pt x="33" y="41"/>
                  </a:cubicBezTo>
                  <a:cubicBezTo>
                    <a:pt x="19" y="29"/>
                    <a:pt x="19" y="29"/>
                    <a:pt x="19" y="29"/>
                  </a:cubicBezTo>
                  <a:cubicBezTo>
                    <a:pt x="13" y="36"/>
                    <a:pt x="13" y="36"/>
                    <a:pt x="13" y="36"/>
                  </a:cubicBezTo>
                  <a:cubicBezTo>
                    <a:pt x="11" y="38"/>
                    <a:pt x="9" y="39"/>
                    <a:pt x="8" y="39"/>
                  </a:cubicBezTo>
                  <a:cubicBezTo>
                    <a:pt x="8" y="38"/>
                    <a:pt x="9" y="36"/>
                    <a:pt x="11" y="34"/>
                  </a:cubicBezTo>
                  <a:cubicBezTo>
                    <a:pt x="30" y="12"/>
                    <a:pt x="30" y="12"/>
                    <a:pt x="30" y="12"/>
                  </a:cubicBezTo>
                  <a:cubicBezTo>
                    <a:pt x="32" y="10"/>
                    <a:pt x="34" y="9"/>
                    <a:pt x="35" y="9"/>
                  </a:cubicBezTo>
                  <a:cubicBezTo>
                    <a:pt x="35" y="10"/>
                    <a:pt x="34" y="12"/>
                    <a:pt x="32" y="14"/>
                  </a:cubicBezTo>
                  <a:cubicBezTo>
                    <a:pt x="26" y="21"/>
                    <a:pt x="26" y="21"/>
                    <a:pt x="26" y="21"/>
                  </a:cubicBezTo>
                  <a:cubicBezTo>
                    <a:pt x="40" y="34"/>
                    <a:pt x="40" y="34"/>
                    <a:pt x="40" y="34"/>
                  </a:cubicBezTo>
                  <a:cubicBezTo>
                    <a:pt x="42" y="36"/>
                    <a:pt x="46" y="36"/>
                    <a:pt x="48" y="33"/>
                  </a:cubicBezTo>
                  <a:cubicBezTo>
                    <a:pt x="51" y="30"/>
                    <a:pt x="51" y="30"/>
                    <a:pt x="51" y="30"/>
                  </a:cubicBezTo>
                  <a:cubicBezTo>
                    <a:pt x="63" y="41"/>
                    <a:pt x="63" y="41"/>
                    <a:pt x="63" y="41"/>
                  </a:cubicBezTo>
                  <a:cubicBezTo>
                    <a:pt x="63" y="41"/>
                    <a:pt x="63" y="41"/>
                    <a:pt x="63" y="41"/>
                  </a:cubicBezTo>
                  <a:cubicBezTo>
                    <a:pt x="50" y="55"/>
                    <a:pt x="50" y="55"/>
                    <a:pt x="50" y="55"/>
                  </a:cubicBezTo>
                  <a:cubicBezTo>
                    <a:pt x="49" y="56"/>
                    <a:pt x="49" y="58"/>
                    <a:pt x="50" y="59"/>
                  </a:cubicBezTo>
                  <a:cubicBezTo>
                    <a:pt x="51" y="59"/>
                    <a:pt x="52" y="59"/>
                    <a:pt x="53" y="58"/>
                  </a:cubicBezTo>
                  <a:cubicBezTo>
                    <a:pt x="66" y="44"/>
                    <a:pt x="66" y="44"/>
                    <a:pt x="66" y="44"/>
                  </a:cubicBezTo>
                  <a:cubicBezTo>
                    <a:pt x="66" y="44"/>
                    <a:pt x="66" y="44"/>
                    <a:pt x="67" y="44"/>
                  </a:cubicBezTo>
                  <a:cubicBezTo>
                    <a:pt x="70" y="47"/>
                    <a:pt x="70" y="47"/>
                    <a:pt x="70" y="47"/>
                  </a:cubicBezTo>
                  <a:cubicBezTo>
                    <a:pt x="70" y="47"/>
                    <a:pt x="70" y="47"/>
                    <a:pt x="70" y="47"/>
                  </a:cubicBezTo>
                  <a:cubicBezTo>
                    <a:pt x="60" y="58"/>
                    <a:pt x="60" y="58"/>
                    <a:pt x="60" y="58"/>
                  </a:cubicBezTo>
                  <a:cubicBezTo>
                    <a:pt x="59" y="59"/>
                    <a:pt x="59" y="60"/>
                    <a:pt x="60" y="61"/>
                  </a:cubicBezTo>
                  <a:cubicBezTo>
                    <a:pt x="61" y="62"/>
                    <a:pt x="62" y="62"/>
                    <a:pt x="63" y="61"/>
                  </a:cubicBezTo>
                  <a:cubicBezTo>
                    <a:pt x="73" y="50"/>
                    <a:pt x="73" y="50"/>
                    <a:pt x="73" y="50"/>
                  </a:cubicBezTo>
                  <a:cubicBezTo>
                    <a:pt x="73" y="50"/>
                    <a:pt x="73" y="50"/>
                    <a:pt x="73" y="50"/>
                  </a:cubicBezTo>
                  <a:cubicBezTo>
                    <a:pt x="77" y="53"/>
                    <a:pt x="77" y="53"/>
                    <a:pt x="77" y="53"/>
                  </a:cubicBezTo>
                  <a:cubicBezTo>
                    <a:pt x="77" y="53"/>
                    <a:pt x="76" y="53"/>
                    <a:pt x="76" y="53"/>
                  </a:cubicBezTo>
                  <a:cubicBezTo>
                    <a:pt x="63" y="67"/>
                    <a:pt x="63" y="67"/>
                    <a:pt x="63" y="67"/>
                  </a:cubicBezTo>
                  <a:cubicBezTo>
                    <a:pt x="63" y="68"/>
                    <a:pt x="63" y="70"/>
                    <a:pt x="64" y="71"/>
                  </a:cubicBezTo>
                  <a:cubicBezTo>
                    <a:pt x="65" y="72"/>
                    <a:pt x="66" y="72"/>
                    <a:pt x="67" y="71"/>
                  </a:cubicBezTo>
                  <a:cubicBezTo>
                    <a:pt x="80" y="56"/>
                    <a:pt x="80" y="56"/>
                    <a:pt x="80" y="56"/>
                  </a:cubicBezTo>
                  <a:cubicBezTo>
                    <a:pt x="80" y="56"/>
                    <a:pt x="80" y="56"/>
                    <a:pt x="80" y="56"/>
                  </a:cubicBezTo>
                  <a:cubicBezTo>
                    <a:pt x="83" y="59"/>
                    <a:pt x="83" y="59"/>
                    <a:pt x="83" y="59"/>
                  </a:cubicBezTo>
                  <a:cubicBezTo>
                    <a:pt x="83" y="59"/>
                    <a:pt x="83" y="59"/>
                    <a:pt x="83" y="59"/>
                  </a:cubicBezTo>
                  <a:cubicBezTo>
                    <a:pt x="79" y="64"/>
                    <a:pt x="79" y="64"/>
                    <a:pt x="79" y="64"/>
                  </a:cubicBezTo>
                  <a:cubicBezTo>
                    <a:pt x="79" y="64"/>
                    <a:pt x="79" y="64"/>
                    <a:pt x="78" y="64"/>
                  </a:cubicBezTo>
                  <a:cubicBezTo>
                    <a:pt x="68" y="76"/>
                    <a:pt x="68" y="76"/>
                    <a:pt x="68" y="76"/>
                  </a:cubicBezTo>
                  <a:cubicBezTo>
                    <a:pt x="67" y="77"/>
                    <a:pt x="66" y="79"/>
                    <a:pt x="68" y="80"/>
                  </a:cubicBezTo>
                  <a:cubicBezTo>
                    <a:pt x="106" y="115"/>
                    <a:pt x="106" y="115"/>
                    <a:pt x="106" y="115"/>
                  </a:cubicBezTo>
                  <a:cubicBezTo>
                    <a:pt x="106" y="115"/>
                    <a:pt x="106" y="115"/>
                    <a:pt x="106" y="115"/>
                  </a:cubicBezTo>
                  <a:cubicBezTo>
                    <a:pt x="107" y="117"/>
                    <a:pt x="107" y="117"/>
                    <a:pt x="107" y="117"/>
                  </a:cubicBezTo>
                  <a:cubicBezTo>
                    <a:pt x="107" y="117"/>
                    <a:pt x="107" y="117"/>
                    <a:pt x="107" y="117"/>
                  </a:cubicBezTo>
                  <a:cubicBezTo>
                    <a:pt x="115" y="123"/>
                    <a:pt x="115" y="123"/>
                    <a:pt x="115" y="123"/>
                  </a:cubicBezTo>
                  <a:cubicBezTo>
                    <a:pt x="115" y="123"/>
                    <a:pt x="121" y="123"/>
                    <a:pt x="125" y="119"/>
                  </a:cubicBezTo>
                  <a:cubicBezTo>
                    <a:pt x="130" y="114"/>
                    <a:pt x="130" y="107"/>
                    <a:pt x="130" y="107"/>
                  </a:cubicBezTo>
                  <a:cubicBezTo>
                    <a:pt x="122" y="100"/>
                    <a:pt x="122" y="100"/>
                    <a:pt x="122" y="100"/>
                  </a:cubicBezTo>
                  <a:cubicBezTo>
                    <a:pt x="122" y="100"/>
                    <a:pt x="122" y="100"/>
                    <a:pt x="122" y="100"/>
                  </a:cubicBezTo>
                  <a:cubicBezTo>
                    <a:pt x="121" y="99"/>
                    <a:pt x="121" y="99"/>
                    <a:pt x="121" y="99"/>
                  </a:cubicBezTo>
                  <a:cubicBezTo>
                    <a:pt x="84" y="65"/>
                    <a:pt x="84" y="65"/>
                    <a:pt x="84" y="65"/>
                  </a:cubicBezTo>
                  <a:cubicBezTo>
                    <a:pt x="87" y="62"/>
                    <a:pt x="87" y="62"/>
                    <a:pt x="87" y="62"/>
                  </a:cubicBezTo>
                  <a:cubicBezTo>
                    <a:pt x="87" y="62"/>
                    <a:pt x="87" y="62"/>
                    <a:pt x="87" y="62"/>
                  </a:cubicBezTo>
                  <a:cubicBezTo>
                    <a:pt x="133" y="104"/>
                    <a:pt x="133" y="104"/>
                    <a:pt x="133" y="104"/>
                  </a:cubicBezTo>
                  <a:cubicBezTo>
                    <a:pt x="134" y="108"/>
                    <a:pt x="134" y="110"/>
                    <a:pt x="133" y="116"/>
                  </a:cubicBezTo>
                  <a:close/>
                  <a:moveTo>
                    <a:pt x="116" y="116"/>
                  </a:moveTo>
                  <a:cubicBezTo>
                    <a:pt x="117" y="117"/>
                    <a:pt x="117" y="118"/>
                    <a:pt x="116" y="118"/>
                  </a:cubicBezTo>
                  <a:cubicBezTo>
                    <a:pt x="116" y="119"/>
                    <a:pt x="116" y="119"/>
                    <a:pt x="115" y="119"/>
                  </a:cubicBezTo>
                  <a:cubicBezTo>
                    <a:pt x="115" y="119"/>
                    <a:pt x="114" y="119"/>
                    <a:pt x="114" y="118"/>
                  </a:cubicBezTo>
                  <a:cubicBezTo>
                    <a:pt x="77" y="84"/>
                    <a:pt x="77" y="84"/>
                    <a:pt x="77" y="84"/>
                  </a:cubicBezTo>
                  <a:cubicBezTo>
                    <a:pt x="77" y="84"/>
                    <a:pt x="77" y="82"/>
                    <a:pt x="77" y="82"/>
                  </a:cubicBezTo>
                  <a:cubicBezTo>
                    <a:pt x="78" y="81"/>
                    <a:pt x="79" y="81"/>
                    <a:pt x="79" y="82"/>
                  </a:cubicBezTo>
                  <a:lnTo>
                    <a:pt x="116" y="116"/>
                  </a:lnTo>
                  <a:close/>
                  <a:moveTo>
                    <a:pt x="116" y="116"/>
                  </a:moveTo>
                  <a:cubicBezTo>
                    <a:pt x="116" y="116"/>
                    <a:pt x="116" y="116"/>
                    <a:pt x="116" y="116"/>
                  </a:cubicBezTo>
                </a:path>
              </a:pathLst>
            </a:custGeom>
            <a:solidFill>
              <a:srgbClr val="0070C0"/>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9" name="文本框 8"/>
            <p:cNvSpPr txBox="1"/>
            <p:nvPr/>
          </p:nvSpPr>
          <p:spPr>
            <a:xfrm>
              <a:off x="11075" y="5740"/>
              <a:ext cx="3177" cy="2470"/>
            </a:xfrm>
            <a:prstGeom prst="rect">
              <a:avLst/>
            </a:prstGeom>
            <a:noFill/>
          </p:spPr>
          <p:txBody>
            <a:bodyPr wrap="square" rtlCol="0" anchor="t">
              <a:spAutoFit/>
            </a:bodyPr>
            <a:lstStyle/>
            <a:p>
              <a:pPr fontAlgn="auto">
                <a:lnSpc>
                  <a:spcPct val="150000"/>
                </a:lnSpc>
              </a:pPr>
              <a:r>
                <a:rPr kumimoji="1" lang="zh-CN" altLang="en-US" sz="1600" dirty="0">
                  <a:solidFill>
                    <a:srgbClr val="404040"/>
                  </a:solidFill>
                  <a:cs typeface="+mn-ea"/>
                  <a:sym typeface="+mn-lt"/>
                </a:rPr>
                <a:t>早期发现、早期诊断、早期治疗，对预后有较好影响，但接触后还会发病。</a:t>
              </a:r>
            </a:p>
          </p:txBody>
        </p:sp>
      </p:grpSp>
      <p:grpSp>
        <p:nvGrpSpPr>
          <p:cNvPr id="12" name="组合 11"/>
          <p:cNvGrpSpPr/>
          <p:nvPr/>
        </p:nvGrpSpPr>
        <p:grpSpPr>
          <a:xfrm>
            <a:off x="9193530" y="3138170"/>
            <a:ext cx="2017395" cy="1581150"/>
            <a:chOff x="14476" y="4490"/>
            <a:chExt cx="3177" cy="2490"/>
          </a:xfrm>
        </p:grpSpPr>
        <p:grpSp>
          <p:nvGrpSpPr>
            <p:cNvPr id="50" name="Group 49"/>
            <p:cNvGrpSpPr/>
            <p:nvPr/>
          </p:nvGrpSpPr>
          <p:grpSpPr>
            <a:xfrm>
              <a:off x="15591" y="4490"/>
              <a:ext cx="946" cy="937"/>
              <a:chOff x="1504950" y="3868738"/>
              <a:chExt cx="293688" cy="290513"/>
            </a:xfrm>
            <a:solidFill>
              <a:srgbClr val="0070C0"/>
            </a:solidFill>
          </p:grpSpPr>
          <p:sp>
            <p:nvSpPr>
              <p:cNvPr id="51" name="Freeform 33"/>
              <p:cNvSpPr/>
              <p:nvPr/>
            </p:nvSpPr>
            <p:spPr bwMode="auto">
              <a:xfrm>
                <a:off x="1504950" y="3868738"/>
                <a:ext cx="138113" cy="134938"/>
              </a:xfrm>
              <a:custGeom>
                <a:avLst/>
                <a:gdLst/>
                <a:ahLst/>
                <a:cxnLst>
                  <a:cxn ang="0">
                    <a:pos x="9" y="8"/>
                  </a:cxn>
                  <a:cxn ang="0">
                    <a:pos x="9" y="37"/>
                  </a:cxn>
                  <a:cxn ang="0">
                    <a:pos x="17" y="46"/>
                  </a:cxn>
                  <a:cxn ang="0">
                    <a:pos x="47" y="17"/>
                  </a:cxn>
                  <a:cxn ang="0">
                    <a:pos x="38" y="8"/>
                  </a:cxn>
                  <a:cxn ang="0">
                    <a:pos x="9" y="8"/>
                  </a:cxn>
                </a:cxnLst>
                <a:rect l="0" t="0" r="r" b="b"/>
                <a:pathLst>
                  <a:path w="47" h="46">
                    <a:moveTo>
                      <a:pt x="9" y="8"/>
                    </a:moveTo>
                    <a:cubicBezTo>
                      <a:pt x="1" y="16"/>
                      <a:pt x="0" y="29"/>
                      <a:pt x="9" y="37"/>
                    </a:cubicBezTo>
                    <a:cubicBezTo>
                      <a:pt x="17" y="46"/>
                      <a:pt x="17" y="46"/>
                      <a:pt x="17" y="46"/>
                    </a:cubicBezTo>
                    <a:cubicBezTo>
                      <a:pt x="47" y="17"/>
                      <a:pt x="47" y="17"/>
                      <a:pt x="47" y="17"/>
                    </a:cubicBezTo>
                    <a:cubicBezTo>
                      <a:pt x="38" y="8"/>
                      <a:pt x="38" y="8"/>
                      <a:pt x="38" y="8"/>
                    </a:cubicBezTo>
                    <a:cubicBezTo>
                      <a:pt x="30" y="0"/>
                      <a:pt x="17" y="0"/>
                      <a:pt x="9" y="8"/>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52" name="Freeform 34"/>
              <p:cNvSpPr/>
              <p:nvPr/>
            </p:nvSpPr>
            <p:spPr bwMode="auto">
              <a:xfrm>
                <a:off x="1654175" y="4021138"/>
                <a:ext cx="131763" cy="138113"/>
              </a:xfrm>
              <a:custGeom>
                <a:avLst/>
                <a:gdLst/>
                <a:ahLst/>
                <a:cxnLst>
                  <a:cxn ang="0">
                    <a:pos x="30" y="0"/>
                  </a:cxn>
                  <a:cxn ang="0">
                    <a:pos x="0" y="29"/>
                  </a:cxn>
                  <a:cxn ang="0">
                    <a:pos x="10" y="38"/>
                  </a:cxn>
                  <a:cxn ang="0">
                    <a:pos x="39" y="39"/>
                  </a:cxn>
                  <a:cxn ang="0">
                    <a:pos x="45" y="24"/>
                  </a:cxn>
                  <a:cxn ang="0">
                    <a:pos x="39" y="9"/>
                  </a:cxn>
                  <a:cxn ang="0">
                    <a:pos x="30" y="0"/>
                  </a:cxn>
                </a:cxnLst>
                <a:rect l="0" t="0" r="r" b="b"/>
                <a:pathLst>
                  <a:path w="45" h="47">
                    <a:moveTo>
                      <a:pt x="30" y="0"/>
                    </a:moveTo>
                    <a:cubicBezTo>
                      <a:pt x="0" y="29"/>
                      <a:pt x="0" y="29"/>
                      <a:pt x="0" y="29"/>
                    </a:cubicBezTo>
                    <a:cubicBezTo>
                      <a:pt x="10" y="38"/>
                      <a:pt x="10" y="38"/>
                      <a:pt x="10" y="38"/>
                    </a:cubicBezTo>
                    <a:cubicBezTo>
                      <a:pt x="18" y="47"/>
                      <a:pt x="31" y="47"/>
                      <a:pt x="39" y="39"/>
                    </a:cubicBezTo>
                    <a:cubicBezTo>
                      <a:pt x="43" y="35"/>
                      <a:pt x="45" y="29"/>
                      <a:pt x="45" y="24"/>
                    </a:cubicBezTo>
                    <a:cubicBezTo>
                      <a:pt x="45" y="19"/>
                      <a:pt x="43" y="13"/>
                      <a:pt x="39" y="9"/>
                    </a:cubicBezTo>
                    <a:lnTo>
                      <a:pt x="30" y="0"/>
                    </a:ln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53" name="Freeform 35"/>
              <p:cNvSpPr>
                <a:spLocks noEditPoints="1"/>
              </p:cNvSpPr>
              <p:nvPr/>
            </p:nvSpPr>
            <p:spPr bwMode="auto">
              <a:xfrm>
                <a:off x="1504950" y="3868738"/>
                <a:ext cx="293688" cy="279400"/>
              </a:xfrm>
              <a:custGeom>
                <a:avLst/>
                <a:gdLst/>
                <a:ahLst/>
                <a:cxnLst>
                  <a:cxn ang="0">
                    <a:pos x="9" y="60"/>
                  </a:cxn>
                  <a:cxn ang="0">
                    <a:pos x="23" y="95"/>
                  </a:cxn>
                  <a:cxn ang="0">
                    <a:pos x="91" y="37"/>
                  </a:cxn>
                  <a:cxn ang="0">
                    <a:pos x="62" y="8"/>
                  </a:cxn>
                  <a:cxn ang="0">
                    <a:pos x="68" y="20"/>
                  </a:cxn>
                  <a:cxn ang="0">
                    <a:pos x="62" y="20"/>
                  </a:cxn>
                  <a:cxn ang="0">
                    <a:pos x="14" y="85"/>
                  </a:cxn>
                  <a:cxn ang="0">
                    <a:pos x="14" y="80"/>
                  </a:cxn>
                  <a:cxn ang="0">
                    <a:pos x="14" y="85"/>
                  </a:cxn>
                  <a:cxn ang="0">
                    <a:pos x="15" y="74"/>
                  </a:cxn>
                  <a:cxn ang="0">
                    <a:pos x="20" y="75"/>
                  </a:cxn>
                  <a:cxn ang="0">
                    <a:pos x="19" y="68"/>
                  </a:cxn>
                  <a:cxn ang="0">
                    <a:pos x="19" y="63"/>
                  </a:cxn>
                  <a:cxn ang="0">
                    <a:pos x="19" y="68"/>
                  </a:cxn>
                  <a:cxn ang="0">
                    <a:pos x="21" y="82"/>
                  </a:cxn>
                  <a:cxn ang="0">
                    <a:pos x="27" y="82"/>
                  </a:cxn>
                  <a:cxn ang="0">
                    <a:pos x="26" y="75"/>
                  </a:cxn>
                  <a:cxn ang="0">
                    <a:pos x="26" y="70"/>
                  </a:cxn>
                  <a:cxn ang="0">
                    <a:pos x="26" y="75"/>
                  </a:cxn>
                  <a:cxn ang="0">
                    <a:pos x="30" y="80"/>
                  </a:cxn>
                  <a:cxn ang="0">
                    <a:pos x="35" y="80"/>
                  </a:cxn>
                  <a:cxn ang="0">
                    <a:pos x="65" y="53"/>
                  </a:cxn>
                  <a:cxn ang="0">
                    <a:pos x="36" y="62"/>
                  </a:cxn>
                  <a:cxn ang="0">
                    <a:pos x="36" y="43"/>
                  </a:cxn>
                  <a:cxn ang="0">
                    <a:pos x="64" y="34"/>
                  </a:cxn>
                  <a:cxn ang="0">
                    <a:pos x="65" y="53"/>
                  </a:cxn>
                  <a:cxn ang="0">
                    <a:pos x="69" y="27"/>
                  </a:cxn>
                  <a:cxn ang="0">
                    <a:pos x="74" y="27"/>
                  </a:cxn>
                  <a:cxn ang="0">
                    <a:pos x="72" y="19"/>
                  </a:cxn>
                  <a:cxn ang="0">
                    <a:pos x="77" y="19"/>
                  </a:cxn>
                  <a:cxn ang="0">
                    <a:pos x="72" y="19"/>
                  </a:cxn>
                  <a:cxn ang="0">
                    <a:pos x="76" y="34"/>
                  </a:cxn>
                  <a:cxn ang="0">
                    <a:pos x="81" y="34"/>
                  </a:cxn>
                  <a:cxn ang="0">
                    <a:pos x="81" y="28"/>
                  </a:cxn>
                  <a:cxn ang="0">
                    <a:pos x="81" y="23"/>
                  </a:cxn>
                  <a:cxn ang="0">
                    <a:pos x="81" y="28"/>
                  </a:cxn>
                  <a:cxn ang="0">
                    <a:pos x="80" y="16"/>
                  </a:cxn>
                  <a:cxn ang="0">
                    <a:pos x="86" y="16"/>
                  </a:cxn>
                </a:cxnLst>
                <a:rect l="0" t="0" r="r" b="b"/>
                <a:pathLst>
                  <a:path w="100" h="95">
                    <a:moveTo>
                      <a:pt x="62" y="8"/>
                    </a:moveTo>
                    <a:cubicBezTo>
                      <a:pt x="9" y="60"/>
                      <a:pt x="9" y="60"/>
                      <a:pt x="9" y="60"/>
                    </a:cubicBezTo>
                    <a:cubicBezTo>
                      <a:pt x="1" y="68"/>
                      <a:pt x="0" y="81"/>
                      <a:pt x="9" y="89"/>
                    </a:cubicBezTo>
                    <a:cubicBezTo>
                      <a:pt x="13" y="93"/>
                      <a:pt x="18" y="95"/>
                      <a:pt x="23" y="95"/>
                    </a:cubicBezTo>
                    <a:cubicBezTo>
                      <a:pt x="29" y="95"/>
                      <a:pt x="34" y="93"/>
                      <a:pt x="38" y="90"/>
                    </a:cubicBezTo>
                    <a:cubicBezTo>
                      <a:pt x="91" y="37"/>
                      <a:pt x="91" y="37"/>
                      <a:pt x="91" y="37"/>
                    </a:cubicBezTo>
                    <a:cubicBezTo>
                      <a:pt x="100" y="29"/>
                      <a:pt x="100" y="16"/>
                      <a:pt x="92" y="8"/>
                    </a:cubicBezTo>
                    <a:cubicBezTo>
                      <a:pt x="84" y="0"/>
                      <a:pt x="70" y="0"/>
                      <a:pt x="62" y="8"/>
                    </a:cubicBezTo>
                    <a:moveTo>
                      <a:pt x="65" y="17"/>
                    </a:moveTo>
                    <a:cubicBezTo>
                      <a:pt x="66" y="17"/>
                      <a:pt x="68" y="18"/>
                      <a:pt x="68" y="20"/>
                    </a:cubicBezTo>
                    <a:cubicBezTo>
                      <a:pt x="68" y="21"/>
                      <a:pt x="66" y="22"/>
                      <a:pt x="65" y="22"/>
                    </a:cubicBezTo>
                    <a:cubicBezTo>
                      <a:pt x="64" y="22"/>
                      <a:pt x="62" y="21"/>
                      <a:pt x="62" y="20"/>
                    </a:cubicBezTo>
                    <a:cubicBezTo>
                      <a:pt x="62" y="18"/>
                      <a:pt x="64" y="17"/>
                      <a:pt x="65" y="17"/>
                    </a:cubicBezTo>
                    <a:moveTo>
                      <a:pt x="14" y="85"/>
                    </a:moveTo>
                    <a:cubicBezTo>
                      <a:pt x="12" y="85"/>
                      <a:pt x="11" y="84"/>
                      <a:pt x="11" y="82"/>
                    </a:cubicBezTo>
                    <a:cubicBezTo>
                      <a:pt x="12" y="81"/>
                      <a:pt x="13" y="80"/>
                      <a:pt x="14" y="80"/>
                    </a:cubicBezTo>
                    <a:cubicBezTo>
                      <a:pt x="16" y="80"/>
                      <a:pt x="17" y="81"/>
                      <a:pt x="17" y="83"/>
                    </a:cubicBezTo>
                    <a:cubicBezTo>
                      <a:pt x="17" y="84"/>
                      <a:pt x="15" y="85"/>
                      <a:pt x="14" y="85"/>
                    </a:cubicBezTo>
                    <a:moveTo>
                      <a:pt x="17" y="77"/>
                    </a:moveTo>
                    <a:cubicBezTo>
                      <a:pt x="16" y="77"/>
                      <a:pt x="15" y="76"/>
                      <a:pt x="15" y="74"/>
                    </a:cubicBezTo>
                    <a:cubicBezTo>
                      <a:pt x="15" y="73"/>
                      <a:pt x="16" y="72"/>
                      <a:pt x="18" y="72"/>
                    </a:cubicBezTo>
                    <a:cubicBezTo>
                      <a:pt x="19" y="72"/>
                      <a:pt x="20" y="73"/>
                      <a:pt x="20" y="75"/>
                    </a:cubicBezTo>
                    <a:cubicBezTo>
                      <a:pt x="20" y="76"/>
                      <a:pt x="19" y="77"/>
                      <a:pt x="17" y="77"/>
                    </a:cubicBezTo>
                    <a:moveTo>
                      <a:pt x="19" y="68"/>
                    </a:moveTo>
                    <a:cubicBezTo>
                      <a:pt x="18" y="68"/>
                      <a:pt x="16" y="66"/>
                      <a:pt x="17" y="65"/>
                    </a:cubicBezTo>
                    <a:cubicBezTo>
                      <a:pt x="17" y="63"/>
                      <a:pt x="18" y="62"/>
                      <a:pt x="19" y="63"/>
                    </a:cubicBezTo>
                    <a:cubicBezTo>
                      <a:pt x="21" y="63"/>
                      <a:pt x="22" y="64"/>
                      <a:pt x="22" y="65"/>
                    </a:cubicBezTo>
                    <a:cubicBezTo>
                      <a:pt x="22" y="67"/>
                      <a:pt x="20" y="68"/>
                      <a:pt x="19" y="68"/>
                    </a:cubicBezTo>
                    <a:moveTo>
                      <a:pt x="24" y="85"/>
                    </a:moveTo>
                    <a:cubicBezTo>
                      <a:pt x="22" y="84"/>
                      <a:pt x="21" y="83"/>
                      <a:pt x="21" y="82"/>
                    </a:cubicBezTo>
                    <a:cubicBezTo>
                      <a:pt x="22" y="80"/>
                      <a:pt x="23" y="79"/>
                      <a:pt x="24" y="79"/>
                    </a:cubicBezTo>
                    <a:cubicBezTo>
                      <a:pt x="26" y="79"/>
                      <a:pt x="27" y="81"/>
                      <a:pt x="27" y="82"/>
                    </a:cubicBezTo>
                    <a:cubicBezTo>
                      <a:pt x="27" y="84"/>
                      <a:pt x="25" y="85"/>
                      <a:pt x="24" y="85"/>
                    </a:cubicBezTo>
                    <a:moveTo>
                      <a:pt x="26" y="75"/>
                    </a:moveTo>
                    <a:cubicBezTo>
                      <a:pt x="24" y="75"/>
                      <a:pt x="23" y="74"/>
                      <a:pt x="23" y="72"/>
                    </a:cubicBezTo>
                    <a:cubicBezTo>
                      <a:pt x="23" y="71"/>
                      <a:pt x="25" y="70"/>
                      <a:pt x="26" y="70"/>
                    </a:cubicBezTo>
                    <a:cubicBezTo>
                      <a:pt x="28" y="70"/>
                      <a:pt x="29" y="71"/>
                      <a:pt x="28" y="73"/>
                    </a:cubicBezTo>
                    <a:cubicBezTo>
                      <a:pt x="28" y="74"/>
                      <a:pt x="27" y="75"/>
                      <a:pt x="26" y="75"/>
                    </a:cubicBezTo>
                    <a:moveTo>
                      <a:pt x="32" y="83"/>
                    </a:moveTo>
                    <a:cubicBezTo>
                      <a:pt x="31" y="83"/>
                      <a:pt x="30" y="81"/>
                      <a:pt x="30" y="80"/>
                    </a:cubicBezTo>
                    <a:cubicBezTo>
                      <a:pt x="30" y="78"/>
                      <a:pt x="31" y="77"/>
                      <a:pt x="32" y="78"/>
                    </a:cubicBezTo>
                    <a:cubicBezTo>
                      <a:pt x="34" y="78"/>
                      <a:pt x="35" y="79"/>
                      <a:pt x="35" y="80"/>
                    </a:cubicBezTo>
                    <a:cubicBezTo>
                      <a:pt x="35" y="82"/>
                      <a:pt x="33" y="83"/>
                      <a:pt x="32" y="83"/>
                    </a:cubicBezTo>
                    <a:moveTo>
                      <a:pt x="65" y="53"/>
                    </a:moveTo>
                    <a:cubicBezTo>
                      <a:pt x="54" y="63"/>
                      <a:pt x="54" y="63"/>
                      <a:pt x="54" y="63"/>
                    </a:cubicBezTo>
                    <a:cubicBezTo>
                      <a:pt x="49" y="68"/>
                      <a:pt x="41" y="67"/>
                      <a:pt x="36" y="62"/>
                    </a:cubicBezTo>
                    <a:cubicBezTo>
                      <a:pt x="36" y="62"/>
                      <a:pt x="36" y="62"/>
                      <a:pt x="36" y="62"/>
                    </a:cubicBezTo>
                    <a:cubicBezTo>
                      <a:pt x="31" y="56"/>
                      <a:pt x="31" y="48"/>
                      <a:pt x="36" y="43"/>
                    </a:cubicBezTo>
                    <a:cubicBezTo>
                      <a:pt x="47" y="33"/>
                      <a:pt x="47" y="33"/>
                      <a:pt x="47" y="33"/>
                    </a:cubicBezTo>
                    <a:cubicBezTo>
                      <a:pt x="52" y="28"/>
                      <a:pt x="60" y="28"/>
                      <a:pt x="64" y="34"/>
                    </a:cubicBezTo>
                    <a:cubicBezTo>
                      <a:pt x="66" y="35"/>
                      <a:pt x="66" y="35"/>
                      <a:pt x="66" y="35"/>
                    </a:cubicBezTo>
                    <a:cubicBezTo>
                      <a:pt x="70" y="40"/>
                      <a:pt x="70" y="48"/>
                      <a:pt x="65" y="53"/>
                    </a:cubicBezTo>
                    <a:moveTo>
                      <a:pt x="72" y="29"/>
                    </a:moveTo>
                    <a:cubicBezTo>
                      <a:pt x="70" y="29"/>
                      <a:pt x="69" y="28"/>
                      <a:pt x="69" y="27"/>
                    </a:cubicBezTo>
                    <a:cubicBezTo>
                      <a:pt x="69" y="25"/>
                      <a:pt x="70" y="24"/>
                      <a:pt x="72" y="24"/>
                    </a:cubicBezTo>
                    <a:cubicBezTo>
                      <a:pt x="73" y="24"/>
                      <a:pt x="74" y="25"/>
                      <a:pt x="74" y="27"/>
                    </a:cubicBezTo>
                    <a:cubicBezTo>
                      <a:pt x="74" y="28"/>
                      <a:pt x="73" y="29"/>
                      <a:pt x="72" y="29"/>
                    </a:cubicBezTo>
                    <a:moveTo>
                      <a:pt x="72" y="19"/>
                    </a:moveTo>
                    <a:cubicBezTo>
                      <a:pt x="72" y="17"/>
                      <a:pt x="73" y="16"/>
                      <a:pt x="74" y="16"/>
                    </a:cubicBezTo>
                    <a:cubicBezTo>
                      <a:pt x="76" y="16"/>
                      <a:pt x="77" y="17"/>
                      <a:pt x="77" y="19"/>
                    </a:cubicBezTo>
                    <a:cubicBezTo>
                      <a:pt x="77" y="20"/>
                      <a:pt x="76" y="21"/>
                      <a:pt x="74" y="21"/>
                    </a:cubicBezTo>
                    <a:cubicBezTo>
                      <a:pt x="73" y="21"/>
                      <a:pt x="72" y="20"/>
                      <a:pt x="72" y="19"/>
                    </a:cubicBezTo>
                    <a:moveTo>
                      <a:pt x="79" y="36"/>
                    </a:moveTo>
                    <a:cubicBezTo>
                      <a:pt x="77" y="36"/>
                      <a:pt x="76" y="35"/>
                      <a:pt x="76" y="34"/>
                    </a:cubicBezTo>
                    <a:cubicBezTo>
                      <a:pt x="76" y="32"/>
                      <a:pt x="77" y="31"/>
                      <a:pt x="79" y="31"/>
                    </a:cubicBezTo>
                    <a:cubicBezTo>
                      <a:pt x="80" y="31"/>
                      <a:pt x="81" y="32"/>
                      <a:pt x="81" y="34"/>
                    </a:cubicBezTo>
                    <a:cubicBezTo>
                      <a:pt x="81" y="35"/>
                      <a:pt x="80" y="36"/>
                      <a:pt x="79" y="36"/>
                    </a:cubicBezTo>
                    <a:moveTo>
                      <a:pt x="81" y="28"/>
                    </a:moveTo>
                    <a:cubicBezTo>
                      <a:pt x="80" y="28"/>
                      <a:pt x="79" y="27"/>
                      <a:pt x="79" y="26"/>
                    </a:cubicBezTo>
                    <a:cubicBezTo>
                      <a:pt x="79" y="24"/>
                      <a:pt x="80" y="23"/>
                      <a:pt x="81" y="23"/>
                    </a:cubicBezTo>
                    <a:cubicBezTo>
                      <a:pt x="83" y="23"/>
                      <a:pt x="84" y="24"/>
                      <a:pt x="84" y="26"/>
                    </a:cubicBezTo>
                    <a:cubicBezTo>
                      <a:pt x="84" y="27"/>
                      <a:pt x="83" y="28"/>
                      <a:pt x="81" y="28"/>
                    </a:cubicBezTo>
                    <a:moveTo>
                      <a:pt x="83" y="19"/>
                    </a:moveTo>
                    <a:cubicBezTo>
                      <a:pt x="81" y="19"/>
                      <a:pt x="80" y="17"/>
                      <a:pt x="80" y="16"/>
                    </a:cubicBezTo>
                    <a:cubicBezTo>
                      <a:pt x="80" y="14"/>
                      <a:pt x="81" y="13"/>
                      <a:pt x="83" y="13"/>
                    </a:cubicBezTo>
                    <a:cubicBezTo>
                      <a:pt x="84" y="13"/>
                      <a:pt x="86" y="14"/>
                      <a:pt x="86" y="16"/>
                    </a:cubicBezTo>
                    <a:cubicBezTo>
                      <a:pt x="86" y="17"/>
                      <a:pt x="84" y="19"/>
                      <a:pt x="83" y="19"/>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sp>
          <p:nvSpPr>
            <p:cNvPr id="10" name="文本框 9"/>
            <p:cNvSpPr txBox="1"/>
            <p:nvPr/>
          </p:nvSpPr>
          <p:spPr>
            <a:xfrm>
              <a:off x="14476" y="5740"/>
              <a:ext cx="3177" cy="1240"/>
            </a:xfrm>
            <a:prstGeom prst="rect">
              <a:avLst/>
            </a:prstGeom>
            <a:noFill/>
          </p:spPr>
          <p:txBody>
            <a:bodyPr wrap="square" rtlCol="0" anchor="t">
              <a:spAutoFit/>
            </a:bodyPr>
            <a:lstStyle/>
            <a:p>
              <a:pPr fontAlgn="auto">
                <a:lnSpc>
                  <a:spcPct val="150000"/>
                </a:lnSpc>
              </a:pPr>
              <a:r>
                <a:rPr kumimoji="1" lang="zh-CN" altLang="en-US" sz="1600" dirty="0">
                  <a:solidFill>
                    <a:srgbClr val="404040"/>
                  </a:solidFill>
                  <a:cs typeface="+mn-ea"/>
                  <a:sym typeface="+mn-lt"/>
                </a:rPr>
                <a:t>大多数职业病目前缺乏特效治疗。</a:t>
              </a:r>
            </a:p>
          </p:txBody>
        </p:sp>
      </p:grpSp>
      <p:cxnSp>
        <p:nvCxnSpPr>
          <p:cNvPr id="16" name="直接连接符 15"/>
          <p:cNvCxnSpPr/>
          <p:nvPr/>
        </p:nvCxnSpPr>
        <p:spPr>
          <a:xfrm>
            <a:off x="2743200" y="3093720"/>
            <a:ext cx="0" cy="2485390"/>
          </a:xfrm>
          <a:prstGeom prst="line">
            <a:avLst/>
          </a:prstGeom>
          <a:ln w="12700" cmpd="sng">
            <a:solidFill>
              <a:srgbClr val="0070C0"/>
            </a:solidFill>
            <a:prstDash val="lgDashDotDot"/>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871720" y="3093720"/>
            <a:ext cx="0" cy="2485390"/>
          </a:xfrm>
          <a:prstGeom prst="line">
            <a:avLst/>
          </a:prstGeom>
          <a:ln w="12700" cmpd="sng">
            <a:solidFill>
              <a:srgbClr val="0070C0"/>
            </a:solidFill>
            <a:prstDash val="lgDashDotDot"/>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993890" y="3093720"/>
            <a:ext cx="0" cy="2485390"/>
          </a:xfrm>
          <a:prstGeom prst="line">
            <a:avLst/>
          </a:prstGeom>
          <a:ln w="12700" cmpd="sng">
            <a:solidFill>
              <a:srgbClr val="0070C0"/>
            </a:solidFill>
            <a:prstDash val="lgDashDotDot"/>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9192260" y="3093720"/>
            <a:ext cx="0" cy="2485390"/>
          </a:xfrm>
          <a:prstGeom prst="line">
            <a:avLst/>
          </a:prstGeom>
          <a:ln w="12700" cmpd="sng">
            <a:solidFill>
              <a:srgbClr val="0070C0"/>
            </a:solidFill>
            <a:prstDash val="lgDashDotDot"/>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linds(horizontal)">
                                      <p:cBhvr>
                                        <p:cTn id="11" dur="500"/>
                                        <p:tgtEl>
                                          <p:spTgt spid="14"/>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linds(horizontal)">
                                      <p:cBhvr>
                                        <p:cTn id="15" dur="500"/>
                                        <p:tgtEl>
                                          <p:spTgt spid="13"/>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linds(horizontal)">
                                      <p:cBhvr>
                                        <p:cTn id="19" dur="500"/>
                                        <p:tgtEl>
                                          <p:spTgt spid="11"/>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linds(horizontal)">
                                      <p:cBhvr>
                                        <p:cTn id="23" dur="500"/>
                                        <p:tgtEl>
                                          <p:spTgt spid="12"/>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linds(horizontal)">
                                      <p:cBhvr>
                                        <p:cTn id="27" dur="500"/>
                                        <p:tgtEl>
                                          <p:spTgt spid="16"/>
                                        </p:tgtEl>
                                      </p:cBhvr>
                                    </p:animEffect>
                                  </p:childTnLst>
                                </p:cTn>
                              </p:par>
                            </p:childTnLst>
                          </p:cTn>
                        </p:par>
                        <p:par>
                          <p:cTn id="28" fill="hold">
                            <p:stCondLst>
                              <p:cond delay="3000"/>
                            </p:stCondLst>
                            <p:childTnLst>
                              <p:par>
                                <p:cTn id="29" presetID="3" presetClass="entr" presetSubtype="1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linds(horizontal)">
                                      <p:cBhvr>
                                        <p:cTn id="31" dur="500"/>
                                        <p:tgtEl>
                                          <p:spTgt spid="17"/>
                                        </p:tgtEl>
                                      </p:cBhvr>
                                    </p:animEffect>
                                  </p:childTnLst>
                                </p:cTn>
                              </p:par>
                            </p:childTnLst>
                          </p:cTn>
                        </p:par>
                        <p:par>
                          <p:cTn id="32" fill="hold">
                            <p:stCondLst>
                              <p:cond delay="3500"/>
                            </p:stCondLst>
                            <p:childTnLst>
                              <p:par>
                                <p:cTn id="33" presetID="3" presetClass="entr" presetSubtype="10"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blinds(horizontal)">
                                      <p:cBhvr>
                                        <p:cTn id="35" dur="500"/>
                                        <p:tgtEl>
                                          <p:spTgt spid="18"/>
                                        </p:tgtEl>
                                      </p:cBhvr>
                                    </p:animEffect>
                                  </p:childTnLst>
                                </p:cTn>
                              </p:par>
                            </p:childTnLst>
                          </p:cTn>
                        </p:par>
                        <p:par>
                          <p:cTn id="36" fill="hold">
                            <p:stCondLst>
                              <p:cond delay="4000"/>
                            </p:stCondLst>
                            <p:childTnLst>
                              <p:par>
                                <p:cTn id="37" presetID="3" presetClass="entr" presetSubtype="1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blinds(horizontal)">
                                      <p:cBhvr>
                                        <p:cTn id="3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 name="组合 5"/>
          <p:cNvGrpSpPr/>
          <p:nvPr/>
        </p:nvGrpSpPr>
        <p:grpSpPr bwMode="auto">
          <a:xfrm>
            <a:off x="573406" y="6736616"/>
            <a:ext cx="2112433" cy="859829"/>
            <a:chOff x="323528" y="2110537"/>
            <a:chExt cx="1584176" cy="476981"/>
          </a:xfrm>
          <a:effectLst/>
        </p:grpSpPr>
        <p:sp>
          <p:nvSpPr>
            <p:cNvPr id="1048889" name="剪去单角的矩形 4"/>
            <p:cNvSpPr/>
            <p:nvPr/>
          </p:nvSpPr>
          <p:spPr>
            <a:xfrm>
              <a:off x="323528" y="2132856"/>
              <a:ext cx="1584176" cy="301877"/>
            </a:xfrm>
            <a:prstGeom prst="snip1Rect">
              <a:avLst/>
            </a:prstGeom>
          </p:spPr>
          <p:txBody>
            <a:bodyPr wrap="square" lIns="87015" tIns="43507" rIns="87015" bIns="43507">
              <a:spAutoFit/>
            </a:bodyPr>
            <a:lstStyle/>
            <a:p>
              <a:pPr>
                <a:lnSpc>
                  <a:spcPts val="3705"/>
                </a:lnSpc>
              </a:pPr>
              <a:endParaRPr kumimoji="1" lang="zh-CN" altLang="en-US" sz="1865" b="1" dirty="0">
                <a:solidFill>
                  <a:srgbClr val="404040"/>
                </a:solidFill>
                <a:cs typeface="+mn-ea"/>
                <a:sym typeface="+mn-lt"/>
              </a:endParaRPr>
            </a:p>
          </p:txBody>
        </p:sp>
        <p:sp>
          <p:nvSpPr>
            <p:cNvPr id="1048890" name="TextBox 6"/>
            <p:cNvSpPr txBox="1">
              <a:spLocks noChangeArrowheads="1"/>
            </p:cNvSpPr>
            <p:nvPr/>
          </p:nvSpPr>
          <p:spPr bwMode="auto">
            <a:xfrm>
              <a:off x="323528" y="2110537"/>
              <a:ext cx="1572112" cy="229686"/>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zh-CN" altLang="en-US" sz="1865" dirty="0">
                <a:latin typeface="+mn-lt"/>
                <a:ea typeface="+mn-ea"/>
                <a:cs typeface="+mn-ea"/>
                <a:sym typeface="+mn-lt"/>
              </a:endParaRPr>
            </a:p>
          </p:txBody>
        </p:sp>
        <p:sp>
          <p:nvSpPr>
            <p:cNvPr id="1048891" name="TextBox 6"/>
            <p:cNvSpPr txBox="1"/>
            <p:nvPr/>
          </p:nvSpPr>
          <p:spPr>
            <a:xfrm>
              <a:off x="323528" y="2357832"/>
              <a:ext cx="1572112" cy="229686"/>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zh-CN" altLang="en-US" sz="1865" dirty="0">
                <a:latin typeface="+mn-lt"/>
                <a:ea typeface="+mn-ea"/>
                <a:cs typeface="+mn-ea"/>
                <a:sym typeface="+mn-lt"/>
              </a:endParaRPr>
            </a:p>
          </p:txBody>
        </p:sp>
      </p:grpSp>
      <p:grpSp>
        <p:nvGrpSpPr>
          <p:cNvPr id="195" name="组合 9"/>
          <p:cNvGrpSpPr/>
          <p:nvPr/>
        </p:nvGrpSpPr>
        <p:grpSpPr bwMode="auto">
          <a:xfrm>
            <a:off x="2749974" y="7245570"/>
            <a:ext cx="2112433" cy="918655"/>
            <a:chOff x="323528" y="2132738"/>
            <a:chExt cx="1584176" cy="529078"/>
          </a:xfrm>
          <a:effectLst/>
        </p:grpSpPr>
        <p:sp>
          <p:nvSpPr>
            <p:cNvPr id="1048892" name="剪去单角的矩形 8"/>
            <p:cNvSpPr/>
            <p:nvPr/>
          </p:nvSpPr>
          <p:spPr>
            <a:xfrm>
              <a:off x="323528" y="2132856"/>
              <a:ext cx="1584176" cy="313407"/>
            </a:xfrm>
            <a:prstGeom prst="snip1Rect">
              <a:avLst/>
            </a:prstGeom>
          </p:spPr>
          <p:txBody>
            <a:bodyPr wrap="square" lIns="87015" tIns="43507" rIns="87015" bIns="43507">
              <a:spAutoFit/>
            </a:bodyPr>
            <a:lstStyle/>
            <a:p>
              <a:pPr>
                <a:lnSpc>
                  <a:spcPts val="3705"/>
                </a:lnSpc>
              </a:pPr>
              <a:endParaRPr kumimoji="1" lang="zh-CN" altLang="en-US" sz="1865" b="1" dirty="0">
                <a:solidFill>
                  <a:srgbClr val="404040"/>
                </a:solidFill>
                <a:cs typeface="+mn-ea"/>
                <a:sym typeface="+mn-lt"/>
              </a:endParaRPr>
            </a:p>
          </p:txBody>
        </p:sp>
        <p:sp>
          <p:nvSpPr>
            <p:cNvPr id="1048893" name="TextBox 11"/>
            <p:cNvSpPr txBox="1">
              <a:spLocks noChangeArrowheads="1"/>
            </p:cNvSpPr>
            <p:nvPr/>
          </p:nvSpPr>
          <p:spPr bwMode="auto">
            <a:xfrm>
              <a:off x="323528" y="2132738"/>
              <a:ext cx="1584176" cy="238459"/>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zh-CN" altLang="en-US" sz="1865" dirty="0">
                <a:latin typeface="+mn-lt"/>
                <a:ea typeface="+mn-ea"/>
                <a:cs typeface="+mn-ea"/>
                <a:sym typeface="+mn-lt"/>
              </a:endParaRPr>
            </a:p>
          </p:txBody>
        </p:sp>
        <p:sp>
          <p:nvSpPr>
            <p:cNvPr id="1048894" name="TextBox 10"/>
            <p:cNvSpPr txBox="1"/>
            <p:nvPr/>
          </p:nvSpPr>
          <p:spPr>
            <a:xfrm>
              <a:off x="323528" y="2423358"/>
              <a:ext cx="1584176" cy="238458"/>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zh-CN" altLang="en-US" sz="1865" dirty="0">
                <a:latin typeface="+mn-lt"/>
                <a:ea typeface="+mn-ea"/>
                <a:cs typeface="+mn-ea"/>
                <a:sym typeface="+mn-lt"/>
              </a:endParaRPr>
            </a:p>
          </p:txBody>
        </p:sp>
      </p:grpSp>
      <p:grpSp>
        <p:nvGrpSpPr>
          <p:cNvPr id="196" name="组合 13"/>
          <p:cNvGrpSpPr/>
          <p:nvPr/>
        </p:nvGrpSpPr>
        <p:grpSpPr bwMode="auto">
          <a:xfrm>
            <a:off x="4957446" y="7245774"/>
            <a:ext cx="2112433" cy="544178"/>
            <a:chOff x="323528" y="2132856"/>
            <a:chExt cx="1584176" cy="313407"/>
          </a:xfrm>
          <a:effectLst/>
        </p:grpSpPr>
        <p:sp>
          <p:nvSpPr>
            <p:cNvPr id="1048895" name="剪去单角的矩形 12"/>
            <p:cNvSpPr/>
            <p:nvPr/>
          </p:nvSpPr>
          <p:spPr>
            <a:xfrm>
              <a:off x="323528" y="2132856"/>
              <a:ext cx="1584176" cy="313407"/>
            </a:xfrm>
            <a:prstGeom prst="snip1Rect">
              <a:avLst/>
            </a:prstGeom>
          </p:spPr>
          <p:txBody>
            <a:bodyPr wrap="square" lIns="87015" tIns="43507" rIns="87015" bIns="43507">
              <a:spAutoFit/>
            </a:bodyPr>
            <a:lstStyle/>
            <a:p>
              <a:pPr>
                <a:lnSpc>
                  <a:spcPts val="3705"/>
                </a:lnSpc>
              </a:pPr>
              <a:endParaRPr kumimoji="1" lang="zh-CN" altLang="en-US" sz="1865" b="1" dirty="0">
                <a:solidFill>
                  <a:srgbClr val="404040"/>
                </a:solidFill>
                <a:cs typeface="+mn-ea"/>
                <a:sym typeface="+mn-lt"/>
              </a:endParaRPr>
            </a:p>
          </p:txBody>
        </p:sp>
        <p:sp>
          <p:nvSpPr>
            <p:cNvPr id="1048896" name="TextBox 15"/>
            <p:cNvSpPr txBox="1">
              <a:spLocks noChangeArrowheads="1"/>
            </p:cNvSpPr>
            <p:nvPr/>
          </p:nvSpPr>
          <p:spPr bwMode="auto">
            <a:xfrm>
              <a:off x="323528" y="2146997"/>
              <a:ext cx="1584176" cy="238459"/>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zh-CN" altLang="en-US" sz="1865">
                <a:latin typeface="+mn-lt"/>
                <a:ea typeface="+mn-ea"/>
                <a:cs typeface="+mn-ea"/>
                <a:sym typeface="+mn-lt"/>
              </a:endParaRPr>
            </a:p>
          </p:txBody>
        </p:sp>
      </p:grpSp>
      <p:grpSp>
        <p:nvGrpSpPr>
          <p:cNvPr id="197" name="组合 23"/>
          <p:cNvGrpSpPr/>
          <p:nvPr/>
        </p:nvGrpSpPr>
        <p:grpSpPr>
          <a:xfrm>
            <a:off x="349296" y="9341270"/>
            <a:ext cx="11618383" cy="600310"/>
            <a:chOff x="179388" y="3340100"/>
            <a:chExt cx="8713787" cy="450233"/>
          </a:xfrm>
        </p:grpSpPr>
        <p:sp>
          <p:nvSpPr>
            <p:cNvPr id="1048897" name="五边形 24"/>
            <p:cNvSpPr/>
            <p:nvPr/>
          </p:nvSpPr>
          <p:spPr bwMode="auto">
            <a:xfrm>
              <a:off x="179388" y="3340100"/>
              <a:ext cx="8713787" cy="375454"/>
            </a:xfrm>
            <a:prstGeom prst="homePlate">
              <a:avLst/>
            </a:prstGeom>
          </p:spPr>
          <p:txBody>
            <a:bodyPr wrap="square" lIns="87015" tIns="43507" rIns="87015" bIns="43507">
              <a:spAutoFit/>
            </a:bodyPr>
            <a:lstStyle/>
            <a:p>
              <a:pPr>
                <a:lnSpc>
                  <a:spcPts val="3705"/>
                </a:lnSpc>
              </a:pPr>
              <a:endParaRPr kumimoji="1" lang="zh-CN" altLang="en-US" sz="1865" b="1" dirty="0">
                <a:solidFill>
                  <a:srgbClr val="404040"/>
                </a:solidFill>
                <a:cs typeface="+mn-ea"/>
                <a:sym typeface="+mn-lt"/>
              </a:endParaRPr>
            </a:p>
          </p:txBody>
        </p:sp>
        <p:sp>
          <p:nvSpPr>
            <p:cNvPr id="1048898" name="TextBox 8"/>
            <p:cNvSpPr txBox="1">
              <a:spLocks noChangeArrowheads="1"/>
            </p:cNvSpPr>
            <p:nvPr/>
          </p:nvSpPr>
          <p:spPr bwMode="auto">
            <a:xfrm>
              <a:off x="702151" y="3479800"/>
              <a:ext cx="683260" cy="310533"/>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altLang="zh-CN" sz="1865" dirty="0">
                <a:latin typeface="+mn-lt"/>
                <a:ea typeface="+mn-ea"/>
                <a:cs typeface="+mn-ea"/>
                <a:sym typeface="+mn-lt"/>
              </a:endParaRPr>
            </a:p>
          </p:txBody>
        </p:sp>
        <p:sp>
          <p:nvSpPr>
            <p:cNvPr id="1048899" name="TextBox 26"/>
            <p:cNvSpPr txBox="1">
              <a:spLocks noChangeArrowheads="1"/>
            </p:cNvSpPr>
            <p:nvPr/>
          </p:nvSpPr>
          <p:spPr bwMode="auto">
            <a:xfrm>
              <a:off x="2430144" y="3479800"/>
              <a:ext cx="683260" cy="310533"/>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altLang="zh-CN" sz="1865" dirty="0">
                <a:latin typeface="+mn-lt"/>
                <a:ea typeface="+mn-ea"/>
                <a:cs typeface="+mn-ea"/>
                <a:sym typeface="+mn-lt"/>
              </a:endParaRPr>
            </a:p>
          </p:txBody>
        </p:sp>
        <p:sp>
          <p:nvSpPr>
            <p:cNvPr id="1048900" name="TextBox 27"/>
            <p:cNvSpPr txBox="1">
              <a:spLocks noChangeArrowheads="1"/>
            </p:cNvSpPr>
            <p:nvPr/>
          </p:nvSpPr>
          <p:spPr bwMode="auto">
            <a:xfrm>
              <a:off x="4086702" y="3479800"/>
              <a:ext cx="683260" cy="310533"/>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altLang="zh-CN" sz="1865" dirty="0">
                <a:latin typeface="+mn-lt"/>
                <a:ea typeface="+mn-ea"/>
                <a:cs typeface="+mn-ea"/>
                <a:sym typeface="+mn-lt"/>
              </a:endParaRPr>
            </a:p>
          </p:txBody>
        </p:sp>
        <p:sp>
          <p:nvSpPr>
            <p:cNvPr id="1048901" name="TextBox 28"/>
            <p:cNvSpPr txBox="1">
              <a:spLocks noChangeArrowheads="1"/>
            </p:cNvSpPr>
            <p:nvPr/>
          </p:nvSpPr>
          <p:spPr bwMode="auto">
            <a:xfrm>
              <a:off x="5742464" y="3479800"/>
              <a:ext cx="683260" cy="310533"/>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altLang="zh-CN" sz="1865" dirty="0">
                <a:latin typeface="+mn-lt"/>
                <a:ea typeface="+mn-ea"/>
                <a:cs typeface="+mn-ea"/>
                <a:sym typeface="+mn-lt"/>
              </a:endParaRPr>
            </a:p>
          </p:txBody>
        </p:sp>
        <p:sp>
          <p:nvSpPr>
            <p:cNvPr id="1048902" name="TextBox 29"/>
            <p:cNvSpPr txBox="1">
              <a:spLocks noChangeArrowheads="1"/>
            </p:cNvSpPr>
            <p:nvPr/>
          </p:nvSpPr>
          <p:spPr bwMode="auto">
            <a:xfrm>
              <a:off x="7399020" y="3479800"/>
              <a:ext cx="683260" cy="310533"/>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altLang="zh-CN" sz="1865">
                <a:latin typeface="+mn-lt"/>
                <a:ea typeface="+mn-ea"/>
                <a:cs typeface="+mn-ea"/>
                <a:sym typeface="+mn-lt"/>
              </a:endParaRPr>
            </a:p>
          </p:txBody>
        </p:sp>
      </p:grpSp>
      <p:grpSp>
        <p:nvGrpSpPr>
          <p:cNvPr id="199" name="组合 49"/>
          <p:cNvGrpSpPr/>
          <p:nvPr/>
        </p:nvGrpSpPr>
        <p:grpSpPr>
          <a:xfrm>
            <a:off x="7067339" y="7245773"/>
            <a:ext cx="2307167" cy="861060"/>
            <a:chOff x="8333" y="2465"/>
            <a:chExt cx="2725" cy="1017"/>
          </a:xfrm>
        </p:grpSpPr>
        <p:sp>
          <p:nvSpPr>
            <p:cNvPr id="1048907" name="剪去单角的矩形 16"/>
            <p:cNvSpPr/>
            <p:nvPr/>
          </p:nvSpPr>
          <p:spPr>
            <a:xfrm>
              <a:off x="8448" y="2465"/>
              <a:ext cx="2493" cy="643"/>
            </a:xfrm>
            <a:prstGeom prst="snip1Rect">
              <a:avLst/>
            </a:prstGeom>
          </p:spPr>
          <p:txBody>
            <a:bodyPr wrap="square" lIns="87015" tIns="43507" rIns="87015" bIns="43507">
              <a:spAutoFit/>
            </a:bodyPr>
            <a:lstStyle/>
            <a:p>
              <a:pPr>
                <a:lnSpc>
                  <a:spcPts val="3705"/>
                </a:lnSpc>
              </a:pPr>
              <a:endParaRPr kumimoji="1" lang="zh-CN" altLang="en-US" sz="1865" b="1" dirty="0">
                <a:solidFill>
                  <a:srgbClr val="404040"/>
                </a:solidFill>
                <a:cs typeface="+mn-ea"/>
                <a:sym typeface="+mn-lt"/>
              </a:endParaRPr>
            </a:p>
          </p:txBody>
        </p:sp>
        <p:grpSp>
          <p:nvGrpSpPr>
            <p:cNvPr id="200" name="组合 42"/>
            <p:cNvGrpSpPr/>
            <p:nvPr/>
          </p:nvGrpSpPr>
          <p:grpSpPr>
            <a:xfrm>
              <a:off x="8333" y="2468"/>
              <a:ext cx="2725" cy="1014"/>
              <a:chOff x="8333" y="2468"/>
              <a:chExt cx="2725" cy="1014"/>
            </a:xfrm>
          </p:grpSpPr>
          <p:sp>
            <p:nvSpPr>
              <p:cNvPr id="1048908" name="TextBox 15"/>
              <p:cNvSpPr txBox="1">
                <a:spLocks noChangeArrowheads="1"/>
              </p:cNvSpPr>
              <p:nvPr/>
            </p:nvSpPr>
            <p:spPr bwMode="auto">
              <a:xfrm>
                <a:off x="8411" y="2468"/>
                <a:ext cx="2531" cy="489"/>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zh-CN" altLang="en-US" sz="1865">
                  <a:latin typeface="+mn-lt"/>
                  <a:ea typeface="+mn-ea"/>
                  <a:cs typeface="+mn-ea"/>
                  <a:sym typeface="+mn-lt"/>
                </a:endParaRPr>
              </a:p>
            </p:txBody>
          </p:sp>
          <p:sp>
            <p:nvSpPr>
              <p:cNvPr id="1048909" name="TextBox 10"/>
              <p:cNvSpPr txBox="1"/>
              <p:nvPr/>
            </p:nvSpPr>
            <p:spPr>
              <a:xfrm>
                <a:off x="8333" y="2993"/>
                <a:ext cx="2725" cy="489"/>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zh-CN" altLang="en-US" sz="1865" dirty="0">
                  <a:latin typeface="+mn-lt"/>
                  <a:ea typeface="+mn-ea"/>
                  <a:cs typeface="+mn-ea"/>
                  <a:sym typeface="+mn-lt"/>
                </a:endParaRPr>
              </a:p>
            </p:txBody>
          </p:sp>
        </p:grpSp>
      </p:grpSp>
      <p:grpSp>
        <p:nvGrpSpPr>
          <p:cNvPr id="201" name="组合 48"/>
          <p:cNvGrpSpPr/>
          <p:nvPr/>
        </p:nvGrpSpPr>
        <p:grpSpPr>
          <a:xfrm>
            <a:off x="9336405" y="7245773"/>
            <a:ext cx="2150533" cy="949960"/>
            <a:chOff x="11010" y="2465"/>
            <a:chExt cx="2540" cy="1122"/>
          </a:xfrm>
        </p:grpSpPr>
        <p:sp>
          <p:nvSpPr>
            <p:cNvPr id="1048910" name="剪去单角的矩形 20"/>
            <p:cNvSpPr/>
            <p:nvPr/>
          </p:nvSpPr>
          <p:spPr>
            <a:xfrm>
              <a:off x="11055" y="2465"/>
              <a:ext cx="2495" cy="643"/>
            </a:xfrm>
            <a:prstGeom prst="snip1Rect">
              <a:avLst/>
            </a:prstGeom>
          </p:spPr>
          <p:txBody>
            <a:bodyPr wrap="square" lIns="87015" tIns="43507" rIns="87015" bIns="43507">
              <a:spAutoFit/>
            </a:bodyPr>
            <a:lstStyle/>
            <a:p>
              <a:pPr>
                <a:lnSpc>
                  <a:spcPts val="3705"/>
                </a:lnSpc>
              </a:pPr>
              <a:endParaRPr kumimoji="1" lang="zh-CN" altLang="en-US" sz="1865" b="1" dirty="0">
                <a:solidFill>
                  <a:srgbClr val="404040"/>
                </a:solidFill>
                <a:cs typeface="+mn-ea"/>
                <a:sym typeface="+mn-lt"/>
              </a:endParaRPr>
            </a:p>
          </p:txBody>
        </p:sp>
        <p:grpSp>
          <p:nvGrpSpPr>
            <p:cNvPr id="202" name="组合 46"/>
            <p:cNvGrpSpPr/>
            <p:nvPr/>
          </p:nvGrpSpPr>
          <p:grpSpPr>
            <a:xfrm>
              <a:off x="11010" y="2468"/>
              <a:ext cx="2540" cy="1119"/>
              <a:chOff x="11010" y="2468"/>
              <a:chExt cx="2540" cy="1119"/>
            </a:xfrm>
          </p:grpSpPr>
          <p:sp>
            <p:nvSpPr>
              <p:cNvPr id="1048911" name="TextBox 15"/>
              <p:cNvSpPr txBox="1">
                <a:spLocks noChangeArrowheads="1"/>
              </p:cNvSpPr>
              <p:nvPr/>
            </p:nvSpPr>
            <p:spPr bwMode="auto">
              <a:xfrm>
                <a:off x="11010" y="2468"/>
                <a:ext cx="2539" cy="489"/>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zh-CN" altLang="en-US" sz="1865">
                  <a:latin typeface="+mn-lt"/>
                  <a:ea typeface="+mn-ea"/>
                  <a:cs typeface="+mn-ea"/>
                  <a:sym typeface="+mn-lt"/>
                </a:endParaRPr>
              </a:p>
            </p:txBody>
          </p:sp>
          <p:sp>
            <p:nvSpPr>
              <p:cNvPr id="1048912" name="TextBox 10"/>
              <p:cNvSpPr txBox="1"/>
              <p:nvPr/>
            </p:nvSpPr>
            <p:spPr>
              <a:xfrm>
                <a:off x="11057" y="3098"/>
                <a:ext cx="2493" cy="489"/>
              </a:xfrm>
              <a:prstGeom prst="rect">
                <a:avLst/>
              </a:prstGeom>
            </p:spPr>
            <p:txBody>
              <a:bodyPr wrap="square" lIns="87015" tIns="43507" rIns="87015" bIns="43507">
                <a:spAutoFit/>
              </a:bodyPr>
              <a:lstStyle>
                <a:defPPr>
                  <a:defRPr lang="zh-CN"/>
                </a:defPPr>
                <a:lvl1pPr fontAlgn="auto">
                  <a:lnSpc>
                    <a:spcPts val="2780"/>
                  </a:lnSpc>
                  <a:defRPr kumimoji="1" sz="1400" b="1">
                    <a:solidFill>
                      <a:srgbClr val="404040"/>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zh-CN" altLang="en-US" sz="1865" dirty="0">
                  <a:latin typeface="+mn-lt"/>
                  <a:ea typeface="+mn-ea"/>
                  <a:cs typeface="+mn-ea"/>
                  <a:sym typeface="+mn-lt"/>
                </a:endParaRPr>
              </a:p>
            </p:txBody>
          </p:sp>
        </p:grpSp>
      </p:grpSp>
      <p:grpSp>
        <p:nvGrpSpPr>
          <p:cNvPr id="67" name="组合 66"/>
          <p:cNvGrpSpPr/>
          <p:nvPr/>
        </p:nvGrpSpPr>
        <p:grpSpPr>
          <a:xfrm>
            <a:off x="407035" y="404495"/>
            <a:ext cx="3476625" cy="775335"/>
            <a:chOff x="641" y="637"/>
            <a:chExt cx="5475"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443" y="837"/>
              <a:ext cx="4673"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“十三五”规划</a:t>
              </a:r>
            </a:p>
          </p:txBody>
        </p:sp>
      </p:grpSp>
      <p:grpSp>
        <p:nvGrpSpPr>
          <p:cNvPr id="47" name="组合 46"/>
          <p:cNvGrpSpPr/>
          <p:nvPr/>
        </p:nvGrpSpPr>
        <p:grpSpPr>
          <a:xfrm>
            <a:off x="554990" y="1988820"/>
            <a:ext cx="2016760" cy="3168650"/>
            <a:chOff x="874" y="3132"/>
            <a:chExt cx="3176" cy="4990"/>
          </a:xfrm>
        </p:grpSpPr>
        <p:sp>
          <p:nvSpPr>
            <p:cNvPr id="38" name="矩形 37"/>
            <p:cNvSpPr/>
            <p:nvPr/>
          </p:nvSpPr>
          <p:spPr>
            <a:xfrm>
              <a:off x="903" y="3132"/>
              <a:ext cx="3110" cy="4876"/>
            </a:xfrm>
            <a:prstGeom prst="rect">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874" y="3360"/>
              <a:ext cx="3176" cy="4762"/>
              <a:chOff x="2230" y="3586"/>
              <a:chExt cx="3176" cy="4762"/>
            </a:xfrm>
          </p:grpSpPr>
          <p:sp>
            <p:nvSpPr>
              <p:cNvPr id="2" name="文本框 1"/>
              <p:cNvSpPr txBox="1"/>
              <p:nvPr/>
            </p:nvSpPr>
            <p:spPr>
              <a:xfrm>
                <a:off x="3250" y="3586"/>
                <a:ext cx="1136" cy="580"/>
              </a:xfrm>
              <a:prstGeom prst="rect">
                <a:avLst/>
              </a:prstGeom>
              <a:noFill/>
            </p:spPr>
            <p:txBody>
              <a:bodyPr wrap="none" rtlCol="0" anchor="t">
                <a:spAutoFit/>
              </a:bodyPr>
              <a:lstStyle/>
              <a:p>
                <a:r>
                  <a:rPr lang="en-US" altLang="zh-CN" b="1" dirty="0">
                    <a:solidFill>
                      <a:srgbClr val="0070C0"/>
                    </a:solidFill>
                    <a:cs typeface="+mn-ea"/>
                    <a:sym typeface="+mn-lt"/>
                  </a:rPr>
                  <a:t>2016</a:t>
                </a:r>
              </a:p>
            </p:txBody>
          </p:sp>
          <p:sp>
            <p:nvSpPr>
              <p:cNvPr id="3" name="文本框 2"/>
              <p:cNvSpPr txBox="1"/>
              <p:nvPr/>
            </p:nvSpPr>
            <p:spPr>
              <a:xfrm>
                <a:off x="2314" y="4380"/>
                <a:ext cx="3092" cy="3052"/>
              </a:xfrm>
              <a:prstGeom prst="rect">
                <a:avLst/>
              </a:prstGeom>
              <a:noFill/>
            </p:spPr>
            <p:txBody>
              <a:bodyPr wrap="square" rtlCol="0" anchor="t">
                <a:spAutoFit/>
              </a:bodyPr>
              <a:lstStyle/>
              <a:p>
                <a:pPr algn="ctr" fontAlgn="auto">
                  <a:lnSpc>
                    <a:spcPct val="150000"/>
                  </a:lnSpc>
                </a:pPr>
                <a:r>
                  <a:rPr lang="zh-CN" altLang="en-US" sz="1600" dirty="0">
                    <a:solidFill>
                      <a:schemeClr val="tx1">
                        <a:lumMod val="75000"/>
                        <a:lumOff val="25000"/>
                      </a:schemeClr>
                    </a:solidFill>
                    <a:cs typeface="+mn-ea"/>
                    <a:sym typeface="+mn-lt"/>
                  </a:rPr>
                  <a:t>建立健全用人单位负责、行政监管、行业自律、职工参与和社会监督的职业病防治工作格局</a:t>
                </a:r>
              </a:p>
            </p:txBody>
          </p:sp>
          <p:grpSp>
            <p:nvGrpSpPr>
              <p:cNvPr id="6" name="组合 5"/>
              <p:cNvGrpSpPr/>
              <p:nvPr/>
            </p:nvGrpSpPr>
            <p:grpSpPr>
              <a:xfrm>
                <a:off x="2230" y="7668"/>
                <a:ext cx="3176" cy="680"/>
                <a:chOff x="2049" y="7668"/>
                <a:chExt cx="3176" cy="680"/>
              </a:xfrm>
            </p:grpSpPr>
            <p:sp>
              <p:nvSpPr>
                <p:cNvPr id="5" name="圆角矩形 4"/>
                <p:cNvSpPr/>
                <p:nvPr/>
              </p:nvSpPr>
              <p:spPr>
                <a:xfrm>
                  <a:off x="2049" y="7668"/>
                  <a:ext cx="3176" cy="68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4" name="文本框 3"/>
                <p:cNvSpPr txBox="1"/>
                <p:nvPr/>
              </p:nvSpPr>
              <p:spPr>
                <a:xfrm>
                  <a:off x="2536" y="7718"/>
                  <a:ext cx="2201" cy="580"/>
                </a:xfrm>
                <a:prstGeom prst="rect">
                  <a:avLst/>
                </a:prstGeom>
                <a:noFill/>
              </p:spPr>
              <p:txBody>
                <a:bodyPr wrap="square" rtlCol="0" anchor="t">
                  <a:spAutoFit/>
                </a:bodyPr>
                <a:lstStyle/>
                <a:p>
                  <a:pPr algn="dist"/>
                  <a:r>
                    <a:rPr lang="zh-CN" altLang="en-US" b="1" dirty="0">
                      <a:solidFill>
                        <a:schemeClr val="bg1"/>
                      </a:solidFill>
                      <a:cs typeface="+mn-ea"/>
                      <a:sym typeface="+mn-lt"/>
                    </a:rPr>
                    <a:t>规划目标</a:t>
                  </a:r>
                </a:p>
              </p:txBody>
            </p:sp>
          </p:grpSp>
        </p:grpSp>
      </p:grpSp>
      <p:grpSp>
        <p:nvGrpSpPr>
          <p:cNvPr id="40" name="组合 39"/>
          <p:cNvGrpSpPr/>
          <p:nvPr/>
        </p:nvGrpSpPr>
        <p:grpSpPr>
          <a:xfrm>
            <a:off x="2813685" y="2022475"/>
            <a:ext cx="2016760" cy="3103245"/>
            <a:chOff x="4272" y="3185"/>
            <a:chExt cx="3176" cy="4887"/>
          </a:xfrm>
        </p:grpSpPr>
        <p:sp>
          <p:nvSpPr>
            <p:cNvPr id="39" name="矩形 38"/>
            <p:cNvSpPr/>
            <p:nvPr/>
          </p:nvSpPr>
          <p:spPr>
            <a:xfrm>
              <a:off x="4305" y="3185"/>
              <a:ext cx="3110" cy="4876"/>
            </a:xfrm>
            <a:prstGeom prst="rect">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4272" y="3310"/>
              <a:ext cx="3176" cy="4762"/>
              <a:chOff x="2230" y="3586"/>
              <a:chExt cx="3176" cy="4762"/>
            </a:xfrm>
          </p:grpSpPr>
          <p:sp>
            <p:nvSpPr>
              <p:cNvPr id="9" name="文本框 8"/>
              <p:cNvSpPr txBox="1"/>
              <p:nvPr/>
            </p:nvSpPr>
            <p:spPr>
              <a:xfrm>
                <a:off x="3250" y="3586"/>
                <a:ext cx="1136" cy="580"/>
              </a:xfrm>
              <a:prstGeom prst="rect">
                <a:avLst/>
              </a:prstGeom>
              <a:noFill/>
            </p:spPr>
            <p:txBody>
              <a:bodyPr wrap="none" rtlCol="0" anchor="t">
                <a:spAutoFit/>
              </a:bodyPr>
              <a:lstStyle/>
              <a:p>
                <a:pPr algn="l"/>
                <a:r>
                  <a:rPr lang="en-US" altLang="zh-CN" b="1" dirty="0">
                    <a:solidFill>
                      <a:srgbClr val="0070C0"/>
                    </a:solidFill>
                    <a:cs typeface="+mn-ea"/>
                    <a:sym typeface="+mn-lt"/>
                  </a:rPr>
                  <a:t>2017</a:t>
                </a:r>
              </a:p>
            </p:txBody>
          </p:sp>
          <p:sp>
            <p:nvSpPr>
              <p:cNvPr id="10" name="文本框 9"/>
              <p:cNvSpPr txBox="1"/>
              <p:nvPr/>
            </p:nvSpPr>
            <p:spPr>
              <a:xfrm>
                <a:off x="2433" y="4380"/>
                <a:ext cx="2892" cy="2354"/>
              </a:xfrm>
              <a:prstGeom prst="rect">
                <a:avLst/>
              </a:prstGeom>
              <a:noFill/>
            </p:spPr>
            <p:txBody>
              <a:bodyPr wrap="square" rtlCol="0" anchor="t">
                <a:spAutoFit/>
              </a:bodyPr>
              <a:lstStyle/>
              <a:p>
                <a:pPr algn="ctr" fontAlgn="auto">
                  <a:lnSpc>
                    <a:spcPct val="200000"/>
                  </a:lnSpc>
                </a:pPr>
                <a:r>
                  <a:rPr lang="zh-CN" altLang="en-US" sz="1600" dirty="0">
                    <a:solidFill>
                      <a:schemeClr val="tx1">
                        <a:lumMod val="75000"/>
                        <a:lumOff val="25000"/>
                      </a:schemeClr>
                    </a:solidFill>
                    <a:cs typeface="+mn-ea"/>
                    <a:sym typeface="+mn-lt"/>
                  </a:rPr>
                  <a:t>坚持依法防治</a:t>
                </a:r>
              </a:p>
              <a:p>
                <a:pPr algn="ctr" fontAlgn="auto">
                  <a:lnSpc>
                    <a:spcPct val="200000"/>
                  </a:lnSpc>
                </a:pPr>
                <a:r>
                  <a:rPr lang="zh-CN" altLang="en-US" sz="1600" dirty="0">
                    <a:solidFill>
                      <a:schemeClr val="tx1">
                        <a:lumMod val="75000"/>
                        <a:lumOff val="25000"/>
                      </a:schemeClr>
                    </a:solidFill>
                    <a:cs typeface="+mn-ea"/>
                    <a:sym typeface="+mn-lt"/>
                  </a:rPr>
                  <a:t>坚持源头治理</a:t>
                </a:r>
              </a:p>
              <a:p>
                <a:pPr algn="ctr" fontAlgn="auto">
                  <a:lnSpc>
                    <a:spcPct val="200000"/>
                  </a:lnSpc>
                </a:pPr>
                <a:r>
                  <a:rPr lang="zh-CN" altLang="en-US" sz="1600" dirty="0">
                    <a:solidFill>
                      <a:schemeClr val="tx1">
                        <a:lumMod val="75000"/>
                        <a:lumOff val="25000"/>
                      </a:schemeClr>
                    </a:solidFill>
                    <a:cs typeface="+mn-ea"/>
                    <a:sym typeface="+mn-lt"/>
                  </a:rPr>
                  <a:t>坚持综合施策</a:t>
                </a:r>
              </a:p>
            </p:txBody>
          </p:sp>
          <p:grpSp>
            <p:nvGrpSpPr>
              <p:cNvPr id="11" name="组合 10"/>
              <p:cNvGrpSpPr/>
              <p:nvPr/>
            </p:nvGrpSpPr>
            <p:grpSpPr>
              <a:xfrm>
                <a:off x="2230" y="7668"/>
                <a:ext cx="3176" cy="680"/>
                <a:chOff x="2049" y="7668"/>
                <a:chExt cx="3176" cy="680"/>
              </a:xfrm>
            </p:grpSpPr>
            <p:sp>
              <p:nvSpPr>
                <p:cNvPr id="12" name="圆角矩形 11"/>
                <p:cNvSpPr/>
                <p:nvPr/>
              </p:nvSpPr>
              <p:spPr>
                <a:xfrm>
                  <a:off x="2049" y="7668"/>
                  <a:ext cx="3176" cy="68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13" name="文本框 12"/>
                <p:cNvSpPr txBox="1"/>
                <p:nvPr/>
              </p:nvSpPr>
              <p:spPr>
                <a:xfrm>
                  <a:off x="2536" y="7718"/>
                  <a:ext cx="2201" cy="580"/>
                </a:xfrm>
                <a:prstGeom prst="rect">
                  <a:avLst/>
                </a:prstGeom>
                <a:noFill/>
              </p:spPr>
              <p:txBody>
                <a:bodyPr wrap="square" rtlCol="0" anchor="t">
                  <a:spAutoFit/>
                </a:bodyPr>
                <a:lstStyle/>
                <a:p>
                  <a:pPr algn="dist"/>
                  <a:r>
                    <a:rPr lang="zh-CN" altLang="en-US" b="1" dirty="0">
                      <a:solidFill>
                        <a:schemeClr val="bg1"/>
                      </a:solidFill>
                      <a:cs typeface="+mn-ea"/>
                      <a:sym typeface="+mn-lt"/>
                    </a:rPr>
                    <a:t>基本原则</a:t>
                  </a:r>
                </a:p>
              </p:txBody>
            </p:sp>
          </p:grpSp>
        </p:grpSp>
      </p:grpSp>
      <p:grpSp>
        <p:nvGrpSpPr>
          <p:cNvPr id="42" name="组合 41"/>
          <p:cNvGrpSpPr/>
          <p:nvPr/>
        </p:nvGrpSpPr>
        <p:grpSpPr>
          <a:xfrm>
            <a:off x="5072380" y="2061845"/>
            <a:ext cx="2016760" cy="3096260"/>
            <a:chOff x="8015" y="3247"/>
            <a:chExt cx="3176" cy="4876"/>
          </a:xfrm>
        </p:grpSpPr>
        <p:sp>
          <p:nvSpPr>
            <p:cNvPr id="41" name="矩形 40"/>
            <p:cNvSpPr/>
            <p:nvPr/>
          </p:nvSpPr>
          <p:spPr>
            <a:xfrm>
              <a:off x="8021" y="3247"/>
              <a:ext cx="3110" cy="4876"/>
            </a:xfrm>
            <a:prstGeom prst="rect">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4" name="组合 13"/>
            <p:cNvGrpSpPr/>
            <p:nvPr/>
          </p:nvGrpSpPr>
          <p:grpSpPr>
            <a:xfrm>
              <a:off x="8015" y="3310"/>
              <a:ext cx="3176" cy="4762"/>
              <a:chOff x="2230" y="3586"/>
              <a:chExt cx="3176" cy="4762"/>
            </a:xfrm>
          </p:grpSpPr>
          <p:sp>
            <p:nvSpPr>
              <p:cNvPr id="15" name="文本框 14"/>
              <p:cNvSpPr txBox="1"/>
              <p:nvPr/>
            </p:nvSpPr>
            <p:spPr>
              <a:xfrm>
                <a:off x="3250" y="3586"/>
                <a:ext cx="1136" cy="580"/>
              </a:xfrm>
              <a:prstGeom prst="rect">
                <a:avLst/>
              </a:prstGeom>
              <a:noFill/>
            </p:spPr>
            <p:txBody>
              <a:bodyPr wrap="none" rtlCol="0" anchor="t">
                <a:spAutoFit/>
              </a:bodyPr>
              <a:lstStyle/>
              <a:p>
                <a:pPr algn="l"/>
                <a:r>
                  <a:rPr lang="en-US" altLang="zh-CN" b="1" dirty="0">
                    <a:solidFill>
                      <a:srgbClr val="0070C0"/>
                    </a:solidFill>
                    <a:cs typeface="+mn-ea"/>
                    <a:sym typeface="+mn-lt"/>
                  </a:rPr>
                  <a:t>2018</a:t>
                </a:r>
              </a:p>
            </p:txBody>
          </p:sp>
          <p:sp>
            <p:nvSpPr>
              <p:cNvPr id="16" name="文本框 15"/>
              <p:cNvSpPr txBox="1"/>
              <p:nvPr/>
            </p:nvSpPr>
            <p:spPr>
              <a:xfrm>
                <a:off x="2316" y="4554"/>
                <a:ext cx="3033" cy="2470"/>
              </a:xfrm>
              <a:prstGeom prst="rect">
                <a:avLst/>
              </a:prstGeom>
              <a:noFill/>
            </p:spPr>
            <p:txBody>
              <a:bodyPr wrap="square" rtlCol="0" anchor="t">
                <a:spAutoFit/>
              </a:bodyPr>
              <a:lstStyle/>
              <a:p>
                <a:pPr algn="ctr" fontAlgn="auto">
                  <a:lnSpc>
                    <a:spcPct val="150000"/>
                  </a:lnSpc>
                </a:pPr>
                <a:r>
                  <a:rPr lang="zh-CN" altLang="en-US" sz="1600" dirty="0">
                    <a:solidFill>
                      <a:schemeClr val="tx1">
                        <a:lumMod val="75000"/>
                        <a:lumOff val="25000"/>
                      </a:schemeClr>
                    </a:solidFill>
                    <a:cs typeface="+mn-ea"/>
                    <a:sym typeface="+mn-lt"/>
                  </a:rPr>
                  <a:t>强化源头治理</a:t>
                </a:r>
              </a:p>
              <a:p>
                <a:pPr algn="ctr" fontAlgn="auto">
                  <a:lnSpc>
                    <a:spcPct val="150000"/>
                  </a:lnSpc>
                </a:pPr>
                <a:r>
                  <a:rPr lang="zh-CN" altLang="en-US" sz="1600" dirty="0">
                    <a:solidFill>
                      <a:schemeClr val="tx1">
                        <a:lumMod val="75000"/>
                        <a:lumOff val="25000"/>
                      </a:schemeClr>
                    </a:solidFill>
                    <a:cs typeface="+mn-ea"/>
                    <a:sym typeface="+mn-lt"/>
                  </a:rPr>
                  <a:t>落实用人单位主体责任</a:t>
                </a:r>
              </a:p>
              <a:p>
                <a:pPr algn="ctr" fontAlgn="auto">
                  <a:lnSpc>
                    <a:spcPct val="150000"/>
                  </a:lnSpc>
                </a:pPr>
                <a:r>
                  <a:rPr lang="zh-CN" altLang="en-US" sz="1600" dirty="0">
                    <a:solidFill>
                      <a:schemeClr val="tx1">
                        <a:lumMod val="75000"/>
                        <a:lumOff val="25000"/>
                      </a:schemeClr>
                    </a:solidFill>
                    <a:cs typeface="+mn-ea"/>
                    <a:sym typeface="+mn-lt"/>
                  </a:rPr>
                  <a:t>提升防治服务水平</a:t>
                </a:r>
              </a:p>
            </p:txBody>
          </p:sp>
          <p:grpSp>
            <p:nvGrpSpPr>
              <p:cNvPr id="17" name="组合 16"/>
              <p:cNvGrpSpPr/>
              <p:nvPr/>
            </p:nvGrpSpPr>
            <p:grpSpPr>
              <a:xfrm>
                <a:off x="2230" y="7668"/>
                <a:ext cx="3176" cy="680"/>
                <a:chOff x="2049" y="7668"/>
                <a:chExt cx="3176" cy="680"/>
              </a:xfrm>
            </p:grpSpPr>
            <p:sp>
              <p:nvSpPr>
                <p:cNvPr id="18" name="圆角矩形 17"/>
                <p:cNvSpPr/>
                <p:nvPr/>
              </p:nvSpPr>
              <p:spPr>
                <a:xfrm>
                  <a:off x="2049" y="7668"/>
                  <a:ext cx="3176" cy="68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19" name="文本框 18"/>
                <p:cNvSpPr txBox="1"/>
                <p:nvPr/>
              </p:nvSpPr>
              <p:spPr>
                <a:xfrm>
                  <a:off x="2536" y="7718"/>
                  <a:ext cx="2201" cy="580"/>
                </a:xfrm>
                <a:prstGeom prst="rect">
                  <a:avLst/>
                </a:prstGeom>
                <a:noFill/>
              </p:spPr>
              <p:txBody>
                <a:bodyPr wrap="square" rtlCol="0" anchor="t">
                  <a:spAutoFit/>
                </a:bodyPr>
                <a:lstStyle/>
                <a:p>
                  <a:pPr algn="dist"/>
                  <a:r>
                    <a:rPr lang="zh-CN" altLang="en-US" b="1" dirty="0">
                      <a:solidFill>
                        <a:schemeClr val="bg1"/>
                      </a:solidFill>
                      <a:cs typeface="+mn-ea"/>
                      <a:sym typeface="+mn-lt"/>
                    </a:rPr>
                    <a:t>主要任务</a:t>
                  </a:r>
                </a:p>
              </p:txBody>
            </p:sp>
          </p:grpSp>
        </p:grpSp>
      </p:grpSp>
      <p:grpSp>
        <p:nvGrpSpPr>
          <p:cNvPr id="44" name="组合 43"/>
          <p:cNvGrpSpPr/>
          <p:nvPr/>
        </p:nvGrpSpPr>
        <p:grpSpPr>
          <a:xfrm>
            <a:off x="7331075" y="2022475"/>
            <a:ext cx="2028190" cy="3096260"/>
            <a:chOff x="11704" y="3185"/>
            <a:chExt cx="3194" cy="4876"/>
          </a:xfrm>
        </p:grpSpPr>
        <p:sp>
          <p:nvSpPr>
            <p:cNvPr id="43" name="矩形 42"/>
            <p:cNvSpPr/>
            <p:nvPr/>
          </p:nvSpPr>
          <p:spPr>
            <a:xfrm>
              <a:off x="11746" y="3185"/>
              <a:ext cx="3110" cy="4876"/>
            </a:xfrm>
            <a:prstGeom prst="rect">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0" name="组合 19"/>
            <p:cNvGrpSpPr/>
            <p:nvPr/>
          </p:nvGrpSpPr>
          <p:grpSpPr>
            <a:xfrm>
              <a:off x="11704" y="3299"/>
              <a:ext cx="3194" cy="4762"/>
              <a:chOff x="2221" y="3586"/>
              <a:chExt cx="3194" cy="4762"/>
            </a:xfrm>
          </p:grpSpPr>
          <p:sp>
            <p:nvSpPr>
              <p:cNvPr id="21" name="文本框 20"/>
              <p:cNvSpPr txBox="1"/>
              <p:nvPr/>
            </p:nvSpPr>
            <p:spPr>
              <a:xfrm>
                <a:off x="3250" y="3586"/>
                <a:ext cx="1136" cy="580"/>
              </a:xfrm>
              <a:prstGeom prst="rect">
                <a:avLst/>
              </a:prstGeom>
              <a:noFill/>
            </p:spPr>
            <p:txBody>
              <a:bodyPr wrap="none" rtlCol="0" anchor="t">
                <a:spAutoFit/>
              </a:bodyPr>
              <a:lstStyle/>
              <a:p>
                <a:pPr algn="l"/>
                <a:r>
                  <a:rPr lang="en-US" altLang="zh-CN" b="1" dirty="0">
                    <a:solidFill>
                      <a:srgbClr val="0070C0"/>
                    </a:solidFill>
                    <a:cs typeface="+mn-ea"/>
                    <a:sym typeface="+mn-lt"/>
                  </a:rPr>
                  <a:t>2019</a:t>
                </a:r>
              </a:p>
            </p:txBody>
          </p:sp>
          <p:sp>
            <p:nvSpPr>
              <p:cNvPr id="22" name="文本框 21"/>
              <p:cNvSpPr txBox="1"/>
              <p:nvPr/>
            </p:nvSpPr>
            <p:spPr>
              <a:xfrm>
                <a:off x="2221" y="4617"/>
                <a:ext cx="3194" cy="2470"/>
              </a:xfrm>
              <a:prstGeom prst="rect">
                <a:avLst/>
              </a:prstGeom>
              <a:noFill/>
            </p:spPr>
            <p:txBody>
              <a:bodyPr wrap="square" rtlCol="0" anchor="t">
                <a:spAutoFit/>
              </a:bodyPr>
              <a:lstStyle/>
              <a:p>
                <a:pPr algn="ctr" fontAlgn="auto">
                  <a:lnSpc>
                    <a:spcPct val="150000"/>
                  </a:lnSpc>
                </a:pPr>
                <a:r>
                  <a:rPr lang="zh-CN" altLang="en-US" sz="1600" dirty="0">
                    <a:solidFill>
                      <a:schemeClr val="tx1">
                        <a:lumMod val="75000"/>
                        <a:lumOff val="25000"/>
                      </a:schemeClr>
                    </a:solidFill>
                    <a:cs typeface="+mn-ea"/>
                    <a:sym typeface="+mn-lt"/>
                  </a:rPr>
                  <a:t>加大职业卫生监管执法力度</a:t>
                </a:r>
              </a:p>
              <a:p>
                <a:pPr algn="ctr" fontAlgn="auto">
                  <a:lnSpc>
                    <a:spcPct val="150000"/>
                  </a:lnSpc>
                </a:pPr>
                <a:r>
                  <a:rPr lang="zh-CN" altLang="en-US" sz="1600" dirty="0">
                    <a:solidFill>
                      <a:schemeClr val="tx1">
                        <a:lumMod val="75000"/>
                        <a:lumOff val="25000"/>
                      </a:schemeClr>
                    </a:solidFill>
                    <a:cs typeface="+mn-ea"/>
                    <a:sym typeface="+mn-lt"/>
                  </a:rPr>
                  <a:t>落实救助保障措施</a:t>
                </a:r>
              </a:p>
              <a:p>
                <a:pPr algn="ctr" fontAlgn="auto">
                  <a:lnSpc>
                    <a:spcPct val="150000"/>
                  </a:lnSpc>
                </a:pPr>
                <a:r>
                  <a:rPr lang="zh-CN" altLang="en-US" sz="1600" dirty="0">
                    <a:solidFill>
                      <a:schemeClr val="tx1">
                        <a:lumMod val="75000"/>
                        <a:lumOff val="25000"/>
                      </a:schemeClr>
                    </a:solidFill>
                    <a:cs typeface="+mn-ea"/>
                    <a:sym typeface="+mn-lt"/>
                  </a:rPr>
                  <a:t>推进防治信息化建设</a:t>
                </a:r>
              </a:p>
            </p:txBody>
          </p:sp>
          <p:grpSp>
            <p:nvGrpSpPr>
              <p:cNvPr id="23" name="组合 22"/>
              <p:cNvGrpSpPr/>
              <p:nvPr/>
            </p:nvGrpSpPr>
            <p:grpSpPr>
              <a:xfrm>
                <a:off x="2230" y="7668"/>
                <a:ext cx="3176" cy="680"/>
                <a:chOff x="2049" y="7668"/>
                <a:chExt cx="3176" cy="680"/>
              </a:xfrm>
            </p:grpSpPr>
            <p:sp>
              <p:nvSpPr>
                <p:cNvPr id="24" name="圆角矩形 23"/>
                <p:cNvSpPr/>
                <p:nvPr/>
              </p:nvSpPr>
              <p:spPr>
                <a:xfrm>
                  <a:off x="2049" y="7668"/>
                  <a:ext cx="3176" cy="68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25" name="文本框 24"/>
                <p:cNvSpPr txBox="1"/>
                <p:nvPr/>
              </p:nvSpPr>
              <p:spPr>
                <a:xfrm>
                  <a:off x="2536" y="7718"/>
                  <a:ext cx="2201" cy="580"/>
                </a:xfrm>
                <a:prstGeom prst="rect">
                  <a:avLst/>
                </a:prstGeom>
                <a:noFill/>
              </p:spPr>
              <p:txBody>
                <a:bodyPr wrap="square" rtlCol="0" anchor="t">
                  <a:spAutoFit/>
                </a:bodyPr>
                <a:lstStyle/>
                <a:p>
                  <a:pPr algn="dist"/>
                  <a:r>
                    <a:rPr lang="zh-CN" altLang="en-US" b="1" dirty="0">
                      <a:solidFill>
                        <a:schemeClr val="bg1"/>
                      </a:solidFill>
                      <a:cs typeface="+mn-ea"/>
                      <a:sym typeface="+mn-lt"/>
                    </a:rPr>
                    <a:t>主要任务</a:t>
                  </a:r>
                </a:p>
              </p:txBody>
            </p:sp>
          </p:grpSp>
        </p:grpSp>
      </p:grpSp>
      <p:grpSp>
        <p:nvGrpSpPr>
          <p:cNvPr id="46" name="组合 45"/>
          <p:cNvGrpSpPr/>
          <p:nvPr/>
        </p:nvGrpSpPr>
        <p:grpSpPr>
          <a:xfrm>
            <a:off x="9601200" y="2029460"/>
            <a:ext cx="2016760" cy="3096260"/>
            <a:chOff x="15120" y="3196"/>
            <a:chExt cx="3176" cy="4876"/>
          </a:xfrm>
        </p:grpSpPr>
        <p:sp>
          <p:nvSpPr>
            <p:cNvPr id="45" name="矩形 44"/>
            <p:cNvSpPr/>
            <p:nvPr/>
          </p:nvSpPr>
          <p:spPr>
            <a:xfrm>
              <a:off x="15153" y="3196"/>
              <a:ext cx="3110" cy="4876"/>
            </a:xfrm>
            <a:prstGeom prst="rect">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15120" y="3247"/>
              <a:ext cx="3176" cy="4762"/>
              <a:chOff x="2230" y="3586"/>
              <a:chExt cx="3176" cy="4762"/>
            </a:xfrm>
          </p:grpSpPr>
          <p:sp>
            <p:nvSpPr>
              <p:cNvPr id="33" name="文本框 32"/>
              <p:cNvSpPr txBox="1"/>
              <p:nvPr/>
            </p:nvSpPr>
            <p:spPr>
              <a:xfrm>
                <a:off x="3250" y="3586"/>
                <a:ext cx="1136" cy="580"/>
              </a:xfrm>
              <a:prstGeom prst="rect">
                <a:avLst/>
              </a:prstGeom>
              <a:noFill/>
            </p:spPr>
            <p:txBody>
              <a:bodyPr wrap="none" rtlCol="0" anchor="t">
                <a:spAutoFit/>
              </a:bodyPr>
              <a:lstStyle/>
              <a:p>
                <a:pPr algn="l"/>
                <a:r>
                  <a:rPr lang="en-US" altLang="zh-CN" b="1" dirty="0">
                    <a:solidFill>
                      <a:srgbClr val="0070C0"/>
                    </a:solidFill>
                    <a:cs typeface="+mn-ea"/>
                    <a:sym typeface="+mn-lt"/>
                  </a:rPr>
                  <a:t>2020</a:t>
                </a:r>
              </a:p>
            </p:txBody>
          </p:sp>
          <p:sp>
            <p:nvSpPr>
              <p:cNvPr id="34" name="文本框 33"/>
              <p:cNvSpPr txBox="1"/>
              <p:nvPr/>
            </p:nvSpPr>
            <p:spPr>
              <a:xfrm>
                <a:off x="2312" y="4504"/>
                <a:ext cx="3011" cy="2470"/>
              </a:xfrm>
              <a:prstGeom prst="rect">
                <a:avLst/>
              </a:prstGeom>
              <a:noFill/>
            </p:spPr>
            <p:txBody>
              <a:bodyPr wrap="square" rtlCol="0" anchor="t">
                <a:spAutoFit/>
              </a:bodyPr>
              <a:lstStyle/>
              <a:p>
                <a:pPr algn="ctr" fontAlgn="auto">
                  <a:lnSpc>
                    <a:spcPct val="150000"/>
                  </a:lnSpc>
                </a:pPr>
                <a:r>
                  <a:rPr lang="zh-CN" altLang="en-US" sz="1600" dirty="0">
                    <a:solidFill>
                      <a:schemeClr val="tx1">
                        <a:lumMod val="75000"/>
                        <a:lumOff val="25000"/>
                      </a:schemeClr>
                    </a:solidFill>
                    <a:cs typeface="+mn-ea"/>
                    <a:sym typeface="+mn-lt"/>
                  </a:rPr>
                  <a:t>开展宣传教育和健康促进</a:t>
                </a:r>
              </a:p>
              <a:p>
                <a:pPr algn="ctr" fontAlgn="auto">
                  <a:lnSpc>
                    <a:spcPct val="150000"/>
                  </a:lnSpc>
                </a:pPr>
                <a:r>
                  <a:rPr lang="zh-CN" altLang="en-US" sz="1600" dirty="0">
                    <a:solidFill>
                      <a:schemeClr val="tx1">
                        <a:lumMod val="75000"/>
                        <a:lumOff val="25000"/>
                      </a:schemeClr>
                    </a:solidFill>
                    <a:cs typeface="+mn-ea"/>
                    <a:sym typeface="+mn-lt"/>
                  </a:rPr>
                  <a:t>加强科研及成果转化应用</a:t>
                </a:r>
              </a:p>
            </p:txBody>
          </p:sp>
          <p:grpSp>
            <p:nvGrpSpPr>
              <p:cNvPr id="35" name="组合 34"/>
              <p:cNvGrpSpPr/>
              <p:nvPr/>
            </p:nvGrpSpPr>
            <p:grpSpPr>
              <a:xfrm>
                <a:off x="2230" y="7668"/>
                <a:ext cx="3176" cy="680"/>
                <a:chOff x="2049" y="7668"/>
                <a:chExt cx="3176" cy="680"/>
              </a:xfrm>
            </p:grpSpPr>
            <p:sp>
              <p:nvSpPr>
                <p:cNvPr id="36" name="圆角矩形 35"/>
                <p:cNvSpPr/>
                <p:nvPr/>
              </p:nvSpPr>
              <p:spPr>
                <a:xfrm>
                  <a:off x="2049" y="7668"/>
                  <a:ext cx="3176" cy="68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37" name="文本框 36"/>
                <p:cNvSpPr txBox="1"/>
                <p:nvPr/>
              </p:nvSpPr>
              <p:spPr>
                <a:xfrm>
                  <a:off x="2536" y="7718"/>
                  <a:ext cx="2201" cy="580"/>
                </a:xfrm>
                <a:prstGeom prst="rect">
                  <a:avLst/>
                </a:prstGeom>
                <a:noFill/>
              </p:spPr>
              <p:txBody>
                <a:bodyPr wrap="square" rtlCol="0" anchor="t">
                  <a:spAutoFit/>
                </a:bodyPr>
                <a:lstStyle/>
                <a:p>
                  <a:pPr algn="dist"/>
                  <a:r>
                    <a:rPr lang="zh-CN" altLang="en-US" b="1" dirty="0">
                      <a:solidFill>
                        <a:schemeClr val="bg1"/>
                      </a:solidFill>
                      <a:cs typeface="+mn-ea"/>
                      <a:sym typeface="+mn-lt"/>
                    </a:rPr>
                    <a:t>主要任务</a:t>
                  </a:r>
                </a:p>
              </p:txBody>
            </p:sp>
          </p:gr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ppt_x"/>
                                          </p:val>
                                        </p:tav>
                                        <p:tav tm="100000">
                                          <p:val>
                                            <p:strVal val="#ppt_x"/>
                                          </p:val>
                                        </p:tav>
                                      </p:tavLst>
                                    </p:anim>
                                    <p:anim calcmode="lin" valueType="num">
                                      <p:cBhvr additive="base">
                                        <p:cTn id="13" dur="500" fill="hold"/>
                                        <p:tgtEl>
                                          <p:spTgt spid="4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500" fill="hold"/>
                                        <p:tgtEl>
                                          <p:spTgt spid="42"/>
                                        </p:tgtEl>
                                        <p:attrNameLst>
                                          <p:attrName>ppt_x</p:attrName>
                                        </p:attrNameLst>
                                      </p:cBhvr>
                                      <p:tavLst>
                                        <p:tav tm="0">
                                          <p:val>
                                            <p:strVal val="#ppt_x"/>
                                          </p:val>
                                        </p:tav>
                                        <p:tav tm="100000">
                                          <p:val>
                                            <p:strVal val="#ppt_x"/>
                                          </p:val>
                                        </p:tav>
                                      </p:tavLst>
                                    </p:anim>
                                    <p:anim calcmode="lin" valueType="num">
                                      <p:cBhvr additive="base">
                                        <p:cTn id="18" dur="500" fill="hold"/>
                                        <p:tgtEl>
                                          <p:spTgt spid="4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500" fill="hold"/>
                                        <p:tgtEl>
                                          <p:spTgt spid="44"/>
                                        </p:tgtEl>
                                        <p:attrNameLst>
                                          <p:attrName>ppt_x</p:attrName>
                                        </p:attrNameLst>
                                      </p:cBhvr>
                                      <p:tavLst>
                                        <p:tav tm="0">
                                          <p:val>
                                            <p:strVal val="#ppt_x"/>
                                          </p:val>
                                        </p:tav>
                                        <p:tav tm="100000">
                                          <p:val>
                                            <p:strVal val="#ppt_x"/>
                                          </p:val>
                                        </p:tav>
                                      </p:tavLst>
                                    </p:anim>
                                    <p:anim calcmode="lin" valueType="num">
                                      <p:cBhvr additive="base">
                                        <p:cTn id="23" dur="500" fill="hold"/>
                                        <p:tgtEl>
                                          <p:spTgt spid="4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ppt_x"/>
                                          </p:val>
                                        </p:tav>
                                        <p:tav tm="100000">
                                          <p:val>
                                            <p:strVal val="#ppt_x"/>
                                          </p:val>
                                        </p:tav>
                                      </p:tavLst>
                                    </p:anim>
                                    <p:anim calcmode="lin" valueType="num">
                                      <p:cBhvr additive="base">
                                        <p:cTn id="28"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觅知网（www.51miz.com)"/>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rcRect/>
          <a:stretch>
            <a:fillRect/>
          </a:stretch>
        </p:blipFill>
        <p:spPr>
          <a:xfrm>
            <a:off x="6383655" y="1879600"/>
            <a:ext cx="5808345" cy="4852670"/>
          </a:xfrm>
          <a:prstGeom prst="rect">
            <a:avLst/>
          </a:prstGeom>
        </p:spPr>
      </p:pic>
      <p:grpSp>
        <p:nvGrpSpPr>
          <p:cNvPr id="10" name="组合 9"/>
          <p:cNvGrpSpPr/>
          <p:nvPr/>
        </p:nvGrpSpPr>
        <p:grpSpPr>
          <a:xfrm>
            <a:off x="551180" y="2378710"/>
            <a:ext cx="5965825" cy="2122805"/>
            <a:chOff x="1095" y="3105"/>
            <a:chExt cx="10926" cy="3343"/>
          </a:xfrm>
        </p:grpSpPr>
        <p:sp>
          <p:nvSpPr>
            <p:cNvPr id="4" name="文本框 3"/>
            <p:cNvSpPr txBox="1"/>
            <p:nvPr/>
          </p:nvSpPr>
          <p:spPr>
            <a:xfrm>
              <a:off x="1095" y="3105"/>
              <a:ext cx="10926" cy="3343"/>
            </a:xfrm>
            <a:prstGeom prst="rect">
              <a:avLst/>
            </a:prstGeom>
            <a:noFill/>
            <a:ln>
              <a:noFill/>
            </a:ln>
          </p:spPr>
          <p:txBody>
            <a:bodyPr wrap="square" rtlCol="0" anchor="t">
              <a:spAutoFit/>
            </a:bodyPr>
            <a:lstStyle/>
            <a:p>
              <a:pPr algn="l"/>
              <a:r>
                <a:rPr lang="zh-CN" altLang="en-US" sz="6600" b="1" spc="300" dirty="0">
                  <a:ln w="127000">
                    <a:solidFill>
                      <a:srgbClr val="0070C0"/>
                    </a:solidFill>
                  </a:ln>
                  <a:solidFill>
                    <a:srgbClr val="0070C0"/>
                  </a:solidFill>
                  <a:effectLst>
                    <a:outerShdw blurRad="50800" dist="38100" dir="2700000" algn="tl" rotWithShape="0">
                      <a:schemeClr val="bg1">
                        <a:lumMod val="50000"/>
                        <a:alpha val="40000"/>
                      </a:schemeClr>
                    </a:outerShdw>
                  </a:effectLst>
                  <a:cs typeface="+mn-ea"/>
                  <a:sym typeface="+mn-lt"/>
                </a:rPr>
                <a:t>职业健康知识及法规要求</a:t>
              </a:r>
            </a:p>
          </p:txBody>
        </p:sp>
        <p:sp>
          <p:nvSpPr>
            <p:cNvPr id="7" name="文本框 6"/>
            <p:cNvSpPr txBox="1"/>
            <p:nvPr/>
          </p:nvSpPr>
          <p:spPr>
            <a:xfrm>
              <a:off x="1116" y="3105"/>
              <a:ext cx="10885" cy="3343"/>
            </a:xfrm>
            <a:prstGeom prst="rect">
              <a:avLst/>
            </a:prstGeom>
            <a:noFill/>
            <a:ln>
              <a:noFill/>
            </a:ln>
          </p:spPr>
          <p:txBody>
            <a:bodyPr wrap="square" rtlCol="0" anchor="t">
              <a:spAutoFit/>
            </a:bodyPr>
            <a:lstStyle/>
            <a:p>
              <a:pPr algn="l"/>
              <a:r>
                <a:rPr lang="zh-CN" altLang="en-US" sz="6600" b="1" spc="300" dirty="0">
                  <a:ln w="127000">
                    <a:noFill/>
                  </a:ln>
                  <a:solidFill>
                    <a:schemeClr val="bg1"/>
                  </a:solidFill>
                  <a:effectLst>
                    <a:outerShdw blurRad="50800" dist="38100" dir="2700000" algn="tl" rotWithShape="0">
                      <a:schemeClr val="bg1">
                        <a:lumMod val="50000"/>
                        <a:alpha val="40000"/>
                      </a:schemeClr>
                    </a:outerShdw>
                  </a:effectLst>
                  <a:cs typeface="+mn-ea"/>
                  <a:sym typeface="+mn-lt"/>
                </a:rPr>
                <a:t>职业健康知识及法规要求</a:t>
              </a:r>
            </a:p>
          </p:txBody>
        </p:sp>
      </p:grpSp>
      <p:sp>
        <p:nvSpPr>
          <p:cNvPr id="9" name="文本框 8"/>
          <p:cNvSpPr txBox="1"/>
          <p:nvPr/>
        </p:nvSpPr>
        <p:spPr>
          <a:xfrm>
            <a:off x="551180" y="4509770"/>
            <a:ext cx="5327650" cy="460375"/>
          </a:xfrm>
          <a:prstGeom prst="rect">
            <a:avLst/>
          </a:prstGeom>
          <a:noFill/>
        </p:spPr>
        <p:txBody>
          <a:bodyPr wrap="square" rtlCol="0" anchor="t">
            <a:spAutoFit/>
          </a:bodyPr>
          <a:lstStyle/>
          <a:p>
            <a:pPr fontAlgn="auto">
              <a:lnSpc>
                <a:spcPct val="120000"/>
              </a:lnSpc>
            </a:pPr>
            <a:r>
              <a:rPr kumimoji="1" lang="zh-CN" altLang="en-US" sz="1000" dirty="0">
                <a:solidFill>
                  <a:srgbClr val="0070C0">
                    <a:alpha val="60000"/>
                  </a:srgbClr>
                </a:solidFill>
                <a:cs typeface="+mn-ea"/>
                <a:sym typeface="+mn-lt"/>
              </a:rPr>
              <a:t>职业病是指企业、事业单位和个体经济组织的劳动者在职业活动中，因接触各种有害的化学、物理、生物因素以及在作业过程中产生的其他职业有害因素而引起的疾病。</a:t>
            </a:r>
          </a:p>
        </p:txBody>
      </p:sp>
      <p:grpSp>
        <p:nvGrpSpPr>
          <p:cNvPr id="17" name="组合 16"/>
          <p:cNvGrpSpPr/>
          <p:nvPr/>
        </p:nvGrpSpPr>
        <p:grpSpPr>
          <a:xfrm>
            <a:off x="551180" y="1777365"/>
            <a:ext cx="3540125" cy="583565"/>
            <a:chOff x="1182" y="2428"/>
            <a:chExt cx="5575" cy="919"/>
          </a:xfrm>
        </p:grpSpPr>
        <p:grpSp>
          <p:nvGrpSpPr>
            <p:cNvPr id="14" name="组合 13"/>
            <p:cNvGrpSpPr/>
            <p:nvPr/>
          </p:nvGrpSpPr>
          <p:grpSpPr>
            <a:xfrm>
              <a:off x="1182" y="2428"/>
              <a:ext cx="5373" cy="919"/>
              <a:chOff x="1634" y="2880"/>
              <a:chExt cx="5373" cy="919"/>
            </a:xfrm>
          </p:grpSpPr>
          <p:sp>
            <p:nvSpPr>
              <p:cNvPr id="8" name="文本框 7"/>
              <p:cNvSpPr txBox="1"/>
              <p:nvPr/>
            </p:nvSpPr>
            <p:spPr>
              <a:xfrm>
                <a:off x="1634" y="2880"/>
                <a:ext cx="5373" cy="919"/>
              </a:xfrm>
              <a:prstGeom prst="rect">
                <a:avLst/>
              </a:prstGeom>
              <a:noFill/>
              <a:ln w="47625">
                <a:noFill/>
              </a:ln>
            </p:spPr>
            <p:txBody>
              <a:bodyPr wrap="square" rtlCol="0" anchor="t">
                <a:spAutoFit/>
              </a:bodyPr>
              <a:lstStyle/>
              <a:p>
                <a:r>
                  <a:rPr lang="en-US" altLang="zh-CN" sz="3200" b="1">
                    <a:ln w="34925">
                      <a:solidFill>
                        <a:srgbClr val="0070C0"/>
                      </a:solidFill>
                    </a:ln>
                    <a:solidFill>
                      <a:srgbClr val="0070C0"/>
                    </a:solidFill>
                    <a:effectLst>
                      <a:outerShdw blurRad="50800" dist="38100" dir="2700000" algn="tl" rotWithShape="0">
                        <a:schemeClr val="bg1">
                          <a:lumMod val="65000"/>
                          <a:alpha val="40000"/>
                        </a:schemeClr>
                      </a:outerShdw>
                    </a:effectLst>
                    <a:cs typeface="+mn-ea"/>
                    <a:sym typeface="+mn-lt"/>
                  </a:rPr>
                  <a:t>PART.02</a:t>
                </a:r>
              </a:p>
            </p:txBody>
          </p:sp>
          <p:sp>
            <p:nvSpPr>
              <p:cNvPr id="13" name="文本框 12"/>
              <p:cNvSpPr txBox="1"/>
              <p:nvPr/>
            </p:nvSpPr>
            <p:spPr>
              <a:xfrm>
                <a:off x="1634" y="2880"/>
                <a:ext cx="3454" cy="919"/>
              </a:xfrm>
              <a:prstGeom prst="rect">
                <a:avLst/>
              </a:prstGeom>
              <a:noFill/>
            </p:spPr>
            <p:txBody>
              <a:bodyPr wrap="square" rtlCol="0" anchor="t">
                <a:spAutoFit/>
              </a:bodyPr>
              <a:lstStyle/>
              <a:p>
                <a:r>
                  <a:rPr lang="en-US" altLang="zh-CN" sz="3200" b="1">
                    <a:ln w="3175">
                      <a:noFill/>
                    </a:ln>
                    <a:solidFill>
                      <a:schemeClr val="bg1"/>
                    </a:solidFill>
                    <a:effectLst>
                      <a:outerShdw blurRad="50800" dist="38100" dir="2700000" algn="tl" rotWithShape="0">
                        <a:schemeClr val="bg1">
                          <a:lumMod val="65000"/>
                          <a:alpha val="40000"/>
                        </a:schemeClr>
                      </a:outerShdw>
                    </a:effectLst>
                    <a:cs typeface="+mn-ea"/>
                    <a:sym typeface="+mn-lt"/>
                  </a:rPr>
                  <a:t>PART.02</a:t>
                </a:r>
              </a:p>
            </p:txBody>
          </p:sp>
        </p:grpSp>
        <p:pic>
          <p:nvPicPr>
            <p:cNvPr id="15" name="图片 14" descr="矢量智能对象 拷贝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200" y="2428"/>
              <a:ext cx="557" cy="558"/>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trips(downLeft)">
                                      <p:cBhvr>
                                        <p:cTn id="7" dur="500"/>
                                        <p:tgtEl>
                                          <p:spTgt spid="17"/>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strips(downLeft)">
                                      <p:cBhvr>
                                        <p:cTn id="11" dur="500"/>
                                        <p:tgtEl>
                                          <p:spTgt spid="10"/>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Left)">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05" name="矩形 229"/>
          <p:cNvSpPr/>
          <p:nvPr/>
        </p:nvSpPr>
        <p:spPr>
          <a:xfrm>
            <a:off x="5448935" y="2348230"/>
            <a:ext cx="5304790" cy="2860358"/>
          </a:xfrm>
          <a:prstGeom prst="roundRect">
            <a:avLst/>
          </a:prstGeom>
          <a:ln w="12700" cmpd="sng">
            <a:solidFill>
              <a:srgbClr val="0070C0"/>
            </a:solidFill>
            <a:prstDash val="lgDashDotDot"/>
          </a:ln>
        </p:spPr>
        <p:txBody>
          <a:bodyPr wrap="square">
            <a:spAutoFit/>
          </a:bodyPr>
          <a:lstStyle/>
          <a:p>
            <a:pPr fontAlgn="auto">
              <a:lnSpc>
                <a:spcPct val="150000"/>
              </a:lnSpc>
            </a:pPr>
            <a:r>
              <a:rPr kumimoji="1" lang="zh-CN" altLang="en-US" dirty="0">
                <a:solidFill>
                  <a:schemeClr val="tx1">
                    <a:lumMod val="75000"/>
                    <a:lumOff val="25000"/>
                  </a:schemeClr>
                </a:solidFill>
                <a:cs typeface="+mn-ea"/>
                <a:sym typeface="+mn-lt"/>
              </a:rPr>
              <a:t>     职业病是指企业、事业单位和个体经济组织的劳动者在职业活动中，因接触各种有害的化学、物理、生物因素以及在作业过程中产生的其他职业有害因素而引起的疾病。接触职业病危害因素不一定就会患职业病，与工作有关的疾病也不都是职业病。</a:t>
            </a:r>
          </a:p>
        </p:txBody>
      </p:sp>
      <p:grpSp>
        <p:nvGrpSpPr>
          <p:cNvPr id="67" name="组合 66"/>
          <p:cNvGrpSpPr/>
          <p:nvPr/>
        </p:nvGrpSpPr>
        <p:grpSpPr>
          <a:xfrm>
            <a:off x="407035" y="404495"/>
            <a:ext cx="3083560" cy="775335"/>
            <a:chOff x="641" y="637"/>
            <a:chExt cx="4856"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2063" y="837"/>
              <a:ext cx="3434"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职业病定义</a:t>
              </a:r>
            </a:p>
          </p:txBody>
        </p:sp>
      </p:grpSp>
      <p:pic>
        <p:nvPicPr>
          <p:cNvPr id="2" name="图片 1" descr="51miz-E1228959-91C47B2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0105" y="1085215"/>
            <a:ext cx="4830445" cy="48304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049005"/>
                                        </p:tgtEl>
                                        <p:attrNameLst>
                                          <p:attrName>style.visibility</p:attrName>
                                        </p:attrNameLst>
                                      </p:cBhvr>
                                      <p:to>
                                        <p:strVal val="visible"/>
                                      </p:to>
                                    </p:set>
                                    <p:animEffect transition="in" filter="strips(downLeft)">
                                      <p:cBhvr>
                                        <p:cTn id="12" dur="500"/>
                                        <p:tgtEl>
                                          <p:spTgt spid="10490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00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218" name="文本框 2"/>
          <p:cNvSpPr txBox="1"/>
          <p:nvPr/>
        </p:nvSpPr>
        <p:spPr>
          <a:xfrm>
            <a:off x="4584065" y="3048000"/>
            <a:ext cx="2809875" cy="460375"/>
          </a:xfrm>
          <a:prstGeom prst="rect">
            <a:avLst/>
          </a:prstGeom>
          <a:noFill/>
        </p:spPr>
        <p:txBody>
          <a:bodyPr wrap="square" rtlCol="0">
            <a:spAutoFit/>
          </a:bodyPr>
          <a:lstStyle/>
          <a:p>
            <a:pPr algn="ctr" fontAlgn="auto">
              <a:lnSpc>
                <a:spcPct val="100000"/>
              </a:lnSpc>
            </a:pPr>
            <a:r>
              <a:rPr lang="zh-CN" altLang="en-US" sz="2400" b="1">
                <a:solidFill>
                  <a:srgbClr val="0070C0"/>
                </a:solidFill>
                <a:cs typeface="+mn-ea"/>
                <a:sym typeface="+mn-lt"/>
              </a:rPr>
              <a:t>职业病范围</a:t>
            </a:r>
          </a:p>
        </p:txBody>
      </p:sp>
      <p:sp>
        <p:nvSpPr>
          <p:cNvPr id="1049219" name="文本框 226"/>
          <p:cNvSpPr txBox="1"/>
          <p:nvPr/>
        </p:nvSpPr>
        <p:spPr>
          <a:xfrm>
            <a:off x="2598003" y="5518466"/>
            <a:ext cx="6647974" cy="408623"/>
          </a:xfrm>
          <a:prstGeom prst="roundRect">
            <a:avLst/>
          </a:prstGeom>
          <a:noFill/>
          <a:ln w="12700" cmpd="sng">
            <a:solidFill>
              <a:srgbClr val="0070C0"/>
            </a:solidFill>
            <a:prstDash val="lgDashDotDot"/>
          </a:ln>
        </p:spPr>
        <p:txBody>
          <a:bodyPr wrap="none" rtlCol="0" anchor="t">
            <a:spAutoFit/>
          </a:bodyPr>
          <a:lstStyle/>
          <a:p>
            <a:pPr algn="ctr"/>
            <a:r>
              <a:rPr lang="zh-CN" altLang="en-US" dirty="0">
                <a:solidFill>
                  <a:schemeClr val="tx1">
                    <a:lumMod val="75000"/>
                    <a:lumOff val="25000"/>
                  </a:schemeClr>
                </a:solidFill>
                <a:cs typeface="+mn-ea"/>
                <a:sym typeface="+mn-lt"/>
              </a:rPr>
              <a:t>在上述四个要件中，缺少任何一个要件，都不属于职业病的范围</a:t>
            </a:r>
          </a:p>
        </p:txBody>
      </p:sp>
      <p:grpSp>
        <p:nvGrpSpPr>
          <p:cNvPr id="67" name="组合 66"/>
          <p:cNvGrpSpPr/>
          <p:nvPr/>
        </p:nvGrpSpPr>
        <p:grpSpPr>
          <a:xfrm>
            <a:off x="407035" y="404495"/>
            <a:ext cx="3083560" cy="775335"/>
            <a:chOff x="641" y="637"/>
            <a:chExt cx="4856"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2063" y="837"/>
              <a:ext cx="3434"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职业病条件</a:t>
              </a:r>
            </a:p>
          </p:txBody>
        </p:sp>
      </p:grpSp>
      <p:grpSp>
        <p:nvGrpSpPr>
          <p:cNvPr id="4" name="组合 3"/>
          <p:cNvGrpSpPr/>
          <p:nvPr/>
        </p:nvGrpSpPr>
        <p:grpSpPr>
          <a:xfrm>
            <a:off x="1127125" y="1746250"/>
            <a:ext cx="3955415" cy="1291590"/>
            <a:chOff x="1775" y="2750"/>
            <a:chExt cx="6229" cy="2034"/>
          </a:xfrm>
        </p:grpSpPr>
        <p:sp>
          <p:nvSpPr>
            <p:cNvPr id="1049212" name="文本框 8"/>
            <p:cNvSpPr txBox="1"/>
            <p:nvPr/>
          </p:nvSpPr>
          <p:spPr>
            <a:xfrm>
              <a:off x="1775" y="2750"/>
              <a:ext cx="4544" cy="2034"/>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150000"/>
                </a:lnSpc>
              </a:pPr>
              <a:r>
                <a:rPr lang="zh-CN" altLang="en-US" sz="2000" b="1" dirty="0">
                  <a:solidFill>
                    <a:srgbClr val="0070C0"/>
                  </a:solidFill>
                  <a:cs typeface="+mn-ea"/>
                  <a:sym typeface="+mn-lt"/>
                </a:rPr>
                <a:t>劳动者</a:t>
              </a:r>
            </a:p>
            <a:p>
              <a:pPr algn="r" fontAlgn="auto">
                <a:lnSpc>
                  <a:spcPct val="150000"/>
                </a:lnSpc>
              </a:pPr>
              <a:r>
                <a:rPr lang="zh-CN" altLang="en-US" sz="1600" dirty="0">
                  <a:solidFill>
                    <a:schemeClr val="tx1">
                      <a:lumMod val="75000"/>
                      <a:lumOff val="25000"/>
                    </a:schemeClr>
                  </a:solidFill>
                  <a:cs typeface="+mn-ea"/>
                  <a:sym typeface="+mn-lt"/>
                </a:rPr>
                <a:t>患病主体必须是企事业单位或者个体经营组织的劳动者</a:t>
              </a:r>
            </a:p>
          </p:txBody>
        </p:sp>
        <p:grpSp>
          <p:nvGrpSpPr>
            <p:cNvPr id="5" name="Group 4"/>
            <p:cNvGrpSpPr>
              <a:grpSpLocks noChangeAspect="1"/>
            </p:cNvGrpSpPr>
            <p:nvPr/>
          </p:nvGrpSpPr>
          <p:grpSpPr>
            <a:xfrm>
              <a:off x="6694" y="3074"/>
              <a:ext cx="1310" cy="1310"/>
              <a:chOff x="2485261" y="1052590"/>
              <a:chExt cx="604874" cy="604874"/>
            </a:xfrm>
          </p:grpSpPr>
          <p:grpSp>
            <p:nvGrpSpPr>
              <p:cNvPr id="6" name="Group 21"/>
              <p:cNvGrpSpPr/>
              <p:nvPr/>
            </p:nvGrpSpPr>
            <p:grpSpPr>
              <a:xfrm>
                <a:off x="2573119" y="1163222"/>
                <a:ext cx="429158" cy="383610"/>
                <a:chOff x="654724" y="1637314"/>
                <a:chExt cx="1229523" cy="1099028"/>
              </a:xfrm>
              <a:solidFill>
                <a:srgbClr val="377790"/>
              </a:solidFill>
            </p:grpSpPr>
            <p:sp>
              <p:nvSpPr>
                <p:cNvPr id="10" name="Freeform 94"/>
                <p:cNvSpPr/>
                <p:nvPr/>
              </p:nvSpPr>
              <p:spPr bwMode="auto">
                <a:xfrm>
                  <a:off x="1022259" y="1825274"/>
                  <a:ext cx="452541" cy="328032"/>
                </a:xfrm>
                <a:custGeom>
                  <a:avLst/>
                  <a:gdLst/>
                  <a:ahLst/>
                  <a:cxnLst>
                    <a:cxn ang="0">
                      <a:pos x="241" y="389"/>
                    </a:cxn>
                    <a:cxn ang="0">
                      <a:pos x="410" y="422"/>
                    </a:cxn>
                    <a:cxn ang="0">
                      <a:pos x="517" y="385"/>
                    </a:cxn>
                    <a:cxn ang="0">
                      <a:pos x="626" y="183"/>
                    </a:cxn>
                    <a:cxn ang="0">
                      <a:pos x="473" y="18"/>
                    </a:cxn>
                    <a:cxn ang="0">
                      <a:pos x="305" y="99"/>
                    </a:cxn>
                    <a:cxn ang="0">
                      <a:pos x="286" y="112"/>
                    </a:cxn>
                    <a:cxn ang="0">
                      <a:pos x="265" y="102"/>
                    </a:cxn>
                    <a:cxn ang="0">
                      <a:pos x="115" y="81"/>
                    </a:cxn>
                    <a:cxn ang="0">
                      <a:pos x="0" y="197"/>
                    </a:cxn>
                    <a:cxn ang="0">
                      <a:pos x="15" y="207"/>
                    </a:cxn>
                    <a:cxn ang="0">
                      <a:pos x="144" y="456"/>
                    </a:cxn>
                    <a:cxn ang="0">
                      <a:pos x="241" y="389"/>
                    </a:cxn>
                  </a:cxnLst>
                  <a:rect l="0" t="0" r="r" b="b"/>
                  <a:pathLst>
                    <a:path w="630" h="456">
                      <a:moveTo>
                        <a:pt x="241" y="389"/>
                      </a:moveTo>
                      <a:cubicBezTo>
                        <a:pt x="322" y="372"/>
                        <a:pt x="383" y="404"/>
                        <a:pt x="410" y="422"/>
                      </a:cubicBezTo>
                      <a:cubicBezTo>
                        <a:pt x="430" y="411"/>
                        <a:pt x="469" y="392"/>
                        <a:pt x="517" y="385"/>
                      </a:cubicBezTo>
                      <a:cubicBezTo>
                        <a:pt x="518" y="326"/>
                        <a:pt x="543" y="229"/>
                        <a:pt x="626" y="183"/>
                      </a:cubicBezTo>
                      <a:cubicBezTo>
                        <a:pt x="630" y="140"/>
                        <a:pt x="596" y="38"/>
                        <a:pt x="473" y="18"/>
                      </a:cubicBezTo>
                      <a:cubicBezTo>
                        <a:pt x="360" y="0"/>
                        <a:pt x="308" y="95"/>
                        <a:pt x="305" y="99"/>
                      </a:cubicBezTo>
                      <a:cubicBezTo>
                        <a:pt x="302" y="106"/>
                        <a:pt x="294" y="111"/>
                        <a:pt x="286" y="112"/>
                      </a:cubicBezTo>
                      <a:cubicBezTo>
                        <a:pt x="278" y="112"/>
                        <a:pt x="270" y="109"/>
                        <a:pt x="265" y="102"/>
                      </a:cubicBezTo>
                      <a:cubicBezTo>
                        <a:pt x="263" y="100"/>
                        <a:pt x="226" y="54"/>
                        <a:pt x="115" y="81"/>
                      </a:cubicBezTo>
                      <a:cubicBezTo>
                        <a:pt x="23" y="102"/>
                        <a:pt x="4" y="172"/>
                        <a:pt x="0" y="197"/>
                      </a:cubicBezTo>
                      <a:cubicBezTo>
                        <a:pt x="5" y="200"/>
                        <a:pt x="10" y="203"/>
                        <a:pt x="15" y="207"/>
                      </a:cubicBezTo>
                      <a:cubicBezTo>
                        <a:pt x="108" y="274"/>
                        <a:pt x="136" y="382"/>
                        <a:pt x="144" y="456"/>
                      </a:cubicBezTo>
                      <a:cubicBezTo>
                        <a:pt x="163" y="426"/>
                        <a:pt x="194" y="398"/>
                        <a:pt x="241" y="389"/>
                      </a:cubicBezTo>
                      <a:close/>
                    </a:path>
                  </a:pathLst>
                </a:custGeom>
                <a:solidFill>
                  <a:srgbClr val="0070C0"/>
                </a:solidFill>
                <a:ln w="9525">
                  <a:noFill/>
                  <a:round/>
                </a:ln>
              </p:spPr>
              <p:txBody>
                <a:bodyPr vert="horz" wrap="square" lIns="121920" tIns="60960" rIns="121920" bIns="60960" numCol="1" anchor="t" anchorCtr="0" compatLnSpc="1"/>
                <a:lstStyle/>
                <a:p>
                  <a:endParaRPr lang="en-US" sz="2665">
                    <a:solidFill>
                      <a:srgbClr val="377790"/>
                    </a:solidFill>
                    <a:cs typeface="+mn-ea"/>
                    <a:sym typeface="+mn-lt"/>
                  </a:endParaRPr>
                </a:p>
              </p:txBody>
            </p:sp>
            <p:sp>
              <p:nvSpPr>
                <p:cNvPr id="11" name="Freeform 95"/>
                <p:cNvSpPr/>
                <p:nvPr/>
              </p:nvSpPr>
              <p:spPr bwMode="auto">
                <a:xfrm>
                  <a:off x="654724" y="1637314"/>
                  <a:ext cx="1229523" cy="1099028"/>
                </a:xfrm>
                <a:custGeom>
                  <a:avLst/>
                  <a:gdLst/>
                  <a:ahLst/>
                  <a:cxnLst>
                    <a:cxn ang="0">
                      <a:pos x="1586" y="533"/>
                    </a:cxn>
                    <a:cxn ang="0">
                      <a:pos x="1180" y="215"/>
                    </a:cxn>
                    <a:cxn ang="0">
                      <a:pos x="327" y="309"/>
                    </a:cxn>
                    <a:cxn ang="0">
                      <a:pos x="446" y="934"/>
                    </a:cxn>
                    <a:cxn ang="0">
                      <a:pos x="498" y="508"/>
                    </a:cxn>
                    <a:cxn ang="0">
                      <a:pos x="264" y="643"/>
                    </a:cxn>
                    <a:cxn ang="0">
                      <a:pos x="415" y="697"/>
                    </a:cxn>
                    <a:cxn ang="0">
                      <a:pos x="434" y="741"/>
                    </a:cxn>
                    <a:cxn ang="0">
                      <a:pos x="219" y="660"/>
                    </a:cxn>
                    <a:cxn ang="0">
                      <a:pos x="466" y="438"/>
                    </a:cxn>
                    <a:cxn ang="0">
                      <a:pos x="790" y="314"/>
                    </a:cxn>
                    <a:cxn ang="0">
                      <a:pos x="1145" y="323"/>
                    </a:cxn>
                    <a:cxn ang="0">
                      <a:pos x="1449" y="496"/>
                    </a:cxn>
                    <a:cxn ang="0">
                      <a:pos x="1556" y="882"/>
                    </a:cxn>
                    <a:cxn ang="0">
                      <a:pos x="1272" y="974"/>
                    </a:cxn>
                    <a:cxn ang="0">
                      <a:pos x="807" y="1047"/>
                    </a:cxn>
                    <a:cxn ang="0">
                      <a:pos x="717" y="974"/>
                    </a:cxn>
                    <a:cxn ang="0">
                      <a:pos x="760" y="954"/>
                    </a:cxn>
                    <a:cxn ang="0">
                      <a:pos x="942" y="931"/>
                    </a:cxn>
                    <a:cxn ang="0">
                      <a:pos x="1454" y="953"/>
                    </a:cxn>
                    <a:cxn ang="0">
                      <a:pos x="1460" y="727"/>
                    </a:cxn>
                    <a:cxn ang="0">
                      <a:pos x="1415" y="530"/>
                    </a:cxn>
                    <a:cxn ang="0">
                      <a:pos x="1076" y="644"/>
                    </a:cxn>
                    <a:cxn ang="0">
                      <a:pos x="1264" y="785"/>
                    </a:cxn>
                    <a:cxn ang="0">
                      <a:pos x="934" y="733"/>
                    </a:cxn>
                    <a:cxn ang="0">
                      <a:pos x="762" y="698"/>
                    </a:cxn>
                    <a:cxn ang="0">
                      <a:pos x="649" y="831"/>
                    </a:cxn>
                    <a:cxn ang="0">
                      <a:pos x="467" y="1053"/>
                    </a:cxn>
                    <a:cxn ang="0">
                      <a:pos x="817" y="1278"/>
                    </a:cxn>
                    <a:cxn ang="0">
                      <a:pos x="1161" y="1148"/>
                    </a:cxn>
                    <a:cxn ang="0">
                      <a:pos x="1107" y="1079"/>
                    </a:cxn>
                    <a:cxn ang="0">
                      <a:pos x="1206" y="1132"/>
                    </a:cxn>
                    <a:cxn ang="0">
                      <a:pos x="1176" y="1277"/>
                    </a:cxn>
                    <a:cxn ang="0">
                      <a:pos x="837" y="1335"/>
                    </a:cxn>
                    <a:cxn ang="0">
                      <a:pos x="1340" y="1413"/>
                    </a:cxn>
                    <a:cxn ang="0">
                      <a:pos x="1704" y="806"/>
                    </a:cxn>
                  </a:cxnLst>
                  <a:rect l="0" t="0" r="r" b="b"/>
                  <a:pathLst>
                    <a:path w="1711" h="1531">
                      <a:moveTo>
                        <a:pt x="1704" y="806"/>
                      </a:moveTo>
                      <a:cubicBezTo>
                        <a:pt x="1698" y="609"/>
                        <a:pt x="1586" y="533"/>
                        <a:pt x="1586" y="533"/>
                      </a:cubicBezTo>
                      <a:cubicBezTo>
                        <a:pt x="1586" y="533"/>
                        <a:pt x="1573" y="438"/>
                        <a:pt x="1486" y="336"/>
                      </a:cubicBezTo>
                      <a:cubicBezTo>
                        <a:pt x="1352" y="188"/>
                        <a:pt x="1180" y="215"/>
                        <a:pt x="1180" y="215"/>
                      </a:cubicBezTo>
                      <a:cubicBezTo>
                        <a:pt x="959" y="0"/>
                        <a:pt x="732" y="165"/>
                        <a:pt x="732" y="165"/>
                      </a:cubicBezTo>
                      <a:cubicBezTo>
                        <a:pt x="417" y="62"/>
                        <a:pt x="327" y="309"/>
                        <a:pt x="327" y="309"/>
                      </a:cubicBezTo>
                      <a:cubicBezTo>
                        <a:pt x="147" y="328"/>
                        <a:pt x="0" y="540"/>
                        <a:pt x="132" y="766"/>
                      </a:cubicBezTo>
                      <a:cubicBezTo>
                        <a:pt x="233" y="940"/>
                        <a:pt x="382" y="942"/>
                        <a:pt x="446" y="934"/>
                      </a:cubicBezTo>
                      <a:cubicBezTo>
                        <a:pt x="466" y="879"/>
                        <a:pt x="511" y="818"/>
                        <a:pt x="608" y="791"/>
                      </a:cubicBezTo>
                      <a:cubicBezTo>
                        <a:pt x="609" y="782"/>
                        <a:pt x="621" y="597"/>
                        <a:pt x="498" y="508"/>
                      </a:cubicBezTo>
                      <a:cubicBezTo>
                        <a:pt x="424" y="455"/>
                        <a:pt x="342" y="468"/>
                        <a:pt x="297" y="503"/>
                      </a:cubicBezTo>
                      <a:cubicBezTo>
                        <a:pt x="254" y="536"/>
                        <a:pt x="242" y="587"/>
                        <a:pt x="264" y="643"/>
                      </a:cubicBezTo>
                      <a:cubicBezTo>
                        <a:pt x="275" y="671"/>
                        <a:pt x="292" y="690"/>
                        <a:pt x="316" y="700"/>
                      </a:cubicBezTo>
                      <a:cubicBezTo>
                        <a:pt x="361" y="719"/>
                        <a:pt x="415" y="697"/>
                        <a:pt x="415" y="697"/>
                      </a:cubicBezTo>
                      <a:cubicBezTo>
                        <a:pt x="427" y="692"/>
                        <a:pt x="441" y="697"/>
                        <a:pt x="447" y="710"/>
                      </a:cubicBezTo>
                      <a:cubicBezTo>
                        <a:pt x="452" y="722"/>
                        <a:pt x="446" y="736"/>
                        <a:pt x="434" y="741"/>
                      </a:cubicBezTo>
                      <a:cubicBezTo>
                        <a:pt x="431" y="742"/>
                        <a:pt x="361" y="771"/>
                        <a:pt x="297" y="744"/>
                      </a:cubicBezTo>
                      <a:cubicBezTo>
                        <a:pt x="262" y="730"/>
                        <a:pt x="235" y="701"/>
                        <a:pt x="219" y="660"/>
                      </a:cubicBezTo>
                      <a:cubicBezTo>
                        <a:pt x="189" y="584"/>
                        <a:pt x="208" y="511"/>
                        <a:pt x="268" y="465"/>
                      </a:cubicBezTo>
                      <a:cubicBezTo>
                        <a:pt x="323" y="422"/>
                        <a:pt x="398" y="413"/>
                        <a:pt x="466" y="438"/>
                      </a:cubicBezTo>
                      <a:cubicBezTo>
                        <a:pt x="478" y="387"/>
                        <a:pt x="518" y="319"/>
                        <a:pt x="614" y="296"/>
                      </a:cubicBezTo>
                      <a:cubicBezTo>
                        <a:pt x="707" y="274"/>
                        <a:pt x="762" y="295"/>
                        <a:pt x="790" y="314"/>
                      </a:cubicBezTo>
                      <a:cubicBezTo>
                        <a:pt x="824" y="270"/>
                        <a:pt x="893" y="217"/>
                        <a:pt x="992" y="233"/>
                      </a:cubicBezTo>
                      <a:cubicBezTo>
                        <a:pt x="1074" y="246"/>
                        <a:pt x="1121" y="289"/>
                        <a:pt x="1145" y="323"/>
                      </a:cubicBezTo>
                      <a:cubicBezTo>
                        <a:pt x="1168" y="355"/>
                        <a:pt x="1182" y="392"/>
                        <a:pt x="1185" y="426"/>
                      </a:cubicBezTo>
                      <a:cubicBezTo>
                        <a:pt x="1278" y="403"/>
                        <a:pt x="1386" y="432"/>
                        <a:pt x="1449" y="496"/>
                      </a:cubicBezTo>
                      <a:cubicBezTo>
                        <a:pt x="1501" y="549"/>
                        <a:pt x="1519" y="621"/>
                        <a:pt x="1500" y="699"/>
                      </a:cubicBezTo>
                      <a:cubicBezTo>
                        <a:pt x="1524" y="723"/>
                        <a:pt x="1570" y="782"/>
                        <a:pt x="1556" y="882"/>
                      </a:cubicBezTo>
                      <a:cubicBezTo>
                        <a:pt x="1549" y="935"/>
                        <a:pt x="1520" y="976"/>
                        <a:pt x="1474" y="997"/>
                      </a:cubicBezTo>
                      <a:cubicBezTo>
                        <a:pt x="1416" y="1024"/>
                        <a:pt x="1336" y="1015"/>
                        <a:pt x="1272" y="974"/>
                      </a:cubicBezTo>
                      <a:cubicBezTo>
                        <a:pt x="1180" y="916"/>
                        <a:pt x="1038" y="913"/>
                        <a:pt x="972" y="968"/>
                      </a:cubicBezTo>
                      <a:cubicBezTo>
                        <a:pt x="922" y="1010"/>
                        <a:pt x="863" y="1052"/>
                        <a:pt x="807" y="1047"/>
                      </a:cubicBezTo>
                      <a:cubicBezTo>
                        <a:pt x="803" y="1047"/>
                        <a:pt x="799" y="1046"/>
                        <a:pt x="794" y="1045"/>
                      </a:cubicBezTo>
                      <a:cubicBezTo>
                        <a:pt x="762" y="1038"/>
                        <a:pt x="735" y="1014"/>
                        <a:pt x="717" y="974"/>
                      </a:cubicBezTo>
                      <a:cubicBezTo>
                        <a:pt x="711" y="962"/>
                        <a:pt x="716" y="948"/>
                        <a:pt x="728" y="942"/>
                      </a:cubicBezTo>
                      <a:cubicBezTo>
                        <a:pt x="740" y="937"/>
                        <a:pt x="754" y="942"/>
                        <a:pt x="760" y="954"/>
                      </a:cubicBezTo>
                      <a:cubicBezTo>
                        <a:pt x="772" y="980"/>
                        <a:pt x="787" y="994"/>
                        <a:pt x="805" y="998"/>
                      </a:cubicBezTo>
                      <a:cubicBezTo>
                        <a:pt x="844" y="1007"/>
                        <a:pt x="902" y="964"/>
                        <a:pt x="942" y="931"/>
                      </a:cubicBezTo>
                      <a:cubicBezTo>
                        <a:pt x="1024" y="862"/>
                        <a:pt x="1187" y="864"/>
                        <a:pt x="1297" y="934"/>
                      </a:cubicBezTo>
                      <a:cubicBezTo>
                        <a:pt x="1348" y="966"/>
                        <a:pt x="1410" y="974"/>
                        <a:pt x="1454" y="953"/>
                      </a:cubicBezTo>
                      <a:cubicBezTo>
                        <a:pt x="1485" y="939"/>
                        <a:pt x="1504" y="912"/>
                        <a:pt x="1509" y="876"/>
                      </a:cubicBezTo>
                      <a:cubicBezTo>
                        <a:pt x="1523" y="774"/>
                        <a:pt x="1460" y="728"/>
                        <a:pt x="1460" y="727"/>
                      </a:cubicBezTo>
                      <a:cubicBezTo>
                        <a:pt x="1451" y="721"/>
                        <a:pt x="1448" y="711"/>
                        <a:pt x="1450" y="701"/>
                      </a:cubicBezTo>
                      <a:cubicBezTo>
                        <a:pt x="1470" y="633"/>
                        <a:pt x="1458" y="574"/>
                        <a:pt x="1415" y="530"/>
                      </a:cubicBezTo>
                      <a:cubicBezTo>
                        <a:pt x="1363" y="476"/>
                        <a:pt x="1272" y="453"/>
                        <a:pt x="1195" y="473"/>
                      </a:cubicBezTo>
                      <a:cubicBezTo>
                        <a:pt x="1093" y="499"/>
                        <a:pt x="1078" y="609"/>
                        <a:pt x="1076" y="644"/>
                      </a:cubicBezTo>
                      <a:cubicBezTo>
                        <a:pt x="1136" y="647"/>
                        <a:pt x="1204" y="674"/>
                        <a:pt x="1267" y="751"/>
                      </a:cubicBezTo>
                      <a:cubicBezTo>
                        <a:pt x="1275" y="762"/>
                        <a:pt x="1274" y="777"/>
                        <a:pt x="1264" y="785"/>
                      </a:cubicBezTo>
                      <a:cubicBezTo>
                        <a:pt x="1253" y="794"/>
                        <a:pt x="1238" y="792"/>
                        <a:pt x="1230" y="782"/>
                      </a:cubicBezTo>
                      <a:cubicBezTo>
                        <a:pt x="1095" y="617"/>
                        <a:pt x="941" y="728"/>
                        <a:pt x="934" y="733"/>
                      </a:cubicBezTo>
                      <a:cubicBezTo>
                        <a:pt x="925" y="740"/>
                        <a:pt x="912" y="739"/>
                        <a:pt x="904" y="732"/>
                      </a:cubicBezTo>
                      <a:cubicBezTo>
                        <a:pt x="902" y="730"/>
                        <a:pt x="845" y="681"/>
                        <a:pt x="762" y="698"/>
                      </a:cubicBezTo>
                      <a:cubicBezTo>
                        <a:pt x="683" y="714"/>
                        <a:pt x="669" y="810"/>
                        <a:pt x="669" y="811"/>
                      </a:cubicBezTo>
                      <a:cubicBezTo>
                        <a:pt x="667" y="821"/>
                        <a:pt x="659" y="829"/>
                        <a:pt x="649" y="831"/>
                      </a:cubicBezTo>
                      <a:cubicBezTo>
                        <a:pt x="466" y="864"/>
                        <a:pt x="476" y="1025"/>
                        <a:pt x="476" y="1032"/>
                      </a:cubicBezTo>
                      <a:cubicBezTo>
                        <a:pt x="477" y="1040"/>
                        <a:pt x="473" y="1048"/>
                        <a:pt x="467" y="1053"/>
                      </a:cubicBezTo>
                      <a:cubicBezTo>
                        <a:pt x="495" y="1292"/>
                        <a:pt x="815" y="1270"/>
                        <a:pt x="815" y="1270"/>
                      </a:cubicBezTo>
                      <a:cubicBezTo>
                        <a:pt x="816" y="1273"/>
                        <a:pt x="816" y="1276"/>
                        <a:pt x="817" y="1278"/>
                      </a:cubicBezTo>
                      <a:cubicBezTo>
                        <a:pt x="826" y="1282"/>
                        <a:pt x="1041" y="1363"/>
                        <a:pt x="1138" y="1248"/>
                      </a:cubicBezTo>
                      <a:cubicBezTo>
                        <a:pt x="1162" y="1208"/>
                        <a:pt x="1170" y="1174"/>
                        <a:pt x="1161" y="1148"/>
                      </a:cubicBezTo>
                      <a:cubicBezTo>
                        <a:pt x="1151" y="1120"/>
                        <a:pt x="1122" y="1110"/>
                        <a:pt x="1122" y="1110"/>
                      </a:cubicBezTo>
                      <a:cubicBezTo>
                        <a:pt x="1109" y="1106"/>
                        <a:pt x="1103" y="1092"/>
                        <a:pt x="1107" y="1079"/>
                      </a:cubicBezTo>
                      <a:cubicBezTo>
                        <a:pt x="1111" y="1067"/>
                        <a:pt x="1125" y="1060"/>
                        <a:pt x="1138" y="1064"/>
                      </a:cubicBezTo>
                      <a:cubicBezTo>
                        <a:pt x="1140" y="1065"/>
                        <a:pt x="1188" y="1082"/>
                        <a:pt x="1206" y="1132"/>
                      </a:cubicBezTo>
                      <a:cubicBezTo>
                        <a:pt x="1221" y="1172"/>
                        <a:pt x="1211" y="1220"/>
                        <a:pt x="1178" y="1274"/>
                      </a:cubicBezTo>
                      <a:cubicBezTo>
                        <a:pt x="1177" y="1275"/>
                        <a:pt x="1177" y="1276"/>
                        <a:pt x="1176" y="1277"/>
                      </a:cubicBezTo>
                      <a:cubicBezTo>
                        <a:pt x="1116" y="1350"/>
                        <a:pt x="1024" y="1363"/>
                        <a:pt x="946" y="1356"/>
                      </a:cubicBezTo>
                      <a:cubicBezTo>
                        <a:pt x="903" y="1353"/>
                        <a:pt x="864" y="1343"/>
                        <a:pt x="837" y="1335"/>
                      </a:cubicBezTo>
                      <a:cubicBezTo>
                        <a:pt x="893" y="1460"/>
                        <a:pt x="1019" y="1517"/>
                        <a:pt x="1153" y="1523"/>
                      </a:cubicBezTo>
                      <a:cubicBezTo>
                        <a:pt x="1310" y="1531"/>
                        <a:pt x="1340" y="1413"/>
                        <a:pt x="1340" y="1413"/>
                      </a:cubicBezTo>
                      <a:cubicBezTo>
                        <a:pt x="1551" y="1329"/>
                        <a:pt x="1506" y="1116"/>
                        <a:pt x="1506" y="1116"/>
                      </a:cubicBezTo>
                      <a:cubicBezTo>
                        <a:pt x="1594" y="1103"/>
                        <a:pt x="1711" y="1004"/>
                        <a:pt x="1704" y="806"/>
                      </a:cubicBezTo>
                      <a:close/>
                    </a:path>
                  </a:pathLst>
                </a:custGeom>
                <a:solidFill>
                  <a:srgbClr val="0070C0"/>
                </a:solidFill>
                <a:ln w="9525">
                  <a:noFill/>
                  <a:round/>
                </a:ln>
              </p:spPr>
              <p:txBody>
                <a:bodyPr vert="horz" wrap="square" lIns="121920" tIns="60960" rIns="121920" bIns="60960" numCol="1" anchor="t" anchorCtr="0" compatLnSpc="1"/>
                <a:lstStyle/>
                <a:p>
                  <a:endParaRPr lang="en-US" sz="2665">
                    <a:solidFill>
                      <a:srgbClr val="377790"/>
                    </a:solidFill>
                    <a:cs typeface="+mn-ea"/>
                    <a:sym typeface="+mn-lt"/>
                  </a:endParaRPr>
                </a:p>
              </p:txBody>
            </p:sp>
          </p:grpSp>
          <p:sp>
            <p:nvSpPr>
              <p:cNvPr id="9" name="Sev01"/>
              <p:cNvSpPr>
                <a:spLocks noChangeAspect="1"/>
              </p:cNvSpPr>
              <p:nvPr/>
            </p:nvSpPr>
            <p:spPr>
              <a:xfrm>
                <a:off x="2485261" y="1052590"/>
                <a:ext cx="604874" cy="604874"/>
              </a:xfrm>
              <a:prstGeom prst="ellipse">
                <a:avLst/>
              </a:prstGeom>
              <a:noFill/>
              <a:ln w="25400" cap="flat" cmpd="sng" algn="ctr">
                <a:solidFill>
                  <a:srgbClr val="0070C0"/>
                </a:solidFill>
                <a:prstDash val="solid"/>
              </a:ln>
              <a:effectLst/>
            </p:spPr>
            <p:txBody>
              <a:bodyPr rtlCol="0" anchor="ctr"/>
              <a:lstStyle/>
              <a:p>
                <a:pPr algn="ctr"/>
                <a:endParaRPr lang="en-US" sz="5335" dirty="0">
                  <a:solidFill>
                    <a:srgbClr val="FFFFFF"/>
                  </a:solidFill>
                  <a:cs typeface="+mn-ea"/>
                  <a:sym typeface="+mn-lt"/>
                </a:endParaRPr>
              </a:p>
            </p:txBody>
          </p:sp>
        </p:grpSp>
      </p:grpSp>
      <p:grpSp>
        <p:nvGrpSpPr>
          <p:cNvPr id="12" name="组合 11"/>
          <p:cNvGrpSpPr/>
          <p:nvPr/>
        </p:nvGrpSpPr>
        <p:grpSpPr>
          <a:xfrm>
            <a:off x="7005320" y="3718560"/>
            <a:ext cx="3992880" cy="1291590"/>
            <a:chOff x="11032" y="5856"/>
            <a:chExt cx="6288" cy="2034"/>
          </a:xfrm>
        </p:grpSpPr>
        <p:sp>
          <p:nvSpPr>
            <p:cNvPr id="1049210" name="文本框 8"/>
            <p:cNvSpPr txBox="1"/>
            <p:nvPr/>
          </p:nvSpPr>
          <p:spPr>
            <a:xfrm>
              <a:off x="12776" y="5856"/>
              <a:ext cx="4544" cy="2034"/>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pPr>
              <a:r>
                <a:rPr lang="zh-CN" altLang="en-US" sz="2000" b="1" dirty="0">
                  <a:solidFill>
                    <a:srgbClr val="0070C0"/>
                  </a:solidFill>
                  <a:cs typeface="+mn-ea"/>
                  <a:sym typeface="+mn-lt"/>
                </a:rPr>
                <a:t>职业病分类和目录</a:t>
              </a:r>
            </a:p>
            <a:p>
              <a:pPr algn="l" fontAlgn="auto">
                <a:lnSpc>
                  <a:spcPct val="150000"/>
                </a:lnSpc>
              </a:pPr>
              <a:r>
                <a:rPr lang="zh-CN" altLang="en-US" sz="1600" dirty="0">
                  <a:solidFill>
                    <a:schemeClr val="tx1">
                      <a:lumMod val="75000"/>
                      <a:lumOff val="25000"/>
                    </a:schemeClr>
                  </a:solidFill>
                  <a:cs typeface="+mn-ea"/>
                  <a:sym typeface="+mn-lt"/>
                </a:rPr>
                <a:t>必须是国家公布的职业病分类和目录所列的职业病</a:t>
              </a:r>
            </a:p>
          </p:txBody>
        </p:sp>
        <p:grpSp>
          <p:nvGrpSpPr>
            <p:cNvPr id="57" name="Group 56"/>
            <p:cNvGrpSpPr/>
            <p:nvPr/>
          </p:nvGrpSpPr>
          <p:grpSpPr>
            <a:xfrm>
              <a:off x="11032" y="6083"/>
              <a:ext cx="1310" cy="1310"/>
              <a:chOff x="4514393" y="2768994"/>
              <a:chExt cx="918966" cy="918966"/>
            </a:xfrm>
          </p:grpSpPr>
          <p:sp>
            <p:nvSpPr>
              <p:cNvPr id="17" name="Sev01"/>
              <p:cNvSpPr>
                <a:spLocks noChangeAspect="1"/>
              </p:cNvSpPr>
              <p:nvPr/>
            </p:nvSpPr>
            <p:spPr>
              <a:xfrm>
                <a:off x="4514393" y="2768994"/>
                <a:ext cx="918966" cy="918966"/>
              </a:xfrm>
              <a:prstGeom prst="ellipse">
                <a:avLst/>
              </a:prstGeom>
              <a:noFill/>
              <a:ln w="25400" cap="flat" cmpd="sng" algn="ctr">
                <a:solidFill>
                  <a:srgbClr val="0070C0"/>
                </a:solidFill>
                <a:prstDash val="solid"/>
              </a:ln>
              <a:effectLst/>
            </p:spPr>
            <p:txBody>
              <a:bodyPr rtlCol="0" anchor="ctr"/>
              <a:lstStyle/>
              <a:p>
                <a:pPr algn="ctr"/>
                <a:endParaRPr lang="en-US" sz="5335" dirty="0">
                  <a:solidFill>
                    <a:srgbClr val="FFFFFF"/>
                  </a:solidFill>
                  <a:cs typeface="+mn-ea"/>
                  <a:sym typeface="+mn-lt"/>
                </a:endParaRPr>
              </a:p>
            </p:txBody>
          </p:sp>
          <p:sp>
            <p:nvSpPr>
              <p:cNvPr id="36" name="Freeform 8"/>
              <p:cNvSpPr/>
              <p:nvPr/>
            </p:nvSpPr>
            <p:spPr bwMode="auto">
              <a:xfrm>
                <a:off x="4796564" y="2995576"/>
                <a:ext cx="354624" cy="465803"/>
              </a:xfrm>
              <a:custGeom>
                <a:avLst/>
                <a:gdLst/>
                <a:ahLst/>
                <a:cxnLst>
                  <a:cxn ang="0">
                    <a:pos x="99" y="21"/>
                  </a:cxn>
                  <a:cxn ang="0">
                    <a:pos x="94" y="6"/>
                  </a:cxn>
                  <a:cxn ang="0">
                    <a:pos x="83" y="0"/>
                  </a:cxn>
                  <a:cxn ang="0">
                    <a:pos x="68" y="0"/>
                  </a:cxn>
                  <a:cxn ang="0">
                    <a:pos x="50" y="3"/>
                  </a:cxn>
                  <a:cxn ang="0">
                    <a:pos x="32" y="0"/>
                  </a:cxn>
                  <a:cxn ang="0">
                    <a:pos x="17" y="0"/>
                  </a:cxn>
                  <a:cxn ang="0">
                    <a:pos x="6" y="6"/>
                  </a:cxn>
                  <a:cxn ang="0">
                    <a:pos x="0" y="21"/>
                  </a:cxn>
                  <a:cxn ang="0">
                    <a:pos x="7" y="57"/>
                  </a:cxn>
                  <a:cxn ang="0">
                    <a:pos x="12" y="81"/>
                  </a:cxn>
                  <a:cxn ang="0">
                    <a:pos x="21" y="126"/>
                  </a:cxn>
                  <a:cxn ang="0">
                    <a:pos x="32" y="125"/>
                  </a:cxn>
                  <a:cxn ang="0">
                    <a:pos x="50" y="64"/>
                  </a:cxn>
                  <a:cxn ang="0">
                    <a:pos x="68" y="125"/>
                  </a:cxn>
                  <a:cxn ang="0">
                    <a:pos x="79" y="126"/>
                  </a:cxn>
                  <a:cxn ang="0">
                    <a:pos x="88" y="81"/>
                  </a:cxn>
                  <a:cxn ang="0">
                    <a:pos x="93" y="57"/>
                  </a:cxn>
                  <a:cxn ang="0">
                    <a:pos x="99" y="21"/>
                  </a:cxn>
                </a:cxnLst>
                <a:rect l="0" t="0" r="r" b="b"/>
                <a:pathLst>
                  <a:path w="100" h="131">
                    <a:moveTo>
                      <a:pt x="99" y="21"/>
                    </a:moveTo>
                    <a:cubicBezTo>
                      <a:pt x="99" y="16"/>
                      <a:pt x="96" y="9"/>
                      <a:pt x="94" y="6"/>
                    </a:cubicBezTo>
                    <a:cubicBezTo>
                      <a:pt x="91" y="3"/>
                      <a:pt x="86" y="1"/>
                      <a:pt x="83" y="0"/>
                    </a:cubicBezTo>
                    <a:cubicBezTo>
                      <a:pt x="80" y="0"/>
                      <a:pt x="73" y="0"/>
                      <a:pt x="68" y="0"/>
                    </a:cubicBezTo>
                    <a:cubicBezTo>
                      <a:pt x="50" y="3"/>
                      <a:pt x="50" y="3"/>
                      <a:pt x="50" y="3"/>
                    </a:cubicBezTo>
                    <a:cubicBezTo>
                      <a:pt x="32" y="0"/>
                      <a:pt x="32" y="0"/>
                      <a:pt x="32" y="0"/>
                    </a:cubicBezTo>
                    <a:cubicBezTo>
                      <a:pt x="27" y="0"/>
                      <a:pt x="20" y="0"/>
                      <a:pt x="17" y="0"/>
                    </a:cubicBezTo>
                    <a:cubicBezTo>
                      <a:pt x="13" y="1"/>
                      <a:pt x="9" y="3"/>
                      <a:pt x="6" y="6"/>
                    </a:cubicBezTo>
                    <a:cubicBezTo>
                      <a:pt x="4" y="9"/>
                      <a:pt x="1" y="16"/>
                      <a:pt x="0" y="21"/>
                    </a:cubicBezTo>
                    <a:cubicBezTo>
                      <a:pt x="0" y="30"/>
                      <a:pt x="1" y="44"/>
                      <a:pt x="7" y="57"/>
                    </a:cubicBezTo>
                    <a:cubicBezTo>
                      <a:pt x="7" y="57"/>
                      <a:pt x="12" y="67"/>
                      <a:pt x="12" y="81"/>
                    </a:cubicBezTo>
                    <a:cubicBezTo>
                      <a:pt x="12" y="92"/>
                      <a:pt x="16" y="116"/>
                      <a:pt x="21" y="126"/>
                    </a:cubicBezTo>
                    <a:cubicBezTo>
                      <a:pt x="23" y="131"/>
                      <a:pt x="30" y="130"/>
                      <a:pt x="32" y="125"/>
                    </a:cubicBezTo>
                    <a:cubicBezTo>
                      <a:pt x="37" y="108"/>
                      <a:pt x="40" y="64"/>
                      <a:pt x="50" y="64"/>
                    </a:cubicBezTo>
                    <a:cubicBezTo>
                      <a:pt x="59" y="64"/>
                      <a:pt x="63" y="108"/>
                      <a:pt x="68" y="125"/>
                    </a:cubicBezTo>
                    <a:cubicBezTo>
                      <a:pt x="69" y="130"/>
                      <a:pt x="76" y="131"/>
                      <a:pt x="79" y="126"/>
                    </a:cubicBezTo>
                    <a:cubicBezTo>
                      <a:pt x="84" y="116"/>
                      <a:pt x="88" y="92"/>
                      <a:pt x="88" y="81"/>
                    </a:cubicBezTo>
                    <a:cubicBezTo>
                      <a:pt x="88" y="67"/>
                      <a:pt x="93" y="57"/>
                      <a:pt x="93" y="57"/>
                    </a:cubicBezTo>
                    <a:cubicBezTo>
                      <a:pt x="99" y="44"/>
                      <a:pt x="100" y="30"/>
                      <a:pt x="99" y="21"/>
                    </a:cubicBezTo>
                  </a:path>
                </a:pathLst>
              </a:custGeom>
              <a:solidFill>
                <a:srgbClr val="0070C0"/>
              </a:solidFill>
              <a:ln w="9525">
                <a:noFill/>
                <a:round/>
              </a:ln>
            </p:spPr>
            <p:txBody>
              <a:bodyPr vert="horz" wrap="square" lIns="121920" tIns="60960" rIns="121920" bIns="60960" numCol="1" anchor="t" anchorCtr="0" compatLnSpc="1"/>
              <a:lstStyle/>
              <a:p>
                <a:endParaRPr lang="en-US" sz="2665">
                  <a:cs typeface="+mn-ea"/>
                  <a:sym typeface="+mn-lt"/>
                </a:endParaRPr>
              </a:p>
            </p:txBody>
          </p:sp>
        </p:grpSp>
      </p:grpSp>
      <p:grpSp>
        <p:nvGrpSpPr>
          <p:cNvPr id="8" name="组合 7"/>
          <p:cNvGrpSpPr/>
          <p:nvPr/>
        </p:nvGrpSpPr>
        <p:grpSpPr>
          <a:xfrm>
            <a:off x="7005320" y="1746250"/>
            <a:ext cx="4568825" cy="1291590"/>
            <a:chOff x="11032" y="2750"/>
            <a:chExt cx="7195" cy="2034"/>
          </a:xfrm>
        </p:grpSpPr>
        <p:sp>
          <p:nvSpPr>
            <p:cNvPr id="1049208" name="文本框 8"/>
            <p:cNvSpPr txBox="1"/>
            <p:nvPr/>
          </p:nvSpPr>
          <p:spPr>
            <a:xfrm>
              <a:off x="12775" y="2750"/>
              <a:ext cx="5453" cy="2034"/>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pPr>
              <a:r>
                <a:rPr lang="zh-CN" altLang="en-US" sz="2000" b="1" dirty="0">
                  <a:solidFill>
                    <a:srgbClr val="0070C0"/>
                  </a:solidFill>
                  <a:cs typeface="+mn-ea"/>
                  <a:sym typeface="+mn-lt"/>
                </a:rPr>
                <a:t>接触职业危害因素</a:t>
              </a:r>
            </a:p>
            <a:p>
              <a:pPr fontAlgn="auto">
                <a:lnSpc>
                  <a:spcPct val="150000"/>
                </a:lnSpc>
              </a:pPr>
              <a:r>
                <a:rPr lang="zh-CN" altLang="en-US" sz="1600" dirty="0">
                  <a:solidFill>
                    <a:schemeClr val="tx1">
                      <a:lumMod val="75000"/>
                      <a:lumOff val="25000"/>
                    </a:schemeClr>
                  </a:solidFill>
                  <a:cs typeface="+mn-ea"/>
                  <a:sym typeface="+mn-lt"/>
                </a:rPr>
                <a:t>必须是因接触粉尘、放射性物质和其他有毒、有害物质等因素而引起的</a:t>
              </a:r>
            </a:p>
          </p:txBody>
        </p:sp>
        <p:grpSp>
          <p:nvGrpSpPr>
            <p:cNvPr id="59" name="Group 58"/>
            <p:cNvGrpSpPr/>
            <p:nvPr/>
          </p:nvGrpSpPr>
          <p:grpSpPr>
            <a:xfrm>
              <a:off x="11032" y="3088"/>
              <a:ext cx="1310" cy="1310"/>
              <a:chOff x="4514393" y="1491454"/>
              <a:chExt cx="918966" cy="918966"/>
            </a:xfrm>
          </p:grpSpPr>
          <p:sp>
            <p:nvSpPr>
              <p:cNvPr id="35" name="Freeform 7"/>
              <p:cNvSpPr/>
              <p:nvPr/>
            </p:nvSpPr>
            <p:spPr bwMode="auto">
              <a:xfrm>
                <a:off x="4747684" y="1641361"/>
                <a:ext cx="452384" cy="619153"/>
              </a:xfrm>
              <a:custGeom>
                <a:avLst/>
                <a:gdLst/>
                <a:ahLst/>
                <a:cxnLst>
                  <a:cxn ang="0">
                    <a:pos x="119" y="32"/>
                  </a:cxn>
                  <a:cxn ang="0">
                    <a:pos x="85" y="6"/>
                  </a:cxn>
                  <a:cxn ang="0">
                    <a:pos x="24" y="17"/>
                  </a:cxn>
                  <a:cxn ang="0">
                    <a:pos x="7" y="81"/>
                  </a:cxn>
                  <a:cxn ang="0">
                    <a:pos x="10" y="83"/>
                  </a:cxn>
                  <a:cxn ang="0">
                    <a:pos x="13" y="80"/>
                  </a:cxn>
                  <a:cxn ang="0">
                    <a:pos x="28" y="21"/>
                  </a:cxn>
                  <a:cxn ang="0">
                    <a:pos x="84" y="12"/>
                  </a:cxn>
                  <a:cxn ang="0">
                    <a:pos x="113" y="35"/>
                  </a:cxn>
                  <a:cxn ang="0">
                    <a:pos x="102" y="106"/>
                  </a:cxn>
                  <a:cxn ang="0">
                    <a:pos x="94" y="127"/>
                  </a:cxn>
                  <a:cxn ang="0">
                    <a:pos x="83" y="157"/>
                  </a:cxn>
                  <a:cxn ang="0">
                    <a:pos x="54" y="168"/>
                  </a:cxn>
                  <a:cxn ang="0">
                    <a:pos x="29" y="151"/>
                  </a:cxn>
                  <a:cxn ang="0">
                    <a:pos x="21" y="115"/>
                  </a:cxn>
                  <a:cxn ang="0">
                    <a:pos x="36" y="113"/>
                  </a:cxn>
                  <a:cxn ang="0">
                    <a:pos x="40" y="123"/>
                  </a:cxn>
                  <a:cxn ang="0">
                    <a:pos x="52" y="141"/>
                  </a:cxn>
                  <a:cxn ang="0">
                    <a:pos x="67" y="135"/>
                  </a:cxn>
                  <a:cxn ang="0">
                    <a:pos x="62" y="110"/>
                  </a:cxn>
                  <a:cxn ang="0">
                    <a:pos x="74" y="77"/>
                  </a:cxn>
                  <a:cxn ang="0">
                    <a:pos x="58" y="67"/>
                  </a:cxn>
                  <a:cxn ang="0">
                    <a:pos x="57" y="67"/>
                  </a:cxn>
                  <a:cxn ang="0">
                    <a:pos x="41" y="77"/>
                  </a:cxn>
                  <a:cxn ang="0">
                    <a:pos x="40" y="47"/>
                  </a:cxn>
                  <a:cxn ang="0">
                    <a:pos x="53" y="36"/>
                  </a:cxn>
                  <a:cxn ang="0">
                    <a:pos x="84" y="42"/>
                  </a:cxn>
                  <a:cxn ang="0">
                    <a:pos x="90" y="79"/>
                  </a:cxn>
                  <a:cxn ang="0">
                    <a:pos x="92" y="83"/>
                  </a:cxn>
                  <a:cxn ang="0">
                    <a:pos x="96" y="80"/>
                  </a:cxn>
                  <a:cxn ang="0">
                    <a:pos x="89" y="37"/>
                  </a:cxn>
                  <a:cxn ang="0">
                    <a:pos x="52" y="30"/>
                  </a:cxn>
                  <a:cxn ang="0">
                    <a:pos x="34" y="45"/>
                  </a:cxn>
                  <a:cxn ang="0">
                    <a:pos x="38" y="86"/>
                  </a:cxn>
                  <a:cxn ang="0">
                    <a:pos x="41" y="88"/>
                  </a:cxn>
                  <a:cxn ang="0">
                    <a:pos x="43" y="86"/>
                  </a:cxn>
                  <a:cxn ang="0">
                    <a:pos x="58" y="73"/>
                  </a:cxn>
                  <a:cxn ang="0">
                    <a:pos x="58" y="73"/>
                  </a:cxn>
                  <a:cxn ang="0">
                    <a:pos x="69" y="80"/>
                  </a:cxn>
                  <a:cxn ang="0">
                    <a:pos x="56" y="108"/>
                  </a:cxn>
                  <a:cxn ang="0">
                    <a:pos x="55" y="112"/>
                  </a:cxn>
                  <a:cxn ang="0">
                    <a:pos x="62" y="132"/>
                  </a:cxn>
                  <a:cxn ang="0">
                    <a:pos x="52" y="135"/>
                  </a:cxn>
                  <a:cxn ang="0">
                    <a:pos x="46" y="122"/>
                  </a:cxn>
                  <a:cxn ang="0">
                    <a:pos x="38" y="107"/>
                  </a:cxn>
                  <a:cxn ang="0">
                    <a:pos x="16" y="111"/>
                  </a:cxn>
                  <a:cxn ang="0">
                    <a:pos x="24" y="154"/>
                  </a:cxn>
                  <a:cxn ang="0">
                    <a:pos x="54" y="175"/>
                  </a:cxn>
                  <a:cxn ang="0">
                    <a:pos x="57" y="175"/>
                  </a:cxn>
                  <a:cxn ang="0">
                    <a:pos x="89" y="159"/>
                  </a:cxn>
                  <a:cxn ang="0">
                    <a:pos x="100" y="129"/>
                  </a:cxn>
                  <a:cxn ang="0">
                    <a:pos x="107" y="109"/>
                  </a:cxn>
                  <a:cxn ang="0">
                    <a:pos x="119" y="32"/>
                  </a:cxn>
                </a:cxnLst>
                <a:rect l="0" t="0" r="r" b="b"/>
                <a:pathLst>
                  <a:path w="128" h="175">
                    <a:moveTo>
                      <a:pt x="119" y="32"/>
                    </a:moveTo>
                    <a:cubicBezTo>
                      <a:pt x="111" y="16"/>
                      <a:pt x="97" y="8"/>
                      <a:pt x="85" y="6"/>
                    </a:cubicBezTo>
                    <a:cubicBezTo>
                      <a:pt x="58" y="0"/>
                      <a:pt x="37" y="4"/>
                      <a:pt x="24" y="17"/>
                    </a:cubicBezTo>
                    <a:cubicBezTo>
                      <a:pt x="0" y="39"/>
                      <a:pt x="6" y="79"/>
                      <a:pt x="7" y="81"/>
                    </a:cubicBezTo>
                    <a:cubicBezTo>
                      <a:pt x="7" y="82"/>
                      <a:pt x="8" y="83"/>
                      <a:pt x="10" y="83"/>
                    </a:cubicBezTo>
                    <a:cubicBezTo>
                      <a:pt x="12" y="83"/>
                      <a:pt x="13" y="81"/>
                      <a:pt x="13" y="80"/>
                    </a:cubicBezTo>
                    <a:cubicBezTo>
                      <a:pt x="13" y="79"/>
                      <a:pt x="7" y="41"/>
                      <a:pt x="28" y="21"/>
                    </a:cubicBezTo>
                    <a:cubicBezTo>
                      <a:pt x="40" y="10"/>
                      <a:pt x="59" y="6"/>
                      <a:pt x="84" y="12"/>
                    </a:cubicBezTo>
                    <a:cubicBezTo>
                      <a:pt x="94" y="14"/>
                      <a:pt x="107" y="21"/>
                      <a:pt x="113" y="35"/>
                    </a:cubicBezTo>
                    <a:cubicBezTo>
                      <a:pt x="121" y="52"/>
                      <a:pt x="117" y="77"/>
                      <a:pt x="102" y="106"/>
                    </a:cubicBezTo>
                    <a:cubicBezTo>
                      <a:pt x="97" y="114"/>
                      <a:pt x="96" y="120"/>
                      <a:pt x="94" y="127"/>
                    </a:cubicBezTo>
                    <a:cubicBezTo>
                      <a:pt x="92" y="135"/>
                      <a:pt x="90" y="144"/>
                      <a:pt x="83" y="157"/>
                    </a:cubicBezTo>
                    <a:cubicBezTo>
                      <a:pt x="80" y="164"/>
                      <a:pt x="67" y="169"/>
                      <a:pt x="54" y="168"/>
                    </a:cubicBezTo>
                    <a:cubicBezTo>
                      <a:pt x="48" y="168"/>
                      <a:pt x="34" y="166"/>
                      <a:pt x="29" y="151"/>
                    </a:cubicBezTo>
                    <a:cubicBezTo>
                      <a:pt x="23" y="141"/>
                      <a:pt x="16" y="122"/>
                      <a:pt x="21" y="115"/>
                    </a:cubicBezTo>
                    <a:cubicBezTo>
                      <a:pt x="24" y="111"/>
                      <a:pt x="31" y="112"/>
                      <a:pt x="36" y="113"/>
                    </a:cubicBezTo>
                    <a:cubicBezTo>
                      <a:pt x="38" y="114"/>
                      <a:pt x="39" y="120"/>
                      <a:pt x="40" y="123"/>
                    </a:cubicBezTo>
                    <a:cubicBezTo>
                      <a:pt x="43" y="132"/>
                      <a:pt x="45" y="141"/>
                      <a:pt x="52" y="141"/>
                    </a:cubicBezTo>
                    <a:cubicBezTo>
                      <a:pt x="53" y="141"/>
                      <a:pt x="63" y="142"/>
                      <a:pt x="67" y="135"/>
                    </a:cubicBezTo>
                    <a:cubicBezTo>
                      <a:pt x="70" y="129"/>
                      <a:pt x="69" y="121"/>
                      <a:pt x="62" y="110"/>
                    </a:cubicBezTo>
                    <a:cubicBezTo>
                      <a:pt x="67" y="105"/>
                      <a:pt x="81" y="90"/>
                      <a:pt x="74" y="77"/>
                    </a:cubicBezTo>
                    <a:cubicBezTo>
                      <a:pt x="72" y="73"/>
                      <a:pt x="66" y="67"/>
                      <a:pt x="58" y="67"/>
                    </a:cubicBezTo>
                    <a:cubicBezTo>
                      <a:pt x="57" y="67"/>
                      <a:pt x="57" y="67"/>
                      <a:pt x="57" y="67"/>
                    </a:cubicBezTo>
                    <a:cubicBezTo>
                      <a:pt x="53" y="67"/>
                      <a:pt x="47" y="69"/>
                      <a:pt x="41" y="77"/>
                    </a:cubicBezTo>
                    <a:cubicBezTo>
                      <a:pt x="39" y="70"/>
                      <a:pt x="36" y="57"/>
                      <a:pt x="40" y="47"/>
                    </a:cubicBezTo>
                    <a:cubicBezTo>
                      <a:pt x="42" y="42"/>
                      <a:pt x="47" y="38"/>
                      <a:pt x="53" y="36"/>
                    </a:cubicBezTo>
                    <a:cubicBezTo>
                      <a:pt x="58" y="34"/>
                      <a:pt x="75" y="33"/>
                      <a:pt x="84" y="42"/>
                    </a:cubicBezTo>
                    <a:cubicBezTo>
                      <a:pt x="92" y="49"/>
                      <a:pt x="94" y="61"/>
                      <a:pt x="90" y="79"/>
                    </a:cubicBezTo>
                    <a:cubicBezTo>
                      <a:pt x="89" y="81"/>
                      <a:pt x="90" y="82"/>
                      <a:pt x="92" y="83"/>
                    </a:cubicBezTo>
                    <a:cubicBezTo>
                      <a:pt x="94" y="83"/>
                      <a:pt x="95" y="82"/>
                      <a:pt x="96" y="80"/>
                    </a:cubicBezTo>
                    <a:cubicBezTo>
                      <a:pt x="100" y="61"/>
                      <a:pt x="98" y="46"/>
                      <a:pt x="89" y="37"/>
                    </a:cubicBezTo>
                    <a:cubicBezTo>
                      <a:pt x="76" y="26"/>
                      <a:pt x="56" y="29"/>
                      <a:pt x="52" y="30"/>
                    </a:cubicBezTo>
                    <a:cubicBezTo>
                      <a:pt x="43" y="33"/>
                      <a:pt x="38" y="38"/>
                      <a:pt x="34" y="45"/>
                    </a:cubicBezTo>
                    <a:cubicBezTo>
                      <a:pt x="27" y="62"/>
                      <a:pt x="37" y="85"/>
                      <a:pt x="38" y="86"/>
                    </a:cubicBezTo>
                    <a:cubicBezTo>
                      <a:pt x="38" y="87"/>
                      <a:pt x="39" y="88"/>
                      <a:pt x="41" y="88"/>
                    </a:cubicBezTo>
                    <a:cubicBezTo>
                      <a:pt x="42" y="88"/>
                      <a:pt x="43" y="87"/>
                      <a:pt x="43" y="86"/>
                    </a:cubicBezTo>
                    <a:cubicBezTo>
                      <a:pt x="47" y="78"/>
                      <a:pt x="52" y="74"/>
                      <a:pt x="58" y="73"/>
                    </a:cubicBezTo>
                    <a:cubicBezTo>
                      <a:pt x="58" y="73"/>
                      <a:pt x="58" y="73"/>
                      <a:pt x="58" y="73"/>
                    </a:cubicBezTo>
                    <a:cubicBezTo>
                      <a:pt x="63" y="73"/>
                      <a:pt x="68" y="77"/>
                      <a:pt x="69" y="80"/>
                    </a:cubicBezTo>
                    <a:cubicBezTo>
                      <a:pt x="74" y="89"/>
                      <a:pt x="61" y="103"/>
                      <a:pt x="56" y="108"/>
                    </a:cubicBezTo>
                    <a:cubicBezTo>
                      <a:pt x="55" y="109"/>
                      <a:pt x="54" y="110"/>
                      <a:pt x="55" y="112"/>
                    </a:cubicBezTo>
                    <a:cubicBezTo>
                      <a:pt x="64" y="124"/>
                      <a:pt x="63" y="130"/>
                      <a:pt x="62" y="132"/>
                    </a:cubicBezTo>
                    <a:cubicBezTo>
                      <a:pt x="60" y="135"/>
                      <a:pt x="53" y="135"/>
                      <a:pt x="52" y="135"/>
                    </a:cubicBezTo>
                    <a:cubicBezTo>
                      <a:pt x="50" y="135"/>
                      <a:pt x="47" y="127"/>
                      <a:pt x="46" y="122"/>
                    </a:cubicBezTo>
                    <a:cubicBezTo>
                      <a:pt x="44" y="114"/>
                      <a:pt x="43" y="108"/>
                      <a:pt x="38" y="107"/>
                    </a:cubicBezTo>
                    <a:cubicBezTo>
                      <a:pt x="27" y="105"/>
                      <a:pt x="20" y="106"/>
                      <a:pt x="16" y="111"/>
                    </a:cubicBezTo>
                    <a:cubicBezTo>
                      <a:pt x="7" y="123"/>
                      <a:pt x="22" y="151"/>
                      <a:pt x="24" y="154"/>
                    </a:cubicBezTo>
                    <a:cubicBezTo>
                      <a:pt x="28" y="166"/>
                      <a:pt x="39" y="174"/>
                      <a:pt x="54" y="175"/>
                    </a:cubicBezTo>
                    <a:cubicBezTo>
                      <a:pt x="55" y="175"/>
                      <a:pt x="56" y="175"/>
                      <a:pt x="57" y="175"/>
                    </a:cubicBezTo>
                    <a:cubicBezTo>
                      <a:pt x="71" y="175"/>
                      <a:pt x="84" y="169"/>
                      <a:pt x="89" y="159"/>
                    </a:cubicBezTo>
                    <a:cubicBezTo>
                      <a:pt x="96" y="146"/>
                      <a:pt x="98" y="137"/>
                      <a:pt x="100" y="129"/>
                    </a:cubicBezTo>
                    <a:cubicBezTo>
                      <a:pt x="102" y="122"/>
                      <a:pt x="103" y="116"/>
                      <a:pt x="107" y="109"/>
                    </a:cubicBezTo>
                    <a:cubicBezTo>
                      <a:pt x="124" y="78"/>
                      <a:pt x="128" y="52"/>
                      <a:pt x="119" y="32"/>
                    </a:cubicBezTo>
                  </a:path>
                </a:pathLst>
              </a:custGeom>
              <a:solidFill>
                <a:srgbClr val="0070C0"/>
              </a:solid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52" name="Sev01"/>
              <p:cNvSpPr>
                <a:spLocks noChangeAspect="1"/>
              </p:cNvSpPr>
              <p:nvPr/>
            </p:nvSpPr>
            <p:spPr>
              <a:xfrm>
                <a:off x="4514393" y="1491454"/>
                <a:ext cx="918966" cy="918966"/>
              </a:xfrm>
              <a:prstGeom prst="ellipse">
                <a:avLst/>
              </a:prstGeom>
              <a:noFill/>
              <a:ln w="25400" cap="flat" cmpd="sng" algn="ctr">
                <a:solidFill>
                  <a:srgbClr val="0070C0"/>
                </a:solidFill>
                <a:prstDash val="solid"/>
              </a:ln>
              <a:effectLst/>
            </p:spPr>
            <p:txBody>
              <a:bodyPr rtlCol="0" anchor="ctr"/>
              <a:lstStyle/>
              <a:p>
                <a:pPr algn="ctr"/>
                <a:endParaRPr lang="en-US" sz="5335" dirty="0">
                  <a:solidFill>
                    <a:srgbClr val="FFFFFF"/>
                  </a:solidFill>
                  <a:cs typeface="+mn-ea"/>
                  <a:sym typeface="+mn-lt"/>
                </a:endParaRPr>
              </a:p>
            </p:txBody>
          </p:sp>
        </p:grpSp>
      </p:grpSp>
      <p:grpSp>
        <p:nvGrpSpPr>
          <p:cNvPr id="7" name="组合 6"/>
          <p:cNvGrpSpPr/>
          <p:nvPr/>
        </p:nvGrpSpPr>
        <p:grpSpPr>
          <a:xfrm>
            <a:off x="1055370" y="3718560"/>
            <a:ext cx="4023360" cy="1291590"/>
            <a:chOff x="1662" y="5856"/>
            <a:chExt cx="6336" cy="2034"/>
          </a:xfrm>
        </p:grpSpPr>
        <p:sp>
          <p:nvSpPr>
            <p:cNvPr id="1049214" name="文本框 8"/>
            <p:cNvSpPr txBox="1"/>
            <p:nvPr/>
          </p:nvSpPr>
          <p:spPr>
            <a:xfrm>
              <a:off x="1662" y="5856"/>
              <a:ext cx="4544" cy="2034"/>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150000"/>
                </a:lnSpc>
              </a:pPr>
              <a:r>
                <a:rPr lang="zh-CN" altLang="en-US" sz="2000" b="1" dirty="0">
                  <a:solidFill>
                    <a:srgbClr val="0070C0"/>
                  </a:solidFill>
                  <a:cs typeface="+mn-ea"/>
                  <a:sym typeface="+mn-lt"/>
                </a:rPr>
                <a:t>职业史</a:t>
              </a:r>
              <a:endParaRPr lang="zh-CN" altLang="en-US" sz="1865" dirty="0">
                <a:solidFill>
                  <a:schemeClr val="tx1">
                    <a:lumMod val="75000"/>
                    <a:lumOff val="25000"/>
                  </a:schemeClr>
                </a:solidFill>
                <a:cs typeface="+mn-ea"/>
                <a:sym typeface="+mn-lt"/>
              </a:endParaRPr>
            </a:p>
            <a:p>
              <a:pPr algn="r" fontAlgn="auto">
                <a:lnSpc>
                  <a:spcPct val="150000"/>
                </a:lnSpc>
              </a:pPr>
              <a:r>
                <a:rPr lang="zh-CN" altLang="en-US" sz="1600" dirty="0">
                  <a:solidFill>
                    <a:schemeClr val="tx1">
                      <a:lumMod val="75000"/>
                      <a:lumOff val="25000"/>
                    </a:schemeClr>
                  </a:solidFill>
                  <a:cs typeface="+mn-ea"/>
                  <a:sym typeface="+mn-lt"/>
                </a:rPr>
                <a:t>必须是在从事职业活动的过程中产生的</a:t>
              </a:r>
            </a:p>
          </p:txBody>
        </p:sp>
        <p:grpSp>
          <p:nvGrpSpPr>
            <p:cNvPr id="74" name="Group 73"/>
            <p:cNvGrpSpPr/>
            <p:nvPr/>
          </p:nvGrpSpPr>
          <p:grpSpPr>
            <a:xfrm>
              <a:off x="6688" y="6039"/>
              <a:ext cx="1310" cy="1310"/>
              <a:chOff x="5954568" y="1997676"/>
              <a:chExt cx="918966" cy="918966"/>
            </a:xfrm>
          </p:grpSpPr>
          <p:sp>
            <p:nvSpPr>
              <p:cNvPr id="75" name="Sev01"/>
              <p:cNvSpPr>
                <a:spLocks noChangeAspect="1"/>
              </p:cNvSpPr>
              <p:nvPr/>
            </p:nvSpPr>
            <p:spPr>
              <a:xfrm>
                <a:off x="5954568" y="1997676"/>
                <a:ext cx="918966" cy="918966"/>
              </a:xfrm>
              <a:prstGeom prst="ellipse">
                <a:avLst/>
              </a:prstGeom>
              <a:noFill/>
              <a:ln w="25400" cap="flat" cmpd="sng" algn="ctr">
                <a:solidFill>
                  <a:srgbClr val="0070C0"/>
                </a:solidFill>
                <a:prstDash val="solid"/>
              </a:ln>
              <a:effectLst/>
            </p:spPr>
            <p:txBody>
              <a:bodyPr rtlCol="0" anchor="ctr"/>
              <a:lstStyle/>
              <a:p>
                <a:pPr algn="ctr"/>
                <a:endParaRPr lang="en-US" sz="5335" dirty="0">
                  <a:solidFill>
                    <a:srgbClr val="FFFFFF"/>
                  </a:solidFill>
                  <a:cs typeface="+mn-ea"/>
                  <a:sym typeface="+mn-lt"/>
                </a:endParaRPr>
              </a:p>
            </p:txBody>
          </p:sp>
          <p:sp>
            <p:nvSpPr>
              <p:cNvPr id="76" name="Freeform 11"/>
              <p:cNvSpPr>
                <a:spLocks noEditPoints="1"/>
              </p:cNvSpPr>
              <p:nvPr/>
            </p:nvSpPr>
            <p:spPr bwMode="auto">
              <a:xfrm>
                <a:off x="6123643" y="2266429"/>
                <a:ext cx="580816" cy="381460"/>
              </a:xfrm>
              <a:custGeom>
                <a:avLst/>
                <a:gdLst/>
                <a:ahLst/>
                <a:cxnLst>
                  <a:cxn ang="0">
                    <a:pos x="82" y="26"/>
                  </a:cxn>
                  <a:cxn ang="0">
                    <a:pos x="0" y="67"/>
                  </a:cxn>
                  <a:cxn ang="0">
                    <a:pos x="82" y="108"/>
                  </a:cxn>
                  <a:cxn ang="0">
                    <a:pos x="164" y="67"/>
                  </a:cxn>
                  <a:cxn ang="0">
                    <a:pos x="82" y="26"/>
                  </a:cxn>
                  <a:cxn ang="0">
                    <a:pos x="72" y="47"/>
                  </a:cxn>
                  <a:cxn ang="0">
                    <a:pos x="82" y="57"/>
                  </a:cxn>
                  <a:cxn ang="0">
                    <a:pos x="72" y="67"/>
                  </a:cxn>
                  <a:cxn ang="0">
                    <a:pos x="62" y="57"/>
                  </a:cxn>
                  <a:cxn ang="0">
                    <a:pos x="72" y="47"/>
                  </a:cxn>
                  <a:cxn ang="0">
                    <a:pos x="124" y="88"/>
                  </a:cxn>
                  <a:cxn ang="0">
                    <a:pos x="104" y="95"/>
                  </a:cxn>
                  <a:cxn ang="0">
                    <a:pos x="82" y="98"/>
                  </a:cxn>
                  <a:cxn ang="0">
                    <a:pos x="60" y="95"/>
                  </a:cxn>
                  <a:cxn ang="0">
                    <a:pos x="40" y="88"/>
                  </a:cxn>
                  <a:cxn ang="0">
                    <a:pos x="13" y="67"/>
                  </a:cxn>
                  <a:cxn ang="0">
                    <a:pos x="40" y="46"/>
                  </a:cxn>
                  <a:cxn ang="0">
                    <a:pos x="56" y="40"/>
                  </a:cxn>
                  <a:cxn ang="0">
                    <a:pos x="51" y="57"/>
                  </a:cxn>
                  <a:cxn ang="0">
                    <a:pos x="82" y="88"/>
                  </a:cxn>
                  <a:cxn ang="0">
                    <a:pos x="113" y="57"/>
                  </a:cxn>
                  <a:cxn ang="0">
                    <a:pos x="108" y="40"/>
                  </a:cxn>
                  <a:cxn ang="0">
                    <a:pos x="124" y="46"/>
                  </a:cxn>
                  <a:cxn ang="0">
                    <a:pos x="151" y="67"/>
                  </a:cxn>
                  <a:cxn ang="0">
                    <a:pos x="124" y="88"/>
                  </a:cxn>
                  <a:cxn ang="0">
                    <a:pos x="138" y="14"/>
                  </a:cxn>
                  <a:cxn ang="0">
                    <a:pos x="82" y="0"/>
                  </a:cxn>
                  <a:cxn ang="0">
                    <a:pos x="26" y="14"/>
                  </a:cxn>
                  <a:cxn ang="0">
                    <a:pos x="0" y="32"/>
                  </a:cxn>
                  <a:cxn ang="0">
                    <a:pos x="0" y="49"/>
                  </a:cxn>
                  <a:cxn ang="0">
                    <a:pos x="31" y="26"/>
                  </a:cxn>
                  <a:cxn ang="0">
                    <a:pos x="82" y="14"/>
                  </a:cxn>
                  <a:cxn ang="0">
                    <a:pos x="133" y="26"/>
                  </a:cxn>
                  <a:cxn ang="0">
                    <a:pos x="164" y="49"/>
                  </a:cxn>
                  <a:cxn ang="0">
                    <a:pos x="164" y="32"/>
                  </a:cxn>
                  <a:cxn ang="0">
                    <a:pos x="138" y="14"/>
                  </a:cxn>
                </a:cxnLst>
                <a:rect l="0" t="0" r="r" b="b"/>
                <a:pathLst>
                  <a:path w="164" h="108">
                    <a:moveTo>
                      <a:pt x="82" y="26"/>
                    </a:moveTo>
                    <a:cubicBezTo>
                      <a:pt x="49" y="26"/>
                      <a:pt x="19" y="42"/>
                      <a:pt x="0" y="67"/>
                    </a:cubicBezTo>
                    <a:cubicBezTo>
                      <a:pt x="19" y="92"/>
                      <a:pt x="49" y="108"/>
                      <a:pt x="82" y="108"/>
                    </a:cubicBezTo>
                    <a:cubicBezTo>
                      <a:pt x="116" y="108"/>
                      <a:pt x="145" y="92"/>
                      <a:pt x="164" y="67"/>
                    </a:cubicBezTo>
                    <a:cubicBezTo>
                      <a:pt x="145" y="42"/>
                      <a:pt x="116" y="26"/>
                      <a:pt x="82" y="26"/>
                    </a:cubicBezTo>
                    <a:moveTo>
                      <a:pt x="72" y="47"/>
                    </a:moveTo>
                    <a:cubicBezTo>
                      <a:pt x="77" y="47"/>
                      <a:pt x="82" y="51"/>
                      <a:pt x="82" y="57"/>
                    </a:cubicBezTo>
                    <a:cubicBezTo>
                      <a:pt x="82" y="63"/>
                      <a:pt x="77" y="67"/>
                      <a:pt x="72" y="67"/>
                    </a:cubicBezTo>
                    <a:cubicBezTo>
                      <a:pt x="66" y="67"/>
                      <a:pt x="62" y="63"/>
                      <a:pt x="62" y="57"/>
                    </a:cubicBezTo>
                    <a:cubicBezTo>
                      <a:pt x="62" y="51"/>
                      <a:pt x="66" y="47"/>
                      <a:pt x="72" y="47"/>
                    </a:cubicBezTo>
                    <a:moveTo>
                      <a:pt x="124" y="88"/>
                    </a:moveTo>
                    <a:cubicBezTo>
                      <a:pt x="118" y="91"/>
                      <a:pt x="111" y="94"/>
                      <a:pt x="104" y="95"/>
                    </a:cubicBezTo>
                    <a:cubicBezTo>
                      <a:pt x="97" y="97"/>
                      <a:pt x="89" y="98"/>
                      <a:pt x="82" y="98"/>
                    </a:cubicBezTo>
                    <a:cubicBezTo>
                      <a:pt x="75" y="98"/>
                      <a:pt x="67" y="97"/>
                      <a:pt x="60" y="95"/>
                    </a:cubicBezTo>
                    <a:cubicBezTo>
                      <a:pt x="53" y="94"/>
                      <a:pt x="46" y="91"/>
                      <a:pt x="40" y="88"/>
                    </a:cubicBezTo>
                    <a:cubicBezTo>
                      <a:pt x="30" y="83"/>
                      <a:pt x="21" y="76"/>
                      <a:pt x="13" y="67"/>
                    </a:cubicBezTo>
                    <a:cubicBezTo>
                      <a:pt x="21" y="59"/>
                      <a:pt x="30" y="52"/>
                      <a:pt x="40" y="46"/>
                    </a:cubicBezTo>
                    <a:cubicBezTo>
                      <a:pt x="45" y="44"/>
                      <a:pt x="51" y="42"/>
                      <a:pt x="56" y="40"/>
                    </a:cubicBezTo>
                    <a:cubicBezTo>
                      <a:pt x="53" y="45"/>
                      <a:pt x="51" y="51"/>
                      <a:pt x="51" y="57"/>
                    </a:cubicBezTo>
                    <a:cubicBezTo>
                      <a:pt x="51" y="74"/>
                      <a:pt x="65" y="88"/>
                      <a:pt x="82" y="88"/>
                    </a:cubicBezTo>
                    <a:cubicBezTo>
                      <a:pt x="99" y="88"/>
                      <a:pt x="113" y="74"/>
                      <a:pt x="113" y="57"/>
                    </a:cubicBezTo>
                    <a:cubicBezTo>
                      <a:pt x="113" y="51"/>
                      <a:pt x="111" y="45"/>
                      <a:pt x="108" y="40"/>
                    </a:cubicBezTo>
                    <a:cubicBezTo>
                      <a:pt x="113" y="42"/>
                      <a:pt x="119" y="44"/>
                      <a:pt x="124" y="46"/>
                    </a:cubicBezTo>
                    <a:cubicBezTo>
                      <a:pt x="134" y="52"/>
                      <a:pt x="143" y="59"/>
                      <a:pt x="151" y="67"/>
                    </a:cubicBezTo>
                    <a:cubicBezTo>
                      <a:pt x="143" y="76"/>
                      <a:pt x="134" y="83"/>
                      <a:pt x="124" y="88"/>
                    </a:cubicBezTo>
                    <a:moveTo>
                      <a:pt x="138" y="14"/>
                    </a:moveTo>
                    <a:cubicBezTo>
                      <a:pt x="121" y="5"/>
                      <a:pt x="102" y="0"/>
                      <a:pt x="82" y="0"/>
                    </a:cubicBezTo>
                    <a:cubicBezTo>
                      <a:pt x="62" y="0"/>
                      <a:pt x="44" y="5"/>
                      <a:pt x="26" y="14"/>
                    </a:cubicBezTo>
                    <a:cubicBezTo>
                      <a:pt x="17" y="19"/>
                      <a:pt x="8" y="25"/>
                      <a:pt x="0" y="32"/>
                    </a:cubicBezTo>
                    <a:cubicBezTo>
                      <a:pt x="0" y="49"/>
                      <a:pt x="0" y="49"/>
                      <a:pt x="0" y="49"/>
                    </a:cubicBezTo>
                    <a:cubicBezTo>
                      <a:pt x="9" y="40"/>
                      <a:pt x="19" y="32"/>
                      <a:pt x="31" y="26"/>
                    </a:cubicBezTo>
                    <a:cubicBezTo>
                      <a:pt x="47" y="18"/>
                      <a:pt x="64" y="14"/>
                      <a:pt x="82" y="14"/>
                    </a:cubicBezTo>
                    <a:cubicBezTo>
                      <a:pt x="100" y="14"/>
                      <a:pt x="117" y="18"/>
                      <a:pt x="133" y="26"/>
                    </a:cubicBezTo>
                    <a:cubicBezTo>
                      <a:pt x="145" y="32"/>
                      <a:pt x="155" y="40"/>
                      <a:pt x="164" y="49"/>
                    </a:cubicBezTo>
                    <a:cubicBezTo>
                      <a:pt x="164" y="32"/>
                      <a:pt x="164" y="32"/>
                      <a:pt x="164" y="32"/>
                    </a:cubicBezTo>
                    <a:cubicBezTo>
                      <a:pt x="156" y="25"/>
                      <a:pt x="147" y="19"/>
                      <a:pt x="138" y="14"/>
                    </a:cubicBezTo>
                  </a:path>
                </a:pathLst>
              </a:custGeom>
              <a:solidFill>
                <a:srgbClr val="0070C0"/>
              </a:solidFill>
              <a:ln w="9525">
                <a:noFill/>
                <a:round/>
              </a:ln>
            </p:spPr>
            <p:txBody>
              <a:bodyPr vert="horz" wrap="square" lIns="121920" tIns="60960" rIns="121920" bIns="60960" numCol="1" anchor="t" anchorCtr="0" compatLnSpc="1"/>
              <a:lstStyle/>
              <a:p>
                <a:endParaRPr lang="en-US" sz="2665">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49218"/>
                                        </p:tgtEl>
                                        <p:attrNameLst>
                                          <p:attrName>style.visibility</p:attrName>
                                        </p:attrNameLst>
                                      </p:cBhvr>
                                      <p:to>
                                        <p:strVal val="visible"/>
                                      </p:to>
                                    </p:set>
                                    <p:animEffect transition="in" filter="barn(inVertical)">
                                      <p:cBhvr>
                                        <p:cTn id="7" dur="500"/>
                                        <p:tgtEl>
                                          <p:spTgt spid="1049218"/>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linds(horizontal)">
                                      <p:cBhvr>
                                        <p:cTn id="11" dur="500"/>
                                        <p:tgtEl>
                                          <p:spTgt spid="4"/>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linds(horizontal)">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049219"/>
                                        </p:tgtEl>
                                        <p:attrNameLst>
                                          <p:attrName>style.visibility</p:attrName>
                                        </p:attrNameLst>
                                      </p:cBhvr>
                                      <p:to>
                                        <p:strVal val="visible"/>
                                      </p:to>
                                    </p:set>
                                    <p:anim calcmode="lin" valueType="num">
                                      <p:cBhvr additive="base">
                                        <p:cTn id="28" dur="500" fill="hold"/>
                                        <p:tgtEl>
                                          <p:spTgt spid="1049219"/>
                                        </p:tgtEl>
                                        <p:attrNameLst>
                                          <p:attrName>ppt_x</p:attrName>
                                        </p:attrNameLst>
                                      </p:cBhvr>
                                      <p:tavLst>
                                        <p:tav tm="0">
                                          <p:val>
                                            <p:strVal val="#ppt_x"/>
                                          </p:val>
                                        </p:tav>
                                        <p:tav tm="100000">
                                          <p:val>
                                            <p:strVal val="#ppt_x"/>
                                          </p:val>
                                        </p:tav>
                                      </p:tavLst>
                                    </p:anim>
                                    <p:anim calcmode="lin" valueType="num">
                                      <p:cBhvr additive="base">
                                        <p:cTn id="29" dur="500" fill="hold"/>
                                        <p:tgtEl>
                                          <p:spTgt spid="10492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218" grpId="0"/>
      <p:bldP spid="10492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8" name="组合 22"/>
          <p:cNvGrpSpPr/>
          <p:nvPr/>
        </p:nvGrpSpPr>
        <p:grpSpPr>
          <a:xfrm>
            <a:off x="4255215" y="1580879"/>
            <a:ext cx="6861809" cy="1574801"/>
            <a:chOff x="683568" y="1509667"/>
            <a:chExt cx="2888403" cy="1181101"/>
          </a:xfrm>
        </p:grpSpPr>
        <p:sp>
          <p:nvSpPr>
            <p:cNvPr id="1049242" name="KSO_GN1"/>
            <p:cNvSpPr txBox="1"/>
            <p:nvPr/>
          </p:nvSpPr>
          <p:spPr>
            <a:xfrm>
              <a:off x="683568" y="1562447"/>
              <a:ext cx="360000" cy="360000"/>
            </a:xfrm>
            <a:prstGeom prst="rect">
              <a:avLst/>
            </a:prstGeom>
            <a:noFill/>
          </p:spPr>
          <p:txBody>
            <a:bodyPr wrap="square" lIns="0" tIns="0" rIns="0" bIns="0" rtlCol="0" anchor="t" anchorCtr="0">
              <a:noAutofit/>
            </a:bodyPr>
            <a:lstStyle/>
            <a:p>
              <a:r>
                <a:rPr lang="en-US" altLang="zh-CN" sz="3200" b="1" kern="0" dirty="0">
                  <a:solidFill>
                    <a:srgbClr val="0070C0"/>
                  </a:solidFill>
                  <a:cs typeface="+mn-ea"/>
                  <a:sym typeface="+mn-lt"/>
                </a:rPr>
                <a:t>01</a:t>
              </a:r>
            </a:p>
          </p:txBody>
        </p:sp>
        <p:cxnSp>
          <p:nvCxnSpPr>
            <p:cNvPr id="3145739" name="直接连接符 24"/>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1049243" name="KSO_GT1.1.1"/>
            <p:cNvSpPr txBox="1"/>
            <p:nvPr/>
          </p:nvSpPr>
          <p:spPr>
            <a:xfrm>
              <a:off x="1048427" y="1564436"/>
              <a:ext cx="2523544" cy="1126332"/>
            </a:xfrm>
            <a:prstGeom prst="rect">
              <a:avLst/>
            </a:prstGeom>
            <a:noFill/>
          </p:spPr>
          <p:txBody>
            <a:bodyPr wrap="square" lIns="0" tIns="0" rIns="0" bIns="0" rtlCol="0" anchor="t" anchorCtr="0">
              <a:noAutofit/>
            </a:bodyPr>
            <a:lstStyle/>
            <a:p>
              <a:pPr algn="just">
                <a:lnSpc>
                  <a:spcPts val="2855"/>
                </a:lnSpc>
              </a:pPr>
              <a:r>
                <a:rPr lang="zh-CN" altLang="en-US" b="1" dirty="0">
                  <a:solidFill>
                    <a:srgbClr val="0070C0"/>
                  </a:solidFill>
                  <a:cs typeface="+mn-ea"/>
                  <a:sym typeface="+mn-lt"/>
                </a:rPr>
                <a:t>职业禁忌症：</a:t>
              </a:r>
              <a:r>
                <a:rPr lang="zh-CN" altLang="en-US" sz="1600" dirty="0">
                  <a:solidFill>
                    <a:schemeClr val="tx1">
                      <a:lumMod val="75000"/>
                      <a:lumOff val="25000"/>
                    </a:schemeClr>
                  </a:solidFill>
                  <a:cs typeface="+mn-ea"/>
                  <a:sym typeface="+mn-lt"/>
                </a:rPr>
                <a:t>从事特定职业或接触特定职业病危害因素时，比一般职业人群更易于遭受职业病或者可能导致原有自身疾病病情加重，或者在作业过程中诱发可能导致对他人生命健康构成危险的疾病的个人特殊生理或病理状态。</a:t>
              </a:r>
              <a:endParaRPr lang="zh-CN" altLang="en-US" sz="1600" kern="0" dirty="0">
                <a:solidFill>
                  <a:schemeClr val="tx1">
                    <a:lumMod val="75000"/>
                    <a:lumOff val="25000"/>
                  </a:schemeClr>
                </a:solidFill>
                <a:cs typeface="+mn-ea"/>
                <a:sym typeface="+mn-lt"/>
              </a:endParaRPr>
            </a:p>
          </p:txBody>
        </p:sp>
      </p:grpSp>
      <p:grpSp>
        <p:nvGrpSpPr>
          <p:cNvPr id="239" name="组合 26"/>
          <p:cNvGrpSpPr/>
          <p:nvPr/>
        </p:nvGrpSpPr>
        <p:grpSpPr>
          <a:xfrm>
            <a:off x="4255215" y="3178336"/>
            <a:ext cx="6862232" cy="1067647"/>
            <a:chOff x="683568" y="1509667"/>
            <a:chExt cx="2888581" cy="800735"/>
          </a:xfrm>
        </p:grpSpPr>
        <p:sp>
          <p:nvSpPr>
            <p:cNvPr id="1049244" name="KSO_GN1"/>
            <p:cNvSpPr txBox="1"/>
            <p:nvPr/>
          </p:nvSpPr>
          <p:spPr>
            <a:xfrm>
              <a:off x="683568" y="1562447"/>
              <a:ext cx="360000" cy="360000"/>
            </a:xfrm>
            <a:prstGeom prst="rect">
              <a:avLst/>
            </a:prstGeom>
            <a:noFill/>
          </p:spPr>
          <p:txBody>
            <a:bodyPr wrap="square" lIns="0" tIns="0" rIns="0" bIns="0" rtlCol="0" anchor="t" anchorCtr="0">
              <a:noAutofit/>
            </a:bodyPr>
            <a:lstStyle/>
            <a:p>
              <a:r>
                <a:rPr lang="en-US" altLang="zh-CN" sz="3200" b="1" kern="0" dirty="0">
                  <a:solidFill>
                    <a:srgbClr val="0070C0"/>
                  </a:solidFill>
                  <a:cs typeface="+mn-ea"/>
                  <a:sym typeface="+mn-lt"/>
                </a:rPr>
                <a:t>02</a:t>
              </a:r>
            </a:p>
          </p:txBody>
        </p:sp>
        <p:cxnSp>
          <p:nvCxnSpPr>
            <p:cNvPr id="3145740" name="直接连接符 28"/>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1049245" name="KSO_GT1.1.1"/>
            <p:cNvSpPr txBox="1"/>
            <p:nvPr/>
          </p:nvSpPr>
          <p:spPr>
            <a:xfrm>
              <a:off x="1043527" y="1564277"/>
              <a:ext cx="2528622" cy="746125"/>
            </a:xfrm>
            <a:prstGeom prst="rect">
              <a:avLst/>
            </a:prstGeom>
            <a:noFill/>
          </p:spPr>
          <p:txBody>
            <a:bodyPr wrap="square" lIns="0" tIns="0" rIns="0" bIns="0" rtlCol="0" anchor="t" anchorCtr="0">
              <a:noAutofit/>
            </a:bodyPr>
            <a:lstStyle/>
            <a:p>
              <a:pPr>
                <a:lnSpc>
                  <a:spcPts val="2985"/>
                </a:lnSpc>
              </a:pPr>
              <a:r>
                <a:rPr lang="zh-CN" altLang="en-US" b="1" dirty="0">
                  <a:solidFill>
                    <a:srgbClr val="0070C0"/>
                  </a:solidFill>
                  <a:cs typeface="+mn-ea"/>
                  <a:sym typeface="+mn-lt"/>
                </a:rPr>
                <a:t>疑似职业病：</a:t>
              </a:r>
              <a:r>
                <a:rPr lang="zh-CN" altLang="en-US" sz="1600" dirty="0">
                  <a:solidFill>
                    <a:schemeClr val="tx1">
                      <a:lumMod val="75000"/>
                      <a:lumOff val="25000"/>
                    </a:schemeClr>
                  </a:solidFill>
                  <a:cs typeface="+mn-ea"/>
                  <a:sym typeface="+mn-lt"/>
                </a:rPr>
                <a:t>是指经健康检查机构检查发现，怀疑患有职业病，但尚未经职业病诊断机构明确诊断的特定时间段的疾病状态。</a:t>
              </a:r>
              <a:endParaRPr lang="zh-CN" altLang="en-US" sz="1600" kern="0" dirty="0">
                <a:solidFill>
                  <a:schemeClr val="tx1">
                    <a:lumMod val="75000"/>
                    <a:lumOff val="25000"/>
                  </a:schemeClr>
                </a:solidFill>
                <a:cs typeface="+mn-ea"/>
                <a:sym typeface="+mn-lt"/>
              </a:endParaRPr>
            </a:p>
          </p:txBody>
        </p:sp>
      </p:grpSp>
      <p:grpSp>
        <p:nvGrpSpPr>
          <p:cNvPr id="240" name="组合 30"/>
          <p:cNvGrpSpPr/>
          <p:nvPr/>
        </p:nvGrpSpPr>
        <p:grpSpPr>
          <a:xfrm>
            <a:off x="4255215" y="4341921"/>
            <a:ext cx="6861809" cy="1732915"/>
            <a:chOff x="683568" y="1509667"/>
            <a:chExt cx="2888403" cy="1299687"/>
          </a:xfrm>
        </p:grpSpPr>
        <p:sp>
          <p:nvSpPr>
            <p:cNvPr id="1049246" name="KSO_GN1"/>
            <p:cNvSpPr txBox="1"/>
            <p:nvPr/>
          </p:nvSpPr>
          <p:spPr>
            <a:xfrm>
              <a:off x="683568" y="1562447"/>
              <a:ext cx="360000" cy="360000"/>
            </a:xfrm>
            <a:prstGeom prst="rect">
              <a:avLst/>
            </a:prstGeom>
            <a:noFill/>
          </p:spPr>
          <p:txBody>
            <a:bodyPr wrap="square" lIns="0" tIns="0" rIns="0" bIns="0" rtlCol="0" anchor="t" anchorCtr="0">
              <a:noAutofit/>
            </a:bodyPr>
            <a:lstStyle/>
            <a:p>
              <a:r>
                <a:rPr lang="en-US" altLang="zh-CN" sz="3200" b="1" kern="0" dirty="0">
                  <a:solidFill>
                    <a:srgbClr val="0070C0"/>
                  </a:solidFill>
                  <a:cs typeface="+mn-ea"/>
                  <a:sym typeface="+mn-lt"/>
                </a:rPr>
                <a:t>03</a:t>
              </a:r>
            </a:p>
          </p:txBody>
        </p:sp>
        <p:cxnSp>
          <p:nvCxnSpPr>
            <p:cNvPr id="3145741" name="直接连接符 32"/>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1049247" name="KSO_GT1.1.1"/>
            <p:cNvSpPr txBox="1"/>
            <p:nvPr/>
          </p:nvSpPr>
          <p:spPr>
            <a:xfrm>
              <a:off x="1048427" y="1564436"/>
              <a:ext cx="2523544" cy="1244918"/>
            </a:xfrm>
            <a:prstGeom prst="rect">
              <a:avLst/>
            </a:prstGeom>
            <a:noFill/>
          </p:spPr>
          <p:txBody>
            <a:bodyPr wrap="square" lIns="0" tIns="0" rIns="0" bIns="0" rtlCol="0" anchor="t" anchorCtr="0">
              <a:noAutofit/>
            </a:bodyPr>
            <a:lstStyle/>
            <a:p>
              <a:pPr algn="just">
                <a:lnSpc>
                  <a:spcPts val="2985"/>
                </a:lnSpc>
              </a:pPr>
              <a:r>
                <a:rPr lang="zh-CN" altLang="en-US" b="1" dirty="0">
                  <a:solidFill>
                    <a:srgbClr val="0070C0"/>
                  </a:solidFill>
                  <a:cs typeface="+mn-ea"/>
                  <a:sym typeface="+mn-lt"/>
                </a:rPr>
                <a:t>职业健康监护：</a:t>
              </a:r>
              <a:r>
                <a:rPr lang="zh-CN" altLang="en-US" sz="1600" dirty="0">
                  <a:solidFill>
                    <a:schemeClr val="tx1">
                      <a:lumMod val="75000"/>
                      <a:lumOff val="25000"/>
                    </a:schemeClr>
                  </a:solidFill>
                  <a:cs typeface="+mn-ea"/>
                  <a:sym typeface="+mn-lt"/>
                </a:rPr>
                <a:t>是根据劳动者的职业接触史，对劳动者进行定期或不定期的有针对性的医学健康检查，连续性地监测劳动者健康发展状况，并结合其他健康相关资料，分析劳动者健康变化与所接触的职业病危害因素之间关系的活动。</a:t>
              </a:r>
              <a:endParaRPr lang="zh-CN" altLang="en-US" sz="1600" kern="0" dirty="0">
                <a:solidFill>
                  <a:schemeClr val="tx1">
                    <a:lumMod val="75000"/>
                    <a:lumOff val="25000"/>
                  </a:schemeClr>
                </a:solidFill>
                <a:cs typeface="+mn-ea"/>
                <a:sym typeface="+mn-lt"/>
              </a:endParaRPr>
            </a:p>
          </p:txBody>
        </p:sp>
      </p:grpSp>
      <p:grpSp>
        <p:nvGrpSpPr>
          <p:cNvPr id="67" name="组合 66"/>
          <p:cNvGrpSpPr/>
          <p:nvPr/>
        </p:nvGrpSpPr>
        <p:grpSpPr>
          <a:xfrm>
            <a:off x="407035" y="404495"/>
            <a:ext cx="3282950" cy="775335"/>
            <a:chOff x="641" y="637"/>
            <a:chExt cx="517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749" y="837"/>
              <a:ext cx="4062"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职业健康常识</a:t>
              </a:r>
            </a:p>
          </p:txBody>
        </p:sp>
      </p:grpSp>
      <p:pic>
        <p:nvPicPr>
          <p:cNvPr id="2" name="图片 1" descr="51miz-E1236767-E9EF153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3525" y="1654175"/>
            <a:ext cx="3725545" cy="37255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38"/>
                                        </p:tgtEl>
                                        <p:attrNameLst>
                                          <p:attrName>style.visibility</p:attrName>
                                        </p:attrNameLst>
                                      </p:cBhvr>
                                      <p:to>
                                        <p:strVal val="visible"/>
                                      </p:to>
                                    </p:set>
                                    <p:animEffect transition="in" filter="wipe(down)">
                                      <p:cBhvr>
                                        <p:cTn id="11" dur="500"/>
                                        <p:tgtEl>
                                          <p:spTgt spid="23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39"/>
                                        </p:tgtEl>
                                        <p:attrNameLst>
                                          <p:attrName>style.visibility</p:attrName>
                                        </p:attrNameLst>
                                      </p:cBhvr>
                                      <p:to>
                                        <p:strVal val="visible"/>
                                      </p:to>
                                    </p:set>
                                    <p:animEffect transition="in" filter="wipe(down)">
                                      <p:cBhvr>
                                        <p:cTn id="15" dur="500"/>
                                        <p:tgtEl>
                                          <p:spTgt spid="2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40"/>
                                        </p:tgtEl>
                                        <p:attrNameLst>
                                          <p:attrName>style.visibility</p:attrName>
                                        </p:attrNameLst>
                                      </p:cBhvr>
                                      <p:to>
                                        <p:strVal val="visible"/>
                                      </p:to>
                                    </p:set>
                                    <p:animEffect transition="in" filter="wipe(down)">
                                      <p:cBhvr>
                                        <p:cTn id="19" dur="500"/>
                                        <p:tgtEl>
                                          <p:spTgt spid="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6" name="组合 265"/>
          <p:cNvGrpSpPr>
            <a:grpSpLocks noChangeAspect="1"/>
          </p:cNvGrpSpPr>
          <p:nvPr/>
        </p:nvGrpSpPr>
        <p:grpSpPr>
          <a:xfrm>
            <a:off x="1270963" y="7893403"/>
            <a:ext cx="10338203" cy="2497312"/>
            <a:chOff x="1587" y="1470"/>
            <a:chExt cx="16027" cy="3863"/>
          </a:xfrm>
        </p:grpSpPr>
        <p:grpSp>
          <p:nvGrpSpPr>
            <p:cNvPr id="247" name="组合 246"/>
            <p:cNvGrpSpPr/>
            <p:nvPr/>
          </p:nvGrpSpPr>
          <p:grpSpPr>
            <a:xfrm>
              <a:off x="1587" y="1470"/>
              <a:ext cx="16027" cy="2514"/>
              <a:chOff x="1547664" y="1556792"/>
              <a:chExt cx="6408712" cy="1066529"/>
            </a:xfrm>
          </p:grpSpPr>
          <p:sp>
            <p:nvSpPr>
              <p:cNvPr id="1049257" name="矩形 4"/>
              <p:cNvSpPr/>
              <p:nvPr/>
            </p:nvSpPr>
            <p:spPr>
              <a:xfrm>
                <a:off x="1698812" y="2348880"/>
                <a:ext cx="6120680" cy="274441"/>
              </a:xfrm>
              <a:custGeom>
                <a:avLst/>
                <a:gdLst>
                  <a:gd name="connsiteX0" fmla="*/ 0 w 6120680"/>
                  <a:gd name="connsiteY0" fmla="*/ 0 h 2736304"/>
                  <a:gd name="connsiteX1" fmla="*/ 6120680 w 6120680"/>
                  <a:gd name="connsiteY1" fmla="*/ 0 h 2736304"/>
                  <a:gd name="connsiteX2" fmla="*/ 6120680 w 6120680"/>
                  <a:gd name="connsiteY2" fmla="*/ 2736304 h 2736304"/>
                  <a:gd name="connsiteX3" fmla="*/ 0 w 6120680"/>
                  <a:gd name="connsiteY3" fmla="*/ 2736304 h 2736304"/>
                  <a:gd name="connsiteX4" fmla="*/ 0 w 6120680"/>
                  <a:gd name="connsiteY4" fmla="*/ 0 h 2736304"/>
                  <a:gd name="connsiteX0-1" fmla="*/ 0 w 6120680"/>
                  <a:gd name="connsiteY0-2" fmla="*/ 0 h 2736304"/>
                  <a:gd name="connsiteX1-3" fmla="*/ 6120680 w 6120680"/>
                  <a:gd name="connsiteY1-4" fmla="*/ 0 h 2736304"/>
                  <a:gd name="connsiteX2-5" fmla="*/ 6120680 w 6120680"/>
                  <a:gd name="connsiteY2-6" fmla="*/ 2736304 h 2736304"/>
                  <a:gd name="connsiteX3-7" fmla="*/ 3137883 w 6120680"/>
                  <a:gd name="connsiteY3-8" fmla="*/ 2729535 h 2736304"/>
                  <a:gd name="connsiteX4-9" fmla="*/ 0 w 6120680"/>
                  <a:gd name="connsiteY4-10" fmla="*/ 2736304 h 2736304"/>
                  <a:gd name="connsiteX5" fmla="*/ 0 w 6120680"/>
                  <a:gd name="connsiteY5" fmla="*/ 0 h 2736304"/>
                  <a:gd name="connsiteX0-11" fmla="*/ 0 w 6120680"/>
                  <a:gd name="connsiteY0-12" fmla="*/ 0 h 2736304"/>
                  <a:gd name="connsiteX1-13" fmla="*/ 6120680 w 6120680"/>
                  <a:gd name="connsiteY1-14" fmla="*/ 0 h 2736304"/>
                  <a:gd name="connsiteX2-15" fmla="*/ 6120680 w 6120680"/>
                  <a:gd name="connsiteY2-16" fmla="*/ 2736304 h 2736304"/>
                  <a:gd name="connsiteX3-17" fmla="*/ 3149915 w 6120680"/>
                  <a:gd name="connsiteY3-18" fmla="*/ 2152019 h 2736304"/>
                  <a:gd name="connsiteX4-19" fmla="*/ 0 w 6120680"/>
                  <a:gd name="connsiteY4-20" fmla="*/ 2736304 h 2736304"/>
                  <a:gd name="connsiteX5-21" fmla="*/ 0 w 6120680"/>
                  <a:gd name="connsiteY5-22" fmla="*/ 0 h 2736304"/>
                  <a:gd name="connsiteX0-23" fmla="*/ 0 w 6120680"/>
                  <a:gd name="connsiteY0-24" fmla="*/ 0 h 2736304"/>
                  <a:gd name="connsiteX1-25" fmla="*/ 6120680 w 6120680"/>
                  <a:gd name="connsiteY1-26" fmla="*/ 0 h 2736304"/>
                  <a:gd name="connsiteX2-27" fmla="*/ 6120680 w 6120680"/>
                  <a:gd name="connsiteY2-28" fmla="*/ 2736304 h 2736304"/>
                  <a:gd name="connsiteX3-29" fmla="*/ 3125852 w 6120680"/>
                  <a:gd name="connsiteY3-30" fmla="*/ 2236240 h 2736304"/>
                  <a:gd name="connsiteX4-31" fmla="*/ 0 w 6120680"/>
                  <a:gd name="connsiteY4-32" fmla="*/ 2736304 h 2736304"/>
                  <a:gd name="connsiteX5-33" fmla="*/ 0 w 6120680"/>
                  <a:gd name="connsiteY5-34" fmla="*/ 0 h 2736304"/>
                  <a:gd name="connsiteX0-35" fmla="*/ 0 w 6120680"/>
                  <a:gd name="connsiteY0-36" fmla="*/ 0 h 2736304"/>
                  <a:gd name="connsiteX1-37" fmla="*/ 6120680 w 6120680"/>
                  <a:gd name="connsiteY1-38" fmla="*/ 0 h 2736304"/>
                  <a:gd name="connsiteX2-39" fmla="*/ 6120680 w 6120680"/>
                  <a:gd name="connsiteY2-40" fmla="*/ 2736304 h 2736304"/>
                  <a:gd name="connsiteX3-41" fmla="*/ 3125852 w 6120680"/>
                  <a:gd name="connsiteY3-42" fmla="*/ 2320461 h 2736304"/>
                  <a:gd name="connsiteX4-43" fmla="*/ 0 w 6120680"/>
                  <a:gd name="connsiteY4-44" fmla="*/ 2736304 h 2736304"/>
                  <a:gd name="connsiteX5-45" fmla="*/ 0 w 6120680"/>
                  <a:gd name="connsiteY5-46" fmla="*/ 0 h 2736304"/>
                  <a:gd name="connsiteX0-47" fmla="*/ 0 w 6120680"/>
                  <a:gd name="connsiteY0-48" fmla="*/ 0 h 2736304"/>
                  <a:gd name="connsiteX1-49" fmla="*/ 6120680 w 6120680"/>
                  <a:gd name="connsiteY1-50" fmla="*/ 0 h 2736304"/>
                  <a:gd name="connsiteX2-51" fmla="*/ 6120680 w 6120680"/>
                  <a:gd name="connsiteY2-52" fmla="*/ 2736304 h 2736304"/>
                  <a:gd name="connsiteX3-53" fmla="*/ 2957410 w 6120680"/>
                  <a:gd name="connsiteY3-54" fmla="*/ 2320461 h 2736304"/>
                  <a:gd name="connsiteX4-55" fmla="*/ 0 w 6120680"/>
                  <a:gd name="connsiteY4-56" fmla="*/ 2736304 h 2736304"/>
                  <a:gd name="connsiteX5-57" fmla="*/ 0 w 6120680"/>
                  <a:gd name="connsiteY5-58" fmla="*/ 0 h 273630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6120680" h="2736304">
                    <a:moveTo>
                      <a:pt x="0" y="0"/>
                    </a:moveTo>
                    <a:lnTo>
                      <a:pt x="6120680" y="0"/>
                    </a:lnTo>
                    <a:lnTo>
                      <a:pt x="6120680" y="2736304"/>
                    </a:lnTo>
                    <a:lnTo>
                      <a:pt x="2957410" y="2320461"/>
                    </a:lnTo>
                    <a:lnTo>
                      <a:pt x="0" y="2736304"/>
                    </a:lnTo>
                    <a:lnTo>
                      <a:pt x="0" y="0"/>
                    </a:lnTo>
                    <a:close/>
                  </a:path>
                </a:pathLst>
              </a:custGeom>
              <a:noFill/>
              <a:ln w="9525">
                <a:noFill/>
              </a:ln>
            </p:spPr>
            <p:txBody>
              <a:bodyPr wrap="square" anchor="t">
                <a:spAutoFit/>
              </a:bodyPr>
              <a:lstStyle/>
              <a:p>
                <a:pPr>
                  <a:lnSpc>
                    <a:spcPct val="150000"/>
                  </a:lnSpc>
                </a:pPr>
                <a:endParaRPr lang="en-US" sz="1600" b="1">
                  <a:solidFill>
                    <a:schemeClr val="tx1">
                      <a:lumMod val="75000"/>
                      <a:lumOff val="25000"/>
                    </a:schemeClr>
                  </a:solidFill>
                  <a:cs typeface="+mn-ea"/>
                  <a:sym typeface="+mn-lt"/>
                </a:endParaRPr>
              </a:p>
            </p:txBody>
          </p:sp>
          <p:sp>
            <p:nvSpPr>
              <p:cNvPr id="1049258" name="矩形 248"/>
              <p:cNvSpPr/>
              <p:nvPr/>
            </p:nvSpPr>
            <p:spPr>
              <a:xfrm>
                <a:off x="1547664" y="1556792"/>
                <a:ext cx="6408712" cy="274441"/>
              </a:xfrm>
              <a:prstGeom prst="rect">
                <a:avLst/>
              </a:prstGeom>
              <a:noFill/>
              <a:ln w="9525">
                <a:noFill/>
              </a:ln>
            </p:spPr>
            <p:txBody>
              <a:bodyPr wrap="square" anchor="t">
                <a:spAutoFit/>
              </a:bodyPr>
              <a:lstStyle/>
              <a:p>
                <a:pPr>
                  <a:lnSpc>
                    <a:spcPct val="150000"/>
                  </a:lnSpc>
                </a:pPr>
                <a:endParaRPr lang="en-US" sz="1600" b="1">
                  <a:solidFill>
                    <a:schemeClr val="tx1">
                      <a:lumMod val="75000"/>
                      <a:lumOff val="25000"/>
                    </a:schemeClr>
                  </a:solidFill>
                  <a:cs typeface="+mn-ea"/>
                  <a:sym typeface="+mn-lt"/>
                </a:endParaRPr>
              </a:p>
            </p:txBody>
          </p:sp>
          <p:sp>
            <p:nvSpPr>
              <p:cNvPr id="1049259" name="矩形 249"/>
              <p:cNvSpPr/>
              <p:nvPr/>
            </p:nvSpPr>
            <p:spPr>
              <a:xfrm>
                <a:off x="1674748" y="1930245"/>
                <a:ext cx="6144744" cy="274431"/>
              </a:xfrm>
              <a:prstGeom prst="rect">
                <a:avLst/>
              </a:prstGeom>
              <a:noFill/>
              <a:ln w="9525">
                <a:noFill/>
              </a:ln>
            </p:spPr>
            <p:txBody>
              <a:bodyPr wrap="square" anchor="t">
                <a:spAutoFit/>
              </a:bodyPr>
              <a:lstStyle/>
              <a:p>
                <a:pPr>
                  <a:lnSpc>
                    <a:spcPct val="150000"/>
                  </a:lnSpc>
                </a:pPr>
                <a:endParaRPr lang="en-US" sz="1600" b="1">
                  <a:solidFill>
                    <a:schemeClr val="tx1">
                      <a:lumMod val="75000"/>
                      <a:lumOff val="25000"/>
                    </a:schemeClr>
                  </a:solidFill>
                  <a:cs typeface="+mn-ea"/>
                  <a:sym typeface="+mn-lt"/>
                </a:endParaRPr>
              </a:p>
            </p:txBody>
          </p:sp>
        </p:grpSp>
        <p:sp>
          <p:nvSpPr>
            <p:cNvPr id="1049260" name="泪滴形 7"/>
            <p:cNvSpPr/>
            <p:nvPr/>
          </p:nvSpPr>
          <p:spPr>
            <a:xfrm rot="18998822">
              <a:off x="3006" y="2542"/>
              <a:ext cx="2471" cy="647"/>
            </a:xfrm>
            <a:custGeom>
              <a:avLst/>
              <a:gdLst>
                <a:gd name="connsiteX0" fmla="*/ 0 w 1944216"/>
                <a:gd name="connsiteY0" fmla="*/ 972108 h 1944216"/>
                <a:gd name="connsiteX1" fmla="*/ 972108 w 1944216"/>
                <a:gd name="connsiteY1" fmla="*/ 0 h 1944216"/>
                <a:gd name="connsiteX2" fmla="*/ 2146521 w 1944216"/>
                <a:gd name="connsiteY2" fmla="*/ -202305 h 1944216"/>
                <a:gd name="connsiteX3" fmla="*/ 1944216 w 1944216"/>
                <a:gd name="connsiteY3" fmla="*/ 972108 h 1944216"/>
                <a:gd name="connsiteX4" fmla="*/ 972108 w 1944216"/>
                <a:gd name="connsiteY4" fmla="*/ 1944216 h 1944216"/>
                <a:gd name="connsiteX5" fmla="*/ 0 w 1944216"/>
                <a:gd name="connsiteY5" fmla="*/ 972108 h 1944216"/>
                <a:gd name="connsiteX0-1" fmla="*/ 0 w 2146521"/>
                <a:gd name="connsiteY0-2" fmla="*/ 1174413 h 2146521"/>
                <a:gd name="connsiteX1-3" fmla="*/ 972108 w 2146521"/>
                <a:gd name="connsiteY1-4" fmla="*/ 202305 h 2146521"/>
                <a:gd name="connsiteX2-5" fmla="*/ 2146521 w 2146521"/>
                <a:gd name="connsiteY2-6" fmla="*/ 0 h 2146521"/>
                <a:gd name="connsiteX3-7" fmla="*/ 1944216 w 2146521"/>
                <a:gd name="connsiteY3-8" fmla="*/ 1174413 h 2146521"/>
                <a:gd name="connsiteX4-9" fmla="*/ 972108 w 2146521"/>
                <a:gd name="connsiteY4-10" fmla="*/ 2146521 h 2146521"/>
                <a:gd name="connsiteX5-11" fmla="*/ 0 w 2146521"/>
                <a:gd name="connsiteY5-12" fmla="*/ 1174413 h 2146521"/>
                <a:gd name="connsiteX0-13" fmla="*/ 0 w 2146521"/>
                <a:gd name="connsiteY0-14" fmla="*/ 1174413 h 2146521"/>
                <a:gd name="connsiteX1-15" fmla="*/ 972108 w 2146521"/>
                <a:gd name="connsiteY1-16" fmla="*/ 202305 h 2146521"/>
                <a:gd name="connsiteX2-17" fmla="*/ 2146521 w 2146521"/>
                <a:gd name="connsiteY2-18" fmla="*/ 0 h 2146521"/>
                <a:gd name="connsiteX3-19" fmla="*/ 1944216 w 2146521"/>
                <a:gd name="connsiteY3-20" fmla="*/ 1174413 h 2146521"/>
                <a:gd name="connsiteX4-21" fmla="*/ 972108 w 2146521"/>
                <a:gd name="connsiteY4-22" fmla="*/ 2146521 h 2146521"/>
                <a:gd name="connsiteX5-23" fmla="*/ 0 w 2146521"/>
                <a:gd name="connsiteY5-24" fmla="*/ 1174413 h 21465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146521" h="2146521">
                  <a:moveTo>
                    <a:pt x="0" y="1174413"/>
                  </a:moveTo>
                  <a:cubicBezTo>
                    <a:pt x="0" y="637533"/>
                    <a:pt x="441728" y="285594"/>
                    <a:pt x="972108" y="202305"/>
                  </a:cubicBezTo>
                  <a:cubicBezTo>
                    <a:pt x="1452515" y="126864"/>
                    <a:pt x="1755050" y="134870"/>
                    <a:pt x="2146521" y="0"/>
                  </a:cubicBezTo>
                  <a:cubicBezTo>
                    <a:pt x="2011651" y="391471"/>
                    <a:pt x="2032628" y="689294"/>
                    <a:pt x="1944216" y="1174413"/>
                  </a:cubicBezTo>
                  <a:cubicBezTo>
                    <a:pt x="1944216" y="1711293"/>
                    <a:pt x="1508988" y="2146521"/>
                    <a:pt x="972108" y="2146521"/>
                  </a:cubicBezTo>
                  <a:cubicBezTo>
                    <a:pt x="435228" y="2146521"/>
                    <a:pt x="0" y="1711293"/>
                    <a:pt x="0" y="1174413"/>
                  </a:cubicBezTo>
                  <a:close/>
                </a:path>
              </a:pathLst>
            </a:custGeom>
            <a:noFill/>
            <a:ln w="9525">
              <a:noFill/>
            </a:ln>
          </p:spPr>
          <p:txBody>
            <a:bodyPr wrap="square" anchor="t">
              <a:spAutoFit/>
            </a:bodyPr>
            <a:lstStyle/>
            <a:p>
              <a:pPr>
                <a:lnSpc>
                  <a:spcPct val="150000"/>
                </a:lnSpc>
              </a:pPr>
              <a:endParaRPr lang="en-US" sz="1600" b="1">
                <a:solidFill>
                  <a:schemeClr val="tx1">
                    <a:lumMod val="75000"/>
                    <a:lumOff val="25000"/>
                  </a:schemeClr>
                </a:solidFill>
                <a:cs typeface="+mn-ea"/>
                <a:sym typeface="+mn-lt"/>
              </a:endParaRPr>
            </a:p>
          </p:txBody>
        </p:sp>
        <p:sp>
          <p:nvSpPr>
            <p:cNvPr id="1049261" name="泪滴形 7"/>
            <p:cNvSpPr/>
            <p:nvPr/>
          </p:nvSpPr>
          <p:spPr>
            <a:xfrm rot="18998822">
              <a:off x="8221" y="3153"/>
              <a:ext cx="2471" cy="647"/>
            </a:xfrm>
            <a:custGeom>
              <a:avLst/>
              <a:gdLst>
                <a:gd name="connsiteX0" fmla="*/ 0 w 1944216"/>
                <a:gd name="connsiteY0" fmla="*/ 972108 h 1944216"/>
                <a:gd name="connsiteX1" fmla="*/ 972108 w 1944216"/>
                <a:gd name="connsiteY1" fmla="*/ 0 h 1944216"/>
                <a:gd name="connsiteX2" fmla="*/ 2146521 w 1944216"/>
                <a:gd name="connsiteY2" fmla="*/ -202305 h 1944216"/>
                <a:gd name="connsiteX3" fmla="*/ 1944216 w 1944216"/>
                <a:gd name="connsiteY3" fmla="*/ 972108 h 1944216"/>
                <a:gd name="connsiteX4" fmla="*/ 972108 w 1944216"/>
                <a:gd name="connsiteY4" fmla="*/ 1944216 h 1944216"/>
                <a:gd name="connsiteX5" fmla="*/ 0 w 1944216"/>
                <a:gd name="connsiteY5" fmla="*/ 972108 h 1944216"/>
                <a:gd name="connsiteX0-1" fmla="*/ 0 w 2146521"/>
                <a:gd name="connsiteY0-2" fmla="*/ 1174413 h 2146521"/>
                <a:gd name="connsiteX1-3" fmla="*/ 972108 w 2146521"/>
                <a:gd name="connsiteY1-4" fmla="*/ 202305 h 2146521"/>
                <a:gd name="connsiteX2-5" fmla="*/ 2146521 w 2146521"/>
                <a:gd name="connsiteY2-6" fmla="*/ 0 h 2146521"/>
                <a:gd name="connsiteX3-7" fmla="*/ 1944216 w 2146521"/>
                <a:gd name="connsiteY3-8" fmla="*/ 1174413 h 2146521"/>
                <a:gd name="connsiteX4-9" fmla="*/ 972108 w 2146521"/>
                <a:gd name="connsiteY4-10" fmla="*/ 2146521 h 2146521"/>
                <a:gd name="connsiteX5-11" fmla="*/ 0 w 2146521"/>
                <a:gd name="connsiteY5-12" fmla="*/ 1174413 h 2146521"/>
                <a:gd name="connsiteX0-13" fmla="*/ 0 w 2146521"/>
                <a:gd name="connsiteY0-14" fmla="*/ 1174413 h 2146521"/>
                <a:gd name="connsiteX1-15" fmla="*/ 972108 w 2146521"/>
                <a:gd name="connsiteY1-16" fmla="*/ 202305 h 2146521"/>
                <a:gd name="connsiteX2-17" fmla="*/ 2146521 w 2146521"/>
                <a:gd name="connsiteY2-18" fmla="*/ 0 h 2146521"/>
                <a:gd name="connsiteX3-19" fmla="*/ 1944216 w 2146521"/>
                <a:gd name="connsiteY3-20" fmla="*/ 1174413 h 2146521"/>
                <a:gd name="connsiteX4-21" fmla="*/ 972108 w 2146521"/>
                <a:gd name="connsiteY4-22" fmla="*/ 2146521 h 2146521"/>
                <a:gd name="connsiteX5-23" fmla="*/ 0 w 2146521"/>
                <a:gd name="connsiteY5-24" fmla="*/ 1174413 h 21465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146521" h="2146521">
                  <a:moveTo>
                    <a:pt x="0" y="1174413"/>
                  </a:moveTo>
                  <a:cubicBezTo>
                    <a:pt x="0" y="637533"/>
                    <a:pt x="441728" y="285594"/>
                    <a:pt x="972108" y="202305"/>
                  </a:cubicBezTo>
                  <a:cubicBezTo>
                    <a:pt x="1452515" y="126864"/>
                    <a:pt x="1755050" y="134870"/>
                    <a:pt x="2146521" y="0"/>
                  </a:cubicBezTo>
                  <a:cubicBezTo>
                    <a:pt x="2011651" y="391471"/>
                    <a:pt x="2032628" y="689294"/>
                    <a:pt x="1944216" y="1174413"/>
                  </a:cubicBezTo>
                  <a:cubicBezTo>
                    <a:pt x="1944216" y="1711293"/>
                    <a:pt x="1508988" y="2146521"/>
                    <a:pt x="972108" y="2146521"/>
                  </a:cubicBezTo>
                  <a:cubicBezTo>
                    <a:pt x="435228" y="2146521"/>
                    <a:pt x="0" y="1711293"/>
                    <a:pt x="0" y="1174413"/>
                  </a:cubicBezTo>
                  <a:close/>
                </a:path>
              </a:pathLst>
            </a:custGeom>
            <a:noFill/>
            <a:ln w="9525">
              <a:noFill/>
            </a:ln>
          </p:spPr>
          <p:txBody>
            <a:bodyPr wrap="square" anchor="t">
              <a:spAutoFit/>
            </a:bodyPr>
            <a:lstStyle/>
            <a:p>
              <a:pPr>
                <a:lnSpc>
                  <a:spcPct val="150000"/>
                </a:lnSpc>
              </a:pPr>
              <a:endParaRPr lang="en-US" sz="1600" b="1">
                <a:solidFill>
                  <a:schemeClr val="tx1">
                    <a:lumMod val="75000"/>
                    <a:lumOff val="25000"/>
                  </a:schemeClr>
                </a:solidFill>
                <a:cs typeface="+mn-ea"/>
                <a:sym typeface="+mn-lt"/>
              </a:endParaRPr>
            </a:p>
          </p:txBody>
        </p:sp>
        <p:sp>
          <p:nvSpPr>
            <p:cNvPr id="1049262" name="泪滴形 7"/>
            <p:cNvSpPr/>
            <p:nvPr/>
          </p:nvSpPr>
          <p:spPr>
            <a:xfrm rot="18998822">
              <a:off x="13405" y="2690"/>
              <a:ext cx="2471" cy="647"/>
            </a:xfrm>
            <a:custGeom>
              <a:avLst/>
              <a:gdLst>
                <a:gd name="connsiteX0" fmla="*/ 0 w 1944216"/>
                <a:gd name="connsiteY0" fmla="*/ 972108 h 1944216"/>
                <a:gd name="connsiteX1" fmla="*/ 972108 w 1944216"/>
                <a:gd name="connsiteY1" fmla="*/ 0 h 1944216"/>
                <a:gd name="connsiteX2" fmla="*/ 2146521 w 1944216"/>
                <a:gd name="connsiteY2" fmla="*/ -202305 h 1944216"/>
                <a:gd name="connsiteX3" fmla="*/ 1944216 w 1944216"/>
                <a:gd name="connsiteY3" fmla="*/ 972108 h 1944216"/>
                <a:gd name="connsiteX4" fmla="*/ 972108 w 1944216"/>
                <a:gd name="connsiteY4" fmla="*/ 1944216 h 1944216"/>
                <a:gd name="connsiteX5" fmla="*/ 0 w 1944216"/>
                <a:gd name="connsiteY5" fmla="*/ 972108 h 1944216"/>
                <a:gd name="connsiteX0-1" fmla="*/ 0 w 2146521"/>
                <a:gd name="connsiteY0-2" fmla="*/ 1174413 h 2146521"/>
                <a:gd name="connsiteX1-3" fmla="*/ 972108 w 2146521"/>
                <a:gd name="connsiteY1-4" fmla="*/ 202305 h 2146521"/>
                <a:gd name="connsiteX2-5" fmla="*/ 2146521 w 2146521"/>
                <a:gd name="connsiteY2-6" fmla="*/ 0 h 2146521"/>
                <a:gd name="connsiteX3-7" fmla="*/ 1944216 w 2146521"/>
                <a:gd name="connsiteY3-8" fmla="*/ 1174413 h 2146521"/>
                <a:gd name="connsiteX4-9" fmla="*/ 972108 w 2146521"/>
                <a:gd name="connsiteY4-10" fmla="*/ 2146521 h 2146521"/>
                <a:gd name="connsiteX5-11" fmla="*/ 0 w 2146521"/>
                <a:gd name="connsiteY5-12" fmla="*/ 1174413 h 2146521"/>
                <a:gd name="connsiteX0-13" fmla="*/ 0 w 2146521"/>
                <a:gd name="connsiteY0-14" fmla="*/ 1174413 h 2146521"/>
                <a:gd name="connsiteX1-15" fmla="*/ 972108 w 2146521"/>
                <a:gd name="connsiteY1-16" fmla="*/ 202305 h 2146521"/>
                <a:gd name="connsiteX2-17" fmla="*/ 2146521 w 2146521"/>
                <a:gd name="connsiteY2-18" fmla="*/ 0 h 2146521"/>
                <a:gd name="connsiteX3-19" fmla="*/ 1944216 w 2146521"/>
                <a:gd name="connsiteY3-20" fmla="*/ 1174413 h 2146521"/>
                <a:gd name="connsiteX4-21" fmla="*/ 972108 w 2146521"/>
                <a:gd name="connsiteY4-22" fmla="*/ 2146521 h 2146521"/>
                <a:gd name="connsiteX5-23" fmla="*/ 0 w 2146521"/>
                <a:gd name="connsiteY5-24" fmla="*/ 1174413 h 21465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146521" h="2146521">
                  <a:moveTo>
                    <a:pt x="0" y="1174413"/>
                  </a:moveTo>
                  <a:cubicBezTo>
                    <a:pt x="0" y="637533"/>
                    <a:pt x="441728" y="285594"/>
                    <a:pt x="972108" y="202305"/>
                  </a:cubicBezTo>
                  <a:cubicBezTo>
                    <a:pt x="1452515" y="126864"/>
                    <a:pt x="1755050" y="134870"/>
                    <a:pt x="2146521" y="0"/>
                  </a:cubicBezTo>
                  <a:cubicBezTo>
                    <a:pt x="2011651" y="391471"/>
                    <a:pt x="2032628" y="689294"/>
                    <a:pt x="1944216" y="1174413"/>
                  </a:cubicBezTo>
                  <a:cubicBezTo>
                    <a:pt x="1944216" y="1711293"/>
                    <a:pt x="1508988" y="2146521"/>
                    <a:pt x="972108" y="2146521"/>
                  </a:cubicBezTo>
                  <a:cubicBezTo>
                    <a:pt x="435228" y="2146521"/>
                    <a:pt x="0" y="1711293"/>
                    <a:pt x="0" y="1174413"/>
                  </a:cubicBezTo>
                  <a:close/>
                </a:path>
              </a:pathLst>
            </a:custGeom>
            <a:noFill/>
            <a:ln w="9525">
              <a:noFill/>
            </a:ln>
          </p:spPr>
          <p:txBody>
            <a:bodyPr wrap="square" anchor="t">
              <a:spAutoFit/>
            </a:bodyPr>
            <a:lstStyle/>
            <a:p>
              <a:pPr>
                <a:lnSpc>
                  <a:spcPct val="150000"/>
                </a:lnSpc>
              </a:pPr>
              <a:endParaRPr lang="en-US" sz="1600" b="1">
                <a:solidFill>
                  <a:schemeClr val="tx1">
                    <a:lumMod val="75000"/>
                    <a:lumOff val="25000"/>
                  </a:schemeClr>
                </a:solidFill>
                <a:cs typeface="+mn-ea"/>
                <a:sym typeface="+mn-lt"/>
              </a:endParaRPr>
            </a:p>
          </p:txBody>
        </p:sp>
        <p:sp>
          <p:nvSpPr>
            <p:cNvPr id="1049263" name="TextBox 31"/>
            <p:cNvSpPr txBox="1"/>
            <p:nvPr/>
          </p:nvSpPr>
          <p:spPr>
            <a:xfrm>
              <a:off x="2052" y="4132"/>
              <a:ext cx="4572" cy="647"/>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sp>
          <p:nvSpPr>
            <p:cNvPr id="1049264" name="TextBox 32"/>
            <p:cNvSpPr txBox="1"/>
            <p:nvPr/>
          </p:nvSpPr>
          <p:spPr>
            <a:xfrm>
              <a:off x="3106" y="2709"/>
              <a:ext cx="2159" cy="647"/>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sp>
          <p:nvSpPr>
            <p:cNvPr id="1049265" name="TextBox 36"/>
            <p:cNvSpPr txBox="1"/>
            <p:nvPr/>
          </p:nvSpPr>
          <p:spPr>
            <a:xfrm>
              <a:off x="13611" y="2935"/>
              <a:ext cx="2058" cy="647"/>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sp>
          <p:nvSpPr>
            <p:cNvPr id="1049266" name="TextBox 38"/>
            <p:cNvSpPr txBox="1"/>
            <p:nvPr/>
          </p:nvSpPr>
          <p:spPr>
            <a:xfrm>
              <a:off x="7162" y="4686"/>
              <a:ext cx="4737" cy="647"/>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sp>
          <p:nvSpPr>
            <p:cNvPr id="1049267" name="TextBox 39"/>
            <p:cNvSpPr txBox="1"/>
            <p:nvPr/>
          </p:nvSpPr>
          <p:spPr>
            <a:xfrm>
              <a:off x="12461" y="4419"/>
              <a:ext cx="4797" cy="647"/>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grpSp>
      <p:grpSp>
        <p:nvGrpSpPr>
          <p:cNvPr id="3" name="组合 2"/>
          <p:cNvGrpSpPr/>
          <p:nvPr/>
        </p:nvGrpSpPr>
        <p:grpSpPr>
          <a:xfrm>
            <a:off x="4534535" y="2419985"/>
            <a:ext cx="3359150" cy="2532380"/>
            <a:chOff x="7141" y="3472"/>
            <a:chExt cx="5290" cy="3988"/>
          </a:xfrm>
        </p:grpSpPr>
        <p:grpSp>
          <p:nvGrpSpPr>
            <p:cNvPr id="2" name="组合 1"/>
            <p:cNvGrpSpPr/>
            <p:nvPr/>
          </p:nvGrpSpPr>
          <p:grpSpPr>
            <a:xfrm>
              <a:off x="7559" y="3472"/>
              <a:ext cx="4416" cy="3988"/>
              <a:chOff x="3169966" y="1582616"/>
              <a:chExt cx="2804069" cy="2532184"/>
            </a:xfrm>
          </p:grpSpPr>
          <p:sp>
            <p:nvSpPr>
              <p:cNvPr id="4" name="Freeform: Shape 19"/>
              <p:cNvSpPr/>
              <p:nvPr/>
            </p:nvSpPr>
            <p:spPr bwMode="auto">
              <a:xfrm>
                <a:off x="3169966" y="2674465"/>
                <a:ext cx="2180463" cy="1440335"/>
              </a:xfrm>
              <a:custGeom>
                <a:avLst/>
                <a:gdLst>
                  <a:gd name="T0" fmla="*/ 37 w 1723"/>
                  <a:gd name="T1" fmla="*/ 721 h 1138"/>
                  <a:gd name="T2" fmla="*/ 451 w 1723"/>
                  <a:gd name="T3" fmla="*/ 0 h 1138"/>
                  <a:gd name="T4" fmla="*/ 451 w 1723"/>
                  <a:gd name="T5" fmla="*/ 0 h 1138"/>
                  <a:gd name="T6" fmla="*/ 634 w 1723"/>
                  <a:gd name="T7" fmla="*/ 605 h 1138"/>
                  <a:gd name="T8" fmla="*/ 1330 w 1723"/>
                  <a:gd name="T9" fmla="*/ 579 h 1138"/>
                  <a:gd name="T10" fmla="*/ 1446 w 1723"/>
                  <a:gd name="T11" fmla="*/ 325 h 1138"/>
                  <a:gd name="T12" fmla="*/ 1277 w 1723"/>
                  <a:gd name="T13" fmla="*/ 32 h 1138"/>
                  <a:gd name="T14" fmla="*/ 1071 w 1723"/>
                  <a:gd name="T15" fmla="*/ 1138 h 1138"/>
                  <a:gd name="T16" fmla="*/ 1071 w 1723"/>
                  <a:gd name="T17" fmla="*/ 1138 h 1138"/>
                  <a:gd name="T18" fmla="*/ 279 w 1723"/>
                  <a:gd name="T19" fmla="*/ 1138 h 1138"/>
                  <a:gd name="T20" fmla="*/ 0 w 1723"/>
                  <a:gd name="T21" fmla="*/ 860 h 1138"/>
                  <a:gd name="T22" fmla="*/ 37 w 1723"/>
                  <a:gd name="T23" fmla="*/ 721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23" h="1138">
                    <a:moveTo>
                      <a:pt x="37" y="721"/>
                    </a:moveTo>
                    <a:cubicBezTo>
                      <a:pt x="451" y="0"/>
                      <a:pt x="451" y="0"/>
                      <a:pt x="451" y="0"/>
                    </a:cubicBezTo>
                    <a:cubicBezTo>
                      <a:pt x="451" y="0"/>
                      <a:pt x="451" y="0"/>
                      <a:pt x="451" y="0"/>
                    </a:cubicBezTo>
                    <a:cubicBezTo>
                      <a:pt x="342" y="265"/>
                      <a:pt x="450" y="484"/>
                      <a:pt x="634" y="605"/>
                    </a:cubicBezTo>
                    <a:cubicBezTo>
                      <a:pt x="828" y="733"/>
                      <a:pt x="1106" y="750"/>
                      <a:pt x="1330" y="579"/>
                    </a:cubicBezTo>
                    <a:cubicBezTo>
                      <a:pt x="1401" y="517"/>
                      <a:pt x="1446" y="426"/>
                      <a:pt x="1446" y="325"/>
                    </a:cubicBezTo>
                    <a:cubicBezTo>
                      <a:pt x="1446" y="196"/>
                      <a:pt x="1378" y="96"/>
                      <a:pt x="1277" y="32"/>
                    </a:cubicBezTo>
                    <a:cubicBezTo>
                      <a:pt x="1723" y="311"/>
                      <a:pt x="1648" y="1131"/>
                      <a:pt x="1071" y="1138"/>
                    </a:cubicBezTo>
                    <a:cubicBezTo>
                      <a:pt x="1071" y="1138"/>
                      <a:pt x="1071" y="1138"/>
                      <a:pt x="1071" y="1138"/>
                    </a:cubicBezTo>
                    <a:cubicBezTo>
                      <a:pt x="279" y="1138"/>
                      <a:pt x="279" y="1138"/>
                      <a:pt x="279" y="1138"/>
                    </a:cubicBezTo>
                    <a:cubicBezTo>
                      <a:pt x="125" y="1138"/>
                      <a:pt x="0" y="1014"/>
                      <a:pt x="0" y="860"/>
                    </a:cubicBezTo>
                    <a:cubicBezTo>
                      <a:pt x="0" y="809"/>
                      <a:pt x="13" y="762"/>
                      <a:pt x="37" y="721"/>
                    </a:cubicBezTo>
                    <a:close/>
                  </a:path>
                </a:pathLst>
              </a:custGeom>
              <a:solidFill>
                <a:srgbClr val="0070C0"/>
              </a:solidFill>
              <a:ln w="53975">
                <a:solidFill>
                  <a:schemeClr val="bg1"/>
                </a:solidFill>
              </a:ln>
              <a:extLst/>
            </p:spPr>
            <p:txBody>
              <a:bodyPr anchor="ctr"/>
              <a:lstStyle/>
              <a:p>
                <a:pPr algn="ctr"/>
                <a:endParaRPr>
                  <a:cs typeface="+mn-ea"/>
                  <a:sym typeface="+mn-lt"/>
                </a:endParaRPr>
              </a:p>
            </p:txBody>
          </p:sp>
          <p:sp>
            <p:nvSpPr>
              <p:cNvPr id="5" name="Freeform: Shape 20"/>
              <p:cNvSpPr/>
              <p:nvPr/>
            </p:nvSpPr>
            <p:spPr bwMode="auto">
              <a:xfrm>
                <a:off x="3454796" y="1582616"/>
                <a:ext cx="1944183" cy="2232249"/>
              </a:xfrm>
              <a:custGeom>
                <a:avLst/>
                <a:gdLst>
                  <a:gd name="T0" fmla="*/ 226 w 1537"/>
                  <a:gd name="T1" fmla="*/ 862 h 1764"/>
                  <a:gd name="T2" fmla="*/ 640 w 1537"/>
                  <a:gd name="T3" fmla="*/ 141 h 1764"/>
                  <a:gd name="T4" fmla="*/ 883 w 1537"/>
                  <a:gd name="T5" fmla="*/ 0 h 1764"/>
                  <a:gd name="T6" fmla="*/ 1123 w 1537"/>
                  <a:gd name="T7" fmla="*/ 136 h 1764"/>
                  <a:gd name="T8" fmla="*/ 1537 w 1537"/>
                  <a:gd name="T9" fmla="*/ 857 h 1764"/>
                  <a:gd name="T10" fmla="*/ 1537 w 1537"/>
                  <a:gd name="T11" fmla="*/ 857 h 1764"/>
                  <a:gd name="T12" fmla="*/ 545 w 1537"/>
                  <a:gd name="T13" fmla="*/ 1188 h 1764"/>
                  <a:gd name="T14" fmla="*/ 883 w 1537"/>
                  <a:gd name="T15" fmla="*/ 1525 h 1764"/>
                  <a:gd name="T16" fmla="*/ 1094 w 1537"/>
                  <a:gd name="T17" fmla="*/ 1451 h 1764"/>
                  <a:gd name="T18" fmla="*/ 226 w 1537"/>
                  <a:gd name="T19" fmla="*/ 863 h 1764"/>
                  <a:gd name="T20" fmla="*/ 226 w 1537"/>
                  <a:gd name="T21" fmla="*/ 862 h 1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7" h="1764">
                    <a:moveTo>
                      <a:pt x="226" y="862"/>
                    </a:moveTo>
                    <a:cubicBezTo>
                      <a:pt x="640" y="141"/>
                      <a:pt x="640" y="141"/>
                      <a:pt x="640" y="141"/>
                    </a:cubicBezTo>
                    <a:cubicBezTo>
                      <a:pt x="688" y="57"/>
                      <a:pt x="779" y="0"/>
                      <a:pt x="883" y="0"/>
                    </a:cubicBezTo>
                    <a:cubicBezTo>
                      <a:pt x="985" y="0"/>
                      <a:pt x="1074" y="55"/>
                      <a:pt x="1123" y="136"/>
                    </a:cubicBezTo>
                    <a:cubicBezTo>
                      <a:pt x="1537" y="857"/>
                      <a:pt x="1537" y="857"/>
                      <a:pt x="1537" y="857"/>
                    </a:cubicBezTo>
                    <a:cubicBezTo>
                      <a:pt x="1537" y="857"/>
                      <a:pt x="1537" y="857"/>
                      <a:pt x="1537" y="857"/>
                    </a:cubicBezTo>
                    <a:cubicBezTo>
                      <a:pt x="1244" y="356"/>
                      <a:pt x="545" y="671"/>
                      <a:pt x="545" y="1188"/>
                    </a:cubicBezTo>
                    <a:cubicBezTo>
                      <a:pt x="545" y="1374"/>
                      <a:pt x="696" y="1525"/>
                      <a:pt x="883" y="1525"/>
                    </a:cubicBezTo>
                    <a:cubicBezTo>
                      <a:pt x="963" y="1525"/>
                      <a:pt x="1036" y="1498"/>
                      <a:pt x="1094" y="1451"/>
                    </a:cubicBezTo>
                    <a:cubicBezTo>
                      <a:pt x="681" y="1764"/>
                      <a:pt x="0" y="1400"/>
                      <a:pt x="226" y="863"/>
                    </a:cubicBezTo>
                    <a:lnTo>
                      <a:pt x="226" y="862"/>
                    </a:lnTo>
                    <a:close/>
                  </a:path>
                </a:pathLst>
              </a:custGeom>
              <a:solidFill>
                <a:srgbClr val="0070C0"/>
              </a:solidFill>
              <a:ln w="31750">
                <a:solidFill>
                  <a:schemeClr val="bg1"/>
                </a:solidFill>
              </a:ln>
              <a:extLst/>
            </p:spPr>
            <p:txBody>
              <a:bodyPr anchor="ctr"/>
              <a:lstStyle/>
              <a:p>
                <a:pPr algn="ctr"/>
                <a:endParaRPr>
                  <a:cs typeface="+mn-ea"/>
                  <a:sym typeface="+mn-lt"/>
                </a:endParaRPr>
              </a:p>
            </p:txBody>
          </p:sp>
          <p:sp>
            <p:nvSpPr>
              <p:cNvPr id="6" name="Freeform: Shape 21"/>
              <p:cNvSpPr/>
              <p:nvPr/>
            </p:nvSpPr>
            <p:spPr bwMode="auto">
              <a:xfrm>
                <a:off x="4144215" y="2033597"/>
                <a:ext cx="1829820" cy="2081203"/>
              </a:xfrm>
              <a:custGeom>
                <a:avLst/>
                <a:gdLst>
                  <a:gd name="T0" fmla="*/ 992 w 1446"/>
                  <a:gd name="T1" fmla="*/ 501 h 1645"/>
                  <a:gd name="T2" fmla="*/ 1409 w 1446"/>
                  <a:gd name="T3" fmla="*/ 1228 h 1645"/>
                  <a:gd name="T4" fmla="*/ 1446 w 1446"/>
                  <a:gd name="T5" fmla="*/ 1367 h 1645"/>
                  <a:gd name="T6" fmla="*/ 1167 w 1446"/>
                  <a:gd name="T7" fmla="*/ 1645 h 1645"/>
                  <a:gd name="T8" fmla="*/ 294 w 1446"/>
                  <a:gd name="T9" fmla="*/ 1645 h 1645"/>
                  <a:gd name="T10" fmla="*/ 507 w 1446"/>
                  <a:gd name="T11" fmla="*/ 539 h 1645"/>
                  <a:gd name="T12" fmla="*/ 338 w 1446"/>
                  <a:gd name="T13" fmla="*/ 494 h 1645"/>
                  <a:gd name="T14" fmla="*/ 0 w 1446"/>
                  <a:gd name="T15" fmla="*/ 832 h 1645"/>
                  <a:gd name="T16" fmla="*/ 992 w 1446"/>
                  <a:gd name="T17" fmla="*/ 501 h 1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6" h="1645">
                    <a:moveTo>
                      <a:pt x="992" y="501"/>
                    </a:moveTo>
                    <a:cubicBezTo>
                      <a:pt x="1409" y="1228"/>
                      <a:pt x="1409" y="1228"/>
                      <a:pt x="1409" y="1228"/>
                    </a:cubicBezTo>
                    <a:cubicBezTo>
                      <a:pt x="1432" y="1269"/>
                      <a:pt x="1446" y="1316"/>
                      <a:pt x="1446" y="1367"/>
                    </a:cubicBezTo>
                    <a:cubicBezTo>
                      <a:pt x="1446" y="1521"/>
                      <a:pt x="1321" y="1645"/>
                      <a:pt x="1167" y="1645"/>
                    </a:cubicBezTo>
                    <a:cubicBezTo>
                      <a:pt x="294" y="1645"/>
                      <a:pt x="294" y="1645"/>
                      <a:pt x="294" y="1645"/>
                    </a:cubicBezTo>
                    <a:cubicBezTo>
                      <a:pt x="877" y="1645"/>
                      <a:pt x="955" y="819"/>
                      <a:pt x="507" y="539"/>
                    </a:cubicBezTo>
                    <a:cubicBezTo>
                      <a:pt x="457" y="510"/>
                      <a:pt x="399" y="494"/>
                      <a:pt x="338" y="494"/>
                    </a:cubicBezTo>
                    <a:cubicBezTo>
                      <a:pt x="151" y="494"/>
                      <a:pt x="0" y="645"/>
                      <a:pt x="0" y="832"/>
                    </a:cubicBezTo>
                    <a:cubicBezTo>
                      <a:pt x="0" y="315"/>
                      <a:pt x="699" y="0"/>
                      <a:pt x="992" y="501"/>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TextBox 5"/>
              <p:cNvSpPr txBox="1"/>
              <p:nvPr/>
            </p:nvSpPr>
            <p:spPr>
              <a:xfrm rot="7166159" flipH="1">
                <a:off x="3577882" y="2475660"/>
                <a:ext cx="946413" cy="230833"/>
              </a:xfrm>
              <a:prstGeom prst="rect">
                <a:avLst/>
              </a:prstGeom>
              <a:noFill/>
            </p:spPr>
            <p:txBody>
              <a:bodyPr wrap="none"/>
              <a:lstStyle/>
              <a:p>
                <a:pPr algn="ctr"/>
                <a:r>
                  <a:rPr lang="zh-CN" altLang="en-US" sz="1400" b="1">
                    <a:solidFill>
                      <a:srgbClr val="FFFFFF"/>
                    </a:solidFill>
                    <a:cs typeface="+mn-ea"/>
                    <a:sym typeface="+mn-lt"/>
                  </a:rPr>
                  <a:t>呼吸道</a:t>
                </a:r>
              </a:p>
            </p:txBody>
          </p:sp>
          <p:sp>
            <p:nvSpPr>
              <p:cNvPr id="8" name="TextBox 6"/>
              <p:cNvSpPr txBox="1"/>
              <p:nvPr/>
            </p:nvSpPr>
            <p:spPr>
              <a:xfrm rot="14527932">
                <a:off x="4868076" y="2912507"/>
                <a:ext cx="946413" cy="230833"/>
              </a:xfrm>
              <a:prstGeom prst="rect">
                <a:avLst/>
              </a:prstGeom>
              <a:noFill/>
            </p:spPr>
            <p:txBody>
              <a:bodyPr wrap="none"/>
              <a:lstStyle/>
              <a:p>
                <a:pPr lvl="0" algn="ctr"/>
                <a:r>
                  <a:rPr lang="zh-CN" altLang="en-US" sz="1400" b="1">
                    <a:solidFill>
                      <a:schemeClr val="bg1"/>
                    </a:solidFill>
                    <a:cs typeface="+mn-ea"/>
                    <a:sym typeface="+mn-lt"/>
                  </a:rPr>
                  <a:t>皮肤</a:t>
                </a:r>
              </a:p>
            </p:txBody>
          </p:sp>
          <p:sp>
            <p:nvSpPr>
              <p:cNvPr id="9" name="TextBox 7"/>
              <p:cNvSpPr txBox="1"/>
              <p:nvPr/>
            </p:nvSpPr>
            <p:spPr>
              <a:xfrm>
                <a:off x="3684517" y="3787230"/>
                <a:ext cx="946413" cy="230833"/>
              </a:xfrm>
              <a:prstGeom prst="rect">
                <a:avLst/>
              </a:prstGeom>
              <a:noFill/>
            </p:spPr>
            <p:txBody>
              <a:bodyPr wrap="none"/>
              <a:lstStyle/>
              <a:p>
                <a:pPr lvl="0" algn="ctr"/>
                <a:r>
                  <a:rPr lang="zh-CN" altLang="en-US" sz="1600" b="1">
                    <a:solidFill>
                      <a:schemeClr val="bg1"/>
                    </a:solidFill>
                    <a:cs typeface="+mn-ea"/>
                    <a:sym typeface="+mn-lt"/>
                  </a:rPr>
                  <a:t>消化道</a:t>
                </a:r>
              </a:p>
            </p:txBody>
          </p:sp>
          <p:grpSp>
            <p:nvGrpSpPr>
              <p:cNvPr id="10" name="Group 8"/>
              <p:cNvGrpSpPr/>
              <p:nvPr/>
            </p:nvGrpSpPr>
            <p:grpSpPr>
              <a:xfrm rot="13975806">
                <a:off x="3353901" y="3608659"/>
                <a:ext cx="239316" cy="348853"/>
                <a:chOff x="5429367" y="4908078"/>
                <a:chExt cx="319088" cy="465138"/>
              </a:xfrm>
              <a:solidFill>
                <a:srgbClr val="FFFFFF"/>
              </a:solidFill>
            </p:grpSpPr>
            <p:sp>
              <p:nvSpPr>
                <p:cNvPr id="33" name="Freeform: Shape 16"/>
                <p:cNvSpPr/>
                <p:nvPr/>
              </p:nvSpPr>
              <p:spPr bwMode="auto">
                <a:xfrm>
                  <a:off x="5429367" y="490807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anchor="ctr"/>
                <a:lstStyle/>
                <a:p>
                  <a:pPr algn="ctr"/>
                  <a:endParaRPr>
                    <a:cs typeface="+mn-ea"/>
                    <a:sym typeface="+mn-lt"/>
                  </a:endParaRPr>
                </a:p>
              </p:txBody>
            </p:sp>
            <p:sp>
              <p:nvSpPr>
                <p:cNvPr id="34" name="Freeform: Shape 17"/>
                <p:cNvSpPr/>
                <p:nvPr/>
              </p:nvSpPr>
              <p:spPr bwMode="auto">
                <a:xfrm>
                  <a:off x="5559542" y="495173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anchor="ctr"/>
                <a:lstStyle/>
                <a:p>
                  <a:pPr algn="ctr"/>
                  <a:endParaRPr>
                    <a:cs typeface="+mn-ea"/>
                    <a:sym typeface="+mn-lt"/>
                  </a:endParaRPr>
                </a:p>
              </p:txBody>
            </p:sp>
            <p:sp>
              <p:nvSpPr>
                <p:cNvPr id="35" name="Freeform: Shape 18"/>
                <p:cNvSpPr/>
                <p:nvPr/>
              </p:nvSpPr>
              <p:spPr bwMode="auto">
                <a:xfrm>
                  <a:off x="5574623" y="531527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anchor="ctr"/>
                <a:lstStyle/>
                <a:p>
                  <a:pPr algn="ctr"/>
                  <a:endParaRPr>
                    <a:cs typeface="+mn-ea"/>
                    <a:sym typeface="+mn-lt"/>
                  </a:endParaRPr>
                </a:p>
              </p:txBody>
            </p:sp>
          </p:grpSp>
          <p:grpSp>
            <p:nvGrpSpPr>
              <p:cNvPr id="11" name="Group 9"/>
              <p:cNvGrpSpPr/>
              <p:nvPr/>
            </p:nvGrpSpPr>
            <p:grpSpPr>
              <a:xfrm>
                <a:off x="4447588" y="1753611"/>
                <a:ext cx="239316" cy="348853"/>
                <a:chOff x="3582988" y="3510757"/>
                <a:chExt cx="319088" cy="465138"/>
              </a:xfrm>
              <a:solidFill>
                <a:srgbClr val="FFFFFF"/>
              </a:solidFill>
            </p:grpSpPr>
            <p:sp>
              <p:nvSpPr>
                <p:cNvPr id="31" name="Freeform: Shape 14"/>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81"/>
                        <a:pt x="8839" y="19406"/>
                      </a:cubicBezTo>
                      <a:lnTo>
                        <a:pt x="13000" y="19048"/>
                      </a:lnTo>
                      <a:cubicBezTo>
                        <a:pt x="12398" y="2018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anchor="ctr"/>
                <a:lstStyle/>
                <a:p>
                  <a:pPr algn="ctr"/>
                  <a:endParaRPr>
                    <a:cs typeface="+mn-ea"/>
                    <a:sym typeface="+mn-lt"/>
                  </a:endParaRPr>
                </a:p>
              </p:txBody>
            </p:sp>
            <p:sp>
              <p:nvSpPr>
                <p:cNvPr id="32" name="Freeform: Shape 15"/>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anchor="ctr"/>
                <a:lstStyle/>
                <a:p>
                  <a:pPr algn="ctr"/>
                  <a:endParaRPr>
                    <a:cs typeface="+mn-ea"/>
                    <a:sym typeface="+mn-lt"/>
                  </a:endParaRPr>
                </a:p>
              </p:txBody>
            </p:sp>
          </p:grpSp>
          <p:grpSp>
            <p:nvGrpSpPr>
              <p:cNvPr id="12" name="Group 10"/>
              <p:cNvGrpSpPr/>
              <p:nvPr/>
            </p:nvGrpSpPr>
            <p:grpSpPr>
              <a:xfrm rot="7811741">
                <a:off x="5459164" y="3646908"/>
                <a:ext cx="348853" cy="293489"/>
                <a:chOff x="5356342" y="3093565"/>
                <a:chExt cx="465138" cy="391319"/>
              </a:xfrm>
              <a:solidFill>
                <a:srgbClr val="FFFFFF"/>
              </a:solidFill>
            </p:grpSpPr>
            <p:sp>
              <p:nvSpPr>
                <p:cNvPr id="28" name="Freeform: Shape 11"/>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anchor="ctr"/>
                <a:lstStyle/>
                <a:p>
                  <a:pPr algn="ctr"/>
                  <a:endParaRPr>
                    <a:cs typeface="+mn-ea"/>
                    <a:sym typeface="+mn-lt"/>
                  </a:endParaRPr>
                </a:p>
              </p:txBody>
            </p:sp>
            <p:sp>
              <p:nvSpPr>
                <p:cNvPr id="29" name="Freeform: Shape 12"/>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anchor="ctr"/>
                <a:lstStyle/>
                <a:p>
                  <a:pPr algn="ctr"/>
                  <a:endParaRPr>
                    <a:cs typeface="+mn-ea"/>
                    <a:sym typeface="+mn-lt"/>
                  </a:endParaRPr>
                </a:p>
              </p:txBody>
            </p:sp>
            <p:sp>
              <p:nvSpPr>
                <p:cNvPr id="30" name="Freeform: Shape 13"/>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anchor="ctr"/>
                <a:lstStyle/>
                <a:p>
                  <a:pPr algn="ctr"/>
                  <a:endParaRPr>
                    <a:cs typeface="+mn-ea"/>
                    <a:sym typeface="+mn-lt"/>
                  </a:endParaRPr>
                </a:p>
              </p:txBody>
            </p:sp>
          </p:grpSp>
        </p:grpSp>
        <p:grpSp>
          <p:nvGrpSpPr>
            <p:cNvPr id="13" name="Group 25"/>
            <p:cNvGrpSpPr/>
            <p:nvPr/>
          </p:nvGrpSpPr>
          <p:grpSpPr>
            <a:xfrm flipH="1">
              <a:off x="10683" y="4109"/>
              <a:ext cx="1749" cy="909"/>
              <a:chOff x="1392530" y="2481978"/>
              <a:chExt cx="3124464" cy="313657"/>
            </a:xfrm>
            <a:effectLst/>
          </p:grpSpPr>
          <p:cxnSp>
            <p:nvCxnSpPr>
              <p:cNvPr id="26" name="Straight Connector 26"/>
              <p:cNvCxnSpPr/>
              <p:nvPr/>
            </p:nvCxnSpPr>
            <p:spPr>
              <a:xfrm flipH="1" flipV="1">
                <a:off x="3555062" y="2481981"/>
                <a:ext cx="961932" cy="313654"/>
              </a:xfrm>
              <a:prstGeom prst="line">
                <a:avLst/>
              </a:prstGeom>
              <a:noFill/>
              <a:ln w="9525" cap="flat" cmpd="sng" algn="ctr">
                <a:solidFill>
                  <a:srgbClr val="000000">
                    <a:lumMod val="50000"/>
                    <a:lumOff val="50000"/>
                  </a:srgbClr>
                </a:solidFill>
                <a:prstDash val="solid"/>
              </a:ln>
              <a:effectLst/>
            </p:spPr>
          </p:cxnSp>
          <p:cxnSp>
            <p:nvCxnSpPr>
              <p:cNvPr id="27" name="Straight Connector 27"/>
              <p:cNvCxnSpPr/>
              <p:nvPr/>
            </p:nvCxnSpPr>
            <p:spPr>
              <a:xfrm flipH="1">
                <a:off x="1392530" y="2481978"/>
                <a:ext cx="2162533" cy="0"/>
              </a:xfrm>
              <a:prstGeom prst="line">
                <a:avLst/>
              </a:prstGeom>
              <a:noFill/>
              <a:ln w="9525" cap="flat" cmpd="sng" algn="ctr">
                <a:solidFill>
                  <a:srgbClr val="000000">
                    <a:lumMod val="50000"/>
                    <a:lumOff val="50000"/>
                  </a:srgbClr>
                </a:solidFill>
                <a:prstDash val="solid"/>
                <a:tailEnd type="oval"/>
              </a:ln>
              <a:effectLst/>
            </p:spPr>
          </p:cxnSp>
        </p:grpSp>
        <p:cxnSp>
          <p:nvCxnSpPr>
            <p:cNvPr id="15" name="Straight Connector 30"/>
            <p:cNvCxnSpPr/>
            <p:nvPr/>
          </p:nvCxnSpPr>
          <p:spPr>
            <a:xfrm>
              <a:off x="7141" y="3742"/>
              <a:ext cx="2331" cy="0"/>
            </a:xfrm>
            <a:prstGeom prst="line">
              <a:avLst/>
            </a:prstGeom>
            <a:noFill/>
            <a:ln w="9525" cap="flat" cmpd="sng" algn="ctr">
              <a:solidFill>
                <a:srgbClr val="000000">
                  <a:lumMod val="50000"/>
                  <a:lumOff val="50000"/>
                </a:srgbClr>
              </a:solidFill>
              <a:prstDash val="solid"/>
              <a:headEnd type="oval"/>
              <a:tailEnd type="none"/>
            </a:ln>
            <a:effectLst/>
          </p:spPr>
        </p:cxnSp>
        <p:grpSp>
          <p:nvGrpSpPr>
            <p:cNvPr id="17" name="Group 33"/>
            <p:cNvGrpSpPr/>
            <p:nvPr/>
          </p:nvGrpSpPr>
          <p:grpSpPr>
            <a:xfrm>
              <a:off x="7146" y="5996"/>
              <a:ext cx="1388" cy="707"/>
              <a:chOff x="1392536" y="2481978"/>
              <a:chExt cx="3229538" cy="393200"/>
            </a:xfrm>
            <a:effectLst/>
          </p:grpSpPr>
          <p:cxnSp>
            <p:nvCxnSpPr>
              <p:cNvPr id="20" name="Straight Connector 34"/>
              <p:cNvCxnSpPr/>
              <p:nvPr/>
            </p:nvCxnSpPr>
            <p:spPr>
              <a:xfrm flipH="1" flipV="1">
                <a:off x="2654765" y="2481978"/>
                <a:ext cx="1967309" cy="393200"/>
              </a:xfrm>
              <a:prstGeom prst="line">
                <a:avLst/>
              </a:prstGeom>
              <a:noFill/>
              <a:ln w="9525" cap="flat" cmpd="sng" algn="ctr">
                <a:solidFill>
                  <a:srgbClr val="000000">
                    <a:lumMod val="50000"/>
                    <a:lumOff val="50000"/>
                  </a:srgbClr>
                </a:solidFill>
                <a:prstDash val="solid"/>
              </a:ln>
              <a:effectLst/>
            </p:spPr>
          </p:cxnSp>
          <p:cxnSp>
            <p:nvCxnSpPr>
              <p:cNvPr id="21" name="Straight Connector 35"/>
              <p:cNvCxnSpPr/>
              <p:nvPr/>
            </p:nvCxnSpPr>
            <p:spPr>
              <a:xfrm flipH="1">
                <a:off x="1392536" y="2481978"/>
                <a:ext cx="1298690" cy="0"/>
              </a:xfrm>
              <a:prstGeom prst="line">
                <a:avLst/>
              </a:prstGeom>
              <a:noFill/>
              <a:ln w="9525" cap="flat" cmpd="sng" algn="ctr">
                <a:solidFill>
                  <a:srgbClr val="000000">
                    <a:lumMod val="50000"/>
                    <a:lumOff val="50000"/>
                  </a:srgbClr>
                </a:solidFill>
                <a:prstDash val="solid"/>
                <a:tailEnd type="oval"/>
              </a:ln>
              <a:effectLst/>
            </p:spPr>
          </p:cxnSp>
        </p:grpSp>
      </p:grpSp>
      <p:grpSp>
        <p:nvGrpSpPr>
          <p:cNvPr id="67" name="组合 66"/>
          <p:cNvGrpSpPr/>
          <p:nvPr/>
        </p:nvGrpSpPr>
        <p:grpSpPr>
          <a:xfrm>
            <a:off x="407035" y="404495"/>
            <a:ext cx="2489835" cy="775335"/>
            <a:chOff x="641" y="637"/>
            <a:chExt cx="3921"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757" y="864"/>
              <a:ext cx="2805"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侵入途径</a:t>
              </a:r>
            </a:p>
          </p:txBody>
        </p:sp>
      </p:grpSp>
      <p:sp>
        <p:nvSpPr>
          <p:cNvPr id="14" name="文本框 13"/>
          <p:cNvSpPr txBox="1"/>
          <p:nvPr/>
        </p:nvSpPr>
        <p:spPr>
          <a:xfrm>
            <a:off x="839470" y="2132330"/>
            <a:ext cx="3486150" cy="1023742"/>
          </a:xfrm>
          <a:prstGeom prst="rect">
            <a:avLst/>
          </a:prstGeom>
          <a:noFill/>
        </p:spPr>
        <p:txBody>
          <a:bodyPr wrap="square" rtlCol="0" anchor="t">
            <a:spAutoFit/>
          </a:bodyPr>
          <a:lstStyle/>
          <a:p>
            <a:pPr algn="r" fontAlgn="auto">
              <a:lnSpc>
                <a:spcPct val="150000"/>
              </a:lnSpc>
            </a:pPr>
            <a:r>
              <a:rPr lang="zh-CN" altLang="en-US" sz="1400" dirty="0">
                <a:solidFill>
                  <a:schemeClr val="tx1">
                    <a:lumMod val="75000"/>
                    <a:lumOff val="25000"/>
                  </a:schemeClr>
                </a:solidFill>
                <a:cs typeface="+mn-ea"/>
                <a:sym typeface="+mn-lt"/>
              </a:rPr>
              <a:t>侵入人体最主要的途径，凡是气体、液体、气溶胶、(粉尘;烟、雾)均能通过呼吸道吸收，如硫化氢、苯及其同系物，各种粉尘</a:t>
            </a:r>
          </a:p>
        </p:txBody>
      </p:sp>
      <p:sp>
        <p:nvSpPr>
          <p:cNvPr id="16" name="文本框 15"/>
          <p:cNvSpPr txBox="1"/>
          <p:nvPr/>
        </p:nvSpPr>
        <p:spPr>
          <a:xfrm>
            <a:off x="839470" y="3500120"/>
            <a:ext cx="3486150" cy="1383665"/>
          </a:xfrm>
          <a:prstGeom prst="rect">
            <a:avLst/>
          </a:prstGeom>
          <a:noFill/>
        </p:spPr>
        <p:txBody>
          <a:bodyPr wrap="square" rtlCol="0" anchor="t">
            <a:spAutoFit/>
          </a:bodyPr>
          <a:lstStyle/>
          <a:p>
            <a:pPr algn="r" fontAlgn="auto">
              <a:lnSpc>
                <a:spcPct val="150000"/>
              </a:lnSpc>
            </a:pPr>
            <a:r>
              <a:rPr lang="zh-CN" altLang="en-US" sz="1400" dirty="0">
                <a:solidFill>
                  <a:schemeClr val="tx1">
                    <a:lumMod val="75000"/>
                    <a:lumOff val="25000"/>
                  </a:schemeClr>
                </a:solidFill>
                <a:cs typeface="+mn-ea"/>
                <a:sym typeface="+mn-lt"/>
              </a:rPr>
              <a:t>一般不易经消化道侵入，发生意外或不注意个人卫生时，毒物经污染的手、衣物、食品而侵入。哺乳期妇女可经乳汁把毒物传给婴儿引起中毒</a:t>
            </a:r>
          </a:p>
        </p:txBody>
      </p:sp>
      <p:sp>
        <p:nvSpPr>
          <p:cNvPr id="18" name="文本框 17"/>
          <p:cNvSpPr txBox="1"/>
          <p:nvPr/>
        </p:nvSpPr>
        <p:spPr>
          <a:xfrm>
            <a:off x="8091170" y="2116455"/>
            <a:ext cx="3486150" cy="1383665"/>
          </a:xfrm>
          <a:prstGeom prst="rect">
            <a:avLst/>
          </a:prstGeom>
          <a:noFill/>
        </p:spPr>
        <p:txBody>
          <a:bodyPr wrap="square" rtlCol="0" anchor="t">
            <a:spAutoFit/>
          </a:bodyPr>
          <a:lstStyle/>
          <a:p>
            <a:pPr algn="l" fontAlgn="auto">
              <a:lnSpc>
                <a:spcPct val="150000"/>
              </a:lnSpc>
            </a:pPr>
            <a:r>
              <a:rPr lang="zh-CN" altLang="en-US" sz="1400" dirty="0">
                <a:solidFill>
                  <a:schemeClr val="tx1">
                    <a:lumMod val="75000"/>
                    <a:lumOff val="25000"/>
                  </a:schemeClr>
                </a:solidFill>
                <a:cs typeface="+mn-ea"/>
                <a:sym typeface="+mn-lt"/>
              </a:rPr>
              <a:t>某些危害因素可透过完整皮肤而进入人体，当皮肤有破损时，不能经完整皮肤吸收的毒物也能大量吸收，如机磷化合物，苯及其同系物等</a:t>
            </a:r>
          </a:p>
        </p:txBody>
      </p:sp>
      <p:pic>
        <p:nvPicPr>
          <p:cNvPr id="19" name="图片 18" descr="51miz-E1236356-20344C8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55305" y="3789045"/>
            <a:ext cx="2719070" cy="27190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linds(horizontal)">
                                      <p:cBhvr>
                                        <p:cTn id="15" dur="500"/>
                                        <p:tgtEl>
                                          <p:spTgt spid="16"/>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linds(horizontal)">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277" name="KSO_GT1.1.1"/>
          <p:cNvSpPr txBox="1"/>
          <p:nvPr/>
        </p:nvSpPr>
        <p:spPr>
          <a:xfrm>
            <a:off x="1004583" y="8721090"/>
            <a:ext cx="9210507" cy="1732280"/>
          </a:xfrm>
          <a:prstGeom prst="rect">
            <a:avLst/>
          </a:prstGeom>
          <a:noFill/>
        </p:spPr>
        <p:txBody>
          <a:bodyPr lIns="134387" tIns="67195" rIns="134387" bIns="67195" anchor="ctr"/>
          <a:lstStyle/>
          <a:p>
            <a:pPr>
              <a:lnSpc>
                <a:spcPts val="2585"/>
              </a:lnSpc>
            </a:pPr>
            <a:endParaRPr lang="zh-CN" altLang="en-US" sz="1600" b="1" kern="0" dirty="0">
              <a:solidFill>
                <a:srgbClr val="E74C2E"/>
              </a:solidFill>
              <a:cs typeface="+mn-ea"/>
              <a:sym typeface="+mn-lt"/>
            </a:endParaRPr>
          </a:p>
        </p:txBody>
      </p:sp>
      <p:sp>
        <p:nvSpPr>
          <p:cNvPr id="1049279" name="KSO_GT2.1.1"/>
          <p:cNvSpPr txBox="1"/>
          <p:nvPr/>
        </p:nvSpPr>
        <p:spPr>
          <a:xfrm>
            <a:off x="1004583" y="10794350"/>
            <a:ext cx="8462257" cy="1524000"/>
          </a:xfrm>
          <a:prstGeom prst="rect">
            <a:avLst/>
          </a:prstGeom>
          <a:noFill/>
        </p:spPr>
        <p:txBody>
          <a:bodyPr lIns="134387" tIns="67195" rIns="134387" bIns="67195" anchor="ctr"/>
          <a:lstStyle/>
          <a:p>
            <a:pPr algn="just" fontAlgn="auto">
              <a:lnSpc>
                <a:spcPct val="150000"/>
              </a:lnSpc>
            </a:pPr>
            <a:endParaRPr lang="zh-CN" altLang="en-US" sz="1600" b="1" dirty="0">
              <a:solidFill>
                <a:srgbClr val="E74C2E"/>
              </a:solidFill>
              <a:cs typeface="+mn-ea"/>
              <a:sym typeface="+mn-lt"/>
            </a:endParaRPr>
          </a:p>
        </p:txBody>
      </p:sp>
      <p:grpSp>
        <p:nvGrpSpPr>
          <p:cNvPr id="67" name="组合 66"/>
          <p:cNvGrpSpPr/>
          <p:nvPr/>
        </p:nvGrpSpPr>
        <p:grpSpPr>
          <a:xfrm>
            <a:off x="407035" y="404495"/>
            <a:ext cx="3354705" cy="775335"/>
            <a:chOff x="641" y="637"/>
            <a:chExt cx="5283"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862" y="864"/>
              <a:ext cx="4062"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职业危害因素</a:t>
              </a:r>
            </a:p>
          </p:txBody>
        </p:sp>
      </p:grpSp>
      <p:grpSp>
        <p:nvGrpSpPr>
          <p:cNvPr id="4" name="组合 3"/>
          <p:cNvGrpSpPr/>
          <p:nvPr/>
        </p:nvGrpSpPr>
        <p:grpSpPr>
          <a:xfrm>
            <a:off x="1170305" y="1412875"/>
            <a:ext cx="6610350" cy="1434465"/>
            <a:chOff x="1861" y="2677"/>
            <a:chExt cx="10410" cy="2259"/>
          </a:xfrm>
        </p:grpSpPr>
        <p:grpSp>
          <p:nvGrpSpPr>
            <p:cNvPr id="2" name="组合 1"/>
            <p:cNvGrpSpPr/>
            <p:nvPr/>
          </p:nvGrpSpPr>
          <p:grpSpPr>
            <a:xfrm>
              <a:off x="1861" y="2677"/>
              <a:ext cx="10410" cy="1794"/>
              <a:chOff x="1580" y="2338"/>
              <a:chExt cx="10410" cy="1794"/>
            </a:xfrm>
          </p:grpSpPr>
          <p:sp>
            <p:nvSpPr>
              <p:cNvPr id="1049281" name="KSO_GT2.1.1"/>
              <p:cNvSpPr txBox="1"/>
              <p:nvPr/>
            </p:nvSpPr>
            <p:spPr>
              <a:xfrm>
                <a:off x="1695" y="2918"/>
                <a:ext cx="10295" cy="1214"/>
              </a:xfrm>
              <a:prstGeom prst="rect">
                <a:avLst/>
              </a:prstGeom>
              <a:noFill/>
            </p:spPr>
            <p:txBody>
              <a:bodyPr lIns="0" tIns="0" rIns="0" bIns="0" anchor="ctr"/>
              <a:lstStyle/>
              <a:p>
                <a:pPr fontAlgn="auto">
                  <a:lnSpc>
                    <a:spcPct val="150000"/>
                  </a:lnSpc>
                </a:pPr>
                <a:r>
                  <a:rPr lang="zh-CN" altLang="en-US" sz="1600" dirty="0">
                    <a:solidFill>
                      <a:schemeClr val="tx1">
                        <a:lumMod val="75000"/>
                        <a:lumOff val="25000"/>
                      </a:schemeClr>
                    </a:solidFill>
                    <a:cs typeface="+mn-ea"/>
                    <a:sym typeface="+mn-lt"/>
                  </a:rPr>
                  <a:t>生产技术、机器设备、使用材料和工艺流程中产生的，与生产过程有关的</a:t>
                </a:r>
                <a:r>
                  <a:rPr lang="zh-CN" altLang="en-US" sz="1600" b="1" dirty="0">
                    <a:solidFill>
                      <a:srgbClr val="0070C0"/>
                    </a:solidFill>
                    <a:cs typeface="+mn-ea"/>
                    <a:sym typeface="+mn-lt"/>
                  </a:rPr>
                  <a:t>原材料、工业毒物、粉尘、噪声、震动、高温、辐射及生物性因素有关</a:t>
                </a:r>
                <a:endParaRPr lang="zh-CN" altLang="en-US" sz="1600" b="1" kern="0" dirty="0">
                  <a:solidFill>
                    <a:srgbClr val="0070C0"/>
                  </a:solidFill>
                  <a:cs typeface="+mn-ea"/>
                  <a:sym typeface="+mn-lt"/>
                </a:endParaRPr>
              </a:p>
            </p:txBody>
          </p:sp>
          <p:sp>
            <p:nvSpPr>
              <p:cNvPr id="20" name="文本框 19"/>
              <p:cNvSpPr txBox="1"/>
              <p:nvPr/>
            </p:nvSpPr>
            <p:spPr>
              <a:xfrm>
                <a:off x="1580" y="2338"/>
                <a:ext cx="3512" cy="628"/>
              </a:xfrm>
              <a:prstGeom prst="rect">
                <a:avLst/>
              </a:prstGeom>
              <a:noFill/>
            </p:spPr>
            <p:txBody>
              <a:bodyPr wrap="square">
                <a:spAutoFit/>
              </a:bodyPr>
              <a:lstStyle/>
              <a:p>
                <a:pPr marL="342900" indent="-342900" algn="l">
                  <a:buFont typeface="Wingdings" panose="05000000000000000000" charset="0"/>
                  <a:buChar char="l"/>
                </a:pPr>
                <a:r>
                  <a:rPr lang="zh-CN" altLang="en-US" sz="2000" b="1" dirty="0">
                    <a:solidFill>
                      <a:srgbClr val="0070C0"/>
                    </a:solidFill>
                    <a:cs typeface="+mn-ea"/>
                    <a:sym typeface="+mn-lt"/>
                  </a:rPr>
                  <a:t>生产过程</a:t>
                </a:r>
                <a:endParaRPr lang="zh-CN" altLang="en-US" sz="2000" b="1" kern="0" dirty="0">
                  <a:solidFill>
                    <a:srgbClr val="0070C0"/>
                  </a:solidFill>
                  <a:cs typeface="+mn-ea"/>
                  <a:sym typeface="+mn-lt"/>
                </a:endParaRPr>
              </a:p>
            </p:txBody>
          </p:sp>
        </p:grpSp>
        <p:cxnSp>
          <p:nvCxnSpPr>
            <p:cNvPr id="3" name="直接连接符 2"/>
            <p:cNvCxnSpPr/>
            <p:nvPr/>
          </p:nvCxnSpPr>
          <p:spPr>
            <a:xfrm>
              <a:off x="1861" y="4936"/>
              <a:ext cx="10140" cy="0"/>
            </a:xfrm>
            <a:prstGeom prst="line">
              <a:avLst/>
            </a:prstGeom>
            <a:ln w="12700" cmpd="sng">
              <a:solidFill>
                <a:schemeClr val="bg1">
                  <a:lumMod val="65000"/>
                </a:schemeClr>
              </a:solidFill>
              <a:prstDash val="lgDashDotDot"/>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170305" y="3133725"/>
            <a:ext cx="6610350" cy="1656715"/>
            <a:chOff x="1861" y="2677"/>
            <a:chExt cx="10410" cy="2609"/>
          </a:xfrm>
        </p:grpSpPr>
        <p:grpSp>
          <p:nvGrpSpPr>
            <p:cNvPr id="6" name="组合 5"/>
            <p:cNvGrpSpPr/>
            <p:nvPr/>
          </p:nvGrpSpPr>
          <p:grpSpPr>
            <a:xfrm>
              <a:off x="1861" y="2677"/>
              <a:ext cx="10410" cy="2523"/>
              <a:chOff x="1580" y="2338"/>
              <a:chExt cx="10410" cy="2523"/>
            </a:xfrm>
          </p:grpSpPr>
          <p:sp>
            <p:nvSpPr>
              <p:cNvPr id="7" name="KSO_GT2.1.1"/>
              <p:cNvSpPr txBox="1"/>
              <p:nvPr/>
            </p:nvSpPr>
            <p:spPr>
              <a:xfrm>
                <a:off x="1695" y="2918"/>
                <a:ext cx="10295" cy="1943"/>
              </a:xfrm>
              <a:prstGeom prst="rect">
                <a:avLst/>
              </a:prstGeom>
              <a:noFill/>
            </p:spPr>
            <p:txBody>
              <a:bodyPr lIns="0" tIns="0" rIns="0" bIns="0" anchor="ctr"/>
              <a:lstStyle/>
              <a:p>
                <a:pPr fontAlgn="auto">
                  <a:lnSpc>
                    <a:spcPct val="150000"/>
                  </a:lnSpc>
                </a:pPr>
                <a:r>
                  <a:rPr lang="zh-CN" altLang="en-US" sz="1600" dirty="0">
                    <a:solidFill>
                      <a:schemeClr val="tx1">
                        <a:lumMod val="75000"/>
                        <a:lumOff val="25000"/>
                      </a:schemeClr>
                    </a:solidFill>
                    <a:cs typeface="+mn-ea"/>
                    <a:sym typeface="+mn-lt"/>
                  </a:rPr>
                  <a:t>在劳动过程中涉及劳动者、劳动对象、生产工具三个要素，主要与生产工艺的劳动组织情况、生产设备工具、生产制度有关，如</a:t>
                </a:r>
                <a:r>
                  <a:rPr lang="zh-CN" altLang="en-US" sz="1600" b="1" dirty="0">
                    <a:solidFill>
                      <a:srgbClr val="0070C0"/>
                    </a:solidFill>
                    <a:cs typeface="+mn-ea"/>
                    <a:sym typeface="+mn-lt"/>
                  </a:rPr>
                  <a:t>劳动中紧张度过高；劳动强度过大或劳动安排不当；不良工作体位等</a:t>
                </a:r>
              </a:p>
            </p:txBody>
          </p:sp>
          <p:sp>
            <p:nvSpPr>
              <p:cNvPr id="8" name="文本框 7"/>
              <p:cNvSpPr txBox="1"/>
              <p:nvPr/>
            </p:nvSpPr>
            <p:spPr>
              <a:xfrm>
                <a:off x="1580" y="2338"/>
                <a:ext cx="3512" cy="628"/>
              </a:xfrm>
              <a:prstGeom prst="rect">
                <a:avLst/>
              </a:prstGeom>
              <a:noFill/>
            </p:spPr>
            <p:txBody>
              <a:bodyPr wrap="square">
                <a:spAutoFit/>
              </a:bodyPr>
              <a:lstStyle/>
              <a:p>
                <a:pPr marL="342900" indent="-342900" algn="l">
                  <a:buFont typeface="Wingdings" panose="05000000000000000000" charset="0"/>
                  <a:buChar char="l"/>
                </a:pPr>
                <a:r>
                  <a:rPr lang="zh-CN" altLang="en-US" sz="2000" b="1" dirty="0">
                    <a:solidFill>
                      <a:srgbClr val="0070C0"/>
                    </a:solidFill>
                    <a:cs typeface="+mn-ea"/>
                    <a:sym typeface="+mn-lt"/>
                  </a:rPr>
                  <a:t>劳动过程</a:t>
                </a:r>
              </a:p>
            </p:txBody>
          </p:sp>
        </p:grpSp>
        <p:cxnSp>
          <p:nvCxnSpPr>
            <p:cNvPr id="9" name="直接连接符 8"/>
            <p:cNvCxnSpPr/>
            <p:nvPr/>
          </p:nvCxnSpPr>
          <p:spPr>
            <a:xfrm>
              <a:off x="1907" y="5286"/>
              <a:ext cx="10140" cy="0"/>
            </a:xfrm>
            <a:prstGeom prst="line">
              <a:avLst/>
            </a:prstGeom>
            <a:ln w="12700" cmpd="sng">
              <a:solidFill>
                <a:schemeClr val="bg1">
                  <a:lumMod val="65000"/>
                </a:schemeClr>
              </a:solidFill>
              <a:prstDash val="lgDashDotDot"/>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1170305" y="5076825"/>
            <a:ext cx="6536690" cy="1139190"/>
            <a:chOff x="1843" y="8108"/>
            <a:chExt cx="10294" cy="1794"/>
          </a:xfrm>
        </p:grpSpPr>
        <p:sp>
          <p:nvSpPr>
            <p:cNvPr id="10" name="KSO_GT2.1.1"/>
            <p:cNvSpPr txBox="1"/>
            <p:nvPr/>
          </p:nvSpPr>
          <p:spPr>
            <a:xfrm>
              <a:off x="1843" y="8688"/>
              <a:ext cx="10295" cy="1214"/>
            </a:xfrm>
            <a:prstGeom prst="rect">
              <a:avLst/>
            </a:prstGeom>
            <a:noFill/>
          </p:spPr>
          <p:txBody>
            <a:bodyPr lIns="0" tIns="0" rIns="0" bIns="0" anchor="ctr"/>
            <a:lstStyle/>
            <a:p>
              <a:pPr fontAlgn="auto">
                <a:lnSpc>
                  <a:spcPct val="150000"/>
                </a:lnSpc>
              </a:pPr>
              <a:r>
                <a:rPr lang="zh-CN" altLang="en-US" sz="1600" dirty="0">
                  <a:solidFill>
                    <a:schemeClr val="tx1">
                      <a:lumMod val="75000"/>
                      <a:lumOff val="25000"/>
                    </a:schemeClr>
                  </a:solidFill>
                  <a:cs typeface="+mn-ea"/>
                  <a:sym typeface="+mn-lt"/>
                </a:rPr>
                <a:t>生产场地的厂房建筑结构、空气流动情况、通风条件以及采光、照明等，</a:t>
              </a:r>
              <a:r>
                <a:rPr lang="zh-CN" altLang="en-US" sz="1600" b="1" dirty="0">
                  <a:solidFill>
                    <a:srgbClr val="0070C0"/>
                  </a:solidFill>
                  <a:cs typeface="+mn-ea"/>
                  <a:sym typeface="+mn-lt"/>
                </a:rPr>
                <a:t>如不良气象条件，厂房矮小、狭窄，车间布置不合理，照明不良等</a:t>
              </a:r>
            </a:p>
          </p:txBody>
        </p:sp>
        <p:sp>
          <p:nvSpPr>
            <p:cNvPr id="11" name="文本框 10"/>
            <p:cNvSpPr txBox="1"/>
            <p:nvPr/>
          </p:nvSpPr>
          <p:spPr>
            <a:xfrm>
              <a:off x="1843" y="8108"/>
              <a:ext cx="3512" cy="628"/>
            </a:xfrm>
            <a:prstGeom prst="rect">
              <a:avLst/>
            </a:prstGeom>
            <a:noFill/>
          </p:spPr>
          <p:txBody>
            <a:bodyPr wrap="square">
              <a:spAutoFit/>
            </a:bodyPr>
            <a:lstStyle/>
            <a:p>
              <a:pPr marL="342900" indent="-342900" algn="l">
                <a:buFont typeface="Wingdings" panose="05000000000000000000" charset="0"/>
                <a:buChar char="l"/>
              </a:pPr>
              <a:r>
                <a:rPr lang="zh-CN" altLang="en-US" sz="2000" b="1" dirty="0">
                  <a:solidFill>
                    <a:srgbClr val="0070C0"/>
                  </a:solidFill>
                  <a:cs typeface="+mn-ea"/>
                  <a:sym typeface="+mn-lt"/>
                </a:rPr>
                <a:t>作业环境</a:t>
              </a:r>
            </a:p>
          </p:txBody>
        </p:sp>
      </p:grpSp>
      <p:pic>
        <p:nvPicPr>
          <p:cNvPr id="13" name="图片 12" descr="51miz-E1221097-6946A07A"/>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320280" y="2552065"/>
            <a:ext cx="4384040" cy="32880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strips(downLeft)">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407035" y="404495"/>
            <a:ext cx="3354705" cy="775335"/>
            <a:chOff x="641" y="637"/>
            <a:chExt cx="5283" cy="1221"/>
          </a:xfrm>
        </p:grpSpPr>
        <p:pic>
          <p:nvPicPr>
            <p:cNvPr id="65" name="图片 64" descr="51miz-E1225290-5CC24B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862" y="864"/>
              <a:ext cx="4062"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职业危害因素</a:t>
              </a:r>
            </a:p>
          </p:txBody>
        </p:sp>
      </p:grpSp>
      <p:graphicFrame>
        <p:nvGraphicFramePr>
          <p:cNvPr id="2" name="表格 1"/>
          <p:cNvGraphicFramePr/>
          <p:nvPr>
            <p:custDataLst>
              <p:tags r:id="rId1"/>
            </p:custDataLst>
          </p:nvPr>
        </p:nvGraphicFramePr>
        <p:xfrm>
          <a:off x="608330" y="1703705"/>
          <a:ext cx="11092815" cy="4403344"/>
        </p:xfrm>
        <a:graphic>
          <a:graphicData uri="http://schemas.openxmlformats.org/drawingml/2006/table">
            <a:tbl>
              <a:tblPr firstRow="1" bandRow="1">
                <a:tableStyleId>{5C22544A-7EE6-4342-B048-85BDC9FD1C3A}</a:tableStyleId>
              </a:tblPr>
              <a:tblGrid>
                <a:gridCol w="2309495"/>
                <a:gridCol w="4723130"/>
                <a:gridCol w="4060190"/>
              </a:tblGrid>
              <a:tr h="687705">
                <a:tc>
                  <a:txBody>
                    <a:bodyPr/>
                    <a:lstStyle/>
                    <a:p>
                      <a:pPr indent="0" algn="ctr">
                        <a:lnSpc>
                          <a:spcPct val="120000"/>
                        </a:lnSpc>
                        <a:spcBef>
                          <a:spcPts val="0"/>
                        </a:spcBef>
                        <a:spcAft>
                          <a:spcPts val="0"/>
                        </a:spcAft>
                        <a:buNone/>
                      </a:pPr>
                      <a:r>
                        <a:rPr lang="zh-CN" altLang="en-US" sz="2000" b="1" spc="130">
                          <a:solidFill>
                            <a:srgbClr val="646464"/>
                          </a:solidFill>
                          <a:latin typeface="+mn-lt"/>
                          <a:ea typeface="+mn-ea"/>
                          <a:cs typeface="+mn-ea"/>
                          <a:sym typeface="+mn-lt"/>
                        </a:rPr>
                        <a:t>生产过程</a:t>
                      </a:r>
                    </a:p>
                  </a:txBody>
                  <a:tcPr marL="254000" marR="254000" marT="177800" marB="1778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c>
                  <a:txBody>
                    <a:bodyPr/>
                    <a:lstStyle/>
                    <a:p>
                      <a:pPr indent="0" algn="ctr">
                        <a:lnSpc>
                          <a:spcPct val="120000"/>
                        </a:lnSpc>
                        <a:spcBef>
                          <a:spcPts val="0"/>
                        </a:spcBef>
                        <a:spcAft>
                          <a:spcPts val="0"/>
                        </a:spcAft>
                        <a:buNone/>
                      </a:pPr>
                      <a:r>
                        <a:rPr lang="zh-CN" altLang="en-US" sz="2000" b="1" spc="130">
                          <a:solidFill>
                            <a:srgbClr val="646464"/>
                          </a:solidFill>
                          <a:latin typeface="+mn-lt"/>
                          <a:ea typeface="+mn-ea"/>
                          <a:cs typeface="+mn-ea"/>
                          <a:sym typeface="+mn-lt"/>
                        </a:rPr>
                        <a:t>生产过程</a:t>
                      </a:r>
                    </a:p>
                  </a:txBody>
                  <a:tcPr marL="254000" marR="254000" marT="177800" marB="1778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c>
                  <a:txBody>
                    <a:bodyPr/>
                    <a:lstStyle/>
                    <a:p>
                      <a:pPr indent="0" algn="ctr">
                        <a:lnSpc>
                          <a:spcPct val="120000"/>
                        </a:lnSpc>
                        <a:spcBef>
                          <a:spcPts val="0"/>
                        </a:spcBef>
                        <a:spcAft>
                          <a:spcPts val="0"/>
                        </a:spcAft>
                        <a:buNone/>
                      </a:pPr>
                      <a:r>
                        <a:rPr lang="zh-CN" altLang="en-US" sz="2000" b="1" spc="130">
                          <a:solidFill>
                            <a:srgbClr val="646464"/>
                          </a:solidFill>
                          <a:latin typeface="+mn-lt"/>
                          <a:ea typeface="+mn-ea"/>
                          <a:cs typeface="+mn-ea"/>
                          <a:sym typeface="+mn-lt"/>
                        </a:rPr>
                        <a:t>生产过程</a:t>
                      </a:r>
                    </a:p>
                  </a:txBody>
                  <a:tcPr marL="254000" marR="254000" marT="177800" marB="1778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r>
              <a:tr h="2997200">
                <a:tc>
                  <a:txBody>
                    <a:bodyPr/>
                    <a:lstStyle/>
                    <a:p>
                      <a:pPr marL="0" lvl="1" indent="0" algn="l">
                        <a:lnSpc>
                          <a:spcPct val="120000"/>
                        </a:lnSpc>
                        <a:spcBef>
                          <a:spcPts val="0"/>
                        </a:spcBef>
                        <a:spcAft>
                          <a:spcPts val="0"/>
                        </a:spcAft>
                        <a:buFont typeface="Arial" panose="020B0604020202020204" pitchFamily="34" charset="0"/>
                        <a:buChar char="•"/>
                      </a:pPr>
                      <a:r>
                        <a:rPr lang="zh-CN" altLang="en-US" sz="1400" b="0" spc="120">
                          <a:solidFill>
                            <a:srgbClr val="646464"/>
                          </a:solidFill>
                          <a:latin typeface="+mn-lt"/>
                          <a:ea typeface="+mn-ea"/>
                          <a:cs typeface="+mn-ea"/>
                          <a:sym typeface="+mn-lt"/>
                        </a:rPr>
                        <a:t>噪音</a:t>
                      </a:r>
                    </a:p>
                    <a:p>
                      <a:pPr marL="0" lvl="1" indent="0" algn="l">
                        <a:lnSpc>
                          <a:spcPct val="120000"/>
                        </a:lnSpc>
                        <a:spcBef>
                          <a:spcPts val="0"/>
                        </a:spcBef>
                        <a:spcAft>
                          <a:spcPts val="0"/>
                        </a:spcAft>
                        <a:buFont typeface="Arial" panose="020B0604020202020204" pitchFamily="34" charset="0"/>
                        <a:buChar char="•"/>
                      </a:pPr>
                      <a:r>
                        <a:rPr lang="zh-CN" altLang="en-US" sz="1400" b="0" spc="120">
                          <a:solidFill>
                            <a:srgbClr val="646464"/>
                          </a:solidFill>
                          <a:latin typeface="+mn-lt"/>
                          <a:ea typeface="+mn-ea"/>
                          <a:cs typeface="+mn-ea"/>
                          <a:sym typeface="+mn-lt"/>
                        </a:rPr>
                        <a:t>光线（过亮、过暗）</a:t>
                      </a:r>
                    </a:p>
                    <a:p>
                      <a:pPr marL="0" lvl="1" indent="0" algn="l">
                        <a:lnSpc>
                          <a:spcPct val="120000"/>
                        </a:lnSpc>
                        <a:spcBef>
                          <a:spcPts val="0"/>
                        </a:spcBef>
                        <a:spcAft>
                          <a:spcPts val="0"/>
                        </a:spcAft>
                        <a:buFont typeface="Arial" panose="020B0604020202020204" pitchFamily="34" charset="0"/>
                        <a:buChar char="•"/>
                      </a:pPr>
                      <a:r>
                        <a:rPr lang="zh-CN" altLang="en-US" sz="1400" b="0" spc="120">
                          <a:solidFill>
                            <a:srgbClr val="646464"/>
                          </a:solidFill>
                          <a:latin typeface="+mn-lt"/>
                          <a:ea typeface="+mn-ea"/>
                          <a:cs typeface="+mn-ea"/>
                          <a:sym typeface="+mn-lt"/>
                        </a:rPr>
                        <a:t>温度（高温、低温）</a:t>
                      </a:r>
                    </a:p>
                    <a:p>
                      <a:pPr marL="0" lvl="1" indent="0" algn="l">
                        <a:lnSpc>
                          <a:spcPct val="120000"/>
                        </a:lnSpc>
                        <a:spcBef>
                          <a:spcPts val="0"/>
                        </a:spcBef>
                        <a:spcAft>
                          <a:spcPts val="0"/>
                        </a:spcAft>
                        <a:buFont typeface="Arial" panose="020B0604020202020204" pitchFamily="34" charset="0"/>
                        <a:buChar char="•"/>
                      </a:pPr>
                      <a:r>
                        <a:rPr lang="zh-CN" altLang="en-US" sz="1400" b="0" spc="120">
                          <a:solidFill>
                            <a:srgbClr val="646464"/>
                          </a:solidFill>
                          <a:latin typeface="+mn-lt"/>
                          <a:ea typeface="+mn-ea"/>
                          <a:cs typeface="+mn-ea"/>
                          <a:sym typeface="+mn-lt"/>
                        </a:rPr>
                        <a:t>气压</a:t>
                      </a:r>
                    </a:p>
                    <a:p>
                      <a:pPr marL="0" lvl="1" indent="0" algn="l">
                        <a:lnSpc>
                          <a:spcPct val="120000"/>
                        </a:lnSpc>
                        <a:spcBef>
                          <a:spcPts val="0"/>
                        </a:spcBef>
                        <a:spcAft>
                          <a:spcPts val="0"/>
                        </a:spcAft>
                        <a:buFont typeface="Arial" panose="020B0604020202020204" pitchFamily="34" charset="0"/>
                        <a:buChar char="•"/>
                      </a:pPr>
                      <a:r>
                        <a:rPr lang="zh-CN" altLang="en-US" sz="1400" b="0" spc="120">
                          <a:solidFill>
                            <a:srgbClr val="646464"/>
                          </a:solidFill>
                          <a:latin typeface="+mn-lt"/>
                          <a:ea typeface="+mn-ea"/>
                          <a:cs typeface="+mn-ea"/>
                          <a:sym typeface="+mn-lt"/>
                        </a:rPr>
                        <a:t>电离辐射</a:t>
                      </a:r>
                    </a:p>
                    <a:p>
                      <a:pPr marL="0" lvl="1" indent="0" algn="l">
                        <a:lnSpc>
                          <a:spcPct val="120000"/>
                        </a:lnSpc>
                        <a:spcBef>
                          <a:spcPts val="0"/>
                        </a:spcBef>
                        <a:spcAft>
                          <a:spcPts val="0"/>
                        </a:spcAft>
                        <a:buFont typeface="Arial" panose="020B0604020202020204" pitchFamily="34" charset="0"/>
                        <a:buChar char="•"/>
                      </a:pPr>
                      <a:r>
                        <a:rPr lang="zh-CN" altLang="en-US" sz="1400" b="0" spc="120">
                          <a:solidFill>
                            <a:srgbClr val="646464"/>
                          </a:solidFill>
                          <a:latin typeface="+mn-lt"/>
                          <a:ea typeface="+mn-ea"/>
                          <a:cs typeface="+mn-ea"/>
                          <a:sym typeface="+mn-lt"/>
                        </a:rPr>
                        <a:t>非电离辐射</a:t>
                      </a:r>
                    </a:p>
                    <a:p>
                      <a:pPr marL="0" lvl="1" indent="0" algn="l">
                        <a:lnSpc>
                          <a:spcPct val="120000"/>
                        </a:lnSpc>
                        <a:spcBef>
                          <a:spcPts val="0"/>
                        </a:spcBef>
                        <a:spcAft>
                          <a:spcPts val="0"/>
                        </a:spcAft>
                        <a:buFont typeface="Arial" panose="020B0604020202020204" pitchFamily="34" charset="0"/>
                        <a:buChar char="•"/>
                      </a:pPr>
                      <a:r>
                        <a:rPr lang="zh-CN" altLang="en-US" sz="1400" b="0" spc="120">
                          <a:solidFill>
                            <a:srgbClr val="646464"/>
                          </a:solidFill>
                          <a:latin typeface="+mn-lt"/>
                          <a:ea typeface="+mn-ea"/>
                          <a:cs typeface="+mn-ea"/>
                          <a:sym typeface="+mn-lt"/>
                        </a:rPr>
                        <a:t>振动</a:t>
                      </a:r>
                    </a:p>
                  </a:txBody>
                  <a:tcPr marL="254000" marR="254000" marT="177800" marB="177800" anchor="ctr">
                    <a:lnL w="9525">
                      <a:solidFill>
                        <a:srgbClr val="646464"/>
                      </a:solidFill>
                      <a:prstDash val="sysDash"/>
                    </a:lnL>
                    <a:lnR w="9525">
                      <a:solidFill>
                        <a:srgbClr val="646464"/>
                      </a:solidFill>
                      <a:prstDash val="sysDash"/>
                    </a:lnR>
                    <a:lnT w="28575">
                      <a:solidFill>
                        <a:srgbClr val="646464"/>
                      </a:solidFill>
                      <a:prstDash val="solid"/>
                    </a:lnT>
                    <a:lnB w="9525">
                      <a:solidFill>
                        <a:srgbClr val="646464"/>
                      </a:solidFill>
                      <a:prstDash val="sysDash"/>
                    </a:lnB>
                    <a:solidFill>
                      <a:srgbClr val="FFFFFF"/>
                    </a:solidFill>
                  </a:tcPr>
                </a:tc>
                <a:tc>
                  <a:txBody>
                    <a:bodyPr/>
                    <a:lstStyle/>
                    <a:p>
                      <a:pPr marL="0" lvl="1" indent="0" algn="l">
                        <a:lnSpc>
                          <a:spcPct val="120000"/>
                        </a:lnSpc>
                        <a:spcBef>
                          <a:spcPts val="0"/>
                        </a:spcBef>
                        <a:spcAft>
                          <a:spcPts val="0"/>
                        </a:spcAft>
                        <a:buFont typeface="Arial" panose="020B0604020202020204" pitchFamily="34" charset="0"/>
                        <a:buChar char="•"/>
                      </a:pPr>
                      <a:r>
                        <a:rPr lang="zh-CN" altLang="en-US" sz="1400" b="0" spc="120">
                          <a:solidFill>
                            <a:srgbClr val="404040"/>
                          </a:solidFill>
                          <a:latin typeface="+mn-lt"/>
                          <a:ea typeface="+mn-ea"/>
                          <a:cs typeface="+mn-ea"/>
                          <a:sym typeface="+mn-lt"/>
                        </a:rPr>
                        <a:t>气体如沙井内的硫化氢，影印机放出的臭氧，有机溶剂，一氧化碳</a:t>
                      </a:r>
                    </a:p>
                    <a:p>
                      <a:pPr marL="0" lvl="1" indent="0" algn="l">
                        <a:lnSpc>
                          <a:spcPct val="120000"/>
                        </a:lnSpc>
                        <a:spcBef>
                          <a:spcPts val="0"/>
                        </a:spcBef>
                        <a:spcAft>
                          <a:spcPts val="0"/>
                        </a:spcAft>
                        <a:buFont typeface="Arial" panose="020B0604020202020204" pitchFamily="34" charset="0"/>
                        <a:buChar char="•"/>
                      </a:pPr>
                      <a:r>
                        <a:rPr lang="zh-CN" altLang="en-US" sz="1400" b="0" spc="120">
                          <a:solidFill>
                            <a:srgbClr val="404040"/>
                          </a:solidFill>
                          <a:latin typeface="+mn-lt"/>
                          <a:ea typeface="+mn-ea"/>
                          <a:cs typeface="+mn-ea"/>
                          <a:sym typeface="+mn-lt"/>
                        </a:rPr>
                        <a:t>气体如沙井内的硫化氢，影印机放出的臭氧，有机溶剂，一氧化碳</a:t>
                      </a:r>
                    </a:p>
                    <a:p>
                      <a:pPr marL="0" lvl="1" indent="0" algn="l">
                        <a:lnSpc>
                          <a:spcPct val="120000"/>
                        </a:lnSpc>
                        <a:spcBef>
                          <a:spcPts val="0"/>
                        </a:spcBef>
                        <a:spcAft>
                          <a:spcPts val="0"/>
                        </a:spcAft>
                        <a:buFont typeface="Arial" panose="020B0604020202020204" pitchFamily="34" charset="0"/>
                        <a:buChar char="•"/>
                      </a:pPr>
                      <a:r>
                        <a:rPr lang="zh-CN" altLang="en-US" sz="1400" b="0" spc="120">
                          <a:solidFill>
                            <a:srgbClr val="404040"/>
                          </a:solidFill>
                          <a:latin typeface="+mn-lt"/>
                          <a:ea typeface="+mn-ea"/>
                          <a:cs typeface="+mn-ea"/>
                          <a:sym typeface="+mn-lt"/>
                        </a:rPr>
                        <a:t>液体如酸性清洁剂</a:t>
                      </a:r>
                      <a:r>
                        <a:rPr lang="en-US" altLang="zh-CN" sz="1400" b="0" spc="120">
                          <a:solidFill>
                            <a:srgbClr val="404040"/>
                          </a:solidFill>
                          <a:latin typeface="+mn-lt"/>
                          <a:ea typeface="+mn-ea"/>
                          <a:cs typeface="+mn-ea"/>
                          <a:sym typeface="+mn-lt"/>
                        </a:rPr>
                        <a:t>,</a:t>
                      </a:r>
                      <a:r>
                        <a:rPr lang="zh-CN" altLang="en-US" sz="1400" b="0" spc="120">
                          <a:solidFill>
                            <a:srgbClr val="404040"/>
                          </a:solidFill>
                          <a:latin typeface="+mn-lt"/>
                          <a:ea typeface="+mn-ea"/>
                          <a:cs typeface="+mn-ea"/>
                          <a:sym typeface="+mn-lt"/>
                        </a:rPr>
                        <a:t>实验室内使用的有毒试剂</a:t>
                      </a:r>
                    </a:p>
                    <a:p>
                      <a:pPr marL="0" lvl="1" indent="0" algn="l">
                        <a:lnSpc>
                          <a:spcPct val="120000"/>
                        </a:lnSpc>
                        <a:spcBef>
                          <a:spcPts val="0"/>
                        </a:spcBef>
                        <a:spcAft>
                          <a:spcPts val="0"/>
                        </a:spcAft>
                        <a:buFont typeface="Arial" panose="020B0604020202020204" pitchFamily="34" charset="0"/>
                        <a:buChar char="•"/>
                      </a:pPr>
                      <a:r>
                        <a:rPr lang="zh-CN" altLang="en-US" sz="1400" b="0" spc="120">
                          <a:solidFill>
                            <a:srgbClr val="404040"/>
                          </a:solidFill>
                          <a:latin typeface="+mn-lt"/>
                          <a:ea typeface="+mn-ea"/>
                          <a:cs typeface="+mn-ea"/>
                          <a:sym typeface="+mn-lt"/>
                        </a:rPr>
                        <a:t>粉尘、烟雾如采矿及建筑工程的矽尘，电镀过程的酸雾</a:t>
                      </a:r>
                    </a:p>
                  </a:txBody>
                  <a:tcPr marL="254000" marR="254000" marT="177800" marB="177800" anchor="ctr">
                    <a:lnL w="9525">
                      <a:solidFill>
                        <a:srgbClr val="646464"/>
                      </a:solidFill>
                      <a:prstDash val="sysDash"/>
                    </a:lnL>
                    <a:lnR w="9525">
                      <a:solidFill>
                        <a:srgbClr val="646464"/>
                      </a:solidFill>
                      <a:prstDash val="sysDash"/>
                    </a:lnR>
                    <a:lnT w="28575">
                      <a:solidFill>
                        <a:srgbClr val="646464"/>
                      </a:solidFill>
                      <a:prstDash val="solid"/>
                    </a:lnT>
                    <a:lnB w="9525">
                      <a:solidFill>
                        <a:srgbClr val="646464"/>
                      </a:solidFill>
                      <a:prstDash val="sysDash"/>
                    </a:lnB>
                    <a:solidFill>
                      <a:srgbClr val="FFFFFF"/>
                    </a:solidFill>
                  </a:tcPr>
                </a:tc>
                <a:tc>
                  <a:txBody>
                    <a:bodyPr/>
                    <a:lstStyle/>
                    <a:p>
                      <a:pPr marL="0" lvl="1" indent="0" algn="l">
                        <a:lnSpc>
                          <a:spcPct val="120000"/>
                        </a:lnSpc>
                        <a:spcBef>
                          <a:spcPts val="0"/>
                        </a:spcBef>
                        <a:spcAft>
                          <a:spcPts val="0"/>
                        </a:spcAft>
                        <a:buFont typeface="Arial" panose="020B0604020202020204" pitchFamily="34" charset="0"/>
                        <a:buChar char="•"/>
                      </a:pPr>
                      <a:r>
                        <a:rPr lang="zh-CN" altLang="en-US" sz="1400" b="0" spc="120">
                          <a:solidFill>
                            <a:srgbClr val="404040"/>
                          </a:solidFill>
                          <a:latin typeface="+mn-lt"/>
                          <a:ea typeface="+mn-ea"/>
                          <a:cs typeface="+mn-ea"/>
                          <a:sym typeface="+mn-lt"/>
                        </a:rPr>
                        <a:t>生产过程中使用的原料、辅料以及在作业环境中的微生物（病菌、细菌、真菌等）如化验室人员，可因接触到血液、分泌物，而感染到结核病；皮革制造工人、兽医等，较容易感染到炭疽病</a:t>
                      </a:r>
                    </a:p>
                  </a:txBody>
                  <a:tcPr marL="254000" marR="254000" marT="177800" marB="177800" anchor="ctr">
                    <a:lnL w="9525">
                      <a:solidFill>
                        <a:srgbClr val="646464"/>
                      </a:solidFill>
                      <a:prstDash val="sysDash"/>
                    </a:lnL>
                    <a:lnR w="9525">
                      <a:solidFill>
                        <a:srgbClr val="646464"/>
                      </a:solidFill>
                      <a:prstDash val="sysDash"/>
                    </a:lnR>
                    <a:lnT w="28575">
                      <a:solidFill>
                        <a:srgbClr val="646464"/>
                      </a:solidFill>
                      <a:prstDash val="solid"/>
                    </a:lnT>
                    <a:lnB w="9525">
                      <a:solidFill>
                        <a:srgbClr val="646464"/>
                      </a:solidFill>
                      <a:prstDash val="sysDash"/>
                    </a:lnB>
                    <a:solidFill>
                      <a:srgbClr val="FFFFFF"/>
                    </a:solidFill>
                  </a:tcPr>
                </a:tc>
              </a:tr>
              <a:tr h="650875">
                <a:tc>
                  <a:txBody>
                    <a:bodyPr/>
                    <a:lstStyle/>
                    <a:p>
                      <a:pPr indent="0" algn="ctr">
                        <a:lnSpc>
                          <a:spcPct val="120000"/>
                        </a:lnSpc>
                        <a:spcBef>
                          <a:spcPts val="0"/>
                        </a:spcBef>
                        <a:spcAft>
                          <a:spcPts val="0"/>
                        </a:spcAft>
                        <a:buNone/>
                      </a:pPr>
                      <a:r>
                        <a:rPr lang="zh-CN" altLang="en-US" sz="1800" b="1" spc="120">
                          <a:solidFill>
                            <a:srgbClr val="646464"/>
                          </a:solidFill>
                          <a:latin typeface="+mn-lt"/>
                          <a:ea typeface="+mn-ea"/>
                          <a:cs typeface="+mn-ea"/>
                          <a:sym typeface="+mn-lt"/>
                        </a:rPr>
                        <a:t>物理性因素</a:t>
                      </a:r>
                    </a:p>
                  </a:txBody>
                  <a:tcPr marL="254000" marR="254000" marT="177800" marB="177800" anchor="ctr">
                    <a:lnL w="9525">
                      <a:solidFill>
                        <a:srgbClr val="646464"/>
                      </a:solidFill>
                      <a:prstDash val="sysDash"/>
                    </a:lnL>
                    <a:lnR w="9525">
                      <a:solidFill>
                        <a:srgbClr val="646464"/>
                      </a:solidFill>
                      <a:prstDash val="sysDash"/>
                    </a:lnR>
                    <a:lnT w="9525">
                      <a:solidFill>
                        <a:srgbClr val="646464"/>
                      </a:solidFill>
                      <a:prstDash val="sysDash"/>
                    </a:lnT>
                    <a:lnB w="28575">
                      <a:solidFill>
                        <a:srgbClr val="646464"/>
                      </a:solidFill>
                      <a:prstDash val="solid"/>
                    </a:lnB>
                    <a:solidFill>
                      <a:srgbClr val="F2F2F2"/>
                    </a:solidFill>
                  </a:tcPr>
                </a:tc>
                <a:tc>
                  <a:txBody>
                    <a:bodyPr/>
                    <a:lstStyle/>
                    <a:p>
                      <a:pPr indent="0" algn="ctr">
                        <a:lnSpc>
                          <a:spcPct val="120000"/>
                        </a:lnSpc>
                        <a:spcBef>
                          <a:spcPts val="0"/>
                        </a:spcBef>
                        <a:spcAft>
                          <a:spcPts val="0"/>
                        </a:spcAft>
                        <a:buNone/>
                      </a:pPr>
                      <a:r>
                        <a:rPr lang="zh-CN" altLang="en-US" sz="1800" b="1" spc="120">
                          <a:solidFill>
                            <a:srgbClr val="404040"/>
                          </a:solidFill>
                          <a:latin typeface="+mn-lt"/>
                          <a:ea typeface="+mn-ea"/>
                          <a:cs typeface="+mn-ea"/>
                          <a:sym typeface="+mn-lt"/>
                        </a:rPr>
                        <a:t>化学性因素</a:t>
                      </a:r>
                    </a:p>
                  </a:txBody>
                  <a:tcPr marL="254000" marR="254000" marT="177800" marB="177800" anchor="ctr">
                    <a:lnL w="9525">
                      <a:solidFill>
                        <a:srgbClr val="646464"/>
                      </a:solidFill>
                      <a:prstDash val="sysDash"/>
                    </a:lnL>
                    <a:lnR w="9525">
                      <a:solidFill>
                        <a:srgbClr val="646464"/>
                      </a:solidFill>
                      <a:prstDash val="sysDash"/>
                    </a:lnR>
                    <a:lnT w="9525">
                      <a:solidFill>
                        <a:srgbClr val="646464"/>
                      </a:solidFill>
                      <a:prstDash val="sysDash"/>
                    </a:lnT>
                    <a:lnB w="28575">
                      <a:solidFill>
                        <a:srgbClr val="646464"/>
                      </a:solidFill>
                      <a:prstDash val="solid"/>
                    </a:lnB>
                    <a:solidFill>
                      <a:srgbClr val="F2F2F2"/>
                    </a:solidFill>
                  </a:tcPr>
                </a:tc>
                <a:tc>
                  <a:txBody>
                    <a:bodyPr/>
                    <a:lstStyle/>
                    <a:p>
                      <a:pPr indent="0" algn="ctr">
                        <a:lnSpc>
                          <a:spcPct val="120000"/>
                        </a:lnSpc>
                        <a:spcBef>
                          <a:spcPts val="0"/>
                        </a:spcBef>
                        <a:spcAft>
                          <a:spcPts val="0"/>
                        </a:spcAft>
                        <a:buNone/>
                      </a:pPr>
                      <a:r>
                        <a:rPr lang="zh-CN" altLang="en-US" sz="1800" b="1" spc="120">
                          <a:solidFill>
                            <a:srgbClr val="404040"/>
                          </a:solidFill>
                          <a:latin typeface="+mn-lt"/>
                          <a:ea typeface="+mn-ea"/>
                          <a:cs typeface="+mn-ea"/>
                          <a:sym typeface="+mn-lt"/>
                        </a:rPr>
                        <a:t>生物性因素</a:t>
                      </a:r>
                    </a:p>
                  </a:txBody>
                  <a:tcPr marL="254000" marR="254000" marT="177800" marB="177800" anchor="ctr">
                    <a:lnL w="9525">
                      <a:solidFill>
                        <a:srgbClr val="646464"/>
                      </a:solidFill>
                      <a:prstDash val="sysDash"/>
                    </a:lnL>
                    <a:lnR w="9525">
                      <a:solidFill>
                        <a:srgbClr val="646464"/>
                      </a:solidFill>
                      <a:prstDash val="sysDash"/>
                    </a:lnR>
                    <a:lnT w="9525">
                      <a:solidFill>
                        <a:srgbClr val="646464"/>
                      </a:solidFill>
                      <a:prstDash val="sysDash"/>
                    </a:lnT>
                    <a:lnB w="28575">
                      <a:solidFill>
                        <a:srgbClr val="646464"/>
                      </a:solidFill>
                      <a:prstDash val="solid"/>
                    </a:lnB>
                    <a:solidFill>
                      <a:srgbClr val="F2F2F2"/>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7" name="文本框 21"/>
          <p:cNvSpPr txBox="1"/>
          <p:nvPr/>
        </p:nvSpPr>
        <p:spPr>
          <a:xfrm>
            <a:off x="1778131" y="2545715"/>
            <a:ext cx="5768340" cy="2999740"/>
          </a:xfrm>
          <a:prstGeom prst="rect">
            <a:avLst/>
          </a:prstGeom>
          <a:noFill/>
        </p:spPr>
        <p:txBody>
          <a:bodyPr wrap="square" rtlCol="0" anchor="ctr">
            <a:spAutoFit/>
          </a:bodyPr>
          <a:lstStyle/>
          <a:p>
            <a:pPr algn="l" fontAlgn="auto">
              <a:lnSpc>
                <a:spcPct val="150000"/>
              </a:lnSpc>
            </a:pPr>
            <a:r>
              <a:rPr lang="zh-CN" altLang="en-US" b="1">
                <a:solidFill>
                  <a:srgbClr val="0070C0"/>
                </a:solidFill>
                <a:cs typeface="+mn-ea"/>
                <a:sym typeface="+mn-lt"/>
              </a:rPr>
              <a:t>对大多数工作者而言，要经历：</a:t>
            </a:r>
          </a:p>
          <a:p>
            <a:pPr algn="l" fontAlgn="auto">
              <a:lnSpc>
                <a:spcPct val="150000"/>
              </a:lnSpc>
            </a:pPr>
            <a:endParaRPr lang="zh-CN" altLang="en-US" sz="500" b="1">
              <a:solidFill>
                <a:srgbClr val="0070C0"/>
              </a:solidFill>
              <a:cs typeface="+mn-ea"/>
              <a:sym typeface="+mn-lt"/>
            </a:endParaRPr>
          </a:p>
          <a:p>
            <a:pPr marL="285750" indent="-285750" algn="l" fontAlgn="auto">
              <a:lnSpc>
                <a:spcPct val="150000"/>
              </a:lnSpc>
              <a:buClr>
                <a:srgbClr val="0070C0"/>
              </a:buClr>
              <a:buFont typeface="Arial" panose="020B0604020202020204" pitchFamily="34" charset="0"/>
              <a:buChar char="•"/>
            </a:pPr>
            <a:r>
              <a:rPr lang="zh-CN" altLang="en-US">
                <a:solidFill>
                  <a:schemeClr val="tx1">
                    <a:lumMod val="75000"/>
                    <a:lumOff val="25000"/>
                  </a:schemeClr>
                </a:solidFill>
                <a:cs typeface="+mn-ea"/>
                <a:sym typeface="+mn-lt"/>
              </a:rPr>
              <a:t>工作≥</a:t>
            </a:r>
            <a:r>
              <a:rPr lang="en-US" altLang="zh-CN">
                <a:solidFill>
                  <a:schemeClr val="tx1">
                    <a:lumMod val="75000"/>
                    <a:lumOff val="25000"/>
                  </a:schemeClr>
                </a:solidFill>
                <a:cs typeface="+mn-ea"/>
                <a:sym typeface="+mn-lt"/>
              </a:rPr>
              <a:t>30</a:t>
            </a:r>
            <a:r>
              <a:rPr lang="zh-CN" altLang="en-US">
                <a:solidFill>
                  <a:schemeClr val="tx1">
                    <a:lumMod val="75000"/>
                    <a:lumOff val="25000"/>
                  </a:schemeClr>
                </a:solidFill>
                <a:cs typeface="+mn-ea"/>
                <a:sym typeface="+mn-lt"/>
              </a:rPr>
              <a:t>年</a:t>
            </a:r>
          </a:p>
          <a:p>
            <a:pPr marL="285750" indent="-285750" algn="l" fontAlgn="auto">
              <a:lnSpc>
                <a:spcPct val="150000"/>
              </a:lnSpc>
              <a:buClr>
                <a:srgbClr val="0070C0"/>
              </a:buClr>
              <a:buFont typeface="Arial" panose="020B0604020202020204" pitchFamily="34" charset="0"/>
              <a:buChar char="•"/>
            </a:pPr>
            <a:r>
              <a:rPr lang="zh-CN" altLang="en-US">
                <a:solidFill>
                  <a:schemeClr val="tx1">
                    <a:lumMod val="75000"/>
                    <a:lumOff val="25000"/>
                  </a:schemeClr>
                </a:solidFill>
                <a:cs typeface="+mn-ea"/>
                <a:sym typeface="+mn-lt"/>
              </a:rPr>
              <a:t>劳动≥</a:t>
            </a:r>
            <a:r>
              <a:rPr lang="en-US" altLang="zh-CN">
                <a:solidFill>
                  <a:schemeClr val="tx1">
                    <a:lumMod val="75000"/>
                    <a:lumOff val="25000"/>
                  </a:schemeClr>
                </a:solidFill>
                <a:cs typeface="+mn-ea"/>
                <a:sym typeface="+mn-lt"/>
              </a:rPr>
              <a:t>9000</a:t>
            </a:r>
            <a:r>
              <a:rPr lang="zh-CN" altLang="en-US">
                <a:solidFill>
                  <a:schemeClr val="tx1">
                    <a:lumMod val="75000"/>
                    <a:lumOff val="25000"/>
                  </a:schemeClr>
                </a:solidFill>
                <a:cs typeface="+mn-ea"/>
                <a:sym typeface="+mn-lt"/>
              </a:rPr>
              <a:t>天</a:t>
            </a:r>
          </a:p>
          <a:p>
            <a:pPr marL="285750" indent="-285750" algn="l" fontAlgn="auto">
              <a:lnSpc>
                <a:spcPct val="150000"/>
              </a:lnSpc>
              <a:buClr>
                <a:srgbClr val="0070C0"/>
              </a:buClr>
              <a:buFont typeface="Arial" panose="020B0604020202020204" pitchFamily="34" charset="0"/>
              <a:buChar char="•"/>
            </a:pPr>
            <a:r>
              <a:rPr lang="zh-CN" altLang="en-US">
                <a:solidFill>
                  <a:schemeClr val="tx1">
                    <a:lumMod val="75000"/>
                    <a:lumOff val="25000"/>
                  </a:schemeClr>
                </a:solidFill>
                <a:cs typeface="+mn-ea"/>
                <a:sym typeface="+mn-lt"/>
              </a:rPr>
              <a:t>上班≥</a:t>
            </a:r>
            <a:r>
              <a:rPr lang="en-US" altLang="zh-CN">
                <a:solidFill>
                  <a:schemeClr val="tx1">
                    <a:lumMod val="75000"/>
                    <a:lumOff val="25000"/>
                  </a:schemeClr>
                </a:solidFill>
                <a:cs typeface="+mn-ea"/>
                <a:sym typeface="+mn-lt"/>
              </a:rPr>
              <a:t>80000</a:t>
            </a:r>
            <a:r>
              <a:rPr lang="zh-CN" altLang="en-US">
                <a:solidFill>
                  <a:schemeClr val="tx1">
                    <a:lumMod val="75000"/>
                    <a:lumOff val="25000"/>
                  </a:schemeClr>
                </a:solidFill>
                <a:cs typeface="+mn-ea"/>
                <a:sym typeface="+mn-lt"/>
              </a:rPr>
              <a:t>小时</a:t>
            </a:r>
          </a:p>
          <a:p>
            <a:pPr indent="0" algn="l" fontAlgn="auto">
              <a:lnSpc>
                <a:spcPct val="150000"/>
              </a:lnSpc>
              <a:buClr>
                <a:srgbClr val="0070C0"/>
              </a:buClr>
              <a:buFont typeface="Arial" panose="020B0604020202020204" pitchFamily="34" charset="0"/>
              <a:buNone/>
            </a:pPr>
            <a:endParaRPr lang="zh-CN" altLang="en-US" sz="900">
              <a:solidFill>
                <a:schemeClr val="tx1">
                  <a:lumMod val="75000"/>
                  <a:lumOff val="25000"/>
                </a:schemeClr>
              </a:solidFill>
              <a:cs typeface="+mn-ea"/>
              <a:sym typeface="+mn-lt"/>
            </a:endParaRPr>
          </a:p>
          <a:p>
            <a:pPr marL="285750" indent="-285750" algn="l" fontAlgn="auto">
              <a:lnSpc>
                <a:spcPct val="150000"/>
              </a:lnSpc>
            </a:pPr>
            <a:r>
              <a:rPr lang="zh-CN" altLang="zh-CN" sz="2000" b="1">
                <a:solidFill>
                  <a:srgbClr val="0070C0"/>
                </a:solidFill>
                <a:cs typeface="+mn-ea"/>
                <a:sym typeface="+mn-lt"/>
              </a:rPr>
              <a:t>工作时拿命挣钱，退休后拿钱买命</a:t>
            </a:r>
          </a:p>
          <a:p>
            <a:pPr algn="l" fontAlgn="auto">
              <a:lnSpc>
                <a:spcPct val="150000"/>
              </a:lnSpc>
            </a:pPr>
            <a:r>
              <a:rPr lang="zh-CN" altLang="zh-CN" sz="2000" b="1">
                <a:solidFill>
                  <a:srgbClr val="0070C0"/>
                </a:solidFill>
                <a:cs typeface="+mn-ea"/>
                <a:sym typeface="+mn-lt"/>
              </a:rPr>
              <a:t>要职业不要职业病</a:t>
            </a:r>
          </a:p>
        </p:txBody>
      </p:sp>
      <p:sp>
        <p:nvSpPr>
          <p:cNvPr id="1048619" name="文本框 2"/>
          <p:cNvSpPr txBox="1"/>
          <p:nvPr/>
        </p:nvSpPr>
        <p:spPr>
          <a:xfrm>
            <a:off x="1805012" y="11777557"/>
            <a:ext cx="4801314" cy="369332"/>
          </a:xfrm>
          <a:prstGeom prst="rect">
            <a:avLst/>
          </a:prstGeom>
          <a:noFill/>
        </p:spPr>
        <p:txBody>
          <a:bodyPr wrap="none" rtlCol="0" anchor="t">
            <a:spAutoFit/>
          </a:bodyPr>
          <a:lstStyle/>
          <a:p>
            <a:pPr algn="l"/>
            <a:r>
              <a:rPr lang="zh-CN" altLang="en-US">
                <a:cs typeface="+mn-ea"/>
                <a:sym typeface="+mn-lt"/>
              </a:rPr>
              <a:t>高高兴兴上班、平平安安回家、健健康康退休</a:t>
            </a:r>
          </a:p>
        </p:txBody>
      </p:sp>
      <p:grpSp>
        <p:nvGrpSpPr>
          <p:cNvPr id="8" name="组合 7"/>
          <p:cNvGrpSpPr/>
          <p:nvPr/>
        </p:nvGrpSpPr>
        <p:grpSpPr>
          <a:xfrm>
            <a:off x="1271905" y="1054100"/>
            <a:ext cx="2745740" cy="1137920"/>
            <a:chOff x="1776" y="2338"/>
            <a:chExt cx="4324" cy="1792"/>
          </a:xfrm>
        </p:grpSpPr>
        <p:grpSp>
          <p:nvGrpSpPr>
            <p:cNvPr id="6" name="组合 5"/>
            <p:cNvGrpSpPr/>
            <p:nvPr/>
          </p:nvGrpSpPr>
          <p:grpSpPr>
            <a:xfrm>
              <a:off x="3364" y="2678"/>
              <a:ext cx="2736" cy="1452"/>
              <a:chOff x="3110" y="2652"/>
              <a:chExt cx="2448" cy="1452"/>
            </a:xfrm>
          </p:grpSpPr>
          <p:sp>
            <p:nvSpPr>
              <p:cNvPr id="4" name="文本框 3"/>
              <p:cNvSpPr txBox="1"/>
              <p:nvPr/>
            </p:nvSpPr>
            <p:spPr>
              <a:xfrm>
                <a:off x="3110" y="2652"/>
                <a:ext cx="2448" cy="1452"/>
              </a:xfrm>
              <a:prstGeom prst="rect">
                <a:avLst/>
              </a:prstGeom>
              <a:noFill/>
            </p:spPr>
            <p:txBody>
              <a:bodyPr wrap="square" rtlCol="0">
                <a:spAutoFit/>
              </a:bodyPr>
              <a:lstStyle/>
              <a:p>
                <a:pPr algn="dist"/>
                <a:r>
                  <a:rPr lang="zh-CN" altLang="en-US" sz="5400" b="1">
                    <a:ln w="127000">
                      <a:solidFill>
                        <a:srgbClr val="0070C0"/>
                      </a:solidFill>
                    </a:ln>
                    <a:solidFill>
                      <a:srgbClr val="0070C0"/>
                    </a:solidFill>
                    <a:cs typeface="+mn-ea"/>
                    <a:sym typeface="+mn-lt"/>
                  </a:rPr>
                  <a:t>前言</a:t>
                </a:r>
                <a:endParaRPr lang="en-US" altLang="zh-CN" sz="5400" b="1">
                  <a:ln w="127000">
                    <a:solidFill>
                      <a:srgbClr val="0070C0"/>
                    </a:solidFill>
                  </a:ln>
                  <a:solidFill>
                    <a:srgbClr val="0070C0"/>
                  </a:solidFill>
                  <a:cs typeface="+mn-ea"/>
                  <a:sym typeface="+mn-lt"/>
                </a:endParaRPr>
              </a:p>
            </p:txBody>
          </p:sp>
          <p:sp>
            <p:nvSpPr>
              <p:cNvPr id="5" name="文本框 4"/>
              <p:cNvSpPr txBox="1"/>
              <p:nvPr/>
            </p:nvSpPr>
            <p:spPr>
              <a:xfrm>
                <a:off x="3110" y="2652"/>
                <a:ext cx="2448" cy="1452"/>
              </a:xfrm>
              <a:prstGeom prst="rect">
                <a:avLst/>
              </a:prstGeom>
              <a:noFill/>
            </p:spPr>
            <p:txBody>
              <a:bodyPr wrap="square" rtlCol="0">
                <a:spAutoFit/>
              </a:bodyPr>
              <a:lstStyle/>
              <a:p>
                <a:pPr algn="dist"/>
                <a:r>
                  <a:rPr lang="zh-CN" altLang="en-US" sz="5400" b="1">
                    <a:ln w="127000">
                      <a:noFill/>
                    </a:ln>
                    <a:solidFill>
                      <a:schemeClr val="bg1"/>
                    </a:solidFill>
                    <a:cs typeface="+mn-ea"/>
                    <a:sym typeface="+mn-lt"/>
                  </a:rPr>
                  <a:t>前言</a:t>
                </a:r>
              </a:p>
            </p:txBody>
          </p:sp>
        </p:grpSp>
        <p:pic>
          <p:nvPicPr>
            <p:cNvPr id="7" name="图片 6" descr="组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6" y="2338"/>
              <a:ext cx="1440" cy="1664"/>
            </a:xfrm>
            <a:prstGeom prst="rect">
              <a:avLst/>
            </a:prstGeom>
          </p:spPr>
        </p:pic>
      </p:grpSp>
      <p:pic>
        <p:nvPicPr>
          <p:cNvPr id="9" name="图片 8" descr="51miz-E1237665-9794D4A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67755" y="1412240"/>
            <a:ext cx="6021070" cy="6021070"/>
          </a:xfrm>
          <a:prstGeom prst="rect">
            <a:avLst/>
          </a:prstGeom>
        </p:spPr>
      </p:pic>
      <p:sp>
        <p:nvSpPr>
          <p:cNvPr id="2" name="文本框 1"/>
          <p:cNvSpPr txBox="1"/>
          <p:nvPr/>
        </p:nvSpPr>
        <p:spPr>
          <a:xfrm>
            <a:off x="5375920" y="1270000"/>
            <a:ext cx="2170551"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48617"/>
                                        </p:tgtEl>
                                        <p:attrNameLst>
                                          <p:attrName>style.visibility</p:attrName>
                                        </p:attrNameLst>
                                      </p:cBhvr>
                                      <p:to>
                                        <p:strVal val="visible"/>
                                      </p:to>
                                    </p:set>
                                    <p:anim calcmode="lin" valueType="num">
                                      <p:cBhvr additive="base">
                                        <p:cTn id="12" dur="500" fill="hold"/>
                                        <p:tgtEl>
                                          <p:spTgt spid="1048617"/>
                                        </p:tgtEl>
                                        <p:attrNameLst>
                                          <p:attrName>ppt_x</p:attrName>
                                        </p:attrNameLst>
                                      </p:cBhvr>
                                      <p:tavLst>
                                        <p:tav tm="0">
                                          <p:val>
                                            <p:strVal val="#ppt_x"/>
                                          </p:val>
                                        </p:tav>
                                        <p:tav tm="100000">
                                          <p:val>
                                            <p:strVal val="#ppt_x"/>
                                          </p:val>
                                        </p:tav>
                                      </p:tavLst>
                                    </p:anim>
                                    <p:anim calcmode="lin" valueType="num">
                                      <p:cBhvr additive="base">
                                        <p:cTn id="13" dur="500" fill="hold"/>
                                        <p:tgtEl>
                                          <p:spTgt spid="104861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333" name="文本框 8"/>
          <p:cNvSpPr txBox="1"/>
          <p:nvPr/>
        </p:nvSpPr>
        <p:spPr>
          <a:xfrm>
            <a:off x="7324725" y="2236470"/>
            <a:ext cx="3589655" cy="880110"/>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pPr>
            <a:r>
              <a:rPr lang="zh-CN" altLang="en-US" sz="1600" b="1" dirty="0">
                <a:solidFill>
                  <a:srgbClr val="0070C0"/>
                </a:solidFill>
                <a:cs typeface="+mn-ea"/>
                <a:sym typeface="+mn-lt"/>
              </a:rPr>
              <a:t>烟尘</a:t>
            </a:r>
            <a:r>
              <a:rPr lang="zh-CN" altLang="en-US" sz="1335" dirty="0">
                <a:solidFill>
                  <a:schemeClr val="tx1">
                    <a:lumMod val="75000"/>
                    <a:lumOff val="25000"/>
                  </a:schemeClr>
                </a:solidFill>
                <a:cs typeface="+mn-ea"/>
                <a:sym typeface="+mn-lt"/>
              </a:rPr>
              <a:t>又称烟雾或烟气，悬浮在空气中的细小微粒，直径小于0.1mm，多为某些金属熔化时产生的蒸汽在空气中氧化凝聚形成</a:t>
            </a:r>
          </a:p>
        </p:txBody>
      </p:sp>
      <p:sp>
        <p:nvSpPr>
          <p:cNvPr id="57" name="文本框 56"/>
          <p:cNvSpPr txBox="1"/>
          <p:nvPr/>
        </p:nvSpPr>
        <p:spPr>
          <a:xfrm>
            <a:off x="4655716" y="1485563"/>
            <a:ext cx="2492990" cy="369332"/>
          </a:xfrm>
          <a:prstGeom prst="rect">
            <a:avLst/>
          </a:prstGeom>
          <a:noFill/>
        </p:spPr>
        <p:txBody>
          <a:bodyPr wrap="none">
            <a:normAutofit fontScale="97500"/>
          </a:bodyPr>
          <a:lstStyle/>
          <a:p>
            <a:pPr algn="ctr"/>
            <a:r>
              <a:rPr lang="zh-CN" altLang="zh-CN" sz="1800" b="1" dirty="0">
                <a:solidFill>
                  <a:srgbClr val="0070C0"/>
                </a:solidFill>
                <a:cs typeface="+mn-ea"/>
                <a:sym typeface="+mn-lt"/>
              </a:rPr>
              <a:t>职业危害因素存在形式</a:t>
            </a:r>
          </a:p>
        </p:txBody>
      </p:sp>
      <p:grpSp>
        <p:nvGrpSpPr>
          <p:cNvPr id="67" name="组合 66"/>
          <p:cNvGrpSpPr/>
          <p:nvPr/>
        </p:nvGrpSpPr>
        <p:grpSpPr>
          <a:xfrm>
            <a:off x="407035" y="404495"/>
            <a:ext cx="3354705" cy="775335"/>
            <a:chOff x="641" y="637"/>
            <a:chExt cx="5283"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862" y="864"/>
              <a:ext cx="4062"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职业危害因素</a:t>
              </a:r>
            </a:p>
          </p:txBody>
        </p:sp>
      </p:grpSp>
      <p:grpSp>
        <p:nvGrpSpPr>
          <p:cNvPr id="2" name="组合 1"/>
          <p:cNvGrpSpPr/>
          <p:nvPr/>
        </p:nvGrpSpPr>
        <p:grpSpPr>
          <a:xfrm>
            <a:off x="4512310" y="2421255"/>
            <a:ext cx="3027680" cy="2600325"/>
            <a:chOff x="4297" y="2009"/>
            <a:chExt cx="5781" cy="4965"/>
          </a:xfrm>
        </p:grpSpPr>
        <p:sp>
          <p:nvSpPr>
            <p:cNvPr id="134" name="Oval 133"/>
            <p:cNvSpPr/>
            <p:nvPr/>
          </p:nvSpPr>
          <p:spPr>
            <a:xfrm>
              <a:off x="4888" y="2161"/>
              <a:ext cx="4624" cy="4624"/>
            </a:xfrm>
            <a:prstGeom prst="ellipse">
              <a:avLst/>
            </a:prstGeom>
            <a:noFill/>
            <a:ln w="19050" cap="flat" cmpd="sng" algn="ctr">
              <a:solidFill>
                <a:srgbClr val="262626">
                  <a:lumMod val="50000"/>
                  <a:lumOff val="50000"/>
                </a:srgbClr>
              </a:solidFill>
              <a:prstDash val="sysDot"/>
            </a:ln>
            <a:effectLst/>
          </p:spPr>
          <p:txBody>
            <a:bodyPr rtlCol="0" anchor="ctr"/>
            <a:lstStyle/>
            <a:p>
              <a:pPr algn="ctr"/>
              <a:endParaRPr lang="en-US" dirty="0">
                <a:cs typeface="+mn-ea"/>
                <a:sym typeface="+mn-lt"/>
              </a:endParaRPr>
            </a:p>
          </p:txBody>
        </p:sp>
        <p:grpSp>
          <p:nvGrpSpPr>
            <p:cNvPr id="9" name="Group 94"/>
            <p:cNvGrpSpPr/>
            <p:nvPr/>
          </p:nvGrpSpPr>
          <p:grpSpPr>
            <a:xfrm>
              <a:off x="6451" y="2661"/>
              <a:ext cx="1499" cy="3778"/>
              <a:chOff x="3247039" y="1246789"/>
              <a:chExt cx="1188379" cy="2995461"/>
            </a:xfrm>
            <a:solidFill>
              <a:srgbClr val="FFFFFF">
                <a:lumMod val="75000"/>
              </a:srgbClr>
            </a:solidFill>
          </p:grpSpPr>
          <p:sp>
            <p:nvSpPr>
              <p:cNvPr id="7" name="Freeform 27"/>
              <p:cNvSpPr/>
              <p:nvPr/>
            </p:nvSpPr>
            <p:spPr bwMode="auto">
              <a:xfrm>
                <a:off x="3247039" y="1246789"/>
                <a:ext cx="593022" cy="2995461"/>
              </a:xfrm>
              <a:custGeom>
                <a:avLst/>
                <a:gdLst/>
                <a:ahLst/>
                <a:cxnLst>
                  <a:cxn ang="0">
                    <a:pos x="97" y="37"/>
                  </a:cxn>
                  <a:cxn ang="0">
                    <a:pos x="96" y="54"/>
                  </a:cxn>
                  <a:cxn ang="0">
                    <a:pos x="99" y="59"/>
                  </a:cxn>
                  <a:cxn ang="0">
                    <a:pos x="108" y="78"/>
                  </a:cxn>
                  <a:cxn ang="0">
                    <a:pos x="60" y="118"/>
                  </a:cxn>
                  <a:cxn ang="0">
                    <a:pos x="47" y="180"/>
                  </a:cxn>
                  <a:cxn ang="0">
                    <a:pos x="33" y="254"/>
                  </a:cxn>
                  <a:cxn ang="0">
                    <a:pos x="24" y="301"/>
                  </a:cxn>
                  <a:cxn ang="0">
                    <a:pos x="11" y="311"/>
                  </a:cxn>
                  <a:cxn ang="0">
                    <a:pos x="5" y="323"/>
                  </a:cxn>
                  <a:cxn ang="0">
                    <a:pos x="13" y="321"/>
                  </a:cxn>
                  <a:cxn ang="0">
                    <a:pos x="2" y="346"/>
                  </a:cxn>
                  <a:cxn ang="0">
                    <a:pos x="4" y="351"/>
                  </a:cxn>
                  <a:cxn ang="0">
                    <a:pos x="15" y="332"/>
                  </a:cxn>
                  <a:cxn ang="0">
                    <a:pos x="11" y="355"/>
                  </a:cxn>
                  <a:cxn ang="0">
                    <a:pos x="22" y="333"/>
                  </a:cxn>
                  <a:cxn ang="0">
                    <a:pos x="20" y="354"/>
                  </a:cxn>
                  <a:cxn ang="0">
                    <a:pos x="28" y="333"/>
                  </a:cxn>
                  <a:cxn ang="0">
                    <a:pos x="28" y="349"/>
                  </a:cxn>
                  <a:cxn ang="0">
                    <a:pos x="35" y="333"/>
                  </a:cxn>
                  <a:cxn ang="0">
                    <a:pos x="40" y="306"/>
                  </a:cxn>
                  <a:cxn ang="0">
                    <a:pos x="65" y="228"/>
                  </a:cxn>
                  <a:cxn ang="0">
                    <a:pos x="76" y="169"/>
                  </a:cxn>
                  <a:cxn ang="0">
                    <a:pos x="80" y="254"/>
                  </a:cxn>
                  <a:cxn ang="0">
                    <a:pos x="68" y="341"/>
                  </a:cxn>
                  <a:cxn ang="0">
                    <a:pos x="76" y="462"/>
                  </a:cxn>
                  <a:cxn ang="0">
                    <a:pos x="86" y="575"/>
                  </a:cxn>
                  <a:cxn ang="0">
                    <a:pos x="81" y="619"/>
                  </a:cxn>
                  <a:cxn ang="0">
                    <a:pos x="85" y="628"/>
                  </a:cxn>
                  <a:cxn ang="0">
                    <a:pos x="106" y="628"/>
                  </a:cxn>
                  <a:cxn ang="0">
                    <a:pos x="109" y="607"/>
                  </a:cxn>
                  <a:cxn ang="0">
                    <a:pos x="106" y="558"/>
                  </a:cxn>
                  <a:cxn ang="0">
                    <a:pos x="110" y="479"/>
                  </a:cxn>
                  <a:cxn ang="0">
                    <a:pos x="115" y="418"/>
                  </a:cxn>
                  <a:cxn ang="0">
                    <a:pos x="125" y="326"/>
                  </a:cxn>
                  <a:cxn ang="0">
                    <a:pos x="125" y="0"/>
                  </a:cxn>
                  <a:cxn ang="0">
                    <a:pos x="97" y="37"/>
                  </a:cxn>
                </a:cxnLst>
                <a:rect l="0" t="0" r="r" b="b"/>
                <a:pathLst>
                  <a:path w="125" h="628">
                    <a:moveTo>
                      <a:pt x="97" y="37"/>
                    </a:moveTo>
                    <a:cubicBezTo>
                      <a:pt x="91" y="41"/>
                      <a:pt x="96" y="50"/>
                      <a:pt x="96" y="54"/>
                    </a:cubicBezTo>
                    <a:cubicBezTo>
                      <a:pt x="96" y="59"/>
                      <a:pt x="99" y="59"/>
                      <a:pt x="99" y="59"/>
                    </a:cubicBezTo>
                    <a:cubicBezTo>
                      <a:pt x="101" y="66"/>
                      <a:pt x="108" y="78"/>
                      <a:pt x="108" y="78"/>
                    </a:cubicBezTo>
                    <a:cubicBezTo>
                      <a:pt x="110" y="109"/>
                      <a:pt x="76" y="108"/>
                      <a:pt x="60" y="118"/>
                    </a:cubicBezTo>
                    <a:cubicBezTo>
                      <a:pt x="43" y="128"/>
                      <a:pt x="47" y="157"/>
                      <a:pt x="47" y="180"/>
                    </a:cubicBezTo>
                    <a:cubicBezTo>
                      <a:pt x="47" y="203"/>
                      <a:pt x="40" y="225"/>
                      <a:pt x="33" y="254"/>
                    </a:cubicBezTo>
                    <a:cubicBezTo>
                      <a:pt x="27" y="278"/>
                      <a:pt x="25" y="295"/>
                      <a:pt x="24" y="301"/>
                    </a:cubicBezTo>
                    <a:cubicBezTo>
                      <a:pt x="22" y="301"/>
                      <a:pt x="17" y="303"/>
                      <a:pt x="11" y="311"/>
                    </a:cubicBezTo>
                    <a:cubicBezTo>
                      <a:pt x="8" y="316"/>
                      <a:pt x="7" y="320"/>
                      <a:pt x="5" y="323"/>
                    </a:cubicBezTo>
                    <a:cubicBezTo>
                      <a:pt x="2" y="325"/>
                      <a:pt x="7" y="331"/>
                      <a:pt x="13" y="321"/>
                    </a:cubicBezTo>
                    <a:cubicBezTo>
                      <a:pt x="2" y="346"/>
                      <a:pt x="2" y="346"/>
                      <a:pt x="2" y="346"/>
                    </a:cubicBezTo>
                    <a:cubicBezTo>
                      <a:pt x="2" y="346"/>
                      <a:pt x="0" y="350"/>
                      <a:pt x="4" y="351"/>
                    </a:cubicBezTo>
                    <a:cubicBezTo>
                      <a:pt x="9" y="351"/>
                      <a:pt x="13" y="332"/>
                      <a:pt x="15" y="332"/>
                    </a:cubicBezTo>
                    <a:cubicBezTo>
                      <a:pt x="17" y="332"/>
                      <a:pt x="6" y="354"/>
                      <a:pt x="11" y="355"/>
                    </a:cubicBezTo>
                    <a:cubicBezTo>
                      <a:pt x="17" y="357"/>
                      <a:pt x="21" y="333"/>
                      <a:pt x="22" y="333"/>
                    </a:cubicBezTo>
                    <a:cubicBezTo>
                      <a:pt x="23" y="334"/>
                      <a:pt x="16" y="353"/>
                      <a:pt x="20" y="354"/>
                    </a:cubicBezTo>
                    <a:cubicBezTo>
                      <a:pt x="25" y="356"/>
                      <a:pt x="25" y="333"/>
                      <a:pt x="28" y="333"/>
                    </a:cubicBezTo>
                    <a:cubicBezTo>
                      <a:pt x="29" y="333"/>
                      <a:pt x="24" y="349"/>
                      <a:pt x="28" y="349"/>
                    </a:cubicBezTo>
                    <a:cubicBezTo>
                      <a:pt x="31" y="349"/>
                      <a:pt x="31" y="339"/>
                      <a:pt x="35" y="333"/>
                    </a:cubicBezTo>
                    <a:cubicBezTo>
                      <a:pt x="38" y="328"/>
                      <a:pt x="42" y="313"/>
                      <a:pt x="40" y="306"/>
                    </a:cubicBezTo>
                    <a:cubicBezTo>
                      <a:pt x="46" y="286"/>
                      <a:pt x="61" y="245"/>
                      <a:pt x="65" y="228"/>
                    </a:cubicBezTo>
                    <a:cubicBezTo>
                      <a:pt x="69" y="208"/>
                      <a:pt x="76" y="169"/>
                      <a:pt x="76" y="169"/>
                    </a:cubicBezTo>
                    <a:cubicBezTo>
                      <a:pt x="82" y="182"/>
                      <a:pt x="86" y="239"/>
                      <a:pt x="80" y="254"/>
                    </a:cubicBezTo>
                    <a:cubicBezTo>
                      <a:pt x="75" y="270"/>
                      <a:pt x="62" y="307"/>
                      <a:pt x="68" y="341"/>
                    </a:cubicBezTo>
                    <a:cubicBezTo>
                      <a:pt x="73" y="375"/>
                      <a:pt x="78" y="421"/>
                      <a:pt x="76" y="462"/>
                    </a:cubicBezTo>
                    <a:cubicBezTo>
                      <a:pt x="74" y="502"/>
                      <a:pt x="81" y="545"/>
                      <a:pt x="86" y="575"/>
                    </a:cubicBezTo>
                    <a:cubicBezTo>
                      <a:pt x="91" y="606"/>
                      <a:pt x="85" y="613"/>
                      <a:pt x="81" y="619"/>
                    </a:cubicBezTo>
                    <a:cubicBezTo>
                      <a:pt x="77" y="624"/>
                      <a:pt x="85" y="628"/>
                      <a:pt x="85" y="628"/>
                    </a:cubicBezTo>
                    <a:cubicBezTo>
                      <a:pt x="85" y="628"/>
                      <a:pt x="98" y="628"/>
                      <a:pt x="106" y="628"/>
                    </a:cubicBezTo>
                    <a:cubicBezTo>
                      <a:pt x="114" y="628"/>
                      <a:pt x="111" y="623"/>
                      <a:pt x="109" y="607"/>
                    </a:cubicBezTo>
                    <a:cubicBezTo>
                      <a:pt x="106" y="591"/>
                      <a:pt x="103" y="579"/>
                      <a:pt x="106" y="558"/>
                    </a:cubicBezTo>
                    <a:cubicBezTo>
                      <a:pt x="110" y="537"/>
                      <a:pt x="112" y="511"/>
                      <a:pt x="110" y="479"/>
                    </a:cubicBezTo>
                    <a:cubicBezTo>
                      <a:pt x="109" y="448"/>
                      <a:pt x="109" y="441"/>
                      <a:pt x="115" y="418"/>
                    </a:cubicBezTo>
                    <a:cubicBezTo>
                      <a:pt x="121" y="394"/>
                      <a:pt x="125" y="326"/>
                      <a:pt x="125" y="326"/>
                    </a:cubicBezTo>
                    <a:cubicBezTo>
                      <a:pt x="125" y="0"/>
                      <a:pt x="125" y="0"/>
                      <a:pt x="125" y="0"/>
                    </a:cubicBezTo>
                    <a:cubicBezTo>
                      <a:pt x="89" y="0"/>
                      <a:pt x="97" y="37"/>
                      <a:pt x="97" y="3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8" name="Freeform 28"/>
              <p:cNvSpPr/>
              <p:nvPr/>
            </p:nvSpPr>
            <p:spPr bwMode="auto">
              <a:xfrm>
                <a:off x="3840061" y="1246789"/>
                <a:ext cx="595357" cy="2995461"/>
              </a:xfrm>
              <a:custGeom>
                <a:avLst/>
                <a:gdLst/>
                <a:ahLst/>
                <a:cxnLst>
                  <a:cxn ang="0">
                    <a:pos x="28" y="37"/>
                  </a:cxn>
                  <a:cxn ang="0">
                    <a:pos x="29" y="54"/>
                  </a:cxn>
                  <a:cxn ang="0">
                    <a:pos x="26" y="59"/>
                  </a:cxn>
                  <a:cxn ang="0">
                    <a:pos x="18" y="78"/>
                  </a:cxn>
                  <a:cxn ang="0">
                    <a:pos x="66" y="118"/>
                  </a:cxn>
                  <a:cxn ang="0">
                    <a:pos x="78" y="180"/>
                  </a:cxn>
                  <a:cxn ang="0">
                    <a:pos x="92" y="254"/>
                  </a:cxn>
                  <a:cxn ang="0">
                    <a:pos x="101" y="301"/>
                  </a:cxn>
                  <a:cxn ang="0">
                    <a:pos x="114" y="311"/>
                  </a:cxn>
                  <a:cxn ang="0">
                    <a:pos x="121" y="323"/>
                  </a:cxn>
                  <a:cxn ang="0">
                    <a:pos x="112" y="321"/>
                  </a:cxn>
                  <a:cxn ang="0">
                    <a:pos x="123" y="346"/>
                  </a:cxn>
                  <a:cxn ang="0">
                    <a:pos x="122" y="351"/>
                  </a:cxn>
                  <a:cxn ang="0">
                    <a:pos x="110" y="332"/>
                  </a:cxn>
                  <a:cxn ang="0">
                    <a:pos x="114" y="355"/>
                  </a:cxn>
                  <a:cxn ang="0">
                    <a:pos x="104" y="333"/>
                  </a:cxn>
                  <a:cxn ang="0">
                    <a:pos x="105" y="354"/>
                  </a:cxn>
                  <a:cxn ang="0">
                    <a:pos x="97" y="333"/>
                  </a:cxn>
                  <a:cxn ang="0">
                    <a:pos x="97" y="349"/>
                  </a:cxn>
                  <a:cxn ang="0">
                    <a:pos x="90" y="333"/>
                  </a:cxn>
                  <a:cxn ang="0">
                    <a:pos x="85" y="306"/>
                  </a:cxn>
                  <a:cxn ang="0">
                    <a:pos x="60" y="228"/>
                  </a:cxn>
                  <a:cxn ang="0">
                    <a:pos x="50" y="169"/>
                  </a:cxn>
                  <a:cxn ang="0">
                    <a:pos x="45" y="254"/>
                  </a:cxn>
                  <a:cxn ang="0">
                    <a:pos x="58" y="341"/>
                  </a:cxn>
                  <a:cxn ang="0">
                    <a:pos x="50" y="462"/>
                  </a:cxn>
                  <a:cxn ang="0">
                    <a:pos x="39" y="575"/>
                  </a:cxn>
                  <a:cxn ang="0">
                    <a:pos x="44" y="619"/>
                  </a:cxn>
                  <a:cxn ang="0">
                    <a:pos x="40" y="628"/>
                  </a:cxn>
                  <a:cxn ang="0">
                    <a:pos x="19" y="628"/>
                  </a:cxn>
                  <a:cxn ang="0">
                    <a:pos x="17" y="607"/>
                  </a:cxn>
                  <a:cxn ang="0">
                    <a:pos x="19" y="558"/>
                  </a:cxn>
                  <a:cxn ang="0">
                    <a:pos x="15" y="479"/>
                  </a:cxn>
                  <a:cxn ang="0">
                    <a:pos x="10" y="418"/>
                  </a:cxn>
                  <a:cxn ang="0">
                    <a:pos x="0" y="326"/>
                  </a:cxn>
                  <a:cxn ang="0">
                    <a:pos x="0" y="0"/>
                  </a:cxn>
                  <a:cxn ang="0">
                    <a:pos x="28" y="37"/>
                  </a:cxn>
                </a:cxnLst>
                <a:rect l="0" t="0" r="r" b="b"/>
                <a:pathLst>
                  <a:path w="125" h="628">
                    <a:moveTo>
                      <a:pt x="28" y="37"/>
                    </a:moveTo>
                    <a:cubicBezTo>
                      <a:pt x="34" y="41"/>
                      <a:pt x="30" y="50"/>
                      <a:pt x="29" y="54"/>
                    </a:cubicBezTo>
                    <a:cubicBezTo>
                      <a:pt x="29" y="59"/>
                      <a:pt x="26" y="59"/>
                      <a:pt x="26" y="59"/>
                    </a:cubicBezTo>
                    <a:cubicBezTo>
                      <a:pt x="24" y="66"/>
                      <a:pt x="18" y="78"/>
                      <a:pt x="18" y="78"/>
                    </a:cubicBezTo>
                    <a:cubicBezTo>
                      <a:pt x="15" y="109"/>
                      <a:pt x="49" y="108"/>
                      <a:pt x="66" y="118"/>
                    </a:cubicBezTo>
                    <a:cubicBezTo>
                      <a:pt x="82" y="128"/>
                      <a:pt x="78" y="157"/>
                      <a:pt x="78" y="180"/>
                    </a:cubicBezTo>
                    <a:cubicBezTo>
                      <a:pt x="78" y="203"/>
                      <a:pt x="86" y="225"/>
                      <a:pt x="92" y="254"/>
                    </a:cubicBezTo>
                    <a:cubicBezTo>
                      <a:pt x="98" y="278"/>
                      <a:pt x="100" y="295"/>
                      <a:pt x="101" y="301"/>
                    </a:cubicBezTo>
                    <a:cubicBezTo>
                      <a:pt x="103" y="301"/>
                      <a:pt x="108" y="303"/>
                      <a:pt x="114" y="311"/>
                    </a:cubicBezTo>
                    <a:cubicBezTo>
                      <a:pt x="117" y="316"/>
                      <a:pt x="118" y="320"/>
                      <a:pt x="121" y="323"/>
                    </a:cubicBezTo>
                    <a:cubicBezTo>
                      <a:pt x="123" y="325"/>
                      <a:pt x="118" y="331"/>
                      <a:pt x="112" y="321"/>
                    </a:cubicBezTo>
                    <a:cubicBezTo>
                      <a:pt x="123" y="346"/>
                      <a:pt x="123" y="346"/>
                      <a:pt x="123" y="346"/>
                    </a:cubicBezTo>
                    <a:cubicBezTo>
                      <a:pt x="123" y="346"/>
                      <a:pt x="125" y="350"/>
                      <a:pt x="122" y="351"/>
                    </a:cubicBezTo>
                    <a:cubicBezTo>
                      <a:pt x="117" y="351"/>
                      <a:pt x="112" y="332"/>
                      <a:pt x="110" y="332"/>
                    </a:cubicBezTo>
                    <a:cubicBezTo>
                      <a:pt x="109" y="332"/>
                      <a:pt x="119" y="354"/>
                      <a:pt x="114" y="355"/>
                    </a:cubicBezTo>
                    <a:cubicBezTo>
                      <a:pt x="108" y="357"/>
                      <a:pt x="105" y="333"/>
                      <a:pt x="104" y="333"/>
                    </a:cubicBezTo>
                    <a:cubicBezTo>
                      <a:pt x="102" y="334"/>
                      <a:pt x="110" y="353"/>
                      <a:pt x="105" y="354"/>
                    </a:cubicBezTo>
                    <a:cubicBezTo>
                      <a:pt x="100" y="356"/>
                      <a:pt x="100" y="333"/>
                      <a:pt x="97" y="333"/>
                    </a:cubicBezTo>
                    <a:cubicBezTo>
                      <a:pt x="96" y="333"/>
                      <a:pt x="101" y="349"/>
                      <a:pt x="97" y="349"/>
                    </a:cubicBezTo>
                    <a:cubicBezTo>
                      <a:pt x="94" y="349"/>
                      <a:pt x="94" y="339"/>
                      <a:pt x="90" y="333"/>
                    </a:cubicBezTo>
                    <a:cubicBezTo>
                      <a:pt x="87" y="328"/>
                      <a:pt x="83" y="313"/>
                      <a:pt x="85" y="306"/>
                    </a:cubicBezTo>
                    <a:cubicBezTo>
                      <a:pt x="79" y="286"/>
                      <a:pt x="64" y="245"/>
                      <a:pt x="60" y="228"/>
                    </a:cubicBezTo>
                    <a:cubicBezTo>
                      <a:pt x="56" y="208"/>
                      <a:pt x="50" y="169"/>
                      <a:pt x="50" y="169"/>
                    </a:cubicBezTo>
                    <a:cubicBezTo>
                      <a:pt x="43" y="182"/>
                      <a:pt x="40" y="239"/>
                      <a:pt x="45" y="254"/>
                    </a:cubicBezTo>
                    <a:cubicBezTo>
                      <a:pt x="50" y="270"/>
                      <a:pt x="63" y="307"/>
                      <a:pt x="58" y="341"/>
                    </a:cubicBezTo>
                    <a:cubicBezTo>
                      <a:pt x="52" y="375"/>
                      <a:pt x="48" y="421"/>
                      <a:pt x="50" y="462"/>
                    </a:cubicBezTo>
                    <a:cubicBezTo>
                      <a:pt x="51" y="502"/>
                      <a:pt x="45" y="545"/>
                      <a:pt x="39" y="575"/>
                    </a:cubicBezTo>
                    <a:cubicBezTo>
                      <a:pt x="34" y="606"/>
                      <a:pt x="40" y="613"/>
                      <a:pt x="44" y="619"/>
                    </a:cubicBezTo>
                    <a:cubicBezTo>
                      <a:pt x="48" y="624"/>
                      <a:pt x="40" y="628"/>
                      <a:pt x="40" y="628"/>
                    </a:cubicBezTo>
                    <a:cubicBezTo>
                      <a:pt x="40" y="628"/>
                      <a:pt x="27" y="628"/>
                      <a:pt x="19" y="628"/>
                    </a:cubicBezTo>
                    <a:cubicBezTo>
                      <a:pt x="12" y="628"/>
                      <a:pt x="14" y="623"/>
                      <a:pt x="17" y="607"/>
                    </a:cubicBezTo>
                    <a:cubicBezTo>
                      <a:pt x="19" y="591"/>
                      <a:pt x="22" y="579"/>
                      <a:pt x="19" y="558"/>
                    </a:cubicBezTo>
                    <a:cubicBezTo>
                      <a:pt x="16" y="537"/>
                      <a:pt x="13" y="511"/>
                      <a:pt x="15" y="479"/>
                    </a:cubicBezTo>
                    <a:cubicBezTo>
                      <a:pt x="17" y="448"/>
                      <a:pt x="16" y="441"/>
                      <a:pt x="10" y="418"/>
                    </a:cubicBezTo>
                    <a:cubicBezTo>
                      <a:pt x="4" y="394"/>
                      <a:pt x="0" y="326"/>
                      <a:pt x="0" y="326"/>
                    </a:cubicBezTo>
                    <a:cubicBezTo>
                      <a:pt x="0" y="0"/>
                      <a:pt x="0" y="0"/>
                      <a:pt x="0" y="0"/>
                    </a:cubicBezTo>
                    <a:cubicBezTo>
                      <a:pt x="36" y="0"/>
                      <a:pt x="28" y="37"/>
                      <a:pt x="28" y="37"/>
                    </a:cubicBez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137" name="Group 136"/>
            <p:cNvGrpSpPr>
              <a:grpSpLocks noChangeAspect="1"/>
            </p:cNvGrpSpPr>
            <p:nvPr/>
          </p:nvGrpSpPr>
          <p:grpSpPr>
            <a:xfrm>
              <a:off x="5137" y="2009"/>
              <a:ext cx="1337" cy="1337"/>
              <a:chOff x="3103741" y="1655244"/>
              <a:chExt cx="566163" cy="566163"/>
            </a:xfrm>
          </p:grpSpPr>
          <p:sp>
            <p:nvSpPr>
              <p:cNvPr id="136" name="Sev01"/>
              <p:cNvSpPr>
                <a:spLocks noChangeAspect="1"/>
              </p:cNvSpPr>
              <p:nvPr/>
            </p:nvSpPr>
            <p:spPr>
              <a:xfrm>
                <a:off x="3103741" y="1655244"/>
                <a:ext cx="566163" cy="566163"/>
              </a:xfrm>
              <a:prstGeom prst="ellipse">
                <a:avLst/>
              </a:prstGeom>
              <a:solidFill>
                <a:srgbClr val="0070C0"/>
              </a:solidFill>
              <a:ln w="25400" cap="flat" cmpd="sng" algn="ctr">
                <a:noFill/>
                <a:prstDash val="solid"/>
              </a:ln>
              <a:effectLst/>
            </p:spPr>
            <p:txBody>
              <a:bodyPr rtlCol="0" anchor="ctr"/>
              <a:lstStyle/>
              <a:p>
                <a:pPr algn="ctr"/>
                <a:endParaRPr lang="en-US" sz="4000" dirty="0">
                  <a:solidFill>
                    <a:srgbClr val="FFFFFF"/>
                  </a:solidFill>
                  <a:cs typeface="+mn-ea"/>
                  <a:sym typeface="+mn-lt"/>
                </a:endParaRPr>
              </a:p>
            </p:txBody>
          </p:sp>
          <p:grpSp>
            <p:nvGrpSpPr>
              <p:cNvPr id="19" name="Group 21"/>
              <p:cNvGrpSpPr/>
              <p:nvPr/>
            </p:nvGrpSpPr>
            <p:grpSpPr>
              <a:xfrm>
                <a:off x="3185976" y="1758796"/>
                <a:ext cx="401693" cy="359060"/>
                <a:chOff x="654724" y="1637314"/>
                <a:chExt cx="1229523" cy="1099028"/>
              </a:xfrm>
              <a:solidFill>
                <a:srgbClr val="377790">
                  <a:lumMod val="50000"/>
                </a:srgbClr>
              </a:solidFill>
            </p:grpSpPr>
            <p:sp>
              <p:nvSpPr>
                <p:cNvPr id="20" name="Freeform 94"/>
                <p:cNvSpPr/>
                <p:nvPr/>
              </p:nvSpPr>
              <p:spPr bwMode="auto">
                <a:xfrm>
                  <a:off x="1022259" y="1825274"/>
                  <a:ext cx="452541" cy="328032"/>
                </a:xfrm>
                <a:custGeom>
                  <a:avLst/>
                  <a:gdLst/>
                  <a:ahLst/>
                  <a:cxnLst>
                    <a:cxn ang="0">
                      <a:pos x="241" y="389"/>
                    </a:cxn>
                    <a:cxn ang="0">
                      <a:pos x="410" y="422"/>
                    </a:cxn>
                    <a:cxn ang="0">
                      <a:pos x="517" y="385"/>
                    </a:cxn>
                    <a:cxn ang="0">
                      <a:pos x="626" y="183"/>
                    </a:cxn>
                    <a:cxn ang="0">
                      <a:pos x="473" y="18"/>
                    </a:cxn>
                    <a:cxn ang="0">
                      <a:pos x="305" y="99"/>
                    </a:cxn>
                    <a:cxn ang="0">
                      <a:pos x="286" y="112"/>
                    </a:cxn>
                    <a:cxn ang="0">
                      <a:pos x="265" y="102"/>
                    </a:cxn>
                    <a:cxn ang="0">
                      <a:pos x="115" y="81"/>
                    </a:cxn>
                    <a:cxn ang="0">
                      <a:pos x="0" y="197"/>
                    </a:cxn>
                    <a:cxn ang="0">
                      <a:pos x="15" y="207"/>
                    </a:cxn>
                    <a:cxn ang="0">
                      <a:pos x="144" y="456"/>
                    </a:cxn>
                    <a:cxn ang="0">
                      <a:pos x="241" y="389"/>
                    </a:cxn>
                  </a:cxnLst>
                  <a:rect l="0" t="0" r="r" b="b"/>
                  <a:pathLst>
                    <a:path w="630" h="456">
                      <a:moveTo>
                        <a:pt x="241" y="389"/>
                      </a:moveTo>
                      <a:cubicBezTo>
                        <a:pt x="322" y="372"/>
                        <a:pt x="383" y="404"/>
                        <a:pt x="410" y="422"/>
                      </a:cubicBezTo>
                      <a:cubicBezTo>
                        <a:pt x="430" y="411"/>
                        <a:pt x="469" y="392"/>
                        <a:pt x="517" y="385"/>
                      </a:cubicBezTo>
                      <a:cubicBezTo>
                        <a:pt x="518" y="326"/>
                        <a:pt x="543" y="229"/>
                        <a:pt x="626" y="183"/>
                      </a:cubicBezTo>
                      <a:cubicBezTo>
                        <a:pt x="630" y="140"/>
                        <a:pt x="596" y="38"/>
                        <a:pt x="473" y="18"/>
                      </a:cubicBezTo>
                      <a:cubicBezTo>
                        <a:pt x="360" y="0"/>
                        <a:pt x="308" y="95"/>
                        <a:pt x="305" y="99"/>
                      </a:cubicBezTo>
                      <a:cubicBezTo>
                        <a:pt x="302" y="106"/>
                        <a:pt x="294" y="111"/>
                        <a:pt x="286" y="112"/>
                      </a:cubicBezTo>
                      <a:cubicBezTo>
                        <a:pt x="278" y="112"/>
                        <a:pt x="270" y="109"/>
                        <a:pt x="265" y="102"/>
                      </a:cubicBezTo>
                      <a:cubicBezTo>
                        <a:pt x="263" y="100"/>
                        <a:pt x="226" y="54"/>
                        <a:pt x="115" y="81"/>
                      </a:cubicBezTo>
                      <a:cubicBezTo>
                        <a:pt x="23" y="102"/>
                        <a:pt x="4" y="172"/>
                        <a:pt x="0" y="197"/>
                      </a:cubicBezTo>
                      <a:cubicBezTo>
                        <a:pt x="5" y="200"/>
                        <a:pt x="10" y="203"/>
                        <a:pt x="15" y="207"/>
                      </a:cubicBezTo>
                      <a:cubicBezTo>
                        <a:pt x="108" y="274"/>
                        <a:pt x="136" y="382"/>
                        <a:pt x="144" y="456"/>
                      </a:cubicBezTo>
                      <a:cubicBezTo>
                        <a:pt x="163" y="426"/>
                        <a:pt x="194" y="398"/>
                        <a:pt x="241" y="389"/>
                      </a:cubicBezTo>
                      <a:close/>
                    </a:path>
                  </a:pathLst>
                </a:custGeom>
                <a:solidFill>
                  <a:srgbClr val="FFFFFF"/>
                </a:solidFill>
                <a:ln w="9525">
                  <a:noFill/>
                  <a:round/>
                </a:ln>
              </p:spPr>
              <p:txBody>
                <a:bodyPr vert="horz" wrap="square" lIns="91440" tIns="45720" rIns="91440" bIns="45720" numCol="1" anchor="t" anchorCtr="0" compatLnSpc="1"/>
                <a:lstStyle/>
                <a:p>
                  <a:endParaRPr lang="en-US">
                    <a:solidFill>
                      <a:srgbClr val="377790"/>
                    </a:solidFill>
                    <a:cs typeface="+mn-ea"/>
                    <a:sym typeface="+mn-lt"/>
                  </a:endParaRPr>
                </a:p>
              </p:txBody>
            </p:sp>
            <p:sp>
              <p:nvSpPr>
                <p:cNvPr id="21" name="Freeform 95"/>
                <p:cNvSpPr/>
                <p:nvPr/>
              </p:nvSpPr>
              <p:spPr bwMode="auto">
                <a:xfrm>
                  <a:off x="654724" y="1637314"/>
                  <a:ext cx="1229523" cy="1099028"/>
                </a:xfrm>
                <a:custGeom>
                  <a:avLst/>
                  <a:gdLst/>
                  <a:ahLst/>
                  <a:cxnLst>
                    <a:cxn ang="0">
                      <a:pos x="1586" y="533"/>
                    </a:cxn>
                    <a:cxn ang="0">
                      <a:pos x="1180" y="215"/>
                    </a:cxn>
                    <a:cxn ang="0">
                      <a:pos x="327" y="309"/>
                    </a:cxn>
                    <a:cxn ang="0">
                      <a:pos x="446" y="934"/>
                    </a:cxn>
                    <a:cxn ang="0">
                      <a:pos x="498" y="508"/>
                    </a:cxn>
                    <a:cxn ang="0">
                      <a:pos x="264" y="643"/>
                    </a:cxn>
                    <a:cxn ang="0">
                      <a:pos x="415" y="697"/>
                    </a:cxn>
                    <a:cxn ang="0">
                      <a:pos x="434" y="741"/>
                    </a:cxn>
                    <a:cxn ang="0">
                      <a:pos x="219" y="660"/>
                    </a:cxn>
                    <a:cxn ang="0">
                      <a:pos x="466" y="438"/>
                    </a:cxn>
                    <a:cxn ang="0">
                      <a:pos x="790" y="314"/>
                    </a:cxn>
                    <a:cxn ang="0">
                      <a:pos x="1145" y="323"/>
                    </a:cxn>
                    <a:cxn ang="0">
                      <a:pos x="1449" y="496"/>
                    </a:cxn>
                    <a:cxn ang="0">
                      <a:pos x="1556" y="882"/>
                    </a:cxn>
                    <a:cxn ang="0">
                      <a:pos x="1272" y="974"/>
                    </a:cxn>
                    <a:cxn ang="0">
                      <a:pos x="807" y="1047"/>
                    </a:cxn>
                    <a:cxn ang="0">
                      <a:pos x="717" y="974"/>
                    </a:cxn>
                    <a:cxn ang="0">
                      <a:pos x="760" y="954"/>
                    </a:cxn>
                    <a:cxn ang="0">
                      <a:pos x="942" y="931"/>
                    </a:cxn>
                    <a:cxn ang="0">
                      <a:pos x="1454" y="953"/>
                    </a:cxn>
                    <a:cxn ang="0">
                      <a:pos x="1460" y="727"/>
                    </a:cxn>
                    <a:cxn ang="0">
                      <a:pos x="1415" y="530"/>
                    </a:cxn>
                    <a:cxn ang="0">
                      <a:pos x="1076" y="644"/>
                    </a:cxn>
                    <a:cxn ang="0">
                      <a:pos x="1264" y="785"/>
                    </a:cxn>
                    <a:cxn ang="0">
                      <a:pos x="934" y="733"/>
                    </a:cxn>
                    <a:cxn ang="0">
                      <a:pos x="762" y="698"/>
                    </a:cxn>
                    <a:cxn ang="0">
                      <a:pos x="649" y="831"/>
                    </a:cxn>
                    <a:cxn ang="0">
                      <a:pos x="467" y="1053"/>
                    </a:cxn>
                    <a:cxn ang="0">
                      <a:pos x="817" y="1278"/>
                    </a:cxn>
                    <a:cxn ang="0">
                      <a:pos x="1161" y="1148"/>
                    </a:cxn>
                    <a:cxn ang="0">
                      <a:pos x="1107" y="1079"/>
                    </a:cxn>
                    <a:cxn ang="0">
                      <a:pos x="1206" y="1132"/>
                    </a:cxn>
                    <a:cxn ang="0">
                      <a:pos x="1176" y="1277"/>
                    </a:cxn>
                    <a:cxn ang="0">
                      <a:pos x="837" y="1335"/>
                    </a:cxn>
                    <a:cxn ang="0">
                      <a:pos x="1340" y="1413"/>
                    </a:cxn>
                    <a:cxn ang="0">
                      <a:pos x="1704" y="806"/>
                    </a:cxn>
                  </a:cxnLst>
                  <a:rect l="0" t="0" r="r" b="b"/>
                  <a:pathLst>
                    <a:path w="1711" h="1531">
                      <a:moveTo>
                        <a:pt x="1704" y="806"/>
                      </a:moveTo>
                      <a:cubicBezTo>
                        <a:pt x="1698" y="609"/>
                        <a:pt x="1586" y="533"/>
                        <a:pt x="1586" y="533"/>
                      </a:cubicBezTo>
                      <a:cubicBezTo>
                        <a:pt x="1586" y="533"/>
                        <a:pt x="1573" y="438"/>
                        <a:pt x="1486" y="336"/>
                      </a:cubicBezTo>
                      <a:cubicBezTo>
                        <a:pt x="1352" y="188"/>
                        <a:pt x="1180" y="215"/>
                        <a:pt x="1180" y="215"/>
                      </a:cubicBezTo>
                      <a:cubicBezTo>
                        <a:pt x="959" y="0"/>
                        <a:pt x="732" y="165"/>
                        <a:pt x="732" y="165"/>
                      </a:cubicBezTo>
                      <a:cubicBezTo>
                        <a:pt x="417" y="62"/>
                        <a:pt x="327" y="309"/>
                        <a:pt x="327" y="309"/>
                      </a:cubicBezTo>
                      <a:cubicBezTo>
                        <a:pt x="147" y="328"/>
                        <a:pt x="0" y="540"/>
                        <a:pt x="132" y="766"/>
                      </a:cubicBezTo>
                      <a:cubicBezTo>
                        <a:pt x="233" y="940"/>
                        <a:pt x="382" y="942"/>
                        <a:pt x="446" y="934"/>
                      </a:cubicBezTo>
                      <a:cubicBezTo>
                        <a:pt x="466" y="879"/>
                        <a:pt x="511" y="818"/>
                        <a:pt x="608" y="791"/>
                      </a:cubicBezTo>
                      <a:cubicBezTo>
                        <a:pt x="609" y="782"/>
                        <a:pt x="621" y="597"/>
                        <a:pt x="498" y="508"/>
                      </a:cubicBezTo>
                      <a:cubicBezTo>
                        <a:pt x="424" y="455"/>
                        <a:pt x="342" y="468"/>
                        <a:pt x="297" y="503"/>
                      </a:cubicBezTo>
                      <a:cubicBezTo>
                        <a:pt x="254" y="536"/>
                        <a:pt x="242" y="587"/>
                        <a:pt x="264" y="643"/>
                      </a:cubicBezTo>
                      <a:cubicBezTo>
                        <a:pt x="275" y="671"/>
                        <a:pt x="292" y="690"/>
                        <a:pt x="316" y="700"/>
                      </a:cubicBezTo>
                      <a:cubicBezTo>
                        <a:pt x="361" y="719"/>
                        <a:pt x="415" y="697"/>
                        <a:pt x="415" y="697"/>
                      </a:cubicBezTo>
                      <a:cubicBezTo>
                        <a:pt x="427" y="692"/>
                        <a:pt x="441" y="697"/>
                        <a:pt x="447" y="710"/>
                      </a:cubicBezTo>
                      <a:cubicBezTo>
                        <a:pt x="452" y="722"/>
                        <a:pt x="446" y="736"/>
                        <a:pt x="434" y="741"/>
                      </a:cubicBezTo>
                      <a:cubicBezTo>
                        <a:pt x="431" y="742"/>
                        <a:pt x="361" y="771"/>
                        <a:pt x="297" y="744"/>
                      </a:cubicBezTo>
                      <a:cubicBezTo>
                        <a:pt x="262" y="730"/>
                        <a:pt x="235" y="701"/>
                        <a:pt x="219" y="660"/>
                      </a:cubicBezTo>
                      <a:cubicBezTo>
                        <a:pt x="189" y="584"/>
                        <a:pt x="208" y="511"/>
                        <a:pt x="268" y="465"/>
                      </a:cubicBezTo>
                      <a:cubicBezTo>
                        <a:pt x="323" y="422"/>
                        <a:pt x="398" y="413"/>
                        <a:pt x="466" y="438"/>
                      </a:cubicBezTo>
                      <a:cubicBezTo>
                        <a:pt x="478" y="387"/>
                        <a:pt x="518" y="319"/>
                        <a:pt x="614" y="296"/>
                      </a:cubicBezTo>
                      <a:cubicBezTo>
                        <a:pt x="707" y="274"/>
                        <a:pt x="762" y="295"/>
                        <a:pt x="790" y="314"/>
                      </a:cubicBezTo>
                      <a:cubicBezTo>
                        <a:pt x="824" y="270"/>
                        <a:pt x="893" y="217"/>
                        <a:pt x="992" y="233"/>
                      </a:cubicBezTo>
                      <a:cubicBezTo>
                        <a:pt x="1074" y="246"/>
                        <a:pt x="1121" y="289"/>
                        <a:pt x="1145" y="323"/>
                      </a:cubicBezTo>
                      <a:cubicBezTo>
                        <a:pt x="1168" y="355"/>
                        <a:pt x="1182" y="392"/>
                        <a:pt x="1185" y="426"/>
                      </a:cubicBezTo>
                      <a:cubicBezTo>
                        <a:pt x="1278" y="403"/>
                        <a:pt x="1386" y="432"/>
                        <a:pt x="1449" y="496"/>
                      </a:cubicBezTo>
                      <a:cubicBezTo>
                        <a:pt x="1501" y="549"/>
                        <a:pt x="1519" y="621"/>
                        <a:pt x="1500" y="699"/>
                      </a:cubicBezTo>
                      <a:cubicBezTo>
                        <a:pt x="1524" y="723"/>
                        <a:pt x="1570" y="782"/>
                        <a:pt x="1556" y="882"/>
                      </a:cubicBezTo>
                      <a:cubicBezTo>
                        <a:pt x="1549" y="935"/>
                        <a:pt x="1520" y="976"/>
                        <a:pt x="1474" y="997"/>
                      </a:cubicBezTo>
                      <a:cubicBezTo>
                        <a:pt x="1416" y="1024"/>
                        <a:pt x="1336" y="1015"/>
                        <a:pt x="1272" y="974"/>
                      </a:cubicBezTo>
                      <a:cubicBezTo>
                        <a:pt x="1180" y="916"/>
                        <a:pt x="1038" y="913"/>
                        <a:pt x="972" y="968"/>
                      </a:cubicBezTo>
                      <a:cubicBezTo>
                        <a:pt x="922" y="1010"/>
                        <a:pt x="863" y="1052"/>
                        <a:pt x="807" y="1047"/>
                      </a:cubicBezTo>
                      <a:cubicBezTo>
                        <a:pt x="803" y="1047"/>
                        <a:pt x="799" y="1046"/>
                        <a:pt x="794" y="1045"/>
                      </a:cubicBezTo>
                      <a:cubicBezTo>
                        <a:pt x="762" y="1038"/>
                        <a:pt x="735" y="1014"/>
                        <a:pt x="717" y="974"/>
                      </a:cubicBezTo>
                      <a:cubicBezTo>
                        <a:pt x="711" y="962"/>
                        <a:pt x="716" y="948"/>
                        <a:pt x="728" y="942"/>
                      </a:cubicBezTo>
                      <a:cubicBezTo>
                        <a:pt x="740" y="937"/>
                        <a:pt x="754" y="942"/>
                        <a:pt x="760" y="954"/>
                      </a:cubicBezTo>
                      <a:cubicBezTo>
                        <a:pt x="772" y="980"/>
                        <a:pt x="787" y="994"/>
                        <a:pt x="805" y="998"/>
                      </a:cubicBezTo>
                      <a:cubicBezTo>
                        <a:pt x="844" y="1007"/>
                        <a:pt x="902" y="964"/>
                        <a:pt x="942" y="931"/>
                      </a:cubicBezTo>
                      <a:cubicBezTo>
                        <a:pt x="1024" y="862"/>
                        <a:pt x="1187" y="864"/>
                        <a:pt x="1297" y="934"/>
                      </a:cubicBezTo>
                      <a:cubicBezTo>
                        <a:pt x="1348" y="966"/>
                        <a:pt x="1410" y="974"/>
                        <a:pt x="1454" y="953"/>
                      </a:cubicBezTo>
                      <a:cubicBezTo>
                        <a:pt x="1485" y="939"/>
                        <a:pt x="1504" y="912"/>
                        <a:pt x="1509" y="876"/>
                      </a:cubicBezTo>
                      <a:cubicBezTo>
                        <a:pt x="1523" y="774"/>
                        <a:pt x="1460" y="728"/>
                        <a:pt x="1460" y="727"/>
                      </a:cubicBezTo>
                      <a:cubicBezTo>
                        <a:pt x="1451" y="721"/>
                        <a:pt x="1448" y="711"/>
                        <a:pt x="1450" y="701"/>
                      </a:cubicBezTo>
                      <a:cubicBezTo>
                        <a:pt x="1470" y="633"/>
                        <a:pt x="1458" y="574"/>
                        <a:pt x="1415" y="530"/>
                      </a:cubicBezTo>
                      <a:cubicBezTo>
                        <a:pt x="1363" y="476"/>
                        <a:pt x="1272" y="453"/>
                        <a:pt x="1195" y="473"/>
                      </a:cubicBezTo>
                      <a:cubicBezTo>
                        <a:pt x="1093" y="499"/>
                        <a:pt x="1078" y="609"/>
                        <a:pt x="1076" y="644"/>
                      </a:cubicBezTo>
                      <a:cubicBezTo>
                        <a:pt x="1136" y="647"/>
                        <a:pt x="1204" y="674"/>
                        <a:pt x="1267" y="751"/>
                      </a:cubicBezTo>
                      <a:cubicBezTo>
                        <a:pt x="1275" y="762"/>
                        <a:pt x="1274" y="777"/>
                        <a:pt x="1264" y="785"/>
                      </a:cubicBezTo>
                      <a:cubicBezTo>
                        <a:pt x="1253" y="794"/>
                        <a:pt x="1238" y="792"/>
                        <a:pt x="1230" y="782"/>
                      </a:cubicBezTo>
                      <a:cubicBezTo>
                        <a:pt x="1095" y="617"/>
                        <a:pt x="941" y="728"/>
                        <a:pt x="934" y="733"/>
                      </a:cubicBezTo>
                      <a:cubicBezTo>
                        <a:pt x="925" y="740"/>
                        <a:pt x="912" y="739"/>
                        <a:pt x="904" y="732"/>
                      </a:cubicBezTo>
                      <a:cubicBezTo>
                        <a:pt x="902" y="730"/>
                        <a:pt x="845" y="681"/>
                        <a:pt x="762" y="698"/>
                      </a:cubicBezTo>
                      <a:cubicBezTo>
                        <a:pt x="683" y="714"/>
                        <a:pt x="669" y="810"/>
                        <a:pt x="669" y="811"/>
                      </a:cubicBezTo>
                      <a:cubicBezTo>
                        <a:pt x="667" y="821"/>
                        <a:pt x="659" y="829"/>
                        <a:pt x="649" y="831"/>
                      </a:cubicBezTo>
                      <a:cubicBezTo>
                        <a:pt x="466" y="864"/>
                        <a:pt x="476" y="1025"/>
                        <a:pt x="476" y="1032"/>
                      </a:cubicBezTo>
                      <a:cubicBezTo>
                        <a:pt x="477" y="1040"/>
                        <a:pt x="473" y="1048"/>
                        <a:pt x="467" y="1053"/>
                      </a:cubicBezTo>
                      <a:cubicBezTo>
                        <a:pt x="495" y="1292"/>
                        <a:pt x="815" y="1270"/>
                        <a:pt x="815" y="1270"/>
                      </a:cubicBezTo>
                      <a:cubicBezTo>
                        <a:pt x="816" y="1273"/>
                        <a:pt x="816" y="1276"/>
                        <a:pt x="817" y="1278"/>
                      </a:cubicBezTo>
                      <a:cubicBezTo>
                        <a:pt x="826" y="1282"/>
                        <a:pt x="1041" y="1363"/>
                        <a:pt x="1138" y="1248"/>
                      </a:cubicBezTo>
                      <a:cubicBezTo>
                        <a:pt x="1162" y="1208"/>
                        <a:pt x="1170" y="1174"/>
                        <a:pt x="1161" y="1148"/>
                      </a:cubicBezTo>
                      <a:cubicBezTo>
                        <a:pt x="1151" y="1120"/>
                        <a:pt x="1122" y="1110"/>
                        <a:pt x="1122" y="1110"/>
                      </a:cubicBezTo>
                      <a:cubicBezTo>
                        <a:pt x="1109" y="1106"/>
                        <a:pt x="1103" y="1092"/>
                        <a:pt x="1107" y="1079"/>
                      </a:cubicBezTo>
                      <a:cubicBezTo>
                        <a:pt x="1111" y="1067"/>
                        <a:pt x="1125" y="1060"/>
                        <a:pt x="1138" y="1064"/>
                      </a:cubicBezTo>
                      <a:cubicBezTo>
                        <a:pt x="1140" y="1065"/>
                        <a:pt x="1188" y="1082"/>
                        <a:pt x="1206" y="1132"/>
                      </a:cubicBezTo>
                      <a:cubicBezTo>
                        <a:pt x="1221" y="1172"/>
                        <a:pt x="1211" y="1220"/>
                        <a:pt x="1178" y="1274"/>
                      </a:cubicBezTo>
                      <a:cubicBezTo>
                        <a:pt x="1177" y="1275"/>
                        <a:pt x="1177" y="1276"/>
                        <a:pt x="1176" y="1277"/>
                      </a:cubicBezTo>
                      <a:cubicBezTo>
                        <a:pt x="1116" y="1350"/>
                        <a:pt x="1024" y="1363"/>
                        <a:pt x="946" y="1356"/>
                      </a:cubicBezTo>
                      <a:cubicBezTo>
                        <a:pt x="903" y="1353"/>
                        <a:pt x="864" y="1343"/>
                        <a:pt x="837" y="1335"/>
                      </a:cubicBezTo>
                      <a:cubicBezTo>
                        <a:pt x="893" y="1460"/>
                        <a:pt x="1019" y="1517"/>
                        <a:pt x="1153" y="1523"/>
                      </a:cubicBezTo>
                      <a:cubicBezTo>
                        <a:pt x="1310" y="1531"/>
                        <a:pt x="1340" y="1413"/>
                        <a:pt x="1340" y="1413"/>
                      </a:cubicBezTo>
                      <a:cubicBezTo>
                        <a:pt x="1551" y="1329"/>
                        <a:pt x="1506" y="1116"/>
                        <a:pt x="1506" y="1116"/>
                      </a:cubicBezTo>
                      <a:cubicBezTo>
                        <a:pt x="1594" y="1103"/>
                        <a:pt x="1711" y="1004"/>
                        <a:pt x="1704" y="806"/>
                      </a:cubicBezTo>
                      <a:close/>
                    </a:path>
                  </a:pathLst>
                </a:custGeom>
                <a:solidFill>
                  <a:srgbClr val="FFFFFF"/>
                </a:solidFill>
                <a:ln w="9525">
                  <a:noFill/>
                  <a:round/>
                </a:ln>
              </p:spPr>
              <p:txBody>
                <a:bodyPr vert="horz" wrap="square" lIns="91440" tIns="45720" rIns="91440" bIns="45720" numCol="1" anchor="t" anchorCtr="0" compatLnSpc="1"/>
                <a:lstStyle/>
                <a:p>
                  <a:endParaRPr lang="en-US">
                    <a:solidFill>
                      <a:srgbClr val="377790"/>
                    </a:solidFill>
                    <a:cs typeface="+mn-ea"/>
                    <a:sym typeface="+mn-lt"/>
                  </a:endParaRPr>
                </a:p>
              </p:txBody>
            </p:sp>
          </p:grpSp>
        </p:grpSp>
        <p:grpSp>
          <p:nvGrpSpPr>
            <p:cNvPr id="135" name="Group 134"/>
            <p:cNvGrpSpPr>
              <a:grpSpLocks noChangeAspect="1"/>
            </p:cNvGrpSpPr>
            <p:nvPr/>
          </p:nvGrpSpPr>
          <p:grpSpPr>
            <a:xfrm>
              <a:off x="7926" y="2009"/>
              <a:ext cx="1337" cy="1337"/>
              <a:chOff x="5191015" y="1475714"/>
              <a:chExt cx="566163" cy="566163"/>
            </a:xfrm>
          </p:grpSpPr>
          <p:sp>
            <p:nvSpPr>
              <p:cNvPr id="24" name="Sev01"/>
              <p:cNvSpPr>
                <a:spLocks noChangeAspect="1"/>
              </p:cNvSpPr>
              <p:nvPr/>
            </p:nvSpPr>
            <p:spPr>
              <a:xfrm>
                <a:off x="5191015" y="1475714"/>
                <a:ext cx="566163" cy="566163"/>
              </a:xfrm>
              <a:prstGeom prst="ellipse">
                <a:avLst/>
              </a:prstGeom>
              <a:solidFill>
                <a:srgbClr val="0070C0"/>
              </a:solidFill>
              <a:ln w="25400" cap="flat" cmpd="sng" algn="ctr">
                <a:noFill/>
                <a:prstDash val="solid"/>
              </a:ln>
              <a:effectLst/>
            </p:spPr>
            <p:txBody>
              <a:bodyPr rtlCol="0" anchor="ctr"/>
              <a:lstStyle/>
              <a:p>
                <a:pPr algn="ctr"/>
                <a:endParaRPr lang="en-US" sz="4000" dirty="0">
                  <a:solidFill>
                    <a:srgbClr val="FFFFFF"/>
                  </a:solidFill>
                  <a:cs typeface="+mn-ea"/>
                  <a:sym typeface="+mn-lt"/>
                </a:endParaRPr>
              </a:p>
            </p:txBody>
          </p:sp>
          <p:sp>
            <p:nvSpPr>
              <p:cNvPr id="18" name="Freeform 128"/>
              <p:cNvSpPr/>
              <p:nvPr/>
            </p:nvSpPr>
            <p:spPr bwMode="auto">
              <a:xfrm>
                <a:off x="5318077" y="1576030"/>
                <a:ext cx="312039" cy="365531"/>
              </a:xfrm>
              <a:custGeom>
                <a:avLst/>
                <a:gdLst/>
                <a:ahLst/>
                <a:cxnLst>
                  <a:cxn ang="0">
                    <a:pos x="94" y="45"/>
                  </a:cxn>
                  <a:cxn ang="0">
                    <a:pos x="99" y="92"/>
                  </a:cxn>
                  <a:cxn ang="0">
                    <a:pos x="71" y="118"/>
                  </a:cxn>
                  <a:cxn ang="0">
                    <a:pos x="10" y="116"/>
                  </a:cxn>
                  <a:cxn ang="0">
                    <a:pos x="24" y="62"/>
                  </a:cxn>
                  <a:cxn ang="0">
                    <a:pos x="44" y="48"/>
                  </a:cxn>
                  <a:cxn ang="0">
                    <a:pos x="45" y="42"/>
                  </a:cxn>
                  <a:cxn ang="0">
                    <a:pos x="28" y="40"/>
                  </a:cxn>
                  <a:cxn ang="0">
                    <a:pos x="32" y="25"/>
                  </a:cxn>
                  <a:cxn ang="0">
                    <a:pos x="43" y="28"/>
                  </a:cxn>
                  <a:cxn ang="0">
                    <a:pos x="37" y="14"/>
                  </a:cxn>
                  <a:cxn ang="0">
                    <a:pos x="45" y="7"/>
                  </a:cxn>
                  <a:cxn ang="0">
                    <a:pos x="45" y="3"/>
                  </a:cxn>
                  <a:cxn ang="0">
                    <a:pos x="48" y="1"/>
                  </a:cxn>
                  <a:cxn ang="0">
                    <a:pos x="52" y="3"/>
                  </a:cxn>
                  <a:cxn ang="0">
                    <a:pos x="53" y="6"/>
                  </a:cxn>
                  <a:cxn ang="0">
                    <a:pos x="55" y="6"/>
                  </a:cxn>
                  <a:cxn ang="0">
                    <a:pos x="56" y="2"/>
                  </a:cxn>
                  <a:cxn ang="0">
                    <a:pos x="59" y="1"/>
                  </a:cxn>
                  <a:cxn ang="0">
                    <a:pos x="62" y="4"/>
                  </a:cxn>
                  <a:cxn ang="0">
                    <a:pos x="62" y="8"/>
                  </a:cxn>
                  <a:cxn ang="0">
                    <a:pos x="67" y="9"/>
                  </a:cxn>
                  <a:cxn ang="0">
                    <a:pos x="69" y="4"/>
                  </a:cxn>
                  <a:cxn ang="0">
                    <a:pos x="76" y="7"/>
                  </a:cxn>
                  <a:cxn ang="0">
                    <a:pos x="76" y="19"/>
                  </a:cxn>
                  <a:cxn ang="0">
                    <a:pos x="80" y="33"/>
                  </a:cxn>
                  <a:cxn ang="0">
                    <a:pos x="79" y="18"/>
                  </a:cxn>
                  <a:cxn ang="0">
                    <a:pos x="86" y="17"/>
                  </a:cxn>
                  <a:cxn ang="0">
                    <a:pos x="89" y="26"/>
                  </a:cxn>
                  <a:cxn ang="0">
                    <a:pos x="91" y="18"/>
                  </a:cxn>
                  <a:cxn ang="0">
                    <a:pos x="96" y="17"/>
                  </a:cxn>
                  <a:cxn ang="0">
                    <a:pos x="99" y="21"/>
                  </a:cxn>
                  <a:cxn ang="0">
                    <a:pos x="94" y="45"/>
                  </a:cxn>
                </a:cxnLst>
                <a:rect l="0" t="0" r="r" b="b"/>
                <a:pathLst>
                  <a:path w="114" h="133">
                    <a:moveTo>
                      <a:pt x="94" y="45"/>
                    </a:moveTo>
                    <a:cubicBezTo>
                      <a:pt x="94" y="45"/>
                      <a:pt x="114" y="65"/>
                      <a:pt x="99" y="92"/>
                    </a:cubicBezTo>
                    <a:cubicBezTo>
                      <a:pt x="99" y="92"/>
                      <a:pt x="96" y="105"/>
                      <a:pt x="71" y="118"/>
                    </a:cubicBezTo>
                    <a:cubicBezTo>
                      <a:pt x="46" y="130"/>
                      <a:pt x="20" y="133"/>
                      <a:pt x="10" y="116"/>
                    </a:cubicBezTo>
                    <a:cubicBezTo>
                      <a:pt x="0" y="98"/>
                      <a:pt x="18" y="67"/>
                      <a:pt x="24" y="62"/>
                    </a:cubicBezTo>
                    <a:cubicBezTo>
                      <a:pt x="24" y="62"/>
                      <a:pt x="26" y="51"/>
                      <a:pt x="44" y="48"/>
                    </a:cubicBezTo>
                    <a:cubicBezTo>
                      <a:pt x="44" y="48"/>
                      <a:pt x="51" y="42"/>
                      <a:pt x="45" y="42"/>
                    </a:cubicBezTo>
                    <a:cubicBezTo>
                      <a:pt x="38" y="43"/>
                      <a:pt x="29" y="43"/>
                      <a:pt x="28" y="40"/>
                    </a:cubicBezTo>
                    <a:cubicBezTo>
                      <a:pt x="27" y="37"/>
                      <a:pt x="28" y="26"/>
                      <a:pt x="32" y="25"/>
                    </a:cubicBezTo>
                    <a:cubicBezTo>
                      <a:pt x="36" y="24"/>
                      <a:pt x="43" y="28"/>
                      <a:pt x="43" y="28"/>
                    </a:cubicBezTo>
                    <a:cubicBezTo>
                      <a:pt x="43" y="28"/>
                      <a:pt x="48" y="17"/>
                      <a:pt x="37" y="14"/>
                    </a:cubicBezTo>
                    <a:cubicBezTo>
                      <a:pt x="37" y="14"/>
                      <a:pt x="38" y="6"/>
                      <a:pt x="45" y="7"/>
                    </a:cubicBezTo>
                    <a:cubicBezTo>
                      <a:pt x="45" y="3"/>
                      <a:pt x="45" y="3"/>
                      <a:pt x="45" y="3"/>
                    </a:cubicBezTo>
                    <a:cubicBezTo>
                      <a:pt x="45" y="3"/>
                      <a:pt x="46" y="1"/>
                      <a:pt x="48" y="1"/>
                    </a:cubicBezTo>
                    <a:cubicBezTo>
                      <a:pt x="51" y="1"/>
                      <a:pt x="52" y="3"/>
                      <a:pt x="52" y="3"/>
                    </a:cubicBezTo>
                    <a:cubicBezTo>
                      <a:pt x="53" y="6"/>
                      <a:pt x="53" y="6"/>
                      <a:pt x="53" y="6"/>
                    </a:cubicBezTo>
                    <a:cubicBezTo>
                      <a:pt x="55" y="6"/>
                      <a:pt x="55" y="6"/>
                      <a:pt x="55" y="6"/>
                    </a:cubicBezTo>
                    <a:cubicBezTo>
                      <a:pt x="56" y="2"/>
                      <a:pt x="56" y="2"/>
                      <a:pt x="56" y="2"/>
                    </a:cubicBezTo>
                    <a:cubicBezTo>
                      <a:pt x="56" y="2"/>
                      <a:pt x="56" y="0"/>
                      <a:pt x="59" y="1"/>
                    </a:cubicBezTo>
                    <a:cubicBezTo>
                      <a:pt x="63" y="2"/>
                      <a:pt x="62" y="4"/>
                      <a:pt x="62" y="4"/>
                    </a:cubicBezTo>
                    <a:cubicBezTo>
                      <a:pt x="62" y="4"/>
                      <a:pt x="62" y="8"/>
                      <a:pt x="62" y="8"/>
                    </a:cubicBezTo>
                    <a:cubicBezTo>
                      <a:pt x="62" y="8"/>
                      <a:pt x="65" y="11"/>
                      <a:pt x="67" y="9"/>
                    </a:cubicBezTo>
                    <a:cubicBezTo>
                      <a:pt x="69" y="4"/>
                      <a:pt x="69" y="4"/>
                      <a:pt x="69" y="4"/>
                    </a:cubicBezTo>
                    <a:cubicBezTo>
                      <a:pt x="69" y="4"/>
                      <a:pt x="74" y="2"/>
                      <a:pt x="76" y="7"/>
                    </a:cubicBezTo>
                    <a:cubicBezTo>
                      <a:pt x="76" y="7"/>
                      <a:pt x="71" y="14"/>
                      <a:pt x="76" y="19"/>
                    </a:cubicBezTo>
                    <a:cubicBezTo>
                      <a:pt x="76" y="19"/>
                      <a:pt x="80" y="24"/>
                      <a:pt x="80" y="33"/>
                    </a:cubicBezTo>
                    <a:cubicBezTo>
                      <a:pt x="80" y="33"/>
                      <a:pt x="81" y="22"/>
                      <a:pt x="79" y="18"/>
                    </a:cubicBezTo>
                    <a:cubicBezTo>
                      <a:pt x="79" y="18"/>
                      <a:pt x="82" y="15"/>
                      <a:pt x="86" y="17"/>
                    </a:cubicBezTo>
                    <a:cubicBezTo>
                      <a:pt x="86" y="17"/>
                      <a:pt x="86" y="25"/>
                      <a:pt x="89" y="26"/>
                    </a:cubicBezTo>
                    <a:cubicBezTo>
                      <a:pt x="91" y="26"/>
                      <a:pt x="91" y="18"/>
                      <a:pt x="91" y="18"/>
                    </a:cubicBezTo>
                    <a:cubicBezTo>
                      <a:pt x="91" y="18"/>
                      <a:pt x="92" y="16"/>
                      <a:pt x="96" y="17"/>
                    </a:cubicBezTo>
                    <a:cubicBezTo>
                      <a:pt x="100" y="18"/>
                      <a:pt x="99" y="21"/>
                      <a:pt x="99" y="21"/>
                    </a:cubicBezTo>
                    <a:cubicBezTo>
                      <a:pt x="99" y="21"/>
                      <a:pt x="86" y="31"/>
                      <a:pt x="94" y="45"/>
                    </a:cubicBezTo>
                  </a:path>
                </a:pathLst>
              </a:custGeom>
              <a:solidFill>
                <a:srgbClr val="FFFFFF"/>
              </a:solid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142" name="Group 141"/>
            <p:cNvGrpSpPr>
              <a:grpSpLocks noChangeAspect="1"/>
            </p:cNvGrpSpPr>
            <p:nvPr/>
          </p:nvGrpSpPr>
          <p:grpSpPr>
            <a:xfrm>
              <a:off x="5137" y="5638"/>
              <a:ext cx="1337" cy="1337"/>
              <a:chOff x="3529971" y="3804732"/>
              <a:chExt cx="566163" cy="566163"/>
            </a:xfrm>
          </p:grpSpPr>
          <p:sp>
            <p:nvSpPr>
              <p:cNvPr id="141" name="Sev01"/>
              <p:cNvSpPr>
                <a:spLocks noChangeAspect="1"/>
              </p:cNvSpPr>
              <p:nvPr/>
            </p:nvSpPr>
            <p:spPr>
              <a:xfrm>
                <a:off x="3529971" y="3804732"/>
                <a:ext cx="566163" cy="566163"/>
              </a:xfrm>
              <a:prstGeom prst="ellipse">
                <a:avLst/>
              </a:prstGeom>
              <a:solidFill>
                <a:srgbClr val="0070C0"/>
              </a:solidFill>
              <a:ln w="25400" cap="flat" cmpd="sng" algn="ctr">
                <a:noFill/>
                <a:prstDash val="solid"/>
              </a:ln>
              <a:effectLst/>
            </p:spPr>
            <p:txBody>
              <a:bodyPr rtlCol="0" anchor="ctr"/>
              <a:lstStyle/>
              <a:p>
                <a:pPr algn="ctr"/>
                <a:endParaRPr lang="en-US" sz="4000" dirty="0">
                  <a:solidFill>
                    <a:srgbClr val="FFFFFF"/>
                  </a:solidFill>
                  <a:cs typeface="+mn-ea"/>
                  <a:sym typeface="+mn-lt"/>
                </a:endParaRPr>
              </a:p>
            </p:txBody>
          </p:sp>
          <p:sp>
            <p:nvSpPr>
              <p:cNvPr id="10" name="Freeform 6"/>
              <p:cNvSpPr/>
              <p:nvPr/>
            </p:nvSpPr>
            <p:spPr bwMode="auto">
              <a:xfrm>
                <a:off x="3637811" y="3906443"/>
                <a:ext cx="361459" cy="362742"/>
              </a:xfrm>
              <a:custGeom>
                <a:avLst/>
                <a:gdLst/>
                <a:ahLst/>
                <a:cxnLst>
                  <a:cxn ang="0">
                    <a:pos x="56" y="0"/>
                  </a:cxn>
                  <a:cxn ang="0">
                    <a:pos x="74" y="0"/>
                  </a:cxn>
                  <a:cxn ang="0">
                    <a:pos x="89" y="30"/>
                  </a:cxn>
                  <a:cxn ang="0">
                    <a:pos x="128" y="30"/>
                  </a:cxn>
                  <a:cxn ang="0">
                    <a:pos x="135" y="100"/>
                  </a:cxn>
                  <a:cxn ang="0">
                    <a:pos x="46" y="118"/>
                  </a:cxn>
                  <a:cxn ang="0">
                    <a:pos x="18" y="141"/>
                  </a:cxn>
                  <a:cxn ang="0">
                    <a:pos x="1" y="141"/>
                  </a:cxn>
                  <a:cxn ang="0">
                    <a:pos x="28" y="96"/>
                  </a:cxn>
                  <a:cxn ang="0">
                    <a:pos x="82" y="71"/>
                  </a:cxn>
                  <a:cxn ang="0">
                    <a:pos x="69" y="45"/>
                  </a:cxn>
                  <a:cxn ang="0">
                    <a:pos x="56" y="0"/>
                  </a:cxn>
                </a:cxnLst>
                <a:rect l="0" t="0" r="r" b="b"/>
                <a:pathLst>
                  <a:path w="153" h="153">
                    <a:moveTo>
                      <a:pt x="56" y="0"/>
                    </a:moveTo>
                    <a:cubicBezTo>
                      <a:pt x="74" y="0"/>
                      <a:pt x="74" y="0"/>
                      <a:pt x="74" y="0"/>
                    </a:cubicBezTo>
                    <a:cubicBezTo>
                      <a:pt x="74" y="0"/>
                      <a:pt x="72" y="42"/>
                      <a:pt x="89" y="30"/>
                    </a:cubicBezTo>
                    <a:cubicBezTo>
                      <a:pt x="97" y="25"/>
                      <a:pt x="111" y="15"/>
                      <a:pt x="128" y="30"/>
                    </a:cubicBezTo>
                    <a:cubicBezTo>
                      <a:pt x="141" y="41"/>
                      <a:pt x="153" y="60"/>
                      <a:pt x="135" y="100"/>
                    </a:cubicBezTo>
                    <a:cubicBezTo>
                      <a:pt x="125" y="121"/>
                      <a:pt x="94" y="153"/>
                      <a:pt x="46" y="118"/>
                    </a:cubicBezTo>
                    <a:cubicBezTo>
                      <a:pt x="38" y="112"/>
                      <a:pt x="19" y="99"/>
                      <a:pt x="18" y="141"/>
                    </a:cubicBezTo>
                    <a:cubicBezTo>
                      <a:pt x="1" y="141"/>
                      <a:pt x="1" y="141"/>
                      <a:pt x="1" y="141"/>
                    </a:cubicBezTo>
                    <a:cubicBezTo>
                      <a:pt x="1" y="141"/>
                      <a:pt x="0" y="92"/>
                      <a:pt x="28" y="96"/>
                    </a:cubicBezTo>
                    <a:cubicBezTo>
                      <a:pt x="43" y="97"/>
                      <a:pt x="77" y="106"/>
                      <a:pt x="82" y="71"/>
                    </a:cubicBezTo>
                    <a:cubicBezTo>
                      <a:pt x="83" y="64"/>
                      <a:pt x="87" y="55"/>
                      <a:pt x="69" y="45"/>
                    </a:cubicBezTo>
                    <a:cubicBezTo>
                      <a:pt x="62" y="41"/>
                      <a:pt x="56" y="37"/>
                      <a:pt x="56" y="0"/>
                    </a:cubicBezTo>
                  </a:path>
                </a:pathLst>
              </a:custGeom>
              <a:solidFill>
                <a:srgbClr val="FFFFFF"/>
              </a:solid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139" name="Group 138"/>
            <p:cNvGrpSpPr>
              <a:grpSpLocks noChangeAspect="1"/>
            </p:cNvGrpSpPr>
            <p:nvPr/>
          </p:nvGrpSpPr>
          <p:grpSpPr>
            <a:xfrm>
              <a:off x="4297" y="3804"/>
              <a:ext cx="1337" cy="1337"/>
              <a:chOff x="2820659" y="2697407"/>
              <a:chExt cx="566163" cy="566163"/>
            </a:xfrm>
          </p:grpSpPr>
          <p:sp>
            <p:nvSpPr>
              <p:cNvPr id="26" name="Sev01"/>
              <p:cNvSpPr>
                <a:spLocks noChangeAspect="1"/>
              </p:cNvSpPr>
              <p:nvPr/>
            </p:nvSpPr>
            <p:spPr>
              <a:xfrm>
                <a:off x="2820659" y="2697407"/>
                <a:ext cx="566163" cy="566163"/>
              </a:xfrm>
              <a:prstGeom prst="ellipse">
                <a:avLst/>
              </a:prstGeom>
              <a:solidFill>
                <a:srgbClr val="0070C0"/>
              </a:solidFill>
              <a:ln w="25400" cap="flat" cmpd="sng" algn="ctr">
                <a:noFill/>
                <a:prstDash val="solid"/>
              </a:ln>
              <a:effectLst/>
            </p:spPr>
            <p:txBody>
              <a:bodyPr rtlCol="0" anchor="ctr"/>
              <a:lstStyle/>
              <a:p>
                <a:pPr algn="ctr"/>
                <a:endParaRPr lang="en-US" sz="4000" dirty="0">
                  <a:solidFill>
                    <a:srgbClr val="FFFFFF"/>
                  </a:solidFill>
                  <a:cs typeface="+mn-ea"/>
                  <a:sym typeface="+mn-lt"/>
                </a:endParaRPr>
              </a:p>
            </p:txBody>
          </p:sp>
          <p:sp>
            <p:nvSpPr>
              <p:cNvPr id="138" name="Freeform 126"/>
              <p:cNvSpPr/>
              <p:nvPr/>
            </p:nvSpPr>
            <p:spPr bwMode="auto">
              <a:xfrm>
                <a:off x="2933942" y="2847658"/>
                <a:ext cx="364947" cy="277549"/>
              </a:xfrm>
              <a:custGeom>
                <a:avLst/>
                <a:gdLst/>
                <a:ahLst/>
                <a:cxnLst>
                  <a:cxn ang="0">
                    <a:pos x="95" y="11"/>
                  </a:cxn>
                  <a:cxn ang="0">
                    <a:pos x="76" y="7"/>
                  </a:cxn>
                  <a:cxn ang="0">
                    <a:pos x="54" y="9"/>
                  </a:cxn>
                  <a:cxn ang="0">
                    <a:pos x="13" y="28"/>
                  </a:cxn>
                  <a:cxn ang="0">
                    <a:pos x="6" y="84"/>
                  </a:cxn>
                  <a:cxn ang="0">
                    <a:pos x="6" y="116"/>
                  </a:cxn>
                  <a:cxn ang="0">
                    <a:pos x="38" y="107"/>
                  </a:cxn>
                  <a:cxn ang="0">
                    <a:pos x="72" y="100"/>
                  </a:cxn>
                  <a:cxn ang="0">
                    <a:pos x="99" y="74"/>
                  </a:cxn>
                  <a:cxn ang="0">
                    <a:pos x="126" y="62"/>
                  </a:cxn>
                  <a:cxn ang="0">
                    <a:pos x="141" y="51"/>
                  </a:cxn>
                  <a:cxn ang="0">
                    <a:pos x="152" y="33"/>
                  </a:cxn>
                  <a:cxn ang="0">
                    <a:pos x="162" y="9"/>
                  </a:cxn>
                  <a:cxn ang="0">
                    <a:pos x="130" y="9"/>
                  </a:cxn>
                  <a:cxn ang="0">
                    <a:pos x="95" y="11"/>
                  </a:cxn>
                </a:cxnLst>
                <a:rect l="0" t="0" r="r" b="b"/>
                <a:pathLst>
                  <a:path w="167" h="127">
                    <a:moveTo>
                      <a:pt x="95" y="11"/>
                    </a:moveTo>
                    <a:cubicBezTo>
                      <a:pt x="95" y="11"/>
                      <a:pt x="89" y="6"/>
                      <a:pt x="76" y="7"/>
                    </a:cubicBezTo>
                    <a:cubicBezTo>
                      <a:pt x="63" y="7"/>
                      <a:pt x="60" y="9"/>
                      <a:pt x="54" y="9"/>
                    </a:cubicBezTo>
                    <a:cubicBezTo>
                      <a:pt x="48" y="10"/>
                      <a:pt x="25" y="10"/>
                      <a:pt x="13" y="28"/>
                    </a:cubicBezTo>
                    <a:cubicBezTo>
                      <a:pt x="1" y="46"/>
                      <a:pt x="0" y="73"/>
                      <a:pt x="6" y="84"/>
                    </a:cubicBezTo>
                    <a:cubicBezTo>
                      <a:pt x="6" y="84"/>
                      <a:pt x="11" y="109"/>
                      <a:pt x="6" y="116"/>
                    </a:cubicBezTo>
                    <a:cubicBezTo>
                      <a:pt x="6" y="116"/>
                      <a:pt x="6" y="127"/>
                      <a:pt x="38" y="107"/>
                    </a:cubicBezTo>
                    <a:cubicBezTo>
                      <a:pt x="38" y="107"/>
                      <a:pt x="62" y="108"/>
                      <a:pt x="72" y="100"/>
                    </a:cubicBezTo>
                    <a:cubicBezTo>
                      <a:pt x="83" y="93"/>
                      <a:pt x="99" y="74"/>
                      <a:pt x="99" y="74"/>
                    </a:cubicBezTo>
                    <a:cubicBezTo>
                      <a:pt x="99" y="74"/>
                      <a:pt x="124" y="66"/>
                      <a:pt x="126" y="62"/>
                    </a:cubicBezTo>
                    <a:cubicBezTo>
                      <a:pt x="128" y="58"/>
                      <a:pt x="139" y="51"/>
                      <a:pt x="141" y="51"/>
                    </a:cubicBezTo>
                    <a:cubicBezTo>
                      <a:pt x="144" y="50"/>
                      <a:pt x="149" y="37"/>
                      <a:pt x="152" y="33"/>
                    </a:cubicBezTo>
                    <a:cubicBezTo>
                      <a:pt x="155" y="29"/>
                      <a:pt x="167" y="19"/>
                      <a:pt x="162" y="9"/>
                    </a:cubicBezTo>
                    <a:cubicBezTo>
                      <a:pt x="157" y="0"/>
                      <a:pt x="138" y="9"/>
                      <a:pt x="130" y="9"/>
                    </a:cubicBezTo>
                    <a:cubicBezTo>
                      <a:pt x="122" y="10"/>
                      <a:pt x="106" y="4"/>
                      <a:pt x="95" y="11"/>
                    </a:cubicBezTo>
                  </a:path>
                </a:pathLst>
              </a:custGeom>
              <a:solidFill>
                <a:srgbClr val="FFFFFF"/>
              </a:solid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144" name="Group 143"/>
            <p:cNvGrpSpPr>
              <a:grpSpLocks noChangeAspect="1"/>
            </p:cNvGrpSpPr>
            <p:nvPr/>
          </p:nvGrpSpPr>
          <p:grpSpPr>
            <a:xfrm>
              <a:off x="7926" y="5638"/>
              <a:ext cx="1337" cy="1337"/>
              <a:chOff x="5191015" y="3647292"/>
              <a:chExt cx="566163" cy="566163"/>
            </a:xfrm>
          </p:grpSpPr>
          <p:sp>
            <p:nvSpPr>
              <p:cNvPr id="30" name="Sev01"/>
              <p:cNvSpPr>
                <a:spLocks noChangeAspect="1"/>
              </p:cNvSpPr>
              <p:nvPr/>
            </p:nvSpPr>
            <p:spPr>
              <a:xfrm>
                <a:off x="5191015" y="3647292"/>
                <a:ext cx="566163" cy="566163"/>
              </a:xfrm>
              <a:prstGeom prst="ellipse">
                <a:avLst/>
              </a:prstGeom>
              <a:solidFill>
                <a:srgbClr val="0070C0"/>
              </a:solidFill>
              <a:ln w="25400" cap="flat" cmpd="sng" algn="ctr">
                <a:noFill/>
                <a:prstDash val="solid"/>
              </a:ln>
              <a:effectLst/>
            </p:spPr>
            <p:txBody>
              <a:bodyPr rtlCol="0" anchor="ctr"/>
              <a:lstStyle/>
              <a:p>
                <a:pPr algn="ctr"/>
                <a:endParaRPr lang="en-US" sz="4000" dirty="0">
                  <a:solidFill>
                    <a:srgbClr val="FFFFFF"/>
                  </a:solidFill>
                  <a:cs typeface="+mn-ea"/>
                  <a:sym typeface="+mn-lt"/>
                </a:endParaRPr>
              </a:p>
            </p:txBody>
          </p:sp>
          <p:sp>
            <p:nvSpPr>
              <p:cNvPr id="143" name="Freeform 127"/>
              <p:cNvSpPr/>
              <p:nvPr/>
            </p:nvSpPr>
            <p:spPr bwMode="auto">
              <a:xfrm>
                <a:off x="5271338" y="3772933"/>
                <a:ext cx="402680" cy="349188"/>
              </a:xfrm>
              <a:custGeom>
                <a:avLst/>
                <a:gdLst/>
                <a:ahLst/>
                <a:cxnLst>
                  <a:cxn ang="0">
                    <a:pos x="147" y="45"/>
                  </a:cxn>
                  <a:cxn ang="0">
                    <a:pos x="145" y="31"/>
                  </a:cxn>
                  <a:cxn ang="0">
                    <a:pos x="140" y="16"/>
                  </a:cxn>
                  <a:cxn ang="0">
                    <a:pos x="109" y="10"/>
                  </a:cxn>
                  <a:cxn ang="0">
                    <a:pos x="96" y="15"/>
                  </a:cxn>
                  <a:cxn ang="0">
                    <a:pos x="81" y="17"/>
                  </a:cxn>
                  <a:cxn ang="0">
                    <a:pos x="66" y="17"/>
                  </a:cxn>
                  <a:cxn ang="0">
                    <a:pos x="52" y="15"/>
                  </a:cxn>
                  <a:cxn ang="0">
                    <a:pos x="43" y="11"/>
                  </a:cxn>
                  <a:cxn ang="0">
                    <a:pos x="16" y="14"/>
                  </a:cxn>
                  <a:cxn ang="0">
                    <a:pos x="9" y="32"/>
                  </a:cxn>
                  <a:cxn ang="0">
                    <a:pos x="3" y="43"/>
                  </a:cxn>
                  <a:cxn ang="0">
                    <a:pos x="4" y="63"/>
                  </a:cxn>
                  <a:cxn ang="0">
                    <a:pos x="6" y="78"/>
                  </a:cxn>
                  <a:cxn ang="0">
                    <a:pos x="23" y="99"/>
                  </a:cxn>
                  <a:cxn ang="0">
                    <a:pos x="35" y="70"/>
                  </a:cxn>
                  <a:cxn ang="0">
                    <a:pos x="32" y="58"/>
                  </a:cxn>
                  <a:cxn ang="0">
                    <a:pos x="30" y="44"/>
                  </a:cxn>
                  <a:cxn ang="0">
                    <a:pos x="29" y="36"/>
                  </a:cxn>
                  <a:cxn ang="0">
                    <a:pos x="36" y="30"/>
                  </a:cxn>
                  <a:cxn ang="0">
                    <a:pos x="46" y="32"/>
                  </a:cxn>
                  <a:cxn ang="0">
                    <a:pos x="65" y="36"/>
                  </a:cxn>
                  <a:cxn ang="0">
                    <a:pos x="82" y="36"/>
                  </a:cxn>
                  <a:cxn ang="0">
                    <a:pos x="102" y="31"/>
                  </a:cxn>
                  <a:cxn ang="0">
                    <a:pos x="114" y="28"/>
                  </a:cxn>
                  <a:cxn ang="0">
                    <a:pos x="122" y="38"/>
                  </a:cxn>
                  <a:cxn ang="0">
                    <a:pos x="121" y="47"/>
                  </a:cxn>
                  <a:cxn ang="0">
                    <a:pos x="110" y="55"/>
                  </a:cxn>
                  <a:cxn ang="0">
                    <a:pos x="95" y="59"/>
                  </a:cxn>
                  <a:cxn ang="0">
                    <a:pos x="74" y="70"/>
                  </a:cxn>
                  <a:cxn ang="0">
                    <a:pos x="66" y="84"/>
                  </a:cxn>
                  <a:cxn ang="0">
                    <a:pos x="66" y="105"/>
                  </a:cxn>
                  <a:cxn ang="0">
                    <a:pos x="78" y="121"/>
                  </a:cxn>
                  <a:cxn ang="0">
                    <a:pos x="81" y="127"/>
                  </a:cxn>
                  <a:cxn ang="0">
                    <a:pos x="85" y="120"/>
                  </a:cxn>
                  <a:cxn ang="0">
                    <a:pos x="91" y="95"/>
                  </a:cxn>
                  <a:cxn ang="0">
                    <a:pos x="95" y="81"/>
                  </a:cxn>
                  <a:cxn ang="0">
                    <a:pos x="105" y="78"/>
                  </a:cxn>
                  <a:cxn ang="0">
                    <a:pos x="142" y="71"/>
                  </a:cxn>
                  <a:cxn ang="0">
                    <a:pos x="143" y="55"/>
                  </a:cxn>
                </a:cxnLst>
                <a:rect l="0" t="0" r="r" b="b"/>
                <a:pathLst>
                  <a:path w="147" h="127">
                    <a:moveTo>
                      <a:pt x="143" y="55"/>
                    </a:moveTo>
                    <a:cubicBezTo>
                      <a:pt x="146" y="52"/>
                      <a:pt x="147" y="49"/>
                      <a:pt x="147" y="45"/>
                    </a:cubicBezTo>
                    <a:cubicBezTo>
                      <a:pt x="147" y="41"/>
                      <a:pt x="146" y="38"/>
                      <a:pt x="144" y="36"/>
                    </a:cubicBezTo>
                    <a:cubicBezTo>
                      <a:pt x="144" y="34"/>
                      <a:pt x="145" y="32"/>
                      <a:pt x="145" y="31"/>
                    </a:cubicBezTo>
                    <a:cubicBezTo>
                      <a:pt x="145" y="26"/>
                      <a:pt x="142" y="22"/>
                      <a:pt x="139" y="20"/>
                    </a:cubicBezTo>
                    <a:cubicBezTo>
                      <a:pt x="139" y="19"/>
                      <a:pt x="140" y="17"/>
                      <a:pt x="140" y="16"/>
                    </a:cubicBezTo>
                    <a:cubicBezTo>
                      <a:pt x="140" y="7"/>
                      <a:pt x="133" y="0"/>
                      <a:pt x="124" y="0"/>
                    </a:cubicBezTo>
                    <a:cubicBezTo>
                      <a:pt x="117" y="0"/>
                      <a:pt x="112" y="4"/>
                      <a:pt x="109" y="10"/>
                    </a:cubicBezTo>
                    <a:cubicBezTo>
                      <a:pt x="108" y="10"/>
                      <a:pt x="107" y="9"/>
                      <a:pt x="105" y="9"/>
                    </a:cubicBezTo>
                    <a:cubicBezTo>
                      <a:pt x="101" y="9"/>
                      <a:pt x="98" y="12"/>
                      <a:pt x="96" y="15"/>
                    </a:cubicBezTo>
                    <a:cubicBezTo>
                      <a:pt x="94" y="14"/>
                      <a:pt x="92" y="14"/>
                      <a:pt x="90" y="14"/>
                    </a:cubicBezTo>
                    <a:cubicBezTo>
                      <a:pt x="86" y="14"/>
                      <a:pt x="83" y="15"/>
                      <a:pt x="81" y="17"/>
                    </a:cubicBezTo>
                    <a:cubicBezTo>
                      <a:pt x="79" y="16"/>
                      <a:pt x="76" y="15"/>
                      <a:pt x="73" y="15"/>
                    </a:cubicBezTo>
                    <a:cubicBezTo>
                      <a:pt x="70" y="15"/>
                      <a:pt x="68" y="16"/>
                      <a:pt x="66" y="17"/>
                    </a:cubicBezTo>
                    <a:cubicBezTo>
                      <a:pt x="63" y="15"/>
                      <a:pt x="61" y="14"/>
                      <a:pt x="57" y="14"/>
                    </a:cubicBezTo>
                    <a:cubicBezTo>
                      <a:pt x="55" y="14"/>
                      <a:pt x="54" y="14"/>
                      <a:pt x="52" y="15"/>
                    </a:cubicBezTo>
                    <a:cubicBezTo>
                      <a:pt x="50" y="13"/>
                      <a:pt x="47" y="11"/>
                      <a:pt x="44" y="11"/>
                    </a:cubicBezTo>
                    <a:cubicBezTo>
                      <a:pt x="43" y="11"/>
                      <a:pt x="43" y="11"/>
                      <a:pt x="43" y="11"/>
                    </a:cubicBezTo>
                    <a:cubicBezTo>
                      <a:pt x="41" y="6"/>
                      <a:pt x="36" y="3"/>
                      <a:pt x="30" y="3"/>
                    </a:cubicBezTo>
                    <a:cubicBezTo>
                      <a:pt x="23" y="3"/>
                      <a:pt x="17" y="8"/>
                      <a:pt x="16" y="14"/>
                    </a:cubicBezTo>
                    <a:cubicBezTo>
                      <a:pt x="11" y="16"/>
                      <a:pt x="7" y="21"/>
                      <a:pt x="7" y="26"/>
                    </a:cubicBezTo>
                    <a:cubicBezTo>
                      <a:pt x="7" y="28"/>
                      <a:pt x="8" y="30"/>
                      <a:pt x="9" y="32"/>
                    </a:cubicBezTo>
                    <a:cubicBezTo>
                      <a:pt x="5" y="34"/>
                      <a:pt x="3" y="38"/>
                      <a:pt x="3" y="43"/>
                    </a:cubicBezTo>
                    <a:cubicBezTo>
                      <a:pt x="3" y="43"/>
                      <a:pt x="3" y="43"/>
                      <a:pt x="3" y="43"/>
                    </a:cubicBezTo>
                    <a:cubicBezTo>
                      <a:pt x="1" y="46"/>
                      <a:pt x="0" y="49"/>
                      <a:pt x="0" y="53"/>
                    </a:cubicBezTo>
                    <a:cubicBezTo>
                      <a:pt x="0" y="57"/>
                      <a:pt x="2" y="60"/>
                      <a:pt x="4" y="63"/>
                    </a:cubicBezTo>
                    <a:cubicBezTo>
                      <a:pt x="4" y="65"/>
                      <a:pt x="3" y="67"/>
                      <a:pt x="3" y="68"/>
                    </a:cubicBezTo>
                    <a:cubicBezTo>
                      <a:pt x="3" y="72"/>
                      <a:pt x="4" y="75"/>
                      <a:pt x="6" y="78"/>
                    </a:cubicBezTo>
                    <a:cubicBezTo>
                      <a:pt x="6" y="79"/>
                      <a:pt x="6" y="80"/>
                      <a:pt x="6" y="82"/>
                    </a:cubicBezTo>
                    <a:cubicBezTo>
                      <a:pt x="6" y="91"/>
                      <a:pt x="13" y="99"/>
                      <a:pt x="23" y="99"/>
                    </a:cubicBezTo>
                    <a:cubicBezTo>
                      <a:pt x="32" y="99"/>
                      <a:pt x="40" y="91"/>
                      <a:pt x="40" y="82"/>
                    </a:cubicBezTo>
                    <a:cubicBezTo>
                      <a:pt x="40" y="77"/>
                      <a:pt x="38" y="73"/>
                      <a:pt x="35" y="70"/>
                    </a:cubicBezTo>
                    <a:cubicBezTo>
                      <a:pt x="35" y="70"/>
                      <a:pt x="35" y="69"/>
                      <a:pt x="35" y="68"/>
                    </a:cubicBezTo>
                    <a:cubicBezTo>
                      <a:pt x="35" y="65"/>
                      <a:pt x="34" y="61"/>
                      <a:pt x="32" y="58"/>
                    </a:cubicBezTo>
                    <a:cubicBezTo>
                      <a:pt x="33" y="57"/>
                      <a:pt x="33" y="55"/>
                      <a:pt x="33" y="53"/>
                    </a:cubicBezTo>
                    <a:cubicBezTo>
                      <a:pt x="33" y="49"/>
                      <a:pt x="32" y="46"/>
                      <a:pt x="30" y="44"/>
                    </a:cubicBezTo>
                    <a:cubicBezTo>
                      <a:pt x="30" y="43"/>
                      <a:pt x="30" y="43"/>
                      <a:pt x="30" y="43"/>
                    </a:cubicBezTo>
                    <a:cubicBezTo>
                      <a:pt x="30" y="40"/>
                      <a:pt x="30" y="38"/>
                      <a:pt x="29" y="36"/>
                    </a:cubicBezTo>
                    <a:cubicBezTo>
                      <a:pt x="30" y="35"/>
                      <a:pt x="31" y="33"/>
                      <a:pt x="32" y="31"/>
                    </a:cubicBezTo>
                    <a:cubicBezTo>
                      <a:pt x="34" y="31"/>
                      <a:pt x="35" y="30"/>
                      <a:pt x="36" y="30"/>
                    </a:cubicBezTo>
                    <a:cubicBezTo>
                      <a:pt x="38" y="32"/>
                      <a:pt x="41" y="33"/>
                      <a:pt x="44" y="33"/>
                    </a:cubicBezTo>
                    <a:cubicBezTo>
                      <a:pt x="45" y="33"/>
                      <a:pt x="45" y="33"/>
                      <a:pt x="46" y="32"/>
                    </a:cubicBezTo>
                    <a:cubicBezTo>
                      <a:pt x="48" y="36"/>
                      <a:pt x="53" y="39"/>
                      <a:pt x="57" y="39"/>
                    </a:cubicBezTo>
                    <a:cubicBezTo>
                      <a:pt x="60" y="39"/>
                      <a:pt x="63" y="38"/>
                      <a:pt x="65" y="36"/>
                    </a:cubicBezTo>
                    <a:cubicBezTo>
                      <a:pt x="67" y="38"/>
                      <a:pt x="70" y="39"/>
                      <a:pt x="73" y="39"/>
                    </a:cubicBezTo>
                    <a:cubicBezTo>
                      <a:pt x="76" y="39"/>
                      <a:pt x="79" y="38"/>
                      <a:pt x="82" y="36"/>
                    </a:cubicBezTo>
                    <a:cubicBezTo>
                      <a:pt x="84" y="38"/>
                      <a:pt x="87" y="39"/>
                      <a:pt x="90" y="39"/>
                    </a:cubicBezTo>
                    <a:cubicBezTo>
                      <a:pt x="95" y="39"/>
                      <a:pt x="100" y="36"/>
                      <a:pt x="102" y="31"/>
                    </a:cubicBezTo>
                    <a:cubicBezTo>
                      <a:pt x="103" y="31"/>
                      <a:pt x="104" y="32"/>
                      <a:pt x="105" y="32"/>
                    </a:cubicBezTo>
                    <a:cubicBezTo>
                      <a:pt x="109" y="32"/>
                      <a:pt x="112" y="30"/>
                      <a:pt x="114" y="28"/>
                    </a:cubicBezTo>
                    <a:cubicBezTo>
                      <a:pt x="115" y="29"/>
                      <a:pt x="117" y="30"/>
                      <a:pt x="120" y="31"/>
                    </a:cubicBezTo>
                    <a:cubicBezTo>
                      <a:pt x="120" y="34"/>
                      <a:pt x="121" y="36"/>
                      <a:pt x="122" y="38"/>
                    </a:cubicBezTo>
                    <a:cubicBezTo>
                      <a:pt x="121" y="40"/>
                      <a:pt x="121" y="43"/>
                      <a:pt x="121" y="45"/>
                    </a:cubicBezTo>
                    <a:cubicBezTo>
                      <a:pt x="121" y="46"/>
                      <a:pt x="121" y="47"/>
                      <a:pt x="121" y="47"/>
                    </a:cubicBezTo>
                    <a:cubicBezTo>
                      <a:pt x="119" y="48"/>
                      <a:pt x="117" y="50"/>
                      <a:pt x="116" y="51"/>
                    </a:cubicBezTo>
                    <a:cubicBezTo>
                      <a:pt x="114" y="52"/>
                      <a:pt x="111" y="53"/>
                      <a:pt x="110" y="55"/>
                    </a:cubicBezTo>
                    <a:cubicBezTo>
                      <a:pt x="108" y="54"/>
                      <a:pt x="107" y="54"/>
                      <a:pt x="105" y="54"/>
                    </a:cubicBezTo>
                    <a:cubicBezTo>
                      <a:pt x="101" y="54"/>
                      <a:pt x="98" y="56"/>
                      <a:pt x="95" y="59"/>
                    </a:cubicBezTo>
                    <a:cubicBezTo>
                      <a:pt x="93" y="57"/>
                      <a:pt x="90" y="56"/>
                      <a:pt x="88" y="56"/>
                    </a:cubicBezTo>
                    <a:cubicBezTo>
                      <a:pt x="80" y="56"/>
                      <a:pt x="74" y="62"/>
                      <a:pt x="74" y="70"/>
                    </a:cubicBezTo>
                    <a:cubicBezTo>
                      <a:pt x="74" y="70"/>
                      <a:pt x="74" y="71"/>
                      <a:pt x="74" y="71"/>
                    </a:cubicBezTo>
                    <a:cubicBezTo>
                      <a:pt x="69" y="73"/>
                      <a:pt x="66" y="78"/>
                      <a:pt x="66" y="84"/>
                    </a:cubicBezTo>
                    <a:cubicBezTo>
                      <a:pt x="66" y="88"/>
                      <a:pt x="68" y="92"/>
                      <a:pt x="70" y="95"/>
                    </a:cubicBezTo>
                    <a:cubicBezTo>
                      <a:pt x="68" y="97"/>
                      <a:pt x="66" y="101"/>
                      <a:pt x="66" y="105"/>
                    </a:cubicBezTo>
                    <a:cubicBezTo>
                      <a:pt x="66" y="112"/>
                      <a:pt x="71" y="118"/>
                      <a:pt x="77" y="120"/>
                    </a:cubicBezTo>
                    <a:cubicBezTo>
                      <a:pt x="77" y="120"/>
                      <a:pt x="78" y="121"/>
                      <a:pt x="78" y="121"/>
                    </a:cubicBezTo>
                    <a:cubicBezTo>
                      <a:pt x="79" y="124"/>
                      <a:pt x="80" y="127"/>
                      <a:pt x="80" y="127"/>
                    </a:cubicBezTo>
                    <a:cubicBezTo>
                      <a:pt x="81" y="127"/>
                      <a:pt x="81" y="127"/>
                      <a:pt x="81" y="127"/>
                    </a:cubicBezTo>
                    <a:cubicBezTo>
                      <a:pt x="81" y="127"/>
                      <a:pt x="83" y="124"/>
                      <a:pt x="84" y="121"/>
                    </a:cubicBezTo>
                    <a:cubicBezTo>
                      <a:pt x="84" y="121"/>
                      <a:pt x="84" y="120"/>
                      <a:pt x="85" y="120"/>
                    </a:cubicBezTo>
                    <a:cubicBezTo>
                      <a:pt x="91" y="118"/>
                      <a:pt x="96" y="112"/>
                      <a:pt x="96" y="105"/>
                    </a:cubicBezTo>
                    <a:cubicBezTo>
                      <a:pt x="96" y="101"/>
                      <a:pt x="94" y="97"/>
                      <a:pt x="91" y="95"/>
                    </a:cubicBezTo>
                    <a:cubicBezTo>
                      <a:pt x="94" y="92"/>
                      <a:pt x="96" y="88"/>
                      <a:pt x="96" y="84"/>
                    </a:cubicBezTo>
                    <a:cubicBezTo>
                      <a:pt x="96" y="83"/>
                      <a:pt x="95" y="82"/>
                      <a:pt x="95" y="81"/>
                    </a:cubicBezTo>
                    <a:cubicBezTo>
                      <a:pt x="97" y="79"/>
                      <a:pt x="98" y="78"/>
                      <a:pt x="99" y="76"/>
                    </a:cubicBezTo>
                    <a:cubicBezTo>
                      <a:pt x="101" y="77"/>
                      <a:pt x="103" y="78"/>
                      <a:pt x="105" y="78"/>
                    </a:cubicBezTo>
                    <a:cubicBezTo>
                      <a:pt x="108" y="84"/>
                      <a:pt x="115" y="89"/>
                      <a:pt x="122" y="89"/>
                    </a:cubicBezTo>
                    <a:cubicBezTo>
                      <a:pt x="133" y="89"/>
                      <a:pt x="141" y="81"/>
                      <a:pt x="142" y="71"/>
                    </a:cubicBezTo>
                    <a:cubicBezTo>
                      <a:pt x="144" y="68"/>
                      <a:pt x="145" y="65"/>
                      <a:pt x="145" y="61"/>
                    </a:cubicBezTo>
                    <a:cubicBezTo>
                      <a:pt x="145" y="59"/>
                      <a:pt x="144" y="57"/>
                      <a:pt x="143" y="55"/>
                    </a:cubicBezTo>
                  </a:path>
                </a:pathLst>
              </a:custGeom>
              <a:solidFill>
                <a:srgbClr val="FFFFFF"/>
              </a:solidFill>
              <a:ln w="9525">
                <a:noFill/>
                <a:round/>
              </a:ln>
            </p:spPr>
            <p:txBody>
              <a:bodyPr vert="horz" wrap="square" lIns="91440" tIns="45720" rIns="91440" bIns="45720" numCol="1" anchor="t" anchorCtr="0" compatLnSpc="1"/>
              <a:lstStyle/>
              <a:p>
                <a:endParaRPr lang="en-US" dirty="0">
                  <a:solidFill>
                    <a:srgbClr val="686868">
                      <a:lumMod val="50000"/>
                    </a:srgbClr>
                  </a:solidFill>
                  <a:cs typeface="+mn-ea"/>
                  <a:sym typeface="+mn-lt"/>
                </a:endParaRPr>
              </a:p>
            </p:txBody>
          </p:sp>
        </p:grpSp>
        <p:grpSp>
          <p:nvGrpSpPr>
            <p:cNvPr id="150" name="Group 149"/>
            <p:cNvGrpSpPr>
              <a:grpSpLocks noChangeAspect="1"/>
            </p:cNvGrpSpPr>
            <p:nvPr/>
          </p:nvGrpSpPr>
          <p:grpSpPr>
            <a:xfrm>
              <a:off x="8742" y="3804"/>
              <a:ext cx="1337" cy="1337"/>
              <a:chOff x="5757178" y="2414326"/>
              <a:chExt cx="566163" cy="566163"/>
            </a:xfrm>
          </p:grpSpPr>
          <p:sp>
            <p:nvSpPr>
              <p:cNvPr id="25" name="Sev01"/>
              <p:cNvSpPr>
                <a:spLocks noChangeAspect="1"/>
              </p:cNvSpPr>
              <p:nvPr/>
            </p:nvSpPr>
            <p:spPr>
              <a:xfrm>
                <a:off x="5757178" y="2414326"/>
                <a:ext cx="566163" cy="566163"/>
              </a:xfrm>
              <a:prstGeom prst="ellipse">
                <a:avLst/>
              </a:prstGeom>
              <a:solidFill>
                <a:srgbClr val="0070C0"/>
              </a:solidFill>
              <a:ln w="25400" cap="flat" cmpd="sng" algn="ctr">
                <a:noFill/>
                <a:prstDash val="solid"/>
              </a:ln>
              <a:effectLst/>
            </p:spPr>
            <p:txBody>
              <a:bodyPr rtlCol="0" anchor="ctr"/>
              <a:lstStyle/>
              <a:p>
                <a:pPr algn="ctr"/>
                <a:endParaRPr lang="en-US" sz="4000" dirty="0">
                  <a:solidFill>
                    <a:srgbClr val="FFFFFF"/>
                  </a:solidFill>
                  <a:cs typeface="+mn-ea"/>
                  <a:sym typeface="+mn-lt"/>
                </a:endParaRPr>
              </a:p>
            </p:txBody>
          </p:sp>
          <p:grpSp>
            <p:nvGrpSpPr>
              <p:cNvPr id="145" name="Group 10"/>
              <p:cNvGrpSpPr/>
              <p:nvPr/>
            </p:nvGrpSpPr>
            <p:grpSpPr>
              <a:xfrm>
                <a:off x="5820428" y="2519017"/>
                <a:ext cx="456173" cy="340272"/>
                <a:chOff x="1320094" y="1424694"/>
                <a:chExt cx="487363" cy="363538"/>
              </a:xfrm>
              <a:solidFill>
                <a:srgbClr val="F09C2A">
                  <a:lumMod val="50000"/>
                </a:srgbClr>
              </a:solidFill>
            </p:grpSpPr>
            <p:sp>
              <p:nvSpPr>
                <p:cNvPr id="146" name="Freeform 13"/>
                <p:cNvSpPr/>
                <p:nvPr/>
              </p:nvSpPr>
              <p:spPr bwMode="auto">
                <a:xfrm>
                  <a:off x="1320094" y="1424694"/>
                  <a:ext cx="487363" cy="363538"/>
                </a:xfrm>
                <a:custGeom>
                  <a:avLst/>
                  <a:gdLst/>
                  <a:ahLst/>
                  <a:cxnLst>
                    <a:cxn ang="0">
                      <a:pos x="108" y="17"/>
                    </a:cxn>
                    <a:cxn ang="0">
                      <a:pos x="92" y="17"/>
                    </a:cxn>
                    <a:cxn ang="0">
                      <a:pos x="92" y="46"/>
                    </a:cxn>
                    <a:cxn ang="0">
                      <a:pos x="87" y="41"/>
                    </a:cxn>
                    <a:cxn ang="0">
                      <a:pos x="87" y="36"/>
                    </a:cxn>
                    <a:cxn ang="0">
                      <a:pos x="78" y="36"/>
                    </a:cxn>
                    <a:cxn ang="0">
                      <a:pos x="78" y="41"/>
                    </a:cxn>
                    <a:cxn ang="0">
                      <a:pos x="73" y="46"/>
                    </a:cxn>
                    <a:cxn ang="0">
                      <a:pos x="73" y="17"/>
                    </a:cxn>
                    <a:cxn ang="0">
                      <a:pos x="57" y="17"/>
                    </a:cxn>
                    <a:cxn ang="0">
                      <a:pos x="24" y="115"/>
                    </a:cxn>
                    <a:cxn ang="0">
                      <a:pos x="45" y="110"/>
                    </a:cxn>
                    <a:cxn ang="0">
                      <a:pos x="73" y="94"/>
                    </a:cxn>
                    <a:cxn ang="0">
                      <a:pos x="73" y="52"/>
                    </a:cxn>
                    <a:cxn ang="0">
                      <a:pos x="83" y="42"/>
                    </a:cxn>
                    <a:cxn ang="0">
                      <a:pos x="92" y="52"/>
                    </a:cxn>
                    <a:cxn ang="0">
                      <a:pos x="92" y="94"/>
                    </a:cxn>
                    <a:cxn ang="0">
                      <a:pos x="120" y="110"/>
                    </a:cxn>
                    <a:cxn ang="0">
                      <a:pos x="142" y="115"/>
                    </a:cxn>
                    <a:cxn ang="0">
                      <a:pos x="108" y="17"/>
                    </a:cxn>
                  </a:cxnLst>
                  <a:rect l="0" t="0" r="r" b="b"/>
                  <a:pathLst>
                    <a:path w="166" h="124">
                      <a:moveTo>
                        <a:pt x="108" y="17"/>
                      </a:moveTo>
                      <a:cubicBezTo>
                        <a:pt x="92" y="0"/>
                        <a:pt x="92" y="17"/>
                        <a:pt x="92" y="17"/>
                      </a:cubicBezTo>
                      <a:cubicBezTo>
                        <a:pt x="92" y="46"/>
                        <a:pt x="92" y="46"/>
                        <a:pt x="92" y="46"/>
                      </a:cubicBezTo>
                      <a:cubicBezTo>
                        <a:pt x="87" y="41"/>
                        <a:pt x="87" y="41"/>
                        <a:pt x="87" y="41"/>
                      </a:cubicBezTo>
                      <a:cubicBezTo>
                        <a:pt x="87" y="36"/>
                        <a:pt x="87" y="36"/>
                        <a:pt x="87" y="36"/>
                      </a:cubicBezTo>
                      <a:cubicBezTo>
                        <a:pt x="78" y="36"/>
                        <a:pt x="78" y="36"/>
                        <a:pt x="78" y="36"/>
                      </a:cubicBezTo>
                      <a:cubicBezTo>
                        <a:pt x="78" y="41"/>
                        <a:pt x="78" y="41"/>
                        <a:pt x="78" y="41"/>
                      </a:cubicBezTo>
                      <a:cubicBezTo>
                        <a:pt x="73" y="46"/>
                        <a:pt x="73" y="46"/>
                        <a:pt x="73" y="46"/>
                      </a:cubicBezTo>
                      <a:cubicBezTo>
                        <a:pt x="73" y="17"/>
                        <a:pt x="73" y="17"/>
                        <a:pt x="73" y="17"/>
                      </a:cubicBezTo>
                      <a:cubicBezTo>
                        <a:pt x="73" y="17"/>
                        <a:pt x="73" y="0"/>
                        <a:pt x="57" y="17"/>
                      </a:cubicBezTo>
                      <a:cubicBezTo>
                        <a:pt x="57" y="17"/>
                        <a:pt x="0" y="77"/>
                        <a:pt x="24" y="115"/>
                      </a:cubicBezTo>
                      <a:cubicBezTo>
                        <a:pt x="26" y="119"/>
                        <a:pt x="36" y="124"/>
                        <a:pt x="45" y="110"/>
                      </a:cubicBezTo>
                      <a:cubicBezTo>
                        <a:pt x="50" y="104"/>
                        <a:pt x="70" y="116"/>
                        <a:pt x="73" y="94"/>
                      </a:cubicBezTo>
                      <a:cubicBezTo>
                        <a:pt x="73" y="52"/>
                        <a:pt x="73" y="52"/>
                        <a:pt x="73" y="52"/>
                      </a:cubicBezTo>
                      <a:cubicBezTo>
                        <a:pt x="83" y="42"/>
                        <a:pt x="83" y="42"/>
                        <a:pt x="83" y="42"/>
                      </a:cubicBezTo>
                      <a:cubicBezTo>
                        <a:pt x="92" y="52"/>
                        <a:pt x="92" y="52"/>
                        <a:pt x="92" y="52"/>
                      </a:cubicBezTo>
                      <a:cubicBezTo>
                        <a:pt x="92" y="94"/>
                        <a:pt x="92" y="94"/>
                        <a:pt x="92" y="94"/>
                      </a:cubicBezTo>
                      <a:cubicBezTo>
                        <a:pt x="95" y="116"/>
                        <a:pt x="115" y="104"/>
                        <a:pt x="120" y="110"/>
                      </a:cubicBezTo>
                      <a:cubicBezTo>
                        <a:pt x="130" y="124"/>
                        <a:pt x="139" y="119"/>
                        <a:pt x="142" y="115"/>
                      </a:cubicBezTo>
                      <a:cubicBezTo>
                        <a:pt x="166" y="77"/>
                        <a:pt x="108" y="17"/>
                        <a:pt x="108" y="17"/>
                      </a:cubicBezTo>
                    </a:path>
                  </a:pathLst>
                </a:custGeom>
                <a:solidFill>
                  <a:srgbClr val="FFFFFF"/>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147" name="Rectangle 14"/>
                <p:cNvSpPr>
                  <a:spLocks noChangeArrowheads="1"/>
                </p:cNvSpPr>
                <p:nvPr/>
              </p:nvSpPr>
              <p:spPr bwMode="auto">
                <a:xfrm>
                  <a:off x="1548355" y="1450975"/>
                  <a:ext cx="26988" cy="14288"/>
                </a:xfrm>
                <a:prstGeom prst="rect">
                  <a:avLst/>
                </a:prstGeom>
                <a:solidFill>
                  <a:srgbClr val="FFFFFF"/>
                </a:solidFill>
                <a:ln w="9525">
                  <a:noFill/>
                  <a:miter lim="800000"/>
                </a:ln>
              </p:spPr>
              <p:txBody>
                <a:bodyPr vert="horz" wrap="square" lIns="91440" tIns="45720" rIns="91440" bIns="45720" numCol="1" anchor="t" anchorCtr="0" compatLnSpc="1"/>
                <a:lstStyle/>
                <a:p>
                  <a:endParaRPr lang="en-US">
                    <a:cs typeface="+mn-ea"/>
                    <a:sym typeface="+mn-lt"/>
                  </a:endParaRPr>
                </a:p>
              </p:txBody>
            </p:sp>
            <p:sp>
              <p:nvSpPr>
                <p:cNvPr id="148" name="Rectangle 15"/>
                <p:cNvSpPr>
                  <a:spLocks noChangeArrowheads="1"/>
                </p:cNvSpPr>
                <p:nvPr/>
              </p:nvSpPr>
              <p:spPr bwMode="auto">
                <a:xfrm>
                  <a:off x="1548355" y="1481138"/>
                  <a:ext cx="26988" cy="14288"/>
                </a:xfrm>
                <a:prstGeom prst="rect">
                  <a:avLst/>
                </a:prstGeom>
                <a:solidFill>
                  <a:srgbClr val="FFFFFF"/>
                </a:solidFill>
                <a:ln w="9525">
                  <a:noFill/>
                  <a:miter lim="800000"/>
                </a:ln>
              </p:spPr>
              <p:txBody>
                <a:bodyPr vert="horz" wrap="square" lIns="91440" tIns="45720" rIns="91440" bIns="45720" numCol="1" anchor="t" anchorCtr="0" compatLnSpc="1"/>
                <a:lstStyle/>
                <a:p>
                  <a:endParaRPr lang="en-US">
                    <a:cs typeface="+mn-ea"/>
                    <a:sym typeface="+mn-lt"/>
                  </a:endParaRPr>
                </a:p>
              </p:txBody>
            </p:sp>
            <p:sp>
              <p:nvSpPr>
                <p:cNvPr id="149" name="Rectangle 16"/>
                <p:cNvSpPr>
                  <a:spLocks noChangeArrowheads="1"/>
                </p:cNvSpPr>
                <p:nvPr/>
              </p:nvSpPr>
              <p:spPr bwMode="auto">
                <a:xfrm>
                  <a:off x="1548355" y="1509713"/>
                  <a:ext cx="26988" cy="14288"/>
                </a:xfrm>
                <a:prstGeom prst="rect">
                  <a:avLst/>
                </a:prstGeom>
                <a:solidFill>
                  <a:srgbClr val="FFFFFF"/>
                </a:solidFill>
                <a:ln w="9525">
                  <a:noFill/>
                  <a:miter lim="800000"/>
                </a:ln>
              </p:spPr>
              <p:txBody>
                <a:bodyPr vert="horz" wrap="square" lIns="91440" tIns="45720" rIns="91440" bIns="45720" numCol="1" anchor="t" anchorCtr="0" compatLnSpc="1"/>
                <a:lstStyle/>
                <a:p>
                  <a:endParaRPr lang="en-US">
                    <a:cs typeface="+mn-ea"/>
                    <a:sym typeface="+mn-lt"/>
                  </a:endParaRPr>
                </a:p>
              </p:txBody>
            </p:sp>
          </p:grpSp>
        </p:grpSp>
      </p:grpSp>
      <p:sp>
        <p:nvSpPr>
          <p:cNvPr id="3" name="文本框 8"/>
          <p:cNvSpPr txBox="1"/>
          <p:nvPr/>
        </p:nvSpPr>
        <p:spPr>
          <a:xfrm>
            <a:off x="7755890" y="3435350"/>
            <a:ext cx="3589655" cy="63309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pPr>
            <a:r>
              <a:rPr lang="zh-CN" altLang="en-US" sz="1600" b="1" dirty="0">
                <a:solidFill>
                  <a:srgbClr val="0070C0"/>
                </a:solidFill>
                <a:cs typeface="+mn-ea"/>
                <a:sym typeface="+mn-lt"/>
              </a:rPr>
              <a:t>雾</a:t>
            </a:r>
            <a:r>
              <a:rPr lang="zh-CN" altLang="en-US" sz="1335" dirty="0">
                <a:solidFill>
                  <a:schemeClr val="tx1">
                    <a:lumMod val="75000"/>
                    <a:lumOff val="25000"/>
                  </a:schemeClr>
                </a:solidFill>
                <a:cs typeface="+mn-ea"/>
                <a:sym typeface="+mn-lt"/>
              </a:rPr>
              <a:t>悬浮在空气中的液体微滴，多为蒸汽冷凝或液体喷散而形成。烟尘和雾又称为气溶胶</a:t>
            </a:r>
          </a:p>
        </p:txBody>
      </p:sp>
      <p:sp>
        <p:nvSpPr>
          <p:cNvPr id="4" name="文本框 8"/>
          <p:cNvSpPr txBox="1"/>
          <p:nvPr/>
        </p:nvSpPr>
        <p:spPr>
          <a:xfrm>
            <a:off x="7368540" y="4430713"/>
            <a:ext cx="3589655" cy="63309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pPr>
            <a:r>
              <a:rPr lang="zh-CN" altLang="en-US" sz="1600" b="1" dirty="0">
                <a:solidFill>
                  <a:srgbClr val="0070C0"/>
                </a:solidFill>
                <a:cs typeface="+mn-ea"/>
                <a:sym typeface="+mn-lt"/>
              </a:rPr>
              <a:t>蒸汽</a:t>
            </a:r>
            <a:r>
              <a:rPr lang="zh-CN" altLang="en-US" sz="1335" dirty="0">
                <a:solidFill>
                  <a:schemeClr val="tx1">
                    <a:lumMod val="75000"/>
                    <a:lumOff val="25000"/>
                  </a:schemeClr>
                </a:solidFill>
                <a:cs typeface="+mn-ea"/>
                <a:sym typeface="+mn-lt"/>
              </a:rPr>
              <a:t>液体蒸发或固体物质升华而形成。如苯蒸气、磷蒸气等</a:t>
            </a:r>
          </a:p>
        </p:txBody>
      </p:sp>
      <p:sp>
        <p:nvSpPr>
          <p:cNvPr id="5" name="文本框 8"/>
          <p:cNvSpPr txBox="1"/>
          <p:nvPr/>
        </p:nvSpPr>
        <p:spPr>
          <a:xfrm>
            <a:off x="1127760" y="2236470"/>
            <a:ext cx="3589655" cy="880110"/>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pPr>
            <a:r>
              <a:rPr lang="zh-CN" altLang="en-US" sz="1600" b="1" dirty="0">
                <a:solidFill>
                  <a:srgbClr val="0070C0"/>
                </a:solidFill>
                <a:cs typeface="+mn-ea"/>
                <a:sym typeface="+mn-lt"/>
              </a:rPr>
              <a:t>粉尘</a:t>
            </a:r>
            <a:r>
              <a:rPr lang="zh-CN" altLang="en-US" sz="1335" dirty="0">
                <a:solidFill>
                  <a:schemeClr val="tx1">
                    <a:lumMod val="75000"/>
                    <a:lumOff val="25000"/>
                  </a:schemeClr>
                </a:solidFill>
                <a:cs typeface="+mn-ea"/>
                <a:sym typeface="+mn-lt"/>
              </a:rPr>
              <a:t>漂浮于空气中的固体微粒，直径大于0.1mm，主要是机械粉碎、碾磨、开挖等作业时产生的固体物形成</a:t>
            </a:r>
          </a:p>
        </p:txBody>
      </p:sp>
      <p:sp>
        <p:nvSpPr>
          <p:cNvPr id="6" name="文本框 8"/>
          <p:cNvSpPr txBox="1"/>
          <p:nvPr/>
        </p:nvSpPr>
        <p:spPr>
          <a:xfrm>
            <a:off x="1209675" y="3435350"/>
            <a:ext cx="3171190" cy="63309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pPr>
            <a:r>
              <a:rPr lang="zh-CN" altLang="en-US" sz="1600" b="1" dirty="0">
                <a:solidFill>
                  <a:srgbClr val="0070C0"/>
                </a:solidFill>
                <a:cs typeface="+mn-ea"/>
                <a:sym typeface="+mn-lt"/>
              </a:rPr>
              <a:t>其他形式</a:t>
            </a:r>
            <a:r>
              <a:rPr lang="zh-CN" altLang="en-US" sz="1335" dirty="0">
                <a:solidFill>
                  <a:schemeClr val="tx1">
                    <a:lumMod val="75000"/>
                    <a:lumOff val="25000"/>
                  </a:schemeClr>
                </a:solidFill>
                <a:cs typeface="+mn-ea"/>
                <a:sym typeface="+mn-lt"/>
              </a:rPr>
              <a:t>如物理性因素的噪音、辐射、生物因素的真菌、细菌等</a:t>
            </a:r>
          </a:p>
        </p:txBody>
      </p:sp>
      <p:sp>
        <p:nvSpPr>
          <p:cNvPr id="11" name="文本框 8"/>
          <p:cNvSpPr txBox="1"/>
          <p:nvPr/>
        </p:nvSpPr>
        <p:spPr>
          <a:xfrm>
            <a:off x="1163320" y="4307205"/>
            <a:ext cx="3589655" cy="880110"/>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pPr>
            <a:r>
              <a:rPr lang="zh-CN" altLang="en-US" sz="1600" b="1" dirty="0">
                <a:solidFill>
                  <a:srgbClr val="0070C0"/>
                </a:solidFill>
                <a:cs typeface="+mn-ea"/>
                <a:sym typeface="+mn-lt"/>
              </a:rPr>
              <a:t>气体</a:t>
            </a:r>
            <a:r>
              <a:rPr lang="zh-CN" altLang="en-US" sz="1335" dirty="0">
                <a:solidFill>
                  <a:schemeClr val="tx1">
                    <a:lumMod val="75000"/>
                    <a:lumOff val="25000"/>
                  </a:schemeClr>
                </a:solidFill>
                <a:cs typeface="+mn-ea"/>
                <a:sym typeface="+mn-lt"/>
              </a:rPr>
              <a:t>在生产场所的温度、气压条件下散发在空气中的气态物质。如二氧化硫、氮氧化物、一氧化碳、氯气等</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linds(horizontal)">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1049333"/>
                                        </p:tgtEl>
                                        <p:attrNameLst>
                                          <p:attrName>style.visibility</p:attrName>
                                        </p:attrNameLst>
                                      </p:cBhvr>
                                      <p:to>
                                        <p:strVal val="visible"/>
                                      </p:to>
                                    </p:set>
                                    <p:animEffect transition="in" filter="wipe(down)">
                                      <p:cBhvr>
                                        <p:cTn id="29" dur="500"/>
                                        <p:tgtEl>
                                          <p:spTgt spid="1049333"/>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down)">
                                      <p:cBhvr>
                                        <p:cTn id="33" dur="500"/>
                                        <p:tgtEl>
                                          <p:spTgt spid="3"/>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down)">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333" grpId="0"/>
      <p:bldP spid="57" grpId="0"/>
      <p:bldP spid="3" grpId="0"/>
      <p:bldP spid="4" grpId="0"/>
      <p:bldP spid="5" grpId="0"/>
      <p:bldP spid="6"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407035" y="404495"/>
            <a:ext cx="3801745" cy="775335"/>
            <a:chOff x="641" y="637"/>
            <a:chExt cx="5987"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4948"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职业病发病原因</a:t>
              </a:r>
            </a:p>
          </p:txBody>
        </p:sp>
      </p:grpSp>
      <p:grpSp>
        <p:nvGrpSpPr>
          <p:cNvPr id="9" name="组合 8"/>
          <p:cNvGrpSpPr/>
          <p:nvPr/>
        </p:nvGrpSpPr>
        <p:grpSpPr>
          <a:xfrm>
            <a:off x="4224020" y="2210435"/>
            <a:ext cx="3608070" cy="2726690"/>
            <a:chOff x="4358" y="2346"/>
            <a:chExt cx="5682" cy="4294"/>
          </a:xfrm>
        </p:grpSpPr>
        <p:grpSp>
          <p:nvGrpSpPr>
            <p:cNvPr id="17" name="Group 73"/>
            <p:cNvGrpSpPr/>
            <p:nvPr/>
          </p:nvGrpSpPr>
          <p:grpSpPr>
            <a:xfrm>
              <a:off x="4569" y="2354"/>
              <a:ext cx="1465" cy="341"/>
              <a:chOff x="2901397" y="1460250"/>
              <a:chExt cx="930338" cy="220268"/>
            </a:xfrm>
          </p:grpSpPr>
          <p:cxnSp>
            <p:nvCxnSpPr>
              <p:cNvPr id="70" name="Straight Connector 69"/>
              <p:cNvCxnSpPr/>
              <p:nvPr/>
            </p:nvCxnSpPr>
            <p:spPr>
              <a:xfrm flipH="1" flipV="1">
                <a:off x="3592681" y="1460250"/>
                <a:ext cx="239054" cy="220268"/>
              </a:xfrm>
              <a:prstGeom prst="line">
                <a:avLst/>
              </a:prstGeom>
              <a:ln w="19050" cap="rnd">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2901397" y="1461496"/>
                <a:ext cx="691284" cy="0"/>
              </a:xfrm>
              <a:prstGeom prst="line">
                <a:avLst/>
              </a:prstGeom>
              <a:ln w="19050" cap="rnd">
                <a:solidFill>
                  <a:srgbClr val="0070C0"/>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18" name="Group 74"/>
            <p:cNvGrpSpPr/>
            <p:nvPr/>
          </p:nvGrpSpPr>
          <p:grpSpPr>
            <a:xfrm flipH="1">
              <a:off x="8263" y="2346"/>
              <a:ext cx="1469" cy="349"/>
              <a:chOff x="2899016" y="1459156"/>
              <a:chExt cx="932719" cy="221362"/>
            </a:xfrm>
          </p:grpSpPr>
          <p:cxnSp>
            <p:nvCxnSpPr>
              <p:cNvPr id="76" name="Straight Connector 75"/>
              <p:cNvCxnSpPr/>
              <p:nvPr/>
            </p:nvCxnSpPr>
            <p:spPr>
              <a:xfrm flipH="1" flipV="1">
                <a:off x="3592681" y="1460250"/>
                <a:ext cx="239054" cy="220268"/>
              </a:xfrm>
              <a:prstGeom prst="line">
                <a:avLst/>
              </a:prstGeom>
              <a:ln w="19050" cap="rnd">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2899016" y="1459156"/>
                <a:ext cx="691284" cy="0"/>
              </a:xfrm>
              <a:prstGeom prst="line">
                <a:avLst/>
              </a:prstGeom>
              <a:ln w="19050" cap="rnd">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grpSp>
        <p:grpSp>
          <p:nvGrpSpPr>
            <p:cNvPr id="19" name="Group 81"/>
            <p:cNvGrpSpPr/>
            <p:nvPr/>
          </p:nvGrpSpPr>
          <p:grpSpPr>
            <a:xfrm flipV="1">
              <a:off x="4565" y="6238"/>
              <a:ext cx="1469" cy="341"/>
              <a:chOff x="2899016" y="1460250"/>
              <a:chExt cx="932719" cy="220268"/>
            </a:xfrm>
          </p:grpSpPr>
          <p:cxnSp>
            <p:nvCxnSpPr>
              <p:cNvPr id="83" name="Straight Connector 82"/>
              <p:cNvCxnSpPr/>
              <p:nvPr/>
            </p:nvCxnSpPr>
            <p:spPr>
              <a:xfrm flipH="1" flipV="1">
                <a:off x="3592681" y="1460250"/>
                <a:ext cx="239054" cy="220268"/>
              </a:xfrm>
              <a:prstGeom prst="line">
                <a:avLst/>
              </a:prstGeom>
              <a:ln w="19050" cap="rnd">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2899016" y="1461496"/>
                <a:ext cx="691284" cy="0"/>
              </a:xfrm>
              <a:prstGeom prst="line">
                <a:avLst/>
              </a:prstGeom>
              <a:ln w="19050" cap="rnd">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grpSp>
        <p:grpSp>
          <p:nvGrpSpPr>
            <p:cNvPr id="20" name="Group 84"/>
            <p:cNvGrpSpPr/>
            <p:nvPr/>
          </p:nvGrpSpPr>
          <p:grpSpPr>
            <a:xfrm flipH="1" flipV="1">
              <a:off x="8263" y="6292"/>
              <a:ext cx="1465" cy="349"/>
              <a:chOff x="2901397" y="1459156"/>
              <a:chExt cx="930338" cy="221362"/>
            </a:xfrm>
          </p:grpSpPr>
          <p:cxnSp>
            <p:nvCxnSpPr>
              <p:cNvPr id="86" name="Straight Connector 85"/>
              <p:cNvCxnSpPr/>
              <p:nvPr/>
            </p:nvCxnSpPr>
            <p:spPr>
              <a:xfrm flipH="1" flipV="1">
                <a:off x="3592681" y="1460250"/>
                <a:ext cx="239054" cy="220268"/>
              </a:xfrm>
              <a:prstGeom prst="line">
                <a:avLst/>
              </a:prstGeom>
              <a:ln w="19050" cap="rnd">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2901397" y="1459156"/>
                <a:ext cx="691284" cy="0"/>
              </a:xfrm>
              <a:prstGeom prst="line">
                <a:avLst/>
              </a:prstGeom>
              <a:ln w="19050" cap="rnd">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grpSp>
        <p:cxnSp>
          <p:nvCxnSpPr>
            <p:cNvPr id="88" name="Straight Connector 87"/>
            <p:cNvCxnSpPr/>
            <p:nvPr/>
          </p:nvCxnSpPr>
          <p:spPr>
            <a:xfrm flipH="1">
              <a:off x="4358" y="4461"/>
              <a:ext cx="725" cy="0"/>
            </a:xfrm>
            <a:prstGeom prst="line">
              <a:avLst/>
            </a:prstGeom>
            <a:ln w="19050" cap="rnd">
              <a:solidFill>
                <a:srgbClr val="0070C0"/>
              </a:solidFill>
              <a:prstDash val="solid"/>
              <a:headEnd type="none"/>
              <a:tailEnd type="ova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a:off x="9316" y="4461"/>
              <a:ext cx="725" cy="0"/>
            </a:xfrm>
            <a:prstGeom prst="line">
              <a:avLst/>
            </a:prstGeom>
            <a:ln w="19050" cap="rnd">
              <a:solidFill>
                <a:srgbClr val="0070C0"/>
              </a:solidFill>
              <a:prstDash val="solid"/>
              <a:headEnd type="oval"/>
              <a:tailEnd type="none"/>
            </a:ln>
          </p:spPr>
          <p:style>
            <a:lnRef idx="1">
              <a:schemeClr val="accent1"/>
            </a:lnRef>
            <a:fillRef idx="0">
              <a:schemeClr val="accent1"/>
            </a:fillRef>
            <a:effectRef idx="0">
              <a:schemeClr val="accent1"/>
            </a:effectRef>
            <a:fontRef idx="minor">
              <a:schemeClr val="tx1"/>
            </a:fontRef>
          </p:style>
        </p:cxnSp>
        <p:grpSp>
          <p:nvGrpSpPr>
            <p:cNvPr id="2" name="Group 98"/>
            <p:cNvGrpSpPr/>
            <p:nvPr/>
          </p:nvGrpSpPr>
          <p:grpSpPr>
            <a:xfrm>
              <a:off x="7269" y="2354"/>
              <a:ext cx="1759" cy="1600"/>
              <a:chOff x="4616008" y="1463917"/>
              <a:chExt cx="1116726" cy="1015872"/>
            </a:xfrm>
          </p:grpSpPr>
          <p:sp>
            <p:nvSpPr>
              <p:cNvPr id="43" name="Freeform 59"/>
              <p:cNvSpPr/>
              <p:nvPr/>
            </p:nvSpPr>
            <p:spPr bwMode="auto">
              <a:xfrm>
                <a:off x="4616008" y="1463917"/>
                <a:ext cx="1116726" cy="1015872"/>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solidFill>
                <a:srgbClr val="0070C0"/>
              </a:solidFill>
              <a:ln w="9525">
                <a:noFill/>
                <a:round/>
              </a:ln>
            </p:spPr>
            <p:txBody>
              <a:bodyPr vert="horz" wrap="square" lIns="91440" tIns="45720" rIns="91440" bIns="45720" numCol="1" anchor="t" anchorCtr="0" compatLnSpc="1"/>
              <a:lstStyle/>
              <a:p>
                <a:endParaRPr lang="en-US">
                  <a:cs typeface="+mn-ea"/>
                  <a:sym typeface="+mn-lt"/>
                </a:endParaRPr>
              </a:p>
            </p:txBody>
          </p:sp>
          <p:grpSp>
            <p:nvGrpSpPr>
              <p:cNvPr id="58" name="Group 57"/>
              <p:cNvGrpSpPr/>
              <p:nvPr/>
            </p:nvGrpSpPr>
            <p:grpSpPr>
              <a:xfrm>
                <a:off x="4743404" y="1718036"/>
                <a:ext cx="535010" cy="517313"/>
                <a:chOff x="5659438" y="2249488"/>
                <a:chExt cx="623887" cy="603250"/>
              </a:xfrm>
              <a:solidFill>
                <a:schemeClr val="accent3">
                  <a:lumMod val="50000"/>
                </a:schemeClr>
              </a:solidFill>
            </p:grpSpPr>
            <p:sp>
              <p:nvSpPr>
                <p:cNvPr id="59" name="Freeform 67"/>
                <p:cNvSpPr>
                  <a:spLocks noEditPoints="1"/>
                </p:cNvSpPr>
                <p:nvPr/>
              </p:nvSpPr>
              <p:spPr bwMode="auto">
                <a:xfrm>
                  <a:off x="5988050" y="2249488"/>
                  <a:ext cx="295275" cy="585788"/>
                </a:xfrm>
                <a:custGeom>
                  <a:avLst/>
                  <a:gdLst/>
                  <a:ahLst/>
                  <a:cxnLst>
                    <a:cxn ang="0">
                      <a:pos x="0" y="148"/>
                    </a:cxn>
                    <a:cxn ang="0">
                      <a:pos x="0" y="50"/>
                    </a:cxn>
                    <a:cxn ang="0">
                      <a:pos x="51" y="0"/>
                    </a:cxn>
                    <a:cxn ang="0">
                      <a:pos x="101" y="50"/>
                    </a:cxn>
                    <a:cxn ang="0">
                      <a:pos x="101" y="148"/>
                    </a:cxn>
                    <a:cxn ang="0">
                      <a:pos x="51" y="199"/>
                    </a:cxn>
                    <a:cxn ang="0">
                      <a:pos x="0" y="148"/>
                    </a:cxn>
                    <a:cxn ang="0">
                      <a:pos x="9" y="50"/>
                    </a:cxn>
                    <a:cxn ang="0">
                      <a:pos x="9" y="148"/>
                    </a:cxn>
                    <a:cxn ang="0">
                      <a:pos x="51" y="190"/>
                    </a:cxn>
                    <a:cxn ang="0">
                      <a:pos x="92" y="148"/>
                    </a:cxn>
                    <a:cxn ang="0">
                      <a:pos x="92" y="50"/>
                    </a:cxn>
                    <a:cxn ang="0">
                      <a:pos x="51" y="9"/>
                    </a:cxn>
                    <a:cxn ang="0">
                      <a:pos x="9" y="50"/>
                    </a:cxn>
                  </a:cxnLst>
                  <a:rect l="0" t="0" r="r" b="b"/>
                  <a:pathLst>
                    <a:path w="101" h="199">
                      <a:moveTo>
                        <a:pt x="0" y="148"/>
                      </a:moveTo>
                      <a:cubicBezTo>
                        <a:pt x="0" y="50"/>
                        <a:pt x="0" y="50"/>
                        <a:pt x="0" y="50"/>
                      </a:cubicBezTo>
                      <a:cubicBezTo>
                        <a:pt x="0" y="23"/>
                        <a:pt x="23" y="0"/>
                        <a:pt x="51" y="0"/>
                      </a:cubicBezTo>
                      <a:cubicBezTo>
                        <a:pt x="78" y="0"/>
                        <a:pt x="101" y="23"/>
                        <a:pt x="101" y="50"/>
                      </a:cubicBezTo>
                      <a:cubicBezTo>
                        <a:pt x="101" y="148"/>
                        <a:pt x="101" y="148"/>
                        <a:pt x="101" y="148"/>
                      </a:cubicBezTo>
                      <a:cubicBezTo>
                        <a:pt x="101" y="176"/>
                        <a:pt x="78" y="199"/>
                        <a:pt x="51" y="199"/>
                      </a:cubicBezTo>
                      <a:cubicBezTo>
                        <a:pt x="23" y="199"/>
                        <a:pt x="0" y="176"/>
                        <a:pt x="0" y="148"/>
                      </a:cubicBezTo>
                      <a:moveTo>
                        <a:pt x="9" y="50"/>
                      </a:moveTo>
                      <a:cubicBezTo>
                        <a:pt x="9" y="148"/>
                        <a:pt x="9" y="148"/>
                        <a:pt x="9" y="148"/>
                      </a:cubicBezTo>
                      <a:cubicBezTo>
                        <a:pt x="9" y="171"/>
                        <a:pt x="28" y="190"/>
                        <a:pt x="51" y="190"/>
                      </a:cubicBezTo>
                      <a:cubicBezTo>
                        <a:pt x="74" y="190"/>
                        <a:pt x="92" y="171"/>
                        <a:pt x="92" y="148"/>
                      </a:cubicBezTo>
                      <a:cubicBezTo>
                        <a:pt x="92" y="50"/>
                        <a:pt x="92" y="50"/>
                        <a:pt x="92" y="50"/>
                      </a:cubicBezTo>
                      <a:cubicBezTo>
                        <a:pt x="92" y="27"/>
                        <a:pt x="74" y="9"/>
                        <a:pt x="51" y="9"/>
                      </a:cubicBezTo>
                      <a:cubicBezTo>
                        <a:pt x="28" y="9"/>
                        <a:pt x="9" y="27"/>
                        <a:pt x="9" y="50"/>
                      </a:cubicBezTo>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62" name="Freeform 68"/>
                <p:cNvSpPr/>
                <p:nvPr/>
              </p:nvSpPr>
              <p:spPr bwMode="auto">
                <a:xfrm>
                  <a:off x="6027738" y="2559050"/>
                  <a:ext cx="214313" cy="222250"/>
                </a:xfrm>
                <a:custGeom>
                  <a:avLst/>
                  <a:gdLst/>
                  <a:ahLst/>
                  <a:cxnLst>
                    <a:cxn ang="0">
                      <a:pos x="73" y="0"/>
                    </a:cxn>
                    <a:cxn ang="0">
                      <a:pos x="73" y="39"/>
                    </a:cxn>
                    <a:cxn ang="0">
                      <a:pos x="37" y="76"/>
                    </a:cxn>
                    <a:cxn ang="0">
                      <a:pos x="0" y="39"/>
                    </a:cxn>
                    <a:cxn ang="0">
                      <a:pos x="0" y="0"/>
                    </a:cxn>
                    <a:cxn ang="0">
                      <a:pos x="73" y="0"/>
                    </a:cxn>
                  </a:cxnLst>
                  <a:rect l="0" t="0" r="r" b="b"/>
                  <a:pathLst>
                    <a:path w="73" h="76">
                      <a:moveTo>
                        <a:pt x="73" y="0"/>
                      </a:moveTo>
                      <a:cubicBezTo>
                        <a:pt x="73" y="39"/>
                        <a:pt x="73" y="39"/>
                        <a:pt x="73" y="39"/>
                      </a:cubicBezTo>
                      <a:cubicBezTo>
                        <a:pt x="73" y="59"/>
                        <a:pt x="57" y="76"/>
                        <a:pt x="37" y="76"/>
                      </a:cubicBezTo>
                      <a:cubicBezTo>
                        <a:pt x="16" y="76"/>
                        <a:pt x="0" y="59"/>
                        <a:pt x="0" y="39"/>
                      </a:cubicBezTo>
                      <a:cubicBezTo>
                        <a:pt x="0" y="0"/>
                        <a:pt x="0" y="0"/>
                        <a:pt x="0" y="0"/>
                      </a:cubicBezTo>
                      <a:lnTo>
                        <a:pt x="73" y="0"/>
                      </a:lnTo>
                      <a:close/>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3" name="Freeform 69"/>
                <p:cNvSpPr/>
                <p:nvPr/>
              </p:nvSpPr>
              <p:spPr bwMode="auto">
                <a:xfrm>
                  <a:off x="5708650" y="2543175"/>
                  <a:ext cx="252413" cy="258763"/>
                </a:xfrm>
                <a:custGeom>
                  <a:avLst/>
                  <a:gdLst/>
                  <a:ahLst/>
                  <a:cxnLst>
                    <a:cxn ang="0">
                      <a:pos x="86" y="34"/>
                    </a:cxn>
                    <a:cxn ang="0">
                      <a:pos x="68" y="66"/>
                    </a:cxn>
                    <a:cxn ang="0">
                      <a:pos x="22" y="78"/>
                    </a:cxn>
                    <a:cxn ang="0">
                      <a:pos x="9" y="32"/>
                    </a:cxn>
                    <a:cxn ang="0">
                      <a:pos x="27" y="0"/>
                    </a:cxn>
                    <a:cxn ang="0">
                      <a:pos x="86" y="34"/>
                    </a:cxn>
                  </a:cxnLst>
                  <a:rect l="0" t="0" r="r" b="b"/>
                  <a:pathLst>
                    <a:path w="86" h="88">
                      <a:moveTo>
                        <a:pt x="86" y="34"/>
                      </a:moveTo>
                      <a:cubicBezTo>
                        <a:pt x="68" y="66"/>
                        <a:pt x="68" y="66"/>
                        <a:pt x="68" y="66"/>
                      </a:cubicBezTo>
                      <a:cubicBezTo>
                        <a:pt x="59" y="82"/>
                        <a:pt x="38" y="88"/>
                        <a:pt x="22" y="78"/>
                      </a:cubicBezTo>
                      <a:cubicBezTo>
                        <a:pt x="5" y="69"/>
                        <a:pt x="0" y="48"/>
                        <a:pt x="9" y="32"/>
                      </a:cubicBezTo>
                      <a:cubicBezTo>
                        <a:pt x="27" y="0"/>
                        <a:pt x="27" y="0"/>
                        <a:pt x="27" y="0"/>
                      </a:cubicBezTo>
                      <a:lnTo>
                        <a:pt x="86" y="34"/>
                      </a:lnTo>
                      <a:close/>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4" name="Freeform 70"/>
                <p:cNvSpPr/>
                <p:nvPr/>
              </p:nvSpPr>
              <p:spPr bwMode="auto">
                <a:xfrm>
                  <a:off x="5659438" y="2320925"/>
                  <a:ext cx="312738" cy="531813"/>
                </a:xfrm>
                <a:custGeom>
                  <a:avLst/>
                  <a:gdLst/>
                  <a:ahLst/>
                  <a:cxnLst>
                    <a:cxn ang="0">
                      <a:pos x="13" y="104"/>
                    </a:cxn>
                    <a:cxn ang="0">
                      <a:pos x="59" y="26"/>
                    </a:cxn>
                    <a:cxn ang="0">
                      <a:pos x="107" y="3"/>
                    </a:cxn>
                    <a:cxn ang="0">
                      <a:pos x="107" y="12"/>
                    </a:cxn>
                    <a:cxn ang="0">
                      <a:pos x="66" y="30"/>
                    </a:cxn>
                    <a:cxn ang="0">
                      <a:pos x="20" y="109"/>
                    </a:cxn>
                    <a:cxn ang="0">
                      <a:pos x="35" y="161"/>
                    </a:cxn>
                    <a:cxn ang="0">
                      <a:pos x="87" y="147"/>
                    </a:cxn>
                    <a:cxn ang="0">
                      <a:pos x="107" y="114"/>
                    </a:cxn>
                    <a:cxn ang="0">
                      <a:pos x="107" y="130"/>
                    </a:cxn>
                    <a:cxn ang="0">
                      <a:pos x="95" y="151"/>
                    </a:cxn>
                    <a:cxn ang="0">
                      <a:pos x="30" y="169"/>
                    </a:cxn>
                    <a:cxn ang="0">
                      <a:pos x="13" y="104"/>
                    </a:cxn>
                  </a:cxnLst>
                  <a:rect l="0" t="0" r="r" b="b"/>
                  <a:pathLst>
                    <a:path w="107" h="181">
                      <a:moveTo>
                        <a:pt x="13" y="104"/>
                      </a:moveTo>
                      <a:cubicBezTo>
                        <a:pt x="59" y="26"/>
                        <a:pt x="59" y="26"/>
                        <a:pt x="59" y="26"/>
                      </a:cubicBezTo>
                      <a:cubicBezTo>
                        <a:pt x="69" y="9"/>
                        <a:pt x="88" y="0"/>
                        <a:pt x="107" y="3"/>
                      </a:cubicBezTo>
                      <a:cubicBezTo>
                        <a:pt x="107" y="12"/>
                        <a:pt x="107" y="12"/>
                        <a:pt x="107" y="12"/>
                      </a:cubicBezTo>
                      <a:cubicBezTo>
                        <a:pt x="91" y="8"/>
                        <a:pt x="74" y="15"/>
                        <a:pt x="66" y="30"/>
                      </a:cubicBezTo>
                      <a:cubicBezTo>
                        <a:pt x="20" y="109"/>
                        <a:pt x="20" y="109"/>
                        <a:pt x="20" y="109"/>
                      </a:cubicBezTo>
                      <a:cubicBezTo>
                        <a:pt x="10" y="127"/>
                        <a:pt x="16" y="151"/>
                        <a:pt x="35" y="161"/>
                      </a:cubicBezTo>
                      <a:cubicBezTo>
                        <a:pt x="53" y="172"/>
                        <a:pt x="77" y="166"/>
                        <a:pt x="87" y="147"/>
                      </a:cubicBezTo>
                      <a:cubicBezTo>
                        <a:pt x="107" y="114"/>
                        <a:pt x="107" y="114"/>
                        <a:pt x="107" y="114"/>
                      </a:cubicBezTo>
                      <a:cubicBezTo>
                        <a:pt x="107" y="130"/>
                        <a:pt x="107" y="130"/>
                        <a:pt x="107" y="130"/>
                      </a:cubicBezTo>
                      <a:cubicBezTo>
                        <a:pt x="95" y="151"/>
                        <a:pt x="95" y="151"/>
                        <a:pt x="95" y="151"/>
                      </a:cubicBezTo>
                      <a:cubicBezTo>
                        <a:pt x="82" y="174"/>
                        <a:pt x="53" y="181"/>
                        <a:pt x="30" y="169"/>
                      </a:cubicBezTo>
                      <a:cubicBezTo>
                        <a:pt x="8" y="156"/>
                        <a:pt x="0" y="127"/>
                        <a:pt x="13" y="104"/>
                      </a:cubicBezTo>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grpSp>
        </p:grpSp>
        <p:grpSp>
          <p:nvGrpSpPr>
            <p:cNvPr id="5" name="Group 100"/>
            <p:cNvGrpSpPr/>
            <p:nvPr/>
          </p:nvGrpSpPr>
          <p:grpSpPr>
            <a:xfrm>
              <a:off x="5069" y="3457"/>
              <a:ext cx="1291" cy="2027"/>
              <a:chOff x="3218726" y="2164392"/>
              <a:chExt cx="819666" cy="1287260"/>
            </a:xfrm>
          </p:grpSpPr>
          <p:sp>
            <p:nvSpPr>
              <p:cNvPr id="46" name="Freeform 62"/>
              <p:cNvSpPr/>
              <p:nvPr/>
            </p:nvSpPr>
            <p:spPr bwMode="auto">
              <a:xfrm>
                <a:off x="3218726" y="2164392"/>
                <a:ext cx="819666" cy="1287260"/>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solidFill>
                <a:srgbClr val="0070C0"/>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6" name="Freeform 74"/>
              <p:cNvSpPr>
                <a:spLocks noEditPoints="1"/>
              </p:cNvSpPr>
              <p:nvPr/>
            </p:nvSpPr>
            <p:spPr bwMode="auto">
              <a:xfrm>
                <a:off x="3392943" y="2597627"/>
                <a:ext cx="471233" cy="420791"/>
              </a:xfrm>
              <a:custGeom>
                <a:avLst/>
                <a:gdLst/>
                <a:ahLst/>
                <a:cxnLst>
                  <a:cxn ang="0">
                    <a:pos x="176" y="29"/>
                  </a:cxn>
                  <a:cxn ang="0">
                    <a:pos x="120" y="29"/>
                  </a:cxn>
                  <a:cxn ang="0">
                    <a:pos x="120" y="0"/>
                  </a:cxn>
                  <a:cxn ang="0">
                    <a:pos x="114" y="0"/>
                  </a:cxn>
                  <a:cxn ang="0">
                    <a:pos x="110" y="0"/>
                  </a:cxn>
                  <a:cxn ang="0">
                    <a:pos x="81" y="0"/>
                  </a:cxn>
                  <a:cxn ang="0">
                    <a:pos x="71" y="0"/>
                  </a:cxn>
                  <a:cxn ang="0">
                    <a:pos x="71" y="10"/>
                  </a:cxn>
                  <a:cxn ang="0">
                    <a:pos x="71" y="29"/>
                  </a:cxn>
                  <a:cxn ang="0">
                    <a:pos x="15" y="29"/>
                  </a:cxn>
                  <a:cxn ang="0">
                    <a:pos x="0" y="44"/>
                  </a:cxn>
                  <a:cxn ang="0">
                    <a:pos x="0" y="156"/>
                  </a:cxn>
                  <a:cxn ang="0">
                    <a:pos x="15" y="171"/>
                  </a:cxn>
                  <a:cxn ang="0">
                    <a:pos x="176" y="171"/>
                  </a:cxn>
                  <a:cxn ang="0">
                    <a:pos x="192" y="156"/>
                  </a:cxn>
                  <a:cxn ang="0">
                    <a:pos x="192" y="44"/>
                  </a:cxn>
                  <a:cxn ang="0">
                    <a:pos x="176" y="29"/>
                  </a:cxn>
                  <a:cxn ang="0">
                    <a:pos x="81" y="10"/>
                  </a:cxn>
                  <a:cxn ang="0">
                    <a:pos x="110" y="10"/>
                  </a:cxn>
                  <a:cxn ang="0">
                    <a:pos x="110" y="29"/>
                  </a:cxn>
                  <a:cxn ang="0">
                    <a:pos x="81" y="29"/>
                  </a:cxn>
                  <a:cxn ang="0">
                    <a:pos x="81" y="10"/>
                  </a:cxn>
                  <a:cxn ang="0">
                    <a:pos x="134" y="107"/>
                  </a:cxn>
                  <a:cxn ang="0">
                    <a:pos x="127" y="115"/>
                  </a:cxn>
                  <a:cxn ang="0">
                    <a:pos x="111" y="115"/>
                  </a:cxn>
                  <a:cxn ang="0">
                    <a:pos x="111" y="130"/>
                  </a:cxn>
                  <a:cxn ang="0">
                    <a:pos x="103" y="138"/>
                  </a:cxn>
                  <a:cxn ang="0">
                    <a:pos x="88" y="138"/>
                  </a:cxn>
                  <a:cxn ang="0">
                    <a:pos x="80" y="130"/>
                  </a:cxn>
                  <a:cxn ang="0">
                    <a:pos x="80" y="115"/>
                  </a:cxn>
                  <a:cxn ang="0">
                    <a:pos x="65" y="115"/>
                  </a:cxn>
                  <a:cxn ang="0">
                    <a:pos x="57" y="107"/>
                  </a:cxn>
                  <a:cxn ang="0">
                    <a:pos x="57" y="92"/>
                  </a:cxn>
                  <a:cxn ang="0">
                    <a:pos x="65" y="84"/>
                  </a:cxn>
                  <a:cxn ang="0">
                    <a:pos x="80" y="84"/>
                  </a:cxn>
                  <a:cxn ang="0">
                    <a:pos x="80" y="68"/>
                  </a:cxn>
                  <a:cxn ang="0">
                    <a:pos x="88" y="61"/>
                  </a:cxn>
                  <a:cxn ang="0">
                    <a:pos x="103" y="61"/>
                  </a:cxn>
                  <a:cxn ang="0">
                    <a:pos x="111" y="68"/>
                  </a:cxn>
                  <a:cxn ang="0">
                    <a:pos x="111" y="84"/>
                  </a:cxn>
                  <a:cxn ang="0">
                    <a:pos x="127" y="84"/>
                  </a:cxn>
                  <a:cxn ang="0">
                    <a:pos x="134" y="92"/>
                  </a:cxn>
                  <a:cxn ang="0">
                    <a:pos x="134" y="107"/>
                  </a:cxn>
                </a:cxnLst>
                <a:rect l="0" t="0" r="r" b="b"/>
                <a:pathLst>
                  <a:path w="192" h="171">
                    <a:moveTo>
                      <a:pt x="176" y="29"/>
                    </a:moveTo>
                    <a:cubicBezTo>
                      <a:pt x="120" y="29"/>
                      <a:pt x="120" y="29"/>
                      <a:pt x="120" y="29"/>
                    </a:cubicBezTo>
                    <a:cubicBezTo>
                      <a:pt x="120" y="0"/>
                      <a:pt x="120" y="0"/>
                      <a:pt x="120" y="0"/>
                    </a:cubicBezTo>
                    <a:cubicBezTo>
                      <a:pt x="114" y="0"/>
                      <a:pt x="114" y="0"/>
                      <a:pt x="114" y="0"/>
                    </a:cubicBezTo>
                    <a:cubicBezTo>
                      <a:pt x="110" y="0"/>
                      <a:pt x="110" y="0"/>
                      <a:pt x="110" y="0"/>
                    </a:cubicBezTo>
                    <a:cubicBezTo>
                      <a:pt x="81" y="0"/>
                      <a:pt x="81" y="0"/>
                      <a:pt x="81" y="0"/>
                    </a:cubicBezTo>
                    <a:cubicBezTo>
                      <a:pt x="71" y="0"/>
                      <a:pt x="71" y="0"/>
                      <a:pt x="71" y="0"/>
                    </a:cubicBezTo>
                    <a:cubicBezTo>
                      <a:pt x="71" y="10"/>
                      <a:pt x="71" y="10"/>
                      <a:pt x="71" y="10"/>
                    </a:cubicBezTo>
                    <a:cubicBezTo>
                      <a:pt x="71" y="29"/>
                      <a:pt x="71" y="29"/>
                      <a:pt x="71" y="29"/>
                    </a:cubicBezTo>
                    <a:cubicBezTo>
                      <a:pt x="15" y="29"/>
                      <a:pt x="15" y="29"/>
                      <a:pt x="15" y="29"/>
                    </a:cubicBezTo>
                    <a:cubicBezTo>
                      <a:pt x="7" y="29"/>
                      <a:pt x="0" y="36"/>
                      <a:pt x="0" y="44"/>
                    </a:cubicBezTo>
                    <a:cubicBezTo>
                      <a:pt x="0" y="156"/>
                      <a:pt x="0" y="156"/>
                      <a:pt x="0" y="156"/>
                    </a:cubicBezTo>
                    <a:cubicBezTo>
                      <a:pt x="0" y="164"/>
                      <a:pt x="7" y="171"/>
                      <a:pt x="15" y="171"/>
                    </a:cubicBezTo>
                    <a:cubicBezTo>
                      <a:pt x="176" y="171"/>
                      <a:pt x="176" y="171"/>
                      <a:pt x="176" y="171"/>
                    </a:cubicBezTo>
                    <a:cubicBezTo>
                      <a:pt x="185" y="171"/>
                      <a:pt x="192" y="164"/>
                      <a:pt x="192" y="156"/>
                    </a:cubicBezTo>
                    <a:cubicBezTo>
                      <a:pt x="192" y="44"/>
                      <a:pt x="192" y="44"/>
                      <a:pt x="192" y="44"/>
                    </a:cubicBezTo>
                    <a:cubicBezTo>
                      <a:pt x="192" y="36"/>
                      <a:pt x="185" y="29"/>
                      <a:pt x="176" y="29"/>
                    </a:cubicBezTo>
                    <a:moveTo>
                      <a:pt x="81" y="10"/>
                    </a:moveTo>
                    <a:cubicBezTo>
                      <a:pt x="110" y="10"/>
                      <a:pt x="110" y="10"/>
                      <a:pt x="110" y="10"/>
                    </a:cubicBezTo>
                    <a:cubicBezTo>
                      <a:pt x="110" y="29"/>
                      <a:pt x="110" y="29"/>
                      <a:pt x="110" y="29"/>
                    </a:cubicBezTo>
                    <a:cubicBezTo>
                      <a:pt x="81" y="29"/>
                      <a:pt x="81" y="29"/>
                      <a:pt x="81" y="29"/>
                    </a:cubicBezTo>
                    <a:lnTo>
                      <a:pt x="81" y="10"/>
                    </a:lnTo>
                    <a:close/>
                    <a:moveTo>
                      <a:pt x="134" y="107"/>
                    </a:moveTo>
                    <a:cubicBezTo>
                      <a:pt x="134" y="111"/>
                      <a:pt x="131" y="115"/>
                      <a:pt x="127" y="115"/>
                    </a:cubicBezTo>
                    <a:cubicBezTo>
                      <a:pt x="111" y="115"/>
                      <a:pt x="111" y="115"/>
                      <a:pt x="111" y="115"/>
                    </a:cubicBezTo>
                    <a:cubicBezTo>
                      <a:pt x="111" y="130"/>
                      <a:pt x="111" y="130"/>
                      <a:pt x="111" y="130"/>
                    </a:cubicBezTo>
                    <a:cubicBezTo>
                      <a:pt x="111" y="135"/>
                      <a:pt x="108" y="138"/>
                      <a:pt x="103" y="138"/>
                    </a:cubicBezTo>
                    <a:cubicBezTo>
                      <a:pt x="88" y="138"/>
                      <a:pt x="88" y="138"/>
                      <a:pt x="88" y="138"/>
                    </a:cubicBezTo>
                    <a:cubicBezTo>
                      <a:pt x="84" y="138"/>
                      <a:pt x="80" y="135"/>
                      <a:pt x="80" y="130"/>
                    </a:cubicBezTo>
                    <a:cubicBezTo>
                      <a:pt x="80" y="115"/>
                      <a:pt x="80" y="115"/>
                      <a:pt x="80" y="115"/>
                    </a:cubicBezTo>
                    <a:cubicBezTo>
                      <a:pt x="65" y="115"/>
                      <a:pt x="65" y="115"/>
                      <a:pt x="65" y="115"/>
                    </a:cubicBezTo>
                    <a:cubicBezTo>
                      <a:pt x="60" y="115"/>
                      <a:pt x="57" y="111"/>
                      <a:pt x="57" y="107"/>
                    </a:cubicBezTo>
                    <a:cubicBezTo>
                      <a:pt x="57" y="92"/>
                      <a:pt x="57" y="92"/>
                      <a:pt x="57" y="92"/>
                    </a:cubicBezTo>
                    <a:cubicBezTo>
                      <a:pt x="57" y="88"/>
                      <a:pt x="60" y="84"/>
                      <a:pt x="65" y="84"/>
                    </a:cubicBezTo>
                    <a:cubicBezTo>
                      <a:pt x="80" y="84"/>
                      <a:pt x="80" y="84"/>
                      <a:pt x="80" y="84"/>
                    </a:cubicBezTo>
                    <a:cubicBezTo>
                      <a:pt x="80" y="68"/>
                      <a:pt x="80" y="68"/>
                      <a:pt x="80" y="68"/>
                    </a:cubicBezTo>
                    <a:cubicBezTo>
                      <a:pt x="80" y="64"/>
                      <a:pt x="84" y="61"/>
                      <a:pt x="88" y="61"/>
                    </a:cubicBezTo>
                    <a:cubicBezTo>
                      <a:pt x="103" y="61"/>
                      <a:pt x="103" y="61"/>
                      <a:pt x="103" y="61"/>
                    </a:cubicBezTo>
                    <a:cubicBezTo>
                      <a:pt x="108" y="61"/>
                      <a:pt x="111" y="64"/>
                      <a:pt x="111" y="68"/>
                    </a:cubicBezTo>
                    <a:cubicBezTo>
                      <a:pt x="111" y="84"/>
                      <a:pt x="111" y="84"/>
                      <a:pt x="111" y="84"/>
                    </a:cubicBezTo>
                    <a:cubicBezTo>
                      <a:pt x="127" y="84"/>
                      <a:pt x="127" y="84"/>
                      <a:pt x="127" y="84"/>
                    </a:cubicBezTo>
                    <a:cubicBezTo>
                      <a:pt x="131" y="84"/>
                      <a:pt x="134" y="88"/>
                      <a:pt x="134" y="92"/>
                    </a:cubicBezTo>
                    <a:lnTo>
                      <a:pt x="134" y="107"/>
                    </a:lnTo>
                    <a:close/>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100" name="Group 99"/>
            <p:cNvGrpSpPr/>
            <p:nvPr/>
          </p:nvGrpSpPr>
          <p:grpSpPr>
            <a:xfrm>
              <a:off x="5395" y="2348"/>
              <a:ext cx="1759" cy="1574"/>
              <a:chOff x="3425935" y="1460250"/>
              <a:chExt cx="1116726" cy="999369"/>
            </a:xfrm>
          </p:grpSpPr>
          <p:sp>
            <p:nvSpPr>
              <p:cNvPr id="48" name="Freeform 64"/>
              <p:cNvSpPr/>
              <p:nvPr/>
            </p:nvSpPr>
            <p:spPr bwMode="auto">
              <a:xfrm>
                <a:off x="3425935" y="1460250"/>
                <a:ext cx="1116726" cy="999369"/>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solidFill>
                <a:srgbClr val="0070C0"/>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68" name="Freeform 121"/>
              <p:cNvSpPr>
                <a:spLocks noEditPoints="1"/>
              </p:cNvSpPr>
              <p:nvPr/>
            </p:nvSpPr>
            <p:spPr bwMode="auto">
              <a:xfrm>
                <a:off x="3823326" y="1680519"/>
                <a:ext cx="484906" cy="557590"/>
              </a:xfrm>
              <a:custGeom>
                <a:avLst/>
                <a:gdLst/>
                <a:ahLst/>
                <a:cxnLst>
                  <a:cxn ang="0">
                    <a:pos x="227" y="284"/>
                  </a:cxn>
                  <a:cxn ang="0">
                    <a:pos x="214" y="284"/>
                  </a:cxn>
                  <a:cxn ang="0">
                    <a:pos x="264" y="189"/>
                  </a:cxn>
                  <a:cxn ang="0">
                    <a:pos x="179" y="80"/>
                  </a:cxn>
                  <a:cxn ang="0">
                    <a:pos x="200" y="39"/>
                  </a:cxn>
                  <a:cxn ang="0">
                    <a:pos x="196" y="26"/>
                  </a:cxn>
                  <a:cxn ang="0">
                    <a:pos x="145" y="2"/>
                  </a:cxn>
                  <a:cxn ang="0">
                    <a:pos x="138" y="1"/>
                  </a:cxn>
                  <a:cxn ang="0">
                    <a:pos x="132" y="7"/>
                  </a:cxn>
                  <a:cxn ang="0">
                    <a:pos x="72" y="121"/>
                  </a:cxn>
                  <a:cxn ang="0">
                    <a:pos x="80" y="147"/>
                  </a:cxn>
                  <a:cxn ang="0">
                    <a:pos x="72" y="164"/>
                  </a:cxn>
                  <a:cxn ang="0">
                    <a:pos x="106" y="180"/>
                  </a:cxn>
                  <a:cxn ang="0">
                    <a:pos x="114" y="164"/>
                  </a:cxn>
                  <a:cxn ang="0">
                    <a:pos x="114" y="164"/>
                  </a:cxn>
                  <a:cxn ang="0">
                    <a:pos x="140" y="154"/>
                  </a:cxn>
                  <a:cxn ang="0">
                    <a:pos x="161" y="115"/>
                  </a:cxn>
                  <a:cxn ang="0">
                    <a:pos x="227" y="189"/>
                  </a:cxn>
                  <a:cxn ang="0">
                    <a:pos x="151" y="265"/>
                  </a:cxn>
                  <a:cxn ang="0">
                    <a:pos x="95" y="246"/>
                  </a:cxn>
                  <a:cxn ang="0">
                    <a:pos x="95" y="237"/>
                  </a:cxn>
                  <a:cxn ang="0">
                    <a:pos x="104" y="227"/>
                  </a:cxn>
                  <a:cxn ang="0">
                    <a:pos x="151" y="227"/>
                  </a:cxn>
                  <a:cxn ang="0">
                    <a:pos x="151" y="208"/>
                  </a:cxn>
                  <a:cxn ang="0">
                    <a:pos x="79" y="208"/>
                  </a:cxn>
                  <a:cxn ang="0">
                    <a:pos x="40" y="208"/>
                  </a:cxn>
                  <a:cxn ang="0">
                    <a:pos x="0" y="208"/>
                  </a:cxn>
                  <a:cxn ang="0">
                    <a:pos x="0" y="227"/>
                  </a:cxn>
                  <a:cxn ang="0">
                    <a:pos x="45" y="227"/>
                  </a:cxn>
                  <a:cxn ang="0">
                    <a:pos x="48" y="227"/>
                  </a:cxn>
                  <a:cxn ang="0">
                    <a:pos x="57" y="237"/>
                  </a:cxn>
                  <a:cxn ang="0">
                    <a:pos x="57" y="246"/>
                  </a:cxn>
                  <a:cxn ang="0">
                    <a:pos x="57" y="284"/>
                  </a:cxn>
                  <a:cxn ang="0">
                    <a:pos x="19" y="303"/>
                  </a:cxn>
                  <a:cxn ang="0">
                    <a:pos x="264" y="303"/>
                  </a:cxn>
                  <a:cxn ang="0">
                    <a:pos x="227" y="284"/>
                  </a:cxn>
                  <a:cxn ang="0">
                    <a:pos x="161" y="26"/>
                  </a:cxn>
                  <a:cxn ang="0">
                    <a:pos x="155" y="32"/>
                  </a:cxn>
                  <a:cxn ang="0">
                    <a:pos x="111" y="114"/>
                  </a:cxn>
                  <a:cxn ang="0">
                    <a:pos x="95" y="106"/>
                  </a:cxn>
                  <a:cxn ang="0">
                    <a:pos x="96" y="102"/>
                  </a:cxn>
                  <a:cxn ang="0">
                    <a:pos x="137" y="25"/>
                  </a:cxn>
                  <a:cxn ang="0">
                    <a:pos x="143" y="20"/>
                  </a:cxn>
                  <a:cxn ang="0">
                    <a:pos x="150" y="21"/>
                  </a:cxn>
                  <a:cxn ang="0">
                    <a:pos x="161" y="26"/>
                  </a:cxn>
                  <a:cxn ang="0">
                    <a:pos x="161" y="26"/>
                  </a:cxn>
                </a:cxnLst>
                <a:rect l="0" t="0" r="r" b="b"/>
                <a:pathLst>
                  <a:path w="264" h="303">
                    <a:moveTo>
                      <a:pt x="227" y="284"/>
                    </a:moveTo>
                    <a:cubicBezTo>
                      <a:pt x="214" y="284"/>
                      <a:pt x="214" y="284"/>
                      <a:pt x="214" y="284"/>
                    </a:cubicBezTo>
                    <a:cubicBezTo>
                      <a:pt x="244" y="263"/>
                      <a:pt x="264" y="229"/>
                      <a:pt x="264" y="189"/>
                    </a:cubicBezTo>
                    <a:cubicBezTo>
                      <a:pt x="264" y="136"/>
                      <a:pt x="228" y="92"/>
                      <a:pt x="179" y="80"/>
                    </a:cubicBezTo>
                    <a:cubicBezTo>
                      <a:pt x="200" y="39"/>
                      <a:pt x="200" y="39"/>
                      <a:pt x="200" y="39"/>
                    </a:cubicBezTo>
                    <a:cubicBezTo>
                      <a:pt x="203" y="34"/>
                      <a:pt x="201" y="29"/>
                      <a:pt x="196" y="26"/>
                    </a:cubicBezTo>
                    <a:cubicBezTo>
                      <a:pt x="145" y="2"/>
                      <a:pt x="145" y="2"/>
                      <a:pt x="145" y="2"/>
                    </a:cubicBezTo>
                    <a:cubicBezTo>
                      <a:pt x="143" y="1"/>
                      <a:pt x="140" y="0"/>
                      <a:pt x="138" y="1"/>
                    </a:cubicBezTo>
                    <a:cubicBezTo>
                      <a:pt x="136" y="2"/>
                      <a:pt x="134" y="4"/>
                      <a:pt x="132" y="7"/>
                    </a:cubicBezTo>
                    <a:cubicBezTo>
                      <a:pt x="72" y="121"/>
                      <a:pt x="72" y="121"/>
                      <a:pt x="72" y="121"/>
                    </a:cubicBezTo>
                    <a:cubicBezTo>
                      <a:pt x="67" y="131"/>
                      <a:pt x="71" y="143"/>
                      <a:pt x="80" y="147"/>
                    </a:cubicBezTo>
                    <a:cubicBezTo>
                      <a:pt x="72" y="164"/>
                      <a:pt x="72" y="164"/>
                      <a:pt x="72" y="164"/>
                    </a:cubicBezTo>
                    <a:cubicBezTo>
                      <a:pt x="106" y="180"/>
                      <a:pt x="106" y="180"/>
                      <a:pt x="106" y="180"/>
                    </a:cubicBezTo>
                    <a:cubicBezTo>
                      <a:pt x="114" y="164"/>
                      <a:pt x="114" y="164"/>
                      <a:pt x="114" y="164"/>
                    </a:cubicBezTo>
                    <a:cubicBezTo>
                      <a:pt x="114" y="164"/>
                      <a:pt x="114" y="164"/>
                      <a:pt x="114" y="164"/>
                    </a:cubicBezTo>
                    <a:cubicBezTo>
                      <a:pt x="124" y="168"/>
                      <a:pt x="135" y="164"/>
                      <a:pt x="140" y="154"/>
                    </a:cubicBezTo>
                    <a:cubicBezTo>
                      <a:pt x="161" y="115"/>
                      <a:pt x="161" y="115"/>
                      <a:pt x="161" y="115"/>
                    </a:cubicBezTo>
                    <a:cubicBezTo>
                      <a:pt x="198" y="119"/>
                      <a:pt x="227" y="151"/>
                      <a:pt x="227" y="189"/>
                    </a:cubicBezTo>
                    <a:cubicBezTo>
                      <a:pt x="227" y="231"/>
                      <a:pt x="193" y="265"/>
                      <a:pt x="151" y="265"/>
                    </a:cubicBezTo>
                    <a:cubicBezTo>
                      <a:pt x="132" y="265"/>
                      <a:pt x="108" y="258"/>
                      <a:pt x="95" y="246"/>
                    </a:cubicBezTo>
                    <a:cubicBezTo>
                      <a:pt x="95" y="237"/>
                      <a:pt x="95" y="237"/>
                      <a:pt x="95" y="237"/>
                    </a:cubicBezTo>
                    <a:cubicBezTo>
                      <a:pt x="95" y="231"/>
                      <a:pt x="99" y="227"/>
                      <a:pt x="104" y="227"/>
                    </a:cubicBezTo>
                    <a:cubicBezTo>
                      <a:pt x="151" y="227"/>
                      <a:pt x="151" y="227"/>
                      <a:pt x="151" y="227"/>
                    </a:cubicBezTo>
                    <a:cubicBezTo>
                      <a:pt x="151" y="208"/>
                      <a:pt x="151" y="208"/>
                      <a:pt x="151" y="208"/>
                    </a:cubicBezTo>
                    <a:cubicBezTo>
                      <a:pt x="79" y="208"/>
                      <a:pt x="79" y="208"/>
                      <a:pt x="79" y="208"/>
                    </a:cubicBezTo>
                    <a:cubicBezTo>
                      <a:pt x="40" y="208"/>
                      <a:pt x="40" y="208"/>
                      <a:pt x="40" y="208"/>
                    </a:cubicBezTo>
                    <a:cubicBezTo>
                      <a:pt x="0" y="208"/>
                      <a:pt x="0" y="208"/>
                      <a:pt x="0" y="208"/>
                    </a:cubicBezTo>
                    <a:cubicBezTo>
                      <a:pt x="0" y="227"/>
                      <a:pt x="0" y="227"/>
                      <a:pt x="0" y="227"/>
                    </a:cubicBezTo>
                    <a:cubicBezTo>
                      <a:pt x="45" y="227"/>
                      <a:pt x="45" y="227"/>
                      <a:pt x="45" y="227"/>
                    </a:cubicBezTo>
                    <a:cubicBezTo>
                      <a:pt x="48" y="227"/>
                      <a:pt x="48" y="227"/>
                      <a:pt x="48" y="227"/>
                    </a:cubicBezTo>
                    <a:cubicBezTo>
                      <a:pt x="53" y="227"/>
                      <a:pt x="57" y="231"/>
                      <a:pt x="57" y="237"/>
                    </a:cubicBezTo>
                    <a:cubicBezTo>
                      <a:pt x="57" y="246"/>
                      <a:pt x="57" y="246"/>
                      <a:pt x="57" y="246"/>
                    </a:cubicBezTo>
                    <a:cubicBezTo>
                      <a:pt x="57" y="284"/>
                      <a:pt x="57" y="284"/>
                      <a:pt x="57" y="284"/>
                    </a:cubicBezTo>
                    <a:cubicBezTo>
                      <a:pt x="36" y="284"/>
                      <a:pt x="19" y="282"/>
                      <a:pt x="19" y="303"/>
                    </a:cubicBezTo>
                    <a:cubicBezTo>
                      <a:pt x="264" y="303"/>
                      <a:pt x="264" y="303"/>
                      <a:pt x="264" y="303"/>
                    </a:cubicBezTo>
                    <a:cubicBezTo>
                      <a:pt x="264" y="282"/>
                      <a:pt x="248" y="284"/>
                      <a:pt x="227" y="284"/>
                    </a:cubicBezTo>
                    <a:close/>
                    <a:moveTo>
                      <a:pt x="161" y="26"/>
                    </a:moveTo>
                    <a:cubicBezTo>
                      <a:pt x="158" y="27"/>
                      <a:pt x="156" y="29"/>
                      <a:pt x="155" y="32"/>
                    </a:cubicBezTo>
                    <a:cubicBezTo>
                      <a:pt x="111" y="114"/>
                      <a:pt x="111" y="114"/>
                      <a:pt x="111" y="114"/>
                    </a:cubicBezTo>
                    <a:cubicBezTo>
                      <a:pt x="95" y="106"/>
                      <a:pt x="95" y="106"/>
                      <a:pt x="95" y="106"/>
                    </a:cubicBezTo>
                    <a:cubicBezTo>
                      <a:pt x="95" y="105"/>
                      <a:pt x="95" y="103"/>
                      <a:pt x="96" y="102"/>
                    </a:cubicBezTo>
                    <a:cubicBezTo>
                      <a:pt x="137" y="25"/>
                      <a:pt x="137" y="25"/>
                      <a:pt x="137" y="25"/>
                    </a:cubicBezTo>
                    <a:cubicBezTo>
                      <a:pt x="138" y="23"/>
                      <a:pt x="140" y="21"/>
                      <a:pt x="143" y="20"/>
                    </a:cubicBezTo>
                    <a:cubicBezTo>
                      <a:pt x="145" y="19"/>
                      <a:pt x="148" y="19"/>
                      <a:pt x="150" y="21"/>
                    </a:cubicBezTo>
                    <a:cubicBezTo>
                      <a:pt x="161" y="26"/>
                      <a:pt x="161" y="26"/>
                      <a:pt x="161" y="26"/>
                    </a:cubicBezTo>
                    <a:cubicBezTo>
                      <a:pt x="161" y="26"/>
                      <a:pt x="161" y="26"/>
                      <a:pt x="161" y="26"/>
                    </a:cubicBezTo>
                    <a:close/>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102" name="Group 101"/>
            <p:cNvGrpSpPr/>
            <p:nvPr/>
          </p:nvGrpSpPr>
          <p:grpSpPr>
            <a:xfrm>
              <a:off x="5378" y="5005"/>
              <a:ext cx="1764" cy="1588"/>
              <a:chOff x="3414933" y="3147258"/>
              <a:chExt cx="1120394" cy="1008537"/>
            </a:xfrm>
          </p:grpSpPr>
          <p:sp>
            <p:nvSpPr>
              <p:cNvPr id="45" name="Freeform 61"/>
              <p:cNvSpPr/>
              <p:nvPr/>
            </p:nvSpPr>
            <p:spPr bwMode="auto">
              <a:xfrm>
                <a:off x="3414933" y="3147258"/>
                <a:ext cx="1120394" cy="1008537"/>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solidFill>
                <a:srgbClr val="0070C0"/>
              </a:solidFill>
              <a:ln w="9525">
                <a:noFill/>
                <a:round/>
              </a:ln>
            </p:spPr>
            <p:txBody>
              <a:bodyPr vert="horz" wrap="square" lIns="91440" tIns="45720" rIns="91440" bIns="45720" numCol="1" anchor="t" anchorCtr="0" compatLnSpc="1"/>
              <a:lstStyle/>
              <a:p>
                <a:endParaRPr lang="en-US">
                  <a:cs typeface="+mn-ea"/>
                  <a:sym typeface="+mn-lt"/>
                </a:endParaRPr>
              </a:p>
            </p:txBody>
          </p:sp>
          <p:grpSp>
            <p:nvGrpSpPr>
              <p:cNvPr id="71" name="Group 70"/>
              <p:cNvGrpSpPr/>
              <p:nvPr/>
            </p:nvGrpSpPr>
            <p:grpSpPr>
              <a:xfrm>
                <a:off x="3786015" y="3459473"/>
                <a:ext cx="580546" cy="365363"/>
                <a:chOff x="3871913" y="3771900"/>
                <a:chExt cx="411163" cy="258763"/>
              </a:xfrm>
              <a:solidFill>
                <a:schemeClr val="accent6">
                  <a:lumMod val="50000"/>
                </a:schemeClr>
              </a:solidFill>
            </p:grpSpPr>
            <p:sp>
              <p:nvSpPr>
                <p:cNvPr id="72" name="Freeform 92"/>
                <p:cNvSpPr>
                  <a:spLocks noEditPoints="1"/>
                </p:cNvSpPr>
                <p:nvPr/>
              </p:nvSpPr>
              <p:spPr bwMode="auto">
                <a:xfrm>
                  <a:off x="3871913" y="3771900"/>
                  <a:ext cx="411163" cy="231775"/>
                </a:xfrm>
                <a:custGeom>
                  <a:avLst/>
                  <a:gdLst/>
                  <a:ahLst/>
                  <a:cxnLst>
                    <a:cxn ang="0">
                      <a:pos x="128" y="7"/>
                    </a:cxn>
                    <a:cxn ang="0">
                      <a:pos x="53" y="7"/>
                    </a:cxn>
                    <a:cxn ang="0">
                      <a:pos x="53" y="7"/>
                    </a:cxn>
                    <a:cxn ang="0">
                      <a:pos x="46" y="0"/>
                    </a:cxn>
                    <a:cxn ang="0">
                      <a:pos x="39" y="7"/>
                    </a:cxn>
                    <a:cxn ang="0">
                      <a:pos x="39" y="7"/>
                    </a:cxn>
                    <a:cxn ang="0">
                      <a:pos x="34" y="7"/>
                    </a:cxn>
                    <a:cxn ang="0">
                      <a:pos x="7" y="29"/>
                    </a:cxn>
                    <a:cxn ang="0">
                      <a:pos x="0" y="59"/>
                    </a:cxn>
                    <a:cxn ang="0">
                      <a:pos x="15" y="79"/>
                    </a:cxn>
                    <a:cxn ang="0">
                      <a:pos x="15" y="77"/>
                    </a:cxn>
                    <a:cxn ang="0">
                      <a:pos x="30" y="61"/>
                    </a:cxn>
                    <a:cxn ang="0">
                      <a:pos x="46" y="77"/>
                    </a:cxn>
                    <a:cxn ang="0">
                      <a:pos x="45" y="80"/>
                    </a:cxn>
                    <a:cxn ang="0">
                      <a:pos x="93" y="80"/>
                    </a:cxn>
                    <a:cxn ang="0">
                      <a:pos x="92" y="77"/>
                    </a:cxn>
                    <a:cxn ang="0">
                      <a:pos x="108" y="61"/>
                    </a:cxn>
                    <a:cxn ang="0">
                      <a:pos x="123" y="77"/>
                    </a:cxn>
                    <a:cxn ang="0">
                      <a:pos x="123" y="80"/>
                    </a:cxn>
                    <a:cxn ang="0">
                      <a:pos x="142" y="59"/>
                    </a:cxn>
                    <a:cxn ang="0">
                      <a:pos x="142" y="29"/>
                    </a:cxn>
                    <a:cxn ang="0">
                      <a:pos x="128" y="7"/>
                    </a:cxn>
                    <a:cxn ang="0">
                      <a:pos x="45" y="40"/>
                    </a:cxn>
                    <a:cxn ang="0">
                      <a:pos x="16" y="40"/>
                    </a:cxn>
                    <a:cxn ang="0">
                      <a:pos x="19" y="25"/>
                    </a:cxn>
                    <a:cxn ang="0">
                      <a:pos x="20" y="22"/>
                    </a:cxn>
                    <a:cxn ang="0">
                      <a:pos x="30" y="16"/>
                    </a:cxn>
                    <a:cxn ang="0">
                      <a:pos x="45" y="16"/>
                    </a:cxn>
                    <a:cxn ang="0">
                      <a:pos x="45" y="40"/>
                    </a:cxn>
                    <a:cxn ang="0">
                      <a:pos x="104" y="46"/>
                    </a:cxn>
                    <a:cxn ang="0">
                      <a:pos x="91" y="46"/>
                    </a:cxn>
                    <a:cxn ang="0">
                      <a:pos x="91" y="60"/>
                    </a:cxn>
                    <a:cxn ang="0">
                      <a:pos x="78" y="60"/>
                    </a:cxn>
                    <a:cxn ang="0">
                      <a:pos x="78" y="46"/>
                    </a:cxn>
                    <a:cxn ang="0">
                      <a:pos x="65" y="46"/>
                    </a:cxn>
                    <a:cxn ang="0">
                      <a:pos x="65" y="33"/>
                    </a:cxn>
                    <a:cxn ang="0">
                      <a:pos x="78" y="33"/>
                    </a:cxn>
                    <a:cxn ang="0">
                      <a:pos x="78" y="20"/>
                    </a:cxn>
                    <a:cxn ang="0">
                      <a:pos x="91" y="20"/>
                    </a:cxn>
                    <a:cxn ang="0">
                      <a:pos x="91" y="33"/>
                    </a:cxn>
                    <a:cxn ang="0">
                      <a:pos x="104" y="33"/>
                    </a:cxn>
                    <a:cxn ang="0">
                      <a:pos x="104" y="46"/>
                    </a:cxn>
                    <a:cxn ang="0">
                      <a:pos x="104" y="46"/>
                    </a:cxn>
                    <a:cxn ang="0">
                      <a:pos x="104" y="46"/>
                    </a:cxn>
                  </a:cxnLst>
                  <a:rect l="0" t="0" r="r" b="b"/>
                  <a:pathLst>
                    <a:path w="142" h="80">
                      <a:moveTo>
                        <a:pt x="128" y="7"/>
                      </a:moveTo>
                      <a:cubicBezTo>
                        <a:pt x="53" y="7"/>
                        <a:pt x="53" y="7"/>
                        <a:pt x="53" y="7"/>
                      </a:cubicBezTo>
                      <a:cubicBezTo>
                        <a:pt x="53" y="7"/>
                        <a:pt x="53" y="7"/>
                        <a:pt x="53" y="7"/>
                      </a:cubicBezTo>
                      <a:cubicBezTo>
                        <a:pt x="53" y="3"/>
                        <a:pt x="50" y="0"/>
                        <a:pt x="46" y="0"/>
                      </a:cubicBezTo>
                      <a:cubicBezTo>
                        <a:pt x="42" y="0"/>
                        <a:pt x="39" y="3"/>
                        <a:pt x="39" y="7"/>
                      </a:cubicBezTo>
                      <a:cubicBezTo>
                        <a:pt x="39" y="7"/>
                        <a:pt x="39" y="7"/>
                        <a:pt x="39" y="7"/>
                      </a:cubicBezTo>
                      <a:cubicBezTo>
                        <a:pt x="34" y="7"/>
                        <a:pt x="34" y="7"/>
                        <a:pt x="34" y="7"/>
                      </a:cubicBezTo>
                      <a:cubicBezTo>
                        <a:pt x="22" y="7"/>
                        <a:pt x="12" y="13"/>
                        <a:pt x="7" y="29"/>
                      </a:cubicBezTo>
                      <a:cubicBezTo>
                        <a:pt x="0" y="59"/>
                        <a:pt x="0" y="59"/>
                        <a:pt x="0" y="59"/>
                      </a:cubicBezTo>
                      <a:cubicBezTo>
                        <a:pt x="0" y="68"/>
                        <a:pt x="6" y="76"/>
                        <a:pt x="15" y="79"/>
                      </a:cubicBezTo>
                      <a:cubicBezTo>
                        <a:pt x="15" y="78"/>
                        <a:pt x="15" y="77"/>
                        <a:pt x="15" y="77"/>
                      </a:cubicBezTo>
                      <a:cubicBezTo>
                        <a:pt x="15" y="68"/>
                        <a:pt x="22" y="61"/>
                        <a:pt x="30" y="61"/>
                      </a:cubicBezTo>
                      <a:cubicBezTo>
                        <a:pt x="39" y="61"/>
                        <a:pt x="46" y="68"/>
                        <a:pt x="46" y="77"/>
                      </a:cubicBezTo>
                      <a:cubicBezTo>
                        <a:pt x="46" y="78"/>
                        <a:pt x="46" y="79"/>
                        <a:pt x="45" y="80"/>
                      </a:cubicBezTo>
                      <a:cubicBezTo>
                        <a:pt x="93" y="80"/>
                        <a:pt x="93" y="80"/>
                        <a:pt x="93" y="80"/>
                      </a:cubicBezTo>
                      <a:cubicBezTo>
                        <a:pt x="92" y="79"/>
                        <a:pt x="92" y="78"/>
                        <a:pt x="92" y="77"/>
                      </a:cubicBezTo>
                      <a:cubicBezTo>
                        <a:pt x="92" y="68"/>
                        <a:pt x="99" y="61"/>
                        <a:pt x="108" y="61"/>
                      </a:cubicBezTo>
                      <a:cubicBezTo>
                        <a:pt x="116" y="61"/>
                        <a:pt x="123" y="68"/>
                        <a:pt x="123" y="77"/>
                      </a:cubicBezTo>
                      <a:cubicBezTo>
                        <a:pt x="123" y="78"/>
                        <a:pt x="123" y="79"/>
                        <a:pt x="123" y="80"/>
                      </a:cubicBezTo>
                      <a:cubicBezTo>
                        <a:pt x="134" y="79"/>
                        <a:pt x="142" y="70"/>
                        <a:pt x="142" y="59"/>
                      </a:cubicBezTo>
                      <a:cubicBezTo>
                        <a:pt x="142" y="29"/>
                        <a:pt x="142" y="29"/>
                        <a:pt x="142" y="29"/>
                      </a:cubicBezTo>
                      <a:cubicBezTo>
                        <a:pt x="142" y="17"/>
                        <a:pt x="140" y="7"/>
                        <a:pt x="128" y="7"/>
                      </a:cubicBezTo>
                      <a:close/>
                      <a:moveTo>
                        <a:pt x="45" y="40"/>
                      </a:moveTo>
                      <a:cubicBezTo>
                        <a:pt x="16" y="40"/>
                        <a:pt x="16" y="40"/>
                        <a:pt x="16" y="40"/>
                      </a:cubicBezTo>
                      <a:cubicBezTo>
                        <a:pt x="19" y="25"/>
                        <a:pt x="19" y="25"/>
                        <a:pt x="19" y="25"/>
                      </a:cubicBezTo>
                      <a:cubicBezTo>
                        <a:pt x="20" y="25"/>
                        <a:pt x="20" y="24"/>
                        <a:pt x="20" y="22"/>
                      </a:cubicBezTo>
                      <a:cubicBezTo>
                        <a:pt x="22" y="15"/>
                        <a:pt x="30" y="16"/>
                        <a:pt x="30" y="16"/>
                      </a:cubicBezTo>
                      <a:cubicBezTo>
                        <a:pt x="45" y="16"/>
                        <a:pt x="45" y="16"/>
                        <a:pt x="45" y="16"/>
                      </a:cubicBezTo>
                      <a:lnTo>
                        <a:pt x="45" y="40"/>
                      </a:lnTo>
                      <a:close/>
                      <a:moveTo>
                        <a:pt x="104" y="46"/>
                      </a:moveTo>
                      <a:cubicBezTo>
                        <a:pt x="91" y="46"/>
                        <a:pt x="91" y="46"/>
                        <a:pt x="91" y="46"/>
                      </a:cubicBezTo>
                      <a:cubicBezTo>
                        <a:pt x="91" y="60"/>
                        <a:pt x="91" y="60"/>
                        <a:pt x="91" y="60"/>
                      </a:cubicBezTo>
                      <a:cubicBezTo>
                        <a:pt x="78" y="60"/>
                        <a:pt x="78" y="60"/>
                        <a:pt x="78" y="60"/>
                      </a:cubicBezTo>
                      <a:cubicBezTo>
                        <a:pt x="78" y="46"/>
                        <a:pt x="78" y="46"/>
                        <a:pt x="78" y="46"/>
                      </a:cubicBezTo>
                      <a:cubicBezTo>
                        <a:pt x="65" y="46"/>
                        <a:pt x="65" y="46"/>
                        <a:pt x="65" y="46"/>
                      </a:cubicBezTo>
                      <a:cubicBezTo>
                        <a:pt x="65" y="33"/>
                        <a:pt x="65" y="33"/>
                        <a:pt x="65" y="33"/>
                      </a:cubicBezTo>
                      <a:cubicBezTo>
                        <a:pt x="78" y="33"/>
                        <a:pt x="78" y="33"/>
                        <a:pt x="78" y="33"/>
                      </a:cubicBezTo>
                      <a:cubicBezTo>
                        <a:pt x="78" y="20"/>
                        <a:pt x="78" y="20"/>
                        <a:pt x="78" y="20"/>
                      </a:cubicBezTo>
                      <a:cubicBezTo>
                        <a:pt x="91" y="20"/>
                        <a:pt x="91" y="20"/>
                        <a:pt x="91" y="20"/>
                      </a:cubicBezTo>
                      <a:cubicBezTo>
                        <a:pt x="91" y="33"/>
                        <a:pt x="91" y="33"/>
                        <a:pt x="91" y="33"/>
                      </a:cubicBezTo>
                      <a:cubicBezTo>
                        <a:pt x="104" y="33"/>
                        <a:pt x="104" y="33"/>
                        <a:pt x="104" y="33"/>
                      </a:cubicBezTo>
                      <a:lnTo>
                        <a:pt x="104" y="46"/>
                      </a:lnTo>
                      <a:close/>
                      <a:moveTo>
                        <a:pt x="104" y="46"/>
                      </a:moveTo>
                      <a:cubicBezTo>
                        <a:pt x="104" y="46"/>
                        <a:pt x="104" y="46"/>
                        <a:pt x="104" y="46"/>
                      </a:cubicBezTo>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74" name="Freeform 93"/>
                <p:cNvSpPr>
                  <a:spLocks noEditPoints="1"/>
                </p:cNvSpPr>
                <p:nvPr/>
              </p:nvSpPr>
              <p:spPr bwMode="auto">
                <a:xfrm>
                  <a:off x="3924300" y="3960813"/>
                  <a:ext cx="69850" cy="69850"/>
                </a:xfrm>
                <a:custGeom>
                  <a:avLst/>
                  <a:gdLst/>
                  <a:ahLst/>
                  <a:cxnLst>
                    <a:cxn ang="0">
                      <a:pos x="24" y="12"/>
                    </a:cxn>
                    <a:cxn ang="0">
                      <a:pos x="12" y="24"/>
                    </a:cxn>
                    <a:cxn ang="0">
                      <a:pos x="0" y="12"/>
                    </a:cxn>
                    <a:cxn ang="0">
                      <a:pos x="12" y="0"/>
                    </a:cxn>
                    <a:cxn ang="0">
                      <a:pos x="24" y="12"/>
                    </a:cxn>
                    <a:cxn ang="0">
                      <a:pos x="24" y="12"/>
                    </a:cxn>
                    <a:cxn ang="0">
                      <a:pos x="24" y="12"/>
                    </a:cxn>
                  </a:cxnLst>
                  <a:rect l="0" t="0" r="r" b="b"/>
                  <a:pathLst>
                    <a:path w="24" h="24">
                      <a:moveTo>
                        <a:pt x="24" y="12"/>
                      </a:moveTo>
                      <a:cubicBezTo>
                        <a:pt x="24" y="19"/>
                        <a:pt x="19" y="24"/>
                        <a:pt x="12" y="24"/>
                      </a:cubicBezTo>
                      <a:cubicBezTo>
                        <a:pt x="5" y="24"/>
                        <a:pt x="0" y="19"/>
                        <a:pt x="0" y="12"/>
                      </a:cubicBezTo>
                      <a:cubicBezTo>
                        <a:pt x="0" y="5"/>
                        <a:pt x="5" y="0"/>
                        <a:pt x="12" y="0"/>
                      </a:cubicBezTo>
                      <a:cubicBezTo>
                        <a:pt x="19" y="0"/>
                        <a:pt x="24" y="5"/>
                        <a:pt x="24" y="12"/>
                      </a:cubicBezTo>
                      <a:close/>
                      <a:moveTo>
                        <a:pt x="24" y="12"/>
                      </a:moveTo>
                      <a:cubicBezTo>
                        <a:pt x="24" y="12"/>
                        <a:pt x="24" y="12"/>
                        <a:pt x="24" y="12"/>
                      </a:cubicBezTo>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75" name="Freeform 94"/>
                <p:cNvSpPr>
                  <a:spLocks noEditPoints="1"/>
                </p:cNvSpPr>
                <p:nvPr/>
              </p:nvSpPr>
              <p:spPr bwMode="auto">
                <a:xfrm>
                  <a:off x="4149725" y="3960813"/>
                  <a:ext cx="73025" cy="69850"/>
                </a:xfrm>
                <a:custGeom>
                  <a:avLst/>
                  <a:gdLst/>
                  <a:ahLst/>
                  <a:cxnLst>
                    <a:cxn ang="0">
                      <a:pos x="25" y="12"/>
                    </a:cxn>
                    <a:cxn ang="0">
                      <a:pos x="12" y="24"/>
                    </a:cxn>
                    <a:cxn ang="0">
                      <a:pos x="0" y="12"/>
                    </a:cxn>
                    <a:cxn ang="0">
                      <a:pos x="12" y="0"/>
                    </a:cxn>
                    <a:cxn ang="0">
                      <a:pos x="25" y="12"/>
                    </a:cxn>
                    <a:cxn ang="0">
                      <a:pos x="25" y="12"/>
                    </a:cxn>
                    <a:cxn ang="0">
                      <a:pos x="25" y="12"/>
                    </a:cxn>
                  </a:cxnLst>
                  <a:rect l="0" t="0" r="r" b="b"/>
                  <a:pathLst>
                    <a:path w="25" h="24">
                      <a:moveTo>
                        <a:pt x="25" y="12"/>
                      </a:moveTo>
                      <a:cubicBezTo>
                        <a:pt x="25" y="19"/>
                        <a:pt x="19" y="24"/>
                        <a:pt x="12" y="24"/>
                      </a:cubicBezTo>
                      <a:cubicBezTo>
                        <a:pt x="6" y="24"/>
                        <a:pt x="0" y="19"/>
                        <a:pt x="0" y="12"/>
                      </a:cubicBezTo>
                      <a:cubicBezTo>
                        <a:pt x="0" y="5"/>
                        <a:pt x="6" y="0"/>
                        <a:pt x="12" y="0"/>
                      </a:cubicBezTo>
                      <a:cubicBezTo>
                        <a:pt x="19" y="0"/>
                        <a:pt x="25" y="5"/>
                        <a:pt x="25" y="12"/>
                      </a:cubicBezTo>
                      <a:close/>
                      <a:moveTo>
                        <a:pt x="25" y="12"/>
                      </a:moveTo>
                      <a:cubicBezTo>
                        <a:pt x="25" y="12"/>
                        <a:pt x="25" y="12"/>
                        <a:pt x="25" y="12"/>
                      </a:cubicBezTo>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grpSp>
        </p:grpSp>
        <p:grpSp>
          <p:nvGrpSpPr>
            <p:cNvPr id="7" name="Group 102"/>
            <p:cNvGrpSpPr/>
            <p:nvPr/>
          </p:nvGrpSpPr>
          <p:grpSpPr>
            <a:xfrm>
              <a:off x="7258" y="5025"/>
              <a:ext cx="1744" cy="1600"/>
              <a:chOff x="4608673" y="3160093"/>
              <a:chExt cx="1107557" cy="1015872"/>
            </a:xfrm>
          </p:grpSpPr>
          <p:sp>
            <p:nvSpPr>
              <p:cNvPr id="44" name="Freeform 60"/>
              <p:cNvSpPr/>
              <p:nvPr/>
            </p:nvSpPr>
            <p:spPr bwMode="auto">
              <a:xfrm>
                <a:off x="4608673" y="3160093"/>
                <a:ext cx="1107557" cy="1015872"/>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solidFill>
                <a:srgbClr val="0070C0"/>
              </a:solidFill>
              <a:ln w="9525">
                <a:noFill/>
                <a:round/>
              </a:ln>
            </p:spPr>
            <p:txBody>
              <a:bodyPr vert="horz" wrap="square" lIns="91440" tIns="45720" rIns="91440" bIns="45720" numCol="1" anchor="t" anchorCtr="0" compatLnSpc="1"/>
              <a:lstStyle/>
              <a:p>
                <a:endParaRPr lang="en-US">
                  <a:cs typeface="+mn-ea"/>
                  <a:sym typeface="+mn-lt"/>
                </a:endParaRPr>
              </a:p>
            </p:txBody>
          </p:sp>
          <p:grpSp>
            <p:nvGrpSpPr>
              <p:cNvPr id="79" name="Group 78"/>
              <p:cNvGrpSpPr/>
              <p:nvPr/>
            </p:nvGrpSpPr>
            <p:grpSpPr>
              <a:xfrm>
                <a:off x="4888721" y="3416805"/>
                <a:ext cx="336006" cy="470573"/>
                <a:chOff x="4938713" y="2352675"/>
                <a:chExt cx="646113" cy="904875"/>
              </a:xfrm>
              <a:solidFill>
                <a:schemeClr val="accent5">
                  <a:lumMod val="50000"/>
                </a:schemeClr>
              </a:solidFill>
            </p:grpSpPr>
            <p:sp>
              <p:nvSpPr>
                <p:cNvPr id="80" name="Freeform 111"/>
                <p:cNvSpPr>
                  <a:spLocks noEditPoints="1"/>
                </p:cNvSpPr>
                <p:nvPr/>
              </p:nvSpPr>
              <p:spPr bwMode="auto">
                <a:xfrm>
                  <a:off x="4938713" y="2352675"/>
                  <a:ext cx="646113" cy="904875"/>
                </a:xfrm>
                <a:custGeom>
                  <a:avLst/>
                  <a:gdLst/>
                  <a:ahLst/>
                  <a:cxnLst>
                    <a:cxn ang="0">
                      <a:pos x="209" y="53"/>
                    </a:cxn>
                    <a:cxn ang="0">
                      <a:pos x="188" y="53"/>
                    </a:cxn>
                    <a:cxn ang="0">
                      <a:pos x="188" y="24"/>
                    </a:cxn>
                    <a:cxn ang="0">
                      <a:pos x="174" y="10"/>
                    </a:cxn>
                    <a:cxn ang="0">
                      <a:pos x="130" y="10"/>
                    </a:cxn>
                    <a:cxn ang="0">
                      <a:pos x="130" y="6"/>
                    </a:cxn>
                    <a:cxn ang="0">
                      <a:pos x="123" y="0"/>
                    </a:cxn>
                    <a:cxn ang="0">
                      <a:pos x="65" y="0"/>
                    </a:cxn>
                    <a:cxn ang="0">
                      <a:pos x="59" y="6"/>
                    </a:cxn>
                    <a:cxn ang="0">
                      <a:pos x="59" y="10"/>
                    </a:cxn>
                    <a:cxn ang="0">
                      <a:pos x="14" y="10"/>
                    </a:cxn>
                    <a:cxn ang="0">
                      <a:pos x="0" y="24"/>
                    </a:cxn>
                    <a:cxn ang="0">
                      <a:pos x="0" y="254"/>
                    </a:cxn>
                    <a:cxn ang="0">
                      <a:pos x="14" y="268"/>
                    </a:cxn>
                    <a:cxn ang="0">
                      <a:pos x="35" y="268"/>
                    </a:cxn>
                    <a:cxn ang="0">
                      <a:pos x="35" y="298"/>
                    </a:cxn>
                    <a:cxn ang="0">
                      <a:pos x="49" y="312"/>
                    </a:cxn>
                    <a:cxn ang="0">
                      <a:pos x="209" y="312"/>
                    </a:cxn>
                    <a:cxn ang="0">
                      <a:pos x="223" y="298"/>
                    </a:cxn>
                    <a:cxn ang="0">
                      <a:pos x="223" y="67"/>
                    </a:cxn>
                    <a:cxn ang="0">
                      <a:pos x="209" y="53"/>
                    </a:cxn>
                    <a:cxn ang="0">
                      <a:pos x="35" y="67"/>
                    </a:cxn>
                    <a:cxn ang="0">
                      <a:pos x="35" y="253"/>
                    </a:cxn>
                    <a:cxn ang="0">
                      <a:pos x="15" y="253"/>
                    </a:cxn>
                    <a:cxn ang="0">
                      <a:pos x="15" y="25"/>
                    </a:cxn>
                    <a:cxn ang="0">
                      <a:pos x="59" y="25"/>
                    </a:cxn>
                    <a:cxn ang="0">
                      <a:pos x="59" y="27"/>
                    </a:cxn>
                    <a:cxn ang="0">
                      <a:pos x="65" y="33"/>
                    </a:cxn>
                    <a:cxn ang="0">
                      <a:pos x="123" y="33"/>
                    </a:cxn>
                    <a:cxn ang="0">
                      <a:pos x="130" y="27"/>
                    </a:cxn>
                    <a:cxn ang="0">
                      <a:pos x="130" y="25"/>
                    </a:cxn>
                    <a:cxn ang="0">
                      <a:pos x="173" y="25"/>
                    </a:cxn>
                    <a:cxn ang="0">
                      <a:pos x="173" y="53"/>
                    </a:cxn>
                    <a:cxn ang="0">
                      <a:pos x="164" y="53"/>
                    </a:cxn>
                    <a:cxn ang="0">
                      <a:pos x="164" y="50"/>
                    </a:cxn>
                    <a:cxn ang="0">
                      <a:pos x="158" y="44"/>
                    </a:cxn>
                    <a:cxn ang="0">
                      <a:pos x="100" y="44"/>
                    </a:cxn>
                    <a:cxn ang="0">
                      <a:pos x="93" y="50"/>
                    </a:cxn>
                    <a:cxn ang="0">
                      <a:pos x="93" y="53"/>
                    </a:cxn>
                    <a:cxn ang="0">
                      <a:pos x="49" y="53"/>
                    </a:cxn>
                    <a:cxn ang="0">
                      <a:pos x="35" y="67"/>
                    </a:cxn>
                    <a:cxn ang="0">
                      <a:pos x="208" y="296"/>
                    </a:cxn>
                    <a:cxn ang="0">
                      <a:pos x="50" y="296"/>
                    </a:cxn>
                    <a:cxn ang="0">
                      <a:pos x="50" y="69"/>
                    </a:cxn>
                    <a:cxn ang="0">
                      <a:pos x="93" y="69"/>
                    </a:cxn>
                    <a:cxn ang="0">
                      <a:pos x="93" y="70"/>
                    </a:cxn>
                    <a:cxn ang="0">
                      <a:pos x="100" y="77"/>
                    </a:cxn>
                    <a:cxn ang="0">
                      <a:pos x="158" y="77"/>
                    </a:cxn>
                    <a:cxn ang="0">
                      <a:pos x="164" y="70"/>
                    </a:cxn>
                    <a:cxn ang="0">
                      <a:pos x="164" y="69"/>
                    </a:cxn>
                    <a:cxn ang="0">
                      <a:pos x="208" y="69"/>
                    </a:cxn>
                    <a:cxn ang="0">
                      <a:pos x="208" y="296"/>
                    </a:cxn>
                    <a:cxn ang="0">
                      <a:pos x="208" y="296"/>
                    </a:cxn>
                    <a:cxn ang="0">
                      <a:pos x="208" y="296"/>
                    </a:cxn>
                  </a:cxnLst>
                  <a:rect l="0" t="0" r="r" b="b"/>
                  <a:pathLst>
                    <a:path w="223" h="312">
                      <a:moveTo>
                        <a:pt x="209" y="53"/>
                      </a:moveTo>
                      <a:cubicBezTo>
                        <a:pt x="188" y="53"/>
                        <a:pt x="188" y="53"/>
                        <a:pt x="188" y="53"/>
                      </a:cubicBezTo>
                      <a:cubicBezTo>
                        <a:pt x="188" y="24"/>
                        <a:pt x="188" y="24"/>
                        <a:pt x="188" y="24"/>
                      </a:cubicBezTo>
                      <a:cubicBezTo>
                        <a:pt x="188" y="16"/>
                        <a:pt x="182" y="10"/>
                        <a:pt x="174" y="10"/>
                      </a:cubicBezTo>
                      <a:cubicBezTo>
                        <a:pt x="130" y="10"/>
                        <a:pt x="130" y="10"/>
                        <a:pt x="130" y="10"/>
                      </a:cubicBezTo>
                      <a:cubicBezTo>
                        <a:pt x="130" y="6"/>
                        <a:pt x="130" y="6"/>
                        <a:pt x="130" y="6"/>
                      </a:cubicBezTo>
                      <a:cubicBezTo>
                        <a:pt x="130" y="3"/>
                        <a:pt x="127" y="0"/>
                        <a:pt x="123" y="0"/>
                      </a:cubicBezTo>
                      <a:cubicBezTo>
                        <a:pt x="65" y="0"/>
                        <a:pt x="65" y="0"/>
                        <a:pt x="65" y="0"/>
                      </a:cubicBezTo>
                      <a:cubicBezTo>
                        <a:pt x="61" y="0"/>
                        <a:pt x="59" y="3"/>
                        <a:pt x="59" y="6"/>
                      </a:cubicBezTo>
                      <a:cubicBezTo>
                        <a:pt x="59" y="10"/>
                        <a:pt x="59" y="10"/>
                        <a:pt x="59" y="10"/>
                      </a:cubicBezTo>
                      <a:cubicBezTo>
                        <a:pt x="14" y="10"/>
                        <a:pt x="14" y="10"/>
                        <a:pt x="14" y="10"/>
                      </a:cubicBezTo>
                      <a:cubicBezTo>
                        <a:pt x="6" y="10"/>
                        <a:pt x="0" y="16"/>
                        <a:pt x="0" y="24"/>
                      </a:cubicBezTo>
                      <a:cubicBezTo>
                        <a:pt x="0" y="254"/>
                        <a:pt x="0" y="254"/>
                        <a:pt x="0" y="254"/>
                      </a:cubicBezTo>
                      <a:cubicBezTo>
                        <a:pt x="0" y="262"/>
                        <a:pt x="6" y="268"/>
                        <a:pt x="14" y="268"/>
                      </a:cubicBezTo>
                      <a:cubicBezTo>
                        <a:pt x="35" y="268"/>
                        <a:pt x="35" y="268"/>
                        <a:pt x="35" y="268"/>
                      </a:cubicBezTo>
                      <a:cubicBezTo>
                        <a:pt x="35" y="298"/>
                        <a:pt x="35" y="298"/>
                        <a:pt x="35" y="298"/>
                      </a:cubicBezTo>
                      <a:cubicBezTo>
                        <a:pt x="35" y="306"/>
                        <a:pt x="41" y="312"/>
                        <a:pt x="49" y="312"/>
                      </a:cubicBezTo>
                      <a:cubicBezTo>
                        <a:pt x="209" y="312"/>
                        <a:pt x="209" y="312"/>
                        <a:pt x="209" y="312"/>
                      </a:cubicBezTo>
                      <a:cubicBezTo>
                        <a:pt x="217" y="312"/>
                        <a:pt x="223" y="306"/>
                        <a:pt x="223" y="298"/>
                      </a:cubicBezTo>
                      <a:cubicBezTo>
                        <a:pt x="223" y="67"/>
                        <a:pt x="223" y="67"/>
                        <a:pt x="223" y="67"/>
                      </a:cubicBezTo>
                      <a:cubicBezTo>
                        <a:pt x="223" y="59"/>
                        <a:pt x="217" y="53"/>
                        <a:pt x="209" y="53"/>
                      </a:cubicBezTo>
                      <a:close/>
                      <a:moveTo>
                        <a:pt x="35" y="67"/>
                      </a:moveTo>
                      <a:cubicBezTo>
                        <a:pt x="35" y="253"/>
                        <a:pt x="35" y="253"/>
                        <a:pt x="35" y="253"/>
                      </a:cubicBezTo>
                      <a:cubicBezTo>
                        <a:pt x="15" y="253"/>
                        <a:pt x="15" y="253"/>
                        <a:pt x="15" y="253"/>
                      </a:cubicBezTo>
                      <a:cubicBezTo>
                        <a:pt x="15" y="25"/>
                        <a:pt x="15" y="25"/>
                        <a:pt x="15" y="25"/>
                      </a:cubicBezTo>
                      <a:cubicBezTo>
                        <a:pt x="59" y="25"/>
                        <a:pt x="59" y="25"/>
                        <a:pt x="59" y="25"/>
                      </a:cubicBezTo>
                      <a:cubicBezTo>
                        <a:pt x="59" y="27"/>
                        <a:pt x="59" y="27"/>
                        <a:pt x="59" y="27"/>
                      </a:cubicBezTo>
                      <a:cubicBezTo>
                        <a:pt x="59" y="30"/>
                        <a:pt x="61" y="33"/>
                        <a:pt x="65" y="33"/>
                      </a:cubicBezTo>
                      <a:cubicBezTo>
                        <a:pt x="123" y="33"/>
                        <a:pt x="123" y="33"/>
                        <a:pt x="123" y="33"/>
                      </a:cubicBezTo>
                      <a:cubicBezTo>
                        <a:pt x="127" y="33"/>
                        <a:pt x="130" y="30"/>
                        <a:pt x="130" y="27"/>
                      </a:cubicBezTo>
                      <a:cubicBezTo>
                        <a:pt x="130" y="25"/>
                        <a:pt x="130" y="25"/>
                        <a:pt x="130" y="25"/>
                      </a:cubicBezTo>
                      <a:cubicBezTo>
                        <a:pt x="173" y="25"/>
                        <a:pt x="173" y="25"/>
                        <a:pt x="173" y="25"/>
                      </a:cubicBezTo>
                      <a:cubicBezTo>
                        <a:pt x="173" y="53"/>
                        <a:pt x="173" y="53"/>
                        <a:pt x="173" y="53"/>
                      </a:cubicBezTo>
                      <a:cubicBezTo>
                        <a:pt x="164" y="53"/>
                        <a:pt x="164" y="53"/>
                        <a:pt x="164" y="53"/>
                      </a:cubicBezTo>
                      <a:cubicBezTo>
                        <a:pt x="164" y="50"/>
                        <a:pt x="164" y="50"/>
                        <a:pt x="164" y="50"/>
                      </a:cubicBezTo>
                      <a:cubicBezTo>
                        <a:pt x="164" y="46"/>
                        <a:pt x="162" y="44"/>
                        <a:pt x="158" y="44"/>
                      </a:cubicBezTo>
                      <a:cubicBezTo>
                        <a:pt x="100" y="44"/>
                        <a:pt x="100" y="44"/>
                        <a:pt x="100" y="44"/>
                      </a:cubicBezTo>
                      <a:cubicBezTo>
                        <a:pt x="96" y="44"/>
                        <a:pt x="93" y="46"/>
                        <a:pt x="93" y="50"/>
                      </a:cubicBezTo>
                      <a:cubicBezTo>
                        <a:pt x="93" y="53"/>
                        <a:pt x="93" y="53"/>
                        <a:pt x="93" y="53"/>
                      </a:cubicBezTo>
                      <a:cubicBezTo>
                        <a:pt x="49" y="53"/>
                        <a:pt x="49" y="53"/>
                        <a:pt x="49" y="53"/>
                      </a:cubicBezTo>
                      <a:cubicBezTo>
                        <a:pt x="41" y="53"/>
                        <a:pt x="35" y="59"/>
                        <a:pt x="35" y="67"/>
                      </a:cubicBezTo>
                      <a:close/>
                      <a:moveTo>
                        <a:pt x="208" y="296"/>
                      </a:moveTo>
                      <a:cubicBezTo>
                        <a:pt x="50" y="296"/>
                        <a:pt x="50" y="296"/>
                        <a:pt x="50" y="296"/>
                      </a:cubicBezTo>
                      <a:cubicBezTo>
                        <a:pt x="50" y="69"/>
                        <a:pt x="50" y="69"/>
                        <a:pt x="50" y="69"/>
                      </a:cubicBezTo>
                      <a:cubicBezTo>
                        <a:pt x="93" y="69"/>
                        <a:pt x="93" y="69"/>
                        <a:pt x="93" y="69"/>
                      </a:cubicBezTo>
                      <a:cubicBezTo>
                        <a:pt x="93" y="70"/>
                        <a:pt x="93" y="70"/>
                        <a:pt x="93" y="70"/>
                      </a:cubicBezTo>
                      <a:cubicBezTo>
                        <a:pt x="93" y="74"/>
                        <a:pt x="96" y="77"/>
                        <a:pt x="100" y="77"/>
                      </a:cubicBezTo>
                      <a:cubicBezTo>
                        <a:pt x="158" y="77"/>
                        <a:pt x="158" y="77"/>
                        <a:pt x="158" y="77"/>
                      </a:cubicBezTo>
                      <a:cubicBezTo>
                        <a:pt x="162" y="77"/>
                        <a:pt x="164" y="74"/>
                        <a:pt x="164" y="70"/>
                      </a:cubicBezTo>
                      <a:cubicBezTo>
                        <a:pt x="164" y="69"/>
                        <a:pt x="164" y="69"/>
                        <a:pt x="164" y="69"/>
                      </a:cubicBezTo>
                      <a:cubicBezTo>
                        <a:pt x="208" y="69"/>
                        <a:pt x="208" y="69"/>
                        <a:pt x="208" y="69"/>
                      </a:cubicBezTo>
                      <a:cubicBezTo>
                        <a:pt x="208" y="296"/>
                        <a:pt x="208" y="296"/>
                        <a:pt x="208" y="296"/>
                      </a:cubicBezTo>
                      <a:close/>
                      <a:moveTo>
                        <a:pt x="208" y="296"/>
                      </a:moveTo>
                      <a:cubicBezTo>
                        <a:pt x="208" y="296"/>
                        <a:pt x="208" y="296"/>
                        <a:pt x="208" y="296"/>
                      </a:cubicBezTo>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81" name="Rectangle 112"/>
                <p:cNvSpPr>
                  <a:spLocks noChangeArrowheads="1"/>
                </p:cNvSpPr>
                <p:nvPr/>
              </p:nvSpPr>
              <p:spPr bwMode="auto">
                <a:xfrm>
                  <a:off x="5156200" y="2906713"/>
                  <a:ext cx="312738" cy="63500"/>
                </a:xfrm>
                <a:prstGeom prst="rect">
                  <a:avLst/>
                </a:prstGeom>
                <a:solidFill>
                  <a:schemeClr val="bg1"/>
                </a:solidFill>
                <a:ln w="9525">
                  <a:noFill/>
                  <a:miter lim="800000"/>
                </a:ln>
              </p:spPr>
              <p:txBody>
                <a:bodyPr vert="horz" wrap="square" lIns="91440" tIns="45720" rIns="91440" bIns="45720" numCol="1" anchor="t" anchorCtr="0" compatLnSpc="1"/>
                <a:lstStyle/>
                <a:p>
                  <a:endParaRPr lang="en-US">
                    <a:cs typeface="+mn-ea"/>
                    <a:sym typeface="+mn-lt"/>
                  </a:endParaRPr>
                </a:p>
              </p:txBody>
            </p:sp>
            <p:sp>
              <p:nvSpPr>
                <p:cNvPr id="82" name="Rectangle 113"/>
                <p:cNvSpPr>
                  <a:spLocks noChangeArrowheads="1"/>
                </p:cNvSpPr>
                <p:nvPr/>
              </p:nvSpPr>
              <p:spPr bwMode="auto">
                <a:xfrm>
                  <a:off x="5156200" y="3036888"/>
                  <a:ext cx="312738" cy="63500"/>
                </a:xfrm>
                <a:prstGeom prst="rect">
                  <a:avLst/>
                </a:prstGeom>
                <a:solidFill>
                  <a:schemeClr val="bg1"/>
                </a:solidFill>
                <a:ln w="9525">
                  <a:noFill/>
                  <a:miter lim="800000"/>
                </a:ln>
              </p:spPr>
              <p:txBody>
                <a:bodyPr vert="horz" wrap="square" lIns="91440" tIns="45720" rIns="91440" bIns="45720" numCol="1" anchor="t" anchorCtr="0" compatLnSpc="1"/>
                <a:lstStyle/>
                <a:p>
                  <a:endParaRPr lang="en-US">
                    <a:cs typeface="+mn-ea"/>
                    <a:sym typeface="+mn-lt"/>
                  </a:endParaRPr>
                </a:p>
              </p:txBody>
            </p:sp>
            <p:sp>
              <p:nvSpPr>
                <p:cNvPr id="85" name="Freeform 114"/>
                <p:cNvSpPr>
                  <a:spLocks noEditPoints="1"/>
                </p:cNvSpPr>
                <p:nvPr/>
              </p:nvSpPr>
              <p:spPr bwMode="auto">
                <a:xfrm>
                  <a:off x="5213350" y="2643188"/>
                  <a:ext cx="196850" cy="196850"/>
                </a:xfrm>
                <a:custGeom>
                  <a:avLst/>
                  <a:gdLst/>
                  <a:ahLst/>
                  <a:cxnLst>
                    <a:cxn ang="0">
                      <a:pos x="44" y="124"/>
                    </a:cxn>
                    <a:cxn ang="0">
                      <a:pos x="81" y="124"/>
                    </a:cxn>
                    <a:cxn ang="0">
                      <a:pos x="81" y="78"/>
                    </a:cxn>
                    <a:cxn ang="0">
                      <a:pos x="124" y="78"/>
                    </a:cxn>
                    <a:cxn ang="0">
                      <a:pos x="124" y="44"/>
                    </a:cxn>
                    <a:cxn ang="0">
                      <a:pos x="81" y="44"/>
                    </a:cxn>
                    <a:cxn ang="0">
                      <a:pos x="81" y="0"/>
                    </a:cxn>
                    <a:cxn ang="0">
                      <a:pos x="44" y="0"/>
                    </a:cxn>
                    <a:cxn ang="0">
                      <a:pos x="44" y="44"/>
                    </a:cxn>
                    <a:cxn ang="0">
                      <a:pos x="0" y="44"/>
                    </a:cxn>
                    <a:cxn ang="0">
                      <a:pos x="0" y="78"/>
                    </a:cxn>
                    <a:cxn ang="0">
                      <a:pos x="44" y="78"/>
                    </a:cxn>
                    <a:cxn ang="0">
                      <a:pos x="44" y="124"/>
                    </a:cxn>
                    <a:cxn ang="0">
                      <a:pos x="44" y="124"/>
                    </a:cxn>
                    <a:cxn ang="0">
                      <a:pos x="44" y="124"/>
                    </a:cxn>
                  </a:cxnLst>
                  <a:rect l="0" t="0" r="r" b="b"/>
                  <a:pathLst>
                    <a:path w="124" h="124">
                      <a:moveTo>
                        <a:pt x="44" y="124"/>
                      </a:moveTo>
                      <a:lnTo>
                        <a:pt x="81" y="124"/>
                      </a:lnTo>
                      <a:lnTo>
                        <a:pt x="81" y="78"/>
                      </a:lnTo>
                      <a:lnTo>
                        <a:pt x="124" y="78"/>
                      </a:lnTo>
                      <a:lnTo>
                        <a:pt x="124" y="44"/>
                      </a:lnTo>
                      <a:lnTo>
                        <a:pt x="81" y="44"/>
                      </a:lnTo>
                      <a:lnTo>
                        <a:pt x="81" y="0"/>
                      </a:lnTo>
                      <a:lnTo>
                        <a:pt x="44" y="0"/>
                      </a:lnTo>
                      <a:lnTo>
                        <a:pt x="44" y="44"/>
                      </a:lnTo>
                      <a:lnTo>
                        <a:pt x="0" y="44"/>
                      </a:lnTo>
                      <a:lnTo>
                        <a:pt x="0" y="78"/>
                      </a:lnTo>
                      <a:lnTo>
                        <a:pt x="44" y="78"/>
                      </a:lnTo>
                      <a:lnTo>
                        <a:pt x="44" y="124"/>
                      </a:lnTo>
                      <a:close/>
                      <a:moveTo>
                        <a:pt x="44" y="124"/>
                      </a:moveTo>
                      <a:lnTo>
                        <a:pt x="44" y="124"/>
                      </a:ln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89" name="Freeform 115"/>
                <p:cNvSpPr>
                  <a:spLocks noEditPoints="1"/>
                </p:cNvSpPr>
                <p:nvPr/>
              </p:nvSpPr>
              <p:spPr bwMode="auto">
                <a:xfrm>
                  <a:off x="5213350" y="2643188"/>
                  <a:ext cx="196850" cy="196850"/>
                </a:xfrm>
                <a:custGeom>
                  <a:avLst/>
                  <a:gdLst/>
                  <a:ahLst/>
                  <a:cxnLst>
                    <a:cxn ang="0">
                      <a:pos x="44" y="124"/>
                    </a:cxn>
                    <a:cxn ang="0">
                      <a:pos x="81" y="124"/>
                    </a:cxn>
                    <a:cxn ang="0">
                      <a:pos x="81" y="78"/>
                    </a:cxn>
                    <a:cxn ang="0">
                      <a:pos x="124" y="78"/>
                    </a:cxn>
                    <a:cxn ang="0">
                      <a:pos x="124" y="44"/>
                    </a:cxn>
                    <a:cxn ang="0">
                      <a:pos x="81" y="44"/>
                    </a:cxn>
                    <a:cxn ang="0">
                      <a:pos x="81" y="0"/>
                    </a:cxn>
                    <a:cxn ang="0">
                      <a:pos x="44" y="0"/>
                    </a:cxn>
                    <a:cxn ang="0">
                      <a:pos x="44" y="44"/>
                    </a:cxn>
                    <a:cxn ang="0">
                      <a:pos x="0" y="44"/>
                    </a:cxn>
                    <a:cxn ang="0">
                      <a:pos x="0" y="78"/>
                    </a:cxn>
                    <a:cxn ang="0">
                      <a:pos x="44" y="78"/>
                    </a:cxn>
                    <a:cxn ang="0">
                      <a:pos x="44" y="124"/>
                    </a:cxn>
                    <a:cxn ang="0">
                      <a:pos x="44" y="124"/>
                    </a:cxn>
                    <a:cxn ang="0">
                      <a:pos x="44" y="124"/>
                    </a:cxn>
                  </a:cxnLst>
                  <a:rect l="0" t="0" r="r" b="b"/>
                  <a:pathLst>
                    <a:path w="124" h="124">
                      <a:moveTo>
                        <a:pt x="44" y="124"/>
                      </a:moveTo>
                      <a:lnTo>
                        <a:pt x="81" y="124"/>
                      </a:lnTo>
                      <a:lnTo>
                        <a:pt x="81" y="78"/>
                      </a:lnTo>
                      <a:lnTo>
                        <a:pt x="124" y="78"/>
                      </a:lnTo>
                      <a:lnTo>
                        <a:pt x="124" y="44"/>
                      </a:lnTo>
                      <a:lnTo>
                        <a:pt x="81" y="44"/>
                      </a:lnTo>
                      <a:lnTo>
                        <a:pt x="81" y="0"/>
                      </a:lnTo>
                      <a:lnTo>
                        <a:pt x="44" y="0"/>
                      </a:lnTo>
                      <a:lnTo>
                        <a:pt x="44" y="44"/>
                      </a:lnTo>
                      <a:lnTo>
                        <a:pt x="0" y="44"/>
                      </a:lnTo>
                      <a:lnTo>
                        <a:pt x="0" y="78"/>
                      </a:lnTo>
                      <a:lnTo>
                        <a:pt x="44" y="78"/>
                      </a:lnTo>
                      <a:lnTo>
                        <a:pt x="44" y="124"/>
                      </a:lnTo>
                      <a:moveTo>
                        <a:pt x="44" y="124"/>
                      </a:moveTo>
                      <a:lnTo>
                        <a:pt x="44" y="124"/>
                      </a:lnTo>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grpSp>
        </p:grpSp>
        <p:grpSp>
          <p:nvGrpSpPr>
            <p:cNvPr id="104" name="Group 103"/>
            <p:cNvGrpSpPr/>
            <p:nvPr/>
          </p:nvGrpSpPr>
          <p:grpSpPr>
            <a:xfrm>
              <a:off x="8040" y="3454"/>
              <a:ext cx="1291" cy="2024"/>
              <a:chOff x="5105608" y="2162558"/>
              <a:chExt cx="819666" cy="1285427"/>
            </a:xfrm>
          </p:grpSpPr>
          <p:sp>
            <p:nvSpPr>
              <p:cNvPr id="42" name="Freeform 58"/>
              <p:cNvSpPr/>
              <p:nvPr/>
            </p:nvSpPr>
            <p:spPr bwMode="auto">
              <a:xfrm>
                <a:off x="5105608" y="2162558"/>
                <a:ext cx="819666" cy="1285427"/>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solidFill>
                <a:srgbClr val="0070C0"/>
              </a:solidFill>
              <a:ln w="9525">
                <a:noFill/>
                <a:round/>
              </a:ln>
            </p:spPr>
            <p:txBody>
              <a:bodyPr vert="horz" wrap="square" lIns="91440" tIns="45720" rIns="91440" bIns="45720" numCol="1" anchor="t" anchorCtr="0" compatLnSpc="1"/>
              <a:lstStyle/>
              <a:p>
                <a:endParaRPr lang="en-US">
                  <a:cs typeface="+mn-ea"/>
                  <a:sym typeface="+mn-lt"/>
                </a:endParaRPr>
              </a:p>
            </p:txBody>
          </p:sp>
          <p:grpSp>
            <p:nvGrpSpPr>
              <p:cNvPr id="91" name="Group 90"/>
              <p:cNvGrpSpPr/>
              <p:nvPr/>
            </p:nvGrpSpPr>
            <p:grpSpPr>
              <a:xfrm>
                <a:off x="5287939" y="2561768"/>
                <a:ext cx="473076" cy="457200"/>
                <a:chOff x="8048625" y="3005138"/>
                <a:chExt cx="473076" cy="457200"/>
              </a:xfrm>
              <a:solidFill>
                <a:schemeClr val="accent4">
                  <a:lumMod val="50000"/>
                </a:schemeClr>
              </a:solidFill>
            </p:grpSpPr>
            <p:sp>
              <p:nvSpPr>
                <p:cNvPr id="92" name="Freeform 81"/>
                <p:cNvSpPr>
                  <a:spLocks noEditPoints="1"/>
                </p:cNvSpPr>
                <p:nvPr/>
              </p:nvSpPr>
              <p:spPr bwMode="auto">
                <a:xfrm>
                  <a:off x="8148638" y="3338513"/>
                  <a:ext cx="373063" cy="123825"/>
                </a:xfrm>
                <a:custGeom>
                  <a:avLst/>
                  <a:gdLst/>
                  <a:ahLst/>
                  <a:cxnLst>
                    <a:cxn ang="0">
                      <a:pos x="128" y="2"/>
                    </a:cxn>
                    <a:cxn ang="0">
                      <a:pos x="65" y="24"/>
                    </a:cxn>
                    <a:cxn ang="0">
                      <a:pos x="1" y="2"/>
                    </a:cxn>
                    <a:cxn ang="0">
                      <a:pos x="0" y="2"/>
                    </a:cxn>
                    <a:cxn ang="0">
                      <a:pos x="0" y="16"/>
                    </a:cxn>
                    <a:cxn ang="0">
                      <a:pos x="65" y="43"/>
                    </a:cxn>
                    <a:cxn ang="0">
                      <a:pos x="129" y="16"/>
                    </a:cxn>
                    <a:cxn ang="0">
                      <a:pos x="129" y="2"/>
                    </a:cxn>
                    <a:cxn ang="0">
                      <a:pos x="128" y="2"/>
                    </a:cxn>
                    <a:cxn ang="0">
                      <a:pos x="128" y="2"/>
                    </a:cxn>
                    <a:cxn ang="0">
                      <a:pos x="128" y="2"/>
                    </a:cxn>
                  </a:cxnLst>
                  <a:rect l="0" t="0" r="r" b="b"/>
                  <a:pathLst>
                    <a:path w="129" h="43">
                      <a:moveTo>
                        <a:pt x="128" y="2"/>
                      </a:moveTo>
                      <a:cubicBezTo>
                        <a:pt x="124" y="15"/>
                        <a:pt x="96" y="24"/>
                        <a:pt x="65" y="24"/>
                      </a:cubicBezTo>
                      <a:cubicBezTo>
                        <a:pt x="34" y="24"/>
                        <a:pt x="6" y="15"/>
                        <a:pt x="1" y="2"/>
                      </a:cubicBezTo>
                      <a:cubicBezTo>
                        <a:pt x="0" y="0"/>
                        <a:pt x="0" y="0"/>
                        <a:pt x="0" y="2"/>
                      </a:cubicBezTo>
                      <a:cubicBezTo>
                        <a:pt x="0" y="16"/>
                        <a:pt x="0" y="16"/>
                        <a:pt x="0" y="16"/>
                      </a:cubicBezTo>
                      <a:cubicBezTo>
                        <a:pt x="0" y="31"/>
                        <a:pt x="31" y="43"/>
                        <a:pt x="65" y="43"/>
                      </a:cubicBezTo>
                      <a:cubicBezTo>
                        <a:pt x="99" y="43"/>
                        <a:pt x="129" y="31"/>
                        <a:pt x="129" y="16"/>
                      </a:cubicBezTo>
                      <a:cubicBezTo>
                        <a:pt x="129" y="2"/>
                        <a:pt x="129" y="2"/>
                        <a:pt x="129" y="2"/>
                      </a:cubicBezTo>
                      <a:cubicBezTo>
                        <a:pt x="129" y="0"/>
                        <a:pt x="129" y="0"/>
                        <a:pt x="128" y="2"/>
                      </a:cubicBezTo>
                      <a:close/>
                      <a:moveTo>
                        <a:pt x="128" y="2"/>
                      </a:moveTo>
                      <a:cubicBezTo>
                        <a:pt x="128" y="2"/>
                        <a:pt x="128" y="2"/>
                        <a:pt x="128" y="2"/>
                      </a:cubicBezTo>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93" name="Freeform 82"/>
                <p:cNvSpPr>
                  <a:spLocks noEditPoints="1"/>
                </p:cNvSpPr>
                <p:nvPr/>
              </p:nvSpPr>
              <p:spPr bwMode="auto">
                <a:xfrm>
                  <a:off x="8229600" y="3268663"/>
                  <a:ext cx="290513" cy="127000"/>
                </a:xfrm>
                <a:custGeom>
                  <a:avLst/>
                  <a:gdLst/>
                  <a:ahLst/>
                  <a:cxnLst>
                    <a:cxn ang="0">
                      <a:pos x="2" y="40"/>
                    </a:cxn>
                    <a:cxn ang="0">
                      <a:pos x="37" y="44"/>
                    </a:cxn>
                    <a:cxn ang="0">
                      <a:pos x="100" y="18"/>
                    </a:cxn>
                    <a:cxn ang="0">
                      <a:pos x="86" y="1"/>
                    </a:cxn>
                    <a:cxn ang="0">
                      <a:pos x="79" y="1"/>
                    </a:cxn>
                    <a:cxn ang="0">
                      <a:pos x="2" y="37"/>
                    </a:cxn>
                    <a:cxn ang="0">
                      <a:pos x="2" y="40"/>
                    </a:cxn>
                    <a:cxn ang="0">
                      <a:pos x="2" y="40"/>
                    </a:cxn>
                    <a:cxn ang="0">
                      <a:pos x="2" y="40"/>
                    </a:cxn>
                  </a:cxnLst>
                  <a:rect l="0" t="0" r="r" b="b"/>
                  <a:pathLst>
                    <a:path w="100" h="44">
                      <a:moveTo>
                        <a:pt x="2" y="40"/>
                      </a:moveTo>
                      <a:cubicBezTo>
                        <a:pt x="12" y="43"/>
                        <a:pt x="24" y="44"/>
                        <a:pt x="37" y="44"/>
                      </a:cubicBezTo>
                      <a:cubicBezTo>
                        <a:pt x="72" y="44"/>
                        <a:pt x="100" y="32"/>
                        <a:pt x="100" y="18"/>
                      </a:cubicBezTo>
                      <a:cubicBezTo>
                        <a:pt x="100" y="11"/>
                        <a:pt x="95" y="6"/>
                        <a:pt x="86" y="1"/>
                      </a:cubicBezTo>
                      <a:cubicBezTo>
                        <a:pt x="84" y="0"/>
                        <a:pt x="81" y="0"/>
                        <a:pt x="79" y="1"/>
                      </a:cubicBezTo>
                      <a:cubicBezTo>
                        <a:pt x="2" y="37"/>
                        <a:pt x="2" y="37"/>
                        <a:pt x="2" y="37"/>
                      </a:cubicBezTo>
                      <a:cubicBezTo>
                        <a:pt x="0" y="38"/>
                        <a:pt x="0" y="39"/>
                        <a:pt x="2" y="40"/>
                      </a:cubicBezTo>
                      <a:close/>
                      <a:moveTo>
                        <a:pt x="2" y="40"/>
                      </a:moveTo>
                      <a:cubicBezTo>
                        <a:pt x="2" y="40"/>
                        <a:pt x="2" y="40"/>
                        <a:pt x="2" y="40"/>
                      </a:cubicBezTo>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94" name="Freeform 83"/>
                <p:cNvSpPr>
                  <a:spLocks noEditPoints="1"/>
                </p:cNvSpPr>
                <p:nvPr/>
              </p:nvSpPr>
              <p:spPr bwMode="auto">
                <a:xfrm>
                  <a:off x="8151813" y="3241675"/>
                  <a:ext cx="284163" cy="125413"/>
                </a:xfrm>
                <a:custGeom>
                  <a:avLst/>
                  <a:gdLst/>
                  <a:ahLst/>
                  <a:cxnLst>
                    <a:cxn ang="0">
                      <a:pos x="0" y="27"/>
                    </a:cxn>
                    <a:cxn ang="0">
                      <a:pos x="12" y="42"/>
                    </a:cxn>
                    <a:cxn ang="0">
                      <a:pos x="19" y="42"/>
                    </a:cxn>
                    <a:cxn ang="0">
                      <a:pos x="96" y="7"/>
                    </a:cxn>
                    <a:cxn ang="0">
                      <a:pos x="96" y="4"/>
                    </a:cxn>
                    <a:cxn ang="0">
                      <a:pos x="64" y="0"/>
                    </a:cxn>
                    <a:cxn ang="0">
                      <a:pos x="0" y="27"/>
                    </a:cxn>
                    <a:cxn ang="0">
                      <a:pos x="0" y="27"/>
                    </a:cxn>
                    <a:cxn ang="0">
                      <a:pos x="0" y="27"/>
                    </a:cxn>
                  </a:cxnLst>
                  <a:rect l="0" t="0" r="r" b="b"/>
                  <a:pathLst>
                    <a:path w="98" h="43">
                      <a:moveTo>
                        <a:pt x="0" y="27"/>
                      </a:moveTo>
                      <a:cubicBezTo>
                        <a:pt x="0" y="32"/>
                        <a:pt x="5" y="38"/>
                        <a:pt x="12" y="42"/>
                      </a:cubicBezTo>
                      <a:cubicBezTo>
                        <a:pt x="14" y="43"/>
                        <a:pt x="17" y="43"/>
                        <a:pt x="19" y="42"/>
                      </a:cubicBezTo>
                      <a:cubicBezTo>
                        <a:pt x="96" y="7"/>
                        <a:pt x="96" y="7"/>
                        <a:pt x="96" y="7"/>
                      </a:cubicBezTo>
                      <a:cubicBezTo>
                        <a:pt x="98" y="6"/>
                        <a:pt x="98" y="4"/>
                        <a:pt x="96" y="4"/>
                      </a:cubicBezTo>
                      <a:cubicBezTo>
                        <a:pt x="86" y="2"/>
                        <a:pt x="75" y="0"/>
                        <a:pt x="64" y="0"/>
                      </a:cubicBezTo>
                      <a:cubicBezTo>
                        <a:pt x="29" y="0"/>
                        <a:pt x="0" y="12"/>
                        <a:pt x="0" y="27"/>
                      </a:cubicBezTo>
                      <a:close/>
                      <a:moveTo>
                        <a:pt x="0" y="27"/>
                      </a:moveTo>
                      <a:cubicBezTo>
                        <a:pt x="0" y="27"/>
                        <a:pt x="0" y="27"/>
                        <a:pt x="0" y="27"/>
                      </a:cubicBezTo>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95" name="Freeform 84"/>
                <p:cNvSpPr>
                  <a:spLocks noEditPoints="1"/>
                </p:cNvSpPr>
                <p:nvPr/>
              </p:nvSpPr>
              <p:spPr bwMode="auto">
                <a:xfrm>
                  <a:off x="8228013" y="3005138"/>
                  <a:ext cx="155575" cy="236538"/>
                </a:xfrm>
                <a:custGeom>
                  <a:avLst/>
                  <a:gdLst/>
                  <a:ahLst/>
                  <a:cxnLst>
                    <a:cxn ang="0">
                      <a:pos x="3" y="81"/>
                    </a:cxn>
                    <a:cxn ang="0">
                      <a:pos x="41" y="77"/>
                    </a:cxn>
                    <a:cxn ang="0">
                      <a:pos x="48" y="77"/>
                    </a:cxn>
                    <a:cxn ang="0">
                      <a:pos x="52" y="74"/>
                    </a:cxn>
                    <a:cxn ang="0">
                      <a:pos x="54" y="58"/>
                    </a:cxn>
                    <a:cxn ang="0">
                      <a:pos x="4" y="0"/>
                    </a:cxn>
                    <a:cxn ang="0">
                      <a:pos x="0" y="4"/>
                    </a:cxn>
                    <a:cxn ang="0">
                      <a:pos x="0" y="79"/>
                    </a:cxn>
                    <a:cxn ang="0">
                      <a:pos x="3" y="81"/>
                    </a:cxn>
                    <a:cxn ang="0">
                      <a:pos x="3" y="81"/>
                    </a:cxn>
                    <a:cxn ang="0">
                      <a:pos x="3" y="81"/>
                    </a:cxn>
                  </a:cxnLst>
                  <a:rect l="0" t="0" r="r" b="b"/>
                  <a:pathLst>
                    <a:path w="54" h="82">
                      <a:moveTo>
                        <a:pt x="3" y="81"/>
                      </a:moveTo>
                      <a:cubicBezTo>
                        <a:pt x="14" y="79"/>
                        <a:pt x="27" y="77"/>
                        <a:pt x="41" y="77"/>
                      </a:cubicBezTo>
                      <a:cubicBezTo>
                        <a:pt x="43" y="77"/>
                        <a:pt x="46" y="77"/>
                        <a:pt x="48" y="77"/>
                      </a:cubicBezTo>
                      <a:cubicBezTo>
                        <a:pt x="50" y="77"/>
                        <a:pt x="51" y="76"/>
                        <a:pt x="52" y="74"/>
                      </a:cubicBezTo>
                      <a:cubicBezTo>
                        <a:pt x="54" y="69"/>
                        <a:pt x="54" y="64"/>
                        <a:pt x="54" y="58"/>
                      </a:cubicBezTo>
                      <a:cubicBezTo>
                        <a:pt x="54" y="28"/>
                        <a:pt x="32" y="4"/>
                        <a:pt x="4" y="0"/>
                      </a:cubicBezTo>
                      <a:cubicBezTo>
                        <a:pt x="2" y="0"/>
                        <a:pt x="0" y="2"/>
                        <a:pt x="0" y="4"/>
                      </a:cubicBezTo>
                      <a:cubicBezTo>
                        <a:pt x="0" y="79"/>
                        <a:pt x="0" y="79"/>
                        <a:pt x="0" y="79"/>
                      </a:cubicBezTo>
                      <a:cubicBezTo>
                        <a:pt x="0" y="81"/>
                        <a:pt x="1" y="82"/>
                        <a:pt x="3" y="81"/>
                      </a:cubicBezTo>
                      <a:close/>
                      <a:moveTo>
                        <a:pt x="3" y="81"/>
                      </a:moveTo>
                      <a:cubicBezTo>
                        <a:pt x="3" y="81"/>
                        <a:pt x="3" y="81"/>
                        <a:pt x="3" y="81"/>
                      </a:cubicBezTo>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96" name="Freeform 85"/>
                <p:cNvSpPr>
                  <a:spLocks noEditPoints="1"/>
                </p:cNvSpPr>
                <p:nvPr/>
              </p:nvSpPr>
              <p:spPr bwMode="auto">
                <a:xfrm>
                  <a:off x="8048625" y="3005138"/>
                  <a:ext cx="155575" cy="312738"/>
                </a:xfrm>
                <a:custGeom>
                  <a:avLst/>
                  <a:gdLst/>
                  <a:ahLst/>
                  <a:cxnLst>
                    <a:cxn ang="0">
                      <a:pos x="51" y="86"/>
                    </a:cxn>
                    <a:cxn ang="0">
                      <a:pos x="54" y="81"/>
                    </a:cxn>
                    <a:cxn ang="0">
                      <a:pos x="54" y="4"/>
                    </a:cxn>
                    <a:cxn ang="0">
                      <a:pos x="51" y="0"/>
                    </a:cxn>
                    <a:cxn ang="0">
                      <a:pos x="0" y="58"/>
                    </a:cxn>
                    <a:cxn ang="0">
                      <a:pos x="27" y="107"/>
                    </a:cxn>
                    <a:cxn ang="0">
                      <a:pos x="29" y="108"/>
                    </a:cxn>
                    <a:cxn ang="0">
                      <a:pos x="29" y="108"/>
                    </a:cxn>
                    <a:cxn ang="0">
                      <a:pos x="51" y="86"/>
                    </a:cxn>
                    <a:cxn ang="0">
                      <a:pos x="51" y="86"/>
                    </a:cxn>
                    <a:cxn ang="0">
                      <a:pos x="51" y="86"/>
                    </a:cxn>
                  </a:cxnLst>
                  <a:rect l="0" t="0" r="r" b="b"/>
                  <a:pathLst>
                    <a:path w="54" h="108">
                      <a:moveTo>
                        <a:pt x="51" y="86"/>
                      </a:moveTo>
                      <a:cubicBezTo>
                        <a:pt x="53" y="85"/>
                        <a:pt x="54" y="83"/>
                        <a:pt x="54" y="81"/>
                      </a:cubicBezTo>
                      <a:cubicBezTo>
                        <a:pt x="54" y="4"/>
                        <a:pt x="54" y="4"/>
                        <a:pt x="54" y="4"/>
                      </a:cubicBezTo>
                      <a:cubicBezTo>
                        <a:pt x="54" y="2"/>
                        <a:pt x="53" y="0"/>
                        <a:pt x="51" y="0"/>
                      </a:cubicBezTo>
                      <a:cubicBezTo>
                        <a:pt x="22" y="4"/>
                        <a:pt x="0" y="28"/>
                        <a:pt x="0" y="58"/>
                      </a:cubicBezTo>
                      <a:cubicBezTo>
                        <a:pt x="0" y="78"/>
                        <a:pt x="11" y="96"/>
                        <a:pt x="27" y="107"/>
                      </a:cubicBezTo>
                      <a:cubicBezTo>
                        <a:pt x="28" y="108"/>
                        <a:pt x="29" y="108"/>
                        <a:pt x="29" y="108"/>
                      </a:cubicBezTo>
                      <a:cubicBezTo>
                        <a:pt x="29" y="108"/>
                        <a:pt x="29" y="108"/>
                        <a:pt x="29" y="108"/>
                      </a:cubicBezTo>
                      <a:cubicBezTo>
                        <a:pt x="29" y="99"/>
                        <a:pt x="38" y="91"/>
                        <a:pt x="51" y="86"/>
                      </a:cubicBezTo>
                      <a:close/>
                      <a:moveTo>
                        <a:pt x="51" y="86"/>
                      </a:moveTo>
                      <a:cubicBezTo>
                        <a:pt x="51" y="86"/>
                        <a:pt x="51" y="86"/>
                        <a:pt x="51" y="86"/>
                      </a:cubicBezTo>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grpSp>
        </p:grpSp>
        <p:sp>
          <p:nvSpPr>
            <p:cNvPr id="8" name="Freeform 110"/>
            <p:cNvSpPr>
              <a:spLocks noEditPoints="1"/>
            </p:cNvSpPr>
            <p:nvPr/>
          </p:nvSpPr>
          <p:spPr bwMode="auto">
            <a:xfrm>
              <a:off x="6633" y="4054"/>
              <a:ext cx="1125" cy="770"/>
            </a:xfrm>
            <a:custGeom>
              <a:avLst/>
              <a:gdLst/>
              <a:ahLst/>
              <a:cxnLst>
                <a:cxn ang="0">
                  <a:pos x="286" y="182"/>
                </a:cxn>
                <a:cxn ang="0">
                  <a:pos x="276" y="47"/>
                </a:cxn>
                <a:cxn ang="0">
                  <a:pos x="216" y="179"/>
                </a:cxn>
                <a:cxn ang="0">
                  <a:pos x="208" y="185"/>
                </a:cxn>
                <a:cxn ang="0">
                  <a:pos x="209" y="11"/>
                </a:cxn>
                <a:cxn ang="0">
                  <a:pos x="105" y="0"/>
                </a:cxn>
                <a:cxn ang="0">
                  <a:pos x="94" y="182"/>
                </a:cxn>
                <a:cxn ang="0">
                  <a:pos x="88" y="185"/>
                </a:cxn>
                <a:cxn ang="0">
                  <a:pos x="87" y="47"/>
                </a:cxn>
                <a:cxn ang="0">
                  <a:pos x="18" y="57"/>
                </a:cxn>
                <a:cxn ang="0">
                  <a:pos x="19" y="185"/>
                </a:cxn>
                <a:cxn ang="0">
                  <a:pos x="0" y="207"/>
                </a:cxn>
                <a:cxn ang="0">
                  <a:pos x="303" y="185"/>
                </a:cxn>
                <a:cxn ang="0">
                  <a:pos x="50" y="142"/>
                </a:cxn>
                <a:cxn ang="0">
                  <a:pos x="35" y="126"/>
                </a:cxn>
                <a:cxn ang="0">
                  <a:pos x="50" y="142"/>
                </a:cxn>
                <a:cxn ang="0">
                  <a:pos x="35" y="115"/>
                </a:cxn>
                <a:cxn ang="0">
                  <a:pos x="50" y="99"/>
                </a:cxn>
                <a:cxn ang="0">
                  <a:pos x="50" y="89"/>
                </a:cxn>
                <a:cxn ang="0">
                  <a:pos x="35" y="73"/>
                </a:cxn>
                <a:cxn ang="0">
                  <a:pos x="50" y="89"/>
                </a:cxn>
                <a:cxn ang="0">
                  <a:pos x="59" y="142"/>
                </a:cxn>
                <a:cxn ang="0">
                  <a:pos x="74" y="126"/>
                </a:cxn>
                <a:cxn ang="0">
                  <a:pos x="74" y="115"/>
                </a:cxn>
                <a:cxn ang="0">
                  <a:pos x="59" y="99"/>
                </a:cxn>
                <a:cxn ang="0">
                  <a:pos x="74" y="115"/>
                </a:cxn>
                <a:cxn ang="0">
                  <a:pos x="59" y="89"/>
                </a:cxn>
                <a:cxn ang="0">
                  <a:pos x="74" y="73"/>
                </a:cxn>
                <a:cxn ang="0">
                  <a:pos x="175" y="184"/>
                </a:cxn>
                <a:cxn ang="0">
                  <a:pos x="130" y="128"/>
                </a:cxn>
                <a:cxn ang="0">
                  <a:pos x="175" y="184"/>
                </a:cxn>
                <a:cxn ang="0">
                  <a:pos x="114" y="43"/>
                </a:cxn>
                <a:cxn ang="0">
                  <a:pos x="189" y="43"/>
                </a:cxn>
                <a:cxn ang="0">
                  <a:pos x="249" y="142"/>
                </a:cxn>
                <a:cxn ang="0">
                  <a:pos x="233" y="126"/>
                </a:cxn>
                <a:cxn ang="0">
                  <a:pos x="249" y="142"/>
                </a:cxn>
                <a:cxn ang="0">
                  <a:pos x="233" y="115"/>
                </a:cxn>
                <a:cxn ang="0">
                  <a:pos x="249" y="99"/>
                </a:cxn>
                <a:cxn ang="0">
                  <a:pos x="249" y="89"/>
                </a:cxn>
                <a:cxn ang="0">
                  <a:pos x="233" y="73"/>
                </a:cxn>
                <a:cxn ang="0">
                  <a:pos x="249" y="89"/>
                </a:cxn>
                <a:cxn ang="0">
                  <a:pos x="257" y="142"/>
                </a:cxn>
                <a:cxn ang="0">
                  <a:pos x="272" y="126"/>
                </a:cxn>
                <a:cxn ang="0">
                  <a:pos x="272" y="115"/>
                </a:cxn>
                <a:cxn ang="0">
                  <a:pos x="257" y="99"/>
                </a:cxn>
                <a:cxn ang="0">
                  <a:pos x="272" y="115"/>
                </a:cxn>
                <a:cxn ang="0">
                  <a:pos x="257" y="89"/>
                </a:cxn>
                <a:cxn ang="0">
                  <a:pos x="272" y="73"/>
                </a:cxn>
                <a:cxn ang="0">
                  <a:pos x="161" y="33"/>
                </a:cxn>
                <a:cxn ang="0">
                  <a:pos x="175" y="52"/>
                </a:cxn>
                <a:cxn ang="0">
                  <a:pos x="161" y="66"/>
                </a:cxn>
                <a:cxn ang="0">
                  <a:pos x="142" y="52"/>
                </a:cxn>
                <a:cxn ang="0">
                  <a:pos x="128" y="33"/>
                </a:cxn>
                <a:cxn ang="0">
                  <a:pos x="142" y="19"/>
                </a:cxn>
                <a:cxn ang="0">
                  <a:pos x="161" y="33"/>
                </a:cxn>
                <a:cxn ang="0">
                  <a:pos x="161" y="33"/>
                </a:cxn>
              </a:cxnLst>
              <a:rect l="0" t="0" r="r" b="b"/>
              <a:pathLst>
                <a:path w="303" h="207">
                  <a:moveTo>
                    <a:pt x="286" y="185"/>
                  </a:moveTo>
                  <a:cubicBezTo>
                    <a:pt x="286" y="184"/>
                    <a:pt x="286" y="183"/>
                    <a:pt x="286" y="182"/>
                  </a:cubicBezTo>
                  <a:cubicBezTo>
                    <a:pt x="286" y="57"/>
                    <a:pt x="286" y="57"/>
                    <a:pt x="286" y="57"/>
                  </a:cubicBezTo>
                  <a:cubicBezTo>
                    <a:pt x="286" y="51"/>
                    <a:pt x="282" y="47"/>
                    <a:pt x="276" y="47"/>
                  </a:cubicBezTo>
                  <a:cubicBezTo>
                    <a:pt x="216" y="47"/>
                    <a:pt x="216" y="47"/>
                    <a:pt x="216" y="47"/>
                  </a:cubicBezTo>
                  <a:cubicBezTo>
                    <a:pt x="216" y="179"/>
                    <a:pt x="216" y="179"/>
                    <a:pt x="216" y="179"/>
                  </a:cubicBezTo>
                  <a:cubicBezTo>
                    <a:pt x="216" y="181"/>
                    <a:pt x="216" y="183"/>
                    <a:pt x="215" y="185"/>
                  </a:cubicBezTo>
                  <a:cubicBezTo>
                    <a:pt x="208" y="185"/>
                    <a:pt x="208" y="185"/>
                    <a:pt x="208" y="185"/>
                  </a:cubicBezTo>
                  <a:cubicBezTo>
                    <a:pt x="209" y="184"/>
                    <a:pt x="209" y="183"/>
                    <a:pt x="209" y="182"/>
                  </a:cubicBezTo>
                  <a:cubicBezTo>
                    <a:pt x="209" y="11"/>
                    <a:pt x="209" y="11"/>
                    <a:pt x="209" y="11"/>
                  </a:cubicBezTo>
                  <a:cubicBezTo>
                    <a:pt x="209" y="5"/>
                    <a:pt x="204" y="0"/>
                    <a:pt x="198" y="0"/>
                  </a:cubicBezTo>
                  <a:cubicBezTo>
                    <a:pt x="105" y="0"/>
                    <a:pt x="105" y="0"/>
                    <a:pt x="105" y="0"/>
                  </a:cubicBezTo>
                  <a:cubicBezTo>
                    <a:pt x="99" y="0"/>
                    <a:pt x="94" y="5"/>
                    <a:pt x="94" y="11"/>
                  </a:cubicBezTo>
                  <a:cubicBezTo>
                    <a:pt x="94" y="182"/>
                    <a:pt x="94" y="182"/>
                    <a:pt x="94" y="182"/>
                  </a:cubicBezTo>
                  <a:cubicBezTo>
                    <a:pt x="94" y="183"/>
                    <a:pt x="94" y="184"/>
                    <a:pt x="95" y="185"/>
                  </a:cubicBezTo>
                  <a:cubicBezTo>
                    <a:pt x="88" y="185"/>
                    <a:pt x="88" y="185"/>
                    <a:pt x="88" y="185"/>
                  </a:cubicBezTo>
                  <a:cubicBezTo>
                    <a:pt x="87" y="183"/>
                    <a:pt x="87" y="181"/>
                    <a:pt x="87" y="179"/>
                  </a:cubicBezTo>
                  <a:cubicBezTo>
                    <a:pt x="87" y="47"/>
                    <a:pt x="87" y="47"/>
                    <a:pt x="87" y="47"/>
                  </a:cubicBezTo>
                  <a:cubicBezTo>
                    <a:pt x="29" y="47"/>
                    <a:pt x="29" y="47"/>
                    <a:pt x="29" y="47"/>
                  </a:cubicBezTo>
                  <a:cubicBezTo>
                    <a:pt x="23" y="47"/>
                    <a:pt x="18" y="51"/>
                    <a:pt x="18" y="57"/>
                  </a:cubicBezTo>
                  <a:cubicBezTo>
                    <a:pt x="18" y="182"/>
                    <a:pt x="18" y="182"/>
                    <a:pt x="18" y="182"/>
                  </a:cubicBezTo>
                  <a:cubicBezTo>
                    <a:pt x="18" y="183"/>
                    <a:pt x="18" y="184"/>
                    <a:pt x="19" y="185"/>
                  </a:cubicBezTo>
                  <a:cubicBezTo>
                    <a:pt x="0" y="185"/>
                    <a:pt x="0" y="185"/>
                    <a:pt x="0" y="185"/>
                  </a:cubicBezTo>
                  <a:cubicBezTo>
                    <a:pt x="0" y="207"/>
                    <a:pt x="0" y="207"/>
                    <a:pt x="0" y="207"/>
                  </a:cubicBezTo>
                  <a:cubicBezTo>
                    <a:pt x="303" y="207"/>
                    <a:pt x="303" y="207"/>
                    <a:pt x="303" y="207"/>
                  </a:cubicBezTo>
                  <a:cubicBezTo>
                    <a:pt x="303" y="185"/>
                    <a:pt x="303" y="185"/>
                    <a:pt x="303" y="185"/>
                  </a:cubicBezTo>
                  <a:lnTo>
                    <a:pt x="286" y="185"/>
                  </a:lnTo>
                  <a:close/>
                  <a:moveTo>
                    <a:pt x="50" y="142"/>
                  </a:moveTo>
                  <a:cubicBezTo>
                    <a:pt x="35" y="142"/>
                    <a:pt x="35" y="142"/>
                    <a:pt x="35" y="142"/>
                  </a:cubicBezTo>
                  <a:cubicBezTo>
                    <a:pt x="35" y="126"/>
                    <a:pt x="35" y="126"/>
                    <a:pt x="35" y="126"/>
                  </a:cubicBezTo>
                  <a:cubicBezTo>
                    <a:pt x="50" y="126"/>
                    <a:pt x="50" y="126"/>
                    <a:pt x="50" y="126"/>
                  </a:cubicBezTo>
                  <a:lnTo>
                    <a:pt x="50" y="142"/>
                  </a:lnTo>
                  <a:close/>
                  <a:moveTo>
                    <a:pt x="50" y="115"/>
                  </a:moveTo>
                  <a:cubicBezTo>
                    <a:pt x="35" y="115"/>
                    <a:pt x="35" y="115"/>
                    <a:pt x="35" y="115"/>
                  </a:cubicBezTo>
                  <a:cubicBezTo>
                    <a:pt x="35" y="99"/>
                    <a:pt x="35" y="99"/>
                    <a:pt x="35" y="99"/>
                  </a:cubicBezTo>
                  <a:cubicBezTo>
                    <a:pt x="50" y="99"/>
                    <a:pt x="50" y="99"/>
                    <a:pt x="50" y="99"/>
                  </a:cubicBezTo>
                  <a:lnTo>
                    <a:pt x="50" y="115"/>
                  </a:lnTo>
                  <a:close/>
                  <a:moveTo>
                    <a:pt x="50" y="89"/>
                  </a:moveTo>
                  <a:cubicBezTo>
                    <a:pt x="35" y="89"/>
                    <a:pt x="35" y="89"/>
                    <a:pt x="35" y="89"/>
                  </a:cubicBezTo>
                  <a:cubicBezTo>
                    <a:pt x="35" y="73"/>
                    <a:pt x="35" y="73"/>
                    <a:pt x="35" y="73"/>
                  </a:cubicBezTo>
                  <a:cubicBezTo>
                    <a:pt x="50" y="73"/>
                    <a:pt x="50" y="73"/>
                    <a:pt x="50" y="73"/>
                  </a:cubicBezTo>
                  <a:lnTo>
                    <a:pt x="50" y="89"/>
                  </a:lnTo>
                  <a:close/>
                  <a:moveTo>
                    <a:pt x="74" y="142"/>
                  </a:moveTo>
                  <a:cubicBezTo>
                    <a:pt x="59" y="142"/>
                    <a:pt x="59" y="142"/>
                    <a:pt x="59" y="142"/>
                  </a:cubicBezTo>
                  <a:cubicBezTo>
                    <a:pt x="59" y="126"/>
                    <a:pt x="59" y="126"/>
                    <a:pt x="59" y="126"/>
                  </a:cubicBezTo>
                  <a:cubicBezTo>
                    <a:pt x="74" y="126"/>
                    <a:pt x="74" y="126"/>
                    <a:pt x="74" y="126"/>
                  </a:cubicBezTo>
                  <a:lnTo>
                    <a:pt x="74" y="142"/>
                  </a:lnTo>
                  <a:close/>
                  <a:moveTo>
                    <a:pt x="74" y="115"/>
                  </a:moveTo>
                  <a:cubicBezTo>
                    <a:pt x="59" y="115"/>
                    <a:pt x="59" y="115"/>
                    <a:pt x="59" y="115"/>
                  </a:cubicBezTo>
                  <a:cubicBezTo>
                    <a:pt x="59" y="99"/>
                    <a:pt x="59" y="99"/>
                    <a:pt x="59" y="99"/>
                  </a:cubicBezTo>
                  <a:cubicBezTo>
                    <a:pt x="74" y="99"/>
                    <a:pt x="74" y="99"/>
                    <a:pt x="74" y="99"/>
                  </a:cubicBezTo>
                  <a:lnTo>
                    <a:pt x="74" y="115"/>
                  </a:lnTo>
                  <a:close/>
                  <a:moveTo>
                    <a:pt x="74" y="89"/>
                  </a:moveTo>
                  <a:cubicBezTo>
                    <a:pt x="59" y="89"/>
                    <a:pt x="59" y="89"/>
                    <a:pt x="59" y="89"/>
                  </a:cubicBezTo>
                  <a:cubicBezTo>
                    <a:pt x="59" y="73"/>
                    <a:pt x="59" y="73"/>
                    <a:pt x="59" y="73"/>
                  </a:cubicBezTo>
                  <a:cubicBezTo>
                    <a:pt x="74" y="73"/>
                    <a:pt x="74" y="73"/>
                    <a:pt x="74" y="73"/>
                  </a:cubicBezTo>
                  <a:lnTo>
                    <a:pt x="74" y="89"/>
                  </a:lnTo>
                  <a:close/>
                  <a:moveTo>
                    <a:pt x="175" y="184"/>
                  </a:moveTo>
                  <a:cubicBezTo>
                    <a:pt x="130" y="184"/>
                    <a:pt x="130" y="184"/>
                    <a:pt x="130" y="184"/>
                  </a:cubicBezTo>
                  <a:cubicBezTo>
                    <a:pt x="130" y="128"/>
                    <a:pt x="130" y="128"/>
                    <a:pt x="130" y="128"/>
                  </a:cubicBezTo>
                  <a:cubicBezTo>
                    <a:pt x="175" y="128"/>
                    <a:pt x="175" y="128"/>
                    <a:pt x="175" y="128"/>
                  </a:cubicBezTo>
                  <a:lnTo>
                    <a:pt x="175" y="184"/>
                  </a:lnTo>
                  <a:close/>
                  <a:moveTo>
                    <a:pt x="152" y="80"/>
                  </a:moveTo>
                  <a:cubicBezTo>
                    <a:pt x="131" y="80"/>
                    <a:pt x="114" y="63"/>
                    <a:pt x="114" y="43"/>
                  </a:cubicBezTo>
                  <a:cubicBezTo>
                    <a:pt x="114" y="22"/>
                    <a:pt x="131" y="5"/>
                    <a:pt x="152" y="5"/>
                  </a:cubicBezTo>
                  <a:cubicBezTo>
                    <a:pt x="172" y="5"/>
                    <a:pt x="189" y="22"/>
                    <a:pt x="189" y="43"/>
                  </a:cubicBezTo>
                  <a:cubicBezTo>
                    <a:pt x="189" y="63"/>
                    <a:pt x="172" y="80"/>
                    <a:pt x="152" y="80"/>
                  </a:cubicBezTo>
                  <a:close/>
                  <a:moveTo>
                    <a:pt x="249" y="142"/>
                  </a:moveTo>
                  <a:cubicBezTo>
                    <a:pt x="233" y="142"/>
                    <a:pt x="233" y="142"/>
                    <a:pt x="233" y="142"/>
                  </a:cubicBezTo>
                  <a:cubicBezTo>
                    <a:pt x="233" y="126"/>
                    <a:pt x="233" y="126"/>
                    <a:pt x="233" y="126"/>
                  </a:cubicBezTo>
                  <a:cubicBezTo>
                    <a:pt x="249" y="126"/>
                    <a:pt x="249" y="126"/>
                    <a:pt x="249" y="126"/>
                  </a:cubicBezTo>
                  <a:lnTo>
                    <a:pt x="249" y="142"/>
                  </a:lnTo>
                  <a:close/>
                  <a:moveTo>
                    <a:pt x="249" y="115"/>
                  </a:moveTo>
                  <a:cubicBezTo>
                    <a:pt x="233" y="115"/>
                    <a:pt x="233" y="115"/>
                    <a:pt x="233" y="115"/>
                  </a:cubicBezTo>
                  <a:cubicBezTo>
                    <a:pt x="233" y="99"/>
                    <a:pt x="233" y="99"/>
                    <a:pt x="233" y="99"/>
                  </a:cubicBezTo>
                  <a:cubicBezTo>
                    <a:pt x="249" y="99"/>
                    <a:pt x="249" y="99"/>
                    <a:pt x="249" y="99"/>
                  </a:cubicBezTo>
                  <a:lnTo>
                    <a:pt x="249" y="115"/>
                  </a:lnTo>
                  <a:close/>
                  <a:moveTo>
                    <a:pt x="249" y="89"/>
                  </a:moveTo>
                  <a:cubicBezTo>
                    <a:pt x="233" y="89"/>
                    <a:pt x="233" y="89"/>
                    <a:pt x="233" y="89"/>
                  </a:cubicBezTo>
                  <a:cubicBezTo>
                    <a:pt x="233" y="73"/>
                    <a:pt x="233" y="73"/>
                    <a:pt x="233" y="73"/>
                  </a:cubicBezTo>
                  <a:cubicBezTo>
                    <a:pt x="249" y="73"/>
                    <a:pt x="249" y="73"/>
                    <a:pt x="249" y="73"/>
                  </a:cubicBezTo>
                  <a:lnTo>
                    <a:pt x="249" y="89"/>
                  </a:lnTo>
                  <a:close/>
                  <a:moveTo>
                    <a:pt x="272" y="142"/>
                  </a:moveTo>
                  <a:cubicBezTo>
                    <a:pt x="257" y="142"/>
                    <a:pt x="257" y="142"/>
                    <a:pt x="257" y="142"/>
                  </a:cubicBezTo>
                  <a:cubicBezTo>
                    <a:pt x="257" y="126"/>
                    <a:pt x="257" y="126"/>
                    <a:pt x="257" y="126"/>
                  </a:cubicBezTo>
                  <a:cubicBezTo>
                    <a:pt x="272" y="126"/>
                    <a:pt x="272" y="126"/>
                    <a:pt x="272" y="126"/>
                  </a:cubicBezTo>
                  <a:lnTo>
                    <a:pt x="272" y="142"/>
                  </a:lnTo>
                  <a:close/>
                  <a:moveTo>
                    <a:pt x="272" y="115"/>
                  </a:moveTo>
                  <a:cubicBezTo>
                    <a:pt x="257" y="115"/>
                    <a:pt x="257" y="115"/>
                    <a:pt x="257" y="115"/>
                  </a:cubicBezTo>
                  <a:cubicBezTo>
                    <a:pt x="257" y="99"/>
                    <a:pt x="257" y="99"/>
                    <a:pt x="257" y="99"/>
                  </a:cubicBezTo>
                  <a:cubicBezTo>
                    <a:pt x="272" y="99"/>
                    <a:pt x="272" y="99"/>
                    <a:pt x="272" y="99"/>
                  </a:cubicBezTo>
                  <a:lnTo>
                    <a:pt x="272" y="115"/>
                  </a:lnTo>
                  <a:close/>
                  <a:moveTo>
                    <a:pt x="272" y="89"/>
                  </a:moveTo>
                  <a:cubicBezTo>
                    <a:pt x="257" y="89"/>
                    <a:pt x="257" y="89"/>
                    <a:pt x="257" y="89"/>
                  </a:cubicBezTo>
                  <a:cubicBezTo>
                    <a:pt x="257" y="73"/>
                    <a:pt x="257" y="73"/>
                    <a:pt x="257" y="73"/>
                  </a:cubicBezTo>
                  <a:cubicBezTo>
                    <a:pt x="272" y="73"/>
                    <a:pt x="272" y="73"/>
                    <a:pt x="272" y="73"/>
                  </a:cubicBezTo>
                  <a:lnTo>
                    <a:pt x="272" y="89"/>
                  </a:lnTo>
                  <a:close/>
                  <a:moveTo>
                    <a:pt x="161" y="33"/>
                  </a:moveTo>
                  <a:cubicBezTo>
                    <a:pt x="175" y="33"/>
                    <a:pt x="175" y="33"/>
                    <a:pt x="175" y="33"/>
                  </a:cubicBezTo>
                  <a:cubicBezTo>
                    <a:pt x="175" y="52"/>
                    <a:pt x="175" y="52"/>
                    <a:pt x="175" y="52"/>
                  </a:cubicBezTo>
                  <a:cubicBezTo>
                    <a:pt x="161" y="52"/>
                    <a:pt x="161" y="52"/>
                    <a:pt x="161" y="52"/>
                  </a:cubicBezTo>
                  <a:cubicBezTo>
                    <a:pt x="161" y="66"/>
                    <a:pt x="161" y="66"/>
                    <a:pt x="161" y="66"/>
                  </a:cubicBezTo>
                  <a:cubicBezTo>
                    <a:pt x="142" y="66"/>
                    <a:pt x="142" y="66"/>
                    <a:pt x="142" y="66"/>
                  </a:cubicBezTo>
                  <a:cubicBezTo>
                    <a:pt x="142" y="52"/>
                    <a:pt x="142" y="52"/>
                    <a:pt x="142" y="52"/>
                  </a:cubicBezTo>
                  <a:cubicBezTo>
                    <a:pt x="128" y="52"/>
                    <a:pt x="128" y="52"/>
                    <a:pt x="128" y="52"/>
                  </a:cubicBezTo>
                  <a:cubicBezTo>
                    <a:pt x="128" y="33"/>
                    <a:pt x="128" y="33"/>
                    <a:pt x="128" y="33"/>
                  </a:cubicBezTo>
                  <a:cubicBezTo>
                    <a:pt x="142" y="33"/>
                    <a:pt x="142" y="33"/>
                    <a:pt x="142" y="33"/>
                  </a:cubicBezTo>
                  <a:cubicBezTo>
                    <a:pt x="142" y="19"/>
                    <a:pt x="142" y="19"/>
                    <a:pt x="142" y="19"/>
                  </a:cubicBezTo>
                  <a:cubicBezTo>
                    <a:pt x="161" y="19"/>
                    <a:pt x="161" y="19"/>
                    <a:pt x="161" y="19"/>
                  </a:cubicBezTo>
                  <a:lnTo>
                    <a:pt x="161" y="33"/>
                  </a:lnTo>
                  <a:close/>
                  <a:moveTo>
                    <a:pt x="161" y="33"/>
                  </a:moveTo>
                  <a:cubicBezTo>
                    <a:pt x="161" y="33"/>
                    <a:pt x="161" y="33"/>
                    <a:pt x="161" y="33"/>
                  </a:cubicBezTo>
                </a:path>
              </a:pathLst>
            </a:custGeom>
            <a:solidFill>
              <a:schemeClr val="bg1">
                <a:lumMod val="65000"/>
              </a:schemeClr>
            </a:solid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11" name="组合 10"/>
          <p:cNvGrpSpPr/>
          <p:nvPr/>
        </p:nvGrpSpPr>
        <p:grpSpPr>
          <a:xfrm>
            <a:off x="922020" y="1772285"/>
            <a:ext cx="3261995" cy="914400"/>
            <a:chOff x="1565" y="2565"/>
            <a:chExt cx="5137" cy="1440"/>
          </a:xfrm>
        </p:grpSpPr>
        <p:sp>
          <p:nvSpPr>
            <p:cNvPr id="97" name="文本框 96"/>
            <p:cNvSpPr txBox="1"/>
            <p:nvPr/>
          </p:nvSpPr>
          <p:spPr>
            <a:xfrm>
              <a:off x="1565" y="3020"/>
              <a:ext cx="5112" cy="985"/>
            </a:xfrm>
            <a:prstGeom prst="rect">
              <a:avLst/>
            </a:prstGeom>
            <a:noFill/>
          </p:spPr>
          <p:txBody>
            <a:bodyPr wrap="square">
              <a:spAutoFit/>
            </a:bodyPr>
            <a:lstStyle/>
            <a:p>
              <a:pPr algn="r">
                <a:lnSpc>
                  <a:spcPct val="130000"/>
                </a:lnSpc>
              </a:pPr>
              <a:r>
                <a:rPr lang="zh-CN" altLang="en-US" sz="1400" dirty="0">
                  <a:solidFill>
                    <a:srgbClr val="404040"/>
                  </a:solidFill>
                  <a:cs typeface="+mn-ea"/>
                  <a:sym typeface="+mn-lt"/>
                </a:rPr>
                <a:t>违反卫生安全操作规程或执行不当，设备故障，意外等，事后处置救援</a:t>
              </a:r>
            </a:p>
          </p:txBody>
        </p:sp>
        <p:sp>
          <p:nvSpPr>
            <p:cNvPr id="10" name="文本框 9"/>
            <p:cNvSpPr txBox="1"/>
            <p:nvPr/>
          </p:nvSpPr>
          <p:spPr>
            <a:xfrm>
              <a:off x="5109" y="2565"/>
              <a:ext cx="1593" cy="533"/>
            </a:xfrm>
            <a:prstGeom prst="rect">
              <a:avLst/>
            </a:prstGeom>
            <a:noFill/>
          </p:spPr>
          <p:txBody>
            <a:bodyPr wrap="none" rtlCol="0" anchor="t">
              <a:spAutoFit/>
            </a:bodyPr>
            <a:lstStyle/>
            <a:p>
              <a:r>
                <a:rPr lang="zh-CN" altLang="en-US" sz="1600" b="1" dirty="0">
                  <a:solidFill>
                    <a:srgbClr val="0070C0"/>
                  </a:solidFill>
                  <a:cs typeface="+mn-ea"/>
                  <a:sym typeface="+mn-lt"/>
                </a:rPr>
                <a:t>急性中毒</a:t>
              </a:r>
            </a:p>
          </p:txBody>
        </p:sp>
      </p:grpSp>
      <p:grpSp>
        <p:nvGrpSpPr>
          <p:cNvPr id="12" name="组合 11"/>
          <p:cNvGrpSpPr/>
          <p:nvPr/>
        </p:nvGrpSpPr>
        <p:grpSpPr>
          <a:xfrm>
            <a:off x="922020" y="3227070"/>
            <a:ext cx="3261995" cy="633730"/>
            <a:chOff x="1565" y="2565"/>
            <a:chExt cx="5137" cy="998"/>
          </a:xfrm>
        </p:grpSpPr>
        <p:sp>
          <p:nvSpPr>
            <p:cNvPr id="13" name="文本框 12"/>
            <p:cNvSpPr txBox="1"/>
            <p:nvPr/>
          </p:nvSpPr>
          <p:spPr>
            <a:xfrm>
              <a:off x="1565" y="3020"/>
              <a:ext cx="5112" cy="543"/>
            </a:xfrm>
            <a:prstGeom prst="rect">
              <a:avLst/>
            </a:prstGeom>
            <a:noFill/>
          </p:spPr>
          <p:txBody>
            <a:bodyPr wrap="square">
              <a:spAutoFit/>
            </a:bodyPr>
            <a:lstStyle/>
            <a:p>
              <a:pPr algn="r">
                <a:lnSpc>
                  <a:spcPct val="130000"/>
                </a:lnSpc>
              </a:pPr>
              <a:r>
                <a:rPr lang="zh-CN" altLang="en-US" sz="1400" dirty="0">
                  <a:solidFill>
                    <a:srgbClr val="404040"/>
                  </a:solidFill>
                  <a:cs typeface="+mn-ea"/>
                  <a:sym typeface="+mn-lt"/>
                </a:rPr>
                <a:t>作业场所超标，未定期体检</a:t>
              </a:r>
            </a:p>
          </p:txBody>
        </p:sp>
        <p:sp>
          <p:nvSpPr>
            <p:cNvPr id="14" name="文本框 13"/>
            <p:cNvSpPr txBox="1"/>
            <p:nvPr/>
          </p:nvSpPr>
          <p:spPr>
            <a:xfrm>
              <a:off x="5109" y="2565"/>
              <a:ext cx="1593" cy="533"/>
            </a:xfrm>
            <a:prstGeom prst="rect">
              <a:avLst/>
            </a:prstGeom>
            <a:noFill/>
          </p:spPr>
          <p:txBody>
            <a:bodyPr wrap="none" rtlCol="0" anchor="t">
              <a:spAutoFit/>
            </a:bodyPr>
            <a:lstStyle/>
            <a:p>
              <a:pPr algn="l"/>
              <a:r>
                <a:rPr lang="zh-CN" altLang="en-US" sz="1600" b="1" dirty="0">
                  <a:solidFill>
                    <a:srgbClr val="0070C0"/>
                  </a:solidFill>
                  <a:cs typeface="+mn-ea"/>
                  <a:sym typeface="+mn-lt"/>
                </a:rPr>
                <a:t>慢性中毒</a:t>
              </a:r>
            </a:p>
          </p:txBody>
        </p:sp>
      </p:grpSp>
      <p:grpSp>
        <p:nvGrpSpPr>
          <p:cNvPr id="15" name="组合 14"/>
          <p:cNvGrpSpPr/>
          <p:nvPr/>
        </p:nvGrpSpPr>
        <p:grpSpPr>
          <a:xfrm>
            <a:off x="922020" y="4580890"/>
            <a:ext cx="3253740" cy="633730"/>
            <a:chOff x="1565" y="2565"/>
            <a:chExt cx="5124" cy="998"/>
          </a:xfrm>
        </p:grpSpPr>
        <p:sp>
          <p:nvSpPr>
            <p:cNvPr id="16" name="文本框 15"/>
            <p:cNvSpPr txBox="1"/>
            <p:nvPr/>
          </p:nvSpPr>
          <p:spPr>
            <a:xfrm>
              <a:off x="1565" y="3020"/>
              <a:ext cx="5112" cy="543"/>
            </a:xfrm>
            <a:prstGeom prst="rect">
              <a:avLst/>
            </a:prstGeom>
            <a:noFill/>
          </p:spPr>
          <p:txBody>
            <a:bodyPr wrap="square">
              <a:spAutoFit/>
            </a:bodyPr>
            <a:lstStyle/>
            <a:p>
              <a:pPr algn="r">
                <a:lnSpc>
                  <a:spcPct val="130000"/>
                </a:lnSpc>
              </a:pPr>
              <a:r>
                <a:rPr lang="zh-CN" altLang="en-US" sz="1400" dirty="0">
                  <a:solidFill>
                    <a:srgbClr val="404040"/>
                  </a:solidFill>
                  <a:cs typeface="+mn-ea"/>
                  <a:sym typeface="+mn-lt"/>
                </a:rPr>
                <a:t>作业场所超标严重，个人防护不当</a:t>
              </a:r>
            </a:p>
          </p:txBody>
        </p:sp>
        <p:sp>
          <p:nvSpPr>
            <p:cNvPr id="21" name="文本框 20"/>
            <p:cNvSpPr txBox="1"/>
            <p:nvPr/>
          </p:nvSpPr>
          <p:spPr>
            <a:xfrm>
              <a:off x="4770" y="2565"/>
              <a:ext cx="1919" cy="533"/>
            </a:xfrm>
            <a:prstGeom prst="rect">
              <a:avLst/>
            </a:prstGeom>
            <a:noFill/>
          </p:spPr>
          <p:txBody>
            <a:bodyPr wrap="none" rtlCol="0" anchor="t">
              <a:spAutoFit/>
            </a:bodyPr>
            <a:lstStyle/>
            <a:p>
              <a:pPr algn="l"/>
              <a:r>
                <a:rPr lang="zh-CN" altLang="en-US" sz="1600" b="1" dirty="0">
                  <a:solidFill>
                    <a:srgbClr val="0070C0"/>
                  </a:solidFill>
                  <a:cs typeface="+mn-ea"/>
                  <a:sym typeface="+mn-lt"/>
                </a:rPr>
                <a:t>亚急性中毒</a:t>
              </a:r>
            </a:p>
          </p:txBody>
        </p:sp>
      </p:grpSp>
      <p:grpSp>
        <p:nvGrpSpPr>
          <p:cNvPr id="22" name="组合 21"/>
          <p:cNvGrpSpPr/>
          <p:nvPr/>
        </p:nvGrpSpPr>
        <p:grpSpPr>
          <a:xfrm>
            <a:off x="7824470" y="1701165"/>
            <a:ext cx="3246120" cy="914400"/>
            <a:chOff x="1565" y="2565"/>
            <a:chExt cx="5112" cy="1440"/>
          </a:xfrm>
        </p:grpSpPr>
        <p:sp>
          <p:nvSpPr>
            <p:cNvPr id="23" name="文本框 22"/>
            <p:cNvSpPr txBox="1"/>
            <p:nvPr/>
          </p:nvSpPr>
          <p:spPr>
            <a:xfrm>
              <a:off x="1565" y="3020"/>
              <a:ext cx="5112" cy="985"/>
            </a:xfrm>
            <a:prstGeom prst="rect">
              <a:avLst/>
            </a:prstGeom>
            <a:noFill/>
          </p:spPr>
          <p:txBody>
            <a:bodyPr wrap="square">
              <a:spAutoFit/>
            </a:bodyPr>
            <a:lstStyle/>
            <a:p>
              <a:pPr algn="l">
                <a:lnSpc>
                  <a:spcPct val="130000"/>
                </a:lnSpc>
              </a:pPr>
              <a:r>
                <a:rPr lang="zh-CN" altLang="en-US" sz="1400" dirty="0">
                  <a:solidFill>
                    <a:srgbClr val="404040"/>
                  </a:solidFill>
                  <a:cs typeface="+mn-ea"/>
                  <a:sym typeface="+mn-lt"/>
                </a:rPr>
                <a:t>毒性（急慢性、致敏）、理化特征（水溶性、分散度、挥发性沸点）</a:t>
              </a:r>
            </a:p>
          </p:txBody>
        </p:sp>
        <p:sp>
          <p:nvSpPr>
            <p:cNvPr id="24" name="文本框 23"/>
            <p:cNvSpPr txBox="1"/>
            <p:nvPr/>
          </p:nvSpPr>
          <p:spPr>
            <a:xfrm>
              <a:off x="1565" y="2565"/>
              <a:ext cx="1593" cy="533"/>
            </a:xfrm>
            <a:prstGeom prst="rect">
              <a:avLst/>
            </a:prstGeom>
            <a:noFill/>
          </p:spPr>
          <p:txBody>
            <a:bodyPr wrap="none" rtlCol="0" anchor="t">
              <a:spAutoFit/>
            </a:bodyPr>
            <a:lstStyle/>
            <a:p>
              <a:pPr algn="l"/>
              <a:r>
                <a:rPr lang="zh-CN" altLang="en-US" sz="1600" b="1" dirty="0">
                  <a:solidFill>
                    <a:srgbClr val="0070C0"/>
                  </a:solidFill>
                  <a:cs typeface="+mn-ea"/>
                  <a:sym typeface="+mn-lt"/>
                </a:rPr>
                <a:t>危害因素</a:t>
              </a:r>
            </a:p>
          </p:txBody>
        </p:sp>
      </p:grpSp>
      <p:grpSp>
        <p:nvGrpSpPr>
          <p:cNvPr id="25" name="组合 24"/>
          <p:cNvGrpSpPr/>
          <p:nvPr/>
        </p:nvGrpSpPr>
        <p:grpSpPr>
          <a:xfrm>
            <a:off x="7824470" y="3069590"/>
            <a:ext cx="3246120" cy="914400"/>
            <a:chOff x="1565" y="2565"/>
            <a:chExt cx="5112" cy="1440"/>
          </a:xfrm>
        </p:grpSpPr>
        <p:sp>
          <p:nvSpPr>
            <p:cNvPr id="26" name="文本框 25"/>
            <p:cNvSpPr txBox="1"/>
            <p:nvPr/>
          </p:nvSpPr>
          <p:spPr>
            <a:xfrm>
              <a:off x="1565" y="3020"/>
              <a:ext cx="5112" cy="985"/>
            </a:xfrm>
            <a:prstGeom prst="rect">
              <a:avLst/>
            </a:prstGeom>
            <a:noFill/>
          </p:spPr>
          <p:txBody>
            <a:bodyPr wrap="square">
              <a:spAutoFit/>
            </a:bodyPr>
            <a:lstStyle/>
            <a:p>
              <a:pPr algn="l">
                <a:lnSpc>
                  <a:spcPct val="130000"/>
                </a:lnSpc>
              </a:pPr>
              <a:r>
                <a:rPr lang="zh-CN" altLang="en-US" sz="1400" dirty="0">
                  <a:solidFill>
                    <a:srgbClr val="404040"/>
                  </a:solidFill>
                  <a:cs typeface="+mn-ea"/>
                  <a:sym typeface="+mn-lt"/>
                </a:rPr>
                <a:t>接触机会、方式、时间；浓度或强度；个人防护；劳动强度</a:t>
              </a:r>
            </a:p>
          </p:txBody>
        </p:sp>
        <p:sp>
          <p:nvSpPr>
            <p:cNvPr id="27" name="文本框 26"/>
            <p:cNvSpPr txBox="1"/>
            <p:nvPr/>
          </p:nvSpPr>
          <p:spPr>
            <a:xfrm>
              <a:off x="1565" y="2565"/>
              <a:ext cx="1593" cy="533"/>
            </a:xfrm>
            <a:prstGeom prst="rect">
              <a:avLst/>
            </a:prstGeom>
            <a:noFill/>
          </p:spPr>
          <p:txBody>
            <a:bodyPr wrap="none" rtlCol="0" anchor="t">
              <a:spAutoFit/>
            </a:bodyPr>
            <a:lstStyle/>
            <a:p>
              <a:pPr algn="l"/>
              <a:r>
                <a:rPr lang="zh-CN" altLang="en-US" sz="1600" b="1" dirty="0">
                  <a:solidFill>
                    <a:srgbClr val="0070C0"/>
                  </a:solidFill>
                  <a:cs typeface="+mn-ea"/>
                  <a:sym typeface="+mn-lt"/>
                </a:rPr>
                <a:t>作用条件</a:t>
              </a:r>
            </a:p>
          </p:txBody>
        </p:sp>
      </p:grpSp>
      <p:grpSp>
        <p:nvGrpSpPr>
          <p:cNvPr id="28" name="组合 27"/>
          <p:cNvGrpSpPr/>
          <p:nvPr/>
        </p:nvGrpSpPr>
        <p:grpSpPr>
          <a:xfrm>
            <a:off x="7824470" y="4421505"/>
            <a:ext cx="3246120" cy="914400"/>
            <a:chOff x="1565" y="2565"/>
            <a:chExt cx="5112" cy="1440"/>
          </a:xfrm>
        </p:grpSpPr>
        <p:sp>
          <p:nvSpPr>
            <p:cNvPr id="29" name="文本框 28"/>
            <p:cNvSpPr txBox="1"/>
            <p:nvPr/>
          </p:nvSpPr>
          <p:spPr>
            <a:xfrm>
              <a:off x="1565" y="3020"/>
              <a:ext cx="5112" cy="985"/>
            </a:xfrm>
            <a:prstGeom prst="rect">
              <a:avLst/>
            </a:prstGeom>
            <a:noFill/>
          </p:spPr>
          <p:txBody>
            <a:bodyPr wrap="square">
              <a:spAutoFit/>
            </a:bodyPr>
            <a:lstStyle/>
            <a:p>
              <a:pPr algn="l">
                <a:lnSpc>
                  <a:spcPct val="130000"/>
                </a:lnSpc>
              </a:pPr>
              <a:r>
                <a:rPr lang="zh-CN" altLang="en-US" sz="1400" dirty="0">
                  <a:solidFill>
                    <a:srgbClr val="404040"/>
                  </a:solidFill>
                  <a:cs typeface="+mn-ea"/>
                  <a:sym typeface="+mn-lt"/>
                </a:rPr>
                <a:t>年龄、性别、卫生习惯、营养、健康状况（职业禁忌）</a:t>
              </a:r>
            </a:p>
          </p:txBody>
        </p:sp>
        <p:sp>
          <p:nvSpPr>
            <p:cNvPr id="30" name="文本框 29"/>
            <p:cNvSpPr txBox="1"/>
            <p:nvPr/>
          </p:nvSpPr>
          <p:spPr>
            <a:xfrm>
              <a:off x="1565" y="2565"/>
              <a:ext cx="1593" cy="533"/>
            </a:xfrm>
            <a:prstGeom prst="rect">
              <a:avLst/>
            </a:prstGeom>
            <a:noFill/>
          </p:spPr>
          <p:txBody>
            <a:bodyPr wrap="none" rtlCol="0" anchor="t">
              <a:spAutoFit/>
            </a:bodyPr>
            <a:lstStyle/>
            <a:p>
              <a:pPr algn="l"/>
              <a:r>
                <a:rPr lang="zh-CN" altLang="en-US" sz="1600" b="1" dirty="0">
                  <a:solidFill>
                    <a:srgbClr val="0070C0"/>
                  </a:solidFill>
                  <a:cs typeface="+mn-ea"/>
                  <a:sym typeface="+mn-lt"/>
                </a:rPr>
                <a:t>个人因素</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407035" y="404495"/>
            <a:ext cx="4222115" cy="775335"/>
            <a:chOff x="641" y="637"/>
            <a:chExt cx="6649"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5610"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职业危害因素识别</a:t>
              </a:r>
            </a:p>
          </p:txBody>
        </p:sp>
      </p:grpSp>
      <p:sp>
        <p:nvSpPr>
          <p:cNvPr id="2" name="文本框 1"/>
          <p:cNvSpPr txBox="1"/>
          <p:nvPr/>
        </p:nvSpPr>
        <p:spPr>
          <a:xfrm>
            <a:off x="1056005" y="1340485"/>
            <a:ext cx="10032365" cy="874407"/>
          </a:xfrm>
          <a:prstGeom prst="rect">
            <a:avLst/>
          </a:prstGeom>
          <a:noFill/>
        </p:spPr>
        <p:txBody>
          <a:bodyPr wrap="square" rtlCol="0" anchor="t">
            <a:spAutoFit/>
          </a:bodyPr>
          <a:lstStyle/>
          <a:p>
            <a:pPr algn="l" fontAlgn="auto">
              <a:lnSpc>
                <a:spcPct val="150000"/>
              </a:lnSpc>
            </a:pPr>
            <a:r>
              <a:rPr lang="en-US" altLang="zh-CN" dirty="0">
                <a:solidFill>
                  <a:schemeClr val="tx1">
                    <a:lumMod val="75000"/>
                    <a:lumOff val="25000"/>
                  </a:schemeClr>
                </a:solidFill>
                <a:cs typeface="+mn-ea"/>
                <a:sym typeface="+mn-lt"/>
              </a:rPr>
              <a:t> </a:t>
            </a:r>
            <a:r>
              <a:rPr lang="zh-CN" altLang="en-US" dirty="0">
                <a:solidFill>
                  <a:schemeClr val="tx1">
                    <a:lumMod val="75000"/>
                    <a:lumOff val="25000"/>
                  </a:schemeClr>
                </a:solidFill>
                <a:cs typeface="+mn-ea"/>
                <a:sym typeface="+mn-lt"/>
              </a:rPr>
              <a:t>在职业健康工作中，根据经验或通过类比调查、工作场所监测以及实验研究等方法，把工作场所中的职业病危害因素甄别出来的过程</a:t>
            </a:r>
          </a:p>
        </p:txBody>
      </p:sp>
      <p:cxnSp>
        <p:nvCxnSpPr>
          <p:cNvPr id="3" name="直接连接符 2"/>
          <p:cNvCxnSpPr/>
          <p:nvPr/>
        </p:nvCxnSpPr>
        <p:spPr>
          <a:xfrm>
            <a:off x="1017905" y="2465070"/>
            <a:ext cx="10001250" cy="0"/>
          </a:xfrm>
          <a:prstGeom prst="line">
            <a:avLst/>
          </a:prstGeom>
          <a:ln w="12700" cmpd="sng">
            <a:solidFill>
              <a:srgbClr val="0070C0"/>
            </a:solidFill>
            <a:prstDash val="lgDashDotDot"/>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132205" y="2861310"/>
            <a:ext cx="9445625" cy="575945"/>
            <a:chOff x="1776" y="4280"/>
            <a:chExt cx="14875" cy="907"/>
          </a:xfrm>
        </p:grpSpPr>
        <p:sp>
          <p:nvSpPr>
            <p:cNvPr id="4" name="椭圆 3"/>
            <p:cNvSpPr/>
            <p:nvPr/>
          </p:nvSpPr>
          <p:spPr>
            <a:xfrm>
              <a:off x="1776" y="4280"/>
              <a:ext cx="907" cy="90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b="1">
                  <a:cs typeface="+mn-ea"/>
                  <a:sym typeface="+mn-lt"/>
                </a:rPr>
                <a:t>01</a:t>
              </a:r>
            </a:p>
          </p:txBody>
        </p:sp>
        <p:sp>
          <p:nvSpPr>
            <p:cNvPr id="5" name="文本框 4"/>
            <p:cNvSpPr txBox="1"/>
            <p:nvPr/>
          </p:nvSpPr>
          <p:spPr>
            <a:xfrm>
              <a:off x="2910" y="4443"/>
              <a:ext cx="13741" cy="582"/>
            </a:xfrm>
            <a:prstGeom prst="rect">
              <a:avLst/>
            </a:prstGeom>
            <a:noFill/>
          </p:spPr>
          <p:txBody>
            <a:bodyPr wrap="none" rtlCol="0" anchor="t">
              <a:spAutoFit/>
            </a:bodyPr>
            <a:lstStyle/>
            <a:p>
              <a:r>
                <a:rPr lang="zh-CN" altLang="en-US" dirty="0">
                  <a:solidFill>
                    <a:schemeClr val="tx1">
                      <a:lumMod val="75000"/>
                      <a:lumOff val="25000"/>
                    </a:schemeClr>
                  </a:solidFill>
                  <a:cs typeface="+mn-ea"/>
                  <a:sym typeface="+mn-lt"/>
                </a:rPr>
                <a:t>确定危害因素的种类、来源、形式或性质、分布、浓度或强度、作用条件、危害程度</a:t>
              </a:r>
            </a:p>
          </p:txBody>
        </p:sp>
      </p:grpSp>
      <p:grpSp>
        <p:nvGrpSpPr>
          <p:cNvPr id="7" name="组合 6"/>
          <p:cNvGrpSpPr/>
          <p:nvPr/>
        </p:nvGrpSpPr>
        <p:grpSpPr>
          <a:xfrm>
            <a:off x="1132205" y="3719830"/>
            <a:ext cx="9445625" cy="575945"/>
            <a:chOff x="1776" y="4280"/>
            <a:chExt cx="14875" cy="907"/>
          </a:xfrm>
        </p:grpSpPr>
        <p:sp>
          <p:nvSpPr>
            <p:cNvPr id="8" name="椭圆 7"/>
            <p:cNvSpPr/>
            <p:nvPr/>
          </p:nvSpPr>
          <p:spPr>
            <a:xfrm>
              <a:off x="1776" y="4280"/>
              <a:ext cx="907" cy="90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b="1">
                  <a:cs typeface="+mn-ea"/>
                  <a:sym typeface="+mn-lt"/>
                </a:rPr>
                <a:t>02</a:t>
              </a:r>
            </a:p>
          </p:txBody>
        </p:sp>
        <p:sp>
          <p:nvSpPr>
            <p:cNvPr id="9" name="文本框 8"/>
            <p:cNvSpPr txBox="1"/>
            <p:nvPr/>
          </p:nvSpPr>
          <p:spPr>
            <a:xfrm>
              <a:off x="2910" y="4443"/>
              <a:ext cx="13741" cy="582"/>
            </a:xfrm>
            <a:prstGeom prst="rect">
              <a:avLst/>
            </a:prstGeom>
            <a:noFill/>
          </p:spPr>
          <p:txBody>
            <a:bodyPr wrap="none" rtlCol="0" anchor="t">
              <a:spAutoFit/>
            </a:bodyPr>
            <a:lstStyle/>
            <a:p>
              <a:pPr algn="l"/>
              <a:r>
                <a:rPr lang="zh-CN" altLang="en-US" dirty="0">
                  <a:solidFill>
                    <a:schemeClr val="tx1">
                      <a:lumMod val="75000"/>
                      <a:lumOff val="25000"/>
                    </a:schemeClr>
                  </a:solidFill>
                  <a:cs typeface="+mn-ea"/>
                  <a:sym typeface="+mn-lt"/>
                </a:rPr>
                <a:t>确定危害因素的种类、来源、形式或性质、分布、浓度或强度、作用条件、危害程度</a:t>
              </a:r>
            </a:p>
          </p:txBody>
        </p:sp>
      </p:grpSp>
      <p:grpSp>
        <p:nvGrpSpPr>
          <p:cNvPr id="10" name="组合 9"/>
          <p:cNvGrpSpPr/>
          <p:nvPr/>
        </p:nvGrpSpPr>
        <p:grpSpPr>
          <a:xfrm>
            <a:off x="1132205" y="4578985"/>
            <a:ext cx="8291195" cy="575945"/>
            <a:chOff x="1776" y="4280"/>
            <a:chExt cx="13057" cy="907"/>
          </a:xfrm>
        </p:grpSpPr>
        <p:sp>
          <p:nvSpPr>
            <p:cNvPr id="11" name="椭圆 10"/>
            <p:cNvSpPr/>
            <p:nvPr/>
          </p:nvSpPr>
          <p:spPr>
            <a:xfrm>
              <a:off x="1776" y="4280"/>
              <a:ext cx="907" cy="90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b="1">
                  <a:cs typeface="+mn-ea"/>
                  <a:sym typeface="+mn-lt"/>
                </a:rPr>
                <a:t>03</a:t>
              </a:r>
            </a:p>
          </p:txBody>
        </p:sp>
        <p:sp>
          <p:nvSpPr>
            <p:cNvPr id="12" name="文本框 11"/>
            <p:cNvSpPr txBox="1"/>
            <p:nvPr/>
          </p:nvSpPr>
          <p:spPr>
            <a:xfrm>
              <a:off x="2910" y="4443"/>
              <a:ext cx="11923" cy="582"/>
            </a:xfrm>
            <a:prstGeom prst="rect">
              <a:avLst/>
            </a:prstGeom>
            <a:noFill/>
          </p:spPr>
          <p:txBody>
            <a:bodyPr wrap="none" rtlCol="0" anchor="t">
              <a:spAutoFit/>
            </a:bodyPr>
            <a:lstStyle/>
            <a:p>
              <a:pPr algn="l"/>
              <a:r>
                <a:rPr lang="zh-CN" altLang="en-US" dirty="0">
                  <a:solidFill>
                    <a:schemeClr val="tx1">
                      <a:lumMod val="75000"/>
                      <a:lumOff val="25000"/>
                    </a:schemeClr>
                  </a:solidFill>
                  <a:cs typeface="+mn-ea"/>
                  <a:sym typeface="+mn-lt"/>
                </a:rPr>
                <a:t>是职业病防治工作的主要任务之一，也是职业卫生监督的重要技术支撑。</a:t>
              </a:r>
            </a:p>
          </p:txBody>
        </p:sp>
      </p:grpSp>
      <p:grpSp>
        <p:nvGrpSpPr>
          <p:cNvPr id="13" name="组合 12"/>
          <p:cNvGrpSpPr/>
          <p:nvPr/>
        </p:nvGrpSpPr>
        <p:grpSpPr>
          <a:xfrm>
            <a:off x="1132205" y="5438140"/>
            <a:ext cx="6675755" cy="575945"/>
            <a:chOff x="1776" y="4280"/>
            <a:chExt cx="10513" cy="907"/>
          </a:xfrm>
        </p:grpSpPr>
        <p:sp>
          <p:nvSpPr>
            <p:cNvPr id="14" name="椭圆 13"/>
            <p:cNvSpPr/>
            <p:nvPr/>
          </p:nvSpPr>
          <p:spPr>
            <a:xfrm>
              <a:off x="1776" y="4280"/>
              <a:ext cx="907" cy="90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b="1">
                  <a:cs typeface="+mn-ea"/>
                  <a:sym typeface="+mn-lt"/>
                </a:rPr>
                <a:t>04</a:t>
              </a:r>
            </a:p>
          </p:txBody>
        </p:sp>
        <p:sp>
          <p:nvSpPr>
            <p:cNvPr id="15" name="文本框 14"/>
            <p:cNvSpPr txBox="1"/>
            <p:nvPr/>
          </p:nvSpPr>
          <p:spPr>
            <a:xfrm>
              <a:off x="2910" y="4443"/>
              <a:ext cx="9379" cy="582"/>
            </a:xfrm>
            <a:prstGeom prst="rect">
              <a:avLst/>
            </a:prstGeom>
            <a:noFill/>
          </p:spPr>
          <p:txBody>
            <a:bodyPr wrap="none" rtlCol="0" anchor="t">
              <a:spAutoFit/>
            </a:bodyPr>
            <a:lstStyle/>
            <a:p>
              <a:pPr algn="l"/>
              <a:r>
                <a:rPr lang="zh-CN" altLang="en-US" dirty="0">
                  <a:solidFill>
                    <a:schemeClr val="tx1">
                      <a:lumMod val="75000"/>
                      <a:lumOff val="25000"/>
                    </a:schemeClr>
                  </a:solidFill>
                  <a:cs typeface="+mn-ea"/>
                  <a:sym typeface="+mn-lt"/>
                </a:rPr>
                <a:t>为职业卫生管理提供科学依据，确定职业病危害监测指标</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527" name="文本框 27"/>
          <p:cNvSpPr txBox="1"/>
          <p:nvPr/>
        </p:nvSpPr>
        <p:spPr>
          <a:xfrm>
            <a:off x="3862705" y="1413510"/>
            <a:ext cx="7703185" cy="4862870"/>
          </a:xfrm>
          <a:prstGeom prst="rect">
            <a:avLst/>
          </a:prstGeom>
          <a:noFill/>
        </p:spPr>
        <p:txBody>
          <a:bodyPr wrap="square">
            <a:spAutoFit/>
          </a:bodyPr>
          <a:lstStyle/>
          <a:p>
            <a:pPr marL="285750" indent="-285750">
              <a:lnSpc>
                <a:spcPts val="3065"/>
              </a:lnSpc>
              <a:buClr>
                <a:srgbClr val="0070C0"/>
              </a:buClr>
              <a:buFont typeface="Wingdings" panose="05000000000000000000" charset="0"/>
              <a:buChar char="l"/>
            </a:pPr>
            <a:r>
              <a:rPr lang="zh-CN" altLang="en-US" b="1" dirty="0">
                <a:solidFill>
                  <a:srgbClr val="0070C0"/>
                </a:solidFill>
                <a:cs typeface="+mn-ea"/>
                <a:sym typeface="+mn-lt"/>
              </a:rPr>
              <a:t>经验法</a:t>
            </a:r>
          </a:p>
          <a:p>
            <a:pPr indent="0">
              <a:lnSpc>
                <a:spcPts val="3065"/>
              </a:lnSpc>
              <a:buClr>
                <a:srgbClr val="0070C0"/>
              </a:buClr>
              <a:buFont typeface="Wingdings" panose="05000000000000000000" charset="0"/>
              <a:buNone/>
            </a:pPr>
            <a:r>
              <a:rPr lang="zh-CN" altLang="en-US" sz="1400" dirty="0">
                <a:solidFill>
                  <a:schemeClr val="tx1">
                    <a:lumMod val="75000"/>
                    <a:lumOff val="25000"/>
                  </a:schemeClr>
                </a:solidFill>
                <a:cs typeface="+mn-ea"/>
                <a:sym typeface="+mn-lt"/>
              </a:rPr>
              <a:t>依据专业知识和工作经验，直观地对工作场所存在的危害因素进行辨识分析，适用于传统行业项目，受知识、经验的限制，可能出现遗漏和偏差。</a:t>
            </a:r>
          </a:p>
          <a:p>
            <a:pPr marL="285750" indent="-285750" algn="just">
              <a:lnSpc>
                <a:spcPts val="3065"/>
              </a:lnSpc>
              <a:buClr>
                <a:srgbClr val="0070C0"/>
              </a:buClr>
              <a:buFont typeface="Wingdings" panose="05000000000000000000" charset="0"/>
              <a:buChar char="l"/>
            </a:pPr>
            <a:r>
              <a:rPr lang="zh-CN" altLang="en-US" b="1" dirty="0">
                <a:solidFill>
                  <a:srgbClr val="0070C0"/>
                </a:solidFill>
                <a:cs typeface="+mn-ea"/>
                <a:sym typeface="+mn-lt"/>
              </a:rPr>
              <a:t>类比法</a:t>
            </a:r>
          </a:p>
          <a:p>
            <a:pPr indent="0" algn="just">
              <a:lnSpc>
                <a:spcPts val="3065"/>
              </a:lnSpc>
              <a:buClr>
                <a:srgbClr val="0070C0"/>
              </a:buClr>
              <a:buFont typeface="Wingdings" panose="05000000000000000000" charset="0"/>
              <a:buNone/>
            </a:pPr>
            <a:r>
              <a:rPr lang="zh-CN" altLang="en-US" sz="1400" dirty="0">
                <a:solidFill>
                  <a:schemeClr val="tx1">
                    <a:lumMod val="75000"/>
                    <a:lumOff val="25000"/>
                  </a:schemeClr>
                </a:solidFill>
                <a:cs typeface="+mn-ea"/>
                <a:sym typeface="+mn-lt"/>
              </a:rPr>
              <a:t>是借鉴类似工程调查和监测资料，分析危害因素，适用于已有相同或相似项目危害因素的识别，但可比性的差异带来偏差。</a:t>
            </a:r>
          </a:p>
          <a:p>
            <a:pPr marL="285750" indent="-285750">
              <a:lnSpc>
                <a:spcPts val="3065"/>
              </a:lnSpc>
              <a:buClr>
                <a:srgbClr val="0070C0"/>
              </a:buClr>
              <a:buFont typeface="Wingdings" panose="05000000000000000000" charset="0"/>
              <a:buChar char="l"/>
            </a:pPr>
            <a:r>
              <a:rPr lang="zh-CN" altLang="en-US" b="1" dirty="0">
                <a:solidFill>
                  <a:srgbClr val="0070C0"/>
                </a:solidFill>
                <a:cs typeface="+mn-ea"/>
                <a:sym typeface="+mn-lt"/>
              </a:rPr>
              <a:t>检查表法</a:t>
            </a:r>
          </a:p>
          <a:p>
            <a:pPr indent="0">
              <a:lnSpc>
                <a:spcPts val="3065"/>
              </a:lnSpc>
              <a:buClr>
                <a:srgbClr val="0070C0"/>
              </a:buClr>
              <a:buFont typeface="Wingdings" panose="05000000000000000000" charset="0"/>
              <a:buNone/>
            </a:pPr>
            <a:r>
              <a:rPr lang="zh-CN" altLang="en-US" sz="1400" dirty="0">
                <a:solidFill>
                  <a:schemeClr val="tx1">
                    <a:lumMod val="75000"/>
                    <a:lumOff val="25000"/>
                  </a:schemeClr>
                </a:solidFill>
                <a:cs typeface="+mn-ea"/>
                <a:sym typeface="+mn-lt"/>
              </a:rPr>
              <a:t>对工段、装置、设备、生产环节、劳动过程的相关要素以检查表的方式进行检查，辨识分析可能产生危害因素，适用范围较广，但通用性较差、受经验等因素的影响、实施起来花费时间长</a:t>
            </a:r>
          </a:p>
          <a:p>
            <a:pPr marL="285750" indent="-285750" algn="just">
              <a:lnSpc>
                <a:spcPts val="3065"/>
              </a:lnSpc>
              <a:buClr>
                <a:srgbClr val="0070C0"/>
              </a:buClr>
              <a:buSzPct val="100000"/>
              <a:buFont typeface="Wingdings" panose="05000000000000000000" charset="0"/>
              <a:buChar char="l"/>
            </a:pPr>
            <a:r>
              <a:rPr lang="zh-CN" altLang="en-US" b="1" dirty="0">
                <a:solidFill>
                  <a:srgbClr val="0070C0"/>
                </a:solidFill>
                <a:cs typeface="+mn-ea"/>
                <a:sym typeface="+mn-lt"/>
              </a:rPr>
              <a:t>检测法</a:t>
            </a:r>
          </a:p>
          <a:p>
            <a:pPr indent="0" algn="just">
              <a:lnSpc>
                <a:spcPts val="3065"/>
              </a:lnSpc>
              <a:buClr>
                <a:srgbClr val="0070C0"/>
              </a:buClr>
              <a:buSzPct val="100000"/>
              <a:buFont typeface="Wingdings" panose="05000000000000000000" charset="0"/>
              <a:buNone/>
            </a:pPr>
            <a:r>
              <a:rPr lang="zh-CN" altLang="en-US" sz="1400" dirty="0">
                <a:solidFill>
                  <a:schemeClr val="tx1">
                    <a:lumMod val="75000"/>
                    <a:lumOff val="25000"/>
                  </a:schemeClr>
                </a:solidFill>
                <a:cs typeface="+mn-ea"/>
                <a:sym typeface="+mn-lt"/>
              </a:rPr>
              <a:t>在对工作场所进行调查基础上，应用采样分析仪器对可能存在的危害因素进行分析，适用于存在混合性、不确定的因素项目，真实可靠，可以识别其他方法难以发现的因素，但受仪器设备限制</a:t>
            </a:r>
          </a:p>
        </p:txBody>
      </p:sp>
      <p:grpSp>
        <p:nvGrpSpPr>
          <p:cNvPr id="67" name="组合 66"/>
          <p:cNvGrpSpPr/>
          <p:nvPr/>
        </p:nvGrpSpPr>
        <p:grpSpPr>
          <a:xfrm>
            <a:off x="407035" y="404495"/>
            <a:ext cx="4222115" cy="775335"/>
            <a:chOff x="641" y="637"/>
            <a:chExt cx="6649"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5610"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职业危害因素识别</a:t>
              </a:r>
            </a:p>
          </p:txBody>
        </p:sp>
      </p:grpSp>
      <p:cxnSp>
        <p:nvCxnSpPr>
          <p:cNvPr id="2" name="直接连接符 1"/>
          <p:cNvCxnSpPr/>
          <p:nvPr/>
        </p:nvCxnSpPr>
        <p:spPr>
          <a:xfrm>
            <a:off x="3637280" y="1743075"/>
            <a:ext cx="0" cy="4362450"/>
          </a:xfrm>
          <a:prstGeom prst="line">
            <a:avLst/>
          </a:prstGeom>
          <a:ln w="12700" cmpd="sng">
            <a:solidFill>
              <a:schemeClr val="bg1">
                <a:lumMod val="75000"/>
              </a:schemeClr>
            </a:solidFill>
            <a:prstDash val="lgDashDotDot"/>
          </a:ln>
        </p:spPr>
        <p:style>
          <a:lnRef idx="1">
            <a:schemeClr val="accent1"/>
          </a:lnRef>
          <a:fillRef idx="0">
            <a:schemeClr val="accent1"/>
          </a:fillRef>
          <a:effectRef idx="0">
            <a:schemeClr val="accent1"/>
          </a:effectRef>
          <a:fontRef idx="minor">
            <a:schemeClr val="tx1"/>
          </a:fontRef>
        </p:style>
      </p:cxnSp>
      <p:pic>
        <p:nvPicPr>
          <p:cNvPr id="3" name="图片 2" descr="51miz-E1136003-E2B6B2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39470" y="1845310"/>
            <a:ext cx="1995805" cy="455485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49527"/>
                                        </p:tgtEl>
                                        <p:attrNameLst>
                                          <p:attrName>style.visibility</p:attrName>
                                        </p:attrNameLst>
                                      </p:cBhvr>
                                      <p:to>
                                        <p:strVal val="visible"/>
                                      </p:to>
                                    </p:set>
                                    <p:animEffect transition="in" filter="wipe(left)">
                                      <p:cBhvr>
                                        <p:cTn id="7" dur="1500"/>
                                        <p:tgtEl>
                                          <p:spTgt spid="10495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5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538" name="AutoShape 4"/>
          <p:cNvSpPr>
            <a:spLocks noChangeArrowheads="1"/>
          </p:cNvSpPr>
          <p:nvPr/>
        </p:nvSpPr>
        <p:spPr bwMode="auto">
          <a:xfrm rot="10800000">
            <a:off x="7846060" y="11568827"/>
            <a:ext cx="5209540" cy="551657"/>
          </a:xfrm>
          <a:custGeom>
            <a:avLst/>
            <a:gdLst>
              <a:gd name="T0" fmla="*/ 4050597 w 21600"/>
              <a:gd name="T1" fmla="*/ 80963 h 21600"/>
              <a:gd name="T2" fmla="*/ 2109788 w 21600"/>
              <a:gd name="T3" fmla="*/ 161925 h 21600"/>
              <a:gd name="T4" fmla="*/ 168978 w 21600"/>
              <a:gd name="T5" fmla="*/ 80963 h 21600"/>
              <a:gd name="T6" fmla="*/ 2109788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close/>
              </a:path>
            </a:pathLst>
          </a:custGeom>
          <a:noFill/>
        </p:spPr>
        <p:txBody>
          <a:bodyPr wrap="square" rtlCol="0">
            <a:spAutoFit/>
          </a:bodyPr>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zh-CN" altLang="en-US" sz="1600">
              <a:solidFill>
                <a:srgbClr val="404040"/>
              </a:solidFill>
              <a:latin typeface="+mn-lt"/>
              <a:ea typeface="+mn-ea"/>
              <a:cs typeface="+mn-ea"/>
              <a:sym typeface="+mn-lt"/>
            </a:endParaRPr>
          </a:p>
        </p:txBody>
      </p:sp>
      <p:sp>
        <p:nvSpPr>
          <p:cNvPr id="1049539" name="AutoShape 5"/>
          <p:cNvSpPr>
            <a:spLocks noChangeArrowheads="1"/>
          </p:cNvSpPr>
          <p:nvPr/>
        </p:nvSpPr>
        <p:spPr bwMode="auto">
          <a:xfrm>
            <a:off x="7846060" y="10729595"/>
            <a:ext cx="5209540" cy="551657"/>
          </a:xfrm>
          <a:custGeom>
            <a:avLst/>
            <a:gdLst>
              <a:gd name="T0" fmla="*/ 4050597 w 21600"/>
              <a:gd name="T1" fmla="*/ 400844 h 21600"/>
              <a:gd name="T2" fmla="*/ 2109788 w 21600"/>
              <a:gd name="T3" fmla="*/ 801688 h 21600"/>
              <a:gd name="T4" fmla="*/ 168978 w 21600"/>
              <a:gd name="T5" fmla="*/ 400844 h 21600"/>
              <a:gd name="T6" fmla="*/ 2109788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close/>
              </a:path>
            </a:pathLst>
          </a:custGeom>
          <a:noFill/>
        </p:spPr>
        <p:txBody>
          <a:bodyPr wrap="square" rtlCol="0">
            <a:spAutoFit/>
          </a:bodyPr>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zh-CN" altLang="en-US" sz="1600">
              <a:solidFill>
                <a:srgbClr val="404040"/>
              </a:solidFill>
              <a:latin typeface="+mn-lt"/>
              <a:ea typeface="+mn-ea"/>
              <a:cs typeface="+mn-ea"/>
              <a:sym typeface="+mn-lt"/>
            </a:endParaRPr>
          </a:p>
        </p:txBody>
      </p:sp>
      <p:sp>
        <p:nvSpPr>
          <p:cNvPr id="1049540" name="WordArt 6"/>
          <p:cNvSpPr>
            <a:spLocks noChangeArrowheads="1" noChangeShapeType="1" noTextEdit="1"/>
          </p:cNvSpPr>
          <p:nvPr/>
        </p:nvSpPr>
        <p:spPr bwMode="auto">
          <a:xfrm>
            <a:off x="7609205" y="10662285"/>
            <a:ext cx="941070" cy="415290"/>
          </a:xfrm>
          <a:prstGeom prst="rect">
            <a:avLst/>
          </a:prstGeom>
          <a:noFill/>
        </p:spPr>
        <p:txBody>
          <a:bodyPr wrap="none" numCol="1" fromWordArt="1"/>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zh-CN" altLang="zh-CN" sz="1600" dirty="0">
              <a:solidFill>
                <a:srgbClr val="404040"/>
              </a:solidFill>
              <a:latin typeface="+mn-lt"/>
              <a:ea typeface="+mn-ea"/>
              <a:cs typeface="+mn-ea"/>
              <a:sym typeface="+mn-lt"/>
            </a:endParaRPr>
          </a:p>
        </p:txBody>
      </p:sp>
      <p:sp>
        <p:nvSpPr>
          <p:cNvPr id="1049541" name="AutoShape 7"/>
          <p:cNvSpPr>
            <a:spLocks noChangeArrowheads="1"/>
          </p:cNvSpPr>
          <p:nvPr/>
        </p:nvSpPr>
        <p:spPr bwMode="auto">
          <a:xfrm rot="10800000">
            <a:off x="7846060" y="9949583"/>
            <a:ext cx="5209540" cy="737699"/>
          </a:xfrm>
          <a:custGeom>
            <a:avLst/>
            <a:gdLst>
              <a:gd name="T0" fmla="*/ 3649737 w 21600"/>
              <a:gd name="T1" fmla="*/ 309563 h 21600"/>
              <a:gd name="T2" fmla="*/ 2109788 w 21600"/>
              <a:gd name="T3" fmla="*/ 619125 h 21600"/>
              <a:gd name="T4" fmla="*/ 569838 w 21600"/>
              <a:gd name="T5" fmla="*/ 309563 h 21600"/>
              <a:gd name="T6" fmla="*/ 2109788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close/>
              </a:path>
            </a:pathLst>
          </a:custGeom>
          <a:noFill/>
        </p:spPr>
        <p:txBody>
          <a:bodyPr wrap="square" rtlCol="0">
            <a:spAutoFit/>
          </a:bodyPr>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zh-CN" altLang="en-US" sz="1600">
              <a:solidFill>
                <a:srgbClr val="404040"/>
              </a:solidFill>
              <a:latin typeface="+mn-lt"/>
              <a:ea typeface="+mn-ea"/>
              <a:cs typeface="+mn-ea"/>
              <a:sym typeface="+mn-lt"/>
            </a:endParaRPr>
          </a:p>
        </p:txBody>
      </p:sp>
      <p:sp>
        <p:nvSpPr>
          <p:cNvPr id="1049542" name="AutoShape 8"/>
          <p:cNvSpPr>
            <a:spLocks noChangeArrowheads="1"/>
          </p:cNvSpPr>
          <p:nvPr/>
        </p:nvSpPr>
        <p:spPr bwMode="auto">
          <a:xfrm>
            <a:off x="6451600" y="9023350"/>
            <a:ext cx="4197985" cy="555701"/>
          </a:xfrm>
          <a:custGeom>
            <a:avLst/>
            <a:gdLst>
              <a:gd name="T0" fmla="*/ 3251971 w 21600"/>
              <a:gd name="T1" fmla="*/ 323056 h 21600"/>
              <a:gd name="T2" fmla="*/ 1700213 w 21600"/>
              <a:gd name="T3" fmla="*/ 646112 h 21600"/>
              <a:gd name="T4" fmla="*/ 148454 w 21600"/>
              <a:gd name="T5" fmla="*/ 323056 h 21600"/>
              <a:gd name="T6" fmla="*/ 1700213 w 21600"/>
              <a:gd name="T7" fmla="*/ 0 h 21600"/>
              <a:gd name="T8" fmla="*/ 0 60000 65536"/>
              <a:gd name="T9" fmla="*/ 0 60000 65536"/>
              <a:gd name="T10" fmla="*/ 0 60000 65536"/>
              <a:gd name="T11" fmla="*/ 0 60000 65536"/>
              <a:gd name="T12" fmla="*/ 2743 w 21600"/>
              <a:gd name="T13" fmla="*/ 2743 h 21600"/>
              <a:gd name="T14" fmla="*/ 18857 w 21600"/>
              <a:gd name="T15" fmla="*/ 18857 h 21600"/>
            </a:gdLst>
            <a:ahLst/>
            <a:cxnLst>
              <a:cxn ang="T8">
                <a:pos x="T0" y="T1"/>
              </a:cxn>
              <a:cxn ang="T9">
                <a:pos x="T2" y="T3"/>
              </a:cxn>
              <a:cxn ang="T10">
                <a:pos x="T4" y="T5"/>
              </a:cxn>
              <a:cxn ang="T11">
                <a:pos x="T6" y="T7"/>
              </a:cxn>
            </a:cxnLst>
            <a:rect l="T12" t="T13" r="T14" b="T15"/>
            <a:pathLst>
              <a:path w="21600" h="21600">
                <a:moveTo>
                  <a:pt x="0" y="0"/>
                </a:moveTo>
                <a:lnTo>
                  <a:pt x="1885" y="21600"/>
                </a:lnTo>
                <a:lnTo>
                  <a:pt x="19715" y="21600"/>
                </a:lnTo>
                <a:lnTo>
                  <a:pt x="21600" y="0"/>
                </a:lnTo>
                <a:close/>
              </a:path>
            </a:pathLst>
          </a:custGeom>
          <a:noFill/>
        </p:spPr>
        <p:txBody>
          <a:bodyPr wrap="square" rtlCol="0">
            <a:spAutoFit/>
          </a:bodyPr>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zh-CN" altLang="en-US" sz="1600">
              <a:solidFill>
                <a:srgbClr val="404040"/>
              </a:solidFill>
              <a:latin typeface="+mn-lt"/>
              <a:ea typeface="+mn-ea"/>
              <a:cs typeface="+mn-ea"/>
              <a:sym typeface="+mn-lt"/>
            </a:endParaRPr>
          </a:p>
        </p:txBody>
      </p:sp>
      <p:sp>
        <p:nvSpPr>
          <p:cNvPr id="1049543" name="WordArt 9"/>
          <p:cNvSpPr>
            <a:spLocks noChangeArrowheads="1" noChangeShapeType="1" noTextEdit="1"/>
          </p:cNvSpPr>
          <p:nvPr/>
        </p:nvSpPr>
        <p:spPr bwMode="auto">
          <a:xfrm>
            <a:off x="7527290" y="9282430"/>
            <a:ext cx="883285" cy="430530"/>
          </a:xfrm>
          <a:prstGeom prst="rect">
            <a:avLst/>
          </a:prstGeom>
          <a:noFill/>
        </p:spPr>
        <p:txBody>
          <a:bodyPr wrap="none" numCol="1" fromWordArt="1"/>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en-US" altLang="zh-CN" sz="1600" dirty="0">
              <a:solidFill>
                <a:srgbClr val="404040"/>
              </a:solidFill>
              <a:latin typeface="+mn-lt"/>
              <a:ea typeface="+mn-ea"/>
              <a:cs typeface="+mn-ea"/>
              <a:sym typeface="+mn-lt"/>
            </a:endParaRPr>
          </a:p>
        </p:txBody>
      </p:sp>
      <p:sp>
        <p:nvSpPr>
          <p:cNvPr id="1049544" name="AutoShape 10"/>
          <p:cNvSpPr>
            <a:spLocks noChangeArrowheads="1"/>
          </p:cNvSpPr>
          <p:nvPr/>
        </p:nvSpPr>
        <p:spPr bwMode="auto">
          <a:xfrm rot="10800000">
            <a:off x="8352155" y="8750703"/>
            <a:ext cx="4197985" cy="737699"/>
          </a:xfrm>
          <a:custGeom>
            <a:avLst/>
            <a:gdLst>
              <a:gd name="T0" fmla="*/ 2941210 w 21600"/>
              <a:gd name="T1" fmla="*/ 249238 h 21600"/>
              <a:gd name="T2" fmla="*/ 1700213 w 21600"/>
              <a:gd name="T3" fmla="*/ 498475 h 21600"/>
              <a:gd name="T4" fmla="*/ 459215 w 21600"/>
              <a:gd name="T5" fmla="*/ 249238 h 21600"/>
              <a:gd name="T6" fmla="*/ 1700213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close/>
              </a:path>
            </a:pathLst>
          </a:custGeom>
          <a:noFill/>
        </p:spPr>
        <p:txBody>
          <a:bodyPr wrap="square" rtlCol="0">
            <a:spAutoFit/>
          </a:bodyPr>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zh-CN" altLang="en-US" sz="1600">
              <a:solidFill>
                <a:srgbClr val="404040"/>
              </a:solidFill>
              <a:latin typeface="+mn-lt"/>
              <a:ea typeface="+mn-ea"/>
              <a:cs typeface="+mn-ea"/>
              <a:sym typeface="+mn-lt"/>
            </a:endParaRPr>
          </a:p>
        </p:txBody>
      </p:sp>
      <p:sp>
        <p:nvSpPr>
          <p:cNvPr id="1049546" name="WordArt 13"/>
          <p:cNvSpPr>
            <a:spLocks noChangeArrowheads="1" noChangeShapeType="1" noTextEdit="1"/>
          </p:cNvSpPr>
          <p:nvPr/>
        </p:nvSpPr>
        <p:spPr bwMode="auto">
          <a:xfrm>
            <a:off x="7610475" y="8218170"/>
            <a:ext cx="718185" cy="534035"/>
          </a:xfrm>
          <a:prstGeom prst="rect">
            <a:avLst/>
          </a:prstGeom>
          <a:noFill/>
        </p:spPr>
        <p:txBody>
          <a:bodyPr wrap="none" numCol="1" fromWordArt="1"/>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en-US" altLang="zh-CN" sz="1600" dirty="0">
              <a:solidFill>
                <a:srgbClr val="404040"/>
              </a:solidFill>
              <a:latin typeface="+mn-lt"/>
              <a:ea typeface="+mn-ea"/>
              <a:cs typeface="+mn-ea"/>
              <a:sym typeface="+mn-lt"/>
            </a:endParaRPr>
          </a:p>
        </p:txBody>
      </p:sp>
      <p:sp>
        <p:nvSpPr>
          <p:cNvPr id="1049548" name="AutoShape 20"/>
          <p:cNvSpPr>
            <a:spLocks noChangeArrowheads="1"/>
          </p:cNvSpPr>
          <p:nvPr/>
        </p:nvSpPr>
        <p:spPr bwMode="auto">
          <a:xfrm>
            <a:off x="9155430" y="7465060"/>
            <a:ext cx="2590800" cy="571879"/>
          </a:xfrm>
          <a:custGeom>
            <a:avLst/>
            <a:gdLst>
              <a:gd name="T0" fmla="*/ 1985677 w 21600"/>
              <a:gd name="T1" fmla="*/ 197644 h 21600"/>
              <a:gd name="T2" fmla="*/ 1049338 w 21600"/>
              <a:gd name="T3" fmla="*/ 395287 h 21600"/>
              <a:gd name="T4" fmla="*/ 112998 w 21600"/>
              <a:gd name="T5" fmla="*/ 197644 h 21600"/>
              <a:gd name="T6" fmla="*/ 1049338 w 21600"/>
              <a:gd name="T7" fmla="*/ 0 h 21600"/>
              <a:gd name="T8" fmla="*/ 0 60000 65536"/>
              <a:gd name="T9" fmla="*/ 0 60000 65536"/>
              <a:gd name="T10" fmla="*/ 0 60000 65536"/>
              <a:gd name="T11" fmla="*/ 0 60000 65536"/>
              <a:gd name="T12" fmla="*/ 2963 w 21600"/>
              <a:gd name="T13" fmla="*/ 2963 h 21600"/>
              <a:gd name="T14" fmla="*/ 18637 w 21600"/>
              <a:gd name="T15" fmla="*/ 18637 h 21600"/>
            </a:gdLst>
            <a:ahLst/>
            <a:cxnLst>
              <a:cxn ang="T8">
                <a:pos x="T0" y="T1"/>
              </a:cxn>
              <a:cxn ang="T9">
                <a:pos x="T2" y="T3"/>
              </a:cxn>
              <a:cxn ang="T10">
                <a:pos x="T4" y="T5"/>
              </a:cxn>
              <a:cxn ang="T11">
                <a:pos x="T6" y="T7"/>
              </a:cxn>
            </a:cxnLst>
            <a:rect l="T12" t="T13" r="T14" b="T15"/>
            <a:pathLst>
              <a:path w="21600" h="21600">
                <a:moveTo>
                  <a:pt x="0" y="0"/>
                </a:moveTo>
                <a:lnTo>
                  <a:pt x="2326" y="21600"/>
                </a:lnTo>
                <a:lnTo>
                  <a:pt x="19274" y="21600"/>
                </a:lnTo>
                <a:lnTo>
                  <a:pt x="21600" y="0"/>
                </a:lnTo>
                <a:close/>
              </a:path>
            </a:pathLst>
          </a:custGeom>
          <a:noFill/>
        </p:spPr>
        <p:txBody>
          <a:bodyPr wrap="square" rtlCol="0">
            <a:spAutoFit/>
          </a:bodyPr>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zh-CN" altLang="en-US" sz="1600">
              <a:solidFill>
                <a:srgbClr val="404040"/>
              </a:solidFill>
              <a:latin typeface="+mn-lt"/>
              <a:ea typeface="+mn-ea"/>
              <a:cs typeface="+mn-ea"/>
              <a:sym typeface="+mn-lt"/>
            </a:endParaRPr>
          </a:p>
        </p:txBody>
      </p:sp>
      <p:sp>
        <p:nvSpPr>
          <p:cNvPr id="1049550" name="Line 28"/>
          <p:cNvSpPr>
            <a:spLocks noChangeShapeType="1"/>
          </p:cNvSpPr>
          <p:nvPr/>
        </p:nvSpPr>
        <p:spPr bwMode="auto">
          <a:xfrm flipH="1">
            <a:off x="4754880" y="7833360"/>
            <a:ext cx="4416425" cy="0"/>
          </a:xfrm>
          <a:prstGeom prst="line">
            <a:avLst/>
          </a:prstGeom>
          <a:noFill/>
        </p:spPr>
        <p:txBody>
          <a:bodyPr wrap="square" rtlCol="0">
            <a:spAutoFit/>
          </a:bodyPr>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zh-CN" altLang="en-US" sz="1600">
              <a:solidFill>
                <a:srgbClr val="404040"/>
              </a:solidFill>
              <a:latin typeface="+mn-lt"/>
              <a:ea typeface="+mn-ea"/>
              <a:cs typeface="+mn-ea"/>
              <a:sym typeface="+mn-lt"/>
            </a:endParaRPr>
          </a:p>
        </p:txBody>
      </p:sp>
      <p:sp>
        <p:nvSpPr>
          <p:cNvPr id="1049551" name="Line 30"/>
          <p:cNvSpPr>
            <a:spLocks noChangeShapeType="1"/>
          </p:cNvSpPr>
          <p:nvPr/>
        </p:nvSpPr>
        <p:spPr bwMode="auto">
          <a:xfrm flipH="1">
            <a:off x="4180840" y="8787765"/>
            <a:ext cx="4704080" cy="0"/>
          </a:xfrm>
          <a:prstGeom prst="line">
            <a:avLst/>
          </a:prstGeom>
          <a:noFill/>
        </p:spPr>
        <p:txBody>
          <a:bodyPr wrap="square" rtlCol="0">
            <a:spAutoFit/>
          </a:bodyPr>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zh-CN" altLang="en-US" sz="1600">
              <a:solidFill>
                <a:srgbClr val="404040"/>
              </a:solidFill>
              <a:latin typeface="+mn-lt"/>
              <a:ea typeface="+mn-ea"/>
              <a:cs typeface="+mn-ea"/>
              <a:sym typeface="+mn-lt"/>
            </a:endParaRPr>
          </a:p>
        </p:txBody>
      </p:sp>
      <p:sp>
        <p:nvSpPr>
          <p:cNvPr id="1049552" name="Line 32"/>
          <p:cNvSpPr>
            <a:spLocks noChangeShapeType="1"/>
          </p:cNvSpPr>
          <p:nvPr/>
        </p:nvSpPr>
        <p:spPr bwMode="auto">
          <a:xfrm flipH="1">
            <a:off x="3798570" y="9970135"/>
            <a:ext cx="4656455" cy="0"/>
          </a:xfrm>
          <a:prstGeom prst="line">
            <a:avLst/>
          </a:prstGeom>
          <a:noFill/>
        </p:spPr>
        <p:txBody>
          <a:bodyPr wrap="square" rtlCol="0">
            <a:spAutoFit/>
          </a:bodyPr>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zh-CN" altLang="en-US" sz="1600">
              <a:solidFill>
                <a:srgbClr val="404040"/>
              </a:solidFill>
              <a:latin typeface="+mn-lt"/>
              <a:ea typeface="+mn-ea"/>
              <a:cs typeface="+mn-ea"/>
              <a:sym typeface="+mn-lt"/>
            </a:endParaRPr>
          </a:p>
        </p:txBody>
      </p:sp>
      <p:sp>
        <p:nvSpPr>
          <p:cNvPr id="1049553" name="Line 34"/>
          <p:cNvSpPr>
            <a:spLocks noChangeShapeType="1"/>
          </p:cNvSpPr>
          <p:nvPr/>
        </p:nvSpPr>
        <p:spPr bwMode="auto">
          <a:xfrm flipH="1">
            <a:off x="3224530" y="11470005"/>
            <a:ext cx="4799330" cy="0"/>
          </a:xfrm>
          <a:prstGeom prst="line">
            <a:avLst/>
          </a:prstGeom>
          <a:noFill/>
        </p:spPr>
        <p:txBody>
          <a:bodyPr wrap="square" rtlCol="0">
            <a:spAutoFit/>
          </a:bodyPr>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fontAlgn="auto">
              <a:lnSpc>
                <a:spcPct val="150000"/>
              </a:lnSpc>
            </a:pPr>
            <a:endParaRPr lang="zh-CN" altLang="en-US" sz="1600">
              <a:solidFill>
                <a:srgbClr val="404040"/>
              </a:solidFill>
              <a:latin typeface="+mn-lt"/>
              <a:ea typeface="+mn-ea"/>
              <a:cs typeface="+mn-ea"/>
              <a:sym typeface="+mn-lt"/>
            </a:endParaRPr>
          </a:p>
        </p:txBody>
      </p:sp>
      <p:grpSp>
        <p:nvGrpSpPr>
          <p:cNvPr id="114" name="组合 113"/>
          <p:cNvGrpSpPr/>
          <p:nvPr/>
        </p:nvGrpSpPr>
        <p:grpSpPr>
          <a:xfrm>
            <a:off x="681355" y="2287270"/>
            <a:ext cx="3331845" cy="1049020"/>
            <a:chOff x="847" y="3602"/>
            <a:chExt cx="5247" cy="1652"/>
          </a:xfrm>
        </p:grpSpPr>
        <p:sp>
          <p:nvSpPr>
            <p:cNvPr id="1049549" name="WordArt 21"/>
            <p:cNvSpPr>
              <a:spLocks noChangeArrowheads="1" noChangeShapeType="1" noTextEdit="1"/>
            </p:cNvSpPr>
            <p:nvPr/>
          </p:nvSpPr>
          <p:spPr bwMode="auto">
            <a:xfrm>
              <a:off x="3530" y="3602"/>
              <a:ext cx="2564" cy="669"/>
            </a:xfrm>
            <a:prstGeom prst="rect">
              <a:avLst/>
            </a:prstGeom>
            <a:noFill/>
          </p:spPr>
          <p:txBody>
            <a:bodyPr wrap="none" numCol="1" fromWordArt="1"/>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algn="r" fontAlgn="auto">
                <a:lnSpc>
                  <a:spcPct val="100000"/>
                </a:lnSpc>
              </a:pPr>
              <a:r>
                <a:rPr lang="zh-CN" altLang="en-US" sz="2000" dirty="0">
                  <a:solidFill>
                    <a:srgbClr val="0070C0"/>
                  </a:solidFill>
                  <a:latin typeface="+mn-lt"/>
                  <a:ea typeface="+mn-ea"/>
                  <a:cs typeface="+mn-ea"/>
                  <a:sym typeface="+mn-lt"/>
                </a:rPr>
                <a:t>消除取代</a:t>
              </a:r>
            </a:p>
          </p:txBody>
        </p:sp>
        <p:sp>
          <p:nvSpPr>
            <p:cNvPr id="1049554" name="TextBox 64"/>
            <p:cNvSpPr txBox="1"/>
            <p:nvPr/>
          </p:nvSpPr>
          <p:spPr>
            <a:xfrm>
              <a:off x="847" y="4151"/>
              <a:ext cx="5247" cy="1103"/>
            </a:xfrm>
            <a:prstGeom prst="rect">
              <a:avLst/>
            </a:prstGeom>
            <a:noFill/>
          </p:spPr>
          <p:txBody>
            <a:bodyPr wrap="square" rtlCol="0">
              <a:spAutoFit/>
            </a:bodyPr>
            <a:lstStyle>
              <a:defPPr>
                <a:defRPr lang="zh-CN"/>
              </a:defPPr>
              <a:lvl1pPr fontAlgn="auto">
                <a:lnSpc>
                  <a:spcPct val="150000"/>
                </a:lnSpc>
                <a:defRPr sz="1600" b="1">
                  <a:solidFill>
                    <a:srgbClr val="404040"/>
                  </a:solidFill>
                  <a:latin typeface="微软雅黑" panose="020B0503020204020204" pitchFamily="34" charset="-122"/>
                  <a:ea typeface="微软雅黑" panose="020B0503020204020204" pitchFamily="34" charset="-122"/>
                </a:defRPr>
              </a:lvl1pPr>
            </a:lstStyle>
            <a:p>
              <a:pPr algn="r"/>
              <a:r>
                <a:rPr lang="zh-CN" altLang="en-US" sz="1400" b="0" dirty="0">
                  <a:solidFill>
                    <a:schemeClr val="tx1">
                      <a:lumMod val="75000"/>
                      <a:lumOff val="25000"/>
                    </a:schemeClr>
                  </a:solidFill>
                  <a:latin typeface="+mn-lt"/>
                  <a:ea typeface="+mn-ea"/>
                  <a:cs typeface="+mn-ea"/>
                  <a:sym typeface="+mn-lt"/>
                </a:rPr>
                <a:t>工艺改进、设备更新减少有毒原料使用量；使用无毒、低毒原料替代高</a:t>
              </a:r>
              <a:r>
                <a:rPr lang="zh-CN" altLang="en-US" sz="1400" b="0">
                  <a:solidFill>
                    <a:schemeClr val="tx1">
                      <a:lumMod val="75000"/>
                      <a:lumOff val="25000"/>
                    </a:schemeClr>
                  </a:solidFill>
                  <a:latin typeface="+mn-lt"/>
                  <a:ea typeface="+mn-ea"/>
                  <a:cs typeface="+mn-ea"/>
                  <a:sym typeface="+mn-lt"/>
                </a:rPr>
                <a:t>毒原料</a:t>
              </a:r>
              <a:endParaRPr lang="zh-CN" altLang="en-US" sz="1400" b="0" dirty="0">
                <a:solidFill>
                  <a:schemeClr val="tx1">
                    <a:lumMod val="75000"/>
                    <a:lumOff val="25000"/>
                  </a:schemeClr>
                </a:solidFill>
                <a:latin typeface="+mn-lt"/>
                <a:ea typeface="+mn-ea"/>
                <a:cs typeface="+mn-ea"/>
                <a:sym typeface="+mn-lt"/>
              </a:endParaRPr>
            </a:p>
          </p:txBody>
        </p:sp>
      </p:grpSp>
      <p:grpSp>
        <p:nvGrpSpPr>
          <p:cNvPr id="67" name="组合 66"/>
          <p:cNvGrpSpPr/>
          <p:nvPr/>
        </p:nvGrpSpPr>
        <p:grpSpPr>
          <a:xfrm>
            <a:off x="407035" y="404495"/>
            <a:ext cx="4222115" cy="775335"/>
            <a:chOff x="641" y="637"/>
            <a:chExt cx="6649"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5610"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职业危害因素控制</a:t>
              </a:r>
            </a:p>
          </p:txBody>
        </p:sp>
      </p:grpSp>
      <p:grpSp>
        <p:nvGrpSpPr>
          <p:cNvPr id="113" name="组合 112"/>
          <p:cNvGrpSpPr/>
          <p:nvPr/>
        </p:nvGrpSpPr>
        <p:grpSpPr>
          <a:xfrm>
            <a:off x="4235450" y="2722245"/>
            <a:ext cx="3721100" cy="1744980"/>
            <a:chOff x="2341" y="1933"/>
            <a:chExt cx="9558" cy="4482"/>
          </a:xfrm>
        </p:grpSpPr>
        <p:cxnSp>
          <p:nvCxnSpPr>
            <p:cNvPr id="13" name="Straight Connector 90"/>
            <p:cNvCxnSpPr/>
            <p:nvPr/>
          </p:nvCxnSpPr>
          <p:spPr>
            <a:xfrm flipH="1">
              <a:off x="2680" y="4313"/>
              <a:ext cx="3221" cy="571"/>
            </a:xfrm>
            <a:prstGeom prst="line">
              <a:avLst/>
            </a:prstGeom>
            <a:noFill/>
            <a:ln w="19050" cap="flat" cmpd="sng" algn="ctr">
              <a:solidFill>
                <a:srgbClr val="FFFFFF">
                  <a:lumMod val="75000"/>
                </a:srgbClr>
              </a:solidFill>
              <a:prstDash val="dashDot"/>
            </a:ln>
            <a:effectLst/>
          </p:spPr>
        </p:cxnSp>
        <p:cxnSp>
          <p:nvCxnSpPr>
            <p:cNvPr id="57" name="Straight Connector 88"/>
            <p:cNvCxnSpPr/>
            <p:nvPr/>
          </p:nvCxnSpPr>
          <p:spPr>
            <a:xfrm>
              <a:off x="2694" y="2529"/>
              <a:ext cx="3221" cy="571"/>
            </a:xfrm>
            <a:prstGeom prst="line">
              <a:avLst/>
            </a:prstGeom>
            <a:noFill/>
            <a:ln w="19050" cap="flat" cmpd="sng" algn="ctr">
              <a:solidFill>
                <a:srgbClr val="FFFFFF">
                  <a:lumMod val="75000"/>
                </a:srgbClr>
              </a:solidFill>
              <a:prstDash val="dashDot"/>
            </a:ln>
            <a:effectLst/>
          </p:spPr>
        </p:cxnSp>
        <p:sp>
          <p:nvSpPr>
            <p:cNvPr id="59" name="Oval 2"/>
            <p:cNvSpPr/>
            <p:nvPr/>
          </p:nvSpPr>
          <p:spPr bwMode="auto">
            <a:xfrm>
              <a:off x="2341" y="4602"/>
              <a:ext cx="540" cy="540"/>
            </a:xfrm>
            <a:prstGeom prst="ellipse">
              <a:avLst/>
            </a:prstGeom>
            <a:solidFill>
              <a:srgbClr val="67ACDF"/>
            </a:solidFill>
            <a:ln w="25400" cap="flat" cmpd="sng" algn="ctr">
              <a:noFill/>
              <a:prstDash val="solid"/>
            </a:ln>
            <a:effectLst/>
          </p:spPr>
          <p:txBody>
            <a:bodyPr anchor="ctr"/>
            <a:lstStyle/>
            <a:p>
              <a:pPr algn="ctr"/>
              <a:endParaRPr>
                <a:cs typeface="+mn-ea"/>
                <a:sym typeface="+mn-lt"/>
              </a:endParaRPr>
            </a:p>
          </p:txBody>
        </p:sp>
        <p:sp>
          <p:nvSpPr>
            <p:cNvPr id="60" name="Oval 65"/>
            <p:cNvSpPr/>
            <p:nvPr/>
          </p:nvSpPr>
          <p:spPr bwMode="auto">
            <a:xfrm>
              <a:off x="2348" y="2259"/>
              <a:ext cx="540" cy="540"/>
            </a:xfrm>
            <a:prstGeom prst="ellipse">
              <a:avLst/>
            </a:prstGeom>
            <a:solidFill>
              <a:srgbClr val="175CA8"/>
            </a:solidFill>
            <a:ln w="25400" cap="flat" cmpd="sng" algn="ctr">
              <a:noFill/>
              <a:prstDash val="solid"/>
            </a:ln>
            <a:effectLst/>
          </p:spPr>
          <p:txBody>
            <a:bodyPr anchor="ctr"/>
            <a:lstStyle/>
            <a:p>
              <a:pPr algn="ctr"/>
              <a:endParaRPr>
                <a:cs typeface="+mn-ea"/>
                <a:sym typeface="+mn-lt"/>
              </a:endParaRPr>
            </a:p>
          </p:txBody>
        </p:sp>
        <p:cxnSp>
          <p:nvCxnSpPr>
            <p:cNvPr id="71" name="Straight Connector 97"/>
            <p:cNvCxnSpPr/>
            <p:nvPr/>
          </p:nvCxnSpPr>
          <p:spPr>
            <a:xfrm>
              <a:off x="8322" y="4349"/>
              <a:ext cx="3221" cy="571"/>
            </a:xfrm>
            <a:prstGeom prst="line">
              <a:avLst/>
            </a:prstGeom>
            <a:noFill/>
            <a:ln w="19050" cap="flat" cmpd="sng" algn="ctr">
              <a:solidFill>
                <a:srgbClr val="FFFFFF">
                  <a:lumMod val="75000"/>
                </a:srgbClr>
              </a:solidFill>
              <a:prstDash val="dashDot"/>
            </a:ln>
            <a:effectLst/>
          </p:spPr>
        </p:cxnSp>
        <p:cxnSp>
          <p:nvCxnSpPr>
            <p:cNvPr id="72" name="Straight Connector 98"/>
            <p:cNvCxnSpPr/>
            <p:nvPr/>
          </p:nvCxnSpPr>
          <p:spPr>
            <a:xfrm flipH="1">
              <a:off x="8335" y="2565"/>
              <a:ext cx="3221" cy="571"/>
            </a:xfrm>
            <a:prstGeom prst="line">
              <a:avLst/>
            </a:prstGeom>
            <a:noFill/>
            <a:ln w="19050" cap="flat" cmpd="sng" algn="ctr">
              <a:solidFill>
                <a:srgbClr val="FFFFFF">
                  <a:lumMod val="75000"/>
                </a:srgbClr>
              </a:solidFill>
              <a:prstDash val="dashDot"/>
            </a:ln>
            <a:effectLst/>
          </p:spPr>
        </p:cxnSp>
        <p:sp>
          <p:nvSpPr>
            <p:cNvPr id="73" name="Oval 91"/>
            <p:cNvSpPr/>
            <p:nvPr/>
          </p:nvSpPr>
          <p:spPr bwMode="auto">
            <a:xfrm>
              <a:off x="11351" y="4602"/>
              <a:ext cx="540" cy="540"/>
            </a:xfrm>
            <a:prstGeom prst="ellipse">
              <a:avLst/>
            </a:prstGeom>
            <a:solidFill>
              <a:srgbClr val="67ACDF"/>
            </a:solidFill>
            <a:ln w="25400" cap="flat" cmpd="sng" algn="ctr">
              <a:noFill/>
              <a:prstDash val="solid"/>
            </a:ln>
            <a:effectLst/>
          </p:spPr>
          <p:txBody>
            <a:bodyPr anchor="ctr"/>
            <a:lstStyle/>
            <a:p>
              <a:pPr algn="ctr"/>
              <a:endParaRPr>
                <a:cs typeface="+mn-ea"/>
                <a:sym typeface="+mn-lt"/>
              </a:endParaRPr>
            </a:p>
          </p:txBody>
        </p:sp>
        <p:sp>
          <p:nvSpPr>
            <p:cNvPr id="74" name="Oval 92"/>
            <p:cNvSpPr/>
            <p:nvPr/>
          </p:nvSpPr>
          <p:spPr bwMode="auto">
            <a:xfrm>
              <a:off x="11359" y="2259"/>
              <a:ext cx="540" cy="540"/>
            </a:xfrm>
            <a:prstGeom prst="ellipse">
              <a:avLst/>
            </a:prstGeom>
            <a:solidFill>
              <a:srgbClr val="175CA8"/>
            </a:solidFill>
            <a:ln w="25400" cap="flat" cmpd="sng" algn="ctr">
              <a:noFill/>
              <a:prstDash val="solid"/>
            </a:ln>
            <a:effectLst/>
          </p:spPr>
          <p:txBody>
            <a:bodyPr anchor="ctr"/>
            <a:lstStyle/>
            <a:p>
              <a:pPr algn="ctr"/>
              <a:endParaRPr>
                <a:cs typeface="+mn-ea"/>
                <a:sym typeface="+mn-lt"/>
              </a:endParaRPr>
            </a:p>
          </p:txBody>
        </p:sp>
        <p:grpSp>
          <p:nvGrpSpPr>
            <p:cNvPr id="81" name="Group 1"/>
            <p:cNvGrpSpPr/>
            <p:nvPr/>
          </p:nvGrpSpPr>
          <p:grpSpPr>
            <a:xfrm>
              <a:off x="4869" y="1933"/>
              <a:ext cx="4665" cy="4483"/>
              <a:chOff x="4122557" y="1636323"/>
              <a:chExt cx="3949700" cy="3795712"/>
            </a:xfrm>
          </p:grpSpPr>
          <p:sp>
            <p:nvSpPr>
              <p:cNvPr id="82" name="Freeform: Shape 33"/>
              <p:cNvSpPr/>
              <p:nvPr/>
            </p:nvSpPr>
            <p:spPr bwMode="auto">
              <a:xfrm>
                <a:off x="4134191" y="1641934"/>
                <a:ext cx="3938066" cy="3776073"/>
              </a:xfrm>
              <a:custGeom>
                <a:avLst/>
                <a:gdLst>
                  <a:gd name="T0" fmla="*/ 2147483646 w 570"/>
                  <a:gd name="T1" fmla="*/ 2147483646 h 567"/>
                  <a:gd name="T2" fmla="*/ 2147483646 w 570"/>
                  <a:gd name="T3" fmla="*/ 2147483646 h 567"/>
                  <a:gd name="T4" fmla="*/ 867452690 w 570"/>
                  <a:gd name="T5" fmla="*/ 2147483646 h 567"/>
                  <a:gd name="T6" fmla="*/ 1663799238 w 570"/>
                  <a:gd name="T7" fmla="*/ 2147483646 h 567"/>
                  <a:gd name="T8" fmla="*/ 1948208720 w 570"/>
                  <a:gd name="T9" fmla="*/ 2147483646 h 567"/>
                  <a:gd name="T10" fmla="*/ 355511852 w 570"/>
                  <a:gd name="T11" fmla="*/ 2147483646 h 567"/>
                  <a:gd name="T12" fmla="*/ 227527585 w 570"/>
                  <a:gd name="T13" fmla="*/ 2147483646 h 567"/>
                  <a:gd name="T14" fmla="*/ 355511852 w 570"/>
                  <a:gd name="T15" fmla="*/ 2147483646 h 567"/>
                  <a:gd name="T16" fmla="*/ 2147483646 w 570"/>
                  <a:gd name="T17" fmla="*/ 2147483646 h 567"/>
                  <a:gd name="T18" fmla="*/ 2147483646 w 570"/>
                  <a:gd name="T19" fmla="*/ 2147483646 h 567"/>
                  <a:gd name="T20" fmla="*/ 2147483646 w 570"/>
                  <a:gd name="T21" fmla="*/ 2147483646 h 567"/>
                  <a:gd name="T22" fmla="*/ 2147483646 w 570"/>
                  <a:gd name="T23" fmla="*/ 2147483646 h 567"/>
                  <a:gd name="T24" fmla="*/ 2147483646 w 570"/>
                  <a:gd name="T25" fmla="*/ 2147483646 h 567"/>
                  <a:gd name="T26" fmla="*/ 2147483646 w 570"/>
                  <a:gd name="T27" fmla="*/ 2147483646 h 567"/>
                  <a:gd name="T28" fmla="*/ 1023877905 w 570"/>
                  <a:gd name="T29" fmla="*/ 2147483646 h 567"/>
                  <a:gd name="T30" fmla="*/ 2147483646 w 570"/>
                  <a:gd name="T31" fmla="*/ 2147483646 h 567"/>
                  <a:gd name="T32" fmla="*/ 2147483646 w 570"/>
                  <a:gd name="T33" fmla="*/ 2147483646 h 567"/>
                  <a:gd name="T34" fmla="*/ 2147483646 w 570"/>
                  <a:gd name="T35" fmla="*/ 2147483646 h 567"/>
                  <a:gd name="T36" fmla="*/ 2147483646 w 570"/>
                  <a:gd name="T37" fmla="*/ 2147483646 h 567"/>
                  <a:gd name="T38" fmla="*/ 2147483646 w 570"/>
                  <a:gd name="T39" fmla="*/ 2147483646 h 567"/>
                  <a:gd name="T40" fmla="*/ 2147483646 w 570"/>
                  <a:gd name="T41" fmla="*/ 2147483646 h 567"/>
                  <a:gd name="T42" fmla="*/ 0 w 570"/>
                  <a:gd name="T43" fmla="*/ 2147483646 h 567"/>
                  <a:gd name="T44" fmla="*/ 270189008 w 570"/>
                  <a:gd name="T45" fmla="*/ 2147483646 h 567"/>
                  <a:gd name="T46" fmla="*/ 284409482 w 570"/>
                  <a:gd name="T47" fmla="*/ 2147483646 h 567"/>
                  <a:gd name="T48" fmla="*/ 270189008 w 570"/>
                  <a:gd name="T49" fmla="*/ 2147483646 h 567"/>
                  <a:gd name="T50" fmla="*/ 241748059 w 570"/>
                  <a:gd name="T51" fmla="*/ 2147483646 h 567"/>
                  <a:gd name="T52" fmla="*/ 99543319 w 570"/>
                  <a:gd name="T53" fmla="*/ 2147483646 h 567"/>
                  <a:gd name="T54" fmla="*/ 853232216 w 570"/>
                  <a:gd name="T55" fmla="*/ 1903075127 h 567"/>
                  <a:gd name="T56" fmla="*/ 981216482 w 570"/>
                  <a:gd name="T57" fmla="*/ 1789460501 h 567"/>
                  <a:gd name="T58" fmla="*/ 2147483646 w 570"/>
                  <a:gd name="T59" fmla="*/ 2147483646 h 567"/>
                  <a:gd name="T60" fmla="*/ 2147483646 w 570"/>
                  <a:gd name="T61" fmla="*/ 2147483646 h 567"/>
                  <a:gd name="T62" fmla="*/ 2147483646 w 570"/>
                  <a:gd name="T63" fmla="*/ 2147483646 h 567"/>
                  <a:gd name="T64" fmla="*/ 1820224453 w 570"/>
                  <a:gd name="T65" fmla="*/ 937335735 h 567"/>
                  <a:gd name="T66" fmla="*/ 2019311090 w 570"/>
                  <a:gd name="T67" fmla="*/ 724306428 h 567"/>
                  <a:gd name="T68" fmla="*/ 2019311090 w 570"/>
                  <a:gd name="T69" fmla="*/ 724306428 h 567"/>
                  <a:gd name="T70" fmla="*/ 2147483646 w 570"/>
                  <a:gd name="T71" fmla="*/ 227233020 h 567"/>
                  <a:gd name="T72" fmla="*/ 2147483646 w 570"/>
                  <a:gd name="T73" fmla="*/ 113618394 h 567"/>
                  <a:gd name="T74" fmla="*/ 2147483646 w 570"/>
                  <a:gd name="T75" fmla="*/ 298244045 h 567"/>
                  <a:gd name="T76" fmla="*/ 2147483646 w 570"/>
                  <a:gd name="T77" fmla="*/ 184625651 h 567"/>
                  <a:gd name="T78" fmla="*/ 2147483646 w 570"/>
                  <a:gd name="T79" fmla="*/ 198829363 h 567"/>
                  <a:gd name="T80" fmla="*/ 2147483646 w 570"/>
                  <a:gd name="T81" fmla="*/ 2147483646 h 567"/>
                  <a:gd name="T82" fmla="*/ 2147483646 w 570"/>
                  <a:gd name="T83" fmla="*/ 2147483646 h 567"/>
                  <a:gd name="T84" fmla="*/ 2147483646 w 570"/>
                  <a:gd name="T85" fmla="*/ 2147483646 h 567"/>
                  <a:gd name="T86" fmla="*/ 2147483646 w 570"/>
                  <a:gd name="T87" fmla="*/ 2147483646 h 567"/>
                  <a:gd name="T88" fmla="*/ 2147483646 w 570"/>
                  <a:gd name="T89" fmla="*/ 2147483646 h 567"/>
                  <a:gd name="T90" fmla="*/ 2147483646 w 570"/>
                  <a:gd name="T91" fmla="*/ 2147483646 h 567"/>
                  <a:gd name="T92" fmla="*/ 2147483646 w 570"/>
                  <a:gd name="T93" fmla="*/ 2147483646 h 567"/>
                  <a:gd name="T94" fmla="*/ 2147483646 w 570"/>
                  <a:gd name="T95" fmla="*/ 2147483646 h 567"/>
                  <a:gd name="T96" fmla="*/ 2147483646 w 570"/>
                  <a:gd name="T97" fmla="*/ 2147483646 h 567"/>
                  <a:gd name="T98" fmla="*/ 2147483646 w 570"/>
                  <a:gd name="T99" fmla="*/ 2147483646 h 567"/>
                  <a:gd name="T100" fmla="*/ 2147483646 w 570"/>
                  <a:gd name="T101" fmla="*/ 2147483646 h 567"/>
                  <a:gd name="T102" fmla="*/ 2147483646 w 570"/>
                  <a:gd name="T103" fmla="*/ 2147483646 h 567"/>
                  <a:gd name="T104" fmla="*/ 2147483646 w 570"/>
                  <a:gd name="T105" fmla="*/ 2147483646 h 567"/>
                  <a:gd name="T106" fmla="*/ 2147483646 w 570"/>
                  <a:gd name="T107" fmla="*/ 2147483646 h 567"/>
                  <a:gd name="T108" fmla="*/ 2147483646 w 570"/>
                  <a:gd name="T109" fmla="*/ 355051358 h 567"/>
                  <a:gd name="T110" fmla="*/ 2147483646 w 570"/>
                  <a:gd name="T111" fmla="*/ 0 h 56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0" h="567">
                    <a:moveTo>
                      <a:pt x="285" y="546"/>
                    </a:moveTo>
                    <a:cubicBezTo>
                      <a:pt x="250" y="546"/>
                      <a:pt x="216" y="548"/>
                      <a:pt x="189" y="552"/>
                    </a:cubicBezTo>
                    <a:cubicBezTo>
                      <a:pt x="189" y="552"/>
                      <a:pt x="189" y="552"/>
                      <a:pt x="189" y="552"/>
                    </a:cubicBezTo>
                    <a:cubicBezTo>
                      <a:pt x="190" y="552"/>
                      <a:pt x="190" y="552"/>
                      <a:pt x="190" y="552"/>
                    </a:cubicBezTo>
                    <a:cubicBezTo>
                      <a:pt x="216" y="548"/>
                      <a:pt x="250" y="546"/>
                      <a:pt x="285" y="546"/>
                    </a:cubicBezTo>
                    <a:cubicBezTo>
                      <a:pt x="285" y="546"/>
                      <a:pt x="285" y="546"/>
                      <a:pt x="285" y="546"/>
                    </a:cubicBezTo>
                    <a:moveTo>
                      <a:pt x="50" y="426"/>
                    </a:moveTo>
                    <a:cubicBezTo>
                      <a:pt x="54" y="428"/>
                      <a:pt x="57" y="431"/>
                      <a:pt x="60" y="434"/>
                    </a:cubicBezTo>
                    <a:cubicBezTo>
                      <a:pt x="60" y="434"/>
                      <a:pt x="61" y="435"/>
                      <a:pt x="61" y="435"/>
                    </a:cubicBezTo>
                    <a:cubicBezTo>
                      <a:pt x="67" y="441"/>
                      <a:pt x="73" y="446"/>
                      <a:pt x="79" y="452"/>
                    </a:cubicBezTo>
                    <a:cubicBezTo>
                      <a:pt x="80" y="453"/>
                      <a:pt x="80" y="453"/>
                      <a:pt x="80" y="453"/>
                    </a:cubicBezTo>
                    <a:cubicBezTo>
                      <a:pt x="93" y="464"/>
                      <a:pt x="105" y="476"/>
                      <a:pt x="117" y="488"/>
                    </a:cubicBezTo>
                    <a:cubicBezTo>
                      <a:pt x="118" y="489"/>
                      <a:pt x="118" y="489"/>
                      <a:pt x="118" y="490"/>
                    </a:cubicBezTo>
                    <a:cubicBezTo>
                      <a:pt x="124" y="496"/>
                      <a:pt x="130" y="502"/>
                      <a:pt x="135" y="507"/>
                    </a:cubicBezTo>
                    <a:cubicBezTo>
                      <a:pt x="136" y="508"/>
                      <a:pt x="136" y="508"/>
                      <a:pt x="137" y="509"/>
                    </a:cubicBezTo>
                    <a:cubicBezTo>
                      <a:pt x="143" y="516"/>
                      <a:pt x="149" y="523"/>
                      <a:pt x="155" y="529"/>
                    </a:cubicBezTo>
                    <a:cubicBezTo>
                      <a:pt x="126" y="496"/>
                      <a:pt x="85" y="456"/>
                      <a:pt x="50" y="426"/>
                    </a:cubicBezTo>
                    <a:moveTo>
                      <a:pt x="25" y="405"/>
                    </a:moveTo>
                    <a:cubicBezTo>
                      <a:pt x="16" y="409"/>
                      <a:pt x="16" y="409"/>
                      <a:pt x="16" y="409"/>
                    </a:cubicBezTo>
                    <a:cubicBezTo>
                      <a:pt x="16" y="409"/>
                      <a:pt x="16" y="409"/>
                      <a:pt x="16" y="409"/>
                    </a:cubicBezTo>
                    <a:cubicBezTo>
                      <a:pt x="16" y="409"/>
                      <a:pt x="16" y="409"/>
                      <a:pt x="16" y="409"/>
                    </a:cubicBezTo>
                    <a:cubicBezTo>
                      <a:pt x="25" y="405"/>
                      <a:pt x="25" y="405"/>
                      <a:pt x="25" y="405"/>
                    </a:cubicBezTo>
                    <a:cubicBezTo>
                      <a:pt x="30" y="409"/>
                      <a:pt x="36" y="413"/>
                      <a:pt x="41" y="418"/>
                    </a:cubicBezTo>
                    <a:cubicBezTo>
                      <a:pt x="36" y="413"/>
                      <a:pt x="30" y="409"/>
                      <a:pt x="25" y="405"/>
                    </a:cubicBezTo>
                    <a:moveTo>
                      <a:pt x="292" y="304"/>
                    </a:moveTo>
                    <a:cubicBezTo>
                      <a:pt x="292" y="304"/>
                      <a:pt x="292" y="304"/>
                      <a:pt x="292" y="304"/>
                    </a:cubicBezTo>
                    <a:cubicBezTo>
                      <a:pt x="305" y="333"/>
                      <a:pt x="329" y="392"/>
                      <a:pt x="352" y="446"/>
                    </a:cubicBezTo>
                    <a:cubicBezTo>
                      <a:pt x="340" y="416"/>
                      <a:pt x="340" y="416"/>
                      <a:pt x="340" y="416"/>
                    </a:cubicBezTo>
                    <a:cubicBezTo>
                      <a:pt x="292" y="304"/>
                      <a:pt x="292" y="304"/>
                      <a:pt x="292" y="304"/>
                    </a:cubicBezTo>
                    <a:moveTo>
                      <a:pt x="275" y="303"/>
                    </a:moveTo>
                    <a:cubicBezTo>
                      <a:pt x="272" y="311"/>
                      <a:pt x="268" y="321"/>
                      <a:pt x="264" y="332"/>
                    </a:cubicBezTo>
                    <a:cubicBezTo>
                      <a:pt x="251" y="363"/>
                      <a:pt x="234" y="404"/>
                      <a:pt x="219" y="444"/>
                    </a:cubicBezTo>
                    <a:cubicBezTo>
                      <a:pt x="264" y="331"/>
                      <a:pt x="264" y="331"/>
                      <a:pt x="264" y="331"/>
                    </a:cubicBezTo>
                    <a:cubicBezTo>
                      <a:pt x="275" y="303"/>
                      <a:pt x="275" y="303"/>
                      <a:pt x="275" y="303"/>
                    </a:cubicBezTo>
                    <a:cubicBezTo>
                      <a:pt x="275" y="303"/>
                      <a:pt x="275" y="303"/>
                      <a:pt x="275" y="303"/>
                    </a:cubicBezTo>
                    <a:moveTo>
                      <a:pt x="304" y="292"/>
                    </a:moveTo>
                    <a:cubicBezTo>
                      <a:pt x="304" y="292"/>
                      <a:pt x="304" y="292"/>
                      <a:pt x="304" y="292"/>
                    </a:cubicBezTo>
                    <a:cubicBezTo>
                      <a:pt x="334" y="304"/>
                      <a:pt x="394" y="329"/>
                      <a:pt x="449" y="351"/>
                    </a:cubicBezTo>
                    <a:cubicBezTo>
                      <a:pt x="446" y="350"/>
                      <a:pt x="446" y="350"/>
                      <a:pt x="446" y="350"/>
                    </a:cubicBezTo>
                    <a:cubicBezTo>
                      <a:pt x="446" y="350"/>
                      <a:pt x="446" y="350"/>
                      <a:pt x="446" y="350"/>
                    </a:cubicBezTo>
                    <a:cubicBezTo>
                      <a:pt x="401" y="332"/>
                      <a:pt x="352" y="312"/>
                      <a:pt x="320" y="299"/>
                    </a:cubicBezTo>
                    <a:cubicBezTo>
                      <a:pt x="351" y="311"/>
                      <a:pt x="397" y="330"/>
                      <a:pt x="441" y="348"/>
                    </a:cubicBezTo>
                    <a:cubicBezTo>
                      <a:pt x="304" y="292"/>
                      <a:pt x="304" y="292"/>
                      <a:pt x="304" y="292"/>
                    </a:cubicBezTo>
                    <a:moveTo>
                      <a:pt x="264" y="292"/>
                    </a:moveTo>
                    <a:cubicBezTo>
                      <a:pt x="225" y="308"/>
                      <a:pt x="136" y="346"/>
                      <a:pt x="72" y="373"/>
                    </a:cubicBezTo>
                    <a:cubicBezTo>
                      <a:pt x="72" y="373"/>
                      <a:pt x="72" y="373"/>
                      <a:pt x="72" y="373"/>
                    </a:cubicBezTo>
                    <a:cubicBezTo>
                      <a:pt x="264" y="292"/>
                      <a:pt x="264" y="292"/>
                      <a:pt x="264" y="292"/>
                    </a:cubicBezTo>
                    <a:cubicBezTo>
                      <a:pt x="264" y="292"/>
                      <a:pt x="264" y="292"/>
                      <a:pt x="264" y="292"/>
                    </a:cubicBezTo>
                    <a:moveTo>
                      <a:pt x="121" y="216"/>
                    </a:moveTo>
                    <a:cubicBezTo>
                      <a:pt x="264" y="275"/>
                      <a:pt x="264" y="275"/>
                      <a:pt x="264" y="275"/>
                    </a:cubicBezTo>
                    <a:cubicBezTo>
                      <a:pt x="264" y="275"/>
                      <a:pt x="264" y="275"/>
                      <a:pt x="264" y="275"/>
                    </a:cubicBezTo>
                    <a:cubicBezTo>
                      <a:pt x="239" y="265"/>
                      <a:pt x="191" y="245"/>
                      <a:pt x="144" y="225"/>
                    </a:cubicBezTo>
                    <a:cubicBezTo>
                      <a:pt x="136" y="222"/>
                      <a:pt x="129" y="219"/>
                      <a:pt x="121" y="216"/>
                    </a:cubicBezTo>
                    <a:moveTo>
                      <a:pt x="446" y="216"/>
                    </a:moveTo>
                    <a:cubicBezTo>
                      <a:pt x="316" y="270"/>
                      <a:pt x="316" y="270"/>
                      <a:pt x="316" y="270"/>
                    </a:cubicBezTo>
                    <a:cubicBezTo>
                      <a:pt x="303" y="275"/>
                      <a:pt x="303" y="275"/>
                      <a:pt x="303" y="275"/>
                    </a:cubicBezTo>
                    <a:cubicBezTo>
                      <a:pt x="303" y="275"/>
                      <a:pt x="303" y="275"/>
                      <a:pt x="303" y="275"/>
                    </a:cubicBezTo>
                    <a:cubicBezTo>
                      <a:pt x="328" y="265"/>
                      <a:pt x="373" y="246"/>
                      <a:pt x="419" y="227"/>
                    </a:cubicBezTo>
                    <a:cubicBezTo>
                      <a:pt x="384" y="242"/>
                      <a:pt x="350" y="256"/>
                      <a:pt x="325" y="266"/>
                    </a:cubicBezTo>
                    <a:cubicBezTo>
                      <a:pt x="350" y="256"/>
                      <a:pt x="384" y="242"/>
                      <a:pt x="419" y="227"/>
                    </a:cubicBezTo>
                    <a:cubicBezTo>
                      <a:pt x="428" y="223"/>
                      <a:pt x="437" y="219"/>
                      <a:pt x="446" y="216"/>
                    </a:cubicBezTo>
                    <a:moveTo>
                      <a:pt x="447" y="215"/>
                    </a:moveTo>
                    <a:cubicBezTo>
                      <a:pt x="447" y="215"/>
                      <a:pt x="447" y="215"/>
                      <a:pt x="447" y="215"/>
                    </a:cubicBezTo>
                    <a:cubicBezTo>
                      <a:pt x="447" y="215"/>
                      <a:pt x="447" y="215"/>
                      <a:pt x="447" y="215"/>
                    </a:cubicBezTo>
                    <a:cubicBezTo>
                      <a:pt x="447" y="215"/>
                      <a:pt x="447" y="215"/>
                      <a:pt x="447" y="215"/>
                    </a:cubicBezTo>
                    <a:moveTo>
                      <a:pt x="0" y="171"/>
                    </a:moveTo>
                    <a:cubicBezTo>
                      <a:pt x="0" y="176"/>
                      <a:pt x="2" y="180"/>
                      <a:pt x="7" y="182"/>
                    </a:cubicBezTo>
                    <a:cubicBezTo>
                      <a:pt x="16" y="186"/>
                      <a:pt x="16" y="186"/>
                      <a:pt x="16" y="186"/>
                    </a:cubicBezTo>
                    <a:cubicBezTo>
                      <a:pt x="18" y="200"/>
                      <a:pt x="19" y="216"/>
                      <a:pt x="19" y="232"/>
                    </a:cubicBezTo>
                    <a:cubicBezTo>
                      <a:pt x="19" y="233"/>
                      <a:pt x="19" y="233"/>
                      <a:pt x="19" y="233"/>
                    </a:cubicBezTo>
                    <a:cubicBezTo>
                      <a:pt x="20" y="241"/>
                      <a:pt x="20" y="249"/>
                      <a:pt x="20" y="258"/>
                    </a:cubicBezTo>
                    <a:cubicBezTo>
                      <a:pt x="20" y="258"/>
                      <a:pt x="20" y="259"/>
                      <a:pt x="20" y="259"/>
                    </a:cubicBezTo>
                    <a:cubicBezTo>
                      <a:pt x="20" y="276"/>
                      <a:pt x="20" y="294"/>
                      <a:pt x="20" y="311"/>
                    </a:cubicBezTo>
                    <a:cubicBezTo>
                      <a:pt x="20" y="311"/>
                      <a:pt x="20" y="312"/>
                      <a:pt x="20" y="312"/>
                    </a:cubicBezTo>
                    <a:cubicBezTo>
                      <a:pt x="19" y="320"/>
                      <a:pt x="19" y="328"/>
                      <a:pt x="19" y="336"/>
                    </a:cubicBezTo>
                    <a:cubicBezTo>
                      <a:pt x="19" y="337"/>
                      <a:pt x="19" y="338"/>
                      <a:pt x="19" y="339"/>
                    </a:cubicBezTo>
                    <a:cubicBezTo>
                      <a:pt x="18" y="347"/>
                      <a:pt x="18" y="354"/>
                      <a:pt x="17" y="361"/>
                    </a:cubicBezTo>
                    <a:cubicBezTo>
                      <a:pt x="17" y="361"/>
                      <a:pt x="17" y="362"/>
                      <a:pt x="17" y="363"/>
                    </a:cubicBezTo>
                    <a:cubicBezTo>
                      <a:pt x="17" y="370"/>
                      <a:pt x="16" y="376"/>
                      <a:pt x="16" y="382"/>
                    </a:cubicBezTo>
                    <a:cubicBezTo>
                      <a:pt x="21" y="328"/>
                      <a:pt x="22" y="240"/>
                      <a:pt x="16" y="186"/>
                    </a:cubicBezTo>
                    <a:cubicBezTo>
                      <a:pt x="7" y="182"/>
                      <a:pt x="7" y="182"/>
                      <a:pt x="7" y="182"/>
                    </a:cubicBezTo>
                    <a:cubicBezTo>
                      <a:pt x="2" y="180"/>
                      <a:pt x="0" y="176"/>
                      <a:pt x="0" y="171"/>
                    </a:cubicBezTo>
                    <a:moveTo>
                      <a:pt x="69" y="126"/>
                    </a:moveTo>
                    <a:cubicBezTo>
                      <a:pt x="66" y="129"/>
                      <a:pt x="63" y="131"/>
                      <a:pt x="60" y="134"/>
                    </a:cubicBezTo>
                    <a:cubicBezTo>
                      <a:pt x="60" y="134"/>
                      <a:pt x="60" y="134"/>
                      <a:pt x="60" y="134"/>
                    </a:cubicBezTo>
                    <a:cubicBezTo>
                      <a:pt x="50" y="143"/>
                      <a:pt x="40" y="152"/>
                      <a:pt x="31" y="159"/>
                    </a:cubicBezTo>
                    <a:cubicBezTo>
                      <a:pt x="43" y="150"/>
                      <a:pt x="55" y="138"/>
                      <a:pt x="69" y="126"/>
                    </a:cubicBezTo>
                    <a:moveTo>
                      <a:pt x="217" y="123"/>
                    </a:moveTo>
                    <a:cubicBezTo>
                      <a:pt x="276" y="264"/>
                      <a:pt x="276" y="264"/>
                      <a:pt x="276" y="264"/>
                    </a:cubicBezTo>
                    <a:cubicBezTo>
                      <a:pt x="276" y="264"/>
                      <a:pt x="276" y="264"/>
                      <a:pt x="276" y="264"/>
                    </a:cubicBezTo>
                    <a:cubicBezTo>
                      <a:pt x="264" y="235"/>
                      <a:pt x="240" y="177"/>
                      <a:pt x="217" y="123"/>
                    </a:cubicBezTo>
                    <a:moveTo>
                      <a:pt x="352" y="117"/>
                    </a:moveTo>
                    <a:cubicBezTo>
                      <a:pt x="292" y="264"/>
                      <a:pt x="292" y="264"/>
                      <a:pt x="292" y="264"/>
                    </a:cubicBezTo>
                    <a:cubicBezTo>
                      <a:pt x="292" y="264"/>
                      <a:pt x="292" y="264"/>
                      <a:pt x="292" y="264"/>
                    </a:cubicBezTo>
                    <a:cubicBezTo>
                      <a:pt x="300" y="244"/>
                      <a:pt x="314" y="211"/>
                      <a:pt x="329" y="175"/>
                    </a:cubicBezTo>
                    <a:cubicBezTo>
                      <a:pt x="330" y="171"/>
                      <a:pt x="332" y="166"/>
                      <a:pt x="334" y="162"/>
                    </a:cubicBezTo>
                    <a:cubicBezTo>
                      <a:pt x="332" y="166"/>
                      <a:pt x="330" y="171"/>
                      <a:pt x="329" y="175"/>
                    </a:cubicBezTo>
                    <a:cubicBezTo>
                      <a:pt x="336" y="156"/>
                      <a:pt x="344" y="136"/>
                      <a:pt x="352" y="117"/>
                    </a:cubicBezTo>
                    <a:moveTo>
                      <a:pt x="128" y="66"/>
                    </a:moveTo>
                    <a:cubicBezTo>
                      <a:pt x="128" y="66"/>
                      <a:pt x="127" y="67"/>
                      <a:pt x="127" y="67"/>
                    </a:cubicBezTo>
                    <a:cubicBezTo>
                      <a:pt x="127" y="67"/>
                      <a:pt x="128" y="66"/>
                      <a:pt x="128" y="66"/>
                    </a:cubicBezTo>
                    <a:moveTo>
                      <a:pt x="142" y="51"/>
                    </a:moveTo>
                    <a:cubicBezTo>
                      <a:pt x="139" y="54"/>
                      <a:pt x="136" y="57"/>
                      <a:pt x="133" y="60"/>
                    </a:cubicBezTo>
                    <a:cubicBezTo>
                      <a:pt x="133" y="61"/>
                      <a:pt x="133" y="61"/>
                      <a:pt x="133" y="61"/>
                    </a:cubicBezTo>
                    <a:cubicBezTo>
                      <a:pt x="136" y="57"/>
                      <a:pt x="139" y="54"/>
                      <a:pt x="142" y="51"/>
                    </a:cubicBezTo>
                    <a:moveTo>
                      <a:pt x="185" y="16"/>
                    </a:moveTo>
                    <a:cubicBezTo>
                      <a:pt x="211" y="19"/>
                      <a:pt x="245" y="21"/>
                      <a:pt x="279" y="21"/>
                    </a:cubicBezTo>
                    <a:cubicBezTo>
                      <a:pt x="245" y="21"/>
                      <a:pt x="211" y="19"/>
                      <a:pt x="185" y="16"/>
                    </a:cubicBezTo>
                    <a:cubicBezTo>
                      <a:pt x="185" y="16"/>
                      <a:pt x="185" y="16"/>
                      <a:pt x="185" y="16"/>
                    </a:cubicBezTo>
                    <a:moveTo>
                      <a:pt x="395" y="0"/>
                    </a:moveTo>
                    <a:cubicBezTo>
                      <a:pt x="390" y="0"/>
                      <a:pt x="386" y="3"/>
                      <a:pt x="384" y="8"/>
                    </a:cubicBezTo>
                    <a:cubicBezTo>
                      <a:pt x="380" y="16"/>
                      <a:pt x="380" y="16"/>
                      <a:pt x="380" y="16"/>
                    </a:cubicBezTo>
                    <a:cubicBezTo>
                      <a:pt x="354" y="19"/>
                      <a:pt x="319" y="21"/>
                      <a:pt x="285" y="21"/>
                    </a:cubicBezTo>
                    <a:cubicBezTo>
                      <a:pt x="285" y="21"/>
                      <a:pt x="285" y="21"/>
                      <a:pt x="285" y="21"/>
                    </a:cubicBezTo>
                    <a:cubicBezTo>
                      <a:pt x="326" y="21"/>
                      <a:pt x="366" y="18"/>
                      <a:pt x="394" y="14"/>
                    </a:cubicBezTo>
                    <a:cubicBezTo>
                      <a:pt x="394" y="14"/>
                      <a:pt x="394" y="14"/>
                      <a:pt x="394" y="13"/>
                    </a:cubicBezTo>
                    <a:cubicBezTo>
                      <a:pt x="394" y="13"/>
                      <a:pt x="394" y="13"/>
                      <a:pt x="394" y="13"/>
                    </a:cubicBezTo>
                    <a:cubicBezTo>
                      <a:pt x="394" y="14"/>
                      <a:pt x="394" y="14"/>
                      <a:pt x="394" y="14"/>
                    </a:cubicBezTo>
                    <a:cubicBezTo>
                      <a:pt x="394" y="14"/>
                      <a:pt x="394" y="14"/>
                      <a:pt x="394" y="14"/>
                    </a:cubicBezTo>
                    <a:cubicBezTo>
                      <a:pt x="395" y="14"/>
                      <a:pt x="395" y="14"/>
                      <a:pt x="395" y="14"/>
                    </a:cubicBezTo>
                    <a:cubicBezTo>
                      <a:pt x="395" y="14"/>
                      <a:pt x="395" y="14"/>
                      <a:pt x="395" y="14"/>
                    </a:cubicBezTo>
                    <a:cubicBezTo>
                      <a:pt x="429" y="61"/>
                      <a:pt x="506" y="138"/>
                      <a:pt x="552" y="170"/>
                    </a:cubicBezTo>
                    <a:cubicBezTo>
                      <a:pt x="552" y="170"/>
                      <a:pt x="552" y="170"/>
                      <a:pt x="552" y="170"/>
                    </a:cubicBezTo>
                    <a:cubicBezTo>
                      <a:pt x="552" y="170"/>
                      <a:pt x="552" y="170"/>
                      <a:pt x="552" y="170"/>
                    </a:cubicBezTo>
                    <a:cubicBezTo>
                      <a:pt x="552" y="170"/>
                      <a:pt x="552" y="170"/>
                      <a:pt x="552" y="170"/>
                    </a:cubicBezTo>
                    <a:cubicBezTo>
                      <a:pt x="552" y="170"/>
                      <a:pt x="552" y="171"/>
                      <a:pt x="553" y="171"/>
                    </a:cubicBezTo>
                    <a:cubicBezTo>
                      <a:pt x="553" y="171"/>
                      <a:pt x="553" y="171"/>
                      <a:pt x="553" y="171"/>
                    </a:cubicBezTo>
                    <a:cubicBezTo>
                      <a:pt x="552" y="171"/>
                      <a:pt x="552" y="171"/>
                      <a:pt x="552" y="171"/>
                    </a:cubicBezTo>
                    <a:cubicBezTo>
                      <a:pt x="544" y="228"/>
                      <a:pt x="544" y="337"/>
                      <a:pt x="554" y="393"/>
                    </a:cubicBezTo>
                    <a:cubicBezTo>
                      <a:pt x="554" y="393"/>
                      <a:pt x="554" y="393"/>
                      <a:pt x="554" y="393"/>
                    </a:cubicBezTo>
                    <a:cubicBezTo>
                      <a:pt x="554" y="393"/>
                      <a:pt x="554" y="393"/>
                      <a:pt x="554" y="393"/>
                    </a:cubicBezTo>
                    <a:cubicBezTo>
                      <a:pt x="554" y="393"/>
                      <a:pt x="554" y="393"/>
                      <a:pt x="554" y="393"/>
                    </a:cubicBezTo>
                    <a:cubicBezTo>
                      <a:pt x="554" y="393"/>
                      <a:pt x="554" y="393"/>
                      <a:pt x="554" y="393"/>
                    </a:cubicBezTo>
                    <a:cubicBezTo>
                      <a:pt x="553" y="394"/>
                      <a:pt x="553" y="394"/>
                      <a:pt x="553" y="394"/>
                    </a:cubicBezTo>
                    <a:cubicBezTo>
                      <a:pt x="553" y="394"/>
                      <a:pt x="553" y="394"/>
                      <a:pt x="553" y="394"/>
                    </a:cubicBezTo>
                    <a:cubicBezTo>
                      <a:pt x="507" y="428"/>
                      <a:pt x="430" y="506"/>
                      <a:pt x="398" y="552"/>
                    </a:cubicBezTo>
                    <a:cubicBezTo>
                      <a:pt x="398" y="552"/>
                      <a:pt x="398" y="552"/>
                      <a:pt x="398" y="552"/>
                    </a:cubicBezTo>
                    <a:cubicBezTo>
                      <a:pt x="398" y="552"/>
                      <a:pt x="398" y="552"/>
                      <a:pt x="398" y="552"/>
                    </a:cubicBezTo>
                    <a:cubicBezTo>
                      <a:pt x="398" y="552"/>
                      <a:pt x="398" y="552"/>
                      <a:pt x="397" y="552"/>
                    </a:cubicBezTo>
                    <a:cubicBezTo>
                      <a:pt x="397" y="552"/>
                      <a:pt x="397" y="552"/>
                      <a:pt x="397" y="552"/>
                    </a:cubicBezTo>
                    <a:cubicBezTo>
                      <a:pt x="397" y="552"/>
                      <a:pt x="397" y="552"/>
                      <a:pt x="397" y="552"/>
                    </a:cubicBezTo>
                    <a:cubicBezTo>
                      <a:pt x="397" y="552"/>
                      <a:pt x="397" y="552"/>
                      <a:pt x="397" y="552"/>
                    </a:cubicBezTo>
                    <a:cubicBezTo>
                      <a:pt x="371" y="548"/>
                      <a:pt x="334" y="546"/>
                      <a:pt x="296" y="546"/>
                    </a:cubicBezTo>
                    <a:cubicBezTo>
                      <a:pt x="292" y="546"/>
                      <a:pt x="288" y="546"/>
                      <a:pt x="285" y="546"/>
                    </a:cubicBezTo>
                    <a:cubicBezTo>
                      <a:pt x="285" y="546"/>
                      <a:pt x="285" y="546"/>
                      <a:pt x="285" y="546"/>
                    </a:cubicBezTo>
                    <a:cubicBezTo>
                      <a:pt x="288" y="546"/>
                      <a:pt x="292" y="546"/>
                      <a:pt x="296" y="546"/>
                    </a:cubicBezTo>
                    <a:cubicBezTo>
                      <a:pt x="327" y="546"/>
                      <a:pt x="358" y="547"/>
                      <a:pt x="383" y="550"/>
                    </a:cubicBezTo>
                    <a:cubicBezTo>
                      <a:pt x="386" y="560"/>
                      <a:pt x="386" y="560"/>
                      <a:pt x="386" y="560"/>
                    </a:cubicBezTo>
                    <a:cubicBezTo>
                      <a:pt x="388" y="564"/>
                      <a:pt x="393" y="567"/>
                      <a:pt x="398" y="567"/>
                    </a:cubicBezTo>
                    <a:cubicBezTo>
                      <a:pt x="399" y="567"/>
                      <a:pt x="401" y="567"/>
                      <a:pt x="402" y="567"/>
                    </a:cubicBezTo>
                    <a:cubicBezTo>
                      <a:pt x="408" y="564"/>
                      <a:pt x="411" y="557"/>
                      <a:pt x="409" y="551"/>
                    </a:cubicBezTo>
                    <a:cubicBezTo>
                      <a:pt x="405" y="541"/>
                      <a:pt x="405" y="541"/>
                      <a:pt x="405" y="541"/>
                    </a:cubicBezTo>
                    <a:cubicBezTo>
                      <a:pt x="438" y="499"/>
                      <a:pt x="499" y="437"/>
                      <a:pt x="542" y="402"/>
                    </a:cubicBezTo>
                    <a:cubicBezTo>
                      <a:pt x="551" y="406"/>
                      <a:pt x="551" y="406"/>
                      <a:pt x="551" y="406"/>
                    </a:cubicBezTo>
                    <a:cubicBezTo>
                      <a:pt x="552" y="407"/>
                      <a:pt x="554" y="407"/>
                      <a:pt x="556" y="407"/>
                    </a:cubicBezTo>
                    <a:cubicBezTo>
                      <a:pt x="560" y="407"/>
                      <a:pt x="565" y="404"/>
                      <a:pt x="567" y="399"/>
                    </a:cubicBezTo>
                    <a:cubicBezTo>
                      <a:pt x="570" y="393"/>
                      <a:pt x="567" y="386"/>
                      <a:pt x="560" y="383"/>
                    </a:cubicBezTo>
                    <a:cubicBezTo>
                      <a:pt x="552" y="380"/>
                      <a:pt x="552" y="380"/>
                      <a:pt x="552" y="380"/>
                    </a:cubicBezTo>
                    <a:cubicBezTo>
                      <a:pt x="545" y="326"/>
                      <a:pt x="544" y="240"/>
                      <a:pt x="550" y="185"/>
                    </a:cubicBezTo>
                    <a:cubicBezTo>
                      <a:pt x="559" y="182"/>
                      <a:pt x="559" y="182"/>
                      <a:pt x="559" y="182"/>
                    </a:cubicBezTo>
                    <a:cubicBezTo>
                      <a:pt x="565" y="179"/>
                      <a:pt x="568" y="172"/>
                      <a:pt x="565" y="166"/>
                    </a:cubicBezTo>
                    <a:cubicBezTo>
                      <a:pt x="563" y="161"/>
                      <a:pt x="559" y="158"/>
                      <a:pt x="554" y="158"/>
                    </a:cubicBezTo>
                    <a:cubicBezTo>
                      <a:pt x="552" y="158"/>
                      <a:pt x="551" y="158"/>
                      <a:pt x="549" y="159"/>
                    </a:cubicBezTo>
                    <a:cubicBezTo>
                      <a:pt x="541" y="162"/>
                      <a:pt x="541" y="162"/>
                      <a:pt x="541" y="162"/>
                    </a:cubicBezTo>
                    <a:cubicBezTo>
                      <a:pt x="499" y="129"/>
                      <a:pt x="437" y="68"/>
                      <a:pt x="403" y="25"/>
                    </a:cubicBezTo>
                    <a:cubicBezTo>
                      <a:pt x="406" y="17"/>
                      <a:pt x="406" y="17"/>
                      <a:pt x="406" y="17"/>
                    </a:cubicBezTo>
                    <a:cubicBezTo>
                      <a:pt x="409" y="11"/>
                      <a:pt x="406" y="4"/>
                      <a:pt x="400" y="1"/>
                    </a:cubicBezTo>
                    <a:cubicBezTo>
                      <a:pt x="398" y="1"/>
                      <a:pt x="397" y="0"/>
                      <a:pt x="395" y="0"/>
                    </a:cubicBezTo>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3" name="Freeform: Shape 34"/>
              <p:cNvSpPr/>
              <p:nvPr/>
            </p:nvSpPr>
            <p:spPr bwMode="auto">
              <a:xfrm>
                <a:off x="5219050" y="1641934"/>
                <a:ext cx="331565" cy="504973"/>
              </a:xfrm>
              <a:custGeom>
                <a:avLst/>
                <a:gdLst>
                  <a:gd name="T0" fmla="*/ 639686300 w 48"/>
                  <a:gd name="T1" fmla="*/ 819922026 h 76"/>
                  <a:gd name="T2" fmla="*/ 554394291 w 48"/>
                  <a:gd name="T3" fmla="*/ 1046108191 h 76"/>
                  <a:gd name="T4" fmla="*/ 326950189 w 48"/>
                  <a:gd name="T5" fmla="*/ 947152214 h 76"/>
                  <a:gd name="T6" fmla="*/ 28431927 w 48"/>
                  <a:gd name="T7" fmla="*/ 254460375 h 76"/>
                  <a:gd name="T8" fmla="*/ 127938014 w 48"/>
                  <a:gd name="T9" fmla="*/ 28274211 h 76"/>
                  <a:gd name="T10" fmla="*/ 355382116 w 48"/>
                  <a:gd name="T11" fmla="*/ 127230188 h 76"/>
                  <a:gd name="T12" fmla="*/ 639686300 w 48"/>
                  <a:gd name="T13" fmla="*/ 819922026 h 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6">
                    <a:moveTo>
                      <a:pt x="45" y="58"/>
                    </a:moveTo>
                    <a:cubicBezTo>
                      <a:pt x="48" y="64"/>
                      <a:pt x="45" y="71"/>
                      <a:pt x="39" y="74"/>
                    </a:cubicBezTo>
                    <a:cubicBezTo>
                      <a:pt x="33" y="76"/>
                      <a:pt x="26" y="73"/>
                      <a:pt x="23" y="67"/>
                    </a:cubicBezTo>
                    <a:cubicBezTo>
                      <a:pt x="2" y="18"/>
                      <a:pt x="2" y="18"/>
                      <a:pt x="2" y="18"/>
                    </a:cubicBezTo>
                    <a:cubicBezTo>
                      <a:pt x="0" y="12"/>
                      <a:pt x="3" y="5"/>
                      <a:pt x="9" y="2"/>
                    </a:cubicBezTo>
                    <a:cubicBezTo>
                      <a:pt x="15" y="0"/>
                      <a:pt x="22" y="2"/>
                      <a:pt x="25" y="9"/>
                    </a:cubicBezTo>
                    <a:cubicBezTo>
                      <a:pt x="45" y="58"/>
                      <a:pt x="45" y="58"/>
                      <a:pt x="45" y="58"/>
                    </a:cubicBezTo>
                  </a:path>
                </a:pathLst>
              </a:custGeom>
              <a:solidFill>
                <a:srgbClr val="E85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4" name="Freeform: Shape 35"/>
              <p:cNvSpPr/>
              <p:nvPr/>
            </p:nvSpPr>
            <p:spPr bwMode="auto">
              <a:xfrm>
                <a:off x="6629657" y="1636323"/>
                <a:ext cx="331565" cy="504973"/>
              </a:xfrm>
              <a:custGeom>
                <a:avLst/>
                <a:gdLst>
                  <a:gd name="T0" fmla="*/ 355382116 w 48"/>
                  <a:gd name="T1" fmla="*/ 947152214 h 76"/>
                  <a:gd name="T2" fmla="*/ 127938014 w 48"/>
                  <a:gd name="T3" fmla="*/ 1046108191 h 76"/>
                  <a:gd name="T4" fmla="*/ 28431927 w 48"/>
                  <a:gd name="T5" fmla="*/ 819922026 h 76"/>
                  <a:gd name="T6" fmla="*/ 326950189 w 48"/>
                  <a:gd name="T7" fmla="*/ 127230188 h 76"/>
                  <a:gd name="T8" fmla="*/ 554394291 w 48"/>
                  <a:gd name="T9" fmla="*/ 28274211 h 76"/>
                  <a:gd name="T10" fmla="*/ 639686300 w 48"/>
                  <a:gd name="T11" fmla="*/ 254460375 h 76"/>
                  <a:gd name="T12" fmla="*/ 355382116 w 48"/>
                  <a:gd name="T13" fmla="*/ 947152214 h 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6">
                    <a:moveTo>
                      <a:pt x="25" y="67"/>
                    </a:moveTo>
                    <a:cubicBezTo>
                      <a:pt x="22" y="73"/>
                      <a:pt x="15" y="76"/>
                      <a:pt x="9" y="74"/>
                    </a:cubicBezTo>
                    <a:cubicBezTo>
                      <a:pt x="3" y="71"/>
                      <a:pt x="0" y="64"/>
                      <a:pt x="2" y="58"/>
                    </a:cubicBezTo>
                    <a:cubicBezTo>
                      <a:pt x="23" y="9"/>
                      <a:pt x="23" y="9"/>
                      <a:pt x="23" y="9"/>
                    </a:cubicBezTo>
                    <a:cubicBezTo>
                      <a:pt x="25" y="3"/>
                      <a:pt x="32" y="0"/>
                      <a:pt x="39" y="2"/>
                    </a:cubicBezTo>
                    <a:cubicBezTo>
                      <a:pt x="45" y="5"/>
                      <a:pt x="48" y="12"/>
                      <a:pt x="45" y="18"/>
                    </a:cubicBezTo>
                    <a:lnTo>
                      <a:pt x="25" y="67"/>
                    </a:lnTo>
                    <a:close/>
                  </a:path>
                </a:pathLst>
              </a:custGeom>
              <a:solidFill>
                <a:srgbClr val="67ACDF"/>
              </a:solidFill>
              <a:ln>
                <a:noFill/>
              </a:ln>
            </p:spPr>
            <p:txBody>
              <a:bodyPr anchor="ctr"/>
              <a:lstStyle/>
              <a:p>
                <a:pPr algn="ctr"/>
                <a:endParaRPr>
                  <a:cs typeface="+mn-ea"/>
                  <a:sym typeface="+mn-lt"/>
                </a:endParaRPr>
              </a:p>
            </p:txBody>
          </p:sp>
          <p:sp>
            <p:nvSpPr>
              <p:cNvPr id="85" name="Freeform: Shape 36"/>
              <p:cNvSpPr/>
              <p:nvPr/>
            </p:nvSpPr>
            <p:spPr bwMode="auto">
              <a:xfrm>
                <a:off x="7528374" y="2688350"/>
                <a:ext cx="532251" cy="311401"/>
              </a:xfrm>
              <a:custGeom>
                <a:avLst/>
                <a:gdLst>
                  <a:gd name="T0" fmla="*/ 256224920 w 77"/>
                  <a:gd name="T1" fmla="*/ 632548432 h 47"/>
                  <a:gd name="T2" fmla="*/ 42705411 w 77"/>
                  <a:gd name="T3" fmla="*/ 534150343 h 47"/>
                  <a:gd name="T4" fmla="*/ 128112460 w 77"/>
                  <a:gd name="T5" fmla="*/ 309246317 h 47"/>
                  <a:gd name="T6" fmla="*/ 825615309 w 77"/>
                  <a:gd name="T7" fmla="*/ 28111597 h 47"/>
                  <a:gd name="T8" fmla="*/ 1053369955 w 77"/>
                  <a:gd name="T9" fmla="*/ 126509686 h 47"/>
                  <a:gd name="T10" fmla="*/ 967962906 w 77"/>
                  <a:gd name="T11" fmla="*/ 351413713 h 47"/>
                  <a:gd name="T12" fmla="*/ 256224920 w 77"/>
                  <a:gd name="T13" fmla="*/ 632548432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7" h="47">
                    <a:moveTo>
                      <a:pt x="18" y="45"/>
                    </a:moveTo>
                    <a:cubicBezTo>
                      <a:pt x="12" y="47"/>
                      <a:pt x="5" y="44"/>
                      <a:pt x="3" y="38"/>
                    </a:cubicBezTo>
                    <a:cubicBezTo>
                      <a:pt x="0" y="32"/>
                      <a:pt x="3" y="25"/>
                      <a:pt x="9" y="22"/>
                    </a:cubicBezTo>
                    <a:cubicBezTo>
                      <a:pt x="58" y="2"/>
                      <a:pt x="58" y="2"/>
                      <a:pt x="58" y="2"/>
                    </a:cubicBezTo>
                    <a:cubicBezTo>
                      <a:pt x="65" y="0"/>
                      <a:pt x="72" y="3"/>
                      <a:pt x="74" y="9"/>
                    </a:cubicBezTo>
                    <a:cubicBezTo>
                      <a:pt x="77" y="15"/>
                      <a:pt x="74" y="22"/>
                      <a:pt x="68" y="25"/>
                    </a:cubicBezTo>
                    <a:lnTo>
                      <a:pt x="18" y="45"/>
                    </a:lnTo>
                    <a:close/>
                  </a:path>
                </a:pathLst>
              </a:custGeom>
              <a:solidFill>
                <a:srgbClr val="67ACDF"/>
              </a:solidFill>
              <a:ln>
                <a:noFill/>
              </a:ln>
            </p:spPr>
            <p:txBody>
              <a:bodyPr anchor="ctr"/>
              <a:lstStyle/>
              <a:p>
                <a:pPr algn="ctr"/>
                <a:endParaRPr>
                  <a:cs typeface="+mn-ea"/>
                  <a:sym typeface="+mn-lt"/>
                </a:endParaRPr>
              </a:p>
            </p:txBody>
          </p:sp>
          <p:sp>
            <p:nvSpPr>
              <p:cNvPr id="86" name="Freeform: Shape 37"/>
              <p:cNvSpPr/>
              <p:nvPr/>
            </p:nvSpPr>
            <p:spPr bwMode="auto">
              <a:xfrm>
                <a:off x="7542916" y="4040555"/>
                <a:ext cx="529341" cy="319816"/>
              </a:xfrm>
              <a:custGeom>
                <a:avLst/>
                <a:gdLst>
                  <a:gd name="T0" fmla="*/ 126714250 w 77"/>
                  <a:gd name="T1" fmla="*/ 355382116 h 48"/>
                  <a:gd name="T2" fmla="*/ 42239334 w 77"/>
                  <a:gd name="T3" fmla="*/ 127938014 h 48"/>
                  <a:gd name="T4" fmla="*/ 267510780 w 77"/>
                  <a:gd name="T5" fmla="*/ 42646005 h 48"/>
                  <a:gd name="T6" fmla="*/ 943328868 w 77"/>
                  <a:gd name="T7" fmla="*/ 326950189 h 48"/>
                  <a:gd name="T8" fmla="*/ 1041886064 w 77"/>
                  <a:gd name="T9" fmla="*/ 554394291 h 48"/>
                  <a:gd name="T10" fmla="*/ 816614618 w 77"/>
                  <a:gd name="T11" fmla="*/ 653900378 h 48"/>
                  <a:gd name="T12" fmla="*/ 126714250 w 77"/>
                  <a:gd name="T13" fmla="*/ 355382116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7" h="48">
                    <a:moveTo>
                      <a:pt x="9" y="25"/>
                    </a:moveTo>
                    <a:cubicBezTo>
                      <a:pt x="3" y="22"/>
                      <a:pt x="0" y="15"/>
                      <a:pt x="3" y="9"/>
                    </a:cubicBezTo>
                    <a:cubicBezTo>
                      <a:pt x="5" y="3"/>
                      <a:pt x="13" y="0"/>
                      <a:pt x="19" y="3"/>
                    </a:cubicBezTo>
                    <a:cubicBezTo>
                      <a:pt x="67" y="23"/>
                      <a:pt x="67" y="23"/>
                      <a:pt x="67" y="23"/>
                    </a:cubicBezTo>
                    <a:cubicBezTo>
                      <a:pt x="74" y="26"/>
                      <a:pt x="77" y="33"/>
                      <a:pt x="74" y="39"/>
                    </a:cubicBezTo>
                    <a:cubicBezTo>
                      <a:pt x="71" y="46"/>
                      <a:pt x="64" y="48"/>
                      <a:pt x="58" y="46"/>
                    </a:cubicBezTo>
                    <a:lnTo>
                      <a:pt x="9" y="25"/>
                    </a:lnTo>
                    <a:close/>
                  </a:path>
                </a:pathLst>
              </a:custGeom>
              <a:solidFill>
                <a:srgbClr val="67ACDF"/>
              </a:solidFill>
              <a:ln>
                <a:noFill/>
              </a:ln>
            </p:spPr>
            <p:txBody>
              <a:bodyPr anchor="ctr"/>
              <a:lstStyle/>
              <a:p>
                <a:pPr algn="ctr"/>
                <a:endParaRPr>
                  <a:cs typeface="+mn-ea"/>
                  <a:sym typeface="+mn-lt"/>
                </a:endParaRPr>
              </a:p>
            </p:txBody>
          </p:sp>
          <p:sp>
            <p:nvSpPr>
              <p:cNvPr id="87" name="Freeform: Shape 38"/>
              <p:cNvSpPr/>
              <p:nvPr/>
            </p:nvSpPr>
            <p:spPr bwMode="auto">
              <a:xfrm>
                <a:off x="6650017" y="4918645"/>
                <a:ext cx="325748" cy="513390"/>
              </a:xfrm>
              <a:custGeom>
                <a:avLst/>
                <a:gdLst>
                  <a:gd name="T0" fmla="*/ 42933026 w 47"/>
                  <a:gd name="T1" fmla="*/ 256224920 h 77"/>
                  <a:gd name="T2" fmla="*/ 143110085 w 47"/>
                  <a:gd name="T3" fmla="*/ 42705411 h 77"/>
                  <a:gd name="T4" fmla="*/ 372082438 w 47"/>
                  <a:gd name="T5" fmla="*/ 128112460 h 77"/>
                  <a:gd name="T6" fmla="*/ 643991600 w 47"/>
                  <a:gd name="T7" fmla="*/ 839850446 h 77"/>
                  <a:gd name="T8" fmla="*/ 543814540 w 47"/>
                  <a:gd name="T9" fmla="*/ 1067605092 h 77"/>
                  <a:gd name="T10" fmla="*/ 314842187 w 47"/>
                  <a:gd name="T11" fmla="*/ 967962906 h 77"/>
                  <a:gd name="T12" fmla="*/ 42933026 w 47"/>
                  <a:gd name="T13" fmla="*/ 256224920 h 7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 h="77">
                    <a:moveTo>
                      <a:pt x="3" y="18"/>
                    </a:moveTo>
                    <a:cubicBezTo>
                      <a:pt x="0" y="12"/>
                      <a:pt x="4" y="5"/>
                      <a:pt x="10" y="3"/>
                    </a:cubicBezTo>
                    <a:cubicBezTo>
                      <a:pt x="16" y="0"/>
                      <a:pt x="23" y="3"/>
                      <a:pt x="26" y="9"/>
                    </a:cubicBezTo>
                    <a:cubicBezTo>
                      <a:pt x="45" y="59"/>
                      <a:pt x="45" y="59"/>
                      <a:pt x="45" y="59"/>
                    </a:cubicBezTo>
                    <a:cubicBezTo>
                      <a:pt x="47" y="65"/>
                      <a:pt x="44" y="72"/>
                      <a:pt x="38" y="75"/>
                    </a:cubicBezTo>
                    <a:cubicBezTo>
                      <a:pt x="32" y="77"/>
                      <a:pt x="25" y="74"/>
                      <a:pt x="22" y="68"/>
                    </a:cubicBezTo>
                    <a:lnTo>
                      <a:pt x="3" y="18"/>
                    </a:lnTo>
                    <a:close/>
                  </a:path>
                </a:pathLst>
              </a:custGeom>
              <a:solidFill>
                <a:srgbClr val="67ACDF"/>
              </a:solidFill>
              <a:ln>
                <a:noFill/>
              </a:ln>
            </p:spPr>
            <p:txBody>
              <a:bodyPr anchor="ctr"/>
              <a:lstStyle/>
              <a:p>
                <a:pPr algn="ctr"/>
                <a:endParaRPr>
                  <a:cs typeface="+mn-ea"/>
                  <a:sym typeface="+mn-lt"/>
                </a:endParaRPr>
              </a:p>
            </p:txBody>
          </p:sp>
          <p:sp>
            <p:nvSpPr>
              <p:cNvPr id="88" name="Freeform: Shape 39"/>
              <p:cNvSpPr/>
              <p:nvPr/>
            </p:nvSpPr>
            <p:spPr bwMode="auto">
              <a:xfrm>
                <a:off x="5248135" y="4918645"/>
                <a:ext cx="337382" cy="504973"/>
              </a:xfrm>
              <a:custGeom>
                <a:avLst/>
                <a:gdLst>
                  <a:gd name="T0" fmla="*/ 338971294 w 49"/>
                  <a:gd name="T1" fmla="*/ 127230188 h 76"/>
                  <a:gd name="T2" fmla="*/ 564953409 w 49"/>
                  <a:gd name="T3" fmla="*/ 42411316 h 76"/>
                  <a:gd name="T4" fmla="*/ 663819410 w 49"/>
                  <a:gd name="T5" fmla="*/ 268597480 h 76"/>
                  <a:gd name="T6" fmla="*/ 353094471 w 49"/>
                  <a:gd name="T7" fmla="*/ 947152214 h 76"/>
                  <a:gd name="T8" fmla="*/ 127112356 w 49"/>
                  <a:gd name="T9" fmla="*/ 1031971086 h 76"/>
                  <a:gd name="T10" fmla="*/ 42369533 w 49"/>
                  <a:gd name="T11" fmla="*/ 805788681 h 76"/>
                  <a:gd name="T12" fmla="*/ 338971294 w 49"/>
                  <a:gd name="T13" fmla="*/ 127230188 h 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 h="76">
                    <a:moveTo>
                      <a:pt x="24" y="9"/>
                    </a:moveTo>
                    <a:cubicBezTo>
                      <a:pt x="27" y="3"/>
                      <a:pt x="34" y="0"/>
                      <a:pt x="40" y="3"/>
                    </a:cubicBezTo>
                    <a:cubicBezTo>
                      <a:pt x="46" y="5"/>
                      <a:pt x="49" y="13"/>
                      <a:pt x="47" y="19"/>
                    </a:cubicBezTo>
                    <a:cubicBezTo>
                      <a:pt x="25" y="67"/>
                      <a:pt x="25" y="67"/>
                      <a:pt x="25" y="67"/>
                    </a:cubicBezTo>
                    <a:cubicBezTo>
                      <a:pt x="22" y="73"/>
                      <a:pt x="15" y="76"/>
                      <a:pt x="9" y="73"/>
                    </a:cubicBezTo>
                    <a:cubicBezTo>
                      <a:pt x="3" y="71"/>
                      <a:pt x="0" y="64"/>
                      <a:pt x="3" y="57"/>
                    </a:cubicBezTo>
                    <a:cubicBezTo>
                      <a:pt x="24" y="9"/>
                      <a:pt x="24" y="9"/>
                      <a:pt x="24" y="9"/>
                    </a:cubicBezTo>
                  </a:path>
                </a:pathLst>
              </a:custGeom>
              <a:solidFill>
                <a:srgbClr val="E85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9" name="Freeform: Shape 40"/>
              <p:cNvSpPr/>
              <p:nvPr/>
            </p:nvSpPr>
            <p:spPr bwMode="auto">
              <a:xfrm>
                <a:off x="4122557" y="4071413"/>
                <a:ext cx="529341" cy="308594"/>
              </a:xfrm>
              <a:custGeom>
                <a:avLst/>
                <a:gdLst>
                  <a:gd name="T0" fmla="*/ 830693145 w 77"/>
                  <a:gd name="T1" fmla="*/ 28820717 h 46"/>
                  <a:gd name="T2" fmla="*/ 1041886064 w 77"/>
                  <a:gd name="T3" fmla="*/ 129700821 h 46"/>
                  <a:gd name="T4" fmla="*/ 943328868 w 77"/>
                  <a:gd name="T5" fmla="*/ 360277948 h 46"/>
                  <a:gd name="T6" fmla="*/ 253432252 w 77"/>
                  <a:gd name="T7" fmla="*/ 634089948 h 46"/>
                  <a:gd name="T8" fmla="*/ 28160807 w 77"/>
                  <a:gd name="T9" fmla="*/ 533209845 h 46"/>
                  <a:gd name="T10" fmla="*/ 126714250 w 77"/>
                  <a:gd name="T11" fmla="*/ 302632717 h 46"/>
                  <a:gd name="T12" fmla="*/ 830693145 w 77"/>
                  <a:gd name="T13" fmla="*/ 28820717 h 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7" h="46">
                    <a:moveTo>
                      <a:pt x="59" y="2"/>
                    </a:moveTo>
                    <a:cubicBezTo>
                      <a:pt x="65" y="0"/>
                      <a:pt x="72" y="3"/>
                      <a:pt x="74" y="9"/>
                    </a:cubicBezTo>
                    <a:cubicBezTo>
                      <a:pt x="77" y="16"/>
                      <a:pt x="74" y="23"/>
                      <a:pt x="67" y="25"/>
                    </a:cubicBezTo>
                    <a:cubicBezTo>
                      <a:pt x="18" y="44"/>
                      <a:pt x="18" y="44"/>
                      <a:pt x="18" y="44"/>
                    </a:cubicBezTo>
                    <a:cubicBezTo>
                      <a:pt x="11" y="46"/>
                      <a:pt x="4" y="43"/>
                      <a:pt x="2" y="37"/>
                    </a:cubicBezTo>
                    <a:cubicBezTo>
                      <a:pt x="0" y="31"/>
                      <a:pt x="3" y="24"/>
                      <a:pt x="9" y="21"/>
                    </a:cubicBezTo>
                    <a:cubicBezTo>
                      <a:pt x="59" y="2"/>
                      <a:pt x="59" y="2"/>
                      <a:pt x="59" y="2"/>
                    </a:cubicBezTo>
                  </a:path>
                </a:pathLst>
              </a:custGeom>
              <a:solidFill>
                <a:srgbClr val="E85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0" name="Freeform: Shape 41"/>
              <p:cNvSpPr/>
              <p:nvPr/>
            </p:nvSpPr>
            <p:spPr bwMode="auto">
              <a:xfrm>
                <a:off x="4122557" y="2688350"/>
                <a:ext cx="523524" cy="331038"/>
              </a:xfrm>
              <a:custGeom>
                <a:avLst/>
                <a:gdLst>
                  <a:gd name="T0" fmla="*/ 947152214 w 76"/>
                  <a:gd name="T1" fmla="*/ 350908430 h 50"/>
                  <a:gd name="T2" fmla="*/ 1031971086 w 76"/>
                  <a:gd name="T3" fmla="*/ 575488626 h 50"/>
                  <a:gd name="T4" fmla="*/ 805788681 w 76"/>
                  <a:gd name="T5" fmla="*/ 659706199 h 50"/>
                  <a:gd name="T6" fmla="*/ 127230188 w 76"/>
                  <a:gd name="T7" fmla="*/ 350908430 h 50"/>
                  <a:gd name="T8" fmla="*/ 42411316 w 76"/>
                  <a:gd name="T9" fmla="*/ 126328234 h 50"/>
                  <a:gd name="T10" fmla="*/ 268597480 w 76"/>
                  <a:gd name="T11" fmla="*/ 42110660 h 50"/>
                  <a:gd name="T12" fmla="*/ 947152214 w 76"/>
                  <a:gd name="T13" fmla="*/ 350908430 h 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6" h="50">
                    <a:moveTo>
                      <a:pt x="67" y="25"/>
                    </a:moveTo>
                    <a:cubicBezTo>
                      <a:pt x="73" y="28"/>
                      <a:pt x="76" y="35"/>
                      <a:pt x="73" y="41"/>
                    </a:cubicBezTo>
                    <a:cubicBezTo>
                      <a:pt x="71" y="47"/>
                      <a:pt x="63" y="50"/>
                      <a:pt x="57" y="47"/>
                    </a:cubicBezTo>
                    <a:cubicBezTo>
                      <a:pt x="9" y="25"/>
                      <a:pt x="9" y="25"/>
                      <a:pt x="9" y="25"/>
                    </a:cubicBezTo>
                    <a:cubicBezTo>
                      <a:pt x="3" y="22"/>
                      <a:pt x="0" y="15"/>
                      <a:pt x="3" y="9"/>
                    </a:cubicBezTo>
                    <a:cubicBezTo>
                      <a:pt x="6" y="3"/>
                      <a:pt x="13" y="0"/>
                      <a:pt x="19" y="3"/>
                    </a:cubicBezTo>
                    <a:cubicBezTo>
                      <a:pt x="67" y="25"/>
                      <a:pt x="67" y="25"/>
                      <a:pt x="67" y="25"/>
                    </a:cubicBezTo>
                  </a:path>
                </a:pathLst>
              </a:custGeom>
              <a:solidFill>
                <a:srgbClr val="E85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1" name="Freeform: Shape 42"/>
              <p:cNvSpPr/>
              <p:nvPr/>
            </p:nvSpPr>
            <p:spPr bwMode="auto">
              <a:xfrm>
                <a:off x="4233079" y="2780928"/>
                <a:ext cx="1864329" cy="1512113"/>
              </a:xfrm>
              <a:custGeom>
                <a:avLst/>
                <a:gdLst>
                  <a:gd name="T0" fmla="*/ 0 w 270"/>
                  <a:gd name="T1" fmla="*/ 0 h 227"/>
                  <a:gd name="T2" fmla="*/ 0 w 270"/>
                  <a:gd name="T3" fmla="*/ 14207021 h 227"/>
                  <a:gd name="T4" fmla="*/ 0 w 270"/>
                  <a:gd name="T5" fmla="*/ 2147483646 h 227"/>
                  <a:gd name="T6" fmla="*/ 14204775 w 270"/>
                  <a:gd name="T7" fmla="*/ 2147483646 h 227"/>
                  <a:gd name="T8" fmla="*/ 2147483646 w 270"/>
                  <a:gd name="T9" fmla="*/ 1605581885 h 227"/>
                  <a:gd name="T10" fmla="*/ 0 w 270"/>
                  <a:gd name="T11" fmla="*/ 0 h 2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27">
                    <a:moveTo>
                      <a:pt x="0" y="0"/>
                    </a:moveTo>
                    <a:cubicBezTo>
                      <a:pt x="0" y="1"/>
                      <a:pt x="0" y="1"/>
                      <a:pt x="0" y="1"/>
                    </a:cubicBezTo>
                    <a:cubicBezTo>
                      <a:pt x="9" y="56"/>
                      <a:pt x="7" y="168"/>
                      <a:pt x="0" y="224"/>
                    </a:cubicBezTo>
                    <a:cubicBezTo>
                      <a:pt x="0" y="227"/>
                      <a:pt x="1" y="227"/>
                      <a:pt x="1" y="227"/>
                    </a:cubicBezTo>
                    <a:cubicBezTo>
                      <a:pt x="62" y="200"/>
                      <a:pt x="270" y="113"/>
                      <a:pt x="270" y="113"/>
                    </a:cubicBezTo>
                    <a:cubicBezTo>
                      <a:pt x="0" y="0"/>
                      <a:pt x="0" y="0"/>
                      <a:pt x="0" y="0"/>
                    </a:cubicBezTo>
                  </a:path>
                </a:pathLst>
              </a:custGeom>
              <a:solidFill>
                <a:srgbClr val="6FE4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2" name="Freeform: Shape 43"/>
              <p:cNvSpPr/>
              <p:nvPr/>
            </p:nvSpPr>
            <p:spPr bwMode="auto">
              <a:xfrm>
                <a:off x="4233079" y="1734513"/>
                <a:ext cx="1864329" cy="1798265"/>
              </a:xfrm>
              <a:custGeom>
                <a:avLst/>
                <a:gdLst>
                  <a:gd name="T0" fmla="*/ 2147483646 w 270"/>
                  <a:gd name="T1" fmla="*/ 0 h 270"/>
                  <a:gd name="T2" fmla="*/ 2147483646 w 270"/>
                  <a:gd name="T3" fmla="*/ 0 h 270"/>
                  <a:gd name="T4" fmla="*/ 0 w 270"/>
                  <a:gd name="T5" fmla="*/ 2147483646 h 270"/>
                  <a:gd name="T6" fmla="*/ 0 w 270"/>
                  <a:gd name="T7" fmla="*/ 2147483646 h 270"/>
                  <a:gd name="T8" fmla="*/ 2147483646 w 270"/>
                  <a:gd name="T9" fmla="*/ 2147483646 h 270"/>
                  <a:gd name="T10" fmla="*/ 2147483646 w 270"/>
                  <a:gd name="T11" fmla="*/ 0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70">
                    <a:moveTo>
                      <a:pt x="158" y="0"/>
                    </a:moveTo>
                    <a:cubicBezTo>
                      <a:pt x="158" y="0"/>
                      <a:pt x="158" y="0"/>
                      <a:pt x="158" y="0"/>
                    </a:cubicBezTo>
                    <a:cubicBezTo>
                      <a:pt x="125" y="46"/>
                      <a:pt x="47" y="125"/>
                      <a:pt x="0" y="158"/>
                    </a:cubicBezTo>
                    <a:cubicBezTo>
                      <a:pt x="0" y="158"/>
                      <a:pt x="0" y="158"/>
                      <a:pt x="0" y="158"/>
                    </a:cubicBezTo>
                    <a:cubicBezTo>
                      <a:pt x="62" y="182"/>
                      <a:pt x="270" y="270"/>
                      <a:pt x="270" y="270"/>
                    </a:cubicBezTo>
                    <a:cubicBezTo>
                      <a:pt x="158" y="0"/>
                      <a:pt x="158" y="0"/>
                      <a:pt x="158" y="0"/>
                    </a:cubicBezTo>
                  </a:path>
                </a:pathLst>
              </a:custGeom>
              <a:solidFill>
                <a:srgbClr val="FFFDF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3" name="Freeform: Shape 44"/>
              <p:cNvSpPr/>
              <p:nvPr/>
            </p:nvSpPr>
            <p:spPr bwMode="auto">
              <a:xfrm>
                <a:off x="5317938" y="1734513"/>
                <a:ext cx="1547305" cy="1798265"/>
              </a:xfrm>
              <a:custGeom>
                <a:avLst/>
                <a:gdLst>
                  <a:gd name="T0" fmla="*/ 2147483646 w 224"/>
                  <a:gd name="T1" fmla="*/ 0 h 270"/>
                  <a:gd name="T2" fmla="*/ 2147483646 w 224"/>
                  <a:gd name="T3" fmla="*/ 0 h 270"/>
                  <a:gd name="T4" fmla="*/ 0 w 224"/>
                  <a:gd name="T5" fmla="*/ 0 h 270"/>
                  <a:gd name="T6" fmla="*/ 0 w 224"/>
                  <a:gd name="T7" fmla="*/ 0 h 270"/>
                  <a:gd name="T8" fmla="*/ 1606322789 w 224"/>
                  <a:gd name="T9" fmla="*/ 2147483646 h 270"/>
                  <a:gd name="T10" fmla="*/ 2147483646 w 224"/>
                  <a:gd name="T11" fmla="*/ 0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270">
                    <a:moveTo>
                      <a:pt x="224" y="0"/>
                    </a:moveTo>
                    <a:cubicBezTo>
                      <a:pt x="223" y="0"/>
                      <a:pt x="223" y="0"/>
                      <a:pt x="223" y="0"/>
                    </a:cubicBezTo>
                    <a:cubicBezTo>
                      <a:pt x="168" y="9"/>
                      <a:pt x="57" y="9"/>
                      <a:pt x="0" y="0"/>
                    </a:cubicBezTo>
                    <a:cubicBezTo>
                      <a:pt x="0" y="0"/>
                      <a:pt x="0" y="0"/>
                      <a:pt x="0" y="0"/>
                    </a:cubicBezTo>
                    <a:cubicBezTo>
                      <a:pt x="27" y="61"/>
                      <a:pt x="113" y="270"/>
                      <a:pt x="113" y="270"/>
                    </a:cubicBezTo>
                    <a:cubicBezTo>
                      <a:pt x="224" y="0"/>
                      <a:pt x="224" y="0"/>
                      <a:pt x="224" y="0"/>
                    </a:cubicBezTo>
                  </a:path>
                </a:pathLst>
              </a:custGeom>
              <a:solidFill>
                <a:srgbClr val="67ACDF"/>
              </a:solidFill>
              <a:ln>
                <a:noFill/>
              </a:ln>
            </p:spPr>
            <p:txBody>
              <a:bodyPr anchor="ctr"/>
              <a:lstStyle/>
              <a:p>
                <a:pPr algn="ctr"/>
                <a:endParaRPr>
                  <a:cs typeface="+mn-ea"/>
                  <a:sym typeface="+mn-lt"/>
                </a:endParaRPr>
              </a:p>
            </p:txBody>
          </p:sp>
          <p:sp>
            <p:nvSpPr>
              <p:cNvPr id="94" name="Freeform: Shape 45"/>
              <p:cNvSpPr/>
              <p:nvPr/>
            </p:nvSpPr>
            <p:spPr bwMode="auto">
              <a:xfrm>
                <a:off x="6097408" y="1728902"/>
                <a:ext cx="1858512" cy="1803875"/>
              </a:xfrm>
              <a:custGeom>
                <a:avLst/>
                <a:gdLst>
                  <a:gd name="T0" fmla="*/ 2147483646 w 269"/>
                  <a:gd name="T1" fmla="*/ 2147483646 h 271"/>
                  <a:gd name="T2" fmla="*/ 2147483646 w 269"/>
                  <a:gd name="T3" fmla="*/ 2147483646 h 271"/>
                  <a:gd name="T4" fmla="*/ 1564292725 w 269"/>
                  <a:gd name="T5" fmla="*/ 0 h 271"/>
                  <a:gd name="T6" fmla="*/ 1564292725 w 269"/>
                  <a:gd name="T7" fmla="*/ 0 h 271"/>
                  <a:gd name="T8" fmla="*/ 0 w 269"/>
                  <a:gd name="T9" fmla="*/ 2147483646 h 271"/>
                  <a:gd name="T10" fmla="*/ 2147483646 w 269"/>
                  <a:gd name="T11" fmla="*/ 2147483646 h 27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71">
                    <a:moveTo>
                      <a:pt x="269" y="158"/>
                    </a:moveTo>
                    <a:cubicBezTo>
                      <a:pt x="269" y="158"/>
                      <a:pt x="269" y="158"/>
                      <a:pt x="269" y="158"/>
                    </a:cubicBezTo>
                    <a:cubicBezTo>
                      <a:pt x="223" y="125"/>
                      <a:pt x="144" y="47"/>
                      <a:pt x="110" y="0"/>
                    </a:cubicBezTo>
                    <a:cubicBezTo>
                      <a:pt x="110" y="0"/>
                      <a:pt x="110" y="0"/>
                      <a:pt x="110" y="0"/>
                    </a:cubicBezTo>
                    <a:cubicBezTo>
                      <a:pt x="86" y="62"/>
                      <a:pt x="0" y="271"/>
                      <a:pt x="0" y="271"/>
                    </a:cubicBezTo>
                    <a:cubicBezTo>
                      <a:pt x="269" y="158"/>
                      <a:pt x="269" y="158"/>
                      <a:pt x="269" y="158"/>
                    </a:cubicBezTo>
                  </a:path>
                </a:pathLst>
              </a:custGeom>
              <a:solidFill>
                <a:srgbClr val="175CA8"/>
              </a:solidFill>
              <a:ln>
                <a:noFill/>
              </a:ln>
            </p:spPr>
            <p:txBody>
              <a:bodyPr anchor="ctr"/>
              <a:lstStyle/>
              <a:p>
                <a:pPr algn="ctr"/>
                <a:endParaRPr>
                  <a:cs typeface="+mn-ea"/>
                  <a:sym typeface="+mn-lt"/>
                </a:endParaRPr>
              </a:p>
            </p:txBody>
          </p:sp>
          <p:sp>
            <p:nvSpPr>
              <p:cNvPr id="95" name="Freeform: Shape 46"/>
              <p:cNvSpPr/>
              <p:nvPr/>
            </p:nvSpPr>
            <p:spPr bwMode="auto">
              <a:xfrm>
                <a:off x="6097408" y="2775317"/>
                <a:ext cx="1864329" cy="1489670"/>
              </a:xfrm>
              <a:custGeom>
                <a:avLst/>
                <a:gdLst>
                  <a:gd name="T0" fmla="*/ 2147483646 w 270"/>
                  <a:gd name="T1" fmla="*/ 2147483646 h 224"/>
                  <a:gd name="T2" fmla="*/ 2147483646 w 270"/>
                  <a:gd name="T3" fmla="*/ 2147483646 h 224"/>
                  <a:gd name="T4" fmla="*/ 2147483646 w 270"/>
                  <a:gd name="T5" fmla="*/ 0 h 224"/>
                  <a:gd name="T6" fmla="*/ 2147483646 w 270"/>
                  <a:gd name="T7" fmla="*/ 0 h 224"/>
                  <a:gd name="T8" fmla="*/ 0 w 270"/>
                  <a:gd name="T9" fmla="*/ 1614454780 h 224"/>
                  <a:gd name="T10" fmla="*/ 2147483646 w 270"/>
                  <a:gd name="T11" fmla="*/ 2147483646 h 2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24">
                    <a:moveTo>
                      <a:pt x="269" y="224"/>
                    </a:moveTo>
                    <a:cubicBezTo>
                      <a:pt x="270" y="223"/>
                      <a:pt x="270" y="223"/>
                      <a:pt x="270" y="223"/>
                    </a:cubicBezTo>
                    <a:cubicBezTo>
                      <a:pt x="260" y="168"/>
                      <a:pt x="259" y="57"/>
                      <a:pt x="268" y="0"/>
                    </a:cubicBezTo>
                    <a:cubicBezTo>
                      <a:pt x="268" y="0"/>
                      <a:pt x="268" y="0"/>
                      <a:pt x="268" y="0"/>
                    </a:cubicBezTo>
                    <a:cubicBezTo>
                      <a:pt x="208" y="27"/>
                      <a:pt x="0" y="114"/>
                      <a:pt x="0" y="114"/>
                    </a:cubicBezTo>
                    <a:cubicBezTo>
                      <a:pt x="269" y="224"/>
                      <a:pt x="269" y="224"/>
                      <a:pt x="269" y="224"/>
                    </a:cubicBezTo>
                  </a:path>
                </a:pathLst>
              </a:custGeom>
              <a:solidFill>
                <a:srgbClr val="67ACDF"/>
              </a:solidFill>
              <a:ln>
                <a:noFill/>
              </a:ln>
            </p:spPr>
            <p:txBody>
              <a:bodyPr anchor="ctr"/>
              <a:lstStyle/>
              <a:p>
                <a:pPr algn="ctr"/>
                <a:endParaRPr>
                  <a:cs typeface="+mn-ea"/>
                  <a:sym typeface="+mn-lt"/>
                </a:endParaRPr>
              </a:p>
            </p:txBody>
          </p:sp>
          <p:sp>
            <p:nvSpPr>
              <p:cNvPr id="96" name="Freeform: Shape 47"/>
              <p:cNvSpPr/>
              <p:nvPr/>
            </p:nvSpPr>
            <p:spPr bwMode="auto">
              <a:xfrm>
                <a:off x="6097408" y="3532776"/>
                <a:ext cx="1864329" cy="1784237"/>
              </a:xfrm>
              <a:custGeom>
                <a:avLst/>
                <a:gdLst>
                  <a:gd name="T0" fmla="*/ 1605071703 w 270"/>
                  <a:gd name="T1" fmla="*/ 2147483646 h 268"/>
                  <a:gd name="T2" fmla="*/ 1605071703 w 270"/>
                  <a:gd name="T3" fmla="*/ 2147483646 h 268"/>
                  <a:gd name="T4" fmla="*/ 2147483646 w 270"/>
                  <a:gd name="T5" fmla="*/ 1547028678 h 268"/>
                  <a:gd name="T6" fmla="*/ 2147483646 w 270"/>
                  <a:gd name="T7" fmla="*/ 1547028678 h 268"/>
                  <a:gd name="T8" fmla="*/ 0 w 270"/>
                  <a:gd name="T9" fmla="*/ 0 h 268"/>
                  <a:gd name="T10" fmla="*/ 1605071703 w 270"/>
                  <a:gd name="T11" fmla="*/ 2147483646 h 2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68">
                    <a:moveTo>
                      <a:pt x="113" y="268"/>
                    </a:moveTo>
                    <a:cubicBezTo>
                      <a:pt x="113" y="268"/>
                      <a:pt x="113" y="268"/>
                      <a:pt x="113" y="268"/>
                    </a:cubicBezTo>
                    <a:cubicBezTo>
                      <a:pt x="146" y="222"/>
                      <a:pt x="223" y="143"/>
                      <a:pt x="270" y="109"/>
                    </a:cubicBezTo>
                    <a:cubicBezTo>
                      <a:pt x="270" y="109"/>
                      <a:pt x="270" y="109"/>
                      <a:pt x="270" y="109"/>
                    </a:cubicBezTo>
                    <a:cubicBezTo>
                      <a:pt x="208" y="85"/>
                      <a:pt x="0" y="0"/>
                      <a:pt x="0" y="0"/>
                    </a:cubicBezTo>
                    <a:cubicBezTo>
                      <a:pt x="113" y="268"/>
                      <a:pt x="113" y="268"/>
                      <a:pt x="113" y="268"/>
                    </a:cubicBezTo>
                  </a:path>
                </a:pathLst>
              </a:custGeom>
              <a:solidFill>
                <a:srgbClr val="175CA8"/>
              </a:solidFill>
              <a:ln>
                <a:noFill/>
              </a:ln>
            </p:spPr>
            <p:txBody>
              <a:bodyPr anchor="ctr"/>
              <a:lstStyle/>
              <a:p>
                <a:pPr algn="ctr"/>
                <a:endParaRPr>
                  <a:cs typeface="+mn-ea"/>
                  <a:sym typeface="+mn-lt"/>
                </a:endParaRPr>
              </a:p>
            </p:txBody>
          </p:sp>
          <p:sp>
            <p:nvSpPr>
              <p:cNvPr id="97" name="Freeform: Shape 48"/>
              <p:cNvSpPr/>
              <p:nvPr/>
            </p:nvSpPr>
            <p:spPr bwMode="auto">
              <a:xfrm>
                <a:off x="5338297" y="3532776"/>
                <a:ext cx="1547305" cy="1798265"/>
              </a:xfrm>
              <a:custGeom>
                <a:avLst/>
                <a:gdLst>
                  <a:gd name="T0" fmla="*/ 0 w 224"/>
                  <a:gd name="T1" fmla="*/ 2147483646 h 270"/>
                  <a:gd name="T2" fmla="*/ 0 w 224"/>
                  <a:gd name="T3" fmla="*/ 2147483646 h 270"/>
                  <a:gd name="T4" fmla="*/ 2147483646 w 224"/>
                  <a:gd name="T5" fmla="*/ 2147483646 h 270"/>
                  <a:gd name="T6" fmla="*/ 2147483646 w 224"/>
                  <a:gd name="T7" fmla="*/ 2147483646 h 270"/>
                  <a:gd name="T8" fmla="*/ 1563676784 w 224"/>
                  <a:gd name="T9" fmla="*/ 0 h 270"/>
                  <a:gd name="T10" fmla="*/ 0 w 224"/>
                  <a:gd name="T11" fmla="*/ 2147483646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270">
                    <a:moveTo>
                      <a:pt x="0" y="270"/>
                    </a:moveTo>
                    <a:cubicBezTo>
                      <a:pt x="0" y="270"/>
                      <a:pt x="0" y="270"/>
                      <a:pt x="0" y="270"/>
                    </a:cubicBezTo>
                    <a:cubicBezTo>
                      <a:pt x="56" y="260"/>
                      <a:pt x="167" y="259"/>
                      <a:pt x="224" y="268"/>
                    </a:cubicBezTo>
                    <a:cubicBezTo>
                      <a:pt x="224" y="268"/>
                      <a:pt x="224" y="268"/>
                      <a:pt x="224" y="268"/>
                    </a:cubicBezTo>
                    <a:cubicBezTo>
                      <a:pt x="196" y="207"/>
                      <a:pt x="110" y="0"/>
                      <a:pt x="110" y="0"/>
                    </a:cubicBezTo>
                    <a:cubicBezTo>
                      <a:pt x="0" y="270"/>
                      <a:pt x="0" y="270"/>
                      <a:pt x="0" y="270"/>
                    </a:cubicBezTo>
                  </a:path>
                </a:pathLst>
              </a:custGeom>
              <a:solidFill>
                <a:srgbClr val="67ACDF"/>
              </a:solidFill>
              <a:ln>
                <a:noFill/>
              </a:ln>
            </p:spPr>
            <p:txBody>
              <a:bodyPr anchor="ctr"/>
              <a:lstStyle/>
              <a:p>
                <a:pPr algn="ctr"/>
                <a:endParaRPr>
                  <a:cs typeface="+mn-ea"/>
                  <a:sym typeface="+mn-lt"/>
                </a:endParaRPr>
              </a:p>
            </p:txBody>
          </p:sp>
          <p:sp>
            <p:nvSpPr>
              <p:cNvPr id="98" name="Freeform: Shape 49"/>
              <p:cNvSpPr/>
              <p:nvPr/>
            </p:nvSpPr>
            <p:spPr bwMode="auto">
              <a:xfrm>
                <a:off x="4238896" y="3532776"/>
                <a:ext cx="1858512" cy="1798265"/>
              </a:xfrm>
              <a:custGeom>
                <a:avLst/>
                <a:gdLst>
                  <a:gd name="T0" fmla="*/ 0 w 269"/>
                  <a:gd name="T1" fmla="*/ 1619276478 h 270"/>
                  <a:gd name="T2" fmla="*/ 0 w 269"/>
                  <a:gd name="T3" fmla="*/ 1619276478 h 270"/>
                  <a:gd name="T4" fmla="*/ 2147483646 w 269"/>
                  <a:gd name="T5" fmla="*/ 2147483646 h 270"/>
                  <a:gd name="T6" fmla="*/ 2147483646 w 269"/>
                  <a:gd name="T7" fmla="*/ 2147483646 h 270"/>
                  <a:gd name="T8" fmla="*/ 2147483646 w 269"/>
                  <a:gd name="T9" fmla="*/ 0 h 270"/>
                  <a:gd name="T10" fmla="*/ 0 w 269"/>
                  <a:gd name="T11" fmla="*/ 1619276478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70">
                    <a:moveTo>
                      <a:pt x="0" y="114"/>
                    </a:moveTo>
                    <a:cubicBezTo>
                      <a:pt x="0" y="114"/>
                      <a:pt x="0" y="114"/>
                      <a:pt x="0" y="114"/>
                    </a:cubicBezTo>
                    <a:cubicBezTo>
                      <a:pt x="47" y="146"/>
                      <a:pt x="126" y="224"/>
                      <a:pt x="160" y="270"/>
                    </a:cubicBezTo>
                    <a:cubicBezTo>
                      <a:pt x="160" y="270"/>
                      <a:pt x="160" y="270"/>
                      <a:pt x="160" y="270"/>
                    </a:cubicBezTo>
                    <a:cubicBezTo>
                      <a:pt x="183" y="208"/>
                      <a:pt x="269" y="0"/>
                      <a:pt x="269" y="0"/>
                    </a:cubicBezTo>
                    <a:cubicBezTo>
                      <a:pt x="0" y="114"/>
                      <a:pt x="0" y="114"/>
                      <a:pt x="0" y="114"/>
                    </a:cubicBezTo>
                  </a:path>
                </a:pathLst>
              </a:custGeom>
              <a:solidFill>
                <a:srgbClr val="FFFDF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9" name="Oval 50"/>
              <p:cNvSpPr/>
              <p:nvPr/>
            </p:nvSpPr>
            <p:spPr bwMode="auto">
              <a:xfrm>
                <a:off x="5951984" y="3392506"/>
                <a:ext cx="290847" cy="280540"/>
              </a:xfrm>
              <a:prstGeom prst="ellipse">
                <a:avLst/>
              </a:prstGeom>
              <a:solidFill>
                <a:srgbClr val="67ACDF"/>
              </a:solidFill>
              <a:ln>
                <a:noFill/>
              </a:ln>
            </p:spPr>
            <p:txBody>
              <a:bodyPr anchor="ctr"/>
              <a:lstStyle/>
              <a:p>
                <a:pPr algn="ctr"/>
                <a:endParaRPr>
                  <a:cs typeface="+mn-ea"/>
                  <a:sym typeface="+mn-lt"/>
                </a:endParaRPr>
              </a:p>
            </p:txBody>
          </p:sp>
          <p:sp>
            <p:nvSpPr>
              <p:cNvPr id="100" name="Freeform: Shape 51"/>
              <p:cNvSpPr/>
              <p:nvPr/>
            </p:nvSpPr>
            <p:spPr bwMode="auto">
              <a:xfrm>
                <a:off x="4238896" y="1782204"/>
                <a:ext cx="1864329" cy="3475896"/>
              </a:xfrm>
              <a:custGeom>
                <a:avLst/>
                <a:gdLst>
                  <a:gd name="T0" fmla="*/ 1988585545 w 270"/>
                  <a:gd name="T1" fmla="*/ 2147483646 h 522"/>
                  <a:gd name="T2" fmla="*/ 2144834298 w 270"/>
                  <a:gd name="T3" fmla="*/ 2147483646 h 522"/>
                  <a:gd name="T4" fmla="*/ 2144834298 w 270"/>
                  <a:gd name="T5" fmla="*/ 2147483646 h 522"/>
                  <a:gd name="T6" fmla="*/ 2144834298 w 270"/>
                  <a:gd name="T7" fmla="*/ 2147483646 h 522"/>
                  <a:gd name="T8" fmla="*/ 1988585545 w 270"/>
                  <a:gd name="T9" fmla="*/ 2147483646 h 522"/>
                  <a:gd name="T10" fmla="*/ 369309067 w 270"/>
                  <a:gd name="T11" fmla="*/ 2147483646 h 522"/>
                  <a:gd name="T12" fmla="*/ 497148271 w 270"/>
                  <a:gd name="T13" fmla="*/ 2147483646 h 522"/>
                  <a:gd name="T14" fmla="*/ 454533947 w 270"/>
                  <a:gd name="T15" fmla="*/ 2147483646 h 522"/>
                  <a:gd name="T16" fmla="*/ 383513842 w 270"/>
                  <a:gd name="T17" fmla="*/ 2147483646 h 522"/>
                  <a:gd name="T18" fmla="*/ 383513842 w 270"/>
                  <a:gd name="T19" fmla="*/ 2147483646 h 522"/>
                  <a:gd name="T20" fmla="*/ 369309067 w 270"/>
                  <a:gd name="T21" fmla="*/ 2147483646 h 522"/>
                  <a:gd name="T22" fmla="*/ 14204775 w 270"/>
                  <a:gd name="T23" fmla="*/ 2147483646 h 522"/>
                  <a:gd name="T24" fmla="*/ 0 w 270"/>
                  <a:gd name="T25" fmla="*/ 2147483646 h 522"/>
                  <a:gd name="T26" fmla="*/ 0 w 270"/>
                  <a:gd name="T27" fmla="*/ 2147483646 h 522"/>
                  <a:gd name="T28" fmla="*/ 0 w 270"/>
                  <a:gd name="T29" fmla="*/ 2147483646 h 522"/>
                  <a:gd name="T30" fmla="*/ 14204775 w 270"/>
                  <a:gd name="T31" fmla="*/ 2147483646 h 522"/>
                  <a:gd name="T32" fmla="*/ 227268858 w 270"/>
                  <a:gd name="T33" fmla="*/ 1959331718 h 522"/>
                  <a:gd name="T34" fmla="*/ 142040209 w 270"/>
                  <a:gd name="T35" fmla="*/ 2030325220 h 522"/>
                  <a:gd name="T36" fmla="*/ 142040209 w 270"/>
                  <a:gd name="T37" fmla="*/ 2030325220 h 522"/>
                  <a:gd name="T38" fmla="*/ 227268858 w 270"/>
                  <a:gd name="T39" fmla="*/ 1959331718 h 522"/>
                  <a:gd name="T40" fmla="*/ 1590870697 w 270"/>
                  <a:gd name="T41" fmla="*/ 653109317 h 522"/>
                  <a:gd name="T42" fmla="*/ 767027684 w 270"/>
                  <a:gd name="T43" fmla="*/ 1490795709 h 522"/>
                  <a:gd name="T44" fmla="*/ 909067893 w 270"/>
                  <a:gd name="T45" fmla="*/ 1363014189 h 522"/>
                  <a:gd name="T46" fmla="*/ 909067893 w 270"/>
                  <a:gd name="T47" fmla="*/ 1348816242 h 522"/>
                  <a:gd name="T48" fmla="*/ 1434621944 w 270"/>
                  <a:gd name="T49" fmla="*/ 837686392 h 522"/>
                  <a:gd name="T50" fmla="*/ 1434621944 w 270"/>
                  <a:gd name="T51" fmla="*/ 823488445 h 522"/>
                  <a:gd name="T52" fmla="*/ 1590870697 w 270"/>
                  <a:gd name="T53" fmla="*/ 653109317 h 522"/>
                  <a:gd name="T54" fmla="*/ 1676095577 w 270"/>
                  <a:gd name="T55" fmla="*/ 567921637 h 522"/>
                  <a:gd name="T56" fmla="*/ 1605071703 w 270"/>
                  <a:gd name="T57" fmla="*/ 638911370 h 522"/>
                  <a:gd name="T58" fmla="*/ 1676095577 w 270"/>
                  <a:gd name="T59" fmla="*/ 567921637 h 522"/>
                  <a:gd name="T60" fmla="*/ 1676095577 w 270"/>
                  <a:gd name="T61" fmla="*/ 567921637 h 522"/>
                  <a:gd name="T62" fmla="*/ 2102219974 w 270"/>
                  <a:gd name="T63" fmla="*/ 70989734 h 522"/>
                  <a:gd name="T64" fmla="*/ 1803931011 w 270"/>
                  <a:gd name="T65" fmla="*/ 425942169 h 522"/>
                  <a:gd name="T66" fmla="*/ 2102219974 w 270"/>
                  <a:gd name="T67" fmla="*/ 70989734 h 522"/>
                  <a:gd name="T68" fmla="*/ 2102219974 w 270"/>
                  <a:gd name="T69" fmla="*/ 70989734 h 522"/>
                  <a:gd name="T70" fmla="*/ 2102219974 w 270"/>
                  <a:gd name="T71" fmla="*/ 70989734 h 522"/>
                  <a:gd name="T72" fmla="*/ 2147483646 w 270"/>
                  <a:gd name="T73" fmla="*/ 0 h 522"/>
                  <a:gd name="T74" fmla="*/ 2147483646 w 270"/>
                  <a:gd name="T75" fmla="*/ 0 h 522"/>
                  <a:gd name="T76" fmla="*/ 2147483646 w 270"/>
                  <a:gd name="T77" fmla="*/ 0 h 522"/>
                  <a:gd name="T78" fmla="*/ 2147483646 w 270"/>
                  <a:gd name="T79" fmla="*/ 0 h 522"/>
                  <a:gd name="T80" fmla="*/ 2147483646 w 270"/>
                  <a:gd name="T81" fmla="*/ 0 h 522"/>
                  <a:gd name="T82" fmla="*/ 2147483646 w 270"/>
                  <a:gd name="T83" fmla="*/ 0 h 522"/>
                  <a:gd name="T84" fmla="*/ 2147483646 w 270"/>
                  <a:gd name="T85" fmla="*/ 0 h 522"/>
                  <a:gd name="T86" fmla="*/ 2147483646 w 270"/>
                  <a:gd name="T87" fmla="*/ 0 h 52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70" h="522">
                    <a:moveTo>
                      <a:pt x="140" y="508"/>
                    </a:moveTo>
                    <a:cubicBezTo>
                      <a:pt x="144" y="513"/>
                      <a:pt x="148" y="518"/>
                      <a:pt x="151" y="522"/>
                    </a:cubicBezTo>
                    <a:cubicBezTo>
                      <a:pt x="151" y="522"/>
                      <a:pt x="151" y="522"/>
                      <a:pt x="151" y="522"/>
                    </a:cubicBezTo>
                    <a:cubicBezTo>
                      <a:pt x="151" y="522"/>
                      <a:pt x="151" y="522"/>
                      <a:pt x="151" y="522"/>
                    </a:cubicBezTo>
                    <a:cubicBezTo>
                      <a:pt x="148" y="518"/>
                      <a:pt x="144" y="513"/>
                      <a:pt x="140" y="508"/>
                    </a:cubicBezTo>
                    <a:moveTo>
                      <a:pt x="26" y="397"/>
                    </a:moveTo>
                    <a:cubicBezTo>
                      <a:pt x="29" y="399"/>
                      <a:pt x="32" y="402"/>
                      <a:pt x="35" y="405"/>
                    </a:cubicBezTo>
                    <a:cubicBezTo>
                      <a:pt x="34" y="404"/>
                      <a:pt x="33" y="403"/>
                      <a:pt x="32" y="402"/>
                    </a:cubicBezTo>
                    <a:cubicBezTo>
                      <a:pt x="31" y="401"/>
                      <a:pt x="29" y="399"/>
                      <a:pt x="27" y="398"/>
                    </a:cubicBezTo>
                    <a:cubicBezTo>
                      <a:pt x="27" y="398"/>
                      <a:pt x="27" y="398"/>
                      <a:pt x="27" y="398"/>
                    </a:cubicBezTo>
                    <a:cubicBezTo>
                      <a:pt x="27" y="397"/>
                      <a:pt x="26" y="397"/>
                      <a:pt x="26" y="397"/>
                    </a:cubicBezTo>
                    <a:moveTo>
                      <a:pt x="1" y="361"/>
                    </a:moveTo>
                    <a:cubicBezTo>
                      <a:pt x="0" y="361"/>
                      <a:pt x="0" y="362"/>
                      <a:pt x="0" y="362"/>
                    </a:cubicBezTo>
                    <a:cubicBezTo>
                      <a:pt x="0" y="362"/>
                      <a:pt x="0" y="362"/>
                      <a:pt x="0" y="362"/>
                    </a:cubicBezTo>
                    <a:cubicBezTo>
                      <a:pt x="0" y="362"/>
                      <a:pt x="0" y="362"/>
                      <a:pt x="0" y="362"/>
                    </a:cubicBezTo>
                    <a:cubicBezTo>
                      <a:pt x="0" y="362"/>
                      <a:pt x="0" y="361"/>
                      <a:pt x="1" y="361"/>
                    </a:cubicBezTo>
                    <a:moveTo>
                      <a:pt x="16" y="138"/>
                    </a:moveTo>
                    <a:cubicBezTo>
                      <a:pt x="14" y="140"/>
                      <a:pt x="12" y="141"/>
                      <a:pt x="10" y="143"/>
                    </a:cubicBezTo>
                    <a:cubicBezTo>
                      <a:pt x="10" y="143"/>
                      <a:pt x="10" y="143"/>
                      <a:pt x="10" y="143"/>
                    </a:cubicBezTo>
                    <a:cubicBezTo>
                      <a:pt x="12" y="141"/>
                      <a:pt x="14" y="140"/>
                      <a:pt x="16" y="138"/>
                    </a:cubicBezTo>
                    <a:moveTo>
                      <a:pt x="112" y="46"/>
                    </a:moveTo>
                    <a:cubicBezTo>
                      <a:pt x="94" y="66"/>
                      <a:pt x="73" y="87"/>
                      <a:pt x="54" y="105"/>
                    </a:cubicBezTo>
                    <a:cubicBezTo>
                      <a:pt x="57" y="102"/>
                      <a:pt x="60" y="99"/>
                      <a:pt x="64" y="96"/>
                    </a:cubicBezTo>
                    <a:cubicBezTo>
                      <a:pt x="64" y="95"/>
                      <a:pt x="64" y="95"/>
                      <a:pt x="64" y="95"/>
                    </a:cubicBezTo>
                    <a:cubicBezTo>
                      <a:pt x="76" y="84"/>
                      <a:pt x="89" y="71"/>
                      <a:pt x="101" y="59"/>
                    </a:cubicBezTo>
                    <a:cubicBezTo>
                      <a:pt x="101" y="58"/>
                      <a:pt x="101" y="58"/>
                      <a:pt x="101" y="58"/>
                    </a:cubicBezTo>
                    <a:cubicBezTo>
                      <a:pt x="105" y="54"/>
                      <a:pt x="108" y="50"/>
                      <a:pt x="112" y="46"/>
                    </a:cubicBezTo>
                    <a:moveTo>
                      <a:pt x="118" y="40"/>
                    </a:moveTo>
                    <a:cubicBezTo>
                      <a:pt x="117" y="41"/>
                      <a:pt x="115" y="43"/>
                      <a:pt x="113" y="45"/>
                    </a:cubicBezTo>
                    <a:cubicBezTo>
                      <a:pt x="115" y="43"/>
                      <a:pt x="116" y="42"/>
                      <a:pt x="118" y="40"/>
                    </a:cubicBezTo>
                    <a:cubicBezTo>
                      <a:pt x="118" y="40"/>
                      <a:pt x="118" y="40"/>
                      <a:pt x="118" y="40"/>
                    </a:cubicBezTo>
                    <a:moveTo>
                      <a:pt x="148" y="5"/>
                    </a:moveTo>
                    <a:cubicBezTo>
                      <a:pt x="142" y="13"/>
                      <a:pt x="135" y="21"/>
                      <a:pt x="127" y="30"/>
                    </a:cubicBezTo>
                    <a:cubicBezTo>
                      <a:pt x="135" y="21"/>
                      <a:pt x="142" y="13"/>
                      <a:pt x="148" y="5"/>
                    </a:cubicBezTo>
                    <a:cubicBezTo>
                      <a:pt x="148" y="5"/>
                      <a:pt x="148" y="5"/>
                      <a:pt x="148" y="5"/>
                    </a:cubicBezTo>
                    <a:cubicBezTo>
                      <a:pt x="148" y="5"/>
                      <a:pt x="148" y="5"/>
                      <a:pt x="148" y="5"/>
                    </a:cubicBezTo>
                    <a:moveTo>
                      <a:pt x="270" y="0"/>
                    </a:moveTo>
                    <a:cubicBezTo>
                      <a:pt x="268" y="0"/>
                      <a:pt x="266" y="0"/>
                      <a:pt x="264" y="0"/>
                    </a:cubicBezTo>
                    <a:cubicBezTo>
                      <a:pt x="264" y="0"/>
                      <a:pt x="264" y="0"/>
                      <a:pt x="264" y="0"/>
                    </a:cubicBezTo>
                    <a:cubicBezTo>
                      <a:pt x="264" y="0"/>
                      <a:pt x="264" y="0"/>
                      <a:pt x="264" y="0"/>
                    </a:cubicBezTo>
                    <a:cubicBezTo>
                      <a:pt x="266" y="0"/>
                      <a:pt x="268" y="0"/>
                      <a:pt x="270" y="0"/>
                    </a:cubicBezTo>
                    <a:cubicBezTo>
                      <a:pt x="270" y="0"/>
                      <a:pt x="270" y="0"/>
                      <a:pt x="270" y="0"/>
                    </a:cubicBezTo>
                    <a:cubicBezTo>
                      <a:pt x="270" y="0"/>
                      <a:pt x="270" y="0"/>
                      <a:pt x="270" y="0"/>
                    </a:cubicBezTo>
                    <a:cubicBezTo>
                      <a:pt x="270" y="0"/>
                      <a:pt x="270" y="0"/>
                      <a:pt x="270" y="0"/>
                    </a:cubicBezTo>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1" name="Freeform: Shape 52"/>
              <p:cNvSpPr/>
              <p:nvPr/>
            </p:nvSpPr>
            <p:spPr bwMode="auto">
              <a:xfrm>
                <a:off x="4134191" y="1647545"/>
                <a:ext cx="1969034" cy="3764852"/>
              </a:xfrm>
              <a:custGeom>
                <a:avLst/>
                <a:gdLst>
                  <a:gd name="T0" fmla="*/ 2147483646 w 285"/>
                  <a:gd name="T1" fmla="*/ 2147483646 h 565"/>
                  <a:gd name="T2" fmla="*/ 2147483646 w 285"/>
                  <a:gd name="T3" fmla="*/ 2147483646 h 565"/>
                  <a:gd name="T4" fmla="*/ 2147483646 w 285"/>
                  <a:gd name="T5" fmla="*/ 2147483646 h 565"/>
                  <a:gd name="T6" fmla="*/ 2147483646 w 285"/>
                  <a:gd name="T7" fmla="*/ 2147483646 h 565"/>
                  <a:gd name="T8" fmla="*/ 2147483646 w 285"/>
                  <a:gd name="T9" fmla="*/ 2147483646 h 565"/>
                  <a:gd name="T10" fmla="*/ 2147483646 w 285"/>
                  <a:gd name="T11" fmla="*/ 2147483646 h 565"/>
                  <a:gd name="T12" fmla="*/ 2147483646 w 285"/>
                  <a:gd name="T13" fmla="*/ 2147483646 h 565"/>
                  <a:gd name="T14" fmla="*/ 2147483646 w 285"/>
                  <a:gd name="T15" fmla="*/ 2147483646 h 565"/>
                  <a:gd name="T16" fmla="*/ 668362593 w 285"/>
                  <a:gd name="T17" fmla="*/ 2147483646 h 565"/>
                  <a:gd name="T18" fmla="*/ 2147483646 w 285"/>
                  <a:gd name="T19" fmla="*/ 2147483646 h 565"/>
                  <a:gd name="T20" fmla="*/ 2147483646 w 285"/>
                  <a:gd name="T21" fmla="*/ 2147483646 h 565"/>
                  <a:gd name="T22" fmla="*/ 668362593 w 285"/>
                  <a:gd name="T23" fmla="*/ 2147483646 h 565"/>
                  <a:gd name="T24" fmla="*/ 156425288 w 285"/>
                  <a:gd name="T25" fmla="*/ 2147483646 h 565"/>
                  <a:gd name="T26" fmla="*/ 156425288 w 285"/>
                  <a:gd name="T27" fmla="*/ 2147483646 h 565"/>
                  <a:gd name="T28" fmla="*/ 156425288 w 285"/>
                  <a:gd name="T29" fmla="*/ 2147483646 h 565"/>
                  <a:gd name="T30" fmla="*/ 355512018 w 285"/>
                  <a:gd name="T31" fmla="*/ 2147483646 h 565"/>
                  <a:gd name="T32" fmla="*/ 355512018 w 285"/>
                  <a:gd name="T33" fmla="*/ 2147483646 h 565"/>
                  <a:gd name="T34" fmla="*/ 597260189 w 285"/>
                  <a:gd name="T35" fmla="*/ 2147483646 h 565"/>
                  <a:gd name="T36" fmla="*/ 355512018 w 285"/>
                  <a:gd name="T37" fmla="*/ 2147483646 h 565"/>
                  <a:gd name="T38" fmla="*/ 0 w 285"/>
                  <a:gd name="T39" fmla="*/ 2147483646 h 565"/>
                  <a:gd name="T40" fmla="*/ 0 w 285"/>
                  <a:gd name="T41" fmla="*/ 2147483646 h 565"/>
                  <a:gd name="T42" fmla="*/ 0 w 285"/>
                  <a:gd name="T43" fmla="*/ 2147483646 h 565"/>
                  <a:gd name="T44" fmla="*/ 1720681935 w 285"/>
                  <a:gd name="T45" fmla="*/ 2147483646 h 565"/>
                  <a:gd name="T46" fmla="*/ 1692240974 w 285"/>
                  <a:gd name="T47" fmla="*/ 2147483646 h 565"/>
                  <a:gd name="T48" fmla="*/ 227527691 w 285"/>
                  <a:gd name="T49" fmla="*/ 2147483646 h 565"/>
                  <a:gd name="T50" fmla="*/ 213307210 w 285"/>
                  <a:gd name="T51" fmla="*/ 2147483646 h 565"/>
                  <a:gd name="T52" fmla="*/ 213307210 w 285"/>
                  <a:gd name="T53" fmla="*/ 2147483646 h 565"/>
                  <a:gd name="T54" fmla="*/ 99543365 w 285"/>
                  <a:gd name="T55" fmla="*/ 2147483646 h 565"/>
                  <a:gd name="T56" fmla="*/ 14220481 w 285"/>
                  <a:gd name="T57" fmla="*/ 2147483646 h 565"/>
                  <a:gd name="T58" fmla="*/ 170645768 w 285"/>
                  <a:gd name="T59" fmla="*/ 2147483646 h 565"/>
                  <a:gd name="T60" fmla="*/ 170645768 w 285"/>
                  <a:gd name="T61" fmla="*/ 2147483646 h 565"/>
                  <a:gd name="T62" fmla="*/ 170645768 w 285"/>
                  <a:gd name="T63" fmla="*/ 2147483646 h 565"/>
                  <a:gd name="T64" fmla="*/ 170645768 w 285"/>
                  <a:gd name="T65" fmla="*/ 2147483646 h 565"/>
                  <a:gd name="T66" fmla="*/ 2147483646 w 285"/>
                  <a:gd name="T67" fmla="*/ 2147483646 h 565"/>
                  <a:gd name="T68" fmla="*/ 2147483646 w 285"/>
                  <a:gd name="T69" fmla="*/ 2147483646 h 565"/>
                  <a:gd name="T70" fmla="*/ 2147483646 w 285"/>
                  <a:gd name="T71" fmla="*/ 1734584494 h 565"/>
                  <a:gd name="T72" fmla="*/ 2147483646 w 285"/>
                  <a:gd name="T73" fmla="*/ 355449157 h 565"/>
                  <a:gd name="T74" fmla="*/ 2019312030 w 285"/>
                  <a:gd name="T75" fmla="*/ 710894543 h 565"/>
                  <a:gd name="T76" fmla="*/ 1891327703 w 285"/>
                  <a:gd name="T77" fmla="*/ 853074959 h 565"/>
                  <a:gd name="T78" fmla="*/ 1806004819 w 285"/>
                  <a:gd name="T79" fmla="*/ 938382455 h 565"/>
                  <a:gd name="T80" fmla="*/ 1649579532 w 285"/>
                  <a:gd name="T81" fmla="*/ 1123212849 h 565"/>
                  <a:gd name="T82" fmla="*/ 1123421746 w 285"/>
                  <a:gd name="T83" fmla="*/ 1649276998 h 565"/>
                  <a:gd name="T84" fmla="*/ 440834902 w 285"/>
                  <a:gd name="T85" fmla="*/ 2147483646 h 565"/>
                  <a:gd name="T86" fmla="*/ 355512018 w 285"/>
                  <a:gd name="T87" fmla="*/ 2147483646 h 565"/>
                  <a:gd name="T88" fmla="*/ 2147483646 w 285"/>
                  <a:gd name="T89" fmla="*/ 355449157 h 565"/>
                  <a:gd name="T90" fmla="*/ 2147483646 w 285"/>
                  <a:gd name="T91" fmla="*/ 213268740 h 565"/>
                  <a:gd name="T92" fmla="*/ 2147483646 w 285"/>
                  <a:gd name="T93" fmla="*/ 284357063 h 565"/>
                  <a:gd name="T94" fmla="*/ 2147483646 w 285"/>
                  <a:gd name="T95" fmla="*/ 284357063 h 565"/>
                  <a:gd name="T96" fmla="*/ 2147483646 w 285"/>
                  <a:gd name="T97" fmla="*/ 284357063 h 565"/>
                  <a:gd name="T98" fmla="*/ 2147483646 w 285"/>
                  <a:gd name="T99" fmla="*/ 213268740 h 565"/>
                  <a:gd name="T100" fmla="*/ 2147483646 w 285"/>
                  <a:gd name="T101" fmla="*/ 113742071 h 565"/>
                  <a:gd name="T102" fmla="*/ 2147483646 w 285"/>
                  <a:gd name="T103" fmla="*/ 113742071 h 565"/>
                  <a:gd name="T104" fmla="*/ 2147483646 w 285"/>
                  <a:gd name="T105" fmla="*/ 99526669 h 565"/>
                  <a:gd name="T106" fmla="*/ 2147483646 w 285"/>
                  <a:gd name="T107" fmla="*/ 99526669 h 565"/>
                  <a:gd name="T108" fmla="*/ 2147483646 w 285"/>
                  <a:gd name="T109" fmla="*/ 14219173 h 565"/>
                  <a:gd name="T110" fmla="*/ 2147483646 w 285"/>
                  <a:gd name="T111" fmla="*/ 0 h 565"/>
                  <a:gd name="T112" fmla="*/ 2147483646 w 285"/>
                  <a:gd name="T113" fmla="*/ 0 h 5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85" h="565">
                    <a:moveTo>
                      <a:pt x="175" y="565"/>
                    </a:moveTo>
                    <a:cubicBezTo>
                      <a:pt x="175" y="565"/>
                      <a:pt x="175" y="565"/>
                      <a:pt x="175" y="565"/>
                    </a:cubicBezTo>
                    <a:cubicBezTo>
                      <a:pt x="175" y="565"/>
                      <a:pt x="175" y="565"/>
                      <a:pt x="175" y="565"/>
                    </a:cubicBezTo>
                    <a:cubicBezTo>
                      <a:pt x="175" y="565"/>
                      <a:pt x="175" y="565"/>
                      <a:pt x="175" y="565"/>
                    </a:cubicBezTo>
                    <a:moveTo>
                      <a:pt x="186" y="558"/>
                    </a:moveTo>
                    <a:cubicBezTo>
                      <a:pt x="184" y="563"/>
                      <a:pt x="180" y="565"/>
                      <a:pt x="175" y="565"/>
                    </a:cubicBezTo>
                    <a:cubicBezTo>
                      <a:pt x="180" y="565"/>
                      <a:pt x="184" y="563"/>
                      <a:pt x="186" y="558"/>
                    </a:cubicBezTo>
                    <a:moveTo>
                      <a:pt x="186" y="558"/>
                    </a:moveTo>
                    <a:cubicBezTo>
                      <a:pt x="186" y="558"/>
                      <a:pt x="186" y="558"/>
                      <a:pt x="186" y="558"/>
                    </a:cubicBezTo>
                    <a:cubicBezTo>
                      <a:pt x="186" y="558"/>
                      <a:pt x="186" y="558"/>
                      <a:pt x="186" y="558"/>
                    </a:cubicBezTo>
                    <a:moveTo>
                      <a:pt x="285" y="545"/>
                    </a:moveTo>
                    <a:cubicBezTo>
                      <a:pt x="250" y="545"/>
                      <a:pt x="216" y="547"/>
                      <a:pt x="189" y="551"/>
                    </a:cubicBezTo>
                    <a:cubicBezTo>
                      <a:pt x="189" y="551"/>
                      <a:pt x="189" y="551"/>
                      <a:pt x="189" y="551"/>
                    </a:cubicBezTo>
                    <a:cubicBezTo>
                      <a:pt x="216" y="547"/>
                      <a:pt x="250" y="545"/>
                      <a:pt x="285" y="545"/>
                    </a:cubicBezTo>
                    <a:cubicBezTo>
                      <a:pt x="285" y="545"/>
                      <a:pt x="285" y="545"/>
                      <a:pt x="285" y="545"/>
                    </a:cubicBezTo>
                    <a:cubicBezTo>
                      <a:pt x="285" y="545"/>
                      <a:pt x="285" y="545"/>
                      <a:pt x="285" y="545"/>
                    </a:cubicBezTo>
                    <a:cubicBezTo>
                      <a:pt x="285" y="545"/>
                      <a:pt x="285" y="545"/>
                      <a:pt x="285" y="545"/>
                    </a:cubicBezTo>
                    <a:moveTo>
                      <a:pt x="47" y="422"/>
                    </a:moveTo>
                    <a:cubicBezTo>
                      <a:pt x="48" y="423"/>
                      <a:pt x="49" y="424"/>
                      <a:pt x="50" y="425"/>
                    </a:cubicBezTo>
                    <a:cubicBezTo>
                      <a:pt x="85" y="455"/>
                      <a:pt x="126" y="495"/>
                      <a:pt x="155" y="528"/>
                    </a:cubicBezTo>
                    <a:cubicBezTo>
                      <a:pt x="159" y="533"/>
                      <a:pt x="163" y="538"/>
                      <a:pt x="166" y="542"/>
                    </a:cubicBezTo>
                    <a:cubicBezTo>
                      <a:pt x="166" y="542"/>
                      <a:pt x="166" y="542"/>
                      <a:pt x="166" y="542"/>
                    </a:cubicBezTo>
                    <a:cubicBezTo>
                      <a:pt x="166" y="542"/>
                      <a:pt x="166" y="542"/>
                      <a:pt x="166" y="542"/>
                    </a:cubicBezTo>
                    <a:cubicBezTo>
                      <a:pt x="137" y="506"/>
                      <a:pt x="88" y="456"/>
                      <a:pt x="47" y="422"/>
                    </a:cubicBezTo>
                    <a:moveTo>
                      <a:pt x="11" y="409"/>
                    </a:moveTo>
                    <a:cubicBezTo>
                      <a:pt x="11" y="409"/>
                      <a:pt x="11" y="409"/>
                      <a:pt x="11" y="409"/>
                    </a:cubicBezTo>
                    <a:cubicBezTo>
                      <a:pt x="11" y="409"/>
                      <a:pt x="11" y="409"/>
                      <a:pt x="11" y="409"/>
                    </a:cubicBezTo>
                    <a:cubicBezTo>
                      <a:pt x="11" y="409"/>
                      <a:pt x="11" y="409"/>
                      <a:pt x="11" y="409"/>
                    </a:cubicBezTo>
                    <a:moveTo>
                      <a:pt x="16" y="408"/>
                    </a:moveTo>
                    <a:cubicBezTo>
                      <a:pt x="14" y="409"/>
                      <a:pt x="13" y="409"/>
                      <a:pt x="11" y="409"/>
                    </a:cubicBezTo>
                    <a:cubicBezTo>
                      <a:pt x="13" y="409"/>
                      <a:pt x="14" y="409"/>
                      <a:pt x="16" y="408"/>
                    </a:cubicBezTo>
                    <a:moveTo>
                      <a:pt x="25" y="404"/>
                    </a:moveTo>
                    <a:cubicBezTo>
                      <a:pt x="16" y="408"/>
                      <a:pt x="16" y="408"/>
                      <a:pt x="16" y="408"/>
                    </a:cubicBezTo>
                    <a:cubicBezTo>
                      <a:pt x="25" y="404"/>
                      <a:pt x="25" y="404"/>
                      <a:pt x="25" y="404"/>
                    </a:cubicBezTo>
                    <a:cubicBezTo>
                      <a:pt x="30" y="408"/>
                      <a:pt x="36" y="412"/>
                      <a:pt x="41" y="417"/>
                    </a:cubicBezTo>
                    <a:cubicBezTo>
                      <a:pt x="41" y="417"/>
                      <a:pt x="42" y="417"/>
                      <a:pt x="42" y="418"/>
                    </a:cubicBezTo>
                    <a:cubicBezTo>
                      <a:pt x="42" y="418"/>
                      <a:pt x="42" y="418"/>
                      <a:pt x="42" y="418"/>
                    </a:cubicBezTo>
                    <a:cubicBezTo>
                      <a:pt x="36" y="413"/>
                      <a:pt x="31" y="408"/>
                      <a:pt x="25" y="404"/>
                    </a:cubicBezTo>
                    <a:moveTo>
                      <a:pt x="0" y="401"/>
                    </a:moveTo>
                    <a:cubicBezTo>
                      <a:pt x="0" y="401"/>
                      <a:pt x="0" y="401"/>
                      <a:pt x="0" y="401"/>
                    </a:cubicBezTo>
                    <a:cubicBezTo>
                      <a:pt x="0" y="401"/>
                      <a:pt x="0" y="401"/>
                      <a:pt x="0" y="401"/>
                    </a:cubicBezTo>
                    <a:moveTo>
                      <a:pt x="0" y="401"/>
                    </a:moveTo>
                    <a:cubicBezTo>
                      <a:pt x="0" y="401"/>
                      <a:pt x="0" y="401"/>
                      <a:pt x="0" y="401"/>
                    </a:cubicBezTo>
                    <a:cubicBezTo>
                      <a:pt x="0" y="401"/>
                      <a:pt x="0" y="401"/>
                      <a:pt x="0" y="401"/>
                    </a:cubicBezTo>
                    <a:moveTo>
                      <a:pt x="119" y="214"/>
                    </a:moveTo>
                    <a:cubicBezTo>
                      <a:pt x="121" y="215"/>
                      <a:pt x="121" y="215"/>
                      <a:pt x="121" y="215"/>
                    </a:cubicBezTo>
                    <a:cubicBezTo>
                      <a:pt x="129" y="218"/>
                      <a:pt x="136" y="221"/>
                      <a:pt x="144" y="224"/>
                    </a:cubicBezTo>
                    <a:cubicBezTo>
                      <a:pt x="135" y="221"/>
                      <a:pt x="127" y="217"/>
                      <a:pt x="119" y="214"/>
                    </a:cubicBezTo>
                    <a:moveTo>
                      <a:pt x="7" y="181"/>
                    </a:moveTo>
                    <a:cubicBezTo>
                      <a:pt x="16" y="185"/>
                      <a:pt x="16" y="185"/>
                      <a:pt x="16" y="185"/>
                    </a:cubicBezTo>
                    <a:cubicBezTo>
                      <a:pt x="22" y="239"/>
                      <a:pt x="21" y="327"/>
                      <a:pt x="16" y="381"/>
                    </a:cubicBezTo>
                    <a:cubicBezTo>
                      <a:pt x="15" y="381"/>
                      <a:pt x="15" y="382"/>
                      <a:pt x="15" y="382"/>
                    </a:cubicBezTo>
                    <a:cubicBezTo>
                      <a:pt x="15" y="382"/>
                      <a:pt x="15" y="382"/>
                      <a:pt x="15" y="382"/>
                    </a:cubicBezTo>
                    <a:cubicBezTo>
                      <a:pt x="15" y="382"/>
                      <a:pt x="15" y="382"/>
                      <a:pt x="15" y="382"/>
                    </a:cubicBezTo>
                    <a:cubicBezTo>
                      <a:pt x="21" y="329"/>
                      <a:pt x="22" y="240"/>
                      <a:pt x="16" y="185"/>
                    </a:cubicBezTo>
                    <a:cubicBezTo>
                      <a:pt x="7" y="181"/>
                      <a:pt x="7" y="181"/>
                      <a:pt x="7" y="181"/>
                    </a:cubicBezTo>
                    <a:moveTo>
                      <a:pt x="1" y="165"/>
                    </a:moveTo>
                    <a:cubicBezTo>
                      <a:pt x="1" y="165"/>
                      <a:pt x="1" y="165"/>
                      <a:pt x="1" y="165"/>
                    </a:cubicBezTo>
                    <a:cubicBezTo>
                      <a:pt x="1" y="165"/>
                      <a:pt x="1" y="165"/>
                      <a:pt x="1" y="165"/>
                    </a:cubicBezTo>
                    <a:moveTo>
                      <a:pt x="12" y="158"/>
                    </a:moveTo>
                    <a:cubicBezTo>
                      <a:pt x="7" y="158"/>
                      <a:pt x="3" y="160"/>
                      <a:pt x="1" y="165"/>
                    </a:cubicBezTo>
                    <a:cubicBezTo>
                      <a:pt x="3" y="160"/>
                      <a:pt x="7" y="158"/>
                      <a:pt x="12" y="158"/>
                    </a:cubicBezTo>
                    <a:moveTo>
                      <a:pt x="12" y="158"/>
                    </a:moveTo>
                    <a:cubicBezTo>
                      <a:pt x="12" y="158"/>
                      <a:pt x="12" y="158"/>
                      <a:pt x="12" y="158"/>
                    </a:cubicBezTo>
                    <a:cubicBezTo>
                      <a:pt x="12" y="158"/>
                      <a:pt x="12" y="158"/>
                      <a:pt x="12" y="158"/>
                    </a:cubicBezTo>
                    <a:cubicBezTo>
                      <a:pt x="12" y="158"/>
                      <a:pt x="12" y="158"/>
                      <a:pt x="12" y="158"/>
                    </a:cubicBezTo>
                    <a:moveTo>
                      <a:pt x="216" y="120"/>
                    </a:moveTo>
                    <a:cubicBezTo>
                      <a:pt x="276" y="263"/>
                      <a:pt x="276" y="263"/>
                      <a:pt x="276" y="263"/>
                    </a:cubicBezTo>
                    <a:cubicBezTo>
                      <a:pt x="276" y="263"/>
                      <a:pt x="276" y="263"/>
                      <a:pt x="276" y="263"/>
                    </a:cubicBezTo>
                    <a:cubicBezTo>
                      <a:pt x="276" y="263"/>
                      <a:pt x="276" y="263"/>
                      <a:pt x="276" y="263"/>
                    </a:cubicBezTo>
                    <a:cubicBezTo>
                      <a:pt x="276" y="263"/>
                      <a:pt x="276" y="263"/>
                      <a:pt x="276" y="263"/>
                    </a:cubicBezTo>
                    <a:cubicBezTo>
                      <a:pt x="217" y="122"/>
                      <a:pt x="217" y="122"/>
                      <a:pt x="217" y="122"/>
                    </a:cubicBezTo>
                    <a:cubicBezTo>
                      <a:pt x="217" y="121"/>
                      <a:pt x="217" y="121"/>
                      <a:pt x="216" y="120"/>
                    </a:cubicBezTo>
                    <a:moveTo>
                      <a:pt x="163" y="25"/>
                    </a:moveTo>
                    <a:cubicBezTo>
                      <a:pt x="163" y="25"/>
                      <a:pt x="163" y="25"/>
                      <a:pt x="163" y="25"/>
                    </a:cubicBezTo>
                    <a:cubicBezTo>
                      <a:pt x="157" y="33"/>
                      <a:pt x="150" y="41"/>
                      <a:pt x="142" y="50"/>
                    </a:cubicBezTo>
                    <a:cubicBezTo>
                      <a:pt x="139" y="53"/>
                      <a:pt x="136" y="56"/>
                      <a:pt x="133" y="60"/>
                    </a:cubicBezTo>
                    <a:cubicBezTo>
                      <a:pt x="133" y="60"/>
                      <a:pt x="133" y="60"/>
                      <a:pt x="133" y="60"/>
                    </a:cubicBezTo>
                    <a:cubicBezTo>
                      <a:pt x="131" y="62"/>
                      <a:pt x="130" y="63"/>
                      <a:pt x="128" y="65"/>
                    </a:cubicBezTo>
                    <a:cubicBezTo>
                      <a:pt x="128" y="65"/>
                      <a:pt x="127" y="66"/>
                      <a:pt x="127" y="66"/>
                    </a:cubicBezTo>
                    <a:cubicBezTo>
                      <a:pt x="123" y="70"/>
                      <a:pt x="120" y="74"/>
                      <a:pt x="116" y="78"/>
                    </a:cubicBezTo>
                    <a:cubicBezTo>
                      <a:pt x="116" y="79"/>
                      <a:pt x="116" y="79"/>
                      <a:pt x="116" y="79"/>
                    </a:cubicBezTo>
                    <a:cubicBezTo>
                      <a:pt x="104" y="91"/>
                      <a:pt x="91" y="104"/>
                      <a:pt x="79" y="115"/>
                    </a:cubicBezTo>
                    <a:cubicBezTo>
                      <a:pt x="79" y="116"/>
                      <a:pt x="79" y="116"/>
                      <a:pt x="79" y="116"/>
                    </a:cubicBezTo>
                    <a:cubicBezTo>
                      <a:pt x="75" y="119"/>
                      <a:pt x="72" y="122"/>
                      <a:pt x="69" y="125"/>
                    </a:cubicBezTo>
                    <a:cubicBezTo>
                      <a:pt x="55" y="137"/>
                      <a:pt x="43" y="149"/>
                      <a:pt x="31" y="158"/>
                    </a:cubicBezTo>
                    <a:cubicBezTo>
                      <a:pt x="29" y="160"/>
                      <a:pt x="27" y="161"/>
                      <a:pt x="25" y="163"/>
                    </a:cubicBezTo>
                    <a:cubicBezTo>
                      <a:pt x="25" y="163"/>
                      <a:pt x="25" y="163"/>
                      <a:pt x="25" y="163"/>
                    </a:cubicBezTo>
                    <a:cubicBezTo>
                      <a:pt x="68" y="129"/>
                      <a:pt x="129" y="68"/>
                      <a:pt x="163" y="25"/>
                    </a:cubicBezTo>
                    <a:cubicBezTo>
                      <a:pt x="163" y="25"/>
                      <a:pt x="163" y="25"/>
                      <a:pt x="163" y="25"/>
                    </a:cubicBezTo>
                    <a:moveTo>
                      <a:pt x="182" y="8"/>
                    </a:moveTo>
                    <a:cubicBezTo>
                      <a:pt x="185" y="15"/>
                      <a:pt x="185" y="15"/>
                      <a:pt x="185" y="15"/>
                    </a:cubicBezTo>
                    <a:cubicBezTo>
                      <a:pt x="211" y="18"/>
                      <a:pt x="246" y="20"/>
                      <a:pt x="280" y="20"/>
                    </a:cubicBezTo>
                    <a:cubicBezTo>
                      <a:pt x="281" y="20"/>
                      <a:pt x="283" y="20"/>
                      <a:pt x="285" y="20"/>
                    </a:cubicBezTo>
                    <a:cubicBezTo>
                      <a:pt x="285" y="20"/>
                      <a:pt x="285" y="20"/>
                      <a:pt x="285" y="20"/>
                    </a:cubicBezTo>
                    <a:cubicBezTo>
                      <a:pt x="285" y="20"/>
                      <a:pt x="285" y="20"/>
                      <a:pt x="285" y="20"/>
                    </a:cubicBezTo>
                    <a:cubicBezTo>
                      <a:pt x="285" y="20"/>
                      <a:pt x="285" y="20"/>
                      <a:pt x="285" y="20"/>
                    </a:cubicBezTo>
                    <a:cubicBezTo>
                      <a:pt x="283" y="20"/>
                      <a:pt x="281" y="20"/>
                      <a:pt x="279" y="20"/>
                    </a:cubicBezTo>
                    <a:cubicBezTo>
                      <a:pt x="279" y="20"/>
                      <a:pt x="279" y="20"/>
                      <a:pt x="279" y="20"/>
                    </a:cubicBezTo>
                    <a:cubicBezTo>
                      <a:pt x="245" y="20"/>
                      <a:pt x="211" y="18"/>
                      <a:pt x="185" y="15"/>
                    </a:cubicBezTo>
                    <a:cubicBezTo>
                      <a:pt x="185" y="15"/>
                      <a:pt x="185" y="15"/>
                      <a:pt x="185" y="15"/>
                    </a:cubicBezTo>
                    <a:cubicBezTo>
                      <a:pt x="182" y="8"/>
                      <a:pt x="182" y="8"/>
                      <a:pt x="182" y="8"/>
                    </a:cubicBezTo>
                    <a:moveTo>
                      <a:pt x="182" y="8"/>
                    </a:moveTo>
                    <a:cubicBezTo>
                      <a:pt x="182" y="8"/>
                      <a:pt x="182" y="8"/>
                      <a:pt x="182" y="8"/>
                    </a:cubicBezTo>
                    <a:cubicBezTo>
                      <a:pt x="182" y="8"/>
                      <a:pt x="182" y="8"/>
                      <a:pt x="182" y="8"/>
                    </a:cubicBezTo>
                    <a:moveTo>
                      <a:pt x="182" y="7"/>
                    </a:moveTo>
                    <a:cubicBezTo>
                      <a:pt x="182" y="7"/>
                      <a:pt x="182" y="7"/>
                      <a:pt x="182" y="7"/>
                    </a:cubicBezTo>
                    <a:cubicBezTo>
                      <a:pt x="182" y="7"/>
                      <a:pt x="182" y="7"/>
                      <a:pt x="182" y="7"/>
                    </a:cubicBezTo>
                    <a:moveTo>
                      <a:pt x="171" y="0"/>
                    </a:moveTo>
                    <a:cubicBezTo>
                      <a:pt x="169" y="0"/>
                      <a:pt x="167" y="0"/>
                      <a:pt x="166" y="1"/>
                    </a:cubicBezTo>
                    <a:cubicBezTo>
                      <a:pt x="167" y="0"/>
                      <a:pt x="169" y="0"/>
                      <a:pt x="171" y="0"/>
                    </a:cubicBezTo>
                    <a:moveTo>
                      <a:pt x="171" y="0"/>
                    </a:moveTo>
                    <a:cubicBezTo>
                      <a:pt x="171" y="0"/>
                      <a:pt x="171" y="0"/>
                      <a:pt x="171" y="0"/>
                    </a:cubicBezTo>
                    <a:cubicBezTo>
                      <a:pt x="171" y="0"/>
                      <a:pt x="171" y="0"/>
                      <a:pt x="171" y="0"/>
                    </a:cubicBezTo>
                    <a:cubicBezTo>
                      <a:pt x="171" y="0"/>
                      <a:pt x="171" y="0"/>
                      <a:pt x="171" y="0"/>
                    </a:cubicBezTo>
                  </a:path>
                </a:pathLst>
              </a:custGeom>
              <a:solidFill>
                <a:srgbClr val="1D1A1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2" name="Freeform: Shape 53"/>
              <p:cNvSpPr/>
              <p:nvPr/>
            </p:nvSpPr>
            <p:spPr bwMode="auto">
              <a:xfrm>
                <a:off x="5227775" y="1647545"/>
                <a:ext cx="186142" cy="168324"/>
              </a:xfrm>
              <a:custGeom>
                <a:avLst/>
                <a:gdLst>
                  <a:gd name="T0" fmla="*/ 184080385 w 27"/>
                  <a:gd name="T1" fmla="*/ 0 h 25"/>
                  <a:gd name="T2" fmla="*/ 184080385 w 27"/>
                  <a:gd name="T3" fmla="*/ 0 h 25"/>
                  <a:gd name="T4" fmla="*/ 184080385 w 27"/>
                  <a:gd name="T5" fmla="*/ 0 h 25"/>
                  <a:gd name="T6" fmla="*/ 113280237 w 27"/>
                  <a:gd name="T7" fmla="*/ 14516100 h 25"/>
                  <a:gd name="T8" fmla="*/ 113280237 w 27"/>
                  <a:gd name="T9" fmla="*/ 14516100 h 25"/>
                  <a:gd name="T10" fmla="*/ 113280237 w 27"/>
                  <a:gd name="T11" fmla="*/ 14516100 h 25"/>
                  <a:gd name="T12" fmla="*/ 113280237 w 27"/>
                  <a:gd name="T13" fmla="*/ 14516100 h 25"/>
                  <a:gd name="T14" fmla="*/ 0 w 27"/>
                  <a:gd name="T15" fmla="*/ 174193200 h 25"/>
                  <a:gd name="T16" fmla="*/ 14160030 w 27"/>
                  <a:gd name="T17" fmla="*/ 246773700 h 25"/>
                  <a:gd name="T18" fmla="*/ 70800148 w 27"/>
                  <a:gd name="T19" fmla="*/ 362902500 h 25"/>
                  <a:gd name="T20" fmla="*/ 70800148 w 27"/>
                  <a:gd name="T21" fmla="*/ 362902500 h 25"/>
                  <a:gd name="T22" fmla="*/ 70800148 w 27"/>
                  <a:gd name="T23" fmla="*/ 362902500 h 25"/>
                  <a:gd name="T24" fmla="*/ 70800148 w 27"/>
                  <a:gd name="T25" fmla="*/ 362902500 h 25"/>
                  <a:gd name="T26" fmla="*/ 184080385 w 27"/>
                  <a:gd name="T27" fmla="*/ 203225400 h 25"/>
                  <a:gd name="T28" fmla="*/ 184080385 w 27"/>
                  <a:gd name="T29" fmla="*/ 188709300 h 25"/>
                  <a:gd name="T30" fmla="*/ 184080385 w 27"/>
                  <a:gd name="T31" fmla="*/ 188709300 h 25"/>
                  <a:gd name="T32" fmla="*/ 184080385 w 27"/>
                  <a:gd name="T33" fmla="*/ 188709300 h 25"/>
                  <a:gd name="T34" fmla="*/ 198236652 w 27"/>
                  <a:gd name="T35" fmla="*/ 188709300 h 25"/>
                  <a:gd name="T36" fmla="*/ 198236652 w 27"/>
                  <a:gd name="T37" fmla="*/ 188709300 h 25"/>
                  <a:gd name="T38" fmla="*/ 198236652 w 27"/>
                  <a:gd name="T39" fmla="*/ 203225400 h 25"/>
                  <a:gd name="T40" fmla="*/ 382317037 w 27"/>
                  <a:gd name="T41" fmla="*/ 217741500 h 25"/>
                  <a:gd name="T42" fmla="*/ 339836948 w 27"/>
                  <a:gd name="T43" fmla="*/ 116128800 h 25"/>
                  <a:gd name="T44" fmla="*/ 339836948 w 27"/>
                  <a:gd name="T45" fmla="*/ 116128800 h 25"/>
                  <a:gd name="T46" fmla="*/ 339836948 w 27"/>
                  <a:gd name="T47" fmla="*/ 116128800 h 25"/>
                  <a:gd name="T48" fmla="*/ 339836948 w 27"/>
                  <a:gd name="T49" fmla="*/ 116128800 h 25"/>
                  <a:gd name="T50" fmla="*/ 339836948 w 27"/>
                  <a:gd name="T51" fmla="*/ 101612700 h 25"/>
                  <a:gd name="T52" fmla="*/ 339836948 w 27"/>
                  <a:gd name="T53" fmla="*/ 101612700 h 25"/>
                  <a:gd name="T54" fmla="*/ 339836948 w 27"/>
                  <a:gd name="T55" fmla="*/ 101612700 h 25"/>
                  <a:gd name="T56" fmla="*/ 339836948 w 27"/>
                  <a:gd name="T57" fmla="*/ 101612700 h 25"/>
                  <a:gd name="T58" fmla="*/ 184080385 w 27"/>
                  <a:gd name="T59" fmla="*/ 0 h 25"/>
                  <a:gd name="T60" fmla="*/ 184080385 w 27"/>
                  <a:gd name="T61" fmla="*/ 0 h 25"/>
                  <a:gd name="T62" fmla="*/ 184080385 w 27"/>
                  <a:gd name="T63" fmla="*/ 0 h 25"/>
                  <a:gd name="T64" fmla="*/ 184080385 w 27"/>
                  <a:gd name="T65" fmla="*/ 0 h 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 h="25">
                    <a:moveTo>
                      <a:pt x="13" y="0"/>
                    </a:moveTo>
                    <a:cubicBezTo>
                      <a:pt x="13" y="0"/>
                      <a:pt x="13" y="0"/>
                      <a:pt x="13" y="0"/>
                    </a:cubicBezTo>
                    <a:cubicBezTo>
                      <a:pt x="13" y="0"/>
                      <a:pt x="13" y="0"/>
                      <a:pt x="13" y="0"/>
                    </a:cubicBezTo>
                    <a:cubicBezTo>
                      <a:pt x="11" y="0"/>
                      <a:pt x="9" y="0"/>
                      <a:pt x="8" y="1"/>
                    </a:cubicBezTo>
                    <a:cubicBezTo>
                      <a:pt x="8" y="1"/>
                      <a:pt x="8" y="1"/>
                      <a:pt x="8" y="1"/>
                    </a:cubicBezTo>
                    <a:cubicBezTo>
                      <a:pt x="8" y="1"/>
                      <a:pt x="8" y="1"/>
                      <a:pt x="8" y="1"/>
                    </a:cubicBezTo>
                    <a:cubicBezTo>
                      <a:pt x="8" y="1"/>
                      <a:pt x="8" y="1"/>
                      <a:pt x="8" y="1"/>
                    </a:cubicBezTo>
                    <a:cubicBezTo>
                      <a:pt x="3" y="3"/>
                      <a:pt x="0" y="8"/>
                      <a:pt x="0" y="12"/>
                    </a:cubicBezTo>
                    <a:cubicBezTo>
                      <a:pt x="0" y="14"/>
                      <a:pt x="1" y="16"/>
                      <a:pt x="1" y="17"/>
                    </a:cubicBezTo>
                    <a:cubicBezTo>
                      <a:pt x="5" y="25"/>
                      <a:pt x="5" y="25"/>
                      <a:pt x="5" y="25"/>
                    </a:cubicBezTo>
                    <a:cubicBezTo>
                      <a:pt x="5" y="25"/>
                      <a:pt x="5" y="25"/>
                      <a:pt x="5" y="25"/>
                    </a:cubicBezTo>
                    <a:cubicBezTo>
                      <a:pt x="5" y="25"/>
                      <a:pt x="5" y="25"/>
                      <a:pt x="5" y="25"/>
                    </a:cubicBezTo>
                    <a:cubicBezTo>
                      <a:pt x="5" y="25"/>
                      <a:pt x="5" y="25"/>
                      <a:pt x="5" y="25"/>
                    </a:cubicBezTo>
                    <a:cubicBezTo>
                      <a:pt x="8" y="21"/>
                      <a:pt x="11" y="17"/>
                      <a:pt x="13" y="14"/>
                    </a:cubicBezTo>
                    <a:cubicBezTo>
                      <a:pt x="13" y="14"/>
                      <a:pt x="13" y="13"/>
                      <a:pt x="13" y="13"/>
                    </a:cubicBezTo>
                    <a:cubicBezTo>
                      <a:pt x="13" y="13"/>
                      <a:pt x="13" y="13"/>
                      <a:pt x="13" y="13"/>
                    </a:cubicBezTo>
                    <a:cubicBezTo>
                      <a:pt x="13" y="13"/>
                      <a:pt x="13" y="13"/>
                      <a:pt x="13" y="13"/>
                    </a:cubicBezTo>
                    <a:cubicBezTo>
                      <a:pt x="13" y="13"/>
                      <a:pt x="13" y="13"/>
                      <a:pt x="14" y="13"/>
                    </a:cubicBezTo>
                    <a:cubicBezTo>
                      <a:pt x="14" y="13"/>
                      <a:pt x="14" y="13"/>
                      <a:pt x="14" y="13"/>
                    </a:cubicBezTo>
                    <a:cubicBezTo>
                      <a:pt x="14" y="14"/>
                      <a:pt x="14" y="14"/>
                      <a:pt x="14" y="14"/>
                    </a:cubicBezTo>
                    <a:cubicBezTo>
                      <a:pt x="18" y="14"/>
                      <a:pt x="23" y="15"/>
                      <a:pt x="27" y="15"/>
                    </a:cubicBezTo>
                    <a:cubicBezTo>
                      <a:pt x="24" y="8"/>
                      <a:pt x="24" y="8"/>
                      <a:pt x="24" y="8"/>
                    </a:cubicBezTo>
                    <a:cubicBezTo>
                      <a:pt x="24" y="8"/>
                      <a:pt x="24" y="8"/>
                      <a:pt x="24" y="8"/>
                    </a:cubicBezTo>
                    <a:cubicBezTo>
                      <a:pt x="24" y="8"/>
                      <a:pt x="24" y="8"/>
                      <a:pt x="24" y="8"/>
                    </a:cubicBezTo>
                    <a:cubicBezTo>
                      <a:pt x="24" y="8"/>
                      <a:pt x="24" y="8"/>
                      <a:pt x="24" y="8"/>
                    </a:cubicBezTo>
                    <a:cubicBezTo>
                      <a:pt x="24" y="8"/>
                      <a:pt x="24" y="7"/>
                      <a:pt x="24" y="7"/>
                    </a:cubicBezTo>
                    <a:cubicBezTo>
                      <a:pt x="24" y="7"/>
                      <a:pt x="24" y="7"/>
                      <a:pt x="24" y="7"/>
                    </a:cubicBezTo>
                    <a:cubicBezTo>
                      <a:pt x="24" y="7"/>
                      <a:pt x="24" y="7"/>
                      <a:pt x="24" y="7"/>
                    </a:cubicBezTo>
                    <a:cubicBezTo>
                      <a:pt x="24" y="7"/>
                      <a:pt x="24" y="7"/>
                      <a:pt x="24" y="7"/>
                    </a:cubicBezTo>
                    <a:cubicBezTo>
                      <a:pt x="22" y="3"/>
                      <a:pt x="17" y="0"/>
                      <a:pt x="13" y="0"/>
                    </a:cubicBezTo>
                    <a:cubicBezTo>
                      <a:pt x="13" y="0"/>
                      <a:pt x="13" y="0"/>
                      <a:pt x="13" y="0"/>
                    </a:cubicBezTo>
                    <a:cubicBezTo>
                      <a:pt x="13" y="0"/>
                      <a:pt x="13" y="0"/>
                      <a:pt x="13" y="0"/>
                    </a:cubicBezTo>
                    <a:cubicBezTo>
                      <a:pt x="13" y="0"/>
                      <a:pt x="13" y="0"/>
                      <a:pt x="13" y="0"/>
                    </a:cubicBezTo>
                  </a:path>
                </a:pathLst>
              </a:custGeom>
              <a:solidFill>
                <a:srgbClr val="67ACDF">
                  <a:lumMod val="75000"/>
                </a:srgbClr>
              </a:solidFill>
              <a:ln>
                <a:noFill/>
              </a:ln>
            </p:spPr>
            <p:txBody>
              <a:bodyPr anchor="ctr"/>
              <a:lstStyle/>
              <a:p>
                <a:pPr algn="ctr"/>
                <a:endParaRPr>
                  <a:cs typeface="+mn-ea"/>
                  <a:sym typeface="+mn-lt"/>
                </a:endParaRPr>
              </a:p>
            </p:txBody>
          </p:sp>
          <p:sp>
            <p:nvSpPr>
              <p:cNvPr id="103" name="Freeform: Shape 54"/>
              <p:cNvSpPr/>
              <p:nvPr/>
            </p:nvSpPr>
            <p:spPr bwMode="auto">
              <a:xfrm>
                <a:off x="5262677" y="5258100"/>
                <a:ext cx="177417" cy="154298"/>
              </a:xfrm>
              <a:custGeom>
                <a:avLst/>
                <a:gdLst>
                  <a:gd name="T0" fmla="*/ 41617993 w 26"/>
                  <a:gd name="T1" fmla="*/ 0 h 23"/>
                  <a:gd name="T2" fmla="*/ 41617993 w 26"/>
                  <a:gd name="T3" fmla="*/ 0 h 23"/>
                  <a:gd name="T4" fmla="*/ 41617993 w 26"/>
                  <a:gd name="T5" fmla="*/ 0 h 23"/>
                  <a:gd name="T6" fmla="*/ 41617993 w 26"/>
                  <a:gd name="T7" fmla="*/ 0 h 23"/>
                  <a:gd name="T8" fmla="*/ 13873906 w 26"/>
                  <a:gd name="T9" fmla="*/ 86466444 h 23"/>
                  <a:gd name="T10" fmla="*/ 0 w 26"/>
                  <a:gd name="T11" fmla="*/ 158522446 h 23"/>
                  <a:gd name="T12" fmla="*/ 97106167 w 26"/>
                  <a:gd name="T13" fmla="*/ 317048688 h 23"/>
                  <a:gd name="T14" fmla="*/ 166464522 w 26"/>
                  <a:gd name="T15" fmla="*/ 331459129 h 23"/>
                  <a:gd name="T16" fmla="*/ 166464522 w 26"/>
                  <a:gd name="T17" fmla="*/ 331459129 h 23"/>
                  <a:gd name="T18" fmla="*/ 166464522 w 26"/>
                  <a:gd name="T19" fmla="*/ 331459129 h 23"/>
                  <a:gd name="T20" fmla="*/ 319058863 w 26"/>
                  <a:gd name="T21" fmla="*/ 230578448 h 23"/>
                  <a:gd name="T22" fmla="*/ 319058863 w 26"/>
                  <a:gd name="T23" fmla="*/ 230578448 h 23"/>
                  <a:gd name="T24" fmla="*/ 319058863 w 26"/>
                  <a:gd name="T25" fmla="*/ 230578448 h 23"/>
                  <a:gd name="T26" fmla="*/ 319058863 w 26"/>
                  <a:gd name="T27" fmla="*/ 230578448 h 23"/>
                  <a:gd name="T28" fmla="*/ 360676856 w 26"/>
                  <a:gd name="T29" fmla="*/ 129701563 h 23"/>
                  <a:gd name="T30" fmla="*/ 360676856 w 26"/>
                  <a:gd name="T31" fmla="*/ 129701563 h 23"/>
                  <a:gd name="T32" fmla="*/ 360676856 w 26"/>
                  <a:gd name="T33" fmla="*/ 129701563 h 23"/>
                  <a:gd name="T34" fmla="*/ 166464522 w 26"/>
                  <a:gd name="T35" fmla="*/ 158522446 h 23"/>
                  <a:gd name="T36" fmla="*/ 166464522 w 26"/>
                  <a:gd name="T37" fmla="*/ 158522446 h 23"/>
                  <a:gd name="T38" fmla="*/ 166464522 w 26"/>
                  <a:gd name="T39" fmla="*/ 158522446 h 23"/>
                  <a:gd name="T40" fmla="*/ 166464522 w 26"/>
                  <a:gd name="T41" fmla="*/ 158522446 h 23"/>
                  <a:gd name="T42" fmla="*/ 152594341 w 26"/>
                  <a:gd name="T43" fmla="*/ 158522446 h 23"/>
                  <a:gd name="T44" fmla="*/ 152594341 w 26"/>
                  <a:gd name="T45" fmla="*/ 158522446 h 23"/>
                  <a:gd name="T46" fmla="*/ 152594341 w 26"/>
                  <a:gd name="T47" fmla="*/ 144112005 h 23"/>
                  <a:gd name="T48" fmla="*/ 41617993 w 26"/>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6" h="23">
                    <a:moveTo>
                      <a:pt x="3" y="0"/>
                    </a:moveTo>
                    <a:cubicBezTo>
                      <a:pt x="3" y="0"/>
                      <a:pt x="3" y="0"/>
                      <a:pt x="3" y="0"/>
                    </a:cubicBezTo>
                    <a:cubicBezTo>
                      <a:pt x="3" y="0"/>
                      <a:pt x="3" y="0"/>
                      <a:pt x="3" y="0"/>
                    </a:cubicBezTo>
                    <a:cubicBezTo>
                      <a:pt x="3" y="0"/>
                      <a:pt x="3" y="0"/>
                      <a:pt x="3" y="0"/>
                    </a:cubicBezTo>
                    <a:cubicBezTo>
                      <a:pt x="1" y="6"/>
                      <a:pt x="1" y="6"/>
                      <a:pt x="1" y="6"/>
                    </a:cubicBezTo>
                    <a:cubicBezTo>
                      <a:pt x="0" y="8"/>
                      <a:pt x="0" y="10"/>
                      <a:pt x="0" y="11"/>
                    </a:cubicBezTo>
                    <a:cubicBezTo>
                      <a:pt x="0" y="16"/>
                      <a:pt x="2" y="20"/>
                      <a:pt x="7" y="22"/>
                    </a:cubicBezTo>
                    <a:cubicBezTo>
                      <a:pt x="9" y="23"/>
                      <a:pt x="10" y="23"/>
                      <a:pt x="12" y="23"/>
                    </a:cubicBezTo>
                    <a:cubicBezTo>
                      <a:pt x="12" y="23"/>
                      <a:pt x="12" y="23"/>
                      <a:pt x="12" y="23"/>
                    </a:cubicBezTo>
                    <a:cubicBezTo>
                      <a:pt x="12" y="23"/>
                      <a:pt x="12" y="23"/>
                      <a:pt x="12" y="23"/>
                    </a:cubicBezTo>
                    <a:cubicBezTo>
                      <a:pt x="17" y="23"/>
                      <a:pt x="21" y="21"/>
                      <a:pt x="23" y="16"/>
                    </a:cubicBezTo>
                    <a:cubicBezTo>
                      <a:pt x="23" y="16"/>
                      <a:pt x="23" y="16"/>
                      <a:pt x="23" y="16"/>
                    </a:cubicBezTo>
                    <a:cubicBezTo>
                      <a:pt x="23" y="16"/>
                      <a:pt x="23" y="16"/>
                      <a:pt x="23" y="16"/>
                    </a:cubicBezTo>
                    <a:cubicBezTo>
                      <a:pt x="23" y="16"/>
                      <a:pt x="23" y="16"/>
                      <a:pt x="23" y="16"/>
                    </a:cubicBezTo>
                    <a:cubicBezTo>
                      <a:pt x="26" y="9"/>
                      <a:pt x="26" y="9"/>
                      <a:pt x="26" y="9"/>
                    </a:cubicBezTo>
                    <a:cubicBezTo>
                      <a:pt x="26" y="9"/>
                      <a:pt x="26" y="9"/>
                      <a:pt x="26" y="9"/>
                    </a:cubicBezTo>
                    <a:cubicBezTo>
                      <a:pt x="26" y="9"/>
                      <a:pt x="26" y="9"/>
                      <a:pt x="26" y="9"/>
                    </a:cubicBezTo>
                    <a:cubicBezTo>
                      <a:pt x="21" y="9"/>
                      <a:pt x="16" y="10"/>
                      <a:pt x="12" y="11"/>
                    </a:cubicBezTo>
                    <a:cubicBezTo>
                      <a:pt x="12" y="11"/>
                      <a:pt x="12" y="11"/>
                      <a:pt x="12" y="11"/>
                    </a:cubicBezTo>
                    <a:cubicBezTo>
                      <a:pt x="12" y="11"/>
                      <a:pt x="12" y="11"/>
                      <a:pt x="12" y="11"/>
                    </a:cubicBezTo>
                    <a:cubicBezTo>
                      <a:pt x="12" y="11"/>
                      <a:pt x="12" y="11"/>
                      <a:pt x="12" y="11"/>
                    </a:cubicBezTo>
                    <a:cubicBezTo>
                      <a:pt x="12" y="11"/>
                      <a:pt x="12" y="11"/>
                      <a:pt x="11" y="11"/>
                    </a:cubicBezTo>
                    <a:cubicBezTo>
                      <a:pt x="11" y="11"/>
                      <a:pt x="11" y="11"/>
                      <a:pt x="11" y="11"/>
                    </a:cubicBezTo>
                    <a:cubicBezTo>
                      <a:pt x="11" y="10"/>
                      <a:pt x="11" y="10"/>
                      <a:pt x="11" y="10"/>
                    </a:cubicBezTo>
                    <a:cubicBezTo>
                      <a:pt x="9" y="7"/>
                      <a:pt x="6" y="4"/>
                      <a:pt x="3" y="0"/>
                    </a:cubicBezTo>
                  </a:path>
                </a:pathLst>
              </a:custGeom>
              <a:solidFill>
                <a:srgbClr val="67ACDF">
                  <a:lumMod val="75000"/>
                </a:srgbClr>
              </a:solidFill>
              <a:ln>
                <a:noFill/>
              </a:ln>
            </p:spPr>
            <p:txBody>
              <a:bodyPr anchor="ctr"/>
              <a:lstStyle/>
              <a:p>
                <a:pPr algn="ctr"/>
                <a:endParaRPr>
                  <a:cs typeface="+mn-ea"/>
                  <a:sym typeface="+mn-lt"/>
                </a:endParaRPr>
              </a:p>
            </p:txBody>
          </p:sp>
          <p:sp>
            <p:nvSpPr>
              <p:cNvPr id="104" name="Freeform: Shape 55"/>
              <p:cNvSpPr/>
              <p:nvPr/>
            </p:nvSpPr>
            <p:spPr bwMode="auto">
              <a:xfrm>
                <a:off x="4128374" y="4124717"/>
                <a:ext cx="503166" cy="246876"/>
              </a:xfrm>
              <a:custGeom>
                <a:avLst/>
                <a:gdLst>
                  <a:gd name="T0" fmla="*/ 1033233302 w 73"/>
                  <a:gd name="T1" fmla="*/ 0 h 37"/>
                  <a:gd name="T2" fmla="*/ 226463485 w 73"/>
                  <a:gd name="T3" fmla="*/ 356393578 h 37"/>
                  <a:gd name="T4" fmla="*/ 226463485 w 73"/>
                  <a:gd name="T5" fmla="*/ 356393578 h 37"/>
                  <a:gd name="T6" fmla="*/ 212306460 w 73"/>
                  <a:gd name="T7" fmla="*/ 313626500 h 37"/>
                  <a:gd name="T8" fmla="*/ 226463485 w 73"/>
                  <a:gd name="T9" fmla="*/ 142558186 h 37"/>
                  <a:gd name="T10" fmla="*/ 226463485 w 73"/>
                  <a:gd name="T11" fmla="*/ 142558186 h 37"/>
                  <a:gd name="T12" fmla="*/ 226463485 w 73"/>
                  <a:gd name="T13" fmla="*/ 142558186 h 37"/>
                  <a:gd name="T14" fmla="*/ 226463485 w 73"/>
                  <a:gd name="T15" fmla="*/ 142558186 h 37"/>
                  <a:gd name="T16" fmla="*/ 113229861 w 73"/>
                  <a:gd name="T17" fmla="*/ 185325265 h 37"/>
                  <a:gd name="T18" fmla="*/ 0 w 73"/>
                  <a:gd name="T19" fmla="*/ 356393578 h 37"/>
                  <a:gd name="T20" fmla="*/ 14153262 w 73"/>
                  <a:gd name="T21" fmla="*/ 413417608 h 37"/>
                  <a:gd name="T22" fmla="*/ 14153262 w 73"/>
                  <a:gd name="T23" fmla="*/ 413417608 h 37"/>
                  <a:gd name="T24" fmla="*/ 14153262 w 73"/>
                  <a:gd name="T25" fmla="*/ 413417608 h 37"/>
                  <a:gd name="T26" fmla="*/ 14153262 w 73"/>
                  <a:gd name="T27" fmla="*/ 413417608 h 37"/>
                  <a:gd name="T28" fmla="*/ 14153262 w 73"/>
                  <a:gd name="T29" fmla="*/ 413417608 h 37"/>
                  <a:gd name="T30" fmla="*/ 169846673 w 73"/>
                  <a:gd name="T31" fmla="*/ 527461892 h 37"/>
                  <a:gd name="T32" fmla="*/ 169846673 w 73"/>
                  <a:gd name="T33" fmla="*/ 527461892 h 37"/>
                  <a:gd name="T34" fmla="*/ 169846673 w 73"/>
                  <a:gd name="T35" fmla="*/ 527461892 h 37"/>
                  <a:gd name="T36" fmla="*/ 240616747 w 73"/>
                  <a:gd name="T37" fmla="*/ 513204941 h 37"/>
                  <a:gd name="T38" fmla="*/ 240616747 w 73"/>
                  <a:gd name="T39" fmla="*/ 513204941 h 37"/>
                  <a:gd name="T40" fmla="*/ 240616747 w 73"/>
                  <a:gd name="T41" fmla="*/ 513204941 h 37"/>
                  <a:gd name="T42" fmla="*/ 367999871 w 73"/>
                  <a:gd name="T43" fmla="*/ 456184686 h 37"/>
                  <a:gd name="T44" fmla="*/ 226463485 w 73"/>
                  <a:gd name="T45" fmla="*/ 356393578 h 37"/>
                  <a:gd name="T46" fmla="*/ 226463485 w 73"/>
                  <a:gd name="T47" fmla="*/ 356393578 h 37"/>
                  <a:gd name="T48" fmla="*/ 1033233302 w 73"/>
                  <a:gd name="T49" fmla="*/ 14256951 h 37"/>
                  <a:gd name="T50" fmla="*/ 1033233302 w 73"/>
                  <a:gd name="T51" fmla="*/ 0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3" h="37">
                    <a:moveTo>
                      <a:pt x="73" y="0"/>
                    </a:moveTo>
                    <a:cubicBezTo>
                      <a:pt x="49" y="10"/>
                      <a:pt x="29" y="19"/>
                      <a:pt x="16" y="25"/>
                    </a:cubicBezTo>
                    <a:cubicBezTo>
                      <a:pt x="16" y="25"/>
                      <a:pt x="16" y="25"/>
                      <a:pt x="16" y="25"/>
                    </a:cubicBezTo>
                    <a:cubicBezTo>
                      <a:pt x="16" y="25"/>
                      <a:pt x="15" y="24"/>
                      <a:pt x="15" y="22"/>
                    </a:cubicBezTo>
                    <a:cubicBezTo>
                      <a:pt x="16" y="18"/>
                      <a:pt x="16" y="14"/>
                      <a:pt x="16" y="10"/>
                    </a:cubicBezTo>
                    <a:cubicBezTo>
                      <a:pt x="16" y="10"/>
                      <a:pt x="16" y="10"/>
                      <a:pt x="16" y="10"/>
                    </a:cubicBezTo>
                    <a:cubicBezTo>
                      <a:pt x="16" y="10"/>
                      <a:pt x="16" y="10"/>
                      <a:pt x="16" y="10"/>
                    </a:cubicBezTo>
                    <a:cubicBezTo>
                      <a:pt x="16" y="10"/>
                      <a:pt x="16" y="10"/>
                      <a:pt x="16" y="10"/>
                    </a:cubicBezTo>
                    <a:cubicBezTo>
                      <a:pt x="8" y="13"/>
                      <a:pt x="8" y="13"/>
                      <a:pt x="8" y="13"/>
                    </a:cubicBezTo>
                    <a:cubicBezTo>
                      <a:pt x="3" y="15"/>
                      <a:pt x="0" y="20"/>
                      <a:pt x="0" y="25"/>
                    </a:cubicBezTo>
                    <a:cubicBezTo>
                      <a:pt x="0" y="26"/>
                      <a:pt x="0" y="28"/>
                      <a:pt x="1" y="29"/>
                    </a:cubicBezTo>
                    <a:cubicBezTo>
                      <a:pt x="1" y="29"/>
                      <a:pt x="1" y="29"/>
                      <a:pt x="1" y="29"/>
                    </a:cubicBezTo>
                    <a:cubicBezTo>
                      <a:pt x="1" y="29"/>
                      <a:pt x="1" y="29"/>
                      <a:pt x="1" y="29"/>
                    </a:cubicBezTo>
                    <a:cubicBezTo>
                      <a:pt x="1" y="29"/>
                      <a:pt x="1" y="29"/>
                      <a:pt x="1" y="29"/>
                    </a:cubicBezTo>
                    <a:cubicBezTo>
                      <a:pt x="1" y="29"/>
                      <a:pt x="1" y="29"/>
                      <a:pt x="1" y="29"/>
                    </a:cubicBezTo>
                    <a:cubicBezTo>
                      <a:pt x="3" y="34"/>
                      <a:pt x="7" y="37"/>
                      <a:pt x="12" y="37"/>
                    </a:cubicBezTo>
                    <a:cubicBezTo>
                      <a:pt x="12" y="37"/>
                      <a:pt x="12" y="37"/>
                      <a:pt x="12" y="37"/>
                    </a:cubicBezTo>
                    <a:cubicBezTo>
                      <a:pt x="12" y="37"/>
                      <a:pt x="12" y="37"/>
                      <a:pt x="12" y="37"/>
                    </a:cubicBezTo>
                    <a:cubicBezTo>
                      <a:pt x="14" y="37"/>
                      <a:pt x="15" y="37"/>
                      <a:pt x="17" y="36"/>
                    </a:cubicBezTo>
                    <a:cubicBezTo>
                      <a:pt x="17" y="36"/>
                      <a:pt x="17" y="36"/>
                      <a:pt x="17" y="36"/>
                    </a:cubicBezTo>
                    <a:cubicBezTo>
                      <a:pt x="17" y="36"/>
                      <a:pt x="17" y="36"/>
                      <a:pt x="17" y="36"/>
                    </a:cubicBezTo>
                    <a:cubicBezTo>
                      <a:pt x="26" y="32"/>
                      <a:pt x="26" y="32"/>
                      <a:pt x="26" y="32"/>
                    </a:cubicBezTo>
                    <a:cubicBezTo>
                      <a:pt x="23" y="30"/>
                      <a:pt x="19" y="27"/>
                      <a:pt x="16" y="25"/>
                    </a:cubicBezTo>
                    <a:cubicBezTo>
                      <a:pt x="16" y="25"/>
                      <a:pt x="16" y="25"/>
                      <a:pt x="16" y="25"/>
                    </a:cubicBezTo>
                    <a:cubicBezTo>
                      <a:pt x="73" y="1"/>
                      <a:pt x="73" y="1"/>
                      <a:pt x="73" y="1"/>
                    </a:cubicBezTo>
                    <a:cubicBezTo>
                      <a:pt x="73" y="0"/>
                      <a:pt x="73" y="0"/>
                      <a:pt x="73" y="0"/>
                    </a:cubicBezTo>
                  </a:path>
                </a:pathLst>
              </a:custGeom>
              <a:solidFill>
                <a:srgbClr val="67ACDF">
                  <a:lumMod val="75000"/>
                </a:srgbClr>
              </a:solidFill>
              <a:ln>
                <a:noFill/>
              </a:ln>
            </p:spPr>
            <p:txBody>
              <a:bodyPr anchor="ctr"/>
              <a:lstStyle/>
              <a:p>
                <a:pPr algn="ctr"/>
                <a:endParaRPr>
                  <a:cs typeface="+mn-ea"/>
                  <a:sym typeface="+mn-lt"/>
                </a:endParaRPr>
              </a:p>
            </p:txBody>
          </p:sp>
          <p:sp>
            <p:nvSpPr>
              <p:cNvPr id="105" name="Freeform: Shape 56"/>
              <p:cNvSpPr/>
              <p:nvPr/>
            </p:nvSpPr>
            <p:spPr bwMode="auto">
              <a:xfrm>
                <a:off x="4134191" y="2699572"/>
                <a:ext cx="174508" cy="179546"/>
              </a:xfrm>
              <a:custGeom>
                <a:avLst/>
                <a:gdLst>
                  <a:gd name="T0" fmla="*/ 174193200 w 25"/>
                  <a:gd name="T1" fmla="*/ 0 h 27"/>
                  <a:gd name="T2" fmla="*/ 174193200 w 25"/>
                  <a:gd name="T3" fmla="*/ 0 h 27"/>
                  <a:gd name="T4" fmla="*/ 174193200 w 25"/>
                  <a:gd name="T5" fmla="*/ 0 h 27"/>
                  <a:gd name="T6" fmla="*/ 14516100 w 25"/>
                  <a:gd name="T7" fmla="*/ 99120207 h 27"/>
                  <a:gd name="T8" fmla="*/ 14516100 w 25"/>
                  <a:gd name="T9" fmla="*/ 99120207 h 27"/>
                  <a:gd name="T10" fmla="*/ 14516100 w 25"/>
                  <a:gd name="T11" fmla="*/ 99120207 h 27"/>
                  <a:gd name="T12" fmla="*/ 14516100 w 25"/>
                  <a:gd name="T13" fmla="*/ 99120207 h 27"/>
                  <a:gd name="T14" fmla="*/ 14516100 w 25"/>
                  <a:gd name="T15" fmla="*/ 99120207 h 27"/>
                  <a:gd name="T16" fmla="*/ 14516100 w 25"/>
                  <a:gd name="T17" fmla="*/ 99120207 h 27"/>
                  <a:gd name="T18" fmla="*/ 14516100 w 25"/>
                  <a:gd name="T19" fmla="*/ 99120207 h 27"/>
                  <a:gd name="T20" fmla="*/ 14516100 w 25"/>
                  <a:gd name="T21" fmla="*/ 99120207 h 27"/>
                  <a:gd name="T22" fmla="*/ 0 w 25"/>
                  <a:gd name="T23" fmla="*/ 169920356 h 27"/>
                  <a:gd name="T24" fmla="*/ 101612700 w 25"/>
                  <a:gd name="T25" fmla="*/ 325676919 h 27"/>
                  <a:gd name="T26" fmla="*/ 101612700 w 25"/>
                  <a:gd name="T27" fmla="*/ 325676919 h 27"/>
                  <a:gd name="T28" fmla="*/ 232257600 w 25"/>
                  <a:gd name="T29" fmla="*/ 382317037 h 27"/>
                  <a:gd name="T30" fmla="*/ 203225400 w 25"/>
                  <a:gd name="T31" fmla="*/ 184080385 h 27"/>
                  <a:gd name="T32" fmla="*/ 203225400 w 25"/>
                  <a:gd name="T33" fmla="*/ 184080385 h 27"/>
                  <a:gd name="T34" fmla="*/ 203225400 w 25"/>
                  <a:gd name="T35" fmla="*/ 184080385 h 27"/>
                  <a:gd name="T36" fmla="*/ 203225400 w 25"/>
                  <a:gd name="T37" fmla="*/ 184080385 h 27"/>
                  <a:gd name="T38" fmla="*/ 203225400 w 25"/>
                  <a:gd name="T39" fmla="*/ 184080385 h 27"/>
                  <a:gd name="T40" fmla="*/ 203225400 w 25"/>
                  <a:gd name="T41" fmla="*/ 169920356 h 27"/>
                  <a:gd name="T42" fmla="*/ 217741500 w 25"/>
                  <a:gd name="T43" fmla="*/ 184080385 h 27"/>
                  <a:gd name="T44" fmla="*/ 362902500 w 25"/>
                  <a:gd name="T45" fmla="*/ 70800148 h 27"/>
                  <a:gd name="T46" fmla="*/ 362902500 w 25"/>
                  <a:gd name="T47" fmla="*/ 70800148 h 27"/>
                  <a:gd name="T48" fmla="*/ 362902500 w 25"/>
                  <a:gd name="T49" fmla="*/ 70800148 h 27"/>
                  <a:gd name="T50" fmla="*/ 362902500 w 25"/>
                  <a:gd name="T51" fmla="*/ 70800148 h 27"/>
                  <a:gd name="T52" fmla="*/ 246773700 w 25"/>
                  <a:gd name="T53" fmla="*/ 14160030 h 27"/>
                  <a:gd name="T54" fmla="*/ 246773700 w 25"/>
                  <a:gd name="T55" fmla="*/ 14160030 h 27"/>
                  <a:gd name="T56" fmla="*/ 174193200 w 25"/>
                  <a:gd name="T57" fmla="*/ 0 h 27"/>
                  <a:gd name="T58" fmla="*/ 174193200 w 25"/>
                  <a:gd name="T59" fmla="*/ 0 h 27"/>
                  <a:gd name="T60" fmla="*/ 174193200 w 25"/>
                  <a:gd name="T61" fmla="*/ 0 h 27"/>
                  <a:gd name="T62" fmla="*/ 174193200 w 25"/>
                  <a:gd name="T63" fmla="*/ 0 h 2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5" h="27">
                    <a:moveTo>
                      <a:pt x="12" y="0"/>
                    </a:moveTo>
                    <a:cubicBezTo>
                      <a:pt x="12" y="0"/>
                      <a:pt x="12" y="0"/>
                      <a:pt x="12" y="0"/>
                    </a:cubicBezTo>
                    <a:cubicBezTo>
                      <a:pt x="12" y="0"/>
                      <a:pt x="12" y="0"/>
                      <a:pt x="12" y="0"/>
                    </a:cubicBezTo>
                    <a:cubicBezTo>
                      <a:pt x="7" y="0"/>
                      <a:pt x="3" y="2"/>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0" y="9"/>
                      <a:pt x="0" y="10"/>
                      <a:pt x="0" y="12"/>
                    </a:cubicBezTo>
                    <a:cubicBezTo>
                      <a:pt x="0" y="17"/>
                      <a:pt x="2" y="21"/>
                      <a:pt x="7" y="23"/>
                    </a:cubicBezTo>
                    <a:cubicBezTo>
                      <a:pt x="7" y="23"/>
                      <a:pt x="7" y="23"/>
                      <a:pt x="7" y="23"/>
                    </a:cubicBezTo>
                    <a:cubicBezTo>
                      <a:pt x="16" y="27"/>
                      <a:pt x="16" y="27"/>
                      <a:pt x="16" y="27"/>
                    </a:cubicBezTo>
                    <a:cubicBezTo>
                      <a:pt x="15" y="22"/>
                      <a:pt x="15" y="18"/>
                      <a:pt x="14" y="13"/>
                    </a:cubicBezTo>
                    <a:cubicBezTo>
                      <a:pt x="14" y="13"/>
                      <a:pt x="14" y="13"/>
                      <a:pt x="14" y="13"/>
                    </a:cubicBezTo>
                    <a:cubicBezTo>
                      <a:pt x="14" y="13"/>
                      <a:pt x="14" y="13"/>
                      <a:pt x="14" y="13"/>
                    </a:cubicBezTo>
                    <a:cubicBezTo>
                      <a:pt x="14" y="13"/>
                      <a:pt x="14" y="13"/>
                      <a:pt x="14" y="13"/>
                    </a:cubicBezTo>
                    <a:cubicBezTo>
                      <a:pt x="14" y="13"/>
                      <a:pt x="14" y="13"/>
                      <a:pt x="14" y="13"/>
                    </a:cubicBezTo>
                    <a:cubicBezTo>
                      <a:pt x="14" y="12"/>
                      <a:pt x="14" y="12"/>
                      <a:pt x="14" y="12"/>
                    </a:cubicBezTo>
                    <a:cubicBezTo>
                      <a:pt x="15" y="13"/>
                      <a:pt x="15" y="13"/>
                      <a:pt x="15" y="13"/>
                    </a:cubicBezTo>
                    <a:cubicBezTo>
                      <a:pt x="18" y="10"/>
                      <a:pt x="22" y="8"/>
                      <a:pt x="25" y="5"/>
                    </a:cubicBezTo>
                    <a:cubicBezTo>
                      <a:pt x="25" y="5"/>
                      <a:pt x="25" y="5"/>
                      <a:pt x="25" y="5"/>
                    </a:cubicBezTo>
                    <a:cubicBezTo>
                      <a:pt x="25" y="5"/>
                      <a:pt x="25" y="5"/>
                      <a:pt x="25" y="5"/>
                    </a:cubicBezTo>
                    <a:cubicBezTo>
                      <a:pt x="25" y="5"/>
                      <a:pt x="25" y="5"/>
                      <a:pt x="25" y="5"/>
                    </a:cubicBezTo>
                    <a:cubicBezTo>
                      <a:pt x="17" y="1"/>
                      <a:pt x="17" y="1"/>
                      <a:pt x="17" y="1"/>
                    </a:cubicBezTo>
                    <a:cubicBezTo>
                      <a:pt x="17" y="1"/>
                      <a:pt x="17" y="1"/>
                      <a:pt x="17" y="1"/>
                    </a:cubicBezTo>
                    <a:cubicBezTo>
                      <a:pt x="15" y="0"/>
                      <a:pt x="14" y="0"/>
                      <a:pt x="12" y="0"/>
                    </a:cubicBezTo>
                    <a:cubicBezTo>
                      <a:pt x="12" y="0"/>
                      <a:pt x="12" y="0"/>
                      <a:pt x="12" y="0"/>
                    </a:cubicBezTo>
                    <a:cubicBezTo>
                      <a:pt x="12" y="0"/>
                      <a:pt x="12" y="0"/>
                      <a:pt x="12" y="0"/>
                    </a:cubicBezTo>
                    <a:cubicBezTo>
                      <a:pt x="12" y="0"/>
                      <a:pt x="12" y="0"/>
                      <a:pt x="12" y="0"/>
                    </a:cubicBezTo>
                  </a:path>
                </a:pathLst>
              </a:custGeom>
              <a:solidFill>
                <a:srgbClr val="67ACDF">
                  <a:lumMod val="75000"/>
                </a:srgbClr>
              </a:solidFill>
              <a:ln>
                <a:noFill/>
              </a:ln>
            </p:spPr>
            <p:txBody>
              <a:bodyPr anchor="ctr"/>
              <a:lstStyle/>
              <a:p>
                <a:pPr algn="ctr"/>
                <a:endParaRPr>
                  <a:cs typeface="+mn-ea"/>
                  <a:sym typeface="+mn-lt"/>
                </a:endParaRPr>
              </a:p>
            </p:txBody>
          </p:sp>
          <p:sp>
            <p:nvSpPr>
              <p:cNvPr id="106" name="Freeform: Shape 57"/>
              <p:cNvSpPr/>
              <p:nvPr/>
            </p:nvSpPr>
            <p:spPr bwMode="auto">
              <a:xfrm>
                <a:off x="4233079" y="2780928"/>
                <a:ext cx="1724723" cy="1512113"/>
              </a:xfrm>
              <a:custGeom>
                <a:avLst/>
                <a:gdLst>
                  <a:gd name="T0" fmla="*/ 0 w 250"/>
                  <a:gd name="T1" fmla="*/ 14207021 h 227"/>
                  <a:gd name="T2" fmla="*/ 28358372 w 250"/>
                  <a:gd name="T3" fmla="*/ 213131706 h 227"/>
                  <a:gd name="T4" fmla="*/ 14181069 w 250"/>
                  <a:gd name="T5" fmla="*/ 2147483646 h 227"/>
                  <a:gd name="T6" fmla="*/ 0 w 250"/>
                  <a:gd name="T7" fmla="*/ 2147483646 h 227"/>
                  <a:gd name="T8" fmla="*/ 14181069 w 250"/>
                  <a:gd name="T9" fmla="*/ 2147483646 h 227"/>
                  <a:gd name="T10" fmla="*/ 14181069 w 250"/>
                  <a:gd name="T11" fmla="*/ 2147483646 h 227"/>
                  <a:gd name="T12" fmla="*/ 822404088 w 250"/>
                  <a:gd name="T13" fmla="*/ 2147483646 h 227"/>
                  <a:gd name="T14" fmla="*/ 822404088 w 250"/>
                  <a:gd name="T15" fmla="*/ 2147483646 h 227"/>
                  <a:gd name="T16" fmla="*/ 2147483646 w 250"/>
                  <a:gd name="T17" fmla="*/ 1719249364 h 227"/>
                  <a:gd name="T18" fmla="*/ 2147483646 w 250"/>
                  <a:gd name="T19" fmla="*/ 1605581885 h 227"/>
                  <a:gd name="T20" fmla="*/ 2147483646 w 250"/>
                  <a:gd name="T21" fmla="*/ 1477703615 h 227"/>
                  <a:gd name="T22" fmla="*/ 1488835246 w 250"/>
                  <a:gd name="T23" fmla="*/ 625180559 h 227"/>
                  <a:gd name="T24" fmla="*/ 1517193619 w 250"/>
                  <a:gd name="T25" fmla="*/ 639391350 h 227"/>
                  <a:gd name="T26" fmla="*/ 1488835246 w 250"/>
                  <a:gd name="T27" fmla="*/ 625180559 h 227"/>
                  <a:gd name="T28" fmla="*/ 0 w 250"/>
                  <a:gd name="T29" fmla="*/ 14207021 h 227"/>
                  <a:gd name="T30" fmla="*/ 0 w 250"/>
                  <a:gd name="T31" fmla="*/ 0 h 227"/>
                  <a:gd name="T32" fmla="*/ 0 w 250"/>
                  <a:gd name="T33" fmla="*/ 14207021 h 227"/>
                  <a:gd name="T34" fmla="*/ 0 w 250"/>
                  <a:gd name="T35" fmla="*/ 14207021 h 227"/>
                  <a:gd name="T36" fmla="*/ 14181069 w 250"/>
                  <a:gd name="T37" fmla="*/ 14207021 h 227"/>
                  <a:gd name="T38" fmla="*/ 0 w 250"/>
                  <a:gd name="T39" fmla="*/ 0 h 22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50" h="227">
                    <a:moveTo>
                      <a:pt x="0" y="1"/>
                    </a:moveTo>
                    <a:cubicBezTo>
                      <a:pt x="1" y="6"/>
                      <a:pt x="1" y="10"/>
                      <a:pt x="2" y="15"/>
                    </a:cubicBezTo>
                    <a:cubicBezTo>
                      <a:pt x="8" y="70"/>
                      <a:pt x="7" y="159"/>
                      <a:pt x="1" y="212"/>
                    </a:cubicBezTo>
                    <a:cubicBezTo>
                      <a:pt x="1" y="216"/>
                      <a:pt x="1" y="220"/>
                      <a:pt x="0" y="224"/>
                    </a:cubicBezTo>
                    <a:cubicBezTo>
                      <a:pt x="0" y="226"/>
                      <a:pt x="1" y="227"/>
                      <a:pt x="1" y="227"/>
                    </a:cubicBezTo>
                    <a:cubicBezTo>
                      <a:pt x="1" y="227"/>
                      <a:pt x="1" y="227"/>
                      <a:pt x="1" y="227"/>
                    </a:cubicBezTo>
                    <a:cubicBezTo>
                      <a:pt x="14" y="221"/>
                      <a:pt x="34" y="212"/>
                      <a:pt x="58" y="202"/>
                    </a:cubicBezTo>
                    <a:cubicBezTo>
                      <a:pt x="58" y="202"/>
                      <a:pt x="58" y="202"/>
                      <a:pt x="58" y="202"/>
                    </a:cubicBezTo>
                    <a:cubicBezTo>
                      <a:pt x="122" y="175"/>
                      <a:pt x="211" y="137"/>
                      <a:pt x="250" y="121"/>
                    </a:cubicBezTo>
                    <a:cubicBezTo>
                      <a:pt x="249" y="118"/>
                      <a:pt x="249" y="116"/>
                      <a:pt x="249" y="113"/>
                    </a:cubicBezTo>
                    <a:cubicBezTo>
                      <a:pt x="249" y="110"/>
                      <a:pt x="249" y="107"/>
                      <a:pt x="250" y="104"/>
                    </a:cubicBezTo>
                    <a:cubicBezTo>
                      <a:pt x="105" y="44"/>
                      <a:pt x="105" y="44"/>
                      <a:pt x="105" y="44"/>
                    </a:cubicBezTo>
                    <a:cubicBezTo>
                      <a:pt x="106" y="44"/>
                      <a:pt x="107" y="45"/>
                      <a:pt x="107" y="45"/>
                    </a:cubicBezTo>
                    <a:cubicBezTo>
                      <a:pt x="105" y="44"/>
                      <a:pt x="105" y="44"/>
                      <a:pt x="105" y="44"/>
                    </a:cubicBezTo>
                    <a:cubicBezTo>
                      <a:pt x="62" y="26"/>
                      <a:pt x="22" y="10"/>
                      <a:pt x="0" y="1"/>
                    </a:cubicBezTo>
                    <a:moveTo>
                      <a:pt x="0" y="0"/>
                    </a:moveTo>
                    <a:cubicBezTo>
                      <a:pt x="0" y="1"/>
                      <a:pt x="0" y="1"/>
                      <a:pt x="0" y="1"/>
                    </a:cubicBezTo>
                    <a:cubicBezTo>
                      <a:pt x="0" y="1"/>
                      <a:pt x="0" y="1"/>
                      <a:pt x="0" y="1"/>
                    </a:cubicBezTo>
                    <a:cubicBezTo>
                      <a:pt x="0" y="1"/>
                      <a:pt x="1" y="1"/>
                      <a:pt x="1" y="1"/>
                    </a:cubicBezTo>
                    <a:cubicBezTo>
                      <a:pt x="0" y="0"/>
                      <a:pt x="0" y="0"/>
                      <a:pt x="0" y="0"/>
                    </a:cubicBezTo>
                  </a:path>
                </a:pathLst>
              </a:custGeom>
              <a:solidFill>
                <a:srgbClr val="67ACDF">
                  <a:lumMod val="75000"/>
                </a:srgbClr>
              </a:solidFill>
              <a:ln>
                <a:noFill/>
              </a:ln>
            </p:spPr>
            <p:txBody>
              <a:bodyPr anchor="ctr"/>
              <a:lstStyle/>
              <a:p>
                <a:pPr algn="ctr"/>
                <a:endParaRPr>
                  <a:cs typeface="+mn-ea"/>
                  <a:sym typeface="+mn-lt"/>
                </a:endParaRPr>
              </a:p>
            </p:txBody>
          </p:sp>
          <p:sp>
            <p:nvSpPr>
              <p:cNvPr id="107" name="Freeform: Shape 58"/>
              <p:cNvSpPr/>
              <p:nvPr/>
            </p:nvSpPr>
            <p:spPr bwMode="auto">
              <a:xfrm>
                <a:off x="4233079" y="1734513"/>
                <a:ext cx="1809067" cy="1739350"/>
              </a:xfrm>
              <a:custGeom>
                <a:avLst/>
                <a:gdLst>
                  <a:gd name="T0" fmla="*/ 2147483646 w 262"/>
                  <a:gd name="T1" fmla="*/ 14220716 h 261"/>
                  <a:gd name="T2" fmla="*/ 2116372123 w 262"/>
                  <a:gd name="T3" fmla="*/ 170652357 h 261"/>
                  <a:gd name="T4" fmla="*/ 156243047 w 262"/>
                  <a:gd name="T5" fmla="*/ 2133148809 h 261"/>
                  <a:gd name="T6" fmla="*/ 14204599 w 262"/>
                  <a:gd name="T7" fmla="*/ 2147483646 h 261"/>
                  <a:gd name="T8" fmla="*/ 0 w 262"/>
                  <a:gd name="T9" fmla="*/ 2147483646 h 261"/>
                  <a:gd name="T10" fmla="*/ 0 w 262"/>
                  <a:gd name="T11" fmla="*/ 2147483646 h 261"/>
                  <a:gd name="T12" fmla="*/ 0 w 262"/>
                  <a:gd name="T13" fmla="*/ 2147483646 h 261"/>
                  <a:gd name="T14" fmla="*/ 0 w 262"/>
                  <a:gd name="T15" fmla="*/ 2147483646 h 261"/>
                  <a:gd name="T16" fmla="*/ 1491403705 w 262"/>
                  <a:gd name="T17" fmla="*/ 2147483646 h 261"/>
                  <a:gd name="T18" fmla="*/ 1846499825 w 262"/>
                  <a:gd name="T19" fmla="*/ 2147483646 h 261"/>
                  <a:gd name="T20" fmla="*/ 2147483646 w 262"/>
                  <a:gd name="T21" fmla="*/ 2147483646 h 261"/>
                  <a:gd name="T22" fmla="*/ 2147483646 w 262"/>
                  <a:gd name="T23" fmla="*/ 2147483646 h 261"/>
                  <a:gd name="T24" fmla="*/ 2147483646 w 262"/>
                  <a:gd name="T25" fmla="*/ 1521646729 h 261"/>
                  <a:gd name="T26" fmla="*/ 2147483646 w 262"/>
                  <a:gd name="T27" fmla="*/ 14220716 h 261"/>
                  <a:gd name="T28" fmla="*/ 2147483646 w 262"/>
                  <a:gd name="T29" fmla="*/ 0 h 261"/>
                  <a:gd name="T30" fmla="*/ 2147483646 w 262"/>
                  <a:gd name="T31" fmla="*/ 0 h 261"/>
                  <a:gd name="T32" fmla="*/ 2147483646 w 262"/>
                  <a:gd name="T33" fmla="*/ 0 h 261"/>
                  <a:gd name="T34" fmla="*/ 2147483646 w 262"/>
                  <a:gd name="T35" fmla="*/ 14220716 h 261"/>
                  <a:gd name="T36" fmla="*/ 2147483646 w 262"/>
                  <a:gd name="T37" fmla="*/ 0 h 2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62" h="261">
                    <a:moveTo>
                      <a:pt x="157" y="1"/>
                    </a:moveTo>
                    <a:cubicBezTo>
                      <a:pt x="155" y="4"/>
                      <a:pt x="152" y="8"/>
                      <a:pt x="149" y="12"/>
                    </a:cubicBezTo>
                    <a:cubicBezTo>
                      <a:pt x="115" y="55"/>
                      <a:pt x="54" y="116"/>
                      <a:pt x="11" y="150"/>
                    </a:cubicBezTo>
                    <a:cubicBezTo>
                      <a:pt x="8" y="153"/>
                      <a:pt x="4" y="155"/>
                      <a:pt x="1" y="158"/>
                    </a:cubicBezTo>
                    <a:cubicBezTo>
                      <a:pt x="1" y="158"/>
                      <a:pt x="0" y="158"/>
                      <a:pt x="0" y="158"/>
                    </a:cubicBezTo>
                    <a:cubicBezTo>
                      <a:pt x="0" y="158"/>
                      <a:pt x="0" y="158"/>
                      <a:pt x="0" y="158"/>
                    </a:cubicBezTo>
                    <a:cubicBezTo>
                      <a:pt x="0" y="158"/>
                      <a:pt x="0" y="158"/>
                      <a:pt x="0" y="158"/>
                    </a:cubicBezTo>
                    <a:cubicBezTo>
                      <a:pt x="0" y="158"/>
                      <a:pt x="0" y="158"/>
                      <a:pt x="0" y="158"/>
                    </a:cubicBezTo>
                    <a:cubicBezTo>
                      <a:pt x="22" y="167"/>
                      <a:pt x="62" y="183"/>
                      <a:pt x="105" y="201"/>
                    </a:cubicBezTo>
                    <a:cubicBezTo>
                      <a:pt x="113" y="204"/>
                      <a:pt x="121" y="208"/>
                      <a:pt x="130" y="211"/>
                    </a:cubicBezTo>
                    <a:cubicBezTo>
                      <a:pt x="177" y="231"/>
                      <a:pt x="225" y="251"/>
                      <a:pt x="250" y="261"/>
                    </a:cubicBezTo>
                    <a:cubicBezTo>
                      <a:pt x="252" y="256"/>
                      <a:pt x="256" y="252"/>
                      <a:pt x="262" y="250"/>
                    </a:cubicBezTo>
                    <a:cubicBezTo>
                      <a:pt x="202" y="107"/>
                      <a:pt x="202" y="107"/>
                      <a:pt x="202" y="107"/>
                    </a:cubicBezTo>
                    <a:cubicBezTo>
                      <a:pt x="184" y="63"/>
                      <a:pt x="167" y="23"/>
                      <a:pt x="157" y="1"/>
                    </a:cubicBezTo>
                    <a:moveTo>
                      <a:pt x="158" y="0"/>
                    </a:moveTo>
                    <a:cubicBezTo>
                      <a:pt x="158" y="0"/>
                      <a:pt x="158" y="0"/>
                      <a:pt x="158" y="0"/>
                    </a:cubicBezTo>
                    <a:cubicBezTo>
                      <a:pt x="157" y="0"/>
                      <a:pt x="157" y="0"/>
                      <a:pt x="157" y="0"/>
                    </a:cubicBezTo>
                    <a:cubicBezTo>
                      <a:pt x="158" y="0"/>
                      <a:pt x="158" y="0"/>
                      <a:pt x="158" y="1"/>
                    </a:cubicBezTo>
                    <a:cubicBezTo>
                      <a:pt x="158" y="0"/>
                      <a:pt x="158" y="0"/>
                      <a:pt x="158" y="0"/>
                    </a:cubicBezTo>
                  </a:path>
                </a:pathLst>
              </a:custGeom>
              <a:solidFill>
                <a:srgbClr val="175CA8">
                  <a:lumMod val="60000"/>
                  <a:lumOff val="40000"/>
                </a:srgbClr>
              </a:solidFill>
              <a:ln>
                <a:noFill/>
              </a:ln>
            </p:spPr>
            <p:txBody>
              <a:bodyPr anchor="ctr"/>
              <a:lstStyle/>
              <a:p>
                <a:pPr algn="ctr"/>
                <a:endParaRPr>
                  <a:cs typeface="+mn-ea"/>
                  <a:sym typeface="+mn-lt"/>
                </a:endParaRPr>
              </a:p>
            </p:txBody>
          </p:sp>
          <p:sp>
            <p:nvSpPr>
              <p:cNvPr id="108" name="Freeform: Shape 59"/>
              <p:cNvSpPr/>
              <p:nvPr/>
            </p:nvSpPr>
            <p:spPr bwMode="auto">
              <a:xfrm>
                <a:off x="5317938" y="1734513"/>
                <a:ext cx="785286" cy="1666410"/>
              </a:xfrm>
              <a:custGeom>
                <a:avLst/>
                <a:gdLst>
                  <a:gd name="T0" fmla="*/ 0 w 114"/>
                  <a:gd name="T1" fmla="*/ 0 h 250"/>
                  <a:gd name="T2" fmla="*/ 0 w 114"/>
                  <a:gd name="T3" fmla="*/ 0 h 250"/>
                  <a:gd name="T4" fmla="*/ 0 w 114"/>
                  <a:gd name="T5" fmla="*/ 14227607 h 250"/>
                  <a:gd name="T6" fmla="*/ 636147178 w 114"/>
                  <a:gd name="T7" fmla="*/ 1522312437 h 250"/>
                  <a:gd name="T8" fmla="*/ 650284283 w 114"/>
                  <a:gd name="T9" fmla="*/ 1550767650 h 250"/>
                  <a:gd name="T10" fmla="*/ 636147178 w 114"/>
                  <a:gd name="T11" fmla="*/ 1493860995 h 250"/>
                  <a:gd name="T12" fmla="*/ 1484343414 w 114"/>
                  <a:gd name="T13" fmla="*/ 2147483646 h 250"/>
                  <a:gd name="T14" fmla="*/ 1484343414 w 114"/>
                  <a:gd name="T15" fmla="*/ 2147483646 h 250"/>
                  <a:gd name="T16" fmla="*/ 1484343414 w 114"/>
                  <a:gd name="T17" fmla="*/ 2147483646 h 250"/>
                  <a:gd name="T18" fmla="*/ 1597436497 w 114"/>
                  <a:gd name="T19" fmla="*/ 2147483646 h 250"/>
                  <a:gd name="T20" fmla="*/ 1611573602 w 114"/>
                  <a:gd name="T21" fmla="*/ 2147483646 h 250"/>
                  <a:gd name="T22" fmla="*/ 1611573602 w 114"/>
                  <a:gd name="T23" fmla="*/ 99589476 h 250"/>
                  <a:gd name="T24" fmla="*/ 1540891836 w 114"/>
                  <a:gd name="T25" fmla="*/ 99589476 h 250"/>
                  <a:gd name="T26" fmla="*/ 197911954 w 114"/>
                  <a:gd name="T27" fmla="*/ 28455214 h 250"/>
                  <a:gd name="T28" fmla="*/ 14137105 w 114"/>
                  <a:gd name="T29" fmla="*/ 14227607 h 250"/>
                  <a:gd name="T30" fmla="*/ 0 w 114"/>
                  <a:gd name="T31" fmla="*/ 0 h 250"/>
                  <a:gd name="T32" fmla="*/ 0 w 114"/>
                  <a:gd name="T33" fmla="*/ 0 h 25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4" h="250">
                    <a:moveTo>
                      <a:pt x="0" y="0"/>
                    </a:moveTo>
                    <a:cubicBezTo>
                      <a:pt x="0" y="0"/>
                      <a:pt x="0" y="0"/>
                      <a:pt x="0" y="0"/>
                    </a:cubicBezTo>
                    <a:cubicBezTo>
                      <a:pt x="0" y="0"/>
                      <a:pt x="0" y="1"/>
                      <a:pt x="0" y="1"/>
                    </a:cubicBezTo>
                    <a:cubicBezTo>
                      <a:pt x="10" y="23"/>
                      <a:pt x="27" y="63"/>
                      <a:pt x="45" y="107"/>
                    </a:cubicBezTo>
                    <a:cubicBezTo>
                      <a:pt x="46" y="108"/>
                      <a:pt x="46" y="108"/>
                      <a:pt x="46" y="109"/>
                    </a:cubicBezTo>
                    <a:cubicBezTo>
                      <a:pt x="45" y="105"/>
                      <a:pt x="45" y="105"/>
                      <a:pt x="45" y="105"/>
                    </a:cubicBezTo>
                    <a:cubicBezTo>
                      <a:pt x="68" y="161"/>
                      <a:pt x="92" y="220"/>
                      <a:pt x="105" y="250"/>
                    </a:cubicBezTo>
                    <a:cubicBezTo>
                      <a:pt x="105" y="250"/>
                      <a:pt x="105" y="250"/>
                      <a:pt x="105" y="250"/>
                    </a:cubicBezTo>
                    <a:cubicBezTo>
                      <a:pt x="105" y="250"/>
                      <a:pt x="105" y="250"/>
                      <a:pt x="105" y="250"/>
                    </a:cubicBezTo>
                    <a:cubicBezTo>
                      <a:pt x="107" y="249"/>
                      <a:pt x="110" y="249"/>
                      <a:pt x="113" y="249"/>
                    </a:cubicBezTo>
                    <a:cubicBezTo>
                      <a:pt x="113" y="249"/>
                      <a:pt x="113" y="249"/>
                      <a:pt x="114" y="249"/>
                    </a:cubicBezTo>
                    <a:cubicBezTo>
                      <a:pt x="114" y="7"/>
                      <a:pt x="114" y="7"/>
                      <a:pt x="114" y="7"/>
                    </a:cubicBezTo>
                    <a:cubicBezTo>
                      <a:pt x="112" y="7"/>
                      <a:pt x="110" y="7"/>
                      <a:pt x="109" y="7"/>
                    </a:cubicBezTo>
                    <a:cubicBezTo>
                      <a:pt x="75" y="7"/>
                      <a:pt x="40" y="5"/>
                      <a:pt x="14" y="2"/>
                    </a:cubicBezTo>
                    <a:cubicBezTo>
                      <a:pt x="10" y="2"/>
                      <a:pt x="5" y="1"/>
                      <a:pt x="1" y="1"/>
                    </a:cubicBezTo>
                    <a:cubicBezTo>
                      <a:pt x="1" y="0"/>
                      <a:pt x="1" y="0"/>
                      <a:pt x="0" y="0"/>
                    </a:cubicBezTo>
                    <a:cubicBezTo>
                      <a:pt x="0" y="0"/>
                      <a:pt x="0" y="0"/>
                      <a:pt x="0" y="0"/>
                    </a:cubicBezTo>
                  </a:path>
                </a:pathLst>
              </a:custGeom>
              <a:solidFill>
                <a:srgbClr val="67ACDF">
                  <a:lumMod val="75000"/>
                </a:srgbClr>
              </a:solidFill>
              <a:ln>
                <a:noFill/>
              </a:ln>
            </p:spPr>
            <p:txBody>
              <a:bodyPr anchor="ctr"/>
              <a:lstStyle/>
              <a:p>
                <a:pPr algn="ctr"/>
                <a:endParaRPr>
                  <a:cs typeface="+mn-ea"/>
                  <a:sym typeface="+mn-lt"/>
                </a:endParaRPr>
              </a:p>
            </p:txBody>
          </p:sp>
          <p:sp>
            <p:nvSpPr>
              <p:cNvPr id="109" name="Freeform: Shape 60"/>
              <p:cNvSpPr/>
              <p:nvPr/>
            </p:nvSpPr>
            <p:spPr bwMode="auto">
              <a:xfrm>
                <a:off x="5640777" y="3659020"/>
                <a:ext cx="395552" cy="945422"/>
              </a:xfrm>
              <a:custGeom>
                <a:avLst/>
                <a:gdLst>
                  <a:gd name="T0" fmla="*/ 659953272 w 57"/>
                  <a:gd name="T1" fmla="*/ 411631823 h 142"/>
                  <a:gd name="T2" fmla="*/ 0 w 57"/>
                  <a:gd name="T3" fmla="*/ 2018578593 h 142"/>
                  <a:gd name="T4" fmla="*/ 14347881 w 57"/>
                  <a:gd name="T5" fmla="*/ 2001382573 h 142"/>
                  <a:gd name="T6" fmla="*/ 659953272 w 57"/>
                  <a:gd name="T7" fmla="*/ 411631823 h 142"/>
                  <a:gd name="T8" fmla="*/ 817768596 w 57"/>
                  <a:gd name="T9" fmla="*/ 0 h 142"/>
                  <a:gd name="T10" fmla="*/ 659953272 w 57"/>
                  <a:gd name="T11" fmla="*/ 397439571 h 142"/>
                  <a:gd name="T12" fmla="*/ 817768596 w 57"/>
                  <a:gd name="T13" fmla="*/ 0 h 142"/>
                  <a:gd name="T14" fmla="*/ 817768596 w 57"/>
                  <a:gd name="T15" fmla="*/ 0 h 1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7" h="142">
                    <a:moveTo>
                      <a:pt x="46" y="29"/>
                    </a:moveTo>
                    <a:cubicBezTo>
                      <a:pt x="33" y="60"/>
                      <a:pt x="16" y="102"/>
                      <a:pt x="0" y="142"/>
                    </a:cubicBezTo>
                    <a:cubicBezTo>
                      <a:pt x="1" y="141"/>
                      <a:pt x="1" y="141"/>
                      <a:pt x="1" y="141"/>
                    </a:cubicBezTo>
                    <a:cubicBezTo>
                      <a:pt x="16" y="101"/>
                      <a:pt x="33" y="60"/>
                      <a:pt x="46" y="29"/>
                    </a:cubicBezTo>
                    <a:moveTo>
                      <a:pt x="57" y="0"/>
                    </a:moveTo>
                    <a:cubicBezTo>
                      <a:pt x="46" y="28"/>
                      <a:pt x="46" y="28"/>
                      <a:pt x="46" y="28"/>
                    </a:cubicBezTo>
                    <a:cubicBezTo>
                      <a:pt x="57" y="0"/>
                      <a:pt x="57" y="0"/>
                      <a:pt x="57" y="0"/>
                    </a:cubicBezTo>
                    <a:cubicBezTo>
                      <a:pt x="57" y="0"/>
                      <a:pt x="57" y="0"/>
                      <a:pt x="57" y="0"/>
                    </a:cubicBezTo>
                  </a:path>
                </a:pathLst>
              </a:custGeom>
              <a:solidFill>
                <a:srgbClr val="1D1A1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0" name="Freeform: Shape 61"/>
              <p:cNvSpPr/>
              <p:nvPr/>
            </p:nvSpPr>
            <p:spPr bwMode="auto">
              <a:xfrm>
                <a:off x="5338297" y="3659020"/>
                <a:ext cx="764928" cy="1672021"/>
              </a:xfrm>
              <a:custGeom>
                <a:avLst/>
                <a:gdLst>
                  <a:gd name="T0" fmla="*/ 0 w 111"/>
                  <a:gd name="T1" fmla="*/ 2147483646 h 251"/>
                  <a:gd name="T2" fmla="*/ 0 w 111"/>
                  <a:gd name="T3" fmla="*/ 2147483646 h 251"/>
                  <a:gd name="T4" fmla="*/ 0 w 111"/>
                  <a:gd name="T5" fmla="*/ 2147483646 h 251"/>
                  <a:gd name="T6" fmla="*/ 14146544 w 111"/>
                  <a:gd name="T7" fmla="*/ 2147483646 h 251"/>
                  <a:gd name="T8" fmla="*/ 0 w 111"/>
                  <a:gd name="T9" fmla="*/ 2147483646 h 251"/>
                  <a:gd name="T10" fmla="*/ 1428943885 w 111"/>
                  <a:gd name="T11" fmla="*/ 0 h 251"/>
                  <a:gd name="T12" fmla="*/ 1273316854 w 111"/>
                  <a:gd name="T13" fmla="*/ 397861729 h 251"/>
                  <a:gd name="T14" fmla="*/ 608361578 w 111"/>
                  <a:gd name="T15" fmla="*/ 2046137959 h 251"/>
                  <a:gd name="T16" fmla="*/ 636658427 w 111"/>
                  <a:gd name="T17" fmla="*/ 2003512205 h 251"/>
                  <a:gd name="T18" fmla="*/ 622511883 w 111"/>
                  <a:gd name="T19" fmla="*/ 2018719533 h 251"/>
                  <a:gd name="T20" fmla="*/ 14146544 w 111"/>
                  <a:gd name="T21" fmla="*/ 2147483646 h 251"/>
                  <a:gd name="T22" fmla="*/ 212220729 w 111"/>
                  <a:gd name="T23" fmla="*/ 2147483646 h 251"/>
                  <a:gd name="T24" fmla="*/ 1570424371 w 111"/>
                  <a:gd name="T25" fmla="*/ 2147483646 h 251"/>
                  <a:gd name="T26" fmla="*/ 1570424371 w 111"/>
                  <a:gd name="T27" fmla="*/ 28418426 h 251"/>
                  <a:gd name="T28" fmla="*/ 1556277827 w 111"/>
                  <a:gd name="T29" fmla="*/ 28418426 h 251"/>
                  <a:gd name="T30" fmla="*/ 1428943885 w 111"/>
                  <a:gd name="T31" fmla="*/ 0 h 2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1" h="251">
                    <a:moveTo>
                      <a:pt x="0" y="250"/>
                    </a:moveTo>
                    <a:cubicBezTo>
                      <a:pt x="0" y="251"/>
                      <a:pt x="0" y="251"/>
                      <a:pt x="0" y="251"/>
                    </a:cubicBezTo>
                    <a:cubicBezTo>
                      <a:pt x="0" y="251"/>
                      <a:pt x="0" y="251"/>
                      <a:pt x="0" y="251"/>
                    </a:cubicBezTo>
                    <a:cubicBezTo>
                      <a:pt x="1" y="251"/>
                      <a:pt x="1" y="251"/>
                      <a:pt x="1" y="251"/>
                    </a:cubicBezTo>
                    <a:cubicBezTo>
                      <a:pt x="1" y="251"/>
                      <a:pt x="0" y="251"/>
                      <a:pt x="0" y="250"/>
                    </a:cubicBezTo>
                    <a:moveTo>
                      <a:pt x="101" y="0"/>
                    </a:moveTo>
                    <a:cubicBezTo>
                      <a:pt x="90" y="28"/>
                      <a:pt x="90" y="28"/>
                      <a:pt x="90" y="28"/>
                    </a:cubicBezTo>
                    <a:cubicBezTo>
                      <a:pt x="43" y="144"/>
                      <a:pt x="43" y="144"/>
                      <a:pt x="43" y="144"/>
                    </a:cubicBezTo>
                    <a:cubicBezTo>
                      <a:pt x="44" y="143"/>
                      <a:pt x="44" y="142"/>
                      <a:pt x="45" y="141"/>
                    </a:cubicBezTo>
                    <a:cubicBezTo>
                      <a:pt x="44" y="142"/>
                      <a:pt x="44" y="142"/>
                      <a:pt x="44" y="142"/>
                    </a:cubicBezTo>
                    <a:cubicBezTo>
                      <a:pt x="26" y="186"/>
                      <a:pt x="10" y="228"/>
                      <a:pt x="1" y="251"/>
                    </a:cubicBezTo>
                    <a:cubicBezTo>
                      <a:pt x="5" y="250"/>
                      <a:pt x="10" y="249"/>
                      <a:pt x="15" y="249"/>
                    </a:cubicBezTo>
                    <a:cubicBezTo>
                      <a:pt x="42" y="245"/>
                      <a:pt x="76" y="243"/>
                      <a:pt x="111" y="243"/>
                    </a:cubicBezTo>
                    <a:cubicBezTo>
                      <a:pt x="111" y="2"/>
                      <a:pt x="111" y="2"/>
                      <a:pt x="111" y="2"/>
                    </a:cubicBezTo>
                    <a:cubicBezTo>
                      <a:pt x="110" y="2"/>
                      <a:pt x="110" y="2"/>
                      <a:pt x="110" y="2"/>
                    </a:cubicBezTo>
                    <a:cubicBezTo>
                      <a:pt x="107" y="2"/>
                      <a:pt x="104" y="2"/>
                      <a:pt x="101" y="0"/>
                    </a:cubicBezTo>
                  </a:path>
                </a:pathLst>
              </a:custGeom>
              <a:solidFill>
                <a:srgbClr val="67ACDF">
                  <a:lumMod val="75000"/>
                </a:srgbClr>
              </a:solidFill>
              <a:ln>
                <a:noFill/>
              </a:ln>
            </p:spPr>
            <p:txBody>
              <a:bodyPr anchor="ctr"/>
              <a:lstStyle/>
              <a:p>
                <a:pPr algn="ctr"/>
                <a:endParaRPr>
                  <a:cs typeface="+mn-ea"/>
                  <a:sym typeface="+mn-lt"/>
                </a:endParaRPr>
              </a:p>
            </p:txBody>
          </p:sp>
          <p:sp>
            <p:nvSpPr>
              <p:cNvPr id="111" name="Freeform: Shape 62"/>
              <p:cNvSpPr/>
              <p:nvPr/>
            </p:nvSpPr>
            <p:spPr bwMode="auto">
              <a:xfrm>
                <a:off x="4238896" y="3586079"/>
                <a:ext cx="1797433" cy="1744961"/>
              </a:xfrm>
              <a:custGeom>
                <a:avLst/>
                <a:gdLst>
                  <a:gd name="T0" fmla="*/ 2147483646 w 260"/>
                  <a:gd name="T1" fmla="*/ 0 h 262"/>
                  <a:gd name="T2" fmla="*/ 811582974 w 260"/>
                  <a:gd name="T3" fmla="*/ 1164713013 h 262"/>
                  <a:gd name="T4" fmla="*/ 811582974 w 260"/>
                  <a:gd name="T5" fmla="*/ 1164713013 h 262"/>
                  <a:gd name="T6" fmla="*/ 0 w 260"/>
                  <a:gd name="T7" fmla="*/ 1505608304 h 262"/>
                  <a:gd name="T8" fmla="*/ 0 w 260"/>
                  <a:gd name="T9" fmla="*/ 1505608304 h 262"/>
                  <a:gd name="T10" fmla="*/ 142384169 w 260"/>
                  <a:gd name="T11" fmla="*/ 1605032956 h 262"/>
                  <a:gd name="T12" fmla="*/ 384434239 w 260"/>
                  <a:gd name="T13" fmla="*/ 1803886029 h 262"/>
                  <a:gd name="T14" fmla="*/ 455626323 w 260"/>
                  <a:gd name="T15" fmla="*/ 1860704424 h 262"/>
                  <a:gd name="T16" fmla="*/ 2147483646 w 260"/>
                  <a:gd name="T17" fmla="*/ 2147483646 h 262"/>
                  <a:gd name="T18" fmla="*/ 2147483646 w 260"/>
                  <a:gd name="T19" fmla="*/ 2147483646 h 262"/>
                  <a:gd name="T20" fmla="*/ 2147483646 w 260"/>
                  <a:gd name="T21" fmla="*/ 2147483646 h 262"/>
                  <a:gd name="T22" fmla="*/ 2147483646 w 260"/>
                  <a:gd name="T23" fmla="*/ 2147483646 h 262"/>
                  <a:gd name="T24" fmla="*/ 2147483646 w 260"/>
                  <a:gd name="T25" fmla="*/ 2147483646 h 262"/>
                  <a:gd name="T26" fmla="*/ 2147483646 w 260"/>
                  <a:gd name="T27" fmla="*/ 2147483646 h 262"/>
                  <a:gd name="T28" fmla="*/ 2147483646 w 260"/>
                  <a:gd name="T29" fmla="*/ 2147483646 h 262"/>
                  <a:gd name="T30" fmla="*/ 2147483646 w 260"/>
                  <a:gd name="T31" fmla="*/ 568153792 h 262"/>
                  <a:gd name="T32" fmla="*/ 2147483646 w 260"/>
                  <a:gd name="T33" fmla="*/ 156243047 h 262"/>
                  <a:gd name="T34" fmla="*/ 2147483646 w 260"/>
                  <a:gd name="T35" fmla="*/ 0 h 2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262">
                    <a:moveTo>
                      <a:pt x="249" y="0"/>
                    </a:moveTo>
                    <a:cubicBezTo>
                      <a:pt x="57" y="82"/>
                      <a:pt x="57" y="82"/>
                      <a:pt x="57" y="82"/>
                    </a:cubicBezTo>
                    <a:cubicBezTo>
                      <a:pt x="57" y="82"/>
                      <a:pt x="57" y="82"/>
                      <a:pt x="57" y="82"/>
                    </a:cubicBezTo>
                    <a:cubicBezTo>
                      <a:pt x="0" y="106"/>
                      <a:pt x="0" y="106"/>
                      <a:pt x="0" y="106"/>
                    </a:cubicBezTo>
                    <a:cubicBezTo>
                      <a:pt x="0" y="106"/>
                      <a:pt x="0" y="106"/>
                      <a:pt x="0" y="106"/>
                    </a:cubicBezTo>
                    <a:cubicBezTo>
                      <a:pt x="3" y="108"/>
                      <a:pt x="7" y="111"/>
                      <a:pt x="10" y="113"/>
                    </a:cubicBezTo>
                    <a:cubicBezTo>
                      <a:pt x="16" y="117"/>
                      <a:pt x="21" y="122"/>
                      <a:pt x="27" y="127"/>
                    </a:cubicBezTo>
                    <a:cubicBezTo>
                      <a:pt x="29" y="128"/>
                      <a:pt x="31" y="130"/>
                      <a:pt x="32" y="131"/>
                    </a:cubicBezTo>
                    <a:cubicBezTo>
                      <a:pt x="73" y="165"/>
                      <a:pt x="122" y="215"/>
                      <a:pt x="151" y="251"/>
                    </a:cubicBezTo>
                    <a:cubicBezTo>
                      <a:pt x="154" y="255"/>
                      <a:pt x="157" y="258"/>
                      <a:pt x="159" y="261"/>
                    </a:cubicBezTo>
                    <a:cubicBezTo>
                      <a:pt x="159" y="262"/>
                      <a:pt x="160" y="262"/>
                      <a:pt x="160" y="262"/>
                    </a:cubicBezTo>
                    <a:cubicBezTo>
                      <a:pt x="160" y="262"/>
                      <a:pt x="160" y="262"/>
                      <a:pt x="160" y="262"/>
                    </a:cubicBezTo>
                    <a:cubicBezTo>
                      <a:pt x="160" y="262"/>
                      <a:pt x="160" y="262"/>
                      <a:pt x="160" y="262"/>
                    </a:cubicBezTo>
                    <a:cubicBezTo>
                      <a:pt x="160" y="262"/>
                      <a:pt x="160" y="262"/>
                      <a:pt x="160" y="262"/>
                    </a:cubicBezTo>
                    <a:cubicBezTo>
                      <a:pt x="169" y="239"/>
                      <a:pt x="185" y="197"/>
                      <a:pt x="203" y="153"/>
                    </a:cubicBezTo>
                    <a:cubicBezTo>
                      <a:pt x="219" y="113"/>
                      <a:pt x="236" y="71"/>
                      <a:pt x="249" y="40"/>
                    </a:cubicBezTo>
                    <a:cubicBezTo>
                      <a:pt x="253" y="29"/>
                      <a:pt x="257" y="19"/>
                      <a:pt x="260" y="11"/>
                    </a:cubicBezTo>
                    <a:cubicBezTo>
                      <a:pt x="255" y="9"/>
                      <a:pt x="251" y="5"/>
                      <a:pt x="249" y="0"/>
                    </a:cubicBezTo>
                  </a:path>
                </a:pathLst>
              </a:custGeom>
              <a:solidFill>
                <a:srgbClr val="175CA8">
                  <a:lumMod val="60000"/>
                  <a:lumOff val="40000"/>
                </a:srgbClr>
              </a:solidFill>
              <a:ln>
                <a:noFill/>
              </a:ln>
            </p:spPr>
            <p:txBody>
              <a:bodyPr anchor="ctr"/>
              <a:lstStyle/>
              <a:p>
                <a:pPr algn="ctr"/>
                <a:endParaRPr>
                  <a:cs typeface="+mn-ea"/>
                  <a:sym typeface="+mn-lt"/>
                </a:endParaRPr>
              </a:p>
            </p:txBody>
          </p:sp>
          <p:sp>
            <p:nvSpPr>
              <p:cNvPr id="112" name="Freeform: Shape 63"/>
              <p:cNvSpPr/>
              <p:nvPr/>
            </p:nvSpPr>
            <p:spPr bwMode="auto">
              <a:xfrm>
                <a:off x="5951984" y="3392506"/>
                <a:ext cx="151240" cy="280540"/>
              </a:xfrm>
              <a:custGeom>
                <a:avLst/>
                <a:gdLst>
                  <a:gd name="T0" fmla="*/ 295671586 w 22"/>
                  <a:gd name="T1" fmla="*/ 0 h 42"/>
                  <a:gd name="T2" fmla="*/ 183035864 w 22"/>
                  <a:gd name="T3" fmla="*/ 14287500 h 42"/>
                  <a:gd name="T4" fmla="*/ 183035864 w 22"/>
                  <a:gd name="T5" fmla="*/ 14287500 h 42"/>
                  <a:gd name="T6" fmla="*/ 14078527 w 22"/>
                  <a:gd name="T7" fmla="*/ 171438661 h 42"/>
                  <a:gd name="T8" fmla="*/ 14078527 w 22"/>
                  <a:gd name="T9" fmla="*/ 171438661 h 42"/>
                  <a:gd name="T10" fmla="*/ 14078527 w 22"/>
                  <a:gd name="T11" fmla="*/ 171438661 h 42"/>
                  <a:gd name="T12" fmla="*/ 14078527 w 22"/>
                  <a:gd name="T13" fmla="*/ 171438661 h 42"/>
                  <a:gd name="T14" fmla="*/ 0 w 22"/>
                  <a:gd name="T15" fmla="*/ 300018601 h 42"/>
                  <a:gd name="T16" fmla="*/ 14078527 w 22"/>
                  <a:gd name="T17" fmla="*/ 414311042 h 42"/>
                  <a:gd name="T18" fmla="*/ 14078527 w 22"/>
                  <a:gd name="T19" fmla="*/ 414311042 h 42"/>
                  <a:gd name="T20" fmla="*/ 14078527 w 22"/>
                  <a:gd name="T21" fmla="*/ 414311042 h 42"/>
                  <a:gd name="T22" fmla="*/ 14078527 w 22"/>
                  <a:gd name="T23" fmla="*/ 414311042 h 42"/>
                  <a:gd name="T24" fmla="*/ 168953584 w 22"/>
                  <a:gd name="T25" fmla="*/ 571462202 h 42"/>
                  <a:gd name="T26" fmla="*/ 168953584 w 22"/>
                  <a:gd name="T27" fmla="*/ 571462202 h 42"/>
                  <a:gd name="T28" fmla="*/ 168953584 w 22"/>
                  <a:gd name="T29" fmla="*/ 571462202 h 42"/>
                  <a:gd name="T30" fmla="*/ 168953584 w 22"/>
                  <a:gd name="T31" fmla="*/ 571462202 h 42"/>
                  <a:gd name="T32" fmla="*/ 168953584 w 22"/>
                  <a:gd name="T33" fmla="*/ 571462202 h 42"/>
                  <a:gd name="T34" fmla="*/ 295671586 w 22"/>
                  <a:gd name="T35" fmla="*/ 600037202 h 42"/>
                  <a:gd name="T36" fmla="*/ 309750114 w 22"/>
                  <a:gd name="T37" fmla="*/ 600037202 h 42"/>
                  <a:gd name="T38" fmla="*/ 309750114 w 22"/>
                  <a:gd name="T39" fmla="*/ 0 h 42"/>
                  <a:gd name="T40" fmla="*/ 295671586 w 22"/>
                  <a:gd name="T41" fmla="*/ 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 h="42">
                    <a:moveTo>
                      <a:pt x="21" y="0"/>
                    </a:moveTo>
                    <a:cubicBezTo>
                      <a:pt x="18" y="0"/>
                      <a:pt x="15" y="0"/>
                      <a:pt x="13" y="1"/>
                    </a:cubicBezTo>
                    <a:cubicBezTo>
                      <a:pt x="13" y="1"/>
                      <a:pt x="13" y="1"/>
                      <a:pt x="13" y="1"/>
                    </a:cubicBezTo>
                    <a:cubicBezTo>
                      <a:pt x="7" y="3"/>
                      <a:pt x="3" y="7"/>
                      <a:pt x="1" y="12"/>
                    </a:cubicBezTo>
                    <a:cubicBezTo>
                      <a:pt x="1" y="12"/>
                      <a:pt x="1" y="12"/>
                      <a:pt x="1" y="12"/>
                    </a:cubicBezTo>
                    <a:cubicBezTo>
                      <a:pt x="1" y="12"/>
                      <a:pt x="1" y="12"/>
                      <a:pt x="1" y="12"/>
                    </a:cubicBezTo>
                    <a:cubicBezTo>
                      <a:pt x="1" y="12"/>
                      <a:pt x="1" y="12"/>
                      <a:pt x="1" y="12"/>
                    </a:cubicBezTo>
                    <a:cubicBezTo>
                      <a:pt x="0" y="15"/>
                      <a:pt x="0" y="18"/>
                      <a:pt x="0" y="21"/>
                    </a:cubicBezTo>
                    <a:cubicBezTo>
                      <a:pt x="0" y="24"/>
                      <a:pt x="0" y="26"/>
                      <a:pt x="1" y="29"/>
                    </a:cubicBezTo>
                    <a:cubicBezTo>
                      <a:pt x="1" y="29"/>
                      <a:pt x="1" y="29"/>
                      <a:pt x="1" y="29"/>
                    </a:cubicBezTo>
                    <a:cubicBezTo>
                      <a:pt x="1" y="29"/>
                      <a:pt x="1" y="29"/>
                      <a:pt x="1" y="29"/>
                    </a:cubicBezTo>
                    <a:cubicBezTo>
                      <a:pt x="1" y="29"/>
                      <a:pt x="1" y="29"/>
                      <a:pt x="1" y="29"/>
                    </a:cubicBezTo>
                    <a:cubicBezTo>
                      <a:pt x="3" y="34"/>
                      <a:pt x="7" y="38"/>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5" y="42"/>
                      <a:pt x="18" y="42"/>
                      <a:pt x="21" y="42"/>
                    </a:cubicBezTo>
                    <a:cubicBezTo>
                      <a:pt x="21" y="42"/>
                      <a:pt x="21" y="42"/>
                      <a:pt x="22" y="42"/>
                    </a:cubicBezTo>
                    <a:cubicBezTo>
                      <a:pt x="22" y="0"/>
                      <a:pt x="22" y="0"/>
                      <a:pt x="22" y="0"/>
                    </a:cubicBezTo>
                    <a:cubicBezTo>
                      <a:pt x="21" y="0"/>
                      <a:pt x="21" y="0"/>
                      <a:pt x="21" y="0"/>
                    </a:cubicBezTo>
                  </a:path>
                </a:pathLst>
              </a:custGeom>
              <a:solidFill>
                <a:srgbClr val="67ACDF">
                  <a:lumMod val="75000"/>
                </a:srgbClr>
              </a:solidFill>
              <a:ln>
                <a:noFill/>
              </a:ln>
            </p:spPr>
            <p:txBody>
              <a:bodyPr anchor="ctr"/>
              <a:lstStyle/>
              <a:p>
                <a:pPr algn="ctr"/>
                <a:endParaRPr>
                  <a:cs typeface="+mn-ea"/>
                  <a:sym typeface="+mn-lt"/>
                </a:endParaRPr>
              </a:p>
            </p:txBody>
          </p:sp>
        </p:grpSp>
      </p:grpSp>
      <p:grpSp>
        <p:nvGrpSpPr>
          <p:cNvPr id="115" name="组合 114"/>
          <p:cNvGrpSpPr/>
          <p:nvPr/>
        </p:nvGrpSpPr>
        <p:grpSpPr>
          <a:xfrm>
            <a:off x="681355" y="3519170"/>
            <a:ext cx="3331845" cy="1409065"/>
            <a:chOff x="847" y="3602"/>
            <a:chExt cx="5247" cy="2219"/>
          </a:xfrm>
        </p:grpSpPr>
        <p:sp>
          <p:nvSpPr>
            <p:cNvPr id="116" name="WordArt 21"/>
            <p:cNvSpPr>
              <a:spLocks noChangeArrowheads="1" noChangeShapeType="1" noTextEdit="1"/>
            </p:cNvSpPr>
            <p:nvPr/>
          </p:nvSpPr>
          <p:spPr bwMode="auto">
            <a:xfrm>
              <a:off x="3530" y="3602"/>
              <a:ext cx="2564" cy="669"/>
            </a:xfrm>
            <a:prstGeom prst="rect">
              <a:avLst/>
            </a:prstGeom>
            <a:noFill/>
          </p:spPr>
          <p:txBody>
            <a:bodyPr wrap="none" numCol="1" fromWordArt="1"/>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algn="r" fontAlgn="auto">
                <a:lnSpc>
                  <a:spcPct val="100000"/>
                </a:lnSpc>
              </a:pPr>
              <a:r>
                <a:rPr lang="zh-CN" altLang="en-US" sz="2000" dirty="0">
                  <a:solidFill>
                    <a:srgbClr val="0070C0"/>
                  </a:solidFill>
                  <a:latin typeface="+mn-lt"/>
                  <a:ea typeface="+mn-ea"/>
                  <a:cs typeface="+mn-ea"/>
                  <a:sym typeface="+mn-lt"/>
                </a:rPr>
                <a:t>工程控制</a:t>
              </a:r>
            </a:p>
          </p:txBody>
        </p:sp>
        <p:sp>
          <p:nvSpPr>
            <p:cNvPr id="117" name="TextBox 64"/>
            <p:cNvSpPr txBox="1"/>
            <p:nvPr/>
          </p:nvSpPr>
          <p:spPr>
            <a:xfrm>
              <a:off x="847" y="4151"/>
              <a:ext cx="5247" cy="1670"/>
            </a:xfrm>
            <a:prstGeom prst="rect">
              <a:avLst/>
            </a:prstGeom>
            <a:noFill/>
          </p:spPr>
          <p:txBody>
            <a:bodyPr wrap="square" rtlCol="0">
              <a:spAutoFit/>
            </a:bodyPr>
            <a:lstStyle>
              <a:defPPr>
                <a:defRPr lang="zh-CN"/>
              </a:defPPr>
              <a:lvl1pPr fontAlgn="auto">
                <a:lnSpc>
                  <a:spcPct val="150000"/>
                </a:lnSpc>
                <a:defRPr sz="1600" b="1">
                  <a:solidFill>
                    <a:srgbClr val="404040"/>
                  </a:solidFill>
                  <a:latin typeface="微软雅黑" panose="020B0503020204020204" pitchFamily="34" charset="-122"/>
                  <a:ea typeface="微软雅黑" panose="020B0503020204020204" pitchFamily="34" charset="-122"/>
                </a:defRPr>
              </a:lvl1pPr>
            </a:lstStyle>
            <a:p>
              <a:pPr algn="r"/>
              <a:r>
                <a:rPr lang="zh-CN" altLang="en-US" sz="1400" b="0">
                  <a:solidFill>
                    <a:schemeClr val="tx1">
                      <a:lumMod val="75000"/>
                      <a:lumOff val="25000"/>
                    </a:schemeClr>
                  </a:solidFill>
                  <a:latin typeface="+mn-lt"/>
                  <a:ea typeface="+mn-ea"/>
                  <a:cs typeface="+mn-ea"/>
                  <a:sym typeface="+mn-lt"/>
                </a:rPr>
                <a:t>设计布局改进：隔离、分区作业等；通风、除尘、降噪，生产设备密闭化、管道化</a:t>
              </a:r>
            </a:p>
          </p:txBody>
        </p:sp>
      </p:grpSp>
      <p:grpSp>
        <p:nvGrpSpPr>
          <p:cNvPr id="118" name="组合 117"/>
          <p:cNvGrpSpPr/>
          <p:nvPr/>
        </p:nvGrpSpPr>
        <p:grpSpPr>
          <a:xfrm>
            <a:off x="8113395" y="2358708"/>
            <a:ext cx="3331845" cy="1049020"/>
            <a:chOff x="847" y="3602"/>
            <a:chExt cx="5247" cy="1652"/>
          </a:xfrm>
        </p:grpSpPr>
        <p:sp>
          <p:nvSpPr>
            <p:cNvPr id="119" name="WordArt 21"/>
            <p:cNvSpPr>
              <a:spLocks noChangeArrowheads="1" noChangeShapeType="1" noTextEdit="1"/>
            </p:cNvSpPr>
            <p:nvPr/>
          </p:nvSpPr>
          <p:spPr bwMode="auto">
            <a:xfrm>
              <a:off x="847" y="3602"/>
              <a:ext cx="2564" cy="669"/>
            </a:xfrm>
            <a:prstGeom prst="rect">
              <a:avLst/>
            </a:prstGeom>
            <a:noFill/>
          </p:spPr>
          <p:txBody>
            <a:bodyPr wrap="none" numCol="1" fromWordArt="1"/>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algn="l" fontAlgn="auto">
                <a:lnSpc>
                  <a:spcPct val="100000"/>
                </a:lnSpc>
              </a:pPr>
              <a:r>
                <a:rPr lang="zh-CN" altLang="en-US" sz="2000" dirty="0">
                  <a:solidFill>
                    <a:srgbClr val="0070C0"/>
                  </a:solidFill>
                  <a:latin typeface="+mn-lt"/>
                  <a:ea typeface="+mn-ea"/>
                  <a:cs typeface="+mn-ea"/>
                  <a:sym typeface="+mn-lt"/>
                </a:rPr>
                <a:t>个体防护</a:t>
              </a:r>
            </a:p>
            <a:p>
              <a:pPr algn="l" fontAlgn="auto">
                <a:lnSpc>
                  <a:spcPct val="100000"/>
                </a:lnSpc>
              </a:pPr>
              <a:endParaRPr lang="zh-CN" altLang="en-US" sz="2000" dirty="0">
                <a:solidFill>
                  <a:srgbClr val="0070C0"/>
                </a:solidFill>
                <a:latin typeface="+mn-lt"/>
                <a:ea typeface="+mn-ea"/>
                <a:cs typeface="+mn-ea"/>
                <a:sym typeface="+mn-lt"/>
              </a:endParaRPr>
            </a:p>
          </p:txBody>
        </p:sp>
        <p:sp>
          <p:nvSpPr>
            <p:cNvPr id="120" name="TextBox 64"/>
            <p:cNvSpPr txBox="1"/>
            <p:nvPr/>
          </p:nvSpPr>
          <p:spPr>
            <a:xfrm>
              <a:off x="847" y="4151"/>
              <a:ext cx="5247" cy="1103"/>
            </a:xfrm>
            <a:prstGeom prst="rect">
              <a:avLst/>
            </a:prstGeom>
            <a:noFill/>
          </p:spPr>
          <p:txBody>
            <a:bodyPr wrap="square" rtlCol="0">
              <a:spAutoFit/>
            </a:bodyPr>
            <a:lstStyle>
              <a:defPPr>
                <a:defRPr lang="zh-CN"/>
              </a:defPPr>
              <a:lvl1pPr fontAlgn="auto">
                <a:lnSpc>
                  <a:spcPct val="150000"/>
                </a:lnSpc>
                <a:defRPr sz="1600" b="1">
                  <a:solidFill>
                    <a:srgbClr val="404040"/>
                  </a:solidFill>
                  <a:latin typeface="微软雅黑" panose="020B0503020204020204" pitchFamily="34" charset="-122"/>
                  <a:ea typeface="微软雅黑" panose="020B0503020204020204" pitchFamily="34" charset="-122"/>
                </a:defRPr>
              </a:lvl1pPr>
            </a:lstStyle>
            <a:p>
              <a:pPr algn="l"/>
              <a:r>
                <a:rPr lang="zh-CN" altLang="en-US" sz="1400" b="0">
                  <a:solidFill>
                    <a:schemeClr val="tx1">
                      <a:lumMod val="75000"/>
                      <a:lumOff val="25000"/>
                    </a:schemeClr>
                  </a:solidFill>
                  <a:latin typeface="+mn-lt"/>
                  <a:ea typeface="+mn-ea"/>
                  <a:cs typeface="+mn-ea"/>
                  <a:sym typeface="+mn-lt"/>
                </a:rPr>
                <a:t>正确佩带个人防护用品，减少职业危害因素的接触和吸收</a:t>
              </a:r>
            </a:p>
          </p:txBody>
        </p:sp>
      </p:grpSp>
      <p:grpSp>
        <p:nvGrpSpPr>
          <p:cNvPr id="121" name="组合 120"/>
          <p:cNvGrpSpPr/>
          <p:nvPr/>
        </p:nvGrpSpPr>
        <p:grpSpPr>
          <a:xfrm>
            <a:off x="8113395" y="3842385"/>
            <a:ext cx="3331845" cy="725805"/>
            <a:chOff x="847" y="3602"/>
            <a:chExt cx="5247" cy="1143"/>
          </a:xfrm>
        </p:grpSpPr>
        <p:sp>
          <p:nvSpPr>
            <p:cNvPr id="122" name="WordArt 21"/>
            <p:cNvSpPr>
              <a:spLocks noChangeArrowheads="1" noChangeShapeType="1" noTextEdit="1"/>
            </p:cNvSpPr>
            <p:nvPr/>
          </p:nvSpPr>
          <p:spPr bwMode="auto">
            <a:xfrm>
              <a:off x="847" y="3602"/>
              <a:ext cx="2564" cy="669"/>
            </a:xfrm>
            <a:prstGeom prst="rect">
              <a:avLst/>
            </a:prstGeom>
            <a:noFill/>
          </p:spPr>
          <p:txBody>
            <a:bodyPr wrap="none" numCol="1" fromWordArt="1"/>
            <a:lstStyle>
              <a:defPPr>
                <a:defRPr lang="zh-CN"/>
              </a:defPPr>
              <a:lvl1pPr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b="1" kern="1200">
                  <a:solidFill>
                    <a:schemeClr val="tx1"/>
                  </a:solidFill>
                  <a:latin typeface="Arial" panose="020B0604020202020204" pitchFamily="34" charset="0"/>
                  <a:ea typeface="微软雅黑" panose="020B0503020204020204" pitchFamily="34" charset="-122"/>
                  <a:cs typeface="+mn-cs"/>
                </a:defRPr>
              </a:lvl9pPr>
            </a:lstStyle>
            <a:p>
              <a:pPr algn="l" fontAlgn="auto">
                <a:lnSpc>
                  <a:spcPct val="100000"/>
                </a:lnSpc>
              </a:pPr>
              <a:r>
                <a:rPr lang="zh-CN" altLang="en-US" sz="2000" dirty="0">
                  <a:solidFill>
                    <a:srgbClr val="0070C0"/>
                  </a:solidFill>
                  <a:latin typeface="+mn-lt"/>
                  <a:ea typeface="+mn-ea"/>
                  <a:cs typeface="+mn-ea"/>
                  <a:sym typeface="+mn-lt"/>
                </a:rPr>
                <a:t>定期体检</a:t>
              </a:r>
            </a:p>
          </p:txBody>
        </p:sp>
        <p:sp>
          <p:nvSpPr>
            <p:cNvPr id="123" name="TextBox 64"/>
            <p:cNvSpPr txBox="1"/>
            <p:nvPr/>
          </p:nvSpPr>
          <p:spPr>
            <a:xfrm>
              <a:off x="847" y="4151"/>
              <a:ext cx="5247" cy="594"/>
            </a:xfrm>
            <a:prstGeom prst="rect">
              <a:avLst/>
            </a:prstGeom>
            <a:noFill/>
          </p:spPr>
          <p:txBody>
            <a:bodyPr wrap="square" rtlCol="0">
              <a:spAutoFit/>
            </a:bodyPr>
            <a:lstStyle>
              <a:defPPr>
                <a:defRPr lang="zh-CN"/>
              </a:defPPr>
              <a:lvl1pPr fontAlgn="auto">
                <a:lnSpc>
                  <a:spcPct val="150000"/>
                </a:lnSpc>
                <a:defRPr sz="1600" b="1">
                  <a:solidFill>
                    <a:srgbClr val="404040"/>
                  </a:solidFill>
                  <a:latin typeface="微软雅黑" panose="020B0503020204020204" pitchFamily="34" charset="-122"/>
                  <a:ea typeface="微软雅黑" panose="020B0503020204020204" pitchFamily="34" charset="-122"/>
                </a:defRPr>
              </a:lvl1pPr>
            </a:lstStyle>
            <a:p>
              <a:pPr algn="l"/>
              <a:r>
                <a:rPr lang="zh-CN" altLang="en-US" sz="1400" b="0">
                  <a:solidFill>
                    <a:schemeClr val="tx1">
                      <a:lumMod val="75000"/>
                      <a:lumOff val="25000"/>
                    </a:schemeClr>
                  </a:solidFill>
                  <a:latin typeface="+mn-lt"/>
                  <a:ea typeface="+mn-ea"/>
                  <a:cs typeface="+mn-ea"/>
                  <a:sym typeface="+mn-lt"/>
                </a:rPr>
                <a:t>早发现、早治疗、早治愈</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blinds(horizontal)">
                                      <p:cBhvr>
                                        <p:cTn id="7" dur="500"/>
                                        <p:tgtEl>
                                          <p:spTgt spid="11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 calcmode="lin" valueType="num">
                                      <p:cBhvr additive="base">
                                        <p:cTn id="11" dur="500" fill="hold"/>
                                        <p:tgtEl>
                                          <p:spTgt spid="114"/>
                                        </p:tgtEl>
                                        <p:attrNameLst>
                                          <p:attrName>ppt_x</p:attrName>
                                        </p:attrNameLst>
                                      </p:cBhvr>
                                      <p:tavLst>
                                        <p:tav tm="0">
                                          <p:val>
                                            <p:strVal val="#ppt_x"/>
                                          </p:val>
                                        </p:tav>
                                        <p:tav tm="100000">
                                          <p:val>
                                            <p:strVal val="#ppt_x"/>
                                          </p:val>
                                        </p:tav>
                                      </p:tavLst>
                                    </p:anim>
                                    <p:anim calcmode="lin" valueType="num">
                                      <p:cBhvr additive="base">
                                        <p:cTn id="12" dur="500" fill="hold"/>
                                        <p:tgtEl>
                                          <p:spTgt spid="11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15"/>
                                        </p:tgtEl>
                                        <p:attrNameLst>
                                          <p:attrName>style.visibility</p:attrName>
                                        </p:attrNameLst>
                                      </p:cBhvr>
                                      <p:to>
                                        <p:strVal val="visible"/>
                                      </p:to>
                                    </p:set>
                                    <p:anim calcmode="lin" valueType="num">
                                      <p:cBhvr additive="base">
                                        <p:cTn id="16" dur="500" fill="hold"/>
                                        <p:tgtEl>
                                          <p:spTgt spid="115"/>
                                        </p:tgtEl>
                                        <p:attrNameLst>
                                          <p:attrName>ppt_x</p:attrName>
                                        </p:attrNameLst>
                                      </p:cBhvr>
                                      <p:tavLst>
                                        <p:tav tm="0">
                                          <p:val>
                                            <p:strVal val="#ppt_x"/>
                                          </p:val>
                                        </p:tav>
                                        <p:tav tm="100000">
                                          <p:val>
                                            <p:strVal val="#ppt_x"/>
                                          </p:val>
                                        </p:tav>
                                      </p:tavLst>
                                    </p:anim>
                                    <p:anim calcmode="lin" valueType="num">
                                      <p:cBhvr additive="base">
                                        <p:cTn id="17" dur="500" fill="hold"/>
                                        <p:tgtEl>
                                          <p:spTgt spid="11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18"/>
                                        </p:tgtEl>
                                        <p:attrNameLst>
                                          <p:attrName>style.visibility</p:attrName>
                                        </p:attrNameLst>
                                      </p:cBhvr>
                                      <p:to>
                                        <p:strVal val="visible"/>
                                      </p:to>
                                    </p:set>
                                    <p:anim calcmode="lin" valueType="num">
                                      <p:cBhvr additive="base">
                                        <p:cTn id="21" dur="500" fill="hold"/>
                                        <p:tgtEl>
                                          <p:spTgt spid="118"/>
                                        </p:tgtEl>
                                        <p:attrNameLst>
                                          <p:attrName>ppt_x</p:attrName>
                                        </p:attrNameLst>
                                      </p:cBhvr>
                                      <p:tavLst>
                                        <p:tav tm="0">
                                          <p:val>
                                            <p:strVal val="#ppt_x"/>
                                          </p:val>
                                        </p:tav>
                                        <p:tav tm="100000">
                                          <p:val>
                                            <p:strVal val="#ppt_x"/>
                                          </p:val>
                                        </p:tav>
                                      </p:tavLst>
                                    </p:anim>
                                    <p:anim calcmode="lin" valueType="num">
                                      <p:cBhvr additive="base">
                                        <p:cTn id="22" dur="500" fill="hold"/>
                                        <p:tgtEl>
                                          <p:spTgt spid="11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21"/>
                                        </p:tgtEl>
                                        <p:attrNameLst>
                                          <p:attrName>style.visibility</p:attrName>
                                        </p:attrNameLst>
                                      </p:cBhvr>
                                      <p:to>
                                        <p:strVal val="visible"/>
                                      </p:to>
                                    </p:set>
                                    <p:anim calcmode="lin" valueType="num">
                                      <p:cBhvr additive="base">
                                        <p:cTn id="26" dur="500" fill="hold"/>
                                        <p:tgtEl>
                                          <p:spTgt spid="121"/>
                                        </p:tgtEl>
                                        <p:attrNameLst>
                                          <p:attrName>ppt_x</p:attrName>
                                        </p:attrNameLst>
                                      </p:cBhvr>
                                      <p:tavLst>
                                        <p:tav tm="0">
                                          <p:val>
                                            <p:strVal val="#ppt_x"/>
                                          </p:val>
                                        </p:tav>
                                        <p:tav tm="100000">
                                          <p:val>
                                            <p:strVal val="#ppt_x"/>
                                          </p:val>
                                        </p:tav>
                                      </p:tavLst>
                                    </p:anim>
                                    <p:anim calcmode="lin" valueType="num">
                                      <p:cBhvr additive="base">
                                        <p:cTn id="27" dur="500" fill="hold"/>
                                        <p:tgtEl>
                                          <p:spTgt spid="1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574" name="矩形 21"/>
          <p:cNvSpPr/>
          <p:nvPr/>
        </p:nvSpPr>
        <p:spPr>
          <a:xfrm>
            <a:off x="1199515" y="1628775"/>
            <a:ext cx="6231255" cy="4086740"/>
          </a:xfrm>
          <a:prstGeom prst="roundRect">
            <a:avLst/>
          </a:prstGeom>
          <a:ln w="12700" cmpd="sng">
            <a:solidFill>
              <a:srgbClr val="0070C0"/>
            </a:solidFill>
            <a:prstDash val="lgDashDotDot"/>
          </a:ln>
        </p:spPr>
        <p:txBody>
          <a:bodyPr wrap="square" lIns="91440" tIns="45720" rIns="91440" bIns="45720">
            <a:spAutoFit/>
          </a:bodyPr>
          <a:lstStyle/>
          <a:p>
            <a:pPr>
              <a:lnSpc>
                <a:spcPct val="150000"/>
              </a:lnSpc>
              <a:spcBef>
                <a:spcPts val="1065"/>
              </a:spcBef>
              <a:spcAft>
                <a:spcPts val="1065"/>
              </a:spcAft>
            </a:pPr>
            <a:r>
              <a:rPr lang="zh-CN" altLang="en-US" b="1" dirty="0">
                <a:solidFill>
                  <a:srgbClr val="0070C0"/>
                </a:solidFill>
                <a:cs typeface="+mn-ea"/>
                <a:sym typeface="+mn-lt"/>
              </a:rPr>
              <a:t>《职业病防治法》</a:t>
            </a:r>
            <a:r>
              <a:rPr lang="zh-CN" altLang="en-US" dirty="0">
                <a:solidFill>
                  <a:schemeClr val="tx1">
                    <a:lumMod val="75000"/>
                    <a:lumOff val="25000"/>
                  </a:schemeClr>
                </a:solidFill>
                <a:cs typeface="+mn-ea"/>
                <a:sym typeface="+mn-lt"/>
              </a:rPr>
              <a:t>是我国职业健康管理工作的纲领，</a:t>
            </a:r>
            <a:r>
              <a:rPr lang="en-US" altLang="zh-CN" dirty="0">
                <a:solidFill>
                  <a:schemeClr val="tx1">
                    <a:lumMod val="75000"/>
                    <a:lumOff val="25000"/>
                  </a:schemeClr>
                </a:solidFill>
                <a:cs typeface="+mn-ea"/>
                <a:sym typeface="+mn-lt"/>
              </a:rPr>
              <a:t>2001</a:t>
            </a:r>
            <a:r>
              <a:rPr lang="zh-CN" altLang="en-US" dirty="0">
                <a:solidFill>
                  <a:schemeClr val="tx1">
                    <a:lumMod val="75000"/>
                    <a:lumOff val="25000"/>
                  </a:schemeClr>
                </a:solidFill>
                <a:cs typeface="+mn-ea"/>
                <a:sym typeface="+mn-lt"/>
              </a:rPr>
              <a:t>年起实施， 于2016年完成第二次修正，坚持</a:t>
            </a:r>
            <a:r>
              <a:rPr lang="en-US" altLang="zh-CN" b="1" dirty="0">
                <a:solidFill>
                  <a:srgbClr val="0070C0"/>
                </a:solidFill>
                <a:cs typeface="+mn-ea"/>
                <a:sym typeface="+mn-lt"/>
              </a:rPr>
              <a:t>“</a:t>
            </a:r>
            <a:r>
              <a:rPr lang="zh-CN" altLang="en-US" b="1" dirty="0">
                <a:solidFill>
                  <a:srgbClr val="0070C0"/>
                </a:solidFill>
                <a:cs typeface="+mn-ea"/>
                <a:sym typeface="+mn-lt"/>
              </a:rPr>
              <a:t>预防为主、防治结合</a:t>
            </a:r>
            <a:r>
              <a:rPr lang="en-US" altLang="zh-CN" b="1" dirty="0">
                <a:solidFill>
                  <a:srgbClr val="0070C0"/>
                </a:solidFill>
                <a:cs typeface="+mn-ea"/>
                <a:sym typeface="+mn-lt"/>
              </a:rPr>
              <a:t>”</a:t>
            </a:r>
            <a:r>
              <a:rPr lang="zh-CN" altLang="en-US" dirty="0">
                <a:solidFill>
                  <a:schemeClr val="tx1">
                    <a:lumMod val="75000"/>
                    <a:lumOff val="25000"/>
                  </a:schemeClr>
                </a:solidFill>
                <a:cs typeface="+mn-ea"/>
                <a:sym typeface="+mn-lt"/>
              </a:rPr>
              <a:t>的方针，建立用人单位负责、行政机关监管、行业自律、职工参与和社会监督的机制，实行分类管理、综合治理。</a:t>
            </a:r>
            <a:endParaRPr lang="en-US" altLang="zh-CN" dirty="0">
              <a:solidFill>
                <a:schemeClr val="tx1">
                  <a:lumMod val="75000"/>
                  <a:lumOff val="25000"/>
                </a:schemeClr>
              </a:solidFill>
              <a:cs typeface="+mn-ea"/>
              <a:sym typeface="+mn-lt"/>
            </a:endParaRPr>
          </a:p>
          <a:p>
            <a:pPr>
              <a:lnSpc>
                <a:spcPct val="150000"/>
              </a:lnSpc>
              <a:spcBef>
                <a:spcPts val="1065"/>
              </a:spcBef>
              <a:spcAft>
                <a:spcPts val="1065"/>
              </a:spcAft>
            </a:pPr>
            <a:r>
              <a:rPr lang="zh-CN" altLang="en-US" dirty="0">
                <a:solidFill>
                  <a:schemeClr val="tx1">
                    <a:lumMod val="75000"/>
                    <a:lumOff val="25000"/>
                  </a:schemeClr>
                </a:solidFill>
                <a:cs typeface="+mn-ea"/>
                <a:sym typeface="+mn-lt"/>
              </a:rPr>
              <a:t>应急管理部成立后，于</a:t>
            </a:r>
            <a:r>
              <a:rPr lang="en-US" altLang="zh-CN" b="1" dirty="0">
                <a:solidFill>
                  <a:srgbClr val="0070C0"/>
                </a:solidFill>
                <a:cs typeface="+mn-ea"/>
                <a:sym typeface="+mn-lt"/>
              </a:rPr>
              <a:t>2018</a:t>
            </a:r>
            <a:r>
              <a:rPr lang="zh-CN" altLang="en-US" b="1" dirty="0">
                <a:solidFill>
                  <a:srgbClr val="0070C0"/>
                </a:solidFill>
                <a:cs typeface="+mn-ea"/>
                <a:sym typeface="+mn-lt"/>
              </a:rPr>
              <a:t>年</a:t>
            </a:r>
            <a:r>
              <a:rPr lang="en-US" altLang="zh-CN" b="1" dirty="0">
                <a:solidFill>
                  <a:srgbClr val="0070C0"/>
                </a:solidFill>
                <a:cs typeface="+mn-ea"/>
                <a:sym typeface="+mn-lt"/>
              </a:rPr>
              <a:t>12</a:t>
            </a:r>
            <a:r>
              <a:rPr lang="zh-CN" altLang="en-US" b="1" dirty="0">
                <a:solidFill>
                  <a:srgbClr val="0070C0"/>
                </a:solidFill>
                <a:cs typeface="+mn-ea"/>
                <a:sym typeface="+mn-lt"/>
              </a:rPr>
              <a:t>月</a:t>
            </a:r>
            <a:r>
              <a:rPr lang="en-US" altLang="zh-CN" b="1" dirty="0">
                <a:solidFill>
                  <a:srgbClr val="0070C0"/>
                </a:solidFill>
                <a:cs typeface="+mn-ea"/>
                <a:sym typeface="+mn-lt"/>
              </a:rPr>
              <a:t>30</a:t>
            </a:r>
            <a:r>
              <a:rPr lang="zh-CN" altLang="en-US" b="1" dirty="0">
                <a:solidFill>
                  <a:srgbClr val="0070C0"/>
                </a:solidFill>
                <a:cs typeface="+mn-ea"/>
                <a:sym typeface="+mn-lt"/>
              </a:rPr>
              <a:t>日</a:t>
            </a:r>
            <a:r>
              <a:rPr lang="zh-CN" altLang="en-US" dirty="0">
                <a:solidFill>
                  <a:schemeClr val="tx1">
                    <a:lumMod val="75000"/>
                    <a:lumOff val="25000"/>
                  </a:schemeClr>
                </a:solidFill>
                <a:cs typeface="+mn-ea"/>
                <a:sym typeface="+mn-lt"/>
              </a:rPr>
              <a:t>再次进行修订，</a:t>
            </a:r>
            <a:r>
              <a:rPr lang="zh-CN" altLang="en-US" b="1" dirty="0">
                <a:solidFill>
                  <a:srgbClr val="0070C0"/>
                </a:solidFill>
                <a:cs typeface="+mn-ea"/>
                <a:sym typeface="+mn-lt"/>
              </a:rPr>
              <a:t>将职业卫生监管工作从安全生产监管部门分离，由卫生行政部门负责！</a:t>
            </a:r>
          </a:p>
        </p:txBody>
      </p:sp>
      <p:grpSp>
        <p:nvGrpSpPr>
          <p:cNvPr id="67" name="组合 66"/>
          <p:cNvGrpSpPr/>
          <p:nvPr/>
        </p:nvGrpSpPr>
        <p:grpSpPr>
          <a:xfrm>
            <a:off x="407035" y="404495"/>
            <a:ext cx="4222115" cy="775335"/>
            <a:chOff x="641" y="637"/>
            <a:chExt cx="6649"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5610"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职业健康法律法规</a:t>
              </a:r>
            </a:p>
          </p:txBody>
        </p:sp>
      </p:grpSp>
      <p:pic>
        <p:nvPicPr>
          <p:cNvPr id="2" name="图片 1" descr="51miz-E1237666-05D061F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20280" y="1628775"/>
            <a:ext cx="4290695" cy="429069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9574"/>
                                        </p:tgtEl>
                                        <p:attrNameLst>
                                          <p:attrName>style.visibility</p:attrName>
                                        </p:attrNameLst>
                                      </p:cBhvr>
                                      <p:to>
                                        <p:strVal val="visible"/>
                                      </p:to>
                                    </p:set>
                                    <p:animEffect transition="in" filter="wipe(down)">
                                      <p:cBhvr>
                                        <p:cTn id="7" dur="500"/>
                                        <p:tgtEl>
                                          <p:spTgt spid="104957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trips(downLeft)">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57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407035" y="404495"/>
            <a:ext cx="3547110" cy="775335"/>
            <a:chOff x="641" y="637"/>
            <a:chExt cx="5586"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4547"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法律法规体系</a:t>
              </a:r>
            </a:p>
          </p:txBody>
        </p:sp>
      </p:grpSp>
      <p:grpSp>
        <p:nvGrpSpPr>
          <p:cNvPr id="3" name="组合 2"/>
          <p:cNvGrpSpPr/>
          <p:nvPr/>
        </p:nvGrpSpPr>
        <p:grpSpPr>
          <a:xfrm>
            <a:off x="1055370" y="1340485"/>
            <a:ext cx="6096000" cy="1960880"/>
            <a:chOff x="1548" y="2111"/>
            <a:chExt cx="9600" cy="3088"/>
          </a:xfrm>
        </p:grpSpPr>
        <p:sp>
          <p:nvSpPr>
            <p:cNvPr id="1049612" name="TextBox 111"/>
            <p:cNvSpPr txBox="1"/>
            <p:nvPr/>
          </p:nvSpPr>
          <p:spPr>
            <a:xfrm>
              <a:off x="1548" y="2111"/>
              <a:ext cx="5203" cy="628"/>
            </a:xfrm>
            <a:prstGeom prst="rect">
              <a:avLst/>
            </a:prstGeom>
          </p:spPr>
          <p:txBody>
            <a:bodyPr wrap="square">
              <a:spAutoFit/>
            </a:bodyPr>
            <a:lstStyle>
              <a:defPPr>
                <a:defRPr lang="zh-CN"/>
              </a:defPPr>
              <a:lvl1pPr>
                <a:defRPr b="1">
                  <a:solidFill>
                    <a:schemeClr val="tx1">
                      <a:lumMod val="50000"/>
                      <a:lumOff val="50000"/>
                    </a:schemeClr>
                  </a:solidFill>
                  <a:latin typeface="微软雅黑" panose="020B0503020204020204" pitchFamily="34" charset="-122"/>
                  <a:ea typeface="微软雅黑" panose="020B0503020204020204" pitchFamily="34" charset="-122"/>
                </a:defRPr>
              </a:lvl1pPr>
            </a:lstStyle>
            <a:p>
              <a:pPr marL="342900" indent="-342900" algn="l">
                <a:buClr>
                  <a:srgbClr val="0070C0"/>
                </a:buClr>
                <a:buFont typeface="Wingdings" panose="05000000000000000000" charset="0"/>
                <a:buChar char="l"/>
              </a:pPr>
              <a:r>
                <a:rPr lang="zh-CN" altLang="en-US" sz="2000" dirty="0">
                  <a:solidFill>
                    <a:srgbClr val="0070C0"/>
                  </a:solidFill>
                  <a:latin typeface="+mn-lt"/>
                  <a:ea typeface="+mn-ea"/>
                  <a:cs typeface="+mn-ea"/>
                  <a:sym typeface="+mn-lt"/>
                </a:rPr>
                <a:t>行政法规</a:t>
              </a:r>
            </a:p>
          </p:txBody>
        </p:sp>
        <p:sp>
          <p:nvSpPr>
            <p:cNvPr id="2" name="文本框 1"/>
            <p:cNvSpPr txBox="1"/>
            <p:nvPr/>
          </p:nvSpPr>
          <p:spPr>
            <a:xfrm>
              <a:off x="1548" y="2729"/>
              <a:ext cx="9600" cy="2470"/>
            </a:xfrm>
            <a:prstGeom prst="rect">
              <a:avLst/>
            </a:prstGeom>
            <a:noFill/>
          </p:spPr>
          <p:txBody>
            <a:bodyPr wrap="square" rtlCol="0" anchor="t">
              <a:spAutoFit/>
            </a:bodyPr>
            <a:lstStyle/>
            <a:p>
              <a:pPr fontAlgn="auto">
                <a:lnSpc>
                  <a:spcPct val="150000"/>
                </a:lnSpc>
                <a:buClr>
                  <a:srgbClr val="CB3517"/>
                </a:buClr>
              </a:pPr>
              <a:r>
                <a:rPr lang="zh-CN" altLang="en-US" sz="1600" b="1" dirty="0">
                  <a:solidFill>
                    <a:srgbClr val="0070C0"/>
                  </a:solidFill>
                  <a:cs typeface="+mn-ea"/>
                  <a:sym typeface="+mn-lt"/>
                </a:rPr>
                <a:t>《尘肺病防治条例》</a:t>
              </a:r>
            </a:p>
            <a:p>
              <a:pPr fontAlgn="auto">
                <a:lnSpc>
                  <a:spcPct val="150000"/>
                </a:lnSpc>
                <a:buClr>
                  <a:srgbClr val="CB3517"/>
                </a:buClr>
              </a:pPr>
              <a:r>
                <a:rPr lang="zh-CN" altLang="en-US" sz="1600" dirty="0">
                  <a:solidFill>
                    <a:srgbClr val="404040"/>
                  </a:solidFill>
                  <a:cs typeface="+mn-ea"/>
                  <a:sym typeface="+mn-lt"/>
                </a:rPr>
                <a:t>适用于有粉尘作业的企业、事业单位 </a:t>
              </a:r>
            </a:p>
            <a:p>
              <a:pPr fontAlgn="auto">
                <a:lnSpc>
                  <a:spcPct val="150000"/>
                </a:lnSpc>
                <a:buClr>
                  <a:srgbClr val="CB3517"/>
                </a:buClr>
              </a:pPr>
              <a:r>
                <a:rPr lang="zh-CN" altLang="en-US" sz="1600" b="1" dirty="0">
                  <a:solidFill>
                    <a:srgbClr val="0070C0"/>
                  </a:solidFill>
                  <a:cs typeface="+mn-ea"/>
                  <a:sym typeface="+mn-lt"/>
                </a:rPr>
                <a:t>《使用有毒物品作业场所劳动保护条例》</a:t>
              </a:r>
            </a:p>
            <a:p>
              <a:pPr fontAlgn="auto">
                <a:lnSpc>
                  <a:spcPct val="150000"/>
                </a:lnSpc>
                <a:buClr>
                  <a:srgbClr val="CB3517"/>
                </a:buClr>
              </a:pPr>
              <a:r>
                <a:rPr lang="zh-CN" altLang="en-US" sz="1600" dirty="0">
                  <a:solidFill>
                    <a:srgbClr val="404040"/>
                  </a:solidFill>
                  <a:cs typeface="+mn-ea"/>
                  <a:sym typeface="+mn-lt"/>
                </a:rPr>
                <a:t>作业场所使用有毒物品可能产生职业中毒危害的劳动保护</a:t>
              </a:r>
              <a:endParaRPr lang="zh-CN" altLang="en-US" sz="1600">
                <a:cs typeface="+mn-ea"/>
                <a:sym typeface="+mn-lt"/>
              </a:endParaRPr>
            </a:p>
          </p:txBody>
        </p:sp>
      </p:grpSp>
      <p:grpSp>
        <p:nvGrpSpPr>
          <p:cNvPr id="4" name="组合 3"/>
          <p:cNvGrpSpPr/>
          <p:nvPr/>
        </p:nvGrpSpPr>
        <p:grpSpPr>
          <a:xfrm>
            <a:off x="1055370" y="3688715"/>
            <a:ext cx="6096000" cy="2330450"/>
            <a:chOff x="1548" y="2111"/>
            <a:chExt cx="9600" cy="3670"/>
          </a:xfrm>
        </p:grpSpPr>
        <p:sp>
          <p:nvSpPr>
            <p:cNvPr id="5" name="TextBox 111"/>
            <p:cNvSpPr txBox="1"/>
            <p:nvPr/>
          </p:nvSpPr>
          <p:spPr>
            <a:xfrm>
              <a:off x="1548" y="2111"/>
              <a:ext cx="5203" cy="628"/>
            </a:xfrm>
            <a:prstGeom prst="rect">
              <a:avLst/>
            </a:prstGeom>
          </p:spPr>
          <p:txBody>
            <a:bodyPr wrap="square">
              <a:spAutoFit/>
            </a:bodyPr>
            <a:lstStyle>
              <a:defPPr>
                <a:defRPr lang="zh-CN"/>
              </a:defPPr>
              <a:lvl1pPr>
                <a:defRPr b="1">
                  <a:solidFill>
                    <a:schemeClr val="tx1">
                      <a:lumMod val="50000"/>
                      <a:lumOff val="50000"/>
                    </a:schemeClr>
                  </a:solidFill>
                  <a:latin typeface="微软雅黑" panose="020B0503020204020204" pitchFamily="34" charset="-122"/>
                  <a:ea typeface="微软雅黑" panose="020B0503020204020204" pitchFamily="34" charset="-122"/>
                </a:defRPr>
              </a:lvl1pPr>
            </a:lstStyle>
            <a:p>
              <a:pPr marL="342900" indent="-342900" algn="l">
                <a:buClr>
                  <a:srgbClr val="0070C0"/>
                </a:buClr>
                <a:buFont typeface="Wingdings" panose="05000000000000000000" charset="0"/>
                <a:buChar char="l"/>
              </a:pPr>
              <a:r>
                <a:rPr lang="zh-CN" altLang="en-US" sz="2000" dirty="0">
                  <a:solidFill>
                    <a:srgbClr val="0070C0"/>
                  </a:solidFill>
                  <a:latin typeface="+mn-lt"/>
                  <a:ea typeface="+mn-ea"/>
                  <a:cs typeface="+mn-ea"/>
                  <a:sym typeface="+mn-lt"/>
                </a:rPr>
                <a:t>健康标准</a:t>
              </a:r>
            </a:p>
          </p:txBody>
        </p:sp>
        <p:sp>
          <p:nvSpPr>
            <p:cNvPr id="6" name="文本框 5"/>
            <p:cNvSpPr txBox="1"/>
            <p:nvPr/>
          </p:nvSpPr>
          <p:spPr>
            <a:xfrm>
              <a:off x="1548" y="2729"/>
              <a:ext cx="9600" cy="3052"/>
            </a:xfrm>
            <a:prstGeom prst="rect">
              <a:avLst/>
            </a:prstGeom>
            <a:noFill/>
          </p:spPr>
          <p:txBody>
            <a:bodyPr wrap="square" rtlCol="0" anchor="t">
              <a:spAutoFit/>
            </a:bodyPr>
            <a:lstStyle/>
            <a:p>
              <a:pPr fontAlgn="auto">
                <a:lnSpc>
                  <a:spcPct val="150000"/>
                </a:lnSpc>
                <a:buClr>
                  <a:srgbClr val="CB3517"/>
                </a:buClr>
              </a:pPr>
              <a:r>
                <a:rPr lang="zh-CN" altLang="en-US" sz="1600" dirty="0">
                  <a:solidFill>
                    <a:schemeClr val="tx1">
                      <a:lumMod val="75000"/>
                      <a:lumOff val="25000"/>
                    </a:schemeClr>
                  </a:solidFill>
                  <a:cs typeface="+mn-ea"/>
                  <a:sym typeface="+mn-lt"/>
                </a:rPr>
                <a:t>《电子工业防尘防毒技术规范》</a:t>
              </a:r>
            </a:p>
            <a:p>
              <a:pPr fontAlgn="auto">
                <a:lnSpc>
                  <a:spcPct val="150000"/>
                </a:lnSpc>
                <a:buClr>
                  <a:srgbClr val="CB3517"/>
                </a:buClr>
              </a:pPr>
              <a:r>
                <a:rPr lang="zh-CN" altLang="en-US" sz="1600" dirty="0">
                  <a:solidFill>
                    <a:schemeClr val="tx1">
                      <a:lumMod val="75000"/>
                      <a:lumOff val="25000"/>
                    </a:schemeClr>
                  </a:solidFill>
                  <a:cs typeface="+mn-ea"/>
                  <a:sym typeface="+mn-lt"/>
                </a:rPr>
                <a:t>《焊接工艺防尘防毒技术规范》</a:t>
              </a:r>
            </a:p>
            <a:p>
              <a:pPr fontAlgn="auto">
                <a:lnSpc>
                  <a:spcPct val="150000"/>
                </a:lnSpc>
                <a:buClr>
                  <a:srgbClr val="CB3517"/>
                </a:buClr>
              </a:pPr>
              <a:r>
                <a:rPr lang="zh-CN" altLang="en-US" sz="1600" dirty="0">
                  <a:solidFill>
                    <a:schemeClr val="tx1">
                      <a:lumMod val="75000"/>
                      <a:lumOff val="25000"/>
                    </a:schemeClr>
                  </a:solidFill>
                  <a:cs typeface="+mn-ea"/>
                  <a:sym typeface="+mn-lt"/>
                </a:rPr>
                <a:t>《铸造技术规程》</a:t>
              </a:r>
            </a:p>
            <a:p>
              <a:pPr fontAlgn="auto">
                <a:lnSpc>
                  <a:spcPct val="150000"/>
                </a:lnSpc>
                <a:buClr>
                  <a:srgbClr val="CB3517"/>
                </a:buClr>
              </a:pPr>
              <a:r>
                <a:rPr lang="zh-CN" altLang="en-US" sz="1600" dirty="0">
                  <a:solidFill>
                    <a:schemeClr val="tx1">
                      <a:lumMod val="75000"/>
                      <a:lumOff val="25000"/>
                    </a:schemeClr>
                  </a:solidFill>
                  <a:cs typeface="+mn-ea"/>
                  <a:sym typeface="+mn-lt"/>
                </a:rPr>
                <a:t>《高温作业规程》</a:t>
              </a:r>
            </a:p>
            <a:p>
              <a:pPr fontAlgn="auto">
                <a:lnSpc>
                  <a:spcPct val="150000"/>
                </a:lnSpc>
                <a:buClr>
                  <a:srgbClr val="CB3517"/>
                </a:buClr>
              </a:pPr>
              <a:r>
                <a:rPr lang="zh-CN" altLang="en-US" sz="1600" dirty="0">
                  <a:solidFill>
                    <a:schemeClr val="tx1">
                      <a:lumMod val="75000"/>
                      <a:lumOff val="25000"/>
                    </a:schemeClr>
                  </a:solidFill>
                  <a:cs typeface="+mn-ea"/>
                  <a:sym typeface="+mn-lt"/>
                </a:rPr>
                <a:t>《职业健康监护技术规范》</a:t>
              </a:r>
            </a:p>
          </p:txBody>
        </p:sp>
      </p:grpSp>
      <p:grpSp>
        <p:nvGrpSpPr>
          <p:cNvPr id="10" name="组合 9"/>
          <p:cNvGrpSpPr/>
          <p:nvPr/>
        </p:nvGrpSpPr>
        <p:grpSpPr>
          <a:xfrm>
            <a:off x="6671945" y="1340485"/>
            <a:ext cx="6096000" cy="3930650"/>
            <a:chOff x="1548" y="2111"/>
            <a:chExt cx="9600" cy="6190"/>
          </a:xfrm>
        </p:grpSpPr>
        <p:sp>
          <p:nvSpPr>
            <p:cNvPr id="11" name="TextBox 111"/>
            <p:cNvSpPr txBox="1"/>
            <p:nvPr/>
          </p:nvSpPr>
          <p:spPr>
            <a:xfrm>
              <a:off x="1548" y="2111"/>
              <a:ext cx="5203" cy="628"/>
            </a:xfrm>
            <a:prstGeom prst="rect">
              <a:avLst/>
            </a:prstGeom>
          </p:spPr>
          <p:txBody>
            <a:bodyPr wrap="square">
              <a:spAutoFit/>
            </a:bodyPr>
            <a:lstStyle>
              <a:defPPr>
                <a:defRPr lang="zh-CN"/>
              </a:defPPr>
              <a:lvl1pPr>
                <a:defRPr b="1">
                  <a:solidFill>
                    <a:schemeClr val="tx1">
                      <a:lumMod val="50000"/>
                      <a:lumOff val="50000"/>
                    </a:schemeClr>
                  </a:solidFill>
                  <a:latin typeface="微软雅黑" panose="020B0503020204020204" pitchFamily="34" charset="-122"/>
                  <a:ea typeface="微软雅黑" panose="020B0503020204020204" pitchFamily="34" charset="-122"/>
                </a:defRPr>
              </a:lvl1pPr>
            </a:lstStyle>
            <a:p>
              <a:pPr marL="342900" indent="-342900" algn="l">
                <a:buClr>
                  <a:srgbClr val="0070C0"/>
                </a:buClr>
                <a:buFont typeface="Wingdings" panose="05000000000000000000" charset="0"/>
                <a:buChar char="l"/>
              </a:pPr>
              <a:r>
                <a:rPr lang="zh-CN" altLang="en-US" sz="2000" dirty="0">
                  <a:solidFill>
                    <a:srgbClr val="0070C0"/>
                  </a:solidFill>
                  <a:latin typeface="+mn-lt"/>
                  <a:ea typeface="+mn-ea"/>
                  <a:cs typeface="+mn-ea"/>
                  <a:sym typeface="+mn-lt"/>
                </a:rPr>
                <a:t>部门规章</a:t>
              </a:r>
            </a:p>
          </p:txBody>
        </p:sp>
        <p:sp>
          <p:nvSpPr>
            <p:cNvPr id="12" name="文本框 11"/>
            <p:cNvSpPr txBox="1"/>
            <p:nvPr/>
          </p:nvSpPr>
          <p:spPr>
            <a:xfrm>
              <a:off x="1548" y="2729"/>
              <a:ext cx="9600" cy="5572"/>
            </a:xfrm>
            <a:prstGeom prst="rect">
              <a:avLst/>
            </a:prstGeom>
            <a:noFill/>
          </p:spPr>
          <p:txBody>
            <a:bodyPr wrap="square" rtlCol="0" anchor="t">
              <a:spAutoFit/>
            </a:bodyPr>
            <a:lstStyle/>
            <a:p>
              <a:pPr fontAlgn="auto">
                <a:lnSpc>
                  <a:spcPct val="200000"/>
                </a:lnSpc>
                <a:buClr>
                  <a:srgbClr val="CB3517"/>
                </a:buClr>
              </a:pPr>
              <a:r>
                <a:rPr lang="zh-CN" altLang="en-US" sz="1600" dirty="0">
                  <a:solidFill>
                    <a:schemeClr val="tx1">
                      <a:lumMod val="75000"/>
                      <a:lumOff val="25000"/>
                    </a:schemeClr>
                  </a:solidFill>
                  <a:cs typeface="+mn-ea"/>
                  <a:sym typeface="+mn-lt"/>
                </a:rPr>
                <a:t>《建设项目职业病危害分类管理办法》</a:t>
              </a:r>
            </a:p>
            <a:p>
              <a:pPr fontAlgn="auto">
                <a:lnSpc>
                  <a:spcPct val="200000"/>
                </a:lnSpc>
                <a:buClr>
                  <a:srgbClr val="CB3517"/>
                </a:buClr>
              </a:pPr>
              <a:r>
                <a:rPr lang="zh-CN" altLang="en-US" sz="1600" dirty="0">
                  <a:solidFill>
                    <a:schemeClr val="tx1">
                      <a:lumMod val="75000"/>
                      <a:lumOff val="25000"/>
                    </a:schemeClr>
                  </a:solidFill>
                  <a:cs typeface="+mn-ea"/>
                  <a:sym typeface="+mn-lt"/>
                </a:rPr>
                <a:t>《工作场所职业卫生监督管理规定》</a:t>
              </a:r>
            </a:p>
            <a:p>
              <a:pPr fontAlgn="auto">
                <a:lnSpc>
                  <a:spcPct val="200000"/>
                </a:lnSpc>
                <a:buClr>
                  <a:srgbClr val="CB3517"/>
                </a:buClr>
              </a:pPr>
              <a:r>
                <a:rPr lang="zh-CN" altLang="en-US" sz="1600" dirty="0">
                  <a:solidFill>
                    <a:schemeClr val="tx1">
                      <a:lumMod val="75000"/>
                      <a:lumOff val="25000"/>
                    </a:schemeClr>
                  </a:solidFill>
                  <a:cs typeface="+mn-ea"/>
                  <a:sym typeface="+mn-lt"/>
                </a:rPr>
                <a:t>《用人单位职业健康监护监督管理办法》</a:t>
              </a:r>
            </a:p>
            <a:p>
              <a:pPr fontAlgn="auto">
                <a:lnSpc>
                  <a:spcPct val="200000"/>
                </a:lnSpc>
                <a:buClr>
                  <a:srgbClr val="CB3517"/>
                </a:buClr>
              </a:pPr>
              <a:r>
                <a:rPr lang="zh-CN" altLang="en-US" sz="1600" dirty="0">
                  <a:solidFill>
                    <a:schemeClr val="tx1">
                      <a:lumMod val="75000"/>
                      <a:lumOff val="25000"/>
                    </a:schemeClr>
                  </a:solidFill>
                  <a:cs typeface="+mn-ea"/>
                  <a:sym typeface="+mn-lt"/>
                </a:rPr>
                <a:t>《职业病危害项目申报办法》</a:t>
              </a:r>
            </a:p>
            <a:p>
              <a:pPr fontAlgn="auto">
                <a:lnSpc>
                  <a:spcPct val="200000"/>
                </a:lnSpc>
                <a:buClr>
                  <a:srgbClr val="CB3517"/>
                </a:buClr>
              </a:pPr>
              <a:r>
                <a:rPr lang="zh-CN" altLang="en-US" sz="1600" dirty="0">
                  <a:solidFill>
                    <a:schemeClr val="tx1">
                      <a:lumMod val="75000"/>
                      <a:lumOff val="25000"/>
                    </a:schemeClr>
                  </a:solidFill>
                  <a:cs typeface="+mn-ea"/>
                  <a:sym typeface="+mn-lt"/>
                </a:rPr>
                <a:t>《建设项目职业病防护设施“三同时”监督管理办法》</a:t>
              </a:r>
            </a:p>
            <a:p>
              <a:pPr fontAlgn="auto">
                <a:lnSpc>
                  <a:spcPct val="200000"/>
                </a:lnSpc>
                <a:buClr>
                  <a:srgbClr val="CB3517"/>
                </a:buClr>
              </a:pPr>
              <a:r>
                <a:rPr lang="zh-CN" altLang="en-US" sz="1600" dirty="0">
                  <a:solidFill>
                    <a:schemeClr val="tx1">
                      <a:lumMod val="75000"/>
                      <a:lumOff val="25000"/>
                    </a:schemeClr>
                  </a:solidFill>
                  <a:cs typeface="+mn-ea"/>
                  <a:sym typeface="+mn-lt"/>
                </a:rPr>
                <a:t>《职业病诊断与鉴定管理办法》</a:t>
              </a:r>
            </a:p>
            <a:p>
              <a:pPr fontAlgn="auto">
                <a:lnSpc>
                  <a:spcPct val="200000"/>
                </a:lnSpc>
                <a:buClr>
                  <a:srgbClr val="CB3517"/>
                </a:buClr>
              </a:pPr>
              <a:r>
                <a:rPr lang="zh-CN" altLang="en-US" sz="1600" dirty="0">
                  <a:solidFill>
                    <a:schemeClr val="tx1">
                      <a:lumMod val="75000"/>
                      <a:lumOff val="25000"/>
                    </a:schemeClr>
                  </a:solidFill>
                  <a:cs typeface="+mn-ea"/>
                  <a:sym typeface="+mn-lt"/>
                </a:rPr>
                <a:t>《用人单位职业病危害告知与警示标识管理规范》</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407035" y="404495"/>
            <a:ext cx="2679700" cy="775335"/>
            <a:chOff x="641" y="637"/>
            <a:chExt cx="422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318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法律责任</a:t>
              </a:r>
            </a:p>
          </p:txBody>
        </p:sp>
      </p:grpSp>
      <p:sp>
        <p:nvSpPr>
          <p:cNvPr id="2" name="文本框 1"/>
          <p:cNvSpPr txBox="1"/>
          <p:nvPr/>
        </p:nvSpPr>
        <p:spPr>
          <a:xfrm>
            <a:off x="923290" y="1268730"/>
            <a:ext cx="6482080" cy="4965065"/>
          </a:xfrm>
          <a:prstGeom prst="rect">
            <a:avLst/>
          </a:prstGeom>
          <a:noFill/>
        </p:spPr>
        <p:txBody>
          <a:bodyPr wrap="square" rtlCol="0" anchor="t">
            <a:spAutoFit/>
          </a:bodyPr>
          <a:lstStyle/>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未按照规定进行职业病危害预评价的；</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未按照规定对职业病防护设施进行职业病危害控制效果评价的；</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竣工投入生产和使用前，职业病防护设施未按照规定验收合格</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建设项目的职业病防护设施未按照规定与主体工程同时设计、同时施工、同时投入生产和使用的</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建设项目的职业病防护设施设计不符合国家职业卫生标准和卫生要求，或者医疗机构放射性职业病危害严重的建设项目的防护设施设计未经卫生行政部门审查同意擅自施工的</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医疗机构可能产生放射性职业病危害的建设项目未按照规定提交放射性职业病危害预评价报告，或者放射性职业病危害预评价报告未经卫生行政部门审核同意，开工建设的</a:t>
            </a:r>
          </a:p>
        </p:txBody>
      </p:sp>
      <p:grpSp>
        <p:nvGrpSpPr>
          <p:cNvPr id="5" name="组合 4"/>
          <p:cNvGrpSpPr/>
          <p:nvPr/>
        </p:nvGrpSpPr>
        <p:grpSpPr>
          <a:xfrm>
            <a:off x="7752715" y="1772920"/>
            <a:ext cx="3600450" cy="4104640"/>
            <a:chOff x="12209" y="2792"/>
            <a:chExt cx="5670" cy="6464"/>
          </a:xfrm>
        </p:grpSpPr>
        <p:sp>
          <p:nvSpPr>
            <p:cNvPr id="3" name="圆角矩形 2"/>
            <p:cNvSpPr/>
            <p:nvPr/>
          </p:nvSpPr>
          <p:spPr>
            <a:xfrm>
              <a:off x="12209" y="2792"/>
              <a:ext cx="5670" cy="6464"/>
            </a:xfrm>
            <a:prstGeom prst="roundRect">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12673" y="3662"/>
              <a:ext cx="4743" cy="4724"/>
            </a:xfrm>
            <a:prstGeom prst="rect">
              <a:avLst/>
            </a:prstGeom>
            <a:noFill/>
          </p:spPr>
          <p:txBody>
            <a:bodyPr wrap="square" rtlCol="0" anchor="t">
              <a:spAutoFit/>
            </a:bodyPr>
            <a:lstStyle/>
            <a:p>
              <a:pPr>
                <a:lnSpc>
                  <a:spcPct val="150000"/>
                </a:lnSpc>
              </a:pPr>
              <a:r>
                <a:rPr lang="zh-CN" altLang="en-US" b="1" dirty="0">
                  <a:solidFill>
                    <a:srgbClr val="0070C0"/>
                  </a:solidFill>
                  <a:cs typeface="+mn-ea"/>
                  <a:sym typeface="+mn-lt"/>
                </a:rPr>
                <a:t>应给予警告，责令限期改正；逾期不改正的，处十万元以上五十万元以下的罚款；情节严重的，责令停止产生职业病危害的作业，或者提请有关人民政府按照国务院规定的权限责令停建、关闭</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407035" y="404495"/>
            <a:ext cx="3923030" cy="775335"/>
            <a:chOff x="641" y="637"/>
            <a:chExt cx="6178"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5139"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职业健康三同时</a:t>
              </a:r>
            </a:p>
          </p:txBody>
        </p:sp>
      </p:grpSp>
      <p:grpSp>
        <p:nvGrpSpPr>
          <p:cNvPr id="5" name="组合 4"/>
          <p:cNvGrpSpPr/>
          <p:nvPr/>
        </p:nvGrpSpPr>
        <p:grpSpPr>
          <a:xfrm>
            <a:off x="1182370" y="1269365"/>
            <a:ext cx="6259830" cy="1306195"/>
            <a:chOff x="1876" y="2225"/>
            <a:chExt cx="9858" cy="2057"/>
          </a:xfrm>
        </p:grpSpPr>
        <p:sp>
          <p:nvSpPr>
            <p:cNvPr id="3" name="文本框 2"/>
            <p:cNvSpPr txBox="1"/>
            <p:nvPr/>
          </p:nvSpPr>
          <p:spPr>
            <a:xfrm>
              <a:off x="1876" y="2225"/>
              <a:ext cx="4014" cy="727"/>
            </a:xfrm>
            <a:prstGeom prst="rect">
              <a:avLst/>
            </a:prstGeom>
            <a:noFill/>
          </p:spPr>
          <p:txBody>
            <a:bodyPr wrap="none" rtlCol="0" anchor="t">
              <a:spAutoFit/>
            </a:bodyPr>
            <a:lstStyle/>
            <a:p>
              <a:r>
                <a:rPr lang="en-US" altLang="zh-CN" sz="2400" b="1" dirty="0">
                  <a:solidFill>
                    <a:srgbClr val="0070C0"/>
                  </a:solidFill>
                  <a:cs typeface="+mn-ea"/>
                  <a:sym typeface="+mn-lt"/>
                </a:rPr>
                <a:t>01/</a:t>
              </a:r>
              <a:r>
                <a:rPr lang="en-US" altLang="zh-CN" sz="2000" b="1" dirty="0">
                  <a:solidFill>
                    <a:srgbClr val="0070C0"/>
                  </a:solidFill>
                  <a:cs typeface="+mn-ea"/>
                  <a:sym typeface="+mn-lt"/>
                </a:rPr>
                <a:t> </a:t>
              </a:r>
              <a:r>
                <a:rPr lang="zh-CN" altLang="en-US" sz="2000" b="1" dirty="0">
                  <a:solidFill>
                    <a:srgbClr val="0070C0"/>
                  </a:solidFill>
                  <a:cs typeface="+mn-ea"/>
                  <a:sym typeface="+mn-lt"/>
                </a:rPr>
                <a:t>职业健康</a:t>
              </a:r>
              <a:r>
                <a:rPr lang="zh-CN" altLang="en-US" sz="2000" b="1">
                  <a:solidFill>
                    <a:srgbClr val="0070C0"/>
                  </a:solidFill>
                  <a:cs typeface="+mn-ea"/>
                  <a:sym typeface="+mn-lt"/>
                </a:rPr>
                <a:t>预评价</a:t>
              </a:r>
              <a:r>
                <a:rPr lang="en-US" altLang="zh-CN" sz="2000" b="1" dirty="0">
                  <a:solidFill>
                    <a:srgbClr val="0070C0"/>
                  </a:solidFill>
                  <a:cs typeface="+mn-ea"/>
                  <a:sym typeface="+mn-lt"/>
                </a:rPr>
                <a:t> </a:t>
              </a:r>
            </a:p>
          </p:txBody>
        </p:sp>
        <p:sp>
          <p:nvSpPr>
            <p:cNvPr id="4" name="文本框 3"/>
            <p:cNvSpPr txBox="1"/>
            <p:nvPr/>
          </p:nvSpPr>
          <p:spPr>
            <a:xfrm>
              <a:off x="1876" y="2905"/>
              <a:ext cx="9858" cy="1377"/>
            </a:xfrm>
            <a:prstGeom prst="rect">
              <a:avLst/>
            </a:prstGeom>
            <a:noFill/>
          </p:spPr>
          <p:txBody>
            <a:bodyPr wrap="square" rtlCol="0" anchor="t">
              <a:spAutoFit/>
            </a:bodyPr>
            <a:lstStyle/>
            <a:p>
              <a:pPr fontAlgn="auto">
                <a:lnSpc>
                  <a:spcPct val="150000"/>
                </a:lnSpc>
              </a:pPr>
              <a:r>
                <a:rPr lang="zh-CN" altLang="en-US" dirty="0">
                  <a:solidFill>
                    <a:schemeClr val="tx1">
                      <a:lumMod val="75000"/>
                      <a:lumOff val="25000"/>
                    </a:schemeClr>
                  </a:solidFill>
                  <a:cs typeface="+mn-ea"/>
                  <a:sym typeface="+mn-lt"/>
                </a:rPr>
                <a:t>可能产生职业病危害的建设项目，建设单位应当在建设项目可行性论证阶段进行职业病危害预评价，编制预评价报告</a:t>
              </a:r>
            </a:p>
          </p:txBody>
        </p:sp>
      </p:grpSp>
      <p:grpSp>
        <p:nvGrpSpPr>
          <p:cNvPr id="6" name="组合 5"/>
          <p:cNvGrpSpPr/>
          <p:nvPr/>
        </p:nvGrpSpPr>
        <p:grpSpPr>
          <a:xfrm>
            <a:off x="1182370" y="2757805"/>
            <a:ext cx="6259830" cy="1769745"/>
            <a:chOff x="1876" y="2225"/>
            <a:chExt cx="9858" cy="2787"/>
          </a:xfrm>
        </p:grpSpPr>
        <p:sp>
          <p:nvSpPr>
            <p:cNvPr id="7" name="文本框 6"/>
            <p:cNvSpPr txBox="1"/>
            <p:nvPr/>
          </p:nvSpPr>
          <p:spPr>
            <a:xfrm>
              <a:off x="1876" y="2225"/>
              <a:ext cx="7863" cy="725"/>
            </a:xfrm>
            <a:prstGeom prst="rect">
              <a:avLst/>
            </a:prstGeom>
            <a:noFill/>
          </p:spPr>
          <p:txBody>
            <a:bodyPr wrap="square" rtlCol="0" anchor="t">
              <a:spAutoFit/>
            </a:bodyPr>
            <a:lstStyle/>
            <a:p>
              <a:pPr algn="l"/>
              <a:r>
                <a:rPr lang="en-US" altLang="zh-CN" sz="2400" b="1" dirty="0">
                  <a:solidFill>
                    <a:srgbClr val="0070C0"/>
                  </a:solidFill>
                  <a:cs typeface="+mn-ea"/>
                  <a:sym typeface="+mn-lt"/>
                </a:rPr>
                <a:t>02/</a:t>
              </a:r>
              <a:r>
                <a:rPr lang="en-US" altLang="zh-CN" sz="2000" b="1" dirty="0">
                  <a:solidFill>
                    <a:srgbClr val="0070C0"/>
                  </a:solidFill>
                  <a:cs typeface="+mn-ea"/>
                  <a:sym typeface="+mn-lt"/>
                </a:rPr>
                <a:t> </a:t>
              </a:r>
              <a:r>
                <a:rPr sz="2000" b="1">
                  <a:solidFill>
                    <a:srgbClr val="0070C0"/>
                  </a:solidFill>
                  <a:cs typeface="+mn-ea"/>
                  <a:sym typeface="+mn-lt"/>
                </a:rPr>
                <a:t>职业健康防护设施设计专篇</a:t>
              </a:r>
            </a:p>
          </p:txBody>
        </p:sp>
        <p:sp>
          <p:nvSpPr>
            <p:cNvPr id="8" name="文本框 7"/>
            <p:cNvSpPr txBox="1"/>
            <p:nvPr/>
          </p:nvSpPr>
          <p:spPr>
            <a:xfrm>
              <a:off x="1876" y="2905"/>
              <a:ext cx="9858" cy="2107"/>
            </a:xfrm>
            <a:prstGeom prst="rect">
              <a:avLst/>
            </a:prstGeom>
            <a:noFill/>
          </p:spPr>
          <p:txBody>
            <a:bodyPr wrap="square" rtlCol="0" anchor="t">
              <a:spAutoFit/>
            </a:bodyPr>
            <a:lstStyle/>
            <a:p>
              <a:pPr fontAlgn="auto">
                <a:lnSpc>
                  <a:spcPct val="150000"/>
                </a:lnSpc>
              </a:pPr>
              <a:r>
                <a:rPr lang="zh-CN" altLang="en-US" dirty="0">
                  <a:solidFill>
                    <a:schemeClr val="tx1">
                      <a:lumMod val="75000"/>
                      <a:lumOff val="25000"/>
                    </a:schemeClr>
                  </a:solidFill>
                  <a:cs typeface="+mn-ea"/>
                  <a:sym typeface="+mn-lt"/>
                </a:rPr>
                <a:t>存在职业病危害的建设项目，建设单位应当在施工前按照职业病防治有关法律、法规、规章和标准的要求，进行职业病防护设施设计</a:t>
              </a:r>
            </a:p>
          </p:txBody>
        </p:sp>
      </p:grpSp>
      <p:grpSp>
        <p:nvGrpSpPr>
          <p:cNvPr id="9" name="组合 8"/>
          <p:cNvGrpSpPr/>
          <p:nvPr/>
        </p:nvGrpSpPr>
        <p:grpSpPr>
          <a:xfrm>
            <a:off x="1182370" y="4662170"/>
            <a:ext cx="6259830" cy="1769745"/>
            <a:chOff x="1876" y="2225"/>
            <a:chExt cx="9858" cy="2787"/>
          </a:xfrm>
        </p:grpSpPr>
        <p:sp>
          <p:nvSpPr>
            <p:cNvPr id="10" name="文本框 9"/>
            <p:cNvSpPr txBox="1"/>
            <p:nvPr/>
          </p:nvSpPr>
          <p:spPr>
            <a:xfrm>
              <a:off x="1876" y="2225"/>
              <a:ext cx="7863" cy="725"/>
            </a:xfrm>
            <a:prstGeom prst="rect">
              <a:avLst/>
            </a:prstGeom>
            <a:noFill/>
          </p:spPr>
          <p:txBody>
            <a:bodyPr wrap="square" rtlCol="0" anchor="t">
              <a:spAutoFit/>
            </a:bodyPr>
            <a:lstStyle/>
            <a:p>
              <a:pPr algn="l"/>
              <a:r>
                <a:rPr lang="en-US" altLang="zh-CN" sz="2400" b="1" dirty="0">
                  <a:solidFill>
                    <a:srgbClr val="0070C0"/>
                  </a:solidFill>
                  <a:cs typeface="+mn-ea"/>
                  <a:sym typeface="+mn-lt"/>
                </a:rPr>
                <a:t>03/</a:t>
              </a:r>
              <a:r>
                <a:rPr lang="en-US" altLang="zh-CN" sz="2000" b="1" dirty="0">
                  <a:solidFill>
                    <a:srgbClr val="0070C0"/>
                  </a:solidFill>
                  <a:cs typeface="+mn-ea"/>
                  <a:sym typeface="+mn-lt"/>
                </a:rPr>
                <a:t> </a:t>
              </a:r>
              <a:r>
                <a:rPr sz="2000" b="1">
                  <a:solidFill>
                    <a:srgbClr val="0070C0"/>
                  </a:solidFill>
                  <a:cs typeface="+mn-ea"/>
                  <a:sym typeface="+mn-lt"/>
                </a:rPr>
                <a:t>职业危害控制效果评价</a:t>
              </a:r>
            </a:p>
          </p:txBody>
        </p:sp>
        <p:sp>
          <p:nvSpPr>
            <p:cNvPr id="11" name="文本框 10"/>
            <p:cNvSpPr txBox="1"/>
            <p:nvPr/>
          </p:nvSpPr>
          <p:spPr>
            <a:xfrm>
              <a:off x="1876" y="2905"/>
              <a:ext cx="9858" cy="2107"/>
            </a:xfrm>
            <a:prstGeom prst="rect">
              <a:avLst/>
            </a:prstGeom>
            <a:noFill/>
          </p:spPr>
          <p:txBody>
            <a:bodyPr wrap="square" rtlCol="0" anchor="t">
              <a:spAutoFit/>
            </a:bodyPr>
            <a:lstStyle/>
            <a:p>
              <a:pPr fontAlgn="auto">
                <a:lnSpc>
                  <a:spcPct val="150000"/>
                </a:lnSpc>
              </a:pPr>
              <a:r>
                <a:rPr lang="zh-CN" altLang="en-US" dirty="0">
                  <a:solidFill>
                    <a:schemeClr val="tx1">
                      <a:lumMod val="75000"/>
                      <a:lumOff val="25000"/>
                    </a:schemeClr>
                  </a:solidFill>
                  <a:cs typeface="+mn-ea"/>
                  <a:sym typeface="+mn-lt"/>
                </a:rPr>
                <a:t>建设项目在竣工验收前或者试运行期间，建设单位应当进行职业病危害控制效果评价，编制评价报告，</a:t>
              </a:r>
              <a:r>
                <a:rPr lang="zh-CN" altLang="en-US" b="1" dirty="0">
                  <a:solidFill>
                    <a:srgbClr val="0070C0"/>
                  </a:solidFill>
                  <a:cs typeface="+mn-ea"/>
                  <a:sym typeface="+mn-lt"/>
                </a:rPr>
                <a:t>职业病危害严重的项目应至少每三年进行一次现状评价</a:t>
              </a:r>
            </a:p>
          </p:txBody>
        </p:sp>
      </p:grpSp>
      <p:pic>
        <p:nvPicPr>
          <p:cNvPr id="12" name="图片 11" descr="51miz-E1225467-64F8082E"/>
          <p:cNvPicPr>
            <a:picLocks noChangeAspect="1"/>
          </p:cNvPicPr>
          <p:nvPr/>
        </p:nvPicPr>
        <p:blipFill>
          <a:blip r:embed="rId4" cstate="screen">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tretch>
            <a:fillRect/>
          </a:stretch>
        </p:blipFill>
        <p:spPr>
          <a:xfrm>
            <a:off x="7392670" y="1988185"/>
            <a:ext cx="4166870" cy="41668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407035" y="404495"/>
            <a:ext cx="2679700" cy="775335"/>
            <a:chOff x="641" y="637"/>
            <a:chExt cx="422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318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法律责任</a:t>
              </a:r>
            </a:p>
          </p:txBody>
        </p:sp>
      </p:grpSp>
      <p:sp>
        <p:nvSpPr>
          <p:cNvPr id="2" name="文本框 1"/>
          <p:cNvSpPr txBox="1"/>
          <p:nvPr/>
        </p:nvSpPr>
        <p:spPr>
          <a:xfrm>
            <a:off x="1127760" y="1557020"/>
            <a:ext cx="5663565" cy="4078605"/>
          </a:xfrm>
          <a:prstGeom prst="rect">
            <a:avLst/>
          </a:prstGeom>
          <a:noFill/>
        </p:spPr>
        <p:txBody>
          <a:bodyPr wrap="square" rtlCol="0" anchor="t">
            <a:spAutoFit/>
          </a:bodyPr>
          <a:lstStyle/>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未按照规定及时、如实向卫生行政部门申报产生职业病危害的项目的</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未实施由专人负责的职业病危害因素日常监测，或者监测系统不能正常监测的</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订立或者变更劳动合同时，未告知劳动者职业病危害真实情况的</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未组织职业健康检查、建立职业健康监护档案或者未将检查结果书面告知劳动者的；</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在劳动者离开用人单位时提供职业健康监护档案复印件的</a:t>
            </a:r>
          </a:p>
        </p:txBody>
      </p:sp>
      <p:grpSp>
        <p:nvGrpSpPr>
          <p:cNvPr id="5" name="组合 4"/>
          <p:cNvGrpSpPr/>
          <p:nvPr/>
        </p:nvGrpSpPr>
        <p:grpSpPr>
          <a:xfrm>
            <a:off x="7752080" y="2336165"/>
            <a:ext cx="3600450" cy="2520315"/>
            <a:chOff x="12209" y="2792"/>
            <a:chExt cx="5670" cy="3969"/>
          </a:xfrm>
        </p:grpSpPr>
        <p:sp>
          <p:nvSpPr>
            <p:cNvPr id="3" name="圆角矩形 2"/>
            <p:cNvSpPr/>
            <p:nvPr/>
          </p:nvSpPr>
          <p:spPr>
            <a:xfrm>
              <a:off x="12209" y="2792"/>
              <a:ext cx="5670" cy="3969"/>
            </a:xfrm>
            <a:prstGeom prst="roundRect">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12673" y="3662"/>
              <a:ext cx="4743" cy="2107"/>
            </a:xfrm>
            <a:prstGeom prst="rect">
              <a:avLst/>
            </a:prstGeom>
            <a:noFill/>
          </p:spPr>
          <p:txBody>
            <a:bodyPr wrap="square" rtlCol="0" anchor="t">
              <a:spAutoFit/>
            </a:bodyPr>
            <a:lstStyle/>
            <a:p>
              <a:pPr>
                <a:lnSpc>
                  <a:spcPct val="150000"/>
                </a:lnSpc>
              </a:pPr>
              <a:r>
                <a:rPr lang="zh-CN" altLang="en-US" b="1" dirty="0">
                  <a:solidFill>
                    <a:srgbClr val="0070C0"/>
                  </a:solidFill>
                  <a:cs typeface="+mn-ea"/>
                  <a:sym typeface="+mn-lt"/>
                </a:rPr>
                <a:t>卫生行政管理部门给予警告，责令限期改正；逾期不改正的，处十万元以下的罚款</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447030" y="1196975"/>
            <a:ext cx="2746375" cy="1137920"/>
            <a:chOff x="1776" y="2338"/>
            <a:chExt cx="4325" cy="1792"/>
          </a:xfrm>
        </p:grpSpPr>
        <p:grpSp>
          <p:nvGrpSpPr>
            <p:cNvPr id="6" name="组合 5"/>
            <p:cNvGrpSpPr/>
            <p:nvPr/>
          </p:nvGrpSpPr>
          <p:grpSpPr>
            <a:xfrm>
              <a:off x="3364" y="2678"/>
              <a:ext cx="2737" cy="1452"/>
              <a:chOff x="3110" y="2652"/>
              <a:chExt cx="2449" cy="1452"/>
            </a:xfrm>
          </p:grpSpPr>
          <p:sp>
            <p:nvSpPr>
              <p:cNvPr id="4" name="文本框 3"/>
              <p:cNvSpPr txBox="1"/>
              <p:nvPr/>
            </p:nvSpPr>
            <p:spPr>
              <a:xfrm>
                <a:off x="3111" y="2652"/>
                <a:ext cx="2448" cy="1452"/>
              </a:xfrm>
              <a:prstGeom prst="rect">
                <a:avLst/>
              </a:prstGeom>
              <a:noFill/>
            </p:spPr>
            <p:txBody>
              <a:bodyPr wrap="square" rtlCol="0">
                <a:spAutoFit/>
              </a:bodyPr>
              <a:lstStyle/>
              <a:p>
                <a:pPr algn="dist"/>
                <a:r>
                  <a:rPr lang="zh-CN" altLang="en-US" sz="5400" b="1">
                    <a:ln w="127000">
                      <a:solidFill>
                        <a:srgbClr val="0070C0"/>
                      </a:solidFill>
                    </a:ln>
                    <a:solidFill>
                      <a:srgbClr val="0070C0"/>
                    </a:solidFill>
                    <a:cs typeface="+mn-ea"/>
                    <a:sym typeface="+mn-lt"/>
                  </a:rPr>
                  <a:t>目录</a:t>
                </a:r>
              </a:p>
            </p:txBody>
          </p:sp>
          <p:sp>
            <p:nvSpPr>
              <p:cNvPr id="5" name="文本框 4"/>
              <p:cNvSpPr txBox="1"/>
              <p:nvPr/>
            </p:nvSpPr>
            <p:spPr>
              <a:xfrm>
                <a:off x="3110" y="2652"/>
                <a:ext cx="2448" cy="1452"/>
              </a:xfrm>
              <a:prstGeom prst="rect">
                <a:avLst/>
              </a:prstGeom>
              <a:noFill/>
            </p:spPr>
            <p:txBody>
              <a:bodyPr wrap="square" rtlCol="0">
                <a:spAutoFit/>
              </a:bodyPr>
              <a:lstStyle/>
              <a:p>
                <a:pPr algn="dist"/>
                <a:r>
                  <a:rPr lang="zh-CN" altLang="en-US" sz="5400" b="1">
                    <a:ln w="127000">
                      <a:noFill/>
                    </a:ln>
                    <a:solidFill>
                      <a:schemeClr val="bg1"/>
                    </a:solidFill>
                    <a:cs typeface="+mn-ea"/>
                    <a:sym typeface="+mn-lt"/>
                  </a:rPr>
                  <a:t>目录</a:t>
                </a:r>
              </a:p>
            </p:txBody>
          </p:sp>
        </p:grpSp>
        <p:pic>
          <p:nvPicPr>
            <p:cNvPr id="7" name="图片 6" descr="组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6" y="2338"/>
              <a:ext cx="1440" cy="1664"/>
            </a:xfrm>
            <a:prstGeom prst="rect">
              <a:avLst/>
            </a:prstGeom>
          </p:spPr>
        </p:pic>
      </p:grpSp>
      <p:grpSp>
        <p:nvGrpSpPr>
          <p:cNvPr id="12" name="组合 11"/>
          <p:cNvGrpSpPr/>
          <p:nvPr/>
        </p:nvGrpSpPr>
        <p:grpSpPr>
          <a:xfrm>
            <a:off x="5447030" y="2709545"/>
            <a:ext cx="3981450" cy="521970"/>
            <a:chOff x="8239" y="4315"/>
            <a:chExt cx="6270" cy="822"/>
          </a:xfrm>
        </p:grpSpPr>
        <p:sp>
          <p:nvSpPr>
            <p:cNvPr id="1048647" name="矩形 84"/>
            <p:cNvSpPr/>
            <p:nvPr/>
          </p:nvSpPr>
          <p:spPr>
            <a:xfrm>
              <a:off x="9827" y="4315"/>
              <a:ext cx="4683" cy="822"/>
            </a:xfrm>
            <a:prstGeom prst="rect">
              <a:avLst/>
            </a:prstGeom>
          </p:spPr>
          <p:txBody>
            <a:bodyPr wrap="square">
              <a:spAutoFit/>
            </a:bodyPr>
            <a:lstStyle/>
            <a:p>
              <a:pPr algn="dist" fontAlgn="auto">
                <a:lnSpc>
                  <a:spcPct val="100000"/>
                </a:lnSpc>
              </a:pPr>
              <a:r>
                <a:rPr lang="zh-CN" altLang="en-US" sz="2800" b="1" dirty="0">
                  <a:solidFill>
                    <a:schemeClr val="tx1">
                      <a:lumMod val="75000"/>
                      <a:lumOff val="25000"/>
                    </a:schemeClr>
                  </a:solidFill>
                  <a:cs typeface="+mn-ea"/>
                  <a:sym typeface="+mn-lt"/>
                </a:rPr>
                <a:t>职业健康形势</a:t>
              </a:r>
            </a:p>
          </p:txBody>
        </p:sp>
        <p:sp>
          <p:nvSpPr>
            <p:cNvPr id="11" name="圆角矩形 10"/>
            <p:cNvSpPr/>
            <p:nvPr/>
          </p:nvSpPr>
          <p:spPr>
            <a:xfrm>
              <a:off x="8239" y="4329"/>
              <a:ext cx="1247" cy="79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solidFill>
                    <a:schemeClr val="bg1"/>
                  </a:solidFill>
                  <a:cs typeface="+mn-ea"/>
                  <a:sym typeface="+mn-lt"/>
                </a:rPr>
                <a:t>01</a:t>
              </a:r>
            </a:p>
          </p:txBody>
        </p:sp>
      </p:grpSp>
      <p:grpSp>
        <p:nvGrpSpPr>
          <p:cNvPr id="13" name="组合 12"/>
          <p:cNvGrpSpPr/>
          <p:nvPr/>
        </p:nvGrpSpPr>
        <p:grpSpPr>
          <a:xfrm>
            <a:off x="5447030" y="3453765"/>
            <a:ext cx="5438775" cy="521970"/>
            <a:chOff x="8239" y="4315"/>
            <a:chExt cx="8565" cy="822"/>
          </a:xfrm>
        </p:grpSpPr>
        <p:sp>
          <p:nvSpPr>
            <p:cNvPr id="14" name="矩形 84"/>
            <p:cNvSpPr/>
            <p:nvPr/>
          </p:nvSpPr>
          <p:spPr>
            <a:xfrm>
              <a:off x="9827" y="4315"/>
              <a:ext cx="6977" cy="822"/>
            </a:xfrm>
            <a:prstGeom prst="rect">
              <a:avLst/>
            </a:prstGeom>
          </p:spPr>
          <p:txBody>
            <a:bodyPr wrap="square">
              <a:spAutoFit/>
            </a:bodyPr>
            <a:lstStyle/>
            <a:p>
              <a:pPr algn="dist" fontAlgn="auto">
                <a:lnSpc>
                  <a:spcPct val="100000"/>
                </a:lnSpc>
              </a:pPr>
              <a:r>
                <a:rPr lang="zh-CN" altLang="en-US" sz="2800" b="1" dirty="0">
                  <a:solidFill>
                    <a:schemeClr val="tx1">
                      <a:lumMod val="75000"/>
                      <a:lumOff val="25000"/>
                    </a:schemeClr>
                  </a:solidFill>
                  <a:cs typeface="+mn-ea"/>
                  <a:sym typeface="+mn-lt"/>
                </a:rPr>
                <a:t>职业健康知识及法规要求</a:t>
              </a:r>
            </a:p>
          </p:txBody>
        </p:sp>
        <p:sp>
          <p:nvSpPr>
            <p:cNvPr id="15" name="圆角矩形 14"/>
            <p:cNvSpPr/>
            <p:nvPr/>
          </p:nvSpPr>
          <p:spPr>
            <a:xfrm>
              <a:off x="8239" y="4329"/>
              <a:ext cx="1247" cy="79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solidFill>
                    <a:schemeClr val="bg1"/>
                  </a:solidFill>
                  <a:cs typeface="+mn-ea"/>
                  <a:sym typeface="+mn-lt"/>
                </a:rPr>
                <a:t>02</a:t>
              </a:r>
            </a:p>
          </p:txBody>
        </p:sp>
      </p:grpSp>
      <p:grpSp>
        <p:nvGrpSpPr>
          <p:cNvPr id="16" name="组合 15"/>
          <p:cNvGrpSpPr/>
          <p:nvPr/>
        </p:nvGrpSpPr>
        <p:grpSpPr>
          <a:xfrm>
            <a:off x="5447030" y="4197985"/>
            <a:ext cx="4739640" cy="521970"/>
            <a:chOff x="8239" y="4315"/>
            <a:chExt cx="7464" cy="822"/>
          </a:xfrm>
        </p:grpSpPr>
        <p:sp>
          <p:nvSpPr>
            <p:cNvPr id="17" name="矩形 84"/>
            <p:cNvSpPr/>
            <p:nvPr/>
          </p:nvSpPr>
          <p:spPr>
            <a:xfrm>
              <a:off x="9827" y="4315"/>
              <a:ext cx="5876" cy="822"/>
            </a:xfrm>
            <a:prstGeom prst="rect">
              <a:avLst/>
            </a:prstGeom>
          </p:spPr>
          <p:txBody>
            <a:bodyPr wrap="square">
              <a:spAutoFit/>
            </a:bodyPr>
            <a:lstStyle/>
            <a:p>
              <a:pPr algn="dist" fontAlgn="auto">
                <a:lnSpc>
                  <a:spcPct val="100000"/>
                </a:lnSpc>
              </a:pPr>
              <a:r>
                <a:rPr lang="zh-CN" altLang="en-US" sz="2800" b="1" dirty="0">
                  <a:solidFill>
                    <a:schemeClr val="tx1">
                      <a:lumMod val="75000"/>
                      <a:lumOff val="25000"/>
                    </a:schemeClr>
                  </a:solidFill>
                  <a:cs typeface="+mn-ea"/>
                  <a:sym typeface="+mn-lt"/>
                </a:rPr>
                <a:t>职业危害因素及防护</a:t>
              </a:r>
            </a:p>
          </p:txBody>
        </p:sp>
        <p:sp>
          <p:nvSpPr>
            <p:cNvPr id="18" name="圆角矩形 17"/>
            <p:cNvSpPr/>
            <p:nvPr/>
          </p:nvSpPr>
          <p:spPr>
            <a:xfrm>
              <a:off x="8239" y="4329"/>
              <a:ext cx="1247" cy="79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solidFill>
                    <a:schemeClr val="bg1"/>
                  </a:solidFill>
                  <a:cs typeface="+mn-ea"/>
                  <a:sym typeface="+mn-lt"/>
                </a:rPr>
                <a:t>03</a:t>
              </a:r>
            </a:p>
          </p:txBody>
        </p:sp>
      </p:grpSp>
      <p:grpSp>
        <p:nvGrpSpPr>
          <p:cNvPr id="19" name="组合 18"/>
          <p:cNvGrpSpPr/>
          <p:nvPr/>
        </p:nvGrpSpPr>
        <p:grpSpPr>
          <a:xfrm>
            <a:off x="5447030" y="4942205"/>
            <a:ext cx="3477260" cy="521970"/>
            <a:chOff x="8239" y="4315"/>
            <a:chExt cx="5476" cy="822"/>
          </a:xfrm>
        </p:grpSpPr>
        <p:sp>
          <p:nvSpPr>
            <p:cNvPr id="20" name="矩形 84"/>
            <p:cNvSpPr/>
            <p:nvPr/>
          </p:nvSpPr>
          <p:spPr>
            <a:xfrm>
              <a:off x="9827" y="4315"/>
              <a:ext cx="3888" cy="822"/>
            </a:xfrm>
            <a:prstGeom prst="rect">
              <a:avLst/>
            </a:prstGeom>
          </p:spPr>
          <p:txBody>
            <a:bodyPr wrap="square">
              <a:spAutoFit/>
            </a:bodyPr>
            <a:lstStyle/>
            <a:p>
              <a:pPr algn="dist" fontAlgn="auto">
                <a:lnSpc>
                  <a:spcPct val="100000"/>
                </a:lnSpc>
              </a:pPr>
              <a:r>
                <a:rPr lang="zh-CN" altLang="en-US" sz="2800" b="1" dirty="0">
                  <a:solidFill>
                    <a:schemeClr val="tx1">
                      <a:lumMod val="75000"/>
                      <a:lumOff val="25000"/>
                    </a:schemeClr>
                  </a:solidFill>
                  <a:cs typeface="+mn-ea"/>
                  <a:sym typeface="+mn-lt"/>
                </a:rPr>
                <a:t>职业病之殇</a:t>
              </a:r>
            </a:p>
          </p:txBody>
        </p:sp>
        <p:sp>
          <p:nvSpPr>
            <p:cNvPr id="21" name="圆角矩形 20"/>
            <p:cNvSpPr/>
            <p:nvPr/>
          </p:nvSpPr>
          <p:spPr>
            <a:xfrm>
              <a:off x="8239" y="4329"/>
              <a:ext cx="1247" cy="79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solidFill>
                    <a:schemeClr val="bg1"/>
                  </a:solidFill>
                  <a:cs typeface="+mn-ea"/>
                  <a:sym typeface="+mn-lt"/>
                </a:rPr>
                <a:t>04</a:t>
              </a:r>
            </a:p>
          </p:txBody>
        </p:sp>
      </p:grpSp>
      <p:pic>
        <p:nvPicPr>
          <p:cNvPr id="23" name="图片 22" descr="51miz-E1266035-46B3D3D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168275" y="1494790"/>
            <a:ext cx="5340350" cy="53403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downLeft)">
                                      <p:cBhvr>
                                        <p:cTn id="7" dur="500"/>
                                        <p:tgtEl>
                                          <p:spTgt spid="2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linds(horizontal)">
                                      <p:cBhvr>
                                        <p:cTn id="15" dur="500"/>
                                        <p:tgtEl>
                                          <p:spTgt spid="12"/>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linds(horizontal)">
                                      <p:cBhvr>
                                        <p:cTn id="19" dur="500"/>
                                        <p:tgtEl>
                                          <p:spTgt spid="13"/>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linds(horizontal)">
                                      <p:cBhvr>
                                        <p:cTn id="23" dur="500"/>
                                        <p:tgtEl>
                                          <p:spTgt spid="16"/>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blinds(horizontal)">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8" name="组合 15"/>
          <p:cNvGrpSpPr/>
          <p:nvPr/>
        </p:nvGrpSpPr>
        <p:grpSpPr>
          <a:xfrm>
            <a:off x="6528221" y="7749758"/>
            <a:ext cx="3818752" cy="876560"/>
            <a:chOff x="5792129" y="3219822"/>
            <a:chExt cx="2864064" cy="657420"/>
          </a:xfrm>
        </p:grpSpPr>
        <p:sp>
          <p:nvSpPr>
            <p:cNvPr id="1049713" name="矩形 16"/>
            <p:cNvSpPr/>
            <p:nvPr/>
          </p:nvSpPr>
          <p:spPr>
            <a:xfrm>
              <a:off x="5792129" y="3588413"/>
              <a:ext cx="2864064" cy="288829"/>
            </a:xfrm>
            <a:prstGeom prst="rect">
              <a:avLst/>
            </a:prstGeom>
          </p:spPr>
          <p:txBody>
            <a:bodyPr wrap="square">
              <a:spAutoFit/>
            </a:bodyPr>
            <a:lstStyle/>
            <a:p>
              <a:pPr algn="just">
                <a:lnSpc>
                  <a:spcPts val="2615"/>
                </a:lnSpc>
              </a:pPr>
              <a:endParaRPr lang="en-US" altLang="zh-CN" sz="1400" b="1" dirty="0">
                <a:solidFill>
                  <a:srgbClr val="404040"/>
                </a:solidFill>
                <a:cs typeface="+mn-ea"/>
                <a:sym typeface="+mn-lt"/>
              </a:endParaRPr>
            </a:p>
          </p:txBody>
        </p:sp>
        <p:sp>
          <p:nvSpPr>
            <p:cNvPr id="1049714" name="TextBox 17"/>
            <p:cNvSpPr txBox="1"/>
            <p:nvPr/>
          </p:nvSpPr>
          <p:spPr>
            <a:xfrm>
              <a:off x="7154641" y="3219822"/>
              <a:ext cx="138548" cy="346249"/>
            </a:xfrm>
            <a:prstGeom prst="rect">
              <a:avLst/>
            </a:prstGeom>
            <a:noFill/>
          </p:spPr>
          <p:txBody>
            <a:bodyPr wrap="none" rtlCol="0">
              <a:spAutoFit/>
            </a:bodyPr>
            <a:lstStyle/>
            <a:p>
              <a:pPr algn="ctr"/>
              <a:endParaRPr lang="zh-CN" altLang="en-US" sz="2400" b="1" dirty="0">
                <a:solidFill>
                  <a:srgbClr val="E74C2E"/>
                </a:solidFill>
                <a:cs typeface="+mn-ea"/>
                <a:sym typeface="+mn-lt"/>
              </a:endParaRPr>
            </a:p>
          </p:txBody>
        </p:sp>
      </p:grpSp>
      <p:grpSp>
        <p:nvGrpSpPr>
          <p:cNvPr id="67" name="组合 66"/>
          <p:cNvGrpSpPr/>
          <p:nvPr/>
        </p:nvGrpSpPr>
        <p:grpSpPr>
          <a:xfrm>
            <a:off x="407035" y="404495"/>
            <a:ext cx="3601720" cy="775335"/>
            <a:chOff x="641" y="637"/>
            <a:chExt cx="5672"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4633"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职业健康管理</a:t>
              </a:r>
            </a:p>
          </p:txBody>
        </p:sp>
      </p:grpSp>
      <p:grpSp>
        <p:nvGrpSpPr>
          <p:cNvPr id="4" name="组合 3"/>
          <p:cNvGrpSpPr/>
          <p:nvPr/>
        </p:nvGrpSpPr>
        <p:grpSpPr>
          <a:xfrm>
            <a:off x="873125" y="2061210"/>
            <a:ext cx="4865370" cy="3032760"/>
            <a:chOff x="1601" y="3246"/>
            <a:chExt cx="7662" cy="4776"/>
          </a:xfrm>
        </p:grpSpPr>
        <p:sp>
          <p:nvSpPr>
            <p:cNvPr id="2" name="圆角矩形 1"/>
            <p:cNvSpPr/>
            <p:nvPr/>
          </p:nvSpPr>
          <p:spPr>
            <a:xfrm>
              <a:off x="3023" y="3246"/>
              <a:ext cx="4819" cy="113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职业危害项目申报</a:t>
              </a:r>
              <a:r>
                <a:rPr lang="en-US" altLang="zh-CN" sz="2000" b="1" dirty="0">
                  <a:solidFill>
                    <a:schemeClr val="bg1"/>
                  </a:solidFill>
                  <a:cs typeface="+mn-ea"/>
                  <a:sym typeface="+mn-lt"/>
                </a:rPr>
                <a:t> </a:t>
              </a:r>
            </a:p>
          </p:txBody>
        </p:sp>
        <p:sp>
          <p:nvSpPr>
            <p:cNvPr id="3" name="文本框 2"/>
            <p:cNvSpPr txBox="1"/>
            <p:nvPr/>
          </p:nvSpPr>
          <p:spPr>
            <a:xfrm>
              <a:off x="1601" y="4608"/>
              <a:ext cx="7663" cy="3415"/>
            </a:xfrm>
            <a:prstGeom prst="rect">
              <a:avLst/>
            </a:prstGeom>
            <a:noFill/>
          </p:spPr>
          <p:txBody>
            <a:bodyPr wrap="square" rtlCol="0" anchor="t">
              <a:spAutoFit/>
            </a:bodyPr>
            <a:lstStyle/>
            <a:p>
              <a:pPr algn="just" fontAlgn="auto">
                <a:lnSpc>
                  <a:spcPct val="150000"/>
                </a:lnSpc>
              </a:pPr>
              <a:r>
                <a:rPr lang="en-US" altLang="zh-CN" dirty="0">
                  <a:solidFill>
                    <a:schemeClr val="tx1">
                      <a:lumMod val="75000"/>
                      <a:lumOff val="25000"/>
                    </a:schemeClr>
                  </a:solidFill>
                  <a:cs typeface="+mn-ea"/>
                  <a:sym typeface="+mn-lt"/>
                </a:rPr>
                <a:t>建设项目竣工验收</a:t>
              </a:r>
              <a:r>
                <a:rPr lang="en-US" altLang="zh-CN" b="1" dirty="0">
                  <a:solidFill>
                    <a:srgbClr val="0070C0"/>
                  </a:solidFill>
                  <a:cs typeface="+mn-ea"/>
                  <a:sym typeface="+mn-lt"/>
                </a:rPr>
                <a:t>30日内</a:t>
              </a:r>
              <a:r>
                <a:rPr lang="en-US" altLang="zh-CN" dirty="0">
                  <a:solidFill>
                    <a:schemeClr val="tx1">
                      <a:lumMod val="75000"/>
                      <a:lumOff val="25000"/>
                    </a:schemeClr>
                  </a:solidFill>
                  <a:cs typeface="+mn-ea"/>
                  <a:sym typeface="+mn-lt"/>
                </a:rPr>
                <a:t>进行申报 </a:t>
              </a:r>
              <a:r>
                <a:rPr lang="zh-CN" altLang="en-US" dirty="0">
                  <a:solidFill>
                    <a:schemeClr val="tx1">
                      <a:lumMod val="75000"/>
                      <a:lumOff val="25000"/>
                    </a:schemeClr>
                  </a:solidFill>
                  <a:cs typeface="+mn-ea"/>
                  <a:sym typeface="+mn-lt"/>
                </a:rPr>
                <a:t>，通过“职业病危害项目申报系统”进行申报，同时将《职业病危害项目申报表》加盖公章并由主要负责人签字后，连同有关文件、资料一并上报所在地的市级、县级安全生产监督管理部门</a:t>
              </a:r>
            </a:p>
          </p:txBody>
        </p:sp>
      </p:grpSp>
      <p:grpSp>
        <p:nvGrpSpPr>
          <p:cNvPr id="5" name="组合 4"/>
          <p:cNvGrpSpPr/>
          <p:nvPr/>
        </p:nvGrpSpPr>
        <p:grpSpPr>
          <a:xfrm>
            <a:off x="6599555" y="2060575"/>
            <a:ext cx="4866005" cy="2618105"/>
            <a:chOff x="1601" y="3246"/>
            <a:chExt cx="7663" cy="4123"/>
          </a:xfrm>
        </p:grpSpPr>
        <p:sp>
          <p:nvSpPr>
            <p:cNvPr id="6" name="圆角矩形 5"/>
            <p:cNvSpPr/>
            <p:nvPr/>
          </p:nvSpPr>
          <p:spPr>
            <a:xfrm>
              <a:off x="3023" y="3246"/>
              <a:ext cx="4819" cy="113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b="1" dirty="0">
                  <a:solidFill>
                    <a:schemeClr val="bg1"/>
                  </a:solidFill>
                  <a:cs typeface="+mn-ea"/>
                  <a:sym typeface="+mn-lt"/>
                </a:rPr>
                <a:t>职业危害因素告知</a:t>
              </a:r>
            </a:p>
          </p:txBody>
        </p:sp>
        <p:sp>
          <p:nvSpPr>
            <p:cNvPr id="7" name="文本框 6"/>
            <p:cNvSpPr txBox="1"/>
            <p:nvPr/>
          </p:nvSpPr>
          <p:spPr>
            <a:xfrm>
              <a:off x="1601" y="4608"/>
              <a:ext cx="7663" cy="2761"/>
            </a:xfrm>
            <a:prstGeom prst="rect">
              <a:avLst/>
            </a:prstGeom>
            <a:noFill/>
          </p:spPr>
          <p:txBody>
            <a:bodyPr wrap="square" rtlCol="0" anchor="t">
              <a:spAutoFit/>
            </a:bodyPr>
            <a:lstStyle/>
            <a:p>
              <a:pPr algn="just" fontAlgn="auto">
                <a:lnSpc>
                  <a:spcPct val="150000"/>
                </a:lnSpc>
              </a:pPr>
              <a:r>
                <a:rPr dirty="0">
                  <a:solidFill>
                    <a:schemeClr val="tx1">
                      <a:lumMod val="75000"/>
                      <a:lumOff val="25000"/>
                    </a:schemeClr>
                  </a:solidFill>
                  <a:cs typeface="+mn-ea"/>
                  <a:sym typeface="+mn-lt"/>
                </a:rPr>
                <a:t>产生职业病危害的用人单位，应当在醒目位置设置公告栏，公布有关职业病防治的规章制度、操作规程、职业病危害事故应急救援措施和工作场所职业病危害因素检测结果</a:t>
              </a:r>
            </a:p>
          </p:txBody>
        </p:sp>
      </p:grpSp>
      <p:cxnSp>
        <p:nvCxnSpPr>
          <p:cNvPr id="8" name="直接连接符 7"/>
          <p:cNvCxnSpPr/>
          <p:nvPr/>
        </p:nvCxnSpPr>
        <p:spPr>
          <a:xfrm>
            <a:off x="6158230" y="2700655"/>
            <a:ext cx="0" cy="2457450"/>
          </a:xfrm>
          <a:prstGeom prst="line">
            <a:avLst/>
          </a:prstGeom>
          <a:ln w="12700" cmpd="sng">
            <a:solidFill>
              <a:schemeClr val="bg1">
                <a:lumMod val="65000"/>
              </a:schemeClr>
            </a:solidFill>
            <a:prstDash val="lgDashDotDot"/>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Left)">
                                      <p:cBhvr>
                                        <p:cTn id="12" dur="500"/>
                                        <p:tgtEl>
                                          <p:spTgt spid="8"/>
                                        </p:tgtEl>
                                      </p:cBhvr>
                                    </p:animEffect>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2" name="组合 134"/>
          <p:cNvGrpSpPr/>
          <p:nvPr/>
        </p:nvGrpSpPr>
        <p:grpSpPr>
          <a:xfrm>
            <a:off x="1583499" y="260648"/>
            <a:ext cx="2021013" cy="418191"/>
            <a:chOff x="539552" y="195486"/>
            <a:chExt cx="1482080" cy="313641"/>
          </a:xfrm>
        </p:grpSpPr>
        <p:sp>
          <p:nvSpPr>
            <p:cNvPr id="1049735" name="矩形 135"/>
            <p:cNvSpPr/>
            <p:nvPr/>
          </p:nvSpPr>
          <p:spPr>
            <a:xfrm>
              <a:off x="539552" y="195486"/>
              <a:ext cx="720080" cy="313641"/>
            </a:xfrm>
            <a:prstGeom prst="rect">
              <a:avLst/>
            </a:prstGeom>
            <a:noFill/>
          </p:spPr>
          <p:txBody>
            <a:bodyPr wrap="square" rtlCol="0">
              <a:spAutoFit/>
            </a:bodyPr>
            <a:lstStyle/>
            <a:p>
              <a:pPr>
                <a:lnSpc>
                  <a:spcPct val="150000"/>
                </a:lnSpc>
              </a:pPr>
              <a:endParaRPr lang="zh-CN" altLang="en-US" sz="1600" b="1">
                <a:solidFill>
                  <a:srgbClr val="404040"/>
                </a:solidFill>
                <a:cs typeface="+mn-ea"/>
                <a:sym typeface="+mn-lt"/>
              </a:endParaRPr>
            </a:p>
          </p:txBody>
        </p:sp>
        <p:sp>
          <p:nvSpPr>
            <p:cNvPr id="1049736" name="矩形 136"/>
            <p:cNvSpPr/>
            <p:nvPr/>
          </p:nvSpPr>
          <p:spPr>
            <a:xfrm>
              <a:off x="1301552" y="195486"/>
              <a:ext cx="720080" cy="313641"/>
            </a:xfrm>
            <a:prstGeom prst="rect">
              <a:avLst/>
            </a:prstGeom>
            <a:noFill/>
          </p:spPr>
          <p:txBody>
            <a:bodyPr wrap="square" rtlCol="0">
              <a:spAutoFit/>
            </a:bodyPr>
            <a:lstStyle/>
            <a:p>
              <a:pPr>
                <a:lnSpc>
                  <a:spcPct val="150000"/>
                </a:lnSpc>
              </a:pPr>
              <a:endParaRPr lang="zh-CN" altLang="en-US" sz="1600" b="1">
                <a:solidFill>
                  <a:srgbClr val="404040"/>
                </a:solidFill>
                <a:cs typeface="+mn-ea"/>
                <a:sym typeface="+mn-lt"/>
              </a:endParaRPr>
            </a:p>
          </p:txBody>
        </p:sp>
      </p:grpSp>
      <p:sp>
        <p:nvSpPr>
          <p:cNvPr id="1049738" name="TextBox 16"/>
          <p:cNvSpPr>
            <a:spLocks noChangeArrowheads="1"/>
          </p:cNvSpPr>
          <p:nvPr/>
        </p:nvSpPr>
        <p:spPr bwMode="auto">
          <a:xfrm>
            <a:off x="3072765" y="2996988"/>
            <a:ext cx="6053667" cy="418191"/>
          </a:xfrm>
          <a:prstGeom prst="rect">
            <a:avLst/>
          </a:prstGeom>
          <a:noFill/>
        </p:spPr>
        <p:txBody>
          <a:bodyPr wrap="square" rtlCol="0">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en-US" altLang="zh-CN" sz="1600" b="1">
                <a:solidFill>
                  <a:srgbClr val="0070C0"/>
                </a:solidFill>
                <a:latin typeface="+mn-lt"/>
                <a:ea typeface="+mn-ea"/>
                <a:cs typeface="+mn-ea"/>
                <a:sym typeface="+mn-lt"/>
              </a:rPr>
              <a:t>《</a:t>
            </a:r>
            <a:r>
              <a:rPr lang="zh-CN" altLang="en-US" sz="1600" b="1">
                <a:solidFill>
                  <a:srgbClr val="0070C0"/>
                </a:solidFill>
                <a:latin typeface="+mn-lt"/>
                <a:ea typeface="+mn-ea"/>
                <a:cs typeface="+mn-ea"/>
                <a:sym typeface="+mn-lt"/>
              </a:rPr>
              <a:t>职业健康监护技术规范</a:t>
            </a:r>
            <a:r>
              <a:rPr lang="en-US" altLang="zh-CN" sz="1600" b="1" dirty="0">
                <a:solidFill>
                  <a:srgbClr val="0070C0"/>
                </a:solidFill>
                <a:latin typeface="+mn-lt"/>
                <a:ea typeface="+mn-ea"/>
                <a:cs typeface="+mn-ea"/>
                <a:sym typeface="+mn-lt"/>
              </a:rPr>
              <a:t>》GB188-2014</a:t>
            </a:r>
          </a:p>
        </p:txBody>
      </p:sp>
      <p:grpSp>
        <p:nvGrpSpPr>
          <p:cNvPr id="413" name="组合 2"/>
          <p:cNvGrpSpPr/>
          <p:nvPr/>
        </p:nvGrpSpPr>
        <p:grpSpPr>
          <a:xfrm>
            <a:off x="407670" y="7246197"/>
            <a:ext cx="10881360" cy="2403017"/>
            <a:chOff x="2253" y="1204"/>
            <a:chExt cx="14547" cy="3548"/>
          </a:xfrm>
        </p:grpSpPr>
        <p:sp>
          <p:nvSpPr>
            <p:cNvPr id="1049739" name="矩形 9"/>
            <p:cNvSpPr/>
            <p:nvPr/>
          </p:nvSpPr>
          <p:spPr>
            <a:xfrm>
              <a:off x="2400" y="4135"/>
              <a:ext cx="14400" cy="617"/>
            </a:xfrm>
            <a:prstGeom prst="rect">
              <a:avLst/>
            </a:prstGeom>
            <a:noFill/>
          </p:spPr>
          <p:txBody>
            <a:bodyPr wrap="square" rtlCol="0">
              <a:spAutoFit/>
            </a:bodyPr>
            <a:lstStyle/>
            <a:p>
              <a:pPr>
                <a:lnSpc>
                  <a:spcPct val="150000"/>
                </a:lnSpc>
              </a:pPr>
              <a:endParaRPr lang="zh-CN" altLang="en-US" sz="1600" b="1" dirty="0">
                <a:solidFill>
                  <a:srgbClr val="404040"/>
                </a:solidFill>
                <a:cs typeface="+mn-ea"/>
                <a:sym typeface="+mn-lt"/>
              </a:endParaRPr>
            </a:p>
          </p:txBody>
        </p:sp>
        <p:sp>
          <p:nvSpPr>
            <p:cNvPr id="1049740" name="TextBox 12"/>
            <p:cNvSpPr txBox="1"/>
            <p:nvPr/>
          </p:nvSpPr>
          <p:spPr>
            <a:xfrm>
              <a:off x="2253" y="1204"/>
              <a:ext cx="14546" cy="617"/>
            </a:xfrm>
            <a:prstGeom prst="rect">
              <a:avLst/>
            </a:prstGeom>
            <a:noFill/>
          </p:spPr>
          <p:txBody>
            <a:bodyPr wrap="square" rtlCol="0">
              <a:spAutoFit/>
            </a:bodyPr>
            <a:lstStyle>
              <a:defPPr>
                <a:defRPr lang="zh-CN"/>
              </a:defPPr>
              <a:lvl1pPr fontAlgn="auto">
                <a:lnSpc>
                  <a:spcPct val="150000"/>
                </a:lnSpc>
                <a:defRPr sz="1600" b="1">
                  <a:solidFill>
                    <a:srgbClr val="404040"/>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grpSp>
      <p:grpSp>
        <p:nvGrpSpPr>
          <p:cNvPr id="414" name="组合 15"/>
          <p:cNvGrpSpPr/>
          <p:nvPr/>
        </p:nvGrpSpPr>
        <p:grpSpPr>
          <a:xfrm>
            <a:off x="332317" y="9715078"/>
            <a:ext cx="5629487" cy="1391074"/>
            <a:chOff x="994" y="4120"/>
            <a:chExt cx="6649" cy="1643"/>
          </a:xfrm>
        </p:grpSpPr>
        <p:grpSp>
          <p:nvGrpSpPr>
            <p:cNvPr id="415" name="组合 10"/>
            <p:cNvGrpSpPr/>
            <p:nvPr/>
          </p:nvGrpSpPr>
          <p:grpSpPr>
            <a:xfrm>
              <a:off x="1019" y="4120"/>
              <a:ext cx="6624" cy="1418"/>
              <a:chOff x="1019" y="4120"/>
              <a:chExt cx="6624" cy="1418"/>
            </a:xfrm>
          </p:grpSpPr>
          <p:sp>
            <p:nvSpPr>
              <p:cNvPr id="1049741" name="圆角矩形 36"/>
              <p:cNvSpPr/>
              <p:nvPr/>
            </p:nvSpPr>
            <p:spPr>
              <a:xfrm>
                <a:off x="1031" y="4120"/>
                <a:ext cx="6499" cy="513"/>
              </a:xfrm>
              <a:prstGeom prst="roundRect">
                <a:avLst>
                  <a:gd name="adj" fmla="val 7863"/>
                </a:avLst>
              </a:prstGeom>
              <a:noFill/>
            </p:spPr>
            <p:txBody>
              <a:bodyPr wrap="square" rtlCol="0">
                <a:spAutoFit/>
              </a:bodyPr>
              <a:lstStyle/>
              <a:p>
                <a:pPr>
                  <a:lnSpc>
                    <a:spcPct val="150000"/>
                  </a:lnSpc>
                </a:pPr>
                <a:endParaRPr lang="zh-CN" altLang="en-US" sz="1600" b="1">
                  <a:solidFill>
                    <a:srgbClr val="404040"/>
                  </a:solidFill>
                  <a:cs typeface="+mn-ea"/>
                  <a:sym typeface="+mn-lt"/>
                </a:endParaRPr>
              </a:p>
            </p:txBody>
          </p:sp>
          <p:sp>
            <p:nvSpPr>
              <p:cNvPr id="1049742" name="五边形 4"/>
              <p:cNvSpPr/>
              <p:nvPr/>
            </p:nvSpPr>
            <p:spPr>
              <a:xfrm>
                <a:off x="1019" y="5044"/>
                <a:ext cx="2439" cy="494"/>
              </a:xfrm>
              <a:custGeom>
                <a:avLst/>
                <a:gdLst>
                  <a:gd name="connsiteX0" fmla="*/ 0 w 2448272"/>
                  <a:gd name="connsiteY0" fmla="*/ 0 h 918020"/>
                  <a:gd name="connsiteX1" fmla="*/ 2006227 w 2448272"/>
                  <a:gd name="connsiteY1" fmla="*/ 0 h 918020"/>
                  <a:gd name="connsiteX2" fmla="*/ 2448272 w 2448272"/>
                  <a:gd name="connsiteY2" fmla="*/ 459010 h 918020"/>
                  <a:gd name="connsiteX3" fmla="*/ 2006227 w 2448272"/>
                  <a:gd name="connsiteY3" fmla="*/ 918020 h 918020"/>
                  <a:gd name="connsiteX4" fmla="*/ 0 w 2448272"/>
                  <a:gd name="connsiteY4" fmla="*/ 918020 h 918020"/>
                  <a:gd name="connsiteX5" fmla="*/ 0 w 2448272"/>
                  <a:gd name="connsiteY5" fmla="*/ 0 h 918020"/>
                  <a:gd name="connsiteX0-1" fmla="*/ 0 w 2448272"/>
                  <a:gd name="connsiteY0-2" fmla="*/ 0 h 918020"/>
                  <a:gd name="connsiteX1-3" fmla="*/ 2006227 w 2448272"/>
                  <a:gd name="connsiteY1-4" fmla="*/ 0 h 918020"/>
                  <a:gd name="connsiteX2-5" fmla="*/ 2448272 w 2448272"/>
                  <a:gd name="connsiteY2-6" fmla="*/ 459010 h 918020"/>
                  <a:gd name="connsiteX3-7" fmla="*/ 2006227 w 2448272"/>
                  <a:gd name="connsiteY3-8" fmla="*/ 918020 h 918020"/>
                  <a:gd name="connsiteX4-9" fmla="*/ 0 w 2448272"/>
                  <a:gd name="connsiteY4-10" fmla="*/ 918020 h 918020"/>
                  <a:gd name="connsiteX5-11" fmla="*/ 3008 w 2448272"/>
                  <a:gd name="connsiteY5-12" fmla="*/ 436506 h 918020"/>
                  <a:gd name="connsiteX6" fmla="*/ 0 w 2448272"/>
                  <a:gd name="connsiteY6" fmla="*/ 0 h 918020"/>
                  <a:gd name="connsiteX0-13" fmla="*/ 0 w 2448272"/>
                  <a:gd name="connsiteY0-14" fmla="*/ 0 h 918020"/>
                  <a:gd name="connsiteX1-15" fmla="*/ 2006227 w 2448272"/>
                  <a:gd name="connsiteY1-16" fmla="*/ 0 h 918020"/>
                  <a:gd name="connsiteX2-17" fmla="*/ 2448272 w 2448272"/>
                  <a:gd name="connsiteY2-18" fmla="*/ 459010 h 918020"/>
                  <a:gd name="connsiteX3-19" fmla="*/ 2006227 w 2448272"/>
                  <a:gd name="connsiteY3-20" fmla="*/ 918020 h 918020"/>
                  <a:gd name="connsiteX4-21" fmla="*/ 0 w 2448272"/>
                  <a:gd name="connsiteY4-22" fmla="*/ 918020 h 918020"/>
                  <a:gd name="connsiteX5-23" fmla="*/ 88352 w 2448272"/>
                  <a:gd name="connsiteY5-24" fmla="*/ 436506 h 918020"/>
                  <a:gd name="connsiteX6-25" fmla="*/ 0 w 2448272"/>
                  <a:gd name="connsiteY6-26" fmla="*/ 0 h 918020"/>
                  <a:gd name="connsiteX0-27" fmla="*/ 122121 w 2570393"/>
                  <a:gd name="connsiteY0-28" fmla="*/ 0 h 918020"/>
                  <a:gd name="connsiteX1-29" fmla="*/ 2128348 w 2570393"/>
                  <a:gd name="connsiteY1-30" fmla="*/ 0 h 918020"/>
                  <a:gd name="connsiteX2-31" fmla="*/ 2570393 w 2570393"/>
                  <a:gd name="connsiteY2-32" fmla="*/ 459010 h 918020"/>
                  <a:gd name="connsiteX3-33" fmla="*/ 2128348 w 2570393"/>
                  <a:gd name="connsiteY3-34" fmla="*/ 918020 h 918020"/>
                  <a:gd name="connsiteX4-35" fmla="*/ 122121 w 2570393"/>
                  <a:gd name="connsiteY4-36" fmla="*/ 918020 h 918020"/>
                  <a:gd name="connsiteX5-37" fmla="*/ 210473 w 2570393"/>
                  <a:gd name="connsiteY5-38" fmla="*/ 436506 h 918020"/>
                  <a:gd name="connsiteX6-39" fmla="*/ 122121 w 2570393"/>
                  <a:gd name="connsiteY6-40" fmla="*/ 0 h 918020"/>
                  <a:gd name="connsiteX0-41" fmla="*/ 4076 w 2452348"/>
                  <a:gd name="connsiteY0-42" fmla="*/ 0 h 918020"/>
                  <a:gd name="connsiteX1-43" fmla="*/ 2010303 w 2452348"/>
                  <a:gd name="connsiteY1-44" fmla="*/ 0 h 918020"/>
                  <a:gd name="connsiteX2-45" fmla="*/ 2452348 w 2452348"/>
                  <a:gd name="connsiteY2-46" fmla="*/ 459010 h 918020"/>
                  <a:gd name="connsiteX3-47" fmla="*/ 2010303 w 2452348"/>
                  <a:gd name="connsiteY3-48" fmla="*/ 918020 h 918020"/>
                  <a:gd name="connsiteX4-49" fmla="*/ 4076 w 2452348"/>
                  <a:gd name="connsiteY4-50" fmla="*/ 918020 h 918020"/>
                  <a:gd name="connsiteX5-51" fmla="*/ 92428 w 2452348"/>
                  <a:gd name="connsiteY5-52" fmla="*/ 436506 h 918020"/>
                  <a:gd name="connsiteX6-53" fmla="*/ 4076 w 2452348"/>
                  <a:gd name="connsiteY6-54" fmla="*/ 0 h 918020"/>
                  <a:gd name="connsiteX0-55" fmla="*/ 6458 w 2454730"/>
                  <a:gd name="connsiteY0-56" fmla="*/ 0 h 918020"/>
                  <a:gd name="connsiteX1-57" fmla="*/ 2012685 w 2454730"/>
                  <a:gd name="connsiteY1-58" fmla="*/ 0 h 918020"/>
                  <a:gd name="connsiteX2-59" fmla="*/ 2454730 w 2454730"/>
                  <a:gd name="connsiteY2-60" fmla="*/ 459010 h 918020"/>
                  <a:gd name="connsiteX3-61" fmla="*/ 2012685 w 2454730"/>
                  <a:gd name="connsiteY3-62" fmla="*/ 918020 h 918020"/>
                  <a:gd name="connsiteX4-63" fmla="*/ 6458 w 2454730"/>
                  <a:gd name="connsiteY4-64" fmla="*/ 918020 h 918020"/>
                  <a:gd name="connsiteX5-65" fmla="*/ 94810 w 2454730"/>
                  <a:gd name="connsiteY5-66" fmla="*/ 436506 h 918020"/>
                  <a:gd name="connsiteX6-67" fmla="*/ 6458 w 2454730"/>
                  <a:gd name="connsiteY6-68" fmla="*/ 0 h 918020"/>
                  <a:gd name="connsiteX0-69" fmla="*/ 9649 w 2457921"/>
                  <a:gd name="connsiteY0-70" fmla="*/ 0 h 918020"/>
                  <a:gd name="connsiteX1-71" fmla="*/ 2015876 w 2457921"/>
                  <a:gd name="connsiteY1-72" fmla="*/ 0 h 918020"/>
                  <a:gd name="connsiteX2-73" fmla="*/ 2457921 w 2457921"/>
                  <a:gd name="connsiteY2-74" fmla="*/ 459010 h 918020"/>
                  <a:gd name="connsiteX3-75" fmla="*/ 2015876 w 2457921"/>
                  <a:gd name="connsiteY3-76" fmla="*/ 918020 h 918020"/>
                  <a:gd name="connsiteX4-77" fmla="*/ 9649 w 2457921"/>
                  <a:gd name="connsiteY4-78" fmla="*/ 918020 h 918020"/>
                  <a:gd name="connsiteX5-79" fmla="*/ 49233 w 2457921"/>
                  <a:gd name="connsiteY5-80" fmla="*/ 424314 h 918020"/>
                  <a:gd name="connsiteX6-81" fmla="*/ 9649 w 2457921"/>
                  <a:gd name="connsiteY6-82" fmla="*/ 0 h 918020"/>
                  <a:gd name="connsiteX0-83" fmla="*/ 5965 w 2454237"/>
                  <a:gd name="connsiteY0-84" fmla="*/ 0 h 918020"/>
                  <a:gd name="connsiteX1-85" fmla="*/ 2012192 w 2454237"/>
                  <a:gd name="connsiteY1-86" fmla="*/ 0 h 918020"/>
                  <a:gd name="connsiteX2-87" fmla="*/ 2454237 w 2454237"/>
                  <a:gd name="connsiteY2-88" fmla="*/ 459010 h 918020"/>
                  <a:gd name="connsiteX3-89" fmla="*/ 2012192 w 2454237"/>
                  <a:gd name="connsiteY3-90" fmla="*/ 918020 h 918020"/>
                  <a:gd name="connsiteX4-91" fmla="*/ 5965 w 2454237"/>
                  <a:gd name="connsiteY4-92" fmla="*/ 918020 h 918020"/>
                  <a:gd name="connsiteX5-93" fmla="*/ 106509 w 2454237"/>
                  <a:gd name="connsiteY5-94" fmla="*/ 448698 h 918020"/>
                  <a:gd name="connsiteX6-95" fmla="*/ 5965 w 2454237"/>
                  <a:gd name="connsiteY6-96" fmla="*/ 0 h 9180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2454237" h="918020">
                    <a:moveTo>
                      <a:pt x="5965" y="0"/>
                    </a:moveTo>
                    <a:lnTo>
                      <a:pt x="2012192" y="0"/>
                    </a:lnTo>
                    <a:lnTo>
                      <a:pt x="2454237" y="459010"/>
                    </a:lnTo>
                    <a:lnTo>
                      <a:pt x="2012192" y="918020"/>
                    </a:lnTo>
                    <a:lnTo>
                      <a:pt x="5965" y="918020"/>
                    </a:lnTo>
                    <a:cubicBezTo>
                      <a:pt x="-21073" y="545160"/>
                      <a:pt x="107512" y="594200"/>
                      <a:pt x="106509" y="448698"/>
                    </a:cubicBezTo>
                    <a:cubicBezTo>
                      <a:pt x="105506" y="303196"/>
                      <a:pt x="-29608" y="267422"/>
                      <a:pt x="5965" y="0"/>
                    </a:cubicBezTo>
                    <a:close/>
                  </a:path>
                </a:pathLst>
              </a:custGeom>
              <a:noFill/>
            </p:spPr>
            <p:txBody>
              <a:bodyPr wrap="square" rtlCol="0">
                <a:spAutoFit/>
              </a:bodyPr>
              <a:lstStyle/>
              <a:p>
                <a:pPr>
                  <a:lnSpc>
                    <a:spcPct val="150000"/>
                  </a:lnSpc>
                </a:pPr>
                <a:endParaRPr lang="zh-CN" altLang="en-US" sz="1600" b="1">
                  <a:solidFill>
                    <a:srgbClr val="404040"/>
                  </a:solidFill>
                  <a:cs typeface="+mn-ea"/>
                  <a:sym typeface="+mn-lt"/>
                </a:endParaRPr>
              </a:p>
            </p:txBody>
          </p:sp>
          <p:sp>
            <p:nvSpPr>
              <p:cNvPr id="1049743" name="TextBox 61"/>
              <p:cNvSpPr txBox="1"/>
              <p:nvPr/>
            </p:nvSpPr>
            <p:spPr>
              <a:xfrm>
                <a:off x="3375" y="4125"/>
                <a:ext cx="4268" cy="494"/>
              </a:xfrm>
              <a:prstGeom prst="rect">
                <a:avLst/>
              </a:prstGeom>
              <a:noFill/>
            </p:spPr>
            <p:txBody>
              <a:bodyPr wrap="square" rtlCol="0">
                <a:spAutoFit/>
              </a:bodyPr>
              <a:lstStyle>
                <a:defPPr>
                  <a:defRPr lang="zh-CN"/>
                </a:defPPr>
                <a:lvl1pPr fontAlgn="auto">
                  <a:lnSpc>
                    <a:spcPct val="150000"/>
                  </a:lnSpc>
                  <a:defRPr sz="1600" b="1">
                    <a:solidFill>
                      <a:srgbClr val="404040"/>
                    </a:solidFill>
                    <a:latin typeface="微软雅黑" panose="020B0503020204020204" pitchFamily="34" charset="-122"/>
                    <a:ea typeface="微软雅黑" panose="020B0503020204020204" pitchFamily="34" charset="-122"/>
                  </a:defRPr>
                </a:lvl1pPr>
              </a:lstStyle>
              <a:p>
                <a:endParaRPr lang="en-US" altLang="zh-CN" dirty="0">
                  <a:latin typeface="+mn-lt"/>
                  <a:ea typeface="+mn-ea"/>
                  <a:cs typeface="+mn-ea"/>
                  <a:sym typeface="+mn-lt"/>
                </a:endParaRPr>
              </a:p>
            </p:txBody>
          </p:sp>
        </p:grpSp>
        <p:sp>
          <p:nvSpPr>
            <p:cNvPr id="1049744" name="TextBox 53"/>
            <p:cNvSpPr txBox="1"/>
            <p:nvPr/>
          </p:nvSpPr>
          <p:spPr>
            <a:xfrm>
              <a:off x="994" y="5269"/>
              <a:ext cx="2268" cy="494"/>
            </a:xfrm>
            <a:prstGeom prst="rect">
              <a:avLst/>
            </a:prstGeom>
            <a:noFill/>
          </p:spPr>
          <p:txBody>
            <a:bodyPr wrap="square" rtlCol="0">
              <a:spAutoFit/>
            </a:bodyPr>
            <a:lstStyle>
              <a:defPPr>
                <a:defRPr lang="zh-CN"/>
              </a:defPPr>
              <a:lvl1pPr fontAlgn="auto">
                <a:lnSpc>
                  <a:spcPct val="150000"/>
                </a:lnSpc>
                <a:defRPr sz="1600" b="1">
                  <a:solidFill>
                    <a:srgbClr val="404040"/>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grpSp>
      <p:cxnSp>
        <p:nvCxnSpPr>
          <p:cNvPr id="3145767" name="直接连接符 55"/>
          <p:cNvCxnSpPr/>
          <p:nvPr/>
        </p:nvCxnSpPr>
        <p:spPr>
          <a:xfrm flipV="1">
            <a:off x="394971" y="9655810"/>
            <a:ext cx="10856807" cy="0"/>
          </a:xfrm>
          <a:prstGeom prst="line">
            <a:avLst/>
          </a:prstGeom>
          <a:noFill/>
        </p:spPr>
      </p:cxnSp>
      <p:cxnSp>
        <p:nvCxnSpPr>
          <p:cNvPr id="3145768" name="直接连接符 56"/>
          <p:cNvCxnSpPr/>
          <p:nvPr/>
        </p:nvCxnSpPr>
        <p:spPr>
          <a:xfrm>
            <a:off x="422064" y="12317731"/>
            <a:ext cx="10829713" cy="26247"/>
          </a:xfrm>
          <a:prstGeom prst="line">
            <a:avLst/>
          </a:prstGeom>
          <a:noFill/>
        </p:spPr>
      </p:cxnSp>
      <p:grpSp>
        <p:nvGrpSpPr>
          <p:cNvPr id="416" name="组合 16"/>
          <p:cNvGrpSpPr/>
          <p:nvPr/>
        </p:nvGrpSpPr>
        <p:grpSpPr>
          <a:xfrm>
            <a:off x="6248824" y="9715078"/>
            <a:ext cx="4944533" cy="1368214"/>
            <a:chOff x="8095" y="4120"/>
            <a:chExt cx="5840" cy="1616"/>
          </a:xfrm>
        </p:grpSpPr>
        <p:grpSp>
          <p:nvGrpSpPr>
            <p:cNvPr id="417" name="组合 14"/>
            <p:cNvGrpSpPr/>
            <p:nvPr/>
          </p:nvGrpSpPr>
          <p:grpSpPr>
            <a:xfrm>
              <a:off x="8095" y="4120"/>
              <a:ext cx="5840" cy="1418"/>
              <a:chOff x="8095" y="4120"/>
              <a:chExt cx="5840" cy="1418"/>
            </a:xfrm>
          </p:grpSpPr>
          <p:sp>
            <p:nvSpPr>
              <p:cNvPr id="1049745" name="圆角矩形 4"/>
              <p:cNvSpPr/>
              <p:nvPr/>
            </p:nvSpPr>
            <p:spPr>
              <a:xfrm>
                <a:off x="8095" y="4120"/>
                <a:ext cx="5839" cy="513"/>
              </a:xfrm>
              <a:prstGeom prst="roundRect">
                <a:avLst>
                  <a:gd name="adj" fmla="val 7863"/>
                </a:avLst>
              </a:prstGeom>
              <a:noFill/>
            </p:spPr>
            <p:txBody>
              <a:bodyPr wrap="square" rtlCol="0">
                <a:spAutoFit/>
              </a:bodyPr>
              <a:lstStyle/>
              <a:p>
                <a:pPr>
                  <a:lnSpc>
                    <a:spcPct val="150000"/>
                  </a:lnSpc>
                </a:pPr>
                <a:endParaRPr lang="zh-CN" altLang="en-US" sz="1600" b="1">
                  <a:solidFill>
                    <a:srgbClr val="404040"/>
                  </a:solidFill>
                  <a:cs typeface="+mn-ea"/>
                  <a:sym typeface="+mn-lt"/>
                </a:endParaRPr>
              </a:p>
            </p:txBody>
          </p:sp>
          <p:sp>
            <p:nvSpPr>
              <p:cNvPr id="1049746" name="五边形 4"/>
              <p:cNvSpPr/>
              <p:nvPr/>
            </p:nvSpPr>
            <p:spPr>
              <a:xfrm flipH="1">
                <a:off x="11384" y="5044"/>
                <a:ext cx="2551" cy="494"/>
              </a:xfrm>
              <a:custGeom>
                <a:avLst/>
                <a:gdLst>
                  <a:gd name="connsiteX0" fmla="*/ 0 w 2448272"/>
                  <a:gd name="connsiteY0" fmla="*/ 0 h 918020"/>
                  <a:gd name="connsiteX1" fmla="*/ 2006227 w 2448272"/>
                  <a:gd name="connsiteY1" fmla="*/ 0 h 918020"/>
                  <a:gd name="connsiteX2" fmla="*/ 2448272 w 2448272"/>
                  <a:gd name="connsiteY2" fmla="*/ 459010 h 918020"/>
                  <a:gd name="connsiteX3" fmla="*/ 2006227 w 2448272"/>
                  <a:gd name="connsiteY3" fmla="*/ 918020 h 918020"/>
                  <a:gd name="connsiteX4" fmla="*/ 0 w 2448272"/>
                  <a:gd name="connsiteY4" fmla="*/ 918020 h 918020"/>
                  <a:gd name="connsiteX5" fmla="*/ 0 w 2448272"/>
                  <a:gd name="connsiteY5" fmla="*/ 0 h 918020"/>
                  <a:gd name="connsiteX0-1" fmla="*/ 0 w 2448272"/>
                  <a:gd name="connsiteY0-2" fmla="*/ 0 h 918020"/>
                  <a:gd name="connsiteX1-3" fmla="*/ 2006227 w 2448272"/>
                  <a:gd name="connsiteY1-4" fmla="*/ 0 h 918020"/>
                  <a:gd name="connsiteX2-5" fmla="*/ 2448272 w 2448272"/>
                  <a:gd name="connsiteY2-6" fmla="*/ 459010 h 918020"/>
                  <a:gd name="connsiteX3-7" fmla="*/ 2006227 w 2448272"/>
                  <a:gd name="connsiteY3-8" fmla="*/ 918020 h 918020"/>
                  <a:gd name="connsiteX4-9" fmla="*/ 0 w 2448272"/>
                  <a:gd name="connsiteY4-10" fmla="*/ 918020 h 918020"/>
                  <a:gd name="connsiteX5-11" fmla="*/ 3008 w 2448272"/>
                  <a:gd name="connsiteY5-12" fmla="*/ 436506 h 918020"/>
                  <a:gd name="connsiteX6" fmla="*/ 0 w 2448272"/>
                  <a:gd name="connsiteY6" fmla="*/ 0 h 918020"/>
                  <a:gd name="connsiteX0-13" fmla="*/ 0 w 2448272"/>
                  <a:gd name="connsiteY0-14" fmla="*/ 0 h 918020"/>
                  <a:gd name="connsiteX1-15" fmla="*/ 2006227 w 2448272"/>
                  <a:gd name="connsiteY1-16" fmla="*/ 0 h 918020"/>
                  <a:gd name="connsiteX2-17" fmla="*/ 2448272 w 2448272"/>
                  <a:gd name="connsiteY2-18" fmla="*/ 459010 h 918020"/>
                  <a:gd name="connsiteX3-19" fmla="*/ 2006227 w 2448272"/>
                  <a:gd name="connsiteY3-20" fmla="*/ 918020 h 918020"/>
                  <a:gd name="connsiteX4-21" fmla="*/ 0 w 2448272"/>
                  <a:gd name="connsiteY4-22" fmla="*/ 918020 h 918020"/>
                  <a:gd name="connsiteX5-23" fmla="*/ 88352 w 2448272"/>
                  <a:gd name="connsiteY5-24" fmla="*/ 436506 h 918020"/>
                  <a:gd name="connsiteX6-25" fmla="*/ 0 w 2448272"/>
                  <a:gd name="connsiteY6-26" fmla="*/ 0 h 918020"/>
                  <a:gd name="connsiteX0-27" fmla="*/ 122121 w 2570393"/>
                  <a:gd name="connsiteY0-28" fmla="*/ 0 h 918020"/>
                  <a:gd name="connsiteX1-29" fmla="*/ 2128348 w 2570393"/>
                  <a:gd name="connsiteY1-30" fmla="*/ 0 h 918020"/>
                  <a:gd name="connsiteX2-31" fmla="*/ 2570393 w 2570393"/>
                  <a:gd name="connsiteY2-32" fmla="*/ 459010 h 918020"/>
                  <a:gd name="connsiteX3-33" fmla="*/ 2128348 w 2570393"/>
                  <a:gd name="connsiteY3-34" fmla="*/ 918020 h 918020"/>
                  <a:gd name="connsiteX4-35" fmla="*/ 122121 w 2570393"/>
                  <a:gd name="connsiteY4-36" fmla="*/ 918020 h 918020"/>
                  <a:gd name="connsiteX5-37" fmla="*/ 210473 w 2570393"/>
                  <a:gd name="connsiteY5-38" fmla="*/ 436506 h 918020"/>
                  <a:gd name="connsiteX6-39" fmla="*/ 122121 w 2570393"/>
                  <a:gd name="connsiteY6-40" fmla="*/ 0 h 918020"/>
                  <a:gd name="connsiteX0-41" fmla="*/ 4076 w 2452348"/>
                  <a:gd name="connsiteY0-42" fmla="*/ 0 h 918020"/>
                  <a:gd name="connsiteX1-43" fmla="*/ 2010303 w 2452348"/>
                  <a:gd name="connsiteY1-44" fmla="*/ 0 h 918020"/>
                  <a:gd name="connsiteX2-45" fmla="*/ 2452348 w 2452348"/>
                  <a:gd name="connsiteY2-46" fmla="*/ 459010 h 918020"/>
                  <a:gd name="connsiteX3-47" fmla="*/ 2010303 w 2452348"/>
                  <a:gd name="connsiteY3-48" fmla="*/ 918020 h 918020"/>
                  <a:gd name="connsiteX4-49" fmla="*/ 4076 w 2452348"/>
                  <a:gd name="connsiteY4-50" fmla="*/ 918020 h 918020"/>
                  <a:gd name="connsiteX5-51" fmla="*/ 92428 w 2452348"/>
                  <a:gd name="connsiteY5-52" fmla="*/ 436506 h 918020"/>
                  <a:gd name="connsiteX6-53" fmla="*/ 4076 w 2452348"/>
                  <a:gd name="connsiteY6-54" fmla="*/ 0 h 918020"/>
                  <a:gd name="connsiteX0-55" fmla="*/ 6458 w 2454730"/>
                  <a:gd name="connsiteY0-56" fmla="*/ 0 h 918020"/>
                  <a:gd name="connsiteX1-57" fmla="*/ 2012685 w 2454730"/>
                  <a:gd name="connsiteY1-58" fmla="*/ 0 h 918020"/>
                  <a:gd name="connsiteX2-59" fmla="*/ 2454730 w 2454730"/>
                  <a:gd name="connsiteY2-60" fmla="*/ 459010 h 918020"/>
                  <a:gd name="connsiteX3-61" fmla="*/ 2012685 w 2454730"/>
                  <a:gd name="connsiteY3-62" fmla="*/ 918020 h 918020"/>
                  <a:gd name="connsiteX4-63" fmla="*/ 6458 w 2454730"/>
                  <a:gd name="connsiteY4-64" fmla="*/ 918020 h 918020"/>
                  <a:gd name="connsiteX5-65" fmla="*/ 94810 w 2454730"/>
                  <a:gd name="connsiteY5-66" fmla="*/ 436506 h 918020"/>
                  <a:gd name="connsiteX6-67" fmla="*/ 6458 w 2454730"/>
                  <a:gd name="connsiteY6-68" fmla="*/ 0 h 918020"/>
                  <a:gd name="connsiteX0-69" fmla="*/ 9649 w 2457921"/>
                  <a:gd name="connsiteY0-70" fmla="*/ 0 h 918020"/>
                  <a:gd name="connsiteX1-71" fmla="*/ 2015876 w 2457921"/>
                  <a:gd name="connsiteY1-72" fmla="*/ 0 h 918020"/>
                  <a:gd name="connsiteX2-73" fmla="*/ 2457921 w 2457921"/>
                  <a:gd name="connsiteY2-74" fmla="*/ 459010 h 918020"/>
                  <a:gd name="connsiteX3-75" fmla="*/ 2015876 w 2457921"/>
                  <a:gd name="connsiteY3-76" fmla="*/ 918020 h 918020"/>
                  <a:gd name="connsiteX4-77" fmla="*/ 9649 w 2457921"/>
                  <a:gd name="connsiteY4-78" fmla="*/ 918020 h 918020"/>
                  <a:gd name="connsiteX5-79" fmla="*/ 49233 w 2457921"/>
                  <a:gd name="connsiteY5-80" fmla="*/ 424314 h 918020"/>
                  <a:gd name="connsiteX6-81" fmla="*/ 9649 w 2457921"/>
                  <a:gd name="connsiteY6-82" fmla="*/ 0 h 918020"/>
                  <a:gd name="connsiteX0-83" fmla="*/ 5965 w 2454237"/>
                  <a:gd name="connsiteY0-84" fmla="*/ 0 h 918020"/>
                  <a:gd name="connsiteX1-85" fmla="*/ 2012192 w 2454237"/>
                  <a:gd name="connsiteY1-86" fmla="*/ 0 h 918020"/>
                  <a:gd name="connsiteX2-87" fmla="*/ 2454237 w 2454237"/>
                  <a:gd name="connsiteY2-88" fmla="*/ 459010 h 918020"/>
                  <a:gd name="connsiteX3-89" fmla="*/ 2012192 w 2454237"/>
                  <a:gd name="connsiteY3-90" fmla="*/ 918020 h 918020"/>
                  <a:gd name="connsiteX4-91" fmla="*/ 5965 w 2454237"/>
                  <a:gd name="connsiteY4-92" fmla="*/ 918020 h 918020"/>
                  <a:gd name="connsiteX5-93" fmla="*/ 106509 w 2454237"/>
                  <a:gd name="connsiteY5-94" fmla="*/ 448698 h 918020"/>
                  <a:gd name="connsiteX6-95" fmla="*/ 5965 w 2454237"/>
                  <a:gd name="connsiteY6-96" fmla="*/ 0 h 9180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2454237" h="918020">
                    <a:moveTo>
                      <a:pt x="5965" y="0"/>
                    </a:moveTo>
                    <a:lnTo>
                      <a:pt x="2012192" y="0"/>
                    </a:lnTo>
                    <a:lnTo>
                      <a:pt x="2454237" y="459010"/>
                    </a:lnTo>
                    <a:lnTo>
                      <a:pt x="2012192" y="918020"/>
                    </a:lnTo>
                    <a:lnTo>
                      <a:pt x="5965" y="918020"/>
                    </a:lnTo>
                    <a:cubicBezTo>
                      <a:pt x="-21073" y="545160"/>
                      <a:pt x="107512" y="594200"/>
                      <a:pt x="106509" y="448698"/>
                    </a:cubicBezTo>
                    <a:cubicBezTo>
                      <a:pt x="105506" y="303196"/>
                      <a:pt x="-29608" y="267422"/>
                      <a:pt x="5965" y="0"/>
                    </a:cubicBezTo>
                    <a:close/>
                  </a:path>
                </a:pathLst>
              </a:custGeom>
              <a:noFill/>
            </p:spPr>
            <p:txBody>
              <a:bodyPr wrap="square" rtlCol="0">
                <a:spAutoFit/>
              </a:bodyPr>
              <a:lstStyle/>
              <a:p>
                <a:pPr>
                  <a:lnSpc>
                    <a:spcPct val="150000"/>
                  </a:lnSpc>
                </a:pPr>
                <a:endParaRPr lang="zh-CN" altLang="en-US" sz="1600" b="1">
                  <a:solidFill>
                    <a:srgbClr val="404040"/>
                  </a:solidFill>
                  <a:cs typeface="+mn-ea"/>
                  <a:sym typeface="+mn-lt"/>
                </a:endParaRPr>
              </a:p>
            </p:txBody>
          </p:sp>
          <p:sp>
            <p:nvSpPr>
              <p:cNvPr id="1049747" name="TextBox 61"/>
              <p:cNvSpPr txBox="1"/>
              <p:nvPr/>
            </p:nvSpPr>
            <p:spPr>
              <a:xfrm>
                <a:off x="8207" y="4212"/>
                <a:ext cx="3591" cy="494"/>
              </a:xfrm>
              <a:prstGeom prst="rect">
                <a:avLst/>
              </a:prstGeom>
              <a:noFill/>
            </p:spPr>
            <p:txBody>
              <a:bodyPr wrap="square" rtlCol="0">
                <a:spAutoFit/>
              </a:bodyPr>
              <a:lstStyle>
                <a:defPPr>
                  <a:defRPr lang="zh-CN"/>
                </a:defPPr>
                <a:lvl1pPr fontAlgn="auto">
                  <a:lnSpc>
                    <a:spcPct val="150000"/>
                  </a:lnSpc>
                  <a:defRPr sz="1600" b="1">
                    <a:solidFill>
                      <a:srgbClr val="404040"/>
                    </a:solidFill>
                    <a:latin typeface="微软雅黑" panose="020B0503020204020204" pitchFamily="34" charset="-122"/>
                    <a:ea typeface="微软雅黑" panose="020B0503020204020204" pitchFamily="34" charset="-122"/>
                  </a:defRPr>
                </a:lvl1pPr>
              </a:lstStyle>
              <a:p>
                <a:endParaRPr lang="en-US" altLang="zh-CN" dirty="0">
                  <a:latin typeface="+mn-lt"/>
                  <a:ea typeface="+mn-ea"/>
                  <a:cs typeface="+mn-ea"/>
                  <a:sym typeface="+mn-lt"/>
                </a:endParaRPr>
              </a:p>
            </p:txBody>
          </p:sp>
        </p:grpSp>
        <p:sp>
          <p:nvSpPr>
            <p:cNvPr id="1049748" name="TextBox 53"/>
            <p:cNvSpPr txBox="1"/>
            <p:nvPr/>
          </p:nvSpPr>
          <p:spPr>
            <a:xfrm>
              <a:off x="11651" y="5242"/>
              <a:ext cx="2268" cy="494"/>
            </a:xfrm>
            <a:prstGeom prst="rect">
              <a:avLst/>
            </a:prstGeom>
            <a:noFill/>
          </p:spPr>
          <p:txBody>
            <a:bodyPr wrap="square" rtlCol="0">
              <a:spAutoFit/>
            </a:bodyPr>
            <a:lstStyle>
              <a:defPPr>
                <a:defRPr lang="zh-CN"/>
              </a:defPPr>
              <a:lvl1pPr fontAlgn="auto">
                <a:lnSpc>
                  <a:spcPct val="150000"/>
                </a:lnSpc>
                <a:defRPr sz="1600" b="1">
                  <a:solidFill>
                    <a:srgbClr val="404040"/>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grpSp>
      <p:grpSp>
        <p:nvGrpSpPr>
          <p:cNvPr id="67" name="组合 66"/>
          <p:cNvGrpSpPr/>
          <p:nvPr/>
        </p:nvGrpSpPr>
        <p:grpSpPr>
          <a:xfrm>
            <a:off x="407035" y="404495"/>
            <a:ext cx="3601720" cy="775335"/>
            <a:chOff x="641" y="637"/>
            <a:chExt cx="5672" cy="1221"/>
          </a:xfrm>
        </p:grpSpPr>
        <p:pic>
          <p:nvPicPr>
            <p:cNvPr id="65" name="图片 64" descr="51miz-E1225290-5CC24B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4633"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职业健康管理</a:t>
              </a:r>
            </a:p>
          </p:txBody>
        </p:sp>
      </p:grpSp>
      <p:sp>
        <p:nvSpPr>
          <p:cNvPr id="2" name="文本框 1"/>
          <p:cNvSpPr txBox="1"/>
          <p:nvPr/>
        </p:nvSpPr>
        <p:spPr>
          <a:xfrm>
            <a:off x="1029335" y="1483995"/>
            <a:ext cx="10194290" cy="1383665"/>
          </a:xfrm>
          <a:prstGeom prst="rect">
            <a:avLst/>
          </a:prstGeom>
          <a:noFill/>
        </p:spPr>
        <p:txBody>
          <a:bodyPr wrap="square" rtlCol="0" anchor="t">
            <a:spAutoFit/>
          </a:bodyPr>
          <a:lstStyle/>
          <a:p>
            <a:pPr fontAlgn="auto">
              <a:lnSpc>
                <a:spcPct val="150000"/>
              </a:lnSpc>
            </a:pPr>
            <a:r>
              <a:rPr lang="zh-CN" altLang="en-US" sz="2000" b="1" dirty="0">
                <a:solidFill>
                  <a:srgbClr val="0070C0"/>
                </a:solidFill>
                <a:cs typeface="+mn-ea"/>
                <a:sym typeface="+mn-lt"/>
              </a:rPr>
              <a:t>职业健康监护：</a:t>
            </a:r>
            <a:r>
              <a:rPr lang="zh-CN" altLang="en-US" dirty="0">
                <a:solidFill>
                  <a:schemeClr val="tx1">
                    <a:lumMod val="75000"/>
                    <a:lumOff val="25000"/>
                  </a:schemeClr>
                </a:solidFill>
                <a:cs typeface="+mn-ea"/>
                <a:sym typeface="+mn-lt"/>
              </a:rPr>
              <a:t>为及时发现劳动者的职业损害，根据劳动者的职业接触史，对劳动者进行有针对性的定期或不定期健康检查和连续的、动态的医学观察，记录职业接触史及健康变化，评价劳动者健康变化与职业病危害因素的关系。</a:t>
            </a:r>
          </a:p>
        </p:txBody>
      </p:sp>
      <p:graphicFrame>
        <p:nvGraphicFramePr>
          <p:cNvPr id="3" name="表格 2"/>
          <p:cNvGraphicFramePr/>
          <p:nvPr>
            <p:custDataLst>
              <p:tags r:id="rId1"/>
            </p:custDataLst>
          </p:nvPr>
        </p:nvGraphicFramePr>
        <p:xfrm>
          <a:off x="897996" y="3573145"/>
          <a:ext cx="10403205" cy="2681224"/>
        </p:xfrm>
        <a:graphic>
          <a:graphicData uri="http://schemas.openxmlformats.org/drawingml/2006/table">
            <a:tbl>
              <a:tblPr firstRow="1" bandRow="1">
                <a:tableStyleId>{5C22544A-7EE6-4342-B048-85BDC9FD1C3A}</a:tableStyleId>
              </a:tblPr>
              <a:tblGrid>
                <a:gridCol w="6069330"/>
                <a:gridCol w="4333875"/>
              </a:tblGrid>
              <a:tr h="760730">
                <a:tc>
                  <a:txBody>
                    <a:bodyPr/>
                    <a:lstStyle/>
                    <a:p>
                      <a:pPr indent="0" algn="ctr">
                        <a:lnSpc>
                          <a:spcPct val="120000"/>
                        </a:lnSpc>
                        <a:spcBef>
                          <a:spcPts val="0"/>
                        </a:spcBef>
                        <a:spcAft>
                          <a:spcPts val="0"/>
                        </a:spcAft>
                        <a:buNone/>
                      </a:pPr>
                      <a:r>
                        <a:rPr lang="zh-CN" altLang="en-US" sz="1800" b="1" spc="130">
                          <a:solidFill>
                            <a:schemeClr val="tx1">
                              <a:lumMod val="75000"/>
                              <a:lumOff val="25000"/>
                            </a:schemeClr>
                          </a:solidFill>
                          <a:latin typeface="+mn-lt"/>
                          <a:ea typeface="+mn-ea"/>
                          <a:cs typeface="+mn-ea"/>
                          <a:sym typeface="+mn-lt"/>
                        </a:rPr>
                        <a:t>职业健康体检</a:t>
                      </a:r>
                    </a:p>
                  </a:txBody>
                  <a:tcPr marL="317500" marR="317500" marT="215900" marB="2159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c>
                  <a:txBody>
                    <a:bodyPr/>
                    <a:lstStyle/>
                    <a:p>
                      <a:pPr indent="0" algn="ctr">
                        <a:lnSpc>
                          <a:spcPct val="120000"/>
                        </a:lnSpc>
                        <a:spcBef>
                          <a:spcPts val="0"/>
                        </a:spcBef>
                        <a:spcAft>
                          <a:spcPts val="0"/>
                        </a:spcAft>
                        <a:buNone/>
                      </a:pPr>
                      <a:r>
                        <a:rPr lang="zh-CN" altLang="en-US" sz="1800" b="1" spc="130">
                          <a:solidFill>
                            <a:schemeClr val="tx1">
                              <a:lumMod val="75000"/>
                              <a:lumOff val="25000"/>
                            </a:schemeClr>
                          </a:solidFill>
                          <a:latin typeface="+mn-lt"/>
                          <a:ea typeface="+mn-ea"/>
                          <a:cs typeface="+mn-ea"/>
                          <a:sym typeface="+mn-lt"/>
                        </a:rPr>
                        <a:t>作业场所检测</a:t>
                      </a:r>
                    </a:p>
                  </a:txBody>
                  <a:tcPr marL="317500" marR="317500" marT="215900" marB="2159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r>
              <a:tr h="1920240">
                <a:tc>
                  <a:txBody>
                    <a:bodyPr/>
                    <a:lstStyle/>
                    <a:p>
                      <a:pPr indent="0" algn="l">
                        <a:lnSpc>
                          <a:spcPct val="120000"/>
                        </a:lnSpc>
                        <a:spcBef>
                          <a:spcPts val="0"/>
                        </a:spcBef>
                        <a:spcAft>
                          <a:spcPts val="0"/>
                        </a:spcAft>
                        <a:buNone/>
                      </a:pPr>
                      <a:r>
                        <a:rPr lang="zh-CN" altLang="en-US" sz="1600" b="0" spc="130">
                          <a:solidFill>
                            <a:schemeClr val="tx1">
                              <a:lumMod val="75000"/>
                              <a:lumOff val="25000"/>
                            </a:schemeClr>
                          </a:solidFill>
                          <a:latin typeface="+mn-lt"/>
                          <a:ea typeface="+mn-ea"/>
                          <a:cs typeface="+mn-ea"/>
                          <a:sym typeface="+mn-lt"/>
                        </a:rPr>
                        <a:t>岗前：发现新从业人员有无职业禁忌症，确定是否能从事该岗位</a:t>
                      </a:r>
                    </a:p>
                    <a:p>
                      <a:pPr indent="0" algn="l">
                        <a:lnSpc>
                          <a:spcPct val="120000"/>
                        </a:lnSpc>
                        <a:spcBef>
                          <a:spcPts val="0"/>
                        </a:spcBef>
                        <a:spcAft>
                          <a:spcPts val="0"/>
                        </a:spcAft>
                        <a:buNone/>
                      </a:pPr>
                      <a:r>
                        <a:rPr lang="zh-CN" altLang="en-US" sz="1600" b="0" spc="130">
                          <a:solidFill>
                            <a:schemeClr val="tx1">
                              <a:lumMod val="75000"/>
                              <a:lumOff val="25000"/>
                            </a:schemeClr>
                          </a:solidFill>
                          <a:latin typeface="+mn-lt"/>
                          <a:ea typeface="+mn-ea"/>
                          <a:cs typeface="+mn-ea"/>
                          <a:sym typeface="+mn-lt"/>
                        </a:rPr>
                        <a:t>岗中：发现劳动者在工作中的健康异常变化，评价职业病危害因素的控制效果</a:t>
                      </a:r>
                    </a:p>
                    <a:p>
                      <a:pPr indent="0" algn="l">
                        <a:lnSpc>
                          <a:spcPct val="120000"/>
                        </a:lnSpc>
                        <a:spcBef>
                          <a:spcPts val="0"/>
                        </a:spcBef>
                        <a:spcAft>
                          <a:spcPts val="0"/>
                        </a:spcAft>
                        <a:buNone/>
                      </a:pPr>
                      <a:r>
                        <a:rPr lang="zh-CN" altLang="en-US" sz="1600" b="0" spc="130">
                          <a:solidFill>
                            <a:schemeClr val="tx1">
                              <a:lumMod val="75000"/>
                              <a:lumOff val="25000"/>
                            </a:schemeClr>
                          </a:solidFill>
                          <a:latin typeface="+mn-lt"/>
                          <a:ea typeface="+mn-ea"/>
                          <a:cs typeface="+mn-ea"/>
                          <a:sym typeface="+mn-lt"/>
                        </a:rPr>
                        <a:t>离岗：确定在停止接触职业病危害时的健康状况</a:t>
                      </a:r>
                    </a:p>
                  </a:txBody>
                  <a:tcPr marL="317500" marR="317500" marT="215900" marB="2159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c>
                  <a:txBody>
                    <a:bodyPr/>
                    <a:lstStyle/>
                    <a:p>
                      <a:pPr indent="0" algn="l">
                        <a:lnSpc>
                          <a:spcPct val="120000"/>
                        </a:lnSpc>
                        <a:spcBef>
                          <a:spcPts val="0"/>
                        </a:spcBef>
                        <a:spcAft>
                          <a:spcPts val="0"/>
                        </a:spcAft>
                        <a:buNone/>
                      </a:pPr>
                      <a:r>
                        <a:rPr lang="zh-CN" altLang="en-US" sz="1600" b="0" spc="130">
                          <a:solidFill>
                            <a:schemeClr val="tx1">
                              <a:lumMod val="75000"/>
                              <a:lumOff val="25000"/>
                            </a:schemeClr>
                          </a:solidFill>
                          <a:latin typeface="+mn-lt"/>
                          <a:ea typeface="+mn-ea"/>
                          <a:cs typeface="+mn-ea"/>
                          <a:sym typeface="+mn-lt"/>
                        </a:rPr>
                        <a:t>职业病危害检测：定期对工作场所内的职业病危害因素进行检测</a:t>
                      </a:r>
                    </a:p>
                    <a:p>
                      <a:pPr indent="0" algn="l">
                        <a:lnSpc>
                          <a:spcPct val="120000"/>
                        </a:lnSpc>
                        <a:spcBef>
                          <a:spcPts val="0"/>
                        </a:spcBef>
                        <a:spcAft>
                          <a:spcPts val="0"/>
                        </a:spcAft>
                        <a:buNone/>
                      </a:pPr>
                      <a:r>
                        <a:rPr lang="zh-CN" altLang="en-US" sz="1600" b="0" spc="130">
                          <a:solidFill>
                            <a:schemeClr val="tx1">
                              <a:lumMod val="75000"/>
                              <a:lumOff val="25000"/>
                            </a:schemeClr>
                          </a:solidFill>
                          <a:latin typeface="+mn-lt"/>
                          <a:ea typeface="+mn-ea"/>
                          <a:cs typeface="+mn-ea"/>
                          <a:sym typeface="+mn-lt"/>
                        </a:rPr>
                        <a:t>作业环境检测公示：依据检测结果进行公示</a:t>
                      </a:r>
                    </a:p>
                  </a:txBody>
                  <a:tcPr marL="317500" marR="317500" marT="215900" marB="2159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49738"/>
                                        </p:tgtEl>
                                        <p:attrNameLst>
                                          <p:attrName>style.visibility</p:attrName>
                                        </p:attrNameLst>
                                      </p:cBhvr>
                                      <p:to>
                                        <p:strVal val="visible"/>
                                      </p:to>
                                    </p:set>
                                    <p:animEffect transition="in" filter="blinds(horizontal)">
                                      <p:cBhvr>
                                        <p:cTn id="12" dur="500"/>
                                        <p:tgtEl>
                                          <p:spTgt spid="104973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738"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1" name="组合 134"/>
          <p:cNvGrpSpPr/>
          <p:nvPr/>
        </p:nvGrpSpPr>
        <p:grpSpPr>
          <a:xfrm>
            <a:off x="1583499" y="260648"/>
            <a:ext cx="2021013" cy="418191"/>
            <a:chOff x="539552" y="195486"/>
            <a:chExt cx="1482080" cy="313641"/>
          </a:xfrm>
        </p:grpSpPr>
        <p:sp>
          <p:nvSpPr>
            <p:cNvPr id="1049753" name="矩形 135"/>
            <p:cNvSpPr/>
            <p:nvPr/>
          </p:nvSpPr>
          <p:spPr>
            <a:xfrm>
              <a:off x="539552" y="195486"/>
              <a:ext cx="720080" cy="313641"/>
            </a:xfrm>
            <a:prstGeom prst="rect">
              <a:avLst/>
            </a:prstGeom>
            <a:noFill/>
          </p:spPr>
          <p:txBody>
            <a:bodyPr wrap="square" rtlCol="0">
              <a:spAutoFit/>
            </a:bodyPr>
            <a:lstStyle/>
            <a:p>
              <a:pPr>
                <a:lnSpc>
                  <a:spcPct val="150000"/>
                </a:lnSpc>
              </a:pPr>
              <a:endParaRPr lang="zh-CN" altLang="en-US" sz="1600" b="1">
                <a:solidFill>
                  <a:srgbClr val="404040"/>
                </a:solidFill>
                <a:cs typeface="+mn-ea"/>
                <a:sym typeface="+mn-lt"/>
              </a:endParaRPr>
            </a:p>
          </p:txBody>
        </p:sp>
        <p:sp>
          <p:nvSpPr>
            <p:cNvPr id="1049754" name="矩形 136"/>
            <p:cNvSpPr/>
            <p:nvPr/>
          </p:nvSpPr>
          <p:spPr>
            <a:xfrm>
              <a:off x="1301552" y="195486"/>
              <a:ext cx="720080" cy="313641"/>
            </a:xfrm>
            <a:prstGeom prst="rect">
              <a:avLst/>
            </a:prstGeom>
            <a:noFill/>
          </p:spPr>
          <p:txBody>
            <a:bodyPr wrap="square" rtlCol="0">
              <a:spAutoFit/>
            </a:bodyPr>
            <a:lstStyle/>
            <a:p>
              <a:pPr>
                <a:lnSpc>
                  <a:spcPct val="150000"/>
                </a:lnSpc>
              </a:pPr>
              <a:endParaRPr lang="zh-CN" altLang="en-US" sz="1600" b="1">
                <a:solidFill>
                  <a:srgbClr val="404040"/>
                </a:solidFill>
                <a:cs typeface="+mn-ea"/>
                <a:sym typeface="+mn-lt"/>
              </a:endParaRPr>
            </a:p>
          </p:txBody>
        </p:sp>
      </p:grpSp>
      <p:grpSp>
        <p:nvGrpSpPr>
          <p:cNvPr id="67" name="组合 66"/>
          <p:cNvGrpSpPr/>
          <p:nvPr/>
        </p:nvGrpSpPr>
        <p:grpSpPr>
          <a:xfrm>
            <a:off x="407035" y="404495"/>
            <a:ext cx="3601720" cy="775335"/>
            <a:chOff x="641" y="637"/>
            <a:chExt cx="5672" cy="1221"/>
          </a:xfrm>
        </p:grpSpPr>
        <p:pic>
          <p:nvPicPr>
            <p:cNvPr id="65" name="图片 64" descr="51miz-E1225290-5CC24B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4633"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职业健康管理</a:t>
              </a:r>
            </a:p>
          </p:txBody>
        </p:sp>
      </p:grpSp>
      <p:sp>
        <p:nvSpPr>
          <p:cNvPr id="2" name="文本框 1"/>
          <p:cNvSpPr txBox="1"/>
          <p:nvPr/>
        </p:nvSpPr>
        <p:spPr>
          <a:xfrm>
            <a:off x="1066800" y="1268730"/>
            <a:ext cx="10212705" cy="1470787"/>
          </a:xfrm>
          <a:prstGeom prst="rect">
            <a:avLst/>
          </a:prstGeom>
          <a:noFill/>
        </p:spPr>
        <p:txBody>
          <a:bodyPr wrap="square" rtlCol="0" anchor="t">
            <a:spAutoFit/>
          </a:bodyPr>
          <a:lstStyle/>
          <a:p>
            <a:pPr fontAlgn="auto">
              <a:lnSpc>
                <a:spcPct val="180000"/>
              </a:lnSpc>
            </a:pPr>
            <a:r>
              <a:rPr lang="zh-CN" altLang="en-US" sz="2000" b="1" dirty="0">
                <a:solidFill>
                  <a:srgbClr val="0070C0"/>
                </a:solidFill>
                <a:cs typeface="+mn-ea"/>
                <a:sym typeface="+mn-lt"/>
              </a:rPr>
              <a:t>职业健康监护档案内容：</a:t>
            </a:r>
          </a:p>
          <a:p>
            <a:pPr fontAlgn="auto">
              <a:lnSpc>
                <a:spcPct val="180000"/>
              </a:lnSpc>
            </a:pPr>
            <a:r>
              <a:rPr lang="zh-CN" altLang="en-US" sz="1600" dirty="0">
                <a:solidFill>
                  <a:schemeClr val="tx1">
                    <a:lumMod val="75000"/>
                    <a:lumOff val="25000"/>
                  </a:schemeClr>
                </a:solidFill>
                <a:cs typeface="+mn-ea"/>
                <a:sym typeface="+mn-lt"/>
              </a:rPr>
              <a:t>（一）劳动者职业史、既往史和职业病危害接触史；（二）相应作业场所职业病危害因素监测结果；</a:t>
            </a:r>
          </a:p>
          <a:p>
            <a:pPr fontAlgn="auto">
              <a:lnSpc>
                <a:spcPct val="180000"/>
              </a:lnSpc>
            </a:pPr>
            <a:r>
              <a:rPr lang="zh-CN" altLang="en-US" sz="1600" dirty="0">
                <a:solidFill>
                  <a:schemeClr val="tx1">
                    <a:lumMod val="75000"/>
                    <a:lumOff val="25000"/>
                  </a:schemeClr>
                </a:solidFill>
                <a:cs typeface="+mn-ea"/>
                <a:sym typeface="+mn-lt"/>
              </a:rPr>
              <a:t>（三）职业健康检查结果及处理情况；                    </a:t>
            </a:r>
            <a:r>
              <a:rPr lang="en-US" altLang="zh-CN" sz="1600" dirty="0">
                <a:solidFill>
                  <a:schemeClr val="tx1">
                    <a:lumMod val="75000"/>
                    <a:lumOff val="25000"/>
                  </a:schemeClr>
                </a:solidFill>
                <a:cs typeface="+mn-ea"/>
                <a:sym typeface="+mn-lt"/>
              </a:rPr>
              <a:t>   </a:t>
            </a:r>
            <a:r>
              <a:rPr lang="zh-CN" altLang="en-US" sz="1600" dirty="0">
                <a:solidFill>
                  <a:schemeClr val="tx1">
                    <a:lumMod val="75000"/>
                    <a:lumOff val="25000"/>
                  </a:schemeClr>
                </a:solidFill>
                <a:cs typeface="+mn-ea"/>
                <a:sym typeface="+mn-lt"/>
              </a:rPr>
              <a:t>（四）病诊疗等劳动者健康资料。</a:t>
            </a:r>
          </a:p>
        </p:txBody>
      </p:sp>
      <p:cxnSp>
        <p:nvCxnSpPr>
          <p:cNvPr id="3" name="直接连接符 2"/>
          <p:cNvCxnSpPr/>
          <p:nvPr/>
        </p:nvCxnSpPr>
        <p:spPr>
          <a:xfrm>
            <a:off x="762635" y="3001010"/>
            <a:ext cx="10325100" cy="0"/>
          </a:xfrm>
          <a:prstGeom prst="line">
            <a:avLst/>
          </a:prstGeom>
          <a:ln w="12700" cmpd="sng">
            <a:solidFill>
              <a:srgbClr val="0070C0"/>
            </a:solidFill>
            <a:prstDash val="lgDashDotDot"/>
          </a:ln>
        </p:spPr>
        <p:style>
          <a:lnRef idx="1">
            <a:schemeClr val="accent1"/>
          </a:lnRef>
          <a:fillRef idx="0">
            <a:schemeClr val="accent1"/>
          </a:fillRef>
          <a:effectRef idx="0">
            <a:schemeClr val="accent1"/>
          </a:effectRef>
          <a:fontRef idx="minor">
            <a:schemeClr val="tx1"/>
          </a:fontRef>
        </p:style>
      </p:cxnSp>
      <p:sp>
        <p:nvSpPr>
          <p:cNvPr id="1049738" name="TextBox 16"/>
          <p:cNvSpPr>
            <a:spLocks noChangeArrowheads="1"/>
          </p:cNvSpPr>
          <p:nvPr/>
        </p:nvSpPr>
        <p:spPr bwMode="auto">
          <a:xfrm>
            <a:off x="1224174" y="3284643"/>
            <a:ext cx="6053667" cy="418191"/>
          </a:xfrm>
          <a:prstGeom prst="rect">
            <a:avLst/>
          </a:prstGeom>
          <a:noFill/>
        </p:spPr>
        <p:txBody>
          <a:bodyPr wrap="square" rtlCol="0">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sz="1600" b="1">
                <a:solidFill>
                  <a:srgbClr val="0070C0"/>
                </a:solidFill>
                <a:latin typeface="+mn-lt"/>
                <a:ea typeface="+mn-ea"/>
                <a:cs typeface="+mn-ea"/>
                <a:sym typeface="+mn-lt"/>
              </a:rPr>
              <a:t>《职业健康监护技术规范》GB188-2014</a:t>
            </a:r>
          </a:p>
        </p:txBody>
      </p:sp>
      <p:graphicFrame>
        <p:nvGraphicFramePr>
          <p:cNvPr id="4" name="表格 3"/>
          <p:cNvGraphicFramePr/>
          <p:nvPr>
            <p:custDataLst>
              <p:tags r:id="rId1"/>
            </p:custDataLst>
          </p:nvPr>
        </p:nvGraphicFramePr>
        <p:xfrm>
          <a:off x="969645" y="3890010"/>
          <a:ext cx="6562725" cy="2187194"/>
        </p:xfrm>
        <a:graphic>
          <a:graphicData uri="http://schemas.openxmlformats.org/drawingml/2006/table">
            <a:tbl>
              <a:tblPr firstRow="1" bandRow="1">
                <a:tableStyleId>{5C22544A-7EE6-4342-B048-85BDC9FD1C3A}</a:tableStyleId>
              </a:tblPr>
              <a:tblGrid>
                <a:gridCol w="6562725"/>
              </a:tblGrid>
              <a:tr h="760730">
                <a:tc>
                  <a:txBody>
                    <a:bodyPr/>
                    <a:lstStyle/>
                    <a:p>
                      <a:pPr indent="0" algn="ctr">
                        <a:lnSpc>
                          <a:spcPct val="120000"/>
                        </a:lnSpc>
                        <a:spcBef>
                          <a:spcPts val="0"/>
                        </a:spcBef>
                        <a:spcAft>
                          <a:spcPts val="0"/>
                        </a:spcAft>
                        <a:buNone/>
                      </a:pPr>
                      <a:r>
                        <a:rPr lang="zh-CN" altLang="en-US" sz="1800" b="1" spc="130">
                          <a:solidFill>
                            <a:schemeClr val="tx1">
                              <a:lumMod val="75000"/>
                              <a:lumOff val="25000"/>
                            </a:schemeClr>
                          </a:solidFill>
                          <a:latin typeface="+mn-lt"/>
                          <a:ea typeface="+mn-ea"/>
                          <a:cs typeface="+mn-ea"/>
                          <a:sym typeface="+mn-lt"/>
                        </a:rPr>
                        <a:t>企业职责</a:t>
                      </a:r>
                    </a:p>
                  </a:txBody>
                  <a:tcPr marL="317500" marR="317500" marT="215900" marB="2159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r>
              <a:tr h="1426210">
                <a:tc>
                  <a:txBody>
                    <a:bodyPr/>
                    <a:lstStyle/>
                    <a:p>
                      <a:pPr indent="0" algn="l">
                        <a:lnSpc>
                          <a:spcPct val="120000"/>
                        </a:lnSpc>
                        <a:spcBef>
                          <a:spcPts val="0"/>
                        </a:spcBef>
                        <a:spcAft>
                          <a:spcPts val="0"/>
                        </a:spcAft>
                        <a:buNone/>
                      </a:pPr>
                      <a:r>
                        <a:rPr lang="zh-CN" altLang="en-US" sz="1600" b="0" spc="130">
                          <a:solidFill>
                            <a:schemeClr val="tx1">
                              <a:lumMod val="75000"/>
                              <a:lumOff val="25000"/>
                            </a:schemeClr>
                          </a:solidFill>
                          <a:latin typeface="+mn-lt"/>
                          <a:ea typeface="+mn-ea"/>
                          <a:cs typeface="+mn-ea"/>
                          <a:sym typeface="+mn-lt"/>
                        </a:rPr>
                        <a:t>用人单位应当按规定妥善保存职业健康监护档案</a:t>
                      </a:r>
                    </a:p>
                    <a:p>
                      <a:pPr indent="0" algn="l">
                        <a:lnSpc>
                          <a:spcPct val="120000"/>
                        </a:lnSpc>
                        <a:spcBef>
                          <a:spcPts val="0"/>
                        </a:spcBef>
                        <a:spcAft>
                          <a:spcPts val="0"/>
                        </a:spcAft>
                        <a:buNone/>
                      </a:pPr>
                      <a:r>
                        <a:rPr lang="zh-CN" altLang="en-US" sz="1600" b="0" spc="130">
                          <a:solidFill>
                            <a:schemeClr val="tx1">
                              <a:lumMod val="75000"/>
                              <a:lumOff val="25000"/>
                            </a:schemeClr>
                          </a:solidFill>
                          <a:latin typeface="+mn-lt"/>
                          <a:ea typeface="+mn-ea"/>
                          <a:cs typeface="+mn-ea"/>
                          <a:sym typeface="+mn-lt"/>
                        </a:rPr>
                        <a:t>劳动者有权查阅、复印其本人职业健康监护档案</a:t>
                      </a:r>
                    </a:p>
                    <a:p>
                      <a:pPr indent="0" algn="l">
                        <a:lnSpc>
                          <a:spcPct val="120000"/>
                        </a:lnSpc>
                        <a:spcBef>
                          <a:spcPts val="0"/>
                        </a:spcBef>
                        <a:spcAft>
                          <a:spcPts val="0"/>
                        </a:spcAft>
                        <a:buNone/>
                      </a:pPr>
                      <a:r>
                        <a:rPr lang="zh-CN" altLang="en-US" sz="1600" b="0" spc="130">
                          <a:solidFill>
                            <a:schemeClr val="tx1">
                              <a:lumMod val="75000"/>
                              <a:lumOff val="25000"/>
                            </a:schemeClr>
                          </a:solidFill>
                          <a:latin typeface="+mn-lt"/>
                          <a:ea typeface="+mn-ea"/>
                          <a:cs typeface="+mn-ea"/>
                          <a:sym typeface="+mn-lt"/>
                        </a:rPr>
                        <a:t>劳动者离开用人单位时，有权索取本人健康监护档案复印件</a:t>
                      </a:r>
                    </a:p>
                  </a:txBody>
                  <a:tcPr marL="317500" marR="317500" marT="215900" marB="2159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r>
            </a:tbl>
          </a:graphicData>
        </a:graphic>
      </p:graphicFrame>
      <p:pic>
        <p:nvPicPr>
          <p:cNvPr id="5" name="图片 4" descr="51miz-E1265907-F8F4565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24470" y="3356610"/>
            <a:ext cx="3144520" cy="31445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049738"/>
                                        </p:tgtEl>
                                        <p:attrNameLst>
                                          <p:attrName>style.visibility</p:attrName>
                                        </p:attrNameLst>
                                      </p:cBhvr>
                                      <p:to>
                                        <p:strVal val="visible"/>
                                      </p:to>
                                    </p:set>
                                    <p:animEffect transition="in" filter="wipe(down)">
                                      <p:cBhvr>
                                        <p:cTn id="15" dur="500"/>
                                        <p:tgtEl>
                                          <p:spTgt spid="10497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strips(downLeft)">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4973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407035" y="404495"/>
            <a:ext cx="2679700" cy="775335"/>
            <a:chOff x="641" y="637"/>
            <a:chExt cx="422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318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法律责任</a:t>
              </a:r>
            </a:p>
          </p:txBody>
        </p:sp>
      </p:grpSp>
      <p:sp>
        <p:nvSpPr>
          <p:cNvPr id="2" name="文本框 1"/>
          <p:cNvSpPr txBox="1"/>
          <p:nvPr/>
        </p:nvSpPr>
        <p:spPr>
          <a:xfrm>
            <a:off x="984250" y="1229043"/>
            <a:ext cx="6086475" cy="4965065"/>
          </a:xfrm>
          <a:prstGeom prst="rect">
            <a:avLst/>
          </a:prstGeom>
          <a:noFill/>
        </p:spPr>
        <p:txBody>
          <a:bodyPr wrap="square" rtlCol="0" anchor="t">
            <a:spAutoFit/>
          </a:bodyPr>
          <a:lstStyle/>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隐瞒技术、工艺、设备、材料所产生的职业病危害而采用的；</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隐瞒本单位职业卫生真实情况的；</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使用国家明令禁止使用的可能产生职业病危害的设备或者材料</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安排未经职业健康检查的劳动者、有职业禁忌的劳动者、未成年工或者孕期、哺乳期女职工从事接触职业病危害的作业或者禁忌作业</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擅自拆除、停止使用职业病防护设备或者应急救援设施的</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违章指挥和强令劳动者进行没有职业病防护措施的作业</a:t>
            </a:r>
          </a:p>
          <a:p>
            <a:pPr marL="285750" indent="-285750" fontAlgn="auto">
              <a:lnSpc>
                <a:spcPct val="18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将产生职业病危害的作业转移给没有职业病防护条件的单位和个人，或者没有职业病防护条件的单位和个人接受产生职业病危害的作业</a:t>
            </a:r>
          </a:p>
        </p:txBody>
      </p:sp>
      <p:grpSp>
        <p:nvGrpSpPr>
          <p:cNvPr id="5" name="组合 4"/>
          <p:cNvGrpSpPr/>
          <p:nvPr/>
        </p:nvGrpSpPr>
        <p:grpSpPr>
          <a:xfrm>
            <a:off x="7608570" y="1618615"/>
            <a:ext cx="3600450" cy="4185920"/>
            <a:chOff x="12209" y="2792"/>
            <a:chExt cx="5670" cy="6592"/>
          </a:xfrm>
        </p:grpSpPr>
        <p:sp>
          <p:nvSpPr>
            <p:cNvPr id="3" name="圆角矩形 2"/>
            <p:cNvSpPr/>
            <p:nvPr/>
          </p:nvSpPr>
          <p:spPr>
            <a:xfrm>
              <a:off x="12209" y="2792"/>
              <a:ext cx="5670" cy="6592"/>
            </a:xfrm>
            <a:prstGeom prst="roundRect">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12673" y="3399"/>
              <a:ext cx="4743" cy="5378"/>
            </a:xfrm>
            <a:prstGeom prst="rect">
              <a:avLst/>
            </a:prstGeom>
            <a:noFill/>
          </p:spPr>
          <p:txBody>
            <a:bodyPr wrap="square" rtlCol="0" anchor="t">
              <a:spAutoFit/>
            </a:bodyPr>
            <a:lstStyle/>
            <a:p>
              <a:pPr>
                <a:lnSpc>
                  <a:spcPct val="150000"/>
                </a:lnSpc>
              </a:pPr>
              <a:r>
                <a:rPr lang="zh-CN" altLang="en-US" b="1" dirty="0">
                  <a:solidFill>
                    <a:srgbClr val="0070C0"/>
                  </a:solidFill>
                  <a:cs typeface="+mn-ea"/>
                  <a:sym typeface="+mn-lt"/>
                </a:rPr>
                <a:t>职业病防治法</a:t>
              </a:r>
            </a:p>
            <a:p>
              <a:pPr>
                <a:lnSpc>
                  <a:spcPct val="150000"/>
                </a:lnSpc>
              </a:pPr>
              <a:r>
                <a:rPr lang="zh-CN" altLang="en-US" b="1" dirty="0">
                  <a:solidFill>
                    <a:srgbClr val="0070C0"/>
                  </a:solidFill>
                  <a:cs typeface="+mn-ea"/>
                  <a:sym typeface="+mn-lt"/>
                </a:rPr>
                <a:t>由卫生行政管理部门责令限期治理，并处五万元以上三十万元以下的罚款；情节严重的，责令停止产生职业病危害的作业，或者提请有关人民政府按照国务院规定的权限责令关闭</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806" name="Rectangle 26"/>
          <p:cNvSpPr/>
          <p:nvPr/>
        </p:nvSpPr>
        <p:spPr bwMode="auto">
          <a:xfrm>
            <a:off x="6960870" y="2348230"/>
            <a:ext cx="3126105" cy="447040"/>
          </a:xfrm>
          <a:prstGeom prst="rect">
            <a:avLst/>
          </a:prstGeom>
          <a:noFill/>
          <a:ln>
            <a:noFill/>
          </a:ln>
        </p:spPr>
        <p:txBody>
          <a:bodyPr lIns="0" tIns="0" rIns="0" bIns="0" anchor="t"/>
          <a:lstStyle/>
          <a:p>
            <a:pPr algn="l" fontAlgn="auto">
              <a:lnSpc>
                <a:spcPct val="150000"/>
              </a:lnSpc>
            </a:pPr>
            <a:r>
              <a:rPr lang="en-US" altLang="zh-CN" sz="1600" dirty="0">
                <a:solidFill>
                  <a:schemeClr val="tx1">
                    <a:lumMod val="75000"/>
                    <a:lumOff val="25000"/>
                  </a:schemeClr>
                </a:solidFill>
                <a:cs typeface="+mn-ea"/>
                <a:sym typeface="+mn-lt"/>
              </a:rPr>
              <a:t>制定职业病防治计划和实施方案</a:t>
            </a:r>
          </a:p>
        </p:txBody>
      </p:sp>
      <p:grpSp>
        <p:nvGrpSpPr>
          <p:cNvPr id="67" name="组合 66"/>
          <p:cNvGrpSpPr/>
          <p:nvPr/>
        </p:nvGrpSpPr>
        <p:grpSpPr>
          <a:xfrm>
            <a:off x="407035" y="404495"/>
            <a:ext cx="2679700" cy="775335"/>
            <a:chOff x="641" y="637"/>
            <a:chExt cx="422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318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企业职责</a:t>
              </a:r>
            </a:p>
          </p:txBody>
        </p:sp>
      </p:grpSp>
      <p:grpSp>
        <p:nvGrpSpPr>
          <p:cNvPr id="5" name="组合 4"/>
          <p:cNvGrpSpPr/>
          <p:nvPr/>
        </p:nvGrpSpPr>
        <p:grpSpPr>
          <a:xfrm>
            <a:off x="911225" y="2420620"/>
            <a:ext cx="3600450" cy="2489200"/>
            <a:chOff x="12322" y="2820"/>
            <a:chExt cx="5670" cy="3920"/>
          </a:xfrm>
        </p:grpSpPr>
        <p:sp>
          <p:nvSpPr>
            <p:cNvPr id="3" name="圆角矩形 2"/>
            <p:cNvSpPr/>
            <p:nvPr/>
          </p:nvSpPr>
          <p:spPr>
            <a:xfrm>
              <a:off x="12322" y="2820"/>
              <a:ext cx="5670" cy="3920"/>
            </a:xfrm>
            <a:prstGeom prst="roundRect">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12673" y="3399"/>
              <a:ext cx="4968" cy="2686"/>
            </a:xfrm>
            <a:prstGeom prst="rect">
              <a:avLst/>
            </a:prstGeom>
            <a:noFill/>
          </p:spPr>
          <p:txBody>
            <a:bodyPr wrap="square" rtlCol="0" anchor="t">
              <a:spAutoFit/>
            </a:bodyPr>
            <a:lstStyle/>
            <a:p>
              <a:pPr>
                <a:lnSpc>
                  <a:spcPct val="150000"/>
                </a:lnSpc>
              </a:pPr>
              <a:r>
                <a:rPr lang="zh-CN" altLang="en-US" b="1" dirty="0">
                  <a:solidFill>
                    <a:srgbClr val="0070C0"/>
                  </a:solidFill>
                  <a:cs typeface="+mn-ea"/>
                  <a:sym typeface="+mn-lt"/>
                </a:rPr>
                <a:t>设置或者指定职业卫生管理机构或者组织，配备专职或者兼职的职业卫生管理人员，负责本单位的职业病防治工作</a:t>
              </a:r>
            </a:p>
          </p:txBody>
        </p:sp>
      </p:grpSp>
      <p:grpSp>
        <p:nvGrpSpPr>
          <p:cNvPr id="11" name="组合 10"/>
          <p:cNvGrpSpPr/>
          <p:nvPr/>
        </p:nvGrpSpPr>
        <p:grpSpPr>
          <a:xfrm>
            <a:off x="4904740" y="1896110"/>
            <a:ext cx="1819910" cy="3511550"/>
            <a:chOff x="7724" y="2986"/>
            <a:chExt cx="2866" cy="5530"/>
          </a:xfrm>
        </p:grpSpPr>
        <p:grpSp>
          <p:nvGrpSpPr>
            <p:cNvPr id="2" name="Group 110"/>
            <p:cNvGrpSpPr/>
            <p:nvPr/>
          </p:nvGrpSpPr>
          <p:grpSpPr>
            <a:xfrm>
              <a:off x="7724" y="2986"/>
              <a:ext cx="2866" cy="5531"/>
              <a:chOff x="3449485" y="474669"/>
              <a:chExt cx="1763960" cy="3404524"/>
            </a:xfrm>
            <a:effectLst/>
          </p:grpSpPr>
          <p:sp>
            <p:nvSpPr>
              <p:cNvPr id="112" name="Freeform 8"/>
              <p:cNvSpPr/>
              <p:nvPr/>
            </p:nvSpPr>
            <p:spPr bwMode="auto">
              <a:xfrm>
                <a:off x="3449485" y="474669"/>
                <a:ext cx="1763960" cy="3404524"/>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313842"/>
              </a:solidFill>
              <a:ln>
                <a:noFill/>
              </a:ln>
              <a:extLst>
                <a:ext uri="{91240B29-F687-4F45-9708-019B960494DF}">
                  <a14:hiddenLine xmlns:a14="http://schemas.microsoft.com/office/drawing/2010/main" w="9525">
                    <a:solidFill>
                      <a:srgbClr val="000000"/>
                    </a:solidFill>
                    <a:round/>
                  </a14:hiddenLine>
                </a:ext>
              </a:extLst>
            </p:spPr>
            <p:txBody>
              <a:bodyPr vert="horz" wrap="square" lIns="114605" tIns="57303" rIns="114605" bIns="57303" numCol="1" anchor="t" anchorCtr="0" compatLnSpc="1"/>
              <a:lstStyle/>
              <a:p>
                <a:pPr defTabSz="913765">
                  <a:lnSpc>
                    <a:spcPct val="150000"/>
                  </a:lnSpc>
                </a:pPr>
                <a:endParaRPr lang="en-US">
                  <a:solidFill>
                    <a:prstClr val="black"/>
                  </a:solidFill>
                  <a:cs typeface="+mn-ea"/>
                  <a:sym typeface="+mn-lt"/>
                </a:endParaRPr>
              </a:p>
            </p:txBody>
          </p:sp>
          <p:sp>
            <p:nvSpPr>
              <p:cNvPr id="113" name="Oval 10"/>
              <p:cNvSpPr>
                <a:spLocks noChangeArrowheads="1"/>
              </p:cNvSpPr>
              <p:nvPr/>
            </p:nvSpPr>
            <p:spPr bwMode="auto">
              <a:xfrm>
                <a:off x="4175702" y="3417974"/>
                <a:ext cx="309503" cy="311525"/>
              </a:xfrm>
              <a:prstGeom prst="ellipse">
                <a:avLst/>
              </a:prstGeom>
              <a:solidFill>
                <a:srgbClr val="0B181F"/>
              </a:solidFill>
              <a:ln>
                <a:noFill/>
              </a:ln>
              <a:extLst>
                <a:ext uri="{91240B29-F687-4F45-9708-019B960494DF}">
                  <a14:hiddenLine xmlns:a14="http://schemas.microsoft.com/office/drawing/2010/main" w="9525">
                    <a:solidFill>
                      <a:srgbClr val="000000"/>
                    </a:solidFill>
                    <a:round/>
                  </a14:hiddenLine>
                </a:ext>
              </a:extLst>
            </p:spPr>
            <p:txBody>
              <a:bodyPr vert="horz" wrap="square" lIns="114605" tIns="57303" rIns="114605" bIns="57303" numCol="1" anchor="t" anchorCtr="0" compatLnSpc="1"/>
              <a:lstStyle/>
              <a:p>
                <a:pPr defTabSz="913765">
                  <a:lnSpc>
                    <a:spcPct val="150000"/>
                  </a:lnSpc>
                </a:pPr>
                <a:endParaRPr lang="en-US">
                  <a:solidFill>
                    <a:prstClr val="black"/>
                  </a:solidFill>
                  <a:cs typeface="+mn-ea"/>
                  <a:sym typeface="+mn-lt"/>
                </a:endParaRPr>
              </a:p>
            </p:txBody>
          </p:sp>
          <p:sp>
            <p:nvSpPr>
              <p:cNvPr id="114" name="Freeform 11"/>
              <p:cNvSpPr/>
              <p:nvPr/>
            </p:nvSpPr>
            <p:spPr bwMode="auto">
              <a:xfrm>
                <a:off x="4021962" y="676958"/>
                <a:ext cx="616982" cy="93053"/>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rgbClr val="0B181F"/>
              </a:solidFill>
              <a:ln>
                <a:noFill/>
              </a:ln>
              <a:extLst>
                <a:ext uri="{91240B29-F687-4F45-9708-019B960494DF}">
                  <a14:hiddenLine xmlns:a14="http://schemas.microsoft.com/office/drawing/2010/main" w="9525">
                    <a:solidFill>
                      <a:srgbClr val="000000"/>
                    </a:solidFill>
                    <a:round/>
                  </a14:hiddenLine>
                </a:ext>
              </a:extLst>
            </p:spPr>
            <p:txBody>
              <a:bodyPr vert="horz" wrap="square" lIns="114605" tIns="57303" rIns="114605" bIns="57303" numCol="1" anchor="t" anchorCtr="0" compatLnSpc="1"/>
              <a:lstStyle/>
              <a:p>
                <a:pPr defTabSz="913765">
                  <a:lnSpc>
                    <a:spcPct val="150000"/>
                  </a:lnSpc>
                </a:pPr>
                <a:endParaRPr lang="en-US">
                  <a:solidFill>
                    <a:prstClr val="black"/>
                  </a:solidFill>
                  <a:cs typeface="+mn-ea"/>
                  <a:sym typeface="+mn-lt"/>
                </a:endParaRPr>
              </a:p>
            </p:txBody>
          </p:sp>
          <p:sp>
            <p:nvSpPr>
              <p:cNvPr id="115" name="Rectangle 9"/>
              <p:cNvSpPr>
                <a:spLocks noChangeArrowheads="1"/>
              </p:cNvSpPr>
              <p:nvPr/>
            </p:nvSpPr>
            <p:spPr bwMode="auto">
              <a:xfrm>
                <a:off x="3556697" y="913637"/>
                <a:ext cx="1549534" cy="2403193"/>
              </a:xfrm>
              <a:prstGeom prst="rect">
                <a:avLst/>
              </a:prstGeom>
              <a:solidFill>
                <a:srgbClr val="F2F3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4605" tIns="57303" rIns="114605" bIns="57303" numCol="1" anchor="t" anchorCtr="0" compatLnSpc="1"/>
              <a:lstStyle/>
              <a:p>
                <a:pPr defTabSz="913765">
                  <a:lnSpc>
                    <a:spcPct val="150000"/>
                  </a:lnSpc>
                </a:pPr>
                <a:endParaRPr lang="en-US">
                  <a:solidFill>
                    <a:prstClr val="black"/>
                  </a:solidFill>
                  <a:cs typeface="+mn-ea"/>
                  <a:sym typeface="+mn-lt"/>
                </a:endParaRPr>
              </a:p>
            </p:txBody>
          </p:sp>
        </p:grpSp>
        <p:grpSp>
          <p:nvGrpSpPr>
            <p:cNvPr id="6" name="Group 1"/>
            <p:cNvGrpSpPr/>
            <p:nvPr/>
          </p:nvGrpSpPr>
          <p:grpSpPr>
            <a:xfrm>
              <a:off x="7899" y="3699"/>
              <a:ext cx="2517" cy="3930"/>
              <a:chOff x="6473032" y="1311241"/>
              <a:chExt cx="1528762" cy="2694350"/>
            </a:xfrm>
          </p:grpSpPr>
          <p:sp>
            <p:nvSpPr>
              <p:cNvPr id="101" name="Rectangle 100"/>
              <p:cNvSpPr/>
              <p:nvPr/>
            </p:nvSpPr>
            <p:spPr>
              <a:xfrm>
                <a:off x="6473032" y="1311241"/>
                <a:ext cx="1528762" cy="542297"/>
              </a:xfrm>
              <a:prstGeom prst="rect">
                <a:avLst/>
              </a:prstGeom>
              <a:solidFill>
                <a:srgbClr val="308BC4"/>
              </a:solidFill>
              <a:ln w="25400" cap="flat" cmpd="sng" algn="ctr">
                <a:noFill/>
                <a:prstDash val="solid"/>
              </a:ln>
              <a:effectLst/>
            </p:spPr>
            <p:txBody>
              <a:bodyPr rtlCol="0" anchor="ctr"/>
              <a:lstStyle/>
              <a:p>
                <a:pPr algn="ctr" defTabSz="913765">
                  <a:lnSpc>
                    <a:spcPct val="150000"/>
                  </a:lnSpc>
                </a:pPr>
                <a:endParaRPr lang="en-US" dirty="0">
                  <a:solidFill>
                    <a:srgbClr val="0076A3"/>
                  </a:solidFill>
                  <a:cs typeface="+mn-ea"/>
                  <a:sym typeface="+mn-lt"/>
                </a:endParaRPr>
              </a:p>
            </p:txBody>
          </p:sp>
          <p:sp>
            <p:nvSpPr>
              <p:cNvPr id="102" name="Rectangle 101"/>
              <p:cNvSpPr/>
              <p:nvPr/>
            </p:nvSpPr>
            <p:spPr>
              <a:xfrm>
                <a:off x="6473032" y="1849254"/>
                <a:ext cx="1528762" cy="542297"/>
              </a:xfrm>
              <a:prstGeom prst="rect">
                <a:avLst/>
              </a:prstGeom>
              <a:solidFill>
                <a:srgbClr val="73C8FF"/>
              </a:solidFill>
              <a:ln w="25400" cap="flat" cmpd="sng" algn="ctr">
                <a:noFill/>
                <a:prstDash val="solid"/>
              </a:ln>
              <a:effectLst/>
            </p:spPr>
            <p:txBody>
              <a:bodyPr rtlCol="0" anchor="ctr"/>
              <a:lstStyle/>
              <a:p>
                <a:pPr algn="ctr" defTabSz="913765">
                  <a:lnSpc>
                    <a:spcPct val="150000"/>
                  </a:lnSpc>
                </a:pPr>
                <a:endParaRPr lang="en-US" dirty="0">
                  <a:solidFill>
                    <a:srgbClr val="0076A3"/>
                  </a:solidFill>
                  <a:cs typeface="+mn-ea"/>
                  <a:sym typeface="+mn-lt"/>
                </a:endParaRPr>
              </a:p>
            </p:txBody>
          </p:sp>
          <p:sp>
            <p:nvSpPr>
              <p:cNvPr id="103" name="Rectangle 102"/>
              <p:cNvSpPr/>
              <p:nvPr/>
            </p:nvSpPr>
            <p:spPr>
              <a:xfrm>
                <a:off x="6473032" y="2387267"/>
                <a:ext cx="1528762" cy="542297"/>
              </a:xfrm>
              <a:prstGeom prst="rect">
                <a:avLst/>
              </a:prstGeom>
              <a:solidFill>
                <a:srgbClr val="308BC4"/>
              </a:solidFill>
              <a:ln w="25400" cap="flat" cmpd="sng" algn="ctr">
                <a:noFill/>
                <a:prstDash val="solid"/>
              </a:ln>
              <a:effectLst/>
            </p:spPr>
            <p:txBody>
              <a:bodyPr rtlCol="0" anchor="ctr"/>
              <a:lstStyle/>
              <a:p>
                <a:pPr algn="ctr" defTabSz="913765">
                  <a:lnSpc>
                    <a:spcPct val="150000"/>
                  </a:lnSpc>
                </a:pPr>
                <a:endParaRPr lang="en-US" dirty="0">
                  <a:solidFill>
                    <a:srgbClr val="0076A3"/>
                  </a:solidFill>
                  <a:cs typeface="+mn-ea"/>
                  <a:sym typeface="+mn-lt"/>
                </a:endParaRPr>
              </a:p>
            </p:txBody>
          </p:sp>
          <p:sp>
            <p:nvSpPr>
              <p:cNvPr id="104" name="Rectangle 103"/>
              <p:cNvSpPr/>
              <p:nvPr/>
            </p:nvSpPr>
            <p:spPr>
              <a:xfrm>
                <a:off x="6473032" y="2925280"/>
                <a:ext cx="1528762" cy="542297"/>
              </a:xfrm>
              <a:prstGeom prst="rect">
                <a:avLst/>
              </a:prstGeom>
              <a:solidFill>
                <a:srgbClr val="73C8FF"/>
              </a:solidFill>
              <a:ln w="25400" cap="flat" cmpd="sng" algn="ctr">
                <a:noFill/>
                <a:prstDash val="solid"/>
              </a:ln>
              <a:effectLst/>
            </p:spPr>
            <p:txBody>
              <a:bodyPr rtlCol="0" anchor="ctr"/>
              <a:lstStyle/>
              <a:p>
                <a:pPr algn="ctr" defTabSz="913765">
                  <a:lnSpc>
                    <a:spcPct val="150000"/>
                  </a:lnSpc>
                </a:pPr>
                <a:endParaRPr lang="en-US" dirty="0">
                  <a:solidFill>
                    <a:srgbClr val="0076A3"/>
                  </a:solidFill>
                  <a:cs typeface="+mn-ea"/>
                  <a:sym typeface="+mn-lt"/>
                </a:endParaRPr>
              </a:p>
            </p:txBody>
          </p:sp>
          <p:sp>
            <p:nvSpPr>
              <p:cNvPr id="105" name="Rectangle 104"/>
              <p:cNvSpPr/>
              <p:nvPr/>
            </p:nvSpPr>
            <p:spPr>
              <a:xfrm>
                <a:off x="6473032" y="3463294"/>
                <a:ext cx="1528762" cy="542297"/>
              </a:xfrm>
              <a:prstGeom prst="rect">
                <a:avLst/>
              </a:prstGeom>
              <a:solidFill>
                <a:srgbClr val="308BC4"/>
              </a:solidFill>
              <a:ln w="25400" cap="flat" cmpd="sng" algn="ctr">
                <a:noFill/>
                <a:prstDash val="solid"/>
              </a:ln>
              <a:effectLst/>
            </p:spPr>
            <p:txBody>
              <a:bodyPr rtlCol="0" anchor="ctr"/>
              <a:lstStyle/>
              <a:p>
                <a:pPr algn="ctr" defTabSz="913765">
                  <a:lnSpc>
                    <a:spcPct val="150000"/>
                  </a:lnSpc>
                </a:pPr>
                <a:endParaRPr lang="en-US" dirty="0">
                  <a:solidFill>
                    <a:srgbClr val="0076A3"/>
                  </a:solidFill>
                  <a:cs typeface="+mn-ea"/>
                  <a:sym typeface="+mn-lt"/>
                </a:endParaRPr>
              </a:p>
            </p:txBody>
          </p:sp>
          <p:sp>
            <p:nvSpPr>
              <p:cNvPr id="106" name="TextBox 105"/>
              <p:cNvSpPr txBox="1"/>
              <p:nvPr/>
            </p:nvSpPr>
            <p:spPr>
              <a:xfrm>
                <a:off x="6884129" y="1364997"/>
                <a:ext cx="706566" cy="472639"/>
              </a:xfrm>
              <a:prstGeom prst="rect">
                <a:avLst/>
              </a:prstGeom>
              <a:noFill/>
            </p:spPr>
            <p:txBody>
              <a:bodyPr wrap="square" lIns="0" tIns="0" rIns="0" bIns="0" rtlCol="0">
                <a:spAutoFit/>
              </a:bodyPr>
              <a:lstStyle/>
              <a:p>
                <a:pPr algn="ctr" defTabSz="913765"/>
                <a:r>
                  <a:rPr lang="en-US" sz="2800" dirty="0">
                    <a:solidFill>
                      <a:prstClr val="white"/>
                    </a:solidFill>
                    <a:cs typeface="+mn-ea"/>
                    <a:sym typeface="+mn-lt"/>
                  </a:rPr>
                  <a:t>01</a:t>
                </a:r>
              </a:p>
            </p:txBody>
          </p:sp>
          <p:sp>
            <p:nvSpPr>
              <p:cNvPr id="107" name="TextBox 106"/>
              <p:cNvSpPr txBox="1"/>
              <p:nvPr/>
            </p:nvSpPr>
            <p:spPr>
              <a:xfrm>
                <a:off x="6884129" y="1879137"/>
                <a:ext cx="706566" cy="472639"/>
              </a:xfrm>
              <a:prstGeom prst="rect">
                <a:avLst/>
              </a:prstGeom>
              <a:noFill/>
            </p:spPr>
            <p:txBody>
              <a:bodyPr wrap="square" lIns="0" tIns="0" rIns="0" bIns="0" rtlCol="0">
                <a:spAutoFit/>
              </a:bodyPr>
              <a:lstStyle/>
              <a:p>
                <a:pPr algn="ctr" defTabSz="913765"/>
                <a:r>
                  <a:rPr lang="en-US" sz="2800" dirty="0">
                    <a:solidFill>
                      <a:prstClr val="white"/>
                    </a:solidFill>
                    <a:cs typeface="+mn-ea"/>
                    <a:sym typeface="+mn-lt"/>
                  </a:rPr>
                  <a:t>02</a:t>
                </a:r>
              </a:p>
            </p:txBody>
          </p:sp>
          <p:sp>
            <p:nvSpPr>
              <p:cNvPr id="108" name="TextBox 107"/>
              <p:cNvSpPr txBox="1"/>
              <p:nvPr/>
            </p:nvSpPr>
            <p:spPr>
              <a:xfrm>
                <a:off x="6884129" y="2376555"/>
                <a:ext cx="706566" cy="472639"/>
              </a:xfrm>
              <a:prstGeom prst="rect">
                <a:avLst/>
              </a:prstGeom>
              <a:noFill/>
            </p:spPr>
            <p:txBody>
              <a:bodyPr wrap="square" lIns="0" tIns="0" rIns="0" bIns="0" rtlCol="0">
                <a:spAutoFit/>
              </a:bodyPr>
              <a:lstStyle/>
              <a:p>
                <a:pPr algn="ctr" defTabSz="913765"/>
                <a:r>
                  <a:rPr lang="en-US" sz="2800" dirty="0">
                    <a:solidFill>
                      <a:prstClr val="white"/>
                    </a:solidFill>
                    <a:cs typeface="+mn-ea"/>
                    <a:sym typeface="+mn-lt"/>
                  </a:rPr>
                  <a:t>03</a:t>
                </a:r>
              </a:p>
            </p:txBody>
          </p:sp>
          <p:sp>
            <p:nvSpPr>
              <p:cNvPr id="109" name="TextBox 108"/>
              <p:cNvSpPr txBox="1"/>
              <p:nvPr/>
            </p:nvSpPr>
            <p:spPr>
              <a:xfrm>
                <a:off x="6884129" y="2940090"/>
                <a:ext cx="706566" cy="472639"/>
              </a:xfrm>
              <a:prstGeom prst="rect">
                <a:avLst/>
              </a:prstGeom>
              <a:noFill/>
            </p:spPr>
            <p:txBody>
              <a:bodyPr wrap="square" lIns="0" tIns="0" rIns="0" bIns="0" rtlCol="0">
                <a:spAutoFit/>
              </a:bodyPr>
              <a:lstStyle/>
              <a:p>
                <a:pPr algn="ctr" defTabSz="913765"/>
                <a:r>
                  <a:rPr lang="en-US" sz="2800" dirty="0">
                    <a:solidFill>
                      <a:prstClr val="white"/>
                    </a:solidFill>
                    <a:cs typeface="+mn-ea"/>
                    <a:sym typeface="+mn-lt"/>
                  </a:rPr>
                  <a:t>04</a:t>
                </a:r>
              </a:p>
            </p:txBody>
          </p:sp>
          <p:sp>
            <p:nvSpPr>
              <p:cNvPr id="110" name="TextBox 109"/>
              <p:cNvSpPr txBox="1"/>
              <p:nvPr/>
            </p:nvSpPr>
            <p:spPr>
              <a:xfrm>
                <a:off x="6884129" y="3478104"/>
                <a:ext cx="706566" cy="472639"/>
              </a:xfrm>
              <a:prstGeom prst="rect">
                <a:avLst/>
              </a:prstGeom>
              <a:noFill/>
            </p:spPr>
            <p:txBody>
              <a:bodyPr wrap="square" lIns="0" tIns="0" rIns="0" bIns="0" rtlCol="0">
                <a:spAutoFit/>
              </a:bodyPr>
              <a:lstStyle/>
              <a:p>
                <a:pPr algn="ctr" defTabSz="913765"/>
                <a:r>
                  <a:rPr lang="en-US" sz="2800" dirty="0">
                    <a:solidFill>
                      <a:prstClr val="white"/>
                    </a:solidFill>
                    <a:cs typeface="+mn-ea"/>
                    <a:sym typeface="+mn-lt"/>
                  </a:rPr>
                  <a:t>05</a:t>
                </a:r>
              </a:p>
            </p:txBody>
          </p:sp>
        </p:grpSp>
      </p:grpSp>
      <p:sp>
        <p:nvSpPr>
          <p:cNvPr id="7" name="Rectangle 26"/>
          <p:cNvSpPr/>
          <p:nvPr/>
        </p:nvSpPr>
        <p:spPr bwMode="auto">
          <a:xfrm>
            <a:off x="6960870" y="2878455"/>
            <a:ext cx="4720590" cy="447040"/>
          </a:xfrm>
          <a:prstGeom prst="rect">
            <a:avLst/>
          </a:prstGeom>
          <a:noFill/>
          <a:ln>
            <a:noFill/>
          </a:ln>
        </p:spPr>
        <p:txBody>
          <a:bodyPr lIns="0" tIns="0" rIns="0" bIns="0" anchor="t"/>
          <a:lstStyle/>
          <a:p>
            <a:pPr algn="l" fontAlgn="auto">
              <a:lnSpc>
                <a:spcPct val="150000"/>
              </a:lnSpc>
            </a:pPr>
            <a:r>
              <a:rPr lang="en-US" altLang="zh-CN" sz="1600" dirty="0">
                <a:solidFill>
                  <a:schemeClr val="tx1">
                    <a:lumMod val="75000"/>
                    <a:lumOff val="25000"/>
                  </a:schemeClr>
                </a:solidFill>
                <a:cs typeface="+mn-ea"/>
                <a:sym typeface="+mn-lt"/>
              </a:rPr>
              <a:t>建立、健全职业卫生管理制度和操作规程</a:t>
            </a:r>
          </a:p>
        </p:txBody>
      </p:sp>
      <p:sp>
        <p:nvSpPr>
          <p:cNvPr id="8" name="Rectangle 26"/>
          <p:cNvSpPr/>
          <p:nvPr/>
        </p:nvSpPr>
        <p:spPr bwMode="auto">
          <a:xfrm>
            <a:off x="6960870" y="3408680"/>
            <a:ext cx="4720590" cy="447040"/>
          </a:xfrm>
          <a:prstGeom prst="rect">
            <a:avLst/>
          </a:prstGeom>
          <a:noFill/>
          <a:ln>
            <a:noFill/>
          </a:ln>
        </p:spPr>
        <p:txBody>
          <a:bodyPr lIns="0" tIns="0" rIns="0" bIns="0" anchor="t"/>
          <a:lstStyle/>
          <a:p>
            <a:pPr algn="l" fontAlgn="auto">
              <a:lnSpc>
                <a:spcPct val="150000"/>
              </a:lnSpc>
            </a:pPr>
            <a:r>
              <a:rPr lang="en-US" altLang="zh-CN" sz="1600" dirty="0">
                <a:solidFill>
                  <a:schemeClr val="tx1">
                    <a:lumMod val="75000"/>
                    <a:lumOff val="25000"/>
                  </a:schemeClr>
                </a:solidFill>
                <a:cs typeface="+mn-ea"/>
                <a:sym typeface="+mn-lt"/>
              </a:rPr>
              <a:t>建立、健全职业病危害事故应急救援预案</a:t>
            </a:r>
          </a:p>
          <a:p>
            <a:pPr algn="l" fontAlgn="auto">
              <a:lnSpc>
                <a:spcPct val="150000"/>
              </a:lnSpc>
            </a:pPr>
            <a:endParaRPr lang="en-US" altLang="zh-CN" sz="1600" dirty="0">
              <a:solidFill>
                <a:schemeClr val="tx1">
                  <a:lumMod val="75000"/>
                  <a:lumOff val="25000"/>
                </a:schemeClr>
              </a:solidFill>
              <a:cs typeface="+mn-ea"/>
              <a:sym typeface="+mn-lt"/>
            </a:endParaRPr>
          </a:p>
        </p:txBody>
      </p:sp>
      <p:sp>
        <p:nvSpPr>
          <p:cNvPr id="9" name="Rectangle 26"/>
          <p:cNvSpPr/>
          <p:nvPr/>
        </p:nvSpPr>
        <p:spPr bwMode="auto">
          <a:xfrm>
            <a:off x="6960870" y="3938905"/>
            <a:ext cx="4720590" cy="447040"/>
          </a:xfrm>
          <a:prstGeom prst="rect">
            <a:avLst/>
          </a:prstGeom>
          <a:noFill/>
          <a:ln>
            <a:noFill/>
          </a:ln>
        </p:spPr>
        <p:txBody>
          <a:bodyPr lIns="0" tIns="0" rIns="0" bIns="0" anchor="t"/>
          <a:lstStyle/>
          <a:p>
            <a:pPr algn="l" fontAlgn="auto">
              <a:lnSpc>
                <a:spcPct val="150000"/>
              </a:lnSpc>
            </a:pPr>
            <a:r>
              <a:rPr lang="en-US" altLang="zh-CN" sz="1600" dirty="0">
                <a:solidFill>
                  <a:schemeClr val="tx1">
                    <a:lumMod val="75000"/>
                    <a:lumOff val="25000"/>
                  </a:schemeClr>
                </a:solidFill>
                <a:cs typeface="+mn-ea"/>
                <a:sym typeface="+mn-lt"/>
              </a:rPr>
              <a:t>建立、健全工作场所职业病危害因素监测及评价制度</a:t>
            </a:r>
          </a:p>
        </p:txBody>
      </p:sp>
      <p:sp>
        <p:nvSpPr>
          <p:cNvPr id="10" name="Rectangle 26"/>
          <p:cNvSpPr/>
          <p:nvPr/>
        </p:nvSpPr>
        <p:spPr bwMode="auto">
          <a:xfrm>
            <a:off x="6960870" y="4469130"/>
            <a:ext cx="4720590" cy="447040"/>
          </a:xfrm>
          <a:prstGeom prst="rect">
            <a:avLst/>
          </a:prstGeom>
          <a:noFill/>
          <a:ln>
            <a:noFill/>
          </a:ln>
        </p:spPr>
        <p:txBody>
          <a:bodyPr lIns="0" tIns="0" rIns="0" bIns="0" anchor="t"/>
          <a:lstStyle/>
          <a:p>
            <a:pPr algn="l" fontAlgn="auto">
              <a:lnSpc>
                <a:spcPct val="150000"/>
              </a:lnSpc>
            </a:pPr>
            <a:r>
              <a:rPr lang="en-US" altLang="zh-CN" sz="1600" dirty="0">
                <a:solidFill>
                  <a:schemeClr val="tx1">
                    <a:lumMod val="75000"/>
                    <a:lumOff val="25000"/>
                  </a:schemeClr>
                </a:solidFill>
                <a:cs typeface="+mn-ea"/>
                <a:sym typeface="+mn-lt"/>
              </a:rPr>
              <a:t>建立、健全职业卫生档案和劳动者健康监护档案</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par>
                          <p:cTn id="13" fill="hold">
                            <p:stCondLst>
                              <p:cond delay="500"/>
                            </p:stCondLst>
                            <p:childTnLst>
                              <p:par>
                                <p:cTn id="14" presetID="2" presetClass="entr" presetSubtype="4" fill="hold" grpId="1" nodeType="afterEffect">
                                  <p:stCondLst>
                                    <p:cond delay="0"/>
                                  </p:stCondLst>
                                  <p:childTnLst>
                                    <p:set>
                                      <p:cBhvr>
                                        <p:cTn id="15" dur="1" fill="hold">
                                          <p:stCondLst>
                                            <p:cond delay="0"/>
                                          </p:stCondLst>
                                        </p:cTn>
                                        <p:tgtEl>
                                          <p:spTgt spid="1049806"/>
                                        </p:tgtEl>
                                        <p:attrNameLst>
                                          <p:attrName>style.visibility</p:attrName>
                                        </p:attrNameLst>
                                      </p:cBhvr>
                                      <p:to>
                                        <p:strVal val="visible"/>
                                      </p:to>
                                    </p:set>
                                    <p:anim calcmode="lin" valueType="num">
                                      <p:cBhvr additive="base">
                                        <p:cTn id="16" dur="500" fill="hold"/>
                                        <p:tgtEl>
                                          <p:spTgt spid="1049806"/>
                                        </p:tgtEl>
                                        <p:attrNameLst>
                                          <p:attrName>ppt_x</p:attrName>
                                        </p:attrNameLst>
                                      </p:cBhvr>
                                      <p:tavLst>
                                        <p:tav tm="0">
                                          <p:val>
                                            <p:strVal val="#ppt_x"/>
                                          </p:val>
                                        </p:tav>
                                        <p:tav tm="100000">
                                          <p:val>
                                            <p:strVal val="#ppt_x"/>
                                          </p:val>
                                        </p:tav>
                                      </p:tavLst>
                                    </p:anim>
                                    <p:anim calcmode="lin" valueType="num">
                                      <p:cBhvr additive="base">
                                        <p:cTn id="17" dur="500" fill="hold"/>
                                        <p:tgtEl>
                                          <p:spTgt spid="1049806"/>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1"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grpId="1"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grpId="1"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grpId="1"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806" grpId="0"/>
      <p:bldP spid="1049806" grpId="1"/>
      <p:bldP spid="7" grpId="0"/>
      <p:bldP spid="7" grpId="1"/>
      <p:bldP spid="8" grpId="0"/>
      <p:bldP spid="8" grpId="1"/>
      <p:bldP spid="9" grpId="0"/>
      <p:bldP spid="9" grpId="1"/>
      <p:bldP spid="10" grpId="0"/>
      <p:bldP spid="10"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828" name="矩形 3"/>
          <p:cNvSpPr/>
          <p:nvPr/>
        </p:nvSpPr>
        <p:spPr>
          <a:xfrm>
            <a:off x="1127760" y="1484823"/>
            <a:ext cx="5746327" cy="458908"/>
          </a:xfrm>
          <a:prstGeom prst="rect">
            <a:avLst/>
          </a:prstGeom>
        </p:spPr>
        <p:txBody>
          <a:bodyPr wrap="square">
            <a:spAutoFit/>
            <a:scene3d>
              <a:camera prst="orthographicFront"/>
              <a:lightRig rig="threePt" dir="t">
                <a:rot lat="0" lon="0" rev="0"/>
              </a:lightRig>
            </a:scene3d>
            <a:sp3d prstMaterial="matte"/>
          </a:bodyPr>
          <a:lstStyle/>
          <a:p>
            <a:pPr algn="just">
              <a:lnSpc>
                <a:spcPct val="150000"/>
              </a:lnSpc>
            </a:pPr>
            <a:r>
              <a:rPr lang="zh-CN" altLang="en-US" b="1">
                <a:solidFill>
                  <a:srgbClr val="0070C0"/>
                </a:solidFill>
                <a:cs typeface="+mn-ea"/>
                <a:sym typeface="+mn-lt"/>
              </a:rPr>
              <a:t>工作场所职业卫生监督管理规定</a:t>
            </a:r>
            <a:r>
              <a:rPr lang="en-US" altLang="zh-CN" b="1">
                <a:solidFill>
                  <a:srgbClr val="0070C0"/>
                </a:solidFill>
                <a:cs typeface="+mn-ea"/>
                <a:sym typeface="+mn-lt"/>
              </a:rPr>
              <a:t>/</a:t>
            </a:r>
            <a:r>
              <a:rPr lang="zh-CN" altLang="en-US" b="1" dirty="0">
                <a:solidFill>
                  <a:srgbClr val="0070C0"/>
                </a:solidFill>
                <a:cs typeface="+mn-ea"/>
                <a:sym typeface="+mn-lt"/>
              </a:rPr>
              <a:t>用人单位职责</a:t>
            </a:r>
          </a:p>
        </p:txBody>
      </p:sp>
      <p:grpSp>
        <p:nvGrpSpPr>
          <p:cNvPr id="446" name="组合 18"/>
          <p:cNvGrpSpPr/>
          <p:nvPr/>
        </p:nvGrpSpPr>
        <p:grpSpPr>
          <a:xfrm>
            <a:off x="3719894" y="5550548"/>
            <a:ext cx="5403427" cy="566481"/>
            <a:chOff x="4738489" y="3823277"/>
            <a:chExt cx="4052570" cy="424861"/>
          </a:xfrm>
        </p:grpSpPr>
        <p:sp>
          <p:nvSpPr>
            <p:cNvPr id="1049839" name="矩形 19"/>
            <p:cNvSpPr/>
            <p:nvPr/>
          </p:nvSpPr>
          <p:spPr>
            <a:xfrm>
              <a:off x="4738489" y="3859537"/>
              <a:ext cx="648073" cy="313643"/>
            </a:xfrm>
            <a:prstGeom prst="rect">
              <a:avLst/>
            </a:prstGeom>
          </p:spPr>
          <p:txBody>
            <a:bodyPr wrap="square">
              <a:spAutoFit/>
              <a:scene3d>
                <a:camera prst="orthographicFront"/>
                <a:lightRig rig="threePt" dir="t">
                  <a:rot lat="0" lon="0" rev="0"/>
                </a:lightRig>
              </a:scene3d>
              <a:sp3d prstMaterial="matte"/>
            </a:bodyPr>
            <a:lstStyle/>
            <a:p>
              <a:pPr algn="just">
                <a:lnSpc>
                  <a:spcPct val="150000"/>
                </a:lnSpc>
              </a:pPr>
              <a:endParaRPr lang="zh-CN" altLang="en-US" sz="1600" b="1">
                <a:solidFill>
                  <a:schemeClr val="tx1"/>
                </a:solidFill>
                <a:cs typeface="+mn-ea"/>
                <a:sym typeface="+mn-lt"/>
              </a:endParaRPr>
            </a:p>
          </p:txBody>
        </p:sp>
        <p:sp>
          <p:nvSpPr>
            <p:cNvPr id="1049840" name="Freeform 1690"/>
            <p:cNvSpPr/>
            <p:nvPr/>
          </p:nvSpPr>
          <p:spPr bwMode="auto">
            <a:xfrm>
              <a:off x="4846501" y="3934495"/>
              <a:ext cx="432048" cy="313643"/>
            </a:xfrm>
            <a:custGeom>
              <a:avLst/>
              <a:gdLst/>
              <a:ahLst/>
              <a:cxnLst/>
              <a:rect l="l" t="t" r="r" b="b"/>
              <a:pathLst>
                <a:path w="487363" h="434985">
                  <a:moveTo>
                    <a:pt x="304800" y="295285"/>
                  </a:moveTo>
                  <a:lnTo>
                    <a:pt x="307943" y="307985"/>
                  </a:lnTo>
                  <a:cubicBezTo>
                    <a:pt x="307952" y="307991"/>
                    <a:pt x="309043" y="308768"/>
                    <a:pt x="446218" y="406410"/>
                  </a:cubicBezTo>
                  <a:cubicBezTo>
                    <a:pt x="449360" y="406410"/>
                    <a:pt x="449360" y="406410"/>
                    <a:pt x="452503" y="406410"/>
                  </a:cubicBezTo>
                  <a:lnTo>
                    <a:pt x="455645" y="393710"/>
                  </a:lnTo>
                  <a:cubicBezTo>
                    <a:pt x="455636" y="393704"/>
                    <a:pt x="454532" y="392935"/>
                    <a:pt x="314228" y="295285"/>
                  </a:cubicBezTo>
                  <a:cubicBezTo>
                    <a:pt x="311085" y="292110"/>
                    <a:pt x="307943" y="292110"/>
                    <a:pt x="304800" y="295285"/>
                  </a:cubicBezTo>
                  <a:close/>
                  <a:moveTo>
                    <a:pt x="171450" y="295285"/>
                  </a:moveTo>
                  <a:cubicBezTo>
                    <a:pt x="171443" y="295290"/>
                    <a:pt x="170485" y="295965"/>
                    <a:pt x="31750" y="393710"/>
                  </a:cubicBezTo>
                  <a:cubicBezTo>
                    <a:pt x="28575" y="396885"/>
                    <a:pt x="28575" y="400060"/>
                    <a:pt x="31750" y="403235"/>
                  </a:cubicBezTo>
                  <a:cubicBezTo>
                    <a:pt x="38100" y="406410"/>
                    <a:pt x="38100" y="406410"/>
                    <a:pt x="41275" y="406410"/>
                  </a:cubicBezTo>
                  <a:cubicBezTo>
                    <a:pt x="41288" y="406402"/>
                    <a:pt x="42592" y="405482"/>
                    <a:pt x="180975" y="307985"/>
                  </a:cubicBezTo>
                  <a:lnTo>
                    <a:pt x="184150" y="295285"/>
                  </a:lnTo>
                  <a:cubicBezTo>
                    <a:pt x="180975" y="292110"/>
                    <a:pt x="177800" y="292110"/>
                    <a:pt x="171450" y="295285"/>
                  </a:cubicBezTo>
                  <a:close/>
                  <a:moveTo>
                    <a:pt x="25318" y="142885"/>
                  </a:moveTo>
                  <a:cubicBezTo>
                    <a:pt x="28482" y="142885"/>
                    <a:pt x="28482" y="142885"/>
                    <a:pt x="243682" y="292110"/>
                  </a:cubicBezTo>
                  <a:cubicBezTo>
                    <a:pt x="243693" y="292103"/>
                    <a:pt x="245225" y="291041"/>
                    <a:pt x="458881" y="142885"/>
                  </a:cubicBezTo>
                  <a:cubicBezTo>
                    <a:pt x="474704" y="142885"/>
                    <a:pt x="487363" y="152410"/>
                    <a:pt x="487363" y="165110"/>
                  </a:cubicBezTo>
                  <a:cubicBezTo>
                    <a:pt x="487363" y="165122"/>
                    <a:pt x="487363" y="166805"/>
                    <a:pt x="487363" y="409585"/>
                  </a:cubicBezTo>
                  <a:cubicBezTo>
                    <a:pt x="487363" y="422285"/>
                    <a:pt x="474704" y="434985"/>
                    <a:pt x="462046" y="434985"/>
                  </a:cubicBezTo>
                  <a:cubicBezTo>
                    <a:pt x="462028" y="434985"/>
                    <a:pt x="459294" y="434985"/>
                    <a:pt x="25318" y="434985"/>
                  </a:cubicBezTo>
                  <a:cubicBezTo>
                    <a:pt x="12659" y="434985"/>
                    <a:pt x="0" y="422285"/>
                    <a:pt x="0" y="409585"/>
                  </a:cubicBezTo>
                  <a:cubicBezTo>
                    <a:pt x="0" y="409573"/>
                    <a:pt x="0" y="407876"/>
                    <a:pt x="0" y="165110"/>
                  </a:cubicBezTo>
                  <a:cubicBezTo>
                    <a:pt x="0" y="152410"/>
                    <a:pt x="12659" y="142885"/>
                    <a:pt x="25318" y="142885"/>
                  </a:cubicBezTo>
                  <a:close/>
                  <a:moveTo>
                    <a:pt x="243682" y="0"/>
                  </a:moveTo>
                  <a:cubicBezTo>
                    <a:pt x="249215" y="0"/>
                    <a:pt x="254749" y="1578"/>
                    <a:pt x="259493" y="4734"/>
                  </a:cubicBezTo>
                  <a:cubicBezTo>
                    <a:pt x="259493" y="4734"/>
                    <a:pt x="259493" y="4734"/>
                    <a:pt x="430251" y="115189"/>
                  </a:cubicBezTo>
                  <a:cubicBezTo>
                    <a:pt x="436576" y="121501"/>
                    <a:pt x="439738" y="130969"/>
                    <a:pt x="430251" y="134125"/>
                  </a:cubicBezTo>
                  <a:lnTo>
                    <a:pt x="259493" y="254048"/>
                  </a:lnTo>
                  <a:cubicBezTo>
                    <a:pt x="250006" y="260360"/>
                    <a:pt x="237357" y="260360"/>
                    <a:pt x="227871" y="254048"/>
                  </a:cubicBezTo>
                  <a:cubicBezTo>
                    <a:pt x="227871" y="254048"/>
                    <a:pt x="227871" y="254048"/>
                    <a:pt x="57112" y="134125"/>
                  </a:cubicBezTo>
                  <a:cubicBezTo>
                    <a:pt x="47625" y="130969"/>
                    <a:pt x="47625" y="121501"/>
                    <a:pt x="57112" y="115189"/>
                  </a:cubicBezTo>
                  <a:cubicBezTo>
                    <a:pt x="57112" y="115189"/>
                    <a:pt x="57112" y="115189"/>
                    <a:pt x="227871" y="4734"/>
                  </a:cubicBezTo>
                  <a:cubicBezTo>
                    <a:pt x="232614" y="1578"/>
                    <a:pt x="238148" y="0"/>
                    <a:pt x="243682" y="0"/>
                  </a:cubicBezTo>
                  <a:close/>
                </a:path>
              </a:pathLst>
            </a:custGeom>
          </p:spPr>
          <p:txBody>
            <a:bodyPr wrap="square">
              <a:spAutoFit/>
              <a:scene3d>
                <a:camera prst="orthographicFront"/>
                <a:lightRig rig="threePt" dir="t">
                  <a:rot lat="0" lon="0" rev="0"/>
                </a:lightRig>
              </a:scene3d>
              <a:sp3d prstMaterial="matte"/>
            </a:bodyPr>
            <a:lstStyle/>
            <a:p>
              <a:pPr algn="just">
                <a:lnSpc>
                  <a:spcPct val="150000"/>
                </a:lnSpc>
              </a:pPr>
              <a:endParaRPr lang="zh-CN" altLang="en-US" sz="1600" b="1">
                <a:cs typeface="+mn-ea"/>
                <a:sym typeface="+mn-lt"/>
              </a:endParaRPr>
            </a:p>
          </p:txBody>
        </p:sp>
        <p:sp>
          <p:nvSpPr>
            <p:cNvPr id="1049841" name="矩形 21"/>
            <p:cNvSpPr/>
            <p:nvPr/>
          </p:nvSpPr>
          <p:spPr>
            <a:xfrm>
              <a:off x="5508109" y="3823277"/>
              <a:ext cx="3282950" cy="313643"/>
            </a:xfrm>
            <a:prstGeom prst="rect">
              <a:avLst/>
            </a:prstGeom>
          </p:spPr>
          <p:txBody>
            <a:bodyPr wrap="square">
              <a:spAutoFit/>
              <a:scene3d>
                <a:camera prst="orthographicFront"/>
                <a:lightRig rig="threePt" dir="t">
                  <a:rot lat="0" lon="0" rev="0"/>
                </a:lightRig>
              </a:scene3d>
              <a:sp3d prstMaterial="matte"/>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endParaRPr lang="zh-CN" altLang="en-US" sz="1600" b="1" dirty="0">
                <a:cs typeface="+mn-ea"/>
                <a:sym typeface="+mn-lt"/>
              </a:endParaRPr>
            </a:p>
          </p:txBody>
        </p:sp>
      </p:grpSp>
      <p:grpSp>
        <p:nvGrpSpPr>
          <p:cNvPr id="67" name="组合 66"/>
          <p:cNvGrpSpPr/>
          <p:nvPr/>
        </p:nvGrpSpPr>
        <p:grpSpPr>
          <a:xfrm>
            <a:off x="407670" y="476885"/>
            <a:ext cx="2679700" cy="775335"/>
            <a:chOff x="641" y="637"/>
            <a:chExt cx="422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318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企业职责</a:t>
              </a:r>
            </a:p>
          </p:txBody>
        </p:sp>
      </p:grpSp>
      <p:sp>
        <p:nvSpPr>
          <p:cNvPr id="2" name="文本框 1"/>
          <p:cNvSpPr txBox="1"/>
          <p:nvPr/>
        </p:nvSpPr>
        <p:spPr>
          <a:xfrm>
            <a:off x="1127760" y="2132965"/>
            <a:ext cx="5652135" cy="3576955"/>
          </a:xfrm>
          <a:prstGeom prst="rect">
            <a:avLst/>
          </a:prstGeom>
          <a:noFill/>
        </p:spPr>
        <p:txBody>
          <a:bodyPr wrap="square" rtlCol="0" anchor="t">
            <a:spAutoFit/>
          </a:bodyPr>
          <a:lstStyle/>
          <a:p>
            <a:pPr marL="342900" indent="-342900" algn="just" fontAlgn="auto">
              <a:lnSpc>
                <a:spcPct val="150000"/>
              </a:lnSpc>
              <a:buClr>
                <a:srgbClr val="0070C0"/>
              </a:buClr>
              <a:buFont typeface="+mj-lt"/>
              <a:buAutoNum type="arabicPeriod"/>
            </a:pPr>
            <a:r>
              <a:rPr lang="zh-CN" altLang="en-US" sz="1600" dirty="0">
                <a:solidFill>
                  <a:schemeClr val="tx1">
                    <a:lumMod val="75000"/>
                    <a:lumOff val="25000"/>
                  </a:schemeClr>
                </a:solidFill>
                <a:cs typeface="+mn-ea"/>
                <a:sym typeface="+mn-lt"/>
              </a:rPr>
              <a:t>危害严重的用人单位，应当设置或指定职业卫生管理机构，配备专职职业卫生管理人员</a:t>
            </a:r>
          </a:p>
          <a:p>
            <a:pPr marL="342900" indent="-342900" algn="just" fontAlgn="auto">
              <a:lnSpc>
                <a:spcPct val="150000"/>
              </a:lnSpc>
              <a:buClr>
                <a:srgbClr val="0070C0"/>
              </a:buClr>
              <a:buFont typeface="+mj-lt"/>
              <a:buAutoNum type="arabicPeriod"/>
            </a:pPr>
            <a:endParaRPr lang="zh-CN" altLang="en-US" sz="800" dirty="0">
              <a:solidFill>
                <a:schemeClr val="tx1">
                  <a:lumMod val="75000"/>
                  <a:lumOff val="25000"/>
                </a:schemeClr>
              </a:solidFill>
              <a:cs typeface="+mn-ea"/>
              <a:sym typeface="+mn-lt"/>
            </a:endParaRPr>
          </a:p>
          <a:p>
            <a:pPr marL="342900" indent="-342900" algn="just" fontAlgn="auto">
              <a:lnSpc>
                <a:spcPct val="150000"/>
              </a:lnSpc>
              <a:buClr>
                <a:srgbClr val="0070C0"/>
              </a:buClr>
              <a:buFont typeface="+mj-lt"/>
              <a:buAutoNum type="arabicPeriod"/>
            </a:pPr>
            <a:r>
              <a:rPr lang="zh-CN" altLang="en-US" sz="1600" dirty="0">
                <a:solidFill>
                  <a:schemeClr val="tx1">
                    <a:lumMod val="75000"/>
                    <a:lumOff val="25000"/>
                  </a:schemeClr>
                </a:solidFill>
                <a:cs typeface="+mn-ea"/>
                <a:sym typeface="+mn-lt"/>
              </a:rPr>
              <a:t>主要负责人和管理人员应当具备相适应的职业卫生知识和管理能力，并接受职业卫生培训</a:t>
            </a:r>
          </a:p>
          <a:p>
            <a:pPr marL="342900" indent="-342900" algn="just" fontAlgn="auto">
              <a:lnSpc>
                <a:spcPct val="150000"/>
              </a:lnSpc>
              <a:buClr>
                <a:srgbClr val="0070C0"/>
              </a:buClr>
              <a:buFont typeface="+mj-lt"/>
              <a:buAutoNum type="arabicPeriod"/>
            </a:pPr>
            <a:endParaRPr lang="zh-CN" altLang="en-US" sz="800" dirty="0">
              <a:solidFill>
                <a:schemeClr val="tx1">
                  <a:lumMod val="75000"/>
                  <a:lumOff val="25000"/>
                </a:schemeClr>
              </a:solidFill>
              <a:cs typeface="+mn-ea"/>
              <a:sym typeface="+mn-lt"/>
            </a:endParaRPr>
          </a:p>
          <a:p>
            <a:pPr marL="342900" indent="-342900" algn="just" fontAlgn="auto">
              <a:lnSpc>
                <a:spcPct val="150000"/>
              </a:lnSpc>
              <a:buClr>
                <a:srgbClr val="0070C0"/>
              </a:buClr>
              <a:buFont typeface="+mj-lt"/>
              <a:buAutoNum type="arabicPeriod"/>
            </a:pPr>
            <a:r>
              <a:rPr lang="zh-CN" altLang="en-US" sz="1600" dirty="0">
                <a:solidFill>
                  <a:schemeClr val="tx1">
                    <a:lumMod val="75000"/>
                    <a:lumOff val="25000"/>
                  </a:schemeClr>
                </a:solidFill>
                <a:cs typeface="+mn-ea"/>
                <a:sym typeface="+mn-lt"/>
              </a:rPr>
              <a:t>用人单位应当对劳动者进行上岗前的职业卫生培训和在岗期间的定期职业卫生培训</a:t>
            </a:r>
          </a:p>
          <a:p>
            <a:pPr marL="342900" indent="-342900" algn="just" fontAlgn="auto">
              <a:lnSpc>
                <a:spcPct val="150000"/>
              </a:lnSpc>
              <a:buClr>
                <a:srgbClr val="0070C0"/>
              </a:buClr>
              <a:buFont typeface="+mj-lt"/>
              <a:buAutoNum type="arabicPeriod"/>
            </a:pPr>
            <a:endParaRPr lang="zh-CN" altLang="en-US" sz="700" dirty="0">
              <a:solidFill>
                <a:schemeClr val="tx1">
                  <a:lumMod val="75000"/>
                  <a:lumOff val="25000"/>
                </a:schemeClr>
              </a:solidFill>
              <a:cs typeface="+mn-ea"/>
              <a:sym typeface="+mn-lt"/>
            </a:endParaRPr>
          </a:p>
          <a:p>
            <a:pPr marL="342900" indent="-342900" algn="just" fontAlgn="auto">
              <a:lnSpc>
                <a:spcPct val="150000"/>
              </a:lnSpc>
              <a:buClr>
                <a:srgbClr val="0070C0"/>
              </a:buClr>
              <a:buFont typeface="+mj-lt"/>
              <a:buAutoNum type="arabicPeriod"/>
            </a:pPr>
            <a:r>
              <a:rPr lang="zh-CN" altLang="en-US" sz="1600" dirty="0">
                <a:solidFill>
                  <a:schemeClr val="tx1">
                    <a:lumMod val="75000"/>
                    <a:lumOff val="25000"/>
                  </a:schemeClr>
                </a:solidFill>
                <a:cs typeface="+mn-ea"/>
                <a:sym typeface="+mn-lt"/>
              </a:rPr>
              <a:t>用人单位发生职业病危害事故，应当及时向所在地安全生产监督管理部门和有关部门报告</a:t>
            </a:r>
          </a:p>
        </p:txBody>
      </p:sp>
      <p:pic>
        <p:nvPicPr>
          <p:cNvPr id="3" name="图片 2" descr="51miz-E1218261-A821BB5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73875" y="1916430"/>
            <a:ext cx="4790440" cy="35928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859" name="圆角矩形 2"/>
          <p:cNvSpPr/>
          <p:nvPr/>
        </p:nvSpPr>
        <p:spPr>
          <a:xfrm>
            <a:off x="4006533" y="1293072"/>
            <a:ext cx="11904133" cy="552775"/>
          </a:xfrm>
          <a:prstGeom prst="roundRect">
            <a:avLst/>
          </a:prstGeom>
        </p:spPr>
        <p:txBody>
          <a:bodyPr wrap="square">
            <a:spAutoFit/>
            <a:scene3d>
              <a:camera prst="orthographicFront"/>
              <a:lightRig rig="threePt" dir="t">
                <a:rot lat="0" lon="0" rev="0"/>
              </a:lightRig>
            </a:scene3d>
            <a:sp3d prstMaterial="matte"/>
          </a:bodyPr>
          <a:lstStyle/>
          <a:p>
            <a:pPr algn="just">
              <a:lnSpc>
                <a:spcPct val="150000"/>
              </a:lnSpc>
            </a:pPr>
            <a:r>
              <a:rPr lang="zh-CN" altLang="en-US" sz="2000" b="1">
                <a:solidFill>
                  <a:srgbClr val="0070C0"/>
                </a:solidFill>
                <a:cs typeface="+mn-ea"/>
                <a:sym typeface="+mn-lt"/>
              </a:rPr>
              <a:t>产生职业病危害的用人单位的工作场所应当符合下列基本要求：</a:t>
            </a:r>
          </a:p>
        </p:txBody>
      </p:sp>
      <p:grpSp>
        <p:nvGrpSpPr>
          <p:cNvPr id="67" name="组合 66"/>
          <p:cNvGrpSpPr/>
          <p:nvPr/>
        </p:nvGrpSpPr>
        <p:grpSpPr>
          <a:xfrm>
            <a:off x="407670" y="476885"/>
            <a:ext cx="2679700" cy="775335"/>
            <a:chOff x="641" y="637"/>
            <a:chExt cx="422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318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企业职责</a:t>
              </a:r>
            </a:p>
          </p:txBody>
        </p:sp>
      </p:grpSp>
      <p:sp>
        <p:nvSpPr>
          <p:cNvPr id="2" name="文本框 1"/>
          <p:cNvSpPr txBox="1"/>
          <p:nvPr/>
        </p:nvSpPr>
        <p:spPr>
          <a:xfrm>
            <a:off x="3960256" y="2061210"/>
            <a:ext cx="7731604" cy="4081117"/>
          </a:xfrm>
          <a:prstGeom prst="rect">
            <a:avLst/>
          </a:prstGeom>
          <a:noFill/>
        </p:spPr>
        <p:txBody>
          <a:bodyPr wrap="none" rtlCol="0" anchor="t">
            <a:spAutoFit/>
          </a:bodyPr>
          <a:lstStyle/>
          <a:p>
            <a:pPr marL="342900" indent="-342900" algn="just" fontAlgn="auto">
              <a:lnSpc>
                <a:spcPct val="180000"/>
              </a:lnSpc>
              <a:buClr>
                <a:srgbClr val="0070C0"/>
              </a:buClr>
              <a:buFont typeface="+mj-lt"/>
              <a:buAutoNum type="arabicPeriod"/>
            </a:pPr>
            <a:r>
              <a:rPr dirty="0">
                <a:solidFill>
                  <a:schemeClr val="tx1">
                    <a:lumMod val="75000"/>
                    <a:lumOff val="25000"/>
                  </a:schemeClr>
                </a:solidFill>
                <a:cs typeface="+mn-ea"/>
                <a:sym typeface="+mn-lt"/>
              </a:rPr>
              <a:t>生产布局合理，有害作业与无害作业分开</a:t>
            </a:r>
          </a:p>
          <a:p>
            <a:pPr marL="342900" indent="-342900" algn="just" fontAlgn="auto">
              <a:lnSpc>
                <a:spcPct val="180000"/>
              </a:lnSpc>
              <a:buClr>
                <a:srgbClr val="0070C0"/>
              </a:buClr>
              <a:buFont typeface="+mj-lt"/>
              <a:buAutoNum type="arabicPeriod"/>
            </a:pPr>
            <a:r>
              <a:rPr lang="en-US" altLang="zh-CN" dirty="0">
                <a:solidFill>
                  <a:schemeClr val="tx1">
                    <a:lumMod val="75000"/>
                    <a:lumOff val="25000"/>
                  </a:schemeClr>
                </a:solidFill>
                <a:cs typeface="+mn-ea"/>
                <a:sym typeface="+mn-lt"/>
              </a:rPr>
              <a:t> </a:t>
            </a:r>
            <a:r>
              <a:rPr lang="zh-CN" altLang="en-US" dirty="0">
                <a:solidFill>
                  <a:schemeClr val="tx1">
                    <a:lumMod val="75000"/>
                    <a:lumOff val="25000"/>
                  </a:schemeClr>
                </a:solidFill>
                <a:cs typeface="+mn-ea"/>
                <a:sym typeface="+mn-lt"/>
              </a:rPr>
              <a:t>有与职业病防治工作相适应的有效防护设施 </a:t>
            </a:r>
          </a:p>
          <a:p>
            <a:pPr marL="342900" indent="-342900" algn="just" fontAlgn="auto">
              <a:lnSpc>
                <a:spcPct val="180000"/>
              </a:lnSpc>
              <a:buClr>
                <a:srgbClr val="0070C0"/>
              </a:buClr>
              <a:buFont typeface="+mj-lt"/>
              <a:buAutoNum type="arabicPeriod"/>
            </a:pPr>
            <a:r>
              <a:rPr dirty="0">
                <a:solidFill>
                  <a:schemeClr val="tx1">
                    <a:lumMod val="75000"/>
                    <a:lumOff val="25000"/>
                  </a:schemeClr>
                </a:solidFill>
                <a:cs typeface="+mn-ea"/>
                <a:sym typeface="+mn-lt"/>
              </a:rPr>
              <a:t>有配套的更衣间、洗浴间、孕妇休息间等设施</a:t>
            </a:r>
            <a:endParaRPr lang="zh-CN" altLang="en-US" dirty="0">
              <a:solidFill>
                <a:schemeClr val="tx1">
                  <a:lumMod val="75000"/>
                  <a:lumOff val="25000"/>
                </a:schemeClr>
              </a:solidFill>
              <a:cs typeface="+mn-ea"/>
              <a:sym typeface="+mn-lt"/>
            </a:endParaRPr>
          </a:p>
          <a:p>
            <a:pPr marL="342900" indent="-342900" algn="just" fontAlgn="auto">
              <a:lnSpc>
                <a:spcPct val="180000"/>
              </a:lnSpc>
              <a:buClr>
                <a:srgbClr val="0070C0"/>
              </a:buClr>
              <a:buFont typeface="+mj-lt"/>
              <a:buAutoNum type="arabicPeriod"/>
            </a:pPr>
            <a:r>
              <a:rPr dirty="0">
                <a:solidFill>
                  <a:schemeClr val="tx1">
                    <a:lumMod val="75000"/>
                    <a:lumOff val="25000"/>
                  </a:schemeClr>
                </a:solidFill>
                <a:cs typeface="+mn-ea"/>
                <a:sym typeface="+mn-lt"/>
              </a:rPr>
              <a:t>法律、法规、规章和国家职业卫生标准其他规定</a:t>
            </a:r>
          </a:p>
          <a:p>
            <a:pPr marL="342900" indent="-342900" algn="just" fontAlgn="auto">
              <a:lnSpc>
                <a:spcPct val="180000"/>
              </a:lnSpc>
              <a:buClr>
                <a:srgbClr val="0070C0"/>
              </a:buClr>
              <a:buFont typeface="+mj-lt"/>
              <a:buAutoNum type="arabicPeriod"/>
            </a:pPr>
            <a:r>
              <a:rPr lang="zh-CN" altLang="en-US" dirty="0">
                <a:solidFill>
                  <a:schemeClr val="tx1">
                    <a:lumMod val="75000"/>
                    <a:lumOff val="25000"/>
                  </a:schemeClr>
                </a:solidFill>
                <a:cs typeface="+mn-ea"/>
                <a:sym typeface="+mn-lt"/>
              </a:rPr>
              <a:t>工作场所与生活场所分开，工作场所不得住人</a:t>
            </a:r>
          </a:p>
          <a:p>
            <a:pPr marL="342900" indent="-342900" algn="just" fontAlgn="auto">
              <a:lnSpc>
                <a:spcPct val="180000"/>
              </a:lnSpc>
              <a:buClr>
                <a:srgbClr val="0070C0"/>
              </a:buClr>
              <a:buFont typeface="+mj-lt"/>
              <a:buAutoNum type="arabicPeriod"/>
            </a:pPr>
            <a:r>
              <a:rPr lang="zh-CN" altLang="en-US" dirty="0">
                <a:solidFill>
                  <a:schemeClr val="tx1">
                    <a:lumMod val="75000"/>
                    <a:lumOff val="25000"/>
                  </a:schemeClr>
                </a:solidFill>
                <a:cs typeface="+mn-ea"/>
                <a:sym typeface="+mn-lt"/>
              </a:rPr>
              <a:t>职业危害因素强度、浓度符合国家职业卫生标准</a:t>
            </a:r>
          </a:p>
          <a:p>
            <a:pPr marL="342900" indent="-342900" algn="just" fontAlgn="auto">
              <a:lnSpc>
                <a:spcPct val="180000"/>
              </a:lnSpc>
              <a:buClr>
                <a:srgbClr val="0070C0"/>
              </a:buClr>
              <a:buFont typeface="+mj-lt"/>
              <a:buAutoNum type="arabicPeriod"/>
            </a:pPr>
            <a:r>
              <a:rPr lang="zh-CN" altLang="en-US" dirty="0">
                <a:solidFill>
                  <a:schemeClr val="tx1">
                    <a:lumMod val="75000"/>
                    <a:lumOff val="25000"/>
                  </a:schemeClr>
                </a:solidFill>
                <a:cs typeface="+mn-ea"/>
                <a:sym typeface="+mn-lt"/>
              </a:rPr>
              <a:t>设备、工具符合保护劳动者生理、心理健康要求</a:t>
            </a:r>
          </a:p>
          <a:p>
            <a:pPr marL="342900" indent="-342900" algn="just" fontAlgn="auto">
              <a:lnSpc>
                <a:spcPct val="180000"/>
              </a:lnSpc>
              <a:buClr>
                <a:srgbClr val="0070C0"/>
              </a:buClr>
              <a:buFont typeface="+mj-lt"/>
              <a:buAutoNum type="arabicPeriod"/>
            </a:pPr>
            <a:r>
              <a:rPr lang="zh-CN" altLang="en-US">
                <a:solidFill>
                  <a:schemeClr val="tx1">
                    <a:lumMod val="75000"/>
                    <a:lumOff val="25000"/>
                  </a:schemeClr>
                </a:solidFill>
                <a:cs typeface="+mn-ea"/>
                <a:sym typeface="+mn-lt"/>
              </a:rPr>
              <a:t>《工作场所职业卫生监督管理规定》国家安全生产监督管理总局47号令</a:t>
            </a:r>
            <a:endParaRPr lang="zh-CN" altLang="en-US" dirty="0">
              <a:solidFill>
                <a:schemeClr val="tx1">
                  <a:lumMod val="75000"/>
                  <a:lumOff val="25000"/>
                </a:schemeClr>
              </a:solidFill>
              <a:cs typeface="+mn-ea"/>
              <a:sym typeface="+mn-lt"/>
            </a:endParaRPr>
          </a:p>
        </p:txBody>
      </p:sp>
      <p:pic>
        <p:nvPicPr>
          <p:cNvPr id="3" name="图片 2" descr="51miz-E1231430-3DB247D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1450" y="1557020"/>
            <a:ext cx="4497070" cy="44970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18" presetClass="entr" presetSubtype="12" fill="hold" grpId="1" nodeType="afterEffect">
                                  <p:stCondLst>
                                    <p:cond delay="0"/>
                                  </p:stCondLst>
                                  <p:childTnLst>
                                    <p:set>
                                      <p:cBhvr>
                                        <p:cTn id="10" dur="1" fill="hold">
                                          <p:stCondLst>
                                            <p:cond delay="0"/>
                                          </p:stCondLst>
                                        </p:cTn>
                                        <p:tgtEl>
                                          <p:spTgt spid="1049859"/>
                                        </p:tgtEl>
                                        <p:attrNameLst>
                                          <p:attrName>style.visibility</p:attrName>
                                        </p:attrNameLst>
                                      </p:cBhvr>
                                      <p:to>
                                        <p:strVal val="visible"/>
                                      </p:to>
                                    </p:set>
                                    <p:animEffect transition="in" filter="strips(downLeft)">
                                      <p:cBhvr>
                                        <p:cTn id="11" dur="500"/>
                                        <p:tgtEl>
                                          <p:spTgt spid="1049859"/>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strips(downLeft)">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859" grpId="0" animBg="1"/>
      <p:bldP spid="1049859" grpId="1"/>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5" name="组合 39"/>
          <p:cNvGrpSpPr/>
          <p:nvPr/>
        </p:nvGrpSpPr>
        <p:grpSpPr>
          <a:xfrm>
            <a:off x="1583499" y="260648"/>
            <a:ext cx="2021013" cy="418191"/>
            <a:chOff x="539552" y="195486"/>
            <a:chExt cx="1482080" cy="313641"/>
          </a:xfrm>
        </p:grpSpPr>
        <p:sp>
          <p:nvSpPr>
            <p:cNvPr id="1049865" name="矩形 40"/>
            <p:cNvSpPr/>
            <p:nvPr/>
          </p:nvSpPr>
          <p:spPr>
            <a:xfrm>
              <a:off x="539552" y="195486"/>
              <a:ext cx="720080" cy="313641"/>
            </a:xfrm>
            <a:prstGeom prst="rect">
              <a:avLst/>
            </a:prstGeom>
          </p:spPr>
          <p:txBody>
            <a:bodyPr wrap="square">
              <a:spAutoFit/>
              <a:scene3d>
                <a:camera prst="orthographicFront"/>
                <a:lightRig rig="threePt" dir="t">
                  <a:rot lat="0" lon="0" rev="0"/>
                </a:lightRig>
              </a:scene3d>
              <a:sp3d prstMaterial="matte"/>
            </a:bodyPr>
            <a:lstStyle/>
            <a:p>
              <a:pPr algn="just">
                <a:lnSpc>
                  <a:spcPct val="150000"/>
                </a:lnSpc>
              </a:pPr>
              <a:endParaRPr lang="zh-CN" altLang="en-US" sz="1600" b="1">
                <a:solidFill>
                  <a:schemeClr val="tx1"/>
                </a:solidFill>
                <a:cs typeface="+mn-ea"/>
                <a:sym typeface="+mn-lt"/>
              </a:endParaRPr>
            </a:p>
          </p:txBody>
        </p:sp>
        <p:sp>
          <p:nvSpPr>
            <p:cNvPr id="1049866" name="矩形 41"/>
            <p:cNvSpPr/>
            <p:nvPr/>
          </p:nvSpPr>
          <p:spPr>
            <a:xfrm>
              <a:off x="1301552" y="195486"/>
              <a:ext cx="720080" cy="313641"/>
            </a:xfrm>
            <a:prstGeom prst="rect">
              <a:avLst/>
            </a:prstGeom>
          </p:spPr>
          <p:txBody>
            <a:bodyPr wrap="square">
              <a:spAutoFit/>
              <a:scene3d>
                <a:camera prst="orthographicFront"/>
                <a:lightRig rig="threePt" dir="t">
                  <a:rot lat="0" lon="0" rev="0"/>
                </a:lightRig>
              </a:scene3d>
              <a:sp3d prstMaterial="matte"/>
            </a:bodyPr>
            <a:lstStyle/>
            <a:p>
              <a:pPr algn="just">
                <a:lnSpc>
                  <a:spcPct val="150000"/>
                </a:lnSpc>
              </a:pPr>
              <a:endParaRPr lang="zh-CN" altLang="en-US" sz="1600" b="1">
                <a:solidFill>
                  <a:schemeClr val="tx1"/>
                </a:solidFill>
                <a:cs typeface="+mn-ea"/>
                <a:sym typeface="+mn-lt"/>
              </a:endParaRPr>
            </a:p>
          </p:txBody>
        </p:sp>
      </p:grpSp>
      <p:sp>
        <p:nvSpPr>
          <p:cNvPr id="1049867" name="Text Box 44"/>
          <p:cNvSpPr txBox="1">
            <a:spLocks noChangeArrowheads="1"/>
          </p:cNvSpPr>
          <p:nvPr/>
        </p:nvSpPr>
        <p:spPr bwMode="auto">
          <a:xfrm>
            <a:off x="1036955" y="3933190"/>
            <a:ext cx="10555605" cy="2306955"/>
          </a:xfrm>
          <a:prstGeom prst="rect">
            <a:avLst/>
          </a:prstGeom>
        </p:spPr>
        <p:txBody>
          <a:bodyPr wrap="square">
            <a:spAutoFit/>
            <a:scene3d>
              <a:camera prst="orthographicFront"/>
              <a:lightRig rig="threePt" dir="t">
                <a:rot lat="0" lon="0" rev="0"/>
              </a:lightRig>
            </a:scene3d>
            <a:sp3d prstMaterial="matte"/>
          </a:bodyPr>
          <a:lstStyle>
            <a:defPPr>
              <a:defRPr lang="zh-CN"/>
            </a:defPPr>
            <a:lvl1pPr algn="just" fontAlgn="auto">
              <a:lnSpc>
                <a:spcPct val="150000"/>
              </a:lnSpc>
              <a:defRPr sz="1600" b="1">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r>
              <a:rPr lang="zh-CN" altLang="en-US" b="0" dirty="0">
                <a:solidFill>
                  <a:schemeClr val="tx1">
                    <a:lumMod val="75000"/>
                    <a:lumOff val="25000"/>
                  </a:schemeClr>
                </a:solidFill>
                <a:latin typeface="+mn-lt"/>
                <a:ea typeface="+mn-ea"/>
                <a:cs typeface="+mn-ea"/>
                <a:sym typeface="+mn-lt"/>
              </a:rPr>
              <a:t>主要负责人、职业卫生管理人员和职业病危害严重工作岗位的劳动者等相关人员职业卫生培训资料； </a:t>
            </a:r>
          </a:p>
          <a:p>
            <a:r>
              <a:rPr lang="zh-CN" altLang="en-US" b="0" dirty="0">
                <a:solidFill>
                  <a:schemeClr val="tx1">
                    <a:lumMod val="75000"/>
                    <a:lumOff val="25000"/>
                  </a:schemeClr>
                </a:solidFill>
                <a:latin typeface="+mn-lt"/>
                <a:ea typeface="+mn-ea"/>
                <a:cs typeface="+mn-ea"/>
                <a:sym typeface="+mn-lt"/>
              </a:rPr>
              <a:t>职业病危害事故报告与应急处置记录；</a:t>
            </a:r>
          </a:p>
          <a:p>
            <a:r>
              <a:rPr lang="zh-CN" altLang="en-US" b="0" dirty="0">
                <a:solidFill>
                  <a:schemeClr val="tx1">
                    <a:lumMod val="75000"/>
                    <a:lumOff val="25000"/>
                  </a:schemeClr>
                </a:solidFill>
                <a:latin typeface="+mn-lt"/>
                <a:ea typeface="+mn-ea"/>
                <a:cs typeface="+mn-ea"/>
                <a:sym typeface="+mn-lt"/>
              </a:rPr>
              <a:t>劳动者职业健康检查结果汇总资料，存在职业禁忌证、职业健康损害或者职业病的劳动者处理和安置情况记录；</a:t>
            </a:r>
          </a:p>
          <a:p>
            <a:r>
              <a:rPr lang="zh-CN" altLang="en-US" b="0" dirty="0">
                <a:solidFill>
                  <a:schemeClr val="tx1">
                    <a:lumMod val="75000"/>
                    <a:lumOff val="25000"/>
                  </a:schemeClr>
                </a:solidFill>
                <a:latin typeface="+mn-lt"/>
                <a:ea typeface="+mn-ea"/>
                <a:cs typeface="+mn-ea"/>
                <a:sym typeface="+mn-lt"/>
              </a:rPr>
              <a:t>建设项目职业卫生“三同时”有关技术资料，以及其备案、审核、审查或者验收等有关回执或者批复文件；</a:t>
            </a:r>
          </a:p>
          <a:p>
            <a:r>
              <a:rPr lang="zh-CN" altLang="en-US" b="0" dirty="0">
                <a:solidFill>
                  <a:schemeClr val="tx1">
                    <a:lumMod val="75000"/>
                    <a:lumOff val="25000"/>
                  </a:schemeClr>
                </a:solidFill>
                <a:latin typeface="+mn-lt"/>
                <a:ea typeface="+mn-ea"/>
                <a:cs typeface="+mn-ea"/>
                <a:sym typeface="+mn-lt"/>
              </a:rPr>
              <a:t>职业卫生安全许可证申领、职业病危害项目申报等有关回执或者批复文件；</a:t>
            </a:r>
          </a:p>
          <a:p>
            <a:r>
              <a:rPr lang="zh-CN" altLang="en-US" b="0" dirty="0">
                <a:solidFill>
                  <a:schemeClr val="tx1">
                    <a:lumMod val="75000"/>
                    <a:lumOff val="25000"/>
                  </a:schemeClr>
                </a:solidFill>
                <a:latin typeface="+mn-lt"/>
                <a:ea typeface="+mn-ea"/>
                <a:cs typeface="+mn-ea"/>
                <a:sym typeface="+mn-lt"/>
              </a:rPr>
              <a:t>其他有关职业卫生管理的资料或者文件。</a:t>
            </a:r>
          </a:p>
        </p:txBody>
      </p:sp>
      <p:sp>
        <p:nvSpPr>
          <p:cNvPr id="1049868" name="矩形 10"/>
          <p:cNvSpPr/>
          <p:nvPr/>
        </p:nvSpPr>
        <p:spPr>
          <a:xfrm>
            <a:off x="1036955" y="3316393"/>
            <a:ext cx="11501967" cy="418191"/>
          </a:xfrm>
          <a:prstGeom prst="rect">
            <a:avLst/>
          </a:prstGeom>
        </p:spPr>
        <p:txBody>
          <a:bodyPr wrap="square">
            <a:spAutoFit/>
            <a:scene3d>
              <a:camera prst="orthographicFront"/>
              <a:lightRig rig="threePt" dir="t">
                <a:rot lat="0" lon="0" rev="0"/>
              </a:lightRig>
            </a:scene3d>
            <a:sp3d prstMaterial="matte"/>
          </a:bodyPr>
          <a:lstStyle/>
          <a:p>
            <a:pPr algn="just">
              <a:lnSpc>
                <a:spcPct val="150000"/>
              </a:lnSpc>
            </a:pPr>
            <a:endParaRPr lang="en-US" sz="1600" b="1" dirty="0">
              <a:cs typeface="+mn-ea"/>
              <a:sym typeface="+mn-lt"/>
            </a:endParaRPr>
          </a:p>
        </p:txBody>
      </p:sp>
      <p:sp>
        <p:nvSpPr>
          <p:cNvPr id="1049869" name="矩形 11"/>
          <p:cNvSpPr/>
          <p:nvPr/>
        </p:nvSpPr>
        <p:spPr>
          <a:xfrm>
            <a:off x="1036955" y="5911427"/>
            <a:ext cx="11501967" cy="418191"/>
          </a:xfrm>
          <a:prstGeom prst="rect">
            <a:avLst/>
          </a:prstGeom>
        </p:spPr>
        <p:txBody>
          <a:bodyPr wrap="square">
            <a:spAutoFit/>
            <a:scene3d>
              <a:camera prst="orthographicFront"/>
              <a:lightRig rig="threePt" dir="t">
                <a:rot lat="0" lon="0" rev="0"/>
              </a:lightRig>
            </a:scene3d>
            <a:sp3d prstMaterial="matte"/>
          </a:bodyPr>
          <a:lstStyle/>
          <a:p>
            <a:pPr algn="just">
              <a:lnSpc>
                <a:spcPct val="150000"/>
              </a:lnSpc>
            </a:pPr>
            <a:endParaRPr lang="en-US" sz="1600" b="1" dirty="0">
              <a:cs typeface="+mn-ea"/>
              <a:sym typeface="+mn-lt"/>
            </a:endParaRPr>
          </a:p>
        </p:txBody>
      </p:sp>
      <p:sp>
        <p:nvSpPr>
          <p:cNvPr id="1049870" name="Text Box 44"/>
          <p:cNvSpPr txBox="1">
            <a:spLocks noChangeArrowheads="1"/>
          </p:cNvSpPr>
          <p:nvPr/>
        </p:nvSpPr>
        <p:spPr bwMode="auto">
          <a:xfrm>
            <a:off x="1036955" y="1307254"/>
            <a:ext cx="11501967" cy="2306955"/>
          </a:xfrm>
          <a:prstGeom prst="rect">
            <a:avLst/>
          </a:prstGeom>
        </p:spPr>
        <p:txBody>
          <a:bodyPr wrap="square">
            <a:spAutoFit/>
            <a:scene3d>
              <a:camera prst="orthographicFront"/>
              <a:lightRig rig="threePt" dir="t">
                <a:rot lat="0" lon="0" rev="0"/>
              </a:lightRig>
            </a:scene3d>
            <a:sp3d prstMaterial="matte"/>
          </a:bodyPr>
          <a:lstStyle>
            <a:defPPr>
              <a:defRPr lang="zh-CN"/>
            </a:defPPr>
            <a:lvl1pPr algn="just" fontAlgn="auto">
              <a:lnSpc>
                <a:spcPct val="150000"/>
              </a:lnSpc>
              <a:defRPr sz="1600" b="1">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r>
              <a:rPr lang="zh-CN" altLang="en-US" b="0" dirty="0">
                <a:solidFill>
                  <a:schemeClr val="tx1">
                    <a:lumMod val="75000"/>
                    <a:lumOff val="25000"/>
                  </a:schemeClr>
                </a:solidFill>
                <a:latin typeface="+mn-lt"/>
                <a:ea typeface="+mn-ea"/>
                <a:cs typeface="+mn-ea"/>
                <a:sym typeface="+mn-lt"/>
              </a:rPr>
              <a:t>职业病防治责任制文件；</a:t>
            </a:r>
          </a:p>
          <a:p>
            <a:r>
              <a:rPr lang="zh-CN" altLang="en-US" b="0" dirty="0">
                <a:solidFill>
                  <a:schemeClr val="tx1">
                    <a:lumMod val="75000"/>
                    <a:lumOff val="25000"/>
                  </a:schemeClr>
                </a:solidFill>
                <a:latin typeface="+mn-lt"/>
                <a:ea typeface="+mn-ea"/>
                <a:cs typeface="+mn-ea"/>
                <a:sym typeface="+mn-lt"/>
              </a:rPr>
              <a:t>职业卫生管理规章制度、操作规程；</a:t>
            </a:r>
          </a:p>
          <a:p>
            <a:r>
              <a:rPr lang="zh-CN" altLang="en-US" b="0" dirty="0">
                <a:solidFill>
                  <a:schemeClr val="tx1">
                    <a:lumMod val="75000"/>
                    <a:lumOff val="25000"/>
                  </a:schemeClr>
                </a:solidFill>
                <a:latin typeface="+mn-lt"/>
                <a:ea typeface="+mn-ea"/>
                <a:cs typeface="+mn-ea"/>
                <a:sym typeface="+mn-lt"/>
              </a:rPr>
              <a:t>工作场所职业病危害因素种类清单、岗位分布以及作业人员接触情况等资料；</a:t>
            </a:r>
          </a:p>
          <a:p>
            <a:r>
              <a:rPr lang="zh-CN" altLang="en-US" b="0" dirty="0">
                <a:solidFill>
                  <a:schemeClr val="tx1">
                    <a:lumMod val="75000"/>
                    <a:lumOff val="25000"/>
                  </a:schemeClr>
                </a:solidFill>
                <a:latin typeface="+mn-lt"/>
                <a:ea typeface="+mn-ea"/>
                <a:cs typeface="+mn-ea"/>
                <a:sym typeface="+mn-lt"/>
              </a:rPr>
              <a:t>职业病防护设施、应急救援设施基本信息，以及其配置、使用、维护、检修与更换等记录；</a:t>
            </a:r>
          </a:p>
          <a:p>
            <a:r>
              <a:rPr lang="zh-CN" altLang="en-US" b="0" dirty="0">
                <a:solidFill>
                  <a:schemeClr val="tx1">
                    <a:lumMod val="75000"/>
                    <a:lumOff val="25000"/>
                  </a:schemeClr>
                </a:solidFill>
                <a:latin typeface="+mn-lt"/>
                <a:ea typeface="+mn-ea"/>
                <a:cs typeface="+mn-ea"/>
                <a:sym typeface="+mn-lt"/>
              </a:rPr>
              <a:t>工作场所职业病危害因素检测、评价报告与记录；</a:t>
            </a:r>
          </a:p>
          <a:p>
            <a:r>
              <a:rPr lang="zh-CN" altLang="en-US" b="0" dirty="0">
                <a:solidFill>
                  <a:schemeClr val="tx1">
                    <a:lumMod val="75000"/>
                    <a:lumOff val="25000"/>
                  </a:schemeClr>
                </a:solidFill>
                <a:latin typeface="+mn-lt"/>
                <a:ea typeface="+mn-ea"/>
                <a:cs typeface="+mn-ea"/>
                <a:sym typeface="+mn-lt"/>
              </a:rPr>
              <a:t>职业病防护用品配备、发放、维护与更换等记录；</a:t>
            </a:r>
          </a:p>
        </p:txBody>
      </p:sp>
      <p:grpSp>
        <p:nvGrpSpPr>
          <p:cNvPr id="67" name="组合 66"/>
          <p:cNvGrpSpPr/>
          <p:nvPr/>
        </p:nvGrpSpPr>
        <p:grpSpPr>
          <a:xfrm>
            <a:off x="396240" y="476250"/>
            <a:ext cx="3277235" cy="775335"/>
            <a:chOff x="641" y="637"/>
            <a:chExt cx="5161"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4122"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必备档案资料</a:t>
              </a:r>
            </a:p>
          </p:txBody>
        </p:sp>
      </p:grpSp>
      <p:cxnSp>
        <p:nvCxnSpPr>
          <p:cNvPr id="2" name="直接连接符 1"/>
          <p:cNvCxnSpPr/>
          <p:nvPr/>
        </p:nvCxnSpPr>
        <p:spPr>
          <a:xfrm>
            <a:off x="1036955" y="3766820"/>
            <a:ext cx="9867900" cy="0"/>
          </a:xfrm>
          <a:prstGeom prst="line">
            <a:avLst/>
          </a:prstGeom>
          <a:ln w="12700" cmpd="sng">
            <a:solidFill>
              <a:srgbClr val="0070C0"/>
            </a:solidFill>
            <a:prstDash val="lgDashDotDot"/>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49870"/>
                                        </p:tgtEl>
                                        <p:attrNameLst>
                                          <p:attrName>style.visibility</p:attrName>
                                        </p:attrNameLst>
                                      </p:cBhvr>
                                      <p:to>
                                        <p:strVal val="visible"/>
                                      </p:to>
                                    </p:set>
                                    <p:animEffect transition="in" filter="barn(inVertical)">
                                      <p:cBhvr>
                                        <p:cTn id="7" dur="500"/>
                                        <p:tgtEl>
                                          <p:spTgt spid="104987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49867"/>
                                        </p:tgtEl>
                                        <p:attrNameLst>
                                          <p:attrName>style.visibility</p:attrName>
                                        </p:attrNameLst>
                                      </p:cBhvr>
                                      <p:to>
                                        <p:strVal val="visible"/>
                                      </p:to>
                                    </p:set>
                                    <p:anim calcmode="lin" valueType="num">
                                      <p:cBhvr additive="base">
                                        <p:cTn id="17" dur="500" fill="hold"/>
                                        <p:tgtEl>
                                          <p:spTgt spid="1049867"/>
                                        </p:tgtEl>
                                        <p:attrNameLst>
                                          <p:attrName>ppt_x</p:attrName>
                                        </p:attrNameLst>
                                      </p:cBhvr>
                                      <p:tavLst>
                                        <p:tav tm="0">
                                          <p:val>
                                            <p:strVal val="#ppt_x"/>
                                          </p:val>
                                        </p:tav>
                                        <p:tav tm="100000">
                                          <p:val>
                                            <p:strVal val="#ppt_x"/>
                                          </p:val>
                                        </p:tav>
                                      </p:tavLst>
                                    </p:anim>
                                    <p:anim calcmode="lin" valueType="num">
                                      <p:cBhvr additive="base">
                                        <p:cTn id="18" dur="500" fill="hold"/>
                                        <p:tgtEl>
                                          <p:spTgt spid="10498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867" grpId="0"/>
      <p:bldP spid="104987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885" name="文本框 8"/>
          <p:cNvSpPr txBox="1"/>
          <p:nvPr/>
        </p:nvSpPr>
        <p:spPr>
          <a:xfrm>
            <a:off x="1539413" y="2803161"/>
            <a:ext cx="2885289" cy="787523"/>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150000"/>
              </a:lnSpc>
            </a:pPr>
            <a:r>
              <a:rPr lang="zh-CN" altLang="en-US" sz="1600" dirty="0">
                <a:solidFill>
                  <a:schemeClr val="tx1">
                    <a:lumMod val="75000"/>
                    <a:lumOff val="25000"/>
                  </a:schemeClr>
                </a:solidFill>
                <a:cs typeface="+mn-ea"/>
                <a:sym typeface="+mn-lt"/>
              </a:rPr>
              <a:t>职业病危害防治责任制度</a:t>
            </a:r>
          </a:p>
          <a:p>
            <a:pPr algn="r" fontAlgn="auto">
              <a:lnSpc>
                <a:spcPct val="150000"/>
              </a:lnSpc>
            </a:pPr>
            <a:r>
              <a:rPr lang="zh-CN" altLang="en-US" sz="1600" dirty="0">
                <a:solidFill>
                  <a:schemeClr val="tx1">
                    <a:lumMod val="75000"/>
                    <a:lumOff val="25000"/>
                  </a:schemeClr>
                </a:solidFill>
                <a:cs typeface="+mn-ea"/>
                <a:sym typeface="+mn-lt"/>
              </a:rPr>
              <a:t>职业病危害警示与告知制度</a:t>
            </a:r>
          </a:p>
        </p:txBody>
      </p:sp>
      <p:sp>
        <p:nvSpPr>
          <p:cNvPr id="1049889" name="文本框 8"/>
          <p:cNvSpPr txBox="1"/>
          <p:nvPr/>
        </p:nvSpPr>
        <p:spPr>
          <a:xfrm>
            <a:off x="3793490" y="1294765"/>
            <a:ext cx="4382135" cy="787523"/>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buClrTx/>
              <a:buSzTx/>
              <a:buFontTx/>
            </a:pPr>
            <a:r>
              <a:rPr lang="zh-CN" altLang="en-US" sz="1600" dirty="0">
                <a:solidFill>
                  <a:schemeClr val="tx1">
                    <a:lumMod val="75000"/>
                    <a:lumOff val="25000"/>
                  </a:schemeClr>
                </a:solidFill>
                <a:cs typeface="+mn-ea"/>
                <a:sym typeface="+mn-lt"/>
              </a:rPr>
              <a:t>劳动者职业健康监护及其档案管理制度</a:t>
            </a:r>
          </a:p>
          <a:p>
            <a:pPr lvl="0" algn="ctr">
              <a:lnSpc>
                <a:spcPct val="150000"/>
              </a:lnSpc>
              <a:buClrTx/>
              <a:buSzTx/>
              <a:buFontTx/>
            </a:pPr>
            <a:r>
              <a:rPr lang="zh-CN" altLang="en-US" sz="1600" dirty="0">
                <a:solidFill>
                  <a:schemeClr val="tx1">
                    <a:lumMod val="75000"/>
                    <a:lumOff val="25000"/>
                  </a:schemeClr>
                </a:solidFill>
                <a:cs typeface="+mn-ea"/>
                <a:sym typeface="+mn-lt"/>
              </a:rPr>
              <a:t>职业病危害事故处置与报告制度；</a:t>
            </a:r>
          </a:p>
        </p:txBody>
      </p:sp>
      <p:grpSp>
        <p:nvGrpSpPr>
          <p:cNvPr id="67" name="组合 66"/>
          <p:cNvGrpSpPr/>
          <p:nvPr/>
        </p:nvGrpSpPr>
        <p:grpSpPr>
          <a:xfrm>
            <a:off x="396240" y="476250"/>
            <a:ext cx="3277235" cy="775335"/>
            <a:chOff x="641" y="637"/>
            <a:chExt cx="5161"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4122"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职业健康制度</a:t>
              </a:r>
            </a:p>
          </p:txBody>
        </p:sp>
      </p:grpSp>
      <p:grpSp>
        <p:nvGrpSpPr>
          <p:cNvPr id="9" name="组合 8"/>
          <p:cNvGrpSpPr/>
          <p:nvPr/>
        </p:nvGrpSpPr>
        <p:grpSpPr>
          <a:xfrm>
            <a:off x="4584700" y="2276475"/>
            <a:ext cx="2745740" cy="2931795"/>
            <a:chOff x="5032" y="2386"/>
            <a:chExt cx="4324" cy="4617"/>
          </a:xfrm>
        </p:grpSpPr>
        <p:sp>
          <p:nvSpPr>
            <p:cNvPr id="14" name="Oval 13"/>
            <p:cNvSpPr/>
            <p:nvPr/>
          </p:nvSpPr>
          <p:spPr bwMode="auto">
            <a:xfrm>
              <a:off x="6627" y="4131"/>
              <a:ext cx="1130" cy="1133"/>
            </a:xfrm>
            <a:prstGeom prst="ellipse">
              <a:avLst/>
            </a:prstGeom>
            <a:solidFill>
              <a:sysClr val="window" lastClr="FFFFFF"/>
            </a:solidFill>
            <a:ln w="9525">
              <a:noFill/>
              <a:round/>
            </a:ln>
          </p:spPr>
          <p:txBody>
            <a:bodyPr vert="horz" wrap="square" lIns="99526" tIns="49764" rIns="99526" bIns="49764" numCol="1" rtlCol="0" anchor="t" anchorCtr="0" compatLnSpc="1"/>
            <a:lstStyle/>
            <a:p>
              <a:pPr algn="ctr" defTabSz="913765">
                <a:lnSpc>
                  <a:spcPct val="120000"/>
                </a:lnSpc>
              </a:pPr>
              <a:endParaRPr lang="en-US" sz="1000" dirty="0">
                <a:solidFill>
                  <a:prstClr val="black"/>
                </a:solidFill>
                <a:cs typeface="+mn-ea"/>
                <a:sym typeface="+mn-lt"/>
              </a:endParaRPr>
            </a:p>
          </p:txBody>
        </p:sp>
        <p:sp>
          <p:nvSpPr>
            <p:cNvPr id="16" name="Down Arrow 15"/>
            <p:cNvSpPr/>
            <p:nvPr/>
          </p:nvSpPr>
          <p:spPr bwMode="auto">
            <a:xfrm rot="14548862">
              <a:off x="7837" y="4032"/>
              <a:ext cx="294" cy="524"/>
            </a:xfrm>
            <a:prstGeom prst="downArrow">
              <a:avLst>
                <a:gd name="adj1" fmla="val 63516"/>
                <a:gd name="adj2" fmla="val 50000"/>
              </a:avLst>
            </a:prstGeom>
            <a:solidFill>
              <a:srgbClr val="73C8FF"/>
            </a:solidFill>
            <a:ln w="9525">
              <a:noFill/>
              <a:round/>
            </a:ln>
          </p:spPr>
          <p:txBody>
            <a:bodyPr vert="horz" wrap="square" lIns="70773" tIns="35387" rIns="70773" bIns="35387" numCol="1" rtlCol="0" anchor="t" anchorCtr="0" compatLnSpc="1"/>
            <a:lstStyle/>
            <a:p>
              <a:pPr algn="ctr" defTabSz="913765">
                <a:lnSpc>
                  <a:spcPct val="120000"/>
                </a:lnSpc>
              </a:pPr>
              <a:endParaRPr lang="en-US" sz="1000" dirty="0">
                <a:solidFill>
                  <a:prstClr val="black"/>
                </a:solidFill>
                <a:cs typeface="+mn-ea"/>
                <a:sym typeface="+mn-lt"/>
              </a:endParaRPr>
            </a:p>
          </p:txBody>
        </p:sp>
        <p:sp>
          <p:nvSpPr>
            <p:cNvPr id="20" name="Down Arrow 19"/>
            <p:cNvSpPr/>
            <p:nvPr/>
          </p:nvSpPr>
          <p:spPr bwMode="auto">
            <a:xfrm rot="14548862" flipH="1" flipV="1">
              <a:off x="6262" y="4809"/>
              <a:ext cx="294" cy="543"/>
            </a:xfrm>
            <a:prstGeom prst="downArrow">
              <a:avLst>
                <a:gd name="adj1" fmla="val 63516"/>
                <a:gd name="adj2" fmla="val 50000"/>
              </a:avLst>
            </a:prstGeom>
            <a:solidFill>
              <a:srgbClr val="308BC4"/>
            </a:solidFill>
            <a:ln w="9525">
              <a:noFill/>
              <a:round/>
            </a:ln>
          </p:spPr>
          <p:txBody>
            <a:bodyPr vert="horz" wrap="square" lIns="70773" tIns="35387" rIns="70773" bIns="35387" numCol="1" rtlCol="0" anchor="t" anchorCtr="0" compatLnSpc="1"/>
            <a:lstStyle/>
            <a:p>
              <a:pPr algn="ctr" defTabSz="913765">
                <a:lnSpc>
                  <a:spcPct val="120000"/>
                </a:lnSpc>
              </a:pPr>
              <a:endParaRPr lang="en-US" sz="1000" dirty="0">
                <a:solidFill>
                  <a:prstClr val="black"/>
                </a:solidFill>
                <a:cs typeface="+mn-ea"/>
                <a:sym typeface="+mn-lt"/>
              </a:endParaRPr>
            </a:p>
          </p:txBody>
        </p:sp>
        <p:sp>
          <p:nvSpPr>
            <p:cNvPr id="45" name="Down Arrow 44"/>
            <p:cNvSpPr/>
            <p:nvPr/>
          </p:nvSpPr>
          <p:spPr bwMode="auto">
            <a:xfrm rot="10800000">
              <a:off x="7052" y="3577"/>
              <a:ext cx="294" cy="524"/>
            </a:xfrm>
            <a:prstGeom prst="downArrow">
              <a:avLst>
                <a:gd name="adj1" fmla="val 63516"/>
                <a:gd name="adj2" fmla="val 50000"/>
              </a:avLst>
            </a:prstGeom>
            <a:solidFill>
              <a:srgbClr val="308BC4"/>
            </a:solidFill>
            <a:ln w="9525">
              <a:noFill/>
              <a:round/>
            </a:ln>
          </p:spPr>
          <p:txBody>
            <a:bodyPr vert="horz" wrap="square" lIns="70773" tIns="35387" rIns="70773" bIns="35387" numCol="1" rtlCol="0" anchor="t" anchorCtr="0" compatLnSpc="1"/>
            <a:lstStyle/>
            <a:p>
              <a:pPr algn="ctr" defTabSz="913765">
                <a:lnSpc>
                  <a:spcPct val="120000"/>
                </a:lnSpc>
              </a:pPr>
              <a:endParaRPr lang="en-US" sz="1000" dirty="0">
                <a:solidFill>
                  <a:prstClr val="black"/>
                </a:solidFill>
                <a:cs typeface="+mn-ea"/>
                <a:sym typeface="+mn-lt"/>
              </a:endParaRPr>
            </a:p>
          </p:txBody>
        </p:sp>
        <p:sp>
          <p:nvSpPr>
            <p:cNvPr id="48" name="Down Arrow 47"/>
            <p:cNvSpPr/>
            <p:nvPr/>
          </p:nvSpPr>
          <p:spPr bwMode="auto">
            <a:xfrm rot="7051138" flipH="1">
              <a:off x="6270" y="4031"/>
              <a:ext cx="294" cy="524"/>
            </a:xfrm>
            <a:prstGeom prst="downArrow">
              <a:avLst>
                <a:gd name="adj1" fmla="val 63516"/>
                <a:gd name="adj2" fmla="val 50000"/>
              </a:avLst>
            </a:prstGeom>
            <a:solidFill>
              <a:srgbClr val="73C8FF"/>
            </a:solidFill>
            <a:ln w="9525">
              <a:noFill/>
              <a:round/>
            </a:ln>
          </p:spPr>
          <p:txBody>
            <a:bodyPr vert="horz" wrap="square" lIns="70773" tIns="35387" rIns="70773" bIns="35387" numCol="1" rtlCol="0" anchor="t" anchorCtr="0" compatLnSpc="1"/>
            <a:lstStyle/>
            <a:p>
              <a:pPr algn="ctr" defTabSz="913765">
                <a:lnSpc>
                  <a:spcPct val="120000"/>
                </a:lnSpc>
              </a:pPr>
              <a:endParaRPr lang="en-US" sz="1000" dirty="0">
                <a:solidFill>
                  <a:prstClr val="black"/>
                </a:solidFill>
                <a:cs typeface="+mn-ea"/>
                <a:sym typeface="+mn-lt"/>
              </a:endParaRPr>
            </a:p>
          </p:txBody>
        </p:sp>
        <p:sp>
          <p:nvSpPr>
            <p:cNvPr id="56" name="Down Arrow 55"/>
            <p:cNvSpPr/>
            <p:nvPr/>
          </p:nvSpPr>
          <p:spPr bwMode="auto">
            <a:xfrm rot="10800000" flipV="1">
              <a:off x="7052" y="5293"/>
              <a:ext cx="294" cy="524"/>
            </a:xfrm>
            <a:prstGeom prst="downArrow">
              <a:avLst>
                <a:gd name="adj1" fmla="val 63516"/>
                <a:gd name="adj2" fmla="val 50000"/>
              </a:avLst>
            </a:prstGeom>
            <a:solidFill>
              <a:srgbClr val="73C8FF"/>
            </a:solidFill>
            <a:ln w="9525">
              <a:noFill/>
              <a:round/>
            </a:ln>
          </p:spPr>
          <p:txBody>
            <a:bodyPr vert="horz" wrap="square" lIns="70773" tIns="35387" rIns="70773" bIns="35387" numCol="1" rtlCol="0" anchor="t" anchorCtr="0" compatLnSpc="1"/>
            <a:lstStyle/>
            <a:p>
              <a:pPr algn="ctr" defTabSz="913765">
                <a:lnSpc>
                  <a:spcPct val="120000"/>
                </a:lnSpc>
              </a:pPr>
              <a:endParaRPr lang="en-US" sz="1000" dirty="0">
                <a:solidFill>
                  <a:prstClr val="black"/>
                </a:solidFill>
                <a:cs typeface="+mn-ea"/>
                <a:sym typeface="+mn-lt"/>
              </a:endParaRPr>
            </a:p>
          </p:txBody>
        </p:sp>
        <p:sp>
          <p:nvSpPr>
            <p:cNvPr id="57" name="Down Arrow 56"/>
            <p:cNvSpPr/>
            <p:nvPr/>
          </p:nvSpPr>
          <p:spPr bwMode="auto">
            <a:xfrm rot="7051138" flipV="1">
              <a:off x="7829" y="4825"/>
              <a:ext cx="294" cy="543"/>
            </a:xfrm>
            <a:prstGeom prst="downArrow">
              <a:avLst>
                <a:gd name="adj1" fmla="val 63516"/>
                <a:gd name="adj2" fmla="val 50000"/>
              </a:avLst>
            </a:prstGeom>
            <a:solidFill>
              <a:srgbClr val="308BC4"/>
            </a:solidFill>
            <a:ln w="9525">
              <a:noFill/>
              <a:round/>
            </a:ln>
          </p:spPr>
          <p:txBody>
            <a:bodyPr vert="horz" wrap="square" lIns="70773" tIns="35387" rIns="70773" bIns="35387" numCol="1" rtlCol="0" anchor="t" anchorCtr="0" compatLnSpc="1"/>
            <a:lstStyle/>
            <a:p>
              <a:pPr algn="ctr" defTabSz="913765">
                <a:lnSpc>
                  <a:spcPct val="120000"/>
                </a:lnSpc>
              </a:pPr>
              <a:endParaRPr lang="en-US" sz="1000" dirty="0">
                <a:solidFill>
                  <a:prstClr val="black"/>
                </a:solidFill>
                <a:cs typeface="+mn-ea"/>
                <a:sym typeface="+mn-lt"/>
              </a:endParaRPr>
            </a:p>
          </p:txBody>
        </p:sp>
        <p:grpSp>
          <p:nvGrpSpPr>
            <p:cNvPr id="2" name="Group 84"/>
            <p:cNvGrpSpPr/>
            <p:nvPr/>
          </p:nvGrpSpPr>
          <p:grpSpPr>
            <a:xfrm>
              <a:off x="6612" y="2386"/>
              <a:ext cx="1190" cy="1191"/>
              <a:chOff x="3307763" y="1427226"/>
              <a:chExt cx="648499" cy="649042"/>
            </a:xfrm>
          </p:grpSpPr>
          <p:sp>
            <p:nvSpPr>
              <p:cNvPr id="77" name="Oval 76"/>
              <p:cNvSpPr>
                <a:spLocks noChangeAspect="1"/>
              </p:cNvSpPr>
              <p:nvPr/>
            </p:nvSpPr>
            <p:spPr>
              <a:xfrm>
                <a:off x="3307763" y="1427226"/>
                <a:ext cx="648499" cy="649042"/>
              </a:xfrm>
              <a:prstGeom prst="ellipse">
                <a:avLst/>
              </a:prstGeom>
              <a:solidFill>
                <a:srgbClr val="308BC4"/>
              </a:solidFill>
              <a:ln w="19050" cap="flat" cmpd="sng" algn="ctr">
                <a:noFill/>
                <a:prstDash val="solid"/>
              </a:ln>
              <a:effectLst/>
            </p:spPr>
            <p:txBody>
              <a:bodyPr rtlCol="0" anchor="ctr"/>
              <a:lstStyle/>
              <a:p>
                <a:pPr algn="ctr" defTabSz="913765">
                  <a:lnSpc>
                    <a:spcPct val="120000"/>
                  </a:lnSpc>
                </a:pPr>
                <a:endParaRPr lang="en-US" sz="100" b="1" dirty="0">
                  <a:solidFill>
                    <a:prstClr val="white"/>
                  </a:solidFill>
                  <a:cs typeface="+mn-ea"/>
                  <a:sym typeface="+mn-lt"/>
                </a:endParaRPr>
              </a:p>
            </p:txBody>
          </p:sp>
          <p:sp>
            <p:nvSpPr>
              <p:cNvPr id="78" name="Freeform 77"/>
              <p:cNvSpPr>
                <a:spLocks noEditPoints="1"/>
              </p:cNvSpPr>
              <p:nvPr/>
            </p:nvSpPr>
            <p:spPr bwMode="auto">
              <a:xfrm>
                <a:off x="3483875" y="153482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ysClr val="window" lastClr="FFFFFF"/>
              </a:solidFill>
              <a:ln w="9525">
                <a:noFill/>
                <a:round/>
              </a:ln>
            </p:spPr>
            <p:txBody>
              <a:bodyPr vert="horz" wrap="square" lIns="99526" tIns="49764" rIns="99526" bIns="49764" numCol="1" anchor="t" anchorCtr="0" compatLnSpc="1"/>
              <a:lstStyle/>
              <a:p>
                <a:pPr defTabSz="913765">
                  <a:lnSpc>
                    <a:spcPct val="120000"/>
                  </a:lnSpc>
                </a:pPr>
                <a:endParaRPr lang="en-US" sz="1000" dirty="0">
                  <a:solidFill>
                    <a:prstClr val="black"/>
                  </a:solidFill>
                  <a:cs typeface="+mn-ea"/>
                  <a:sym typeface="+mn-lt"/>
                </a:endParaRPr>
              </a:p>
            </p:txBody>
          </p:sp>
        </p:grpSp>
        <p:grpSp>
          <p:nvGrpSpPr>
            <p:cNvPr id="3" name="Group 88"/>
            <p:cNvGrpSpPr/>
            <p:nvPr/>
          </p:nvGrpSpPr>
          <p:grpSpPr>
            <a:xfrm>
              <a:off x="8155" y="4896"/>
              <a:ext cx="1190" cy="1191"/>
              <a:chOff x="3365370" y="3682819"/>
              <a:chExt cx="648499" cy="649042"/>
            </a:xfrm>
          </p:grpSpPr>
          <p:sp>
            <p:nvSpPr>
              <p:cNvPr id="4" name="Oval 64"/>
              <p:cNvSpPr>
                <a:spLocks noChangeAspect="1"/>
              </p:cNvSpPr>
              <p:nvPr/>
            </p:nvSpPr>
            <p:spPr>
              <a:xfrm>
                <a:off x="3365370" y="3682819"/>
                <a:ext cx="648499" cy="649042"/>
              </a:xfrm>
              <a:prstGeom prst="ellipse">
                <a:avLst/>
              </a:prstGeom>
              <a:solidFill>
                <a:srgbClr val="308BC4"/>
              </a:solidFill>
              <a:ln w="19050" cap="flat" cmpd="sng" algn="ctr">
                <a:noFill/>
                <a:prstDash val="solid"/>
              </a:ln>
              <a:effectLst/>
            </p:spPr>
            <p:txBody>
              <a:bodyPr rtlCol="0" anchor="ctr"/>
              <a:lstStyle/>
              <a:p>
                <a:pPr algn="ctr" defTabSz="913765">
                  <a:lnSpc>
                    <a:spcPct val="120000"/>
                  </a:lnSpc>
                </a:pPr>
                <a:endParaRPr lang="en-US" sz="900" b="1" dirty="0">
                  <a:solidFill>
                    <a:prstClr val="white"/>
                  </a:solidFill>
                  <a:cs typeface="+mn-ea"/>
                  <a:sym typeface="+mn-lt"/>
                </a:endParaRPr>
              </a:p>
            </p:txBody>
          </p:sp>
          <p:sp>
            <p:nvSpPr>
              <p:cNvPr id="79" name="Freeform 83"/>
              <p:cNvSpPr>
                <a:spLocks noEditPoints="1"/>
              </p:cNvSpPr>
              <p:nvPr/>
            </p:nvSpPr>
            <p:spPr bwMode="auto">
              <a:xfrm>
                <a:off x="3590360" y="3858452"/>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ysClr val="window" lastClr="FFFFFF"/>
              </a:solidFill>
              <a:ln w="9525">
                <a:noFill/>
                <a:round/>
              </a:ln>
            </p:spPr>
            <p:txBody>
              <a:bodyPr vert="horz" wrap="square" lIns="99526" tIns="49764" rIns="99526" bIns="49764" numCol="1" anchor="t" anchorCtr="0" compatLnSpc="1"/>
              <a:lstStyle/>
              <a:p>
                <a:pPr defTabSz="913765">
                  <a:lnSpc>
                    <a:spcPct val="120000"/>
                  </a:lnSpc>
                </a:pPr>
                <a:endParaRPr lang="en-US" sz="1000" dirty="0">
                  <a:solidFill>
                    <a:prstClr val="black"/>
                  </a:solidFill>
                  <a:cs typeface="+mn-ea"/>
                  <a:sym typeface="+mn-lt"/>
                </a:endParaRPr>
              </a:p>
            </p:txBody>
          </p:sp>
        </p:grpSp>
        <p:grpSp>
          <p:nvGrpSpPr>
            <p:cNvPr id="5" name="Group 87"/>
            <p:cNvGrpSpPr/>
            <p:nvPr/>
          </p:nvGrpSpPr>
          <p:grpSpPr>
            <a:xfrm>
              <a:off x="5047" y="3334"/>
              <a:ext cx="1190" cy="1191"/>
              <a:chOff x="5187738" y="3682819"/>
              <a:chExt cx="648499" cy="649042"/>
            </a:xfrm>
          </p:grpSpPr>
          <p:sp>
            <p:nvSpPr>
              <p:cNvPr id="74" name="Oval 73"/>
              <p:cNvSpPr>
                <a:spLocks noChangeAspect="1"/>
              </p:cNvSpPr>
              <p:nvPr/>
            </p:nvSpPr>
            <p:spPr>
              <a:xfrm>
                <a:off x="5187738" y="3682819"/>
                <a:ext cx="648499" cy="649042"/>
              </a:xfrm>
              <a:prstGeom prst="ellipse">
                <a:avLst/>
              </a:prstGeom>
              <a:solidFill>
                <a:srgbClr val="73C8FF"/>
              </a:solidFill>
              <a:ln w="19050" cap="flat" cmpd="sng" algn="ctr">
                <a:noFill/>
                <a:prstDash val="solid"/>
              </a:ln>
              <a:effectLst/>
            </p:spPr>
            <p:txBody>
              <a:bodyPr rtlCol="0" anchor="ctr"/>
              <a:lstStyle/>
              <a:p>
                <a:pPr algn="ctr" defTabSz="913765">
                  <a:lnSpc>
                    <a:spcPct val="120000"/>
                  </a:lnSpc>
                </a:pPr>
                <a:endParaRPr lang="en-US" sz="900" b="1" dirty="0">
                  <a:solidFill>
                    <a:prstClr val="white"/>
                  </a:solidFill>
                  <a:cs typeface="+mn-ea"/>
                  <a:sym typeface="+mn-lt"/>
                </a:endParaRPr>
              </a:p>
            </p:txBody>
          </p:sp>
          <p:sp>
            <p:nvSpPr>
              <p:cNvPr id="80" name="Freeform 137"/>
              <p:cNvSpPr>
                <a:spLocks noEditPoints="1"/>
              </p:cNvSpPr>
              <p:nvPr/>
            </p:nvSpPr>
            <p:spPr bwMode="auto">
              <a:xfrm>
                <a:off x="5347164" y="3838560"/>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ysClr val="window" lastClr="FFFFFF"/>
              </a:solidFill>
              <a:ln w="9525">
                <a:noFill/>
                <a:round/>
              </a:ln>
            </p:spPr>
            <p:txBody>
              <a:bodyPr vert="horz" wrap="square" lIns="99526" tIns="49764" rIns="99526" bIns="49764" numCol="1" anchor="t" anchorCtr="0" compatLnSpc="1"/>
              <a:lstStyle/>
              <a:p>
                <a:pPr defTabSz="913765">
                  <a:lnSpc>
                    <a:spcPct val="120000"/>
                  </a:lnSpc>
                </a:pPr>
                <a:endParaRPr lang="en-US" sz="1000" dirty="0">
                  <a:solidFill>
                    <a:prstClr val="black"/>
                  </a:solidFill>
                  <a:cs typeface="+mn-ea"/>
                  <a:sym typeface="+mn-lt"/>
                </a:endParaRPr>
              </a:p>
            </p:txBody>
          </p:sp>
        </p:grpSp>
        <p:grpSp>
          <p:nvGrpSpPr>
            <p:cNvPr id="6" name="Group 85"/>
            <p:cNvGrpSpPr/>
            <p:nvPr/>
          </p:nvGrpSpPr>
          <p:grpSpPr>
            <a:xfrm>
              <a:off x="6606" y="5813"/>
              <a:ext cx="1190" cy="1191"/>
              <a:chOff x="5187738" y="1415796"/>
              <a:chExt cx="648499" cy="649042"/>
            </a:xfrm>
          </p:grpSpPr>
          <p:sp>
            <p:nvSpPr>
              <p:cNvPr id="68" name="Oval 67"/>
              <p:cNvSpPr>
                <a:spLocks noChangeAspect="1"/>
              </p:cNvSpPr>
              <p:nvPr/>
            </p:nvSpPr>
            <p:spPr>
              <a:xfrm>
                <a:off x="5187738" y="1415796"/>
                <a:ext cx="648499" cy="649042"/>
              </a:xfrm>
              <a:prstGeom prst="ellipse">
                <a:avLst/>
              </a:prstGeom>
              <a:solidFill>
                <a:srgbClr val="73C8FF"/>
              </a:solidFill>
              <a:ln w="19050" cap="flat" cmpd="sng" algn="ctr">
                <a:noFill/>
                <a:prstDash val="solid"/>
              </a:ln>
              <a:effectLst/>
            </p:spPr>
            <p:txBody>
              <a:bodyPr rtlCol="0" anchor="ctr"/>
              <a:lstStyle/>
              <a:p>
                <a:pPr algn="ctr" defTabSz="913765">
                  <a:lnSpc>
                    <a:spcPct val="120000"/>
                  </a:lnSpc>
                </a:pPr>
                <a:endParaRPr lang="en-US" sz="900" b="1" dirty="0">
                  <a:solidFill>
                    <a:prstClr val="white"/>
                  </a:solidFill>
                  <a:cs typeface="+mn-ea"/>
                  <a:sym typeface="+mn-lt"/>
                </a:endParaRPr>
              </a:p>
            </p:txBody>
          </p:sp>
          <p:sp>
            <p:nvSpPr>
              <p:cNvPr id="81" name="Freeform 53"/>
              <p:cNvSpPr/>
              <p:nvPr/>
            </p:nvSpPr>
            <p:spPr bwMode="auto">
              <a:xfrm>
                <a:off x="5336668" y="1592431"/>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ysClr val="window" lastClr="FFFFFF"/>
              </a:solidFill>
              <a:ln w="9525">
                <a:noFill/>
                <a:round/>
              </a:ln>
            </p:spPr>
            <p:txBody>
              <a:bodyPr vert="horz" wrap="square" lIns="99526" tIns="49764" rIns="99526" bIns="49764" numCol="1" anchor="t" anchorCtr="0" compatLnSpc="1"/>
              <a:lstStyle/>
              <a:p>
                <a:pPr defTabSz="913765">
                  <a:lnSpc>
                    <a:spcPct val="120000"/>
                  </a:lnSpc>
                </a:pPr>
                <a:endParaRPr lang="en-US" sz="1000" dirty="0">
                  <a:solidFill>
                    <a:prstClr val="black"/>
                  </a:solidFill>
                  <a:cs typeface="+mn-ea"/>
                  <a:sym typeface="+mn-lt"/>
                </a:endParaRPr>
              </a:p>
            </p:txBody>
          </p:sp>
        </p:grpSp>
        <p:grpSp>
          <p:nvGrpSpPr>
            <p:cNvPr id="7" name="Group 86"/>
            <p:cNvGrpSpPr/>
            <p:nvPr/>
          </p:nvGrpSpPr>
          <p:grpSpPr>
            <a:xfrm>
              <a:off x="5032" y="4896"/>
              <a:ext cx="1190" cy="1191"/>
              <a:chOff x="5648594" y="2472338"/>
              <a:chExt cx="648499" cy="649042"/>
            </a:xfrm>
          </p:grpSpPr>
          <p:sp>
            <p:nvSpPr>
              <p:cNvPr id="71" name="Oval 70"/>
              <p:cNvSpPr>
                <a:spLocks noChangeAspect="1"/>
              </p:cNvSpPr>
              <p:nvPr/>
            </p:nvSpPr>
            <p:spPr>
              <a:xfrm>
                <a:off x="5648594" y="2472338"/>
                <a:ext cx="648499" cy="649042"/>
              </a:xfrm>
              <a:prstGeom prst="ellipse">
                <a:avLst/>
              </a:prstGeom>
              <a:solidFill>
                <a:srgbClr val="308BC4"/>
              </a:solidFill>
              <a:ln w="19050" cap="flat" cmpd="sng" algn="ctr">
                <a:noFill/>
                <a:prstDash val="solid"/>
              </a:ln>
              <a:effectLst/>
            </p:spPr>
            <p:txBody>
              <a:bodyPr rtlCol="0" anchor="ctr"/>
              <a:lstStyle/>
              <a:p>
                <a:pPr algn="ctr" defTabSz="913765">
                  <a:lnSpc>
                    <a:spcPct val="120000"/>
                  </a:lnSpc>
                </a:pPr>
                <a:endParaRPr lang="en-US" sz="900" b="1" dirty="0">
                  <a:solidFill>
                    <a:prstClr val="white"/>
                  </a:solidFill>
                  <a:cs typeface="+mn-ea"/>
                  <a:sym typeface="+mn-lt"/>
                </a:endParaRPr>
              </a:p>
            </p:txBody>
          </p:sp>
          <p:sp>
            <p:nvSpPr>
              <p:cNvPr id="82" name="Freeform 57"/>
              <p:cNvSpPr>
                <a:spLocks noEditPoints="1"/>
              </p:cNvSpPr>
              <p:nvPr/>
            </p:nvSpPr>
            <p:spPr bwMode="auto">
              <a:xfrm>
                <a:off x="5827267" y="2667801"/>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ysClr val="window" lastClr="FFFFFF"/>
              </a:solidFill>
              <a:ln w="9525">
                <a:noFill/>
                <a:round/>
              </a:ln>
            </p:spPr>
            <p:txBody>
              <a:bodyPr vert="horz" wrap="square" lIns="99526" tIns="49764" rIns="99526" bIns="49764" numCol="1" anchor="t" anchorCtr="0" compatLnSpc="1"/>
              <a:lstStyle/>
              <a:p>
                <a:pPr defTabSz="913765">
                  <a:lnSpc>
                    <a:spcPct val="120000"/>
                  </a:lnSpc>
                </a:pPr>
                <a:endParaRPr lang="en-US" sz="1000" dirty="0">
                  <a:solidFill>
                    <a:prstClr val="black"/>
                  </a:solidFill>
                  <a:cs typeface="+mn-ea"/>
                  <a:sym typeface="+mn-lt"/>
                </a:endParaRPr>
              </a:p>
            </p:txBody>
          </p:sp>
        </p:grpSp>
        <p:grpSp>
          <p:nvGrpSpPr>
            <p:cNvPr id="8" name="Group 83"/>
            <p:cNvGrpSpPr/>
            <p:nvPr/>
          </p:nvGrpSpPr>
          <p:grpSpPr>
            <a:xfrm>
              <a:off x="8166" y="3328"/>
              <a:ext cx="1190" cy="1191"/>
              <a:chOff x="2886238" y="2472339"/>
              <a:chExt cx="648499" cy="649042"/>
            </a:xfrm>
          </p:grpSpPr>
          <p:sp>
            <p:nvSpPr>
              <p:cNvPr id="62" name="Oval 61"/>
              <p:cNvSpPr>
                <a:spLocks noChangeAspect="1"/>
              </p:cNvSpPr>
              <p:nvPr/>
            </p:nvSpPr>
            <p:spPr>
              <a:xfrm>
                <a:off x="2886238" y="2472339"/>
                <a:ext cx="648499" cy="649042"/>
              </a:xfrm>
              <a:prstGeom prst="ellipse">
                <a:avLst/>
              </a:prstGeom>
              <a:solidFill>
                <a:srgbClr val="73C8FF"/>
              </a:solidFill>
              <a:ln w="19050" cap="flat" cmpd="sng" algn="ctr">
                <a:noFill/>
                <a:prstDash val="solid"/>
              </a:ln>
              <a:effectLst/>
            </p:spPr>
            <p:txBody>
              <a:bodyPr rtlCol="0" anchor="ctr"/>
              <a:lstStyle/>
              <a:p>
                <a:pPr algn="ctr" defTabSz="913765">
                  <a:lnSpc>
                    <a:spcPct val="120000"/>
                  </a:lnSpc>
                </a:pPr>
                <a:endParaRPr lang="en-US" sz="1100" b="1" dirty="0">
                  <a:solidFill>
                    <a:prstClr val="white"/>
                  </a:solidFill>
                  <a:cs typeface="+mn-ea"/>
                  <a:sym typeface="+mn-lt"/>
                </a:endParaRPr>
              </a:p>
            </p:txBody>
          </p:sp>
          <p:sp>
            <p:nvSpPr>
              <p:cNvPr id="83" name="Freeform 65"/>
              <p:cNvSpPr>
                <a:spLocks noEditPoints="1"/>
              </p:cNvSpPr>
              <p:nvPr/>
            </p:nvSpPr>
            <p:spPr bwMode="auto">
              <a:xfrm>
                <a:off x="3027706" y="2630302"/>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ysClr val="window" lastClr="FFFFFF"/>
              </a:solidFill>
              <a:ln w="9525">
                <a:noFill/>
                <a:round/>
              </a:ln>
            </p:spPr>
            <p:txBody>
              <a:bodyPr vert="horz" wrap="square" lIns="99526" tIns="49764" rIns="99526" bIns="49764" numCol="1" anchor="t" anchorCtr="0" compatLnSpc="1"/>
              <a:lstStyle/>
              <a:p>
                <a:pPr defTabSz="913765">
                  <a:lnSpc>
                    <a:spcPct val="120000"/>
                  </a:lnSpc>
                </a:pPr>
                <a:endParaRPr lang="en-US" sz="1000" dirty="0">
                  <a:solidFill>
                    <a:prstClr val="black"/>
                  </a:solidFill>
                  <a:cs typeface="+mn-ea"/>
                  <a:sym typeface="+mn-lt"/>
                </a:endParaRPr>
              </a:p>
            </p:txBody>
          </p:sp>
        </p:grpSp>
      </p:grpSp>
      <p:sp>
        <p:nvSpPr>
          <p:cNvPr id="10" name="文本框 8"/>
          <p:cNvSpPr txBox="1"/>
          <p:nvPr/>
        </p:nvSpPr>
        <p:spPr>
          <a:xfrm>
            <a:off x="866775" y="3932555"/>
            <a:ext cx="3570605" cy="787523"/>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150000"/>
              </a:lnSpc>
            </a:pPr>
            <a:r>
              <a:rPr lang="zh-CN" altLang="en-US" sz="1600" dirty="0">
                <a:solidFill>
                  <a:schemeClr val="tx1">
                    <a:lumMod val="75000"/>
                    <a:lumOff val="25000"/>
                  </a:schemeClr>
                </a:solidFill>
                <a:cs typeface="+mn-ea"/>
                <a:sym typeface="+mn-lt"/>
              </a:rPr>
              <a:t>职业病危害应急救援与管理制度</a:t>
            </a:r>
          </a:p>
          <a:p>
            <a:pPr algn="r" fontAlgn="auto">
              <a:lnSpc>
                <a:spcPct val="150000"/>
              </a:lnSpc>
            </a:pPr>
            <a:r>
              <a:rPr lang="zh-CN" altLang="en-US" sz="1600" dirty="0">
                <a:solidFill>
                  <a:schemeClr val="tx1">
                    <a:lumMod val="75000"/>
                    <a:lumOff val="25000"/>
                  </a:schemeClr>
                </a:solidFill>
                <a:cs typeface="+mn-ea"/>
                <a:sym typeface="+mn-lt"/>
              </a:rPr>
              <a:t>岗位职业卫生操作规程</a:t>
            </a:r>
          </a:p>
        </p:txBody>
      </p:sp>
      <p:sp>
        <p:nvSpPr>
          <p:cNvPr id="11" name="文本框 8"/>
          <p:cNvSpPr txBox="1"/>
          <p:nvPr/>
        </p:nvSpPr>
        <p:spPr>
          <a:xfrm>
            <a:off x="7576185" y="2946036"/>
            <a:ext cx="2885289" cy="787523"/>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600" dirty="0">
                <a:solidFill>
                  <a:schemeClr val="tx1">
                    <a:lumMod val="75000"/>
                    <a:lumOff val="25000"/>
                  </a:schemeClr>
                </a:solidFill>
                <a:cs typeface="+mn-ea"/>
                <a:sym typeface="+mn-lt"/>
              </a:rPr>
              <a:t>职业病危害项目申报制度</a:t>
            </a:r>
          </a:p>
          <a:p>
            <a:pPr algn="l" fontAlgn="auto">
              <a:lnSpc>
                <a:spcPct val="150000"/>
              </a:lnSpc>
            </a:pPr>
            <a:r>
              <a:rPr lang="zh-CN" altLang="en-US" sz="1600" dirty="0">
                <a:solidFill>
                  <a:schemeClr val="tx1">
                    <a:lumMod val="75000"/>
                    <a:lumOff val="25000"/>
                  </a:schemeClr>
                </a:solidFill>
                <a:cs typeface="+mn-ea"/>
                <a:sym typeface="+mn-lt"/>
              </a:rPr>
              <a:t>职业病防治宣传教育培训制度</a:t>
            </a:r>
          </a:p>
        </p:txBody>
      </p:sp>
      <p:sp>
        <p:nvSpPr>
          <p:cNvPr id="12" name="文本框 8"/>
          <p:cNvSpPr txBox="1"/>
          <p:nvPr/>
        </p:nvSpPr>
        <p:spPr>
          <a:xfrm>
            <a:off x="7576185" y="4075430"/>
            <a:ext cx="3570605" cy="787523"/>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600" dirty="0">
                <a:solidFill>
                  <a:schemeClr val="tx1">
                    <a:lumMod val="75000"/>
                    <a:lumOff val="25000"/>
                  </a:schemeClr>
                </a:solidFill>
                <a:cs typeface="+mn-ea"/>
                <a:sym typeface="+mn-lt"/>
              </a:rPr>
              <a:t>职业病防护设施维护检修制度</a:t>
            </a:r>
          </a:p>
          <a:p>
            <a:pPr algn="l" fontAlgn="auto">
              <a:lnSpc>
                <a:spcPct val="150000"/>
              </a:lnSpc>
            </a:pPr>
            <a:r>
              <a:rPr lang="zh-CN" altLang="en-US" sz="1600" dirty="0">
                <a:solidFill>
                  <a:schemeClr val="tx1">
                    <a:lumMod val="75000"/>
                    <a:lumOff val="25000"/>
                  </a:schemeClr>
                </a:solidFill>
                <a:cs typeface="+mn-ea"/>
                <a:sym typeface="+mn-lt"/>
              </a:rPr>
              <a:t>职业病防护用品管理制度</a:t>
            </a:r>
          </a:p>
        </p:txBody>
      </p:sp>
      <p:sp>
        <p:nvSpPr>
          <p:cNvPr id="13" name="文本框 8"/>
          <p:cNvSpPr txBox="1"/>
          <p:nvPr/>
        </p:nvSpPr>
        <p:spPr>
          <a:xfrm>
            <a:off x="3864610" y="5444490"/>
            <a:ext cx="4382135" cy="787523"/>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buClrTx/>
              <a:buSzTx/>
              <a:buFontTx/>
            </a:pPr>
            <a:r>
              <a:rPr lang="zh-CN" altLang="en-US" sz="1600" dirty="0">
                <a:solidFill>
                  <a:schemeClr val="tx1">
                    <a:lumMod val="75000"/>
                    <a:lumOff val="25000"/>
                  </a:schemeClr>
                </a:solidFill>
                <a:cs typeface="+mn-ea"/>
                <a:sym typeface="+mn-lt"/>
              </a:rPr>
              <a:t>职业病危害监测及评价管理制度</a:t>
            </a:r>
          </a:p>
          <a:p>
            <a:pPr lvl="0" algn="ctr">
              <a:lnSpc>
                <a:spcPct val="150000"/>
              </a:lnSpc>
              <a:buClrTx/>
              <a:buSzTx/>
              <a:buFontTx/>
            </a:pPr>
            <a:r>
              <a:rPr lang="zh-CN" altLang="en-US" sz="1600" dirty="0">
                <a:solidFill>
                  <a:schemeClr val="tx1">
                    <a:lumMod val="75000"/>
                    <a:lumOff val="25000"/>
                  </a:schemeClr>
                </a:solidFill>
                <a:cs typeface="+mn-ea"/>
                <a:sym typeface="+mn-lt"/>
              </a:rPr>
              <a:t>建设项目职业卫生“三同时”管理制度</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1049889"/>
                                        </p:tgtEl>
                                        <p:attrNameLst>
                                          <p:attrName>style.visibility</p:attrName>
                                        </p:attrNameLst>
                                      </p:cBhvr>
                                      <p:to>
                                        <p:strVal val="visible"/>
                                      </p:to>
                                    </p:set>
                                    <p:animEffect transition="in" filter="strips(downLeft)">
                                      <p:cBhvr>
                                        <p:cTn id="11" dur="500"/>
                                        <p:tgtEl>
                                          <p:spTgt spid="1049889"/>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1049885"/>
                                        </p:tgtEl>
                                        <p:attrNameLst>
                                          <p:attrName>style.visibility</p:attrName>
                                        </p:attrNameLst>
                                      </p:cBhvr>
                                      <p:to>
                                        <p:strVal val="visible"/>
                                      </p:to>
                                    </p:set>
                                    <p:animEffect transition="in" filter="strips(downLeft)">
                                      <p:cBhvr>
                                        <p:cTn id="15" dur="500"/>
                                        <p:tgtEl>
                                          <p:spTgt spid="1049885"/>
                                        </p:tgtEl>
                                      </p:cBhvr>
                                    </p:animEffect>
                                  </p:childTnLst>
                                </p:cTn>
                              </p:par>
                            </p:childTnLst>
                          </p:cTn>
                        </p:par>
                        <p:par>
                          <p:cTn id="16" fill="hold">
                            <p:stCondLst>
                              <p:cond delay="1500"/>
                            </p:stCondLst>
                            <p:childTnLst>
                              <p:par>
                                <p:cTn id="17" presetID="18" presetClass="entr" presetSubtype="12"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strips(downLeft)">
                                      <p:cBhvr>
                                        <p:cTn id="19" dur="500"/>
                                        <p:tgtEl>
                                          <p:spTgt spid="10"/>
                                        </p:tgtEl>
                                      </p:cBhvr>
                                    </p:animEffect>
                                  </p:childTnLst>
                                </p:cTn>
                              </p:par>
                            </p:childTnLst>
                          </p:cTn>
                        </p:par>
                        <p:par>
                          <p:cTn id="20" fill="hold">
                            <p:stCondLst>
                              <p:cond delay="2000"/>
                            </p:stCondLst>
                            <p:childTnLst>
                              <p:par>
                                <p:cTn id="21" presetID="18" presetClass="entr" presetSubtype="1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strips(downLeft)">
                                      <p:cBhvr>
                                        <p:cTn id="23" dur="500"/>
                                        <p:tgtEl>
                                          <p:spTgt spid="13"/>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trips(downLeft)">
                                      <p:cBhvr>
                                        <p:cTn id="27" dur="500"/>
                                        <p:tgtEl>
                                          <p:spTgt spid="12"/>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strips(downLeft)">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885" grpId="0"/>
      <p:bldP spid="1049889" grpId="0"/>
      <p:bldP spid="10" grpId="0"/>
      <p:bldP spid="11" grpId="0"/>
      <p:bldP spid="12" grpId="0"/>
      <p:bldP spid="1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396240" y="476250"/>
            <a:ext cx="2737485" cy="775335"/>
            <a:chOff x="641" y="637"/>
            <a:chExt cx="4311"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3272"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职工权利</a:t>
              </a:r>
            </a:p>
          </p:txBody>
        </p:sp>
      </p:grpSp>
      <p:grpSp>
        <p:nvGrpSpPr>
          <p:cNvPr id="101" name="组合 100"/>
          <p:cNvGrpSpPr/>
          <p:nvPr/>
        </p:nvGrpSpPr>
        <p:grpSpPr>
          <a:xfrm>
            <a:off x="3503930" y="2409190"/>
            <a:ext cx="5485130" cy="2684145"/>
            <a:chOff x="2904" y="2118"/>
            <a:chExt cx="8638" cy="4227"/>
          </a:xfrm>
        </p:grpSpPr>
        <p:grpSp>
          <p:nvGrpSpPr>
            <p:cNvPr id="31" name="Group 94"/>
            <p:cNvGrpSpPr/>
            <p:nvPr/>
          </p:nvGrpSpPr>
          <p:grpSpPr>
            <a:xfrm>
              <a:off x="3126" y="2118"/>
              <a:ext cx="8126" cy="4079"/>
              <a:chOff x="2563813" y="2184400"/>
              <a:chExt cx="7061201" cy="3544888"/>
            </a:xfrm>
            <a:solidFill>
              <a:srgbClr val="000000"/>
            </a:solidFill>
          </p:grpSpPr>
          <p:grpSp>
            <p:nvGrpSpPr>
              <p:cNvPr id="60" name="Group 93"/>
              <p:cNvGrpSpPr/>
              <p:nvPr/>
            </p:nvGrpSpPr>
            <p:grpSpPr>
              <a:xfrm>
                <a:off x="2563813" y="2184400"/>
                <a:ext cx="7061201" cy="3544888"/>
                <a:chOff x="2563813" y="2184400"/>
                <a:chExt cx="7061201" cy="3544888"/>
              </a:xfrm>
              <a:grpFill/>
            </p:grpSpPr>
            <p:grpSp>
              <p:nvGrpSpPr>
                <p:cNvPr id="62" name="Group 91"/>
                <p:cNvGrpSpPr/>
                <p:nvPr/>
              </p:nvGrpSpPr>
              <p:grpSpPr>
                <a:xfrm>
                  <a:off x="3336926" y="2963863"/>
                  <a:ext cx="5502275" cy="1960562"/>
                  <a:chOff x="3336926" y="2963863"/>
                  <a:chExt cx="5502275" cy="1960562"/>
                </a:xfrm>
                <a:grpFill/>
              </p:grpSpPr>
              <p:sp>
                <p:nvSpPr>
                  <p:cNvPr id="69" name="Rectangle 5"/>
                  <p:cNvSpPr>
                    <a:spLocks noChangeArrowheads="1"/>
                  </p:cNvSpPr>
                  <p:nvPr/>
                </p:nvSpPr>
                <p:spPr bwMode="auto">
                  <a:xfrm>
                    <a:off x="4689476" y="3919538"/>
                    <a:ext cx="2790825" cy="76200"/>
                  </a:xfrm>
                  <a:prstGeom prst="rect">
                    <a:avLst/>
                  </a:prstGeom>
                  <a:solidFill>
                    <a:srgbClr val="778495">
                      <a:lumMod val="20000"/>
                      <a:lumOff val="8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70" name="Freeform 6"/>
                  <p:cNvSpPr/>
                  <p:nvPr/>
                </p:nvSpPr>
                <p:spPr bwMode="auto">
                  <a:xfrm>
                    <a:off x="3336926" y="4229100"/>
                    <a:ext cx="703263" cy="695325"/>
                  </a:xfrm>
                  <a:custGeom>
                    <a:avLst/>
                    <a:gdLst>
                      <a:gd name="T0" fmla="*/ 443 w 443"/>
                      <a:gd name="T1" fmla="*/ 33 h 438"/>
                      <a:gd name="T2" fmla="*/ 34 w 443"/>
                      <a:gd name="T3" fmla="*/ 438 h 438"/>
                      <a:gd name="T4" fmla="*/ 0 w 443"/>
                      <a:gd name="T5" fmla="*/ 405 h 438"/>
                      <a:gd name="T6" fmla="*/ 410 w 443"/>
                      <a:gd name="T7" fmla="*/ 0 h 438"/>
                      <a:gd name="T8" fmla="*/ 443 w 443"/>
                      <a:gd name="T9" fmla="*/ 33 h 438"/>
                    </a:gdLst>
                    <a:ahLst/>
                    <a:cxnLst>
                      <a:cxn ang="0">
                        <a:pos x="T0" y="T1"/>
                      </a:cxn>
                      <a:cxn ang="0">
                        <a:pos x="T2" y="T3"/>
                      </a:cxn>
                      <a:cxn ang="0">
                        <a:pos x="T4" y="T5"/>
                      </a:cxn>
                      <a:cxn ang="0">
                        <a:pos x="T6" y="T7"/>
                      </a:cxn>
                      <a:cxn ang="0">
                        <a:pos x="T8" y="T9"/>
                      </a:cxn>
                    </a:cxnLst>
                    <a:rect l="0" t="0" r="r" b="b"/>
                    <a:pathLst>
                      <a:path w="443" h="438">
                        <a:moveTo>
                          <a:pt x="443" y="33"/>
                        </a:moveTo>
                        <a:lnTo>
                          <a:pt x="34" y="438"/>
                        </a:lnTo>
                        <a:lnTo>
                          <a:pt x="0" y="405"/>
                        </a:lnTo>
                        <a:lnTo>
                          <a:pt x="410" y="0"/>
                        </a:lnTo>
                        <a:lnTo>
                          <a:pt x="443" y="33"/>
                        </a:lnTo>
                        <a:close/>
                      </a:path>
                    </a:pathLst>
                  </a:custGeom>
                  <a:solidFill>
                    <a:srgbClr val="778495">
                      <a:lumMod val="20000"/>
                      <a:lumOff val="8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71" name="Freeform 7"/>
                  <p:cNvSpPr/>
                  <p:nvPr/>
                </p:nvSpPr>
                <p:spPr bwMode="auto">
                  <a:xfrm>
                    <a:off x="3348038" y="2967038"/>
                    <a:ext cx="692150" cy="723900"/>
                  </a:xfrm>
                  <a:custGeom>
                    <a:avLst/>
                    <a:gdLst>
                      <a:gd name="T0" fmla="*/ 400 w 436"/>
                      <a:gd name="T1" fmla="*/ 456 h 456"/>
                      <a:gd name="T2" fmla="*/ 0 w 436"/>
                      <a:gd name="T3" fmla="*/ 34 h 456"/>
                      <a:gd name="T4" fmla="*/ 34 w 436"/>
                      <a:gd name="T5" fmla="*/ 0 h 456"/>
                      <a:gd name="T6" fmla="*/ 436 w 436"/>
                      <a:gd name="T7" fmla="*/ 422 h 456"/>
                      <a:gd name="T8" fmla="*/ 400 w 436"/>
                      <a:gd name="T9" fmla="*/ 456 h 456"/>
                    </a:gdLst>
                    <a:ahLst/>
                    <a:cxnLst>
                      <a:cxn ang="0">
                        <a:pos x="T0" y="T1"/>
                      </a:cxn>
                      <a:cxn ang="0">
                        <a:pos x="T2" y="T3"/>
                      </a:cxn>
                      <a:cxn ang="0">
                        <a:pos x="T4" y="T5"/>
                      </a:cxn>
                      <a:cxn ang="0">
                        <a:pos x="T6" y="T7"/>
                      </a:cxn>
                      <a:cxn ang="0">
                        <a:pos x="T8" y="T9"/>
                      </a:cxn>
                    </a:cxnLst>
                    <a:rect l="0" t="0" r="r" b="b"/>
                    <a:pathLst>
                      <a:path w="436" h="456">
                        <a:moveTo>
                          <a:pt x="400" y="456"/>
                        </a:moveTo>
                        <a:lnTo>
                          <a:pt x="0" y="34"/>
                        </a:lnTo>
                        <a:lnTo>
                          <a:pt x="34" y="0"/>
                        </a:lnTo>
                        <a:lnTo>
                          <a:pt x="436" y="422"/>
                        </a:lnTo>
                        <a:lnTo>
                          <a:pt x="400" y="456"/>
                        </a:lnTo>
                        <a:close/>
                      </a:path>
                    </a:pathLst>
                  </a:custGeom>
                  <a:solidFill>
                    <a:srgbClr val="778495">
                      <a:lumMod val="20000"/>
                      <a:lumOff val="8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72" name="Freeform 8"/>
                  <p:cNvSpPr/>
                  <p:nvPr/>
                </p:nvSpPr>
                <p:spPr bwMode="auto">
                  <a:xfrm>
                    <a:off x="8132763" y="4224338"/>
                    <a:ext cx="706438" cy="696913"/>
                  </a:xfrm>
                  <a:custGeom>
                    <a:avLst/>
                    <a:gdLst>
                      <a:gd name="T0" fmla="*/ 0 w 445"/>
                      <a:gd name="T1" fmla="*/ 33 h 439"/>
                      <a:gd name="T2" fmla="*/ 410 w 445"/>
                      <a:gd name="T3" fmla="*/ 439 h 439"/>
                      <a:gd name="T4" fmla="*/ 445 w 445"/>
                      <a:gd name="T5" fmla="*/ 406 h 439"/>
                      <a:gd name="T6" fmla="*/ 34 w 445"/>
                      <a:gd name="T7" fmla="*/ 0 h 439"/>
                      <a:gd name="T8" fmla="*/ 0 w 445"/>
                      <a:gd name="T9" fmla="*/ 33 h 439"/>
                    </a:gdLst>
                    <a:ahLst/>
                    <a:cxnLst>
                      <a:cxn ang="0">
                        <a:pos x="T0" y="T1"/>
                      </a:cxn>
                      <a:cxn ang="0">
                        <a:pos x="T2" y="T3"/>
                      </a:cxn>
                      <a:cxn ang="0">
                        <a:pos x="T4" y="T5"/>
                      </a:cxn>
                      <a:cxn ang="0">
                        <a:pos x="T6" y="T7"/>
                      </a:cxn>
                      <a:cxn ang="0">
                        <a:pos x="T8" y="T9"/>
                      </a:cxn>
                    </a:cxnLst>
                    <a:rect l="0" t="0" r="r" b="b"/>
                    <a:pathLst>
                      <a:path w="445" h="439">
                        <a:moveTo>
                          <a:pt x="0" y="33"/>
                        </a:moveTo>
                        <a:lnTo>
                          <a:pt x="410" y="439"/>
                        </a:lnTo>
                        <a:lnTo>
                          <a:pt x="445" y="406"/>
                        </a:lnTo>
                        <a:lnTo>
                          <a:pt x="34" y="0"/>
                        </a:lnTo>
                        <a:lnTo>
                          <a:pt x="0" y="33"/>
                        </a:lnTo>
                        <a:close/>
                      </a:path>
                    </a:pathLst>
                  </a:custGeom>
                  <a:solidFill>
                    <a:srgbClr val="778495">
                      <a:lumMod val="20000"/>
                      <a:lumOff val="8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73" name="Freeform 9"/>
                  <p:cNvSpPr/>
                  <p:nvPr/>
                </p:nvSpPr>
                <p:spPr bwMode="auto">
                  <a:xfrm>
                    <a:off x="8132763" y="2963863"/>
                    <a:ext cx="692150" cy="722313"/>
                  </a:xfrm>
                  <a:custGeom>
                    <a:avLst/>
                    <a:gdLst>
                      <a:gd name="T0" fmla="*/ 36 w 436"/>
                      <a:gd name="T1" fmla="*/ 455 h 455"/>
                      <a:gd name="T2" fmla="*/ 436 w 436"/>
                      <a:gd name="T3" fmla="*/ 33 h 455"/>
                      <a:gd name="T4" fmla="*/ 403 w 436"/>
                      <a:gd name="T5" fmla="*/ 0 h 455"/>
                      <a:gd name="T6" fmla="*/ 0 w 436"/>
                      <a:gd name="T7" fmla="*/ 422 h 455"/>
                      <a:gd name="T8" fmla="*/ 36 w 436"/>
                      <a:gd name="T9" fmla="*/ 455 h 455"/>
                    </a:gdLst>
                    <a:ahLst/>
                    <a:cxnLst>
                      <a:cxn ang="0">
                        <a:pos x="T0" y="T1"/>
                      </a:cxn>
                      <a:cxn ang="0">
                        <a:pos x="T2" y="T3"/>
                      </a:cxn>
                      <a:cxn ang="0">
                        <a:pos x="T4" y="T5"/>
                      </a:cxn>
                      <a:cxn ang="0">
                        <a:pos x="T6" y="T7"/>
                      </a:cxn>
                      <a:cxn ang="0">
                        <a:pos x="T8" y="T9"/>
                      </a:cxn>
                    </a:cxnLst>
                    <a:rect l="0" t="0" r="r" b="b"/>
                    <a:pathLst>
                      <a:path w="436" h="455">
                        <a:moveTo>
                          <a:pt x="36" y="455"/>
                        </a:moveTo>
                        <a:lnTo>
                          <a:pt x="436" y="33"/>
                        </a:lnTo>
                        <a:lnTo>
                          <a:pt x="403" y="0"/>
                        </a:lnTo>
                        <a:lnTo>
                          <a:pt x="0" y="422"/>
                        </a:lnTo>
                        <a:lnTo>
                          <a:pt x="36" y="455"/>
                        </a:lnTo>
                        <a:close/>
                      </a:path>
                    </a:pathLst>
                  </a:custGeom>
                  <a:solidFill>
                    <a:srgbClr val="778495">
                      <a:lumMod val="20000"/>
                      <a:lumOff val="8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grpSp>
            <p:sp>
              <p:nvSpPr>
                <p:cNvPr id="63" name="Oval 10"/>
                <p:cNvSpPr>
                  <a:spLocks noChangeArrowheads="1"/>
                </p:cNvSpPr>
                <p:nvPr/>
              </p:nvSpPr>
              <p:spPr bwMode="auto">
                <a:xfrm>
                  <a:off x="2563813" y="2184400"/>
                  <a:ext cx="1028700" cy="1035050"/>
                </a:xfrm>
                <a:prstGeom prst="ellipse">
                  <a:avLst/>
                </a:prstGeom>
                <a:solidFill>
                  <a:srgbClr val="778495">
                    <a:lumMod val="20000"/>
                    <a:lumOff val="80000"/>
                  </a:srgbClr>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64" name="Oval 13"/>
                <p:cNvSpPr>
                  <a:spLocks noChangeArrowheads="1"/>
                </p:cNvSpPr>
                <p:nvPr/>
              </p:nvSpPr>
              <p:spPr bwMode="auto">
                <a:xfrm>
                  <a:off x="2563813" y="4695825"/>
                  <a:ext cx="1028700" cy="1033463"/>
                </a:xfrm>
                <a:prstGeom prst="ellipse">
                  <a:avLst/>
                </a:prstGeom>
                <a:solidFill>
                  <a:srgbClr val="778495">
                    <a:lumMod val="20000"/>
                    <a:lumOff val="80000"/>
                  </a:srgbClr>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32" name="Oval 16"/>
                <p:cNvSpPr>
                  <a:spLocks noChangeArrowheads="1"/>
                </p:cNvSpPr>
                <p:nvPr/>
              </p:nvSpPr>
              <p:spPr bwMode="auto">
                <a:xfrm>
                  <a:off x="3795713" y="3441700"/>
                  <a:ext cx="1028700" cy="1031875"/>
                </a:xfrm>
                <a:prstGeom prst="ellipse">
                  <a:avLst/>
                </a:prstGeom>
                <a:solidFill>
                  <a:srgbClr val="778495">
                    <a:lumMod val="20000"/>
                    <a:lumOff val="80000"/>
                  </a:srgbClr>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33" name="Oval 19"/>
                <p:cNvSpPr>
                  <a:spLocks noChangeArrowheads="1"/>
                </p:cNvSpPr>
                <p:nvPr/>
              </p:nvSpPr>
              <p:spPr bwMode="auto">
                <a:xfrm>
                  <a:off x="7340601" y="3441700"/>
                  <a:ext cx="1028700" cy="1031875"/>
                </a:xfrm>
                <a:prstGeom prst="ellipse">
                  <a:avLst/>
                </a:prstGeom>
                <a:solidFill>
                  <a:srgbClr val="778495">
                    <a:lumMod val="20000"/>
                    <a:lumOff val="80000"/>
                  </a:srgbClr>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34" name="Oval 22"/>
                <p:cNvSpPr>
                  <a:spLocks noChangeArrowheads="1"/>
                </p:cNvSpPr>
                <p:nvPr/>
              </p:nvSpPr>
              <p:spPr bwMode="auto">
                <a:xfrm>
                  <a:off x="8591551" y="2184400"/>
                  <a:ext cx="1033463" cy="1035050"/>
                </a:xfrm>
                <a:prstGeom prst="ellipse">
                  <a:avLst/>
                </a:prstGeom>
                <a:solidFill>
                  <a:srgbClr val="778495">
                    <a:lumMod val="20000"/>
                    <a:lumOff val="80000"/>
                  </a:srgbClr>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68" name="Oval 25"/>
                <p:cNvSpPr>
                  <a:spLocks noChangeArrowheads="1"/>
                </p:cNvSpPr>
                <p:nvPr/>
              </p:nvSpPr>
              <p:spPr bwMode="auto">
                <a:xfrm>
                  <a:off x="8591551" y="4695825"/>
                  <a:ext cx="1033463" cy="1033463"/>
                </a:xfrm>
                <a:prstGeom prst="ellipse">
                  <a:avLst/>
                </a:prstGeom>
                <a:solidFill>
                  <a:srgbClr val="778495">
                    <a:lumMod val="20000"/>
                    <a:lumOff val="80000"/>
                  </a:srgbClr>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grpSp>
          <p:sp>
            <p:nvSpPr>
              <p:cNvPr id="61" name="Oval 28"/>
              <p:cNvSpPr>
                <a:spLocks noChangeArrowheads="1"/>
              </p:cNvSpPr>
              <p:nvPr/>
            </p:nvSpPr>
            <p:spPr bwMode="auto">
              <a:xfrm>
                <a:off x="5387976" y="3260725"/>
                <a:ext cx="1393825" cy="1392238"/>
              </a:xfrm>
              <a:prstGeom prst="ellipse">
                <a:avLst/>
              </a:prstGeom>
              <a:solidFill>
                <a:srgbClr val="175CA8">
                  <a:lumMod val="20000"/>
                  <a:lumOff val="80000"/>
                </a:srgbClr>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grpSp>
        <p:grpSp>
          <p:nvGrpSpPr>
            <p:cNvPr id="41" name="Group 37"/>
            <p:cNvGrpSpPr/>
            <p:nvPr/>
          </p:nvGrpSpPr>
          <p:grpSpPr>
            <a:xfrm>
              <a:off x="2904" y="3267"/>
              <a:ext cx="469" cy="497"/>
              <a:chOff x="2371633" y="3182483"/>
              <a:chExt cx="407231" cy="432215"/>
            </a:xfrm>
            <a:solidFill>
              <a:srgbClr val="000000"/>
            </a:solidFill>
          </p:grpSpPr>
          <p:cxnSp>
            <p:nvCxnSpPr>
              <p:cNvPr id="57" name="Straight Connector 7"/>
              <p:cNvCxnSpPr/>
              <p:nvPr/>
            </p:nvCxnSpPr>
            <p:spPr>
              <a:xfrm flipH="1">
                <a:off x="2413416" y="3183076"/>
                <a:ext cx="345318" cy="401641"/>
              </a:xfrm>
              <a:prstGeom prst="line">
                <a:avLst/>
              </a:prstGeom>
              <a:grpFill/>
              <a:ln w="19050" cap="flat" cmpd="sng" algn="ctr">
                <a:solidFill>
                  <a:srgbClr val="778495">
                    <a:lumMod val="20000"/>
                    <a:lumOff val="80000"/>
                  </a:srgbClr>
                </a:solidFill>
                <a:prstDash val="sysDash"/>
              </a:ln>
              <a:effectLst/>
            </p:spPr>
          </p:cxnSp>
          <p:sp>
            <p:nvSpPr>
              <p:cNvPr id="58" name="Oval 35"/>
              <p:cNvSpPr/>
              <p:nvPr/>
            </p:nvSpPr>
            <p:spPr>
              <a:xfrm>
                <a:off x="2371633" y="3524757"/>
                <a:ext cx="89941" cy="89941"/>
              </a:xfrm>
              <a:prstGeom prst="ellipse">
                <a:avLst/>
              </a:prstGeom>
              <a:solidFill>
                <a:srgbClr val="778495">
                  <a:lumMod val="20000"/>
                  <a:lumOff val="80000"/>
                </a:srgbClr>
              </a:solidFill>
              <a:ln w="25400" cap="flat" cmpd="sng" algn="ctr">
                <a:solidFill>
                  <a:srgbClr val="778495">
                    <a:lumMod val="20000"/>
                    <a:lumOff val="80000"/>
                  </a:srgbClr>
                </a:solidFill>
                <a:prstDash val="solid"/>
              </a:ln>
              <a:effectLst/>
            </p:spPr>
            <p:txBody>
              <a:bodyPr rtlCol="0" anchor="ctr"/>
              <a:lstStyle>
                <a:defPPr>
                  <a:defRPr lang="zh-CN"/>
                </a:defPPr>
                <a:lvl1pPr marL="0" algn="l" defTabSz="913765" rtl="0" eaLnBrk="1" latinLnBrk="0" hangingPunct="1">
                  <a:defRPr sz="1800" kern="1200">
                    <a:solidFill>
                      <a:srgbClr val="FFFFFF"/>
                    </a:solidFill>
                    <a:latin typeface="Calibri" panose="020F0502020204030204"/>
                    <a:ea typeface="+mn-ea"/>
                    <a:cs typeface="+mn-ea"/>
                  </a:defRPr>
                </a:lvl1pPr>
                <a:lvl2pPr marL="457200" algn="l" defTabSz="913765" rtl="0" eaLnBrk="1" latinLnBrk="0" hangingPunct="1">
                  <a:defRPr sz="1800" kern="1200">
                    <a:solidFill>
                      <a:srgbClr val="FFFFFF"/>
                    </a:solidFill>
                    <a:latin typeface="Calibri" panose="020F0502020204030204"/>
                    <a:ea typeface="+mn-ea"/>
                    <a:cs typeface="+mn-ea"/>
                  </a:defRPr>
                </a:lvl2pPr>
                <a:lvl3pPr marL="914400" algn="l" defTabSz="913765" rtl="0" eaLnBrk="1" latinLnBrk="0" hangingPunct="1">
                  <a:defRPr sz="1800" kern="1200">
                    <a:solidFill>
                      <a:srgbClr val="FFFFFF"/>
                    </a:solidFill>
                    <a:latin typeface="Calibri" panose="020F0502020204030204"/>
                    <a:ea typeface="+mn-ea"/>
                    <a:cs typeface="+mn-ea"/>
                  </a:defRPr>
                </a:lvl3pPr>
                <a:lvl4pPr marL="1371600" algn="l" defTabSz="913765" rtl="0" eaLnBrk="1" latinLnBrk="0" hangingPunct="1">
                  <a:defRPr sz="1800" kern="1200">
                    <a:solidFill>
                      <a:srgbClr val="FFFFFF"/>
                    </a:solidFill>
                    <a:latin typeface="Calibri" panose="020F0502020204030204"/>
                    <a:ea typeface="+mn-ea"/>
                    <a:cs typeface="+mn-ea"/>
                  </a:defRPr>
                </a:lvl4pPr>
                <a:lvl5pPr marL="1828800" algn="l" defTabSz="913765" rtl="0" eaLnBrk="1" latinLnBrk="0" hangingPunct="1">
                  <a:defRPr sz="1800" kern="1200">
                    <a:solidFill>
                      <a:srgbClr val="FFFFFF"/>
                    </a:solidFill>
                    <a:latin typeface="Calibri" panose="020F0502020204030204"/>
                    <a:ea typeface="+mn-ea"/>
                    <a:cs typeface="+mn-ea"/>
                  </a:defRPr>
                </a:lvl5pPr>
                <a:lvl6pPr marL="2286000" algn="l" defTabSz="913765" rtl="0" eaLnBrk="1" latinLnBrk="0" hangingPunct="1">
                  <a:defRPr sz="1800" kern="1200">
                    <a:solidFill>
                      <a:srgbClr val="FFFFFF"/>
                    </a:solidFill>
                    <a:latin typeface="Calibri" panose="020F0502020204030204"/>
                    <a:ea typeface="+mn-ea"/>
                    <a:cs typeface="+mn-ea"/>
                  </a:defRPr>
                </a:lvl6pPr>
                <a:lvl7pPr marL="2743200" algn="l" defTabSz="913765" rtl="0" eaLnBrk="1" latinLnBrk="0" hangingPunct="1">
                  <a:defRPr sz="1800" kern="1200">
                    <a:solidFill>
                      <a:srgbClr val="FFFFFF"/>
                    </a:solidFill>
                    <a:latin typeface="Calibri" panose="020F0502020204030204"/>
                    <a:ea typeface="+mn-ea"/>
                    <a:cs typeface="+mn-ea"/>
                  </a:defRPr>
                </a:lvl7pPr>
                <a:lvl8pPr marL="3200400" algn="l" defTabSz="913765" rtl="0" eaLnBrk="1" latinLnBrk="0" hangingPunct="1">
                  <a:defRPr sz="1800" kern="1200">
                    <a:solidFill>
                      <a:srgbClr val="FFFFFF"/>
                    </a:solidFill>
                    <a:latin typeface="Calibri" panose="020F0502020204030204"/>
                    <a:ea typeface="+mn-ea"/>
                    <a:cs typeface="+mn-ea"/>
                  </a:defRPr>
                </a:lvl8pPr>
                <a:lvl9pPr marL="3657600" algn="l" defTabSz="913765" rtl="0" eaLnBrk="1" latinLnBrk="0" hangingPunct="1">
                  <a:defRPr sz="1800" kern="1200">
                    <a:solidFill>
                      <a:srgbClr val="FFFFFF"/>
                    </a:solidFill>
                    <a:latin typeface="Calibri" panose="020F0502020204030204"/>
                    <a:ea typeface="+mn-ea"/>
                    <a:cs typeface="+mn-ea"/>
                  </a:defRPr>
                </a:lvl9pPr>
              </a:lstStyle>
              <a:p>
                <a:pPr algn="ctr"/>
                <a:endParaRPr lang="en-US">
                  <a:latin typeface="+mn-lt"/>
                  <a:sym typeface="+mn-lt"/>
                </a:endParaRPr>
              </a:p>
            </p:txBody>
          </p:sp>
          <p:sp>
            <p:nvSpPr>
              <p:cNvPr id="59" name="Oval 36"/>
              <p:cNvSpPr/>
              <p:nvPr/>
            </p:nvSpPr>
            <p:spPr>
              <a:xfrm>
                <a:off x="2688923" y="3182483"/>
                <a:ext cx="89941" cy="89941"/>
              </a:xfrm>
              <a:prstGeom prst="ellipse">
                <a:avLst/>
              </a:prstGeom>
              <a:solidFill>
                <a:srgbClr val="778495">
                  <a:lumMod val="20000"/>
                  <a:lumOff val="80000"/>
                </a:srgbClr>
              </a:solidFill>
              <a:ln w="25400" cap="flat" cmpd="sng" algn="ctr">
                <a:solidFill>
                  <a:srgbClr val="778495">
                    <a:lumMod val="20000"/>
                    <a:lumOff val="80000"/>
                  </a:srgbClr>
                </a:solidFill>
                <a:prstDash val="solid"/>
              </a:ln>
              <a:effectLst/>
            </p:spPr>
            <p:txBody>
              <a:bodyPr rtlCol="0" anchor="ctr"/>
              <a:lstStyle>
                <a:defPPr>
                  <a:defRPr lang="zh-CN"/>
                </a:defPPr>
                <a:lvl1pPr marL="0" algn="l" defTabSz="913765" rtl="0" eaLnBrk="1" latinLnBrk="0" hangingPunct="1">
                  <a:defRPr sz="1800" kern="1200">
                    <a:solidFill>
                      <a:srgbClr val="FFFFFF"/>
                    </a:solidFill>
                    <a:latin typeface="Calibri" panose="020F0502020204030204"/>
                    <a:ea typeface="+mn-ea"/>
                    <a:cs typeface="+mn-ea"/>
                  </a:defRPr>
                </a:lvl1pPr>
                <a:lvl2pPr marL="457200" algn="l" defTabSz="913765" rtl="0" eaLnBrk="1" latinLnBrk="0" hangingPunct="1">
                  <a:defRPr sz="1800" kern="1200">
                    <a:solidFill>
                      <a:srgbClr val="FFFFFF"/>
                    </a:solidFill>
                    <a:latin typeface="Calibri" panose="020F0502020204030204"/>
                    <a:ea typeface="+mn-ea"/>
                    <a:cs typeface="+mn-ea"/>
                  </a:defRPr>
                </a:lvl2pPr>
                <a:lvl3pPr marL="914400" algn="l" defTabSz="913765" rtl="0" eaLnBrk="1" latinLnBrk="0" hangingPunct="1">
                  <a:defRPr sz="1800" kern="1200">
                    <a:solidFill>
                      <a:srgbClr val="FFFFFF"/>
                    </a:solidFill>
                    <a:latin typeface="Calibri" panose="020F0502020204030204"/>
                    <a:ea typeface="+mn-ea"/>
                    <a:cs typeface="+mn-ea"/>
                  </a:defRPr>
                </a:lvl3pPr>
                <a:lvl4pPr marL="1371600" algn="l" defTabSz="913765" rtl="0" eaLnBrk="1" latinLnBrk="0" hangingPunct="1">
                  <a:defRPr sz="1800" kern="1200">
                    <a:solidFill>
                      <a:srgbClr val="FFFFFF"/>
                    </a:solidFill>
                    <a:latin typeface="Calibri" panose="020F0502020204030204"/>
                    <a:ea typeface="+mn-ea"/>
                    <a:cs typeface="+mn-ea"/>
                  </a:defRPr>
                </a:lvl4pPr>
                <a:lvl5pPr marL="1828800" algn="l" defTabSz="913765" rtl="0" eaLnBrk="1" latinLnBrk="0" hangingPunct="1">
                  <a:defRPr sz="1800" kern="1200">
                    <a:solidFill>
                      <a:srgbClr val="FFFFFF"/>
                    </a:solidFill>
                    <a:latin typeface="Calibri" panose="020F0502020204030204"/>
                    <a:ea typeface="+mn-ea"/>
                    <a:cs typeface="+mn-ea"/>
                  </a:defRPr>
                </a:lvl5pPr>
                <a:lvl6pPr marL="2286000" algn="l" defTabSz="913765" rtl="0" eaLnBrk="1" latinLnBrk="0" hangingPunct="1">
                  <a:defRPr sz="1800" kern="1200">
                    <a:solidFill>
                      <a:srgbClr val="FFFFFF"/>
                    </a:solidFill>
                    <a:latin typeface="Calibri" panose="020F0502020204030204"/>
                    <a:ea typeface="+mn-ea"/>
                    <a:cs typeface="+mn-ea"/>
                  </a:defRPr>
                </a:lvl6pPr>
                <a:lvl7pPr marL="2743200" algn="l" defTabSz="913765" rtl="0" eaLnBrk="1" latinLnBrk="0" hangingPunct="1">
                  <a:defRPr sz="1800" kern="1200">
                    <a:solidFill>
                      <a:srgbClr val="FFFFFF"/>
                    </a:solidFill>
                    <a:latin typeface="Calibri" panose="020F0502020204030204"/>
                    <a:ea typeface="+mn-ea"/>
                    <a:cs typeface="+mn-ea"/>
                  </a:defRPr>
                </a:lvl7pPr>
                <a:lvl8pPr marL="3200400" algn="l" defTabSz="913765" rtl="0" eaLnBrk="1" latinLnBrk="0" hangingPunct="1">
                  <a:defRPr sz="1800" kern="1200">
                    <a:solidFill>
                      <a:srgbClr val="FFFFFF"/>
                    </a:solidFill>
                    <a:latin typeface="Calibri" panose="020F0502020204030204"/>
                    <a:ea typeface="+mn-ea"/>
                    <a:cs typeface="+mn-ea"/>
                  </a:defRPr>
                </a:lvl8pPr>
                <a:lvl9pPr marL="3657600" algn="l" defTabSz="913765" rtl="0" eaLnBrk="1" latinLnBrk="0" hangingPunct="1">
                  <a:defRPr sz="1800" kern="1200">
                    <a:solidFill>
                      <a:srgbClr val="FFFFFF"/>
                    </a:solidFill>
                    <a:latin typeface="Calibri" panose="020F0502020204030204"/>
                    <a:ea typeface="+mn-ea"/>
                    <a:cs typeface="+mn-ea"/>
                  </a:defRPr>
                </a:lvl9pPr>
              </a:lstStyle>
              <a:p>
                <a:pPr algn="ctr"/>
                <a:endParaRPr lang="en-US" dirty="0">
                  <a:latin typeface="+mn-lt"/>
                  <a:sym typeface="+mn-lt"/>
                </a:endParaRPr>
              </a:p>
            </p:txBody>
          </p:sp>
        </p:grpSp>
        <p:grpSp>
          <p:nvGrpSpPr>
            <p:cNvPr id="42" name="Group 38"/>
            <p:cNvGrpSpPr/>
            <p:nvPr/>
          </p:nvGrpSpPr>
          <p:grpSpPr>
            <a:xfrm flipH="1">
              <a:off x="11073" y="3163"/>
              <a:ext cx="469" cy="497"/>
              <a:chOff x="2371633" y="3182483"/>
              <a:chExt cx="407231" cy="432215"/>
            </a:xfrm>
            <a:solidFill>
              <a:srgbClr val="000000"/>
            </a:solidFill>
          </p:grpSpPr>
          <p:cxnSp>
            <p:nvCxnSpPr>
              <p:cNvPr id="54" name="Straight Connector 39"/>
              <p:cNvCxnSpPr/>
              <p:nvPr/>
            </p:nvCxnSpPr>
            <p:spPr>
              <a:xfrm flipH="1">
                <a:off x="2413416" y="3183076"/>
                <a:ext cx="345318" cy="401641"/>
              </a:xfrm>
              <a:prstGeom prst="line">
                <a:avLst/>
              </a:prstGeom>
              <a:grpFill/>
              <a:ln w="19050" cap="flat" cmpd="sng" algn="ctr">
                <a:solidFill>
                  <a:srgbClr val="778495">
                    <a:lumMod val="20000"/>
                    <a:lumOff val="80000"/>
                  </a:srgbClr>
                </a:solidFill>
                <a:prstDash val="sysDash"/>
              </a:ln>
              <a:effectLst/>
            </p:spPr>
          </p:cxnSp>
          <p:sp>
            <p:nvSpPr>
              <p:cNvPr id="55" name="Oval 40"/>
              <p:cNvSpPr/>
              <p:nvPr/>
            </p:nvSpPr>
            <p:spPr>
              <a:xfrm>
                <a:off x="2371633" y="3524757"/>
                <a:ext cx="89941" cy="89941"/>
              </a:xfrm>
              <a:prstGeom prst="ellipse">
                <a:avLst/>
              </a:prstGeom>
              <a:solidFill>
                <a:srgbClr val="778495">
                  <a:lumMod val="20000"/>
                  <a:lumOff val="80000"/>
                </a:srgbClr>
              </a:solidFill>
              <a:ln w="25400" cap="flat" cmpd="sng" algn="ctr">
                <a:solidFill>
                  <a:srgbClr val="778495">
                    <a:lumMod val="20000"/>
                    <a:lumOff val="80000"/>
                  </a:srgbClr>
                </a:solidFill>
                <a:prstDash val="solid"/>
              </a:ln>
              <a:effectLst/>
            </p:spPr>
            <p:txBody>
              <a:bodyPr rtlCol="0" anchor="ctr"/>
              <a:lstStyle>
                <a:defPPr>
                  <a:defRPr lang="zh-CN"/>
                </a:defPPr>
                <a:lvl1pPr marL="0" algn="l" defTabSz="913765" rtl="0" eaLnBrk="1" latinLnBrk="0" hangingPunct="1">
                  <a:defRPr sz="1800" kern="1200">
                    <a:solidFill>
                      <a:srgbClr val="FFFFFF"/>
                    </a:solidFill>
                    <a:latin typeface="Calibri" panose="020F0502020204030204"/>
                    <a:ea typeface="+mn-ea"/>
                    <a:cs typeface="+mn-ea"/>
                  </a:defRPr>
                </a:lvl1pPr>
                <a:lvl2pPr marL="457200" algn="l" defTabSz="913765" rtl="0" eaLnBrk="1" latinLnBrk="0" hangingPunct="1">
                  <a:defRPr sz="1800" kern="1200">
                    <a:solidFill>
                      <a:srgbClr val="FFFFFF"/>
                    </a:solidFill>
                    <a:latin typeface="Calibri" panose="020F0502020204030204"/>
                    <a:ea typeface="+mn-ea"/>
                    <a:cs typeface="+mn-ea"/>
                  </a:defRPr>
                </a:lvl2pPr>
                <a:lvl3pPr marL="914400" algn="l" defTabSz="913765" rtl="0" eaLnBrk="1" latinLnBrk="0" hangingPunct="1">
                  <a:defRPr sz="1800" kern="1200">
                    <a:solidFill>
                      <a:srgbClr val="FFFFFF"/>
                    </a:solidFill>
                    <a:latin typeface="Calibri" panose="020F0502020204030204"/>
                    <a:ea typeface="+mn-ea"/>
                    <a:cs typeface="+mn-ea"/>
                  </a:defRPr>
                </a:lvl3pPr>
                <a:lvl4pPr marL="1371600" algn="l" defTabSz="913765" rtl="0" eaLnBrk="1" latinLnBrk="0" hangingPunct="1">
                  <a:defRPr sz="1800" kern="1200">
                    <a:solidFill>
                      <a:srgbClr val="FFFFFF"/>
                    </a:solidFill>
                    <a:latin typeface="Calibri" panose="020F0502020204030204"/>
                    <a:ea typeface="+mn-ea"/>
                    <a:cs typeface="+mn-ea"/>
                  </a:defRPr>
                </a:lvl4pPr>
                <a:lvl5pPr marL="1828800" algn="l" defTabSz="913765" rtl="0" eaLnBrk="1" latinLnBrk="0" hangingPunct="1">
                  <a:defRPr sz="1800" kern="1200">
                    <a:solidFill>
                      <a:srgbClr val="FFFFFF"/>
                    </a:solidFill>
                    <a:latin typeface="Calibri" panose="020F0502020204030204"/>
                    <a:ea typeface="+mn-ea"/>
                    <a:cs typeface="+mn-ea"/>
                  </a:defRPr>
                </a:lvl5pPr>
                <a:lvl6pPr marL="2286000" algn="l" defTabSz="913765" rtl="0" eaLnBrk="1" latinLnBrk="0" hangingPunct="1">
                  <a:defRPr sz="1800" kern="1200">
                    <a:solidFill>
                      <a:srgbClr val="FFFFFF"/>
                    </a:solidFill>
                    <a:latin typeface="Calibri" panose="020F0502020204030204"/>
                    <a:ea typeface="+mn-ea"/>
                    <a:cs typeface="+mn-ea"/>
                  </a:defRPr>
                </a:lvl6pPr>
                <a:lvl7pPr marL="2743200" algn="l" defTabSz="913765" rtl="0" eaLnBrk="1" latinLnBrk="0" hangingPunct="1">
                  <a:defRPr sz="1800" kern="1200">
                    <a:solidFill>
                      <a:srgbClr val="FFFFFF"/>
                    </a:solidFill>
                    <a:latin typeface="Calibri" panose="020F0502020204030204"/>
                    <a:ea typeface="+mn-ea"/>
                    <a:cs typeface="+mn-ea"/>
                  </a:defRPr>
                </a:lvl7pPr>
                <a:lvl8pPr marL="3200400" algn="l" defTabSz="913765" rtl="0" eaLnBrk="1" latinLnBrk="0" hangingPunct="1">
                  <a:defRPr sz="1800" kern="1200">
                    <a:solidFill>
                      <a:srgbClr val="FFFFFF"/>
                    </a:solidFill>
                    <a:latin typeface="Calibri" panose="020F0502020204030204"/>
                    <a:ea typeface="+mn-ea"/>
                    <a:cs typeface="+mn-ea"/>
                  </a:defRPr>
                </a:lvl8pPr>
                <a:lvl9pPr marL="3657600" algn="l" defTabSz="913765" rtl="0" eaLnBrk="1" latinLnBrk="0" hangingPunct="1">
                  <a:defRPr sz="1800" kern="1200">
                    <a:solidFill>
                      <a:srgbClr val="FFFFFF"/>
                    </a:solidFill>
                    <a:latin typeface="Calibri" panose="020F0502020204030204"/>
                    <a:ea typeface="+mn-ea"/>
                    <a:cs typeface="+mn-ea"/>
                  </a:defRPr>
                </a:lvl9pPr>
              </a:lstStyle>
              <a:p>
                <a:pPr algn="ctr"/>
                <a:endParaRPr lang="en-US">
                  <a:latin typeface="+mn-lt"/>
                  <a:sym typeface="+mn-lt"/>
                </a:endParaRPr>
              </a:p>
            </p:txBody>
          </p:sp>
          <p:sp>
            <p:nvSpPr>
              <p:cNvPr id="56" name="Oval 41"/>
              <p:cNvSpPr/>
              <p:nvPr/>
            </p:nvSpPr>
            <p:spPr>
              <a:xfrm>
                <a:off x="2688923" y="3182483"/>
                <a:ext cx="89941" cy="89941"/>
              </a:xfrm>
              <a:prstGeom prst="ellipse">
                <a:avLst/>
              </a:prstGeom>
              <a:solidFill>
                <a:srgbClr val="778495">
                  <a:lumMod val="20000"/>
                  <a:lumOff val="80000"/>
                </a:srgbClr>
              </a:solidFill>
              <a:ln w="25400" cap="flat" cmpd="sng" algn="ctr">
                <a:solidFill>
                  <a:srgbClr val="778495">
                    <a:lumMod val="20000"/>
                    <a:lumOff val="80000"/>
                  </a:srgbClr>
                </a:solidFill>
                <a:prstDash val="solid"/>
              </a:ln>
              <a:effectLst/>
            </p:spPr>
            <p:txBody>
              <a:bodyPr rtlCol="0" anchor="ctr"/>
              <a:lstStyle>
                <a:defPPr>
                  <a:defRPr lang="zh-CN"/>
                </a:defPPr>
                <a:lvl1pPr marL="0" algn="l" defTabSz="913765" rtl="0" eaLnBrk="1" latinLnBrk="0" hangingPunct="1">
                  <a:defRPr sz="1800" kern="1200">
                    <a:solidFill>
                      <a:srgbClr val="FFFFFF"/>
                    </a:solidFill>
                    <a:latin typeface="Calibri" panose="020F0502020204030204"/>
                    <a:ea typeface="+mn-ea"/>
                    <a:cs typeface="+mn-ea"/>
                  </a:defRPr>
                </a:lvl1pPr>
                <a:lvl2pPr marL="457200" algn="l" defTabSz="913765" rtl="0" eaLnBrk="1" latinLnBrk="0" hangingPunct="1">
                  <a:defRPr sz="1800" kern="1200">
                    <a:solidFill>
                      <a:srgbClr val="FFFFFF"/>
                    </a:solidFill>
                    <a:latin typeface="Calibri" panose="020F0502020204030204"/>
                    <a:ea typeface="+mn-ea"/>
                    <a:cs typeface="+mn-ea"/>
                  </a:defRPr>
                </a:lvl2pPr>
                <a:lvl3pPr marL="914400" algn="l" defTabSz="913765" rtl="0" eaLnBrk="1" latinLnBrk="0" hangingPunct="1">
                  <a:defRPr sz="1800" kern="1200">
                    <a:solidFill>
                      <a:srgbClr val="FFFFFF"/>
                    </a:solidFill>
                    <a:latin typeface="Calibri" panose="020F0502020204030204"/>
                    <a:ea typeface="+mn-ea"/>
                    <a:cs typeface="+mn-ea"/>
                  </a:defRPr>
                </a:lvl3pPr>
                <a:lvl4pPr marL="1371600" algn="l" defTabSz="913765" rtl="0" eaLnBrk="1" latinLnBrk="0" hangingPunct="1">
                  <a:defRPr sz="1800" kern="1200">
                    <a:solidFill>
                      <a:srgbClr val="FFFFFF"/>
                    </a:solidFill>
                    <a:latin typeface="Calibri" panose="020F0502020204030204"/>
                    <a:ea typeface="+mn-ea"/>
                    <a:cs typeface="+mn-ea"/>
                  </a:defRPr>
                </a:lvl4pPr>
                <a:lvl5pPr marL="1828800" algn="l" defTabSz="913765" rtl="0" eaLnBrk="1" latinLnBrk="0" hangingPunct="1">
                  <a:defRPr sz="1800" kern="1200">
                    <a:solidFill>
                      <a:srgbClr val="FFFFFF"/>
                    </a:solidFill>
                    <a:latin typeface="Calibri" panose="020F0502020204030204"/>
                    <a:ea typeface="+mn-ea"/>
                    <a:cs typeface="+mn-ea"/>
                  </a:defRPr>
                </a:lvl5pPr>
                <a:lvl6pPr marL="2286000" algn="l" defTabSz="913765" rtl="0" eaLnBrk="1" latinLnBrk="0" hangingPunct="1">
                  <a:defRPr sz="1800" kern="1200">
                    <a:solidFill>
                      <a:srgbClr val="FFFFFF"/>
                    </a:solidFill>
                    <a:latin typeface="Calibri" panose="020F0502020204030204"/>
                    <a:ea typeface="+mn-ea"/>
                    <a:cs typeface="+mn-ea"/>
                  </a:defRPr>
                </a:lvl6pPr>
                <a:lvl7pPr marL="2743200" algn="l" defTabSz="913765" rtl="0" eaLnBrk="1" latinLnBrk="0" hangingPunct="1">
                  <a:defRPr sz="1800" kern="1200">
                    <a:solidFill>
                      <a:srgbClr val="FFFFFF"/>
                    </a:solidFill>
                    <a:latin typeface="Calibri" panose="020F0502020204030204"/>
                    <a:ea typeface="+mn-ea"/>
                    <a:cs typeface="+mn-ea"/>
                  </a:defRPr>
                </a:lvl7pPr>
                <a:lvl8pPr marL="3200400" algn="l" defTabSz="913765" rtl="0" eaLnBrk="1" latinLnBrk="0" hangingPunct="1">
                  <a:defRPr sz="1800" kern="1200">
                    <a:solidFill>
                      <a:srgbClr val="FFFFFF"/>
                    </a:solidFill>
                    <a:latin typeface="Calibri" panose="020F0502020204030204"/>
                    <a:ea typeface="+mn-ea"/>
                    <a:cs typeface="+mn-ea"/>
                  </a:defRPr>
                </a:lvl8pPr>
                <a:lvl9pPr marL="3657600" algn="l" defTabSz="913765" rtl="0" eaLnBrk="1" latinLnBrk="0" hangingPunct="1">
                  <a:defRPr sz="1800" kern="1200">
                    <a:solidFill>
                      <a:srgbClr val="FFFFFF"/>
                    </a:solidFill>
                    <a:latin typeface="Calibri" panose="020F0502020204030204"/>
                    <a:ea typeface="+mn-ea"/>
                    <a:cs typeface="+mn-ea"/>
                  </a:defRPr>
                </a:lvl9pPr>
              </a:lstStyle>
              <a:p>
                <a:pPr algn="ctr"/>
                <a:endParaRPr lang="en-US">
                  <a:latin typeface="+mn-lt"/>
                  <a:sym typeface="+mn-lt"/>
                </a:endParaRPr>
              </a:p>
            </p:txBody>
          </p:sp>
        </p:grpSp>
        <p:grpSp>
          <p:nvGrpSpPr>
            <p:cNvPr id="43" name="Group 44"/>
            <p:cNvGrpSpPr/>
            <p:nvPr/>
          </p:nvGrpSpPr>
          <p:grpSpPr>
            <a:xfrm>
              <a:off x="4239" y="5927"/>
              <a:ext cx="739" cy="418"/>
              <a:chOff x="3531420" y="5494597"/>
              <a:chExt cx="641856" cy="363365"/>
            </a:xfrm>
            <a:solidFill>
              <a:srgbClr val="000000"/>
            </a:solidFill>
          </p:grpSpPr>
          <p:cxnSp>
            <p:nvCxnSpPr>
              <p:cNvPr id="45" name="Straight Connector 34"/>
              <p:cNvCxnSpPr/>
              <p:nvPr/>
            </p:nvCxnSpPr>
            <p:spPr>
              <a:xfrm>
                <a:off x="3544111" y="5524578"/>
                <a:ext cx="567274" cy="276999"/>
              </a:xfrm>
              <a:prstGeom prst="line">
                <a:avLst/>
              </a:prstGeom>
              <a:grpFill/>
              <a:ln w="19050" cap="flat" cmpd="sng" algn="ctr">
                <a:solidFill>
                  <a:srgbClr val="778495">
                    <a:lumMod val="20000"/>
                    <a:lumOff val="80000"/>
                  </a:srgbClr>
                </a:solidFill>
                <a:prstDash val="sysDash"/>
              </a:ln>
              <a:effectLst/>
            </p:spPr>
          </p:cxnSp>
          <p:sp>
            <p:nvSpPr>
              <p:cNvPr id="46" name="Oval 42"/>
              <p:cNvSpPr/>
              <p:nvPr/>
            </p:nvSpPr>
            <p:spPr>
              <a:xfrm>
                <a:off x="3531420" y="5494597"/>
                <a:ext cx="89941" cy="89941"/>
              </a:xfrm>
              <a:prstGeom prst="ellipse">
                <a:avLst/>
              </a:prstGeom>
              <a:solidFill>
                <a:srgbClr val="778495">
                  <a:lumMod val="20000"/>
                  <a:lumOff val="80000"/>
                </a:srgbClr>
              </a:solidFill>
              <a:ln w="25400" cap="flat" cmpd="sng" algn="ctr">
                <a:solidFill>
                  <a:srgbClr val="778495">
                    <a:lumMod val="20000"/>
                    <a:lumOff val="80000"/>
                  </a:srgbClr>
                </a:solidFill>
                <a:prstDash val="solid"/>
              </a:ln>
              <a:effectLst/>
            </p:spPr>
            <p:txBody>
              <a:bodyPr rtlCol="0" anchor="ctr"/>
              <a:lstStyle>
                <a:defPPr>
                  <a:defRPr lang="zh-CN"/>
                </a:defPPr>
                <a:lvl1pPr marL="0" algn="l" defTabSz="913765" rtl="0" eaLnBrk="1" latinLnBrk="0" hangingPunct="1">
                  <a:defRPr sz="1800" kern="1200">
                    <a:solidFill>
                      <a:srgbClr val="FFFFFF"/>
                    </a:solidFill>
                    <a:latin typeface="Calibri" panose="020F0502020204030204"/>
                    <a:ea typeface="+mn-ea"/>
                    <a:cs typeface="+mn-ea"/>
                  </a:defRPr>
                </a:lvl1pPr>
                <a:lvl2pPr marL="457200" algn="l" defTabSz="913765" rtl="0" eaLnBrk="1" latinLnBrk="0" hangingPunct="1">
                  <a:defRPr sz="1800" kern="1200">
                    <a:solidFill>
                      <a:srgbClr val="FFFFFF"/>
                    </a:solidFill>
                    <a:latin typeface="Calibri" panose="020F0502020204030204"/>
                    <a:ea typeface="+mn-ea"/>
                    <a:cs typeface="+mn-ea"/>
                  </a:defRPr>
                </a:lvl2pPr>
                <a:lvl3pPr marL="914400" algn="l" defTabSz="913765" rtl="0" eaLnBrk="1" latinLnBrk="0" hangingPunct="1">
                  <a:defRPr sz="1800" kern="1200">
                    <a:solidFill>
                      <a:srgbClr val="FFFFFF"/>
                    </a:solidFill>
                    <a:latin typeface="Calibri" panose="020F0502020204030204"/>
                    <a:ea typeface="+mn-ea"/>
                    <a:cs typeface="+mn-ea"/>
                  </a:defRPr>
                </a:lvl3pPr>
                <a:lvl4pPr marL="1371600" algn="l" defTabSz="913765" rtl="0" eaLnBrk="1" latinLnBrk="0" hangingPunct="1">
                  <a:defRPr sz="1800" kern="1200">
                    <a:solidFill>
                      <a:srgbClr val="FFFFFF"/>
                    </a:solidFill>
                    <a:latin typeface="Calibri" panose="020F0502020204030204"/>
                    <a:ea typeface="+mn-ea"/>
                    <a:cs typeface="+mn-ea"/>
                  </a:defRPr>
                </a:lvl4pPr>
                <a:lvl5pPr marL="1828800" algn="l" defTabSz="913765" rtl="0" eaLnBrk="1" latinLnBrk="0" hangingPunct="1">
                  <a:defRPr sz="1800" kern="1200">
                    <a:solidFill>
                      <a:srgbClr val="FFFFFF"/>
                    </a:solidFill>
                    <a:latin typeface="Calibri" panose="020F0502020204030204"/>
                    <a:ea typeface="+mn-ea"/>
                    <a:cs typeface="+mn-ea"/>
                  </a:defRPr>
                </a:lvl5pPr>
                <a:lvl6pPr marL="2286000" algn="l" defTabSz="913765" rtl="0" eaLnBrk="1" latinLnBrk="0" hangingPunct="1">
                  <a:defRPr sz="1800" kern="1200">
                    <a:solidFill>
                      <a:srgbClr val="FFFFFF"/>
                    </a:solidFill>
                    <a:latin typeface="Calibri" panose="020F0502020204030204"/>
                    <a:ea typeface="+mn-ea"/>
                    <a:cs typeface="+mn-ea"/>
                  </a:defRPr>
                </a:lvl6pPr>
                <a:lvl7pPr marL="2743200" algn="l" defTabSz="913765" rtl="0" eaLnBrk="1" latinLnBrk="0" hangingPunct="1">
                  <a:defRPr sz="1800" kern="1200">
                    <a:solidFill>
                      <a:srgbClr val="FFFFFF"/>
                    </a:solidFill>
                    <a:latin typeface="Calibri" panose="020F0502020204030204"/>
                    <a:ea typeface="+mn-ea"/>
                    <a:cs typeface="+mn-ea"/>
                  </a:defRPr>
                </a:lvl7pPr>
                <a:lvl8pPr marL="3200400" algn="l" defTabSz="913765" rtl="0" eaLnBrk="1" latinLnBrk="0" hangingPunct="1">
                  <a:defRPr sz="1800" kern="1200">
                    <a:solidFill>
                      <a:srgbClr val="FFFFFF"/>
                    </a:solidFill>
                    <a:latin typeface="Calibri" panose="020F0502020204030204"/>
                    <a:ea typeface="+mn-ea"/>
                    <a:cs typeface="+mn-ea"/>
                  </a:defRPr>
                </a:lvl8pPr>
                <a:lvl9pPr marL="3657600" algn="l" defTabSz="913765" rtl="0" eaLnBrk="1" latinLnBrk="0" hangingPunct="1">
                  <a:defRPr sz="1800" kern="1200">
                    <a:solidFill>
                      <a:srgbClr val="FFFFFF"/>
                    </a:solidFill>
                    <a:latin typeface="Calibri" panose="020F0502020204030204"/>
                    <a:ea typeface="+mn-ea"/>
                    <a:cs typeface="+mn-ea"/>
                  </a:defRPr>
                </a:lvl9pPr>
              </a:lstStyle>
              <a:p>
                <a:pPr algn="ctr"/>
                <a:endParaRPr lang="en-US">
                  <a:latin typeface="+mn-lt"/>
                  <a:sym typeface="+mn-lt"/>
                </a:endParaRPr>
              </a:p>
            </p:txBody>
          </p:sp>
          <p:sp>
            <p:nvSpPr>
              <p:cNvPr id="53" name="Oval 43"/>
              <p:cNvSpPr/>
              <p:nvPr/>
            </p:nvSpPr>
            <p:spPr>
              <a:xfrm>
                <a:off x="4083335" y="5768021"/>
                <a:ext cx="89941" cy="89941"/>
              </a:xfrm>
              <a:prstGeom prst="ellipse">
                <a:avLst/>
              </a:prstGeom>
              <a:solidFill>
                <a:srgbClr val="778495">
                  <a:lumMod val="20000"/>
                  <a:lumOff val="80000"/>
                </a:srgbClr>
              </a:solidFill>
              <a:ln w="25400" cap="flat" cmpd="sng" algn="ctr">
                <a:solidFill>
                  <a:srgbClr val="778495">
                    <a:lumMod val="20000"/>
                    <a:lumOff val="80000"/>
                  </a:srgbClr>
                </a:solidFill>
                <a:prstDash val="solid"/>
              </a:ln>
              <a:effectLst/>
            </p:spPr>
            <p:txBody>
              <a:bodyPr rtlCol="0" anchor="ctr"/>
              <a:lstStyle>
                <a:defPPr>
                  <a:defRPr lang="zh-CN"/>
                </a:defPPr>
                <a:lvl1pPr marL="0" algn="l" defTabSz="913765" rtl="0" eaLnBrk="1" latinLnBrk="0" hangingPunct="1">
                  <a:defRPr sz="1800" kern="1200">
                    <a:solidFill>
                      <a:srgbClr val="FFFFFF"/>
                    </a:solidFill>
                    <a:latin typeface="Calibri" panose="020F0502020204030204"/>
                    <a:ea typeface="+mn-ea"/>
                    <a:cs typeface="+mn-ea"/>
                  </a:defRPr>
                </a:lvl1pPr>
                <a:lvl2pPr marL="457200" algn="l" defTabSz="913765" rtl="0" eaLnBrk="1" latinLnBrk="0" hangingPunct="1">
                  <a:defRPr sz="1800" kern="1200">
                    <a:solidFill>
                      <a:srgbClr val="FFFFFF"/>
                    </a:solidFill>
                    <a:latin typeface="Calibri" panose="020F0502020204030204"/>
                    <a:ea typeface="+mn-ea"/>
                    <a:cs typeface="+mn-ea"/>
                  </a:defRPr>
                </a:lvl2pPr>
                <a:lvl3pPr marL="914400" algn="l" defTabSz="913765" rtl="0" eaLnBrk="1" latinLnBrk="0" hangingPunct="1">
                  <a:defRPr sz="1800" kern="1200">
                    <a:solidFill>
                      <a:srgbClr val="FFFFFF"/>
                    </a:solidFill>
                    <a:latin typeface="Calibri" panose="020F0502020204030204"/>
                    <a:ea typeface="+mn-ea"/>
                    <a:cs typeface="+mn-ea"/>
                  </a:defRPr>
                </a:lvl3pPr>
                <a:lvl4pPr marL="1371600" algn="l" defTabSz="913765" rtl="0" eaLnBrk="1" latinLnBrk="0" hangingPunct="1">
                  <a:defRPr sz="1800" kern="1200">
                    <a:solidFill>
                      <a:srgbClr val="FFFFFF"/>
                    </a:solidFill>
                    <a:latin typeface="Calibri" panose="020F0502020204030204"/>
                    <a:ea typeface="+mn-ea"/>
                    <a:cs typeface="+mn-ea"/>
                  </a:defRPr>
                </a:lvl4pPr>
                <a:lvl5pPr marL="1828800" algn="l" defTabSz="913765" rtl="0" eaLnBrk="1" latinLnBrk="0" hangingPunct="1">
                  <a:defRPr sz="1800" kern="1200">
                    <a:solidFill>
                      <a:srgbClr val="FFFFFF"/>
                    </a:solidFill>
                    <a:latin typeface="Calibri" panose="020F0502020204030204"/>
                    <a:ea typeface="+mn-ea"/>
                    <a:cs typeface="+mn-ea"/>
                  </a:defRPr>
                </a:lvl5pPr>
                <a:lvl6pPr marL="2286000" algn="l" defTabSz="913765" rtl="0" eaLnBrk="1" latinLnBrk="0" hangingPunct="1">
                  <a:defRPr sz="1800" kern="1200">
                    <a:solidFill>
                      <a:srgbClr val="FFFFFF"/>
                    </a:solidFill>
                    <a:latin typeface="Calibri" panose="020F0502020204030204"/>
                    <a:ea typeface="+mn-ea"/>
                    <a:cs typeface="+mn-ea"/>
                  </a:defRPr>
                </a:lvl6pPr>
                <a:lvl7pPr marL="2743200" algn="l" defTabSz="913765" rtl="0" eaLnBrk="1" latinLnBrk="0" hangingPunct="1">
                  <a:defRPr sz="1800" kern="1200">
                    <a:solidFill>
                      <a:srgbClr val="FFFFFF"/>
                    </a:solidFill>
                    <a:latin typeface="Calibri" panose="020F0502020204030204"/>
                    <a:ea typeface="+mn-ea"/>
                    <a:cs typeface="+mn-ea"/>
                  </a:defRPr>
                </a:lvl7pPr>
                <a:lvl8pPr marL="3200400" algn="l" defTabSz="913765" rtl="0" eaLnBrk="1" latinLnBrk="0" hangingPunct="1">
                  <a:defRPr sz="1800" kern="1200">
                    <a:solidFill>
                      <a:srgbClr val="FFFFFF"/>
                    </a:solidFill>
                    <a:latin typeface="Calibri" panose="020F0502020204030204"/>
                    <a:ea typeface="+mn-ea"/>
                    <a:cs typeface="+mn-ea"/>
                  </a:defRPr>
                </a:lvl8pPr>
                <a:lvl9pPr marL="3657600" algn="l" defTabSz="913765" rtl="0" eaLnBrk="1" latinLnBrk="0" hangingPunct="1">
                  <a:defRPr sz="1800" kern="1200">
                    <a:solidFill>
                      <a:srgbClr val="FFFFFF"/>
                    </a:solidFill>
                    <a:latin typeface="Calibri" panose="020F0502020204030204"/>
                    <a:ea typeface="+mn-ea"/>
                    <a:cs typeface="+mn-ea"/>
                  </a:defRPr>
                </a:lvl9pPr>
              </a:lstStyle>
              <a:p>
                <a:pPr algn="ctr"/>
                <a:endParaRPr lang="en-US">
                  <a:latin typeface="+mn-lt"/>
                  <a:sym typeface="+mn-lt"/>
                </a:endParaRPr>
              </a:p>
            </p:txBody>
          </p:sp>
        </p:grpSp>
        <p:grpSp>
          <p:nvGrpSpPr>
            <p:cNvPr id="48" name="Group 45"/>
            <p:cNvGrpSpPr/>
            <p:nvPr/>
          </p:nvGrpSpPr>
          <p:grpSpPr>
            <a:xfrm flipH="1">
              <a:off x="9351" y="5912"/>
              <a:ext cx="739" cy="418"/>
              <a:chOff x="3531420" y="5494597"/>
              <a:chExt cx="641856" cy="363365"/>
            </a:xfrm>
            <a:solidFill>
              <a:srgbClr val="000000"/>
            </a:solidFill>
          </p:grpSpPr>
          <p:cxnSp>
            <p:nvCxnSpPr>
              <p:cNvPr id="49" name="Straight Connector 46"/>
              <p:cNvCxnSpPr/>
              <p:nvPr/>
            </p:nvCxnSpPr>
            <p:spPr>
              <a:xfrm>
                <a:off x="3544111" y="5524578"/>
                <a:ext cx="567274" cy="276999"/>
              </a:xfrm>
              <a:prstGeom prst="line">
                <a:avLst/>
              </a:prstGeom>
              <a:grpFill/>
              <a:ln w="19050" cap="flat" cmpd="sng" algn="ctr">
                <a:solidFill>
                  <a:srgbClr val="778495">
                    <a:lumMod val="20000"/>
                    <a:lumOff val="80000"/>
                  </a:srgbClr>
                </a:solidFill>
                <a:prstDash val="sysDash"/>
              </a:ln>
              <a:effectLst/>
            </p:spPr>
          </p:cxnSp>
          <p:sp>
            <p:nvSpPr>
              <p:cNvPr id="74" name="Oval 47"/>
              <p:cNvSpPr/>
              <p:nvPr/>
            </p:nvSpPr>
            <p:spPr>
              <a:xfrm>
                <a:off x="3531420" y="5494597"/>
                <a:ext cx="89941" cy="89941"/>
              </a:xfrm>
              <a:prstGeom prst="ellipse">
                <a:avLst/>
              </a:prstGeom>
              <a:solidFill>
                <a:srgbClr val="778495">
                  <a:lumMod val="20000"/>
                  <a:lumOff val="80000"/>
                </a:srgbClr>
              </a:solidFill>
              <a:ln w="25400" cap="flat" cmpd="sng" algn="ctr">
                <a:solidFill>
                  <a:srgbClr val="778495">
                    <a:lumMod val="20000"/>
                    <a:lumOff val="80000"/>
                  </a:srgbClr>
                </a:solidFill>
                <a:prstDash val="solid"/>
              </a:ln>
              <a:effectLst/>
            </p:spPr>
            <p:txBody>
              <a:bodyPr rtlCol="0" anchor="ctr"/>
              <a:lstStyle>
                <a:defPPr>
                  <a:defRPr lang="zh-CN"/>
                </a:defPPr>
                <a:lvl1pPr marL="0" algn="l" defTabSz="913765" rtl="0" eaLnBrk="1" latinLnBrk="0" hangingPunct="1">
                  <a:defRPr sz="1800" kern="1200">
                    <a:solidFill>
                      <a:srgbClr val="FFFFFF"/>
                    </a:solidFill>
                    <a:latin typeface="Calibri" panose="020F0502020204030204"/>
                    <a:ea typeface="+mn-ea"/>
                    <a:cs typeface="+mn-ea"/>
                  </a:defRPr>
                </a:lvl1pPr>
                <a:lvl2pPr marL="457200" algn="l" defTabSz="913765" rtl="0" eaLnBrk="1" latinLnBrk="0" hangingPunct="1">
                  <a:defRPr sz="1800" kern="1200">
                    <a:solidFill>
                      <a:srgbClr val="FFFFFF"/>
                    </a:solidFill>
                    <a:latin typeface="Calibri" panose="020F0502020204030204"/>
                    <a:ea typeface="+mn-ea"/>
                    <a:cs typeface="+mn-ea"/>
                  </a:defRPr>
                </a:lvl2pPr>
                <a:lvl3pPr marL="914400" algn="l" defTabSz="913765" rtl="0" eaLnBrk="1" latinLnBrk="0" hangingPunct="1">
                  <a:defRPr sz="1800" kern="1200">
                    <a:solidFill>
                      <a:srgbClr val="FFFFFF"/>
                    </a:solidFill>
                    <a:latin typeface="Calibri" panose="020F0502020204030204"/>
                    <a:ea typeface="+mn-ea"/>
                    <a:cs typeface="+mn-ea"/>
                  </a:defRPr>
                </a:lvl3pPr>
                <a:lvl4pPr marL="1371600" algn="l" defTabSz="913765" rtl="0" eaLnBrk="1" latinLnBrk="0" hangingPunct="1">
                  <a:defRPr sz="1800" kern="1200">
                    <a:solidFill>
                      <a:srgbClr val="FFFFFF"/>
                    </a:solidFill>
                    <a:latin typeface="Calibri" panose="020F0502020204030204"/>
                    <a:ea typeface="+mn-ea"/>
                    <a:cs typeface="+mn-ea"/>
                  </a:defRPr>
                </a:lvl4pPr>
                <a:lvl5pPr marL="1828800" algn="l" defTabSz="913765" rtl="0" eaLnBrk="1" latinLnBrk="0" hangingPunct="1">
                  <a:defRPr sz="1800" kern="1200">
                    <a:solidFill>
                      <a:srgbClr val="FFFFFF"/>
                    </a:solidFill>
                    <a:latin typeface="Calibri" panose="020F0502020204030204"/>
                    <a:ea typeface="+mn-ea"/>
                    <a:cs typeface="+mn-ea"/>
                  </a:defRPr>
                </a:lvl5pPr>
                <a:lvl6pPr marL="2286000" algn="l" defTabSz="913765" rtl="0" eaLnBrk="1" latinLnBrk="0" hangingPunct="1">
                  <a:defRPr sz="1800" kern="1200">
                    <a:solidFill>
                      <a:srgbClr val="FFFFFF"/>
                    </a:solidFill>
                    <a:latin typeface="Calibri" panose="020F0502020204030204"/>
                    <a:ea typeface="+mn-ea"/>
                    <a:cs typeface="+mn-ea"/>
                  </a:defRPr>
                </a:lvl6pPr>
                <a:lvl7pPr marL="2743200" algn="l" defTabSz="913765" rtl="0" eaLnBrk="1" latinLnBrk="0" hangingPunct="1">
                  <a:defRPr sz="1800" kern="1200">
                    <a:solidFill>
                      <a:srgbClr val="FFFFFF"/>
                    </a:solidFill>
                    <a:latin typeface="Calibri" panose="020F0502020204030204"/>
                    <a:ea typeface="+mn-ea"/>
                    <a:cs typeface="+mn-ea"/>
                  </a:defRPr>
                </a:lvl7pPr>
                <a:lvl8pPr marL="3200400" algn="l" defTabSz="913765" rtl="0" eaLnBrk="1" latinLnBrk="0" hangingPunct="1">
                  <a:defRPr sz="1800" kern="1200">
                    <a:solidFill>
                      <a:srgbClr val="FFFFFF"/>
                    </a:solidFill>
                    <a:latin typeface="Calibri" panose="020F0502020204030204"/>
                    <a:ea typeface="+mn-ea"/>
                    <a:cs typeface="+mn-ea"/>
                  </a:defRPr>
                </a:lvl8pPr>
                <a:lvl9pPr marL="3657600" algn="l" defTabSz="913765" rtl="0" eaLnBrk="1" latinLnBrk="0" hangingPunct="1">
                  <a:defRPr sz="1800" kern="1200">
                    <a:solidFill>
                      <a:srgbClr val="FFFFFF"/>
                    </a:solidFill>
                    <a:latin typeface="Calibri" panose="020F0502020204030204"/>
                    <a:ea typeface="+mn-ea"/>
                    <a:cs typeface="+mn-ea"/>
                  </a:defRPr>
                </a:lvl9pPr>
              </a:lstStyle>
              <a:p>
                <a:pPr algn="ctr"/>
                <a:endParaRPr lang="en-US">
                  <a:latin typeface="+mn-lt"/>
                  <a:sym typeface="+mn-lt"/>
                </a:endParaRPr>
              </a:p>
            </p:txBody>
          </p:sp>
          <p:sp>
            <p:nvSpPr>
              <p:cNvPr id="75" name="Oval 48"/>
              <p:cNvSpPr/>
              <p:nvPr/>
            </p:nvSpPr>
            <p:spPr>
              <a:xfrm>
                <a:off x="4083335" y="5768021"/>
                <a:ext cx="89941" cy="89941"/>
              </a:xfrm>
              <a:prstGeom prst="ellipse">
                <a:avLst/>
              </a:prstGeom>
              <a:solidFill>
                <a:srgbClr val="778495">
                  <a:lumMod val="20000"/>
                  <a:lumOff val="80000"/>
                </a:srgbClr>
              </a:solidFill>
              <a:ln w="25400" cap="flat" cmpd="sng" algn="ctr">
                <a:solidFill>
                  <a:srgbClr val="778495">
                    <a:lumMod val="20000"/>
                    <a:lumOff val="80000"/>
                  </a:srgbClr>
                </a:solidFill>
                <a:prstDash val="solid"/>
              </a:ln>
              <a:effectLst/>
            </p:spPr>
            <p:txBody>
              <a:bodyPr rtlCol="0" anchor="ctr"/>
              <a:lstStyle>
                <a:defPPr>
                  <a:defRPr lang="zh-CN"/>
                </a:defPPr>
                <a:lvl1pPr marL="0" algn="l" defTabSz="913765" rtl="0" eaLnBrk="1" latinLnBrk="0" hangingPunct="1">
                  <a:defRPr sz="1800" kern="1200">
                    <a:solidFill>
                      <a:srgbClr val="FFFFFF"/>
                    </a:solidFill>
                    <a:latin typeface="Calibri" panose="020F0502020204030204"/>
                    <a:ea typeface="+mn-ea"/>
                    <a:cs typeface="+mn-ea"/>
                  </a:defRPr>
                </a:lvl1pPr>
                <a:lvl2pPr marL="457200" algn="l" defTabSz="913765" rtl="0" eaLnBrk="1" latinLnBrk="0" hangingPunct="1">
                  <a:defRPr sz="1800" kern="1200">
                    <a:solidFill>
                      <a:srgbClr val="FFFFFF"/>
                    </a:solidFill>
                    <a:latin typeface="Calibri" panose="020F0502020204030204"/>
                    <a:ea typeface="+mn-ea"/>
                    <a:cs typeface="+mn-ea"/>
                  </a:defRPr>
                </a:lvl2pPr>
                <a:lvl3pPr marL="914400" algn="l" defTabSz="913765" rtl="0" eaLnBrk="1" latinLnBrk="0" hangingPunct="1">
                  <a:defRPr sz="1800" kern="1200">
                    <a:solidFill>
                      <a:srgbClr val="FFFFFF"/>
                    </a:solidFill>
                    <a:latin typeface="Calibri" panose="020F0502020204030204"/>
                    <a:ea typeface="+mn-ea"/>
                    <a:cs typeface="+mn-ea"/>
                  </a:defRPr>
                </a:lvl3pPr>
                <a:lvl4pPr marL="1371600" algn="l" defTabSz="913765" rtl="0" eaLnBrk="1" latinLnBrk="0" hangingPunct="1">
                  <a:defRPr sz="1800" kern="1200">
                    <a:solidFill>
                      <a:srgbClr val="FFFFFF"/>
                    </a:solidFill>
                    <a:latin typeface="Calibri" panose="020F0502020204030204"/>
                    <a:ea typeface="+mn-ea"/>
                    <a:cs typeface="+mn-ea"/>
                  </a:defRPr>
                </a:lvl4pPr>
                <a:lvl5pPr marL="1828800" algn="l" defTabSz="913765" rtl="0" eaLnBrk="1" latinLnBrk="0" hangingPunct="1">
                  <a:defRPr sz="1800" kern="1200">
                    <a:solidFill>
                      <a:srgbClr val="FFFFFF"/>
                    </a:solidFill>
                    <a:latin typeface="Calibri" panose="020F0502020204030204"/>
                    <a:ea typeface="+mn-ea"/>
                    <a:cs typeface="+mn-ea"/>
                  </a:defRPr>
                </a:lvl5pPr>
                <a:lvl6pPr marL="2286000" algn="l" defTabSz="913765" rtl="0" eaLnBrk="1" latinLnBrk="0" hangingPunct="1">
                  <a:defRPr sz="1800" kern="1200">
                    <a:solidFill>
                      <a:srgbClr val="FFFFFF"/>
                    </a:solidFill>
                    <a:latin typeface="Calibri" panose="020F0502020204030204"/>
                    <a:ea typeface="+mn-ea"/>
                    <a:cs typeface="+mn-ea"/>
                  </a:defRPr>
                </a:lvl6pPr>
                <a:lvl7pPr marL="2743200" algn="l" defTabSz="913765" rtl="0" eaLnBrk="1" latinLnBrk="0" hangingPunct="1">
                  <a:defRPr sz="1800" kern="1200">
                    <a:solidFill>
                      <a:srgbClr val="FFFFFF"/>
                    </a:solidFill>
                    <a:latin typeface="Calibri" panose="020F0502020204030204"/>
                    <a:ea typeface="+mn-ea"/>
                    <a:cs typeface="+mn-ea"/>
                  </a:defRPr>
                </a:lvl7pPr>
                <a:lvl8pPr marL="3200400" algn="l" defTabSz="913765" rtl="0" eaLnBrk="1" latinLnBrk="0" hangingPunct="1">
                  <a:defRPr sz="1800" kern="1200">
                    <a:solidFill>
                      <a:srgbClr val="FFFFFF"/>
                    </a:solidFill>
                    <a:latin typeface="Calibri" panose="020F0502020204030204"/>
                    <a:ea typeface="+mn-ea"/>
                    <a:cs typeface="+mn-ea"/>
                  </a:defRPr>
                </a:lvl8pPr>
                <a:lvl9pPr marL="3657600" algn="l" defTabSz="913765" rtl="0" eaLnBrk="1" latinLnBrk="0" hangingPunct="1">
                  <a:defRPr sz="1800" kern="1200">
                    <a:solidFill>
                      <a:srgbClr val="FFFFFF"/>
                    </a:solidFill>
                    <a:latin typeface="Calibri" panose="020F0502020204030204"/>
                    <a:ea typeface="+mn-ea"/>
                    <a:cs typeface="+mn-ea"/>
                  </a:defRPr>
                </a:lvl9pPr>
              </a:lstStyle>
              <a:p>
                <a:pPr algn="ctr"/>
                <a:endParaRPr lang="en-US">
                  <a:latin typeface="+mn-lt"/>
                  <a:sym typeface="+mn-lt"/>
                </a:endParaRPr>
              </a:p>
            </p:txBody>
          </p:sp>
        </p:grpSp>
        <p:grpSp>
          <p:nvGrpSpPr>
            <p:cNvPr id="76" name="Group 55"/>
            <p:cNvGrpSpPr/>
            <p:nvPr/>
          </p:nvGrpSpPr>
          <p:grpSpPr>
            <a:xfrm>
              <a:off x="5119" y="2992"/>
              <a:ext cx="227" cy="501"/>
              <a:chOff x="4295897" y="2944210"/>
              <a:chExt cx="197232" cy="435801"/>
            </a:xfrm>
            <a:solidFill>
              <a:srgbClr val="000000"/>
            </a:solidFill>
          </p:grpSpPr>
          <p:cxnSp>
            <p:nvCxnSpPr>
              <p:cNvPr id="77" name="Straight Connector 26"/>
              <p:cNvCxnSpPr/>
              <p:nvPr/>
            </p:nvCxnSpPr>
            <p:spPr>
              <a:xfrm flipH="1">
                <a:off x="4342750" y="2951092"/>
                <a:ext cx="109329" cy="416893"/>
              </a:xfrm>
              <a:prstGeom prst="line">
                <a:avLst/>
              </a:prstGeom>
              <a:grpFill/>
              <a:ln w="19050" cap="flat" cmpd="sng" algn="ctr">
                <a:solidFill>
                  <a:srgbClr val="778495">
                    <a:lumMod val="20000"/>
                    <a:lumOff val="80000"/>
                  </a:srgbClr>
                </a:solidFill>
                <a:prstDash val="sysDash"/>
              </a:ln>
              <a:effectLst/>
            </p:spPr>
          </p:cxnSp>
          <p:sp>
            <p:nvSpPr>
              <p:cNvPr id="78" name="Oval 53"/>
              <p:cNvSpPr/>
              <p:nvPr/>
            </p:nvSpPr>
            <p:spPr>
              <a:xfrm>
                <a:off x="4295897" y="3290070"/>
                <a:ext cx="89941" cy="89941"/>
              </a:xfrm>
              <a:prstGeom prst="ellipse">
                <a:avLst/>
              </a:prstGeom>
              <a:solidFill>
                <a:srgbClr val="778495">
                  <a:lumMod val="20000"/>
                  <a:lumOff val="80000"/>
                </a:srgbClr>
              </a:solidFill>
              <a:ln w="25400" cap="flat" cmpd="sng" algn="ctr">
                <a:solidFill>
                  <a:srgbClr val="778495">
                    <a:lumMod val="20000"/>
                    <a:lumOff val="80000"/>
                  </a:srgbClr>
                </a:solidFill>
                <a:prstDash val="solid"/>
              </a:ln>
              <a:effectLst/>
            </p:spPr>
            <p:txBody>
              <a:bodyPr rtlCol="0" anchor="ctr"/>
              <a:lstStyle>
                <a:defPPr>
                  <a:defRPr lang="zh-CN"/>
                </a:defPPr>
                <a:lvl1pPr marL="0" algn="l" defTabSz="913765" rtl="0" eaLnBrk="1" latinLnBrk="0" hangingPunct="1">
                  <a:defRPr sz="1800" kern="1200">
                    <a:solidFill>
                      <a:srgbClr val="FFFFFF"/>
                    </a:solidFill>
                    <a:latin typeface="Calibri" panose="020F0502020204030204"/>
                    <a:ea typeface="+mn-ea"/>
                    <a:cs typeface="+mn-ea"/>
                  </a:defRPr>
                </a:lvl1pPr>
                <a:lvl2pPr marL="457200" algn="l" defTabSz="913765" rtl="0" eaLnBrk="1" latinLnBrk="0" hangingPunct="1">
                  <a:defRPr sz="1800" kern="1200">
                    <a:solidFill>
                      <a:srgbClr val="FFFFFF"/>
                    </a:solidFill>
                    <a:latin typeface="Calibri" panose="020F0502020204030204"/>
                    <a:ea typeface="+mn-ea"/>
                    <a:cs typeface="+mn-ea"/>
                  </a:defRPr>
                </a:lvl2pPr>
                <a:lvl3pPr marL="914400" algn="l" defTabSz="913765" rtl="0" eaLnBrk="1" latinLnBrk="0" hangingPunct="1">
                  <a:defRPr sz="1800" kern="1200">
                    <a:solidFill>
                      <a:srgbClr val="FFFFFF"/>
                    </a:solidFill>
                    <a:latin typeface="Calibri" panose="020F0502020204030204"/>
                    <a:ea typeface="+mn-ea"/>
                    <a:cs typeface="+mn-ea"/>
                  </a:defRPr>
                </a:lvl3pPr>
                <a:lvl4pPr marL="1371600" algn="l" defTabSz="913765" rtl="0" eaLnBrk="1" latinLnBrk="0" hangingPunct="1">
                  <a:defRPr sz="1800" kern="1200">
                    <a:solidFill>
                      <a:srgbClr val="FFFFFF"/>
                    </a:solidFill>
                    <a:latin typeface="Calibri" panose="020F0502020204030204"/>
                    <a:ea typeface="+mn-ea"/>
                    <a:cs typeface="+mn-ea"/>
                  </a:defRPr>
                </a:lvl4pPr>
                <a:lvl5pPr marL="1828800" algn="l" defTabSz="913765" rtl="0" eaLnBrk="1" latinLnBrk="0" hangingPunct="1">
                  <a:defRPr sz="1800" kern="1200">
                    <a:solidFill>
                      <a:srgbClr val="FFFFFF"/>
                    </a:solidFill>
                    <a:latin typeface="Calibri" panose="020F0502020204030204"/>
                    <a:ea typeface="+mn-ea"/>
                    <a:cs typeface="+mn-ea"/>
                  </a:defRPr>
                </a:lvl5pPr>
                <a:lvl6pPr marL="2286000" algn="l" defTabSz="913765" rtl="0" eaLnBrk="1" latinLnBrk="0" hangingPunct="1">
                  <a:defRPr sz="1800" kern="1200">
                    <a:solidFill>
                      <a:srgbClr val="FFFFFF"/>
                    </a:solidFill>
                    <a:latin typeface="Calibri" panose="020F0502020204030204"/>
                    <a:ea typeface="+mn-ea"/>
                    <a:cs typeface="+mn-ea"/>
                  </a:defRPr>
                </a:lvl6pPr>
                <a:lvl7pPr marL="2743200" algn="l" defTabSz="913765" rtl="0" eaLnBrk="1" latinLnBrk="0" hangingPunct="1">
                  <a:defRPr sz="1800" kern="1200">
                    <a:solidFill>
                      <a:srgbClr val="FFFFFF"/>
                    </a:solidFill>
                    <a:latin typeface="Calibri" panose="020F0502020204030204"/>
                    <a:ea typeface="+mn-ea"/>
                    <a:cs typeface="+mn-ea"/>
                  </a:defRPr>
                </a:lvl7pPr>
                <a:lvl8pPr marL="3200400" algn="l" defTabSz="913765" rtl="0" eaLnBrk="1" latinLnBrk="0" hangingPunct="1">
                  <a:defRPr sz="1800" kern="1200">
                    <a:solidFill>
                      <a:srgbClr val="FFFFFF"/>
                    </a:solidFill>
                    <a:latin typeface="Calibri" panose="020F0502020204030204"/>
                    <a:ea typeface="+mn-ea"/>
                    <a:cs typeface="+mn-ea"/>
                  </a:defRPr>
                </a:lvl8pPr>
                <a:lvl9pPr marL="3657600" algn="l" defTabSz="913765" rtl="0" eaLnBrk="1" latinLnBrk="0" hangingPunct="1">
                  <a:defRPr sz="1800" kern="1200">
                    <a:solidFill>
                      <a:srgbClr val="FFFFFF"/>
                    </a:solidFill>
                    <a:latin typeface="Calibri" panose="020F0502020204030204"/>
                    <a:ea typeface="+mn-ea"/>
                    <a:cs typeface="+mn-ea"/>
                  </a:defRPr>
                </a:lvl9pPr>
              </a:lstStyle>
              <a:p>
                <a:pPr algn="ctr"/>
                <a:endParaRPr lang="en-US">
                  <a:latin typeface="+mn-lt"/>
                  <a:sym typeface="+mn-lt"/>
                </a:endParaRPr>
              </a:p>
            </p:txBody>
          </p:sp>
          <p:sp>
            <p:nvSpPr>
              <p:cNvPr id="79" name="Oval 54"/>
              <p:cNvSpPr/>
              <p:nvPr/>
            </p:nvSpPr>
            <p:spPr>
              <a:xfrm>
                <a:off x="4403188" y="2944210"/>
                <a:ext cx="89941" cy="89941"/>
              </a:xfrm>
              <a:prstGeom prst="ellipse">
                <a:avLst/>
              </a:prstGeom>
              <a:solidFill>
                <a:srgbClr val="778495">
                  <a:lumMod val="20000"/>
                  <a:lumOff val="80000"/>
                </a:srgbClr>
              </a:solidFill>
              <a:ln w="25400" cap="flat" cmpd="sng" algn="ctr">
                <a:solidFill>
                  <a:srgbClr val="778495">
                    <a:lumMod val="20000"/>
                    <a:lumOff val="80000"/>
                  </a:srgbClr>
                </a:solidFill>
                <a:prstDash val="solid"/>
              </a:ln>
              <a:effectLst/>
            </p:spPr>
            <p:txBody>
              <a:bodyPr rtlCol="0" anchor="ctr"/>
              <a:lstStyle>
                <a:defPPr>
                  <a:defRPr lang="zh-CN"/>
                </a:defPPr>
                <a:lvl1pPr marL="0" algn="l" defTabSz="913765" rtl="0" eaLnBrk="1" latinLnBrk="0" hangingPunct="1">
                  <a:defRPr sz="1800" kern="1200">
                    <a:solidFill>
                      <a:srgbClr val="FFFFFF"/>
                    </a:solidFill>
                    <a:latin typeface="Calibri" panose="020F0502020204030204"/>
                    <a:ea typeface="+mn-ea"/>
                    <a:cs typeface="+mn-ea"/>
                  </a:defRPr>
                </a:lvl1pPr>
                <a:lvl2pPr marL="457200" algn="l" defTabSz="913765" rtl="0" eaLnBrk="1" latinLnBrk="0" hangingPunct="1">
                  <a:defRPr sz="1800" kern="1200">
                    <a:solidFill>
                      <a:srgbClr val="FFFFFF"/>
                    </a:solidFill>
                    <a:latin typeface="Calibri" panose="020F0502020204030204"/>
                    <a:ea typeface="+mn-ea"/>
                    <a:cs typeface="+mn-ea"/>
                  </a:defRPr>
                </a:lvl2pPr>
                <a:lvl3pPr marL="914400" algn="l" defTabSz="913765" rtl="0" eaLnBrk="1" latinLnBrk="0" hangingPunct="1">
                  <a:defRPr sz="1800" kern="1200">
                    <a:solidFill>
                      <a:srgbClr val="FFFFFF"/>
                    </a:solidFill>
                    <a:latin typeface="Calibri" panose="020F0502020204030204"/>
                    <a:ea typeface="+mn-ea"/>
                    <a:cs typeface="+mn-ea"/>
                  </a:defRPr>
                </a:lvl3pPr>
                <a:lvl4pPr marL="1371600" algn="l" defTabSz="913765" rtl="0" eaLnBrk="1" latinLnBrk="0" hangingPunct="1">
                  <a:defRPr sz="1800" kern="1200">
                    <a:solidFill>
                      <a:srgbClr val="FFFFFF"/>
                    </a:solidFill>
                    <a:latin typeface="Calibri" panose="020F0502020204030204"/>
                    <a:ea typeface="+mn-ea"/>
                    <a:cs typeface="+mn-ea"/>
                  </a:defRPr>
                </a:lvl4pPr>
                <a:lvl5pPr marL="1828800" algn="l" defTabSz="913765" rtl="0" eaLnBrk="1" latinLnBrk="0" hangingPunct="1">
                  <a:defRPr sz="1800" kern="1200">
                    <a:solidFill>
                      <a:srgbClr val="FFFFFF"/>
                    </a:solidFill>
                    <a:latin typeface="Calibri" panose="020F0502020204030204"/>
                    <a:ea typeface="+mn-ea"/>
                    <a:cs typeface="+mn-ea"/>
                  </a:defRPr>
                </a:lvl5pPr>
                <a:lvl6pPr marL="2286000" algn="l" defTabSz="913765" rtl="0" eaLnBrk="1" latinLnBrk="0" hangingPunct="1">
                  <a:defRPr sz="1800" kern="1200">
                    <a:solidFill>
                      <a:srgbClr val="FFFFFF"/>
                    </a:solidFill>
                    <a:latin typeface="Calibri" panose="020F0502020204030204"/>
                    <a:ea typeface="+mn-ea"/>
                    <a:cs typeface="+mn-ea"/>
                  </a:defRPr>
                </a:lvl6pPr>
                <a:lvl7pPr marL="2743200" algn="l" defTabSz="913765" rtl="0" eaLnBrk="1" latinLnBrk="0" hangingPunct="1">
                  <a:defRPr sz="1800" kern="1200">
                    <a:solidFill>
                      <a:srgbClr val="FFFFFF"/>
                    </a:solidFill>
                    <a:latin typeface="Calibri" panose="020F0502020204030204"/>
                    <a:ea typeface="+mn-ea"/>
                    <a:cs typeface="+mn-ea"/>
                  </a:defRPr>
                </a:lvl7pPr>
                <a:lvl8pPr marL="3200400" algn="l" defTabSz="913765" rtl="0" eaLnBrk="1" latinLnBrk="0" hangingPunct="1">
                  <a:defRPr sz="1800" kern="1200">
                    <a:solidFill>
                      <a:srgbClr val="FFFFFF"/>
                    </a:solidFill>
                    <a:latin typeface="Calibri" panose="020F0502020204030204"/>
                    <a:ea typeface="+mn-ea"/>
                    <a:cs typeface="+mn-ea"/>
                  </a:defRPr>
                </a:lvl8pPr>
                <a:lvl9pPr marL="3657600" algn="l" defTabSz="913765" rtl="0" eaLnBrk="1" latinLnBrk="0" hangingPunct="1">
                  <a:defRPr sz="1800" kern="1200">
                    <a:solidFill>
                      <a:srgbClr val="FFFFFF"/>
                    </a:solidFill>
                    <a:latin typeface="Calibri" panose="020F0502020204030204"/>
                    <a:ea typeface="+mn-ea"/>
                    <a:cs typeface="+mn-ea"/>
                  </a:defRPr>
                </a:lvl9pPr>
              </a:lstStyle>
              <a:p>
                <a:pPr algn="ctr"/>
                <a:endParaRPr lang="en-US">
                  <a:latin typeface="+mn-lt"/>
                  <a:sym typeface="+mn-lt"/>
                </a:endParaRPr>
              </a:p>
            </p:txBody>
          </p:sp>
        </p:grpSp>
        <p:grpSp>
          <p:nvGrpSpPr>
            <p:cNvPr id="80" name="Group 56"/>
            <p:cNvGrpSpPr/>
            <p:nvPr/>
          </p:nvGrpSpPr>
          <p:grpSpPr>
            <a:xfrm flipH="1">
              <a:off x="8939" y="2979"/>
              <a:ext cx="227" cy="501"/>
              <a:chOff x="4295897" y="2944210"/>
              <a:chExt cx="197232" cy="435801"/>
            </a:xfrm>
            <a:solidFill>
              <a:srgbClr val="000000"/>
            </a:solidFill>
          </p:grpSpPr>
          <p:cxnSp>
            <p:nvCxnSpPr>
              <p:cNvPr id="81" name="Straight Connector 57"/>
              <p:cNvCxnSpPr/>
              <p:nvPr/>
            </p:nvCxnSpPr>
            <p:spPr>
              <a:xfrm flipH="1">
                <a:off x="4342750" y="2951092"/>
                <a:ext cx="109329" cy="416893"/>
              </a:xfrm>
              <a:prstGeom prst="line">
                <a:avLst/>
              </a:prstGeom>
              <a:grpFill/>
              <a:ln w="19050" cap="flat" cmpd="sng" algn="ctr">
                <a:solidFill>
                  <a:srgbClr val="778495">
                    <a:lumMod val="20000"/>
                    <a:lumOff val="80000"/>
                  </a:srgbClr>
                </a:solidFill>
                <a:prstDash val="sysDash"/>
              </a:ln>
              <a:effectLst/>
            </p:spPr>
          </p:cxnSp>
          <p:sp>
            <p:nvSpPr>
              <p:cNvPr id="82" name="Oval 58"/>
              <p:cNvSpPr/>
              <p:nvPr/>
            </p:nvSpPr>
            <p:spPr>
              <a:xfrm>
                <a:off x="4295897" y="3290070"/>
                <a:ext cx="89941" cy="89941"/>
              </a:xfrm>
              <a:prstGeom prst="ellipse">
                <a:avLst/>
              </a:prstGeom>
              <a:solidFill>
                <a:srgbClr val="778495">
                  <a:lumMod val="20000"/>
                  <a:lumOff val="80000"/>
                </a:srgbClr>
              </a:solidFill>
              <a:ln w="25400" cap="flat" cmpd="sng" algn="ctr">
                <a:solidFill>
                  <a:srgbClr val="778495">
                    <a:lumMod val="20000"/>
                    <a:lumOff val="80000"/>
                  </a:srgbClr>
                </a:solidFill>
                <a:prstDash val="solid"/>
              </a:ln>
              <a:effectLst/>
            </p:spPr>
            <p:txBody>
              <a:bodyPr rtlCol="0" anchor="ctr"/>
              <a:lstStyle>
                <a:defPPr>
                  <a:defRPr lang="zh-CN"/>
                </a:defPPr>
                <a:lvl1pPr marL="0" algn="l" defTabSz="913765" rtl="0" eaLnBrk="1" latinLnBrk="0" hangingPunct="1">
                  <a:defRPr sz="1800" kern="1200">
                    <a:solidFill>
                      <a:srgbClr val="FFFFFF"/>
                    </a:solidFill>
                    <a:latin typeface="Calibri" panose="020F0502020204030204"/>
                    <a:ea typeface="+mn-ea"/>
                    <a:cs typeface="+mn-ea"/>
                  </a:defRPr>
                </a:lvl1pPr>
                <a:lvl2pPr marL="457200" algn="l" defTabSz="913765" rtl="0" eaLnBrk="1" latinLnBrk="0" hangingPunct="1">
                  <a:defRPr sz="1800" kern="1200">
                    <a:solidFill>
                      <a:srgbClr val="FFFFFF"/>
                    </a:solidFill>
                    <a:latin typeface="Calibri" panose="020F0502020204030204"/>
                    <a:ea typeface="+mn-ea"/>
                    <a:cs typeface="+mn-ea"/>
                  </a:defRPr>
                </a:lvl2pPr>
                <a:lvl3pPr marL="914400" algn="l" defTabSz="913765" rtl="0" eaLnBrk="1" latinLnBrk="0" hangingPunct="1">
                  <a:defRPr sz="1800" kern="1200">
                    <a:solidFill>
                      <a:srgbClr val="FFFFFF"/>
                    </a:solidFill>
                    <a:latin typeface="Calibri" panose="020F0502020204030204"/>
                    <a:ea typeface="+mn-ea"/>
                    <a:cs typeface="+mn-ea"/>
                  </a:defRPr>
                </a:lvl3pPr>
                <a:lvl4pPr marL="1371600" algn="l" defTabSz="913765" rtl="0" eaLnBrk="1" latinLnBrk="0" hangingPunct="1">
                  <a:defRPr sz="1800" kern="1200">
                    <a:solidFill>
                      <a:srgbClr val="FFFFFF"/>
                    </a:solidFill>
                    <a:latin typeface="Calibri" panose="020F0502020204030204"/>
                    <a:ea typeface="+mn-ea"/>
                    <a:cs typeface="+mn-ea"/>
                  </a:defRPr>
                </a:lvl4pPr>
                <a:lvl5pPr marL="1828800" algn="l" defTabSz="913765" rtl="0" eaLnBrk="1" latinLnBrk="0" hangingPunct="1">
                  <a:defRPr sz="1800" kern="1200">
                    <a:solidFill>
                      <a:srgbClr val="FFFFFF"/>
                    </a:solidFill>
                    <a:latin typeface="Calibri" panose="020F0502020204030204"/>
                    <a:ea typeface="+mn-ea"/>
                    <a:cs typeface="+mn-ea"/>
                  </a:defRPr>
                </a:lvl5pPr>
                <a:lvl6pPr marL="2286000" algn="l" defTabSz="913765" rtl="0" eaLnBrk="1" latinLnBrk="0" hangingPunct="1">
                  <a:defRPr sz="1800" kern="1200">
                    <a:solidFill>
                      <a:srgbClr val="FFFFFF"/>
                    </a:solidFill>
                    <a:latin typeface="Calibri" panose="020F0502020204030204"/>
                    <a:ea typeface="+mn-ea"/>
                    <a:cs typeface="+mn-ea"/>
                  </a:defRPr>
                </a:lvl6pPr>
                <a:lvl7pPr marL="2743200" algn="l" defTabSz="913765" rtl="0" eaLnBrk="1" latinLnBrk="0" hangingPunct="1">
                  <a:defRPr sz="1800" kern="1200">
                    <a:solidFill>
                      <a:srgbClr val="FFFFFF"/>
                    </a:solidFill>
                    <a:latin typeface="Calibri" panose="020F0502020204030204"/>
                    <a:ea typeface="+mn-ea"/>
                    <a:cs typeface="+mn-ea"/>
                  </a:defRPr>
                </a:lvl7pPr>
                <a:lvl8pPr marL="3200400" algn="l" defTabSz="913765" rtl="0" eaLnBrk="1" latinLnBrk="0" hangingPunct="1">
                  <a:defRPr sz="1800" kern="1200">
                    <a:solidFill>
                      <a:srgbClr val="FFFFFF"/>
                    </a:solidFill>
                    <a:latin typeface="Calibri" panose="020F0502020204030204"/>
                    <a:ea typeface="+mn-ea"/>
                    <a:cs typeface="+mn-ea"/>
                  </a:defRPr>
                </a:lvl8pPr>
                <a:lvl9pPr marL="3657600" algn="l" defTabSz="913765" rtl="0" eaLnBrk="1" latinLnBrk="0" hangingPunct="1">
                  <a:defRPr sz="1800" kern="1200">
                    <a:solidFill>
                      <a:srgbClr val="FFFFFF"/>
                    </a:solidFill>
                    <a:latin typeface="Calibri" panose="020F0502020204030204"/>
                    <a:ea typeface="+mn-ea"/>
                    <a:cs typeface="+mn-ea"/>
                  </a:defRPr>
                </a:lvl9pPr>
              </a:lstStyle>
              <a:p>
                <a:pPr algn="ctr"/>
                <a:endParaRPr lang="en-US">
                  <a:latin typeface="+mn-lt"/>
                  <a:sym typeface="+mn-lt"/>
                </a:endParaRPr>
              </a:p>
            </p:txBody>
          </p:sp>
          <p:sp>
            <p:nvSpPr>
              <p:cNvPr id="83" name="Oval 59"/>
              <p:cNvSpPr/>
              <p:nvPr/>
            </p:nvSpPr>
            <p:spPr>
              <a:xfrm>
                <a:off x="4403188" y="2944210"/>
                <a:ext cx="89941" cy="89941"/>
              </a:xfrm>
              <a:prstGeom prst="ellipse">
                <a:avLst/>
              </a:prstGeom>
              <a:solidFill>
                <a:srgbClr val="778495">
                  <a:lumMod val="20000"/>
                  <a:lumOff val="80000"/>
                </a:srgbClr>
              </a:solidFill>
              <a:ln w="25400" cap="flat" cmpd="sng" algn="ctr">
                <a:solidFill>
                  <a:srgbClr val="778495">
                    <a:lumMod val="20000"/>
                    <a:lumOff val="80000"/>
                  </a:srgbClr>
                </a:solidFill>
                <a:prstDash val="solid"/>
              </a:ln>
              <a:effectLst/>
            </p:spPr>
            <p:txBody>
              <a:bodyPr rtlCol="0" anchor="ctr"/>
              <a:lstStyle>
                <a:defPPr>
                  <a:defRPr lang="zh-CN"/>
                </a:defPPr>
                <a:lvl1pPr marL="0" algn="l" defTabSz="913765" rtl="0" eaLnBrk="1" latinLnBrk="0" hangingPunct="1">
                  <a:defRPr sz="1800" kern="1200">
                    <a:solidFill>
                      <a:srgbClr val="FFFFFF"/>
                    </a:solidFill>
                    <a:latin typeface="Calibri" panose="020F0502020204030204"/>
                    <a:ea typeface="+mn-ea"/>
                    <a:cs typeface="+mn-ea"/>
                  </a:defRPr>
                </a:lvl1pPr>
                <a:lvl2pPr marL="457200" algn="l" defTabSz="913765" rtl="0" eaLnBrk="1" latinLnBrk="0" hangingPunct="1">
                  <a:defRPr sz="1800" kern="1200">
                    <a:solidFill>
                      <a:srgbClr val="FFFFFF"/>
                    </a:solidFill>
                    <a:latin typeface="Calibri" panose="020F0502020204030204"/>
                    <a:ea typeface="+mn-ea"/>
                    <a:cs typeface="+mn-ea"/>
                  </a:defRPr>
                </a:lvl2pPr>
                <a:lvl3pPr marL="914400" algn="l" defTabSz="913765" rtl="0" eaLnBrk="1" latinLnBrk="0" hangingPunct="1">
                  <a:defRPr sz="1800" kern="1200">
                    <a:solidFill>
                      <a:srgbClr val="FFFFFF"/>
                    </a:solidFill>
                    <a:latin typeface="Calibri" panose="020F0502020204030204"/>
                    <a:ea typeface="+mn-ea"/>
                    <a:cs typeface="+mn-ea"/>
                  </a:defRPr>
                </a:lvl3pPr>
                <a:lvl4pPr marL="1371600" algn="l" defTabSz="913765" rtl="0" eaLnBrk="1" latinLnBrk="0" hangingPunct="1">
                  <a:defRPr sz="1800" kern="1200">
                    <a:solidFill>
                      <a:srgbClr val="FFFFFF"/>
                    </a:solidFill>
                    <a:latin typeface="Calibri" panose="020F0502020204030204"/>
                    <a:ea typeface="+mn-ea"/>
                    <a:cs typeface="+mn-ea"/>
                  </a:defRPr>
                </a:lvl4pPr>
                <a:lvl5pPr marL="1828800" algn="l" defTabSz="913765" rtl="0" eaLnBrk="1" latinLnBrk="0" hangingPunct="1">
                  <a:defRPr sz="1800" kern="1200">
                    <a:solidFill>
                      <a:srgbClr val="FFFFFF"/>
                    </a:solidFill>
                    <a:latin typeface="Calibri" panose="020F0502020204030204"/>
                    <a:ea typeface="+mn-ea"/>
                    <a:cs typeface="+mn-ea"/>
                  </a:defRPr>
                </a:lvl5pPr>
                <a:lvl6pPr marL="2286000" algn="l" defTabSz="913765" rtl="0" eaLnBrk="1" latinLnBrk="0" hangingPunct="1">
                  <a:defRPr sz="1800" kern="1200">
                    <a:solidFill>
                      <a:srgbClr val="FFFFFF"/>
                    </a:solidFill>
                    <a:latin typeface="Calibri" panose="020F0502020204030204"/>
                    <a:ea typeface="+mn-ea"/>
                    <a:cs typeface="+mn-ea"/>
                  </a:defRPr>
                </a:lvl6pPr>
                <a:lvl7pPr marL="2743200" algn="l" defTabSz="913765" rtl="0" eaLnBrk="1" latinLnBrk="0" hangingPunct="1">
                  <a:defRPr sz="1800" kern="1200">
                    <a:solidFill>
                      <a:srgbClr val="FFFFFF"/>
                    </a:solidFill>
                    <a:latin typeface="Calibri" panose="020F0502020204030204"/>
                    <a:ea typeface="+mn-ea"/>
                    <a:cs typeface="+mn-ea"/>
                  </a:defRPr>
                </a:lvl7pPr>
                <a:lvl8pPr marL="3200400" algn="l" defTabSz="913765" rtl="0" eaLnBrk="1" latinLnBrk="0" hangingPunct="1">
                  <a:defRPr sz="1800" kern="1200">
                    <a:solidFill>
                      <a:srgbClr val="FFFFFF"/>
                    </a:solidFill>
                    <a:latin typeface="Calibri" panose="020F0502020204030204"/>
                    <a:ea typeface="+mn-ea"/>
                    <a:cs typeface="+mn-ea"/>
                  </a:defRPr>
                </a:lvl8pPr>
                <a:lvl9pPr marL="3657600" algn="l" defTabSz="913765" rtl="0" eaLnBrk="1" latinLnBrk="0" hangingPunct="1">
                  <a:defRPr sz="1800" kern="1200">
                    <a:solidFill>
                      <a:srgbClr val="FFFFFF"/>
                    </a:solidFill>
                    <a:latin typeface="Calibri" panose="020F0502020204030204"/>
                    <a:ea typeface="+mn-ea"/>
                    <a:cs typeface="+mn-ea"/>
                  </a:defRPr>
                </a:lvl9pPr>
              </a:lstStyle>
              <a:p>
                <a:pPr algn="ctr"/>
                <a:endParaRPr lang="en-US">
                  <a:latin typeface="+mn-lt"/>
                  <a:sym typeface="+mn-lt"/>
                </a:endParaRPr>
              </a:p>
            </p:txBody>
          </p:sp>
        </p:grpSp>
        <p:sp>
          <p:nvSpPr>
            <p:cNvPr id="84" name="Oval 11"/>
            <p:cNvSpPr>
              <a:spLocks noChangeArrowheads="1"/>
            </p:cNvSpPr>
            <p:nvPr/>
          </p:nvSpPr>
          <p:spPr bwMode="auto">
            <a:xfrm>
              <a:off x="3281" y="2279"/>
              <a:ext cx="873" cy="871"/>
            </a:xfrm>
            <a:prstGeom prst="ellipse">
              <a:avLst/>
            </a:prstGeom>
            <a:solidFill>
              <a:srgbClr val="175CA8"/>
            </a:solidFill>
            <a:ln>
              <a:noFill/>
            </a:ln>
          </p:spPr>
          <p:txBody>
            <a:bodyPr vert="horz" wrap="square" lIns="91440" tIns="45720" rIns="91440" bIns="45720" numCol="1" anchor="t" anchorCtr="0" compatLnSpc="1"/>
            <a:lstStyle/>
            <a:p>
              <a:endParaRPr lang="en-US">
                <a:cs typeface="+mn-ea"/>
                <a:sym typeface="+mn-lt"/>
              </a:endParaRPr>
            </a:p>
          </p:txBody>
        </p:sp>
        <p:sp>
          <p:nvSpPr>
            <p:cNvPr id="85" name="Oval 14"/>
            <p:cNvSpPr>
              <a:spLocks noChangeArrowheads="1"/>
            </p:cNvSpPr>
            <p:nvPr/>
          </p:nvSpPr>
          <p:spPr bwMode="auto">
            <a:xfrm>
              <a:off x="3281" y="5163"/>
              <a:ext cx="873" cy="875"/>
            </a:xfrm>
            <a:prstGeom prst="ellipse">
              <a:avLst/>
            </a:prstGeom>
            <a:solidFill>
              <a:srgbClr val="175CA8"/>
            </a:solidFill>
            <a:ln>
              <a:noFill/>
            </a:ln>
          </p:spPr>
          <p:txBody>
            <a:bodyPr vert="horz" wrap="square" lIns="91440" tIns="45720" rIns="91440" bIns="45720" numCol="1" anchor="t" anchorCtr="0" compatLnSpc="1"/>
            <a:lstStyle/>
            <a:p>
              <a:endParaRPr lang="en-US">
                <a:cs typeface="+mn-ea"/>
                <a:sym typeface="+mn-lt"/>
              </a:endParaRPr>
            </a:p>
          </p:txBody>
        </p:sp>
        <p:sp>
          <p:nvSpPr>
            <p:cNvPr id="86" name="Oval 17"/>
            <p:cNvSpPr>
              <a:spLocks noChangeArrowheads="1"/>
            </p:cNvSpPr>
            <p:nvPr/>
          </p:nvSpPr>
          <p:spPr bwMode="auto">
            <a:xfrm>
              <a:off x="4698" y="3720"/>
              <a:ext cx="873" cy="875"/>
            </a:xfrm>
            <a:prstGeom prst="ellipse">
              <a:avLst/>
            </a:prstGeom>
            <a:solidFill>
              <a:srgbClr val="000000">
                <a:lumMod val="60000"/>
                <a:lumOff val="40000"/>
              </a:srgbClr>
            </a:solidFill>
            <a:ln>
              <a:noFill/>
            </a:ln>
          </p:spPr>
          <p:txBody>
            <a:bodyPr vert="horz" wrap="square" lIns="91440" tIns="45720" rIns="91440" bIns="45720" numCol="1" anchor="t" anchorCtr="0" compatLnSpc="1"/>
            <a:lstStyle/>
            <a:p>
              <a:endParaRPr lang="en-US">
                <a:cs typeface="+mn-ea"/>
                <a:sym typeface="+mn-lt"/>
              </a:endParaRPr>
            </a:p>
          </p:txBody>
        </p:sp>
        <p:sp>
          <p:nvSpPr>
            <p:cNvPr id="87" name="Oval 20"/>
            <p:cNvSpPr>
              <a:spLocks noChangeArrowheads="1"/>
            </p:cNvSpPr>
            <p:nvPr/>
          </p:nvSpPr>
          <p:spPr bwMode="auto">
            <a:xfrm>
              <a:off x="8778" y="3720"/>
              <a:ext cx="873" cy="875"/>
            </a:xfrm>
            <a:prstGeom prst="ellipse">
              <a:avLst/>
            </a:prstGeom>
            <a:solidFill>
              <a:srgbClr val="175CA8"/>
            </a:solidFill>
            <a:ln>
              <a:noFill/>
            </a:ln>
          </p:spPr>
          <p:txBody>
            <a:bodyPr vert="horz" wrap="square" lIns="91440" tIns="45720" rIns="91440" bIns="45720" numCol="1" anchor="t" anchorCtr="0" compatLnSpc="1"/>
            <a:lstStyle/>
            <a:p>
              <a:endParaRPr lang="en-US">
                <a:cs typeface="+mn-ea"/>
                <a:sym typeface="+mn-lt"/>
              </a:endParaRPr>
            </a:p>
          </p:txBody>
        </p:sp>
        <p:sp>
          <p:nvSpPr>
            <p:cNvPr id="88" name="Oval 23"/>
            <p:cNvSpPr>
              <a:spLocks noChangeArrowheads="1"/>
            </p:cNvSpPr>
            <p:nvPr/>
          </p:nvSpPr>
          <p:spPr bwMode="auto">
            <a:xfrm>
              <a:off x="10223" y="2279"/>
              <a:ext cx="868" cy="871"/>
            </a:xfrm>
            <a:prstGeom prst="ellipse">
              <a:avLst/>
            </a:prstGeom>
            <a:solidFill>
              <a:srgbClr val="000000">
                <a:lumMod val="60000"/>
                <a:lumOff val="40000"/>
              </a:srgbClr>
            </a:solidFill>
            <a:ln>
              <a:noFill/>
            </a:ln>
          </p:spPr>
          <p:txBody>
            <a:bodyPr vert="horz" wrap="square" lIns="91440" tIns="45720" rIns="91440" bIns="45720" numCol="1" anchor="t" anchorCtr="0" compatLnSpc="1"/>
            <a:lstStyle/>
            <a:p>
              <a:endParaRPr lang="en-US">
                <a:cs typeface="+mn-ea"/>
                <a:sym typeface="+mn-lt"/>
              </a:endParaRPr>
            </a:p>
          </p:txBody>
        </p:sp>
        <p:sp>
          <p:nvSpPr>
            <p:cNvPr id="89" name="Oval 26"/>
            <p:cNvSpPr>
              <a:spLocks noChangeArrowheads="1"/>
            </p:cNvSpPr>
            <p:nvPr/>
          </p:nvSpPr>
          <p:spPr bwMode="auto">
            <a:xfrm>
              <a:off x="10223" y="5163"/>
              <a:ext cx="868" cy="875"/>
            </a:xfrm>
            <a:prstGeom prst="ellipse">
              <a:avLst/>
            </a:prstGeom>
            <a:solidFill>
              <a:srgbClr val="67ACDF"/>
            </a:solidFill>
            <a:ln>
              <a:noFill/>
            </a:ln>
          </p:spPr>
          <p:txBody>
            <a:bodyPr vert="horz" wrap="square" lIns="91440" tIns="45720" rIns="91440" bIns="45720" numCol="1" anchor="t" anchorCtr="0" compatLnSpc="1"/>
            <a:lstStyle/>
            <a:p>
              <a:endParaRPr lang="en-US">
                <a:cs typeface="+mn-ea"/>
                <a:sym typeface="+mn-lt"/>
              </a:endParaRPr>
            </a:p>
          </p:txBody>
        </p:sp>
        <p:sp>
          <p:nvSpPr>
            <p:cNvPr id="90" name="Oval 29"/>
            <p:cNvSpPr>
              <a:spLocks noChangeArrowheads="1"/>
            </p:cNvSpPr>
            <p:nvPr/>
          </p:nvSpPr>
          <p:spPr bwMode="auto">
            <a:xfrm>
              <a:off x="6591" y="3570"/>
              <a:ext cx="1176" cy="1176"/>
            </a:xfrm>
            <a:prstGeom prst="ellipse">
              <a:avLst/>
            </a:prstGeom>
            <a:solidFill>
              <a:srgbClr val="175CA8"/>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91" name="Freeform 31"/>
            <p:cNvSpPr/>
            <p:nvPr/>
          </p:nvSpPr>
          <p:spPr bwMode="auto">
            <a:xfrm>
              <a:off x="6363" y="3136"/>
              <a:ext cx="817" cy="477"/>
            </a:xfrm>
            <a:custGeom>
              <a:avLst/>
              <a:gdLst>
                <a:gd name="T0" fmla="*/ 23 w 189"/>
                <a:gd name="T1" fmla="*/ 104 h 110"/>
                <a:gd name="T2" fmla="*/ 177 w 189"/>
                <a:gd name="T3" fmla="*/ 24 h 110"/>
                <a:gd name="T4" fmla="*/ 189 w 189"/>
                <a:gd name="T5" fmla="*/ 12 h 110"/>
                <a:gd name="T6" fmla="*/ 189 w 189"/>
                <a:gd name="T7" fmla="*/ 12 h 110"/>
                <a:gd name="T8" fmla="*/ 176 w 189"/>
                <a:gd name="T9" fmla="*/ 0 h 110"/>
                <a:gd name="T10" fmla="*/ 4 w 189"/>
                <a:gd name="T11" fmla="*/ 89 h 110"/>
                <a:gd name="T12" fmla="*/ 7 w 189"/>
                <a:gd name="T13" fmla="*/ 106 h 110"/>
                <a:gd name="T14" fmla="*/ 7 w 189"/>
                <a:gd name="T15" fmla="*/ 107 h 110"/>
                <a:gd name="T16" fmla="*/ 23 w 189"/>
                <a:gd name="T17" fmla="*/ 10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110">
                  <a:moveTo>
                    <a:pt x="23" y="104"/>
                  </a:moveTo>
                  <a:cubicBezTo>
                    <a:pt x="60" y="58"/>
                    <a:pt x="115" y="28"/>
                    <a:pt x="177" y="24"/>
                  </a:cubicBezTo>
                  <a:cubicBezTo>
                    <a:pt x="184" y="24"/>
                    <a:pt x="189" y="19"/>
                    <a:pt x="189" y="12"/>
                  </a:cubicBezTo>
                  <a:cubicBezTo>
                    <a:pt x="189" y="12"/>
                    <a:pt x="189" y="12"/>
                    <a:pt x="189" y="12"/>
                  </a:cubicBezTo>
                  <a:cubicBezTo>
                    <a:pt x="189" y="5"/>
                    <a:pt x="183" y="0"/>
                    <a:pt x="176" y="0"/>
                  </a:cubicBezTo>
                  <a:cubicBezTo>
                    <a:pt x="106" y="4"/>
                    <a:pt x="45" y="38"/>
                    <a:pt x="4" y="89"/>
                  </a:cubicBezTo>
                  <a:cubicBezTo>
                    <a:pt x="0" y="95"/>
                    <a:pt x="1" y="103"/>
                    <a:pt x="7" y="106"/>
                  </a:cubicBezTo>
                  <a:cubicBezTo>
                    <a:pt x="7" y="107"/>
                    <a:pt x="7" y="107"/>
                    <a:pt x="7" y="107"/>
                  </a:cubicBezTo>
                  <a:cubicBezTo>
                    <a:pt x="13" y="110"/>
                    <a:pt x="19" y="109"/>
                    <a:pt x="23" y="104"/>
                  </a:cubicBezTo>
                  <a:close/>
                </a:path>
              </a:pathLst>
            </a:custGeom>
            <a:solidFill>
              <a:srgbClr val="175CA8">
                <a:lumMod val="40000"/>
                <a:lumOff val="60000"/>
              </a:srgbClr>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92" name="Freeform 32"/>
            <p:cNvSpPr/>
            <p:nvPr/>
          </p:nvSpPr>
          <p:spPr bwMode="auto">
            <a:xfrm>
              <a:off x="7252" y="3141"/>
              <a:ext cx="946" cy="1482"/>
            </a:xfrm>
            <a:custGeom>
              <a:avLst/>
              <a:gdLst>
                <a:gd name="T0" fmla="*/ 195 w 219"/>
                <a:gd name="T1" fmla="*/ 235 h 342"/>
                <a:gd name="T2" fmla="*/ 175 w 219"/>
                <a:gd name="T3" fmla="*/ 323 h 342"/>
                <a:gd name="T4" fmla="*/ 179 w 219"/>
                <a:gd name="T5" fmla="*/ 337 h 342"/>
                <a:gd name="T6" fmla="*/ 179 w 219"/>
                <a:gd name="T7" fmla="*/ 337 h 342"/>
                <a:gd name="T8" fmla="*/ 197 w 219"/>
                <a:gd name="T9" fmla="*/ 333 h 342"/>
                <a:gd name="T10" fmla="*/ 219 w 219"/>
                <a:gd name="T11" fmla="*/ 235 h 342"/>
                <a:gd name="T12" fmla="*/ 13 w 219"/>
                <a:gd name="T13" fmla="*/ 1 h 342"/>
                <a:gd name="T14" fmla="*/ 0 w 219"/>
                <a:gd name="T15" fmla="*/ 13 h 342"/>
                <a:gd name="T16" fmla="*/ 0 w 219"/>
                <a:gd name="T17" fmla="*/ 13 h 342"/>
                <a:gd name="T18" fmla="*/ 10 w 219"/>
                <a:gd name="T19" fmla="*/ 25 h 342"/>
                <a:gd name="T20" fmla="*/ 195 w 219"/>
                <a:gd name="T21" fmla="*/ 235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342">
                  <a:moveTo>
                    <a:pt x="195" y="235"/>
                  </a:moveTo>
                  <a:cubicBezTo>
                    <a:pt x="195" y="266"/>
                    <a:pt x="188" y="296"/>
                    <a:pt x="175" y="323"/>
                  </a:cubicBezTo>
                  <a:cubicBezTo>
                    <a:pt x="173" y="328"/>
                    <a:pt x="175" y="334"/>
                    <a:pt x="179" y="337"/>
                  </a:cubicBezTo>
                  <a:cubicBezTo>
                    <a:pt x="179" y="337"/>
                    <a:pt x="179" y="337"/>
                    <a:pt x="179" y="337"/>
                  </a:cubicBezTo>
                  <a:cubicBezTo>
                    <a:pt x="185" y="342"/>
                    <a:pt x="194" y="340"/>
                    <a:pt x="197" y="333"/>
                  </a:cubicBezTo>
                  <a:cubicBezTo>
                    <a:pt x="211" y="303"/>
                    <a:pt x="219" y="270"/>
                    <a:pt x="219" y="235"/>
                  </a:cubicBezTo>
                  <a:cubicBezTo>
                    <a:pt x="219" y="115"/>
                    <a:pt x="129" y="16"/>
                    <a:pt x="13" y="1"/>
                  </a:cubicBezTo>
                  <a:cubicBezTo>
                    <a:pt x="6" y="0"/>
                    <a:pt x="0" y="6"/>
                    <a:pt x="0" y="13"/>
                  </a:cubicBezTo>
                  <a:cubicBezTo>
                    <a:pt x="0" y="13"/>
                    <a:pt x="0" y="13"/>
                    <a:pt x="0" y="13"/>
                  </a:cubicBezTo>
                  <a:cubicBezTo>
                    <a:pt x="0" y="19"/>
                    <a:pt x="4" y="24"/>
                    <a:pt x="10" y="25"/>
                  </a:cubicBezTo>
                  <a:cubicBezTo>
                    <a:pt x="114" y="38"/>
                    <a:pt x="195" y="127"/>
                    <a:pt x="195" y="235"/>
                  </a:cubicBezTo>
                  <a:close/>
                </a:path>
              </a:pathLst>
            </a:custGeom>
            <a:solidFill>
              <a:srgbClr val="175CA8"/>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93" name="Freeform 33"/>
            <p:cNvSpPr/>
            <p:nvPr/>
          </p:nvSpPr>
          <p:spPr bwMode="auto">
            <a:xfrm>
              <a:off x="6154" y="3631"/>
              <a:ext cx="1885" cy="1558"/>
            </a:xfrm>
            <a:custGeom>
              <a:avLst/>
              <a:gdLst>
                <a:gd name="T0" fmla="*/ 413 w 436"/>
                <a:gd name="T1" fmla="*/ 240 h 360"/>
                <a:gd name="T2" fmla="*/ 189 w 436"/>
                <a:gd name="T3" fmla="*/ 329 h 360"/>
                <a:gd name="T4" fmla="*/ 30 w 436"/>
                <a:gd name="T5" fmla="*/ 170 h 360"/>
                <a:gd name="T6" fmla="*/ 51 w 436"/>
                <a:gd name="T7" fmla="*/ 19 h 360"/>
                <a:gd name="T8" fmla="*/ 47 w 436"/>
                <a:gd name="T9" fmla="*/ 3 h 360"/>
                <a:gd name="T10" fmla="*/ 47 w 436"/>
                <a:gd name="T11" fmla="*/ 3 h 360"/>
                <a:gd name="T12" fmla="*/ 30 w 436"/>
                <a:gd name="T13" fmla="*/ 7 h 360"/>
                <a:gd name="T14" fmla="*/ 1 w 436"/>
                <a:gd name="T15" fmla="*/ 128 h 360"/>
                <a:gd name="T16" fmla="*/ 229 w 436"/>
                <a:gd name="T17" fmla="*/ 358 h 360"/>
                <a:gd name="T18" fmla="*/ 432 w 436"/>
                <a:gd name="T19" fmla="*/ 254 h 360"/>
                <a:gd name="T20" fmla="*/ 430 w 436"/>
                <a:gd name="T21" fmla="*/ 238 h 360"/>
                <a:gd name="T22" fmla="*/ 430 w 436"/>
                <a:gd name="T23" fmla="*/ 238 h 360"/>
                <a:gd name="T24" fmla="*/ 413 w 436"/>
                <a:gd name="T25"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6" h="360">
                  <a:moveTo>
                    <a:pt x="413" y="240"/>
                  </a:moveTo>
                  <a:cubicBezTo>
                    <a:pt x="366" y="309"/>
                    <a:pt x="282" y="349"/>
                    <a:pt x="189" y="329"/>
                  </a:cubicBezTo>
                  <a:cubicBezTo>
                    <a:pt x="110" y="312"/>
                    <a:pt x="47" y="249"/>
                    <a:pt x="30" y="170"/>
                  </a:cubicBezTo>
                  <a:cubicBezTo>
                    <a:pt x="18" y="115"/>
                    <a:pt x="27" y="62"/>
                    <a:pt x="51" y="19"/>
                  </a:cubicBezTo>
                  <a:cubicBezTo>
                    <a:pt x="54" y="14"/>
                    <a:pt x="53" y="6"/>
                    <a:pt x="47" y="3"/>
                  </a:cubicBezTo>
                  <a:cubicBezTo>
                    <a:pt x="47" y="3"/>
                    <a:pt x="47" y="3"/>
                    <a:pt x="47" y="3"/>
                  </a:cubicBezTo>
                  <a:cubicBezTo>
                    <a:pt x="41" y="0"/>
                    <a:pt x="34" y="1"/>
                    <a:pt x="30" y="7"/>
                  </a:cubicBezTo>
                  <a:cubicBezTo>
                    <a:pt x="10" y="43"/>
                    <a:pt x="0" y="84"/>
                    <a:pt x="1" y="128"/>
                  </a:cubicBezTo>
                  <a:cubicBezTo>
                    <a:pt x="4" y="253"/>
                    <a:pt x="105" y="354"/>
                    <a:pt x="229" y="358"/>
                  </a:cubicBezTo>
                  <a:cubicBezTo>
                    <a:pt x="314" y="360"/>
                    <a:pt x="389" y="318"/>
                    <a:pt x="432" y="254"/>
                  </a:cubicBezTo>
                  <a:cubicBezTo>
                    <a:pt x="436" y="249"/>
                    <a:pt x="435" y="242"/>
                    <a:pt x="430" y="238"/>
                  </a:cubicBezTo>
                  <a:cubicBezTo>
                    <a:pt x="430" y="238"/>
                    <a:pt x="430" y="238"/>
                    <a:pt x="430" y="238"/>
                  </a:cubicBezTo>
                  <a:cubicBezTo>
                    <a:pt x="425" y="233"/>
                    <a:pt x="417" y="234"/>
                    <a:pt x="413" y="240"/>
                  </a:cubicBezTo>
                  <a:close/>
                </a:path>
              </a:pathLst>
            </a:custGeom>
            <a:solidFill>
              <a:srgbClr val="175CA8">
                <a:lumMod val="60000"/>
                <a:lumOff val="40000"/>
              </a:srgbClr>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94" name="Oval 12"/>
            <p:cNvSpPr>
              <a:spLocks noChangeArrowheads="1"/>
            </p:cNvSpPr>
            <p:nvPr/>
          </p:nvSpPr>
          <p:spPr bwMode="auto">
            <a:xfrm>
              <a:off x="3570" y="2487"/>
              <a:ext cx="295" cy="456"/>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rgbClr val="FFFFFF"/>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95" name="Oval 15"/>
            <p:cNvSpPr>
              <a:spLocks noChangeArrowheads="1"/>
            </p:cNvSpPr>
            <p:nvPr/>
          </p:nvSpPr>
          <p:spPr bwMode="auto">
            <a:xfrm>
              <a:off x="3571" y="5374"/>
              <a:ext cx="293" cy="454"/>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rgbClr val="FFFFFF"/>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96" name="Oval 18"/>
            <p:cNvSpPr>
              <a:spLocks noChangeArrowheads="1"/>
            </p:cNvSpPr>
            <p:nvPr/>
          </p:nvSpPr>
          <p:spPr bwMode="auto">
            <a:xfrm>
              <a:off x="4988" y="3931"/>
              <a:ext cx="293" cy="454"/>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rgbClr val="FFFFFF"/>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97" name="Oval 21"/>
            <p:cNvSpPr>
              <a:spLocks noChangeArrowheads="1"/>
            </p:cNvSpPr>
            <p:nvPr/>
          </p:nvSpPr>
          <p:spPr bwMode="auto">
            <a:xfrm>
              <a:off x="9068" y="3931"/>
              <a:ext cx="293" cy="454"/>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rgbClr val="FFFFFF"/>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98" name="Oval 24"/>
            <p:cNvSpPr>
              <a:spLocks noChangeArrowheads="1"/>
            </p:cNvSpPr>
            <p:nvPr/>
          </p:nvSpPr>
          <p:spPr bwMode="auto">
            <a:xfrm>
              <a:off x="10509" y="2487"/>
              <a:ext cx="295" cy="456"/>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rgbClr val="FFFFFF"/>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99" name="Oval 27"/>
            <p:cNvSpPr>
              <a:spLocks noChangeArrowheads="1"/>
            </p:cNvSpPr>
            <p:nvPr/>
          </p:nvSpPr>
          <p:spPr bwMode="auto">
            <a:xfrm>
              <a:off x="10509" y="5373"/>
              <a:ext cx="295" cy="456"/>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rgbClr val="FFFFFF"/>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sp>
          <p:nvSpPr>
            <p:cNvPr id="100" name="Oval 30"/>
            <p:cNvSpPr>
              <a:spLocks noChangeArrowheads="1"/>
            </p:cNvSpPr>
            <p:nvPr/>
          </p:nvSpPr>
          <p:spPr bwMode="auto">
            <a:xfrm>
              <a:off x="7030" y="3931"/>
              <a:ext cx="294" cy="455"/>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rgbClr val="FFFFFF"/>
            </a:solidFill>
            <a:ln>
              <a:noFill/>
            </a:ln>
          </p:spPr>
          <p:txBody>
            <a:bodyPr vert="horz" wrap="square" lIns="91440" tIns="45720" rIns="91440" bIns="45720" numCol="1" anchor="t" anchorCtr="0" compatLnSpc="1"/>
            <a:lstStyle>
              <a:defPPr>
                <a:defRPr lang="zh-CN"/>
              </a:defPPr>
              <a:lvl1pPr marL="0" algn="l" defTabSz="913765" rtl="0" eaLnBrk="1" latinLnBrk="0" hangingPunct="1">
                <a:defRPr sz="1800" kern="1200">
                  <a:solidFill>
                    <a:srgbClr val="000000"/>
                  </a:solidFill>
                  <a:latin typeface="Calibri" panose="020F0502020204030204"/>
                  <a:ea typeface="+mn-ea"/>
                  <a:cs typeface="+mn-ea"/>
                </a:defRPr>
              </a:lvl1pPr>
              <a:lvl2pPr marL="457200" algn="l" defTabSz="913765" rtl="0" eaLnBrk="1" latinLnBrk="0" hangingPunct="1">
                <a:defRPr sz="1800" kern="1200">
                  <a:solidFill>
                    <a:srgbClr val="000000"/>
                  </a:solidFill>
                  <a:latin typeface="Calibri" panose="020F0502020204030204"/>
                  <a:ea typeface="+mn-ea"/>
                  <a:cs typeface="+mn-ea"/>
                </a:defRPr>
              </a:lvl2pPr>
              <a:lvl3pPr marL="914400" algn="l" defTabSz="913765" rtl="0" eaLnBrk="1" latinLnBrk="0" hangingPunct="1">
                <a:defRPr sz="1800" kern="1200">
                  <a:solidFill>
                    <a:srgbClr val="000000"/>
                  </a:solidFill>
                  <a:latin typeface="Calibri" panose="020F0502020204030204"/>
                  <a:ea typeface="+mn-ea"/>
                  <a:cs typeface="+mn-ea"/>
                </a:defRPr>
              </a:lvl3pPr>
              <a:lvl4pPr marL="1371600" algn="l" defTabSz="913765" rtl="0" eaLnBrk="1" latinLnBrk="0" hangingPunct="1">
                <a:defRPr sz="1800" kern="1200">
                  <a:solidFill>
                    <a:srgbClr val="000000"/>
                  </a:solidFill>
                  <a:latin typeface="Calibri" panose="020F0502020204030204"/>
                  <a:ea typeface="+mn-ea"/>
                  <a:cs typeface="+mn-ea"/>
                </a:defRPr>
              </a:lvl4pPr>
              <a:lvl5pPr marL="1828800" algn="l" defTabSz="913765" rtl="0" eaLnBrk="1" latinLnBrk="0" hangingPunct="1">
                <a:defRPr sz="1800" kern="1200">
                  <a:solidFill>
                    <a:srgbClr val="000000"/>
                  </a:solidFill>
                  <a:latin typeface="Calibri" panose="020F0502020204030204"/>
                  <a:ea typeface="+mn-ea"/>
                  <a:cs typeface="+mn-ea"/>
                </a:defRPr>
              </a:lvl5pPr>
              <a:lvl6pPr marL="2286000" algn="l" defTabSz="913765" rtl="0" eaLnBrk="1" latinLnBrk="0" hangingPunct="1">
                <a:defRPr sz="1800" kern="1200">
                  <a:solidFill>
                    <a:srgbClr val="000000"/>
                  </a:solidFill>
                  <a:latin typeface="Calibri" panose="020F0502020204030204"/>
                  <a:ea typeface="+mn-ea"/>
                  <a:cs typeface="+mn-ea"/>
                </a:defRPr>
              </a:lvl6pPr>
              <a:lvl7pPr marL="2743200" algn="l" defTabSz="913765" rtl="0" eaLnBrk="1" latinLnBrk="0" hangingPunct="1">
                <a:defRPr sz="1800" kern="1200">
                  <a:solidFill>
                    <a:srgbClr val="000000"/>
                  </a:solidFill>
                  <a:latin typeface="Calibri" panose="020F0502020204030204"/>
                  <a:ea typeface="+mn-ea"/>
                  <a:cs typeface="+mn-ea"/>
                </a:defRPr>
              </a:lvl7pPr>
              <a:lvl8pPr marL="3200400" algn="l" defTabSz="913765" rtl="0" eaLnBrk="1" latinLnBrk="0" hangingPunct="1">
                <a:defRPr sz="1800" kern="1200">
                  <a:solidFill>
                    <a:srgbClr val="000000"/>
                  </a:solidFill>
                  <a:latin typeface="Calibri" panose="020F0502020204030204"/>
                  <a:ea typeface="+mn-ea"/>
                  <a:cs typeface="+mn-ea"/>
                </a:defRPr>
              </a:lvl8pPr>
              <a:lvl9pPr marL="3657600" algn="l" defTabSz="913765" rtl="0" eaLnBrk="1" latinLnBrk="0" hangingPunct="1">
                <a:defRPr sz="1800" kern="1200">
                  <a:solidFill>
                    <a:srgbClr val="000000"/>
                  </a:solidFill>
                  <a:latin typeface="Calibri" panose="020F0502020204030204"/>
                  <a:ea typeface="+mn-ea"/>
                  <a:cs typeface="+mn-ea"/>
                </a:defRPr>
              </a:lvl9pPr>
            </a:lstStyle>
            <a:p>
              <a:endParaRPr lang="en-US">
                <a:latin typeface="+mn-lt"/>
                <a:sym typeface="+mn-lt"/>
              </a:endParaRPr>
            </a:p>
          </p:txBody>
        </p:sp>
      </p:grpSp>
      <p:sp>
        <p:nvSpPr>
          <p:cNvPr id="102" name="文本框 101"/>
          <p:cNvSpPr txBox="1"/>
          <p:nvPr/>
        </p:nvSpPr>
        <p:spPr>
          <a:xfrm>
            <a:off x="695325" y="2853055"/>
            <a:ext cx="2691130" cy="1060450"/>
          </a:xfrm>
          <a:prstGeom prst="rect">
            <a:avLst/>
          </a:prstGeom>
          <a:noFill/>
        </p:spPr>
        <p:txBody>
          <a:bodyPr wrap="square" rtlCol="0" anchor="t">
            <a:spAutoFit/>
          </a:bodyPr>
          <a:lstStyle/>
          <a:p>
            <a:pPr algn="r" fontAlgn="auto">
              <a:lnSpc>
                <a:spcPct val="150000"/>
              </a:lnSpc>
            </a:pPr>
            <a:r>
              <a:rPr lang="en-US" altLang="zh-CN" sz="1400" dirty="0">
                <a:solidFill>
                  <a:schemeClr val="tx1">
                    <a:lumMod val="75000"/>
                    <a:lumOff val="25000"/>
                  </a:schemeClr>
                </a:solidFill>
                <a:cs typeface="+mn-ea"/>
                <a:sym typeface="+mn-lt"/>
              </a:rPr>
              <a:t>了解工作场所产生或者可能产生的职业病危害因素、危害后果和应当采取的职业病防护措施.</a:t>
            </a:r>
          </a:p>
        </p:txBody>
      </p:sp>
      <p:sp>
        <p:nvSpPr>
          <p:cNvPr id="103" name="文本框 102"/>
          <p:cNvSpPr txBox="1"/>
          <p:nvPr/>
        </p:nvSpPr>
        <p:spPr>
          <a:xfrm>
            <a:off x="2207260" y="5093335"/>
            <a:ext cx="3313430" cy="700576"/>
          </a:xfrm>
          <a:prstGeom prst="rect">
            <a:avLst/>
          </a:prstGeom>
          <a:noFill/>
        </p:spPr>
        <p:txBody>
          <a:bodyPr wrap="square" rtlCol="0" anchor="t">
            <a:spAutoFit/>
          </a:bodyPr>
          <a:lstStyle/>
          <a:p>
            <a:pPr algn="r" fontAlgn="auto">
              <a:lnSpc>
                <a:spcPct val="150000"/>
              </a:lnSpc>
            </a:pPr>
            <a:r>
              <a:rPr lang="en-US" altLang="zh-CN" sz="1400" dirty="0">
                <a:solidFill>
                  <a:schemeClr val="tx1">
                    <a:lumMod val="75000"/>
                    <a:lumOff val="25000"/>
                  </a:schemeClr>
                </a:solidFill>
                <a:cs typeface="+mn-ea"/>
                <a:sym typeface="+mn-lt"/>
              </a:rPr>
              <a:t>对违反职业病防治法律、法规以及危及生命健康的行为提出批评、检举和控告</a:t>
            </a:r>
          </a:p>
        </p:txBody>
      </p:sp>
      <p:sp>
        <p:nvSpPr>
          <p:cNvPr id="104" name="文本框 103"/>
          <p:cNvSpPr txBox="1"/>
          <p:nvPr/>
        </p:nvSpPr>
        <p:spPr>
          <a:xfrm>
            <a:off x="4439920" y="2115820"/>
            <a:ext cx="1543050" cy="700576"/>
          </a:xfrm>
          <a:prstGeom prst="rect">
            <a:avLst/>
          </a:prstGeom>
          <a:noFill/>
        </p:spPr>
        <p:txBody>
          <a:bodyPr wrap="square" rtlCol="0" anchor="t">
            <a:spAutoFit/>
          </a:bodyPr>
          <a:lstStyle/>
          <a:p>
            <a:pPr algn="l" fontAlgn="auto">
              <a:lnSpc>
                <a:spcPct val="150000"/>
              </a:lnSpc>
            </a:pPr>
            <a:r>
              <a:rPr lang="en-US" altLang="zh-CN" sz="1400" dirty="0">
                <a:solidFill>
                  <a:schemeClr val="tx1">
                    <a:lumMod val="75000"/>
                    <a:lumOff val="25000"/>
                  </a:schemeClr>
                </a:solidFill>
                <a:cs typeface="+mn-ea"/>
                <a:sym typeface="+mn-lt"/>
              </a:rPr>
              <a:t>获得职业卫生教育、培训</a:t>
            </a:r>
          </a:p>
        </p:txBody>
      </p:sp>
      <p:sp>
        <p:nvSpPr>
          <p:cNvPr id="105" name="文本框 104"/>
          <p:cNvSpPr txBox="1"/>
          <p:nvPr/>
        </p:nvSpPr>
        <p:spPr>
          <a:xfrm>
            <a:off x="5984240" y="1412875"/>
            <a:ext cx="2536190" cy="1060450"/>
          </a:xfrm>
          <a:prstGeom prst="rect">
            <a:avLst/>
          </a:prstGeom>
          <a:noFill/>
        </p:spPr>
        <p:txBody>
          <a:bodyPr wrap="square" rtlCol="0" anchor="t">
            <a:spAutoFit/>
          </a:bodyPr>
          <a:lstStyle/>
          <a:p>
            <a:pPr algn="r" fontAlgn="auto">
              <a:lnSpc>
                <a:spcPct val="150000"/>
              </a:lnSpc>
            </a:pPr>
            <a:r>
              <a:rPr lang="en-US" altLang="zh-CN" sz="1400" dirty="0">
                <a:solidFill>
                  <a:schemeClr val="tx1">
                    <a:lumMod val="75000"/>
                    <a:lumOff val="25000"/>
                  </a:schemeClr>
                </a:solidFill>
                <a:cs typeface="+mn-ea"/>
                <a:sym typeface="+mn-lt"/>
              </a:rPr>
              <a:t>参与用人单位职业卫生工作的民主管理，对职业病防治工作提出意见和建议</a:t>
            </a:r>
          </a:p>
        </p:txBody>
      </p:sp>
      <p:sp>
        <p:nvSpPr>
          <p:cNvPr id="106" name="文本框 105"/>
          <p:cNvSpPr txBox="1"/>
          <p:nvPr/>
        </p:nvSpPr>
        <p:spPr>
          <a:xfrm>
            <a:off x="8616315" y="3432810"/>
            <a:ext cx="2815590" cy="700576"/>
          </a:xfrm>
          <a:prstGeom prst="rect">
            <a:avLst/>
          </a:prstGeom>
          <a:noFill/>
        </p:spPr>
        <p:txBody>
          <a:bodyPr wrap="square" rtlCol="0" anchor="t">
            <a:spAutoFit/>
          </a:bodyPr>
          <a:lstStyle/>
          <a:p>
            <a:pPr algn="l" fontAlgn="auto">
              <a:lnSpc>
                <a:spcPct val="150000"/>
              </a:lnSpc>
            </a:pPr>
            <a:r>
              <a:rPr lang="en-US" altLang="zh-CN" sz="1400" dirty="0">
                <a:solidFill>
                  <a:schemeClr val="tx1">
                    <a:lumMod val="75000"/>
                    <a:lumOff val="25000"/>
                  </a:schemeClr>
                </a:solidFill>
                <a:cs typeface="+mn-ea"/>
                <a:sym typeface="+mn-lt"/>
              </a:rPr>
              <a:t>拒绝违章指挥和强令进行没有职业病防护措施的作业</a:t>
            </a:r>
          </a:p>
        </p:txBody>
      </p:sp>
      <p:sp>
        <p:nvSpPr>
          <p:cNvPr id="107" name="文本框 106"/>
          <p:cNvSpPr txBox="1"/>
          <p:nvPr/>
        </p:nvSpPr>
        <p:spPr>
          <a:xfrm>
            <a:off x="6960235" y="5157470"/>
            <a:ext cx="4427220" cy="700576"/>
          </a:xfrm>
          <a:prstGeom prst="rect">
            <a:avLst/>
          </a:prstGeom>
          <a:noFill/>
        </p:spPr>
        <p:txBody>
          <a:bodyPr wrap="square" rtlCol="0" anchor="t">
            <a:spAutoFit/>
          </a:bodyPr>
          <a:lstStyle/>
          <a:p>
            <a:pPr algn="l" fontAlgn="auto">
              <a:lnSpc>
                <a:spcPct val="150000"/>
              </a:lnSpc>
            </a:pPr>
            <a:r>
              <a:rPr lang="en-US" altLang="zh-CN" sz="1400" dirty="0">
                <a:solidFill>
                  <a:schemeClr val="tx1">
                    <a:lumMod val="75000"/>
                    <a:lumOff val="25000"/>
                  </a:schemeClr>
                </a:solidFill>
                <a:cs typeface="+mn-ea"/>
                <a:sym typeface="+mn-lt"/>
              </a:rPr>
              <a:t>要求用人单位提供符合防治职业病要求的职业病防护设施和个人使用的职业病防护用品，改善工作条件</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barn(inVertical)">
                                      <p:cBhvr>
                                        <p:cTn id="7" dur="500"/>
                                        <p:tgtEl>
                                          <p:spTgt spid="101"/>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2"/>
                                        </p:tgtEl>
                                        <p:attrNameLst>
                                          <p:attrName>style.visibility</p:attrName>
                                        </p:attrNameLst>
                                      </p:cBhvr>
                                      <p:to>
                                        <p:strVal val="visible"/>
                                      </p:to>
                                    </p:set>
                                    <p:animEffect transition="in" filter="blinds(horizontal)">
                                      <p:cBhvr>
                                        <p:cTn id="11" dur="500"/>
                                        <p:tgtEl>
                                          <p:spTgt spid="102"/>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04"/>
                                        </p:tgtEl>
                                        <p:attrNameLst>
                                          <p:attrName>style.visibility</p:attrName>
                                        </p:attrNameLst>
                                      </p:cBhvr>
                                      <p:to>
                                        <p:strVal val="visible"/>
                                      </p:to>
                                    </p:set>
                                    <p:animEffect transition="in" filter="blinds(horizontal)">
                                      <p:cBhvr>
                                        <p:cTn id="15" dur="500"/>
                                        <p:tgtEl>
                                          <p:spTgt spid="104"/>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blinds(horizontal)">
                                      <p:cBhvr>
                                        <p:cTn id="19" dur="500"/>
                                        <p:tgtEl>
                                          <p:spTgt spid="105"/>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106"/>
                                        </p:tgtEl>
                                        <p:attrNameLst>
                                          <p:attrName>style.visibility</p:attrName>
                                        </p:attrNameLst>
                                      </p:cBhvr>
                                      <p:to>
                                        <p:strVal val="visible"/>
                                      </p:to>
                                    </p:set>
                                    <p:animEffect transition="in" filter="blinds(horizontal)">
                                      <p:cBhvr>
                                        <p:cTn id="23" dur="500"/>
                                        <p:tgtEl>
                                          <p:spTgt spid="106"/>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107"/>
                                        </p:tgtEl>
                                        <p:attrNameLst>
                                          <p:attrName>style.visibility</p:attrName>
                                        </p:attrNameLst>
                                      </p:cBhvr>
                                      <p:to>
                                        <p:strVal val="visible"/>
                                      </p:to>
                                    </p:set>
                                    <p:animEffect transition="in" filter="blinds(horizontal)">
                                      <p:cBhvr>
                                        <p:cTn id="27" dur="500"/>
                                        <p:tgtEl>
                                          <p:spTgt spid="107"/>
                                        </p:tgtEl>
                                      </p:cBhvr>
                                    </p:animEffect>
                                  </p:childTnLst>
                                </p:cTn>
                              </p:par>
                            </p:childTnLst>
                          </p:cTn>
                        </p:par>
                        <p:par>
                          <p:cTn id="28" fill="hold">
                            <p:stCondLst>
                              <p:cond delay="3000"/>
                            </p:stCondLst>
                            <p:childTnLst>
                              <p:par>
                                <p:cTn id="29" presetID="3" presetClass="entr" presetSubtype="10" fill="hold" grpId="0" nodeType="afterEffect">
                                  <p:stCondLst>
                                    <p:cond delay="0"/>
                                  </p:stCondLst>
                                  <p:childTnLst>
                                    <p:set>
                                      <p:cBhvr>
                                        <p:cTn id="30" dur="1" fill="hold">
                                          <p:stCondLst>
                                            <p:cond delay="0"/>
                                          </p:stCondLst>
                                        </p:cTn>
                                        <p:tgtEl>
                                          <p:spTgt spid="103"/>
                                        </p:tgtEl>
                                        <p:attrNameLst>
                                          <p:attrName>style.visibility</p:attrName>
                                        </p:attrNameLst>
                                      </p:cBhvr>
                                      <p:to>
                                        <p:strVal val="visible"/>
                                      </p:to>
                                    </p:set>
                                    <p:animEffect transition="in" filter="blinds(horizontal)">
                                      <p:cBhvr>
                                        <p:cTn id="31"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4" grpId="0"/>
      <p:bldP spid="105" grpId="0"/>
      <p:bldP spid="106" grpId="0"/>
      <p:bldP spid="10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觅知网（www.51miz.com)"/>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rcRect/>
          <a:stretch>
            <a:fillRect/>
          </a:stretch>
        </p:blipFill>
        <p:spPr>
          <a:xfrm>
            <a:off x="6383655" y="1879600"/>
            <a:ext cx="5808345" cy="4852670"/>
          </a:xfrm>
          <a:prstGeom prst="rect">
            <a:avLst/>
          </a:prstGeom>
        </p:spPr>
      </p:pic>
      <p:grpSp>
        <p:nvGrpSpPr>
          <p:cNvPr id="10" name="组合 9"/>
          <p:cNvGrpSpPr/>
          <p:nvPr/>
        </p:nvGrpSpPr>
        <p:grpSpPr>
          <a:xfrm>
            <a:off x="479425" y="2593975"/>
            <a:ext cx="5965825" cy="1106805"/>
            <a:chOff x="1095" y="3105"/>
            <a:chExt cx="10926" cy="1743"/>
          </a:xfrm>
        </p:grpSpPr>
        <p:sp>
          <p:nvSpPr>
            <p:cNvPr id="4" name="文本框 3"/>
            <p:cNvSpPr txBox="1"/>
            <p:nvPr/>
          </p:nvSpPr>
          <p:spPr>
            <a:xfrm>
              <a:off x="1095" y="3105"/>
              <a:ext cx="10926" cy="1743"/>
            </a:xfrm>
            <a:prstGeom prst="rect">
              <a:avLst/>
            </a:prstGeom>
            <a:noFill/>
            <a:ln>
              <a:noFill/>
            </a:ln>
          </p:spPr>
          <p:txBody>
            <a:bodyPr wrap="square" rtlCol="0" anchor="t">
              <a:spAutoFit/>
            </a:bodyPr>
            <a:lstStyle/>
            <a:p>
              <a:pPr algn="dist"/>
              <a:r>
                <a:rPr lang="zh-CN" altLang="en-US" sz="6600" b="1" spc="300" dirty="0">
                  <a:ln w="127000">
                    <a:solidFill>
                      <a:srgbClr val="0070C0"/>
                    </a:solidFill>
                  </a:ln>
                  <a:solidFill>
                    <a:srgbClr val="0070C0"/>
                  </a:solidFill>
                  <a:effectLst>
                    <a:outerShdw blurRad="50800" dist="38100" dir="2700000" algn="tl" rotWithShape="0">
                      <a:schemeClr val="bg1">
                        <a:lumMod val="50000"/>
                        <a:alpha val="40000"/>
                      </a:schemeClr>
                    </a:outerShdw>
                  </a:effectLst>
                  <a:cs typeface="+mn-ea"/>
                  <a:sym typeface="+mn-lt"/>
                </a:rPr>
                <a:t>职业健康形势</a:t>
              </a:r>
            </a:p>
          </p:txBody>
        </p:sp>
        <p:sp>
          <p:nvSpPr>
            <p:cNvPr id="7" name="文本框 6"/>
            <p:cNvSpPr txBox="1"/>
            <p:nvPr/>
          </p:nvSpPr>
          <p:spPr>
            <a:xfrm>
              <a:off x="1095" y="3105"/>
              <a:ext cx="10885" cy="1743"/>
            </a:xfrm>
            <a:prstGeom prst="rect">
              <a:avLst/>
            </a:prstGeom>
            <a:noFill/>
            <a:ln>
              <a:noFill/>
            </a:ln>
          </p:spPr>
          <p:txBody>
            <a:bodyPr wrap="square" rtlCol="0" anchor="t">
              <a:spAutoFit/>
            </a:bodyPr>
            <a:lstStyle/>
            <a:p>
              <a:pPr algn="dist"/>
              <a:r>
                <a:rPr lang="zh-CN" altLang="en-US" sz="6600" b="1" spc="300" dirty="0">
                  <a:ln w="127000">
                    <a:noFill/>
                  </a:ln>
                  <a:solidFill>
                    <a:schemeClr val="bg1"/>
                  </a:solidFill>
                  <a:effectLst>
                    <a:outerShdw blurRad="50800" dist="38100" dir="2700000" algn="tl" rotWithShape="0">
                      <a:schemeClr val="bg1">
                        <a:lumMod val="50000"/>
                        <a:alpha val="40000"/>
                      </a:schemeClr>
                    </a:outerShdw>
                  </a:effectLst>
                  <a:cs typeface="+mn-ea"/>
                  <a:sym typeface="+mn-lt"/>
                </a:rPr>
                <a:t>职业健康形势</a:t>
              </a:r>
            </a:p>
          </p:txBody>
        </p:sp>
      </p:grpSp>
      <p:sp>
        <p:nvSpPr>
          <p:cNvPr id="9" name="文本框 8"/>
          <p:cNvSpPr txBox="1"/>
          <p:nvPr/>
        </p:nvSpPr>
        <p:spPr>
          <a:xfrm>
            <a:off x="479425" y="3718560"/>
            <a:ext cx="5327650" cy="460375"/>
          </a:xfrm>
          <a:prstGeom prst="rect">
            <a:avLst/>
          </a:prstGeom>
          <a:noFill/>
        </p:spPr>
        <p:txBody>
          <a:bodyPr wrap="square" rtlCol="0" anchor="t">
            <a:spAutoFit/>
          </a:bodyPr>
          <a:lstStyle/>
          <a:p>
            <a:pPr fontAlgn="auto">
              <a:lnSpc>
                <a:spcPct val="120000"/>
              </a:lnSpc>
            </a:pPr>
            <a:r>
              <a:rPr kumimoji="1" lang="zh-CN" altLang="en-US" sz="1000" dirty="0">
                <a:solidFill>
                  <a:srgbClr val="0070C0">
                    <a:alpha val="60000"/>
                  </a:srgbClr>
                </a:solidFill>
                <a:cs typeface="+mn-ea"/>
                <a:sym typeface="+mn-lt"/>
              </a:rPr>
              <a:t>职业病是指企业、事业单位和个体经济组织的劳动者在职业活动中，因接触各种有害的化学、物理、生物因素以及在作业过程中产生的其他职业有害因素而引起的疾病。</a:t>
            </a:r>
          </a:p>
        </p:txBody>
      </p:sp>
      <p:grpSp>
        <p:nvGrpSpPr>
          <p:cNvPr id="17" name="组合 16"/>
          <p:cNvGrpSpPr/>
          <p:nvPr/>
        </p:nvGrpSpPr>
        <p:grpSpPr>
          <a:xfrm>
            <a:off x="479425" y="1992630"/>
            <a:ext cx="3540125" cy="583565"/>
            <a:chOff x="1182" y="2428"/>
            <a:chExt cx="5575" cy="919"/>
          </a:xfrm>
        </p:grpSpPr>
        <p:grpSp>
          <p:nvGrpSpPr>
            <p:cNvPr id="14" name="组合 13"/>
            <p:cNvGrpSpPr/>
            <p:nvPr/>
          </p:nvGrpSpPr>
          <p:grpSpPr>
            <a:xfrm>
              <a:off x="1182" y="2428"/>
              <a:ext cx="5373" cy="919"/>
              <a:chOff x="1634" y="2880"/>
              <a:chExt cx="5373" cy="919"/>
            </a:xfrm>
          </p:grpSpPr>
          <p:sp>
            <p:nvSpPr>
              <p:cNvPr id="8" name="文本框 7"/>
              <p:cNvSpPr txBox="1"/>
              <p:nvPr/>
            </p:nvSpPr>
            <p:spPr>
              <a:xfrm>
                <a:off x="1634" y="2880"/>
                <a:ext cx="5373" cy="919"/>
              </a:xfrm>
              <a:prstGeom prst="rect">
                <a:avLst/>
              </a:prstGeom>
              <a:noFill/>
              <a:ln w="47625">
                <a:noFill/>
              </a:ln>
            </p:spPr>
            <p:txBody>
              <a:bodyPr wrap="square" rtlCol="0" anchor="t">
                <a:spAutoFit/>
              </a:bodyPr>
              <a:lstStyle/>
              <a:p>
                <a:r>
                  <a:rPr lang="en-US" altLang="zh-CN" sz="3200" b="1">
                    <a:ln w="34925">
                      <a:solidFill>
                        <a:srgbClr val="0070C0"/>
                      </a:solidFill>
                    </a:ln>
                    <a:solidFill>
                      <a:srgbClr val="0070C0"/>
                    </a:solidFill>
                    <a:effectLst>
                      <a:outerShdw blurRad="50800" dist="38100" dir="2700000" algn="tl" rotWithShape="0">
                        <a:schemeClr val="bg1">
                          <a:lumMod val="65000"/>
                          <a:alpha val="40000"/>
                        </a:schemeClr>
                      </a:outerShdw>
                    </a:effectLst>
                    <a:cs typeface="+mn-ea"/>
                    <a:sym typeface="+mn-lt"/>
                  </a:rPr>
                  <a:t>PART.01</a:t>
                </a:r>
              </a:p>
            </p:txBody>
          </p:sp>
          <p:sp>
            <p:nvSpPr>
              <p:cNvPr id="13" name="文本框 12"/>
              <p:cNvSpPr txBox="1"/>
              <p:nvPr/>
            </p:nvSpPr>
            <p:spPr>
              <a:xfrm>
                <a:off x="1634" y="2880"/>
                <a:ext cx="3454" cy="919"/>
              </a:xfrm>
              <a:prstGeom prst="rect">
                <a:avLst/>
              </a:prstGeom>
              <a:noFill/>
            </p:spPr>
            <p:txBody>
              <a:bodyPr wrap="square" rtlCol="0" anchor="t">
                <a:spAutoFit/>
              </a:bodyPr>
              <a:lstStyle/>
              <a:p>
                <a:r>
                  <a:rPr lang="en-US" altLang="zh-CN" sz="3200" b="1">
                    <a:ln w="3175">
                      <a:noFill/>
                    </a:ln>
                    <a:solidFill>
                      <a:schemeClr val="bg1"/>
                    </a:solidFill>
                    <a:effectLst>
                      <a:outerShdw blurRad="50800" dist="38100" dir="2700000" algn="tl" rotWithShape="0">
                        <a:schemeClr val="bg1">
                          <a:lumMod val="65000"/>
                          <a:alpha val="40000"/>
                        </a:schemeClr>
                      </a:outerShdw>
                    </a:effectLst>
                    <a:cs typeface="+mn-ea"/>
                    <a:sym typeface="+mn-lt"/>
                  </a:rPr>
                  <a:t>PART.01</a:t>
                </a:r>
              </a:p>
            </p:txBody>
          </p:sp>
        </p:grpSp>
        <p:pic>
          <p:nvPicPr>
            <p:cNvPr id="15" name="图片 14" descr="矢量智能对象 拷贝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200" y="2428"/>
              <a:ext cx="557" cy="558"/>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trips(downLeft)">
                                      <p:cBhvr>
                                        <p:cTn id="7" dur="500"/>
                                        <p:tgtEl>
                                          <p:spTgt spid="17"/>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strips(downLeft)">
                                      <p:cBhvr>
                                        <p:cTn id="11" dur="500"/>
                                        <p:tgtEl>
                                          <p:spTgt spid="10"/>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Left)">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觅知网（www.51miz.com)"/>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rcRect/>
          <a:stretch>
            <a:fillRect/>
          </a:stretch>
        </p:blipFill>
        <p:spPr>
          <a:xfrm>
            <a:off x="6383655" y="1879600"/>
            <a:ext cx="5808345" cy="4852670"/>
          </a:xfrm>
          <a:prstGeom prst="rect">
            <a:avLst/>
          </a:prstGeom>
        </p:spPr>
      </p:pic>
      <p:grpSp>
        <p:nvGrpSpPr>
          <p:cNvPr id="10" name="组合 9"/>
          <p:cNvGrpSpPr/>
          <p:nvPr/>
        </p:nvGrpSpPr>
        <p:grpSpPr>
          <a:xfrm>
            <a:off x="551180" y="2378710"/>
            <a:ext cx="5965825" cy="2122805"/>
            <a:chOff x="1095" y="3105"/>
            <a:chExt cx="10926" cy="3343"/>
          </a:xfrm>
        </p:grpSpPr>
        <p:sp>
          <p:nvSpPr>
            <p:cNvPr id="4" name="文本框 3"/>
            <p:cNvSpPr txBox="1"/>
            <p:nvPr/>
          </p:nvSpPr>
          <p:spPr>
            <a:xfrm>
              <a:off x="1095" y="3105"/>
              <a:ext cx="10926" cy="3343"/>
            </a:xfrm>
            <a:prstGeom prst="rect">
              <a:avLst/>
            </a:prstGeom>
            <a:noFill/>
            <a:ln>
              <a:noFill/>
            </a:ln>
          </p:spPr>
          <p:txBody>
            <a:bodyPr wrap="square" rtlCol="0" anchor="t">
              <a:spAutoFit/>
            </a:bodyPr>
            <a:lstStyle/>
            <a:p>
              <a:pPr algn="l"/>
              <a:r>
                <a:rPr lang="zh-CN" altLang="en-US" sz="6600" b="1" spc="300" dirty="0">
                  <a:ln w="127000">
                    <a:solidFill>
                      <a:srgbClr val="0070C0"/>
                    </a:solidFill>
                  </a:ln>
                  <a:solidFill>
                    <a:srgbClr val="0070C0"/>
                  </a:solidFill>
                  <a:effectLst>
                    <a:outerShdw blurRad="50800" dist="38100" dir="2700000" algn="tl" rotWithShape="0">
                      <a:schemeClr val="bg1">
                        <a:lumMod val="50000"/>
                        <a:alpha val="40000"/>
                      </a:schemeClr>
                    </a:outerShdw>
                  </a:effectLst>
                  <a:cs typeface="+mn-ea"/>
                  <a:sym typeface="+mn-lt"/>
                </a:rPr>
                <a:t>职业危害因素及防护</a:t>
              </a:r>
            </a:p>
          </p:txBody>
        </p:sp>
        <p:sp>
          <p:nvSpPr>
            <p:cNvPr id="7" name="文本框 6"/>
            <p:cNvSpPr txBox="1"/>
            <p:nvPr/>
          </p:nvSpPr>
          <p:spPr>
            <a:xfrm>
              <a:off x="1116" y="3105"/>
              <a:ext cx="10885" cy="3343"/>
            </a:xfrm>
            <a:prstGeom prst="rect">
              <a:avLst/>
            </a:prstGeom>
            <a:noFill/>
            <a:ln>
              <a:noFill/>
            </a:ln>
          </p:spPr>
          <p:txBody>
            <a:bodyPr wrap="square" rtlCol="0" anchor="t">
              <a:spAutoFit/>
            </a:bodyPr>
            <a:lstStyle/>
            <a:p>
              <a:pPr algn="l"/>
              <a:r>
                <a:rPr lang="zh-CN" altLang="en-US" sz="6600" b="1" spc="300" dirty="0">
                  <a:ln w="127000">
                    <a:noFill/>
                  </a:ln>
                  <a:solidFill>
                    <a:schemeClr val="bg1"/>
                  </a:solidFill>
                  <a:effectLst>
                    <a:outerShdw blurRad="50800" dist="38100" dir="2700000" algn="tl" rotWithShape="0">
                      <a:schemeClr val="bg1">
                        <a:lumMod val="50000"/>
                        <a:alpha val="40000"/>
                      </a:schemeClr>
                    </a:outerShdw>
                  </a:effectLst>
                  <a:cs typeface="+mn-ea"/>
                  <a:sym typeface="+mn-lt"/>
                </a:rPr>
                <a:t>职业危害因素及防护</a:t>
              </a:r>
            </a:p>
          </p:txBody>
        </p:sp>
      </p:grpSp>
      <p:sp>
        <p:nvSpPr>
          <p:cNvPr id="9" name="文本框 8"/>
          <p:cNvSpPr txBox="1"/>
          <p:nvPr/>
        </p:nvSpPr>
        <p:spPr>
          <a:xfrm>
            <a:off x="551180" y="4509770"/>
            <a:ext cx="5327650" cy="460375"/>
          </a:xfrm>
          <a:prstGeom prst="rect">
            <a:avLst/>
          </a:prstGeom>
          <a:noFill/>
        </p:spPr>
        <p:txBody>
          <a:bodyPr wrap="square" rtlCol="0" anchor="t">
            <a:spAutoFit/>
          </a:bodyPr>
          <a:lstStyle/>
          <a:p>
            <a:pPr fontAlgn="auto">
              <a:lnSpc>
                <a:spcPct val="120000"/>
              </a:lnSpc>
            </a:pPr>
            <a:r>
              <a:rPr kumimoji="1" lang="zh-CN" altLang="en-US" sz="1000" dirty="0">
                <a:solidFill>
                  <a:srgbClr val="0070C0">
                    <a:alpha val="60000"/>
                  </a:srgbClr>
                </a:solidFill>
                <a:cs typeface="+mn-ea"/>
                <a:sym typeface="+mn-lt"/>
              </a:rPr>
              <a:t>职业病是指企业、事业单位和个体经济组织的劳动者在职业活动中，因接触各种有害的化学、物理、生物因素以及在作业过程中产生的其他职业有害因素而引起的疾病。</a:t>
            </a:r>
          </a:p>
        </p:txBody>
      </p:sp>
      <p:grpSp>
        <p:nvGrpSpPr>
          <p:cNvPr id="17" name="组合 16"/>
          <p:cNvGrpSpPr/>
          <p:nvPr/>
        </p:nvGrpSpPr>
        <p:grpSpPr>
          <a:xfrm>
            <a:off x="551180" y="1777365"/>
            <a:ext cx="3540125" cy="583565"/>
            <a:chOff x="1182" y="2428"/>
            <a:chExt cx="5575" cy="919"/>
          </a:xfrm>
        </p:grpSpPr>
        <p:grpSp>
          <p:nvGrpSpPr>
            <p:cNvPr id="14" name="组合 13"/>
            <p:cNvGrpSpPr/>
            <p:nvPr/>
          </p:nvGrpSpPr>
          <p:grpSpPr>
            <a:xfrm>
              <a:off x="1182" y="2428"/>
              <a:ext cx="5373" cy="919"/>
              <a:chOff x="1634" y="2880"/>
              <a:chExt cx="5373" cy="919"/>
            </a:xfrm>
          </p:grpSpPr>
          <p:sp>
            <p:nvSpPr>
              <p:cNvPr id="8" name="文本框 7"/>
              <p:cNvSpPr txBox="1"/>
              <p:nvPr/>
            </p:nvSpPr>
            <p:spPr>
              <a:xfrm>
                <a:off x="1634" y="2880"/>
                <a:ext cx="5373" cy="919"/>
              </a:xfrm>
              <a:prstGeom prst="rect">
                <a:avLst/>
              </a:prstGeom>
              <a:noFill/>
              <a:ln w="47625">
                <a:noFill/>
              </a:ln>
            </p:spPr>
            <p:txBody>
              <a:bodyPr wrap="square" rtlCol="0" anchor="t">
                <a:spAutoFit/>
              </a:bodyPr>
              <a:lstStyle/>
              <a:p>
                <a:r>
                  <a:rPr lang="en-US" altLang="zh-CN" sz="3200" b="1">
                    <a:ln w="34925">
                      <a:solidFill>
                        <a:srgbClr val="0070C0"/>
                      </a:solidFill>
                    </a:ln>
                    <a:solidFill>
                      <a:srgbClr val="0070C0"/>
                    </a:solidFill>
                    <a:effectLst>
                      <a:outerShdw blurRad="50800" dist="38100" dir="2700000" algn="tl" rotWithShape="0">
                        <a:schemeClr val="bg1">
                          <a:lumMod val="65000"/>
                          <a:alpha val="40000"/>
                        </a:schemeClr>
                      </a:outerShdw>
                    </a:effectLst>
                    <a:cs typeface="+mn-ea"/>
                    <a:sym typeface="+mn-lt"/>
                  </a:rPr>
                  <a:t>PART.03</a:t>
                </a:r>
              </a:p>
            </p:txBody>
          </p:sp>
          <p:sp>
            <p:nvSpPr>
              <p:cNvPr id="13" name="文本框 12"/>
              <p:cNvSpPr txBox="1"/>
              <p:nvPr/>
            </p:nvSpPr>
            <p:spPr>
              <a:xfrm>
                <a:off x="1635" y="2880"/>
                <a:ext cx="3454" cy="919"/>
              </a:xfrm>
              <a:prstGeom prst="rect">
                <a:avLst/>
              </a:prstGeom>
              <a:noFill/>
            </p:spPr>
            <p:txBody>
              <a:bodyPr wrap="square" rtlCol="0" anchor="t">
                <a:spAutoFit/>
              </a:bodyPr>
              <a:lstStyle/>
              <a:p>
                <a:r>
                  <a:rPr lang="en-US" altLang="zh-CN" sz="3200" b="1">
                    <a:ln w="3175">
                      <a:noFill/>
                    </a:ln>
                    <a:solidFill>
                      <a:schemeClr val="bg1"/>
                    </a:solidFill>
                    <a:effectLst>
                      <a:outerShdw blurRad="50800" dist="38100" dir="2700000" algn="tl" rotWithShape="0">
                        <a:schemeClr val="bg1">
                          <a:lumMod val="65000"/>
                          <a:alpha val="40000"/>
                        </a:schemeClr>
                      </a:outerShdw>
                    </a:effectLst>
                    <a:cs typeface="+mn-ea"/>
                    <a:sym typeface="+mn-lt"/>
                  </a:rPr>
                  <a:t>PART.03</a:t>
                </a:r>
              </a:p>
            </p:txBody>
          </p:sp>
        </p:grpSp>
        <p:pic>
          <p:nvPicPr>
            <p:cNvPr id="15" name="图片 14" descr="矢量智能对象 拷贝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200" y="2428"/>
              <a:ext cx="557" cy="558"/>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trips(downLeft)">
                                      <p:cBhvr>
                                        <p:cTn id="7" dur="500"/>
                                        <p:tgtEl>
                                          <p:spTgt spid="17"/>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strips(downLeft)">
                                      <p:cBhvr>
                                        <p:cTn id="11" dur="500"/>
                                        <p:tgtEl>
                                          <p:spTgt spid="10"/>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Left)">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120" name="矩形 2"/>
          <p:cNvSpPr/>
          <p:nvPr/>
        </p:nvSpPr>
        <p:spPr>
          <a:xfrm>
            <a:off x="956099" y="2491740"/>
            <a:ext cx="5621867" cy="2722880"/>
          </a:xfrm>
          <a:prstGeom prst="rect">
            <a:avLst/>
          </a:prstGeom>
        </p:spPr>
        <p:txBody>
          <a:bodyPr>
            <a:spAutoFit/>
          </a:bodyPr>
          <a:lstStyle/>
          <a:p>
            <a:pPr defTabSz="1219200">
              <a:lnSpc>
                <a:spcPct val="150000"/>
              </a:lnSpc>
            </a:pPr>
            <a:r>
              <a:rPr lang="zh-CN" altLang="en-US" dirty="0">
                <a:solidFill>
                  <a:schemeClr val="tx1">
                    <a:lumMod val="75000"/>
                    <a:lumOff val="25000"/>
                  </a:schemeClr>
                </a:solidFill>
                <a:cs typeface="+mn-ea"/>
                <a:sym typeface="+mn-lt"/>
              </a:rPr>
              <a:t>生产工作过程及其环境中产生和（或）存在的，对职业人群的健康、安全和作业能力可能造成不良影响的一切要素或条件的总称。</a:t>
            </a:r>
          </a:p>
          <a:p>
            <a:pPr defTabSz="1219200">
              <a:lnSpc>
                <a:spcPct val="150000"/>
              </a:lnSpc>
            </a:pPr>
            <a:endParaRPr lang="zh-CN" altLang="en-US" sz="600" dirty="0">
              <a:solidFill>
                <a:schemeClr val="tx1">
                  <a:lumMod val="75000"/>
                  <a:lumOff val="25000"/>
                </a:schemeClr>
              </a:solidFill>
              <a:cs typeface="+mn-ea"/>
              <a:sym typeface="+mn-lt"/>
            </a:endParaRPr>
          </a:p>
          <a:p>
            <a:pPr defTabSz="1219200">
              <a:lnSpc>
                <a:spcPct val="150000"/>
              </a:lnSpc>
            </a:pPr>
            <a:r>
              <a:rPr lang="zh-CN" altLang="en-US" dirty="0">
                <a:solidFill>
                  <a:srgbClr val="404040"/>
                </a:solidFill>
                <a:cs typeface="+mn-ea"/>
                <a:sym typeface="+mn-lt"/>
              </a:rPr>
              <a:t>在实际的生产场所中，这些有害因素常不是单一存在的，往往同时存在着多种有害因素，这对劳动者的健康将产生联合的、危害更大的影响。</a:t>
            </a:r>
            <a:endParaRPr lang="zh-CN" altLang="en-US" dirty="0">
              <a:solidFill>
                <a:schemeClr val="tx1">
                  <a:lumMod val="75000"/>
                  <a:lumOff val="25000"/>
                </a:schemeClr>
              </a:solidFill>
              <a:cs typeface="+mn-ea"/>
              <a:sym typeface="+mn-lt"/>
            </a:endParaRPr>
          </a:p>
        </p:txBody>
      </p:sp>
      <p:sp>
        <p:nvSpPr>
          <p:cNvPr id="1050121" name="矩形 3"/>
          <p:cNvSpPr/>
          <p:nvPr/>
        </p:nvSpPr>
        <p:spPr>
          <a:xfrm>
            <a:off x="956099" y="1915796"/>
            <a:ext cx="5341620" cy="460375"/>
          </a:xfrm>
          <a:prstGeom prst="rect">
            <a:avLst/>
          </a:prstGeom>
        </p:spPr>
        <p:txBody>
          <a:bodyPr wrap="square">
            <a:spAutoFit/>
          </a:bodyPr>
          <a:lstStyle/>
          <a:p>
            <a:pPr algn="l" defTabSz="1219200"/>
            <a:r>
              <a:rPr lang="zh-CN" altLang="en-US" sz="2400" b="1" dirty="0">
                <a:solidFill>
                  <a:srgbClr val="0070C0"/>
                </a:solidFill>
                <a:cs typeface="+mn-ea"/>
                <a:sym typeface="+mn-lt"/>
              </a:rPr>
              <a:t>（occupational hazards）</a:t>
            </a:r>
          </a:p>
        </p:txBody>
      </p:sp>
      <p:grpSp>
        <p:nvGrpSpPr>
          <p:cNvPr id="67" name="组合 66"/>
          <p:cNvGrpSpPr/>
          <p:nvPr/>
        </p:nvGrpSpPr>
        <p:grpSpPr>
          <a:xfrm>
            <a:off x="396240" y="476250"/>
            <a:ext cx="3399155" cy="775335"/>
            <a:chOff x="641" y="637"/>
            <a:chExt cx="5353" cy="1221"/>
          </a:xfrm>
        </p:grpSpPr>
        <p:pic>
          <p:nvPicPr>
            <p:cNvPr id="65" name="图片 64" descr="51miz-E1225290-5CC24B11"/>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4314"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职业危害因素</a:t>
              </a:r>
            </a:p>
          </p:txBody>
        </p:sp>
      </p:grpSp>
      <p:grpSp>
        <p:nvGrpSpPr>
          <p:cNvPr id="8" name="组合 7"/>
          <p:cNvGrpSpPr/>
          <p:nvPr/>
        </p:nvGrpSpPr>
        <p:grpSpPr>
          <a:xfrm>
            <a:off x="7173595" y="1943735"/>
            <a:ext cx="4874407" cy="2970082"/>
            <a:chOff x="11410" y="3061"/>
            <a:chExt cx="7676" cy="4677"/>
          </a:xfrm>
        </p:grpSpPr>
        <p:sp>
          <p:nvSpPr>
            <p:cNvPr id="16" name="任意多边形 15"/>
            <p:cNvSpPr/>
            <p:nvPr>
              <p:custDataLst>
                <p:tags r:id="rId2"/>
              </p:custDataLst>
            </p:nvPr>
          </p:nvSpPr>
          <p:spPr>
            <a:xfrm rot="11880000">
              <a:off x="13048" y="5861"/>
              <a:ext cx="1974" cy="780"/>
            </a:xfrm>
            <a:custGeom>
              <a:avLst/>
              <a:gdLst>
                <a:gd name="connsiteX0" fmla="*/ 328998 w 2199775"/>
                <a:gd name="connsiteY0" fmla="*/ 0 h 869079"/>
                <a:gd name="connsiteX1" fmla="*/ 440479 w 2199775"/>
                <a:gd name="connsiteY1" fmla="*/ 135115 h 869079"/>
                <a:gd name="connsiteX2" fmla="*/ 1099887 w 2199775"/>
                <a:gd name="connsiteY2" fmla="*/ 408251 h 869079"/>
                <a:gd name="connsiteX3" fmla="*/ 1759295 w 2199775"/>
                <a:gd name="connsiteY3" fmla="*/ 135115 h 869079"/>
                <a:gd name="connsiteX4" fmla="*/ 1870776 w 2199775"/>
                <a:gd name="connsiteY4" fmla="*/ 0 h 869079"/>
                <a:gd name="connsiteX5" fmla="*/ 2199775 w 2199775"/>
                <a:gd name="connsiteY5" fmla="*/ 328998 h 869079"/>
                <a:gd name="connsiteX6" fmla="*/ 2175081 w 2199775"/>
                <a:gd name="connsiteY6" fmla="*/ 362021 h 869079"/>
                <a:gd name="connsiteX7" fmla="*/ 1099887 w 2199775"/>
                <a:gd name="connsiteY7" fmla="*/ 869079 h 869079"/>
                <a:gd name="connsiteX8" fmla="*/ 24694 w 2199775"/>
                <a:gd name="connsiteY8" fmla="*/ 362021 h 869079"/>
                <a:gd name="connsiteX9" fmla="*/ 0 w 2199775"/>
                <a:gd name="connsiteY9" fmla="*/ 328998 h 869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9775" h="869079">
                  <a:moveTo>
                    <a:pt x="328998" y="0"/>
                  </a:moveTo>
                  <a:lnTo>
                    <a:pt x="440479" y="135115"/>
                  </a:lnTo>
                  <a:cubicBezTo>
                    <a:pt x="609236" y="303873"/>
                    <a:pt x="842372" y="408251"/>
                    <a:pt x="1099887" y="408251"/>
                  </a:cubicBezTo>
                  <a:cubicBezTo>
                    <a:pt x="1357402" y="408251"/>
                    <a:pt x="1590538" y="303873"/>
                    <a:pt x="1759295" y="135115"/>
                  </a:cubicBezTo>
                  <a:lnTo>
                    <a:pt x="1870776" y="0"/>
                  </a:lnTo>
                  <a:lnTo>
                    <a:pt x="2199775" y="328998"/>
                  </a:lnTo>
                  <a:lnTo>
                    <a:pt x="2175081" y="362021"/>
                  </a:lnTo>
                  <a:cubicBezTo>
                    <a:pt x="1919516" y="671694"/>
                    <a:pt x="1532752" y="869079"/>
                    <a:pt x="1099887" y="869079"/>
                  </a:cubicBezTo>
                  <a:cubicBezTo>
                    <a:pt x="667022" y="869079"/>
                    <a:pt x="280259" y="671694"/>
                    <a:pt x="24694" y="362021"/>
                  </a:cubicBezTo>
                  <a:lnTo>
                    <a:pt x="0" y="328998"/>
                  </a:lnTo>
                  <a:close/>
                </a:path>
              </a:pathLst>
            </a:custGeom>
            <a:solidFill>
              <a:srgbClr val="0070C0"/>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ctr">
                <a:lnSpc>
                  <a:spcPct val="130000"/>
                </a:lnSpc>
              </a:pPr>
              <a:endParaRPr lang="zh-CN" altLang="en-US" kern="0">
                <a:solidFill>
                  <a:schemeClr val="tx1">
                    <a:lumMod val="75000"/>
                    <a:lumOff val="25000"/>
                  </a:schemeClr>
                </a:solidFill>
                <a:cs typeface="+mn-ea"/>
                <a:sym typeface="+mn-lt"/>
              </a:endParaRPr>
            </a:p>
          </p:txBody>
        </p:sp>
        <p:sp>
          <p:nvSpPr>
            <p:cNvPr id="17" name="任意多边形 16"/>
            <p:cNvSpPr/>
            <p:nvPr>
              <p:custDataLst>
                <p:tags r:id="rId3"/>
              </p:custDataLst>
            </p:nvPr>
          </p:nvSpPr>
          <p:spPr>
            <a:xfrm rot="7560000">
              <a:off x="14067" y="5529"/>
              <a:ext cx="1974" cy="780"/>
            </a:xfrm>
            <a:custGeom>
              <a:avLst/>
              <a:gdLst>
                <a:gd name="connsiteX0" fmla="*/ 328998 w 2199775"/>
                <a:gd name="connsiteY0" fmla="*/ 0 h 869079"/>
                <a:gd name="connsiteX1" fmla="*/ 440479 w 2199775"/>
                <a:gd name="connsiteY1" fmla="*/ 135115 h 869079"/>
                <a:gd name="connsiteX2" fmla="*/ 1099887 w 2199775"/>
                <a:gd name="connsiteY2" fmla="*/ 408251 h 869079"/>
                <a:gd name="connsiteX3" fmla="*/ 1759295 w 2199775"/>
                <a:gd name="connsiteY3" fmla="*/ 135115 h 869079"/>
                <a:gd name="connsiteX4" fmla="*/ 1870776 w 2199775"/>
                <a:gd name="connsiteY4" fmla="*/ 0 h 869079"/>
                <a:gd name="connsiteX5" fmla="*/ 2199775 w 2199775"/>
                <a:gd name="connsiteY5" fmla="*/ 328998 h 869079"/>
                <a:gd name="connsiteX6" fmla="*/ 2175081 w 2199775"/>
                <a:gd name="connsiteY6" fmla="*/ 362021 h 869079"/>
                <a:gd name="connsiteX7" fmla="*/ 1099887 w 2199775"/>
                <a:gd name="connsiteY7" fmla="*/ 869079 h 869079"/>
                <a:gd name="connsiteX8" fmla="*/ 24694 w 2199775"/>
                <a:gd name="connsiteY8" fmla="*/ 362021 h 869079"/>
                <a:gd name="connsiteX9" fmla="*/ 0 w 2199775"/>
                <a:gd name="connsiteY9" fmla="*/ 328998 h 869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9775" h="869079">
                  <a:moveTo>
                    <a:pt x="328998" y="0"/>
                  </a:moveTo>
                  <a:lnTo>
                    <a:pt x="440479" y="135115"/>
                  </a:lnTo>
                  <a:cubicBezTo>
                    <a:pt x="609236" y="303873"/>
                    <a:pt x="842372" y="408251"/>
                    <a:pt x="1099887" y="408251"/>
                  </a:cubicBezTo>
                  <a:cubicBezTo>
                    <a:pt x="1357402" y="408251"/>
                    <a:pt x="1590538" y="303873"/>
                    <a:pt x="1759295" y="135115"/>
                  </a:cubicBezTo>
                  <a:lnTo>
                    <a:pt x="1870776" y="0"/>
                  </a:lnTo>
                  <a:lnTo>
                    <a:pt x="2199775" y="328998"/>
                  </a:lnTo>
                  <a:lnTo>
                    <a:pt x="2175081" y="362021"/>
                  </a:lnTo>
                  <a:cubicBezTo>
                    <a:pt x="1919516" y="671694"/>
                    <a:pt x="1532752" y="869079"/>
                    <a:pt x="1099887" y="869079"/>
                  </a:cubicBezTo>
                  <a:cubicBezTo>
                    <a:pt x="667022" y="869079"/>
                    <a:pt x="280259" y="671694"/>
                    <a:pt x="24694" y="362021"/>
                  </a:cubicBezTo>
                  <a:lnTo>
                    <a:pt x="0" y="328998"/>
                  </a:lnTo>
                  <a:close/>
                </a:path>
              </a:pathLst>
            </a:custGeom>
            <a:solidFill>
              <a:srgbClr val="0070C0"/>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ctr">
                <a:lnSpc>
                  <a:spcPct val="130000"/>
                </a:lnSpc>
              </a:pPr>
              <a:endParaRPr lang="zh-CN" altLang="en-US" kern="0">
                <a:solidFill>
                  <a:schemeClr val="tx1">
                    <a:lumMod val="75000"/>
                    <a:lumOff val="25000"/>
                  </a:schemeClr>
                </a:solidFill>
                <a:cs typeface="+mn-ea"/>
                <a:sym typeface="+mn-lt"/>
              </a:endParaRPr>
            </a:p>
          </p:txBody>
        </p:sp>
        <p:sp>
          <p:nvSpPr>
            <p:cNvPr id="18" name="任意多边形 17"/>
            <p:cNvSpPr/>
            <p:nvPr>
              <p:custDataLst>
                <p:tags r:id="rId4"/>
              </p:custDataLst>
            </p:nvPr>
          </p:nvSpPr>
          <p:spPr>
            <a:xfrm rot="3240000">
              <a:off x="14067" y="4458"/>
              <a:ext cx="1974" cy="780"/>
            </a:xfrm>
            <a:custGeom>
              <a:avLst/>
              <a:gdLst>
                <a:gd name="connsiteX0" fmla="*/ 328998 w 2199775"/>
                <a:gd name="connsiteY0" fmla="*/ 0 h 869079"/>
                <a:gd name="connsiteX1" fmla="*/ 440479 w 2199775"/>
                <a:gd name="connsiteY1" fmla="*/ 135115 h 869079"/>
                <a:gd name="connsiteX2" fmla="*/ 1099887 w 2199775"/>
                <a:gd name="connsiteY2" fmla="*/ 408251 h 869079"/>
                <a:gd name="connsiteX3" fmla="*/ 1759295 w 2199775"/>
                <a:gd name="connsiteY3" fmla="*/ 135115 h 869079"/>
                <a:gd name="connsiteX4" fmla="*/ 1870776 w 2199775"/>
                <a:gd name="connsiteY4" fmla="*/ 0 h 869079"/>
                <a:gd name="connsiteX5" fmla="*/ 2199775 w 2199775"/>
                <a:gd name="connsiteY5" fmla="*/ 328998 h 869079"/>
                <a:gd name="connsiteX6" fmla="*/ 2175081 w 2199775"/>
                <a:gd name="connsiteY6" fmla="*/ 362021 h 869079"/>
                <a:gd name="connsiteX7" fmla="*/ 1099887 w 2199775"/>
                <a:gd name="connsiteY7" fmla="*/ 869079 h 869079"/>
                <a:gd name="connsiteX8" fmla="*/ 24694 w 2199775"/>
                <a:gd name="connsiteY8" fmla="*/ 362021 h 869079"/>
                <a:gd name="connsiteX9" fmla="*/ 0 w 2199775"/>
                <a:gd name="connsiteY9" fmla="*/ 328998 h 869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9775" h="869079">
                  <a:moveTo>
                    <a:pt x="328998" y="0"/>
                  </a:moveTo>
                  <a:lnTo>
                    <a:pt x="440479" y="135115"/>
                  </a:lnTo>
                  <a:cubicBezTo>
                    <a:pt x="609236" y="303873"/>
                    <a:pt x="842372" y="408251"/>
                    <a:pt x="1099887" y="408251"/>
                  </a:cubicBezTo>
                  <a:cubicBezTo>
                    <a:pt x="1357402" y="408251"/>
                    <a:pt x="1590538" y="303873"/>
                    <a:pt x="1759295" y="135115"/>
                  </a:cubicBezTo>
                  <a:lnTo>
                    <a:pt x="1870776" y="0"/>
                  </a:lnTo>
                  <a:lnTo>
                    <a:pt x="2199775" y="328998"/>
                  </a:lnTo>
                  <a:lnTo>
                    <a:pt x="2175081" y="362021"/>
                  </a:lnTo>
                  <a:cubicBezTo>
                    <a:pt x="1919516" y="671694"/>
                    <a:pt x="1532752" y="869079"/>
                    <a:pt x="1099887" y="869079"/>
                  </a:cubicBezTo>
                  <a:cubicBezTo>
                    <a:pt x="667022" y="869079"/>
                    <a:pt x="280259" y="671694"/>
                    <a:pt x="24694" y="362021"/>
                  </a:cubicBezTo>
                  <a:lnTo>
                    <a:pt x="0" y="328998"/>
                  </a:lnTo>
                  <a:close/>
                </a:path>
              </a:pathLst>
            </a:custGeom>
            <a:solidFill>
              <a:srgbClr val="0070C0"/>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ctr">
                <a:lnSpc>
                  <a:spcPct val="130000"/>
                </a:lnSpc>
              </a:pPr>
              <a:endParaRPr lang="zh-CN" altLang="en-US" kern="0">
                <a:solidFill>
                  <a:schemeClr val="tx1">
                    <a:lumMod val="75000"/>
                    <a:lumOff val="25000"/>
                  </a:schemeClr>
                </a:solidFill>
                <a:cs typeface="+mn-ea"/>
                <a:sym typeface="+mn-lt"/>
              </a:endParaRPr>
            </a:p>
          </p:txBody>
        </p:sp>
        <p:sp>
          <p:nvSpPr>
            <p:cNvPr id="19" name="任意多边形 18"/>
            <p:cNvSpPr/>
            <p:nvPr>
              <p:custDataLst>
                <p:tags r:id="rId5"/>
              </p:custDataLst>
            </p:nvPr>
          </p:nvSpPr>
          <p:spPr>
            <a:xfrm rot="20520000">
              <a:off x="13048" y="4127"/>
              <a:ext cx="1974" cy="780"/>
            </a:xfrm>
            <a:custGeom>
              <a:avLst/>
              <a:gdLst>
                <a:gd name="connsiteX0" fmla="*/ 328998 w 2199775"/>
                <a:gd name="connsiteY0" fmla="*/ 0 h 869079"/>
                <a:gd name="connsiteX1" fmla="*/ 440479 w 2199775"/>
                <a:gd name="connsiteY1" fmla="*/ 135115 h 869079"/>
                <a:gd name="connsiteX2" fmla="*/ 1099887 w 2199775"/>
                <a:gd name="connsiteY2" fmla="*/ 408251 h 869079"/>
                <a:gd name="connsiteX3" fmla="*/ 1759295 w 2199775"/>
                <a:gd name="connsiteY3" fmla="*/ 135115 h 869079"/>
                <a:gd name="connsiteX4" fmla="*/ 1870776 w 2199775"/>
                <a:gd name="connsiteY4" fmla="*/ 0 h 869079"/>
                <a:gd name="connsiteX5" fmla="*/ 2199775 w 2199775"/>
                <a:gd name="connsiteY5" fmla="*/ 328998 h 869079"/>
                <a:gd name="connsiteX6" fmla="*/ 2175081 w 2199775"/>
                <a:gd name="connsiteY6" fmla="*/ 362021 h 869079"/>
                <a:gd name="connsiteX7" fmla="*/ 1099887 w 2199775"/>
                <a:gd name="connsiteY7" fmla="*/ 869079 h 869079"/>
                <a:gd name="connsiteX8" fmla="*/ 24694 w 2199775"/>
                <a:gd name="connsiteY8" fmla="*/ 362021 h 869079"/>
                <a:gd name="connsiteX9" fmla="*/ 0 w 2199775"/>
                <a:gd name="connsiteY9" fmla="*/ 328998 h 869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9775" h="869079">
                  <a:moveTo>
                    <a:pt x="328998" y="0"/>
                  </a:moveTo>
                  <a:lnTo>
                    <a:pt x="440479" y="135115"/>
                  </a:lnTo>
                  <a:cubicBezTo>
                    <a:pt x="609236" y="303873"/>
                    <a:pt x="842372" y="408251"/>
                    <a:pt x="1099887" y="408251"/>
                  </a:cubicBezTo>
                  <a:cubicBezTo>
                    <a:pt x="1357402" y="408251"/>
                    <a:pt x="1590538" y="303873"/>
                    <a:pt x="1759295" y="135115"/>
                  </a:cubicBezTo>
                  <a:lnTo>
                    <a:pt x="1870776" y="0"/>
                  </a:lnTo>
                  <a:lnTo>
                    <a:pt x="2199775" y="328998"/>
                  </a:lnTo>
                  <a:lnTo>
                    <a:pt x="2175081" y="362021"/>
                  </a:lnTo>
                  <a:cubicBezTo>
                    <a:pt x="1919516" y="671694"/>
                    <a:pt x="1532752" y="869079"/>
                    <a:pt x="1099887" y="869079"/>
                  </a:cubicBezTo>
                  <a:cubicBezTo>
                    <a:pt x="667022" y="869079"/>
                    <a:pt x="280259" y="671694"/>
                    <a:pt x="24694" y="362021"/>
                  </a:cubicBezTo>
                  <a:lnTo>
                    <a:pt x="0" y="328998"/>
                  </a:lnTo>
                  <a:close/>
                </a:path>
              </a:pathLst>
            </a:custGeom>
            <a:solidFill>
              <a:srgbClr val="0070C0"/>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ctr">
                <a:lnSpc>
                  <a:spcPct val="130000"/>
                </a:lnSpc>
              </a:pPr>
              <a:endParaRPr lang="zh-CN" altLang="en-US" kern="0">
                <a:solidFill>
                  <a:schemeClr val="tx1">
                    <a:lumMod val="75000"/>
                    <a:lumOff val="25000"/>
                  </a:schemeClr>
                </a:solidFill>
                <a:cs typeface="+mn-ea"/>
                <a:sym typeface="+mn-lt"/>
              </a:endParaRPr>
            </a:p>
          </p:txBody>
        </p:sp>
        <p:sp>
          <p:nvSpPr>
            <p:cNvPr id="20" name="任意多边形 19"/>
            <p:cNvSpPr/>
            <p:nvPr>
              <p:custDataLst>
                <p:tags r:id="rId6"/>
              </p:custDataLst>
            </p:nvPr>
          </p:nvSpPr>
          <p:spPr>
            <a:xfrm rot="16200000">
              <a:off x="12418" y="4994"/>
              <a:ext cx="1974" cy="780"/>
            </a:xfrm>
            <a:custGeom>
              <a:avLst/>
              <a:gdLst>
                <a:gd name="connsiteX0" fmla="*/ 328998 w 2199775"/>
                <a:gd name="connsiteY0" fmla="*/ 0 h 869079"/>
                <a:gd name="connsiteX1" fmla="*/ 440479 w 2199775"/>
                <a:gd name="connsiteY1" fmla="*/ 135115 h 869079"/>
                <a:gd name="connsiteX2" fmla="*/ 1099887 w 2199775"/>
                <a:gd name="connsiteY2" fmla="*/ 408251 h 869079"/>
                <a:gd name="connsiteX3" fmla="*/ 1759295 w 2199775"/>
                <a:gd name="connsiteY3" fmla="*/ 135115 h 869079"/>
                <a:gd name="connsiteX4" fmla="*/ 1870776 w 2199775"/>
                <a:gd name="connsiteY4" fmla="*/ 0 h 869079"/>
                <a:gd name="connsiteX5" fmla="*/ 2199775 w 2199775"/>
                <a:gd name="connsiteY5" fmla="*/ 328998 h 869079"/>
                <a:gd name="connsiteX6" fmla="*/ 2175081 w 2199775"/>
                <a:gd name="connsiteY6" fmla="*/ 362021 h 869079"/>
                <a:gd name="connsiteX7" fmla="*/ 1099887 w 2199775"/>
                <a:gd name="connsiteY7" fmla="*/ 869079 h 869079"/>
                <a:gd name="connsiteX8" fmla="*/ 24694 w 2199775"/>
                <a:gd name="connsiteY8" fmla="*/ 362021 h 869079"/>
                <a:gd name="connsiteX9" fmla="*/ 0 w 2199775"/>
                <a:gd name="connsiteY9" fmla="*/ 328998 h 869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9775" h="869079">
                  <a:moveTo>
                    <a:pt x="328998" y="0"/>
                  </a:moveTo>
                  <a:lnTo>
                    <a:pt x="440479" y="135115"/>
                  </a:lnTo>
                  <a:cubicBezTo>
                    <a:pt x="609236" y="303873"/>
                    <a:pt x="842372" y="408251"/>
                    <a:pt x="1099887" y="408251"/>
                  </a:cubicBezTo>
                  <a:cubicBezTo>
                    <a:pt x="1357402" y="408251"/>
                    <a:pt x="1590538" y="303873"/>
                    <a:pt x="1759295" y="135115"/>
                  </a:cubicBezTo>
                  <a:lnTo>
                    <a:pt x="1870776" y="0"/>
                  </a:lnTo>
                  <a:lnTo>
                    <a:pt x="2199775" y="328998"/>
                  </a:lnTo>
                  <a:lnTo>
                    <a:pt x="2175081" y="362021"/>
                  </a:lnTo>
                  <a:cubicBezTo>
                    <a:pt x="1919516" y="671694"/>
                    <a:pt x="1532752" y="869079"/>
                    <a:pt x="1099887" y="869079"/>
                  </a:cubicBezTo>
                  <a:cubicBezTo>
                    <a:pt x="667022" y="869079"/>
                    <a:pt x="280259" y="671694"/>
                    <a:pt x="24694" y="362021"/>
                  </a:cubicBezTo>
                  <a:lnTo>
                    <a:pt x="0" y="328998"/>
                  </a:lnTo>
                  <a:close/>
                </a:path>
              </a:pathLst>
            </a:custGeom>
            <a:solidFill>
              <a:srgbClr val="0070C0"/>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ctr">
                <a:lnSpc>
                  <a:spcPct val="130000"/>
                </a:lnSpc>
              </a:pPr>
              <a:endParaRPr lang="zh-CN" altLang="en-US" kern="0">
                <a:solidFill>
                  <a:schemeClr val="tx1">
                    <a:lumMod val="75000"/>
                    <a:lumOff val="25000"/>
                  </a:schemeClr>
                </a:solidFill>
                <a:cs typeface="+mn-ea"/>
                <a:sym typeface="+mn-lt"/>
              </a:endParaRPr>
            </a:p>
          </p:txBody>
        </p:sp>
        <p:sp>
          <p:nvSpPr>
            <p:cNvPr id="23" name="任意多边形 22"/>
            <p:cNvSpPr/>
            <p:nvPr>
              <p:custDataLst>
                <p:tags r:id="rId7"/>
              </p:custDataLst>
            </p:nvPr>
          </p:nvSpPr>
          <p:spPr>
            <a:xfrm rot="881864">
              <a:off x="14448" y="3771"/>
              <a:ext cx="701" cy="343"/>
            </a:xfrm>
            <a:custGeom>
              <a:avLst/>
              <a:gdLst>
                <a:gd name="connsiteX0" fmla="*/ 674332 w 1348665"/>
                <a:gd name="connsiteY0" fmla="*/ 0 h 661438"/>
                <a:gd name="connsiteX1" fmla="*/ 1336381 w 1348665"/>
                <a:gd name="connsiteY1" fmla="*/ 539585 h 661438"/>
                <a:gd name="connsiteX2" fmla="*/ 1348665 w 1348665"/>
                <a:gd name="connsiteY2" fmla="*/ 661438 h 661438"/>
                <a:gd name="connsiteX3" fmla="*/ 0 w 1348665"/>
                <a:gd name="connsiteY3" fmla="*/ 661438 h 661438"/>
                <a:gd name="connsiteX4" fmla="*/ 12284 w 1348665"/>
                <a:gd name="connsiteY4" fmla="*/ 539585 h 661438"/>
                <a:gd name="connsiteX5" fmla="*/ 674332 w 1348665"/>
                <a:gd name="connsiteY5" fmla="*/ 0 h 661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665" h="661438">
                  <a:moveTo>
                    <a:pt x="674332" y="0"/>
                  </a:moveTo>
                  <a:cubicBezTo>
                    <a:pt x="1000902" y="0"/>
                    <a:pt x="1273367" y="231644"/>
                    <a:pt x="1336381" y="539585"/>
                  </a:cubicBezTo>
                  <a:lnTo>
                    <a:pt x="1348665" y="661438"/>
                  </a:lnTo>
                  <a:lnTo>
                    <a:pt x="0" y="661438"/>
                  </a:lnTo>
                  <a:lnTo>
                    <a:pt x="12284" y="539585"/>
                  </a:lnTo>
                  <a:cubicBezTo>
                    <a:pt x="75297" y="231644"/>
                    <a:pt x="347763" y="0"/>
                    <a:pt x="674332" y="0"/>
                  </a:cubicBezTo>
                  <a:close/>
                </a:path>
              </a:pathLst>
            </a:custGeom>
            <a:solidFill>
              <a:srgbClr val="EBEBEB"/>
            </a:solidFill>
          </p:spPr>
          <p:txBody>
            <a:bodyPr rot="0" spcFirstLastPara="0" vertOverflow="overflow" horzOverflow="overflow" vert="horz" wrap="square" lIns="91440" tIns="45720" rIns="91440" bIns="45720" numCol="1" spcCol="0" rtlCol="0" fromWordArt="0" anchor="ctr" anchorCtr="0" forceAA="0" compatLnSpc="1">
              <a:normAutofit fontScale="40000" lnSpcReduction="20000"/>
            </a:bodyPr>
            <a:lstStyle/>
            <a:p>
              <a:pPr algn="ctr">
                <a:lnSpc>
                  <a:spcPct val="130000"/>
                </a:lnSpc>
              </a:pPr>
              <a:r>
                <a:rPr lang="en-US" altLang="zh-CN" b="1" kern="0" dirty="0">
                  <a:solidFill>
                    <a:schemeClr val="tx1">
                      <a:lumMod val="75000"/>
                      <a:lumOff val="25000"/>
                    </a:schemeClr>
                  </a:solidFill>
                  <a:cs typeface="+mn-ea"/>
                  <a:sym typeface="+mn-lt"/>
                </a:rPr>
                <a:t>01</a:t>
              </a:r>
            </a:p>
          </p:txBody>
        </p:sp>
        <p:sp>
          <p:nvSpPr>
            <p:cNvPr id="24" name="任意多边形 23"/>
            <p:cNvSpPr/>
            <p:nvPr>
              <p:custDataLst>
                <p:tags r:id="rId8"/>
              </p:custDataLst>
            </p:nvPr>
          </p:nvSpPr>
          <p:spPr>
            <a:xfrm rot="18447942">
              <a:off x="12700" y="4317"/>
              <a:ext cx="701" cy="343"/>
            </a:xfrm>
            <a:custGeom>
              <a:avLst/>
              <a:gdLst>
                <a:gd name="connsiteX0" fmla="*/ 674332 w 1348665"/>
                <a:gd name="connsiteY0" fmla="*/ 0 h 661438"/>
                <a:gd name="connsiteX1" fmla="*/ 1336381 w 1348665"/>
                <a:gd name="connsiteY1" fmla="*/ 539585 h 661438"/>
                <a:gd name="connsiteX2" fmla="*/ 1348665 w 1348665"/>
                <a:gd name="connsiteY2" fmla="*/ 661438 h 661438"/>
                <a:gd name="connsiteX3" fmla="*/ 0 w 1348665"/>
                <a:gd name="connsiteY3" fmla="*/ 661438 h 661438"/>
                <a:gd name="connsiteX4" fmla="*/ 12284 w 1348665"/>
                <a:gd name="connsiteY4" fmla="*/ 539585 h 661438"/>
                <a:gd name="connsiteX5" fmla="*/ 674332 w 1348665"/>
                <a:gd name="connsiteY5" fmla="*/ 0 h 661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665" h="661438">
                  <a:moveTo>
                    <a:pt x="674332" y="0"/>
                  </a:moveTo>
                  <a:cubicBezTo>
                    <a:pt x="1000902" y="0"/>
                    <a:pt x="1273367" y="231644"/>
                    <a:pt x="1336381" y="539585"/>
                  </a:cubicBezTo>
                  <a:lnTo>
                    <a:pt x="1348665" y="661438"/>
                  </a:lnTo>
                  <a:lnTo>
                    <a:pt x="0" y="661438"/>
                  </a:lnTo>
                  <a:lnTo>
                    <a:pt x="12284" y="539585"/>
                  </a:lnTo>
                  <a:cubicBezTo>
                    <a:pt x="75297" y="231644"/>
                    <a:pt x="347763" y="0"/>
                    <a:pt x="674332" y="0"/>
                  </a:cubicBezTo>
                  <a:close/>
                </a:path>
              </a:pathLst>
            </a:custGeom>
            <a:solidFill>
              <a:srgbClr val="EBEBEB"/>
            </a:solidFill>
          </p:spPr>
          <p:txBody>
            <a:bodyPr rot="0" spcFirstLastPara="0" vertOverflow="overflow" horzOverflow="overflow" vert="horz" wrap="square" lIns="91440" tIns="45720" rIns="91440" bIns="45720" numCol="1" spcCol="0" rtlCol="0" fromWordArt="0" anchor="ctr" anchorCtr="0" forceAA="0" compatLnSpc="1">
              <a:normAutofit fontScale="40000" lnSpcReduction="20000"/>
            </a:bodyPr>
            <a:lstStyle/>
            <a:p>
              <a:pPr algn="ctr">
                <a:lnSpc>
                  <a:spcPct val="130000"/>
                </a:lnSpc>
              </a:pPr>
              <a:r>
                <a:rPr lang="en-US" altLang="zh-CN" b="1" kern="0" dirty="0">
                  <a:solidFill>
                    <a:schemeClr val="tx1">
                      <a:lumMod val="75000"/>
                      <a:lumOff val="25000"/>
                    </a:schemeClr>
                  </a:solidFill>
                  <a:cs typeface="+mn-ea"/>
                  <a:sym typeface="+mn-lt"/>
                </a:rPr>
                <a:t>05</a:t>
              </a:r>
            </a:p>
          </p:txBody>
        </p:sp>
        <p:sp>
          <p:nvSpPr>
            <p:cNvPr id="29" name="任意多边形 28"/>
            <p:cNvSpPr/>
            <p:nvPr>
              <p:custDataLst>
                <p:tags r:id="rId9"/>
              </p:custDataLst>
            </p:nvPr>
          </p:nvSpPr>
          <p:spPr>
            <a:xfrm rot="5400000" flipH="1">
              <a:off x="15491" y="5193"/>
              <a:ext cx="701" cy="343"/>
            </a:xfrm>
            <a:custGeom>
              <a:avLst/>
              <a:gdLst>
                <a:gd name="connsiteX0" fmla="*/ 674332 w 1348665"/>
                <a:gd name="connsiteY0" fmla="*/ 0 h 661438"/>
                <a:gd name="connsiteX1" fmla="*/ 1336381 w 1348665"/>
                <a:gd name="connsiteY1" fmla="*/ 539585 h 661438"/>
                <a:gd name="connsiteX2" fmla="*/ 1348665 w 1348665"/>
                <a:gd name="connsiteY2" fmla="*/ 661438 h 661438"/>
                <a:gd name="connsiteX3" fmla="*/ 0 w 1348665"/>
                <a:gd name="connsiteY3" fmla="*/ 661438 h 661438"/>
                <a:gd name="connsiteX4" fmla="*/ 12284 w 1348665"/>
                <a:gd name="connsiteY4" fmla="*/ 539585 h 661438"/>
                <a:gd name="connsiteX5" fmla="*/ 674332 w 1348665"/>
                <a:gd name="connsiteY5" fmla="*/ 0 h 661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665" h="661438">
                  <a:moveTo>
                    <a:pt x="674332" y="0"/>
                  </a:moveTo>
                  <a:cubicBezTo>
                    <a:pt x="1000902" y="0"/>
                    <a:pt x="1273367" y="231644"/>
                    <a:pt x="1336381" y="539585"/>
                  </a:cubicBezTo>
                  <a:lnTo>
                    <a:pt x="1348665" y="661438"/>
                  </a:lnTo>
                  <a:lnTo>
                    <a:pt x="0" y="661438"/>
                  </a:lnTo>
                  <a:lnTo>
                    <a:pt x="12284" y="539585"/>
                  </a:lnTo>
                  <a:cubicBezTo>
                    <a:pt x="75297" y="231644"/>
                    <a:pt x="347763" y="0"/>
                    <a:pt x="674332" y="0"/>
                  </a:cubicBezTo>
                  <a:close/>
                </a:path>
              </a:pathLst>
            </a:custGeom>
            <a:solidFill>
              <a:srgbClr val="EBEBEB"/>
            </a:solidFill>
          </p:spPr>
          <p:txBody>
            <a:bodyPr rot="0" spcFirstLastPara="0" vertOverflow="overflow" horzOverflow="overflow" vert="horz" wrap="square" lIns="91440" tIns="45720" rIns="91440" bIns="45720" numCol="1" spcCol="0" rtlCol="0" fromWordArt="0" anchor="ctr" anchorCtr="0" forceAA="0" compatLnSpc="1">
              <a:normAutofit fontScale="40000" lnSpcReduction="20000"/>
            </a:bodyPr>
            <a:lstStyle/>
            <a:p>
              <a:pPr algn="ctr">
                <a:lnSpc>
                  <a:spcPct val="130000"/>
                </a:lnSpc>
              </a:pPr>
              <a:r>
                <a:rPr lang="en-US" altLang="zh-CN" b="1" kern="0" dirty="0">
                  <a:solidFill>
                    <a:schemeClr val="tx1">
                      <a:lumMod val="75000"/>
                      <a:lumOff val="25000"/>
                    </a:schemeClr>
                  </a:solidFill>
                  <a:cs typeface="+mn-ea"/>
                  <a:sym typeface="+mn-lt"/>
                </a:rPr>
                <a:t>02</a:t>
              </a:r>
            </a:p>
          </p:txBody>
        </p:sp>
        <p:sp>
          <p:nvSpPr>
            <p:cNvPr id="30" name="任意多边形 29"/>
            <p:cNvSpPr/>
            <p:nvPr>
              <p:custDataLst>
                <p:tags r:id="rId10"/>
              </p:custDataLst>
            </p:nvPr>
          </p:nvSpPr>
          <p:spPr>
            <a:xfrm rot="3223710" flipV="1">
              <a:off x="12739" y="6155"/>
              <a:ext cx="701" cy="343"/>
            </a:xfrm>
            <a:custGeom>
              <a:avLst/>
              <a:gdLst>
                <a:gd name="connsiteX0" fmla="*/ 674332 w 1348665"/>
                <a:gd name="connsiteY0" fmla="*/ 0 h 661438"/>
                <a:gd name="connsiteX1" fmla="*/ 1336381 w 1348665"/>
                <a:gd name="connsiteY1" fmla="*/ 539585 h 661438"/>
                <a:gd name="connsiteX2" fmla="*/ 1348665 w 1348665"/>
                <a:gd name="connsiteY2" fmla="*/ 661438 h 661438"/>
                <a:gd name="connsiteX3" fmla="*/ 0 w 1348665"/>
                <a:gd name="connsiteY3" fmla="*/ 661438 h 661438"/>
                <a:gd name="connsiteX4" fmla="*/ 12284 w 1348665"/>
                <a:gd name="connsiteY4" fmla="*/ 539585 h 661438"/>
                <a:gd name="connsiteX5" fmla="*/ 674332 w 1348665"/>
                <a:gd name="connsiteY5" fmla="*/ 0 h 661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665" h="661438">
                  <a:moveTo>
                    <a:pt x="674332" y="0"/>
                  </a:moveTo>
                  <a:cubicBezTo>
                    <a:pt x="1000902" y="0"/>
                    <a:pt x="1273367" y="231644"/>
                    <a:pt x="1336381" y="539585"/>
                  </a:cubicBezTo>
                  <a:lnTo>
                    <a:pt x="1348665" y="661438"/>
                  </a:lnTo>
                  <a:lnTo>
                    <a:pt x="0" y="661438"/>
                  </a:lnTo>
                  <a:lnTo>
                    <a:pt x="12284" y="539585"/>
                  </a:lnTo>
                  <a:cubicBezTo>
                    <a:pt x="75297" y="231644"/>
                    <a:pt x="347763" y="0"/>
                    <a:pt x="674332" y="0"/>
                  </a:cubicBezTo>
                  <a:close/>
                </a:path>
              </a:pathLst>
            </a:custGeom>
            <a:solidFill>
              <a:srgbClr val="EBEBEB"/>
            </a:solidFill>
          </p:spPr>
          <p:txBody>
            <a:bodyPr rot="0" spcFirstLastPara="0" vertOverflow="overflow" horzOverflow="overflow" vert="horz" wrap="square" lIns="91440" tIns="45720" rIns="91440" bIns="45720" numCol="1" spcCol="0" rtlCol="0" fromWordArt="0" anchor="ctr" anchorCtr="0" forceAA="0" compatLnSpc="1">
              <a:normAutofit fontScale="40000" lnSpcReduction="20000"/>
            </a:bodyPr>
            <a:lstStyle/>
            <a:p>
              <a:pPr algn="ctr">
                <a:lnSpc>
                  <a:spcPct val="130000"/>
                </a:lnSpc>
              </a:pPr>
              <a:r>
                <a:rPr lang="en-US" altLang="zh-CN" b="1" kern="0" dirty="0">
                  <a:solidFill>
                    <a:schemeClr val="tx1">
                      <a:lumMod val="75000"/>
                      <a:lumOff val="25000"/>
                    </a:schemeClr>
                  </a:solidFill>
                  <a:cs typeface="+mn-ea"/>
                  <a:sym typeface="+mn-lt"/>
                </a:rPr>
                <a:t>04</a:t>
              </a:r>
            </a:p>
          </p:txBody>
        </p:sp>
        <p:sp>
          <p:nvSpPr>
            <p:cNvPr id="31" name="任意多边形 30"/>
            <p:cNvSpPr/>
            <p:nvPr>
              <p:custDataLst>
                <p:tags r:id="rId11"/>
              </p:custDataLst>
            </p:nvPr>
          </p:nvSpPr>
          <p:spPr>
            <a:xfrm rot="20442953" flipH="1" flipV="1">
              <a:off x="14429" y="6677"/>
              <a:ext cx="701" cy="343"/>
            </a:xfrm>
            <a:custGeom>
              <a:avLst/>
              <a:gdLst>
                <a:gd name="connsiteX0" fmla="*/ 674332 w 1348665"/>
                <a:gd name="connsiteY0" fmla="*/ 0 h 661438"/>
                <a:gd name="connsiteX1" fmla="*/ 1336381 w 1348665"/>
                <a:gd name="connsiteY1" fmla="*/ 539585 h 661438"/>
                <a:gd name="connsiteX2" fmla="*/ 1348665 w 1348665"/>
                <a:gd name="connsiteY2" fmla="*/ 661438 h 661438"/>
                <a:gd name="connsiteX3" fmla="*/ 0 w 1348665"/>
                <a:gd name="connsiteY3" fmla="*/ 661438 h 661438"/>
                <a:gd name="connsiteX4" fmla="*/ 12284 w 1348665"/>
                <a:gd name="connsiteY4" fmla="*/ 539585 h 661438"/>
                <a:gd name="connsiteX5" fmla="*/ 674332 w 1348665"/>
                <a:gd name="connsiteY5" fmla="*/ 0 h 661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665" h="661438">
                  <a:moveTo>
                    <a:pt x="674332" y="0"/>
                  </a:moveTo>
                  <a:cubicBezTo>
                    <a:pt x="1000902" y="0"/>
                    <a:pt x="1273367" y="231644"/>
                    <a:pt x="1336381" y="539585"/>
                  </a:cubicBezTo>
                  <a:lnTo>
                    <a:pt x="1348665" y="661438"/>
                  </a:lnTo>
                  <a:lnTo>
                    <a:pt x="0" y="661438"/>
                  </a:lnTo>
                  <a:lnTo>
                    <a:pt x="12284" y="539585"/>
                  </a:lnTo>
                  <a:cubicBezTo>
                    <a:pt x="75297" y="231644"/>
                    <a:pt x="347763" y="0"/>
                    <a:pt x="674332" y="0"/>
                  </a:cubicBezTo>
                  <a:close/>
                </a:path>
              </a:pathLst>
            </a:custGeom>
            <a:solidFill>
              <a:srgbClr val="EBEBEB"/>
            </a:solidFill>
          </p:spPr>
          <p:txBody>
            <a:bodyPr rot="0" spcFirstLastPara="0" vertOverflow="overflow" horzOverflow="overflow" vert="horz" wrap="square" lIns="91440" tIns="45720" rIns="91440" bIns="45720" numCol="1" spcCol="0" rtlCol="0" fromWordArt="0" anchor="ctr" anchorCtr="0" forceAA="0" compatLnSpc="1">
              <a:normAutofit fontScale="40000" lnSpcReduction="20000"/>
            </a:bodyPr>
            <a:lstStyle/>
            <a:p>
              <a:pPr algn="ctr">
                <a:lnSpc>
                  <a:spcPct val="130000"/>
                </a:lnSpc>
              </a:pPr>
              <a:r>
                <a:rPr lang="en-US" altLang="zh-CN" b="1" kern="0" dirty="0">
                  <a:solidFill>
                    <a:schemeClr val="tx1">
                      <a:lumMod val="75000"/>
                      <a:lumOff val="25000"/>
                    </a:schemeClr>
                  </a:solidFill>
                  <a:cs typeface="+mn-ea"/>
                  <a:sym typeface="+mn-lt"/>
                </a:rPr>
                <a:t>03</a:t>
              </a:r>
            </a:p>
          </p:txBody>
        </p:sp>
        <p:sp>
          <p:nvSpPr>
            <p:cNvPr id="3" name="文本框 2"/>
            <p:cNvSpPr txBox="1"/>
            <p:nvPr>
              <p:custDataLst>
                <p:tags r:id="rId12"/>
              </p:custDataLst>
            </p:nvPr>
          </p:nvSpPr>
          <p:spPr>
            <a:xfrm>
              <a:off x="16259" y="5012"/>
              <a:ext cx="2827" cy="695"/>
            </a:xfrm>
            <a:prstGeom prst="rect">
              <a:avLst/>
            </a:prstGeom>
          </p:spPr>
          <p:txBody>
            <a:bodyPr wrap="square" anchor="ctr">
              <a:normAutofit/>
            </a:bodyPr>
            <a:lstStyle>
              <a:defPPr>
                <a:defRPr lang="zh-CN"/>
              </a:defPPr>
              <a:lvl1pPr algn="just">
                <a:lnSpc>
                  <a:spcPct val="130000"/>
                </a:lnSpc>
                <a:defRPr kern="0"/>
              </a:lvl1pPr>
            </a:lstStyle>
            <a:p>
              <a:pPr marL="0" lvl="0" indent="0" algn="just">
                <a:lnSpc>
                  <a:spcPct val="130000"/>
                </a:lnSpc>
                <a:spcBef>
                  <a:spcPts val="0"/>
                </a:spcBef>
                <a:spcAft>
                  <a:spcPts val="0"/>
                </a:spcAft>
                <a:buSzPct val="100000"/>
              </a:pPr>
              <a:r>
                <a:rPr lang="zh-CN" altLang="en-US" sz="1600" dirty="0">
                  <a:solidFill>
                    <a:schemeClr val="tx1">
                      <a:lumMod val="75000"/>
                      <a:lumOff val="25000"/>
                    </a:schemeClr>
                  </a:solidFill>
                  <a:cs typeface="+mn-ea"/>
                  <a:sym typeface="+mn-lt"/>
                </a:rPr>
                <a:t>粉尘</a:t>
              </a:r>
            </a:p>
          </p:txBody>
        </p:sp>
        <p:sp>
          <p:nvSpPr>
            <p:cNvPr id="4" name="文本框 3"/>
            <p:cNvSpPr txBox="1"/>
            <p:nvPr>
              <p:custDataLst>
                <p:tags r:id="rId13"/>
              </p:custDataLst>
            </p:nvPr>
          </p:nvSpPr>
          <p:spPr>
            <a:xfrm>
              <a:off x="11545" y="5881"/>
              <a:ext cx="1356" cy="695"/>
            </a:xfrm>
            <a:prstGeom prst="rect">
              <a:avLst/>
            </a:prstGeom>
          </p:spPr>
          <p:txBody>
            <a:bodyPr wrap="square" anchor="ctr">
              <a:normAutofit/>
            </a:bodyPr>
            <a:lstStyle>
              <a:defPPr>
                <a:defRPr lang="zh-CN"/>
              </a:defPPr>
              <a:lvl1pPr algn="just">
                <a:lnSpc>
                  <a:spcPct val="130000"/>
                </a:lnSpc>
                <a:defRPr kern="0"/>
              </a:lvl1pPr>
            </a:lstStyle>
            <a:p>
              <a:pPr marL="0" lvl="0" indent="0" algn="just">
                <a:lnSpc>
                  <a:spcPct val="130000"/>
                </a:lnSpc>
                <a:spcBef>
                  <a:spcPts val="0"/>
                </a:spcBef>
                <a:spcAft>
                  <a:spcPts val="0"/>
                </a:spcAft>
                <a:buSzPct val="100000"/>
              </a:pPr>
              <a:r>
                <a:rPr lang="zh-CN" altLang="en-US" sz="1600" dirty="0">
                  <a:solidFill>
                    <a:schemeClr val="tx1">
                      <a:lumMod val="75000"/>
                      <a:lumOff val="25000"/>
                    </a:schemeClr>
                  </a:solidFill>
                  <a:cs typeface="+mn-ea"/>
                  <a:sym typeface="+mn-lt"/>
                </a:rPr>
                <a:t>振动</a:t>
              </a:r>
            </a:p>
          </p:txBody>
        </p:sp>
        <p:sp>
          <p:nvSpPr>
            <p:cNvPr id="5" name="文本框 4"/>
            <p:cNvSpPr txBox="1"/>
            <p:nvPr>
              <p:custDataLst>
                <p:tags r:id="rId14"/>
              </p:custDataLst>
            </p:nvPr>
          </p:nvSpPr>
          <p:spPr>
            <a:xfrm>
              <a:off x="11410" y="4162"/>
              <a:ext cx="1397" cy="695"/>
            </a:xfrm>
            <a:prstGeom prst="rect">
              <a:avLst/>
            </a:prstGeom>
          </p:spPr>
          <p:txBody>
            <a:bodyPr wrap="square" anchor="ctr">
              <a:normAutofit/>
            </a:bodyPr>
            <a:lstStyle>
              <a:defPPr>
                <a:defRPr lang="zh-CN"/>
              </a:defPPr>
              <a:lvl1pPr algn="just">
                <a:lnSpc>
                  <a:spcPct val="130000"/>
                </a:lnSpc>
                <a:defRPr kern="0"/>
              </a:lvl1pPr>
            </a:lstStyle>
            <a:p>
              <a:pPr marL="0" lvl="0" indent="0" algn="just">
                <a:lnSpc>
                  <a:spcPct val="130000"/>
                </a:lnSpc>
                <a:spcBef>
                  <a:spcPts val="0"/>
                </a:spcBef>
                <a:spcAft>
                  <a:spcPts val="0"/>
                </a:spcAft>
                <a:buSzPct val="100000"/>
              </a:pPr>
              <a:r>
                <a:rPr lang="zh-CN" altLang="en-US" sz="1600" dirty="0">
                  <a:solidFill>
                    <a:schemeClr val="tx1">
                      <a:lumMod val="75000"/>
                      <a:lumOff val="25000"/>
                    </a:schemeClr>
                  </a:solidFill>
                  <a:cs typeface="+mn-ea"/>
                  <a:sym typeface="+mn-lt"/>
                </a:rPr>
                <a:t>高温</a:t>
              </a:r>
            </a:p>
          </p:txBody>
        </p:sp>
        <p:sp>
          <p:nvSpPr>
            <p:cNvPr id="6" name="文本框 5"/>
            <p:cNvSpPr txBox="1"/>
            <p:nvPr>
              <p:custDataLst>
                <p:tags r:id="rId15"/>
              </p:custDataLst>
            </p:nvPr>
          </p:nvSpPr>
          <p:spPr>
            <a:xfrm>
              <a:off x="14536" y="7043"/>
              <a:ext cx="2827" cy="695"/>
            </a:xfrm>
            <a:prstGeom prst="rect">
              <a:avLst/>
            </a:prstGeom>
          </p:spPr>
          <p:txBody>
            <a:bodyPr wrap="square" anchor="t">
              <a:normAutofit/>
            </a:bodyPr>
            <a:lstStyle>
              <a:defPPr>
                <a:defRPr lang="zh-CN"/>
              </a:defPPr>
              <a:lvl1pPr algn="just">
                <a:lnSpc>
                  <a:spcPct val="130000"/>
                </a:lnSpc>
                <a:defRPr kern="0"/>
              </a:lvl1pPr>
            </a:lstStyle>
            <a:p>
              <a:pPr marL="0" lvl="0" indent="0" algn="just">
                <a:lnSpc>
                  <a:spcPct val="130000"/>
                </a:lnSpc>
                <a:spcBef>
                  <a:spcPts val="0"/>
                </a:spcBef>
                <a:spcAft>
                  <a:spcPts val="0"/>
                </a:spcAft>
                <a:buSzPct val="100000"/>
              </a:pPr>
              <a:r>
                <a:rPr lang="zh-CN" altLang="en-US" sz="1600" dirty="0">
                  <a:solidFill>
                    <a:schemeClr val="tx1">
                      <a:lumMod val="75000"/>
                      <a:lumOff val="25000"/>
                    </a:schemeClr>
                  </a:solidFill>
                  <a:cs typeface="+mn-ea"/>
                  <a:sym typeface="+mn-lt"/>
                </a:rPr>
                <a:t>毒物</a:t>
              </a:r>
            </a:p>
          </p:txBody>
        </p:sp>
        <p:sp>
          <p:nvSpPr>
            <p:cNvPr id="7" name="文本框 6"/>
            <p:cNvSpPr txBox="1"/>
            <p:nvPr>
              <p:custDataLst>
                <p:tags r:id="rId16"/>
              </p:custDataLst>
            </p:nvPr>
          </p:nvSpPr>
          <p:spPr>
            <a:xfrm>
              <a:off x="14270" y="3061"/>
              <a:ext cx="2827" cy="695"/>
            </a:xfrm>
            <a:prstGeom prst="rect">
              <a:avLst/>
            </a:prstGeom>
          </p:spPr>
          <p:txBody>
            <a:bodyPr wrap="square" anchor="b">
              <a:normAutofit/>
            </a:bodyPr>
            <a:lstStyle>
              <a:defPPr>
                <a:defRPr lang="zh-CN"/>
              </a:defPPr>
              <a:lvl1pPr algn="just">
                <a:lnSpc>
                  <a:spcPct val="130000"/>
                </a:lnSpc>
                <a:defRPr kern="0"/>
              </a:lvl1pPr>
            </a:lstStyle>
            <a:p>
              <a:pPr marL="0" lvl="0" indent="0" algn="just">
                <a:lnSpc>
                  <a:spcPct val="130000"/>
                </a:lnSpc>
                <a:spcBef>
                  <a:spcPts val="0"/>
                </a:spcBef>
                <a:spcAft>
                  <a:spcPts val="0"/>
                </a:spcAft>
                <a:buSzPct val="100000"/>
              </a:pPr>
              <a:r>
                <a:rPr lang="zh-CN" altLang="zh-CN" sz="1600" dirty="0">
                  <a:solidFill>
                    <a:schemeClr val="tx1">
                      <a:lumMod val="75000"/>
                      <a:lumOff val="25000"/>
                    </a:schemeClr>
                  </a:solidFill>
                  <a:cs typeface="+mn-ea"/>
                  <a:sym typeface="+mn-lt"/>
                </a:rPr>
                <a:t>噪音</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bldLst>
      <p:bldP spid="1050120" grpId="0"/>
      <p:bldP spid="1050120" grpId="1"/>
      <p:bldP spid="1050121" grpId="0"/>
      <p:bldP spid="1050121" grpId="1"/>
      <p:bldP spid="1050121" grpId="2"/>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170" name="TextBox 6"/>
          <p:cNvSpPr/>
          <p:nvPr/>
        </p:nvSpPr>
        <p:spPr>
          <a:xfrm>
            <a:off x="839470" y="1628775"/>
            <a:ext cx="6396990" cy="879856"/>
          </a:xfrm>
          <a:prstGeom prst="rect">
            <a:avLst/>
          </a:prstGeom>
          <a:noFill/>
          <a:ln w="9525">
            <a:noFill/>
          </a:ln>
        </p:spPr>
        <p:txBody>
          <a:bodyPr wrap="square" anchor="t">
            <a:spAutoFit/>
          </a:bodyPr>
          <a:lstStyle/>
          <a:p>
            <a:pPr marL="342900" indent="-342900">
              <a:lnSpc>
                <a:spcPct val="150000"/>
              </a:lnSpc>
              <a:buClr>
                <a:srgbClr val="0070C0"/>
              </a:buClr>
              <a:buSzPct val="75000"/>
              <a:buFont typeface="Wingdings" panose="05000000000000000000" charset="0"/>
              <a:buChar char="l"/>
            </a:pPr>
            <a:r>
              <a:rPr lang="zh-CN" altLang="en-US" sz="2000" b="1" dirty="0">
                <a:solidFill>
                  <a:srgbClr val="0070C0"/>
                </a:solidFill>
                <a:cs typeface="+mn-ea"/>
                <a:sym typeface="+mn-lt"/>
              </a:rPr>
              <a:t>噪声</a:t>
            </a:r>
            <a:r>
              <a:rPr lang="zh-CN" altLang="en-US" sz="1600" dirty="0">
                <a:solidFill>
                  <a:schemeClr val="tx1">
                    <a:lumMod val="75000"/>
                    <a:lumOff val="25000"/>
                  </a:schemeClr>
                </a:solidFill>
                <a:cs typeface="+mn-ea"/>
                <a:sym typeface="+mn-lt"/>
              </a:rPr>
              <a:t>亦称“噪音”，指不同频率和不同强度、无规律地组合在一起的声音，由嘈杂刺耳的感觉，对人们生活和工作有害</a:t>
            </a:r>
          </a:p>
        </p:txBody>
      </p:sp>
      <p:sp>
        <p:nvSpPr>
          <p:cNvPr id="1050171" name="TextBox 6"/>
          <p:cNvSpPr/>
          <p:nvPr/>
        </p:nvSpPr>
        <p:spPr>
          <a:xfrm>
            <a:off x="839470" y="2780030"/>
            <a:ext cx="6468110" cy="1938020"/>
          </a:xfrm>
          <a:prstGeom prst="rect">
            <a:avLst/>
          </a:prstGeom>
          <a:noFill/>
          <a:ln w="9525">
            <a:noFill/>
          </a:ln>
        </p:spPr>
        <p:txBody>
          <a:bodyPr wrap="square" anchor="t">
            <a:spAutoFit/>
          </a:bodyPr>
          <a:lstStyle/>
          <a:p>
            <a:pPr marL="285750" indent="-285750" fontAlgn="auto">
              <a:lnSpc>
                <a:spcPct val="15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随着工业生产、交通运输、城市建筑的发展，以及人口密度的增加，家庭设施（音响、空调、电视机等）的增多，环境噪声日益严重，它已成为污染人类社会环境的一大公害。噪声不仅会影响听力，而且还对人的心血管系统、神经系统、内分泌系统产生不利影响，所以有人称噪声为“致人死命的慢性毒药”。</a:t>
            </a:r>
          </a:p>
        </p:txBody>
      </p:sp>
      <p:sp>
        <p:nvSpPr>
          <p:cNvPr id="1050172" name="TextBox 6"/>
          <p:cNvSpPr/>
          <p:nvPr/>
        </p:nvSpPr>
        <p:spPr>
          <a:xfrm>
            <a:off x="839470" y="5013325"/>
            <a:ext cx="6432550" cy="787523"/>
          </a:xfrm>
          <a:prstGeom prst="rect">
            <a:avLst/>
          </a:prstGeom>
          <a:noFill/>
          <a:ln w="9525">
            <a:noFill/>
          </a:ln>
        </p:spPr>
        <p:txBody>
          <a:bodyPr wrap="square" anchor="t">
            <a:spAutoFit/>
          </a:bodyPr>
          <a:lstStyle/>
          <a:p>
            <a:pPr marL="285750" indent="-285750">
              <a:lnSpc>
                <a:spcPct val="15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噪声具有局部性、暂时性和多发性的特点，往往给人带来生理上和心理上的危害</a:t>
            </a:r>
          </a:p>
        </p:txBody>
      </p:sp>
      <p:grpSp>
        <p:nvGrpSpPr>
          <p:cNvPr id="67" name="组合 66"/>
          <p:cNvGrpSpPr/>
          <p:nvPr/>
        </p:nvGrpSpPr>
        <p:grpSpPr>
          <a:xfrm>
            <a:off x="396240" y="476250"/>
            <a:ext cx="3937000" cy="775335"/>
            <a:chOff x="641" y="637"/>
            <a:chExt cx="620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噪声危害及控制</a:t>
              </a:r>
            </a:p>
          </p:txBody>
        </p:sp>
      </p:grpSp>
      <p:pic>
        <p:nvPicPr>
          <p:cNvPr id="2" name="图片 1" descr="51miz-E1222892-63343BB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07935" y="2277110"/>
            <a:ext cx="3636645" cy="36366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050170"/>
                                        </p:tgtEl>
                                        <p:attrNameLst>
                                          <p:attrName>style.visibility</p:attrName>
                                        </p:attrNameLst>
                                      </p:cBhvr>
                                      <p:to>
                                        <p:strVal val="visible"/>
                                      </p:to>
                                    </p:set>
                                    <p:animEffect transition="in" filter="strips(downLeft)">
                                      <p:cBhvr>
                                        <p:cTn id="7" dur="500"/>
                                        <p:tgtEl>
                                          <p:spTgt spid="1050170"/>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1050171"/>
                                        </p:tgtEl>
                                        <p:attrNameLst>
                                          <p:attrName>style.visibility</p:attrName>
                                        </p:attrNameLst>
                                      </p:cBhvr>
                                      <p:to>
                                        <p:strVal val="visible"/>
                                      </p:to>
                                    </p:set>
                                    <p:animEffect transition="in" filter="strips(downLeft)">
                                      <p:cBhvr>
                                        <p:cTn id="11" dur="500"/>
                                        <p:tgtEl>
                                          <p:spTgt spid="1050171"/>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1050172"/>
                                        </p:tgtEl>
                                        <p:attrNameLst>
                                          <p:attrName>style.visibility</p:attrName>
                                        </p:attrNameLst>
                                      </p:cBhvr>
                                      <p:to>
                                        <p:strVal val="visible"/>
                                      </p:to>
                                    </p:set>
                                    <p:animEffect transition="in" filter="strips(downLeft)">
                                      <p:cBhvr>
                                        <p:cTn id="15" dur="500"/>
                                        <p:tgtEl>
                                          <p:spTgt spid="1050172"/>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170" grpId="0"/>
      <p:bldP spid="1050171" grpId="0"/>
      <p:bldP spid="105017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196" name="Content Placeholder 2"/>
          <p:cNvSpPr txBox="1"/>
          <p:nvPr/>
        </p:nvSpPr>
        <p:spPr bwMode="auto">
          <a:xfrm>
            <a:off x="1099820" y="1269365"/>
            <a:ext cx="3263265" cy="2051050"/>
          </a:xfrm>
          <a:prstGeom prst="rect">
            <a:avLst/>
          </a:prstGeom>
          <a:noFill/>
          <a:ln>
            <a:noFill/>
          </a:ln>
        </p:spPr>
        <p:txBody>
          <a:bodyPr lIns="121892" tIns="60947" rIns="121892" bIns="60947"/>
          <a:lstStyle>
            <a:lvl1pPr>
              <a:defRPr>
                <a:solidFill>
                  <a:schemeClr val="tx1"/>
                </a:solidFill>
                <a:latin typeface="Calibri" panose="020F0502020204030204" pitchFamily="34" charset="0"/>
                <a:ea typeface="MS PGothic" panose="020B0600070205080204" pitchFamily="-65" charset="-128"/>
              </a:defRPr>
            </a:lvl1pPr>
            <a:lvl2pPr marL="742950" indent="-285750">
              <a:defRPr>
                <a:solidFill>
                  <a:schemeClr val="tx1"/>
                </a:solidFill>
                <a:latin typeface="Calibri" panose="020F0502020204030204" pitchFamily="34" charset="0"/>
                <a:ea typeface="MS PGothic" panose="020B0600070205080204" pitchFamily="-65" charset="-128"/>
              </a:defRPr>
            </a:lvl2pPr>
            <a:lvl3pPr marL="1143000" indent="-228600">
              <a:defRPr>
                <a:solidFill>
                  <a:schemeClr val="tx1"/>
                </a:solidFill>
                <a:latin typeface="Calibri" panose="020F0502020204030204" pitchFamily="34" charset="0"/>
                <a:ea typeface="MS PGothic" panose="020B0600070205080204" pitchFamily="-65" charset="-128"/>
              </a:defRPr>
            </a:lvl3pPr>
            <a:lvl4pPr marL="1600200" indent="-228600">
              <a:defRPr>
                <a:solidFill>
                  <a:schemeClr val="tx1"/>
                </a:solidFill>
                <a:latin typeface="Calibri" panose="020F0502020204030204" pitchFamily="34" charset="0"/>
                <a:ea typeface="MS PGothic" panose="020B0600070205080204" pitchFamily="-65" charset="-128"/>
              </a:defRPr>
            </a:lvl4pPr>
            <a:lvl5pPr marL="2057400" indent="-228600">
              <a:defRPr>
                <a:solidFill>
                  <a:schemeClr val="tx1"/>
                </a:solidFill>
                <a:latin typeface="Calibri" panose="020F0502020204030204" pitchFamily="34" charset="0"/>
                <a:ea typeface="MS PGothic" panose="020B0600070205080204" pitchFamily="-65"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9pPr>
          </a:lstStyle>
          <a:p>
            <a:pPr algn="l" defTabSz="913765" fontAlgn="auto">
              <a:lnSpc>
                <a:spcPct val="150000"/>
              </a:lnSpc>
              <a:spcBef>
                <a:spcPct val="20000"/>
              </a:spcBef>
            </a:pPr>
            <a:r>
              <a:rPr lang="zh-CN" altLang="en-US" sz="1865" b="1" kern="0" dirty="0">
                <a:solidFill>
                  <a:srgbClr val="0070C0"/>
                </a:solidFill>
                <a:latin typeface="+mn-lt"/>
                <a:ea typeface="+mn-ea"/>
                <a:cs typeface="+mn-ea"/>
                <a:sym typeface="+mn-lt"/>
              </a:rPr>
              <a:t>振动所产生的噪音</a:t>
            </a:r>
          </a:p>
          <a:p>
            <a:pPr marL="285750" indent="-285750" algn="l" defTabSz="913765" fontAlgn="auto">
              <a:lnSpc>
                <a:spcPct val="150000"/>
              </a:lnSpc>
              <a:buClr>
                <a:srgbClr val="0070C0"/>
              </a:buClr>
              <a:buFont typeface="Wingdings" panose="05000000000000000000" charset="0"/>
              <a:buChar char="l"/>
            </a:pPr>
            <a:r>
              <a:rPr lang="en-US" altLang="zh-CN" sz="1600" kern="0" dirty="0">
                <a:solidFill>
                  <a:schemeClr val="tx1">
                    <a:lumMod val="75000"/>
                    <a:lumOff val="25000"/>
                  </a:schemeClr>
                </a:solidFill>
                <a:latin typeface="+mn-lt"/>
                <a:ea typeface="+mn-ea"/>
                <a:cs typeface="+mn-ea"/>
                <a:sym typeface="+mn-lt"/>
              </a:rPr>
              <a:t>转动机械</a:t>
            </a:r>
            <a:r>
              <a:rPr lang="zh-CN" altLang="en-US" sz="1600" kern="0" dirty="0">
                <a:solidFill>
                  <a:schemeClr val="tx1">
                    <a:lumMod val="75000"/>
                    <a:lumOff val="25000"/>
                  </a:schemeClr>
                </a:solidFill>
                <a:latin typeface="+mn-lt"/>
                <a:ea typeface="+mn-ea"/>
                <a:cs typeface="+mn-ea"/>
                <a:sym typeface="+mn-lt"/>
              </a:rPr>
              <a:t>，如轴承缺陷</a:t>
            </a:r>
          </a:p>
          <a:p>
            <a:pPr marL="285750" indent="-285750" algn="l" defTabSz="913765" fontAlgn="auto">
              <a:lnSpc>
                <a:spcPct val="150000"/>
              </a:lnSpc>
              <a:buClr>
                <a:srgbClr val="0070C0"/>
              </a:buClr>
              <a:buFont typeface="Wingdings" panose="05000000000000000000" charset="0"/>
              <a:buChar char="l"/>
            </a:pPr>
            <a:r>
              <a:rPr lang="zh-CN" altLang="en-US" sz="1600" kern="0" dirty="0">
                <a:solidFill>
                  <a:schemeClr val="tx1">
                    <a:lumMod val="75000"/>
                    <a:lumOff val="25000"/>
                  </a:schemeClr>
                </a:solidFill>
                <a:latin typeface="+mn-lt"/>
                <a:ea typeface="+mn-ea"/>
                <a:cs typeface="+mn-ea"/>
                <a:sym typeface="+mn-lt"/>
              </a:rPr>
              <a:t>冲击，如冲床、段造设备</a:t>
            </a:r>
          </a:p>
          <a:p>
            <a:pPr marL="285750" indent="-285750" algn="l" defTabSz="913765" fontAlgn="auto">
              <a:lnSpc>
                <a:spcPct val="150000"/>
              </a:lnSpc>
              <a:buClr>
                <a:srgbClr val="0070C0"/>
              </a:buClr>
              <a:buFont typeface="Wingdings" panose="05000000000000000000" charset="0"/>
              <a:buChar char="l"/>
            </a:pPr>
            <a:r>
              <a:rPr lang="zh-CN" altLang="en-US" sz="1600" kern="0" dirty="0">
                <a:solidFill>
                  <a:schemeClr val="tx1">
                    <a:lumMod val="75000"/>
                    <a:lumOff val="25000"/>
                  </a:schemeClr>
                </a:solidFill>
                <a:latin typeface="+mn-lt"/>
                <a:ea typeface="+mn-ea"/>
                <a:cs typeface="+mn-ea"/>
                <a:sym typeface="+mn-lt"/>
              </a:rPr>
              <a:t>共振，如引擎、马达</a:t>
            </a:r>
          </a:p>
          <a:p>
            <a:pPr marL="285750" indent="-285750" algn="l" defTabSz="913765" fontAlgn="auto">
              <a:lnSpc>
                <a:spcPct val="150000"/>
              </a:lnSpc>
              <a:buClr>
                <a:srgbClr val="0070C0"/>
              </a:buClr>
              <a:buFont typeface="Wingdings" panose="05000000000000000000" charset="0"/>
              <a:buChar char="l"/>
            </a:pPr>
            <a:r>
              <a:rPr lang="zh-CN" altLang="en-US" sz="1600" kern="0" dirty="0">
                <a:solidFill>
                  <a:schemeClr val="tx1">
                    <a:lumMod val="75000"/>
                    <a:lumOff val="25000"/>
                  </a:schemeClr>
                </a:solidFill>
                <a:latin typeface="+mn-lt"/>
                <a:ea typeface="+mn-ea"/>
                <a:cs typeface="+mn-ea"/>
                <a:sym typeface="+mn-lt"/>
              </a:rPr>
              <a:t>摩擦，如有切削、研磨</a:t>
            </a:r>
          </a:p>
        </p:txBody>
      </p:sp>
      <p:sp>
        <p:nvSpPr>
          <p:cNvPr id="1050199" name="Content Placeholder 2"/>
          <p:cNvSpPr txBox="1"/>
          <p:nvPr/>
        </p:nvSpPr>
        <p:spPr bwMode="auto">
          <a:xfrm>
            <a:off x="1099820" y="3266440"/>
            <a:ext cx="4413250" cy="1812925"/>
          </a:xfrm>
          <a:prstGeom prst="rect">
            <a:avLst/>
          </a:prstGeom>
          <a:noFill/>
          <a:ln>
            <a:noFill/>
          </a:ln>
        </p:spPr>
        <p:txBody>
          <a:bodyPr lIns="121892" tIns="60947" rIns="121892" bIns="60947"/>
          <a:lstStyle>
            <a:lvl1pPr>
              <a:defRPr>
                <a:solidFill>
                  <a:schemeClr val="tx1"/>
                </a:solidFill>
                <a:latin typeface="Calibri" panose="020F0502020204030204" pitchFamily="34" charset="0"/>
                <a:ea typeface="MS PGothic" panose="020B0600070205080204" pitchFamily="-65" charset="-128"/>
              </a:defRPr>
            </a:lvl1pPr>
            <a:lvl2pPr marL="742950" indent="-285750">
              <a:defRPr>
                <a:solidFill>
                  <a:schemeClr val="tx1"/>
                </a:solidFill>
                <a:latin typeface="Calibri" panose="020F0502020204030204" pitchFamily="34" charset="0"/>
                <a:ea typeface="MS PGothic" panose="020B0600070205080204" pitchFamily="-65" charset="-128"/>
              </a:defRPr>
            </a:lvl2pPr>
            <a:lvl3pPr marL="1143000" indent="-228600">
              <a:defRPr>
                <a:solidFill>
                  <a:schemeClr val="tx1"/>
                </a:solidFill>
                <a:latin typeface="Calibri" panose="020F0502020204030204" pitchFamily="34" charset="0"/>
                <a:ea typeface="MS PGothic" panose="020B0600070205080204" pitchFamily="-65" charset="-128"/>
              </a:defRPr>
            </a:lvl3pPr>
            <a:lvl4pPr marL="1600200" indent="-228600">
              <a:defRPr>
                <a:solidFill>
                  <a:schemeClr val="tx1"/>
                </a:solidFill>
                <a:latin typeface="Calibri" panose="020F0502020204030204" pitchFamily="34" charset="0"/>
                <a:ea typeface="MS PGothic" panose="020B0600070205080204" pitchFamily="-65" charset="-128"/>
              </a:defRPr>
            </a:lvl4pPr>
            <a:lvl5pPr marL="2057400" indent="-228600">
              <a:defRPr>
                <a:solidFill>
                  <a:schemeClr val="tx1"/>
                </a:solidFill>
                <a:latin typeface="Calibri" panose="020F0502020204030204" pitchFamily="34" charset="0"/>
                <a:ea typeface="MS PGothic" panose="020B0600070205080204" pitchFamily="-65"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9pPr>
          </a:lstStyle>
          <a:p>
            <a:pPr algn="l" defTabSz="913765" fontAlgn="auto">
              <a:lnSpc>
                <a:spcPct val="150000"/>
              </a:lnSpc>
              <a:spcBef>
                <a:spcPct val="20000"/>
              </a:spcBef>
            </a:pPr>
            <a:r>
              <a:rPr lang="zh-CN" altLang="en-US" sz="1865" b="1" kern="0" dirty="0">
                <a:solidFill>
                  <a:srgbClr val="0070C0"/>
                </a:solidFill>
                <a:latin typeface="+mn-lt"/>
                <a:ea typeface="+mn-ea"/>
                <a:cs typeface="+mn-ea"/>
                <a:sym typeface="+mn-lt"/>
              </a:rPr>
              <a:t>其他噪音</a:t>
            </a:r>
          </a:p>
          <a:p>
            <a:pPr algn="l" defTabSz="913765" fontAlgn="auto">
              <a:lnSpc>
                <a:spcPct val="150000"/>
              </a:lnSpc>
            </a:pPr>
            <a:r>
              <a:rPr lang="zh-CN" altLang="en-US" sz="1600" kern="0" dirty="0">
                <a:solidFill>
                  <a:schemeClr val="tx1">
                    <a:lumMod val="75000"/>
                    <a:lumOff val="25000"/>
                  </a:schemeClr>
                </a:solidFill>
                <a:latin typeface="+mn-lt"/>
                <a:ea typeface="+mn-ea"/>
                <a:cs typeface="+mn-ea"/>
                <a:sym typeface="+mn-lt"/>
              </a:rPr>
              <a:t>在日常生活中，室内各项家庭用具均会发生声音，如冷气机、音响、抽油烟机、电视、空调设备，均为噪音源</a:t>
            </a:r>
          </a:p>
        </p:txBody>
      </p:sp>
      <p:sp>
        <p:nvSpPr>
          <p:cNvPr id="1050200" name="Content Placeholder 2"/>
          <p:cNvSpPr txBox="1"/>
          <p:nvPr/>
        </p:nvSpPr>
        <p:spPr bwMode="auto">
          <a:xfrm>
            <a:off x="8184727" y="7389496"/>
            <a:ext cx="4106333" cy="1199727"/>
          </a:xfrm>
          <a:prstGeom prst="rect">
            <a:avLst/>
          </a:prstGeom>
          <a:noFill/>
          <a:ln>
            <a:noFill/>
          </a:ln>
        </p:spPr>
        <p:txBody>
          <a:bodyPr lIns="121892" tIns="60947" rIns="121892" bIns="60947"/>
          <a:lstStyle>
            <a:lvl1pPr>
              <a:defRPr>
                <a:solidFill>
                  <a:schemeClr val="tx1"/>
                </a:solidFill>
                <a:latin typeface="Calibri" panose="020F0502020204030204" pitchFamily="34" charset="0"/>
                <a:ea typeface="MS PGothic" panose="020B0600070205080204" pitchFamily="-65" charset="-128"/>
              </a:defRPr>
            </a:lvl1pPr>
            <a:lvl2pPr marL="742950" indent="-285750">
              <a:defRPr>
                <a:solidFill>
                  <a:schemeClr val="tx1"/>
                </a:solidFill>
                <a:latin typeface="Calibri" panose="020F0502020204030204" pitchFamily="34" charset="0"/>
                <a:ea typeface="MS PGothic" panose="020B0600070205080204" pitchFamily="-65" charset="-128"/>
              </a:defRPr>
            </a:lvl2pPr>
            <a:lvl3pPr marL="1143000" indent="-228600">
              <a:defRPr>
                <a:solidFill>
                  <a:schemeClr val="tx1"/>
                </a:solidFill>
                <a:latin typeface="Calibri" panose="020F0502020204030204" pitchFamily="34" charset="0"/>
                <a:ea typeface="MS PGothic" panose="020B0600070205080204" pitchFamily="-65" charset="-128"/>
              </a:defRPr>
            </a:lvl3pPr>
            <a:lvl4pPr marL="1600200" indent="-228600">
              <a:defRPr>
                <a:solidFill>
                  <a:schemeClr val="tx1"/>
                </a:solidFill>
                <a:latin typeface="Calibri" panose="020F0502020204030204" pitchFamily="34" charset="0"/>
                <a:ea typeface="MS PGothic" panose="020B0600070205080204" pitchFamily="-65" charset="-128"/>
              </a:defRPr>
            </a:lvl4pPr>
            <a:lvl5pPr marL="2057400" indent="-228600">
              <a:defRPr>
                <a:solidFill>
                  <a:schemeClr val="tx1"/>
                </a:solidFill>
                <a:latin typeface="Calibri" panose="020F0502020204030204" pitchFamily="34" charset="0"/>
                <a:ea typeface="MS PGothic" panose="020B0600070205080204" pitchFamily="-65"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9pPr>
          </a:lstStyle>
          <a:p>
            <a:pPr defTabSz="913765">
              <a:lnSpc>
                <a:spcPts val="2455"/>
              </a:lnSpc>
            </a:pPr>
            <a:endParaRPr lang="zh-CN" altLang="en-US" sz="1600" b="1" kern="0" dirty="0">
              <a:solidFill>
                <a:schemeClr val="tx1">
                  <a:lumMod val="75000"/>
                  <a:lumOff val="25000"/>
                </a:schemeClr>
              </a:solidFill>
              <a:latin typeface="+mn-lt"/>
              <a:ea typeface="+mn-ea"/>
              <a:cs typeface="+mn-ea"/>
              <a:sym typeface="+mn-lt"/>
            </a:endParaRPr>
          </a:p>
        </p:txBody>
      </p:sp>
      <p:grpSp>
        <p:nvGrpSpPr>
          <p:cNvPr id="67" name="组合 66"/>
          <p:cNvGrpSpPr/>
          <p:nvPr/>
        </p:nvGrpSpPr>
        <p:grpSpPr>
          <a:xfrm>
            <a:off x="396240" y="476250"/>
            <a:ext cx="3937000" cy="775335"/>
            <a:chOff x="641" y="637"/>
            <a:chExt cx="6200" cy="1221"/>
          </a:xfrm>
        </p:grpSpPr>
        <p:pic>
          <p:nvPicPr>
            <p:cNvPr id="65" name="图片 64" descr="51miz-E1225290-5CC24B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噪声危害及控制</a:t>
              </a:r>
            </a:p>
          </p:txBody>
        </p:sp>
      </p:grpSp>
      <p:sp>
        <p:nvSpPr>
          <p:cNvPr id="2" name="Content Placeholder 2"/>
          <p:cNvSpPr txBox="1"/>
          <p:nvPr/>
        </p:nvSpPr>
        <p:spPr bwMode="auto">
          <a:xfrm>
            <a:off x="1099820" y="4797425"/>
            <a:ext cx="4413250" cy="1812925"/>
          </a:xfrm>
          <a:prstGeom prst="rect">
            <a:avLst/>
          </a:prstGeom>
          <a:noFill/>
          <a:ln>
            <a:noFill/>
          </a:ln>
        </p:spPr>
        <p:txBody>
          <a:bodyPr lIns="121892" tIns="60947" rIns="121892" bIns="60947"/>
          <a:lstStyle>
            <a:lvl1pPr>
              <a:defRPr>
                <a:solidFill>
                  <a:schemeClr val="tx1"/>
                </a:solidFill>
                <a:latin typeface="Calibri" panose="020F0502020204030204" pitchFamily="34" charset="0"/>
                <a:ea typeface="MS PGothic" panose="020B0600070205080204" pitchFamily="-65" charset="-128"/>
              </a:defRPr>
            </a:lvl1pPr>
            <a:lvl2pPr marL="742950" indent="-285750">
              <a:defRPr>
                <a:solidFill>
                  <a:schemeClr val="tx1"/>
                </a:solidFill>
                <a:latin typeface="Calibri" panose="020F0502020204030204" pitchFamily="34" charset="0"/>
                <a:ea typeface="MS PGothic" panose="020B0600070205080204" pitchFamily="-65" charset="-128"/>
              </a:defRPr>
            </a:lvl2pPr>
            <a:lvl3pPr marL="1143000" indent="-228600">
              <a:defRPr>
                <a:solidFill>
                  <a:schemeClr val="tx1"/>
                </a:solidFill>
                <a:latin typeface="Calibri" panose="020F0502020204030204" pitchFamily="34" charset="0"/>
                <a:ea typeface="MS PGothic" panose="020B0600070205080204" pitchFamily="-65" charset="-128"/>
              </a:defRPr>
            </a:lvl3pPr>
            <a:lvl4pPr marL="1600200" indent="-228600">
              <a:defRPr>
                <a:solidFill>
                  <a:schemeClr val="tx1"/>
                </a:solidFill>
                <a:latin typeface="Calibri" panose="020F0502020204030204" pitchFamily="34" charset="0"/>
                <a:ea typeface="MS PGothic" panose="020B0600070205080204" pitchFamily="-65" charset="-128"/>
              </a:defRPr>
            </a:lvl4pPr>
            <a:lvl5pPr marL="2057400" indent="-228600">
              <a:defRPr>
                <a:solidFill>
                  <a:schemeClr val="tx1"/>
                </a:solidFill>
                <a:latin typeface="Calibri" panose="020F0502020204030204" pitchFamily="34" charset="0"/>
                <a:ea typeface="MS PGothic" panose="020B0600070205080204" pitchFamily="-65"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9pPr>
          </a:lstStyle>
          <a:p>
            <a:pPr algn="l" defTabSz="913765" fontAlgn="auto">
              <a:lnSpc>
                <a:spcPct val="150000"/>
              </a:lnSpc>
              <a:spcBef>
                <a:spcPct val="20000"/>
              </a:spcBef>
            </a:pPr>
            <a:r>
              <a:rPr lang="zh-CN" altLang="en-US" sz="1865" b="1" kern="0" dirty="0">
                <a:solidFill>
                  <a:srgbClr val="0070C0"/>
                </a:solidFill>
                <a:latin typeface="+mn-lt"/>
                <a:ea typeface="+mn-ea"/>
                <a:cs typeface="+mn-ea"/>
                <a:sym typeface="+mn-lt"/>
              </a:rPr>
              <a:t>流场所产生的噪音</a:t>
            </a:r>
          </a:p>
          <a:p>
            <a:pPr algn="l" defTabSz="913765" fontAlgn="auto">
              <a:lnSpc>
                <a:spcPct val="150000"/>
              </a:lnSpc>
              <a:spcBef>
                <a:spcPct val="20000"/>
              </a:spcBef>
            </a:pPr>
            <a:r>
              <a:rPr sz="1600" kern="0" dirty="0">
                <a:solidFill>
                  <a:schemeClr val="tx1">
                    <a:lumMod val="75000"/>
                    <a:lumOff val="25000"/>
                  </a:schemeClr>
                </a:solidFill>
                <a:latin typeface="+mn-lt"/>
                <a:ea typeface="+mn-ea"/>
                <a:cs typeface="+mn-ea"/>
                <a:sym typeface="+mn-lt"/>
              </a:rPr>
              <a:t>当空气以高速流经导管或金属表面时，一般空气在导管中流动碰到阻碍产生乱流或大而急速的压力改变均会有噪音产生</a:t>
            </a:r>
          </a:p>
        </p:txBody>
      </p:sp>
      <p:sp>
        <p:nvSpPr>
          <p:cNvPr id="3" name="Content Placeholder 2"/>
          <p:cNvSpPr txBox="1"/>
          <p:nvPr/>
        </p:nvSpPr>
        <p:spPr bwMode="auto">
          <a:xfrm>
            <a:off x="6167755" y="1507490"/>
            <a:ext cx="5156835" cy="1812925"/>
          </a:xfrm>
          <a:prstGeom prst="rect">
            <a:avLst/>
          </a:prstGeom>
          <a:noFill/>
          <a:ln>
            <a:noFill/>
          </a:ln>
        </p:spPr>
        <p:txBody>
          <a:bodyPr lIns="121892" tIns="60947" rIns="121892" bIns="60947"/>
          <a:lstStyle>
            <a:lvl1pPr>
              <a:defRPr>
                <a:solidFill>
                  <a:schemeClr val="tx1"/>
                </a:solidFill>
                <a:latin typeface="Calibri" panose="020F0502020204030204" pitchFamily="34" charset="0"/>
                <a:ea typeface="MS PGothic" panose="020B0600070205080204" pitchFamily="-65" charset="-128"/>
              </a:defRPr>
            </a:lvl1pPr>
            <a:lvl2pPr marL="742950" indent="-285750">
              <a:defRPr>
                <a:solidFill>
                  <a:schemeClr val="tx1"/>
                </a:solidFill>
                <a:latin typeface="Calibri" panose="020F0502020204030204" pitchFamily="34" charset="0"/>
                <a:ea typeface="MS PGothic" panose="020B0600070205080204" pitchFamily="-65" charset="-128"/>
              </a:defRPr>
            </a:lvl2pPr>
            <a:lvl3pPr marL="1143000" indent="-228600">
              <a:defRPr>
                <a:solidFill>
                  <a:schemeClr val="tx1"/>
                </a:solidFill>
                <a:latin typeface="Calibri" panose="020F0502020204030204" pitchFamily="34" charset="0"/>
                <a:ea typeface="MS PGothic" panose="020B0600070205080204" pitchFamily="-65" charset="-128"/>
              </a:defRPr>
            </a:lvl3pPr>
            <a:lvl4pPr marL="1600200" indent="-228600">
              <a:defRPr>
                <a:solidFill>
                  <a:schemeClr val="tx1"/>
                </a:solidFill>
                <a:latin typeface="Calibri" panose="020F0502020204030204" pitchFamily="34" charset="0"/>
                <a:ea typeface="MS PGothic" panose="020B0600070205080204" pitchFamily="-65" charset="-128"/>
              </a:defRPr>
            </a:lvl4pPr>
            <a:lvl5pPr marL="2057400" indent="-228600">
              <a:defRPr>
                <a:solidFill>
                  <a:schemeClr val="tx1"/>
                </a:solidFill>
                <a:latin typeface="Calibri" panose="020F0502020204030204" pitchFamily="34" charset="0"/>
                <a:ea typeface="MS PGothic" panose="020B0600070205080204" pitchFamily="-65"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9pPr>
          </a:lstStyle>
          <a:p>
            <a:pPr algn="l" defTabSz="913765" fontAlgn="auto">
              <a:lnSpc>
                <a:spcPct val="150000"/>
              </a:lnSpc>
              <a:spcBef>
                <a:spcPct val="20000"/>
              </a:spcBef>
            </a:pPr>
            <a:r>
              <a:rPr lang="zh-CN" altLang="en-US" sz="1865" b="1" kern="0" dirty="0">
                <a:solidFill>
                  <a:srgbClr val="0070C0"/>
                </a:solidFill>
                <a:latin typeface="+mn-lt"/>
                <a:ea typeface="+mn-ea"/>
                <a:cs typeface="+mn-ea"/>
                <a:sym typeface="+mn-lt"/>
              </a:rPr>
              <a:t>环境噪音</a:t>
            </a:r>
          </a:p>
          <a:p>
            <a:pPr algn="l" defTabSz="913765" fontAlgn="auto">
              <a:lnSpc>
                <a:spcPct val="150000"/>
              </a:lnSpc>
              <a:spcBef>
                <a:spcPct val="20000"/>
              </a:spcBef>
            </a:pPr>
            <a:r>
              <a:rPr sz="1600" kern="0" dirty="0">
                <a:solidFill>
                  <a:schemeClr val="tx1">
                    <a:lumMod val="75000"/>
                    <a:lumOff val="25000"/>
                  </a:schemeClr>
                </a:solidFill>
                <a:latin typeface="+mn-lt"/>
                <a:ea typeface="+mn-ea"/>
                <a:cs typeface="+mn-ea"/>
                <a:sym typeface="+mn-lt"/>
              </a:rPr>
              <a:t>大多来自随机的噪音源，例如急驰而过的车辆、飞机、人们的喧闹、以及周围各式各样的噪因来源</a:t>
            </a:r>
          </a:p>
        </p:txBody>
      </p:sp>
      <p:sp>
        <p:nvSpPr>
          <p:cNvPr id="4" name="Content Placeholder 2"/>
          <p:cNvSpPr txBox="1"/>
          <p:nvPr/>
        </p:nvSpPr>
        <p:spPr bwMode="auto">
          <a:xfrm>
            <a:off x="6240145" y="3068955"/>
            <a:ext cx="5156835" cy="1812925"/>
          </a:xfrm>
          <a:prstGeom prst="rect">
            <a:avLst/>
          </a:prstGeom>
          <a:noFill/>
          <a:ln>
            <a:noFill/>
          </a:ln>
        </p:spPr>
        <p:txBody>
          <a:bodyPr lIns="121892" tIns="60947" rIns="121892" bIns="60947"/>
          <a:lstStyle>
            <a:lvl1pPr>
              <a:defRPr>
                <a:solidFill>
                  <a:schemeClr val="tx1"/>
                </a:solidFill>
                <a:latin typeface="Calibri" panose="020F0502020204030204" pitchFamily="34" charset="0"/>
                <a:ea typeface="MS PGothic" panose="020B0600070205080204" pitchFamily="-65" charset="-128"/>
              </a:defRPr>
            </a:lvl1pPr>
            <a:lvl2pPr marL="742950" indent="-285750">
              <a:defRPr>
                <a:solidFill>
                  <a:schemeClr val="tx1"/>
                </a:solidFill>
                <a:latin typeface="Calibri" panose="020F0502020204030204" pitchFamily="34" charset="0"/>
                <a:ea typeface="MS PGothic" panose="020B0600070205080204" pitchFamily="-65" charset="-128"/>
              </a:defRPr>
            </a:lvl2pPr>
            <a:lvl3pPr marL="1143000" indent="-228600">
              <a:defRPr>
                <a:solidFill>
                  <a:schemeClr val="tx1"/>
                </a:solidFill>
                <a:latin typeface="Calibri" panose="020F0502020204030204" pitchFamily="34" charset="0"/>
                <a:ea typeface="MS PGothic" panose="020B0600070205080204" pitchFamily="-65" charset="-128"/>
              </a:defRPr>
            </a:lvl3pPr>
            <a:lvl4pPr marL="1600200" indent="-228600">
              <a:defRPr>
                <a:solidFill>
                  <a:schemeClr val="tx1"/>
                </a:solidFill>
                <a:latin typeface="Calibri" panose="020F0502020204030204" pitchFamily="34" charset="0"/>
                <a:ea typeface="MS PGothic" panose="020B0600070205080204" pitchFamily="-65" charset="-128"/>
              </a:defRPr>
            </a:lvl4pPr>
            <a:lvl5pPr marL="2057400" indent="-228600">
              <a:defRPr>
                <a:solidFill>
                  <a:schemeClr val="tx1"/>
                </a:solidFill>
                <a:latin typeface="Calibri" panose="020F0502020204030204" pitchFamily="34" charset="0"/>
                <a:ea typeface="MS PGothic" panose="020B0600070205080204" pitchFamily="-65"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65" charset="-128"/>
              </a:defRPr>
            </a:lvl9pPr>
          </a:lstStyle>
          <a:p>
            <a:pPr algn="l" defTabSz="913765" fontAlgn="auto">
              <a:lnSpc>
                <a:spcPct val="150000"/>
              </a:lnSpc>
              <a:spcBef>
                <a:spcPct val="20000"/>
              </a:spcBef>
            </a:pPr>
            <a:r>
              <a:rPr lang="zh-CN" altLang="en-US" sz="1865" b="1" kern="0" dirty="0">
                <a:solidFill>
                  <a:srgbClr val="0070C0"/>
                </a:solidFill>
                <a:latin typeface="+mn-lt"/>
                <a:ea typeface="+mn-ea"/>
                <a:cs typeface="+mn-ea"/>
                <a:sym typeface="+mn-lt"/>
              </a:rPr>
              <a:t>燃烧产生的噪音</a:t>
            </a:r>
          </a:p>
          <a:p>
            <a:pPr algn="l" defTabSz="913765" fontAlgn="auto">
              <a:lnSpc>
                <a:spcPct val="150000"/>
              </a:lnSpc>
              <a:spcBef>
                <a:spcPct val="20000"/>
              </a:spcBef>
            </a:pPr>
            <a:r>
              <a:rPr sz="1600" kern="0" dirty="0">
                <a:solidFill>
                  <a:schemeClr val="tx1">
                    <a:lumMod val="75000"/>
                    <a:lumOff val="25000"/>
                  </a:schemeClr>
                </a:solidFill>
                <a:latin typeface="+mn-lt"/>
                <a:ea typeface="+mn-ea"/>
                <a:cs typeface="+mn-ea"/>
                <a:sym typeface="+mn-lt"/>
              </a:rPr>
              <a:t>燃烧过程中发生爆炸、排气、以及燃烧时上升气流影响周围空气的扰动均会伴随噪音的产生。例如引擎、锅炉、熔炼炉</a:t>
            </a:r>
          </a:p>
        </p:txBody>
      </p:sp>
      <p:pic>
        <p:nvPicPr>
          <p:cNvPr id="5" name="图片 4" descr="51miz-E1135008-22C98FD9"/>
          <p:cNvPicPr>
            <a:picLocks noChangeAspect="1"/>
          </p:cNvPicPr>
          <p:nvPr>
            <p:custDataLst>
              <p:tags r:id="rId1"/>
            </p:custDataLst>
          </p:nvPr>
        </p:nvPicPr>
        <p:blipFill>
          <a:blip r:embed="rId5" cstate="screen">
            <a:extLst>
              <a:ext uri="{28A0092B-C50C-407E-A947-70E740481C1C}">
                <a14:useLocalDpi xmlns:a14="http://schemas.microsoft.com/office/drawing/2010/main"/>
              </a:ext>
            </a:extLst>
          </a:blip>
          <a:stretch>
            <a:fillRect/>
          </a:stretch>
        </p:blipFill>
        <p:spPr>
          <a:xfrm>
            <a:off x="8832215" y="4725035"/>
            <a:ext cx="1751330" cy="17513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228" name="文本框 8"/>
          <p:cNvSpPr txBox="1"/>
          <p:nvPr/>
        </p:nvSpPr>
        <p:spPr>
          <a:xfrm>
            <a:off x="1056005" y="1628140"/>
            <a:ext cx="10039985" cy="124523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fontAlgn="auto">
              <a:lnSpc>
                <a:spcPct val="150000"/>
              </a:lnSpc>
              <a:buFont typeface="Wingdings" panose="05000000000000000000" charset="0"/>
              <a:buChar char="Ø"/>
            </a:pPr>
            <a:r>
              <a:rPr lang="zh-CN" altLang="en-US" b="1" dirty="0">
                <a:solidFill>
                  <a:srgbClr val="0070C0"/>
                </a:solidFill>
                <a:cs typeface="+mn-ea"/>
                <a:sym typeface="+mn-lt"/>
              </a:rPr>
              <a:t>听力系统</a:t>
            </a:r>
          </a:p>
          <a:p>
            <a:pPr fontAlgn="auto">
              <a:lnSpc>
                <a:spcPct val="150000"/>
              </a:lnSpc>
            </a:pPr>
            <a:r>
              <a:rPr lang="zh-CN" altLang="en-US" sz="1600" dirty="0">
                <a:solidFill>
                  <a:schemeClr val="tx1">
                    <a:lumMod val="75000"/>
                    <a:lumOff val="25000"/>
                  </a:schemeClr>
                </a:solidFill>
                <a:cs typeface="+mn-ea"/>
                <a:sym typeface="+mn-lt"/>
              </a:rPr>
              <a:t>噪声作用初期，听阈暂时性升高，听力下降，这是保护性反应；强噪声作用下，可导致永久性听力下降，引起噪声性耳聋；极强噪声可导致听力器官发生急性外伤，即爆震性耳聋 </a:t>
            </a:r>
          </a:p>
        </p:txBody>
      </p:sp>
      <p:sp>
        <p:nvSpPr>
          <p:cNvPr id="1050229" name="文本框 8"/>
          <p:cNvSpPr txBox="1"/>
          <p:nvPr/>
        </p:nvSpPr>
        <p:spPr>
          <a:xfrm>
            <a:off x="1056005" y="3098165"/>
            <a:ext cx="2680970" cy="373380"/>
          </a:xfrm>
          <a:prstGeom prst="roundRect">
            <a:avLst/>
          </a:prstGeom>
          <a:noFill/>
          <a:extLst>
            <a:ext uri="{909E8E84-426E-40DD-AFC4-6F175D3DCCD1}">
              <a14:hiddenFill xmlns:a14="http://schemas.microsoft.com/office/drawing/2010/main">
                <a:solidFill>
                  <a:srgbClr val="0070C0"/>
                </a:solidFill>
              </a14:hiddenFill>
            </a:ext>
          </a:extLst>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dirty="0">
                <a:solidFill>
                  <a:srgbClr val="0070C0"/>
                </a:solidFill>
                <a:cs typeface="+mn-ea"/>
                <a:sym typeface="+mn-lt"/>
              </a:rPr>
              <a:t>强烈噪音破坏设备和建筑物</a:t>
            </a:r>
          </a:p>
        </p:txBody>
      </p:sp>
      <p:grpSp>
        <p:nvGrpSpPr>
          <p:cNvPr id="2" name="组合 1"/>
          <p:cNvGrpSpPr/>
          <p:nvPr/>
        </p:nvGrpSpPr>
        <p:grpSpPr>
          <a:xfrm>
            <a:off x="396240" y="476250"/>
            <a:ext cx="3937000" cy="775335"/>
            <a:chOff x="641" y="637"/>
            <a:chExt cx="6200" cy="1221"/>
          </a:xfrm>
        </p:grpSpPr>
        <p:pic>
          <p:nvPicPr>
            <p:cNvPr id="3" name="图片 2"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4" name="文本框 3"/>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噪声危害及控制</a:t>
              </a:r>
            </a:p>
          </p:txBody>
        </p:sp>
      </p:grpSp>
      <p:sp>
        <p:nvSpPr>
          <p:cNvPr id="6" name="文本框 8"/>
          <p:cNvSpPr txBox="1"/>
          <p:nvPr/>
        </p:nvSpPr>
        <p:spPr>
          <a:xfrm>
            <a:off x="1056005" y="3552825"/>
            <a:ext cx="6004560" cy="373380"/>
          </a:xfrm>
          <a:prstGeom prst="roundRect">
            <a:avLst/>
          </a:prstGeom>
          <a:noFill/>
          <a:extLst>
            <a:ext uri="{909E8E84-426E-40DD-AFC4-6F175D3DCCD1}">
              <a14:hiddenFill xmlns:a14="http://schemas.microsoft.com/office/drawing/2010/main">
                <a:solidFill>
                  <a:srgbClr val="0070C0"/>
                </a:solidFill>
              </a14:hiddenFill>
            </a:ext>
          </a:extLst>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dirty="0">
                <a:solidFill>
                  <a:srgbClr val="0070C0"/>
                </a:solidFill>
                <a:cs typeface="+mn-ea"/>
                <a:sym typeface="+mn-lt"/>
              </a:rPr>
              <a:t>影响语言交谈与思考，噪音掩盖音响警报信号，引起伤亡事故</a:t>
            </a:r>
          </a:p>
        </p:txBody>
      </p:sp>
      <p:sp>
        <p:nvSpPr>
          <p:cNvPr id="7" name="文本框 8"/>
          <p:cNvSpPr txBox="1"/>
          <p:nvPr/>
        </p:nvSpPr>
        <p:spPr>
          <a:xfrm>
            <a:off x="1056005" y="4438015"/>
            <a:ext cx="5045075" cy="124523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fontAlgn="auto">
              <a:lnSpc>
                <a:spcPct val="150000"/>
              </a:lnSpc>
              <a:buFont typeface="Wingdings" panose="05000000000000000000" charset="0"/>
              <a:buChar char="Ø"/>
            </a:pPr>
            <a:r>
              <a:rPr lang="zh-CN" altLang="en-US" b="1" dirty="0">
                <a:solidFill>
                  <a:srgbClr val="0070C0"/>
                </a:solidFill>
                <a:cs typeface="+mn-ea"/>
                <a:sym typeface="+mn-lt"/>
              </a:rPr>
              <a:t>神经系统</a:t>
            </a:r>
          </a:p>
          <a:p>
            <a:pPr fontAlgn="auto">
              <a:lnSpc>
                <a:spcPct val="150000"/>
              </a:lnSpc>
            </a:pPr>
            <a:r>
              <a:rPr lang="zh-CN" altLang="en-US" sz="1600" dirty="0">
                <a:solidFill>
                  <a:schemeClr val="tx1">
                    <a:lumMod val="75000"/>
                    <a:lumOff val="25000"/>
                  </a:schemeClr>
                </a:solidFill>
                <a:cs typeface="+mn-ea"/>
                <a:sym typeface="+mn-lt"/>
              </a:rPr>
              <a:t>导致大脑皮层兴奋和抑制功能的平衡失调，出现头痛、头晕、耳鸣、疲劳、睡眠障碍、情绪不稳定</a:t>
            </a:r>
          </a:p>
        </p:txBody>
      </p:sp>
      <p:pic>
        <p:nvPicPr>
          <p:cNvPr id="8" name="图片 7" descr="51miz-E1133571-FB2F1EA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48525" y="3069590"/>
            <a:ext cx="3204210" cy="32042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50228"/>
                                        </p:tgtEl>
                                        <p:attrNameLst>
                                          <p:attrName>style.visibility</p:attrName>
                                        </p:attrNameLst>
                                      </p:cBhvr>
                                      <p:to>
                                        <p:strVal val="visible"/>
                                      </p:to>
                                    </p:set>
                                    <p:anim calcmode="lin" valueType="num">
                                      <p:cBhvr additive="base">
                                        <p:cTn id="7" dur="500" fill="hold"/>
                                        <p:tgtEl>
                                          <p:spTgt spid="1050228"/>
                                        </p:tgtEl>
                                        <p:attrNameLst>
                                          <p:attrName>ppt_x</p:attrName>
                                        </p:attrNameLst>
                                      </p:cBhvr>
                                      <p:tavLst>
                                        <p:tav tm="0">
                                          <p:val>
                                            <p:strVal val="1+#ppt_w/2"/>
                                          </p:val>
                                        </p:tav>
                                        <p:tav tm="100000">
                                          <p:val>
                                            <p:strVal val="#ppt_x"/>
                                          </p:val>
                                        </p:tav>
                                      </p:tavLst>
                                    </p:anim>
                                    <p:anim calcmode="lin" valueType="num">
                                      <p:cBhvr additive="base">
                                        <p:cTn id="8" dur="500" fill="hold"/>
                                        <p:tgtEl>
                                          <p:spTgt spid="10502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050229"/>
                                        </p:tgtEl>
                                        <p:attrNameLst>
                                          <p:attrName>style.visibility</p:attrName>
                                        </p:attrNameLst>
                                      </p:cBhvr>
                                      <p:to>
                                        <p:strVal val="visible"/>
                                      </p:to>
                                    </p:set>
                                    <p:anim calcmode="lin" valueType="num">
                                      <p:cBhvr additive="base">
                                        <p:cTn id="12" dur="500" fill="hold"/>
                                        <p:tgtEl>
                                          <p:spTgt spid="1050229"/>
                                        </p:tgtEl>
                                        <p:attrNameLst>
                                          <p:attrName>ppt_x</p:attrName>
                                        </p:attrNameLst>
                                      </p:cBhvr>
                                      <p:tavLst>
                                        <p:tav tm="0">
                                          <p:val>
                                            <p:strVal val="1+#ppt_w/2"/>
                                          </p:val>
                                        </p:tav>
                                        <p:tav tm="100000">
                                          <p:val>
                                            <p:strVal val="#ppt_x"/>
                                          </p:val>
                                        </p:tav>
                                      </p:tavLst>
                                    </p:anim>
                                    <p:anim calcmode="lin" valueType="num">
                                      <p:cBhvr additive="base">
                                        <p:cTn id="13" dur="500" fill="hold"/>
                                        <p:tgtEl>
                                          <p:spTgt spid="10502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228" grpId="0"/>
      <p:bldP spid="1050229" grpId="0" bldLvl="0" animBg="1"/>
      <p:bldP spid="6" grpId="0" bldLvl="0" animBg="1"/>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1" name="组合 22"/>
          <p:cNvGrpSpPr/>
          <p:nvPr/>
        </p:nvGrpSpPr>
        <p:grpSpPr>
          <a:xfrm>
            <a:off x="912519" y="1626277"/>
            <a:ext cx="9952988" cy="1391286"/>
            <a:chOff x="683568" y="1562447"/>
            <a:chExt cx="4189600" cy="1043464"/>
          </a:xfrm>
        </p:grpSpPr>
        <p:sp>
          <p:nvSpPr>
            <p:cNvPr id="1050257" name="KSO_GN1"/>
            <p:cNvSpPr txBox="1"/>
            <p:nvPr/>
          </p:nvSpPr>
          <p:spPr>
            <a:xfrm>
              <a:off x="683568" y="1562447"/>
              <a:ext cx="360000" cy="360000"/>
            </a:xfrm>
            <a:prstGeom prst="rect">
              <a:avLst/>
            </a:prstGeom>
            <a:noFill/>
          </p:spPr>
          <p:txBody>
            <a:bodyPr wrap="square" lIns="0" tIns="0" rIns="0" bIns="0" rtlCol="0" anchor="t" anchorCtr="0">
              <a:noAutofit/>
            </a:bodyPr>
            <a:lstStyle/>
            <a:p>
              <a:r>
                <a:rPr lang="en-US" altLang="zh-CN" sz="3200" b="1" kern="0" dirty="0">
                  <a:solidFill>
                    <a:srgbClr val="0070C0"/>
                  </a:solidFill>
                  <a:cs typeface="+mn-ea"/>
                  <a:sym typeface="+mn-lt"/>
                </a:rPr>
                <a:t>01</a:t>
              </a:r>
            </a:p>
          </p:txBody>
        </p:sp>
        <p:sp>
          <p:nvSpPr>
            <p:cNvPr id="1050258" name="KSO_GT1.1.1"/>
            <p:cNvSpPr txBox="1"/>
            <p:nvPr/>
          </p:nvSpPr>
          <p:spPr>
            <a:xfrm>
              <a:off x="927609" y="1564352"/>
              <a:ext cx="3945559" cy="1041559"/>
            </a:xfrm>
            <a:prstGeom prst="rect">
              <a:avLst/>
            </a:prstGeom>
            <a:noFill/>
          </p:spPr>
          <p:txBody>
            <a:bodyPr wrap="square" lIns="0" tIns="0" rIns="0" bIns="0" rtlCol="0" anchor="t" anchorCtr="0">
              <a:noAutofit/>
            </a:bodyPr>
            <a:lstStyle/>
            <a:p>
              <a:pPr algn="just">
                <a:lnSpc>
                  <a:spcPts val="2585"/>
                </a:lnSpc>
              </a:pPr>
              <a:r>
                <a:rPr lang="en-US" altLang="zh-CN" sz="1865" b="1" kern="0" dirty="0">
                  <a:solidFill>
                    <a:srgbClr val="0070C0"/>
                  </a:solidFill>
                  <a:cs typeface="+mn-ea"/>
                  <a:sym typeface="+mn-lt"/>
                </a:rPr>
                <a:t>控制和消除噪声源</a:t>
              </a:r>
              <a:r>
                <a:rPr lang="en-US" altLang="zh-CN" sz="1600" kern="0" dirty="0">
                  <a:solidFill>
                    <a:schemeClr val="tx1">
                      <a:lumMod val="75000"/>
                      <a:lumOff val="25000"/>
                    </a:schemeClr>
                  </a:solidFill>
                  <a:cs typeface="+mn-ea"/>
                  <a:sym typeface="+mn-lt"/>
                </a:rPr>
                <a:t>是防止噪声危害的根本措施,采用无声或低声设备代替</a:t>
              </a:r>
              <a:r>
                <a:rPr lang="zh-CN" altLang="en-US" sz="1600" kern="0" dirty="0">
                  <a:solidFill>
                    <a:schemeClr val="tx1">
                      <a:lumMod val="75000"/>
                      <a:lumOff val="25000"/>
                    </a:schemeClr>
                  </a:solidFill>
                  <a:cs typeface="+mn-ea"/>
                  <a:sym typeface="+mn-lt"/>
                </a:rPr>
                <a:t>高</a:t>
              </a:r>
              <a:r>
                <a:rPr lang="en-US" altLang="zh-CN" sz="1600" kern="0" dirty="0">
                  <a:solidFill>
                    <a:schemeClr val="tx1">
                      <a:lumMod val="75000"/>
                      <a:lumOff val="25000"/>
                    </a:schemeClr>
                  </a:solidFill>
                  <a:cs typeface="+mn-ea"/>
                  <a:sym typeface="+mn-lt"/>
                </a:rPr>
                <a:t>噪声的设备，提高机器的精密度，减少机器部件的撞击、摩擦和振动，在进行厂房设计时，应合理地配置声源</a:t>
              </a:r>
              <a:r>
                <a:rPr lang="zh-CN" altLang="en-US" sz="1600" kern="0" dirty="0">
                  <a:solidFill>
                    <a:schemeClr val="tx1">
                      <a:lumMod val="75000"/>
                      <a:lumOff val="25000"/>
                    </a:schemeClr>
                  </a:solidFill>
                  <a:cs typeface="+mn-ea"/>
                  <a:sym typeface="+mn-lt"/>
                </a:rPr>
                <a:t>，</a:t>
              </a:r>
              <a:r>
                <a:rPr lang="en-US" altLang="zh-CN" sz="1600" kern="0" dirty="0">
                  <a:solidFill>
                    <a:schemeClr val="tx1">
                      <a:lumMod val="75000"/>
                      <a:lumOff val="25000"/>
                    </a:schemeClr>
                  </a:solidFill>
                  <a:cs typeface="+mn-ea"/>
                  <a:sym typeface="+mn-lt"/>
                </a:rPr>
                <a:t>远置噪声源如风机、电动机等</a:t>
              </a:r>
            </a:p>
            <a:p>
              <a:pPr lvl="0" algn="just"/>
              <a:endParaRPr lang="en-US" altLang="zh-CN" sz="1600" kern="0" dirty="0">
                <a:solidFill>
                  <a:schemeClr val="tx1">
                    <a:lumMod val="75000"/>
                    <a:lumOff val="25000"/>
                  </a:schemeClr>
                </a:solidFill>
                <a:cs typeface="+mn-ea"/>
                <a:sym typeface="+mn-lt"/>
              </a:endParaRPr>
            </a:p>
          </p:txBody>
        </p:sp>
      </p:grpSp>
      <p:grpSp>
        <p:nvGrpSpPr>
          <p:cNvPr id="542" name="组合 26"/>
          <p:cNvGrpSpPr/>
          <p:nvPr/>
        </p:nvGrpSpPr>
        <p:grpSpPr>
          <a:xfrm>
            <a:off x="912519" y="2881038"/>
            <a:ext cx="7651115" cy="2052955"/>
            <a:chOff x="683568" y="1509667"/>
            <a:chExt cx="3220653" cy="1952812"/>
          </a:xfrm>
        </p:grpSpPr>
        <p:sp>
          <p:nvSpPr>
            <p:cNvPr id="1050259" name="KSO_GN1"/>
            <p:cNvSpPr txBox="1"/>
            <p:nvPr/>
          </p:nvSpPr>
          <p:spPr>
            <a:xfrm>
              <a:off x="683568" y="1698957"/>
              <a:ext cx="360000" cy="360000"/>
            </a:xfrm>
            <a:prstGeom prst="rect">
              <a:avLst/>
            </a:prstGeom>
            <a:noFill/>
          </p:spPr>
          <p:txBody>
            <a:bodyPr wrap="square" lIns="0" tIns="0" rIns="0" bIns="0" rtlCol="0" anchor="t" anchorCtr="0">
              <a:noAutofit/>
            </a:bodyPr>
            <a:lstStyle/>
            <a:p>
              <a:r>
                <a:rPr lang="en-US" altLang="zh-CN" sz="3200" b="1" kern="0" dirty="0">
                  <a:solidFill>
                    <a:srgbClr val="0070C0"/>
                  </a:solidFill>
                  <a:cs typeface="+mn-ea"/>
                  <a:sym typeface="+mn-lt"/>
                </a:rPr>
                <a:t>02</a:t>
              </a:r>
            </a:p>
          </p:txBody>
        </p:sp>
        <p:cxnSp>
          <p:nvCxnSpPr>
            <p:cNvPr id="3145782" name="直接连接符 28"/>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1050260" name="KSO_GT1.1.1"/>
            <p:cNvSpPr txBox="1"/>
            <p:nvPr/>
          </p:nvSpPr>
          <p:spPr>
            <a:xfrm>
              <a:off x="927342" y="1698727"/>
              <a:ext cx="2976879" cy="1763752"/>
            </a:xfrm>
            <a:prstGeom prst="rect">
              <a:avLst/>
            </a:prstGeom>
            <a:noFill/>
          </p:spPr>
          <p:txBody>
            <a:bodyPr wrap="square" lIns="0" tIns="0" rIns="0" bIns="0" rtlCol="0" anchor="t" anchorCtr="0">
              <a:noAutofit/>
            </a:bodyPr>
            <a:lstStyle/>
            <a:p>
              <a:pPr lvl="0" algn="just"/>
              <a:r>
                <a:rPr lang="en-US" altLang="zh-CN" sz="1865" b="1" kern="0" dirty="0">
                  <a:solidFill>
                    <a:srgbClr val="0070C0"/>
                  </a:solidFill>
                  <a:cs typeface="+mn-ea"/>
                  <a:sym typeface="+mn-lt"/>
                </a:rPr>
                <a:t>控制噪声的传播</a:t>
              </a:r>
            </a:p>
            <a:p>
              <a:pPr marL="285750" indent="-285750" algn="just" fontAlgn="auto">
                <a:lnSpc>
                  <a:spcPct val="150000"/>
                </a:lnSpc>
                <a:buClr>
                  <a:srgbClr val="0070C0"/>
                </a:buClr>
                <a:buFont typeface="Wingdings" panose="05000000000000000000" charset="0"/>
                <a:buChar char="l"/>
              </a:pPr>
              <a:r>
                <a:rPr lang="en-US" altLang="zh-CN" sz="1600" kern="0" dirty="0">
                  <a:solidFill>
                    <a:schemeClr val="tx1">
                      <a:lumMod val="75000"/>
                      <a:lumOff val="25000"/>
                    </a:schemeClr>
                  </a:solidFill>
                  <a:cs typeface="+mn-ea"/>
                  <a:sym typeface="+mn-lt"/>
                </a:rPr>
                <a:t>吸声</a:t>
              </a:r>
              <a:r>
                <a:rPr lang="zh-CN" altLang="en-US" sz="1600" kern="0" dirty="0">
                  <a:solidFill>
                    <a:schemeClr val="tx1">
                      <a:lumMod val="75000"/>
                      <a:lumOff val="25000"/>
                    </a:schemeClr>
                  </a:solidFill>
                  <a:cs typeface="+mn-ea"/>
                  <a:sym typeface="+mn-lt"/>
                </a:rPr>
                <a:t>，</a:t>
              </a:r>
              <a:r>
                <a:rPr lang="en-US" altLang="zh-CN" sz="1600" kern="0" dirty="0">
                  <a:solidFill>
                    <a:schemeClr val="tx1">
                      <a:lumMod val="75000"/>
                      <a:lumOff val="25000"/>
                    </a:schemeClr>
                  </a:solidFill>
                  <a:cs typeface="+mn-ea"/>
                  <a:sym typeface="+mn-lt"/>
                </a:rPr>
                <a:t>采用吸声材料装饰车间内表面，吸收声能</a:t>
              </a:r>
              <a:r>
                <a:rPr lang="zh-CN" altLang="en-US" sz="1600" kern="0" dirty="0">
                  <a:solidFill>
                    <a:schemeClr val="tx1">
                      <a:lumMod val="75000"/>
                      <a:lumOff val="25000"/>
                    </a:schemeClr>
                  </a:solidFill>
                  <a:cs typeface="+mn-ea"/>
                  <a:sym typeface="+mn-lt"/>
                </a:rPr>
                <a:t>；</a:t>
              </a:r>
              <a:r>
                <a:rPr lang="en-US" altLang="zh-CN" sz="1600" kern="0" dirty="0">
                  <a:solidFill>
                    <a:schemeClr val="tx1">
                      <a:lumMod val="75000"/>
                      <a:lumOff val="25000"/>
                    </a:schemeClr>
                  </a:solidFill>
                  <a:cs typeface="+mn-ea"/>
                  <a:sym typeface="+mn-lt"/>
                </a:rPr>
                <a:t> </a:t>
              </a:r>
            </a:p>
            <a:p>
              <a:pPr marL="285750" indent="-285750" algn="just" fontAlgn="auto">
                <a:lnSpc>
                  <a:spcPct val="150000"/>
                </a:lnSpc>
                <a:buClr>
                  <a:srgbClr val="0070C0"/>
                </a:buClr>
                <a:buFont typeface="Wingdings" panose="05000000000000000000" charset="0"/>
                <a:buChar char="l"/>
              </a:pPr>
              <a:r>
                <a:rPr lang="en-US" altLang="zh-CN" sz="1600" kern="0" dirty="0">
                  <a:solidFill>
                    <a:schemeClr val="tx1">
                      <a:lumMod val="75000"/>
                      <a:lumOff val="25000"/>
                    </a:schemeClr>
                  </a:solidFill>
                  <a:cs typeface="+mn-ea"/>
                  <a:sym typeface="+mn-lt"/>
                </a:rPr>
                <a:t>消声</a:t>
              </a:r>
              <a:r>
                <a:rPr lang="zh-CN" altLang="en-US" sz="1600" kern="0" dirty="0">
                  <a:solidFill>
                    <a:schemeClr val="tx1">
                      <a:lumMod val="75000"/>
                      <a:lumOff val="25000"/>
                    </a:schemeClr>
                  </a:solidFill>
                  <a:cs typeface="+mn-ea"/>
                  <a:sym typeface="+mn-lt"/>
                </a:rPr>
                <a:t>，使用</a:t>
              </a:r>
              <a:r>
                <a:rPr lang="en-US" altLang="zh-CN" sz="1600" kern="0" dirty="0">
                  <a:solidFill>
                    <a:schemeClr val="tx1">
                      <a:lumMod val="75000"/>
                      <a:lumOff val="25000"/>
                    </a:schemeClr>
                  </a:solidFill>
                  <a:cs typeface="+mn-ea"/>
                  <a:sym typeface="+mn-lt"/>
                </a:rPr>
                <a:t>阻止声音传播而允许气流通过的消声器</a:t>
              </a:r>
              <a:r>
                <a:rPr lang="zh-CN" altLang="en-US" sz="1600" kern="0" dirty="0">
                  <a:solidFill>
                    <a:schemeClr val="tx1">
                      <a:lumMod val="75000"/>
                      <a:lumOff val="25000"/>
                    </a:schemeClr>
                  </a:solidFill>
                  <a:cs typeface="+mn-ea"/>
                  <a:sym typeface="+mn-lt"/>
                </a:rPr>
                <a:t>降低</a:t>
              </a:r>
              <a:r>
                <a:rPr lang="en-US" altLang="zh-CN" sz="1600" kern="0" dirty="0">
                  <a:solidFill>
                    <a:schemeClr val="tx1">
                      <a:lumMod val="75000"/>
                      <a:lumOff val="25000"/>
                    </a:schemeClr>
                  </a:solidFill>
                  <a:cs typeface="+mn-ea"/>
                  <a:sym typeface="+mn-lt"/>
                </a:rPr>
                <a:t>空气动力噪声</a:t>
              </a:r>
              <a:r>
                <a:rPr lang="zh-CN" altLang="en-US" sz="1600" kern="0" dirty="0">
                  <a:solidFill>
                    <a:schemeClr val="tx1">
                      <a:lumMod val="75000"/>
                      <a:lumOff val="25000"/>
                    </a:schemeClr>
                  </a:solidFill>
                  <a:cs typeface="+mn-ea"/>
                  <a:sym typeface="+mn-lt"/>
                </a:rPr>
                <a:t>；</a:t>
              </a:r>
            </a:p>
            <a:p>
              <a:pPr marL="285750" indent="-285750" algn="just" fontAlgn="auto">
                <a:lnSpc>
                  <a:spcPct val="150000"/>
                </a:lnSpc>
                <a:buClr>
                  <a:srgbClr val="0070C0"/>
                </a:buClr>
                <a:buFont typeface="Wingdings" panose="05000000000000000000" charset="0"/>
                <a:buChar char="l"/>
              </a:pPr>
              <a:r>
                <a:rPr lang="en-US" altLang="zh-CN" sz="1600" kern="0" dirty="0">
                  <a:solidFill>
                    <a:schemeClr val="tx1">
                      <a:lumMod val="75000"/>
                      <a:lumOff val="25000"/>
                    </a:schemeClr>
                  </a:solidFill>
                  <a:cs typeface="+mn-ea"/>
                  <a:sym typeface="+mn-lt"/>
                </a:rPr>
                <a:t>隔声，可以利用一定的材料和装置，把声源封闭</a:t>
              </a:r>
              <a:r>
                <a:rPr lang="zh-CN" altLang="en-US" sz="1600" kern="0" dirty="0">
                  <a:solidFill>
                    <a:schemeClr val="tx1">
                      <a:lumMod val="75000"/>
                      <a:lumOff val="25000"/>
                    </a:schemeClr>
                  </a:solidFill>
                  <a:cs typeface="+mn-ea"/>
                  <a:sym typeface="+mn-lt"/>
                </a:rPr>
                <a:t>；</a:t>
              </a:r>
            </a:p>
            <a:p>
              <a:pPr marL="285750" indent="-285750" algn="just" fontAlgn="auto">
                <a:lnSpc>
                  <a:spcPct val="150000"/>
                </a:lnSpc>
                <a:buClr>
                  <a:srgbClr val="0070C0"/>
                </a:buClr>
                <a:buFont typeface="Wingdings" panose="05000000000000000000" charset="0"/>
                <a:buChar char="l"/>
              </a:pPr>
              <a:r>
                <a:rPr lang="en-US" altLang="zh-CN" sz="1600" kern="0" dirty="0">
                  <a:solidFill>
                    <a:schemeClr val="tx1">
                      <a:lumMod val="75000"/>
                      <a:lumOff val="25000"/>
                    </a:schemeClr>
                  </a:solidFill>
                  <a:cs typeface="+mn-ea"/>
                  <a:sym typeface="+mn-lt"/>
                </a:rPr>
                <a:t>隔振，在机</a:t>
              </a:r>
              <a:r>
                <a:rPr lang="zh-CN" altLang="en-US" sz="1600" kern="0" dirty="0">
                  <a:solidFill>
                    <a:schemeClr val="tx1">
                      <a:lumMod val="75000"/>
                      <a:lumOff val="25000"/>
                    </a:schemeClr>
                  </a:solidFill>
                  <a:cs typeface="+mn-ea"/>
                  <a:sym typeface="+mn-lt"/>
                </a:rPr>
                <a:t>械</a:t>
              </a:r>
              <a:r>
                <a:rPr lang="en-US" altLang="zh-CN" sz="1600" kern="0" dirty="0">
                  <a:solidFill>
                    <a:schemeClr val="tx1">
                      <a:lumMod val="75000"/>
                      <a:lumOff val="25000"/>
                    </a:schemeClr>
                  </a:solidFill>
                  <a:cs typeface="+mn-ea"/>
                  <a:sym typeface="+mn-lt"/>
                </a:rPr>
                <a:t>基础和联结处设减振装置，如胶垫、沥青</a:t>
              </a:r>
            </a:p>
          </p:txBody>
        </p:sp>
      </p:grpSp>
      <p:grpSp>
        <p:nvGrpSpPr>
          <p:cNvPr id="543" name="组合 30"/>
          <p:cNvGrpSpPr/>
          <p:nvPr/>
        </p:nvGrpSpPr>
        <p:grpSpPr>
          <a:xfrm>
            <a:off x="912519" y="5227998"/>
            <a:ext cx="6388103" cy="825500"/>
            <a:chOff x="683568" y="1509667"/>
            <a:chExt cx="2689001" cy="619125"/>
          </a:xfrm>
        </p:grpSpPr>
        <p:sp>
          <p:nvSpPr>
            <p:cNvPr id="1050261" name="KSO_GN1"/>
            <p:cNvSpPr txBox="1"/>
            <p:nvPr/>
          </p:nvSpPr>
          <p:spPr>
            <a:xfrm>
              <a:off x="683568" y="1562447"/>
              <a:ext cx="360000" cy="360000"/>
            </a:xfrm>
            <a:prstGeom prst="rect">
              <a:avLst/>
            </a:prstGeom>
            <a:noFill/>
          </p:spPr>
          <p:txBody>
            <a:bodyPr wrap="square" lIns="0" tIns="0" rIns="0" bIns="0" rtlCol="0" anchor="t" anchorCtr="0">
              <a:noAutofit/>
            </a:bodyPr>
            <a:lstStyle/>
            <a:p>
              <a:r>
                <a:rPr lang="en-US" altLang="zh-CN" sz="3200" b="1" kern="0" dirty="0">
                  <a:solidFill>
                    <a:srgbClr val="0070C0"/>
                  </a:solidFill>
                  <a:cs typeface="+mn-ea"/>
                  <a:sym typeface="+mn-lt"/>
                </a:rPr>
                <a:t>03</a:t>
              </a:r>
            </a:p>
          </p:txBody>
        </p:sp>
        <p:cxnSp>
          <p:nvCxnSpPr>
            <p:cNvPr id="3145783" name="直接连接符 32"/>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1050262" name="KSO_GT1.1.1"/>
            <p:cNvSpPr txBox="1"/>
            <p:nvPr/>
          </p:nvSpPr>
          <p:spPr>
            <a:xfrm>
              <a:off x="927699" y="1564277"/>
              <a:ext cx="2444870" cy="564515"/>
            </a:xfrm>
            <a:prstGeom prst="rect">
              <a:avLst/>
            </a:prstGeom>
            <a:noFill/>
          </p:spPr>
          <p:txBody>
            <a:bodyPr wrap="square" lIns="0" tIns="0" rIns="0" bIns="0" rtlCol="0" anchor="t" anchorCtr="0">
              <a:noAutofit/>
            </a:bodyPr>
            <a:lstStyle/>
            <a:p>
              <a:pPr algn="just">
                <a:lnSpc>
                  <a:spcPts val="2585"/>
                </a:lnSpc>
              </a:pPr>
              <a:r>
                <a:rPr lang="zh-CN" altLang="en-US" sz="1865" b="1" kern="0" dirty="0">
                  <a:solidFill>
                    <a:srgbClr val="0070C0"/>
                  </a:solidFill>
                  <a:cs typeface="+mn-ea"/>
                  <a:sym typeface="+mn-lt"/>
                </a:rPr>
                <a:t>卫生防护措施</a:t>
              </a:r>
              <a:r>
                <a:rPr lang="zh-CN" altLang="en-US" sz="1600" kern="0" dirty="0">
                  <a:solidFill>
                    <a:schemeClr val="tx1">
                      <a:lumMod val="75000"/>
                      <a:lumOff val="25000"/>
                    </a:schemeClr>
                  </a:solidFill>
                  <a:cs typeface="+mn-ea"/>
                  <a:sym typeface="+mn-lt"/>
                </a:rPr>
                <a:t>加强个人防护，对于噪声不能控制，需要在高噪声条件下工作，佩带个人防护用品是防止噪声危害的有效措施</a:t>
              </a:r>
            </a:p>
            <a:p>
              <a:pPr lvl="0" algn="just"/>
              <a:endParaRPr lang="zh-CN" altLang="en-US" sz="1600" kern="0" dirty="0">
                <a:solidFill>
                  <a:schemeClr val="tx1">
                    <a:lumMod val="75000"/>
                    <a:lumOff val="25000"/>
                  </a:schemeClr>
                </a:solidFill>
                <a:cs typeface="+mn-ea"/>
                <a:sym typeface="+mn-lt"/>
              </a:endParaRPr>
            </a:p>
          </p:txBody>
        </p:sp>
      </p:grpSp>
      <p:grpSp>
        <p:nvGrpSpPr>
          <p:cNvPr id="2" name="组合 1"/>
          <p:cNvGrpSpPr/>
          <p:nvPr/>
        </p:nvGrpSpPr>
        <p:grpSpPr>
          <a:xfrm>
            <a:off x="396240" y="476250"/>
            <a:ext cx="3937000" cy="775335"/>
            <a:chOff x="641" y="637"/>
            <a:chExt cx="6200" cy="1221"/>
          </a:xfrm>
        </p:grpSpPr>
        <p:pic>
          <p:nvPicPr>
            <p:cNvPr id="3" name="图片 2"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4" name="文本框 3"/>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噪声危害及控制</a:t>
              </a:r>
            </a:p>
          </p:txBody>
        </p:sp>
      </p:grpSp>
      <p:pic>
        <p:nvPicPr>
          <p:cNvPr id="5" name="图片 4" descr="51miz-E1265226-72A83F6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80960" y="3068955"/>
            <a:ext cx="4085590" cy="30645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541"/>
                                        </p:tgtEl>
                                        <p:attrNameLst>
                                          <p:attrName>style.visibility</p:attrName>
                                        </p:attrNameLst>
                                      </p:cBhvr>
                                      <p:to>
                                        <p:strVal val="visible"/>
                                      </p:to>
                                    </p:set>
                                    <p:animEffect transition="in" filter="blinds(horizontal)">
                                      <p:cBhvr>
                                        <p:cTn id="7" dur="500"/>
                                        <p:tgtEl>
                                          <p:spTgt spid="541"/>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542"/>
                                        </p:tgtEl>
                                        <p:attrNameLst>
                                          <p:attrName>style.visibility</p:attrName>
                                        </p:attrNameLst>
                                      </p:cBhvr>
                                      <p:to>
                                        <p:strVal val="visible"/>
                                      </p:to>
                                    </p:set>
                                    <p:animEffect transition="in" filter="blinds(horizontal)">
                                      <p:cBhvr>
                                        <p:cTn id="11" dur="500"/>
                                        <p:tgtEl>
                                          <p:spTgt spid="542"/>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543"/>
                                        </p:tgtEl>
                                        <p:attrNameLst>
                                          <p:attrName>style.visibility</p:attrName>
                                        </p:attrNameLst>
                                      </p:cBhvr>
                                      <p:to>
                                        <p:strVal val="visible"/>
                                      </p:to>
                                    </p:set>
                                    <p:animEffect transition="in" filter="blinds(horizontal)">
                                      <p:cBhvr>
                                        <p:cTn id="15" dur="500"/>
                                        <p:tgtEl>
                                          <p:spTgt spid="54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6240" y="476250"/>
            <a:ext cx="3937000" cy="775335"/>
            <a:chOff x="641" y="637"/>
            <a:chExt cx="6200" cy="1221"/>
          </a:xfrm>
        </p:grpSpPr>
        <p:pic>
          <p:nvPicPr>
            <p:cNvPr id="3" name="图片 2"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4" name="文本框 3"/>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噪声危害及控制</a:t>
              </a:r>
            </a:p>
          </p:txBody>
        </p:sp>
      </p:grpSp>
      <p:sp>
        <p:nvSpPr>
          <p:cNvPr id="5" name="文本框 4"/>
          <p:cNvSpPr txBox="1"/>
          <p:nvPr/>
        </p:nvSpPr>
        <p:spPr>
          <a:xfrm>
            <a:off x="1056005" y="3213100"/>
            <a:ext cx="5713730" cy="2814955"/>
          </a:xfrm>
          <a:prstGeom prst="rect">
            <a:avLst/>
          </a:prstGeom>
          <a:noFill/>
        </p:spPr>
        <p:txBody>
          <a:bodyPr wrap="square" rtlCol="0" anchor="t">
            <a:spAutoFit/>
          </a:bodyPr>
          <a:lstStyle/>
          <a:p>
            <a:pPr marL="285750" indent="-285750">
              <a:lnSpc>
                <a:spcPct val="150000"/>
              </a:lnSpc>
              <a:buClr>
                <a:srgbClr val="0070C0"/>
              </a:buClr>
              <a:buFont typeface="Wingdings" panose="05000000000000000000" charset="0"/>
              <a:buChar char="l"/>
            </a:pPr>
            <a:r>
              <a:rPr lang="zh-CN" altLang="en-US" dirty="0">
                <a:solidFill>
                  <a:schemeClr val="tx1">
                    <a:lumMod val="75000"/>
                    <a:lumOff val="25000"/>
                  </a:schemeClr>
                </a:solidFill>
                <a:cs typeface="+mn-ea"/>
                <a:sym typeface="+mn-lt"/>
              </a:rPr>
              <a:t>听觉器官防护用品是能够防止噪声侵入外耳道，减少听力损伤的个体防护用品。主要有耳塞、耳罩和防噪声头盔三大类</a:t>
            </a:r>
          </a:p>
          <a:p>
            <a:pPr marL="285750" indent="-285750">
              <a:lnSpc>
                <a:spcPct val="150000"/>
              </a:lnSpc>
              <a:buClr>
                <a:srgbClr val="0070C0"/>
              </a:buClr>
              <a:buFont typeface="Wingdings" panose="05000000000000000000" charset="0"/>
              <a:buChar char="l"/>
            </a:pPr>
            <a:endParaRPr lang="zh-CN" altLang="en-US" sz="1000" dirty="0">
              <a:solidFill>
                <a:schemeClr val="tx1">
                  <a:lumMod val="75000"/>
                  <a:lumOff val="25000"/>
                </a:schemeClr>
              </a:solidFill>
              <a:cs typeface="+mn-ea"/>
              <a:sym typeface="+mn-lt"/>
            </a:endParaRPr>
          </a:p>
          <a:p>
            <a:pPr marL="285750" indent="-285750">
              <a:lnSpc>
                <a:spcPct val="150000"/>
              </a:lnSpc>
              <a:buClr>
                <a:srgbClr val="0070C0"/>
              </a:buClr>
              <a:buFont typeface="Wingdings" panose="05000000000000000000" charset="0"/>
              <a:buChar char="l"/>
            </a:pPr>
            <a:r>
              <a:rPr lang="zh-CN" altLang="en-US" dirty="0">
                <a:solidFill>
                  <a:schemeClr val="tx1">
                    <a:lumMod val="75000"/>
                    <a:lumOff val="25000"/>
                  </a:schemeClr>
                </a:solidFill>
                <a:cs typeface="+mn-ea"/>
                <a:sym typeface="+mn-lt"/>
              </a:rPr>
              <a:t>耳塞是最常用的一种，隔声效果可达 30dB 左右。耳罩、防噪头盔的隔声效果优于耳塞，但使用时不够方便，成本也较高，有待改进</a:t>
            </a:r>
            <a:endParaRPr lang="zh-CN" altLang="en-US">
              <a:cs typeface="+mn-ea"/>
              <a:sym typeface="+mn-lt"/>
            </a:endParaRPr>
          </a:p>
        </p:txBody>
      </p:sp>
      <p:sp>
        <p:nvSpPr>
          <p:cNvPr id="6" name="文本框 5"/>
          <p:cNvSpPr txBox="1"/>
          <p:nvPr/>
        </p:nvSpPr>
        <p:spPr>
          <a:xfrm>
            <a:off x="1056005" y="1485265"/>
            <a:ext cx="9622790" cy="1383665"/>
          </a:xfrm>
          <a:prstGeom prst="rect">
            <a:avLst/>
          </a:prstGeom>
          <a:noFill/>
        </p:spPr>
        <p:txBody>
          <a:bodyPr wrap="square" rtlCol="0" anchor="t">
            <a:spAutoFit/>
          </a:bodyPr>
          <a:lstStyle/>
          <a:p>
            <a:pPr>
              <a:lnSpc>
                <a:spcPct val="150000"/>
              </a:lnSpc>
            </a:pPr>
            <a:r>
              <a:rPr lang="zh-CN" altLang="en-US" sz="2000" b="1" dirty="0">
                <a:solidFill>
                  <a:srgbClr val="0070C0"/>
                </a:solidFill>
                <a:cs typeface="+mn-ea"/>
                <a:sym typeface="+mn-lt"/>
              </a:rPr>
              <a:t>耳塞使用：</a:t>
            </a:r>
            <a:r>
              <a:rPr lang="zh-CN" altLang="en-US" dirty="0">
                <a:solidFill>
                  <a:schemeClr val="tx1">
                    <a:lumMod val="75000"/>
                    <a:lumOff val="25000"/>
                  </a:schemeClr>
                </a:solidFill>
                <a:cs typeface="+mn-ea"/>
                <a:sym typeface="+mn-lt"/>
              </a:rPr>
              <a:t>将耳塞的圆头部分搓细，手从头后部绕过，将耳朵向上、向外拉起，将耳塞的圆头部分塞入耳中。轻扶耳塞直至耳塞完全膨胀定型。为舒适安全的摘下耳塞，请一边旋转一边往外轻轻拉出耳塞。</a:t>
            </a:r>
          </a:p>
        </p:txBody>
      </p:sp>
      <p:pic>
        <p:nvPicPr>
          <p:cNvPr id="7" name="图片 6" descr="51miz-E1225899-D8F706E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6045" y="2565400"/>
            <a:ext cx="3877310" cy="38773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280" name="日期占位符 1"/>
          <p:cNvSpPr>
            <a:spLocks noGrp="1"/>
          </p:cNvSpPr>
          <p:nvPr>
            <p:ph type="dt" sz="half" idx="4294967295"/>
          </p:nvPr>
        </p:nvSpPr>
        <p:spPr>
          <a:xfrm>
            <a:off x="-99695" y="11410315"/>
            <a:ext cx="2844800" cy="365125"/>
          </a:xfrm>
          <a:prstGeom prst="rect">
            <a:avLst/>
          </a:prstGeom>
        </p:spPr>
        <p:txBody>
          <a:bodyPr/>
          <a:lstStyle/>
          <a:p>
            <a:fld id="{7592E427-A064-483E-B559-32609DD802FC}" type="datetime1">
              <a:rPr lang="zh-CN" altLang="en-US" smtClean="0">
                <a:cs typeface="+mn-ea"/>
                <a:sym typeface="+mn-lt"/>
              </a:rPr>
              <a:t>2022/10/26</a:t>
            </a:fld>
            <a:endParaRPr lang="zh-CN" altLang="en-US">
              <a:cs typeface="+mn-ea"/>
              <a:sym typeface="+mn-lt"/>
            </a:endParaRPr>
          </a:p>
        </p:txBody>
      </p:sp>
      <p:sp>
        <p:nvSpPr>
          <p:cNvPr id="1050283" name="Text Box 44"/>
          <p:cNvSpPr txBox="1">
            <a:spLocks noChangeArrowheads="1"/>
          </p:cNvSpPr>
          <p:nvPr/>
        </p:nvSpPr>
        <p:spPr bwMode="auto">
          <a:xfrm>
            <a:off x="983615" y="1628775"/>
            <a:ext cx="9821545" cy="1742370"/>
          </a:xfrm>
          <a:prstGeom prst="roundRect">
            <a:avLst/>
          </a:prstGeom>
          <a:solidFill>
            <a:srgbClr val="0070C0">
              <a:alpha val="10000"/>
            </a:srgbClr>
          </a:solidFill>
          <a:ln>
            <a:noFill/>
          </a:ln>
          <a:effec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defTabSz="960755" fontAlgn="auto">
              <a:lnSpc>
                <a:spcPct val="150000"/>
              </a:lnSpc>
            </a:pPr>
            <a:r>
              <a:rPr lang="zh-CN" altLang="en-US" sz="2135" b="1" dirty="0">
                <a:solidFill>
                  <a:srgbClr val="0070C0"/>
                </a:solidFill>
                <a:latin typeface="+mn-lt"/>
                <a:ea typeface="+mn-ea"/>
                <a:cs typeface="+mn-ea"/>
                <a:sym typeface="+mn-lt"/>
              </a:rPr>
              <a:t>健康查体周期</a:t>
            </a:r>
          </a:p>
          <a:p>
            <a:pPr indent="0" defTabSz="960755" fontAlgn="auto">
              <a:lnSpc>
                <a:spcPct val="150000"/>
              </a:lnSpc>
              <a:buFont typeface="Wingdings" panose="05000000000000000000" pitchFamily="2" charset="2"/>
              <a:buNone/>
            </a:pPr>
            <a:r>
              <a:rPr lang="zh-CN" altLang="en-US" sz="2135" dirty="0">
                <a:solidFill>
                  <a:schemeClr val="tx1">
                    <a:lumMod val="75000"/>
                    <a:lumOff val="25000"/>
                  </a:schemeClr>
                </a:solidFill>
                <a:latin typeface="+mn-lt"/>
                <a:ea typeface="+mn-ea"/>
                <a:cs typeface="+mn-ea"/>
                <a:sym typeface="+mn-lt"/>
              </a:rPr>
              <a:t>作业场所噪声</a:t>
            </a:r>
            <a:r>
              <a:rPr lang="en-US" altLang="zh-CN" sz="2135">
                <a:solidFill>
                  <a:schemeClr val="tx1">
                    <a:lumMod val="75000"/>
                    <a:lumOff val="25000"/>
                  </a:schemeClr>
                </a:solidFill>
                <a:latin typeface="+mn-lt"/>
                <a:ea typeface="+mn-ea"/>
                <a:cs typeface="+mn-ea"/>
                <a:sym typeface="+mn-lt"/>
              </a:rPr>
              <a:t>8h</a:t>
            </a:r>
            <a:r>
              <a:rPr lang="zh-CN" altLang="en-US" sz="2135">
                <a:solidFill>
                  <a:schemeClr val="tx1">
                    <a:lumMod val="75000"/>
                    <a:lumOff val="25000"/>
                  </a:schemeClr>
                </a:solidFill>
                <a:latin typeface="+mn-lt"/>
                <a:ea typeface="+mn-ea"/>
                <a:cs typeface="+mn-ea"/>
                <a:sym typeface="+mn-lt"/>
              </a:rPr>
              <a:t>等效</a:t>
            </a:r>
            <a:r>
              <a:rPr lang="zh-CN" altLang="en-US" sz="2135" dirty="0">
                <a:solidFill>
                  <a:schemeClr val="tx1">
                    <a:lumMod val="75000"/>
                    <a:lumOff val="25000"/>
                  </a:schemeClr>
                </a:solidFill>
                <a:latin typeface="+mn-lt"/>
                <a:ea typeface="+mn-ea"/>
                <a:cs typeface="+mn-ea"/>
                <a:sym typeface="+mn-lt"/>
              </a:rPr>
              <a:t>声级</a:t>
            </a:r>
            <a:r>
              <a:rPr lang="en-US" altLang="zh-CN" sz="2135">
                <a:solidFill>
                  <a:schemeClr val="tx1">
                    <a:lumMod val="75000"/>
                    <a:lumOff val="25000"/>
                  </a:schemeClr>
                </a:solidFill>
                <a:latin typeface="+mn-lt"/>
                <a:ea typeface="+mn-ea"/>
                <a:cs typeface="+mn-ea"/>
                <a:sym typeface="+mn-lt"/>
              </a:rPr>
              <a:t>≥85dB</a:t>
            </a:r>
            <a:r>
              <a:rPr lang="zh-CN" altLang="en-US" sz="2135">
                <a:solidFill>
                  <a:schemeClr val="tx1">
                    <a:lumMod val="75000"/>
                    <a:lumOff val="25000"/>
                  </a:schemeClr>
                </a:solidFill>
                <a:latin typeface="+mn-lt"/>
                <a:ea typeface="+mn-ea"/>
                <a:cs typeface="+mn-ea"/>
                <a:sym typeface="+mn-lt"/>
              </a:rPr>
              <a:t>，</a:t>
            </a:r>
            <a:r>
              <a:rPr lang="zh-CN" altLang="en-US" sz="2135" dirty="0">
                <a:solidFill>
                  <a:schemeClr val="tx1">
                    <a:lumMod val="75000"/>
                    <a:lumOff val="25000"/>
                  </a:schemeClr>
                </a:solidFill>
                <a:latin typeface="+mn-lt"/>
                <a:ea typeface="+mn-ea"/>
                <a:cs typeface="+mn-ea"/>
                <a:sym typeface="+mn-lt"/>
              </a:rPr>
              <a:t>一年一次</a:t>
            </a:r>
          </a:p>
          <a:p>
            <a:pPr indent="0" defTabSz="960755" fontAlgn="auto">
              <a:lnSpc>
                <a:spcPct val="150000"/>
              </a:lnSpc>
              <a:buFont typeface="Wingdings" panose="05000000000000000000" pitchFamily="2" charset="2"/>
              <a:buNone/>
            </a:pPr>
            <a:r>
              <a:rPr lang="zh-CN" altLang="en-US" sz="2135" dirty="0">
                <a:solidFill>
                  <a:schemeClr val="tx1">
                    <a:lumMod val="75000"/>
                    <a:lumOff val="25000"/>
                  </a:schemeClr>
                </a:solidFill>
                <a:latin typeface="+mn-lt"/>
                <a:ea typeface="+mn-ea"/>
                <a:cs typeface="+mn-ea"/>
                <a:sym typeface="+mn-lt"/>
              </a:rPr>
              <a:t>作业场所噪声</a:t>
            </a:r>
            <a:r>
              <a:rPr lang="en-US" altLang="zh-CN" sz="2135">
                <a:solidFill>
                  <a:schemeClr val="tx1">
                    <a:lumMod val="75000"/>
                    <a:lumOff val="25000"/>
                  </a:schemeClr>
                </a:solidFill>
                <a:latin typeface="+mn-lt"/>
                <a:ea typeface="+mn-ea"/>
                <a:cs typeface="+mn-ea"/>
                <a:sym typeface="+mn-lt"/>
              </a:rPr>
              <a:t>8h</a:t>
            </a:r>
            <a:r>
              <a:rPr lang="zh-CN" altLang="en-US" sz="2135">
                <a:solidFill>
                  <a:schemeClr val="tx1">
                    <a:lumMod val="75000"/>
                    <a:lumOff val="25000"/>
                  </a:schemeClr>
                </a:solidFill>
                <a:latin typeface="+mn-lt"/>
                <a:ea typeface="+mn-ea"/>
                <a:cs typeface="+mn-ea"/>
                <a:sym typeface="+mn-lt"/>
              </a:rPr>
              <a:t>等效</a:t>
            </a:r>
            <a:r>
              <a:rPr lang="zh-CN" altLang="en-US" sz="2135" dirty="0">
                <a:solidFill>
                  <a:schemeClr val="tx1">
                    <a:lumMod val="75000"/>
                    <a:lumOff val="25000"/>
                  </a:schemeClr>
                </a:solidFill>
                <a:latin typeface="+mn-lt"/>
                <a:ea typeface="+mn-ea"/>
                <a:cs typeface="+mn-ea"/>
                <a:sym typeface="+mn-lt"/>
              </a:rPr>
              <a:t>声级</a:t>
            </a:r>
            <a:r>
              <a:rPr lang="en-US" altLang="zh-CN" sz="2135">
                <a:solidFill>
                  <a:schemeClr val="tx1">
                    <a:lumMod val="75000"/>
                    <a:lumOff val="25000"/>
                  </a:schemeClr>
                </a:solidFill>
                <a:latin typeface="+mn-lt"/>
                <a:ea typeface="+mn-ea"/>
                <a:cs typeface="+mn-ea"/>
                <a:sym typeface="+mn-lt"/>
              </a:rPr>
              <a:t>≥80dB</a:t>
            </a:r>
            <a:r>
              <a:rPr lang="zh-CN" altLang="en-US" sz="2135">
                <a:solidFill>
                  <a:schemeClr val="tx1">
                    <a:lumMod val="75000"/>
                    <a:lumOff val="25000"/>
                  </a:schemeClr>
                </a:solidFill>
                <a:latin typeface="+mn-lt"/>
                <a:ea typeface="+mn-ea"/>
                <a:cs typeface="+mn-ea"/>
                <a:sym typeface="+mn-lt"/>
              </a:rPr>
              <a:t>，＜</a:t>
            </a:r>
            <a:r>
              <a:rPr lang="en-US" altLang="zh-CN" sz="2135">
                <a:solidFill>
                  <a:schemeClr val="tx1">
                    <a:lumMod val="75000"/>
                    <a:lumOff val="25000"/>
                  </a:schemeClr>
                </a:solidFill>
                <a:latin typeface="+mn-lt"/>
                <a:ea typeface="+mn-ea"/>
                <a:cs typeface="+mn-ea"/>
                <a:sym typeface="+mn-lt"/>
              </a:rPr>
              <a:t>85dB</a:t>
            </a:r>
            <a:r>
              <a:rPr lang="zh-CN" altLang="en-US" sz="2135">
                <a:solidFill>
                  <a:schemeClr val="tx1">
                    <a:lumMod val="75000"/>
                    <a:lumOff val="25000"/>
                  </a:schemeClr>
                </a:solidFill>
                <a:latin typeface="+mn-lt"/>
                <a:ea typeface="+mn-ea"/>
                <a:cs typeface="+mn-ea"/>
                <a:sym typeface="+mn-lt"/>
              </a:rPr>
              <a:t>，</a:t>
            </a:r>
            <a:r>
              <a:rPr lang="zh-CN" altLang="en-US" sz="2135" dirty="0">
                <a:solidFill>
                  <a:schemeClr val="tx1">
                    <a:lumMod val="75000"/>
                    <a:lumOff val="25000"/>
                  </a:schemeClr>
                </a:solidFill>
                <a:latin typeface="+mn-lt"/>
                <a:ea typeface="+mn-ea"/>
                <a:cs typeface="+mn-ea"/>
                <a:sym typeface="+mn-lt"/>
              </a:rPr>
              <a:t>两年一次</a:t>
            </a:r>
          </a:p>
        </p:txBody>
      </p:sp>
      <p:grpSp>
        <p:nvGrpSpPr>
          <p:cNvPr id="2" name="组合 1"/>
          <p:cNvGrpSpPr/>
          <p:nvPr/>
        </p:nvGrpSpPr>
        <p:grpSpPr>
          <a:xfrm>
            <a:off x="396240" y="476250"/>
            <a:ext cx="3937000" cy="775335"/>
            <a:chOff x="641" y="637"/>
            <a:chExt cx="6200" cy="1221"/>
          </a:xfrm>
        </p:grpSpPr>
        <p:pic>
          <p:nvPicPr>
            <p:cNvPr id="3" name="图片 2"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4" name="文本框 3"/>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噪声危害及控制</a:t>
              </a:r>
            </a:p>
          </p:txBody>
        </p:sp>
      </p:grpSp>
      <p:sp>
        <p:nvSpPr>
          <p:cNvPr id="5" name="文本框 4"/>
          <p:cNvSpPr txBox="1"/>
          <p:nvPr/>
        </p:nvSpPr>
        <p:spPr>
          <a:xfrm>
            <a:off x="1056005" y="3645535"/>
            <a:ext cx="5901690" cy="2306955"/>
          </a:xfrm>
          <a:prstGeom prst="rect">
            <a:avLst/>
          </a:prstGeom>
          <a:noFill/>
        </p:spPr>
        <p:txBody>
          <a:bodyPr wrap="square" rtlCol="0" anchor="t">
            <a:spAutoFit/>
          </a:bodyPr>
          <a:lstStyle/>
          <a:p>
            <a:pPr indent="0" defTabSz="960755">
              <a:lnSpc>
                <a:spcPct val="150000"/>
              </a:lnSpc>
              <a:spcBef>
                <a:spcPts val="535"/>
              </a:spcBef>
            </a:pPr>
            <a:r>
              <a:rPr lang="zh-CN" altLang="en-US" sz="1600" dirty="0">
                <a:solidFill>
                  <a:schemeClr val="tx1">
                    <a:lumMod val="75000"/>
                    <a:lumOff val="25000"/>
                  </a:schemeClr>
                </a:solidFill>
                <a:cs typeface="+mn-ea"/>
                <a:sym typeface="+mn-lt"/>
              </a:rPr>
              <a:t>对接触噪声的工人应定期进行健康检查，特别是听力检查，观察听力变化情况，以便早期发现听力损伤，及时采取适当保护措施。对参加噪声作业的工人应进行就业前体检，凡有听觉器官、心血管及神经系统疾患者，不宜参加有噪声的作业。对有噪声的作业工人要合理安排休息时间，如实行工间休息，经常监督检查预防措施的执行情况及效果。</a:t>
            </a:r>
          </a:p>
        </p:txBody>
      </p:sp>
      <p:pic>
        <p:nvPicPr>
          <p:cNvPr id="6" name="图片 5" descr="51miz-E1268954-DDEEC7FC"/>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52715" y="3371215"/>
            <a:ext cx="2965450" cy="29654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0283"/>
                                        </p:tgtEl>
                                        <p:attrNameLst>
                                          <p:attrName>style.visibility</p:attrName>
                                        </p:attrNameLst>
                                      </p:cBhvr>
                                      <p:to>
                                        <p:strVal val="visible"/>
                                      </p:to>
                                    </p:set>
                                    <p:anim calcmode="lin" valueType="num">
                                      <p:cBhvr>
                                        <p:cTn id="7" dur="500" fill="hold"/>
                                        <p:tgtEl>
                                          <p:spTgt spid="1050283"/>
                                        </p:tgtEl>
                                        <p:attrNameLst>
                                          <p:attrName>ppt_w</p:attrName>
                                        </p:attrNameLst>
                                      </p:cBhvr>
                                      <p:tavLst>
                                        <p:tav tm="0">
                                          <p:val>
                                            <p:fltVal val="0"/>
                                          </p:val>
                                        </p:tav>
                                        <p:tav tm="100000">
                                          <p:val>
                                            <p:strVal val="#ppt_w"/>
                                          </p:val>
                                        </p:tav>
                                      </p:tavLst>
                                    </p:anim>
                                    <p:anim calcmode="lin" valueType="num">
                                      <p:cBhvr>
                                        <p:cTn id="8" dur="500" fill="hold"/>
                                        <p:tgtEl>
                                          <p:spTgt spid="1050283"/>
                                        </p:tgtEl>
                                        <p:attrNameLst>
                                          <p:attrName>ppt_h</p:attrName>
                                        </p:attrNameLst>
                                      </p:cBhvr>
                                      <p:tavLst>
                                        <p:tav tm="0">
                                          <p:val>
                                            <p:fltVal val="0"/>
                                          </p:val>
                                        </p:tav>
                                        <p:tav tm="100000">
                                          <p:val>
                                            <p:strVal val="#ppt_h"/>
                                          </p:val>
                                        </p:tav>
                                      </p:tavLst>
                                    </p:anim>
                                    <p:animEffect transition="in" filter="fade">
                                      <p:cBhvr>
                                        <p:cTn id="9" dur="500"/>
                                        <p:tgtEl>
                                          <p:spTgt spid="1050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283" grpId="0" bldLvl="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294" name="TextBox 6"/>
          <p:cNvSpPr/>
          <p:nvPr/>
        </p:nvSpPr>
        <p:spPr>
          <a:xfrm>
            <a:off x="984250" y="1701165"/>
            <a:ext cx="9650730" cy="972189"/>
          </a:xfrm>
          <a:prstGeom prst="rect">
            <a:avLst/>
          </a:prstGeom>
          <a:noFill/>
          <a:ln w="9525">
            <a:noFill/>
          </a:ln>
        </p:spPr>
        <p:txBody>
          <a:bodyPr wrap="square" anchor="t">
            <a:spAutoFit/>
          </a:bodyPr>
          <a:lstStyle/>
          <a:p>
            <a:pPr>
              <a:lnSpc>
                <a:spcPct val="150000"/>
              </a:lnSpc>
              <a:buClr>
                <a:schemeClr val="bg2"/>
              </a:buClr>
              <a:buSzPct val="75000"/>
            </a:pPr>
            <a:r>
              <a:rPr lang="zh-CN" altLang="en-US" sz="2400" b="1" dirty="0">
                <a:solidFill>
                  <a:srgbClr val="0070C0"/>
                </a:solidFill>
                <a:cs typeface="+mn-ea"/>
                <a:sym typeface="+mn-lt"/>
              </a:rPr>
              <a:t>粉尘</a:t>
            </a:r>
            <a:r>
              <a:rPr lang="zh-CN" altLang="en-US" sz="1600" dirty="0">
                <a:solidFill>
                  <a:schemeClr val="tx1">
                    <a:lumMod val="75000"/>
                    <a:lumOff val="25000"/>
                  </a:schemeClr>
                </a:solidFill>
                <a:cs typeface="+mn-ea"/>
                <a:sym typeface="+mn-lt"/>
              </a:rPr>
              <a:t>是指悬浮在空气中的固体微粒。习惯上对粉尘有许多名称，如灰尘、尘埃、烟尘、矿尘、砂尘、粉末等，这些名词没有明显的界限</a:t>
            </a:r>
          </a:p>
        </p:txBody>
      </p:sp>
      <p:sp>
        <p:nvSpPr>
          <p:cNvPr id="1050295" name="TextBox 6"/>
          <p:cNvSpPr/>
          <p:nvPr/>
        </p:nvSpPr>
        <p:spPr>
          <a:xfrm>
            <a:off x="984250" y="3070860"/>
            <a:ext cx="6240145" cy="1568450"/>
          </a:xfrm>
          <a:prstGeom prst="rect">
            <a:avLst/>
          </a:prstGeom>
          <a:noFill/>
          <a:ln w="9525">
            <a:noFill/>
          </a:ln>
        </p:spPr>
        <p:txBody>
          <a:bodyPr wrap="square" anchor="t">
            <a:spAutoFit/>
          </a:bodyPr>
          <a:lstStyle/>
          <a:p>
            <a:pPr fontAlgn="auto">
              <a:lnSpc>
                <a:spcPct val="150000"/>
              </a:lnSpc>
            </a:pPr>
            <a:r>
              <a:rPr lang="zh-CN" altLang="en-US" sz="1600" dirty="0">
                <a:solidFill>
                  <a:schemeClr val="tx1">
                    <a:lumMod val="75000"/>
                    <a:lumOff val="25000"/>
                  </a:schemeClr>
                </a:solidFill>
                <a:cs typeface="+mn-ea"/>
                <a:sym typeface="+mn-lt"/>
              </a:rPr>
              <a:t>国际标准化组织规定，粒径小于75μm的固体悬浮物定义为粉尘。在大气中粉尘的存在是保持地球温度的主要原因之一，大气中过多或过少的粉尘将对环境产生灾难性的影响。但在生活和工作中，生产性粉尘是人类健康的天敌，是诱发多种疾病的主要原因</a:t>
            </a:r>
          </a:p>
        </p:txBody>
      </p:sp>
      <p:sp>
        <p:nvSpPr>
          <p:cNvPr id="1050296" name="TextBox 6"/>
          <p:cNvSpPr/>
          <p:nvPr/>
        </p:nvSpPr>
        <p:spPr>
          <a:xfrm>
            <a:off x="984250" y="4869180"/>
            <a:ext cx="7098665" cy="418191"/>
          </a:xfrm>
          <a:prstGeom prst="rect">
            <a:avLst/>
          </a:prstGeom>
          <a:noFill/>
          <a:ln w="9525">
            <a:noFill/>
          </a:ln>
        </p:spPr>
        <p:txBody>
          <a:bodyPr wrap="square" anchor="t">
            <a:spAutoFit/>
          </a:bodyPr>
          <a:lstStyle/>
          <a:p>
            <a:pPr fontAlgn="auto">
              <a:lnSpc>
                <a:spcPct val="150000"/>
              </a:lnSpc>
            </a:pPr>
            <a:r>
              <a:rPr lang="zh-CN" altLang="en-US" sz="1600" b="1" dirty="0">
                <a:solidFill>
                  <a:srgbClr val="0070C0"/>
                </a:solidFill>
                <a:cs typeface="+mn-ea"/>
                <a:sym typeface="+mn-lt"/>
              </a:rPr>
              <a:t>粉尘除具有职业健康危害外其爆炸危害也是影响安全生产的重要因素</a:t>
            </a:r>
          </a:p>
        </p:txBody>
      </p:sp>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粉尘危害及控制</a:t>
              </a:r>
            </a:p>
          </p:txBody>
        </p:sp>
      </p:grpSp>
      <p:pic>
        <p:nvPicPr>
          <p:cNvPr id="2" name="图片 1" descr="51miz-E1267392-F7759F9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27800" y="2565400"/>
            <a:ext cx="5006340" cy="375475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0294"/>
                                        </p:tgtEl>
                                        <p:attrNameLst>
                                          <p:attrName>style.visibility</p:attrName>
                                        </p:attrNameLst>
                                      </p:cBhvr>
                                      <p:to>
                                        <p:strVal val="visible"/>
                                      </p:to>
                                    </p:set>
                                    <p:anim calcmode="lin" valueType="num">
                                      <p:cBhvr>
                                        <p:cTn id="7" dur="500" fill="hold"/>
                                        <p:tgtEl>
                                          <p:spTgt spid="1050294"/>
                                        </p:tgtEl>
                                        <p:attrNameLst>
                                          <p:attrName>ppt_w</p:attrName>
                                        </p:attrNameLst>
                                      </p:cBhvr>
                                      <p:tavLst>
                                        <p:tav tm="0">
                                          <p:val>
                                            <p:fltVal val="0"/>
                                          </p:val>
                                        </p:tav>
                                        <p:tav tm="100000">
                                          <p:val>
                                            <p:strVal val="#ppt_w"/>
                                          </p:val>
                                        </p:tav>
                                      </p:tavLst>
                                    </p:anim>
                                    <p:anim calcmode="lin" valueType="num">
                                      <p:cBhvr>
                                        <p:cTn id="8" dur="500" fill="hold"/>
                                        <p:tgtEl>
                                          <p:spTgt spid="1050294"/>
                                        </p:tgtEl>
                                        <p:attrNameLst>
                                          <p:attrName>ppt_h</p:attrName>
                                        </p:attrNameLst>
                                      </p:cBhvr>
                                      <p:tavLst>
                                        <p:tav tm="0">
                                          <p:val>
                                            <p:fltVal val="0"/>
                                          </p:val>
                                        </p:tav>
                                        <p:tav tm="100000">
                                          <p:val>
                                            <p:strVal val="#ppt_h"/>
                                          </p:val>
                                        </p:tav>
                                      </p:tavLst>
                                    </p:anim>
                                    <p:animEffect transition="in" filter="fade">
                                      <p:cBhvr>
                                        <p:cTn id="9" dur="500"/>
                                        <p:tgtEl>
                                          <p:spTgt spid="105029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050295"/>
                                        </p:tgtEl>
                                        <p:attrNameLst>
                                          <p:attrName>style.visibility</p:attrName>
                                        </p:attrNameLst>
                                      </p:cBhvr>
                                      <p:to>
                                        <p:strVal val="visible"/>
                                      </p:to>
                                    </p:set>
                                    <p:anim calcmode="lin" valueType="num">
                                      <p:cBhvr>
                                        <p:cTn id="13" dur="500" fill="hold"/>
                                        <p:tgtEl>
                                          <p:spTgt spid="1050295"/>
                                        </p:tgtEl>
                                        <p:attrNameLst>
                                          <p:attrName>ppt_w</p:attrName>
                                        </p:attrNameLst>
                                      </p:cBhvr>
                                      <p:tavLst>
                                        <p:tav tm="0">
                                          <p:val>
                                            <p:fltVal val="0"/>
                                          </p:val>
                                        </p:tav>
                                        <p:tav tm="100000">
                                          <p:val>
                                            <p:strVal val="#ppt_w"/>
                                          </p:val>
                                        </p:tav>
                                      </p:tavLst>
                                    </p:anim>
                                    <p:anim calcmode="lin" valueType="num">
                                      <p:cBhvr>
                                        <p:cTn id="14" dur="500" fill="hold"/>
                                        <p:tgtEl>
                                          <p:spTgt spid="1050295"/>
                                        </p:tgtEl>
                                        <p:attrNameLst>
                                          <p:attrName>ppt_h</p:attrName>
                                        </p:attrNameLst>
                                      </p:cBhvr>
                                      <p:tavLst>
                                        <p:tav tm="0">
                                          <p:val>
                                            <p:fltVal val="0"/>
                                          </p:val>
                                        </p:tav>
                                        <p:tav tm="100000">
                                          <p:val>
                                            <p:strVal val="#ppt_h"/>
                                          </p:val>
                                        </p:tav>
                                      </p:tavLst>
                                    </p:anim>
                                    <p:animEffect transition="in" filter="fade">
                                      <p:cBhvr>
                                        <p:cTn id="15" dur="500"/>
                                        <p:tgtEl>
                                          <p:spTgt spid="1050295"/>
                                        </p:tgtEl>
                                      </p:cBhvr>
                                    </p:animEffect>
                                  </p:childTnLst>
                                </p:cTn>
                              </p:par>
                            </p:childTnLst>
                          </p:cTn>
                        </p:par>
                        <p:par>
                          <p:cTn id="16" fill="hold">
                            <p:stCondLst>
                              <p:cond delay="1000"/>
                            </p:stCondLst>
                            <p:childTnLst>
                              <p:par>
                                <p:cTn id="17" presetID="34" presetClass="entr" presetSubtype="0" fill="hold" grpId="0" nodeType="afterEffect">
                                  <p:stCondLst>
                                    <p:cond delay="0"/>
                                  </p:stCondLst>
                                  <p:childTnLst>
                                    <p:set>
                                      <p:cBhvr>
                                        <p:cTn id="18" dur="1" fill="hold">
                                          <p:stCondLst>
                                            <p:cond delay="0"/>
                                          </p:stCondLst>
                                        </p:cTn>
                                        <p:tgtEl>
                                          <p:spTgt spid="1050296"/>
                                        </p:tgtEl>
                                        <p:attrNameLst>
                                          <p:attrName>style.visibility</p:attrName>
                                        </p:attrNameLst>
                                      </p:cBhvr>
                                      <p:to>
                                        <p:strVal val="visible"/>
                                      </p:to>
                                    </p:set>
                                    <p:anim from="(-#ppt_w/2)" to="(#ppt_x)" calcmode="lin" valueType="num">
                                      <p:cBhvr>
                                        <p:cTn id="19" dur="600" fill="hold">
                                          <p:stCondLst>
                                            <p:cond delay="0"/>
                                          </p:stCondLst>
                                        </p:cTn>
                                        <p:tgtEl>
                                          <p:spTgt spid="1050296"/>
                                        </p:tgtEl>
                                        <p:attrNameLst>
                                          <p:attrName>ppt_x</p:attrName>
                                        </p:attrNameLst>
                                      </p:cBhvr>
                                    </p:anim>
                                    <p:anim from="0" to="-1.0" calcmode="lin" valueType="num">
                                      <p:cBhvr>
                                        <p:cTn id="20" dur="200" decel="50000" autoRev="1" fill="hold">
                                          <p:stCondLst>
                                            <p:cond delay="600"/>
                                          </p:stCondLst>
                                        </p:cTn>
                                        <p:tgtEl>
                                          <p:spTgt spid="1050296"/>
                                        </p:tgtEl>
                                        <p:attrNameLst>
                                          <p:attrName>xshear</p:attrName>
                                        </p:attrNameLst>
                                      </p:cBhvr>
                                    </p:anim>
                                    <p:animScale>
                                      <p:cBhvr>
                                        <p:cTn id="21" dur="200" decel="100000" autoRev="1" fill="hold">
                                          <p:stCondLst>
                                            <p:cond delay="600"/>
                                          </p:stCondLst>
                                        </p:cTn>
                                        <p:tgtEl>
                                          <p:spTgt spid="1050296"/>
                                        </p:tgtEl>
                                      </p:cBhvr>
                                      <p:from x="100000" y="100000"/>
                                      <p:to x="80000" y="100000"/>
                                    </p:animScale>
                                    <p:anim by="(#ppt_h/3+#ppt_w*0.1)" calcmode="lin" valueType="num">
                                      <p:cBhvr additive="sum">
                                        <p:cTn id="22" dur="200" decel="100000" autoRev="1" fill="hold">
                                          <p:stCondLst>
                                            <p:cond delay="600"/>
                                          </p:stCondLst>
                                        </p:cTn>
                                        <p:tgtEl>
                                          <p:spTgt spid="105029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294" grpId="0"/>
      <p:bldP spid="1050295" grpId="0"/>
      <p:bldP spid="105029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6240" y="476250"/>
            <a:ext cx="3937000" cy="775335"/>
            <a:chOff x="641" y="637"/>
            <a:chExt cx="6200" cy="1221"/>
          </a:xfrm>
        </p:grpSpPr>
        <p:pic>
          <p:nvPicPr>
            <p:cNvPr id="3" name="图片 2" descr="51miz-E1225290-5CC24B11"/>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4" name="文本框 3"/>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粉尘危害及控制</a:t>
              </a:r>
            </a:p>
          </p:txBody>
        </p:sp>
      </p:grpSp>
      <p:grpSp>
        <p:nvGrpSpPr>
          <p:cNvPr id="24" name="组合 23"/>
          <p:cNvGrpSpPr/>
          <p:nvPr/>
        </p:nvGrpSpPr>
        <p:grpSpPr>
          <a:xfrm>
            <a:off x="911225" y="1845310"/>
            <a:ext cx="10253264" cy="4034790"/>
            <a:chOff x="340" y="2596"/>
            <a:chExt cx="18519" cy="7287"/>
          </a:xfrm>
        </p:grpSpPr>
        <p:sp>
          <p:nvSpPr>
            <p:cNvPr id="8" name="矩形 7"/>
            <p:cNvSpPr/>
            <p:nvPr>
              <p:custDataLst>
                <p:tags r:id="rId2"/>
              </p:custDataLst>
            </p:nvPr>
          </p:nvSpPr>
          <p:spPr>
            <a:xfrm>
              <a:off x="340" y="2596"/>
              <a:ext cx="1641" cy="153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9" name="矩形 8"/>
            <p:cNvSpPr/>
            <p:nvPr>
              <p:custDataLst>
                <p:tags r:id="rId3"/>
              </p:custDataLst>
            </p:nvPr>
          </p:nvSpPr>
          <p:spPr>
            <a:xfrm>
              <a:off x="1980" y="2596"/>
              <a:ext cx="16879" cy="1536"/>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 name="文本框 16"/>
            <p:cNvSpPr txBox="1"/>
            <p:nvPr>
              <p:custDataLst>
                <p:tags r:id="rId4"/>
              </p:custDataLst>
            </p:nvPr>
          </p:nvSpPr>
          <p:spPr>
            <a:xfrm>
              <a:off x="2500" y="2689"/>
              <a:ext cx="15077" cy="1352"/>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marL="0" lvl="0" indent="0" algn="l">
                <a:lnSpc>
                  <a:spcPct val="120000"/>
                </a:lnSpc>
                <a:spcBef>
                  <a:spcPts val="0"/>
                </a:spcBef>
                <a:spcAft>
                  <a:spcPts val="0"/>
                </a:spcAft>
                <a:buSzPct val="100000"/>
                <a:buFontTx/>
              </a:pPr>
              <a:r>
                <a:rPr lang="en-US" sz="1600" spc="100" dirty="0">
                  <a:solidFill>
                    <a:schemeClr val="tx1">
                      <a:lumMod val="75000"/>
                      <a:lumOff val="25000"/>
                    </a:schemeClr>
                  </a:solidFill>
                  <a:cs typeface="+mn-ea"/>
                  <a:sym typeface="+mn-lt"/>
                </a:rPr>
                <a:t>固体物质的机械加工或粉碎，如金属研磨、切削、钻孔、爆破、破碎、磨粉、农林产品加工等</a:t>
              </a:r>
            </a:p>
          </p:txBody>
        </p:sp>
        <p:sp>
          <p:nvSpPr>
            <p:cNvPr id="10" name="矩形 9"/>
            <p:cNvSpPr/>
            <p:nvPr>
              <p:custDataLst>
                <p:tags r:id="rId5"/>
              </p:custDataLst>
            </p:nvPr>
          </p:nvSpPr>
          <p:spPr>
            <a:xfrm>
              <a:off x="340" y="4513"/>
              <a:ext cx="1641" cy="153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1" name="矩形 10"/>
            <p:cNvSpPr/>
            <p:nvPr>
              <p:custDataLst>
                <p:tags r:id="rId6"/>
              </p:custDataLst>
            </p:nvPr>
          </p:nvSpPr>
          <p:spPr>
            <a:xfrm>
              <a:off x="1980" y="4513"/>
              <a:ext cx="16879" cy="1536"/>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8" name="文本框 17"/>
            <p:cNvSpPr txBox="1"/>
            <p:nvPr>
              <p:custDataLst>
                <p:tags r:id="rId7"/>
              </p:custDataLst>
            </p:nvPr>
          </p:nvSpPr>
          <p:spPr>
            <a:xfrm>
              <a:off x="2499" y="4604"/>
              <a:ext cx="16089" cy="1352"/>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marL="0" lvl="0" indent="0" algn="l">
                <a:lnSpc>
                  <a:spcPct val="120000"/>
                </a:lnSpc>
                <a:spcBef>
                  <a:spcPts val="0"/>
                </a:spcBef>
                <a:spcAft>
                  <a:spcPts val="0"/>
                </a:spcAft>
                <a:buSzPct val="100000"/>
                <a:buFontTx/>
              </a:pPr>
              <a:r>
                <a:rPr lang="zh-CN" altLang="en-US" sz="1600" spc="100" dirty="0">
                  <a:solidFill>
                    <a:schemeClr val="tx1">
                      <a:lumMod val="75000"/>
                      <a:lumOff val="25000"/>
                    </a:schemeClr>
                  </a:solidFill>
                  <a:cs typeface="+mn-ea"/>
                  <a:sym typeface="+mn-lt"/>
                </a:rPr>
                <a:t>物质加热时产生的蒸气在空气中凝结或被氧化所形成的尘粒，如金属熔炼，焊接、浇铸等</a:t>
              </a:r>
            </a:p>
          </p:txBody>
        </p:sp>
        <p:sp>
          <p:nvSpPr>
            <p:cNvPr id="12" name="矩形 11"/>
            <p:cNvSpPr/>
            <p:nvPr>
              <p:custDataLst>
                <p:tags r:id="rId8"/>
              </p:custDataLst>
            </p:nvPr>
          </p:nvSpPr>
          <p:spPr>
            <a:xfrm>
              <a:off x="340" y="6429"/>
              <a:ext cx="1641" cy="153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3" name="矩形 12"/>
            <p:cNvSpPr/>
            <p:nvPr>
              <p:custDataLst>
                <p:tags r:id="rId9"/>
              </p:custDataLst>
            </p:nvPr>
          </p:nvSpPr>
          <p:spPr>
            <a:xfrm>
              <a:off x="1980" y="6429"/>
              <a:ext cx="16879" cy="1536"/>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文本框 18"/>
            <p:cNvSpPr txBox="1"/>
            <p:nvPr>
              <p:custDataLst>
                <p:tags r:id="rId10"/>
              </p:custDataLst>
            </p:nvPr>
          </p:nvSpPr>
          <p:spPr>
            <a:xfrm>
              <a:off x="2499" y="6522"/>
              <a:ext cx="16089" cy="1352"/>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marL="0" lvl="0" indent="0" algn="l">
                <a:lnSpc>
                  <a:spcPct val="120000"/>
                </a:lnSpc>
                <a:spcBef>
                  <a:spcPts val="0"/>
                </a:spcBef>
                <a:spcAft>
                  <a:spcPts val="0"/>
                </a:spcAft>
                <a:buSzPct val="100000"/>
                <a:buFontTx/>
              </a:pPr>
              <a:r>
                <a:rPr lang="zh-CN" altLang="en-US" sz="1600" spc="100" dirty="0">
                  <a:solidFill>
                    <a:schemeClr val="tx1">
                      <a:lumMod val="75000"/>
                      <a:lumOff val="25000"/>
                    </a:schemeClr>
                  </a:solidFill>
                  <a:cs typeface="+mn-ea"/>
                  <a:sym typeface="+mn-lt"/>
                </a:rPr>
                <a:t>铸件的翻砂、清砂粉状物质的混合，过筛、包装、搬运等操作过程中，以及沉积的粉尘由于振动或气流运动，使沉积的粉尘重又浮游于空气中(产生二次扬尘)也是粉尘的来源</a:t>
              </a:r>
            </a:p>
          </p:txBody>
        </p:sp>
        <p:sp>
          <p:nvSpPr>
            <p:cNvPr id="20" name="矩形 19"/>
            <p:cNvSpPr/>
            <p:nvPr>
              <p:custDataLst>
                <p:tags r:id="rId11"/>
              </p:custDataLst>
            </p:nvPr>
          </p:nvSpPr>
          <p:spPr>
            <a:xfrm>
              <a:off x="340" y="8347"/>
              <a:ext cx="1641" cy="153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矩形 20"/>
            <p:cNvSpPr/>
            <p:nvPr>
              <p:custDataLst>
                <p:tags r:id="rId12"/>
              </p:custDataLst>
            </p:nvPr>
          </p:nvSpPr>
          <p:spPr>
            <a:xfrm>
              <a:off x="1980" y="8347"/>
              <a:ext cx="16879" cy="1536"/>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3" name="文本框 22"/>
            <p:cNvSpPr txBox="1"/>
            <p:nvPr>
              <p:custDataLst>
                <p:tags r:id="rId13"/>
              </p:custDataLst>
            </p:nvPr>
          </p:nvSpPr>
          <p:spPr>
            <a:xfrm>
              <a:off x="2499" y="8439"/>
              <a:ext cx="16089" cy="1352"/>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marL="0" lvl="0" indent="0" algn="l">
                <a:lnSpc>
                  <a:spcPct val="120000"/>
                </a:lnSpc>
                <a:spcBef>
                  <a:spcPts val="0"/>
                </a:spcBef>
                <a:spcAft>
                  <a:spcPts val="0"/>
                </a:spcAft>
                <a:buSzPct val="100000"/>
                <a:buFontTx/>
              </a:pPr>
              <a:r>
                <a:rPr lang="zh-CN" altLang="en-US" sz="1600" spc="100" dirty="0">
                  <a:solidFill>
                    <a:schemeClr val="tx1">
                      <a:lumMod val="75000"/>
                      <a:lumOff val="25000"/>
                    </a:schemeClr>
                  </a:solidFill>
                  <a:cs typeface="+mn-ea"/>
                  <a:sym typeface="+mn-lt"/>
                </a:rPr>
                <a:t>有机物质不完全燃烧所形成的微粒，如木材、油、煤类等燃烧时所产生的烟尘等</a:t>
              </a:r>
            </a:p>
          </p:txBody>
        </p:sp>
        <p:sp>
          <p:nvSpPr>
            <p:cNvPr id="15" name="文本框 14"/>
            <p:cNvSpPr txBox="1"/>
            <p:nvPr>
              <p:custDataLst>
                <p:tags r:id="rId14"/>
              </p:custDataLst>
            </p:nvPr>
          </p:nvSpPr>
          <p:spPr>
            <a:xfrm>
              <a:off x="748" y="6625"/>
              <a:ext cx="825" cy="1144"/>
            </a:xfrm>
            <a:prstGeom prst="rect">
              <a:avLst/>
            </a:prstGeom>
            <a:noFill/>
          </p:spPr>
          <p:txBody>
            <a:bodyPr wrap="square" rtlCol="0">
              <a:normAutofit fontScale="97500"/>
            </a:bodyPr>
            <a:lstStyle/>
            <a:p>
              <a:r>
                <a:rPr lang="en-US" altLang="zh-CN" sz="3600" b="1">
                  <a:solidFill>
                    <a:schemeClr val="bg1"/>
                  </a:solidFill>
                  <a:cs typeface="+mn-ea"/>
                  <a:sym typeface="+mn-lt"/>
                </a:rPr>
                <a:t>3</a:t>
              </a:r>
            </a:p>
          </p:txBody>
        </p:sp>
        <p:sp>
          <p:nvSpPr>
            <p:cNvPr id="14" name="文本框 13"/>
            <p:cNvSpPr txBox="1"/>
            <p:nvPr>
              <p:custDataLst>
                <p:tags r:id="rId15"/>
              </p:custDataLst>
            </p:nvPr>
          </p:nvSpPr>
          <p:spPr>
            <a:xfrm>
              <a:off x="748" y="4708"/>
              <a:ext cx="825" cy="1144"/>
            </a:xfrm>
            <a:prstGeom prst="rect">
              <a:avLst/>
            </a:prstGeom>
            <a:noFill/>
          </p:spPr>
          <p:txBody>
            <a:bodyPr wrap="square" rtlCol="0">
              <a:normAutofit fontScale="97500"/>
            </a:bodyPr>
            <a:lstStyle/>
            <a:p>
              <a:r>
                <a:rPr lang="en-US" altLang="zh-CN" sz="3600" b="1">
                  <a:solidFill>
                    <a:schemeClr val="bg1"/>
                  </a:solidFill>
                  <a:cs typeface="+mn-ea"/>
                  <a:sym typeface="+mn-lt"/>
                </a:rPr>
                <a:t>2</a:t>
              </a:r>
            </a:p>
          </p:txBody>
        </p:sp>
        <p:sp>
          <p:nvSpPr>
            <p:cNvPr id="16" name="文本框 15"/>
            <p:cNvSpPr txBox="1"/>
            <p:nvPr>
              <p:custDataLst>
                <p:tags r:id="rId16"/>
              </p:custDataLst>
            </p:nvPr>
          </p:nvSpPr>
          <p:spPr>
            <a:xfrm>
              <a:off x="748" y="2792"/>
              <a:ext cx="825" cy="1144"/>
            </a:xfrm>
            <a:prstGeom prst="rect">
              <a:avLst/>
            </a:prstGeom>
            <a:noFill/>
          </p:spPr>
          <p:txBody>
            <a:bodyPr wrap="square" rtlCol="0">
              <a:normAutofit fontScale="97500"/>
            </a:bodyPr>
            <a:lstStyle/>
            <a:p>
              <a:r>
                <a:rPr lang="en-US" altLang="zh-CN" sz="3600" b="1">
                  <a:solidFill>
                    <a:schemeClr val="bg1"/>
                  </a:solidFill>
                  <a:cs typeface="+mn-ea"/>
                  <a:sym typeface="+mn-lt"/>
                </a:rPr>
                <a:t>1</a:t>
              </a:r>
            </a:p>
          </p:txBody>
        </p:sp>
        <p:sp>
          <p:nvSpPr>
            <p:cNvPr id="22" name="文本框 21"/>
            <p:cNvSpPr txBox="1"/>
            <p:nvPr>
              <p:custDataLst>
                <p:tags r:id="rId17"/>
              </p:custDataLst>
            </p:nvPr>
          </p:nvSpPr>
          <p:spPr>
            <a:xfrm>
              <a:off x="749" y="8543"/>
              <a:ext cx="825" cy="1144"/>
            </a:xfrm>
            <a:prstGeom prst="rect">
              <a:avLst/>
            </a:prstGeom>
            <a:noFill/>
          </p:spPr>
          <p:txBody>
            <a:bodyPr wrap="square" rtlCol="0">
              <a:normAutofit fontScale="97500"/>
            </a:bodyPr>
            <a:lstStyle/>
            <a:p>
              <a:r>
                <a:rPr lang="en-US" altLang="zh-CN" sz="3600" b="1">
                  <a:solidFill>
                    <a:schemeClr val="bg1"/>
                  </a:solidFill>
                  <a:cs typeface="+mn-ea"/>
                  <a:sym typeface="+mn-lt"/>
                </a:rPr>
                <a:t>4</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接连接符 21"/>
          <p:cNvCxnSpPr/>
          <p:nvPr/>
        </p:nvCxnSpPr>
        <p:spPr>
          <a:xfrm flipV="1">
            <a:off x="2226945" y="3743325"/>
            <a:ext cx="7744460" cy="0"/>
          </a:xfrm>
          <a:prstGeom prst="line">
            <a:avLst/>
          </a:prstGeom>
          <a:solidFill>
            <a:srgbClr val="EDA048"/>
          </a:solidFill>
          <a:ln w="19050">
            <a:solidFill>
              <a:srgbClr val="44546A">
                <a:lumMod val="75000"/>
              </a:srgbClr>
            </a:solidFill>
            <a:prstDash val="sysDot"/>
          </a:ln>
        </p:spPr>
        <p:style>
          <a:lnRef idx="1">
            <a:srgbClr val="EB4D40"/>
          </a:lnRef>
          <a:fillRef idx="0">
            <a:srgbClr val="EB4D40"/>
          </a:fillRef>
          <a:effectRef idx="0">
            <a:srgbClr val="EB4D40"/>
          </a:effectRef>
          <a:fontRef idx="minor">
            <a:sysClr val="windowText" lastClr="000000"/>
          </a:fontRef>
        </p:style>
      </p:cxnSp>
      <p:grpSp>
        <p:nvGrpSpPr>
          <p:cNvPr id="73" name="组合 72"/>
          <p:cNvGrpSpPr/>
          <p:nvPr/>
        </p:nvGrpSpPr>
        <p:grpSpPr>
          <a:xfrm>
            <a:off x="1391920" y="2853055"/>
            <a:ext cx="1798320" cy="2360930"/>
            <a:chOff x="2192" y="4493"/>
            <a:chExt cx="2832" cy="3718"/>
          </a:xfrm>
        </p:grpSpPr>
        <p:sp>
          <p:nvSpPr>
            <p:cNvPr id="28" name="ïṧḻîḑe"/>
            <p:cNvSpPr/>
            <p:nvPr/>
          </p:nvSpPr>
          <p:spPr>
            <a:xfrm flipV="1">
              <a:off x="3434" y="5778"/>
              <a:ext cx="249" cy="249"/>
            </a:xfrm>
            <a:prstGeom prst="ellipse">
              <a:avLst/>
            </a:prstGeom>
            <a:solidFill>
              <a:srgbClr val="0070C0"/>
            </a:solidFill>
            <a:ln>
              <a:noFill/>
            </a:ln>
          </p:spPr>
          <p:style>
            <a:lnRef idx="2">
              <a:srgbClr val="EB4D40">
                <a:shade val="50000"/>
              </a:srgbClr>
            </a:lnRef>
            <a:fillRef idx="1">
              <a:srgbClr val="EB4D40"/>
            </a:fillRef>
            <a:effectRef idx="0">
              <a:srgbClr val="EB4D40"/>
            </a:effectRef>
            <a:fontRef idx="minor">
              <a:sysClr val="window" lastClr="FFFFFF"/>
            </a:fontRef>
          </p:style>
          <p:txBody>
            <a:bodyPr anchor="ctr">
              <a:scene3d>
                <a:camera prst="orthographicFront"/>
                <a:lightRig rig="threePt" dir="t"/>
              </a:scene3d>
              <a:sp3d contourW="12700"/>
            </a:bodyPr>
            <a:lstStyle/>
            <a:p>
              <a:pPr algn="ctr"/>
              <a:endParaRPr sz="1355">
                <a:cs typeface="+mn-ea"/>
                <a:sym typeface="+mn-lt"/>
              </a:endParaRPr>
            </a:p>
          </p:txBody>
        </p:sp>
        <p:sp>
          <p:nvSpPr>
            <p:cNvPr id="29" name="îŝḻíḋé"/>
            <p:cNvSpPr/>
            <p:nvPr/>
          </p:nvSpPr>
          <p:spPr>
            <a:xfrm>
              <a:off x="2192" y="4493"/>
              <a:ext cx="2732" cy="1064"/>
            </a:xfrm>
            <a:custGeom>
              <a:avLst/>
              <a:gdLst/>
              <a:ahLst/>
              <a:cxnLst/>
              <a:rect l="l" t="t" r="r" b="b"/>
              <a:pathLst>
                <a:path w="1296908" h="519689">
                  <a:moveTo>
                    <a:pt x="0" y="0"/>
                  </a:moveTo>
                  <a:lnTo>
                    <a:pt x="1296908" y="0"/>
                  </a:lnTo>
                  <a:lnTo>
                    <a:pt x="1296908" y="360208"/>
                  </a:lnTo>
                  <a:lnTo>
                    <a:pt x="740953" y="360208"/>
                  </a:lnTo>
                  <a:lnTo>
                    <a:pt x="648454" y="519689"/>
                  </a:lnTo>
                  <a:lnTo>
                    <a:pt x="555956" y="360208"/>
                  </a:lnTo>
                  <a:lnTo>
                    <a:pt x="0" y="360208"/>
                  </a:lnTo>
                  <a:close/>
                </a:path>
              </a:pathLst>
            </a:custGeom>
            <a:solidFill>
              <a:srgbClr val="0070C0"/>
            </a:solidFill>
            <a:ln w="6350">
              <a:noFill/>
            </a:ln>
          </p:spPr>
          <p:style>
            <a:lnRef idx="2">
              <a:srgbClr val="EB4D40">
                <a:shade val="50000"/>
              </a:srgbClr>
            </a:lnRef>
            <a:fillRef idx="1">
              <a:srgbClr val="EB4D40"/>
            </a:fillRef>
            <a:effectRef idx="0">
              <a:srgbClr val="EB4D40"/>
            </a:effectRef>
            <a:fontRef idx="minor">
              <a:sysClr val="window" lastClr="FFFFFF"/>
            </a:fontRef>
          </p:style>
          <p:txBody>
            <a:bodyPr wrap="none" tIns="144000" anchor="t" anchorCtr="1">
              <a:normAutofit/>
              <a:scene3d>
                <a:camera prst="orthographicFront"/>
                <a:lightRig rig="threePt" dir="t"/>
              </a:scene3d>
              <a:sp3d contourW="12700"/>
            </a:bodyPr>
            <a:lstStyle/>
            <a:p>
              <a:pPr algn="ctr">
                <a:buClr>
                  <a:prstClr val="white"/>
                </a:buClr>
                <a:defRPr/>
              </a:pPr>
              <a:r>
                <a:rPr lang="en-US" altLang="zh-CN" sz="1355" b="1" dirty="0">
                  <a:solidFill>
                    <a:sysClr val="window" lastClr="FFFFFF"/>
                  </a:solidFill>
                  <a:cs typeface="+mn-ea"/>
                  <a:sym typeface="+mn-lt"/>
                </a:rPr>
                <a:t>1949-1998</a:t>
              </a:r>
            </a:p>
          </p:txBody>
        </p:sp>
        <p:sp>
          <p:nvSpPr>
            <p:cNvPr id="51" name="文本框 6"/>
            <p:cNvSpPr txBox="1"/>
            <p:nvPr/>
          </p:nvSpPr>
          <p:spPr bwMode="auto">
            <a:xfrm>
              <a:off x="2192" y="6307"/>
              <a:ext cx="2833" cy="1905"/>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ysClr val="windowText" lastClr="000000">
                          <a:lumMod val="50000"/>
                          <a:lumOff val="50000"/>
                        </a:sysClr>
                      </a:gs>
                      <a:gs pos="100000">
                        <a:sysClr val="windowText" lastClr="000000">
                          <a:lumMod val="65000"/>
                          <a:lumOff val="35000"/>
                        </a:sysClr>
                      </a:gs>
                    </a:gsLst>
                    <a:lin ang="5400000" scaled="1"/>
                  </a:gradFill>
                  <a:effectLst/>
                  <a:uLnTx/>
                  <a:uFillTx/>
                </a:defRPr>
              </a:lvl1pPr>
              <a:lvl2pPr marL="4572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gn="l" eaLnBrk="1" hangingPunct="1">
                <a:defRPr/>
              </a:pPr>
              <a:r>
                <a:rPr lang="zh-CN" altLang="en-US" sz="1400" dirty="0" smtClean="0">
                  <a:solidFill>
                    <a:sysClr val="windowText" lastClr="000000">
                      <a:lumMod val="75000"/>
                      <a:lumOff val="25000"/>
                    </a:sysClr>
                  </a:solidFill>
                  <a:cs typeface="+mn-ea"/>
                  <a:sym typeface="+mn-lt"/>
                </a:rPr>
                <a:t>工作场所职业卫生监管工作主要以劳动部门为主，劳动部门和卫生部门共同负责</a:t>
              </a:r>
            </a:p>
          </p:txBody>
        </p:sp>
      </p:grpSp>
      <p:grpSp>
        <p:nvGrpSpPr>
          <p:cNvPr id="67" name="组合 66"/>
          <p:cNvGrpSpPr/>
          <p:nvPr/>
        </p:nvGrpSpPr>
        <p:grpSpPr>
          <a:xfrm>
            <a:off x="407035" y="404495"/>
            <a:ext cx="3282950" cy="775335"/>
            <a:chOff x="641" y="637"/>
            <a:chExt cx="517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749" y="837"/>
              <a:ext cx="4062"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职业健康形势</a:t>
              </a:r>
            </a:p>
          </p:txBody>
        </p:sp>
      </p:grpSp>
      <p:grpSp>
        <p:nvGrpSpPr>
          <p:cNvPr id="74" name="组合 73"/>
          <p:cNvGrpSpPr/>
          <p:nvPr/>
        </p:nvGrpSpPr>
        <p:grpSpPr>
          <a:xfrm>
            <a:off x="3317240" y="1917065"/>
            <a:ext cx="1799590" cy="2731770"/>
            <a:chOff x="5224" y="3019"/>
            <a:chExt cx="2834" cy="4302"/>
          </a:xfrm>
        </p:grpSpPr>
        <p:sp>
          <p:nvSpPr>
            <p:cNvPr id="30" name="íṡļiḍè"/>
            <p:cNvSpPr/>
            <p:nvPr/>
          </p:nvSpPr>
          <p:spPr>
            <a:xfrm flipV="1">
              <a:off x="6471" y="5778"/>
              <a:ext cx="249" cy="249"/>
            </a:xfrm>
            <a:prstGeom prst="ellipse">
              <a:avLst/>
            </a:prstGeom>
            <a:solidFill>
              <a:srgbClr val="0070C0"/>
            </a:solidFill>
            <a:ln>
              <a:noFill/>
            </a:ln>
          </p:spPr>
          <p:style>
            <a:lnRef idx="2">
              <a:srgbClr val="EB4D40">
                <a:shade val="50000"/>
              </a:srgbClr>
            </a:lnRef>
            <a:fillRef idx="1">
              <a:srgbClr val="EB4D40"/>
            </a:fillRef>
            <a:effectRef idx="0">
              <a:srgbClr val="EB4D40"/>
            </a:effectRef>
            <a:fontRef idx="minor">
              <a:sysClr val="window" lastClr="FFFFFF"/>
            </a:fontRef>
          </p:style>
          <p:txBody>
            <a:bodyPr anchor="ctr">
              <a:scene3d>
                <a:camera prst="orthographicFront"/>
                <a:lightRig rig="threePt" dir="t"/>
              </a:scene3d>
              <a:sp3d contourW="12700"/>
            </a:bodyPr>
            <a:lstStyle/>
            <a:p>
              <a:pPr algn="ctr"/>
              <a:endParaRPr sz="1355">
                <a:cs typeface="+mn-ea"/>
                <a:sym typeface="+mn-lt"/>
              </a:endParaRPr>
            </a:p>
          </p:txBody>
        </p:sp>
        <p:sp>
          <p:nvSpPr>
            <p:cNvPr id="31" name="îṡḷiḑé"/>
            <p:cNvSpPr/>
            <p:nvPr/>
          </p:nvSpPr>
          <p:spPr>
            <a:xfrm flipV="1">
              <a:off x="5230" y="6257"/>
              <a:ext cx="2732" cy="1064"/>
            </a:xfrm>
            <a:custGeom>
              <a:avLst/>
              <a:gdLst/>
              <a:ahLst/>
              <a:cxnLst/>
              <a:rect l="l" t="t" r="r" b="b"/>
              <a:pathLst>
                <a:path w="1296908" h="519689">
                  <a:moveTo>
                    <a:pt x="0" y="0"/>
                  </a:moveTo>
                  <a:lnTo>
                    <a:pt x="1296908" y="0"/>
                  </a:lnTo>
                  <a:lnTo>
                    <a:pt x="1296908" y="360208"/>
                  </a:lnTo>
                  <a:lnTo>
                    <a:pt x="740953" y="360208"/>
                  </a:lnTo>
                  <a:lnTo>
                    <a:pt x="648454" y="519689"/>
                  </a:lnTo>
                  <a:lnTo>
                    <a:pt x="555956" y="360208"/>
                  </a:lnTo>
                  <a:lnTo>
                    <a:pt x="0" y="360208"/>
                  </a:lnTo>
                  <a:close/>
                </a:path>
              </a:pathLst>
            </a:custGeom>
            <a:solidFill>
              <a:srgbClr val="0070C0"/>
            </a:solidFill>
            <a:ln w="6350">
              <a:noFill/>
            </a:ln>
          </p:spPr>
          <p:style>
            <a:lnRef idx="2">
              <a:srgbClr val="EB4D40">
                <a:shade val="50000"/>
              </a:srgbClr>
            </a:lnRef>
            <a:fillRef idx="1">
              <a:srgbClr val="EB4D40"/>
            </a:fillRef>
            <a:effectRef idx="0">
              <a:srgbClr val="EB4D40"/>
            </a:effectRef>
            <a:fontRef idx="minor">
              <a:sysClr val="window" lastClr="FFFFFF"/>
            </a:fontRef>
          </p:style>
          <p:txBody>
            <a:bodyPr anchor="ctr">
              <a:scene3d>
                <a:camera prst="orthographicFront"/>
                <a:lightRig rig="threePt" dir="t"/>
              </a:scene3d>
              <a:sp3d contourW="12700"/>
            </a:bodyPr>
            <a:lstStyle/>
            <a:p>
              <a:pPr algn="ctr"/>
              <a:endParaRPr sz="1355">
                <a:cs typeface="+mn-ea"/>
                <a:sym typeface="+mn-lt"/>
              </a:endParaRPr>
            </a:p>
          </p:txBody>
        </p:sp>
        <p:sp>
          <p:nvSpPr>
            <p:cNvPr id="47" name="ïṩḻîḋe"/>
            <p:cNvSpPr txBox="1"/>
            <p:nvPr/>
          </p:nvSpPr>
          <p:spPr bwMode="auto">
            <a:xfrm>
              <a:off x="5626" y="6792"/>
              <a:ext cx="1939" cy="3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oAutofit/>
              <a:scene3d>
                <a:camera prst="orthographicFront"/>
                <a:lightRig rig="threePt" dir="t"/>
              </a:scene3d>
              <a:sp3d contourW="12700"/>
            </a:bodyPr>
            <a:lstStyle/>
            <a:p>
              <a:pPr algn="ctr">
                <a:buClr>
                  <a:prstClr val="white"/>
                </a:buClr>
                <a:defRPr/>
              </a:pPr>
              <a:r>
                <a:rPr lang="en-US" altLang="zh-CN" sz="1355" b="1" dirty="0">
                  <a:solidFill>
                    <a:sysClr val="window" lastClr="FFFFFF"/>
                  </a:solidFill>
                  <a:cs typeface="+mn-ea"/>
                  <a:sym typeface="+mn-lt"/>
                </a:rPr>
                <a:t>1998-2003</a:t>
              </a:r>
            </a:p>
          </p:txBody>
        </p:sp>
        <p:sp>
          <p:nvSpPr>
            <p:cNvPr id="68" name="文本框 6"/>
            <p:cNvSpPr txBox="1"/>
            <p:nvPr/>
          </p:nvSpPr>
          <p:spPr bwMode="auto">
            <a:xfrm>
              <a:off x="5224" y="3019"/>
              <a:ext cx="2834" cy="2345"/>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ysClr val="windowText" lastClr="000000">
                          <a:lumMod val="50000"/>
                          <a:lumOff val="50000"/>
                        </a:sysClr>
                      </a:gs>
                      <a:gs pos="100000">
                        <a:sysClr val="windowText" lastClr="000000">
                          <a:lumMod val="65000"/>
                          <a:lumOff val="35000"/>
                        </a:sysClr>
                      </a:gs>
                    </a:gsLst>
                    <a:lin ang="5400000" scaled="1"/>
                  </a:gradFill>
                  <a:effectLst/>
                  <a:uLnTx/>
                  <a:uFillTx/>
                </a:defRPr>
              </a:lvl1pPr>
              <a:lvl2pPr marL="4572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gn="l" eaLnBrk="1" hangingPunct="1">
                <a:defRPr/>
              </a:pPr>
              <a:r>
                <a:rPr lang="zh-CN" altLang="en-US" sz="1400" dirty="0" smtClean="0">
                  <a:solidFill>
                    <a:sysClr val="windowText" lastClr="000000">
                      <a:lumMod val="75000"/>
                      <a:lumOff val="25000"/>
                    </a:sysClr>
                  </a:solidFill>
                  <a:cs typeface="+mn-ea"/>
                  <a:sym typeface="+mn-lt"/>
                </a:rPr>
                <a:t>将劳动部承担的职业卫生监管职能，交由卫生部承担，工作场所职业卫生监管工作全由卫生部门负责</a:t>
              </a:r>
            </a:p>
          </p:txBody>
        </p:sp>
      </p:grpSp>
      <p:grpSp>
        <p:nvGrpSpPr>
          <p:cNvPr id="75" name="组合 74"/>
          <p:cNvGrpSpPr/>
          <p:nvPr/>
        </p:nvGrpSpPr>
        <p:grpSpPr>
          <a:xfrm>
            <a:off x="5217795" y="2853055"/>
            <a:ext cx="1798320" cy="2081530"/>
            <a:chOff x="8217" y="4493"/>
            <a:chExt cx="2832" cy="3278"/>
          </a:xfrm>
        </p:grpSpPr>
        <p:sp>
          <p:nvSpPr>
            <p:cNvPr id="23" name="iślïḍe"/>
            <p:cNvSpPr/>
            <p:nvPr/>
          </p:nvSpPr>
          <p:spPr>
            <a:xfrm flipV="1">
              <a:off x="9509" y="5778"/>
              <a:ext cx="249" cy="249"/>
            </a:xfrm>
            <a:prstGeom prst="ellipse">
              <a:avLst/>
            </a:prstGeom>
            <a:solidFill>
              <a:srgbClr val="0070C0"/>
            </a:solidFill>
            <a:ln>
              <a:noFill/>
            </a:ln>
          </p:spPr>
          <p:style>
            <a:lnRef idx="2">
              <a:srgbClr val="EB4D40">
                <a:shade val="50000"/>
              </a:srgbClr>
            </a:lnRef>
            <a:fillRef idx="1">
              <a:srgbClr val="EB4D40"/>
            </a:fillRef>
            <a:effectRef idx="0">
              <a:srgbClr val="EB4D40"/>
            </a:effectRef>
            <a:fontRef idx="minor">
              <a:sysClr val="window" lastClr="FFFFFF"/>
            </a:fontRef>
          </p:style>
          <p:txBody>
            <a:bodyPr anchor="ctr">
              <a:scene3d>
                <a:camera prst="orthographicFront"/>
                <a:lightRig rig="threePt" dir="t"/>
              </a:scene3d>
              <a:sp3d contourW="12700"/>
            </a:bodyPr>
            <a:lstStyle/>
            <a:p>
              <a:pPr algn="ctr"/>
              <a:endParaRPr sz="1355">
                <a:cs typeface="+mn-ea"/>
                <a:sym typeface="+mn-lt"/>
              </a:endParaRPr>
            </a:p>
          </p:txBody>
        </p:sp>
        <p:sp>
          <p:nvSpPr>
            <p:cNvPr id="24" name="işľîḍé"/>
            <p:cNvSpPr/>
            <p:nvPr/>
          </p:nvSpPr>
          <p:spPr>
            <a:xfrm>
              <a:off x="8268" y="4493"/>
              <a:ext cx="2732" cy="1064"/>
            </a:xfrm>
            <a:custGeom>
              <a:avLst/>
              <a:gdLst/>
              <a:ahLst/>
              <a:cxnLst/>
              <a:rect l="l" t="t" r="r" b="b"/>
              <a:pathLst>
                <a:path w="1296908" h="519689">
                  <a:moveTo>
                    <a:pt x="0" y="0"/>
                  </a:moveTo>
                  <a:lnTo>
                    <a:pt x="1296908" y="0"/>
                  </a:lnTo>
                  <a:lnTo>
                    <a:pt x="1296908" y="360208"/>
                  </a:lnTo>
                  <a:lnTo>
                    <a:pt x="740953" y="360208"/>
                  </a:lnTo>
                  <a:lnTo>
                    <a:pt x="648454" y="519689"/>
                  </a:lnTo>
                  <a:lnTo>
                    <a:pt x="555956" y="360208"/>
                  </a:lnTo>
                  <a:lnTo>
                    <a:pt x="0" y="360208"/>
                  </a:lnTo>
                  <a:close/>
                </a:path>
              </a:pathLst>
            </a:custGeom>
            <a:solidFill>
              <a:srgbClr val="0070C0"/>
            </a:solidFill>
            <a:ln w="6350">
              <a:noFill/>
            </a:ln>
          </p:spPr>
          <p:style>
            <a:lnRef idx="2">
              <a:srgbClr val="EB4D40">
                <a:shade val="50000"/>
              </a:srgbClr>
            </a:lnRef>
            <a:fillRef idx="1">
              <a:srgbClr val="EB4D40"/>
            </a:fillRef>
            <a:effectRef idx="0">
              <a:srgbClr val="EB4D40"/>
            </a:effectRef>
            <a:fontRef idx="minor">
              <a:sysClr val="window" lastClr="FFFFFF"/>
            </a:fontRef>
          </p:style>
          <p:txBody>
            <a:bodyPr wrap="none" tIns="144000" anchor="t" anchorCtr="1">
              <a:normAutofit/>
              <a:scene3d>
                <a:camera prst="orthographicFront"/>
                <a:lightRig rig="threePt" dir="t"/>
              </a:scene3d>
              <a:sp3d contourW="12700"/>
            </a:bodyPr>
            <a:lstStyle/>
            <a:p>
              <a:pPr algn="ctr">
                <a:buClr>
                  <a:prstClr val="white"/>
                </a:buClr>
                <a:defRPr/>
              </a:pPr>
              <a:r>
                <a:rPr lang="en-US" altLang="zh-CN" sz="1355" b="1" dirty="0">
                  <a:solidFill>
                    <a:sysClr val="window" lastClr="FFFFFF"/>
                  </a:solidFill>
                  <a:cs typeface="+mn-ea"/>
                  <a:sym typeface="+mn-lt"/>
                </a:rPr>
                <a:t>2003-2010</a:t>
              </a:r>
            </a:p>
          </p:txBody>
        </p:sp>
        <p:sp>
          <p:nvSpPr>
            <p:cNvPr id="69" name="文本框 6"/>
            <p:cNvSpPr txBox="1"/>
            <p:nvPr/>
          </p:nvSpPr>
          <p:spPr bwMode="auto">
            <a:xfrm>
              <a:off x="8217" y="6307"/>
              <a:ext cx="2833" cy="1464"/>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ysClr val="windowText" lastClr="000000">
                          <a:lumMod val="50000"/>
                          <a:lumOff val="50000"/>
                        </a:sysClr>
                      </a:gs>
                      <a:gs pos="100000">
                        <a:sysClr val="windowText" lastClr="000000">
                          <a:lumMod val="65000"/>
                          <a:lumOff val="35000"/>
                        </a:sysClr>
                      </a:gs>
                    </a:gsLst>
                    <a:lin ang="5400000" scaled="1"/>
                  </a:gradFill>
                  <a:effectLst/>
                  <a:uLnTx/>
                  <a:uFillTx/>
                </a:defRPr>
              </a:lvl1pPr>
              <a:lvl2pPr marL="4572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gn="l" eaLnBrk="1" hangingPunct="1">
                <a:defRPr/>
              </a:pPr>
              <a:r>
                <a:rPr lang="zh-CN" altLang="en-US" sz="1400" dirty="0" smtClean="0">
                  <a:solidFill>
                    <a:sysClr val="windowText" lastClr="000000">
                      <a:lumMod val="75000"/>
                      <a:lumOff val="25000"/>
                    </a:sysClr>
                  </a:solidFill>
                  <a:cs typeface="+mn-ea"/>
                  <a:sym typeface="+mn-lt"/>
                </a:rPr>
                <a:t>工作场所职业卫生监管主要工作划转到安全监管部门</a:t>
              </a:r>
            </a:p>
          </p:txBody>
        </p:sp>
      </p:grpSp>
      <p:grpSp>
        <p:nvGrpSpPr>
          <p:cNvPr id="76" name="组合 75"/>
          <p:cNvGrpSpPr/>
          <p:nvPr/>
        </p:nvGrpSpPr>
        <p:grpSpPr>
          <a:xfrm>
            <a:off x="7176135" y="2196465"/>
            <a:ext cx="1799590" cy="2452370"/>
            <a:chOff x="11301" y="3459"/>
            <a:chExt cx="2834" cy="3862"/>
          </a:xfrm>
        </p:grpSpPr>
        <p:sp>
          <p:nvSpPr>
            <p:cNvPr id="25" name="íṡľíde"/>
            <p:cNvSpPr/>
            <p:nvPr/>
          </p:nvSpPr>
          <p:spPr>
            <a:xfrm flipV="1">
              <a:off x="12547" y="5778"/>
              <a:ext cx="249" cy="249"/>
            </a:xfrm>
            <a:prstGeom prst="ellipse">
              <a:avLst/>
            </a:prstGeom>
            <a:solidFill>
              <a:srgbClr val="0070C0"/>
            </a:solidFill>
            <a:ln>
              <a:noFill/>
            </a:ln>
          </p:spPr>
          <p:style>
            <a:lnRef idx="2">
              <a:srgbClr val="EB4D40">
                <a:shade val="50000"/>
              </a:srgbClr>
            </a:lnRef>
            <a:fillRef idx="1">
              <a:srgbClr val="EB4D40"/>
            </a:fillRef>
            <a:effectRef idx="0">
              <a:srgbClr val="EB4D40"/>
            </a:effectRef>
            <a:fontRef idx="minor">
              <a:sysClr val="window" lastClr="FFFFFF"/>
            </a:fontRef>
          </p:style>
          <p:txBody>
            <a:bodyPr anchor="ctr">
              <a:scene3d>
                <a:camera prst="orthographicFront"/>
                <a:lightRig rig="threePt" dir="t"/>
              </a:scene3d>
              <a:sp3d contourW="12700"/>
            </a:bodyPr>
            <a:lstStyle/>
            <a:p>
              <a:pPr algn="ctr"/>
              <a:endParaRPr sz="1355">
                <a:cs typeface="+mn-ea"/>
                <a:sym typeface="+mn-lt"/>
              </a:endParaRPr>
            </a:p>
          </p:txBody>
        </p:sp>
        <p:sp>
          <p:nvSpPr>
            <p:cNvPr id="26" name="íŝľíḑê"/>
            <p:cNvSpPr/>
            <p:nvPr/>
          </p:nvSpPr>
          <p:spPr>
            <a:xfrm flipV="1">
              <a:off x="11305" y="6257"/>
              <a:ext cx="2732" cy="1064"/>
            </a:xfrm>
            <a:custGeom>
              <a:avLst/>
              <a:gdLst/>
              <a:ahLst/>
              <a:cxnLst/>
              <a:rect l="l" t="t" r="r" b="b"/>
              <a:pathLst>
                <a:path w="1296908" h="519689">
                  <a:moveTo>
                    <a:pt x="0" y="0"/>
                  </a:moveTo>
                  <a:lnTo>
                    <a:pt x="1296908" y="0"/>
                  </a:lnTo>
                  <a:lnTo>
                    <a:pt x="1296908" y="360208"/>
                  </a:lnTo>
                  <a:lnTo>
                    <a:pt x="740953" y="360208"/>
                  </a:lnTo>
                  <a:lnTo>
                    <a:pt x="648454" y="519689"/>
                  </a:lnTo>
                  <a:lnTo>
                    <a:pt x="555956" y="360208"/>
                  </a:lnTo>
                  <a:lnTo>
                    <a:pt x="0" y="360208"/>
                  </a:lnTo>
                  <a:close/>
                </a:path>
              </a:pathLst>
            </a:custGeom>
            <a:solidFill>
              <a:srgbClr val="0070C0"/>
            </a:solidFill>
            <a:ln w="6350">
              <a:noFill/>
            </a:ln>
          </p:spPr>
          <p:style>
            <a:lnRef idx="2">
              <a:srgbClr val="EB4D40">
                <a:shade val="50000"/>
              </a:srgbClr>
            </a:lnRef>
            <a:fillRef idx="1">
              <a:srgbClr val="EB4D40"/>
            </a:fillRef>
            <a:effectRef idx="0">
              <a:srgbClr val="EB4D40"/>
            </a:effectRef>
            <a:fontRef idx="minor">
              <a:sysClr val="window" lastClr="FFFFFF"/>
            </a:fontRef>
          </p:style>
          <p:txBody>
            <a:bodyPr anchor="ctr">
              <a:scene3d>
                <a:camera prst="orthographicFront"/>
                <a:lightRig rig="threePt" dir="t"/>
              </a:scene3d>
              <a:sp3d contourW="12700"/>
            </a:bodyPr>
            <a:lstStyle/>
            <a:p>
              <a:pPr algn="ctr"/>
              <a:endParaRPr sz="1355" dirty="0">
                <a:cs typeface="+mn-ea"/>
                <a:sym typeface="+mn-lt"/>
              </a:endParaRPr>
            </a:p>
          </p:txBody>
        </p:sp>
        <p:sp>
          <p:nvSpPr>
            <p:cNvPr id="27" name="iṩḷiḓé"/>
            <p:cNvSpPr txBox="1"/>
            <p:nvPr/>
          </p:nvSpPr>
          <p:spPr bwMode="auto">
            <a:xfrm>
              <a:off x="11702" y="6792"/>
              <a:ext cx="1939" cy="3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oAutofit/>
              <a:scene3d>
                <a:camera prst="orthographicFront"/>
                <a:lightRig rig="threePt" dir="t"/>
              </a:scene3d>
              <a:sp3d contourW="12700"/>
            </a:bodyPr>
            <a:lstStyle/>
            <a:p>
              <a:pPr algn="ctr">
                <a:buClr>
                  <a:prstClr val="white"/>
                </a:buClr>
                <a:defRPr/>
              </a:pPr>
              <a:r>
                <a:rPr lang="en-US" altLang="zh-CN" sz="1355" b="1" dirty="0">
                  <a:solidFill>
                    <a:sysClr val="window" lastClr="FFFFFF"/>
                  </a:solidFill>
                  <a:cs typeface="+mn-ea"/>
                  <a:sym typeface="+mn-lt"/>
                </a:rPr>
                <a:t>2010年10月</a:t>
              </a:r>
            </a:p>
          </p:txBody>
        </p:sp>
        <p:sp>
          <p:nvSpPr>
            <p:cNvPr id="70" name="文本框 6"/>
            <p:cNvSpPr txBox="1"/>
            <p:nvPr/>
          </p:nvSpPr>
          <p:spPr bwMode="auto">
            <a:xfrm>
              <a:off x="11301" y="3459"/>
              <a:ext cx="2834" cy="1905"/>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ysClr val="windowText" lastClr="000000">
                          <a:lumMod val="50000"/>
                          <a:lumOff val="50000"/>
                        </a:sysClr>
                      </a:gs>
                      <a:gs pos="100000">
                        <a:sysClr val="windowText" lastClr="000000">
                          <a:lumMod val="65000"/>
                          <a:lumOff val="35000"/>
                        </a:sysClr>
                      </a:gs>
                    </a:gsLst>
                    <a:lin ang="5400000" scaled="1"/>
                  </a:gradFill>
                  <a:effectLst/>
                  <a:uLnTx/>
                  <a:uFillTx/>
                </a:defRPr>
              </a:lvl1pPr>
              <a:lvl2pPr marL="4572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gn="l" eaLnBrk="1" hangingPunct="1">
                <a:defRPr/>
              </a:pPr>
              <a:r>
                <a:rPr lang="zh-CN" altLang="en-US" sz="1400" dirty="0" smtClean="0">
                  <a:solidFill>
                    <a:sysClr val="windowText" lastClr="000000">
                      <a:lumMod val="75000"/>
                      <a:lumOff val="25000"/>
                    </a:sysClr>
                  </a:solidFill>
                  <a:cs typeface="+mn-ea"/>
                  <a:sym typeface="+mn-lt"/>
                </a:rPr>
                <a:t>基本上将工作场所的职业卫生监管工作全部划转到了安全监管部门</a:t>
              </a:r>
            </a:p>
          </p:txBody>
        </p:sp>
      </p:grpSp>
      <p:grpSp>
        <p:nvGrpSpPr>
          <p:cNvPr id="77" name="组合 76"/>
          <p:cNvGrpSpPr/>
          <p:nvPr/>
        </p:nvGrpSpPr>
        <p:grpSpPr>
          <a:xfrm>
            <a:off x="9048115" y="2853055"/>
            <a:ext cx="1799590" cy="2640330"/>
            <a:chOff x="14249" y="4493"/>
            <a:chExt cx="2834" cy="4158"/>
          </a:xfrm>
        </p:grpSpPr>
        <p:sp>
          <p:nvSpPr>
            <p:cNvPr id="48" name="ïsľïḋe"/>
            <p:cNvSpPr/>
            <p:nvPr/>
          </p:nvSpPr>
          <p:spPr>
            <a:xfrm flipV="1">
              <a:off x="15584" y="5778"/>
              <a:ext cx="249" cy="249"/>
            </a:xfrm>
            <a:prstGeom prst="ellipse">
              <a:avLst/>
            </a:prstGeom>
            <a:solidFill>
              <a:srgbClr val="0070C0"/>
            </a:solidFill>
            <a:ln>
              <a:noFill/>
            </a:ln>
          </p:spPr>
          <p:style>
            <a:lnRef idx="2">
              <a:srgbClr val="EB4D40">
                <a:shade val="50000"/>
              </a:srgbClr>
            </a:lnRef>
            <a:fillRef idx="1">
              <a:srgbClr val="EB4D40"/>
            </a:fillRef>
            <a:effectRef idx="0">
              <a:srgbClr val="EB4D40"/>
            </a:effectRef>
            <a:fontRef idx="minor">
              <a:sysClr val="window" lastClr="FFFFFF"/>
            </a:fontRef>
          </p:style>
          <p:txBody>
            <a:bodyPr anchor="ctr">
              <a:scene3d>
                <a:camera prst="orthographicFront"/>
                <a:lightRig rig="threePt" dir="t"/>
              </a:scene3d>
              <a:sp3d contourW="12700"/>
            </a:bodyPr>
            <a:lstStyle/>
            <a:p>
              <a:pPr algn="ctr"/>
              <a:endParaRPr sz="1355">
                <a:cs typeface="+mn-ea"/>
                <a:sym typeface="+mn-lt"/>
              </a:endParaRPr>
            </a:p>
          </p:txBody>
        </p:sp>
        <p:sp>
          <p:nvSpPr>
            <p:cNvPr id="49" name="íṣlíḑê"/>
            <p:cNvSpPr/>
            <p:nvPr/>
          </p:nvSpPr>
          <p:spPr>
            <a:xfrm>
              <a:off x="14343" y="4493"/>
              <a:ext cx="2732" cy="1064"/>
            </a:xfrm>
            <a:custGeom>
              <a:avLst/>
              <a:gdLst/>
              <a:ahLst/>
              <a:cxnLst/>
              <a:rect l="l" t="t" r="r" b="b"/>
              <a:pathLst>
                <a:path w="1296908" h="519689">
                  <a:moveTo>
                    <a:pt x="0" y="0"/>
                  </a:moveTo>
                  <a:lnTo>
                    <a:pt x="1296908" y="0"/>
                  </a:lnTo>
                  <a:lnTo>
                    <a:pt x="1296908" y="360208"/>
                  </a:lnTo>
                  <a:lnTo>
                    <a:pt x="740953" y="360208"/>
                  </a:lnTo>
                  <a:lnTo>
                    <a:pt x="648454" y="519689"/>
                  </a:lnTo>
                  <a:lnTo>
                    <a:pt x="555956" y="360208"/>
                  </a:lnTo>
                  <a:lnTo>
                    <a:pt x="0" y="360208"/>
                  </a:lnTo>
                  <a:close/>
                </a:path>
              </a:pathLst>
            </a:custGeom>
            <a:solidFill>
              <a:srgbClr val="0070C0"/>
            </a:solidFill>
            <a:ln w="6350">
              <a:noFill/>
            </a:ln>
          </p:spPr>
          <p:style>
            <a:lnRef idx="2">
              <a:srgbClr val="EB4D40">
                <a:shade val="50000"/>
              </a:srgbClr>
            </a:lnRef>
            <a:fillRef idx="1">
              <a:srgbClr val="EB4D40"/>
            </a:fillRef>
            <a:effectRef idx="0">
              <a:srgbClr val="EB4D40"/>
            </a:effectRef>
            <a:fontRef idx="minor">
              <a:sysClr val="window" lastClr="FFFFFF"/>
            </a:fontRef>
          </p:style>
          <p:txBody>
            <a:bodyPr wrap="none" tIns="144000" anchor="t" anchorCtr="1">
              <a:normAutofit/>
              <a:scene3d>
                <a:camera prst="orthographicFront"/>
                <a:lightRig rig="threePt" dir="t"/>
              </a:scene3d>
              <a:sp3d contourW="12700"/>
            </a:bodyPr>
            <a:lstStyle/>
            <a:p>
              <a:pPr algn="ctr">
                <a:buClr>
                  <a:prstClr val="white"/>
                </a:buClr>
                <a:defRPr/>
              </a:pPr>
              <a:r>
                <a:rPr lang="en-US" altLang="zh-CN" sz="1355" b="1" dirty="0">
                  <a:solidFill>
                    <a:sysClr val="window" lastClr="FFFFFF"/>
                  </a:solidFill>
                  <a:cs typeface="+mn-ea"/>
                  <a:sym typeface="+mn-lt"/>
                </a:rPr>
                <a:t>2018年12月</a:t>
              </a:r>
            </a:p>
          </p:txBody>
        </p:sp>
        <p:sp>
          <p:nvSpPr>
            <p:cNvPr id="71" name="文本框 6"/>
            <p:cNvSpPr txBox="1"/>
            <p:nvPr/>
          </p:nvSpPr>
          <p:spPr bwMode="auto">
            <a:xfrm>
              <a:off x="14249" y="6307"/>
              <a:ext cx="2834" cy="2345"/>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ysClr val="windowText" lastClr="000000">
                          <a:lumMod val="50000"/>
                          <a:lumOff val="50000"/>
                        </a:sysClr>
                      </a:gs>
                      <a:gs pos="100000">
                        <a:sysClr val="windowText" lastClr="000000">
                          <a:lumMod val="65000"/>
                          <a:lumOff val="35000"/>
                        </a:sysClr>
                      </a:gs>
                    </a:gsLst>
                    <a:lin ang="5400000" scaled="1"/>
                  </a:gradFill>
                  <a:effectLst/>
                  <a:uLnTx/>
                  <a:uFillTx/>
                </a:defRPr>
              </a:lvl1pPr>
              <a:lvl2pPr marL="4572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4572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gn="l" eaLnBrk="1" hangingPunct="1">
                <a:defRPr/>
              </a:pPr>
              <a:r>
                <a:rPr lang="zh-CN" altLang="en-US" sz="1400" dirty="0" smtClean="0">
                  <a:solidFill>
                    <a:sysClr val="windowText" lastClr="000000">
                      <a:lumMod val="75000"/>
                      <a:lumOff val="25000"/>
                    </a:sysClr>
                  </a:solidFill>
                  <a:cs typeface="+mn-ea"/>
                  <a:sym typeface="+mn-lt"/>
                </a:rPr>
                <a:t>应急管理部成立，将职业卫生彻底从安全监管中划分出去，组建卫健委，全面负责职业卫生监管工作</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wipe(down)">
                                      <p:cBhvr>
                                        <p:cTn id="12" dur="500"/>
                                        <p:tgtEl>
                                          <p:spTgt spid="73"/>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wipe(down)">
                                      <p:cBhvr>
                                        <p:cTn id="16" dur="500"/>
                                        <p:tgtEl>
                                          <p:spTgt spid="74"/>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75"/>
                                        </p:tgtEl>
                                        <p:attrNameLst>
                                          <p:attrName>style.visibility</p:attrName>
                                        </p:attrNameLst>
                                      </p:cBhvr>
                                      <p:to>
                                        <p:strVal val="visible"/>
                                      </p:to>
                                    </p:set>
                                    <p:animEffect transition="in" filter="wipe(down)">
                                      <p:cBhvr>
                                        <p:cTn id="20" dur="500"/>
                                        <p:tgtEl>
                                          <p:spTgt spid="75"/>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wipe(down)">
                                      <p:cBhvr>
                                        <p:cTn id="24" dur="500"/>
                                        <p:tgtEl>
                                          <p:spTgt spid="76"/>
                                        </p:tgtEl>
                                      </p:cBhvr>
                                    </p:animEffect>
                                  </p:childTnLst>
                                </p:cTn>
                              </p:par>
                            </p:childTnLst>
                          </p:cTn>
                        </p:par>
                        <p:par>
                          <p:cTn id="25" fill="hold">
                            <p:stCondLst>
                              <p:cond delay="2500"/>
                            </p:stCondLst>
                            <p:childTnLst>
                              <p:par>
                                <p:cTn id="26" presetID="22" presetClass="entr" presetSubtype="4" fill="hold" nodeType="afterEffect">
                                  <p:stCondLst>
                                    <p:cond delay="0"/>
                                  </p:stCondLst>
                                  <p:childTnLst>
                                    <p:set>
                                      <p:cBhvr>
                                        <p:cTn id="27" dur="1" fill="hold">
                                          <p:stCondLst>
                                            <p:cond delay="0"/>
                                          </p:stCondLst>
                                        </p:cTn>
                                        <p:tgtEl>
                                          <p:spTgt spid="77"/>
                                        </p:tgtEl>
                                        <p:attrNameLst>
                                          <p:attrName>style.visibility</p:attrName>
                                        </p:attrNameLst>
                                      </p:cBhvr>
                                      <p:to>
                                        <p:strVal val="visible"/>
                                      </p:to>
                                    </p:set>
                                    <p:animEffect transition="in" filter="wipe(down)">
                                      <p:cBhvr>
                                        <p:cTn id="28"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0" name="组合 23"/>
          <p:cNvGrpSpPr/>
          <p:nvPr/>
        </p:nvGrpSpPr>
        <p:grpSpPr>
          <a:xfrm>
            <a:off x="267124" y="7703015"/>
            <a:ext cx="4674159" cy="546364"/>
            <a:chOff x="316283" y="1347614"/>
            <a:chExt cx="3505619" cy="409773"/>
          </a:xfrm>
          <a:solidFill>
            <a:srgbClr val="E74C2E"/>
          </a:solidFill>
        </p:grpSpPr>
        <p:sp>
          <p:nvSpPr>
            <p:cNvPr id="1050344" name="Freeform 60"/>
            <p:cNvSpPr/>
            <p:nvPr/>
          </p:nvSpPr>
          <p:spPr bwMode="auto">
            <a:xfrm>
              <a:off x="316283" y="1347614"/>
              <a:ext cx="345953" cy="293446"/>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noFill/>
            <a:ln>
              <a:noFill/>
            </a:ln>
          </p:spPr>
          <p:txBody>
            <a:bodyPr wrap="square">
              <a:spAutoFit/>
            </a:bodyPr>
            <a:lstStyle/>
            <a:p>
              <a:pPr>
                <a:lnSpc>
                  <a:spcPts val="2585"/>
                </a:lnSpc>
              </a:pPr>
              <a:endParaRPr lang="zh-CN" altLang="en-US" sz="1600" b="1">
                <a:solidFill>
                  <a:srgbClr val="E74C2E"/>
                </a:solidFill>
                <a:cs typeface="+mn-ea"/>
                <a:sym typeface="+mn-lt"/>
              </a:endParaRPr>
            </a:p>
          </p:txBody>
        </p:sp>
        <p:sp>
          <p:nvSpPr>
            <p:cNvPr id="1050345" name="圆角矩形 25"/>
            <p:cNvSpPr/>
            <p:nvPr/>
          </p:nvSpPr>
          <p:spPr>
            <a:xfrm>
              <a:off x="732523" y="1446913"/>
              <a:ext cx="3089379" cy="310474"/>
            </a:xfrm>
            <a:prstGeom prst="roundRect">
              <a:avLst>
                <a:gd name="adj" fmla="val 9938"/>
              </a:avLst>
            </a:prstGeom>
            <a:noFill/>
            <a:ln>
              <a:noFill/>
            </a:ln>
          </p:spPr>
          <p:txBody>
            <a:bodyPr wrap="square">
              <a:spAutoFit/>
            </a:bodyPr>
            <a:lstStyle/>
            <a:p>
              <a:pPr>
                <a:lnSpc>
                  <a:spcPts val="2585"/>
                </a:lnSpc>
              </a:pPr>
              <a:endParaRPr lang="zh-CN" altLang="en-US" sz="1600" b="1" dirty="0">
                <a:solidFill>
                  <a:srgbClr val="E74C2E"/>
                </a:solidFill>
                <a:cs typeface="+mn-ea"/>
                <a:sym typeface="+mn-lt"/>
              </a:endParaRPr>
            </a:p>
          </p:txBody>
        </p:sp>
        <p:sp>
          <p:nvSpPr>
            <p:cNvPr id="1050346" name="等腰三角形 26"/>
            <p:cNvSpPr/>
            <p:nvPr/>
          </p:nvSpPr>
          <p:spPr>
            <a:xfrm rot="16200000">
              <a:off x="685999" y="1244585"/>
              <a:ext cx="46525" cy="582918"/>
            </a:xfrm>
            <a:prstGeom prst="triangle">
              <a:avLst/>
            </a:prstGeom>
            <a:noFill/>
            <a:ln>
              <a:noFill/>
            </a:ln>
          </p:spPr>
          <p:txBody>
            <a:bodyPr wrap="square">
              <a:spAutoFit/>
            </a:bodyPr>
            <a:lstStyle/>
            <a:p>
              <a:pPr>
                <a:lnSpc>
                  <a:spcPts val="2585"/>
                </a:lnSpc>
              </a:pPr>
              <a:endParaRPr lang="zh-CN" altLang="en-US" sz="1600" b="1">
                <a:solidFill>
                  <a:srgbClr val="E74C2E"/>
                </a:solidFill>
                <a:cs typeface="+mn-ea"/>
                <a:sym typeface="+mn-lt"/>
              </a:endParaRPr>
            </a:p>
          </p:txBody>
        </p:sp>
      </p:grpSp>
      <p:grpSp>
        <p:nvGrpSpPr>
          <p:cNvPr id="2" name="组合 1"/>
          <p:cNvGrpSpPr/>
          <p:nvPr/>
        </p:nvGrpSpPr>
        <p:grpSpPr>
          <a:xfrm>
            <a:off x="396240" y="476250"/>
            <a:ext cx="3937000" cy="775335"/>
            <a:chOff x="641" y="637"/>
            <a:chExt cx="6200" cy="1221"/>
          </a:xfrm>
        </p:grpSpPr>
        <p:pic>
          <p:nvPicPr>
            <p:cNvPr id="3" name="图片 2" descr="51miz-E1225290-5CC24B11"/>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4" name="文本框 3"/>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粉尘危害及控制</a:t>
              </a:r>
            </a:p>
          </p:txBody>
        </p:sp>
      </p:grpSp>
      <p:grpSp>
        <p:nvGrpSpPr>
          <p:cNvPr id="5" name="组合 4"/>
          <p:cNvGrpSpPr/>
          <p:nvPr/>
        </p:nvGrpSpPr>
        <p:grpSpPr>
          <a:xfrm>
            <a:off x="839470" y="1628775"/>
            <a:ext cx="3600450" cy="4339590"/>
            <a:chOff x="12322" y="2820"/>
            <a:chExt cx="5670" cy="6834"/>
          </a:xfrm>
        </p:grpSpPr>
        <p:sp>
          <p:nvSpPr>
            <p:cNvPr id="6" name="圆角矩形 5"/>
            <p:cNvSpPr/>
            <p:nvPr/>
          </p:nvSpPr>
          <p:spPr>
            <a:xfrm>
              <a:off x="12322" y="2820"/>
              <a:ext cx="5670" cy="6834"/>
            </a:xfrm>
            <a:prstGeom prst="roundRect">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12673" y="3548"/>
              <a:ext cx="4968" cy="5378"/>
            </a:xfrm>
            <a:prstGeom prst="rect">
              <a:avLst/>
            </a:prstGeom>
            <a:noFill/>
          </p:spPr>
          <p:txBody>
            <a:bodyPr wrap="square" rtlCol="0" anchor="t">
              <a:spAutoFit/>
            </a:bodyPr>
            <a:lstStyle/>
            <a:p>
              <a:pPr>
                <a:lnSpc>
                  <a:spcPct val="150000"/>
                </a:lnSpc>
              </a:pPr>
              <a:r>
                <a:rPr lang="zh-CN" altLang="en-US" b="1" dirty="0">
                  <a:solidFill>
                    <a:srgbClr val="0070C0"/>
                  </a:solidFill>
                  <a:cs typeface="+mn-ea"/>
                  <a:sym typeface="+mn-lt"/>
                </a:rPr>
                <a:t>粉尘的种类</a:t>
              </a:r>
            </a:p>
            <a:p>
              <a:pPr>
                <a:lnSpc>
                  <a:spcPct val="150000"/>
                </a:lnSpc>
              </a:pPr>
              <a:r>
                <a:rPr lang="zh-CN" altLang="en-US" b="1" dirty="0">
                  <a:solidFill>
                    <a:srgbClr val="0070C0"/>
                  </a:solidFill>
                  <a:cs typeface="+mn-ea"/>
                  <a:sym typeface="+mn-lt"/>
                </a:rPr>
                <a:t>无机类粉尘，如硅石、石棉、滑石、金属性粉尘、煤尘等</a:t>
              </a:r>
            </a:p>
            <a:p>
              <a:pPr>
                <a:lnSpc>
                  <a:spcPct val="150000"/>
                </a:lnSpc>
              </a:pPr>
              <a:r>
                <a:rPr lang="zh-CN" altLang="en-US" b="1" dirty="0">
                  <a:solidFill>
                    <a:srgbClr val="0070C0"/>
                  </a:solidFill>
                  <a:cs typeface="+mn-ea"/>
                  <a:sym typeface="+mn-lt"/>
                </a:rPr>
                <a:t>有机类粉尘，如棉、麻、面粉、烟草、动物性粉尘等</a:t>
              </a:r>
            </a:p>
            <a:p>
              <a:pPr>
                <a:lnSpc>
                  <a:spcPct val="150000"/>
                </a:lnSpc>
              </a:pPr>
              <a:r>
                <a:rPr lang="zh-CN" altLang="en-US" b="1" dirty="0">
                  <a:solidFill>
                    <a:srgbClr val="0070C0"/>
                  </a:solidFill>
                  <a:cs typeface="+mn-ea"/>
                  <a:sym typeface="+mn-lt"/>
                </a:rPr>
                <a:t>混合性粉尘，以二种以上物质混合形成的粉尘，在生产中这种粉尘最多见</a:t>
              </a:r>
            </a:p>
          </p:txBody>
        </p:sp>
      </p:grpSp>
      <p:grpSp>
        <p:nvGrpSpPr>
          <p:cNvPr id="170" name="组合 169"/>
          <p:cNvGrpSpPr/>
          <p:nvPr/>
        </p:nvGrpSpPr>
        <p:grpSpPr>
          <a:xfrm>
            <a:off x="4944110" y="1339850"/>
            <a:ext cx="6497320" cy="995680"/>
            <a:chOff x="7786" y="2110"/>
            <a:chExt cx="10232" cy="1568"/>
          </a:xfrm>
        </p:grpSpPr>
        <p:sp>
          <p:nvSpPr>
            <p:cNvPr id="145" name="矩形 144"/>
            <p:cNvSpPr/>
            <p:nvPr>
              <p:custDataLst>
                <p:tags r:id="rId17"/>
              </p:custDataLst>
            </p:nvPr>
          </p:nvSpPr>
          <p:spPr>
            <a:xfrm>
              <a:off x="7888" y="2190"/>
              <a:ext cx="10026" cy="14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6" name="文本框 145"/>
            <p:cNvSpPr txBox="1"/>
            <p:nvPr>
              <p:custDataLst>
                <p:tags r:id="rId18"/>
              </p:custDataLst>
            </p:nvPr>
          </p:nvSpPr>
          <p:spPr>
            <a:xfrm>
              <a:off x="8379" y="2409"/>
              <a:ext cx="9144" cy="1085"/>
            </a:xfrm>
            <a:prstGeom prst="rect">
              <a:avLst/>
            </a:prstGeom>
            <a:noFill/>
          </p:spPr>
          <p:txBody>
            <a:bodyPr wrap="square" rtlCol="0">
              <a:normAutofit fontScale="90000" lnSpcReduction="10000"/>
            </a:bodyPr>
            <a:lstStyle/>
            <a:p>
              <a:pPr marL="0" lvl="0" indent="0" algn="l">
                <a:lnSpc>
                  <a:spcPct val="130000"/>
                </a:lnSpc>
                <a:spcBef>
                  <a:spcPts val="0"/>
                </a:spcBef>
                <a:spcAft>
                  <a:spcPts val="0"/>
                </a:spcAft>
                <a:buSzPct val="100000"/>
              </a:pPr>
              <a:r>
                <a:rPr lang="zh-CN" altLang="en-US" spc="150" dirty="0">
                  <a:solidFill>
                    <a:schemeClr val="tx1">
                      <a:lumMod val="75000"/>
                      <a:lumOff val="25000"/>
                    </a:schemeClr>
                  </a:solidFill>
                  <a:cs typeface="+mn-ea"/>
                  <a:sym typeface="+mn-lt"/>
                </a:rPr>
                <a:t>长期吸入较高浓度粉尘可引起肺部弥漫性、进行性纤维化为主的全身疾病(尘肺)</a:t>
              </a:r>
            </a:p>
          </p:txBody>
        </p:sp>
        <p:sp>
          <p:nvSpPr>
            <p:cNvPr id="147" name="L 形 146"/>
            <p:cNvSpPr/>
            <p:nvPr>
              <p:custDataLst>
                <p:tags r:id="rId19"/>
              </p:custDataLst>
            </p:nvPr>
          </p:nvSpPr>
          <p:spPr>
            <a:xfrm rot="5400000">
              <a:off x="7890" y="2190"/>
              <a:ext cx="399" cy="399"/>
            </a:xfrm>
            <a:prstGeom prst="corner">
              <a:avLst>
                <a:gd name="adj1" fmla="val 20864"/>
                <a:gd name="adj2" fmla="val 2048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9" name="L 形 148"/>
            <p:cNvSpPr/>
            <p:nvPr>
              <p:custDataLst>
                <p:tags r:id="rId20"/>
              </p:custDataLst>
            </p:nvPr>
          </p:nvSpPr>
          <p:spPr>
            <a:xfrm rot="16200000">
              <a:off x="17524" y="3197"/>
              <a:ext cx="399" cy="399"/>
            </a:xfrm>
            <a:prstGeom prst="corner">
              <a:avLst>
                <a:gd name="adj1" fmla="val 20864"/>
                <a:gd name="adj2" fmla="val 2048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0" name="矩形 149"/>
            <p:cNvSpPr/>
            <p:nvPr>
              <p:custDataLst>
                <p:tags r:id="rId21"/>
              </p:custDataLst>
            </p:nvPr>
          </p:nvSpPr>
          <p:spPr>
            <a:xfrm>
              <a:off x="7786" y="2110"/>
              <a:ext cx="10232" cy="1569"/>
            </a:xfrm>
            <a:prstGeom prst="rect">
              <a:avLst/>
            </a:pr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1" name="组合 170"/>
          <p:cNvGrpSpPr/>
          <p:nvPr/>
        </p:nvGrpSpPr>
        <p:grpSpPr>
          <a:xfrm>
            <a:off x="4944110" y="2575560"/>
            <a:ext cx="6497320" cy="995680"/>
            <a:chOff x="7786" y="4056"/>
            <a:chExt cx="10232" cy="1568"/>
          </a:xfrm>
        </p:grpSpPr>
        <p:sp>
          <p:nvSpPr>
            <p:cNvPr id="151" name="矩形 150"/>
            <p:cNvSpPr/>
            <p:nvPr>
              <p:custDataLst>
                <p:tags r:id="rId12"/>
              </p:custDataLst>
            </p:nvPr>
          </p:nvSpPr>
          <p:spPr>
            <a:xfrm>
              <a:off x="7888" y="4136"/>
              <a:ext cx="10026" cy="14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2" name="文本框 151"/>
            <p:cNvSpPr txBox="1"/>
            <p:nvPr>
              <p:custDataLst>
                <p:tags r:id="rId13"/>
              </p:custDataLst>
            </p:nvPr>
          </p:nvSpPr>
          <p:spPr>
            <a:xfrm>
              <a:off x="8379" y="4355"/>
              <a:ext cx="9144" cy="1085"/>
            </a:xfrm>
            <a:prstGeom prst="rect">
              <a:avLst/>
            </a:prstGeom>
            <a:noFill/>
          </p:spPr>
          <p:txBody>
            <a:bodyPr wrap="square" rtlCol="0">
              <a:normAutofit fontScale="90000" lnSpcReduction="10000"/>
            </a:bodyPr>
            <a:lstStyle/>
            <a:p>
              <a:pPr lvl="0" algn="l">
                <a:lnSpc>
                  <a:spcPct val="130000"/>
                </a:lnSpc>
                <a:spcBef>
                  <a:spcPts val="0"/>
                </a:spcBef>
                <a:spcAft>
                  <a:spcPts val="0"/>
                </a:spcAft>
                <a:buClrTx/>
                <a:buSzTx/>
                <a:buFontTx/>
              </a:pPr>
              <a:r>
                <a:rPr lang="zh-CN" altLang="en-US" spc="150" dirty="0">
                  <a:solidFill>
                    <a:schemeClr val="tx1">
                      <a:lumMod val="75000"/>
                      <a:lumOff val="25000"/>
                    </a:schemeClr>
                  </a:solidFill>
                  <a:cs typeface="+mn-ea"/>
                  <a:sym typeface="+mn-lt"/>
                </a:rPr>
                <a:t>有些有机粉尘如兽皮、谷物等粉尘常附有病原菌，随粉尘兹人肺内，可引起肺霉菌病等</a:t>
              </a:r>
            </a:p>
          </p:txBody>
        </p:sp>
        <p:sp>
          <p:nvSpPr>
            <p:cNvPr id="153" name="L 形 152"/>
            <p:cNvSpPr/>
            <p:nvPr>
              <p:custDataLst>
                <p:tags r:id="rId14"/>
              </p:custDataLst>
            </p:nvPr>
          </p:nvSpPr>
          <p:spPr>
            <a:xfrm rot="5400000">
              <a:off x="7890" y="4136"/>
              <a:ext cx="399" cy="399"/>
            </a:xfrm>
            <a:prstGeom prst="corner">
              <a:avLst>
                <a:gd name="adj1" fmla="val 20864"/>
                <a:gd name="adj2" fmla="val 2048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4" name="L 形 153"/>
            <p:cNvSpPr/>
            <p:nvPr>
              <p:custDataLst>
                <p:tags r:id="rId15"/>
              </p:custDataLst>
            </p:nvPr>
          </p:nvSpPr>
          <p:spPr>
            <a:xfrm rot="16200000">
              <a:off x="17524" y="5143"/>
              <a:ext cx="399" cy="399"/>
            </a:xfrm>
            <a:prstGeom prst="corner">
              <a:avLst>
                <a:gd name="adj1" fmla="val 20864"/>
                <a:gd name="adj2" fmla="val 2048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5" name="矩形 154"/>
            <p:cNvSpPr/>
            <p:nvPr>
              <p:custDataLst>
                <p:tags r:id="rId16"/>
              </p:custDataLst>
            </p:nvPr>
          </p:nvSpPr>
          <p:spPr>
            <a:xfrm>
              <a:off x="7786" y="4056"/>
              <a:ext cx="10232" cy="1569"/>
            </a:xfrm>
            <a:prstGeom prst="rect">
              <a:avLst/>
            </a:pr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2" name="组合 171"/>
          <p:cNvGrpSpPr/>
          <p:nvPr/>
        </p:nvGrpSpPr>
        <p:grpSpPr>
          <a:xfrm>
            <a:off x="4944110" y="3810635"/>
            <a:ext cx="6497320" cy="995680"/>
            <a:chOff x="7786" y="6001"/>
            <a:chExt cx="10232" cy="1568"/>
          </a:xfrm>
        </p:grpSpPr>
        <p:sp>
          <p:nvSpPr>
            <p:cNvPr id="156" name="矩形 155"/>
            <p:cNvSpPr/>
            <p:nvPr>
              <p:custDataLst>
                <p:tags r:id="rId7"/>
              </p:custDataLst>
            </p:nvPr>
          </p:nvSpPr>
          <p:spPr>
            <a:xfrm>
              <a:off x="7888" y="6081"/>
              <a:ext cx="10026" cy="14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7" name="文本框 156"/>
            <p:cNvSpPr txBox="1"/>
            <p:nvPr>
              <p:custDataLst>
                <p:tags r:id="rId8"/>
              </p:custDataLst>
            </p:nvPr>
          </p:nvSpPr>
          <p:spPr>
            <a:xfrm>
              <a:off x="8379" y="6300"/>
              <a:ext cx="9144" cy="1085"/>
            </a:xfrm>
            <a:prstGeom prst="rect">
              <a:avLst/>
            </a:prstGeom>
            <a:noFill/>
          </p:spPr>
          <p:txBody>
            <a:bodyPr wrap="square" rtlCol="0">
              <a:normAutofit fontScale="90000" lnSpcReduction="10000"/>
            </a:bodyPr>
            <a:lstStyle/>
            <a:p>
              <a:pPr lvl="0" algn="l">
                <a:lnSpc>
                  <a:spcPct val="130000"/>
                </a:lnSpc>
                <a:spcBef>
                  <a:spcPts val="0"/>
                </a:spcBef>
                <a:spcAft>
                  <a:spcPts val="0"/>
                </a:spcAft>
                <a:buClrTx/>
                <a:buSzTx/>
                <a:buFontTx/>
              </a:pPr>
              <a:r>
                <a:rPr lang="zh-CN" altLang="en-US" spc="150" dirty="0">
                  <a:solidFill>
                    <a:schemeClr val="tx1">
                      <a:lumMod val="75000"/>
                      <a:lumOff val="25000"/>
                    </a:schemeClr>
                  </a:solidFill>
                  <a:cs typeface="+mn-ea"/>
                  <a:sym typeface="+mn-lt"/>
                </a:rPr>
                <a:t>接触如镍、铬、铬酸盐的粉尘，可以引起肺癌;接触放射性矿物粉尘、容易生成肺癌</a:t>
              </a:r>
            </a:p>
          </p:txBody>
        </p:sp>
        <p:sp>
          <p:nvSpPr>
            <p:cNvPr id="158" name="L 形 157"/>
            <p:cNvSpPr/>
            <p:nvPr>
              <p:custDataLst>
                <p:tags r:id="rId9"/>
              </p:custDataLst>
            </p:nvPr>
          </p:nvSpPr>
          <p:spPr>
            <a:xfrm rot="5400000">
              <a:off x="7890" y="6081"/>
              <a:ext cx="399" cy="399"/>
            </a:xfrm>
            <a:prstGeom prst="corner">
              <a:avLst>
                <a:gd name="adj1" fmla="val 20864"/>
                <a:gd name="adj2" fmla="val 2048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0" name="L 形 159"/>
            <p:cNvSpPr/>
            <p:nvPr>
              <p:custDataLst>
                <p:tags r:id="rId10"/>
              </p:custDataLst>
            </p:nvPr>
          </p:nvSpPr>
          <p:spPr>
            <a:xfrm rot="16200000">
              <a:off x="17524" y="7089"/>
              <a:ext cx="399" cy="399"/>
            </a:xfrm>
            <a:prstGeom prst="corner">
              <a:avLst>
                <a:gd name="adj1" fmla="val 20864"/>
                <a:gd name="adj2" fmla="val 2048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1" name="矩形 160"/>
            <p:cNvSpPr/>
            <p:nvPr>
              <p:custDataLst>
                <p:tags r:id="rId11"/>
              </p:custDataLst>
            </p:nvPr>
          </p:nvSpPr>
          <p:spPr>
            <a:xfrm>
              <a:off x="7786" y="6001"/>
              <a:ext cx="10232" cy="1569"/>
            </a:xfrm>
            <a:prstGeom prst="rect">
              <a:avLst/>
            </a:pr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3" name="组合 172"/>
          <p:cNvGrpSpPr/>
          <p:nvPr/>
        </p:nvGrpSpPr>
        <p:grpSpPr>
          <a:xfrm>
            <a:off x="4944110" y="5046345"/>
            <a:ext cx="6497320" cy="995680"/>
            <a:chOff x="7786" y="7947"/>
            <a:chExt cx="10232" cy="1568"/>
          </a:xfrm>
        </p:grpSpPr>
        <p:sp>
          <p:nvSpPr>
            <p:cNvPr id="163" name="矩形 162"/>
            <p:cNvSpPr/>
            <p:nvPr>
              <p:custDataLst>
                <p:tags r:id="rId2"/>
              </p:custDataLst>
            </p:nvPr>
          </p:nvSpPr>
          <p:spPr>
            <a:xfrm>
              <a:off x="7888" y="8027"/>
              <a:ext cx="10026" cy="14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4" name="文本框 163"/>
            <p:cNvSpPr txBox="1"/>
            <p:nvPr>
              <p:custDataLst>
                <p:tags r:id="rId3"/>
              </p:custDataLst>
            </p:nvPr>
          </p:nvSpPr>
          <p:spPr>
            <a:xfrm>
              <a:off x="8379" y="8246"/>
              <a:ext cx="9144" cy="1085"/>
            </a:xfrm>
            <a:prstGeom prst="rect">
              <a:avLst/>
            </a:prstGeom>
            <a:noFill/>
          </p:spPr>
          <p:txBody>
            <a:bodyPr wrap="square" rtlCol="0">
              <a:normAutofit fontScale="90000" lnSpcReduction="10000"/>
            </a:bodyPr>
            <a:lstStyle/>
            <a:p>
              <a:pPr lvl="0" algn="l">
                <a:lnSpc>
                  <a:spcPct val="130000"/>
                </a:lnSpc>
                <a:spcBef>
                  <a:spcPts val="0"/>
                </a:spcBef>
                <a:spcAft>
                  <a:spcPts val="0"/>
                </a:spcAft>
                <a:buClrTx/>
                <a:buSzTx/>
                <a:buFontTx/>
              </a:pPr>
              <a:r>
                <a:rPr lang="zh-CN" altLang="en-US" spc="150" dirty="0">
                  <a:solidFill>
                    <a:schemeClr val="tx1">
                      <a:lumMod val="75000"/>
                      <a:lumOff val="25000"/>
                    </a:schemeClr>
                  </a:solidFill>
                  <a:cs typeface="+mn-ea"/>
                  <a:sym typeface="+mn-lt"/>
                </a:rPr>
                <a:t>接触或吸入粉尘，首先对皮肤、角膜、粘膜等产生局部的刺激作用，并产生一系列的病变</a:t>
              </a:r>
            </a:p>
          </p:txBody>
        </p:sp>
        <p:sp>
          <p:nvSpPr>
            <p:cNvPr id="165" name="L 形 164"/>
            <p:cNvSpPr/>
            <p:nvPr>
              <p:custDataLst>
                <p:tags r:id="rId4"/>
              </p:custDataLst>
            </p:nvPr>
          </p:nvSpPr>
          <p:spPr>
            <a:xfrm rot="5400000">
              <a:off x="7890" y="8027"/>
              <a:ext cx="399" cy="399"/>
            </a:xfrm>
            <a:prstGeom prst="corner">
              <a:avLst>
                <a:gd name="adj1" fmla="val 20864"/>
                <a:gd name="adj2" fmla="val 2048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7" name="L 形 166"/>
            <p:cNvSpPr/>
            <p:nvPr>
              <p:custDataLst>
                <p:tags r:id="rId5"/>
              </p:custDataLst>
            </p:nvPr>
          </p:nvSpPr>
          <p:spPr>
            <a:xfrm rot="16200000">
              <a:off x="17524" y="9034"/>
              <a:ext cx="399" cy="399"/>
            </a:xfrm>
            <a:prstGeom prst="corner">
              <a:avLst>
                <a:gd name="adj1" fmla="val 20864"/>
                <a:gd name="adj2" fmla="val 2048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8" name="矩形 167"/>
            <p:cNvSpPr/>
            <p:nvPr>
              <p:custDataLst>
                <p:tags r:id="rId6"/>
              </p:custDataLst>
            </p:nvPr>
          </p:nvSpPr>
          <p:spPr>
            <a:xfrm>
              <a:off x="7786" y="7947"/>
              <a:ext cx="10232" cy="1569"/>
            </a:xfrm>
            <a:prstGeom prst="rect">
              <a:avLst/>
            </a:pr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0"/>
                                        </p:tgtEl>
                                        <p:attrNameLst>
                                          <p:attrName>style.visibility</p:attrName>
                                        </p:attrNameLst>
                                      </p:cBhvr>
                                      <p:to>
                                        <p:strVal val="visible"/>
                                      </p:to>
                                    </p:set>
                                    <p:animEffect transition="in" filter="wipe(left)">
                                      <p:cBhvr>
                                        <p:cTn id="7" dur="500"/>
                                        <p:tgtEl>
                                          <p:spTgt spid="57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373" name="矩形 5"/>
          <p:cNvSpPr/>
          <p:nvPr/>
        </p:nvSpPr>
        <p:spPr>
          <a:xfrm>
            <a:off x="695034" y="2753628"/>
            <a:ext cx="5760640" cy="2377440"/>
          </a:xfrm>
          <a:prstGeom prst="rect">
            <a:avLst/>
          </a:prstGeom>
        </p:spPr>
        <p:txBody>
          <a:bodyPr wrap="square" lIns="87015" tIns="43507" rIns="87015" bIns="43507">
            <a:spAutoFit/>
          </a:bodyPr>
          <a:lstStyle/>
          <a:p>
            <a:pPr fontAlgn="auto">
              <a:lnSpc>
                <a:spcPct val="200000"/>
              </a:lnSpc>
            </a:pPr>
            <a:r>
              <a:rPr lang="zh-CN" altLang="en-US" sz="1865" b="1" dirty="0">
                <a:solidFill>
                  <a:srgbClr val="0070C0"/>
                </a:solidFill>
                <a:cs typeface="+mn-ea"/>
                <a:sym typeface="+mn-lt"/>
              </a:rPr>
              <a:t>“革”</a:t>
            </a:r>
            <a:r>
              <a:rPr lang="zh-CN" altLang="en-US" sz="1865" dirty="0">
                <a:solidFill>
                  <a:schemeClr val="tx1">
                    <a:lumMod val="75000"/>
                    <a:lumOff val="25000"/>
                  </a:schemeClr>
                </a:solidFill>
                <a:cs typeface="+mn-ea"/>
                <a:sym typeface="+mn-lt"/>
              </a:rPr>
              <a:t>即革新工艺与设备消除或减弱粉尘发生源</a:t>
            </a:r>
          </a:p>
          <a:p>
            <a:pPr fontAlgn="auto">
              <a:lnSpc>
                <a:spcPct val="200000"/>
              </a:lnSpc>
            </a:pPr>
            <a:r>
              <a:rPr lang="en-US" altLang="zh-CN" sz="1860" b="1">
                <a:solidFill>
                  <a:srgbClr val="0070C0"/>
                </a:solidFill>
                <a:cs typeface="+mn-ea"/>
                <a:sym typeface="+mn-lt"/>
              </a:rPr>
              <a:t>“</a:t>
            </a:r>
            <a:r>
              <a:rPr lang="zh-CN" altLang="en-US" sz="1860" b="1">
                <a:solidFill>
                  <a:srgbClr val="0070C0"/>
                </a:solidFill>
                <a:cs typeface="+mn-ea"/>
                <a:sym typeface="+mn-lt"/>
              </a:rPr>
              <a:t>密</a:t>
            </a:r>
            <a:r>
              <a:rPr lang="en-US" altLang="zh-CN" sz="1860" b="1" dirty="0">
                <a:solidFill>
                  <a:srgbClr val="0070C0"/>
                </a:solidFill>
                <a:cs typeface="+mn-ea"/>
                <a:sym typeface="+mn-lt"/>
              </a:rPr>
              <a:t>”</a:t>
            </a:r>
            <a:r>
              <a:rPr lang="zh-CN" altLang="en-US" sz="1860" dirty="0">
                <a:solidFill>
                  <a:schemeClr val="tx1">
                    <a:lumMod val="75000"/>
                    <a:lumOff val="25000"/>
                  </a:schemeClr>
                </a:solidFill>
                <a:cs typeface="+mn-ea"/>
                <a:sym typeface="+mn-lt"/>
              </a:rPr>
              <a:t>即把粉尘发生源密闭，防止粉尘向外飞扬</a:t>
            </a:r>
          </a:p>
          <a:p>
            <a:pPr fontAlgn="auto">
              <a:lnSpc>
                <a:spcPct val="200000"/>
              </a:lnSpc>
            </a:pPr>
            <a:r>
              <a:rPr lang="zh-CN" altLang="en-US" sz="1860" b="1" dirty="0">
                <a:solidFill>
                  <a:srgbClr val="0070C0"/>
                </a:solidFill>
                <a:cs typeface="+mn-ea"/>
                <a:sym typeface="+mn-lt"/>
              </a:rPr>
              <a:t>“护”</a:t>
            </a:r>
            <a:r>
              <a:rPr lang="zh-CN" altLang="en-US" sz="1860" dirty="0">
                <a:solidFill>
                  <a:schemeClr val="tx1">
                    <a:lumMod val="75000"/>
                    <a:lumOff val="25000"/>
                  </a:schemeClr>
                </a:solidFill>
                <a:cs typeface="+mn-ea"/>
                <a:sym typeface="+mn-lt"/>
              </a:rPr>
              <a:t>即加强个人防护和增强体质</a:t>
            </a:r>
          </a:p>
          <a:p>
            <a:pPr fontAlgn="auto">
              <a:lnSpc>
                <a:spcPct val="200000"/>
              </a:lnSpc>
            </a:pPr>
            <a:r>
              <a:rPr lang="zh-CN" altLang="en-US" sz="1860" b="1" dirty="0">
                <a:solidFill>
                  <a:srgbClr val="0070C0"/>
                </a:solidFill>
                <a:cs typeface="+mn-ea"/>
                <a:sym typeface="+mn-lt"/>
              </a:rPr>
              <a:t>“教”</a:t>
            </a:r>
            <a:r>
              <a:rPr lang="zh-CN" altLang="en-US" sz="1860" dirty="0">
                <a:solidFill>
                  <a:schemeClr val="tx1">
                    <a:lumMod val="75000"/>
                    <a:lumOff val="25000"/>
                  </a:schemeClr>
                </a:solidFill>
                <a:cs typeface="+mn-ea"/>
                <a:sym typeface="+mn-lt"/>
              </a:rPr>
              <a:t>即做好防尘工作的宣传教育</a:t>
            </a:r>
            <a:endParaRPr lang="zh-CN" altLang="en-US" sz="1865" dirty="0">
              <a:solidFill>
                <a:schemeClr val="tx1">
                  <a:lumMod val="75000"/>
                  <a:lumOff val="25000"/>
                </a:schemeClr>
              </a:solidFill>
              <a:cs typeface="+mn-ea"/>
              <a:sym typeface="+mn-lt"/>
            </a:endParaRPr>
          </a:p>
        </p:txBody>
      </p:sp>
      <p:sp>
        <p:nvSpPr>
          <p:cNvPr id="1050374" name="矩形 6"/>
          <p:cNvSpPr/>
          <p:nvPr/>
        </p:nvSpPr>
        <p:spPr>
          <a:xfrm>
            <a:off x="6384502" y="2781568"/>
            <a:ext cx="5743787" cy="2377440"/>
          </a:xfrm>
          <a:prstGeom prst="rect">
            <a:avLst/>
          </a:prstGeom>
        </p:spPr>
        <p:txBody>
          <a:bodyPr wrap="square" lIns="87015" tIns="43507" rIns="87015" bIns="43507">
            <a:spAutoFit/>
          </a:bodyPr>
          <a:lstStyle/>
          <a:p>
            <a:pPr fontAlgn="auto">
              <a:lnSpc>
                <a:spcPct val="200000"/>
              </a:lnSpc>
            </a:pPr>
            <a:r>
              <a:rPr lang="zh-CN" altLang="en-US" sz="1865" b="1" dirty="0">
                <a:solidFill>
                  <a:srgbClr val="0070C0"/>
                </a:solidFill>
                <a:cs typeface="+mn-ea"/>
                <a:sym typeface="+mn-lt"/>
              </a:rPr>
              <a:t>“湿”</a:t>
            </a:r>
            <a:r>
              <a:rPr lang="zh-CN" altLang="en-US" sz="1865" dirty="0">
                <a:solidFill>
                  <a:schemeClr val="tx1">
                    <a:lumMod val="75000"/>
                    <a:lumOff val="25000"/>
                  </a:schemeClr>
                </a:solidFill>
                <a:cs typeface="+mn-ea"/>
                <a:sym typeface="+mn-lt"/>
              </a:rPr>
              <a:t>即湿式作业抑制粉尘和粉尘扩散</a:t>
            </a:r>
          </a:p>
          <a:p>
            <a:pPr fontAlgn="auto">
              <a:lnSpc>
                <a:spcPct val="200000"/>
              </a:lnSpc>
            </a:pPr>
            <a:r>
              <a:rPr lang="zh-CN" altLang="en-US" sz="1860" b="1" dirty="0">
                <a:solidFill>
                  <a:srgbClr val="0070C0"/>
                </a:solidFill>
                <a:cs typeface="+mn-ea"/>
                <a:sym typeface="+mn-lt"/>
              </a:rPr>
              <a:t>“风”</a:t>
            </a:r>
            <a:r>
              <a:rPr lang="zh-CN" altLang="en-US" sz="1860" dirty="0">
                <a:solidFill>
                  <a:schemeClr val="tx1">
                    <a:lumMod val="75000"/>
                    <a:lumOff val="25000"/>
                  </a:schemeClr>
                </a:solidFill>
                <a:cs typeface="+mn-ea"/>
                <a:sym typeface="+mn-lt"/>
              </a:rPr>
              <a:t>即通风，自然通风系统和机械通风装置</a:t>
            </a:r>
          </a:p>
          <a:p>
            <a:pPr fontAlgn="auto">
              <a:lnSpc>
                <a:spcPct val="200000"/>
              </a:lnSpc>
            </a:pPr>
            <a:r>
              <a:rPr lang="zh-CN" altLang="en-US" sz="1860" b="1" dirty="0">
                <a:solidFill>
                  <a:srgbClr val="0070C0"/>
                </a:solidFill>
                <a:cs typeface="+mn-ea"/>
                <a:sym typeface="+mn-lt"/>
              </a:rPr>
              <a:t>“管”</a:t>
            </a:r>
            <a:r>
              <a:rPr lang="zh-CN" altLang="en-US" sz="1860" dirty="0">
                <a:solidFill>
                  <a:schemeClr val="tx1">
                    <a:lumMod val="75000"/>
                    <a:lumOff val="25000"/>
                  </a:schemeClr>
                </a:solidFill>
                <a:cs typeface="+mn-ea"/>
                <a:sym typeface="+mn-lt"/>
              </a:rPr>
              <a:t>即加强防尘工作的技术管理</a:t>
            </a:r>
          </a:p>
          <a:p>
            <a:pPr fontAlgn="auto">
              <a:lnSpc>
                <a:spcPct val="200000"/>
              </a:lnSpc>
            </a:pPr>
            <a:r>
              <a:rPr lang="zh-CN" altLang="en-US" sz="1860" b="1" dirty="0">
                <a:solidFill>
                  <a:srgbClr val="0070C0"/>
                </a:solidFill>
                <a:cs typeface="+mn-ea"/>
                <a:sym typeface="+mn-lt"/>
              </a:rPr>
              <a:t>“查”</a:t>
            </a:r>
            <a:r>
              <a:rPr lang="zh-CN" altLang="en-US" sz="1860" dirty="0">
                <a:solidFill>
                  <a:schemeClr val="tx1">
                    <a:lumMod val="75000"/>
                    <a:lumOff val="25000"/>
                  </a:schemeClr>
                </a:solidFill>
                <a:cs typeface="+mn-ea"/>
                <a:sym typeface="+mn-lt"/>
              </a:rPr>
              <a:t>即加强对粉尘作业人员职业健康检查</a:t>
            </a:r>
            <a:endParaRPr lang="zh-CN" altLang="en-US" sz="1865" dirty="0">
              <a:solidFill>
                <a:schemeClr val="tx1">
                  <a:lumMod val="75000"/>
                  <a:lumOff val="25000"/>
                </a:schemeClr>
              </a:solidFill>
              <a:cs typeface="+mn-ea"/>
              <a:sym typeface="+mn-lt"/>
            </a:endParaRPr>
          </a:p>
        </p:txBody>
      </p:sp>
      <p:sp>
        <p:nvSpPr>
          <p:cNvPr id="1050377" name="矩形 15"/>
          <p:cNvSpPr/>
          <p:nvPr/>
        </p:nvSpPr>
        <p:spPr>
          <a:xfrm>
            <a:off x="599784" y="10512823"/>
            <a:ext cx="5760640" cy="414043"/>
          </a:xfrm>
          <a:prstGeom prst="rect">
            <a:avLst/>
          </a:prstGeom>
        </p:spPr>
        <p:txBody>
          <a:bodyPr wrap="square" lIns="87015" tIns="43507" rIns="87015" bIns="43507">
            <a:spAutoFit/>
          </a:bodyPr>
          <a:lstStyle/>
          <a:p>
            <a:pPr>
              <a:lnSpc>
                <a:spcPts val="2775"/>
              </a:lnSpc>
            </a:pPr>
            <a:r>
              <a:rPr lang="en-US" altLang="zh-CN" sz="1865" b="1" dirty="0">
                <a:solidFill>
                  <a:schemeClr val="tx1">
                    <a:lumMod val="75000"/>
                    <a:lumOff val="25000"/>
                  </a:schemeClr>
                </a:solidFill>
                <a:cs typeface="+mn-ea"/>
                <a:sym typeface="+mn-lt"/>
              </a:rPr>
              <a:t> </a:t>
            </a:r>
            <a:endParaRPr lang="zh-CN" altLang="en-US" sz="1865" b="1" dirty="0">
              <a:solidFill>
                <a:schemeClr val="tx1">
                  <a:lumMod val="75000"/>
                  <a:lumOff val="25000"/>
                </a:schemeClr>
              </a:solidFill>
              <a:cs typeface="+mn-ea"/>
              <a:sym typeface="+mn-lt"/>
            </a:endParaRPr>
          </a:p>
        </p:txBody>
      </p:sp>
      <p:cxnSp>
        <p:nvCxnSpPr>
          <p:cNvPr id="3145793" name="直接连接符 21"/>
          <p:cNvCxnSpPr/>
          <p:nvPr/>
        </p:nvCxnSpPr>
        <p:spPr>
          <a:xfrm>
            <a:off x="6744548" y="9323705"/>
            <a:ext cx="5785273" cy="1693"/>
          </a:xfrm>
          <a:prstGeom prst="line">
            <a:avLst/>
          </a:prstGeom>
        </p:spPr>
      </p:cxnSp>
      <p:cxnSp>
        <p:nvCxnSpPr>
          <p:cNvPr id="3145794" name="直接连接符 22"/>
          <p:cNvCxnSpPr/>
          <p:nvPr/>
        </p:nvCxnSpPr>
        <p:spPr>
          <a:xfrm>
            <a:off x="6744548" y="10283826"/>
            <a:ext cx="5785273" cy="847"/>
          </a:xfrm>
          <a:prstGeom prst="line">
            <a:avLst/>
          </a:prstGeom>
        </p:spPr>
      </p:cxnSp>
      <p:cxnSp>
        <p:nvCxnSpPr>
          <p:cNvPr id="3145795" name="直接连接符 23"/>
          <p:cNvCxnSpPr/>
          <p:nvPr/>
        </p:nvCxnSpPr>
        <p:spPr>
          <a:xfrm>
            <a:off x="6744548" y="11243946"/>
            <a:ext cx="5785273" cy="847"/>
          </a:xfrm>
          <a:prstGeom prst="line">
            <a:avLst/>
          </a:prstGeom>
        </p:spPr>
      </p:cxnSp>
      <p:sp>
        <p:nvSpPr>
          <p:cNvPr id="1050381" name="圆角矩形 2"/>
          <p:cNvSpPr/>
          <p:nvPr/>
        </p:nvSpPr>
        <p:spPr>
          <a:xfrm>
            <a:off x="1270635" y="1772920"/>
            <a:ext cx="9765030" cy="462701"/>
          </a:xfrm>
          <a:prstGeom prst="roundRect">
            <a:avLst/>
          </a:prstGeom>
        </p:spPr>
        <p:txBody>
          <a:bodyPr wrap="square" lIns="87015" tIns="43507" rIns="87015" bIns="43507">
            <a:spAutoFit/>
          </a:bodyPr>
          <a:lstStyle/>
          <a:p>
            <a:pPr algn="ctr">
              <a:lnSpc>
                <a:spcPts val="2775"/>
              </a:lnSpc>
            </a:pPr>
            <a:r>
              <a:rPr lang="zh-CN" altLang="en-US" sz="2000" b="1" dirty="0">
                <a:solidFill>
                  <a:srgbClr val="0070C0"/>
                </a:solidFill>
                <a:cs typeface="+mn-ea"/>
                <a:sym typeface="+mn-lt"/>
              </a:rPr>
              <a:t>“革”、“湿”、“密”、“风”、“护”、“管”、“教”、“查”八步防尘</a:t>
            </a:r>
          </a:p>
        </p:txBody>
      </p:sp>
      <p:grpSp>
        <p:nvGrpSpPr>
          <p:cNvPr id="2" name="组合 1"/>
          <p:cNvGrpSpPr/>
          <p:nvPr/>
        </p:nvGrpSpPr>
        <p:grpSpPr>
          <a:xfrm>
            <a:off x="396240" y="476250"/>
            <a:ext cx="3937000" cy="775335"/>
            <a:chOff x="641" y="637"/>
            <a:chExt cx="6200" cy="1221"/>
          </a:xfrm>
        </p:grpSpPr>
        <p:pic>
          <p:nvPicPr>
            <p:cNvPr id="3" name="图片 2"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4" name="文本框 3"/>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粉尘危害及控制</a:t>
              </a:r>
            </a:p>
          </p:txBody>
        </p:sp>
      </p:grpSp>
      <p:cxnSp>
        <p:nvCxnSpPr>
          <p:cNvPr id="5" name="直接连接符 4"/>
          <p:cNvCxnSpPr/>
          <p:nvPr/>
        </p:nvCxnSpPr>
        <p:spPr>
          <a:xfrm>
            <a:off x="6153150" y="3025140"/>
            <a:ext cx="0" cy="2178050"/>
          </a:xfrm>
          <a:prstGeom prst="line">
            <a:avLst/>
          </a:prstGeom>
          <a:ln w="12700" cmpd="sng">
            <a:solidFill>
              <a:schemeClr val="bg1">
                <a:lumMod val="65000"/>
              </a:schemeClr>
            </a:solidFill>
            <a:prstDash val="lgDashDotDot"/>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1050381"/>
                                        </p:tgtEl>
                                        <p:attrNameLst>
                                          <p:attrName>style.visibility</p:attrName>
                                        </p:attrNameLst>
                                      </p:cBhvr>
                                      <p:to>
                                        <p:strVal val="visible"/>
                                      </p:to>
                                    </p:set>
                                    <p:anim from="(-#ppt_w/2)" to="(#ppt_x)" calcmode="lin" valueType="num">
                                      <p:cBhvr>
                                        <p:cTn id="7" dur="600" fill="hold">
                                          <p:stCondLst>
                                            <p:cond delay="0"/>
                                          </p:stCondLst>
                                        </p:cTn>
                                        <p:tgtEl>
                                          <p:spTgt spid="1050381"/>
                                        </p:tgtEl>
                                        <p:attrNameLst>
                                          <p:attrName>ppt_x</p:attrName>
                                        </p:attrNameLst>
                                      </p:cBhvr>
                                    </p:anim>
                                    <p:anim from="0" to="-1.0" calcmode="lin" valueType="num">
                                      <p:cBhvr>
                                        <p:cTn id="8" dur="200" decel="50000" autoRev="1" fill="hold">
                                          <p:stCondLst>
                                            <p:cond delay="600"/>
                                          </p:stCondLst>
                                        </p:cTn>
                                        <p:tgtEl>
                                          <p:spTgt spid="1050381"/>
                                        </p:tgtEl>
                                        <p:attrNameLst>
                                          <p:attrName>xshear</p:attrName>
                                        </p:attrNameLst>
                                      </p:cBhvr>
                                    </p:anim>
                                    <p:animScale>
                                      <p:cBhvr>
                                        <p:cTn id="9" dur="200" decel="100000" autoRev="1" fill="hold">
                                          <p:stCondLst>
                                            <p:cond delay="600"/>
                                          </p:stCondLst>
                                        </p:cTn>
                                        <p:tgtEl>
                                          <p:spTgt spid="1050381"/>
                                        </p:tgtEl>
                                      </p:cBhvr>
                                      <p:from x="100000" y="100000"/>
                                      <p:to x="80000" y="100000"/>
                                    </p:animScale>
                                    <p:anim by="(#ppt_h/3+#ppt_w*0.1)" calcmode="lin" valueType="num">
                                      <p:cBhvr additive="sum">
                                        <p:cTn id="10" dur="200" decel="100000" autoRev="1" fill="hold">
                                          <p:stCondLst>
                                            <p:cond delay="600"/>
                                          </p:stCondLst>
                                        </p:cTn>
                                        <p:tgtEl>
                                          <p:spTgt spid="1050381"/>
                                        </p:tgtEl>
                                        <p:attrNameLst>
                                          <p:attrName>ppt_x</p:attrName>
                                        </p:attrNameLst>
                                      </p:cBhvr>
                                    </p:anim>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050373"/>
                                        </p:tgtEl>
                                        <p:attrNameLst>
                                          <p:attrName>style.visibility</p:attrName>
                                        </p:attrNameLst>
                                      </p:cBhvr>
                                      <p:to>
                                        <p:strVal val="visible"/>
                                      </p:to>
                                    </p:set>
                                    <p:animEffect transition="in" filter="wipe(left)">
                                      <p:cBhvr>
                                        <p:cTn id="14" dur="500"/>
                                        <p:tgtEl>
                                          <p:spTgt spid="1050373"/>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050374"/>
                                        </p:tgtEl>
                                        <p:attrNameLst>
                                          <p:attrName>style.visibility</p:attrName>
                                        </p:attrNameLst>
                                      </p:cBhvr>
                                      <p:to>
                                        <p:strVal val="visible"/>
                                      </p:to>
                                    </p:set>
                                    <p:animEffect transition="in" filter="wipe(left)">
                                      <p:cBhvr>
                                        <p:cTn id="18" dur="500"/>
                                        <p:tgtEl>
                                          <p:spTgt spid="1050374"/>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3145793"/>
                                        </p:tgtEl>
                                        <p:attrNameLst>
                                          <p:attrName>style.visibility</p:attrName>
                                        </p:attrNameLst>
                                      </p:cBhvr>
                                      <p:to>
                                        <p:strVal val="visible"/>
                                      </p:to>
                                    </p:set>
                                    <p:animEffect transition="in" filter="wipe(left)">
                                      <p:cBhvr>
                                        <p:cTn id="22" dur="500"/>
                                        <p:tgtEl>
                                          <p:spTgt spid="3145793"/>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3145794"/>
                                        </p:tgtEl>
                                        <p:attrNameLst>
                                          <p:attrName>style.visibility</p:attrName>
                                        </p:attrNameLst>
                                      </p:cBhvr>
                                      <p:to>
                                        <p:strVal val="visible"/>
                                      </p:to>
                                    </p:set>
                                    <p:animEffect transition="in" filter="wipe(left)">
                                      <p:cBhvr>
                                        <p:cTn id="26" dur="500"/>
                                        <p:tgtEl>
                                          <p:spTgt spid="3145794"/>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050377"/>
                                        </p:tgtEl>
                                        <p:attrNameLst>
                                          <p:attrName>style.visibility</p:attrName>
                                        </p:attrNameLst>
                                      </p:cBhvr>
                                      <p:to>
                                        <p:strVal val="visible"/>
                                      </p:to>
                                    </p:set>
                                    <p:animEffect transition="in" filter="wipe(left)">
                                      <p:cBhvr>
                                        <p:cTn id="29" dur="500"/>
                                        <p:tgtEl>
                                          <p:spTgt spid="1050377"/>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3145795"/>
                                        </p:tgtEl>
                                        <p:attrNameLst>
                                          <p:attrName>style.visibility</p:attrName>
                                        </p:attrNameLst>
                                      </p:cBhvr>
                                      <p:to>
                                        <p:strVal val="visible"/>
                                      </p:to>
                                    </p:set>
                                    <p:animEffect transition="in" filter="wipe(down)">
                                      <p:cBhvr>
                                        <p:cTn id="33" dur="500"/>
                                        <p:tgtEl>
                                          <p:spTgt spid="3145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373" grpId="0" bldLvl="0" animBg="1"/>
      <p:bldP spid="1050374" grpId="0"/>
      <p:bldP spid="1050377" grpId="0" bldLvl="0" animBg="1"/>
      <p:bldP spid="105038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4" name="组合 8"/>
          <p:cNvGrpSpPr/>
          <p:nvPr/>
        </p:nvGrpSpPr>
        <p:grpSpPr>
          <a:xfrm>
            <a:off x="937211" y="9750113"/>
            <a:ext cx="9839113" cy="607060"/>
            <a:chOff x="2607" y="4504"/>
            <a:chExt cx="11621" cy="717"/>
          </a:xfrm>
          <a:solidFill>
            <a:schemeClr val="tx1">
              <a:lumMod val="50000"/>
              <a:lumOff val="50000"/>
            </a:schemeClr>
          </a:solidFill>
        </p:grpSpPr>
        <p:sp>
          <p:nvSpPr>
            <p:cNvPr id="1050391" name="矩形 10"/>
            <p:cNvSpPr/>
            <p:nvPr/>
          </p:nvSpPr>
          <p:spPr>
            <a:xfrm flipV="1">
              <a:off x="8592" y="4504"/>
              <a:ext cx="5636" cy="489"/>
            </a:xfrm>
            <a:prstGeom prst="rect">
              <a:avLst/>
            </a:prstGeom>
          </p:spPr>
          <p:txBody>
            <a:bodyPr wrap="square" lIns="87015" tIns="43507" rIns="87015" bIns="43507">
              <a:spAutoFit/>
            </a:bodyPr>
            <a:lstStyle/>
            <a:p>
              <a:pPr>
                <a:lnSpc>
                  <a:spcPts val="2775"/>
                </a:lnSpc>
              </a:pPr>
              <a:endParaRPr lang="zh-CN" altLang="en-US" sz="1865" b="1">
                <a:solidFill>
                  <a:schemeClr val="tx1">
                    <a:lumMod val="75000"/>
                    <a:lumOff val="25000"/>
                  </a:schemeClr>
                </a:solidFill>
                <a:cs typeface="+mn-ea"/>
                <a:sym typeface="+mn-lt"/>
              </a:endParaRPr>
            </a:p>
          </p:txBody>
        </p:sp>
        <p:sp>
          <p:nvSpPr>
            <p:cNvPr id="1050392" name="矩形 35"/>
            <p:cNvSpPr/>
            <p:nvPr/>
          </p:nvSpPr>
          <p:spPr>
            <a:xfrm>
              <a:off x="2607" y="4732"/>
              <a:ext cx="11621" cy="489"/>
            </a:xfrm>
            <a:prstGeom prst="rect">
              <a:avLst/>
            </a:prstGeom>
          </p:spPr>
          <p:txBody>
            <a:bodyPr wrap="square" lIns="87015" tIns="43507" rIns="87015" bIns="43507">
              <a:spAutoFit/>
            </a:bodyPr>
            <a:lstStyle/>
            <a:p>
              <a:pPr>
                <a:lnSpc>
                  <a:spcPts val="2775"/>
                </a:lnSpc>
              </a:pPr>
              <a:endParaRPr lang="zh-CN" altLang="en-US" sz="1865" b="1" dirty="0">
                <a:solidFill>
                  <a:schemeClr val="tx1">
                    <a:lumMod val="75000"/>
                    <a:lumOff val="25000"/>
                  </a:schemeClr>
                </a:solidFill>
                <a:cs typeface="+mn-ea"/>
                <a:sym typeface="+mn-lt"/>
              </a:endParaRPr>
            </a:p>
          </p:txBody>
        </p:sp>
      </p:grpSp>
      <p:grpSp>
        <p:nvGrpSpPr>
          <p:cNvPr id="2" name="组合 1"/>
          <p:cNvGrpSpPr/>
          <p:nvPr/>
        </p:nvGrpSpPr>
        <p:grpSpPr>
          <a:xfrm>
            <a:off x="396240" y="476250"/>
            <a:ext cx="3937000" cy="775335"/>
            <a:chOff x="641" y="637"/>
            <a:chExt cx="6200" cy="1221"/>
          </a:xfrm>
        </p:grpSpPr>
        <p:pic>
          <p:nvPicPr>
            <p:cNvPr id="3" name="图片 2"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4" name="文本框 3"/>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粉尘危害及控制</a:t>
              </a:r>
            </a:p>
          </p:txBody>
        </p:sp>
      </p:grpSp>
      <p:sp>
        <p:nvSpPr>
          <p:cNvPr id="5" name="文本框 4"/>
          <p:cNvSpPr txBox="1"/>
          <p:nvPr/>
        </p:nvSpPr>
        <p:spPr>
          <a:xfrm>
            <a:off x="911860" y="1917065"/>
            <a:ext cx="10364470" cy="1337945"/>
          </a:xfrm>
          <a:prstGeom prst="rect">
            <a:avLst/>
          </a:prstGeom>
          <a:noFill/>
        </p:spPr>
        <p:txBody>
          <a:bodyPr wrap="square" rtlCol="0">
            <a:spAutoFit/>
          </a:bodyPr>
          <a:lstStyle/>
          <a:p>
            <a:pPr fontAlgn="auto">
              <a:lnSpc>
                <a:spcPct val="150000"/>
              </a:lnSpc>
            </a:pPr>
            <a:r>
              <a:rPr lang="zh-CN" altLang="en-US" dirty="0">
                <a:solidFill>
                  <a:schemeClr val="tx1">
                    <a:lumMod val="75000"/>
                    <a:lumOff val="25000"/>
                  </a:schemeClr>
                </a:solidFill>
                <a:cs typeface="+mn-ea"/>
                <a:sym typeface="+mn-lt"/>
              </a:rPr>
              <a:t>从事粉尘作业的人员按规定佩戴符合技术要求的防尘口罩、防尘面具、防尘头盔、防护服等防护用品，这也是防止粉尘进入人体的最后一道防线，佩戴防尘口罩可以有效减轻粉尘对呼吸系统的危害，隔绝粉尘进入呼吸道，最大程度的保护我们的呼吸健康，所以在粉尘环境下佩戴防尘口罩是十分有必要的。</a:t>
            </a:r>
            <a:endParaRPr lang="zh-CN" altLang="en-US">
              <a:cs typeface="+mn-ea"/>
              <a:sym typeface="+mn-lt"/>
            </a:endParaRPr>
          </a:p>
        </p:txBody>
      </p:sp>
      <p:sp>
        <p:nvSpPr>
          <p:cNvPr id="6" name="文本框 5"/>
          <p:cNvSpPr txBox="1"/>
          <p:nvPr/>
        </p:nvSpPr>
        <p:spPr>
          <a:xfrm>
            <a:off x="939800" y="3644900"/>
            <a:ext cx="4780915" cy="1753235"/>
          </a:xfrm>
          <a:prstGeom prst="rect">
            <a:avLst/>
          </a:prstGeom>
          <a:noFill/>
        </p:spPr>
        <p:txBody>
          <a:bodyPr wrap="square" rtlCol="0" anchor="t">
            <a:spAutoFit/>
          </a:bodyPr>
          <a:lstStyle/>
          <a:p>
            <a:pPr fontAlgn="auto">
              <a:lnSpc>
                <a:spcPct val="150000"/>
              </a:lnSpc>
            </a:pPr>
            <a:r>
              <a:rPr lang="zh-CN" altLang="en-US" dirty="0">
                <a:solidFill>
                  <a:schemeClr val="tx1">
                    <a:lumMod val="75000"/>
                    <a:lumOff val="25000"/>
                  </a:schemeClr>
                </a:solidFill>
                <a:cs typeface="+mn-ea"/>
                <a:sym typeface="+mn-lt"/>
              </a:rPr>
              <a:t>配戴口罩的主要目的是降低工人吸入有害物的浓度，以达到一个可以接受的、对身体无害的浓度水平。口罩把空气中的粉尘隔绝在外，已保证身体健康</a:t>
            </a:r>
          </a:p>
        </p:txBody>
      </p:sp>
      <p:pic>
        <p:nvPicPr>
          <p:cNvPr id="7" name="图片 6" descr="51miz-E1139124-573DE18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00190" y="2924810"/>
            <a:ext cx="3815080" cy="38150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84"/>
                                        </p:tgtEl>
                                        <p:attrNameLst>
                                          <p:attrName>style.visibility</p:attrName>
                                        </p:attrNameLst>
                                      </p:cBhvr>
                                      <p:to>
                                        <p:strVal val="visible"/>
                                      </p:to>
                                    </p:set>
                                    <p:anim calcmode="lin" valueType="num">
                                      <p:cBhvr>
                                        <p:cTn id="7" dur="500" fill="hold"/>
                                        <p:tgtEl>
                                          <p:spTgt spid="584"/>
                                        </p:tgtEl>
                                        <p:attrNameLst>
                                          <p:attrName>ppt_w</p:attrName>
                                        </p:attrNameLst>
                                      </p:cBhvr>
                                      <p:tavLst>
                                        <p:tav tm="0">
                                          <p:val>
                                            <p:fltVal val="0"/>
                                          </p:val>
                                        </p:tav>
                                        <p:tav tm="100000">
                                          <p:val>
                                            <p:strVal val="#ppt_w"/>
                                          </p:val>
                                        </p:tav>
                                      </p:tavLst>
                                    </p:anim>
                                    <p:anim calcmode="lin" valueType="num">
                                      <p:cBhvr>
                                        <p:cTn id="8" dur="500" fill="hold"/>
                                        <p:tgtEl>
                                          <p:spTgt spid="584"/>
                                        </p:tgtEl>
                                        <p:attrNameLst>
                                          <p:attrName>ppt_h</p:attrName>
                                        </p:attrNameLst>
                                      </p:cBhvr>
                                      <p:tavLst>
                                        <p:tav tm="0">
                                          <p:val>
                                            <p:fltVal val="0"/>
                                          </p:val>
                                        </p:tav>
                                        <p:tav tm="100000">
                                          <p:val>
                                            <p:strVal val="#ppt_h"/>
                                          </p:val>
                                        </p:tav>
                                      </p:tavLst>
                                    </p:anim>
                                    <p:animEffect transition="in" filter="fade">
                                      <p:cBhvr>
                                        <p:cTn id="9" dur="500"/>
                                        <p:tgtEl>
                                          <p:spTgt spid="5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397" name="日期占位符 1"/>
          <p:cNvSpPr>
            <a:spLocks noGrp="1"/>
          </p:cNvSpPr>
          <p:nvPr>
            <p:ph type="dt" sz="half" idx="4294967295"/>
          </p:nvPr>
        </p:nvSpPr>
        <p:spPr>
          <a:xfrm>
            <a:off x="332105" y="12944475"/>
            <a:ext cx="2844800" cy="365125"/>
          </a:xfrm>
          <a:prstGeom prst="rect">
            <a:avLst/>
          </a:prstGeom>
        </p:spPr>
        <p:txBody>
          <a:bodyPr/>
          <a:lstStyle/>
          <a:p>
            <a:fld id="{7592E427-A064-483E-B559-32609DD802FC}" type="datetime1">
              <a:rPr lang="zh-CN" altLang="en-US" smtClean="0">
                <a:cs typeface="+mn-ea"/>
                <a:sym typeface="+mn-lt"/>
              </a:rPr>
              <a:t>2022/10/26</a:t>
            </a:fld>
            <a:endParaRPr lang="zh-CN" altLang="en-US">
              <a:cs typeface="+mn-ea"/>
              <a:sym typeface="+mn-lt"/>
            </a:endParaRPr>
          </a:p>
        </p:txBody>
      </p:sp>
      <p:sp>
        <p:nvSpPr>
          <p:cNvPr id="1050400" name="Text Box 44"/>
          <p:cNvSpPr txBox="1">
            <a:spLocks noChangeArrowheads="1"/>
          </p:cNvSpPr>
          <p:nvPr/>
        </p:nvSpPr>
        <p:spPr bwMode="auto">
          <a:xfrm>
            <a:off x="1055370" y="4724400"/>
            <a:ext cx="11519747" cy="1476375"/>
          </a:xfrm>
          <a:prstGeom prst="rect">
            <a:avLst/>
          </a:prstGeom>
          <a:noFill/>
          <a:ln>
            <a:noFill/>
          </a:ln>
          <a:effec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marL="321945" indent="-321945" defTabSz="960755" fontAlgn="auto">
              <a:lnSpc>
                <a:spcPct val="150000"/>
              </a:lnSpc>
              <a:buFont typeface="Wingdings" panose="05000000000000000000" charset="0"/>
              <a:buChar char=""/>
            </a:pPr>
            <a:r>
              <a:rPr lang="zh-CN" altLang="en-US" sz="2000" dirty="0">
                <a:solidFill>
                  <a:schemeClr val="tx1">
                    <a:lumMod val="75000"/>
                    <a:lumOff val="25000"/>
                  </a:schemeClr>
                </a:solidFill>
                <a:latin typeface="+mn-lt"/>
                <a:ea typeface="+mn-ea"/>
                <a:cs typeface="+mn-ea"/>
                <a:sym typeface="+mn-lt"/>
              </a:rPr>
              <a:t>使用过程中如呼吸阻力过大或有轻微异味时必须更换过滤原件</a:t>
            </a:r>
          </a:p>
          <a:p>
            <a:pPr marL="321945" indent="-321945" defTabSz="960755" fontAlgn="auto">
              <a:lnSpc>
                <a:spcPct val="150000"/>
              </a:lnSpc>
              <a:buFont typeface="Wingdings" panose="05000000000000000000" charset="0"/>
              <a:buChar char=""/>
            </a:pPr>
            <a:r>
              <a:rPr lang="zh-CN" altLang="en-US" sz="2000" dirty="0">
                <a:solidFill>
                  <a:schemeClr val="tx1">
                    <a:lumMod val="75000"/>
                    <a:lumOff val="25000"/>
                  </a:schemeClr>
                </a:solidFill>
                <a:latin typeface="+mn-lt"/>
                <a:ea typeface="+mn-ea"/>
                <a:cs typeface="+mn-ea"/>
                <a:sym typeface="+mn-lt"/>
              </a:rPr>
              <a:t>当口罩使用后应使用清水或酒精擦拭干净，或用中性洗洁精清洗后晾干使用</a:t>
            </a:r>
          </a:p>
          <a:p>
            <a:pPr marL="321945" indent="-321945" defTabSz="960755" fontAlgn="auto">
              <a:lnSpc>
                <a:spcPct val="150000"/>
              </a:lnSpc>
              <a:buFont typeface="Wingdings" panose="05000000000000000000" charset="0"/>
              <a:buChar char=""/>
            </a:pPr>
            <a:r>
              <a:rPr lang="zh-CN" altLang="en-US" sz="2000" b="1" dirty="0">
                <a:solidFill>
                  <a:srgbClr val="0070C0"/>
                </a:solidFill>
                <a:latin typeface="+mn-lt"/>
                <a:ea typeface="+mn-ea"/>
                <a:cs typeface="+mn-ea"/>
                <a:sym typeface="+mn-lt"/>
              </a:rPr>
              <a:t>防尘口罩</a:t>
            </a:r>
            <a:r>
              <a:rPr lang="en-US" altLang="zh-CN" sz="2000" b="1" dirty="0">
                <a:solidFill>
                  <a:srgbClr val="0070C0"/>
                </a:solidFill>
                <a:latin typeface="+mn-lt"/>
                <a:ea typeface="+mn-ea"/>
                <a:cs typeface="+mn-ea"/>
                <a:sym typeface="+mn-lt"/>
              </a:rPr>
              <a:t>/</a:t>
            </a:r>
            <a:r>
              <a:rPr lang="zh-CN" altLang="en-US" sz="2000" b="1" dirty="0">
                <a:solidFill>
                  <a:srgbClr val="0070C0"/>
                </a:solidFill>
                <a:latin typeface="+mn-lt"/>
                <a:ea typeface="+mn-ea"/>
                <a:cs typeface="+mn-ea"/>
                <a:sym typeface="+mn-lt"/>
              </a:rPr>
              <a:t>面具不适用于在有毒环境或氧含量低于</a:t>
            </a:r>
            <a:r>
              <a:rPr lang="en-US" altLang="zh-CN" sz="2000" b="1" dirty="0">
                <a:solidFill>
                  <a:srgbClr val="0070C0"/>
                </a:solidFill>
                <a:latin typeface="+mn-lt"/>
                <a:ea typeface="+mn-ea"/>
                <a:cs typeface="+mn-ea"/>
                <a:sym typeface="+mn-lt"/>
              </a:rPr>
              <a:t>18</a:t>
            </a:r>
            <a:r>
              <a:rPr lang="zh-CN" altLang="en-US" sz="2000" b="1" dirty="0">
                <a:solidFill>
                  <a:srgbClr val="0070C0"/>
                </a:solidFill>
                <a:latin typeface="+mn-lt"/>
                <a:ea typeface="+mn-ea"/>
                <a:cs typeface="+mn-ea"/>
                <a:sym typeface="+mn-lt"/>
              </a:rPr>
              <a:t>％情况下使用</a:t>
            </a:r>
          </a:p>
        </p:txBody>
      </p:sp>
      <p:sp>
        <p:nvSpPr>
          <p:cNvPr id="1050403" name="Text Box 44"/>
          <p:cNvSpPr txBox="1">
            <a:spLocks noChangeArrowheads="1"/>
          </p:cNvSpPr>
          <p:nvPr/>
        </p:nvSpPr>
        <p:spPr bwMode="auto">
          <a:xfrm>
            <a:off x="1055370" y="1610360"/>
            <a:ext cx="10266680" cy="2985135"/>
          </a:xfrm>
          <a:prstGeom prst="rect">
            <a:avLst/>
          </a:prstGeom>
          <a:noFill/>
          <a:ln>
            <a:noFill/>
          </a:ln>
          <a:effec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marL="381000" indent="-381000" defTabSz="960755">
              <a:lnSpc>
                <a:spcPct val="150000"/>
              </a:lnSpc>
              <a:spcBef>
                <a:spcPts val="535"/>
              </a:spcBef>
              <a:buClr>
                <a:srgbClr val="0070C0"/>
              </a:buClr>
              <a:buFont typeface="Wingdings" panose="05000000000000000000" charset="0"/>
              <a:buChar char="l"/>
            </a:pPr>
            <a:r>
              <a:rPr lang="zh-CN" altLang="en-US" sz="1865" dirty="0">
                <a:solidFill>
                  <a:schemeClr val="tx1">
                    <a:lumMod val="75000"/>
                    <a:lumOff val="25000"/>
                  </a:schemeClr>
                </a:solidFill>
                <a:latin typeface="+mn-lt"/>
                <a:ea typeface="+mn-ea"/>
                <a:cs typeface="+mn-ea"/>
                <a:sym typeface="+mn-lt"/>
              </a:rPr>
              <a:t>面向口罩无鼻夹的一面，双手各拉住一边耳带使鼻夹位于口罩上方</a:t>
            </a:r>
          </a:p>
          <a:p>
            <a:pPr marL="381000" indent="-381000" defTabSz="960755">
              <a:lnSpc>
                <a:spcPct val="150000"/>
              </a:lnSpc>
              <a:spcBef>
                <a:spcPts val="535"/>
              </a:spcBef>
              <a:buClr>
                <a:srgbClr val="0070C0"/>
              </a:buClr>
              <a:buFont typeface="Wingdings" panose="05000000000000000000" charset="0"/>
              <a:buChar char="l"/>
            </a:pPr>
            <a:r>
              <a:rPr lang="zh-CN" altLang="en-US" sz="1865" dirty="0">
                <a:solidFill>
                  <a:schemeClr val="tx1">
                    <a:lumMod val="75000"/>
                    <a:lumOff val="25000"/>
                  </a:schemeClr>
                </a:solidFill>
                <a:latin typeface="+mn-lt"/>
                <a:ea typeface="+mn-ea"/>
                <a:cs typeface="+mn-ea"/>
                <a:sym typeface="+mn-lt"/>
              </a:rPr>
              <a:t>用口罩抵住下巴</a:t>
            </a:r>
          </a:p>
          <a:p>
            <a:pPr marL="381000" indent="-381000" defTabSz="960755">
              <a:lnSpc>
                <a:spcPct val="150000"/>
              </a:lnSpc>
              <a:spcBef>
                <a:spcPts val="535"/>
              </a:spcBef>
              <a:buClr>
                <a:srgbClr val="0070C0"/>
              </a:buClr>
              <a:buFont typeface="Wingdings" panose="05000000000000000000" charset="0"/>
              <a:buChar char="l"/>
            </a:pPr>
            <a:r>
              <a:rPr lang="zh-CN" altLang="en-US" sz="1865" dirty="0">
                <a:solidFill>
                  <a:schemeClr val="tx1">
                    <a:lumMod val="75000"/>
                    <a:lumOff val="25000"/>
                  </a:schemeClr>
                </a:solidFill>
                <a:latin typeface="+mn-lt"/>
                <a:ea typeface="+mn-ea"/>
                <a:cs typeface="+mn-ea"/>
                <a:sym typeface="+mn-lt"/>
              </a:rPr>
              <a:t>将耳带拉向耳后，调整耳带至感觉舒适</a:t>
            </a:r>
          </a:p>
          <a:p>
            <a:pPr marL="381000" indent="-381000" defTabSz="960755">
              <a:lnSpc>
                <a:spcPct val="150000"/>
              </a:lnSpc>
              <a:spcBef>
                <a:spcPts val="535"/>
              </a:spcBef>
              <a:buClr>
                <a:srgbClr val="0070C0"/>
              </a:buClr>
              <a:buFont typeface="Wingdings" panose="05000000000000000000" charset="0"/>
              <a:buChar char="l"/>
            </a:pPr>
            <a:r>
              <a:rPr lang="zh-CN" altLang="en-US" sz="1865" dirty="0">
                <a:solidFill>
                  <a:schemeClr val="tx1">
                    <a:lumMod val="75000"/>
                    <a:lumOff val="25000"/>
                  </a:schemeClr>
                </a:solidFill>
                <a:latin typeface="+mn-lt"/>
                <a:ea typeface="+mn-ea"/>
                <a:cs typeface="+mn-ea"/>
                <a:sym typeface="+mn-lt"/>
              </a:rPr>
              <a:t>将双手手指置于金属鼻夹中部，从中向两侧按照鼻梁形状向内按压，直至将其完全按压成鼻梁形状为止</a:t>
            </a:r>
          </a:p>
          <a:p>
            <a:pPr indent="0" algn="ctr" defTabSz="960755">
              <a:lnSpc>
                <a:spcPct val="150000"/>
              </a:lnSpc>
              <a:spcBef>
                <a:spcPts val="535"/>
              </a:spcBef>
              <a:buClr>
                <a:srgbClr val="0070C0"/>
              </a:buClr>
              <a:buFont typeface="Wingdings" panose="05000000000000000000" charset="0"/>
              <a:buNone/>
            </a:pPr>
            <a:r>
              <a:rPr lang="zh-CN" altLang="en-US" sz="1865" dirty="0">
                <a:solidFill>
                  <a:schemeClr val="tx1">
                    <a:lumMod val="75000"/>
                    <a:lumOff val="25000"/>
                  </a:schemeClr>
                </a:solidFill>
                <a:latin typeface="+mn-lt"/>
                <a:ea typeface="+mn-ea"/>
                <a:cs typeface="+mn-ea"/>
                <a:sym typeface="+mn-lt"/>
              </a:rPr>
              <a:t> </a:t>
            </a:r>
            <a:r>
              <a:rPr lang="zh-CN" altLang="en-US" sz="2000" b="1" dirty="0">
                <a:solidFill>
                  <a:srgbClr val="0070C0"/>
                </a:solidFill>
                <a:latin typeface="+mn-lt"/>
                <a:ea typeface="+mn-ea"/>
                <a:cs typeface="+mn-ea"/>
                <a:sym typeface="+mn-lt"/>
              </a:rPr>
              <a:t>每次佩戴口罩时，应进行进行口罩的密闭性检测，正压式检测与负压式检测</a:t>
            </a:r>
          </a:p>
        </p:txBody>
      </p:sp>
      <p:grpSp>
        <p:nvGrpSpPr>
          <p:cNvPr id="2" name="组合 1"/>
          <p:cNvGrpSpPr/>
          <p:nvPr/>
        </p:nvGrpSpPr>
        <p:grpSpPr>
          <a:xfrm>
            <a:off x="396240" y="476250"/>
            <a:ext cx="3937000" cy="775335"/>
            <a:chOff x="641" y="637"/>
            <a:chExt cx="6200" cy="1221"/>
          </a:xfrm>
        </p:grpSpPr>
        <p:pic>
          <p:nvPicPr>
            <p:cNvPr id="3" name="图片 2"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4" name="文本框 3"/>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粉尘危害及控制</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0403"/>
                                        </p:tgtEl>
                                        <p:attrNameLst>
                                          <p:attrName>style.visibility</p:attrName>
                                        </p:attrNameLst>
                                      </p:cBhvr>
                                      <p:to>
                                        <p:strVal val="visible"/>
                                      </p:to>
                                    </p:set>
                                    <p:anim calcmode="lin" valueType="num">
                                      <p:cBhvr>
                                        <p:cTn id="7" dur="500" fill="hold"/>
                                        <p:tgtEl>
                                          <p:spTgt spid="1050403"/>
                                        </p:tgtEl>
                                        <p:attrNameLst>
                                          <p:attrName>ppt_w</p:attrName>
                                        </p:attrNameLst>
                                      </p:cBhvr>
                                      <p:tavLst>
                                        <p:tav tm="0">
                                          <p:val>
                                            <p:fltVal val="0"/>
                                          </p:val>
                                        </p:tav>
                                        <p:tav tm="100000">
                                          <p:val>
                                            <p:strVal val="#ppt_w"/>
                                          </p:val>
                                        </p:tav>
                                      </p:tavLst>
                                    </p:anim>
                                    <p:anim calcmode="lin" valueType="num">
                                      <p:cBhvr>
                                        <p:cTn id="8" dur="500" fill="hold"/>
                                        <p:tgtEl>
                                          <p:spTgt spid="1050403"/>
                                        </p:tgtEl>
                                        <p:attrNameLst>
                                          <p:attrName>ppt_h</p:attrName>
                                        </p:attrNameLst>
                                      </p:cBhvr>
                                      <p:tavLst>
                                        <p:tav tm="0">
                                          <p:val>
                                            <p:fltVal val="0"/>
                                          </p:val>
                                        </p:tav>
                                        <p:tav tm="100000">
                                          <p:val>
                                            <p:strVal val="#ppt_h"/>
                                          </p:val>
                                        </p:tav>
                                      </p:tavLst>
                                    </p:anim>
                                    <p:animEffect transition="in" filter="fade">
                                      <p:cBhvr>
                                        <p:cTn id="9" dur="500"/>
                                        <p:tgtEl>
                                          <p:spTgt spid="105040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050400"/>
                                        </p:tgtEl>
                                        <p:attrNameLst>
                                          <p:attrName>style.visibility</p:attrName>
                                        </p:attrNameLst>
                                      </p:cBhvr>
                                      <p:to>
                                        <p:strVal val="visible"/>
                                      </p:to>
                                    </p:set>
                                    <p:anim calcmode="lin" valueType="num">
                                      <p:cBhvr>
                                        <p:cTn id="13" dur="500" fill="hold"/>
                                        <p:tgtEl>
                                          <p:spTgt spid="1050400"/>
                                        </p:tgtEl>
                                        <p:attrNameLst>
                                          <p:attrName>ppt_w</p:attrName>
                                        </p:attrNameLst>
                                      </p:cBhvr>
                                      <p:tavLst>
                                        <p:tav tm="0">
                                          <p:val>
                                            <p:fltVal val="0"/>
                                          </p:val>
                                        </p:tav>
                                        <p:tav tm="100000">
                                          <p:val>
                                            <p:strVal val="#ppt_w"/>
                                          </p:val>
                                        </p:tav>
                                      </p:tavLst>
                                    </p:anim>
                                    <p:anim calcmode="lin" valueType="num">
                                      <p:cBhvr>
                                        <p:cTn id="14" dur="500" fill="hold"/>
                                        <p:tgtEl>
                                          <p:spTgt spid="1050400"/>
                                        </p:tgtEl>
                                        <p:attrNameLst>
                                          <p:attrName>ppt_h</p:attrName>
                                        </p:attrNameLst>
                                      </p:cBhvr>
                                      <p:tavLst>
                                        <p:tav tm="0">
                                          <p:val>
                                            <p:fltVal val="0"/>
                                          </p:val>
                                        </p:tav>
                                        <p:tav tm="100000">
                                          <p:val>
                                            <p:strVal val="#ppt_h"/>
                                          </p:val>
                                        </p:tav>
                                      </p:tavLst>
                                    </p:anim>
                                    <p:animEffect transition="in" filter="fade">
                                      <p:cBhvr>
                                        <p:cTn id="15" dur="500"/>
                                        <p:tgtEl>
                                          <p:spTgt spid="1050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400" grpId="0" bldLvl="0" animBg="1"/>
      <p:bldP spid="1050403" grpId="0" bldLvl="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439" name="Text Box 44"/>
          <p:cNvSpPr txBox="1">
            <a:spLocks noChangeArrowheads="1"/>
          </p:cNvSpPr>
          <p:nvPr/>
        </p:nvSpPr>
        <p:spPr bwMode="auto">
          <a:xfrm>
            <a:off x="911013" y="4005581"/>
            <a:ext cx="11519747" cy="2055495"/>
          </a:xfrm>
          <a:prstGeom prst="rect">
            <a:avLst/>
          </a:prstGeom>
          <a:noFill/>
          <a:ln>
            <a:noFill/>
          </a:ln>
          <a:effectLst/>
        </p:spPr>
        <p:txBody>
          <a:bodyPr>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defTabSz="960755" fontAlgn="auto">
              <a:lnSpc>
                <a:spcPct val="150000"/>
              </a:lnSpc>
            </a:pPr>
            <a:r>
              <a:rPr lang="zh-CN" altLang="en-US" sz="2000" b="1" dirty="0">
                <a:solidFill>
                  <a:srgbClr val="0070C0"/>
                </a:solidFill>
                <a:latin typeface="+mn-lt"/>
                <a:ea typeface="+mn-ea"/>
                <a:cs typeface="+mn-ea"/>
                <a:sym typeface="+mn-lt"/>
              </a:rPr>
              <a:t>健康查体周期</a:t>
            </a:r>
          </a:p>
          <a:p>
            <a:pPr indent="0" defTabSz="960755" fontAlgn="auto">
              <a:lnSpc>
                <a:spcPct val="150000"/>
              </a:lnSpc>
            </a:pPr>
            <a:endParaRPr lang="zh-CN" altLang="en-US" sz="900" b="1" dirty="0">
              <a:solidFill>
                <a:srgbClr val="0070C0"/>
              </a:solidFill>
              <a:latin typeface="+mn-lt"/>
              <a:ea typeface="+mn-ea"/>
              <a:cs typeface="+mn-ea"/>
              <a:sym typeface="+mn-lt"/>
            </a:endParaRPr>
          </a:p>
          <a:p>
            <a:pPr marL="381000" indent="-381000" defTabSz="960755" fontAlgn="auto">
              <a:lnSpc>
                <a:spcPct val="150000"/>
              </a:lnSpc>
              <a:buClr>
                <a:srgbClr val="0070C0"/>
              </a:buClr>
              <a:buFont typeface="Wingdings" panose="05000000000000000000" charset="0"/>
              <a:buChar char=""/>
            </a:pPr>
            <a:r>
              <a:rPr sz="1865" dirty="0">
                <a:solidFill>
                  <a:schemeClr val="tx1">
                    <a:lumMod val="75000"/>
                    <a:lumOff val="25000"/>
                  </a:schemeClr>
                </a:solidFill>
                <a:latin typeface="+mn-lt"/>
                <a:ea typeface="+mn-ea"/>
                <a:cs typeface="+mn-ea"/>
                <a:sym typeface="+mn-lt"/>
              </a:rPr>
              <a:t>生产性粉尘作业分级I级，2年1次；生产性粉尘作业分级II级及以上，1年1次；</a:t>
            </a:r>
          </a:p>
          <a:p>
            <a:pPr marL="381000" indent="-381000" defTabSz="960755" fontAlgn="auto">
              <a:lnSpc>
                <a:spcPct val="150000"/>
              </a:lnSpc>
              <a:buClr>
                <a:srgbClr val="0070C0"/>
              </a:buClr>
              <a:buFont typeface="Wingdings" panose="05000000000000000000" charset="0"/>
              <a:buChar char=""/>
            </a:pPr>
            <a:r>
              <a:rPr sz="1865" dirty="0">
                <a:solidFill>
                  <a:schemeClr val="tx1">
                    <a:lumMod val="75000"/>
                    <a:lumOff val="25000"/>
                  </a:schemeClr>
                </a:solidFill>
                <a:latin typeface="+mn-lt"/>
                <a:ea typeface="+mn-ea"/>
                <a:cs typeface="+mn-ea"/>
                <a:sym typeface="+mn-lt"/>
              </a:rPr>
              <a:t>表现为观察对象者健康检查每年1次，连续观察5年，若5年内不能确诊为矽肺患者；</a:t>
            </a:r>
          </a:p>
          <a:p>
            <a:pPr marL="381000" indent="-381000" defTabSz="960755" fontAlgn="auto">
              <a:lnSpc>
                <a:spcPct val="150000"/>
              </a:lnSpc>
              <a:buClr>
                <a:srgbClr val="0070C0"/>
              </a:buClr>
              <a:buFont typeface="Wingdings" panose="05000000000000000000" charset="0"/>
              <a:buChar char=""/>
            </a:pPr>
            <a:r>
              <a:rPr sz="1865" dirty="0">
                <a:solidFill>
                  <a:schemeClr val="tx1">
                    <a:lumMod val="75000"/>
                    <a:lumOff val="25000"/>
                  </a:schemeClr>
                </a:solidFill>
                <a:latin typeface="+mn-lt"/>
                <a:ea typeface="+mn-ea"/>
                <a:cs typeface="+mn-ea"/>
                <a:sym typeface="+mn-lt"/>
              </a:rPr>
              <a:t>矽肺患者原则每年检查1次，或根据病情随时检查</a:t>
            </a:r>
          </a:p>
        </p:txBody>
      </p:sp>
      <p:sp>
        <p:nvSpPr>
          <p:cNvPr id="1050442" name="Text Box 44"/>
          <p:cNvSpPr txBox="1">
            <a:spLocks noChangeArrowheads="1"/>
          </p:cNvSpPr>
          <p:nvPr/>
        </p:nvSpPr>
        <p:spPr bwMode="auto">
          <a:xfrm>
            <a:off x="911225" y="1484630"/>
            <a:ext cx="10440670" cy="2248535"/>
          </a:xfrm>
          <a:prstGeom prst="rect">
            <a:avLst/>
          </a:prstGeom>
          <a:noFill/>
          <a:ln>
            <a:noFill/>
          </a:ln>
          <a:effec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defTabSz="960755">
              <a:lnSpc>
                <a:spcPct val="150000"/>
              </a:lnSpc>
              <a:spcBef>
                <a:spcPts val="535"/>
              </a:spcBef>
            </a:pPr>
            <a:r>
              <a:rPr lang="zh-CN" altLang="en-US" sz="1865" dirty="0">
                <a:solidFill>
                  <a:schemeClr val="tx1">
                    <a:lumMod val="75000"/>
                    <a:lumOff val="25000"/>
                  </a:schemeClr>
                </a:solidFill>
                <a:latin typeface="+mn-lt"/>
                <a:ea typeface="+mn-ea"/>
                <a:cs typeface="+mn-ea"/>
                <a:sym typeface="+mn-lt"/>
              </a:rPr>
              <a:t>长期在生产活动中因吸入生产性粉尘易引起尘肺等肺部疾病，这类疾病是我国危害最大的职业病。为了预防、控制和消除职业病危害，防治职业病，保护劳动者健康及其相关权益，依照《中华人民共和国职业病防治法》有关规定，凡从事粉尘作业的工人，必须进行职业健康体检。目前我国职业病名单中规定的12种尘肺为：矽肺、煤工尘肺、石墨尘肺、碳黑尘肺、石棉肺、滑石尘肺、水泥尘肺、云母尘肺、陶工尘肺、铝尘肺、电焊尘肺及铸工尘肺</a:t>
            </a:r>
          </a:p>
        </p:txBody>
      </p:sp>
      <p:grpSp>
        <p:nvGrpSpPr>
          <p:cNvPr id="2" name="组合 1"/>
          <p:cNvGrpSpPr/>
          <p:nvPr/>
        </p:nvGrpSpPr>
        <p:grpSpPr>
          <a:xfrm>
            <a:off x="396240" y="476250"/>
            <a:ext cx="3937000" cy="775335"/>
            <a:chOff x="641" y="637"/>
            <a:chExt cx="6200" cy="1221"/>
          </a:xfrm>
        </p:grpSpPr>
        <p:pic>
          <p:nvPicPr>
            <p:cNvPr id="3" name="图片 2"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4" name="文本框 3"/>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粉尘危害及控制</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0442"/>
                                        </p:tgtEl>
                                        <p:attrNameLst>
                                          <p:attrName>style.visibility</p:attrName>
                                        </p:attrNameLst>
                                      </p:cBhvr>
                                      <p:to>
                                        <p:strVal val="visible"/>
                                      </p:to>
                                    </p:set>
                                    <p:anim calcmode="lin" valueType="num">
                                      <p:cBhvr>
                                        <p:cTn id="7" dur="500" fill="hold"/>
                                        <p:tgtEl>
                                          <p:spTgt spid="1050442"/>
                                        </p:tgtEl>
                                        <p:attrNameLst>
                                          <p:attrName>ppt_w</p:attrName>
                                        </p:attrNameLst>
                                      </p:cBhvr>
                                      <p:tavLst>
                                        <p:tav tm="0">
                                          <p:val>
                                            <p:fltVal val="0"/>
                                          </p:val>
                                        </p:tav>
                                        <p:tav tm="100000">
                                          <p:val>
                                            <p:strVal val="#ppt_w"/>
                                          </p:val>
                                        </p:tav>
                                      </p:tavLst>
                                    </p:anim>
                                    <p:anim calcmode="lin" valueType="num">
                                      <p:cBhvr>
                                        <p:cTn id="8" dur="500" fill="hold"/>
                                        <p:tgtEl>
                                          <p:spTgt spid="1050442"/>
                                        </p:tgtEl>
                                        <p:attrNameLst>
                                          <p:attrName>ppt_h</p:attrName>
                                        </p:attrNameLst>
                                      </p:cBhvr>
                                      <p:tavLst>
                                        <p:tav tm="0">
                                          <p:val>
                                            <p:fltVal val="0"/>
                                          </p:val>
                                        </p:tav>
                                        <p:tav tm="100000">
                                          <p:val>
                                            <p:strVal val="#ppt_h"/>
                                          </p:val>
                                        </p:tav>
                                      </p:tavLst>
                                    </p:anim>
                                    <p:animEffect transition="in" filter="fade">
                                      <p:cBhvr>
                                        <p:cTn id="9" dur="500"/>
                                        <p:tgtEl>
                                          <p:spTgt spid="105044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050439"/>
                                        </p:tgtEl>
                                        <p:attrNameLst>
                                          <p:attrName>style.visibility</p:attrName>
                                        </p:attrNameLst>
                                      </p:cBhvr>
                                      <p:to>
                                        <p:strVal val="visible"/>
                                      </p:to>
                                    </p:set>
                                    <p:anim calcmode="lin" valueType="num">
                                      <p:cBhvr>
                                        <p:cTn id="13" dur="500" fill="hold"/>
                                        <p:tgtEl>
                                          <p:spTgt spid="1050439"/>
                                        </p:tgtEl>
                                        <p:attrNameLst>
                                          <p:attrName>ppt_w</p:attrName>
                                        </p:attrNameLst>
                                      </p:cBhvr>
                                      <p:tavLst>
                                        <p:tav tm="0">
                                          <p:val>
                                            <p:fltVal val="0"/>
                                          </p:val>
                                        </p:tav>
                                        <p:tav tm="100000">
                                          <p:val>
                                            <p:strVal val="#ppt_w"/>
                                          </p:val>
                                        </p:tav>
                                      </p:tavLst>
                                    </p:anim>
                                    <p:anim calcmode="lin" valueType="num">
                                      <p:cBhvr>
                                        <p:cTn id="14" dur="500" fill="hold"/>
                                        <p:tgtEl>
                                          <p:spTgt spid="1050439"/>
                                        </p:tgtEl>
                                        <p:attrNameLst>
                                          <p:attrName>ppt_h</p:attrName>
                                        </p:attrNameLst>
                                      </p:cBhvr>
                                      <p:tavLst>
                                        <p:tav tm="0">
                                          <p:val>
                                            <p:fltVal val="0"/>
                                          </p:val>
                                        </p:tav>
                                        <p:tav tm="100000">
                                          <p:val>
                                            <p:strVal val="#ppt_h"/>
                                          </p:val>
                                        </p:tav>
                                      </p:tavLst>
                                    </p:anim>
                                    <p:animEffect transition="in" filter="fade">
                                      <p:cBhvr>
                                        <p:cTn id="15" dur="500"/>
                                        <p:tgtEl>
                                          <p:spTgt spid="10504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439" grpId="0" bldLvl="0" animBg="1"/>
      <p:bldP spid="1050442" grpId="0" bldLvl="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450" name="TextBox 6"/>
          <p:cNvSpPr/>
          <p:nvPr/>
        </p:nvSpPr>
        <p:spPr>
          <a:xfrm>
            <a:off x="1099185" y="1753870"/>
            <a:ext cx="9943465" cy="814454"/>
          </a:xfrm>
          <a:prstGeom prst="rect">
            <a:avLst/>
          </a:prstGeom>
          <a:noFill/>
          <a:ln w="9525">
            <a:noFill/>
          </a:ln>
        </p:spPr>
        <p:txBody>
          <a:bodyPr wrap="square" anchor="t">
            <a:spAutoFit/>
          </a:bodyPr>
          <a:lstStyle/>
          <a:p>
            <a:pPr>
              <a:lnSpc>
                <a:spcPts val="2985"/>
              </a:lnSpc>
              <a:buClr>
                <a:schemeClr val="bg2"/>
              </a:buClr>
              <a:buSzPct val="75000"/>
            </a:pPr>
            <a:r>
              <a:rPr lang="zh-CN" altLang="en-US" sz="2000" b="1" dirty="0">
                <a:solidFill>
                  <a:srgbClr val="0070C0"/>
                </a:solidFill>
                <a:cs typeface="+mn-ea"/>
                <a:sym typeface="+mn-lt"/>
              </a:rPr>
              <a:t>毒物</a:t>
            </a:r>
            <a:r>
              <a:rPr lang="zh-CN" altLang="en-US" sz="1600" dirty="0">
                <a:solidFill>
                  <a:schemeClr val="tx1">
                    <a:lumMod val="75000"/>
                    <a:lumOff val="25000"/>
                  </a:schemeClr>
                </a:solidFill>
                <a:cs typeface="+mn-ea"/>
                <a:sym typeface="+mn-lt"/>
              </a:rPr>
              <a:t>指原料、半成品、成品、副产品或废弃物存在于生产中进入人体后，能与人体发生化学或物理化学作用，破坏正常生理功能，引起功能障碍、疾病、甚至死亡的化学物质</a:t>
            </a:r>
          </a:p>
        </p:txBody>
      </p:sp>
      <p:sp>
        <p:nvSpPr>
          <p:cNvPr id="1050451" name="TextBox 6"/>
          <p:cNvSpPr/>
          <p:nvPr/>
        </p:nvSpPr>
        <p:spPr>
          <a:xfrm>
            <a:off x="1056005" y="2934970"/>
            <a:ext cx="9779635" cy="1481257"/>
          </a:xfrm>
          <a:prstGeom prst="roundRect">
            <a:avLst/>
          </a:prstGeom>
          <a:noFill/>
          <a:ln w="12700" cmpd="sng">
            <a:solidFill>
              <a:srgbClr val="0070C0"/>
            </a:solidFill>
            <a:prstDash val="lgDashDotDot"/>
          </a:ln>
        </p:spPr>
        <p:txBody>
          <a:bodyPr wrap="square" anchor="t">
            <a:spAutoFit/>
          </a:bodyPr>
          <a:lstStyle/>
          <a:p>
            <a:pPr indent="0" fontAlgn="auto">
              <a:lnSpc>
                <a:spcPct val="150000"/>
              </a:lnSpc>
              <a:buClr>
                <a:srgbClr val="0070C0"/>
              </a:buClr>
              <a:buNone/>
            </a:pPr>
            <a:r>
              <a:rPr lang="zh-CN" altLang="en-US" dirty="0">
                <a:solidFill>
                  <a:schemeClr val="tx1">
                    <a:lumMod val="75000"/>
                    <a:lumOff val="25000"/>
                  </a:schemeClr>
                </a:solidFill>
                <a:cs typeface="+mn-ea"/>
                <a:sym typeface="+mn-lt"/>
              </a:rPr>
              <a:t>原料和生产辅助材料：原料本身就是有毒物质，如油漆中的溶剂（苯及同系物），压铸铅字用的铅成品、半成品或副产品：例如铅、汞的开采和冶炼，氯、氨、二氧化碳中间体及反应产物：有时原料和产品无毒，而中间体和反应产物有毒， 一氧化碳废气、废水、废渣</a:t>
            </a:r>
          </a:p>
        </p:txBody>
      </p:sp>
      <p:sp>
        <p:nvSpPr>
          <p:cNvPr id="1050452" name="TextBox 6"/>
          <p:cNvSpPr/>
          <p:nvPr/>
        </p:nvSpPr>
        <p:spPr>
          <a:xfrm>
            <a:off x="1099396" y="4869385"/>
            <a:ext cx="10844107" cy="418211"/>
          </a:xfrm>
          <a:prstGeom prst="rect">
            <a:avLst/>
          </a:prstGeom>
        </p:spPr>
        <p:txBody>
          <a:bodyPr wrap="square" lIns="87015" tIns="43507" rIns="87015" bIns="43507">
            <a:spAutoFit/>
          </a:bodyPr>
          <a:lstStyle/>
          <a:p>
            <a:pPr>
              <a:lnSpc>
                <a:spcPts val="2775"/>
              </a:lnSpc>
            </a:pPr>
            <a:r>
              <a:rPr lang="zh-CN" altLang="en-US" sz="2000" b="1" dirty="0">
                <a:solidFill>
                  <a:srgbClr val="0070C0"/>
                </a:solidFill>
                <a:cs typeface="+mn-ea"/>
                <a:sym typeface="+mn-lt"/>
              </a:rPr>
              <a:t>在职业病危害因素分类</a:t>
            </a:r>
            <a:r>
              <a:rPr lang="en-US" altLang="zh-CN" sz="2000" b="1" dirty="0">
                <a:solidFill>
                  <a:srgbClr val="0070C0"/>
                </a:solidFill>
                <a:cs typeface="+mn-ea"/>
                <a:sym typeface="+mn-lt"/>
              </a:rPr>
              <a:t>2015</a:t>
            </a:r>
            <a:r>
              <a:rPr lang="zh-CN" altLang="en-US" sz="2000" b="1" dirty="0">
                <a:solidFill>
                  <a:srgbClr val="0070C0"/>
                </a:solidFill>
                <a:cs typeface="+mn-ea"/>
                <a:sym typeface="+mn-lt"/>
              </a:rPr>
              <a:t>版中共有</a:t>
            </a:r>
            <a:r>
              <a:rPr lang="en-US" altLang="zh-CN" sz="2000" b="1" dirty="0">
                <a:solidFill>
                  <a:srgbClr val="0070C0"/>
                </a:solidFill>
                <a:cs typeface="+mn-ea"/>
                <a:sym typeface="+mn-lt"/>
              </a:rPr>
              <a:t>375</a:t>
            </a:r>
            <a:r>
              <a:rPr lang="zh-CN" altLang="en-US" sz="2000" b="1" dirty="0">
                <a:solidFill>
                  <a:srgbClr val="0070C0"/>
                </a:solidFill>
                <a:cs typeface="+mn-ea"/>
                <a:sym typeface="+mn-lt"/>
              </a:rPr>
              <a:t>种，占</a:t>
            </a:r>
            <a:r>
              <a:rPr lang="en-US" altLang="zh-CN" sz="2000" b="1" dirty="0">
                <a:solidFill>
                  <a:srgbClr val="0070C0"/>
                </a:solidFill>
                <a:cs typeface="+mn-ea"/>
                <a:sym typeface="+mn-lt"/>
              </a:rPr>
              <a:t>80%</a:t>
            </a:r>
            <a:r>
              <a:rPr lang="zh-CN" altLang="en-US" sz="2000" b="1" dirty="0">
                <a:solidFill>
                  <a:srgbClr val="0070C0"/>
                </a:solidFill>
                <a:cs typeface="+mn-ea"/>
                <a:sym typeface="+mn-lt"/>
              </a:rPr>
              <a:t>以上</a:t>
            </a:r>
          </a:p>
        </p:txBody>
      </p:sp>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毒物危害及控制</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0450"/>
                                        </p:tgtEl>
                                        <p:attrNameLst>
                                          <p:attrName>style.visibility</p:attrName>
                                        </p:attrNameLst>
                                      </p:cBhvr>
                                      <p:to>
                                        <p:strVal val="visible"/>
                                      </p:to>
                                    </p:set>
                                    <p:anim calcmode="lin" valueType="num">
                                      <p:cBhvr>
                                        <p:cTn id="7" dur="500" fill="hold"/>
                                        <p:tgtEl>
                                          <p:spTgt spid="1050450"/>
                                        </p:tgtEl>
                                        <p:attrNameLst>
                                          <p:attrName>ppt_w</p:attrName>
                                        </p:attrNameLst>
                                      </p:cBhvr>
                                      <p:tavLst>
                                        <p:tav tm="0">
                                          <p:val>
                                            <p:fltVal val="0"/>
                                          </p:val>
                                        </p:tav>
                                        <p:tav tm="100000">
                                          <p:val>
                                            <p:strVal val="#ppt_w"/>
                                          </p:val>
                                        </p:tav>
                                      </p:tavLst>
                                    </p:anim>
                                    <p:anim calcmode="lin" valueType="num">
                                      <p:cBhvr>
                                        <p:cTn id="8" dur="500" fill="hold"/>
                                        <p:tgtEl>
                                          <p:spTgt spid="1050450"/>
                                        </p:tgtEl>
                                        <p:attrNameLst>
                                          <p:attrName>ppt_h</p:attrName>
                                        </p:attrNameLst>
                                      </p:cBhvr>
                                      <p:tavLst>
                                        <p:tav tm="0">
                                          <p:val>
                                            <p:fltVal val="0"/>
                                          </p:val>
                                        </p:tav>
                                        <p:tav tm="100000">
                                          <p:val>
                                            <p:strVal val="#ppt_h"/>
                                          </p:val>
                                        </p:tav>
                                      </p:tavLst>
                                    </p:anim>
                                    <p:animEffect transition="in" filter="fade">
                                      <p:cBhvr>
                                        <p:cTn id="9" dur="500"/>
                                        <p:tgtEl>
                                          <p:spTgt spid="105045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050451"/>
                                        </p:tgtEl>
                                        <p:attrNameLst>
                                          <p:attrName>style.visibility</p:attrName>
                                        </p:attrNameLst>
                                      </p:cBhvr>
                                      <p:to>
                                        <p:strVal val="visible"/>
                                      </p:to>
                                    </p:set>
                                    <p:anim calcmode="lin" valueType="num">
                                      <p:cBhvr>
                                        <p:cTn id="13" dur="500" fill="hold"/>
                                        <p:tgtEl>
                                          <p:spTgt spid="1050451"/>
                                        </p:tgtEl>
                                        <p:attrNameLst>
                                          <p:attrName>ppt_w</p:attrName>
                                        </p:attrNameLst>
                                      </p:cBhvr>
                                      <p:tavLst>
                                        <p:tav tm="0">
                                          <p:val>
                                            <p:fltVal val="0"/>
                                          </p:val>
                                        </p:tav>
                                        <p:tav tm="100000">
                                          <p:val>
                                            <p:strVal val="#ppt_w"/>
                                          </p:val>
                                        </p:tav>
                                      </p:tavLst>
                                    </p:anim>
                                    <p:anim calcmode="lin" valueType="num">
                                      <p:cBhvr>
                                        <p:cTn id="14" dur="500" fill="hold"/>
                                        <p:tgtEl>
                                          <p:spTgt spid="1050451"/>
                                        </p:tgtEl>
                                        <p:attrNameLst>
                                          <p:attrName>ppt_h</p:attrName>
                                        </p:attrNameLst>
                                      </p:cBhvr>
                                      <p:tavLst>
                                        <p:tav tm="0">
                                          <p:val>
                                            <p:fltVal val="0"/>
                                          </p:val>
                                        </p:tav>
                                        <p:tav tm="100000">
                                          <p:val>
                                            <p:strVal val="#ppt_h"/>
                                          </p:val>
                                        </p:tav>
                                      </p:tavLst>
                                    </p:anim>
                                    <p:animEffect transition="in" filter="fade">
                                      <p:cBhvr>
                                        <p:cTn id="15" dur="500"/>
                                        <p:tgtEl>
                                          <p:spTgt spid="1050451"/>
                                        </p:tgtEl>
                                      </p:cBhvr>
                                    </p:animEffect>
                                  </p:childTnLst>
                                </p:cTn>
                              </p:par>
                            </p:childTnLst>
                          </p:cTn>
                        </p:par>
                        <p:par>
                          <p:cTn id="16" fill="hold">
                            <p:stCondLst>
                              <p:cond delay="1000"/>
                            </p:stCondLst>
                            <p:childTnLst>
                              <p:par>
                                <p:cTn id="17" presetID="34" presetClass="entr" presetSubtype="0" fill="hold" grpId="0" nodeType="afterEffect">
                                  <p:stCondLst>
                                    <p:cond delay="0"/>
                                  </p:stCondLst>
                                  <p:childTnLst>
                                    <p:set>
                                      <p:cBhvr>
                                        <p:cTn id="18" dur="1" fill="hold">
                                          <p:stCondLst>
                                            <p:cond delay="0"/>
                                          </p:stCondLst>
                                        </p:cTn>
                                        <p:tgtEl>
                                          <p:spTgt spid="1050452"/>
                                        </p:tgtEl>
                                        <p:attrNameLst>
                                          <p:attrName>style.visibility</p:attrName>
                                        </p:attrNameLst>
                                      </p:cBhvr>
                                      <p:to>
                                        <p:strVal val="visible"/>
                                      </p:to>
                                    </p:set>
                                    <p:anim from="(-#ppt_w/2)" to="(#ppt_x)" calcmode="lin" valueType="num">
                                      <p:cBhvr>
                                        <p:cTn id="19" dur="600" fill="hold">
                                          <p:stCondLst>
                                            <p:cond delay="0"/>
                                          </p:stCondLst>
                                        </p:cTn>
                                        <p:tgtEl>
                                          <p:spTgt spid="1050452"/>
                                        </p:tgtEl>
                                        <p:attrNameLst>
                                          <p:attrName>ppt_x</p:attrName>
                                        </p:attrNameLst>
                                      </p:cBhvr>
                                    </p:anim>
                                    <p:anim from="0" to="-1.0" calcmode="lin" valueType="num">
                                      <p:cBhvr>
                                        <p:cTn id="20" dur="200" decel="50000" autoRev="1" fill="hold">
                                          <p:stCondLst>
                                            <p:cond delay="600"/>
                                          </p:stCondLst>
                                        </p:cTn>
                                        <p:tgtEl>
                                          <p:spTgt spid="1050452"/>
                                        </p:tgtEl>
                                        <p:attrNameLst>
                                          <p:attrName>xshear</p:attrName>
                                        </p:attrNameLst>
                                      </p:cBhvr>
                                    </p:anim>
                                    <p:animScale>
                                      <p:cBhvr>
                                        <p:cTn id="21" dur="200" decel="100000" autoRev="1" fill="hold">
                                          <p:stCondLst>
                                            <p:cond delay="600"/>
                                          </p:stCondLst>
                                        </p:cTn>
                                        <p:tgtEl>
                                          <p:spTgt spid="1050452"/>
                                        </p:tgtEl>
                                      </p:cBhvr>
                                      <p:from x="100000" y="100000"/>
                                      <p:to x="80000" y="100000"/>
                                    </p:animScale>
                                    <p:anim by="(#ppt_h/3+#ppt_w*0.1)" calcmode="lin" valueType="num">
                                      <p:cBhvr additive="sum">
                                        <p:cTn id="22" dur="200" decel="100000" autoRev="1" fill="hold">
                                          <p:stCondLst>
                                            <p:cond delay="600"/>
                                          </p:stCondLst>
                                        </p:cTn>
                                        <p:tgtEl>
                                          <p:spTgt spid="105045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450" grpId="0"/>
      <p:bldP spid="1050451" grpId="0" bldLvl="0" animBg="1"/>
      <p:bldP spid="1050452"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毒物危害及控制</a:t>
              </a:r>
            </a:p>
          </p:txBody>
        </p:sp>
      </p:grpSp>
      <p:grpSp>
        <p:nvGrpSpPr>
          <p:cNvPr id="21" name="组合 20"/>
          <p:cNvGrpSpPr/>
          <p:nvPr/>
        </p:nvGrpSpPr>
        <p:grpSpPr>
          <a:xfrm>
            <a:off x="4642485" y="1737995"/>
            <a:ext cx="1932940" cy="2038985"/>
            <a:chOff x="7311" y="2737"/>
            <a:chExt cx="3044" cy="3211"/>
          </a:xfrm>
        </p:grpSpPr>
        <p:grpSp>
          <p:nvGrpSpPr>
            <p:cNvPr id="2" name="组合 1"/>
            <p:cNvGrpSpPr/>
            <p:nvPr/>
          </p:nvGrpSpPr>
          <p:grpSpPr>
            <a:xfrm>
              <a:off x="7311" y="3586"/>
              <a:ext cx="3044" cy="2363"/>
              <a:chOff x="7253" y="3587"/>
              <a:chExt cx="3044" cy="2363"/>
            </a:xfrm>
          </p:grpSpPr>
          <p:sp>
            <p:nvSpPr>
              <p:cNvPr id="1050465" name="TextBox 57"/>
              <p:cNvSpPr txBox="1">
                <a:spLocks noChangeArrowheads="1"/>
              </p:cNvSpPr>
              <p:nvPr/>
            </p:nvSpPr>
            <p:spPr bwMode="auto">
              <a:xfrm>
                <a:off x="7253" y="3587"/>
                <a:ext cx="3044" cy="659"/>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0070C0"/>
                    </a:solidFill>
                    <a:latin typeface="+mn-lt"/>
                    <a:ea typeface="+mn-ea"/>
                    <a:cs typeface="+mn-ea"/>
                    <a:sym typeface="+mn-lt"/>
                  </a:rPr>
                  <a:t>致敏性</a:t>
                </a:r>
              </a:p>
            </p:txBody>
          </p:sp>
          <p:sp>
            <p:nvSpPr>
              <p:cNvPr id="1050466" name="TextBox 57"/>
              <p:cNvSpPr txBox="1">
                <a:spLocks noChangeArrowheads="1"/>
              </p:cNvSpPr>
              <p:nvPr/>
            </p:nvSpPr>
            <p:spPr bwMode="auto">
              <a:xfrm>
                <a:off x="7256" y="4280"/>
                <a:ext cx="3037" cy="1670"/>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eaLnBrk="0" hangingPunct="0">
                  <a:tabLst>
                    <a:tab pos="101600" algn="l"/>
                  </a:tabLst>
                  <a:defRPr>
                    <a:latin typeface="Calibri" panose="020F0502020204030204" pitchFamily="34" charset="0"/>
                    <a:ea typeface="宋体" panose="02010600030101010101" pitchFamily="2" charset="-122"/>
                  </a:defRPr>
                </a:lvl2pPr>
                <a:lvl3pPr marL="1143000" indent="-228600" eaLnBrk="0" hangingPunct="0">
                  <a:tabLst>
                    <a:tab pos="101600" algn="l"/>
                  </a:tabLst>
                  <a:defRPr>
                    <a:latin typeface="Calibri" panose="020F0502020204030204" pitchFamily="34" charset="0"/>
                    <a:ea typeface="宋体" panose="02010600030101010101" pitchFamily="2" charset="-122"/>
                  </a:defRPr>
                </a:lvl3pPr>
                <a:lvl4pPr marL="1600200" indent="-228600" eaLnBrk="0" hangingPunct="0">
                  <a:tabLst>
                    <a:tab pos="101600" algn="l"/>
                  </a:tabLst>
                  <a:defRPr>
                    <a:latin typeface="Calibri" panose="020F0502020204030204" pitchFamily="34" charset="0"/>
                    <a:ea typeface="宋体" panose="02010600030101010101" pitchFamily="2" charset="-122"/>
                  </a:defRPr>
                </a:lvl4pPr>
                <a:lvl5pPr marL="2057400" indent="-228600" eaLnBrk="0" hangingPunct="0">
                  <a:tabLst>
                    <a:tab pos="101600" algn="l"/>
                  </a:tabLs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pPr algn="ctr"/>
                <a:r>
                  <a:rPr lang="zh-CN" altLang="en-US" sz="1400" b="0" dirty="0">
                    <a:latin typeface="+mn-lt"/>
                    <a:ea typeface="+mn-ea"/>
                    <a:cs typeface="+mn-ea"/>
                    <a:sym typeface="+mn-lt"/>
                  </a:rPr>
                  <a:t>某些化学品可引起皮肤或呼吸系统过敏的症状</a:t>
                </a:r>
              </a:p>
            </p:txBody>
          </p:sp>
        </p:grpSp>
        <p:grpSp>
          <p:nvGrpSpPr>
            <p:cNvPr id="25" name="Group 24"/>
            <p:cNvGrpSpPr/>
            <p:nvPr/>
          </p:nvGrpSpPr>
          <p:grpSpPr>
            <a:xfrm>
              <a:off x="8429" y="2737"/>
              <a:ext cx="808" cy="808"/>
              <a:chOff x="3998913" y="1998663"/>
              <a:chExt cx="1149350" cy="1149350"/>
            </a:xfrm>
            <a:solidFill>
              <a:srgbClr val="0070C0"/>
            </a:solidFill>
          </p:grpSpPr>
          <p:sp>
            <p:nvSpPr>
              <p:cNvPr id="1034" name="Rectangle 10"/>
              <p:cNvSpPr>
                <a:spLocks noChangeArrowheads="1"/>
              </p:cNvSpPr>
              <p:nvPr/>
            </p:nvSpPr>
            <p:spPr bwMode="auto">
              <a:xfrm>
                <a:off x="4808538" y="2584451"/>
                <a:ext cx="117475" cy="111125"/>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sp>
            <p:nvSpPr>
              <p:cNvPr id="1035" name="Freeform 11"/>
              <p:cNvSpPr>
                <a:spLocks noEditPoints="1"/>
              </p:cNvSpPr>
              <p:nvPr/>
            </p:nvSpPr>
            <p:spPr bwMode="auto">
              <a:xfrm>
                <a:off x="4725988" y="2266951"/>
                <a:ext cx="131763" cy="300038"/>
              </a:xfrm>
              <a:custGeom>
                <a:avLst/>
                <a:gdLst/>
                <a:ahLst/>
                <a:cxnLst>
                  <a:cxn ang="0">
                    <a:pos x="23" y="36"/>
                  </a:cxn>
                  <a:cxn ang="0">
                    <a:pos x="22" y="8"/>
                  </a:cxn>
                  <a:cxn ang="0">
                    <a:pos x="18" y="4"/>
                  </a:cxn>
                  <a:cxn ang="0">
                    <a:pos x="14" y="0"/>
                  </a:cxn>
                  <a:cxn ang="0">
                    <a:pos x="13" y="43"/>
                  </a:cxn>
                  <a:cxn ang="0">
                    <a:pos x="14" y="71"/>
                  </a:cxn>
                  <a:cxn ang="0">
                    <a:pos x="22" y="79"/>
                  </a:cxn>
                  <a:cxn ang="0">
                    <a:pos x="23" y="36"/>
                  </a:cxn>
                  <a:cxn ang="0">
                    <a:pos x="23" y="36"/>
                  </a:cxn>
                  <a:cxn ang="0">
                    <a:pos x="23" y="36"/>
                  </a:cxn>
                </a:cxnLst>
                <a:rect l="0" t="0" r="r" b="b"/>
                <a:pathLst>
                  <a:path w="35" h="79">
                    <a:moveTo>
                      <a:pt x="23" y="36"/>
                    </a:moveTo>
                    <a:cubicBezTo>
                      <a:pt x="12" y="19"/>
                      <a:pt x="21" y="9"/>
                      <a:pt x="22" y="8"/>
                    </a:cubicBezTo>
                    <a:cubicBezTo>
                      <a:pt x="18" y="4"/>
                      <a:pt x="18" y="4"/>
                      <a:pt x="18" y="4"/>
                    </a:cubicBezTo>
                    <a:cubicBezTo>
                      <a:pt x="14" y="0"/>
                      <a:pt x="14" y="0"/>
                      <a:pt x="14" y="0"/>
                    </a:cubicBezTo>
                    <a:cubicBezTo>
                      <a:pt x="8" y="6"/>
                      <a:pt x="0" y="22"/>
                      <a:pt x="13" y="43"/>
                    </a:cubicBezTo>
                    <a:cubicBezTo>
                      <a:pt x="24" y="60"/>
                      <a:pt x="15" y="70"/>
                      <a:pt x="14" y="71"/>
                    </a:cubicBezTo>
                    <a:cubicBezTo>
                      <a:pt x="22" y="79"/>
                      <a:pt x="22" y="79"/>
                      <a:pt x="22" y="79"/>
                    </a:cubicBezTo>
                    <a:cubicBezTo>
                      <a:pt x="28" y="73"/>
                      <a:pt x="35" y="57"/>
                      <a:pt x="23" y="36"/>
                    </a:cubicBezTo>
                    <a:close/>
                    <a:moveTo>
                      <a:pt x="23" y="36"/>
                    </a:moveTo>
                    <a:cubicBezTo>
                      <a:pt x="23" y="36"/>
                      <a:pt x="23" y="36"/>
                      <a:pt x="23" y="36"/>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36" name="Freeform 12"/>
              <p:cNvSpPr>
                <a:spLocks noEditPoints="1"/>
              </p:cNvSpPr>
              <p:nvPr/>
            </p:nvSpPr>
            <p:spPr bwMode="auto">
              <a:xfrm>
                <a:off x="4838701" y="2290763"/>
                <a:ext cx="120650" cy="252413"/>
              </a:xfrm>
              <a:custGeom>
                <a:avLst/>
                <a:gdLst/>
                <a:ahLst/>
                <a:cxnLst>
                  <a:cxn ang="0">
                    <a:pos x="12" y="59"/>
                  </a:cxn>
                  <a:cxn ang="0">
                    <a:pos x="20" y="67"/>
                  </a:cxn>
                  <a:cxn ang="0">
                    <a:pos x="21" y="30"/>
                  </a:cxn>
                  <a:cxn ang="0">
                    <a:pos x="20" y="8"/>
                  </a:cxn>
                  <a:cxn ang="0">
                    <a:pos x="16" y="4"/>
                  </a:cxn>
                  <a:cxn ang="0">
                    <a:pos x="12" y="0"/>
                  </a:cxn>
                  <a:cxn ang="0">
                    <a:pos x="11" y="37"/>
                  </a:cxn>
                  <a:cxn ang="0">
                    <a:pos x="12" y="59"/>
                  </a:cxn>
                  <a:cxn ang="0">
                    <a:pos x="12" y="59"/>
                  </a:cxn>
                  <a:cxn ang="0">
                    <a:pos x="12" y="59"/>
                  </a:cxn>
                </a:cxnLst>
                <a:rect l="0" t="0" r="r" b="b"/>
                <a:pathLst>
                  <a:path w="32" h="67">
                    <a:moveTo>
                      <a:pt x="12" y="59"/>
                    </a:moveTo>
                    <a:cubicBezTo>
                      <a:pt x="20" y="67"/>
                      <a:pt x="20" y="67"/>
                      <a:pt x="20" y="67"/>
                    </a:cubicBezTo>
                    <a:cubicBezTo>
                      <a:pt x="25" y="62"/>
                      <a:pt x="32" y="48"/>
                      <a:pt x="21" y="30"/>
                    </a:cubicBezTo>
                    <a:cubicBezTo>
                      <a:pt x="12" y="17"/>
                      <a:pt x="19" y="9"/>
                      <a:pt x="20" y="8"/>
                    </a:cubicBezTo>
                    <a:cubicBezTo>
                      <a:pt x="16" y="4"/>
                      <a:pt x="16" y="4"/>
                      <a:pt x="16" y="4"/>
                    </a:cubicBezTo>
                    <a:cubicBezTo>
                      <a:pt x="12" y="0"/>
                      <a:pt x="12" y="0"/>
                      <a:pt x="12" y="0"/>
                    </a:cubicBezTo>
                    <a:cubicBezTo>
                      <a:pt x="7" y="5"/>
                      <a:pt x="0" y="19"/>
                      <a:pt x="11" y="37"/>
                    </a:cubicBezTo>
                    <a:cubicBezTo>
                      <a:pt x="20" y="50"/>
                      <a:pt x="13" y="58"/>
                      <a:pt x="12" y="59"/>
                    </a:cubicBezTo>
                    <a:close/>
                    <a:moveTo>
                      <a:pt x="12" y="59"/>
                    </a:moveTo>
                    <a:cubicBezTo>
                      <a:pt x="12" y="59"/>
                      <a:pt x="12" y="59"/>
                      <a:pt x="12" y="59"/>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37" name="Freeform 13"/>
              <p:cNvSpPr>
                <a:spLocks noEditPoints="1"/>
              </p:cNvSpPr>
              <p:nvPr/>
            </p:nvSpPr>
            <p:spPr bwMode="auto">
              <a:xfrm>
                <a:off x="3998913" y="1998663"/>
                <a:ext cx="1149350" cy="1149350"/>
              </a:xfrm>
              <a:custGeom>
                <a:avLst/>
                <a:gdLst/>
                <a:ahLst/>
                <a:cxnLst>
                  <a:cxn ang="0">
                    <a:pos x="152" y="0"/>
                  </a:cxn>
                  <a:cxn ang="0">
                    <a:pos x="0" y="152"/>
                  </a:cxn>
                  <a:cxn ang="0">
                    <a:pos x="152" y="304"/>
                  </a:cxn>
                  <a:cxn ang="0">
                    <a:pos x="304" y="152"/>
                  </a:cxn>
                  <a:cxn ang="0">
                    <a:pos x="152" y="0"/>
                  </a:cxn>
                  <a:cxn ang="0">
                    <a:pos x="152" y="266"/>
                  </a:cxn>
                  <a:cxn ang="0">
                    <a:pos x="38" y="152"/>
                  </a:cxn>
                  <a:cxn ang="0">
                    <a:pos x="59" y="86"/>
                  </a:cxn>
                  <a:cxn ang="0">
                    <a:pos x="128" y="155"/>
                  </a:cxn>
                  <a:cxn ang="0">
                    <a:pos x="55" y="155"/>
                  </a:cxn>
                  <a:cxn ang="0">
                    <a:pos x="55" y="184"/>
                  </a:cxn>
                  <a:cxn ang="0">
                    <a:pos x="157" y="184"/>
                  </a:cxn>
                  <a:cxn ang="0">
                    <a:pos x="218" y="245"/>
                  </a:cxn>
                  <a:cxn ang="0">
                    <a:pos x="152" y="266"/>
                  </a:cxn>
                  <a:cxn ang="0">
                    <a:pos x="245" y="218"/>
                  </a:cxn>
                  <a:cxn ang="0">
                    <a:pos x="204" y="177"/>
                  </a:cxn>
                  <a:cxn ang="0">
                    <a:pos x="204" y="155"/>
                  </a:cxn>
                  <a:cxn ang="0">
                    <a:pos x="182" y="155"/>
                  </a:cxn>
                  <a:cxn ang="0">
                    <a:pos x="86" y="59"/>
                  </a:cxn>
                  <a:cxn ang="0">
                    <a:pos x="152" y="38"/>
                  </a:cxn>
                  <a:cxn ang="0">
                    <a:pos x="266" y="152"/>
                  </a:cxn>
                  <a:cxn ang="0">
                    <a:pos x="245" y="218"/>
                  </a:cxn>
                  <a:cxn ang="0">
                    <a:pos x="245" y="218"/>
                  </a:cxn>
                  <a:cxn ang="0">
                    <a:pos x="245" y="218"/>
                  </a:cxn>
                </a:cxnLst>
                <a:rect l="0" t="0" r="r" b="b"/>
                <a:pathLst>
                  <a:path w="304" h="304">
                    <a:moveTo>
                      <a:pt x="152" y="0"/>
                    </a:moveTo>
                    <a:cubicBezTo>
                      <a:pt x="68" y="0"/>
                      <a:pt x="0" y="68"/>
                      <a:pt x="0" y="152"/>
                    </a:cubicBezTo>
                    <a:cubicBezTo>
                      <a:pt x="0" y="236"/>
                      <a:pt x="68" y="304"/>
                      <a:pt x="152" y="304"/>
                    </a:cubicBezTo>
                    <a:cubicBezTo>
                      <a:pt x="236" y="304"/>
                      <a:pt x="304" y="236"/>
                      <a:pt x="304" y="152"/>
                    </a:cubicBezTo>
                    <a:cubicBezTo>
                      <a:pt x="304" y="68"/>
                      <a:pt x="236" y="0"/>
                      <a:pt x="152" y="0"/>
                    </a:cubicBezTo>
                    <a:close/>
                    <a:moveTo>
                      <a:pt x="152" y="266"/>
                    </a:moveTo>
                    <a:cubicBezTo>
                      <a:pt x="89" y="266"/>
                      <a:pt x="38" y="215"/>
                      <a:pt x="38" y="152"/>
                    </a:cubicBezTo>
                    <a:cubicBezTo>
                      <a:pt x="38" y="128"/>
                      <a:pt x="46" y="105"/>
                      <a:pt x="59" y="86"/>
                    </a:cubicBezTo>
                    <a:cubicBezTo>
                      <a:pt x="128" y="155"/>
                      <a:pt x="128" y="155"/>
                      <a:pt x="128" y="155"/>
                    </a:cubicBezTo>
                    <a:cubicBezTo>
                      <a:pt x="55" y="155"/>
                      <a:pt x="55" y="155"/>
                      <a:pt x="55" y="155"/>
                    </a:cubicBezTo>
                    <a:cubicBezTo>
                      <a:pt x="55" y="184"/>
                      <a:pt x="55" y="184"/>
                      <a:pt x="55" y="184"/>
                    </a:cubicBezTo>
                    <a:cubicBezTo>
                      <a:pt x="157" y="184"/>
                      <a:pt x="157" y="184"/>
                      <a:pt x="157" y="184"/>
                    </a:cubicBezTo>
                    <a:cubicBezTo>
                      <a:pt x="218" y="245"/>
                      <a:pt x="218" y="245"/>
                      <a:pt x="218" y="245"/>
                    </a:cubicBezTo>
                    <a:cubicBezTo>
                      <a:pt x="199" y="258"/>
                      <a:pt x="176" y="266"/>
                      <a:pt x="152" y="266"/>
                    </a:cubicBezTo>
                    <a:close/>
                    <a:moveTo>
                      <a:pt x="245" y="218"/>
                    </a:moveTo>
                    <a:cubicBezTo>
                      <a:pt x="204" y="177"/>
                      <a:pt x="204" y="177"/>
                      <a:pt x="204" y="177"/>
                    </a:cubicBezTo>
                    <a:cubicBezTo>
                      <a:pt x="204" y="155"/>
                      <a:pt x="204" y="155"/>
                      <a:pt x="204" y="155"/>
                    </a:cubicBezTo>
                    <a:cubicBezTo>
                      <a:pt x="182" y="155"/>
                      <a:pt x="182" y="155"/>
                      <a:pt x="182" y="155"/>
                    </a:cubicBezTo>
                    <a:cubicBezTo>
                      <a:pt x="86" y="59"/>
                      <a:pt x="86" y="59"/>
                      <a:pt x="86" y="59"/>
                    </a:cubicBezTo>
                    <a:cubicBezTo>
                      <a:pt x="105" y="46"/>
                      <a:pt x="128" y="38"/>
                      <a:pt x="152" y="38"/>
                    </a:cubicBezTo>
                    <a:cubicBezTo>
                      <a:pt x="215" y="38"/>
                      <a:pt x="266" y="89"/>
                      <a:pt x="266" y="152"/>
                    </a:cubicBezTo>
                    <a:cubicBezTo>
                      <a:pt x="266" y="176"/>
                      <a:pt x="258" y="199"/>
                      <a:pt x="245" y="218"/>
                    </a:cubicBezTo>
                    <a:close/>
                    <a:moveTo>
                      <a:pt x="245" y="218"/>
                    </a:moveTo>
                    <a:cubicBezTo>
                      <a:pt x="245" y="218"/>
                      <a:pt x="245" y="218"/>
                      <a:pt x="245" y="218"/>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grpSp>
      <p:grpSp>
        <p:nvGrpSpPr>
          <p:cNvPr id="22" name="组合 21"/>
          <p:cNvGrpSpPr/>
          <p:nvPr/>
        </p:nvGrpSpPr>
        <p:grpSpPr>
          <a:xfrm>
            <a:off x="6670040" y="1769110"/>
            <a:ext cx="1932940" cy="2007870"/>
            <a:chOff x="10504" y="2786"/>
            <a:chExt cx="3044" cy="3162"/>
          </a:xfrm>
        </p:grpSpPr>
        <p:sp>
          <p:nvSpPr>
            <p:cNvPr id="40" name="Freeform 26"/>
            <p:cNvSpPr>
              <a:spLocks noEditPoints="1"/>
            </p:cNvSpPr>
            <p:nvPr/>
          </p:nvSpPr>
          <p:spPr bwMode="auto">
            <a:xfrm>
              <a:off x="11614" y="2786"/>
              <a:ext cx="824" cy="859"/>
            </a:xfrm>
            <a:custGeom>
              <a:avLst/>
              <a:gdLst/>
              <a:ahLst/>
              <a:cxnLst>
                <a:cxn ang="0">
                  <a:pos x="241" y="43"/>
                </a:cxn>
                <a:cxn ang="0">
                  <a:pos x="284" y="0"/>
                </a:cxn>
                <a:cxn ang="0">
                  <a:pos x="327" y="43"/>
                </a:cxn>
                <a:cxn ang="0">
                  <a:pos x="284" y="86"/>
                </a:cxn>
                <a:cxn ang="0">
                  <a:pos x="241" y="43"/>
                </a:cxn>
                <a:cxn ang="0">
                  <a:pos x="378" y="172"/>
                </a:cxn>
                <a:cxn ang="0">
                  <a:pos x="318" y="172"/>
                </a:cxn>
                <a:cxn ang="0">
                  <a:pos x="272" y="109"/>
                </a:cxn>
                <a:cxn ang="0">
                  <a:pos x="270" y="106"/>
                </a:cxn>
                <a:cxn ang="0">
                  <a:pos x="267" y="103"/>
                </a:cxn>
                <a:cxn ang="0">
                  <a:pos x="232" y="86"/>
                </a:cxn>
                <a:cxn ang="0">
                  <a:pos x="230" y="85"/>
                </a:cxn>
                <a:cxn ang="0">
                  <a:pos x="162" y="53"/>
                </a:cxn>
                <a:cxn ang="0">
                  <a:pos x="144" y="55"/>
                </a:cxn>
                <a:cxn ang="0">
                  <a:pos x="76" y="107"/>
                </a:cxn>
                <a:cxn ang="0">
                  <a:pos x="72" y="131"/>
                </a:cxn>
                <a:cxn ang="0">
                  <a:pos x="86" y="138"/>
                </a:cxn>
                <a:cxn ang="0">
                  <a:pos x="96" y="134"/>
                </a:cxn>
                <a:cxn ang="0">
                  <a:pos x="157" y="89"/>
                </a:cxn>
                <a:cxn ang="0">
                  <a:pos x="203" y="111"/>
                </a:cxn>
                <a:cxn ang="0">
                  <a:pos x="148" y="198"/>
                </a:cxn>
                <a:cxn ang="0">
                  <a:pos x="158" y="241"/>
                </a:cxn>
                <a:cxn ang="0">
                  <a:pos x="236" y="294"/>
                </a:cxn>
                <a:cxn ang="0">
                  <a:pos x="237" y="296"/>
                </a:cxn>
                <a:cxn ang="0">
                  <a:pos x="191" y="388"/>
                </a:cxn>
                <a:cxn ang="0">
                  <a:pos x="199" y="411"/>
                </a:cxn>
                <a:cxn ang="0">
                  <a:pos x="206" y="413"/>
                </a:cxn>
                <a:cxn ang="0">
                  <a:pos x="222" y="403"/>
                </a:cxn>
                <a:cxn ang="0">
                  <a:pos x="273" y="300"/>
                </a:cxn>
                <a:cxn ang="0">
                  <a:pos x="270" y="280"/>
                </a:cxn>
                <a:cxn ang="0">
                  <a:pos x="217" y="227"/>
                </a:cxn>
                <a:cxn ang="0">
                  <a:pos x="261" y="152"/>
                </a:cxn>
                <a:cxn ang="0">
                  <a:pos x="296" y="199"/>
                </a:cxn>
                <a:cxn ang="0">
                  <a:pos x="310" y="206"/>
                </a:cxn>
                <a:cxn ang="0">
                  <a:pos x="378" y="206"/>
                </a:cxn>
                <a:cxn ang="0">
                  <a:pos x="396" y="189"/>
                </a:cxn>
                <a:cxn ang="0">
                  <a:pos x="378" y="172"/>
                </a:cxn>
                <a:cxn ang="0">
                  <a:pos x="131" y="234"/>
                </a:cxn>
                <a:cxn ang="0">
                  <a:pos x="110" y="275"/>
                </a:cxn>
                <a:cxn ang="0">
                  <a:pos x="17" y="275"/>
                </a:cxn>
                <a:cxn ang="0">
                  <a:pos x="0" y="292"/>
                </a:cxn>
                <a:cxn ang="0">
                  <a:pos x="17" y="310"/>
                </a:cxn>
                <a:cxn ang="0">
                  <a:pos x="120" y="310"/>
                </a:cxn>
                <a:cxn ang="0">
                  <a:pos x="132" y="305"/>
                </a:cxn>
                <a:cxn ang="0">
                  <a:pos x="133" y="304"/>
                </a:cxn>
                <a:cxn ang="0">
                  <a:pos x="134" y="303"/>
                </a:cxn>
                <a:cxn ang="0">
                  <a:pos x="169" y="268"/>
                </a:cxn>
                <a:cxn ang="0">
                  <a:pos x="148" y="255"/>
                </a:cxn>
                <a:cxn ang="0">
                  <a:pos x="131" y="234"/>
                </a:cxn>
                <a:cxn ang="0">
                  <a:pos x="131" y="234"/>
                </a:cxn>
                <a:cxn ang="0">
                  <a:pos x="131" y="234"/>
                </a:cxn>
              </a:cxnLst>
              <a:rect l="0" t="0" r="r" b="b"/>
              <a:pathLst>
                <a:path w="396" h="413">
                  <a:moveTo>
                    <a:pt x="241" y="43"/>
                  </a:moveTo>
                  <a:cubicBezTo>
                    <a:pt x="241" y="19"/>
                    <a:pt x="260" y="0"/>
                    <a:pt x="284" y="0"/>
                  </a:cubicBezTo>
                  <a:cubicBezTo>
                    <a:pt x="308" y="0"/>
                    <a:pt x="327" y="19"/>
                    <a:pt x="327" y="43"/>
                  </a:cubicBezTo>
                  <a:cubicBezTo>
                    <a:pt x="327" y="67"/>
                    <a:pt x="308" y="86"/>
                    <a:pt x="284" y="86"/>
                  </a:cubicBezTo>
                  <a:cubicBezTo>
                    <a:pt x="260" y="86"/>
                    <a:pt x="241" y="67"/>
                    <a:pt x="241" y="43"/>
                  </a:cubicBezTo>
                  <a:close/>
                  <a:moveTo>
                    <a:pt x="378" y="172"/>
                  </a:moveTo>
                  <a:cubicBezTo>
                    <a:pt x="318" y="172"/>
                    <a:pt x="318" y="172"/>
                    <a:pt x="318" y="172"/>
                  </a:cubicBezTo>
                  <a:cubicBezTo>
                    <a:pt x="272" y="109"/>
                    <a:pt x="272" y="109"/>
                    <a:pt x="272" y="109"/>
                  </a:cubicBezTo>
                  <a:cubicBezTo>
                    <a:pt x="271" y="108"/>
                    <a:pt x="270" y="107"/>
                    <a:pt x="270" y="106"/>
                  </a:cubicBezTo>
                  <a:cubicBezTo>
                    <a:pt x="269" y="105"/>
                    <a:pt x="268" y="104"/>
                    <a:pt x="267" y="103"/>
                  </a:cubicBezTo>
                  <a:cubicBezTo>
                    <a:pt x="232" y="86"/>
                    <a:pt x="232" y="86"/>
                    <a:pt x="232" y="86"/>
                  </a:cubicBezTo>
                  <a:cubicBezTo>
                    <a:pt x="231" y="86"/>
                    <a:pt x="231" y="85"/>
                    <a:pt x="230" y="85"/>
                  </a:cubicBezTo>
                  <a:cubicBezTo>
                    <a:pt x="162" y="53"/>
                    <a:pt x="162" y="53"/>
                    <a:pt x="162" y="53"/>
                  </a:cubicBezTo>
                  <a:cubicBezTo>
                    <a:pt x="156" y="50"/>
                    <a:pt x="150" y="51"/>
                    <a:pt x="144" y="55"/>
                  </a:cubicBezTo>
                  <a:cubicBezTo>
                    <a:pt x="76" y="107"/>
                    <a:pt x="76" y="107"/>
                    <a:pt x="76" y="107"/>
                  </a:cubicBezTo>
                  <a:cubicBezTo>
                    <a:pt x="68" y="112"/>
                    <a:pt x="67" y="123"/>
                    <a:pt x="72" y="131"/>
                  </a:cubicBezTo>
                  <a:cubicBezTo>
                    <a:pt x="76" y="135"/>
                    <a:pt x="81" y="138"/>
                    <a:pt x="86" y="138"/>
                  </a:cubicBezTo>
                  <a:cubicBezTo>
                    <a:pt x="90" y="138"/>
                    <a:pt x="93" y="136"/>
                    <a:pt x="96" y="134"/>
                  </a:cubicBezTo>
                  <a:cubicBezTo>
                    <a:pt x="157" y="89"/>
                    <a:pt x="157" y="89"/>
                    <a:pt x="157" y="89"/>
                  </a:cubicBezTo>
                  <a:cubicBezTo>
                    <a:pt x="203" y="111"/>
                    <a:pt x="203" y="111"/>
                    <a:pt x="203" y="111"/>
                  </a:cubicBezTo>
                  <a:cubicBezTo>
                    <a:pt x="148" y="198"/>
                    <a:pt x="148" y="198"/>
                    <a:pt x="148" y="198"/>
                  </a:cubicBezTo>
                  <a:cubicBezTo>
                    <a:pt x="139" y="212"/>
                    <a:pt x="143" y="232"/>
                    <a:pt x="158" y="241"/>
                  </a:cubicBezTo>
                  <a:cubicBezTo>
                    <a:pt x="236" y="294"/>
                    <a:pt x="236" y="294"/>
                    <a:pt x="236" y="294"/>
                  </a:cubicBezTo>
                  <a:cubicBezTo>
                    <a:pt x="237" y="296"/>
                    <a:pt x="237" y="296"/>
                    <a:pt x="237" y="296"/>
                  </a:cubicBezTo>
                  <a:cubicBezTo>
                    <a:pt x="191" y="388"/>
                    <a:pt x="191" y="388"/>
                    <a:pt x="191" y="388"/>
                  </a:cubicBezTo>
                  <a:cubicBezTo>
                    <a:pt x="187" y="396"/>
                    <a:pt x="190" y="407"/>
                    <a:pt x="199" y="411"/>
                  </a:cubicBezTo>
                  <a:cubicBezTo>
                    <a:pt x="201" y="412"/>
                    <a:pt x="204" y="413"/>
                    <a:pt x="206" y="413"/>
                  </a:cubicBezTo>
                  <a:cubicBezTo>
                    <a:pt x="213" y="413"/>
                    <a:pt x="219" y="409"/>
                    <a:pt x="222" y="403"/>
                  </a:cubicBezTo>
                  <a:cubicBezTo>
                    <a:pt x="273" y="300"/>
                    <a:pt x="273" y="300"/>
                    <a:pt x="273" y="300"/>
                  </a:cubicBezTo>
                  <a:cubicBezTo>
                    <a:pt x="277" y="293"/>
                    <a:pt x="275" y="285"/>
                    <a:pt x="270" y="280"/>
                  </a:cubicBezTo>
                  <a:cubicBezTo>
                    <a:pt x="217" y="227"/>
                    <a:pt x="217" y="227"/>
                    <a:pt x="217" y="227"/>
                  </a:cubicBezTo>
                  <a:cubicBezTo>
                    <a:pt x="261" y="152"/>
                    <a:pt x="261" y="152"/>
                    <a:pt x="261" y="152"/>
                  </a:cubicBezTo>
                  <a:cubicBezTo>
                    <a:pt x="296" y="199"/>
                    <a:pt x="296" y="199"/>
                    <a:pt x="296" y="199"/>
                  </a:cubicBezTo>
                  <a:cubicBezTo>
                    <a:pt x="299" y="204"/>
                    <a:pt x="304" y="206"/>
                    <a:pt x="310" y="206"/>
                  </a:cubicBezTo>
                  <a:cubicBezTo>
                    <a:pt x="378" y="206"/>
                    <a:pt x="378" y="206"/>
                    <a:pt x="378" y="206"/>
                  </a:cubicBezTo>
                  <a:cubicBezTo>
                    <a:pt x="388" y="206"/>
                    <a:pt x="396" y="199"/>
                    <a:pt x="396" y="189"/>
                  </a:cubicBezTo>
                  <a:cubicBezTo>
                    <a:pt x="396" y="180"/>
                    <a:pt x="388" y="172"/>
                    <a:pt x="378" y="172"/>
                  </a:cubicBezTo>
                  <a:close/>
                  <a:moveTo>
                    <a:pt x="131" y="234"/>
                  </a:moveTo>
                  <a:cubicBezTo>
                    <a:pt x="110" y="275"/>
                    <a:pt x="110" y="275"/>
                    <a:pt x="110" y="275"/>
                  </a:cubicBezTo>
                  <a:cubicBezTo>
                    <a:pt x="17" y="275"/>
                    <a:pt x="17" y="275"/>
                    <a:pt x="17" y="275"/>
                  </a:cubicBezTo>
                  <a:cubicBezTo>
                    <a:pt x="8" y="275"/>
                    <a:pt x="0" y="283"/>
                    <a:pt x="0" y="292"/>
                  </a:cubicBezTo>
                  <a:cubicBezTo>
                    <a:pt x="0" y="302"/>
                    <a:pt x="8" y="310"/>
                    <a:pt x="17" y="310"/>
                  </a:cubicBezTo>
                  <a:cubicBezTo>
                    <a:pt x="120" y="310"/>
                    <a:pt x="120" y="310"/>
                    <a:pt x="120" y="310"/>
                  </a:cubicBezTo>
                  <a:cubicBezTo>
                    <a:pt x="125" y="310"/>
                    <a:pt x="129" y="308"/>
                    <a:pt x="132" y="305"/>
                  </a:cubicBezTo>
                  <a:cubicBezTo>
                    <a:pt x="133" y="305"/>
                    <a:pt x="133" y="304"/>
                    <a:pt x="133" y="304"/>
                  </a:cubicBezTo>
                  <a:cubicBezTo>
                    <a:pt x="133" y="304"/>
                    <a:pt x="134" y="303"/>
                    <a:pt x="134" y="303"/>
                  </a:cubicBezTo>
                  <a:cubicBezTo>
                    <a:pt x="169" y="268"/>
                    <a:pt x="169" y="268"/>
                    <a:pt x="169" y="268"/>
                  </a:cubicBezTo>
                  <a:cubicBezTo>
                    <a:pt x="148" y="255"/>
                    <a:pt x="148" y="255"/>
                    <a:pt x="148" y="255"/>
                  </a:cubicBezTo>
                  <a:cubicBezTo>
                    <a:pt x="141" y="249"/>
                    <a:pt x="134" y="243"/>
                    <a:pt x="131" y="234"/>
                  </a:cubicBezTo>
                  <a:close/>
                  <a:moveTo>
                    <a:pt x="131" y="234"/>
                  </a:moveTo>
                  <a:cubicBezTo>
                    <a:pt x="131" y="234"/>
                    <a:pt x="131" y="234"/>
                    <a:pt x="131" y="234"/>
                  </a:cubicBezTo>
                </a:path>
              </a:pathLst>
            </a:custGeom>
            <a:solidFill>
              <a:srgbClr val="0070C0"/>
            </a:solidFill>
            <a:ln w="9525">
              <a:noFill/>
              <a:round/>
            </a:ln>
          </p:spPr>
          <p:txBody>
            <a:bodyPr vert="horz" wrap="square" lIns="91440" tIns="45720" rIns="91440" bIns="45720" numCol="1" anchor="t" anchorCtr="0" compatLnSpc="1"/>
            <a:lstStyle/>
            <a:p>
              <a:endParaRPr lang="en-US">
                <a:cs typeface="+mn-ea"/>
                <a:sym typeface="+mn-lt"/>
              </a:endParaRPr>
            </a:p>
          </p:txBody>
        </p:sp>
        <p:grpSp>
          <p:nvGrpSpPr>
            <p:cNvPr id="3" name="组合 2"/>
            <p:cNvGrpSpPr/>
            <p:nvPr/>
          </p:nvGrpSpPr>
          <p:grpSpPr>
            <a:xfrm>
              <a:off x="10504" y="3586"/>
              <a:ext cx="3044" cy="2363"/>
              <a:chOff x="7253" y="3587"/>
              <a:chExt cx="3044" cy="2363"/>
            </a:xfrm>
          </p:grpSpPr>
          <p:sp>
            <p:nvSpPr>
              <p:cNvPr id="4" name="TextBox 57"/>
              <p:cNvSpPr txBox="1">
                <a:spLocks noChangeArrowheads="1"/>
              </p:cNvSpPr>
              <p:nvPr/>
            </p:nvSpPr>
            <p:spPr bwMode="auto">
              <a:xfrm>
                <a:off x="7253" y="3587"/>
                <a:ext cx="3044" cy="659"/>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0070C0"/>
                    </a:solidFill>
                    <a:latin typeface="+mn-lt"/>
                    <a:ea typeface="+mn-ea"/>
                    <a:cs typeface="+mn-ea"/>
                    <a:sym typeface="+mn-lt"/>
                  </a:rPr>
                  <a:t>窒息性</a:t>
                </a:r>
              </a:p>
            </p:txBody>
          </p:sp>
          <p:sp>
            <p:nvSpPr>
              <p:cNvPr id="8" name="TextBox 57"/>
              <p:cNvSpPr txBox="1">
                <a:spLocks noChangeArrowheads="1"/>
              </p:cNvSpPr>
              <p:nvPr/>
            </p:nvSpPr>
            <p:spPr bwMode="auto">
              <a:xfrm>
                <a:off x="7256" y="4280"/>
                <a:ext cx="3037" cy="1670"/>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eaLnBrk="0" hangingPunct="0">
                  <a:tabLst>
                    <a:tab pos="101600" algn="l"/>
                  </a:tabLst>
                  <a:defRPr>
                    <a:latin typeface="Calibri" panose="020F0502020204030204" pitchFamily="34" charset="0"/>
                    <a:ea typeface="宋体" panose="02010600030101010101" pitchFamily="2" charset="-122"/>
                  </a:defRPr>
                </a:lvl2pPr>
                <a:lvl3pPr marL="1143000" indent="-228600" eaLnBrk="0" hangingPunct="0">
                  <a:tabLst>
                    <a:tab pos="101600" algn="l"/>
                  </a:tabLst>
                  <a:defRPr>
                    <a:latin typeface="Calibri" panose="020F0502020204030204" pitchFamily="34" charset="0"/>
                    <a:ea typeface="宋体" panose="02010600030101010101" pitchFamily="2" charset="-122"/>
                  </a:defRPr>
                </a:lvl3pPr>
                <a:lvl4pPr marL="1600200" indent="-228600" eaLnBrk="0" hangingPunct="0">
                  <a:tabLst>
                    <a:tab pos="101600" algn="l"/>
                  </a:tabLst>
                  <a:defRPr>
                    <a:latin typeface="Calibri" panose="020F0502020204030204" pitchFamily="34" charset="0"/>
                    <a:ea typeface="宋体" panose="02010600030101010101" pitchFamily="2" charset="-122"/>
                  </a:defRPr>
                </a:lvl4pPr>
                <a:lvl5pPr marL="2057400" indent="-228600" eaLnBrk="0" hangingPunct="0">
                  <a:tabLst>
                    <a:tab pos="101600" algn="l"/>
                  </a:tabLs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pPr algn="ctr"/>
                <a:r>
                  <a:rPr lang="zh-CN" altLang="en-US" sz="1400" b="0" dirty="0">
                    <a:latin typeface="+mn-lt"/>
                    <a:ea typeface="+mn-ea"/>
                    <a:cs typeface="+mn-ea"/>
                    <a:sym typeface="+mn-lt"/>
                  </a:rPr>
                  <a:t>化学品对身体组织氧化作用的干扰，导致缺氧窒息</a:t>
                </a:r>
              </a:p>
            </p:txBody>
          </p:sp>
        </p:grpSp>
      </p:grpSp>
      <p:grpSp>
        <p:nvGrpSpPr>
          <p:cNvPr id="23" name="组合 22"/>
          <p:cNvGrpSpPr/>
          <p:nvPr/>
        </p:nvGrpSpPr>
        <p:grpSpPr>
          <a:xfrm>
            <a:off x="8784590" y="1701165"/>
            <a:ext cx="1932940" cy="2075815"/>
            <a:chOff x="13834" y="2679"/>
            <a:chExt cx="3044" cy="3269"/>
          </a:xfrm>
        </p:grpSpPr>
        <p:grpSp>
          <p:nvGrpSpPr>
            <p:cNvPr id="76" name="Group 75"/>
            <p:cNvGrpSpPr/>
            <p:nvPr/>
          </p:nvGrpSpPr>
          <p:grpSpPr>
            <a:xfrm>
              <a:off x="14891" y="2679"/>
              <a:ext cx="930" cy="894"/>
              <a:chOff x="6959600" y="869951"/>
              <a:chExt cx="2185988" cy="2098675"/>
            </a:xfrm>
            <a:solidFill>
              <a:srgbClr val="0070C0"/>
            </a:solidFill>
          </p:grpSpPr>
          <p:sp>
            <p:nvSpPr>
              <p:cNvPr id="1064" name="Freeform 40"/>
              <p:cNvSpPr>
                <a:spLocks noEditPoints="1"/>
              </p:cNvSpPr>
              <p:nvPr/>
            </p:nvSpPr>
            <p:spPr bwMode="auto">
              <a:xfrm>
                <a:off x="8042275" y="1231901"/>
                <a:ext cx="346075" cy="346075"/>
              </a:xfrm>
              <a:custGeom>
                <a:avLst/>
                <a:gdLst/>
                <a:ahLst/>
                <a:cxnLst>
                  <a:cxn ang="0">
                    <a:pos x="119" y="0"/>
                  </a:cxn>
                  <a:cxn ang="0">
                    <a:pos x="238" y="120"/>
                  </a:cxn>
                  <a:cxn ang="0">
                    <a:pos x="119" y="239"/>
                  </a:cxn>
                  <a:cxn ang="0">
                    <a:pos x="0" y="120"/>
                  </a:cxn>
                  <a:cxn ang="0">
                    <a:pos x="119" y="0"/>
                  </a:cxn>
                  <a:cxn ang="0">
                    <a:pos x="119" y="0"/>
                  </a:cxn>
                  <a:cxn ang="0">
                    <a:pos x="119" y="0"/>
                  </a:cxn>
                </a:cxnLst>
                <a:rect l="0" t="0" r="r" b="b"/>
                <a:pathLst>
                  <a:path w="238" h="239">
                    <a:moveTo>
                      <a:pt x="119" y="0"/>
                    </a:moveTo>
                    <a:cubicBezTo>
                      <a:pt x="185" y="0"/>
                      <a:pt x="238" y="54"/>
                      <a:pt x="238" y="120"/>
                    </a:cubicBezTo>
                    <a:cubicBezTo>
                      <a:pt x="238" y="185"/>
                      <a:pt x="185" y="239"/>
                      <a:pt x="119" y="239"/>
                    </a:cubicBezTo>
                    <a:cubicBezTo>
                      <a:pt x="53" y="239"/>
                      <a:pt x="0" y="185"/>
                      <a:pt x="0" y="120"/>
                    </a:cubicBezTo>
                    <a:cubicBezTo>
                      <a:pt x="0" y="54"/>
                      <a:pt x="53" y="0"/>
                      <a:pt x="119" y="0"/>
                    </a:cubicBezTo>
                    <a:close/>
                    <a:moveTo>
                      <a:pt x="119" y="0"/>
                    </a:moveTo>
                    <a:cubicBezTo>
                      <a:pt x="119" y="0"/>
                      <a:pt x="119" y="0"/>
                      <a:pt x="119" y="0"/>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65" name="Freeform 41"/>
              <p:cNvSpPr>
                <a:spLocks noEditPoints="1"/>
              </p:cNvSpPr>
              <p:nvPr/>
            </p:nvSpPr>
            <p:spPr bwMode="auto">
              <a:xfrm>
                <a:off x="7607300" y="1254126"/>
                <a:ext cx="1193800" cy="1714500"/>
              </a:xfrm>
              <a:custGeom>
                <a:avLst/>
                <a:gdLst/>
                <a:ahLst/>
                <a:cxnLst>
                  <a:cxn ang="0">
                    <a:pos x="803" y="20"/>
                  </a:cxn>
                  <a:cxn ang="0">
                    <a:pos x="732" y="20"/>
                  </a:cxn>
                  <a:cxn ang="0">
                    <a:pos x="489" y="262"/>
                  </a:cxn>
                  <a:cxn ang="0">
                    <a:pos x="422" y="242"/>
                  </a:cxn>
                  <a:cxn ang="0">
                    <a:pos x="343" y="272"/>
                  </a:cxn>
                  <a:cxn ang="0">
                    <a:pos x="91" y="20"/>
                  </a:cxn>
                  <a:cxn ang="0">
                    <a:pos x="19" y="20"/>
                  </a:cxn>
                  <a:cxn ang="0">
                    <a:pos x="19" y="91"/>
                  </a:cxn>
                  <a:cxn ang="0">
                    <a:pos x="300" y="374"/>
                  </a:cxn>
                  <a:cxn ang="0">
                    <a:pos x="300" y="1131"/>
                  </a:cxn>
                  <a:cxn ang="0">
                    <a:pos x="350" y="1182"/>
                  </a:cxn>
                  <a:cxn ang="0">
                    <a:pos x="401" y="1131"/>
                  </a:cxn>
                  <a:cxn ang="0">
                    <a:pos x="401" y="774"/>
                  </a:cxn>
                  <a:cxn ang="0">
                    <a:pos x="422" y="776"/>
                  </a:cxn>
                  <a:cxn ang="0">
                    <a:pos x="444" y="774"/>
                  </a:cxn>
                  <a:cxn ang="0">
                    <a:pos x="444" y="1131"/>
                  </a:cxn>
                  <a:cxn ang="0">
                    <a:pos x="495" y="1182"/>
                  </a:cxn>
                  <a:cxn ang="0">
                    <a:pos x="545" y="1131"/>
                  </a:cxn>
                  <a:cxn ang="0">
                    <a:pos x="545" y="353"/>
                  </a:cxn>
                  <a:cxn ang="0">
                    <a:pos x="803" y="91"/>
                  </a:cxn>
                  <a:cxn ang="0">
                    <a:pos x="803" y="20"/>
                  </a:cxn>
                  <a:cxn ang="0">
                    <a:pos x="803" y="20"/>
                  </a:cxn>
                  <a:cxn ang="0">
                    <a:pos x="803" y="20"/>
                  </a:cxn>
                </a:cxnLst>
                <a:rect l="0" t="0" r="r" b="b"/>
                <a:pathLst>
                  <a:path w="823" h="1182">
                    <a:moveTo>
                      <a:pt x="803" y="20"/>
                    </a:moveTo>
                    <a:cubicBezTo>
                      <a:pt x="783" y="0"/>
                      <a:pt x="751" y="0"/>
                      <a:pt x="732" y="20"/>
                    </a:cubicBezTo>
                    <a:cubicBezTo>
                      <a:pt x="489" y="262"/>
                      <a:pt x="489" y="262"/>
                      <a:pt x="489" y="262"/>
                    </a:cubicBezTo>
                    <a:cubicBezTo>
                      <a:pt x="470" y="249"/>
                      <a:pt x="447" y="242"/>
                      <a:pt x="422" y="242"/>
                    </a:cubicBezTo>
                    <a:cubicBezTo>
                      <a:pt x="392" y="242"/>
                      <a:pt x="364" y="253"/>
                      <a:pt x="343" y="272"/>
                    </a:cubicBezTo>
                    <a:cubicBezTo>
                      <a:pt x="91" y="20"/>
                      <a:pt x="91" y="20"/>
                      <a:pt x="91" y="20"/>
                    </a:cubicBezTo>
                    <a:cubicBezTo>
                      <a:pt x="71" y="0"/>
                      <a:pt x="39" y="0"/>
                      <a:pt x="19" y="20"/>
                    </a:cubicBezTo>
                    <a:cubicBezTo>
                      <a:pt x="0" y="39"/>
                      <a:pt x="0" y="71"/>
                      <a:pt x="19" y="91"/>
                    </a:cubicBezTo>
                    <a:cubicBezTo>
                      <a:pt x="300" y="374"/>
                      <a:pt x="300" y="374"/>
                      <a:pt x="300" y="374"/>
                    </a:cubicBezTo>
                    <a:cubicBezTo>
                      <a:pt x="300" y="1131"/>
                      <a:pt x="300" y="1131"/>
                      <a:pt x="300" y="1131"/>
                    </a:cubicBezTo>
                    <a:cubicBezTo>
                      <a:pt x="300" y="1159"/>
                      <a:pt x="322" y="1182"/>
                      <a:pt x="350" y="1182"/>
                    </a:cubicBezTo>
                    <a:cubicBezTo>
                      <a:pt x="378" y="1182"/>
                      <a:pt x="401" y="1159"/>
                      <a:pt x="401" y="1131"/>
                    </a:cubicBezTo>
                    <a:cubicBezTo>
                      <a:pt x="401" y="774"/>
                      <a:pt x="401" y="774"/>
                      <a:pt x="401" y="774"/>
                    </a:cubicBezTo>
                    <a:cubicBezTo>
                      <a:pt x="408" y="775"/>
                      <a:pt x="415" y="776"/>
                      <a:pt x="422" y="776"/>
                    </a:cubicBezTo>
                    <a:cubicBezTo>
                      <a:pt x="430" y="776"/>
                      <a:pt x="437" y="775"/>
                      <a:pt x="444" y="774"/>
                    </a:cubicBezTo>
                    <a:cubicBezTo>
                      <a:pt x="444" y="1131"/>
                      <a:pt x="444" y="1131"/>
                      <a:pt x="444" y="1131"/>
                    </a:cubicBezTo>
                    <a:cubicBezTo>
                      <a:pt x="444" y="1159"/>
                      <a:pt x="467" y="1182"/>
                      <a:pt x="495" y="1182"/>
                    </a:cubicBezTo>
                    <a:cubicBezTo>
                      <a:pt x="523" y="1182"/>
                      <a:pt x="545" y="1159"/>
                      <a:pt x="545" y="1131"/>
                    </a:cubicBezTo>
                    <a:cubicBezTo>
                      <a:pt x="545" y="353"/>
                      <a:pt x="545" y="353"/>
                      <a:pt x="545" y="353"/>
                    </a:cubicBezTo>
                    <a:cubicBezTo>
                      <a:pt x="803" y="91"/>
                      <a:pt x="803" y="91"/>
                      <a:pt x="803" y="91"/>
                    </a:cubicBezTo>
                    <a:cubicBezTo>
                      <a:pt x="823" y="71"/>
                      <a:pt x="823" y="39"/>
                      <a:pt x="803" y="20"/>
                    </a:cubicBezTo>
                    <a:close/>
                    <a:moveTo>
                      <a:pt x="803" y="20"/>
                    </a:moveTo>
                    <a:cubicBezTo>
                      <a:pt x="803" y="20"/>
                      <a:pt x="803" y="20"/>
                      <a:pt x="803" y="20"/>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66" name="Freeform 42"/>
              <p:cNvSpPr>
                <a:spLocks noEditPoints="1"/>
              </p:cNvSpPr>
              <p:nvPr/>
            </p:nvSpPr>
            <p:spPr bwMode="auto">
              <a:xfrm>
                <a:off x="7377113" y="1920876"/>
                <a:ext cx="617538" cy="311150"/>
              </a:xfrm>
              <a:custGeom>
                <a:avLst/>
                <a:gdLst/>
                <a:ahLst/>
                <a:cxnLst>
                  <a:cxn ang="0">
                    <a:pos x="426" y="0"/>
                  </a:cxn>
                  <a:cxn ang="0">
                    <a:pos x="321" y="0"/>
                  </a:cxn>
                  <a:cxn ang="0">
                    <a:pos x="284" y="15"/>
                  </a:cxn>
                  <a:cxn ang="0">
                    <a:pos x="269" y="57"/>
                  </a:cxn>
                  <a:cxn ang="0">
                    <a:pos x="269" y="78"/>
                  </a:cxn>
                  <a:cxn ang="0">
                    <a:pos x="55" y="78"/>
                  </a:cxn>
                  <a:cxn ang="0">
                    <a:pos x="0" y="133"/>
                  </a:cxn>
                  <a:cxn ang="0">
                    <a:pos x="0" y="160"/>
                  </a:cxn>
                  <a:cxn ang="0">
                    <a:pos x="3" y="177"/>
                  </a:cxn>
                  <a:cxn ang="0">
                    <a:pos x="55" y="215"/>
                  </a:cxn>
                  <a:cxn ang="0">
                    <a:pos x="426" y="215"/>
                  </a:cxn>
                  <a:cxn ang="0">
                    <a:pos x="426" y="0"/>
                  </a:cxn>
                  <a:cxn ang="0">
                    <a:pos x="426" y="0"/>
                  </a:cxn>
                  <a:cxn ang="0">
                    <a:pos x="426" y="0"/>
                  </a:cxn>
                </a:cxnLst>
                <a:rect l="0" t="0" r="r" b="b"/>
                <a:pathLst>
                  <a:path w="426" h="215">
                    <a:moveTo>
                      <a:pt x="426" y="0"/>
                    </a:moveTo>
                    <a:cubicBezTo>
                      <a:pt x="321" y="0"/>
                      <a:pt x="321" y="0"/>
                      <a:pt x="321" y="0"/>
                    </a:cubicBezTo>
                    <a:cubicBezTo>
                      <a:pt x="307" y="0"/>
                      <a:pt x="294" y="5"/>
                      <a:pt x="284" y="15"/>
                    </a:cubicBezTo>
                    <a:cubicBezTo>
                      <a:pt x="274" y="25"/>
                      <a:pt x="269" y="43"/>
                      <a:pt x="269" y="57"/>
                    </a:cubicBezTo>
                    <a:cubicBezTo>
                      <a:pt x="269" y="78"/>
                      <a:pt x="269" y="78"/>
                      <a:pt x="269" y="78"/>
                    </a:cubicBezTo>
                    <a:cubicBezTo>
                      <a:pt x="55" y="78"/>
                      <a:pt x="55" y="78"/>
                      <a:pt x="55" y="78"/>
                    </a:cubicBezTo>
                    <a:cubicBezTo>
                      <a:pt x="25" y="78"/>
                      <a:pt x="0" y="103"/>
                      <a:pt x="0" y="133"/>
                    </a:cubicBezTo>
                    <a:cubicBezTo>
                      <a:pt x="0" y="160"/>
                      <a:pt x="0" y="160"/>
                      <a:pt x="0" y="160"/>
                    </a:cubicBezTo>
                    <a:cubicBezTo>
                      <a:pt x="0" y="166"/>
                      <a:pt x="1" y="171"/>
                      <a:pt x="3" y="177"/>
                    </a:cubicBezTo>
                    <a:cubicBezTo>
                      <a:pt x="10" y="199"/>
                      <a:pt x="30" y="215"/>
                      <a:pt x="55" y="215"/>
                    </a:cubicBezTo>
                    <a:cubicBezTo>
                      <a:pt x="426" y="215"/>
                      <a:pt x="426" y="215"/>
                      <a:pt x="426" y="215"/>
                    </a:cubicBezTo>
                    <a:lnTo>
                      <a:pt x="426" y="0"/>
                    </a:lnTo>
                    <a:close/>
                    <a:moveTo>
                      <a:pt x="426" y="0"/>
                    </a:moveTo>
                    <a:cubicBezTo>
                      <a:pt x="426" y="0"/>
                      <a:pt x="426" y="0"/>
                      <a:pt x="426" y="0"/>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67" name="Freeform 43"/>
              <p:cNvSpPr>
                <a:spLocks noEditPoints="1"/>
              </p:cNvSpPr>
              <p:nvPr/>
            </p:nvSpPr>
            <p:spPr bwMode="auto">
              <a:xfrm>
                <a:off x="8445500" y="1920876"/>
                <a:ext cx="695325" cy="311150"/>
              </a:xfrm>
              <a:custGeom>
                <a:avLst/>
                <a:gdLst/>
                <a:ahLst/>
                <a:cxnLst>
                  <a:cxn ang="0">
                    <a:pos x="456" y="26"/>
                  </a:cxn>
                  <a:cxn ang="0">
                    <a:pos x="397" y="0"/>
                  </a:cxn>
                  <a:cxn ang="0">
                    <a:pos x="0" y="0"/>
                  </a:cxn>
                  <a:cxn ang="0">
                    <a:pos x="0" y="215"/>
                  </a:cxn>
                  <a:cxn ang="0">
                    <a:pos x="479" y="215"/>
                  </a:cxn>
                  <a:cxn ang="0">
                    <a:pos x="479" y="79"/>
                  </a:cxn>
                  <a:cxn ang="0">
                    <a:pos x="456" y="26"/>
                  </a:cxn>
                  <a:cxn ang="0">
                    <a:pos x="456" y="26"/>
                  </a:cxn>
                  <a:cxn ang="0">
                    <a:pos x="456" y="26"/>
                  </a:cxn>
                </a:cxnLst>
                <a:rect l="0" t="0" r="r" b="b"/>
                <a:pathLst>
                  <a:path w="479" h="215">
                    <a:moveTo>
                      <a:pt x="456" y="26"/>
                    </a:moveTo>
                    <a:cubicBezTo>
                      <a:pt x="440" y="12"/>
                      <a:pt x="421" y="4"/>
                      <a:pt x="397" y="0"/>
                    </a:cubicBezTo>
                    <a:cubicBezTo>
                      <a:pt x="0" y="0"/>
                      <a:pt x="0" y="0"/>
                      <a:pt x="0" y="0"/>
                    </a:cubicBezTo>
                    <a:cubicBezTo>
                      <a:pt x="0" y="215"/>
                      <a:pt x="0" y="215"/>
                      <a:pt x="0" y="215"/>
                    </a:cubicBezTo>
                    <a:cubicBezTo>
                      <a:pt x="479" y="215"/>
                      <a:pt x="479" y="215"/>
                      <a:pt x="479" y="215"/>
                    </a:cubicBezTo>
                    <a:cubicBezTo>
                      <a:pt x="479" y="79"/>
                      <a:pt x="479" y="79"/>
                      <a:pt x="479" y="79"/>
                    </a:cubicBezTo>
                    <a:cubicBezTo>
                      <a:pt x="479" y="57"/>
                      <a:pt x="471" y="39"/>
                      <a:pt x="456" y="26"/>
                    </a:cubicBezTo>
                    <a:close/>
                    <a:moveTo>
                      <a:pt x="456" y="26"/>
                    </a:moveTo>
                    <a:cubicBezTo>
                      <a:pt x="456" y="26"/>
                      <a:pt x="456" y="26"/>
                      <a:pt x="456" y="26"/>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68" name="Freeform 44"/>
              <p:cNvSpPr>
                <a:spLocks noEditPoints="1"/>
              </p:cNvSpPr>
              <p:nvPr/>
            </p:nvSpPr>
            <p:spPr bwMode="auto">
              <a:xfrm>
                <a:off x="7124700" y="1573213"/>
                <a:ext cx="869950" cy="1136650"/>
              </a:xfrm>
              <a:custGeom>
                <a:avLst/>
                <a:gdLst/>
                <a:ahLst/>
                <a:cxnLst>
                  <a:cxn ang="0">
                    <a:pos x="600" y="514"/>
                  </a:cxn>
                  <a:cxn ang="0">
                    <a:pos x="112" y="514"/>
                  </a:cxn>
                  <a:cxn ang="0">
                    <a:pos x="112" y="57"/>
                  </a:cxn>
                  <a:cxn ang="0">
                    <a:pos x="95" y="17"/>
                  </a:cxn>
                  <a:cxn ang="0">
                    <a:pos x="56" y="0"/>
                  </a:cxn>
                  <a:cxn ang="0">
                    <a:pos x="16" y="17"/>
                  </a:cxn>
                  <a:cxn ang="0">
                    <a:pos x="0" y="57"/>
                  </a:cxn>
                  <a:cxn ang="0">
                    <a:pos x="0" y="783"/>
                  </a:cxn>
                  <a:cxn ang="0">
                    <a:pos x="112" y="783"/>
                  </a:cxn>
                  <a:cxn ang="0">
                    <a:pos x="112" y="625"/>
                  </a:cxn>
                  <a:cxn ang="0">
                    <a:pos x="600" y="625"/>
                  </a:cxn>
                  <a:cxn ang="0">
                    <a:pos x="600" y="514"/>
                  </a:cxn>
                  <a:cxn ang="0">
                    <a:pos x="600" y="514"/>
                  </a:cxn>
                  <a:cxn ang="0">
                    <a:pos x="600" y="514"/>
                  </a:cxn>
                </a:cxnLst>
                <a:rect l="0" t="0" r="r" b="b"/>
                <a:pathLst>
                  <a:path w="600" h="783">
                    <a:moveTo>
                      <a:pt x="600" y="514"/>
                    </a:moveTo>
                    <a:cubicBezTo>
                      <a:pt x="112" y="514"/>
                      <a:pt x="112" y="514"/>
                      <a:pt x="112" y="514"/>
                    </a:cubicBezTo>
                    <a:cubicBezTo>
                      <a:pt x="112" y="57"/>
                      <a:pt x="112" y="57"/>
                      <a:pt x="112" y="57"/>
                    </a:cubicBezTo>
                    <a:cubicBezTo>
                      <a:pt x="112" y="42"/>
                      <a:pt x="106" y="29"/>
                      <a:pt x="95" y="17"/>
                    </a:cubicBezTo>
                    <a:cubicBezTo>
                      <a:pt x="84" y="5"/>
                      <a:pt x="71" y="0"/>
                      <a:pt x="56" y="0"/>
                    </a:cubicBezTo>
                    <a:cubicBezTo>
                      <a:pt x="40" y="0"/>
                      <a:pt x="27" y="5"/>
                      <a:pt x="16" y="17"/>
                    </a:cubicBezTo>
                    <a:cubicBezTo>
                      <a:pt x="6" y="29"/>
                      <a:pt x="0" y="42"/>
                      <a:pt x="0" y="57"/>
                    </a:cubicBezTo>
                    <a:cubicBezTo>
                      <a:pt x="0" y="783"/>
                      <a:pt x="0" y="783"/>
                      <a:pt x="0" y="783"/>
                    </a:cubicBezTo>
                    <a:cubicBezTo>
                      <a:pt x="112" y="783"/>
                      <a:pt x="112" y="783"/>
                      <a:pt x="112" y="783"/>
                    </a:cubicBezTo>
                    <a:cubicBezTo>
                      <a:pt x="112" y="625"/>
                      <a:pt x="112" y="625"/>
                      <a:pt x="112" y="625"/>
                    </a:cubicBezTo>
                    <a:cubicBezTo>
                      <a:pt x="600" y="625"/>
                      <a:pt x="600" y="625"/>
                      <a:pt x="600" y="625"/>
                    </a:cubicBezTo>
                    <a:lnTo>
                      <a:pt x="600" y="514"/>
                    </a:lnTo>
                    <a:close/>
                    <a:moveTo>
                      <a:pt x="600" y="514"/>
                    </a:moveTo>
                    <a:cubicBezTo>
                      <a:pt x="600" y="514"/>
                      <a:pt x="600" y="514"/>
                      <a:pt x="600" y="514"/>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69" name="Freeform 45"/>
              <p:cNvSpPr>
                <a:spLocks noEditPoints="1"/>
              </p:cNvSpPr>
              <p:nvPr/>
            </p:nvSpPr>
            <p:spPr bwMode="auto">
              <a:xfrm>
                <a:off x="8445500" y="2319338"/>
                <a:ext cx="700088" cy="390525"/>
              </a:xfrm>
              <a:custGeom>
                <a:avLst/>
                <a:gdLst/>
                <a:ahLst/>
                <a:cxnLst>
                  <a:cxn ang="0">
                    <a:pos x="0" y="0"/>
                  </a:cxn>
                  <a:cxn ang="0">
                    <a:pos x="0" y="101"/>
                  </a:cxn>
                  <a:cxn ang="0">
                    <a:pos x="339" y="101"/>
                  </a:cxn>
                  <a:cxn ang="0">
                    <a:pos x="339" y="246"/>
                  </a:cxn>
                  <a:cxn ang="0">
                    <a:pos x="441" y="246"/>
                  </a:cxn>
                  <a:cxn ang="0">
                    <a:pos x="441" y="0"/>
                  </a:cxn>
                  <a:cxn ang="0">
                    <a:pos x="0" y="0"/>
                  </a:cxn>
                  <a:cxn ang="0">
                    <a:pos x="0" y="0"/>
                  </a:cxn>
                  <a:cxn ang="0">
                    <a:pos x="0" y="0"/>
                  </a:cxn>
                </a:cxnLst>
                <a:rect l="0" t="0" r="r" b="b"/>
                <a:pathLst>
                  <a:path w="441" h="246">
                    <a:moveTo>
                      <a:pt x="0" y="0"/>
                    </a:moveTo>
                    <a:lnTo>
                      <a:pt x="0" y="101"/>
                    </a:lnTo>
                    <a:lnTo>
                      <a:pt x="339" y="101"/>
                    </a:lnTo>
                    <a:lnTo>
                      <a:pt x="339" y="246"/>
                    </a:lnTo>
                    <a:lnTo>
                      <a:pt x="441" y="246"/>
                    </a:lnTo>
                    <a:lnTo>
                      <a:pt x="441" y="0"/>
                    </a:lnTo>
                    <a:lnTo>
                      <a:pt x="0" y="0"/>
                    </a:lnTo>
                    <a:close/>
                    <a:moveTo>
                      <a:pt x="0" y="0"/>
                    </a:moveTo>
                    <a:lnTo>
                      <a:pt x="0" y="0"/>
                    </a:ln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70" name="Freeform 46"/>
              <p:cNvSpPr>
                <a:spLocks noEditPoints="1"/>
              </p:cNvSpPr>
              <p:nvPr/>
            </p:nvSpPr>
            <p:spPr bwMode="auto">
              <a:xfrm>
                <a:off x="8445500" y="2319338"/>
                <a:ext cx="700088" cy="390525"/>
              </a:xfrm>
              <a:custGeom>
                <a:avLst/>
                <a:gdLst/>
                <a:ahLst/>
                <a:cxnLst>
                  <a:cxn ang="0">
                    <a:pos x="0" y="0"/>
                  </a:cxn>
                  <a:cxn ang="0">
                    <a:pos x="0" y="101"/>
                  </a:cxn>
                  <a:cxn ang="0">
                    <a:pos x="339" y="101"/>
                  </a:cxn>
                  <a:cxn ang="0">
                    <a:pos x="339" y="246"/>
                  </a:cxn>
                  <a:cxn ang="0">
                    <a:pos x="441" y="246"/>
                  </a:cxn>
                  <a:cxn ang="0">
                    <a:pos x="441" y="0"/>
                  </a:cxn>
                  <a:cxn ang="0">
                    <a:pos x="0" y="0"/>
                  </a:cxn>
                  <a:cxn ang="0">
                    <a:pos x="0" y="0"/>
                  </a:cxn>
                  <a:cxn ang="0">
                    <a:pos x="0" y="0"/>
                  </a:cxn>
                </a:cxnLst>
                <a:rect l="0" t="0" r="r" b="b"/>
                <a:pathLst>
                  <a:path w="441" h="246">
                    <a:moveTo>
                      <a:pt x="0" y="0"/>
                    </a:moveTo>
                    <a:lnTo>
                      <a:pt x="0" y="101"/>
                    </a:lnTo>
                    <a:lnTo>
                      <a:pt x="339" y="101"/>
                    </a:lnTo>
                    <a:lnTo>
                      <a:pt x="339" y="246"/>
                    </a:lnTo>
                    <a:lnTo>
                      <a:pt x="441" y="246"/>
                    </a:lnTo>
                    <a:lnTo>
                      <a:pt x="441" y="0"/>
                    </a:lnTo>
                    <a:lnTo>
                      <a:pt x="0" y="0"/>
                    </a:lnTo>
                    <a:moveTo>
                      <a:pt x="0" y="0"/>
                    </a:moveTo>
                    <a:lnTo>
                      <a:pt x="0" y="0"/>
                    </a:ln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71" name="Freeform 47"/>
              <p:cNvSpPr>
                <a:spLocks noEditPoints="1"/>
              </p:cNvSpPr>
              <p:nvPr/>
            </p:nvSpPr>
            <p:spPr bwMode="auto">
              <a:xfrm>
                <a:off x="6959600" y="869951"/>
                <a:ext cx="579438" cy="581025"/>
              </a:xfrm>
              <a:custGeom>
                <a:avLst/>
                <a:gdLst/>
                <a:ahLst/>
                <a:cxnLst>
                  <a:cxn ang="0">
                    <a:pos x="200" y="0"/>
                  </a:cxn>
                  <a:cxn ang="0">
                    <a:pos x="0" y="200"/>
                  </a:cxn>
                  <a:cxn ang="0">
                    <a:pos x="200" y="400"/>
                  </a:cxn>
                  <a:cxn ang="0">
                    <a:pos x="400" y="200"/>
                  </a:cxn>
                  <a:cxn ang="0">
                    <a:pos x="200" y="0"/>
                  </a:cxn>
                  <a:cxn ang="0">
                    <a:pos x="200" y="339"/>
                  </a:cxn>
                  <a:cxn ang="0">
                    <a:pos x="61" y="200"/>
                  </a:cxn>
                  <a:cxn ang="0">
                    <a:pos x="200" y="61"/>
                  </a:cxn>
                  <a:cxn ang="0">
                    <a:pos x="339" y="200"/>
                  </a:cxn>
                  <a:cxn ang="0">
                    <a:pos x="200" y="339"/>
                  </a:cxn>
                  <a:cxn ang="0">
                    <a:pos x="200" y="339"/>
                  </a:cxn>
                  <a:cxn ang="0">
                    <a:pos x="200" y="339"/>
                  </a:cxn>
                </a:cxnLst>
                <a:rect l="0" t="0" r="r" b="b"/>
                <a:pathLst>
                  <a:path w="400" h="400">
                    <a:moveTo>
                      <a:pt x="200" y="0"/>
                    </a:moveTo>
                    <a:cubicBezTo>
                      <a:pt x="89" y="0"/>
                      <a:pt x="0" y="89"/>
                      <a:pt x="0" y="200"/>
                    </a:cubicBezTo>
                    <a:cubicBezTo>
                      <a:pt x="0" y="310"/>
                      <a:pt x="89" y="400"/>
                      <a:pt x="200" y="400"/>
                    </a:cubicBezTo>
                    <a:cubicBezTo>
                      <a:pt x="310" y="400"/>
                      <a:pt x="400" y="310"/>
                      <a:pt x="400" y="200"/>
                    </a:cubicBezTo>
                    <a:cubicBezTo>
                      <a:pt x="400" y="89"/>
                      <a:pt x="310" y="0"/>
                      <a:pt x="200" y="0"/>
                    </a:cubicBezTo>
                    <a:close/>
                    <a:moveTo>
                      <a:pt x="200" y="339"/>
                    </a:moveTo>
                    <a:cubicBezTo>
                      <a:pt x="123" y="339"/>
                      <a:pt x="61" y="277"/>
                      <a:pt x="61" y="200"/>
                    </a:cubicBezTo>
                    <a:cubicBezTo>
                      <a:pt x="61" y="123"/>
                      <a:pt x="123" y="61"/>
                      <a:pt x="200" y="61"/>
                    </a:cubicBezTo>
                    <a:cubicBezTo>
                      <a:pt x="277" y="61"/>
                      <a:pt x="339" y="123"/>
                      <a:pt x="339" y="200"/>
                    </a:cubicBezTo>
                    <a:cubicBezTo>
                      <a:pt x="339" y="277"/>
                      <a:pt x="277" y="339"/>
                      <a:pt x="200" y="339"/>
                    </a:cubicBezTo>
                    <a:close/>
                    <a:moveTo>
                      <a:pt x="200" y="339"/>
                    </a:moveTo>
                    <a:cubicBezTo>
                      <a:pt x="200" y="339"/>
                      <a:pt x="200" y="339"/>
                      <a:pt x="200" y="339"/>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72" name="Freeform 48"/>
              <p:cNvSpPr>
                <a:spLocks noEditPoints="1"/>
              </p:cNvSpPr>
              <p:nvPr/>
            </p:nvSpPr>
            <p:spPr bwMode="auto">
              <a:xfrm>
                <a:off x="7224713" y="1008063"/>
                <a:ext cx="185738" cy="185738"/>
              </a:xfrm>
              <a:custGeom>
                <a:avLst/>
                <a:gdLst/>
                <a:ahLst/>
                <a:cxnLst>
                  <a:cxn ang="0">
                    <a:pos x="34" y="94"/>
                  </a:cxn>
                  <a:cxn ang="0">
                    <a:pos x="34" y="17"/>
                  </a:cxn>
                  <a:cxn ang="0">
                    <a:pos x="17" y="0"/>
                  </a:cxn>
                  <a:cxn ang="0">
                    <a:pos x="0" y="17"/>
                  </a:cxn>
                  <a:cxn ang="0">
                    <a:pos x="0" y="128"/>
                  </a:cxn>
                  <a:cxn ang="0">
                    <a:pos x="34" y="128"/>
                  </a:cxn>
                  <a:cxn ang="0">
                    <a:pos x="34" y="128"/>
                  </a:cxn>
                  <a:cxn ang="0">
                    <a:pos x="111" y="128"/>
                  </a:cxn>
                  <a:cxn ang="0">
                    <a:pos x="128" y="111"/>
                  </a:cxn>
                  <a:cxn ang="0">
                    <a:pos x="111" y="94"/>
                  </a:cxn>
                  <a:cxn ang="0">
                    <a:pos x="34" y="94"/>
                  </a:cxn>
                  <a:cxn ang="0">
                    <a:pos x="34" y="94"/>
                  </a:cxn>
                  <a:cxn ang="0">
                    <a:pos x="34" y="94"/>
                  </a:cxn>
                </a:cxnLst>
                <a:rect l="0" t="0" r="r" b="b"/>
                <a:pathLst>
                  <a:path w="128" h="128">
                    <a:moveTo>
                      <a:pt x="34" y="94"/>
                    </a:moveTo>
                    <a:cubicBezTo>
                      <a:pt x="34" y="17"/>
                      <a:pt x="34" y="17"/>
                      <a:pt x="34" y="17"/>
                    </a:cubicBezTo>
                    <a:cubicBezTo>
                      <a:pt x="34" y="7"/>
                      <a:pt x="26" y="0"/>
                      <a:pt x="17" y="0"/>
                    </a:cubicBezTo>
                    <a:cubicBezTo>
                      <a:pt x="7" y="0"/>
                      <a:pt x="0" y="7"/>
                      <a:pt x="0" y="17"/>
                    </a:cubicBezTo>
                    <a:cubicBezTo>
                      <a:pt x="0" y="128"/>
                      <a:pt x="0" y="128"/>
                      <a:pt x="0" y="128"/>
                    </a:cubicBezTo>
                    <a:cubicBezTo>
                      <a:pt x="34" y="128"/>
                      <a:pt x="34" y="128"/>
                      <a:pt x="34" y="128"/>
                    </a:cubicBezTo>
                    <a:cubicBezTo>
                      <a:pt x="34" y="128"/>
                      <a:pt x="34" y="128"/>
                      <a:pt x="34" y="128"/>
                    </a:cubicBezTo>
                    <a:cubicBezTo>
                      <a:pt x="111" y="128"/>
                      <a:pt x="111" y="128"/>
                      <a:pt x="111" y="128"/>
                    </a:cubicBezTo>
                    <a:cubicBezTo>
                      <a:pt x="121" y="128"/>
                      <a:pt x="128" y="121"/>
                      <a:pt x="128" y="111"/>
                    </a:cubicBezTo>
                    <a:cubicBezTo>
                      <a:pt x="128" y="102"/>
                      <a:pt x="121" y="94"/>
                      <a:pt x="111" y="94"/>
                    </a:cubicBezTo>
                    <a:lnTo>
                      <a:pt x="34" y="94"/>
                    </a:lnTo>
                    <a:close/>
                    <a:moveTo>
                      <a:pt x="34" y="94"/>
                    </a:moveTo>
                    <a:cubicBezTo>
                      <a:pt x="34" y="94"/>
                      <a:pt x="34" y="94"/>
                      <a:pt x="34" y="94"/>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9" name="组合 8"/>
            <p:cNvGrpSpPr/>
            <p:nvPr/>
          </p:nvGrpSpPr>
          <p:grpSpPr>
            <a:xfrm>
              <a:off x="13834" y="3586"/>
              <a:ext cx="3044" cy="2363"/>
              <a:chOff x="7253" y="3587"/>
              <a:chExt cx="3044" cy="2363"/>
            </a:xfrm>
          </p:grpSpPr>
          <p:sp>
            <p:nvSpPr>
              <p:cNvPr id="10" name="TextBox 57"/>
              <p:cNvSpPr txBox="1">
                <a:spLocks noChangeArrowheads="1"/>
              </p:cNvSpPr>
              <p:nvPr/>
            </p:nvSpPr>
            <p:spPr bwMode="auto">
              <a:xfrm>
                <a:off x="7253" y="3587"/>
                <a:ext cx="3044" cy="659"/>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0070C0"/>
                    </a:solidFill>
                    <a:latin typeface="+mn-lt"/>
                    <a:ea typeface="+mn-ea"/>
                    <a:cs typeface="+mn-ea"/>
                    <a:sym typeface="+mn-lt"/>
                  </a:rPr>
                  <a:t>致癌性</a:t>
                </a:r>
              </a:p>
            </p:txBody>
          </p:sp>
          <p:sp>
            <p:nvSpPr>
              <p:cNvPr id="11" name="TextBox 57"/>
              <p:cNvSpPr txBox="1">
                <a:spLocks noChangeArrowheads="1"/>
              </p:cNvSpPr>
              <p:nvPr/>
            </p:nvSpPr>
            <p:spPr bwMode="auto">
              <a:xfrm>
                <a:off x="7256" y="4280"/>
                <a:ext cx="3037" cy="1670"/>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eaLnBrk="0" hangingPunct="0">
                  <a:tabLst>
                    <a:tab pos="101600" algn="l"/>
                  </a:tabLst>
                  <a:defRPr>
                    <a:latin typeface="Calibri" panose="020F0502020204030204" pitchFamily="34" charset="0"/>
                    <a:ea typeface="宋体" panose="02010600030101010101" pitchFamily="2" charset="-122"/>
                  </a:defRPr>
                </a:lvl2pPr>
                <a:lvl3pPr marL="1143000" indent="-228600" eaLnBrk="0" hangingPunct="0">
                  <a:tabLst>
                    <a:tab pos="101600" algn="l"/>
                  </a:tabLst>
                  <a:defRPr>
                    <a:latin typeface="Calibri" panose="020F0502020204030204" pitchFamily="34" charset="0"/>
                    <a:ea typeface="宋体" panose="02010600030101010101" pitchFamily="2" charset="-122"/>
                  </a:defRPr>
                </a:lvl3pPr>
                <a:lvl4pPr marL="1600200" indent="-228600" eaLnBrk="0" hangingPunct="0">
                  <a:tabLst>
                    <a:tab pos="101600" algn="l"/>
                  </a:tabLst>
                  <a:defRPr>
                    <a:latin typeface="Calibri" panose="020F0502020204030204" pitchFamily="34" charset="0"/>
                    <a:ea typeface="宋体" panose="02010600030101010101" pitchFamily="2" charset="-122"/>
                  </a:defRPr>
                </a:lvl4pPr>
                <a:lvl5pPr marL="2057400" indent="-228600" eaLnBrk="0" hangingPunct="0">
                  <a:tabLst>
                    <a:tab pos="101600" algn="l"/>
                  </a:tabLs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pPr algn="ctr"/>
                <a:r>
                  <a:rPr lang="zh-CN" altLang="en-US" sz="1400" b="0" dirty="0">
                    <a:latin typeface="+mn-lt"/>
                    <a:ea typeface="+mn-ea"/>
                    <a:cs typeface="+mn-ea"/>
                    <a:sym typeface="+mn-lt"/>
                  </a:rPr>
                  <a:t>化学物质可能引起细胞的无节制生长，形成恶性肿瘤</a:t>
                </a:r>
              </a:p>
            </p:txBody>
          </p:sp>
        </p:grpSp>
      </p:grpSp>
      <p:grpSp>
        <p:nvGrpSpPr>
          <p:cNvPr id="27" name="组合 26"/>
          <p:cNvGrpSpPr/>
          <p:nvPr/>
        </p:nvGrpSpPr>
        <p:grpSpPr>
          <a:xfrm>
            <a:off x="4642485" y="4098290"/>
            <a:ext cx="1932940" cy="2451100"/>
            <a:chOff x="7311" y="6454"/>
            <a:chExt cx="3044" cy="3860"/>
          </a:xfrm>
        </p:grpSpPr>
        <p:grpSp>
          <p:nvGrpSpPr>
            <p:cNvPr id="35" name="Group 34"/>
            <p:cNvGrpSpPr/>
            <p:nvPr/>
          </p:nvGrpSpPr>
          <p:grpSpPr>
            <a:xfrm>
              <a:off x="8386" y="6454"/>
              <a:ext cx="894" cy="779"/>
              <a:chOff x="3806825" y="2456536"/>
              <a:chExt cx="1117601" cy="974052"/>
            </a:xfrm>
            <a:solidFill>
              <a:srgbClr val="0070C0"/>
            </a:solidFill>
          </p:grpSpPr>
          <p:sp>
            <p:nvSpPr>
              <p:cNvPr id="1041" name="Freeform 17"/>
              <p:cNvSpPr>
                <a:spLocks noEditPoints="1"/>
              </p:cNvSpPr>
              <p:nvPr/>
            </p:nvSpPr>
            <p:spPr bwMode="auto">
              <a:xfrm>
                <a:off x="3806825" y="2801938"/>
                <a:ext cx="1117601" cy="628650"/>
              </a:xfrm>
              <a:custGeom>
                <a:avLst/>
                <a:gdLst/>
                <a:ahLst/>
                <a:cxnLst>
                  <a:cxn ang="0">
                    <a:pos x="771" y="377"/>
                  </a:cxn>
                  <a:cxn ang="0">
                    <a:pos x="771" y="472"/>
                  </a:cxn>
                  <a:cxn ang="0">
                    <a:pos x="838" y="472"/>
                  </a:cxn>
                  <a:cxn ang="0">
                    <a:pos x="838" y="310"/>
                  </a:cxn>
                  <a:cxn ang="0">
                    <a:pos x="67" y="310"/>
                  </a:cxn>
                  <a:cxn ang="0">
                    <a:pos x="67" y="35"/>
                  </a:cxn>
                  <a:cxn ang="0">
                    <a:pos x="57" y="11"/>
                  </a:cxn>
                  <a:cxn ang="0">
                    <a:pos x="33" y="0"/>
                  </a:cxn>
                  <a:cxn ang="0">
                    <a:pos x="10" y="11"/>
                  </a:cxn>
                  <a:cxn ang="0">
                    <a:pos x="0" y="35"/>
                  </a:cxn>
                  <a:cxn ang="0">
                    <a:pos x="0" y="472"/>
                  </a:cxn>
                  <a:cxn ang="0">
                    <a:pos x="67" y="472"/>
                  </a:cxn>
                  <a:cxn ang="0">
                    <a:pos x="67" y="377"/>
                  </a:cxn>
                  <a:cxn ang="0">
                    <a:pos x="771" y="377"/>
                  </a:cxn>
                  <a:cxn ang="0">
                    <a:pos x="771" y="377"/>
                  </a:cxn>
                  <a:cxn ang="0">
                    <a:pos x="771" y="377"/>
                  </a:cxn>
                </a:cxnLst>
                <a:rect l="0" t="0" r="r" b="b"/>
                <a:pathLst>
                  <a:path w="838" h="472">
                    <a:moveTo>
                      <a:pt x="771" y="377"/>
                    </a:moveTo>
                    <a:cubicBezTo>
                      <a:pt x="771" y="472"/>
                      <a:pt x="771" y="472"/>
                      <a:pt x="771" y="472"/>
                    </a:cubicBezTo>
                    <a:cubicBezTo>
                      <a:pt x="838" y="472"/>
                      <a:pt x="838" y="472"/>
                      <a:pt x="838" y="472"/>
                    </a:cubicBezTo>
                    <a:cubicBezTo>
                      <a:pt x="838" y="310"/>
                      <a:pt x="838" y="310"/>
                      <a:pt x="838" y="310"/>
                    </a:cubicBezTo>
                    <a:cubicBezTo>
                      <a:pt x="67" y="310"/>
                      <a:pt x="67" y="310"/>
                      <a:pt x="67" y="310"/>
                    </a:cubicBezTo>
                    <a:cubicBezTo>
                      <a:pt x="67" y="35"/>
                      <a:pt x="67" y="35"/>
                      <a:pt x="67" y="35"/>
                    </a:cubicBezTo>
                    <a:cubicBezTo>
                      <a:pt x="67" y="26"/>
                      <a:pt x="64" y="18"/>
                      <a:pt x="57" y="11"/>
                    </a:cubicBezTo>
                    <a:cubicBezTo>
                      <a:pt x="50" y="4"/>
                      <a:pt x="43" y="0"/>
                      <a:pt x="33" y="0"/>
                    </a:cubicBezTo>
                    <a:cubicBezTo>
                      <a:pt x="24" y="0"/>
                      <a:pt x="16" y="4"/>
                      <a:pt x="10" y="11"/>
                    </a:cubicBezTo>
                    <a:cubicBezTo>
                      <a:pt x="3" y="18"/>
                      <a:pt x="0" y="26"/>
                      <a:pt x="0" y="35"/>
                    </a:cubicBezTo>
                    <a:cubicBezTo>
                      <a:pt x="0" y="472"/>
                      <a:pt x="0" y="472"/>
                      <a:pt x="0" y="472"/>
                    </a:cubicBezTo>
                    <a:cubicBezTo>
                      <a:pt x="67" y="472"/>
                      <a:pt x="67" y="472"/>
                      <a:pt x="67" y="472"/>
                    </a:cubicBezTo>
                    <a:cubicBezTo>
                      <a:pt x="67" y="377"/>
                      <a:pt x="67" y="377"/>
                      <a:pt x="67" y="377"/>
                    </a:cubicBezTo>
                    <a:lnTo>
                      <a:pt x="771" y="377"/>
                    </a:lnTo>
                    <a:close/>
                    <a:moveTo>
                      <a:pt x="771" y="377"/>
                    </a:moveTo>
                    <a:cubicBezTo>
                      <a:pt x="771" y="377"/>
                      <a:pt x="771" y="377"/>
                      <a:pt x="771" y="377"/>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42" name="Freeform 18"/>
              <p:cNvSpPr>
                <a:spLocks noEditPoints="1"/>
              </p:cNvSpPr>
              <p:nvPr/>
            </p:nvSpPr>
            <p:spPr bwMode="auto">
              <a:xfrm>
                <a:off x="3976688" y="2919413"/>
                <a:ext cx="165100" cy="163512"/>
              </a:xfrm>
              <a:custGeom>
                <a:avLst/>
                <a:gdLst/>
                <a:ahLst/>
                <a:cxnLst>
                  <a:cxn ang="0">
                    <a:pos x="61" y="123"/>
                  </a:cxn>
                  <a:cxn ang="0">
                    <a:pos x="105" y="105"/>
                  </a:cxn>
                  <a:cxn ang="0">
                    <a:pos x="124" y="61"/>
                  </a:cxn>
                  <a:cxn ang="0">
                    <a:pos x="105" y="18"/>
                  </a:cxn>
                  <a:cxn ang="0">
                    <a:pos x="61" y="0"/>
                  </a:cxn>
                  <a:cxn ang="0">
                    <a:pos x="18" y="18"/>
                  </a:cxn>
                  <a:cxn ang="0">
                    <a:pos x="0" y="61"/>
                  </a:cxn>
                  <a:cxn ang="0">
                    <a:pos x="18" y="105"/>
                  </a:cxn>
                  <a:cxn ang="0">
                    <a:pos x="61" y="123"/>
                  </a:cxn>
                  <a:cxn ang="0">
                    <a:pos x="61" y="123"/>
                  </a:cxn>
                  <a:cxn ang="0">
                    <a:pos x="61" y="123"/>
                  </a:cxn>
                </a:cxnLst>
                <a:rect l="0" t="0" r="r" b="b"/>
                <a:pathLst>
                  <a:path w="124" h="123">
                    <a:moveTo>
                      <a:pt x="61" y="123"/>
                    </a:moveTo>
                    <a:cubicBezTo>
                      <a:pt x="78" y="123"/>
                      <a:pt x="93" y="117"/>
                      <a:pt x="105" y="105"/>
                    </a:cubicBezTo>
                    <a:cubicBezTo>
                      <a:pt x="118" y="93"/>
                      <a:pt x="124" y="78"/>
                      <a:pt x="124" y="61"/>
                    </a:cubicBezTo>
                    <a:cubicBezTo>
                      <a:pt x="124" y="44"/>
                      <a:pt x="118" y="30"/>
                      <a:pt x="105" y="18"/>
                    </a:cubicBezTo>
                    <a:cubicBezTo>
                      <a:pt x="93" y="6"/>
                      <a:pt x="78" y="0"/>
                      <a:pt x="61" y="0"/>
                    </a:cubicBezTo>
                    <a:cubicBezTo>
                      <a:pt x="44" y="0"/>
                      <a:pt x="30" y="6"/>
                      <a:pt x="18" y="18"/>
                    </a:cubicBezTo>
                    <a:cubicBezTo>
                      <a:pt x="6" y="30"/>
                      <a:pt x="0" y="44"/>
                      <a:pt x="0" y="61"/>
                    </a:cubicBezTo>
                    <a:cubicBezTo>
                      <a:pt x="0" y="78"/>
                      <a:pt x="6" y="93"/>
                      <a:pt x="18" y="105"/>
                    </a:cubicBezTo>
                    <a:cubicBezTo>
                      <a:pt x="30" y="117"/>
                      <a:pt x="44" y="123"/>
                      <a:pt x="61" y="123"/>
                    </a:cubicBezTo>
                    <a:close/>
                    <a:moveTo>
                      <a:pt x="61" y="123"/>
                    </a:moveTo>
                    <a:cubicBezTo>
                      <a:pt x="61" y="123"/>
                      <a:pt x="61" y="123"/>
                      <a:pt x="61" y="123"/>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43" name="Freeform 19"/>
              <p:cNvSpPr>
                <a:spLocks noEditPoints="1"/>
              </p:cNvSpPr>
              <p:nvPr/>
            </p:nvSpPr>
            <p:spPr bwMode="auto">
              <a:xfrm>
                <a:off x="4000500" y="3060700"/>
                <a:ext cx="114300" cy="22225"/>
              </a:xfrm>
              <a:custGeom>
                <a:avLst/>
                <a:gdLst/>
                <a:ahLst/>
                <a:cxnLst>
                  <a:cxn ang="0">
                    <a:pos x="86" y="0"/>
                  </a:cxn>
                  <a:cxn ang="0">
                    <a:pos x="0" y="0"/>
                  </a:cxn>
                  <a:cxn ang="0">
                    <a:pos x="43" y="17"/>
                  </a:cxn>
                  <a:cxn ang="0">
                    <a:pos x="86" y="0"/>
                  </a:cxn>
                  <a:cxn ang="0">
                    <a:pos x="86" y="0"/>
                  </a:cxn>
                  <a:cxn ang="0">
                    <a:pos x="86" y="0"/>
                  </a:cxn>
                </a:cxnLst>
                <a:rect l="0" t="0" r="r" b="b"/>
                <a:pathLst>
                  <a:path w="86" h="17">
                    <a:moveTo>
                      <a:pt x="86" y="0"/>
                    </a:moveTo>
                    <a:cubicBezTo>
                      <a:pt x="0" y="0"/>
                      <a:pt x="0" y="0"/>
                      <a:pt x="0" y="0"/>
                    </a:cubicBezTo>
                    <a:cubicBezTo>
                      <a:pt x="12" y="11"/>
                      <a:pt x="26" y="17"/>
                      <a:pt x="43" y="17"/>
                    </a:cubicBezTo>
                    <a:cubicBezTo>
                      <a:pt x="60" y="17"/>
                      <a:pt x="74" y="11"/>
                      <a:pt x="86" y="0"/>
                    </a:cubicBezTo>
                    <a:close/>
                    <a:moveTo>
                      <a:pt x="86" y="0"/>
                    </a:moveTo>
                    <a:cubicBezTo>
                      <a:pt x="86" y="0"/>
                      <a:pt x="86" y="0"/>
                      <a:pt x="86" y="0"/>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44" name="Freeform 20"/>
              <p:cNvSpPr>
                <a:spLocks noEditPoints="1"/>
              </p:cNvSpPr>
              <p:nvPr/>
            </p:nvSpPr>
            <p:spPr bwMode="auto">
              <a:xfrm>
                <a:off x="3944938" y="2930525"/>
                <a:ext cx="976313" cy="236537"/>
              </a:xfrm>
              <a:custGeom>
                <a:avLst/>
                <a:gdLst/>
                <a:ahLst/>
                <a:cxnLst>
                  <a:cxn ang="0">
                    <a:pos x="718" y="63"/>
                  </a:cxn>
                  <a:cxn ang="0">
                    <a:pos x="683" y="47"/>
                  </a:cxn>
                  <a:cxn ang="0">
                    <a:pos x="197" y="0"/>
                  </a:cxn>
                  <a:cxn ang="0">
                    <a:pos x="194" y="0"/>
                  </a:cxn>
                  <a:cxn ang="0">
                    <a:pos x="172" y="9"/>
                  </a:cxn>
                  <a:cxn ang="0">
                    <a:pos x="163" y="31"/>
                  </a:cxn>
                  <a:cxn ang="0">
                    <a:pos x="163" y="115"/>
                  </a:cxn>
                  <a:cxn ang="0">
                    <a:pos x="84" y="129"/>
                  </a:cxn>
                  <a:cxn ang="0">
                    <a:pos x="30" y="106"/>
                  </a:cxn>
                  <a:cxn ang="0">
                    <a:pos x="23" y="98"/>
                  </a:cxn>
                  <a:cxn ang="0">
                    <a:pos x="0" y="129"/>
                  </a:cxn>
                  <a:cxn ang="0">
                    <a:pos x="0" y="144"/>
                  </a:cxn>
                  <a:cxn ang="0">
                    <a:pos x="33" y="177"/>
                  </a:cxn>
                  <a:cxn ang="0">
                    <a:pos x="732" y="177"/>
                  </a:cxn>
                  <a:cxn ang="0">
                    <a:pos x="732" y="95"/>
                  </a:cxn>
                  <a:cxn ang="0">
                    <a:pos x="718" y="63"/>
                  </a:cxn>
                  <a:cxn ang="0">
                    <a:pos x="718" y="63"/>
                  </a:cxn>
                  <a:cxn ang="0">
                    <a:pos x="718" y="63"/>
                  </a:cxn>
                </a:cxnLst>
                <a:rect l="0" t="0" r="r" b="b"/>
                <a:pathLst>
                  <a:path w="732" h="177">
                    <a:moveTo>
                      <a:pt x="718" y="63"/>
                    </a:moveTo>
                    <a:cubicBezTo>
                      <a:pt x="709" y="55"/>
                      <a:pt x="697" y="50"/>
                      <a:pt x="683" y="47"/>
                    </a:cubicBezTo>
                    <a:cubicBezTo>
                      <a:pt x="197" y="0"/>
                      <a:pt x="197" y="0"/>
                      <a:pt x="197" y="0"/>
                    </a:cubicBezTo>
                    <a:cubicBezTo>
                      <a:pt x="194" y="0"/>
                      <a:pt x="194" y="0"/>
                      <a:pt x="194" y="0"/>
                    </a:cubicBezTo>
                    <a:cubicBezTo>
                      <a:pt x="185" y="0"/>
                      <a:pt x="178" y="3"/>
                      <a:pt x="172" y="9"/>
                    </a:cubicBezTo>
                    <a:cubicBezTo>
                      <a:pt x="166" y="15"/>
                      <a:pt x="163" y="22"/>
                      <a:pt x="163" y="31"/>
                    </a:cubicBezTo>
                    <a:cubicBezTo>
                      <a:pt x="163" y="115"/>
                      <a:pt x="163" y="115"/>
                      <a:pt x="163" y="115"/>
                    </a:cubicBezTo>
                    <a:cubicBezTo>
                      <a:pt x="159" y="108"/>
                      <a:pt x="105" y="129"/>
                      <a:pt x="84" y="129"/>
                    </a:cubicBezTo>
                    <a:cubicBezTo>
                      <a:pt x="63" y="129"/>
                      <a:pt x="45" y="121"/>
                      <a:pt x="30" y="106"/>
                    </a:cubicBezTo>
                    <a:cubicBezTo>
                      <a:pt x="28" y="104"/>
                      <a:pt x="25" y="101"/>
                      <a:pt x="23" y="98"/>
                    </a:cubicBezTo>
                    <a:cubicBezTo>
                      <a:pt x="10" y="102"/>
                      <a:pt x="0" y="115"/>
                      <a:pt x="0" y="129"/>
                    </a:cubicBezTo>
                    <a:cubicBezTo>
                      <a:pt x="0" y="144"/>
                      <a:pt x="0" y="144"/>
                      <a:pt x="0" y="144"/>
                    </a:cubicBezTo>
                    <a:cubicBezTo>
                      <a:pt x="0" y="162"/>
                      <a:pt x="15" y="177"/>
                      <a:pt x="33" y="177"/>
                    </a:cubicBezTo>
                    <a:cubicBezTo>
                      <a:pt x="732" y="177"/>
                      <a:pt x="732" y="177"/>
                      <a:pt x="732" y="177"/>
                    </a:cubicBezTo>
                    <a:cubicBezTo>
                      <a:pt x="732" y="95"/>
                      <a:pt x="732" y="95"/>
                      <a:pt x="732" y="95"/>
                    </a:cubicBezTo>
                    <a:cubicBezTo>
                      <a:pt x="732" y="82"/>
                      <a:pt x="728" y="71"/>
                      <a:pt x="718" y="63"/>
                    </a:cubicBezTo>
                    <a:close/>
                    <a:moveTo>
                      <a:pt x="718" y="63"/>
                    </a:moveTo>
                    <a:cubicBezTo>
                      <a:pt x="718" y="63"/>
                      <a:pt x="718" y="63"/>
                      <a:pt x="718" y="63"/>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45" name="Freeform 21"/>
              <p:cNvSpPr>
                <a:spLocks noEditPoints="1"/>
              </p:cNvSpPr>
              <p:nvPr/>
            </p:nvSpPr>
            <p:spPr bwMode="auto">
              <a:xfrm>
                <a:off x="4238625" y="2456536"/>
                <a:ext cx="320675" cy="320675"/>
              </a:xfrm>
              <a:custGeom>
                <a:avLst/>
                <a:gdLst/>
                <a:ahLst/>
                <a:cxnLst>
                  <a:cxn ang="0">
                    <a:pos x="120" y="0"/>
                  </a:cxn>
                  <a:cxn ang="0">
                    <a:pos x="0" y="120"/>
                  </a:cxn>
                  <a:cxn ang="0">
                    <a:pos x="120" y="241"/>
                  </a:cxn>
                  <a:cxn ang="0">
                    <a:pos x="240" y="120"/>
                  </a:cxn>
                  <a:cxn ang="0">
                    <a:pos x="120" y="0"/>
                  </a:cxn>
                  <a:cxn ang="0">
                    <a:pos x="120" y="204"/>
                  </a:cxn>
                  <a:cxn ang="0">
                    <a:pos x="36" y="120"/>
                  </a:cxn>
                  <a:cxn ang="0">
                    <a:pos x="120" y="37"/>
                  </a:cxn>
                  <a:cxn ang="0">
                    <a:pos x="204" y="120"/>
                  </a:cxn>
                  <a:cxn ang="0">
                    <a:pos x="120" y="204"/>
                  </a:cxn>
                  <a:cxn ang="0">
                    <a:pos x="120" y="204"/>
                  </a:cxn>
                  <a:cxn ang="0">
                    <a:pos x="120" y="204"/>
                  </a:cxn>
                </a:cxnLst>
                <a:rect l="0" t="0" r="r" b="b"/>
                <a:pathLst>
                  <a:path w="240" h="241">
                    <a:moveTo>
                      <a:pt x="120" y="0"/>
                    </a:moveTo>
                    <a:cubicBezTo>
                      <a:pt x="54" y="0"/>
                      <a:pt x="0" y="54"/>
                      <a:pt x="0" y="120"/>
                    </a:cubicBezTo>
                    <a:cubicBezTo>
                      <a:pt x="0" y="187"/>
                      <a:pt x="54" y="241"/>
                      <a:pt x="120" y="241"/>
                    </a:cubicBezTo>
                    <a:cubicBezTo>
                      <a:pt x="186" y="241"/>
                      <a:pt x="240" y="187"/>
                      <a:pt x="240" y="120"/>
                    </a:cubicBezTo>
                    <a:cubicBezTo>
                      <a:pt x="240" y="54"/>
                      <a:pt x="186" y="0"/>
                      <a:pt x="120" y="0"/>
                    </a:cubicBezTo>
                    <a:close/>
                    <a:moveTo>
                      <a:pt x="120" y="204"/>
                    </a:moveTo>
                    <a:cubicBezTo>
                      <a:pt x="74" y="204"/>
                      <a:pt x="36" y="166"/>
                      <a:pt x="36" y="120"/>
                    </a:cubicBezTo>
                    <a:cubicBezTo>
                      <a:pt x="36" y="74"/>
                      <a:pt x="74" y="37"/>
                      <a:pt x="120" y="37"/>
                    </a:cubicBezTo>
                    <a:cubicBezTo>
                      <a:pt x="166" y="37"/>
                      <a:pt x="204" y="74"/>
                      <a:pt x="204" y="120"/>
                    </a:cubicBezTo>
                    <a:cubicBezTo>
                      <a:pt x="204" y="166"/>
                      <a:pt x="166" y="204"/>
                      <a:pt x="120" y="204"/>
                    </a:cubicBezTo>
                    <a:close/>
                    <a:moveTo>
                      <a:pt x="120" y="204"/>
                    </a:moveTo>
                    <a:cubicBezTo>
                      <a:pt x="120" y="204"/>
                      <a:pt x="120" y="204"/>
                      <a:pt x="120" y="204"/>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46" name="Freeform 22"/>
              <p:cNvSpPr>
                <a:spLocks noEditPoints="1"/>
              </p:cNvSpPr>
              <p:nvPr/>
            </p:nvSpPr>
            <p:spPr bwMode="auto">
              <a:xfrm>
                <a:off x="4384675" y="2532736"/>
                <a:ext cx="103188" cy="101600"/>
              </a:xfrm>
              <a:custGeom>
                <a:avLst/>
                <a:gdLst/>
                <a:ahLst/>
                <a:cxnLst>
                  <a:cxn ang="0">
                    <a:pos x="20" y="57"/>
                  </a:cxn>
                  <a:cxn ang="0">
                    <a:pos x="20" y="10"/>
                  </a:cxn>
                  <a:cxn ang="0">
                    <a:pos x="10" y="0"/>
                  </a:cxn>
                  <a:cxn ang="0">
                    <a:pos x="0" y="10"/>
                  </a:cxn>
                  <a:cxn ang="0">
                    <a:pos x="0" y="77"/>
                  </a:cxn>
                  <a:cxn ang="0">
                    <a:pos x="20" y="77"/>
                  </a:cxn>
                  <a:cxn ang="0">
                    <a:pos x="20" y="77"/>
                  </a:cxn>
                  <a:cxn ang="0">
                    <a:pos x="67" y="77"/>
                  </a:cxn>
                  <a:cxn ang="0">
                    <a:pos x="77" y="67"/>
                  </a:cxn>
                  <a:cxn ang="0">
                    <a:pos x="67" y="57"/>
                  </a:cxn>
                  <a:cxn ang="0">
                    <a:pos x="20" y="57"/>
                  </a:cxn>
                  <a:cxn ang="0">
                    <a:pos x="20" y="57"/>
                  </a:cxn>
                  <a:cxn ang="0">
                    <a:pos x="20" y="57"/>
                  </a:cxn>
                </a:cxnLst>
                <a:rect l="0" t="0" r="r" b="b"/>
                <a:pathLst>
                  <a:path w="77" h="77">
                    <a:moveTo>
                      <a:pt x="20" y="57"/>
                    </a:moveTo>
                    <a:cubicBezTo>
                      <a:pt x="20" y="10"/>
                      <a:pt x="20" y="10"/>
                      <a:pt x="20" y="10"/>
                    </a:cubicBezTo>
                    <a:cubicBezTo>
                      <a:pt x="20" y="5"/>
                      <a:pt x="16" y="0"/>
                      <a:pt x="10" y="0"/>
                    </a:cubicBezTo>
                    <a:cubicBezTo>
                      <a:pt x="4" y="0"/>
                      <a:pt x="0" y="5"/>
                      <a:pt x="0" y="10"/>
                    </a:cubicBezTo>
                    <a:cubicBezTo>
                      <a:pt x="0" y="77"/>
                      <a:pt x="0" y="77"/>
                      <a:pt x="0" y="77"/>
                    </a:cubicBezTo>
                    <a:cubicBezTo>
                      <a:pt x="20" y="77"/>
                      <a:pt x="20" y="77"/>
                      <a:pt x="20" y="77"/>
                    </a:cubicBezTo>
                    <a:cubicBezTo>
                      <a:pt x="20" y="77"/>
                      <a:pt x="20" y="77"/>
                      <a:pt x="20" y="77"/>
                    </a:cubicBezTo>
                    <a:cubicBezTo>
                      <a:pt x="67" y="77"/>
                      <a:pt x="67" y="77"/>
                      <a:pt x="67" y="77"/>
                    </a:cubicBezTo>
                    <a:cubicBezTo>
                      <a:pt x="72" y="77"/>
                      <a:pt x="77" y="73"/>
                      <a:pt x="77" y="67"/>
                    </a:cubicBezTo>
                    <a:cubicBezTo>
                      <a:pt x="77" y="61"/>
                      <a:pt x="72" y="57"/>
                      <a:pt x="67" y="57"/>
                    </a:cubicBezTo>
                    <a:lnTo>
                      <a:pt x="20" y="57"/>
                    </a:lnTo>
                    <a:close/>
                    <a:moveTo>
                      <a:pt x="20" y="57"/>
                    </a:moveTo>
                    <a:cubicBezTo>
                      <a:pt x="20" y="57"/>
                      <a:pt x="20" y="57"/>
                      <a:pt x="20" y="57"/>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12" name="组合 11"/>
            <p:cNvGrpSpPr/>
            <p:nvPr/>
          </p:nvGrpSpPr>
          <p:grpSpPr>
            <a:xfrm>
              <a:off x="7311" y="7442"/>
              <a:ext cx="3044" cy="2872"/>
              <a:chOff x="7253" y="3587"/>
              <a:chExt cx="3044" cy="2872"/>
            </a:xfrm>
          </p:grpSpPr>
          <p:sp>
            <p:nvSpPr>
              <p:cNvPr id="13" name="TextBox 57"/>
              <p:cNvSpPr txBox="1">
                <a:spLocks noChangeArrowheads="1"/>
              </p:cNvSpPr>
              <p:nvPr/>
            </p:nvSpPr>
            <p:spPr bwMode="auto">
              <a:xfrm>
                <a:off x="7253" y="3587"/>
                <a:ext cx="3044" cy="659"/>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0070C0"/>
                    </a:solidFill>
                    <a:latin typeface="+mn-lt"/>
                    <a:ea typeface="+mn-ea"/>
                    <a:cs typeface="+mn-ea"/>
                    <a:sym typeface="+mn-lt"/>
                  </a:rPr>
                  <a:t>刺激性</a:t>
                </a:r>
              </a:p>
            </p:txBody>
          </p:sp>
          <p:sp>
            <p:nvSpPr>
              <p:cNvPr id="14" name="TextBox 57"/>
              <p:cNvSpPr txBox="1">
                <a:spLocks noChangeArrowheads="1"/>
              </p:cNvSpPr>
              <p:nvPr/>
            </p:nvSpPr>
            <p:spPr bwMode="auto">
              <a:xfrm>
                <a:off x="7256" y="4280"/>
                <a:ext cx="3037" cy="2179"/>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eaLnBrk="0" hangingPunct="0">
                  <a:tabLst>
                    <a:tab pos="101600" algn="l"/>
                  </a:tabLst>
                  <a:defRPr>
                    <a:latin typeface="Calibri" panose="020F0502020204030204" pitchFamily="34" charset="0"/>
                    <a:ea typeface="宋体" panose="02010600030101010101" pitchFamily="2" charset="-122"/>
                  </a:defRPr>
                </a:lvl2pPr>
                <a:lvl3pPr marL="1143000" indent="-228600" eaLnBrk="0" hangingPunct="0">
                  <a:tabLst>
                    <a:tab pos="101600" algn="l"/>
                  </a:tabLst>
                  <a:defRPr>
                    <a:latin typeface="Calibri" panose="020F0502020204030204" pitchFamily="34" charset="0"/>
                    <a:ea typeface="宋体" panose="02010600030101010101" pitchFamily="2" charset="-122"/>
                  </a:defRPr>
                </a:lvl3pPr>
                <a:lvl4pPr marL="1600200" indent="-228600" eaLnBrk="0" hangingPunct="0">
                  <a:tabLst>
                    <a:tab pos="101600" algn="l"/>
                  </a:tabLst>
                  <a:defRPr>
                    <a:latin typeface="Calibri" panose="020F0502020204030204" pitchFamily="34" charset="0"/>
                    <a:ea typeface="宋体" panose="02010600030101010101" pitchFamily="2" charset="-122"/>
                  </a:defRPr>
                </a:lvl4pPr>
                <a:lvl5pPr marL="2057400" indent="-228600" eaLnBrk="0" hangingPunct="0">
                  <a:tabLst>
                    <a:tab pos="101600" algn="l"/>
                  </a:tabLs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pPr algn="ctr"/>
                <a:r>
                  <a:rPr lang="zh-CN" altLang="en-US" sz="1400" b="0" dirty="0">
                    <a:latin typeface="+mn-lt"/>
                    <a:ea typeface="+mn-ea"/>
                    <a:cs typeface="+mn-ea"/>
                    <a:sym typeface="+mn-lt"/>
                  </a:rPr>
                  <a:t>身体与有毒物接触已相当严重，受刺激部位为皮肤、眼睛和呼吸系统</a:t>
                </a:r>
              </a:p>
            </p:txBody>
          </p:sp>
        </p:grpSp>
      </p:grpSp>
      <p:grpSp>
        <p:nvGrpSpPr>
          <p:cNvPr id="26" name="组合 25"/>
          <p:cNvGrpSpPr/>
          <p:nvPr/>
        </p:nvGrpSpPr>
        <p:grpSpPr>
          <a:xfrm>
            <a:off x="6670040" y="4110355"/>
            <a:ext cx="1932940" cy="2115185"/>
            <a:chOff x="10504" y="6473"/>
            <a:chExt cx="3044" cy="3331"/>
          </a:xfrm>
        </p:grpSpPr>
        <p:grpSp>
          <p:nvGrpSpPr>
            <p:cNvPr id="47" name="Group 46"/>
            <p:cNvGrpSpPr/>
            <p:nvPr/>
          </p:nvGrpSpPr>
          <p:grpSpPr>
            <a:xfrm>
              <a:off x="11690" y="6473"/>
              <a:ext cx="672" cy="814"/>
              <a:chOff x="5676900" y="2346325"/>
              <a:chExt cx="949325" cy="1147763"/>
            </a:xfrm>
            <a:solidFill>
              <a:srgbClr val="0070C0"/>
            </a:solidFill>
          </p:grpSpPr>
          <p:sp>
            <p:nvSpPr>
              <p:cNvPr id="1054" name="Freeform 30"/>
              <p:cNvSpPr>
                <a:spLocks noEditPoints="1"/>
              </p:cNvSpPr>
              <p:nvPr/>
            </p:nvSpPr>
            <p:spPr bwMode="auto">
              <a:xfrm>
                <a:off x="5676900" y="2554288"/>
                <a:ext cx="949325" cy="939800"/>
              </a:xfrm>
              <a:custGeom>
                <a:avLst/>
                <a:gdLst/>
                <a:ahLst/>
                <a:cxnLst>
                  <a:cxn ang="0">
                    <a:pos x="125" y="27"/>
                  </a:cxn>
                  <a:cxn ang="0">
                    <a:pos x="0" y="104"/>
                  </a:cxn>
                  <a:cxn ang="0">
                    <a:pos x="83" y="248"/>
                  </a:cxn>
                  <a:cxn ang="0">
                    <a:pos x="125" y="235"/>
                  </a:cxn>
                  <a:cxn ang="0">
                    <a:pos x="167" y="248"/>
                  </a:cxn>
                  <a:cxn ang="0">
                    <a:pos x="250" y="104"/>
                  </a:cxn>
                  <a:cxn ang="0">
                    <a:pos x="125" y="27"/>
                  </a:cxn>
                  <a:cxn ang="0">
                    <a:pos x="125" y="27"/>
                  </a:cxn>
                  <a:cxn ang="0">
                    <a:pos x="125" y="27"/>
                  </a:cxn>
                </a:cxnLst>
                <a:rect l="0" t="0" r="r" b="b"/>
                <a:pathLst>
                  <a:path w="250" h="248">
                    <a:moveTo>
                      <a:pt x="125" y="27"/>
                    </a:moveTo>
                    <a:cubicBezTo>
                      <a:pt x="76" y="0"/>
                      <a:pt x="0" y="26"/>
                      <a:pt x="0" y="104"/>
                    </a:cubicBezTo>
                    <a:cubicBezTo>
                      <a:pt x="0" y="165"/>
                      <a:pt x="37" y="248"/>
                      <a:pt x="83" y="248"/>
                    </a:cubicBezTo>
                    <a:cubicBezTo>
                      <a:pt x="101" y="248"/>
                      <a:pt x="114" y="243"/>
                      <a:pt x="125" y="235"/>
                    </a:cubicBezTo>
                    <a:cubicBezTo>
                      <a:pt x="136" y="243"/>
                      <a:pt x="150" y="248"/>
                      <a:pt x="167" y="248"/>
                    </a:cubicBezTo>
                    <a:cubicBezTo>
                      <a:pt x="213" y="248"/>
                      <a:pt x="250" y="165"/>
                      <a:pt x="250" y="104"/>
                    </a:cubicBezTo>
                    <a:cubicBezTo>
                      <a:pt x="250" y="26"/>
                      <a:pt x="175" y="0"/>
                      <a:pt x="125" y="27"/>
                    </a:cubicBezTo>
                    <a:close/>
                    <a:moveTo>
                      <a:pt x="125" y="27"/>
                    </a:moveTo>
                    <a:cubicBezTo>
                      <a:pt x="125" y="27"/>
                      <a:pt x="125" y="27"/>
                      <a:pt x="125" y="27"/>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55" name="Freeform 31"/>
              <p:cNvSpPr>
                <a:spLocks noEditPoints="1"/>
              </p:cNvSpPr>
              <p:nvPr/>
            </p:nvSpPr>
            <p:spPr bwMode="auto">
              <a:xfrm>
                <a:off x="6129338" y="2452688"/>
                <a:ext cx="139700" cy="185738"/>
              </a:xfrm>
              <a:custGeom>
                <a:avLst/>
                <a:gdLst/>
                <a:ahLst/>
                <a:cxnLst>
                  <a:cxn ang="0">
                    <a:pos x="6" y="49"/>
                  </a:cxn>
                  <a:cxn ang="0">
                    <a:pos x="21" y="42"/>
                  </a:cxn>
                  <a:cxn ang="0">
                    <a:pos x="37" y="14"/>
                  </a:cxn>
                  <a:cxn ang="0">
                    <a:pos x="34" y="0"/>
                  </a:cxn>
                  <a:cxn ang="0">
                    <a:pos x="6" y="49"/>
                  </a:cxn>
                  <a:cxn ang="0">
                    <a:pos x="6" y="49"/>
                  </a:cxn>
                  <a:cxn ang="0">
                    <a:pos x="6" y="49"/>
                  </a:cxn>
                </a:cxnLst>
                <a:rect l="0" t="0" r="r" b="b"/>
                <a:pathLst>
                  <a:path w="37" h="49">
                    <a:moveTo>
                      <a:pt x="6" y="49"/>
                    </a:moveTo>
                    <a:cubicBezTo>
                      <a:pt x="21" y="42"/>
                      <a:pt x="21" y="42"/>
                      <a:pt x="21" y="42"/>
                    </a:cubicBezTo>
                    <a:cubicBezTo>
                      <a:pt x="21" y="42"/>
                      <a:pt x="21" y="18"/>
                      <a:pt x="37" y="14"/>
                    </a:cubicBezTo>
                    <a:cubicBezTo>
                      <a:pt x="34" y="0"/>
                      <a:pt x="34" y="0"/>
                      <a:pt x="34" y="0"/>
                    </a:cubicBezTo>
                    <a:cubicBezTo>
                      <a:pt x="0" y="11"/>
                      <a:pt x="6" y="47"/>
                      <a:pt x="6" y="49"/>
                    </a:cubicBezTo>
                    <a:close/>
                    <a:moveTo>
                      <a:pt x="6" y="49"/>
                    </a:moveTo>
                    <a:cubicBezTo>
                      <a:pt x="6" y="49"/>
                      <a:pt x="6" y="49"/>
                      <a:pt x="6" y="49"/>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56" name="Freeform 32"/>
              <p:cNvSpPr>
                <a:spLocks noEditPoints="1"/>
              </p:cNvSpPr>
              <p:nvPr/>
            </p:nvSpPr>
            <p:spPr bwMode="auto">
              <a:xfrm>
                <a:off x="5813425" y="2346325"/>
                <a:ext cx="387350" cy="303213"/>
              </a:xfrm>
              <a:custGeom>
                <a:avLst/>
                <a:gdLst/>
                <a:ahLst/>
                <a:cxnLst>
                  <a:cxn ang="0">
                    <a:pos x="91" y="46"/>
                  </a:cxn>
                  <a:cxn ang="0">
                    <a:pos x="30" y="0"/>
                  </a:cxn>
                  <a:cxn ang="0">
                    <a:pos x="91" y="46"/>
                  </a:cxn>
                  <a:cxn ang="0">
                    <a:pos x="91" y="46"/>
                  </a:cxn>
                  <a:cxn ang="0">
                    <a:pos x="91" y="46"/>
                  </a:cxn>
                </a:cxnLst>
                <a:rect l="0" t="0" r="r" b="b"/>
                <a:pathLst>
                  <a:path w="102" h="80">
                    <a:moveTo>
                      <a:pt x="91" y="46"/>
                    </a:moveTo>
                    <a:cubicBezTo>
                      <a:pt x="102" y="11"/>
                      <a:pt x="28" y="11"/>
                      <a:pt x="30" y="0"/>
                    </a:cubicBezTo>
                    <a:cubicBezTo>
                      <a:pt x="0" y="50"/>
                      <a:pt x="79" y="80"/>
                      <a:pt x="91" y="46"/>
                    </a:cubicBezTo>
                    <a:close/>
                    <a:moveTo>
                      <a:pt x="91" y="46"/>
                    </a:moveTo>
                    <a:cubicBezTo>
                      <a:pt x="91" y="46"/>
                      <a:pt x="91" y="46"/>
                      <a:pt x="91" y="46"/>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15" name="组合 14"/>
            <p:cNvGrpSpPr/>
            <p:nvPr/>
          </p:nvGrpSpPr>
          <p:grpSpPr>
            <a:xfrm>
              <a:off x="10504" y="7442"/>
              <a:ext cx="3044" cy="2363"/>
              <a:chOff x="7253" y="3587"/>
              <a:chExt cx="3044" cy="2363"/>
            </a:xfrm>
          </p:grpSpPr>
          <p:sp>
            <p:nvSpPr>
              <p:cNvPr id="16" name="TextBox 57"/>
              <p:cNvSpPr txBox="1">
                <a:spLocks noChangeArrowheads="1"/>
              </p:cNvSpPr>
              <p:nvPr/>
            </p:nvSpPr>
            <p:spPr bwMode="auto">
              <a:xfrm>
                <a:off x="7253" y="3587"/>
                <a:ext cx="3044" cy="659"/>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0070C0"/>
                    </a:solidFill>
                    <a:latin typeface="+mn-lt"/>
                    <a:ea typeface="+mn-ea"/>
                    <a:cs typeface="+mn-ea"/>
                    <a:sym typeface="+mn-lt"/>
                  </a:rPr>
                  <a:t>麻醉性</a:t>
                </a:r>
              </a:p>
            </p:txBody>
          </p:sp>
          <p:sp>
            <p:nvSpPr>
              <p:cNvPr id="17" name="TextBox 57"/>
              <p:cNvSpPr txBox="1">
                <a:spLocks noChangeArrowheads="1"/>
              </p:cNvSpPr>
              <p:nvPr/>
            </p:nvSpPr>
            <p:spPr bwMode="auto">
              <a:xfrm>
                <a:off x="7256" y="4280"/>
                <a:ext cx="3037" cy="1670"/>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eaLnBrk="0" hangingPunct="0">
                  <a:tabLst>
                    <a:tab pos="101600" algn="l"/>
                  </a:tabLst>
                  <a:defRPr>
                    <a:latin typeface="Calibri" panose="020F0502020204030204" pitchFamily="34" charset="0"/>
                    <a:ea typeface="宋体" panose="02010600030101010101" pitchFamily="2" charset="-122"/>
                  </a:defRPr>
                </a:lvl2pPr>
                <a:lvl3pPr marL="1143000" indent="-228600" eaLnBrk="0" hangingPunct="0">
                  <a:tabLst>
                    <a:tab pos="101600" algn="l"/>
                  </a:tabLst>
                  <a:defRPr>
                    <a:latin typeface="Calibri" panose="020F0502020204030204" pitchFamily="34" charset="0"/>
                    <a:ea typeface="宋体" panose="02010600030101010101" pitchFamily="2" charset="-122"/>
                  </a:defRPr>
                </a:lvl3pPr>
                <a:lvl4pPr marL="1600200" indent="-228600" eaLnBrk="0" hangingPunct="0">
                  <a:tabLst>
                    <a:tab pos="101600" algn="l"/>
                  </a:tabLst>
                  <a:defRPr>
                    <a:latin typeface="Calibri" panose="020F0502020204030204" pitchFamily="34" charset="0"/>
                    <a:ea typeface="宋体" panose="02010600030101010101" pitchFamily="2" charset="-122"/>
                  </a:defRPr>
                </a:lvl4pPr>
                <a:lvl5pPr marL="2057400" indent="-228600" eaLnBrk="0" hangingPunct="0">
                  <a:tabLst>
                    <a:tab pos="101600" algn="l"/>
                  </a:tabLs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pPr algn="ctr"/>
                <a:r>
                  <a:rPr lang="zh-CN" altLang="en-US" sz="1400" b="0" dirty="0">
                    <a:latin typeface="+mn-lt"/>
                    <a:ea typeface="+mn-ea"/>
                    <a:cs typeface="+mn-ea"/>
                    <a:sym typeface="+mn-lt"/>
                  </a:rPr>
                  <a:t>化学品中枢神经和周围神经系统的功能抑制，导致知觉丧失</a:t>
                </a:r>
              </a:p>
            </p:txBody>
          </p:sp>
        </p:grpSp>
      </p:grpSp>
      <p:grpSp>
        <p:nvGrpSpPr>
          <p:cNvPr id="24" name="组合 23"/>
          <p:cNvGrpSpPr/>
          <p:nvPr/>
        </p:nvGrpSpPr>
        <p:grpSpPr>
          <a:xfrm>
            <a:off x="8784590" y="4051935"/>
            <a:ext cx="1932940" cy="2173605"/>
            <a:chOff x="13834" y="6381"/>
            <a:chExt cx="3044" cy="3423"/>
          </a:xfrm>
        </p:grpSpPr>
        <p:grpSp>
          <p:nvGrpSpPr>
            <p:cNvPr id="91" name="Group 90"/>
            <p:cNvGrpSpPr/>
            <p:nvPr/>
          </p:nvGrpSpPr>
          <p:grpSpPr>
            <a:xfrm>
              <a:off x="15054" y="6381"/>
              <a:ext cx="604" cy="772"/>
              <a:chOff x="7239000" y="2776538"/>
              <a:chExt cx="1331913" cy="1701800"/>
            </a:xfrm>
            <a:solidFill>
              <a:srgbClr val="0070C0"/>
            </a:solidFill>
          </p:grpSpPr>
          <p:sp>
            <p:nvSpPr>
              <p:cNvPr id="1076" name="Freeform 52"/>
              <p:cNvSpPr>
                <a:spLocks noEditPoints="1"/>
              </p:cNvSpPr>
              <p:nvPr/>
            </p:nvSpPr>
            <p:spPr bwMode="auto">
              <a:xfrm>
                <a:off x="7239000" y="2776538"/>
                <a:ext cx="1331913" cy="1701800"/>
              </a:xfrm>
              <a:custGeom>
                <a:avLst/>
                <a:gdLst/>
                <a:ahLst/>
                <a:cxnLst>
                  <a:cxn ang="0">
                    <a:pos x="425" y="197"/>
                  </a:cxn>
                  <a:cxn ang="0">
                    <a:pos x="454" y="167"/>
                  </a:cxn>
                  <a:cxn ang="0">
                    <a:pos x="453" y="141"/>
                  </a:cxn>
                  <a:cxn ang="0">
                    <a:pos x="430" y="119"/>
                  </a:cxn>
                  <a:cxn ang="0">
                    <a:pos x="404" y="120"/>
                  </a:cxn>
                  <a:cxn ang="0">
                    <a:pos x="372" y="153"/>
                  </a:cxn>
                  <a:cxn ang="0">
                    <a:pos x="294" y="123"/>
                  </a:cxn>
                  <a:cxn ang="0">
                    <a:pos x="294" y="82"/>
                  </a:cxn>
                  <a:cxn ang="0">
                    <a:pos x="330" y="82"/>
                  </a:cxn>
                  <a:cxn ang="0">
                    <a:pos x="349" y="63"/>
                  </a:cxn>
                  <a:cxn ang="0">
                    <a:pos x="349" y="19"/>
                  </a:cxn>
                  <a:cxn ang="0">
                    <a:pos x="330" y="0"/>
                  </a:cxn>
                  <a:cxn ang="0">
                    <a:pos x="168" y="0"/>
                  </a:cxn>
                  <a:cxn ang="0">
                    <a:pos x="149" y="19"/>
                  </a:cxn>
                  <a:cxn ang="0">
                    <a:pos x="149" y="63"/>
                  </a:cxn>
                  <a:cxn ang="0">
                    <a:pos x="168" y="82"/>
                  </a:cxn>
                  <a:cxn ang="0">
                    <a:pos x="197" y="82"/>
                  </a:cxn>
                  <a:cxn ang="0">
                    <a:pos x="197" y="123"/>
                  </a:cxn>
                  <a:cxn ang="0">
                    <a:pos x="198" y="123"/>
                  </a:cxn>
                  <a:cxn ang="0">
                    <a:pos x="120" y="153"/>
                  </a:cxn>
                  <a:cxn ang="0">
                    <a:pos x="85" y="119"/>
                  </a:cxn>
                  <a:cxn ang="0">
                    <a:pos x="59" y="120"/>
                  </a:cxn>
                  <a:cxn ang="0">
                    <a:pos x="37" y="143"/>
                  </a:cxn>
                  <a:cxn ang="0">
                    <a:pos x="38" y="170"/>
                  </a:cxn>
                  <a:cxn ang="0">
                    <a:pos x="66" y="196"/>
                  </a:cxn>
                  <a:cxn ang="0">
                    <a:pos x="0" y="364"/>
                  </a:cxn>
                  <a:cxn ang="0">
                    <a:pos x="178" y="600"/>
                  </a:cxn>
                  <a:cxn ang="0">
                    <a:pos x="178" y="615"/>
                  </a:cxn>
                  <a:cxn ang="0">
                    <a:pos x="192" y="628"/>
                  </a:cxn>
                  <a:cxn ang="0">
                    <a:pos x="306" y="628"/>
                  </a:cxn>
                  <a:cxn ang="0">
                    <a:pos x="320" y="615"/>
                  </a:cxn>
                  <a:cxn ang="0">
                    <a:pos x="320" y="598"/>
                  </a:cxn>
                  <a:cxn ang="0">
                    <a:pos x="491" y="364"/>
                  </a:cxn>
                  <a:cxn ang="0">
                    <a:pos x="425" y="197"/>
                  </a:cxn>
                  <a:cxn ang="0">
                    <a:pos x="245" y="565"/>
                  </a:cxn>
                  <a:cxn ang="0">
                    <a:pos x="44" y="364"/>
                  </a:cxn>
                  <a:cxn ang="0">
                    <a:pos x="245" y="162"/>
                  </a:cxn>
                  <a:cxn ang="0">
                    <a:pos x="447" y="364"/>
                  </a:cxn>
                  <a:cxn ang="0">
                    <a:pos x="245" y="565"/>
                  </a:cxn>
                  <a:cxn ang="0">
                    <a:pos x="245" y="565"/>
                  </a:cxn>
                  <a:cxn ang="0">
                    <a:pos x="245" y="565"/>
                  </a:cxn>
                </a:cxnLst>
                <a:rect l="0" t="0" r="r" b="b"/>
                <a:pathLst>
                  <a:path w="491" h="628">
                    <a:moveTo>
                      <a:pt x="425" y="197"/>
                    </a:moveTo>
                    <a:cubicBezTo>
                      <a:pt x="454" y="167"/>
                      <a:pt x="454" y="167"/>
                      <a:pt x="454" y="167"/>
                    </a:cubicBezTo>
                    <a:cubicBezTo>
                      <a:pt x="461" y="160"/>
                      <a:pt x="461" y="148"/>
                      <a:pt x="453" y="141"/>
                    </a:cubicBezTo>
                    <a:cubicBezTo>
                      <a:pt x="430" y="119"/>
                      <a:pt x="430" y="119"/>
                      <a:pt x="430" y="119"/>
                    </a:cubicBezTo>
                    <a:cubicBezTo>
                      <a:pt x="423" y="112"/>
                      <a:pt x="411" y="112"/>
                      <a:pt x="404" y="120"/>
                    </a:cubicBezTo>
                    <a:cubicBezTo>
                      <a:pt x="372" y="153"/>
                      <a:pt x="372" y="153"/>
                      <a:pt x="372" y="153"/>
                    </a:cubicBezTo>
                    <a:cubicBezTo>
                      <a:pt x="348" y="139"/>
                      <a:pt x="322" y="129"/>
                      <a:pt x="294" y="123"/>
                    </a:cubicBezTo>
                    <a:cubicBezTo>
                      <a:pt x="294" y="82"/>
                      <a:pt x="294" y="82"/>
                      <a:pt x="294" y="82"/>
                    </a:cubicBezTo>
                    <a:cubicBezTo>
                      <a:pt x="330" y="82"/>
                      <a:pt x="330" y="82"/>
                      <a:pt x="330" y="82"/>
                    </a:cubicBezTo>
                    <a:cubicBezTo>
                      <a:pt x="341" y="82"/>
                      <a:pt x="349" y="74"/>
                      <a:pt x="349" y="63"/>
                    </a:cubicBezTo>
                    <a:cubicBezTo>
                      <a:pt x="349" y="19"/>
                      <a:pt x="349" y="19"/>
                      <a:pt x="349" y="19"/>
                    </a:cubicBezTo>
                    <a:cubicBezTo>
                      <a:pt x="349" y="9"/>
                      <a:pt x="341" y="0"/>
                      <a:pt x="330" y="0"/>
                    </a:cubicBezTo>
                    <a:cubicBezTo>
                      <a:pt x="168" y="0"/>
                      <a:pt x="168" y="0"/>
                      <a:pt x="168" y="0"/>
                    </a:cubicBezTo>
                    <a:cubicBezTo>
                      <a:pt x="158" y="0"/>
                      <a:pt x="149" y="9"/>
                      <a:pt x="149" y="19"/>
                    </a:cubicBezTo>
                    <a:cubicBezTo>
                      <a:pt x="149" y="63"/>
                      <a:pt x="149" y="63"/>
                      <a:pt x="149" y="63"/>
                    </a:cubicBezTo>
                    <a:cubicBezTo>
                      <a:pt x="149" y="74"/>
                      <a:pt x="158" y="82"/>
                      <a:pt x="168" y="82"/>
                    </a:cubicBezTo>
                    <a:cubicBezTo>
                      <a:pt x="197" y="82"/>
                      <a:pt x="197" y="82"/>
                      <a:pt x="197" y="82"/>
                    </a:cubicBezTo>
                    <a:cubicBezTo>
                      <a:pt x="197" y="123"/>
                      <a:pt x="197" y="123"/>
                      <a:pt x="197" y="123"/>
                    </a:cubicBezTo>
                    <a:cubicBezTo>
                      <a:pt x="198" y="123"/>
                      <a:pt x="198" y="123"/>
                      <a:pt x="198" y="123"/>
                    </a:cubicBezTo>
                    <a:cubicBezTo>
                      <a:pt x="170" y="129"/>
                      <a:pt x="144" y="139"/>
                      <a:pt x="120" y="153"/>
                    </a:cubicBezTo>
                    <a:cubicBezTo>
                      <a:pt x="85" y="119"/>
                      <a:pt x="85" y="119"/>
                      <a:pt x="85" y="119"/>
                    </a:cubicBezTo>
                    <a:cubicBezTo>
                      <a:pt x="78" y="112"/>
                      <a:pt x="66" y="112"/>
                      <a:pt x="59" y="120"/>
                    </a:cubicBezTo>
                    <a:cubicBezTo>
                      <a:pt x="37" y="143"/>
                      <a:pt x="37" y="143"/>
                      <a:pt x="37" y="143"/>
                    </a:cubicBezTo>
                    <a:cubicBezTo>
                      <a:pt x="30" y="150"/>
                      <a:pt x="30" y="162"/>
                      <a:pt x="38" y="170"/>
                    </a:cubicBezTo>
                    <a:cubicBezTo>
                      <a:pt x="66" y="196"/>
                      <a:pt x="66" y="196"/>
                      <a:pt x="66" y="196"/>
                    </a:cubicBezTo>
                    <a:cubicBezTo>
                      <a:pt x="25" y="240"/>
                      <a:pt x="0" y="299"/>
                      <a:pt x="0" y="364"/>
                    </a:cubicBezTo>
                    <a:cubicBezTo>
                      <a:pt x="0" y="476"/>
                      <a:pt x="75" y="571"/>
                      <a:pt x="178" y="600"/>
                    </a:cubicBezTo>
                    <a:cubicBezTo>
                      <a:pt x="178" y="615"/>
                      <a:pt x="178" y="615"/>
                      <a:pt x="178" y="615"/>
                    </a:cubicBezTo>
                    <a:cubicBezTo>
                      <a:pt x="178" y="622"/>
                      <a:pt x="184" y="628"/>
                      <a:pt x="192" y="628"/>
                    </a:cubicBezTo>
                    <a:cubicBezTo>
                      <a:pt x="306" y="628"/>
                      <a:pt x="306" y="628"/>
                      <a:pt x="306" y="628"/>
                    </a:cubicBezTo>
                    <a:cubicBezTo>
                      <a:pt x="314" y="628"/>
                      <a:pt x="320" y="622"/>
                      <a:pt x="320" y="615"/>
                    </a:cubicBezTo>
                    <a:cubicBezTo>
                      <a:pt x="320" y="598"/>
                      <a:pt x="320" y="598"/>
                      <a:pt x="320" y="598"/>
                    </a:cubicBezTo>
                    <a:cubicBezTo>
                      <a:pt x="419" y="566"/>
                      <a:pt x="491" y="473"/>
                      <a:pt x="491" y="364"/>
                    </a:cubicBezTo>
                    <a:cubicBezTo>
                      <a:pt x="491" y="300"/>
                      <a:pt x="466" y="241"/>
                      <a:pt x="425" y="197"/>
                    </a:cubicBezTo>
                    <a:close/>
                    <a:moveTo>
                      <a:pt x="245" y="565"/>
                    </a:moveTo>
                    <a:cubicBezTo>
                      <a:pt x="134" y="565"/>
                      <a:pt x="44" y="475"/>
                      <a:pt x="44" y="364"/>
                    </a:cubicBezTo>
                    <a:cubicBezTo>
                      <a:pt x="44" y="253"/>
                      <a:pt x="134" y="162"/>
                      <a:pt x="245" y="162"/>
                    </a:cubicBezTo>
                    <a:cubicBezTo>
                      <a:pt x="356" y="162"/>
                      <a:pt x="447" y="253"/>
                      <a:pt x="447" y="364"/>
                    </a:cubicBezTo>
                    <a:cubicBezTo>
                      <a:pt x="447" y="475"/>
                      <a:pt x="356" y="565"/>
                      <a:pt x="245" y="565"/>
                    </a:cubicBezTo>
                    <a:close/>
                    <a:moveTo>
                      <a:pt x="245" y="565"/>
                    </a:moveTo>
                    <a:cubicBezTo>
                      <a:pt x="245" y="565"/>
                      <a:pt x="245" y="565"/>
                      <a:pt x="245" y="565"/>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77" name="Freeform 53"/>
              <p:cNvSpPr>
                <a:spLocks noEditPoints="1"/>
              </p:cNvSpPr>
              <p:nvPr/>
            </p:nvSpPr>
            <p:spPr bwMode="auto">
              <a:xfrm>
                <a:off x="7829550" y="3557588"/>
                <a:ext cx="363538" cy="298450"/>
              </a:xfrm>
              <a:custGeom>
                <a:avLst/>
                <a:gdLst/>
                <a:ahLst/>
                <a:cxnLst>
                  <a:cxn ang="0">
                    <a:pos x="128" y="8"/>
                  </a:cxn>
                  <a:cxn ang="0">
                    <a:pos x="21" y="46"/>
                  </a:cxn>
                  <a:cxn ang="0">
                    <a:pos x="17" y="48"/>
                  </a:cxn>
                  <a:cxn ang="0">
                    <a:pos x="16" y="49"/>
                  </a:cxn>
                  <a:cxn ang="0">
                    <a:pos x="16" y="49"/>
                  </a:cxn>
                  <a:cxn ang="0">
                    <a:pos x="0" y="77"/>
                  </a:cxn>
                  <a:cxn ang="0">
                    <a:pos x="33" y="110"/>
                  </a:cxn>
                  <a:cxn ang="0">
                    <a:pos x="52" y="104"/>
                  </a:cxn>
                  <a:cxn ang="0">
                    <a:pos x="52" y="104"/>
                  </a:cxn>
                  <a:cxn ang="0">
                    <a:pos x="53" y="104"/>
                  </a:cxn>
                  <a:cxn ang="0">
                    <a:pos x="61" y="95"/>
                  </a:cxn>
                  <a:cxn ang="0">
                    <a:pos x="128" y="8"/>
                  </a:cxn>
                  <a:cxn ang="0">
                    <a:pos x="128" y="8"/>
                  </a:cxn>
                  <a:cxn ang="0">
                    <a:pos x="128" y="8"/>
                  </a:cxn>
                </a:cxnLst>
                <a:rect l="0" t="0" r="r" b="b"/>
                <a:pathLst>
                  <a:path w="134" h="110">
                    <a:moveTo>
                      <a:pt x="128" y="8"/>
                    </a:moveTo>
                    <a:cubicBezTo>
                      <a:pt x="121" y="0"/>
                      <a:pt x="42" y="37"/>
                      <a:pt x="21" y="46"/>
                    </a:cubicBezTo>
                    <a:cubicBezTo>
                      <a:pt x="20" y="47"/>
                      <a:pt x="18" y="48"/>
                      <a:pt x="17" y="48"/>
                    </a:cubicBezTo>
                    <a:cubicBezTo>
                      <a:pt x="17" y="49"/>
                      <a:pt x="16" y="49"/>
                      <a:pt x="16" y="49"/>
                    </a:cubicBezTo>
                    <a:cubicBezTo>
                      <a:pt x="16" y="49"/>
                      <a:pt x="16" y="49"/>
                      <a:pt x="16" y="49"/>
                    </a:cubicBezTo>
                    <a:cubicBezTo>
                      <a:pt x="6" y="54"/>
                      <a:pt x="0" y="65"/>
                      <a:pt x="0" y="77"/>
                    </a:cubicBezTo>
                    <a:cubicBezTo>
                      <a:pt x="0" y="96"/>
                      <a:pt x="15" y="110"/>
                      <a:pt x="33" y="110"/>
                    </a:cubicBezTo>
                    <a:cubicBezTo>
                      <a:pt x="40" y="110"/>
                      <a:pt x="47" y="108"/>
                      <a:pt x="52" y="104"/>
                    </a:cubicBezTo>
                    <a:cubicBezTo>
                      <a:pt x="52" y="104"/>
                      <a:pt x="52" y="104"/>
                      <a:pt x="52" y="104"/>
                    </a:cubicBezTo>
                    <a:cubicBezTo>
                      <a:pt x="52" y="104"/>
                      <a:pt x="53" y="104"/>
                      <a:pt x="53" y="104"/>
                    </a:cubicBezTo>
                    <a:cubicBezTo>
                      <a:pt x="56" y="101"/>
                      <a:pt x="58" y="98"/>
                      <a:pt x="61" y="95"/>
                    </a:cubicBezTo>
                    <a:cubicBezTo>
                      <a:pt x="81" y="73"/>
                      <a:pt x="134" y="15"/>
                      <a:pt x="128" y="8"/>
                    </a:cubicBezTo>
                    <a:close/>
                    <a:moveTo>
                      <a:pt x="128" y="8"/>
                    </a:moveTo>
                    <a:cubicBezTo>
                      <a:pt x="128" y="8"/>
                      <a:pt x="128" y="8"/>
                      <a:pt x="128" y="8"/>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78" name="Freeform 54"/>
              <p:cNvSpPr>
                <a:spLocks noEditPoints="1"/>
              </p:cNvSpPr>
              <p:nvPr/>
            </p:nvSpPr>
            <p:spPr bwMode="auto">
              <a:xfrm>
                <a:off x="7870825" y="4121151"/>
                <a:ext cx="84138" cy="115888"/>
              </a:xfrm>
              <a:custGeom>
                <a:avLst/>
                <a:gdLst/>
                <a:ahLst/>
                <a:cxnLst>
                  <a:cxn ang="0">
                    <a:pos x="30" y="0"/>
                  </a:cxn>
                  <a:cxn ang="0">
                    <a:pos x="1" y="0"/>
                  </a:cxn>
                  <a:cxn ang="0">
                    <a:pos x="0" y="0"/>
                  </a:cxn>
                  <a:cxn ang="0">
                    <a:pos x="0" y="43"/>
                  </a:cxn>
                  <a:cxn ang="0">
                    <a:pos x="1" y="43"/>
                  </a:cxn>
                  <a:cxn ang="0">
                    <a:pos x="30" y="43"/>
                  </a:cxn>
                  <a:cxn ang="0">
                    <a:pos x="31" y="43"/>
                  </a:cxn>
                  <a:cxn ang="0">
                    <a:pos x="31" y="0"/>
                  </a:cxn>
                  <a:cxn ang="0">
                    <a:pos x="30" y="0"/>
                  </a:cxn>
                  <a:cxn ang="0">
                    <a:pos x="30" y="0"/>
                  </a:cxn>
                  <a:cxn ang="0">
                    <a:pos x="30" y="0"/>
                  </a:cxn>
                </a:cxnLst>
                <a:rect l="0" t="0" r="r" b="b"/>
                <a:pathLst>
                  <a:path w="31" h="43">
                    <a:moveTo>
                      <a:pt x="30" y="0"/>
                    </a:moveTo>
                    <a:cubicBezTo>
                      <a:pt x="1" y="0"/>
                      <a:pt x="1" y="0"/>
                      <a:pt x="1" y="0"/>
                    </a:cubicBezTo>
                    <a:cubicBezTo>
                      <a:pt x="0" y="0"/>
                      <a:pt x="0" y="0"/>
                      <a:pt x="0" y="0"/>
                    </a:cubicBezTo>
                    <a:cubicBezTo>
                      <a:pt x="0" y="43"/>
                      <a:pt x="0" y="43"/>
                      <a:pt x="0" y="43"/>
                    </a:cubicBezTo>
                    <a:cubicBezTo>
                      <a:pt x="0" y="43"/>
                      <a:pt x="0" y="43"/>
                      <a:pt x="1" y="43"/>
                    </a:cubicBezTo>
                    <a:cubicBezTo>
                      <a:pt x="30" y="43"/>
                      <a:pt x="30" y="43"/>
                      <a:pt x="30" y="43"/>
                    </a:cubicBezTo>
                    <a:cubicBezTo>
                      <a:pt x="30" y="43"/>
                      <a:pt x="31" y="43"/>
                      <a:pt x="31" y="43"/>
                    </a:cubicBezTo>
                    <a:cubicBezTo>
                      <a:pt x="31" y="0"/>
                      <a:pt x="31" y="0"/>
                      <a:pt x="31" y="0"/>
                    </a:cubicBezTo>
                    <a:cubicBezTo>
                      <a:pt x="31" y="0"/>
                      <a:pt x="30" y="0"/>
                      <a:pt x="30" y="0"/>
                    </a:cubicBezTo>
                    <a:close/>
                    <a:moveTo>
                      <a:pt x="30" y="0"/>
                    </a:moveTo>
                    <a:cubicBezTo>
                      <a:pt x="30" y="0"/>
                      <a:pt x="30" y="0"/>
                      <a:pt x="30" y="0"/>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79" name="Freeform 55"/>
              <p:cNvSpPr>
                <a:spLocks noEditPoints="1"/>
              </p:cNvSpPr>
              <p:nvPr/>
            </p:nvSpPr>
            <p:spPr bwMode="auto">
              <a:xfrm>
                <a:off x="7466013" y="3711576"/>
                <a:ext cx="120650" cy="80963"/>
              </a:xfrm>
              <a:custGeom>
                <a:avLst/>
                <a:gdLst/>
                <a:ahLst/>
                <a:cxnLst>
                  <a:cxn ang="0">
                    <a:pos x="44" y="30"/>
                  </a:cxn>
                  <a:cxn ang="0">
                    <a:pos x="44" y="1"/>
                  </a:cxn>
                  <a:cxn ang="0">
                    <a:pos x="43" y="0"/>
                  </a:cxn>
                  <a:cxn ang="0">
                    <a:pos x="1" y="0"/>
                  </a:cxn>
                  <a:cxn ang="0">
                    <a:pos x="0" y="1"/>
                  </a:cxn>
                  <a:cxn ang="0">
                    <a:pos x="0" y="30"/>
                  </a:cxn>
                  <a:cxn ang="0">
                    <a:pos x="1" y="30"/>
                  </a:cxn>
                  <a:cxn ang="0">
                    <a:pos x="43" y="30"/>
                  </a:cxn>
                  <a:cxn ang="0">
                    <a:pos x="44" y="30"/>
                  </a:cxn>
                  <a:cxn ang="0">
                    <a:pos x="44" y="30"/>
                  </a:cxn>
                  <a:cxn ang="0">
                    <a:pos x="44" y="30"/>
                  </a:cxn>
                </a:cxnLst>
                <a:rect l="0" t="0" r="r" b="b"/>
                <a:pathLst>
                  <a:path w="44" h="30">
                    <a:moveTo>
                      <a:pt x="44" y="30"/>
                    </a:moveTo>
                    <a:cubicBezTo>
                      <a:pt x="44" y="1"/>
                      <a:pt x="44" y="1"/>
                      <a:pt x="44" y="1"/>
                    </a:cubicBezTo>
                    <a:cubicBezTo>
                      <a:pt x="44" y="1"/>
                      <a:pt x="44" y="0"/>
                      <a:pt x="43" y="0"/>
                    </a:cubicBezTo>
                    <a:cubicBezTo>
                      <a:pt x="1" y="0"/>
                      <a:pt x="1" y="0"/>
                      <a:pt x="1" y="0"/>
                    </a:cubicBezTo>
                    <a:cubicBezTo>
                      <a:pt x="1" y="0"/>
                      <a:pt x="0" y="1"/>
                      <a:pt x="0" y="1"/>
                    </a:cubicBezTo>
                    <a:cubicBezTo>
                      <a:pt x="0" y="30"/>
                      <a:pt x="0" y="30"/>
                      <a:pt x="0" y="30"/>
                    </a:cubicBezTo>
                    <a:cubicBezTo>
                      <a:pt x="0" y="30"/>
                      <a:pt x="1" y="30"/>
                      <a:pt x="1" y="30"/>
                    </a:cubicBezTo>
                    <a:cubicBezTo>
                      <a:pt x="43" y="30"/>
                      <a:pt x="43" y="30"/>
                      <a:pt x="43" y="30"/>
                    </a:cubicBezTo>
                    <a:cubicBezTo>
                      <a:pt x="44" y="30"/>
                      <a:pt x="44" y="30"/>
                      <a:pt x="44" y="30"/>
                    </a:cubicBezTo>
                    <a:close/>
                    <a:moveTo>
                      <a:pt x="44" y="30"/>
                    </a:moveTo>
                    <a:cubicBezTo>
                      <a:pt x="44" y="30"/>
                      <a:pt x="44" y="30"/>
                      <a:pt x="44" y="30"/>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80" name="Freeform 56"/>
              <p:cNvSpPr>
                <a:spLocks noEditPoints="1"/>
              </p:cNvSpPr>
              <p:nvPr/>
            </p:nvSpPr>
            <p:spPr bwMode="auto">
              <a:xfrm>
                <a:off x="7870825" y="3267076"/>
                <a:ext cx="84138" cy="119063"/>
              </a:xfrm>
              <a:custGeom>
                <a:avLst/>
                <a:gdLst/>
                <a:ahLst/>
                <a:cxnLst>
                  <a:cxn ang="0">
                    <a:pos x="1" y="44"/>
                  </a:cxn>
                  <a:cxn ang="0">
                    <a:pos x="30" y="44"/>
                  </a:cxn>
                  <a:cxn ang="0">
                    <a:pos x="31" y="43"/>
                  </a:cxn>
                  <a:cxn ang="0">
                    <a:pos x="31" y="1"/>
                  </a:cxn>
                  <a:cxn ang="0">
                    <a:pos x="30" y="0"/>
                  </a:cxn>
                  <a:cxn ang="0">
                    <a:pos x="1" y="0"/>
                  </a:cxn>
                  <a:cxn ang="0">
                    <a:pos x="0" y="1"/>
                  </a:cxn>
                  <a:cxn ang="0">
                    <a:pos x="0" y="43"/>
                  </a:cxn>
                  <a:cxn ang="0">
                    <a:pos x="1" y="44"/>
                  </a:cxn>
                  <a:cxn ang="0">
                    <a:pos x="1" y="44"/>
                  </a:cxn>
                  <a:cxn ang="0">
                    <a:pos x="1" y="44"/>
                  </a:cxn>
                </a:cxnLst>
                <a:rect l="0" t="0" r="r" b="b"/>
                <a:pathLst>
                  <a:path w="31" h="44">
                    <a:moveTo>
                      <a:pt x="1" y="44"/>
                    </a:moveTo>
                    <a:cubicBezTo>
                      <a:pt x="30" y="44"/>
                      <a:pt x="30" y="44"/>
                      <a:pt x="30" y="44"/>
                    </a:cubicBezTo>
                    <a:cubicBezTo>
                      <a:pt x="30" y="44"/>
                      <a:pt x="31" y="43"/>
                      <a:pt x="31" y="43"/>
                    </a:cubicBezTo>
                    <a:cubicBezTo>
                      <a:pt x="31" y="1"/>
                      <a:pt x="31" y="1"/>
                      <a:pt x="31" y="1"/>
                    </a:cubicBezTo>
                    <a:cubicBezTo>
                      <a:pt x="31" y="0"/>
                      <a:pt x="30" y="0"/>
                      <a:pt x="30" y="0"/>
                    </a:cubicBezTo>
                    <a:cubicBezTo>
                      <a:pt x="1" y="0"/>
                      <a:pt x="1" y="0"/>
                      <a:pt x="1" y="0"/>
                    </a:cubicBezTo>
                    <a:cubicBezTo>
                      <a:pt x="0" y="0"/>
                      <a:pt x="0" y="0"/>
                      <a:pt x="0" y="1"/>
                    </a:cubicBezTo>
                    <a:cubicBezTo>
                      <a:pt x="0" y="43"/>
                      <a:pt x="0" y="43"/>
                      <a:pt x="0" y="43"/>
                    </a:cubicBezTo>
                    <a:cubicBezTo>
                      <a:pt x="0" y="43"/>
                      <a:pt x="0" y="44"/>
                      <a:pt x="1" y="44"/>
                    </a:cubicBezTo>
                    <a:close/>
                    <a:moveTo>
                      <a:pt x="1" y="44"/>
                    </a:moveTo>
                    <a:cubicBezTo>
                      <a:pt x="1" y="44"/>
                      <a:pt x="1" y="44"/>
                      <a:pt x="1" y="44"/>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81" name="Freeform 57"/>
              <p:cNvSpPr>
                <a:spLocks noEditPoints="1"/>
              </p:cNvSpPr>
              <p:nvPr/>
            </p:nvSpPr>
            <p:spPr bwMode="auto">
              <a:xfrm>
                <a:off x="8239125" y="3711576"/>
                <a:ext cx="117475" cy="80963"/>
              </a:xfrm>
              <a:custGeom>
                <a:avLst/>
                <a:gdLst/>
                <a:ahLst/>
                <a:cxnLst>
                  <a:cxn ang="0">
                    <a:pos x="43" y="0"/>
                  </a:cxn>
                  <a:cxn ang="0">
                    <a:pos x="0" y="0"/>
                  </a:cxn>
                  <a:cxn ang="0">
                    <a:pos x="0" y="1"/>
                  </a:cxn>
                  <a:cxn ang="0">
                    <a:pos x="0" y="29"/>
                  </a:cxn>
                  <a:cxn ang="0">
                    <a:pos x="0" y="30"/>
                  </a:cxn>
                  <a:cxn ang="0">
                    <a:pos x="43" y="30"/>
                  </a:cxn>
                  <a:cxn ang="0">
                    <a:pos x="43" y="29"/>
                  </a:cxn>
                  <a:cxn ang="0">
                    <a:pos x="43" y="1"/>
                  </a:cxn>
                  <a:cxn ang="0">
                    <a:pos x="43" y="0"/>
                  </a:cxn>
                  <a:cxn ang="0">
                    <a:pos x="43" y="0"/>
                  </a:cxn>
                  <a:cxn ang="0">
                    <a:pos x="43" y="0"/>
                  </a:cxn>
                </a:cxnLst>
                <a:rect l="0" t="0" r="r" b="b"/>
                <a:pathLst>
                  <a:path w="43" h="30">
                    <a:moveTo>
                      <a:pt x="43" y="0"/>
                    </a:moveTo>
                    <a:cubicBezTo>
                      <a:pt x="0" y="0"/>
                      <a:pt x="0" y="0"/>
                      <a:pt x="0" y="0"/>
                    </a:cubicBezTo>
                    <a:cubicBezTo>
                      <a:pt x="0" y="0"/>
                      <a:pt x="0" y="0"/>
                      <a:pt x="0" y="1"/>
                    </a:cubicBezTo>
                    <a:cubicBezTo>
                      <a:pt x="0" y="29"/>
                      <a:pt x="0" y="29"/>
                      <a:pt x="0" y="29"/>
                    </a:cubicBezTo>
                    <a:cubicBezTo>
                      <a:pt x="0" y="30"/>
                      <a:pt x="0" y="30"/>
                      <a:pt x="0" y="30"/>
                    </a:cubicBezTo>
                    <a:cubicBezTo>
                      <a:pt x="43" y="30"/>
                      <a:pt x="43" y="30"/>
                      <a:pt x="43" y="30"/>
                    </a:cubicBezTo>
                    <a:cubicBezTo>
                      <a:pt x="43" y="30"/>
                      <a:pt x="43" y="30"/>
                      <a:pt x="43" y="29"/>
                    </a:cubicBezTo>
                    <a:cubicBezTo>
                      <a:pt x="43" y="1"/>
                      <a:pt x="43" y="1"/>
                      <a:pt x="43" y="1"/>
                    </a:cubicBezTo>
                    <a:cubicBezTo>
                      <a:pt x="43" y="0"/>
                      <a:pt x="43" y="0"/>
                      <a:pt x="43" y="0"/>
                    </a:cubicBezTo>
                    <a:close/>
                    <a:moveTo>
                      <a:pt x="43" y="0"/>
                    </a:moveTo>
                    <a:cubicBezTo>
                      <a:pt x="43" y="0"/>
                      <a:pt x="43" y="0"/>
                      <a:pt x="43" y="0"/>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82" name="Freeform 58"/>
              <p:cNvSpPr>
                <a:spLocks noEditPoints="1"/>
              </p:cNvSpPr>
              <p:nvPr/>
            </p:nvSpPr>
            <p:spPr bwMode="auto">
              <a:xfrm>
                <a:off x="7518400" y="3990976"/>
                <a:ext cx="141288" cy="142875"/>
              </a:xfrm>
              <a:custGeom>
                <a:avLst/>
                <a:gdLst/>
                <a:ahLst/>
                <a:cxnLst>
                  <a:cxn ang="0">
                    <a:pos x="31" y="0"/>
                  </a:cxn>
                  <a:cxn ang="0">
                    <a:pos x="30" y="0"/>
                  </a:cxn>
                  <a:cxn ang="0">
                    <a:pos x="0" y="31"/>
                  </a:cxn>
                  <a:cxn ang="0">
                    <a:pos x="0" y="31"/>
                  </a:cxn>
                  <a:cxn ang="0">
                    <a:pos x="0" y="31"/>
                  </a:cxn>
                  <a:cxn ang="0">
                    <a:pos x="21" y="53"/>
                  </a:cxn>
                  <a:cxn ang="0">
                    <a:pos x="21" y="53"/>
                  </a:cxn>
                  <a:cxn ang="0">
                    <a:pos x="22" y="53"/>
                  </a:cxn>
                  <a:cxn ang="0">
                    <a:pos x="52" y="22"/>
                  </a:cxn>
                  <a:cxn ang="0">
                    <a:pos x="52" y="22"/>
                  </a:cxn>
                  <a:cxn ang="0">
                    <a:pos x="52" y="21"/>
                  </a:cxn>
                  <a:cxn ang="0">
                    <a:pos x="31" y="0"/>
                  </a:cxn>
                  <a:cxn ang="0">
                    <a:pos x="31" y="0"/>
                  </a:cxn>
                  <a:cxn ang="0">
                    <a:pos x="31" y="0"/>
                  </a:cxn>
                </a:cxnLst>
                <a:rect l="0" t="0" r="r" b="b"/>
                <a:pathLst>
                  <a:path w="52" h="53">
                    <a:moveTo>
                      <a:pt x="31" y="0"/>
                    </a:moveTo>
                    <a:cubicBezTo>
                      <a:pt x="31" y="0"/>
                      <a:pt x="31" y="0"/>
                      <a:pt x="30" y="0"/>
                    </a:cubicBezTo>
                    <a:cubicBezTo>
                      <a:pt x="0" y="31"/>
                      <a:pt x="0" y="31"/>
                      <a:pt x="0" y="31"/>
                    </a:cubicBezTo>
                    <a:cubicBezTo>
                      <a:pt x="0" y="31"/>
                      <a:pt x="0" y="31"/>
                      <a:pt x="0" y="31"/>
                    </a:cubicBezTo>
                    <a:cubicBezTo>
                      <a:pt x="0" y="31"/>
                      <a:pt x="0" y="31"/>
                      <a:pt x="0" y="31"/>
                    </a:cubicBezTo>
                    <a:cubicBezTo>
                      <a:pt x="21" y="53"/>
                      <a:pt x="21" y="53"/>
                      <a:pt x="21" y="53"/>
                    </a:cubicBezTo>
                    <a:cubicBezTo>
                      <a:pt x="21" y="53"/>
                      <a:pt x="21" y="53"/>
                      <a:pt x="21" y="53"/>
                    </a:cubicBezTo>
                    <a:cubicBezTo>
                      <a:pt x="22" y="53"/>
                      <a:pt x="22" y="53"/>
                      <a:pt x="22" y="53"/>
                    </a:cubicBezTo>
                    <a:cubicBezTo>
                      <a:pt x="52" y="22"/>
                      <a:pt x="52" y="22"/>
                      <a:pt x="52" y="22"/>
                    </a:cubicBezTo>
                    <a:cubicBezTo>
                      <a:pt x="52" y="22"/>
                      <a:pt x="52" y="22"/>
                      <a:pt x="52" y="22"/>
                    </a:cubicBezTo>
                    <a:cubicBezTo>
                      <a:pt x="52" y="21"/>
                      <a:pt x="52" y="21"/>
                      <a:pt x="52" y="21"/>
                    </a:cubicBezTo>
                    <a:lnTo>
                      <a:pt x="31" y="0"/>
                    </a:lnTo>
                    <a:close/>
                    <a:moveTo>
                      <a:pt x="31" y="0"/>
                    </a:moveTo>
                    <a:cubicBezTo>
                      <a:pt x="31" y="0"/>
                      <a:pt x="31" y="0"/>
                      <a:pt x="31" y="0"/>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83" name="Freeform 59"/>
              <p:cNvSpPr>
                <a:spLocks noEditPoints="1"/>
              </p:cNvSpPr>
              <p:nvPr/>
            </p:nvSpPr>
            <p:spPr bwMode="auto">
              <a:xfrm>
                <a:off x="7548563" y="3408363"/>
                <a:ext cx="139700" cy="142875"/>
              </a:xfrm>
              <a:custGeom>
                <a:avLst/>
                <a:gdLst/>
                <a:ahLst/>
                <a:cxnLst>
                  <a:cxn ang="0">
                    <a:pos x="21" y="0"/>
                  </a:cxn>
                  <a:cxn ang="0">
                    <a:pos x="20" y="0"/>
                  </a:cxn>
                  <a:cxn ang="0">
                    <a:pos x="0" y="21"/>
                  </a:cxn>
                  <a:cxn ang="0">
                    <a:pos x="0" y="21"/>
                  </a:cxn>
                  <a:cxn ang="0">
                    <a:pos x="0" y="22"/>
                  </a:cxn>
                  <a:cxn ang="0">
                    <a:pos x="30" y="52"/>
                  </a:cxn>
                  <a:cxn ang="0">
                    <a:pos x="31" y="53"/>
                  </a:cxn>
                  <a:cxn ang="0">
                    <a:pos x="31" y="52"/>
                  </a:cxn>
                  <a:cxn ang="0">
                    <a:pos x="52" y="32"/>
                  </a:cxn>
                  <a:cxn ang="0">
                    <a:pos x="52" y="31"/>
                  </a:cxn>
                  <a:cxn ang="0">
                    <a:pos x="52" y="31"/>
                  </a:cxn>
                  <a:cxn ang="0">
                    <a:pos x="21" y="0"/>
                  </a:cxn>
                  <a:cxn ang="0">
                    <a:pos x="21" y="0"/>
                  </a:cxn>
                  <a:cxn ang="0">
                    <a:pos x="21" y="0"/>
                  </a:cxn>
                </a:cxnLst>
                <a:rect l="0" t="0" r="r" b="b"/>
                <a:pathLst>
                  <a:path w="52" h="53">
                    <a:moveTo>
                      <a:pt x="21" y="0"/>
                    </a:moveTo>
                    <a:cubicBezTo>
                      <a:pt x="21" y="0"/>
                      <a:pt x="21" y="0"/>
                      <a:pt x="20" y="0"/>
                    </a:cubicBezTo>
                    <a:cubicBezTo>
                      <a:pt x="0" y="21"/>
                      <a:pt x="0" y="21"/>
                      <a:pt x="0" y="21"/>
                    </a:cubicBezTo>
                    <a:cubicBezTo>
                      <a:pt x="0" y="21"/>
                      <a:pt x="0" y="21"/>
                      <a:pt x="0" y="21"/>
                    </a:cubicBezTo>
                    <a:cubicBezTo>
                      <a:pt x="0" y="22"/>
                      <a:pt x="0" y="22"/>
                      <a:pt x="0" y="22"/>
                    </a:cubicBezTo>
                    <a:cubicBezTo>
                      <a:pt x="30" y="52"/>
                      <a:pt x="30" y="52"/>
                      <a:pt x="30" y="52"/>
                    </a:cubicBezTo>
                    <a:cubicBezTo>
                      <a:pt x="30" y="52"/>
                      <a:pt x="31" y="53"/>
                      <a:pt x="31" y="53"/>
                    </a:cubicBezTo>
                    <a:cubicBezTo>
                      <a:pt x="31" y="53"/>
                      <a:pt x="31" y="52"/>
                      <a:pt x="31" y="52"/>
                    </a:cubicBezTo>
                    <a:cubicBezTo>
                      <a:pt x="52" y="32"/>
                      <a:pt x="52" y="32"/>
                      <a:pt x="52" y="32"/>
                    </a:cubicBezTo>
                    <a:cubicBezTo>
                      <a:pt x="52" y="32"/>
                      <a:pt x="52" y="31"/>
                      <a:pt x="52" y="31"/>
                    </a:cubicBezTo>
                    <a:cubicBezTo>
                      <a:pt x="52" y="31"/>
                      <a:pt x="52" y="31"/>
                      <a:pt x="52" y="31"/>
                    </a:cubicBezTo>
                    <a:lnTo>
                      <a:pt x="21" y="0"/>
                    </a:lnTo>
                    <a:close/>
                    <a:moveTo>
                      <a:pt x="21" y="0"/>
                    </a:moveTo>
                    <a:cubicBezTo>
                      <a:pt x="21" y="0"/>
                      <a:pt x="21" y="0"/>
                      <a:pt x="21" y="0"/>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84" name="Freeform 60"/>
              <p:cNvSpPr>
                <a:spLocks noEditPoints="1"/>
              </p:cNvSpPr>
              <p:nvPr/>
            </p:nvSpPr>
            <p:spPr bwMode="auto">
              <a:xfrm>
                <a:off x="8131175" y="3378201"/>
                <a:ext cx="141288" cy="144463"/>
              </a:xfrm>
              <a:custGeom>
                <a:avLst/>
                <a:gdLst/>
                <a:ahLst/>
                <a:cxnLst>
                  <a:cxn ang="0">
                    <a:pos x="21" y="53"/>
                  </a:cxn>
                  <a:cxn ang="0">
                    <a:pos x="21" y="53"/>
                  </a:cxn>
                  <a:cxn ang="0">
                    <a:pos x="22" y="53"/>
                  </a:cxn>
                  <a:cxn ang="0">
                    <a:pos x="52" y="22"/>
                  </a:cxn>
                  <a:cxn ang="0">
                    <a:pos x="52" y="22"/>
                  </a:cxn>
                  <a:cxn ang="0">
                    <a:pos x="52" y="21"/>
                  </a:cxn>
                  <a:cxn ang="0">
                    <a:pos x="31" y="0"/>
                  </a:cxn>
                  <a:cxn ang="0">
                    <a:pos x="30" y="0"/>
                  </a:cxn>
                  <a:cxn ang="0">
                    <a:pos x="0" y="31"/>
                  </a:cxn>
                  <a:cxn ang="0">
                    <a:pos x="0" y="31"/>
                  </a:cxn>
                  <a:cxn ang="0">
                    <a:pos x="0" y="32"/>
                  </a:cxn>
                  <a:cxn ang="0">
                    <a:pos x="21" y="53"/>
                  </a:cxn>
                  <a:cxn ang="0">
                    <a:pos x="21" y="53"/>
                  </a:cxn>
                  <a:cxn ang="0">
                    <a:pos x="21" y="53"/>
                  </a:cxn>
                </a:cxnLst>
                <a:rect l="0" t="0" r="r" b="b"/>
                <a:pathLst>
                  <a:path w="52" h="53">
                    <a:moveTo>
                      <a:pt x="21" y="53"/>
                    </a:moveTo>
                    <a:cubicBezTo>
                      <a:pt x="21" y="53"/>
                      <a:pt x="21" y="53"/>
                      <a:pt x="21" y="53"/>
                    </a:cubicBezTo>
                    <a:cubicBezTo>
                      <a:pt x="21" y="53"/>
                      <a:pt x="22" y="53"/>
                      <a:pt x="22" y="53"/>
                    </a:cubicBezTo>
                    <a:cubicBezTo>
                      <a:pt x="52" y="22"/>
                      <a:pt x="52" y="22"/>
                      <a:pt x="52" y="22"/>
                    </a:cubicBezTo>
                    <a:cubicBezTo>
                      <a:pt x="52" y="22"/>
                      <a:pt x="52" y="22"/>
                      <a:pt x="52" y="22"/>
                    </a:cubicBezTo>
                    <a:cubicBezTo>
                      <a:pt x="52" y="22"/>
                      <a:pt x="52" y="21"/>
                      <a:pt x="52" y="21"/>
                    </a:cubicBezTo>
                    <a:cubicBezTo>
                      <a:pt x="31" y="0"/>
                      <a:pt x="31" y="0"/>
                      <a:pt x="31" y="0"/>
                    </a:cubicBezTo>
                    <a:cubicBezTo>
                      <a:pt x="31" y="0"/>
                      <a:pt x="30" y="0"/>
                      <a:pt x="30" y="0"/>
                    </a:cubicBezTo>
                    <a:cubicBezTo>
                      <a:pt x="0" y="31"/>
                      <a:pt x="0" y="31"/>
                      <a:pt x="0" y="31"/>
                    </a:cubicBezTo>
                    <a:cubicBezTo>
                      <a:pt x="0" y="31"/>
                      <a:pt x="0" y="31"/>
                      <a:pt x="0" y="31"/>
                    </a:cubicBezTo>
                    <a:cubicBezTo>
                      <a:pt x="0" y="31"/>
                      <a:pt x="0" y="31"/>
                      <a:pt x="0" y="32"/>
                    </a:cubicBezTo>
                    <a:lnTo>
                      <a:pt x="21" y="53"/>
                    </a:lnTo>
                    <a:close/>
                    <a:moveTo>
                      <a:pt x="21" y="53"/>
                    </a:moveTo>
                    <a:cubicBezTo>
                      <a:pt x="21" y="53"/>
                      <a:pt x="21" y="53"/>
                      <a:pt x="21" y="53"/>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1085" name="Freeform 61"/>
              <p:cNvSpPr>
                <a:spLocks noEditPoints="1"/>
              </p:cNvSpPr>
              <p:nvPr/>
            </p:nvSpPr>
            <p:spPr bwMode="auto">
              <a:xfrm>
                <a:off x="8101013" y="3960813"/>
                <a:ext cx="141288" cy="141288"/>
              </a:xfrm>
              <a:custGeom>
                <a:avLst/>
                <a:gdLst/>
                <a:ahLst/>
                <a:cxnLst>
                  <a:cxn ang="0">
                    <a:pos x="22" y="0"/>
                  </a:cxn>
                  <a:cxn ang="0">
                    <a:pos x="21" y="0"/>
                  </a:cxn>
                  <a:cxn ang="0">
                    <a:pos x="0" y="21"/>
                  </a:cxn>
                  <a:cxn ang="0">
                    <a:pos x="0" y="22"/>
                  </a:cxn>
                  <a:cxn ang="0">
                    <a:pos x="31" y="52"/>
                  </a:cxn>
                  <a:cxn ang="0">
                    <a:pos x="31" y="52"/>
                  </a:cxn>
                  <a:cxn ang="0">
                    <a:pos x="31" y="52"/>
                  </a:cxn>
                  <a:cxn ang="0">
                    <a:pos x="52" y="32"/>
                  </a:cxn>
                  <a:cxn ang="0">
                    <a:pos x="52" y="31"/>
                  </a:cxn>
                  <a:cxn ang="0">
                    <a:pos x="22" y="0"/>
                  </a:cxn>
                  <a:cxn ang="0">
                    <a:pos x="22" y="0"/>
                  </a:cxn>
                  <a:cxn ang="0">
                    <a:pos x="22" y="0"/>
                  </a:cxn>
                </a:cxnLst>
                <a:rect l="0" t="0" r="r" b="b"/>
                <a:pathLst>
                  <a:path w="52" h="52">
                    <a:moveTo>
                      <a:pt x="22" y="0"/>
                    </a:moveTo>
                    <a:cubicBezTo>
                      <a:pt x="21" y="0"/>
                      <a:pt x="21" y="0"/>
                      <a:pt x="21" y="0"/>
                    </a:cubicBezTo>
                    <a:cubicBezTo>
                      <a:pt x="0" y="21"/>
                      <a:pt x="0" y="21"/>
                      <a:pt x="0" y="21"/>
                    </a:cubicBezTo>
                    <a:cubicBezTo>
                      <a:pt x="0" y="21"/>
                      <a:pt x="0" y="22"/>
                      <a:pt x="0" y="22"/>
                    </a:cubicBezTo>
                    <a:cubicBezTo>
                      <a:pt x="31" y="52"/>
                      <a:pt x="31" y="52"/>
                      <a:pt x="31" y="52"/>
                    </a:cubicBezTo>
                    <a:cubicBezTo>
                      <a:pt x="31" y="52"/>
                      <a:pt x="31" y="52"/>
                      <a:pt x="31" y="52"/>
                    </a:cubicBezTo>
                    <a:cubicBezTo>
                      <a:pt x="31" y="52"/>
                      <a:pt x="31" y="52"/>
                      <a:pt x="31" y="52"/>
                    </a:cubicBezTo>
                    <a:cubicBezTo>
                      <a:pt x="52" y="32"/>
                      <a:pt x="52" y="32"/>
                      <a:pt x="52" y="32"/>
                    </a:cubicBezTo>
                    <a:cubicBezTo>
                      <a:pt x="52" y="31"/>
                      <a:pt x="52" y="31"/>
                      <a:pt x="52" y="31"/>
                    </a:cubicBezTo>
                    <a:lnTo>
                      <a:pt x="22" y="0"/>
                    </a:lnTo>
                    <a:close/>
                    <a:moveTo>
                      <a:pt x="22" y="0"/>
                    </a:moveTo>
                    <a:cubicBezTo>
                      <a:pt x="22" y="0"/>
                      <a:pt x="22" y="0"/>
                      <a:pt x="22" y="0"/>
                    </a:cubicBezTo>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18" name="组合 17"/>
            <p:cNvGrpSpPr/>
            <p:nvPr/>
          </p:nvGrpSpPr>
          <p:grpSpPr>
            <a:xfrm>
              <a:off x="13834" y="7442"/>
              <a:ext cx="3044" cy="2363"/>
              <a:chOff x="7253" y="3587"/>
              <a:chExt cx="3044" cy="2363"/>
            </a:xfrm>
          </p:grpSpPr>
          <p:sp>
            <p:nvSpPr>
              <p:cNvPr id="19" name="TextBox 57"/>
              <p:cNvSpPr txBox="1">
                <a:spLocks noChangeArrowheads="1"/>
              </p:cNvSpPr>
              <p:nvPr/>
            </p:nvSpPr>
            <p:spPr bwMode="auto">
              <a:xfrm>
                <a:off x="7253" y="3587"/>
                <a:ext cx="3044" cy="659"/>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0070C0"/>
                    </a:solidFill>
                    <a:latin typeface="+mn-lt"/>
                    <a:ea typeface="+mn-ea"/>
                    <a:cs typeface="+mn-ea"/>
                    <a:sym typeface="+mn-lt"/>
                  </a:rPr>
                  <a:t>致畸性</a:t>
                </a:r>
              </a:p>
            </p:txBody>
          </p:sp>
          <p:sp>
            <p:nvSpPr>
              <p:cNvPr id="20" name="TextBox 57"/>
              <p:cNvSpPr txBox="1">
                <a:spLocks noChangeArrowheads="1"/>
              </p:cNvSpPr>
              <p:nvPr/>
            </p:nvSpPr>
            <p:spPr bwMode="auto">
              <a:xfrm>
                <a:off x="7256" y="4280"/>
                <a:ext cx="3037" cy="1670"/>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eaLnBrk="0" hangingPunct="0">
                  <a:tabLst>
                    <a:tab pos="101600" algn="l"/>
                  </a:tabLst>
                  <a:defRPr>
                    <a:latin typeface="Calibri" panose="020F0502020204030204" pitchFamily="34" charset="0"/>
                    <a:ea typeface="宋体" panose="02010600030101010101" pitchFamily="2" charset="-122"/>
                  </a:defRPr>
                </a:lvl2pPr>
                <a:lvl3pPr marL="1143000" indent="-228600" eaLnBrk="0" hangingPunct="0">
                  <a:tabLst>
                    <a:tab pos="101600" algn="l"/>
                  </a:tabLst>
                  <a:defRPr>
                    <a:latin typeface="Calibri" panose="020F0502020204030204" pitchFamily="34" charset="0"/>
                    <a:ea typeface="宋体" panose="02010600030101010101" pitchFamily="2" charset="-122"/>
                  </a:defRPr>
                </a:lvl3pPr>
                <a:lvl4pPr marL="1600200" indent="-228600" eaLnBrk="0" hangingPunct="0">
                  <a:tabLst>
                    <a:tab pos="101600" algn="l"/>
                  </a:tabLst>
                  <a:defRPr>
                    <a:latin typeface="Calibri" panose="020F0502020204030204" pitchFamily="34" charset="0"/>
                    <a:ea typeface="宋体" panose="02010600030101010101" pitchFamily="2" charset="-122"/>
                  </a:defRPr>
                </a:lvl4pPr>
                <a:lvl5pPr marL="2057400" indent="-228600" eaLnBrk="0" hangingPunct="0">
                  <a:tabLst>
                    <a:tab pos="101600" algn="l"/>
                  </a:tabLs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pPr algn="ctr"/>
                <a:r>
                  <a:rPr lang="zh-CN" altLang="en-US" sz="1400" b="0" dirty="0">
                    <a:latin typeface="+mn-lt"/>
                    <a:ea typeface="+mn-ea"/>
                    <a:cs typeface="+mn-ea"/>
                    <a:sym typeface="+mn-lt"/>
                  </a:rPr>
                  <a:t>可能对未出生胎儿造成危害，干扰胎儿的正常发育</a:t>
                </a:r>
              </a:p>
            </p:txBody>
          </p:sp>
        </p:grpSp>
      </p:grpSp>
      <p:pic>
        <p:nvPicPr>
          <p:cNvPr id="56" name="图片 55" descr="51miz-E1241860-0DFE0F4C"/>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1815" y="2564765"/>
            <a:ext cx="4034790" cy="30264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barn(inVertical)">
                                      <p:cBhvr>
                                        <p:cTn id="7" dur="500"/>
                                        <p:tgtEl>
                                          <p:spTgt spid="5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ppt_x"/>
                                          </p:val>
                                        </p:tav>
                                        <p:tav tm="100000">
                                          <p:val>
                                            <p:strVal val="#ppt_x"/>
                                          </p:val>
                                        </p:tav>
                                      </p:tavLst>
                                    </p:anim>
                                    <p:anim calcmode="lin" valueType="num">
                                      <p:cBhvr additive="base">
                                        <p:cTn id="17" dur="500" fill="hold"/>
                                        <p:tgtEl>
                                          <p:spTgt spid="2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501" name="日期占位符 1"/>
          <p:cNvSpPr>
            <a:spLocks noGrp="1"/>
          </p:cNvSpPr>
          <p:nvPr>
            <p:ph type="dt" sz="half" idx="4294967295"/>
          </p:nvPr>
        </p:nvSpPr>
        <p:spPr>
          <a:xfrm>
            <a:off x="126365" y="12949226"/>
            <a:ext cx="2844800" cy="414043"/>
          </a:xfrm>
          <a:prstGeom prst="rect">
            <a:avLst/>
          </a:prstGeom>
        </p:spPr>
        <p:txBody>
          <a:bodyPr wrap="square" lIns="87015" tIns="43507" rIns="87015" bIns="43507">
            <a:spAutoFit/>
          </a:bodyPr>
          <a:lstStyle/>
          <a:p>
            <a:pPr>
              <a:lnSpc>
                <a:spcPts val="2775"/>
              </a:lnSpc>
            </a:pPr>
            <a:fld id="{7592E427-A064-483E-B559-32609DD802FC}" type="datetime1">
              <a:rPr lang="zh-CN" altLang="en-US" sz="1865">
                <a:solidFill>
                  <a:schemeClr val="tx1">
                    <a:lumMod val="75000"/>
                    <a:lumOff val="25000"/>
                  </a:schemeClr>
                </a:solidFill>
                <a:cs typeface="+mn-ea"/>
                <a:sym typeface="+mn-lt"/>
              </a:rPr>
              <a:t>2022/10/26</a:t>
            </a:fld>
            <a:endParaRPr lang="zh-CN" altLang="en-US" sz="1865">
              <a:solidFill>
                <a:schemeClr val="tx1">
                  <a:lumMod val="75000"/>
                  <a:lumOff val="25000"/>
                </a:schemeClr>
              </a:solidFill>
              <a:cs typeface="+mn-ea"/>
              <a:sym typeface="+mn-lt"/>
            </a:endParaRPr>
          </a:p>
        </p:txBody>
      </p:sp>
      <p:grpSp>
        <p:nvGrpSpPr>
          <p:cNvPr id="620" name="组合 39"/>
          <p:cNvGrpSpPr/>
          <p:nvPr/>
        </p:nvGrpSpPr>
        <p:grpSpPr>
          <a:xfrm>
            <a:off x="1271464" y="94622"/>
            <a:ext cx="2021013" cy="414043"/>
            <a:chOff x="539552" y="195486"/>
            <a:chExt cx="1482080" cy="310531"/>
          </a:xfrm>
        </p:grpSpPr>
        <p:sp>
          <p:nvSpPr>
            <p:cNvPr id="1050502" name="矩形 40"/>
            <p:cNvSpPr/>
            <p:nvPr/>
          </p:nvSpPr>
          <p:spPr>
            <a:xfrm>
              <a:off x="539552" y="195486"/>
              <a:ext cx="720080" cy="310531"/>
            </a:xfrm>
            <a:prstGeom prst="rect">
              <a:avLst/>
            </a:prstGeom>
          </p:spPr>
          <p:txBody>
            <a:bodyPr wrap="square" lIns="87015" tIns="43507" rIns="87015" bIns="43507">
              <a:spAutoFit/>
            </a:bodyPr>
            <a:lstStyle/>
            <a:p>
              <a:pPr>
                <a:lnSpc>
                  <a:spcPts val="2775"/>
                </a:lnSpc>
              </a:pPr>
              <a:endParaRPr lang="zh-CN" altLang="en-US" sz="1865">
                <a:solidFill>
                  <a:schemeClr val="tx1">
                    <a:lumMod val="75000"/>
                    <a:lumOff val="25000"/>
                  </a:schemeClr>
                </a:solidFill>
                <a:cs typeface="+mn-ea"/>
                <a:sym typeface="+mn-lt"/>
              </a:endParaRPr>
            </a:p>
          </p:txBody>
        </p:sp>
        <p:sp>
          <p:nvSpPr>
            <p:cNvPr id="1050503" name="矩形 41"/>
            <p:cNvSpPr/>
            <p:nvPr/>
          </p:nvSpPr>
          <p:spPr>
            <a:xfrm>
              <a:off x="1301552" y="195486"/>
              <a:ext cx="720080" cy="310531"/>
            </a:xfrm>
            <a:prstGeom prst="rect">
              <a:avLst/>
            </a:prstGeom>
          </p:spPr>
          <p:txBody>
            <a:bodyPr wrap="square" lIns="87015" tIns="43507" rIns="87015" bIns="43507">
              <a:spAutoFit/>
            </a:bodyPr>
            <a:lstStyle/>
            <a:p>
              <a:pPr>
                <a:lnSpc>
                  <a:spcPts val="2775"/>
                </a:lnSpc>
              </a:pPr>
              <a:endParaRPr lang="zh-CN" altLang="en-US" sz="1865">
                <a:solidFill>
                  <a:schemeClr val="tx1">
                    <a:lumMod val="75000"/>
                    <a:lumOff val="25000"/>
                  </a:schemeClr>
                </a:solidFill>
                <a:cs typeface="+mn-ea"/>
                <a:sym typeface="+mn-lt"/>
              </a:endParaRPr>
            </a:p>
          </p:txBody>
        </p:sp>
      </p:grpSp>
      <p:grpSp>
        <p:nvGrpSpPr>
          <p:cNvPr id="627" name="组合 24"/>
          <p:cNvGrpSpPr/>
          <p:nvPr/>
        </p:nvGrpSpPr>
        <p:grpSpPr>
          <a:xfrm>
            <a:off x="484506" y="10340131"/>
            <a:ext cx="3631353" cy="992318"/>
            <a:chOff x="840225" y="3847546"/>
            <a:chExt cx="3331147" cy="869007"/>
          </a:xfrm>
        </p:grpSpPr>
        <p:sp>
          <p:nvSpPr>
            <p:cNvPr id="1050516" name="任意多边形 25"/>
            <p:cNvSpPr/>
            <p:nvPr/>
          </p:nvSpPr>
          <p:spPr>
            <a:xfrm>
              <a:off x="841003" y="3847546"/>
              <a:ext cx="3330369" cy="36259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p:spPr>
          <p:txBody>
            <a:bodyPr wrap="square" lIns="87015" tIns="43507" rIns="87015" bIns="43507">
              <a:spAutoFit/>
            </a:bodyPr>
            <a:lstStyle/>
            <a:p>
              <a:pPr>
                <a:lnSpc>
                  <a:spcPts val="2775"/>
                </a:lnSpc>
              </a:pPr>
              <a:endParaRPr lang="en-US" sz="1865" dirty="0">
                <a:solidFill>
                  <a:schemeClr val="tx1">
                    <a:lumMod val="75000"/>
                    <a:lumOff val="25000"/>
                  </a:schemeClr>
                </a:solidFill>
                <a:cs typeface="+mn-ea"/>
                <a:sym typeface="+mn-lt"/>
              </a:endParaRPr>
            </a:p>
          </p:txBody>
        </p:sp>
        <p:grpSp>
          <p:nvGrpSpPr>
            <p:cNvPr id="628" name="组合 26"/>
            <p:cNvGrpSpPr/>
            <p:nvPr/>
          </p:nvGrpSpPr>
          <p:grpSpPr>
            <a:xfrm>
              <a:off x="841002" y="3979306"/>
              <a:ext cx="3330370" cy="372406"/>
              <a:chOff x="841001" y="1628800"/>
              <a:chExt cx="3330370" cy="372406"/>
            </a:xfrm>
          </p:grpSpPr>
          <p:sp>
            <p:nvSpPr>
              <p:cNvPr id="1050517" name="矩形 28"/>
              <p:cNvSpPr/>
              <p:nvPr/>
            </p:nvSpPr>
            <p:spPr>
              <a:xfrm>
                <a:off x="841002" y="1628800"/>
                <a:ext cx="3330369" cy="362592"/>
              </a:xfrm>
              <a:prstGeom prst="rect">
                <a:avLst/>
              </a:prstGeom>
            </p:spPr>
            <p:txBody>
              <a:bodyPr wrap="square" lIns="87015" tIns="43507" rIns="87015" bIns="43507">
                <a:spAutoFit/>
              </a:bodyPr>
              <a:lstStyle/>
              <a:p>
                <a:pPr>
                  <a:lnSpc>
                    <a:spcPts val="2775"/>
                  </a:lnSpc>
                </a:pPr>
                <a:endParaRPr lang="zh-CN" altLang="en-US" sz="1865">
                  <a:solidFill>
                    <a:schemeClr val="tx1">
                      <a:lumMod val="75000"/>
                      <a:lumOff val="25000"/>
                    </a:schemeClr>
                  </a:solidFill>
                  <a:cs typeface="+mn-ea"/>
                  <a:sym typeface="+mn-lt"/>
                </a:endParaRPr>
              </a:p>
            </p:txBody>
          </p:sp>
          <p:sp>
            <p:nvSpPr>
              <p:cNvPr id="1050518" name="TextBox 6"/>
              <p:cNvSpPr txBox="1"/>
              <p:nvPr/>
            </p:nvSpPr>
            <p:spPr>
              <a:xfrm>
                <a:off x="841001" y="1638614"/>
                <a:ext cx="3330370" cy="362592"/>
              </a:xfrm>
              <a:prstGeom prst="rect">
                <a:avLst/>
              </a:prstGeom>
            </p:spPr>
            <p:txBody>
              <a:bodyPr wrap="square" lIns="87015" tIns="43507" rIns="87015" bIns="43507">
                <a:spAutoFit/>
              </a:bodyPr>
              <a:lstStyle>
                <a:defPPr>
                  <a:defRPr lang="zh-CN"/>
                </a:defPPr>
                <a:lvl1pPr>
                  <a:lnSpc>
                    <a:spcPts val="2775"/>
                  </a:lnSpc>
                  <a:defRPr sz="1865"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grpSp>
        <p:sp>
          <p:nvSpPr>
            <p:cNvPr id="1050519" name="TextBox 6"/>
            <p:cNvSpPr txBox="1"/>
            <p:nvPr/>
          </p:nvSpPr>
          <p:spPr>
            <a:xfrm>
              <a:off x="840225" y="4353961"/>
              <a:ext cx="3331147" cy="362592"/>
            </a:xfrm>
            <a:prstGeom prst="rect">
              <a:avLst/>
            </a:prstGeom>
          </p:spPr>
          <p:txBody>
            <a:bodyPr wrap="square" lIns="87015" tIns="43507" rIns="87015" bIns="43507">
              <a:spAutoFit/>
            </a:bodyPr>
            <a:lstStyle>
              <a:defPPr>
                <a:defRPr lang="zh-CN"/>
              </a:defPPr>
              <a:lvl1pPr>
                <a:lnSpc>
                  <a:spcPts val="2775"/>
                </a:lnSpc>
                <a:defRPr sz="1865"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b="0" dirty="0">
                <a:latin typeface="+mn-lt"/>
                <a:ea typeface="+mn-ea"/>
                <a:cs typeface="+mn-ea"/>
                <a:sym typeface="+mn-lt"/>
              </a:endParaRPr>
            </a:p>
          </p:txBody>
        </p:sp>
      </p:grpSp>
      <p:grpSp>
        <p:nvGrpSpPr>
          <p:cNvPr id="629" name="组合 30"/>
          <p:cNvGrpSpPr/>
          <p:nvPr/>
        </p:nvGrpSpPr>
        <p:grpSpPr>
          <a:xfrm>
            <a:off x="4478233" y="10328278"/>
            <a:ext cx="3631353" cy="1087990"/>
            <a:chOff x="4503633" y="3847546"/>
            <a:chExt cx="3331148" cy="952790"/>
          </a:xfrm>
        </p:grpSpPr>
        <p:sp>
          <p:nvSpPr>
            <p:cNvPr id="1050520" name="任意多边形 31"/>
            <p:cNvSpPr/>
            <p:nvPr/>
          </p:nvSpPr>
          <p:spPr>
            <a:xfrm>
              <a:off x="4504410" y="3847546"/>
              <a:ext cx="3330369" cy="36259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p:spPr>
          <p:txBody>
            <a:bodyPr wrap="square" lIns="87015" tIns="43507" rIns="87015" bIns="43507">
              <a:spAutoFit/>
            </a:bodyPr>
            <a:lstStyle/>
            <a:p>
              <a:pPr>
                <a:lnSpc>
                  <a:spcPts val="2775"/>
                </a:lnSpc>
              </a:pPr>
              <a:endParaRPr lang="en-US" sz="1865" dirty="0">
                <a:solidFill>
                  <a:schemeClr val="tx1">
                    <a:lumMod val="75000"/>
                    <a:lumOff val="25000"/>
                  </a:schemeClr>
                </a:solidFill>
                <a:cs typeface="+mn-ea"/>
                <a:sym typeface="+mn-lt"/>
              </a:endParaRPr>
            </a:p>
          </p:txBody>
        </p:sp>
        <p:grpSp>
          <p:nvGrpSpPr>
            <p:cNvPr id="630" name="组合 32"/>
            <p:cNvGrpSpPr/>
            <p:nvPr/>
          </p:nvGrpSpPr>
          <p:grpSpPr>
            <a:xfrm>
              <a:off x="4504411" y="3979306"/>
              <a:ext cx="3330370" cy="372406"/>
              <a:chOff x="841001" y="1628800"/>
              <a:chExt cx="3330370" cy="372406"/>
            </a:xfrm>
          </p:grpSpPr>
          <p:sp>
            <p:nvSpPr>
              <p:cNvPr id="1050521" name="矩形 34"/>
              <p:cNvSpPr/>
              <p:nvPr/>
            </p:nvSpPr>
            <p:spPr>
              <a:xfrm>
                <a:off x="841002" y="1628800"/>
                <a:ext cx="3330369" cy="362592"/>
              </a:xfrm>
              <a:prstGeom prst="rect">
                <a:avLst/>
              </a:prstGeom>
            </p:spPr>
            <p:txBody>
              <a:bodyPr wrap="square" lIns="87015" tIns="43507" rIns="87015" bIns="43507">
                <a:spAutoFit/>
              </a:bodyPr>
              <a:lstStyle/>
              <a:p>
                <a:pPr>
                  <a:lnSpc>
                    <a:spcPts val="2775"/>
                  </a:lnSpc>
                </a:pPr>
                <a:endParaRPr lang="zh-CN" altLang="en-US" sz="1865">
                  <a:solidFill>
                    <a:schemeClr val="tx1">
                      <a:lumMod val="75000"/>
                      <a:lumOff val="25000"/>
                    </a:schemeClr>
                  </a:solidFill>
                  <a:cs typeface="+mn-ea"/>
                  <a:sym typeface="+mn-lt"/>
                </a:endParaRPr>
              </a:p>
            </p:txBody>
          </p:sp>
          <p:sp>
            <p:nvSpPr>
              <p:cNvPr id="1050522" name="TextBox 6"/>
              <p:cNvSpPr txBox="1"/>
              <p:nvPr/>
            </p:nvSpPr>
            <p:spPr>
              <a:xfrm>
                <a:off x="841001" y="1638614"/>
                <a:ext cx="3330370" cy="362592"/>
              </a:xfrm>
              <a:prstGeom prst="rect">
                <a:avLst/>
              </a:prstGeom>
            </p:spPr>
            <p:txBody>
              <a:bodyPr wrap="square" lIns="87015" tIns="43507" rIns="87015" bIns="43507">
                <a:spAutoFit/>
              </a:bodyPr>
              <a:lstStyle>
                <a:defPPr>
                  <a:defRPr lang="zh-CN"/>
                </a:defPPr>
                <a:lvl1pPr>
                  <a:lnSpc>
                    <a:spcPts val="2775"/>
                  </a:lnSpc>
                  <a:defRPr sz="1865"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grpSp>
        <p:sp>
          <p:nvSpPr>
            <p:cNvPr id="1050523" name="TextBox 6"/>
            <p:cNvSpPr txBox="1"/>
            <p:nvPr/>
          </p:nvSpPr>
          <p:spPr>
            <a:xfrm>
              <a:off x="4503633" y="4437744"/>
              <a:ext cx="3330371" cy="362592"/>
            </a:xfrm>
            <a:prstGeom prst="rect">
              <a:avLst/>
            </a:prstGeom>
          </p:spPr>
          <p:txBody>
            <a:bodyPr wrap="square" lIns="87015" tIns="43507" rIns="87015" bIns="43507">
              <a:spAutoFit/>
            </a:bodyPr>
            <a:lstStyle>
              <a:defPPr>
                <a:defRPr lang="zh-CN"/>
              </a:defPPr>
              <a:lvl1pPr>
                <a:lnSpc>
                  <a:spcPts val="2775"/>
                </a:lnSpc>
                <a:defRPr sz="1865"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b="0" dirty="0">
                <a:latin typeface="+mn-lt"/>
                <a:ea typeface="+mn-ea"/>
                <a:cs typeface="+mn-ea"/>
                <a:sym typeface="+mn-lt"/>
              </a:endParaRPr>
            </a:p>
          </p:txBody>
        </p:sp>
      </p:grpSp>
      <p:grpSp>
        <p:nvGrpSpPr>
          <p:cNvPr id="631" name="组合 36"/>
          <p:cNvGrpSpPr/>
          <p:nvPr/>
        </p:nvGrpSpPr>
        <p:grpSpPr>
          <a:xfrm>
            <a:off x="8471958" y="10340131"/>
            <a:ext cx="3630507" cy="1087990"/>
            <a:chOff x="8167817" y="3847546"/>
            <a:chExt cx="3330370" cy="952790"/>
          </a:xfrm>
        </p:grpSpPr>
        <p:sp>
          <p:nvSpPr>
            <p:cNvPr id="1050524" name="任意多边形 37"/>
            <p:cNvSpPr/>
            <p:nvPr/>
          </p:nvSpPr>
          <p:spPr>
            <a:xfrm>
              <a:off x="8167817" y="3847546"/>
              <a:ext cx="3330369" cy="36259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p:spPr>
          <p:txBody>
            <a:bodyPr wrap="square" lIns="87015" tIns="43507" rIns="87015" bIns="43507">
              <a:spAutoFit/>
            </a:bodyPr>
            <a:lstStyle/>
            <a:p>
              <a:pPr>
                <a:lnSpc>
                  <a:spcPts val="2775"/>
                </a:lnSpc>
              </a:pPr>
              <a:endParaRPr lang="en-US" sz="1865" dirty="0">
                <a:solidFill>
                  <a:schemeClr val="tx1">
                    <a:lumMod val="75000"/>
                    <a:lumOff val="25000"/>
                  </a:schemeClr>
                </a:solidFill>
                <a:cs typeface="+mn-ea"/>
                <a:sym typeface="+mn-lt"/>
              </a:endParaRPr>
            </a:p>
          </p:txBody>
        </p:sp>
        <p:grpSp>
          <p:nvGrpSpPr>
            <p:cNvPr id="632" name="组合 38"/>
            <p:cNvGrpSpPr/>
            <p:nvPr/>
          </p:nvGrpSpPr>
          <p:grpSpPr>
            <a:xfrm>
              <a:off x="8167817" y="3979306"/>
              <a:ext cx="3330370" cy="372406"/>
              <a:chOff x="841001" y="1628800"/>
              <a:chExt cx="3330370" cy="372406"/>
            </a:xfrm>
          </p:grpSpPr>
          <p:sp>
            <p:nvSpPr>
              <p:cNvPr id="1050525" name="矩形 2"/>
              <p:cNvSpPr/>
              <p:nvPr/>
            </p:nvSpPr>
            <p:spPr>
              <a:xfrm>
                <a:off x="841002" y="1628800"/>
                <a:ext cx="3330369" cy="362592"/>
              </a:xfrm>
              <a:prstGeom prst="rect">
                <a:avLst/>
              </a:prstGeom>
            </p:spPr>
            <p:txBody>
              <a:bodyPr wrap="square" lIns="87015" tIns="43507" rIns="87015" bIns="43507">
                <a:spAutoFit/>
              </a:bodyPr>
              <a:lstStyle/>
              <a:p>
                <a:pPr>
                  <a:lnSpc>
                    <a:spcPts val="2775"/>
                  </a:lnSpc>
                </a:pPr>
                <a:endParaRPr lang="zh-CN" altLang="en-US" sz="1865">
                  <a:solidFill>
                    <a:schemeClr val="tx1">
                      <a:lumMod val="75000"/>
                      <a:lumOff val="25000"/>
                    </a:schemeClr>
                  </a:solidFill>
                  <a:cs typeface="+mn-ea"/>
                  <a:sym typeface="+mn-lt"/>
                </a:endParaRPr>
              </a:p>
            </p:txBody>
          </p:sp>
          <p:sp>
            <p:nvSpPr>
              <p:cNvPr id="1050526" name="TextBox 6"/>
              <p:cNvSpPr txBox="1"/>
              <p:nvPr/>
            </p:nvSpPr>
            <p:spPr>
              <a:xfrm>
                <a:off x="841001" y="1638614"/>
                <a:ext cx="3330370" cy="362592"/>
              </a:xfrm>
              <a:prstGeom prst="rect">
                <a:avLst/>
              </a:prstGeom>
            </p:spPr>
            <p:txBody>
              <a:bodyPr wrap="square" lIns="87015" tIns="43507" rIns="87015" bIns="43507">
                <a:spAutoFit/>
              </a:bodyPr>
              <a:lstStyle>
                <a:defPPr>
                  <a:defRPr lang="zh-CN"/>
                </a:defPPr>
                <a:lvl1pPr>
                  <a:lnSpc>
                    <a:spcPts val="2775"/>
                  </a:lnSpc>
                  <a:defRPr sz="1865"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grpSp>
        <p:sp>
          <p:nvSpPr>
            <p:cNvPr id="1050527" name="TextBox 6"/>
            <p:cNvSpPr txBox="1"/>
            <p:nvPr/>
          </p:nvSpPr>
          <p:spPr>
            <a:xfrm>
              <a:off x="8167817" y="4437744"/>
              <a:ext cx="3330370" cy="362592"/>
            </a:xfrm>
            <a:prstGeom prst="rect">
              <a:avLst/>
            </a:prstGeom>
          </p:spPr>
          <p:txBody>
            <a:bodyPr wrap="square" lIns="87015" tIns="43507" rIns="87015" bIns="43507">
              <a:spAutoFit/>
            </a:bodyPr>
            <a:lstStyle>
              <a:defPPr>
                <a:defRPr lang="zh-CN"/>
              </a:defPPr>
              <a:lvl1pPr>
                <a:lnSpc>
                  <a:spcPts val="2775"/>
                </a:lnSpc>
                <a:defRPr sz="1865"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b="0" dirty="0">
                <a:latin typeface="+mn-lt"/>
                <a:ea typeface="+mn-ea"/>
                <a:cs typeface="+mn-ea"/>
                <a:sym typeface="+mn-lt"/>
              </a:endParaRPr>
            </a:p>
          </p:txBody>
        </p:sp>
      </p:grpSp>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毒物危害及控制</a:t>
              </a:r>
            </a:p>
          </p:txBody>
        </p:sp>
      </p:grpSp>
      <p:grpSp>
        <p:nvGrpSpPr>
          <p:cNvPr id="14" name="组合 13"/>
          <p:cNvGrpSpPr/>
          <p:nvPr/>
        </p:nvGrpSpPr>
        <p:grpSpPr>
          <a:xfrm>
            <a:off x="868680" y="1461135"/>
            <a:ext cx="3559175" cy="2090420"/>
            <a:chOff x="1368" y="2207"/>
            <a:chExt cx="5605" cy="3292"/>
          </a:xfrm>
        </p:grpSpPr>
        <p:grpSp>
          <p:nvGrpSpPr>
            <p:cNvPr id="9" name="组合 8"/>
            <p:cNvGrpSpPr/>
            <p:nvPr/>
          </p:nvGrpSpPr>
          <p:grpSpPr>
            <a:xfrm>
              <a:off x="1368" y="2207"/>
              <a:ext cx="1623" cy="3292"/>
              <a:chOff x="1368" y="2376"/>
              <a:chExt cx="1623" cy="3292"/>
            </a:xfrm>
          </p:grpSpPr>
          <p:sp>
            <p:nvSpPr>
              <p:cNvPr id="2" name="Text Placeholder 3"/>
              <p:cNvSpPr txBox="1"/>
              <p:nvPr/>
            </p:nvSpPr>
            <p:spPr>
              <a:xfrm>
                <a:off x="1372" y="2376"/>
                <a:ext cx="1616" cy="1745"/>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7200" dirty="0" smtClean="0">
                    <a:solidFill>
                      <a:schemeClr val="bg1">
                        <a:lumMod val="50000"/>
                      </a:schemeClr>
                    </a:solidFill>
                    <a:cs typeface="+mn-ea"/>
                    <a:sym typeface="+mn-lt"/>
                  </a:rPr>
                  <a:t>01</a:t>
                </a:r>
                <a:endParaRPr kumimoji="0" lang="en-US" sz="7200" b="1" i="0" u="none" strike="noStrike" kern="1200" cap="none" spc="0" normalizeH="0" baseline="0" noProof="0" dirty="0" smtClean="0">
                  <a:ln>
                    <a:noFill/>
                  </a:ln>
                  <a:solidFill>
                    <a:schemeClr val="bg1">
                      <a:lumMod val="50000"/>
                    </a:schemeClr>
                  </a:solidFill>
                  <a:effectLst/>
                  <a:uLnTx/>
                  <a:uFillTx/>
                  <a:cs typeface="+mn-ea"/>
                  <a:sym typeface="+mn-lt"/>
                </a:endParaRPr>
              </a:p>
            </p:txBody>
          </p:sp>
          <p:grpSp>
            <p:nvGrpSpPr>
              <p:cNvPr id="6158" name="Group 14"/>
              <p:cNvGrpSpPr>
                <a:grpSpLocks noChangeAspect="1"/>
              </p:cNvGrpSpPr>
              <p:nvPr/>
            </p:nvGrpSpPr>
            <p:grpSpPr bwMode="auto">
              <a:xfrm>
                <a:off x="1368" y="4045"/>
                <a:ext cx="1623" cy="1623"/>
                <a:chOff x="2761" y="1501"/>
                <a:chExt cx="487" cy="487"/>
              </a:xfrm>
              <a:solidFill>
                <a:srgbClr val="0070C0"/>
              </a:solidFill>
            </p:grpSpPr>
            <p:sp>
              <p:nvSpPr>
                <p:cNvPr id="6159" name="Freeform 15"/>
                <p:cNvSpPr>
                  <a:spLocks noEditPoints="1"/>
                </p:cNvSpPr>
                <p:nvPr/>
              </p:nvSpPr>
              <p:spPr bwMode="auto">
                <a:xfrm>
                  <a:off x="2761" y="1549"/>
                  <a:ext cx="487" cy="439"/>
                </a:xfrm>
                <a:custGeom>
                  <a:avLst/>
                  <a:gdLst/>
                  <a:ahLst/>
                  <a:cxnLst>
                    <a:cxn ang="0">
                      <a:pos x="64" y="30"/>
                    </a:cxn>
                    <a:cxn ang="0">
                      <a:pos x="76" y="36"/>
                    </a:cxn>
                    <a:cxn ang="0">
                      <a:pos x="93" y="41"/>
                    </a:cxn>
                    <a:cxn ang="0">
                      <a:pos x="102" y="40"/>
                    </a:cxn>
                    <a:cxn ang="0">
                      <a:pos x="102" y="4"/>
                    </a:cxn>
                    <a:cxn ang="0">
                      <a:pos x="97" y="0"/>
                    </a:cxn>
                    <a:cxn ang="0">
                      <a:pos x="85" y="0"/>
                    </a:cxn>
                    <a:cxn ang="0">
                      <a:pos x="80" y="4"/>
                    </a:cxn>
                    <a:cxn ang="0">
                      <a:pos x="80" y="10"/>
                    </a:cxn>
                    <a:cxn ang="0">
                      <a:pos x="76" y="14"/>
                    </a:cxn>
                    <a:cxn ang="0">
                      <a:pos x="26" y="14"/>
                    </a:cxn>
                    <a:cxn ang="0">
                      <a:pos x="22" y="10"/>
                    </a:cxn>
                    <a:cxn ang="0">
                      <a:pos x="22" y="4"/>
                    </a:cxn>
                    <a:cxn ang="0">
                      <a:pos x="17" y="0"/>
                    </a:cxn>
                    <a:cxn ang="0">
                      <a:pos x="4" y="0"/>
                    </a:cxn>
                    <a:cxn ang="0">
                      <a:pos x="0" y="4"/>
                    </a:cxn>
                    <a:cxn ang="0">
                      <a:pos x="0" y="75"/>
                    </a:cxn>
                    <a:cxn ang="0">
                      <a:pos x="6" y="70"/>
                    </a:cxn>
                    <a:cxn ang="0">
                      <a:pos x="8" y="67"/>
                    </a:cxn>
                    <a:cxn ang="0">
                      <a:pos x="17" y="52"/>
                    </a:cxn>
                    <a:cxn ang="0">
                      <a:pos x="16" y="50"/>
                    </a:cxn>
                    <a:cxn ang="0">
                      <a:pos x="16" y="50"/>
                    </a:cxn>
                    <a:cxn ang="0">
                      <a:pos x="16" y="50"/>
                    </a:cxn>
                    <a:cxn ang="0">
                      <a:pos x="20" y="41"/>
                    </a:cxn>
                    <a:cxn ang="0">
                      <a:pos x="35" y="41"/>
                    </a:cxn>
                    <a:cxn ang="0">
                      <a:pos x="38" y="46"/>
                    </a:cxn>
                    <a:cxn ang="0">
                      <a:pos x="45" y="53"/>
                    </a:cxn>
                    <a:cxn ang="0">
                      <a:pos x="49" y="56"/>
                    </a:cxn>
                    <a:cxn ang="0">
                      <a:pos x="49" y="72"/>
                    </a:cxn>
                    <a:cxn ang="0">
                      <a:pos x="36" y="74"/>
                    </a:cxn>
                    <a:cxn ang="0">
                      <a:pos x="19" y="80"/>
                    </a:cxn>
                    <a:cxn ang="0">
                      <a:pos x="6" y="92"/>
                    </a:cxn>
                    <a:cxn ang="0">
                      <a:pos x="97" y="92"/>
                    </a:cxn>
                    <a:cxn ang="0">
                      <a:pos x="102" y="87"/>
                    </a:cxn>
                    <a:cxn ang="0">
                      <a:pos x="102" y="57"/>
                    </a:cxn>
                    <a:cxn ang="0">
                      <a:pos x="98" y="57"/>
                    </a:cxn>
                    <a:cxn ang="0">
                      <a:pos x="94" y="58"/>
                    </a:cxn>
                    <a:cxn ang="0">
                      <a:pos x="78" y="65"/>
                    </a:cxn>
                    <a:cxn ang="0">
                      <a:pos x="78" y="67"/>
                    </a:cxn>
                    <a:cxn ang="0">
                      <a:pos x="77" y="67"/>
                    </a:cxn>
                    <a:cxn ang="0">
                      <a:pos x="77" y="67"/>
                    </a:cxn>
                    <a:cxn ang="0">
                      <a:pos x="69" y="72"/>
                    </a:cxn>
                    <a:cxn ang="0">
                      <a:pos x="57" y="63"/>
                    </a:cxn>
                    <a:cxn ang="0">
                      <a:pos x="58" y="57"/>
                    </a:cxn>
                    <a:cxn ang="0">
                      <a:pos x="56" y="47"/>
                    </a:cxn>
                    <a:cxn ang="0">
                      <a:pos x="55" y="42"/>
                    </a:cxn>
                    <a:cxn ang="0">
                      <a:pos x="64" y="30"/>
                    </a:cxn>
                    <a:cxn ang="0">
                      <a:pos x="48" y="46"/>
                    </a:cxn>
                    <a:cxn ang="0">
                      <a:pos x="39" y="39"/>
                    </a:cxn>
                    <a:cxn ang="0">
                      <a:pos x="49" y="31"/>
                    </a:cxn>
                    <a:cxn ang="0">
                      <a:pos x="48" y="46"/>
                    </a:cxn>
                    <a:cxn ang="0">
                      <a:pos x="48" y="46"/>
                    </a:cxn>
                    <a:cxn ang="0">
                      <a:pos x="48" y="46"/>
                    </a:cxn>
                  </a:cxnLst>
                  <a:rect l="0" t="0" r="r" b="b"/>
                  <a:pathLst>
                    <a:path w="102" h="92">
                      <a:moveTo>
                        <a:pt x="64" y="30"/>
                      </a:moveTo>
                      <a:cubicBezTo>
                        <a:pt x="69" y="30"/>
                        <a:pt x="74" y="32"/>
                        <a:pt x="76" y="36"/>
                      </a:cubicBezTo>
                      <a:cubicBezTo>
                        <a:pt x="76" y="38"/>
                        <a:pt x="80" y="42"/>
                        <a:pt x="93" y="41"/>
                      </a:cubicBezTo>
                      <a:cubicBezTo>
                        <a:pt x="102" y="40"/>
                        <a:pt x="102" y="40"/>
                        <a:pt x="102" y="40"/>
                      </a:cubicBezTo>
                      <a:cubicBezTo>
                        <a:pt x="102" y="4"/>
                        <a:pt x="102" y="4"/>
                        <a:pt x="102" y="4"/>
                      </a:cubicBezTo>
                      <a:cubicBezTo>
                        <a:pt x="102" y="2"/>
                        <a:pt x="100" y="0"/>
                        <a:pt x="97" y="0"/>
                      </a:cubicBezTo>
                      <a:cubicBezTo>
                        <a:pt x="85" y="0"/>
                        <a:pt x="85" y="0"/>
                        <a:pt x="85" y="0"/>
                      </a:cubicBezTo>
                      <a:cubicBezTo>
                        <a:pt x="82" y="0"/>
                        <a:pt x="80" y="2"/>
                        <a:pt x="80" y="4"/>
                      </a:cubicBezTo>
                      <a:cubicBezTo>
                        <a:pt x="80" y="10"/>
                        <a:pt x="80" y="10"/>
                        <a:pt x="80" y="10"/>
                      </a:cubicBezTo>
                      <a:cubicBezTo>
                        <a:pt x="80" y="12"/>
                        <a:pt x="78" y="14"/>
                        <a:pt x="76" y="14"/>
                      </a:cubicBezTo>
                      <a:cubicBezTo>
                        <a:pt x="26" y="14"/>
                        <a:pt x="26" y="14"/>
                        <a:pt x="26" y="14"/>
                      </a:cubicBezTo>
                      <a:cubicBezTo>
                        <a:pt x="24" y="14"/>
                        <a:pt x="22" y="12"/>
                        <a:pt x="22" y="10"/>
                      </a:cubicBezTo>
                      <a:cubicBezTo>
                        <a:pt x="22" y="4"/>
                        <a:pt x="22" y="4"/>
                        <a:pt x="22" y="4"/>
                      </a:cubicBezTo>
                      <a:cubicBezTo>
                        <a:pt x="22" y="2"/>
                        <a:pt x="20" y="0"/>
                        <a:pt x="17" y="0"/>
                      </a:cubicBezTo>
                      <a:cubicBezTo>
                        <a:pt x="4" y="0"/>
                        <a:pt x="4" y="0"/>
                        <a:pt x="4" y="0"/>
                      </a:cubicBezTo>
                      <a:cubicBezTo>
                        <a:pt x="2" y="0"/>
                        <a:pt x="0" y="2"/>
                        <a:pt x="0" y="4"/>
                      </a:cubicBezTo>
                      <a:cubicBezTo>
                        <a:pt x="0" y="75"/>
                        <a:pt x="0" y="75"/>
                        <a:pt x="0" y="75"/>
                      </a:cubicBezTo>
                      <a:cubicBezTo>
                        <a:pt x="6" y="70"/>
                        <a:pt x="6" y="70"/>
                        <a:pt x="6" y="70"/>
                      </a:cubicBezTo>
                      <a:cubicBezTo>
                        <a:pt x="6" y="70"/>
                        <a:pt x="6" y="69"/>
                        <a:pt x="8" y="67"/>
                      </a:cubicBezTo>
                      <a:cubicBezTo>
                        <a:pt x="16" y="59"/>
                        <a:pt x="17" y="54"/>
                        <a:pt x="17" y="52"/>
                      </a:cubicBezTo>
                      <a:cubicBezTo>
                        <a:pt x="17" y="51"/>
                        <a:pt x="16" y="51"/>
                        <a:pt x="16" y="50"/>
                      </a:cubicBezTo>
                      <a:cubicBezTo>
                        <a:pt x="16" y="50"/>
                        <a:pt x="16" y="50"/>
                        <a:pt x="16" y="50"/>
                      </a:cubicBezTo>
                      <a:cubicBezTo>
                        <a:pt x="16" y="50"/>
                        <a:pt x="16" y="50"/>
                        <a:pt x="16" y="50"/>
                      </a:cubicBezTo>
                      <a:cubicBezTo>
                        <a:pt x="16" y="47"/>
                        <a:pt x="17" y="43"/>
                        <a:pt x="20" y="41"/>
                      </a:cubicBezTo>
                      <a:cubicBezTo>
                        <a:pt x="24" y="36"/>
                        <a:pt x="31" y="37"/>
                        <a:pt x="35" y="41"/>
                      </a:cubicBezTo>
                      <a:cubicBezTo>
                        <a:pt x="37" y="43"/>
                        <a:pt x="38" y="44"/>
                        <a:pt x="38" y="46"/>
                      </a:cubicBezTo>
                      <a:cubicBezTo>
                        <a:pt x="39" y="48"/>
                        <a:pt x="40" y="51"/>
                        <a:pt x="45" y="53"/>
                      </a:cubicBezTo>
                      <a:cubicBezTo>
                        <a:pt x="46" y="54"/>
                        <a:pt x="48" y="55"/>
                        <a:pt x="49" y="56"/>
                      </a:cubicBezTo>
                      <a:cubicBezTo>
                        <a:pt x="54" y="61"/>
                        <a:pt x="53" y="68"/>
                        <a:pt x="49" y="72"/>
                      </a:cubicBezTo>
                      <a:cubicBezTo>
                        <a:pt x="45" y="75"/>
                        <a:pt x="40" y="76"/>
                        <a:pt x="36" y="74"/>
                      </a:cubicBezTo>
                      <a:cubicBezTo>
                        <a:pt x="35" y="73"/>
                        <a:pt x="29" y="72"/>
                        <a:pt x="19" y="80"/>
                      </a:cubicBezTo>
                      <a:cubicBezTo>
                        <a:pt x="6" y="92"/>
                        <a:pt x="6" y="92"/>
                        <a:pt x="6" y="92"/>
                      </a:cubicBezTo>
                      <a:cubicBezTo>
                        <a:pt x="97" y="92"/>
                        <a:pt x="97" y="92"/>
                        <a:pt x="97" y="92"/>
                      </a:cubicBezTo>
                      <a:cubicBezTo>
                        <a:pt x="100" y="92"/>
                        <a:pt x="102" y="90"/>
                        <a:pt x="102" y="87"/>
                      </a:cubicBezTo>
                      <a:cubicBezTo>
                        <a:pt x="102" y="57"/>
                        <a:pt x="102" y="57"/>
                        <a:pt x="102" y="57"/>
                      </a:cubicBezTo>
                      <a:cubicBezTo>
                        <a:pt x="98" y="57"/>
                        <a:pt x="98" y="57"/>
                        <a:pt x="98" y="57"/>
                      </a:cubicBezTo>
                      <a:cubicBezTo>
                        <a:pt x="98" y="57"/>
                        <a:pt x="97" y="58"/>
                        <a:pt x="94" y="58"/>
                      </a:cubicBezTo>
                      <a:cubicBezTo>
                        <a:pt x="83" y="60"/>
                        <a:pt x="79" y="63"/>
                        <a:pt x="78" y="65"/>
                      </a:cubicBezTo>
                      <a:cubicBezTo>
                        <a:pt x="78" y="66"/>
                        <a:pt x="78" y="66"/>
                        <a:pt x="78" y="67"/>
                      </a:cubicBezTo>
                      <a:cubicBezTo>
                        <a:pt x="77" y="67"/>
                        <a:pt x="77" y="67"/>
                        <a:pt x="77" y="67"/>
                      </a:cubicBezTo>
                      <a:cubicBezTo>
                        <a:pt x="77" y="67"/>
                        <a:pt x="77" y="67"/>
                        <a:pt x="77" y="67"/>
                      </a:cubicBezTo>
                      <a:cubicBezTo>
                        <a:pt x="76" y="70"/>
                        <a:pt x="73" y="72"/>
                        <a:pt x="69" y="72"/>
                      </a:cubicBezTo>
                      <a:cubicBezTo>
                        <a:pt x="63" y="73"/>
                        <a:pt x="57" y="69"/>
                        <a:pt x="57" y="63"/>
                      </a:cubicBezTo>
                      <a:cubicBezTo>
                        <a:pt x="56" y="61"/>
                        <a:pt x="57" y="59"/>
                        <a:pt x="58" y="57"/>
                      </a:cubicBezTo>
                      <a:cubicBezTo>
                        <a:pt x="58" y="55"/>
                        <a:pt x="59" y="52"/>
                        <a:pt x="56" y="47"/>
                      </a:cubicBezTo>
                      <a:cubicBezTo>
                        <a:pt x="55" y="46"/>
                        <a:pt x="55" y="44"/>
                        <a:pt x="55" y="42"/>
                      </a:cubicBezTo>
                      <a:cubicBezTo>
                        <a:pt x="54" y="36"/>
                        <a:pt x="58" y="31"/>
                        <a:pt x="64" y="30"/>
                      </a:cubicBezTo>
                      <a:close/>
                      <a:moveTo>
                        <a:pt x="48" y="46"/>
                      </a:moveTo>
                      <a:cubicBezTo>
                        <a:pt x="45" y="47"/>
                        <a:pt x="39" y="39"/>
                        <a:pt x="39" y="39"/>
                      </a:cubicBezTo>
                      <a:cubicBezTo>
                        <a:pt x="35" y="34"/>
                        <a:pt x="47" y="30"/>
                        <a:pt x="49" y="31"/>
                      </a:cubicBezTo>
                      <a:cubicBezTo>
                        <a:pt x="51" y="33"/>
                        <a:pt x="51" y="46"/>
                        <a:pt x="48" y="46"/>
                      </a:cubicBezTo>
                      <a:close/>
                      <a:moveTo>
                        <a:pt x="48" y="46"/>
                      </a:moveTo>
                      <a:cubicBezTo>
                        <a:pt x="48" y="46"/>
                        <a:pt x="48" y="46"/>
                        <a:pt x="48" y="46"/>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60" name="Freeform 16"/>
                <p:cNvSpPr>
                  <a:spLocks noEditPoints="1"/>
                </p:cNvSpPr>
                <p:nvPr/>
              </p:nvSpPr>
              <p:spPr bwMode="auto">
                <a:xfrm>
                  <a:off x="2890" y="1501"/>
                  <a:ext cx="229" cy="91"/>
                </a:xfrm>
                <a:custGeom>
                  <a:avLst/>
                  <a:gdLst/>
                  <a:ahLst/>
                  <a:cxnLst>
                    <a:cxn ang="0">
                      <a:pos x="48" y="4"/>
                    </a:cxn>
                    <a:cxn ang="0">
                      <a:pos x="44" y="0"/>
                    </a:cxn>
                    <a:cxn ang="0">
                      <a:pos x="4" y="0"/>
                    </a:cxn>
                    <a:cxn ang="0">
                      <a:pos x="0" y="4"/>
                    </a:cxn>
                    <a:cxn ang="0">
                      <a:pos x="0" y="15"/>
                    </a:cxn>
                    <a:cxn ang="0">
                      <a:pos x="4" y="19"/>
                    </a:cxn>
                    <a:cxn ang="0">
                      <a:pos x="44" y="19"/>
                    </a:cxn>
                    <a:cxn ang="0">
                      <a:pos x="48" y="15"/>
                    </a:cxn>
                    <a:cxn ang="0">
                      <a:pos x="48" y="4"/>
                    </a:cxn>
                    <a:cxn ang="0">
                      <a:pos x="48" y="4"/>
                    </a:cxn>
                    <a:cxn ang="0">
                      <a:pos x="48" y="4"/>
                    </a:cxn>
                  </a:cxnLst>
                  <a:rect l="0" t="0" r="r" b="b"/>
                  <a:pathLst>
                    <a:path w="48" h="19">
                      <a:moveTo>
                        <a:pt x="48" y="4"/>
                      </a:moveTo>
                      <a:cubicBezTo>
                        <a:pt x="48" y="2"/>
                        <a:pt x="46" y="0"/>
                        <a:pt x="44" y="0"/>
                      </a:cubicBezTo>
                      <a:cubicBezTo>
                        <a:pt x="4" y="0"/>
                        <a:pt x="4" y="0"/>
                        <a:pt x="4" y="0"/>
                      </a:cubicBezTo>
                      <a:cubicBezTo>
                        <a:pt x="2" y="0"/>
                        <a:pt x="0" y="2"/>
                        <a:pt x="0" y="4"/>
                      </a:cubicBezTo>
                      <a:cubicBezTo>
                        <a:pt x="0" y="15"/>
                        <a:pt x="0" y="15"/>
                        <a:pt x="0" y="15"/>
                      </a:cubicBezTo>
                      <a:cubicBezTo>
                        <a:pt x="0" y="17"/>
                        <a:pt x="2" y="19"/>
                        <a:pt x="4" y="19"/>
                      </a:cubicBezTo>
                      <a:cubicBezTo>
                        <a:pt x="44" y="19"/>
                        <a:pt x="44" y="19"/>
                        <a:pt x="44" y="19"/>
                      </a:cubicBezTo>
                      <a:cubicBezTo>
                        <a:pt x="46" y="19"/>
                        <a:pt x="48" y="17"/>
                        <a:pt x="48" y="15"/>
                      </a:cubicBezTo>
                      <a:lnTo>
                        <a:pt x="48" y="4"/>
                      </a:lnTo>
                      <a:close/>
                      <a:moveTo>
                        <a:pt x="48" y="4"/>
                      </a:moveTo>
                      <a:cubicBezTo>
                        <a:pt x="48" y="4"/>
                        <a:pt x="48" y="4"/>
                        <a:pt x="48" y="4"/>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grpSp>
        </p:grpSp>
        <p:grpSp>
          <p:nvGrpSpPr>
            <p:cNvPr id="8" name="组合 7"/>
            <p:cNvGrpSpPr/>
            <p:nvPr/>
          </p:nvGrpSpPr>
          <p:grpSpPr>
            <a:xfrm>
              <a:off x="3251" y="2226"/>
              <a:ext cx="3722" cy="3252"/>
              <a:chOff x="3477" y="2792"/>
              <a:chExt cx="3722" cy="3252"/>
            </a:xfrm>
          </p:grpSpPr>
          <p:sp>
            <p:nvSpPr>
              <p:cNvPr id="3" name="文本框 2"/>
              <p:cNvSpPr txBox="1"/>
              <p:nvPr/>
            </p:nvSpPr>
            <p:spPr>
              <a:xfrm>
                <a:off x="3477" y="2792"/>
                <a:ext cx="2121" cy="582"/>
              </a:xfrm>
              <a:prstGeom prst="rect">
                <a:avLst/>
              </a:prstGeom>
              <a:noFill/>
            </p:spPr>
            <p:txBody>
              <a:bodyPr wrap="none" rtlCol="0" anchor="t">
                <a:spAutoFit/>
              </a:bodyPr>
              <a:lstStyle/>
              <a:p>
                <a:r>
                  <a:rPr lang="zh-CN" altLang="en-US" b="1" dirty="0">
                    <a:solidFill>
                      <a:srgbClr val="0070C0"/>
                    </a:solidFill>
                    <a:cs typeface="+mn-ea"/>
                    <a:sym typeface="+mn-lt"/>
                  </a:rPr>
                  <a:t>苯及苯系物</a:t>
                </a:r>
              </a:p>
            </p:txBody>
          </p:sp>
          <p:sp>
            <p:nvSpPr>
              <p:cNvPr id="4" name="文本框 3"/>
              <p:cNvSpPr txBox="1"/>
              <p:nvPr/>
            </p:nvSpPr>
            <p:spPr>
              <a:xfrm>
                <a:off x="3477" y="3259"/>
                <a:ext cx="3722" cy="2785"/>
              </a:xfrm>
              <a:prstGeom prst="rect">
                <a:avLst/>
              </a:prstGeom>
              <a:noFill/>
            </p:spPr>
            <p:txBody>
              <a:bodyPr wrap="square" rtlCol="0" anchor="t">
                <a:spAutoFit/>
              </a:bodyPr>
              <a:lstStyle/>
              <a:p>
                <a:pPr fontAlgn="auto">
                  <a:lnSpc>
                    <a:spcPct val="130000"/>
                  </a:lnSpc>
                </a:pPr>
                <a:r>
                  <a:rPr lang="zh-CN" altLang="en-US" sz="1400" dirty="0">
                    <a:solidFill>
                      <a:schemeClr val="tx1">
                        <a:lumMod val="75000"/>
                        <a:lumOff val="25000"/>
                      </a:schemeClr>
                    </a:solidFill>
                    <a:cs typeface="+mn-ea"/>
                    <a:sym typeface="+mn-lt"/>
                  </a:rPr>
                  <a:t>苯的挥发性大，暴露于空气中极易扩散，吸入或皮肤接触大量苯进入体内，会引起急性和慢性苯中毒，长期吸入会侵害人的神经系统，白血病患者大部分有苯接触史</a:t>
                </a:r>
              </a:p>
            </p:txBody>
          </p:sp>
        </p:grpSp>
      </p:grpSp>
      <p:grpSp>
        <p:nvGrpSpPr>
          <p:cNvPr id="15" name="组合 14"/>
          <p:cNvGrpSpPr/>
          <p:nvPr/>
        </p:nvGrpSpPr>
        <p:grpSpPr>
          <a:xfrm>
            <a:off x="871220" y="4004310"/>
            <a:ext cx="3556635" cy="2065020"/>
            <a:chOff x="1372" y="6229"/>
            <a:chExt cx="5601" cy="3252"/>
          </a:xfrm>
        </p:grpSpPr>
        <p:grpSp>
          <p:nvGrpSpPr>
            <p:cNvPr id="10" name="组合 9"/>
            <p:cNvGrpSpPr/>
            <p:nvPr/>
          </p:nvGrpSpPr>
          <p:grpSpPr>
            <a:xfrm>
              <a:off x="1372" y="6305"/>
              <a:ext cx="1715" cy="3102"/>
              <a:chOff x="1372" y="6030"/>
              <a:chExt cx="1715" cy="3102"/>
            </a:xfrm>
          </p:grpSpPr>
          <p:sp>
            <p:nvSpPr>
              <p:cNvPr id="56" name="Text Placeholder 3"/>
              <p:cNvSpPr txBox="1"/>
              <p:nvPr/>
            </p:nvSpPr>
            <p:spPr>
              <a:xfrm>
                <a:off x="1372" y="6030"/>
                <a:ext cx="1616" cy="1745"/>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7200" dirty="0" smtClean="0">
                    <a:solidFill>
                      <a:schemeClr val="bg1">
                        <a:lumMod val="50000"/>
                      </a:schemeClr>
                    </a:solidFill>
                    <a:cs typeface="+mn-ea"/>
                    <a:sym typeface="+mn-lt"/>
                  </a:rPr>
                  <a:t>04</a:t>
                </a:r>
                <a:endParaRPr kumimoji="0" lang="en-US" sz="7200" b="1" i="0" u="none" strike="noStrike" kern="1200" cap="none" spc="0" normalizeH="0" baseline="0" noProof="0" dirty="0" smtClean="0">
                  <a:ln>
                    <a:noFill/>
                  </a:ln>
                  <a:solidFill>
                    <a:schemeClr val="bg1">
                      <a:lumMod val="50000"/>
                    </a:schemeClr>
                  </a:solidFill>
                  <a:effectLst/>
                  <a:uLnTx/>
                  <a:uFillTx/>
                  <a:cs typeface="+mn-ea"/>
                  <a:sym typeface="+mn-lt"/>
                </a:endParaRPr>
              </a:p>
            </p:txBody>
          </p:sp>
          <p:grpSp>
            <p:nvGrpSpPr>
              <p:cNvPr id="6180" name="Group 36"/>
              <p:cNvGrpSpPr>
                <a:grpSpLocks noChangeAspect="1"/>
              </p:cNvGrpSpPr>
              <p:nvPr/>
            </p:nvGrpSpPr>
            <p:grpSpPr bwMode="auto">
              <a:xfrm>
                <a:off x="1500" y="7671"/>
                <a:ext cx="1587" cy="1461"/>
                <a:chOff x="419" y="2309"/>
                <a:chExt cx="507" cy="467"/>
              </a:xfrm>
              <a:solidFill>
                <a:srgbClr val="0070C0"/>
              </a:solidFill>
            </p:grpSpPr>
            <p:sp>
              <p:nvSpPr>
                <p:cNvPr id="6181" name="Freeform 37"/>
                <p:cNvSpPr>
                  <a:spLocks noEditPoints="1"/>
                </p:cNvSpPr>
                <p:nvPr/>
              </p:nvSpPr>
              <p:spPr bwMode="auto">
                <a:xfrm>
                  <a:off x="445" y="2309"/>
                  <a:ext cx="481" cy="467"/>
                </a:xfrm>
                <a:custGeom>
                  <a:avLst/>
                  <a:gdLst/>
                  <a:ahLst/>
                  <a:cxnLst>
                    <a:cxn ang="0">
                      <a:pos x="465" y="361"/>
                    </a:cxn>
                    <a:cxn ang="0">
                      <a:pos x="439" y="387"/>
                    </a:cxn>
                    <a:cxn ang="0">
                      <a:pos x="360" y="308"/>
                    </a:cxn>
                    <a:cxn ang="0">
                      <a:pos x="406" y="261"/>
                    </a:cxn>
                    <a:cxn ang="0">
                      <a:pos x="384" y="236"/>
                    </a:cxn>
                    <a:cxn ang="0">
                      <a:pos x="356" y="264"/>
                    </a:cxn>
                    <a:cxn ang="0">
                      <a:pos x="162" y="71"/>
                    </a:cxn>
                    <a:cxn ang="0">
                      <a:pos x="148" y="83"/>
                    </a:cxn>
                    <a:cxn ang="0">
                      <a:pos x="136" y="70"/>
                    </a:cxn>
                    <a:cxn ang="0">
                      <a:pos x="118" y="87"/>
                    </a:cxn>
                    <a:cxn ang="0">
                      <a:pos x="31" y="0"/>
                    </a:cxn>
                    <a:cxn ang="0">
                      <a:pos x="0" y="2"/>
                    </a:cxn>
                    <a:cxn ang="0">
                      <a:pos x="103" y="104"/>
                    </a:cxn>
                    <a:cxn ang="0">
                      <a:pos x="85" y="120"/>
                    </a:cxn>
                    <a:cxn ang="0">
                      <a:pos x="99" y="134"/>
                    </a:cxn>
                    <a:cxn ang="0">
                      <a:pos x="85" y="146"/>
                    </a:cxn>
                    <a:cxn ang="0">
                      <a:pos x="280" y="341"/>
                    </a:cxn>
                    <a:cxn ang="0">
                      <a:pos x="252" y="368"/>
                    </a:cxn>
                    <a:cxn ang="0">
                      <a:pos x="274" y="391"/>
                    </a:cxn>
                    <a:cxn ang="0">
                      <a:pos x="321" y="344"/>
                    </a:cxn>
                    <a:cxn ang="0">
                      <a:pos x="403" y="424"/>
                    </a:cxn>
                    <a:cxn ang="0">
                      <a:pos x="377" y="450"/>
                    </a:cxn>
                    <a:cxn ang="0">
                      <a:pos x="394" y="467"/>
                    </a:cxn>
                    <a:cxn ang="0">
                      <a:pos x="481" y="379"/>
                    </a:cxn>
                    <a:cxn ang="0">
                      <a:pos x="465" y="361"/>
                    </a:cxn>
                    <a:cxn ang="0">
                      <a:pos x="290" y="318"/>
                    </a:cxn>
                    <a:cxn ang="0">
                      <a:pos x="217" y="245"/>
                    </a:cxn>
                    <a:cxn ang="0">
                      <a:pos x="261" y="203"/>
                    </a:cxn>
                    <a:cxn ang="0">
                      <a:pos x="333" y="275"/>
                    </a:cxn>
                    <a:cxn ang="0">
                      <a:pos x="290" y="318"/>
                    </a:cxn>
                    <a:cxn ang="0">
                      <a:pos x="290" y="318"/>
                    </a:cxn>
                    <a:cxn ang="0">
                      <a:pos x="290" y="318"/>
                    </a:cxn>
                  </a:cxnLst>
                  <a:rect l="0" t="0" r="r" b="b"/>
                  <a:pathLst>
                    <a:path w="481" h="467">
                      <a:moveTo>
                        <a:pt x="465" y="361"/>
                      </a:moveTo>
                      <a:lnTo>
                        <a:pt x="439" y="387"/>
                      </a:lnTo>
                      <a:lnTo>
                        <a:pt x="360" y="308"/>
                      </a:lnTo>
                      <a:lnTo>
                        <a:pt x="406" y="261"/>
                      </a:lnTo>
                      <a:lnTo>
                        <a:pt x="384" y="236"/>
                      </a:lnTo>
                      <a:lnTo>
                        <a:pt x="356" y="264"/>
                      </a:lnTo>
                      <a:lnTo>
                        <a:pt x="162" y="71"/>
                      </a:lnTo>
                      <a:lnTo>
                        <a:pt x="148" y="83"/>
                      </a:lnTo>
                      <a:lnTo>
                        <a:pt x="136" y="70"/>
                      </a:lnTo>
                      <a:lnTo>
                        <a:pt x="118" y="87"/>
                      </a:lnTo>
                      <a:lnTo>
                        <a:pt x="31" y="0"/>
                      </a:lnTo>
                      <a:lnTo>
                        <a:pt x="0" y="2"/>
                      </a:lnTo>
                      <a:lnTo>
                        <a:pt x="103" y="104"/>
                      </a:lnTo>
                      <a:lnTo>
                        <a:pt x="85" y="120"/>
                      </a:lnTo>
                      <a:lnTo>
                        <a:pt x="99" y="134"/>
                      </a:lnTo>
                      <a:lnTo>
                        <a:pt x="85" y="146"/>
                      </a:lnTo>
                      <a:lnTo>
                        <a:pt x="280" y="341"/>
                      </a:lnTo>
                      <a:lnTo>
                        <a:pt x="252" y="368"/>
                      </a:lnTo>
                      <a:lnTo>
                        <a:pt x="274" y="391"/>
                      </a:lnTo>
                      <a:lnTo>
                        <a:pt x="321" y="344"/>
                      </a:lnTo>
                      <a:lnTo>
                        <a:pt x="403" y="424"/>
                      </a:lnTo>
                      <a:lnTo>
                        <a:pt x="377" y="450"/>
                      </a:lnTo>
                      <a:lnTo>
                        <a:pt x="394" y="467"/>
                      </a:lnTo>
                      <a:lnTo>
                        <a:pt x="481" y="379"/>
                      </a:lnTo>
                      <a:lnTo>
                        <a:pt x="465" y="361"/>
                      </a:lnTo>
                      <a:close/>
                      <a:moveTo>
                        <a:pt x="290" y="318"/>
                      </a:moveTo>
                      <a:lnTo>
                        <a:pt x="217" y="245"/>
                      </a:lnTo>
                      <a:lnTo>
                        <a:pt x="261" y="203"/>
                      </a:lnTo>
                      <a:lnTo>
                        <a:pt x="333" y="275"/>
                      </a:lnTo>
                      <a:lnTo>
                        <a:pt x="290" y="318"/>
                      </a:lnTo>
                      <a:close/>
                      <a:moveTo>
                        <a:pt x="290" y="318"/>
                      </a:moveTo>
                      <a:lnTo>
                        <a:pt x="290" y="318"/>
                      </a:lnTo>
                      <a:close/>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82" name="Freeform 38"/>
                <p:cNvSpPr>
                  <a:spLocks noEditPoints="1"/>
                </p:cNvSpPr>
                <p:nvPr/>
              </p:nvSpPr>
              <p:spPr bwMode="auto">
                <a:xfrm>
                  <a:off x="445" y="2309"/>
                  <a:ext cx="481" cy="467"/>
                </a:xfrm>
                <a:custGeom>
                  <a:avLst/>
                  <a:gdLst/>
                  <a:ahLst/>
                  <a:cxnLst>
                    <a:cxn ang="0">
                      <a:pos x="465" y="361"/>
                    </a:cxn>
                    <a:cxn ang="0">
                      <a:pos x="439" y="387"/>
                    </a:cxn>
                    <a:cxn ang="0">
                      <a:pos x="360" y="308"/>
                    </a:cxn>
                    <a:cxn ang="0">
                      <a:pos x="406" y="261"/>
                    </a:cxn>
                    <a:cxn ang="0">
                      <a:pos x="384" y="236"/>
                    </a:cxn>
                    <a:cxn ang="0">
                      <a:pos x="356" y="264"/>
                    </a:cxn>
                    <a:cxn ang="0">
                      <a:pos x="162" y="71"/>
                    </a:cxn>
                    <a:cxn ang="0">
                      <a:pos x="148" y="83"/>
                    </a:cxn>
                    <a:cxn ang="0">
                      <a:pos x="136" y="70"/>
                    </a:cxn>
                    <a:cxn ang="0">
                      <a:pos x="118" y="87"/>
                    </a:cxn>
                    <a:cxn ang="0">
                      <a:pos x="31" y="0"/>
                    </a:cxn>
                    <a:cxn ang="0">
                      <a:pos x="0" y="2"/>
                    </a:cxn>
                    <a:cxn ang="0">
                      <a:pos x="103" y="104"/>
                    </a:cxn>
                    <a:cxn ang="0">
                      <a:pos x="85" y="120"/>
                    </a:cxn>
                    <a:cxn ang="0">
                      <a:pos x="99" y="134"/>
                    </a:cxn>
                    <a:cxn ang="0">
                      <a:pos x="85" y="146"/>
                    </a:cxn>
                    <a:cxn ang="0">
                      <a:pos x="280" y="341"/>
                    </a:cxn>
                    <a:cxn ang="0">
                      <a:pos x="252" y="368"/>
                    </a:cxn>
                    <a:cxn ang="0">
                      <a:pos x="274" y="391"/>
                    </a:cxn>
                    <a:cxn ang="0">
                      <a:pos x="321" y="344"/>
                    </a:cxn>
                    <a:cxn ang="0">
                      <a:pos x="403" y="424"/>
                    </a:cxn>
                    <a:cxn ang="0">
                      <a:pos x="377" y="450"/>
                    </a:cxn>
                    <a:cxn ang="0">
                      <a:pos x="394" y="467"/>
                    </a:cxn>
                    <a:cxn ang="0">
                      <a:pos x="481" y="379"/>
                    </a:cxn>
                    <a:cxn ang="0">
                      <a:pos x="465" y="361"/>
                    </a:cxn>
                    <a:cxn ang="0">
                      <a:pos x="290" y="318"/>
                    </a:cxn>
                    <a:cxn ang="0">
                      <a:pos x="217" y="245"/>
                    </a:cxn>
                    <a:cxn ang="0">
                      <a:pos x="261" y="203"/>
                    </a:cxn>
                    <a:cxn ang="0">
                      <a:pos x="333" y="275"/>
                    </a:cxn>
                    <a:cxn ang="0">
                      <a:pos x="290" y="318"/>
                    </a:cxn>
                    <a:cxn ang="0">
                      <a:pos x="290" y="318"/>
                    </a:cxn>
                    <a:cxn ang="0">
                      <a:pos x="290" y="318"/>
                    </a:cxn>
                  </a:cxnLst>
                  <a:rect l="0" t="0" r="r" b="b"/>
                  <a:pathLst>
                    <a:path w="481" h="467">
                      <a:moveTo>
                        <a:pt x="465" y="361"/>
                      </a:moveTo>
                      <a:lnTo>
                        <a:pt x="439" y="387"/>
                      </a:lnTo>
                      <a:lnTo>
                        <a:pt x="360" y="308"/>
                      </a:lnTo>
                      <a:lnTo>
                        <a:pt x="406" y="261"/>
                      </a:lnTo>
                      <a:lnTo>
                        <a:pt x="384" y="236"/>
                      </a:lnTo>
                      <a:lnTo>
                        <a:pt x="356" y="264"/>
                      </a:lnTo>
                      <a:lnTo>
                        <a:pt x="162" y="71"/>
                      </a:lnTo>
                      <a:lnTo>
                        <a:pt x="148" y="83"/>
                      </a:lnTo>
                      <a:lnTo>
                        <a:pt x="136" y="70"/>
                      </a:lnTo>
                      <a:lnTo>
                        <a:pt x="118" y="87"/>
                      </a:lnTo>
                      <a:lnTo>
                        <a:pt x="31" y="0"/>
                      </a:lnTo>
                      <a:lnTo>
                        <a:pt x="0" y="2"/>
                      </a:lnTo>
                      <a:lnTo>
                        <a:pt x="103" y="104"/>
                      </a:lnTo>
                      <a:lnTo>
                        <a:pt x="85" y="120"/>
                      </a:lnTo>
                      <a:lnTo>
                        <a:pt x="99" y="134"/>
                      </a:lnTo>
                      <a:lnTo>
                        <a:pt x="85" y="146"/>
                      </a:lnTo>
                      <a:lnTo>
                        <a:pt x="280" y="341"/>
                      </a:lnTo>
                      <a:lnTo>
                        <a:pt x="252" y="368"/>
                      </a:lnTo>
                      <a:lnTo>
                        <a:pt x="274" y="391"/>
                      </a:lnTo>
                      <a:lnTo>
                        <a:pt x="321" y="344"/>
                      </a:lnTo>
                      <a:lnTo>
                        <a:pt x="403" y="424"/>
                      </a:lnTo>
                      <a:lnTo>
                        <a:pt x="377" y="450"/>
                      </a:lnTo>
                      <a:lnTo>
                        <a:pt x="394" y="467"/>
                      </a:lnTo>
                      <a:lnTo>
                        <a:pt x="481" y="379"/>
                      </a:lnTo>
                      <a:lnTo>
                        <a:pt x="465" y="361"/>
                      </a:lnTo>
                      <a:moveTo>
                        <a:pt x="290" y="318"/>
                      </a:moveTo>
                      <a:lnTo>
                        <a:pt x="217" y="245"/>
                      </a:lnTo>
                      <a:lnTo>
                        <a:pt x="261" y="203"/>
                      </a:lnTo>
                      <a:lnTo>
                        <a:pt x="333" y="275"/>
                      </a:lnTo>
                      <a:lnTo>
                        <a:pt x="290" y="318"/>
                      </a:lnTo>
                      <a:moveTo>
                        <a:pt x="290" y="318"/>
                      </a:moveTo>
                      <a:lnTo>
                        <a:pt x="290" y="318"/>
                      </a:ln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83" name="Freeform 39"/>
                <p:cNvSpPr>
                  <a:spLocks noEditPoints="1"/>
                </p:cNvSpPr>
                <p:nvPr/>
              </p:nvSpPr>
              <p:spPr bwMode="auto">
                <a:xfrm>
                  <a:off x="419" y="2321"/>
                  <a:ext cx="49" cy="101"/>
                </a:xfrm>
                <a:custGeom>
                  <a:avLst/>
                  <a:gdLst/>
                  <a:ahLst/>
                  <a:cxnLst>
                    <a:cxn ang="0">
                      <a:pos x="0" y="35"/>
                    </a:cxn>
                    <a:cxn ang="0">
                      <a:pos x="14" y="58"/>
                    </a:cxn>
                    <a:cxn ang="0">
                      <a:pos x="28" y="35"/>
                    </a:cxn>
                    <a:cxn ang="0">
                      <a:pos x="14" y="0"/>
                    </a:cxn>
                    <a:cxn ang="0">
                      <a:pos x="0" y="35"/>
                    </a:cxn>
                    <a:cxn ang="0">
                      <a:pos x="0" y="35"/>
                    </a:cxn>
                    <a:cxn ang="0">
                      <a:pos x="0" y="35"/>
                    </a:cxn>
                  </a:cxnLst>
                  <a:rect l="0" t="0" r="r" b="b"/>
                  <a:pathLst>
                    <a:path w="28" h="58">
                      <a:moveTo>
                        <a:pt x="0" y="35"/>
                      </a:moveTo>
                      <a:cubicBezTo>
                        <a:pt x="0" y="51"/>
                        <a:pt x="6" y="58"/>
                        <a:pt x="14" y="58"/>
                      </a:cubicBezTo>
                      <a:cubicBezTo>
                        <a:pt x="22" y="58"/>
                        <a:pt x="28" y="51"/>
                        <a:pt x="28" y="35"/>
                      </a:cubicBezTo>
                      <a:cubicBezTo>
                        <a:pt x="28" y="18"/>
                        <a:pt x="14" y="0"/>
                        <a:pt x="14" y="0"/>
                      </a:cubicBezTo>
                      <a:cubicBezTo>
                        <a:pt x="14" y="0"/>
                        <a:pt x="0" y="18"/>
                        <a:pt x="0" y="35"/>
                      </a:cubicBezTo>
                      <a:close/>
                      <a:moveTo>
                        <a:pt x="0" y="35"/>
                      </a:moveTo>
                      <a:cubicBezTo>
                        <a:pt x="0" y="35"/>
                        <a:pt x="0" y="35"/>
                        <a:pt x="0" y="35"/>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grpSp>
        </p:grpSp>
        <p:grpSp>
          <p:nvGrpSpPr>
            <p:cNvPr id="11" name="组合 10"/>
            <p:cNvGrpSpPr/>
            <p:nvPr/>
          </p:nvGrpSpPr>
          <p:grpSpPr>
            <a:xfrm>
              <a:off x="3251" y="6229"/>
              <a:ext cx="3722" cy="3252"/>
              <a:chOff x="3477" y="2792"/>
              <a:chExt cx="3722" cy="3252"/>
            </a:xfrm>
          </p:grpSpPr>
          <p:sp>
            <p:nvSpPr>
              <p:cNvPr id="12" name="文本框 11"/>
              <p:cNvSpPr txBox="1"/>
              <p:nvPr/>
            </p:nvSpPr>
            <p:spPr>
              <a:xfrm>
                <a:off x="3477" y="2792"/>
                <a:ext cx="1023" cy="582"/>
              </a:xfrm>
              <a:prstGeom prst="rect">
                <a:avLst/>
              </a:prstGeom>
              <a:noFill/>
            </p:spPr>
            <p:txBody>
              <a:bodyPr wrap="none" rtlCol="0" anchor="t">
                <a:spAutoFit/>
              </a:bodyPr>
              <a:lstStyle/>
              <a:p>
                <a:pPr algn="l"/>
                <a:r>
                  <a:rPr lang="zh-CN" altLang="en-US" b="1" dirty="0">
                    <a:solidFill>
                      <a:srgbClr val="0070C0"/>
                    </a:solidFill>
                    <a:cs typeface="+mn-ea"/>
                    <a:sym typeface="+mn-lt"/>
                  </a:rPr>
                  <a:t>甲醇</a:t>
                </a:r>
              </a:p>
            </p:txBody>
          </p:sp>
          <p:sp>
            <p:nvSpPr>
              <p:cNvPr id="13" name="文本框 12"/>
              <p:cNvSpPr txBox="1"/>
              <p:nvPr/>
            </p:nvSpPr>
            <p:spPr>
              <a:xfrm>
                <a:off x="3477" y="3259"/>
                <a:ext cx="3722" cy="2785"/>
              </a:xfrm>
              <a:prstGeom prst="rect">
                <a:avLst/>
              </a:prstGeom>
              <a:noFill/>
            </p:spPr>
            <p:txBody>
              <a:bodyPr wrap="square" rtlCol="0" anchor="t">
                <a:spAutoFit/>
              </a:bodyPr>
              <a:lstStyle/>
              <a:p>
                <a:pPr fontAlgn="auto">
                  <a:lnSpc>
                    <a:spcPct val="130000"/>
                  </a:lnSpc>
                </a:pPr>
                <a:r>
                  <a:rPr lang="zh-CN" altLang="en-US" sz="1400" dirty="0">
                    <a:solidFill>
                      <a:schemeClr val="tx1">
                        <a:lumMod val="75000"/>
                        <a:lumOff val="25000"/>
                      </a:schemeClr>
                    </a:solidFill>
                    <a:cs typeface="+mn-ea"/>
                    <a:sym typeface="+mn-lt"/>
                  </a:rPr>
                  <a:t>对神经系统和血液系统影响最大，经消化道、呼吸道或皮肤摄入都会产生毒性反应，甲醇蒸气能损害呼吸道粘膜和视力，分解产物甲酸损害肾脏导致肾衰竭</a:t>
                </a:r>
              </a:p>
            </p:txBody>
          </p:sp>
        </p:grpSp>
      </p:grpSp>
      <p:grpSp>
        <p:nvGrpSpPr>
          <p:cNvPr id="34" name="组合 33"/>
          <p:cNvGrpSpPr/>
          <p:nvPr/>
        </p:nvGrpSpPr>
        <p:grpSpPr>
          <a:xfrm>
            <a:off x="4406265" y="1333500"/>
            <a:ext cx="3621405" cy="2344420"/>
            <a:chOff x="6939" y="2100"/>
            <a:chExt cx="5703" cy="3692"/>
          </a:xfrm>
        </p:grpSpPr>
        <p:grpSp>
          <p:nvGrpSpPr>
            <p:cNvPr id="17" name="组合 16"/>
            <p:cNvGrpSpPr/>
            <p:nvPr/>
          </p:nvGrpSpPr>
          <p:grpSpPr>
            <a:xfrm>
              <a:off x="6939" y="2354"/>
              <a:ext cx="1780" cy="3185"/>
              <a:chOff x="6939" y="2376"/>
              <a:chExt cx="1780" cy="3185"/>
            </a:xfrm>
          </p:grpSpPr>
          <p:sp>
            <p:nvSpPr>
              <p:cNvPr id="16" name="Text Placeholder 3"/>
              <p:cNvSpPr txBox="1"/>
              <p:nvPr/>
            </p:nvSpPr>
            <p:spPr>
              <a:xfrm>
                <a:off x="7021" y="2376"/>
                <a:ext cx="1616" cy="1745"/>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7200" b="1" i="0" u="none" strike="noStrike" kern="1200" cap="none" spc="0" normalizeH="0" baseline="0" noProof="0" dirty="0" smtClean="0">
                    <a:ln>
                      <a:noFill/>
                    </a:ln>
                    <a:solidFill>
                      <a:schemeClr val="bg1">
                        <a:lumMod val="50000"/>
                      </a:schemeClr>
                    </a:solidFill>
                    <a:effectLst/>
                    <a:uLnTx/>
                    <a:uFillTx/>
                    <a:cs typeface="+mn-ea"/>
                    <a:sym typeface="+mn-lt"/>
                  </a:rPr>
                  <a:t>02</a:t>
                </a:r>
              </a:p>
            </p:txBody>
          </p:sp>
          <p:sp>
            <p:nvSpPr>
              <p:cNvPr id="6155" name="Freeform 11"/>
              <p:cNvSpPr>
                <a:spLocks noEditPoints="1"/>
              </p:cNvSpPr>
              <p:nvPr/>
            </p:nvSpPr>
            <p:spPr bwMode="auto">
              <a:xfrm>
                <a:off x="6939" y="3924"/>
                <a:ext cx="1780" cy="1637"/>
              </a:xfrm>
              <a:custGeom>
                <a:avLst/>
                <a:gdLst/>
                <a:ahLst/>
                <a:cxnLst>
                  <a:cxn ang="0">
                    <a:pos x="102" y="42"/>
                  </a:cxn>
                  <a:cxn ang="0">
                    <a:pos x="102" y="41"/>
                  </a:cxn>
                  <a:cxn ang="0">
                    <a:pos x="102" y="41"/>
                  </a:cxn>
                  <a:cxn ang="0">
                    <a:pos x="102" y="41"/>
                  </a:cxn>
                  <a:cxn ang="0">
                    <a:pos x="86" y="35"/>
                  </a:cxn>
                  <a:cxn ang="0">
                    <a:pos x="100" y="13"/>
                  </a:cxn>
                  <a:cxn ang="0">
                    <a:pos x="99" y="4"/>
                  </a:cxn>
                  <a:cxn ang="0">
                    <a:pos x="97" y="2"/>
                  </a:cxn>
                  <a:cxn ang="0">
                    <a:pos x="88" y="3"/>
                  </a:cxn>
                  <a:cxn ang="0">
                    <a:pos x="57" y="32"/>
                  </a:cxn>
                  <a:cxn ang="0">
                    <a:pos x="51" y="32"/>
                  </a:cxn>
                  <a:cxn ang="0">
                    <a:pos x="0" y="41"/>
                  </a:cxn>
                  <a:cxn ang="0">
                    <a:pos x="0" y="41"/>
                  </a:cxn>
                  <a:cxn ang="0">
                    <a:pos x="0" y="41"/>
                  </a:cxn>
                  <a:cxn ang="0">
                    <a:pos x="0" y="42"/>
                  </a:cxn>
                  <a:cxn ang="0">
                    <a:pos x="0" y="42"/>
                  </a:cxn>
                  <a:cxn ang="0">
                    <a:pos x="0" y="42"/>
                  </a:cxn>
                  <a:cxn ang="0">
                    <a:pos x="51" y="94"/>
                  </a:cxn>
                  <a:cxn ang="0">
                    <a:pos x="102" y="42"/>
                  </a:cxn>
                  <a:cxn ang="0">
                    <a:pos x="102" y="42"/>
                  </a:cxn>
                  <a:cxn ang="0">
                    <a:pos x="102" y="42"/>
                  </a:cxn>
                  <a:cxn ang="0">
                    <a:pos x="85" y="10"/>
                  </a:cxn>
                  <a:cxn ang="0">
                    <a:pos x="88" y="13"/>
                  </a:cxn>
                  <a:cxn ang="0">
                    <a:pos x="85" y="15"/>
                  </a:cxn>
                  <a:cxn ang="0">
                    <a:pos x="83" y="13"/>
                  </a:cxn>
                  <a:cxn ang="0">
                    <a:pos x="85" y="10"/>
                  </a:cxn>
                  <a:cxn ang="0">
                    <a:pos x="79" y="16"/>
                  </a:cxn>
                  <a:cxn ang="0">
                    <a:pos x="81" y="16"/>
                  </a:cxn>
                  <a:cxn ang="0">
                    <a:pos x="81" y="18"/>
                  </a:cxn>
                  <a:cxn ang="0">
                    <a:pos x="60" y="40"/>
                  </a:cxn>
                  <a:cxn ang="0">
                    <a:pos x="58" y="41"/>
                  </a:cxn>
                  <a:cxn ang="0">
                    <a:pos x="57" y="40"/>
                  </a:cxn>
                  <a:cxn ang="0">
                    <a:pos x="57" y="38"/>
                  </a:cxn>
                  <a:cxn ang="0">
                    <a:pos x="79" y="16"/>
                  </a:cxn>
                  <a:cxn ang="0">
                    <a:pos x="51" y="51"/>
                  </a:cxn>
                  <a:cxn ang="0">
                    <a:pos x="9" y="44"/>
                  </a:cxn>
                  <a:cxn ang="0">
                    <a:pos x="51" y="37"/>
                  </a:cxn>
                  <a:cxn ang="0">
                    <a:pos x="52" y="37"/>
                  </a:cxn>
                  <a:cxn ang="0">
                    <a:pos x="42" y="47"/>
                  </a:cxn>
                  <a:cxn ang="0">
                    <a:pos x="79" y="46"/>
                  </a:cxn>
                  <a:cxn ang="0">
                    <a:pos x="83" y="39"/>
                  </a:cxn>
                  <a:cxn ang="0">
                    <a:pos x="93" y="44"/>
                  </a:cxn>
                  <a:cxn ang="0">
                    <a:pos x="51" y="51"/>
                  </a:cxn>
                  <a:cxn ang="0">
                    <a:pos x="51" y="51"/>
                  </a:cxn>
                  <a:cxn ang="0">
                    <a:pos x="51" y="51"/>
                  </a:cxn>
                </a:cxnLst>
                <a:rect l="0" t="0" r="r" b="b"/>
                <a:pathLst>
                  <a:path w="102" h="94">
                    <a:moveTo>
                      <a:pt x="102" y="42"/>
                    </a:moveTo>
                    <a:cubicBezTo>
                      <a:pt x="102" y="42"/>
                      <a:pt x="102" y="42"/>
                      <a:pt x="102" y="41"/>
                    </a:cubicBezTo>
                    <a:cubicBezTo>
                      <a:pt x="102" y="41"/>
                      <a:pt x="102" y="41"/>
                      <a:pt x="102" y="41"/>
                    </a:cubicBezTo>
                    <a:cubicBezTo>
                      <a:pt x="102" y="41"/>
                      <a:pt x="102" y="41"/>
                      <a:pt x="102" y="41"/>
                    </a:cubicBezTo>
                    <a:cubicBezTo>
                      <a:pt x="101" y="39"/>
                      <a:pt x="95" y="37"/>
                      <a:pt x="86" y="35"/>
                    </a:cubicBezTo>
                    <a:cubicBezTo>
                      <a:pt x="100" y="13"/>
                      <a:pt x="100" y="13"/>
                      <a:pt x="100" y="13"/>
                    </a:cubicBezTo>
                    <a:cubicBezTo>
                      <a:pt x="102" y="10"/>
                      <a:pt x="101" y="6"/>
                      <a:pt x="99" y="4"/>
                    </a:cubicBezTo>
                    <a:cubicBezTo>
                      <a:pt x="97" y="2"/>
                      <a:pt x="97" y="2"/>
                      <a:pt x="97" y="2"/>
                    </a:cubicBezTo>
                    <a:cubicBezTo>
                      <a:pt x="94" y="0"/>
                      <a:pt x="90" y="1"/>
                      <a:pt x="88" y="3"/>
                    </a:cubicBezTo>
                    <a:cubicBezTo>
                      <a:pt x="57" y="32"/>
                      <a:pt x="57" y="32"/>
                      <a:pt x="57" y="32"/>
                    </a:cubicBezTo>
                    <a:cubicBezTo>
                      <a:pt x="55" y="32"/>
                      <a:pt x="53" y="32"/>
                      <a:pt x="51" y="32"/>
                    </a:cubicBezTo>
                    <a:cubicBezTo>
                      <a:pt x="24" y="32"/>
                      <a:pt x="2" y="36"/>
                      <a:pt x="0" y="41"/>
                    </a:cubicBezTo>
                    <a:cubicBezTo>
                      <a:pt x="0" y="41"/>
                      <a:pt x="0" y="41"/>
                      <a:pt x="0" y="41"/>
                    </a:cubicBezTo>
                    <a:cubicBezTo>
                      <a:pt x="0" y="41"/>
                      <a:pt x="0" y="41"/>
                      <a:pt x="0" y="41"/>
                    </a:cubicBezTo>
                    <a:cubicBezTo>
                      <a:pt x="0" y="42"/>
                      <a:pt x="0" y="42"/>
                      <a:pt x="0" y="42"/>
                    </a:cubicBezTo>
                    <a:cubicBezTo>
                      <a:pt x="0" y="42"/>
                      <a:pt x="0" y="42"/>
                      <a:pt x="0" y="42"/>
                    </a:cubicBezTo>
                    <a:cubicBezTo>
                      <a:pt x="0" y="42"/>
                      <a:pt x="0" y="42"/>
                      <a:pt x="0" y="42"/>
                    </a:cubicBezTo>
                    <a:cubicBezTo>
                      <a:pt x="0" y="71"/>
                      <a:pt x="23" y="94"/>
                      <a:pt x="51" y="94"/>
                    </a:cubicBezTo>
                    <a:cubicBezTo>
                      <a:pt x="79" y="94"/>
                      <a:pt x="102" y="70"/>
                      <a:pt x="102" y="42"/>
                    </a:cubicBezTo>
                    <a:cubicBezTo>
                      <a:pt x="102" y="42"/>
                      <a:pt x="102" y="42"/>
                      <a:pt x="102" y="42"/>
                    </a:cubicBezTo>
                    <a:cubicBezTo>
                      <a:pt x="102" y="42"/>
                      <a:pt x="102" y="42"/>
                      <a:pt x="102" y="42"/>
                    </a:cubicBezTo>
                    <a:close/>
                    <a:moveTo>
                      <a:pt x="85" y="10"/>
                    </a:moveTo>
                    <a:cubicBezTo>
                      <a:pt x="87" y="10"/>
                      <a:pt x="88" y="11"/>
                      <a:pt x="88" y="13"/>
                    </a:cubicBezTo>
                    <a:cubicBezTo>
                      <a:pt x="88" y="14"/>
                      <a:pt x="87" y="15"/>
                      <a:pt x="85" y="15"/>
                    </a:cubicBezTo>
                    <a:cubicBezTo>
                      <a:pt x="84" y="15"/>
                      <a:pt x="83" y="14"/>
                      <a:pt x="83" y="13"/>
                    </a:cubicBezTo>
                    <a:cubicBezTo>
                      <a:pt x="83" y="11"/>
                      <a:pt x="84" y="10"/>
                      <a:pt x="85" y="10"/>
                    </a:cubicBezTo>
                    <a:close/>
                    <a:moveTo>
                      <a:pt x="79" y="16"/>
                    </a:moveTo>
                    <a:cubicBezTo>
                      <a:pt x="79" y="15"/>
                      <a:pt x="81" y="15"/>
                      <a:pt x="81" y="16"/>
                    </a:cubicBezTo>
                    <a:cubicBezTo>
                      <a:pt x="82" y="17"/>
                      <a:pt x="82" y="18"/>
                      <a:pt x="81" y="18"/>
                    </a:cubicBezTo>
                    <a:cubicBezTo>
                      <a:pt x="60" y="40"/>
                      <a:pt x="60" y="40"/>
                      <a:pt x="60" y="40"/>
                    </a:cubicBezTo>
                    <a:cubicBezTo>
                      <a:pt x="59" y="41"/>
                      <a:pt x="59" y="41"/>
                      <a:pt x="58" y="41"/>
                    </a:cubicBezTo>
                    <a:cubicBezTo>
                      <a:pt x="58" y="41"/>
                      <a:pt x="57" y="41"/>
                      <a:pt x="57" y="40"/>
                    </a:cubicBezTo>
                    <a:cubicBezTo>
                      <a:pt x="56" y="40"/>
                      <a:pt x="56" y="38"/>
                      <a:pt x="57" y="38"/>
                    </a:cubicBezTo>
                    <a:lnTo>
                      <a:pt x="79" y="16"/>
                    </a:lnTo>
                    <a:close/>
                    <a:moveTo>
                      <a:pt x="51" y="51"/>
                    </a:moveTo>
                    <a:cubicBezTo>
                      <a:pt x="28" y="51"/>
                      <a:pt x="9" y="48"/>
                      <a:pt x="9" y="44"/>
                    </a:cubicBezTo>
                    <a:cubicBezTo>
                      <a:pt x="9" y="40"/>
                      <a:pt x="28" y="37"/>
                      <a:pt x="51" y="37"/>
                    </a:cubicBezTo>
                    <a:cubicBezTo>
                      <a:pt x="51" y="37"/>
                      <a:pt x="52" y="37"/>
                      <a:pt x="52" y="37"/>
                    </a:cubicBezTo>
                    <a:cubicBezTo>
                      <a:pt x="42" y="47"/>
                      <a:pt x="42" y="47"/>
                      <a:pt x="42" y="47"/>
                    </a:cubicBezTo>
                    <a:cubicBezTo>
                      <a:pt x="42" y="47"/>
                      <a:pt x="61" y="49"/>
                      <a:pt x="79" y="46"/>
                    </a:cubicBezTo>
                    <a:cubicBezTo>
                      <a:pt x="83" y="39"/>
                      <a:pt x="83" y="39"/>
                      <a:pt x="83" y="39"/>
                    </a:cubicBezTo>
                    <a:cubicBezTo>
                      <a:pt x="89" y="41"/>
                      <a:pt x="93" y="42"/>
                      <a:pt x="93" y="44"/>
                    </a:cubicBezTo>
                    <a:cubicBezTo>
                      <a:pt x="93" y="48"/>
                      <a:pt x="74" y="51"/>
                      <a:pt x="51" y="51"/>
                    </a:cubicBezTo>
                    <a:close/>
                    <a:moveTo>
                      <a:pt x="51" y="51"/>
                    </a:moveTo>
                    <a:cubicBezTo>
                      <a:pt x="51" y="51"/>
                      <a:pt x="51" y="51"/>
                      <a:pt x="51" y="51"/>
                    </a:cubicBezTo>
                  </a:path>
                </a:pathLst>
              </a:custGeom>
              <a:solidFill>
                <a:srgbClr val="0070C0"/>
              </a:solidFill>
              <a:ln w="9525">
                <a:noFill/>
                <a:round/>
              </a:ln>
            </p:spPr>
            <p:txBody>
              <a:bodyPr vert="horz" wrap="square" lIns="121920" tIns="60960" rIns="121920" bIns="60960" numCol="1" anchor="t" anchorCtr="0" compatLnSpc="1"/>
              <a:lstStyle/>
              <a:p>
                <a:endParaRPr lang="en-US" sz="2665">
                  <a:cs typeface="+mn-ea"/>
                  <a:sym typeface="+mn-lt"/>
                </a:endParaRPr>
              </a:p>
            </p:txBody>
          </p:sp>
        </p:grpSp>
        <p:grpSp>
          <p:nvGrpSpPr>
            <p:cNvPr id="21" name="组合 20"/>
            <p:cNvGrpSpPr/>
            <p:nvPr/>
          </p:nvGrpSpPr>
          <p:grpSpPr>
            <a:xfrm>
              <a:off x="8920" y="2100"/>
              <a:ext cx="3722" cy="3692"/>
              <a:chOff x="8920" y="2325"/>
              <a:chExt cx="3722" cy="3692"/>
            </a:xfrm>
          </p:grpSpPr>
          <p:sp>
            <p:nvSpPr>
              <p:cNvPr id="19" name="文本框 18"/>
              <p:cNvSpPr txBox="1"/>
              <p:nvPr/>
            </p:nvSpPr>
            <p:spPr>
              <a:xfrm>
                <a:off x="8920" y="2325"/>
                <a:ext cx="1389" cy="582"/>
              </a:xfrm>
              <a:prstGeom prst="rect">
                <a:avLst/>
              </a:prstGeom>
              <a:noFill/>
            </p:spPr>
            <p:txBody>
              <a:bodyPr wrap="none" rtlCol="0" anchor="t">
                <a:spAutoFit/>
              </a:bodyPr>
              <a:lstStyle/>
              <a:p>
                <a:pPr algn="l"/>
                <a:r>
                  <a:rPr lang="zh-CN" altLang="en-US" b="1" dirty="0">
                    <a:solidFill>
                      <a:srgbClr val="0070C0"/>
                    </a:solidFill>
                    <a:cs typeface="+mn-ea"/>
                    <a:sym typeface="+mn-lt"/>
                  </a:rPr>
                  <a:t>正己烷</a:t>
                </a:r>
              </a:p>
            </p:txBody>
          </p:sp>
          <p:sp>
            <p:nvSpPr>
              <p:cNvPr id="20" name="文本框 19"/>
              <p:cNvSpPr txBox="1"/>
              <p:nvPr/>
            </p:nvSpPr>
            <p:spPr>
              <a:xfrm>
                <a:off x="8920" y="2792"/>
                <a:ext cx="3722" cy="3225"/>
              </a:xfrm>
              <a:prstGeom prst="rect">
                <a:avLst/>
              </a:prstGeom>
              <a:noFill/>
            </p:spPr>
            <p:txBody>
              <a:bodyPr wrap="square" rtlCol="0" anchor="t">
                <a:spAutoFit/>
              </a:bodyPr>
              <a:lstStyle/>
              <a:p>
                <a:pPr fontAlgn="auto">
                  <a:lnSpc>
                    <a:spcPct val="130000"/>
                  </a:lnSpc>
                </a:pPr>
                <a:r>
                  <a:rPr lang="zh-CN" altLang="en-US" sz="1400" dirty="0">
                    <a:solidFill>
                      <a:schemeClr val="tx1">
                        <a:lumMod val="75000"/>
                        <a:lumOff val="25000"/>
                      </a:schemeClr>
                    </a:solidFill>
                    <a:cs typeface="+mn-ea"/>
                    <a:sym typeface="+mn-lt"/>
                  </a:rPr>
                  <a:t>具有一定的毒性，会通过呼吸道、皮肤等途径进入人体，长期接触可导致人体出现头痛、头晕、乏力、四肢麻木等慢性中毒症状，严重的可导致晕倒、神志丧失、癌症甚至死亡</a:t>
                </a:r>
              </a:p>
            </p:txBody>
          </p:sp>
        </p:grpSp>
      </p:grpSp>
      <p:grpSp>
        <p:nvGrpSpPr>
          <p:cNvPr id="35" name="组合 34"/>
          <p:cNvGrpSpPr/>
          <p:nvPr/>
        </p:nvGrpSpPr>
        <p:grpSpPr>
          <a:xfrm>
            <a:off x="4458335" y="4004310"/>
            <a:ext cx="3641090" cy="2065020"/>
            <a:chOff x="7021" y="6306"/>
            <a:chExt cx="5734" cy="3252"/>
          </a:xfrm>
        </p:grpSpPr>
        <p:grpSp>
          <p:nvGrpSpPr>
            <p:cNvPr id="18" name="组合 17"/>
            <p:cNvGrpSpPr/>
            <p:nvPr/>
          </p:nvGrpSpPr>
          <p:grpSpPr>
            <a:xfrm>
              <a:off x="7021" y="6336"/>
              <a:ext cx="1633" cy="3192"/>
              <a:chOff x="7021" y="6030"/>
              <a:chExt cx="1633" cy="3192"/>
            </a:xfrm>
          </p:grpSpPr>
          <p:sp>
            <p:nvSpPr>
              <p:cNvPr id="57" name="Text Placeholder 3"/>
              <p:cNvSpPr txBox="1"/>
              <p:nvPr/>
            </p:nvSpPr>
            <p:spPr>
              <a:xfrm>
                <a:off x="7021" y="6030"/>
                <a:ext cx="1616" cy="1745"/>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7200" b="1" i="0" u="none" strike="noStrike" kern="1200" cap="none" spc="0" normalizeH="0" baseline="0" noProof="0" dirty="0" smtClean="0">
                    <a:ln>
                      <a:noFill/>
                    </a:ln>
                    <a:solidFill>
                      <a:schemeClr val="bg1">
                        <a:lumMod val="50000"/>
                      </a:schemeClr>
                    </a:solidFill>
                    <a:effectLst/>
                    <a:uLnTx/>
                    <a:uFillTx/>
                    <a:cs typeface="+mn-ea"/>
                    <a:sym typeface="+mn-lt"/>
                  </a:rPr>
                  <a:t>05</a:t>
                </a:r>
              </a:p>
            </p:txBody>
          </p:sp>
          <p:grpSp>
            <p:nvGrpSpPr>
              <p:cNvPr id="6186" name="Group 42"/>
              <p:cNvGrpSpPr>
                <a:grpSpLocks noChangeAspect="1"/>
              </p:cNvGrpSpPr>
              <p:nvPr/>
            </p:nvGrpSpPr>
            <p:grpSpPr bwMode="auto">
              <a:xfrm>
                <a:off x="7037" y="7682"/>
                <a:ext cx="1617" cy="1540"/>
                <a:chOff x="2111" y="2341"/>
                <a:chExt cx="485" cy="462"/>
              </a:xfrm>
              <a:solidFill>
                <a:srgbClr val="0070C0"/>
              </a:solidFill>
            </p:grpSpPr>
            <p:sp>
              <p:nvSpPr>
                <p:cNvPr id="6187" name="Freeform 43"/>
                <p:cNvSpPr>
                  <a:spLocks noEditPoints="1"/>
                </p:cNvSpPr>
                <p:nvPr/>
              </p:nvSpPr>
              <p:spPr bwMode="auto">
                <a:xfrm>
                  <a:off x="2111" y="2341"/>
                  <a:ext cx="485" cy="462"/>
                </a:xfrm>
                <a:custGeom>
                  <a:avLst/>
                  <a:gdLst/>
                  <a:ahLst/>
                  <a:cxnLst>
                    <a:cxn ang="0">
                      <a:pos x="45" y="0"/>
                    </a:cxn>
                    <a:cxn ang="0">
                      <a:pos x="39" y="6"/>
                    </a:cxn>
                    <a:cxn ang="0">
                      <a:pos x="39" y="58"/>
                    </a:cxn>
                    <a:cxn ang="0">
                      <a:pos x="45" y="64"/>
                    </a:cxn>
                    <a:cxn ang="0">
                      <a:pos x="71" y="64"/>
                    </a:cxn>
                    <a:cxn ang="0">
                      <a:pos x="65" y="84"/>
                    </a:cxn>
                    <a:cxn ang="0">
                      <a:pos x="38" y="89"/>
                    </a:cxn>
                    <a:cxn ang="0">
                      <a:pos x="32" y="89"/>
                    </a:cxn>
                    <a:cxn ang="0">
                      <a:pos x="16" y="73"/>
                    </a:cxn>
                    <a:cxn ang="0">
                      <a:pos x="16" y="61"/>
                    </a:cxn>
                    <a:cxn ang="0">
                      <a:pos x="25" y="45"/>
                    </a:cxn>
                    <a:cxn ang="0">
                      <a:pos x="12" y="29"/>
                    </a:cxn>
                    <a:cxn ang="0">
                      <a:pos x="0" y="45"/>
                    </a:cxn>
                    <a:cxn ang="0">
                      <a:pos x="9" y="61"/>
                    </a:cxn>
                    <a:cxn ang="0">
                      <a:pos x="9" y="73"/>
                    </a:cxn>
                    <a:cxn ang="0">
                      <a:pos x="32" y="97"/>
                    </a:cxn>
                    <a:cxn ang="0">
                      <a:pos x="38" y="97"/>
                    </a:cxn>
                    <a:cxn ang="0">
                      <a:pos x="43" y="97"/>
                    </a:cxn>
                    <a:cxn ang="0">
                      <a:pos x="70" y="89"/>
                    </a:cxn>
                    <a:cxn ang="0">
                      <a:pos x="78" y="64"/>
                    </a:cxn>
                    <a:cxn ang="0">
                      <a:pos x="96" y="64"/>
                    </a:cxn>
                    <a:cxn ang="0">
                      <a:pos x="102" y="58"/>
                    </a:cxn>
                    <a:cxn ang="0">
                      <a:pos x="102" y="6"/>
                    </a:cxn>
                    <a:cxn ang="0">
                      <a:pos x="96" y="0"/>
                    </a:cxn>
                    <a:cxn ang="0">
                      <a:pos x="45" y="0"/>
                    </a:cxn>
                    <a:cxn ang="0">
                      <a:pos x="72" y="54"/>
                    </a:cxn>
                    <a:cxn ang="0">
                      <a:pos x="49" y="32"/>
                    </a:cxn>
                    <a:cxn ang="0">
                      <a:pos x="72" y="10"/>
                    </a:cxn>
                    <a:cxn ang="0">
                      <a:pos x="94" y="32"/>
                    </a:cxn>
                    <a:cxn ang="0">
                      <a:pos x="72" y="54"/>
                    </a:cxn>
                    <a:cxn ang="0">
                      <a:pos x="72" y="54"/>
                    </a:cxn>
                    <a:cxn ang="0">
                      <a:pos x="72" y="54"/>
                    </a:cxn>
                  </a:cxnLst>
                  <a:rect l="0" t="0" r="r" b="b"/>
                  <a:pathLst>
                    <a:path w="102" h="97">
                      <a:moveTo>
                        <a:pt x="45" y="0"/>
                      </a:moveTo>
                      <a:cubicBezTo>
                        <a:pt x="42" y="0"/>
                        <a:pt x="39" y="3"/>
                        <a:pt x="39" y="6"/>
                      </a:cubicBezTo>
                      <a:cubicBezTo>
                        <a:pt x="39" y="58"/>
                        <a:pt x="39" y="58"/>
                        <a:pt x="39" y="58"/>
                      </a:cubicBezTo>
                      <a:cubicBezTo>
                        <a:pt x="39" y="61"/>
                        <a:pt x="42" y="64"/>
                        <a:pt x="45" y="64"/>
                      </a:cubicBezTo>
                      <a:cubicBezTo>
                        <a:pt x="71" y="64"/>
                        <a:pt x="71" y="64"/>
                        <a:pt x="71" y="64"/>
                      </a:cubicBezTo>
                      <a:cubicBezTo>
                        <a:pt x="71" y="73"/>
                        <a:pt x="69" y="80"/>
                        <a:pt x="65" y="84"/>
                      </a:cubicBezTo>
                      <a:cubicBezTo>
                        <a:pt x="59" y="90"/>
                        <a:pt x="48" y="90"/>
                        <a:pt x="38" y="89"/>
                      </a:cubicBezTo>
                      <a:cubicBezTo>
                        <a:pt x="36" y="89"/>
                        <a:pt x="34" y="89"/>
                        <a:pt x="32" y="89"/>
                      </a:cubicBezTo>
                      <a:cubicBezTo>
                        <a:pt x="17" y="89"/>
                        <a:pt x="16" y="74"/>
                        <a:pt x="16" y="73"/>
                      </a:cubicBezTo>
                      <a:cubicBezTo>
                        <a:pt x="16" y="61"/>
                        <a:pt x="16" y="61"/>
                        <a:pt x="16" y="61"/>
                      </a:cubicBezTo>
                      <a:cubicBezTo>
                        <a:pt x="21" y="59"/>
                        <a:pt x="25" y="53"/>
                        <a:pt x="25" y="45"/>
                      </a:cubicBezTo>
                      <a:cubicBezTo>
                        <a:pt x="25" y="36"/>
                        <a:pt x="19" y="29"/>
                        <a:pt x="12" y="29"/>
                      </a:cubicBezTo>
                      <a:cubicBezTo>
                        <a:pt x="6" y="29"/>
                        <a:pt x="0" y="36"/>
                        <a:pt x="0" y="45"/>
                      </a:cubicBezTo>
                      <a:cubicBezTo>
                        <a:pt x="0" y="52"/>
                        <a:pt x="4" y="58"/>
                        <a:pt x="9" y="61"/>
                      </a:cubicBezTo>
                      <a:cubicBezTo>
                        <a:pt x="9" y="73"/>
                        <a:pt x="9" y="73"/>
                        <a:pt x="9" y="73"/>
                      </a:cubicBezTo>
                      <a:cubicBezTo>
                        <a:pt x="9" y="81"/>
                        <a:pt x="14" y="97"/>
                        <a:pt x="32" y="97"/>
                      </a:cubicBezTo>
                      <a:cubicBezTo>
                        <a:pt x="34" y="97"/>
                        <a:pt x="36" y="97"/>
                        <a:pt x="38" y="97"/>
                      </a:cubicBezTo>
                      <a:cubicBezTo>
                        <a:pt x="39" y="97"/>
                        <a:pt x="41" y="97"/>
                        <a:pt x="43" y="97"/>
                      </a:cubicBezTo>
                      <a:cubicBezTo>
                        <a:pt x="53" y="97"/>
                        <a:pt x="63" y="96"/>
                        <a:pt x="70" y="89"/>
                      </a:cubicBezTo>
                      <a:cubicBezTo>
                        <a:pt x="75" y="84"/>
                        <a:pt x="78" y="76"/>
                        <a:pt x="78" y="64"/>
                      </a:cubicBezTo>
                      <a:cubicBezTo>
                        <a:pt x="96" y="64"/>
                        <a:pt x="96" y="64"/>
                        <a:pt x="96" y="64"/>
                      </a:cubicBezTo>
                      <a:cubicBezTo>
                        <a:pt x="100" y="64"/>
                        <a:pt x="102" y="61"/>
                        <a:pt x="102" y="58"/>
                      </a:cubicBezTo>
                      <a:cubicBezTo>
                        <a:pt x="102" y="6"/>
                        <a:pt x="102" y="6"/>
                        <a:pt x="102" y="6"/>
                      </a:cubicBezTo>
                      <a:cubicBezTo>
                        <a:pt x="102" y="3"/>
                        <a:pt x="100" y="0"/>
                        <a:pt x="96" y="0"/>
                      </a:cubicBezTo>
                      <a:lnTo>
                        <a:pt x="45" y="0"/>
                      </a:lnTo>
                      <a:close/>
                      <a:moveTo>
                        <a:pt x="72" y="54"/>
                      </a:moveTo>
                      <a:cubicBezTo>
                        <a:pt x="59" y="54"/>
                        <a:pt x="49" y="44"/>
                        <a:pt x="49" y="32"/>
                      </a:cubicBezTo>
                      <a:cubicBezTo>
                        <a:pt x="49" y="20"/>
                        <a:pt x="59" y="10"/>
                        <a:pt x="72" y="10"/>
                      </a:cubicBezTo>
                      <a:cubicBezTo>
                        <a:pt x="84" y="10"/>
                        <a:pt x="94" y="20"/>
                        <a:pt x="94" y="32"/>
                      </a:cubicBezTo>
                      <a:cubicBezTo>
                        <a:pt x="94" y="44"/>
                        <a:pt x="84" y="54"/>
                        <a:pt x="72" y="54"/>
                      </a:cubicBezTo>
                      <a:close/>
                      <a:moveTo>
                        <a:pt x="72" y="54"/>
                      </a:moveTo>
                      <a:cubicBezTo>
                        <a:pt x="72" y="54"/>
                        <a:pt x="72" y="54"/>
                        <a:pt x="72" y="54"/>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88" name="Freeform 44"/>
                <p:cNvSpPr>
                  <a:spLocks noEditPoints="1"/>
                </p:cNvSpPr>
                <p:nvPr/>
              </p:nvSpPr>
              <p:spPr bwMode="auto">
                <a:xfrm>
                  <a:off x="2372" y="2413"/>
                  <a:ext cx="162" cy="161"/>
                </a:xfrm>
                <a:custGeom>
                  <a:avLst/>
                  <a:gdLst/>
                  <a:ahLst/>
                  <a:cxnLst>
                    <a:cxn ang="0">
                      <a:pos x="17" y="0"/>
                    </a:cxn>
                    <a:cxn ang="0">
                      <a:pos x="0" y="17"/>
                    </a:cxn>
                    <a:cxn ang="0">
                      <a:pos x="17" y="34"/>
                    </a:cxn>
                    <a:cxn ang="0">
                      <a:pos x="34" y="17"/>
                    </a:cxn>
                    <a:cxn ang="0">
                      <a:pos x="17" y="0"/>
                    </a:cxn>
                    <a:cxn ang="0">
                      <a:pos x="17" y="30"/>
                    </a:cxn>
                    <a:cxn ang="0">
                      <a:pos x="4" y="17"/>
                    </a:cxn>
                    <a:cxn ang="0">
                      <a:pos x="17" y="4"/>
                    </a:cxn>
                    <a:cxn ang="0">
                      <a:pos x="30" y="17"/>
                    </a:cxn>
                    <a:cxn ang="0">
                      <a:pos x="17" y="30"/>
                    </a:cxn>
                    <a:cxn ang="0">
                      <a:pos x="17" y="30"/>
                    </a:cxn>
                    <a:cxn ang="0">
                      <a:pos x="17" y="30"/>
                    </a:cxn>
                  </a:cxnLst>
                  <a:rect l="0" t="0" r="r" b="b"/>
                  <a:pathLst>
                    <a:path w="34" h="34">
                      <a:moveTo>
                        <a:pt x="17" y="0"/>
                      </a:moveTo>
                      <a:cubicBezTo>
                        <a:pt x="7" y="0"/>
                        <a:pt x="0" y="8"/>
                        <a:pt x="0" y="17"/>
                      </a:cubicBezTo>
                      <a:cubicBezTo>
                        <a:pt x="0" y="26"/>
                        <a:pt x="7" y="34"/>
                        <a:pt x="17" y="34"/>
                      </a:cubicBezTo>
                      <a:cubicBezTo>
                        <a:pt x="26" y="34"/>
                        <a:pt x="34" y="26"/>
                        <a:pt x="34" y="17"/>
                      </a:cubicBezTo>
                      <a:cubicBezTo>
                        <a:pt x="34" y="8"/>
                        <a:pt x="26" y="0"/>
                        <a:pt x="17" y="0"/>
                      </a:cubicBezTo>
                      <a:close/>
                      <a:moveTo>
                        <a:pt x="17" y="30"/>
                      </a:moveTo>
                      <a:cubicBezTo>
                        <a:pt x="10" y="30"/>
                        <a:pt x="4" y="24"/>
                        <a:pt x="4" y="17"/>
                      </a:cubicBezTo>
                      <a:cubicBezTo>
                        <a:pt x="4" y="10"/>
                        <a:pt x="10" y="4"/>
                        <a:pt x="17" y="4"/>
                      </a:cubicBezTo>
                      <a:cubicBezTo>
                        <a:pt x="24" y="4"/>
                        <a:pt x="30" y="10"/>
                        <a:pt x="30" y="17"/>
                      </a:cubicBezTo>
                      <a:cubicBezTo>
                        <a:pt x="30" y="24"/>
                        <a:pt x="24" y="30"/>
                        <a:pt x="17" y="30"/>
                      </a:cubicBezTo>
                      <a:close/>
                      <a:moveTo>
                        <a:pt x="17" y="30"/>
                      </a:moveTo>
                      <a:cubicBezTo>
                        <a:pt x="17" y="30"/>
                        <a:pt x="17" y="30"/>
                        <a:pt x="17" y="30"/>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89" name="Freeform 45"/>
                <p:cNvSpPr>
                  <a:spLocks noEditPoints="1"/>
                </p:cNvSpPr>
                <p:nvPr/>
              </p:nvSpPr>
              <p:spPr bwMode="auto">
                <a:xfrm>
                  <a:off x="2482" y="2451"/>
                  <a:ext cx="9" cy="14"/>
                </a:xfrm>
                <a:custGeom>
                  <a:avLst/>
                  <a:gdLst/>
                  <a:ahLst/>
                  <a:cxnLst>
                    <a:cxn ang="0">
                      <a:pos x="2" y="2"/>
                    </a:cxn>
                    <a:cxn ang="0">
                      <a:pos x="1" y="3"/>
                    </a:cxn>
                    <a:cxn ang="0">
                      <a:pos x="0" y="2"/>
                    </a:cxn>
                    <a:cxn ang="0">
                      <a:pos x="1" y="0"/>
                    </a:cxn>
                    <a:cxn ang="0">
                      <a:pos x="2" y="2"/>
                    </a:cxn>
                    <a:cxn ang="0">
                      <a:pos x="2" y="2"/>
                    </a:cxn>
                    <a:cxn ang="0">
                      <a:pos x="2" y="2"/>
                    </a:cxn>
                  </a:cxnLst>
                  <a:rect l="0" t="0" r="r" b="b"/>
                  <a:pathLst>
                    <a:path w="2" h="3">
                      <a:moveTo>
                        <a:pt x="2" y="2"/>
                      </a:moveTo>
                      <a:cubicBezTo>
                        <a:pt x="2" y="2"/>
                        <a:pt x="2" y="3"/>
                        <a:pt x="1" y="3"/>
                      </a:cubicBezTo>
                      <a:cubicBezTo>
                        <a:pt x="1" y="3"/>
                        <a:pt x="0" y="2"/>
                        <a:pt x="0" y="2"/>
                      </a:cubicBezTo>
                      <a:cubicBezTo>
                        <a:pt x="0" y="1"/>
                        <a:pt x="1" y="0"/>
                        <a:pt x="1" y="0"/>
                      </a:cubicBezTo>
                      <a:cubicBezTo>
                        <a:pt x="2" y="0"/>
                        <a:pt x="2" y="1"/>
                        <a:pt x="2" y="2"/>
                      </a:cubicBezTo>
                      <a:close/>
                      <a:moveTo>
                        <a:pt x="2" y="2"/>
                      </a:moveTo>
                      <a:cubicBezTo>
                        <a:pt x="2" y="2"/>
                        <a:pt x="2" y="2"/>
                        <a:pt x="2" y="2"/>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90" name="Freeform 46"/>
                <p:cNvSpPr>
                  <a:spLocks noEditPoints="1"/>
                </p:cNvSpPr>
                <p:nvPr/>
              </p:nvSpPr>
              <p:spPr bwMode="auto">
                <a:xfrm>
                  <a:off x="2410" y="2522"/>
                  <a:ext cx="10" cy="10"/>
                </a:xfrm>
                <a:custGeom>
                  <a:avLst/>
                  <a:gdLst/>
                  <a:ahLst/>
                  <a:cxnLst>
                    <a:cxn ang="0">
                      <a:pos x="1" y="1"/>
                    </a:cxn>
                    <a:cxn ang="0">
                      <a:pos x="1" y="2"/>
                    </a:cxn>
                    <a:cxn ang="0">
                      <a:pos x="2" y="2"/>
                    </a:cxn>
                    <a:cxn ang="0">
                      <a:pos x="2" y="1"/>
                    </a:cxn>
                    <a:cxn ang="0">
                      <a:pos x="1" y="1"/>
                    </a:cxn>
                    <a:cxn ang="0">
                      <a:pos x="1" y="1"/>
                    </a:cxn>
                    <a:cxn ang="0">
                      <a:pos x="1" y="1"/>
                    </a:cxn>
                  </a:cxnLst>
                  <a:rect l="0" t="0" r="r" b="b"/>
                  <a:pathLst>
                    <a:path w="2" h="2">
                      <a:moveTo>
                        <a:pt x="1" y="1"/>
                      </a:moveTo>
                      <a:cubicBezTo>
                        <a:pt x="0" y="1"/>
                        <a:pt x="0" y="2"/>
                        <a:pt x="1" y="2"/>
                      </a:cubicBezTo>
                      <a:cubicBezTo>
                        <a:pt x="1" y="2"/>
                        <a:pt x="2" y="2"/>
                        <a:pt x="2" y="2"/>
                      </a:cubicBezTo>
                      <a:cubicBezTo>
                        <a:pt x="2" y="2"/>
                        <a:pt x="2" y="1"/>
                        <a:pt x="2" y="1"/>
                      </a:cubicBezTo>
                      <a:cubicBezTo>
                        <a:pt x="2" y="0"/>
                        <a:pt x="1" y="0"/>
                        <a:pt x="1" y="1"/>
                      </a:cubicBezTo>
                      <a:close/>
                      <a:moveTo>
                        <a:pt x="1" y="1"/>
                      </a:moveTo>
                      <a:cubicBezTo>
                        <a:pt x="1" y="1"/>
                        <a:pt x="1" y="1"/>
                        <a:pt x="1" y="1"/>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91" name="Freeform 47"/>
                <p:cNvSpPr>
                  <a:spLocks noEditPoints="1"/>
                </p:cNvSpPr>
                <p:nvPr/>
              </p:nvSpPr>
              <p:spPr bwMode="auto">
                <a:xfrm>
                  <a:off x="2496" y="2489"/>
                  <a:ext cx="9" cy="9"/>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1"/>
                        <a:pt x="2" y="2"/>
                        <a:pt x="1" y="2"/>
                      </a:cubicBezTo>
                      <a:cubicBezTo>
                        <a:pt x="1" y="2"/>
                        <a:pt x="0" y="1"/>
                        <a:pt x="0" y="1"/>
                      </a:cubicBezTo>
                      <a:cubicBezTo>
                        <a:pt x="0" y="0"/>
                        <a:pt x="1" y="0"/>
                        <a:pt x="1" y="0"/>
                      </a:cubicBezTo>
                      <a:cubicBezTo>
                        <a:pt x="2" y="0"/>
                        <a:pt x="2" y="0"/>
                        <a:pt x="2" y="1"/>
                      </a:cubicBezTo>
                      <a:close/>
                      <a:moveTo>
                        <a:pt x="2" y="1"/>
                      </a:moveTo>
                      <a:cubicBezTo>
                        <a:pt x="2" y="1"/>
                        <a:pt x="2" y="1"/>
                        <a:pt x="2" y="1"/>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92" name="Freeform 48"/>
                <p:cNvSpPr>
                  <a:spLocks noEditPoints="1"/>
                </p:cNvSpPr>
                <p:nvPr/>
              </p:nvSpPr>
              <p:spPr bwMode="auto">
                <a:xfrm>
                  <a:off x="2396" y="2489"/>
                  <a:ext cx="10" cy="9"/>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1"/>
                        <a:pt x="2" y="2"/>
                        <a:pt x="1" y="2"/>
                      </a:cubicBezTo>
                      <a:cubicBezTo>
                        <a:pt x="1" y="2"/>
                        <a:pt x="0" y="1"/>
                        <a:pt x="0" y="1"/>
                      </a:cubicBezTo>
                      <a:cubicBezTo>
                        <a:pt x="0" y="0"/>
                        <a:pt x="1" y="0"/>
                        <a:pt x="1" y="0"/>
                      </a:cubicBezTo>
                      <a:cubicBezTo>
                        <a:pt x="2" y="0"/>
                        <a:pt x="2" y="0"/>
                        <a:pt x="2" y="1"/>
                      </a:cubicBezTo>
                      <a:close/>
                      <a:moveTo>
                        <a:pt x="2" y="1"/>
                      </a:moveTo>
                      <a:cubicBezTo>
                        <a:pt x="2" y="1"/>
                        <a:pt x="2" y="1"/>
                        <a:pt x="2" y="1"/>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93" name="Freeform 49"/>
                <p:cNvSpPr>
                  <a:spLocks noEditPoints="1"/>
                </p:cNvSpPr>
                <p:nvPr/>
              </p:nvSpPr>
              <p:spPr bwMode="auto">
                <a:xfrm>
                  <a:off x="2482" y="2522"/>
                  <a:ext cx="9" cy="10"/>
                </a:xfrm>
                <a:custGeom>
                  <a:avLst/>
                  <a:gdLst/>
                  <a:ahLst/>
                  <a:cxnLst>
                    <a:cxn ang="0">
                      <a:pos x="0" y="1"/>
                    </a:cxn>
                    <a:cxn ang="0">
                      <a:pos x="0" y="2"/>
                    </a:cxn>
                    <a:cxn ang="0">
                      <a:pos x="2" y="2"/>
                    </a:cxn>
                    <a:cxn ang="0">
                      <a:pos x="2" y="1"/>
                    </a:cxn>
                    <a:cxn ang="0">
                      <a:pos x="0" y="1"/>
                    </a:cxn>
                    <a:cxn ang="0">
                      <a:pos x="0" y="1"/>
                    </a:cxn>
                    <a:cxn ang="0">
                      <a:pos x="0" y="1"/>
                    </a:cxn>
                  </a:cxnLst>
                  <a:rect l="0" t="0" r="r" b="b"/>
                  <a:pathLst>
                    <a:path w="2" h="2">
                      <a:moveTo>
                        <a:pt x="0" y="1"/>
                      </a:moveTo>
                      <a:cubicBezTo>
                        <a:pt x="0" y="1"/>
                        <a:pt x="0" y="2"/>
                        <a:pt x="0" y="2"/>
                      </a:cubicBezTo>
                      <a:cubicBezTo>
                        <a:pt x="1" y="2"/>
                        <a:pt x="1" y="2"/>
                        <a:pt x="2" y="2"/>
                      </a:cubicBezTo>
                      <a:cubicBezTo>
                        <a:pt x="2" y="2"/>
                        <a:pt x="2" y="1"/>
                        <a:pt x="2" y="1"/>
                      </a:cubicBezTo>
                      <a:cubicBezTo>
                        <a:pt x="1" y="0"/>
                        <a:pt x="1" y="0"/>
                        <a:pt x="0" y="1"/>
                      </a:cubicBezTo>
                      <a:close/>
                      <a:moveTo>
                        <a:pt x="0" y="1"/>
                      </a:moveTo>
                      <a:cubicBezTo>
                        <a:pt x="0" y="1"/>
                        <a:pt x="0" y="1"/>
                        <a:pt x="0" y="1"/>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94" name="Freeform 50"/>
                <p:cNvSpPr>
                  <a:spLocks noEditPoints="1"/>
                </p:cNvSpPr>
                <p:nvPr/>
              </p:nvSpPr>
              <p:spPr bwMode="auto">
                <a:xfrm>
                  <a:off x="2410" y="2451"/>
                  <a:ext cx="10" cy="14"/>
                </a:xfrm>
                <a:custGeom>
                  <a:avLst/>
                  <a:gdLst/>
                  <a:ahLst/>
                  <a:cxnLst>
                    <a:cxn ang="0">
                      <a:pos x="2" y="2"/>
                    </a:cxn>
                    <a:cxn ang="0">
                      <a:pos x="1" y="3"/>
                    </a:cxn>
                    <a:cxn ang="0">
                      <a:pos x="0" y="2"/>
                    </a:cxn>
                    <a:cxn ang="0">
                      <a:pos x="1" y="0"/>
                    </a:cxn>
                    <a:cxn ang="0">
                      <a:pos x="2" y="2"/>
                    </a:cxn>
                    <a:cxn ang="0">
                      <a:pos x="2" y="2"/>
                    </a:cxn>
                    <a:cxn ang="0">
                      <a:pos x="2" y="2"/>
                    </a:cxn>
                  </a:cxnLst>
                  <a:rect l="0" t="0" r="r" b="b"/>
                  <a:pathLst>
                    <a:path w="2" h="3">
                      <a:moveTo>
                        <a:pt x="2" y="2"/>
                      </a:moveTo>
                      <a:cubicBezTo>
                        <a:pt x="2" y="2"/>
                        <a:pt x="2" y="3"/>
                        <a:pt x="1" y="3"/>
                      </a:cubicBezTo>
                      <a:cubicBezTo>
                        <a:pt x="1" y="3"/>
                        <a:pt x="0" y="2"/>
                        <a:pt x="0" y="2"/>
                      </a:cubicBezTo>
                      <a:cubicBezTo>
                        <a:pt x="0" y="1"/>
                        <a:pt x="1" y="0"/>
                        <a:pt x="1" y="0"/>
                      </a:cubicBezTo>
                      <a:cubicBezTo>
                        <a:pt x="2" y="0"/>
                        <a:pt x="2" y="1"/>
                        <a:pt x="2" y="2"/>
                      </a:cubicBezTo>
                      <a:close/>
                      <a:moveTo>
                        <a:pt x="2" y="2"/>
                      </a:moveTo>
                      <a:cubicBezTo>
                        <a:pt x="2" y="2"/>
                        <a:pt x="2" y="2"/>
                        <a:pt x="2" y="2"/>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95" name="Freeform 51"/>
                <p:cNvSpPr>
                  <a:spLocks noEditPoints="1"/>
                </p:cNvSpPr>
                <p:nvPr/>
              </p:nvSpPr>
              <p:spPr bwMode="auto">
                <a:xfrm>
                  <a:off x="2439" y="2455"/>
                  <a:ext cx="28" cy="53"/>
                </a:xfrm>
                <a:custGeom>
                  <a:avLst/>
                  <a:gdLst/>
                  <a:ahLst/>
                  <a:cxnLst>
                    <a:cxn ang="0">
                      <a:pos x="4" y="5"/>
                    </a:cxn>
                    <a:cxn ang="0">
                      <a:pos x="4" y="2"/>
                    </a:cxn>
                    <a:cxn ang="0">
                      <a:pos x="3" y="0"/>
                    </a:cxn>
                    <a:cxn ang="0">
                      <a:pos x="2" y="2"/>
                    </a:cxn>
                    <a:cxn ang="0">
                      <a:pos x="2" y="5"/>
                    </a:cxn>
                    <a:cxn ang="0">
                      <a:pos x="0" y="8"/>
                    </a:cxn>
                    <a:cxn ang="0">
                      <a:pos x="3" y="11"/>
                    </a:cxn>
                    <a:cxn ang="0">
                      <a:pos x="6" y="8"/>
                    </a:cxn>
                    <a:cxn ang="0">
                      <a:pos x="4" y="5"/>
                    </a:cxn>
                    <a:cxn ang="0">
                      <a:pos x="4" y="5"/>
                    </a:cxn>
                    <a:cxn ang="0">
                      <a:pos x="4" y="5"/>
                    </a:cxn>
                  </a:cxnLst>
                  <a:rect l="0" t="0" r="r" b="b"/>
                  <a:pathLst>
                    <a:path w="6" h="11">
                      <a:moveTo>
                        <a:pt x="4" y="5"/>
                      </a:moveTo>
                      <a:cubicBezTo>
                        <a:pt x="4" y="2"/>
                        <a:pt x="4" y="2"/>
                        <a:pt x="4" y="2"/>
                      </a:cubicBezTo>
                      <a:cubicBezTo>
                        <a:pt x="4" y="1"/>
                        <a:pt x="4" y="0"/>
                        <a:pt x="3" y="0"/>
                      </a:cubicBezTo>
                      <a:cubicBezTo>
                        <a:pt x="2" y="0"/>
                        <a:pt x="2" y="1"/>
                        <a:pt x="2" y="2"/>
                      </a:cubicBezTo>
                      <a:cubicBezTo>
                        <a:pt x="2" y="5"/>
                        <a:pt x="2" y="5"/>
                        <a:pt x="2" y="5"/>
                      </a:cubicBezTo>
                      <a:cubicBezTo>
                        <a:pt x="0" y="6"/>
                        <a:pt x="0" y="7"/>
                        <a:pt x="0" y="8"/>
                      </a:cubicBezTo>
                      <a:cubicBezTo>
                        <a:pt x="0" y="10"/>
                        <a:pt x="1" y="11"/>
                        <a:pt x="3" y="11"/>
                      </a:cubicBezTo>
                      <a:cubicBezTo>
                        <a:pt x="4" y="11"/>
                        <a:pt x="6" y="10"/>
                        <a:pt x="6" y="8"/>
                      </a:cubicBezTo>
                      <a:cubicBezTo>
                        <a:pt x="6" y="7"/>
                        <a:pt x="5" y="6"/>
                        <a:pt x="4" y="5"/>
                      </a:cubicBezTo>
                      <a:close/>
                      <a:moveTo>
                        <a:pt x="4" y="5"/>
                      </a:moveTo>
                      <a:cubicBezTo>
                        <a:pt x="4" y="5"/>
                        <a:pt x="4" y="5"/>
                        <a:pt x="4" y="5"/>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96" name="Freeform 52"/>
                <p:cNvSpPr>
                  <a:spLocks noEditPoints="1"/>
                </p:cNvSpPr>
                <p:nvPr/>
              </p:nvSpPr>
              <p:spPr bwMode="auto">
                <a:xfrm>
                  <a:off x="2448" y="2436"/>
                  <a:ext cx="10" cy="10"/>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2"/>
                        <a:pt x="1" y="2"/>
                        <a:pt x="1" y="2"/>
                      </a:cubicBezTo>
                      <a:cubicBezTo>
                        <a:pt x="0" y="2"/>
                        <a:pt x="0" y="2"/>
                        <a:pt x="0" y="1"/>
                      </a:cubicBezTo>
                      <a:cubicBezTo>
                        <a:pt x="0" y="1"/>
                        <a:pt x="0" y="0"/>
                        <a:pt x="1" y="0"/>
                      </a:cubicBezTo>
                      <a:cubicBezTo>
                        <a:pt x="1" y="0"/>
                        <a:pt x="2" y="1"/>
                        <a:pt x="2" y="1"/>
                      </a:cubicBezTo>
                      <a:close/>
                      <a:moveTo>
                        <a:pt x="2" y="1"/>
                      </a:moveTo>
                      <a:cubicBezTo>
                        <a:pt x="2" y="1"/>
                        <a:pt x="2" y="1"/>
                        <a:pt x="2" y="1"/>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97" name="Freeform 53"/>
                <p:cNvSpPr>
                  <a:spLocks noEditPoints="1"/>
                </p:cNvSpPr>
                <p:nvPr/>
              </p:nvSpPr>
              <p:spPr bwMode="auto">
                <a:xfrm>
                  <a:off x="2448" y="2536"/>
                  <a:ext cx="10" cy="10"/>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2"/>
                        <a:pt x="1" y="2"/>
                        <a:pt x="1" y="2"/>
                      </a:cubicBezTo>
                      <a:cubicBezTo>
                        <a:pt x="0" y="2"/>
                        <a:pt x="0" y="2"/>
                        <a:pt x="0" y="1"/>
                      </a:cubicBezTo>
                      <a:cubicBezTo>
                        <a:pt x="0" y="1"/>
                        <a:pt x="0" y="0"/>
                        <a:pt x="1" y="0"/>
                      </a:cubicBezTo>
                      <a:cubicBezTo>
                        <a:pt x="1" y="0"/>
                        <a:pt x="2" y="1"/>
                        <a:pt x="2" y="1"/>
                      </a:cubicBezTo>
                      <a:close/>
                      <a:moveTo>
                        <a:pt x="2" y="1"/>
                      </a:moveTo>
                      <a:cubicBezTo>
                        <a:pt x="2" y="1"/>
                        <a:pt x="2" y="1"/>
                        <a:pt x="2" y="1"/>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grpSp>
        </p:grpSp>
        <p:grpSp>
          <p:nvGrpSpPr>
            <p:cNvPr id="22" name="组合 21"/>
            <p:cNvGrpSpPr/>
            <p:nvPr/>
          </p:nvGrpSpPr>
          <p:grpSpPr>
            <a:xfrm>
              <a:off x="9033" y="6306"/>
              <a:ext cx="3722" cy="3252"/>
              <a:chOff x="8920" y="2325"/>
              <a:chExt cx="3722" cy="3252"/>
            </a:xfrm>
          </p:grpSpPr>
          <p:sp>
            <p:nvSpPr>
              <p:cNvPr id="23" name="文本框 22"/>
              <p:cNvSpPr txBox="1"/>
              <p:nvPr/>
            </p:nvSpPr>
            <p:spPr>
              <a:xfrm>
                <a:off x="8920" y="2325"/>
                <a:ext cx="657" cy="582"/>
              </a:xfrm>
              <a:prstGeom prst="rect">
                <a:avLst/>
              </a:prstGeom>
              <a:noFill/>
            </p:spPr>
            <p:txBody>
              <a:bodyPr wrap="none" rtlCol="0" anchor="t">
                <a:spAutoFit/>
              </a:bodyPr>
              <a:lstStyle/>
              <a:p>
                <a:pPr algn="l"/>
                <a:r>
                  <a:rPr lang="zh-CN" altLang="en-US" b="1" dirty="0">
                    <a:solidFill>
                      <a:srgbClr val="0070C0"/>
                    </a:solidFill>
                    <a:cs typeface="+mn-ea"/>
                    <a:sym typeface="+mn-lt"/>
                  </a:rPr>
                  <a:t>砷</a:t>
                </a:r>
              </a:p>
            </p:txBody>
          </p:sp>
          <p:sp>
            <p:nvSpPr>
              <p:cNvPr id="24" name="文本框 23"/>
              <p:cNvSpPr txBox="1"/>
              <p:nvPr/>
            </p:nvSpPr>
            <p:spPr>
              <a:xfrm>
                <a:off x="8920" y="2792"/>
                <a:ext cx="3722" cy="2785"/>
              </a:xfrm>
              <a:prstGeom prst="rect">
                <a:avLst/>
              </a:prstGeom>
              <a:noFill/>
            </p:spPr>
            <p:txBody>
              <a:bodyPr wrap="square" rtlCol="0" anchor="t">
                <a:spAutoFit/>
              </a:bodyPr>
              <a:lstStyle/>
              <a:p>
                <a:pPr fontAlgn="auto">
                  <a:lnSpc>
                    <a:spcPct val="130000"/>
                  </a:lnSpc>
                </a:pPr>
                <a:r>
                  <a:rPr lang="zh-CN" altLang="en-US" sz="1400" dirty="0">
                    <a:solidFill>
                      <a:schemeClr val="tx1">
                        <a:lumMod val="75000"/>
                        <a:lumOff val="25000"/>
                      </a:schemeClr>
                    </a:solidFill>
                    <a:cs typeface="+mn-ea"/>
                    <a:sym typeface="+mn-lt"/>
                  </a:rPr>
                  <a:t>砷中毒主要为慢性中毒。在职业活动中较长时期接触砷化物而引起以皮肤、肝脏损害的全身性疾病，职业性急性中毒十分罕见，多为误服或自杀引起</a:t>
                </a:r>
              </a:p>
            </p:txBody>
          </p:sp>
        </p:grpSp>
      </p:grpSp>
      <p:grpSp>
        <p:nvGrpSpPr>
          <p:cNvPr id="37" name="组合 36"/>
          <p:cNvGrpSpPr/>
          <p:nvPr/>
        </p:nvGrpSpPr>
        <p:grpSpPr>
          <a:xfrm>
            <a:off x="8169910" y="1448435"/>
            <a:ext cx="3602355" cy="2114550"/>
            <a:chOff x="12866" y="2281"/>
            <a:chExt cx="5673" cy="3330"/>
          </a:xfrm>
        </p:grpSpPr>
        <p:grpSp>
          <p:nvGrpSpPr>
            <p:cNvPr id="32" name="组合 31"/>
            <p:cNvGrpSpPr/>
            <p:nvPr/>
          </p:nvGrpSpPr>
          <p:grpSpPr>
            <a:xfrm>
              <a:off x="12866" y="2281"/>
              <a:ext cx="1953" cy="3330"/>
              <a:chOff x="12866" y="2407"/>
              <a:chExt cx="1953" cy="3330"/>
            </a:xfrm>
          </p:grpSpPr>
          <p:sp>
            <p:nvSpPr>
              <p:cNvPr id="25" name="Text Placeholder 3"/>
              <p:cNvSpPr txBox="1"/>
              <p:nvPr/>
            </p:nvSpPr>
            <p:spPr>
              <a:xfrm>
                <a:off x="12913" y="2407"/>
                <a:ext cx="1906" cy="1744"/>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7200" b="1" i="0" u="none" strike="noStrike" kern="1200" cap="none" spc="0" normalizeH="0" baseline="0" noProof="0" dirty="0" smtClean="0">
                    <a:ln>
                      <a:noFill/>
                    </a:ln>
                    <a:solidFill>
                      <a:schemeClr val="bg1">
                        <a:lumMod val="50000"/>
                      </a:schemeClr>
                    </a:solidFill>
                    <a:effectLst/>
                    <a:uLnTx/>
                    <a:uFillTx/>
                    <a:cs typeface="+mn-ea"/>
                    <a:sym typeface="+mn-lt"/>
                  </a:rPr>
                  <a:t>03</a:t>
                </a:r>
              </a:p>
            </p:txBody>
          </p:sp>
          <p:grpSp>
            <p:nvGrpSpPr>
              <p:cNvPr id="6163" name="Group 19"/>
              <p:cNvGrpSpPr>
                <a:grpSpLocks noChangeAspect="1"/>
              </p:cNvGrpSpPr>
              <p:nvPr/>
            </p:nvGrpSpPr>
            <p:grpSpPr bwMode="auto">
              <a:xfrm>
                <a:off x="12866" y="4187"/>
                <a:ext cx="1560" cy="1551"/>
                <a:chOff x="3008" y="1466"/>
                <a:chExt cx="540" cy="537"/>
              </a:xfrm>
              <a:solidFill>
                <a:srgbClr val="0070C0"/>
              </a:solidFill>
            </p:grpSpPr>
            <p:sp>
              <p:nvSpPr>
                <p:cNvPr id="6164" name="Freeform 20"/>
                <p:cNvSpPr>
                  <a:spLocks noEditPoints="1"/>
                </p:cNvSpPr>
                <p:nvPr/>
              </p:nvSpPr>
              <p:spPr bwMode="auto">
                <a:xfrm>
                  <a:off x="3208" y="1594"/>
                  <a:ext cx="340" cy="310"/>
                </a:xfrm>
                <a:custGeom>
                  <a:avLst/>
                  <a:gdLst/>
                  <a:ahLst/>
                  <a:cxnLst>
                    <a:cxn ang="0">
                      <a:pos x="274" y="68"/>
                    </a:cxn>
                    <a:cxn ang="0">
                      <a:pos x="73" y="40"/>
                    </a:cxn>
                    <a:cxn ang="0">
                      <a:pos x="0" y="0"/>
                    </a:cxn>
                    <a:cxn ang="0">
                      <a:pos x="0" y="240"/>
                    </a:cxn>
                    <a:cxn ang="0">
                      <a:pos x="14" y="223"/>
                    </a:cxn>
                    <a:cxn ang="0">
                      <a:pos x="66" y="208"/>
                    </a:cxn>
                    <a:cxn ang="0">
                      <a:pos x="81" y="209"/>
                    </a:cxn>
                    <a:cxn ang="0">
                      <a:pos x="96" y="209"/>
                    </a:cxn>
                    <a:cxn ang="0">
                      <a:pos x="112" y="208"/>
                    </a:cxn>
                    <a:cxn ang="0">
                      <a:pos x="116" y="208"/>
                    </a:cxn>
                    <a:cxn ang="0">
                      <a:pos x="145" y="227"/>
                    </a:cxn>
                    <a:cxn ang="0">
                      <a:pos x="161" y="255"/>
                    </a:cxn>
                    <a:cxn ang="0">
                      <a:pos x="181" y="302"/>
                    </a:cxn>
                    <a:cxn ang="0">
                      <a:pos x="155" y="362"/>
                    </a:cxn>
                    <a:cxn ang="0">
                      <a:pos x="154" y="363"/>
                    </a:cxn>
                    <a:cxn ang="0">
                      <a:pos x="153" y="364"/>
                    </a:cxn>
                    <a:cxn ang="0">
                      <a:pos x="154" y="363"/>
                    </a:cxn>
                    <a:cxn ang="0">
                      <a:pos x="167" y="362"/>
                    </a:cxn>
                    <a:cxn ang="0">
                      <a:pos x="219" y="388"/>
                    </a:cxn>
                    <a:cxn ang="0">
                      <a:pos x="237" y="430"/>
                    </a:cxn>
                    <a:cxn ang="0">
                      <a:pos x="248" y="459"/>
                    </a:cxn>
                    <a:cxn ang="0">
                      <a:pos x="240" y="497"/>
                    </a:cxn>
                    <a:cxn ang="0">
                      <a:pos x="239" y="498"/>
                    </a:cxn>
                    <a:cxn ang="0">
                      <a:pos x="274" y="499"/>
                    </a:cxn>
                    <a:cxn ang="0">
                      <a:pos x="547" y="407"/>
                    </a:cxn>
                    <a:cxn ang="0">
                      <a:pos x="547" y="343"/>
                    </a:cxn>
                    <a:cxn ang="0">
                      <a:pos x="311" y="416"/>
                    </a:cxn>
                    <a:cxn ang="0">
                      <a:pos x="283" y="389"/>
                    </a:cxn>
                    <a:cxn ang="0">
                      <a:pos x="283" y="174"/>
                    </a:cxn>
                    <a:cxn ang="0">
                      <a:pos x="309" y="147"/>
                    </a:cxn>
                    <a:cxn ang="0">
                      <a:pos x="547" y="83"/>
                    </a:cxn>
                    <a:cxn ang="0">
                      <a:pos x="547" y="0"/>
                    </a:cxn>
                    <a:cxn ang="0">
                      <a:pos x="474" y="40"/>
                    </a:cxn>
                    <a:cxn ang="0">
                      <a:pos x="274" y="68"/>
                    </a:cxn>
                    <a:cxn ang="0">
                      <a:pos x="274" y="68"/>
                    </a:cxn>
                    <a:cxn ang="0">
                      <a:pos x="274" y="68"/>
                    </a:cxn>
                  </a:cxnLst>
                  <a:rect l="0" t="0" r="r" b="b"/>
                  <a:pathLst>
                    <a:path w="547" h="499">
                      <a:moveTo>
                        <a:pt x="274" y="68"/>
                      </a:moveTo>
                      <a:cubicBezTo>
                        <a:pt x="198" y="68"/>
                        <a:pt x="127" y="58"/>
                        <a:pt x="73" y="40"/>
                      </a:cubicBezTo>
                      <a:cubicBezTo>
                        <a:pt x="37" y="28"/>
                        <a:pt x="14" y="14"/>
                        <a:pt x="0" y="0"/>
                      </a:cubicBezTo>
                      <a:cubicBezTo>
                        <a:pt x="0" y="240"/>
                        <a:pt x="0" y="240"/>
                        <a:pt x="0" y="240"/>
                      </a:cubicBezTo>
                      <a:cubicBezTo>
                        <a:pt x="4" y="234"/>
                        <a:pt x="8" y="228"/>
                        <a:pt x="14" y="223"/>
                      </a:cubicBezTo>
                      <a:cubicBezTo>
                        <a:pt x="30" y="210"/>
                        <a:pt x="49" y="208"/>
                        <a:pt x="66" y="208"/>
                      </a:cubicBezTo>
                      <a:cubicBezTo>
                        <a:pt x="71" y="208"/>
                        <a:pt x="76" y="209"/>
                        <a:pt x="81" y="209"/>
                      </a:cubicBezTo>
                      <a:cubicBezTo>
                        <a:pt x="86" y="209"/>
                        <a:pt x="91" y="209"/>
                        <a:pt x="96" y="209"/>
                      </a:cubicBezTo>
                      <a:cubicBezTo>
                        <a:pt x="102" y="209"/>
                        <a:pt x="107" y="209"/>
                        <a:pt x="112" y="208"/>
                      </a:cubicBezTo>
                      <a:cubicBezTo>
                        <a:pt x="114" y="208"/>
                        <a:pt x="115" y="208"/>
                        <a:pt x="116" y="208"/>
                      </a:cubicBezTo>
                      <a:cubicBezTo>
                        <a:pt x="129" y="208"/>
                        <a:pt x="141" y="216"/>
                        <a:pt x="145" y="227"/>
                      </a:cubicBezTo>
                      <a:cubicBezTo>
                        <a:pt x="149" y="237"/>
                        <a:pt x="155" y="246"/>
                        <a:pt x="161" y="255"/>
                      </a:cubicBezTo>
                      <a:cubicBezTo>
                        <a:pt x="170" y="269"/>
                        <a:pt x="179" y="284"/>
                        <a:pt x="181" y="302"/>
                      </a:cubicBezTo>
                      <a:cubicBezTo>
                        <a:pt x="184" y="324"/>
                        <a:pt x="175" y="344"/>
                        <a:pt x="155" y="362"/>
                      </a:cubicBezTo>
                      <a:cubicBezTo>
                        <a:pt x="155" y="362"/>
                        <a:pt x="154" y="362"/>
                        <a:pt x="154" y="363"/>
                      </a:cubicBezTo>
                      <a:cubicBezTo>
                        <a:pt x="153" y="363"/>
                        <a:pt x="153" y="363"/>
                        <a:pt x="153" y="364"/>
                      </a:cubicBezTo>
                      <a:cubicBezTo>
                        <a:pt x="153" y="364"/>
                        <a:pt x="153" y="363"/>
                        <a:pt x="154" y="363"/>
                      </a:cubicBezTo>
                      <a:cubicBezTo>
                        <a:pt x="158" y="363"/>
                        <a:pt x="163" y="362"/>
                        <a:pt x="167" y="362"/>
                      </a:cubicBezTo>
                      <a:cubicBezTo>
                        <a:pt x="190" y="362"/>
                        <a:pt x="207" y="371"/>
                        <a:pt x="219" y="388"/>
                      </a:cubicBezTo>
                      <a:cubicBezTo>
                        <a:pt x="228" y="400"/>
                        <a:pt x="233" y="415"/>
                        <a:pt x="237" y="430"/>
                      </a:cubicBezTo>
                      <a:cubicBezTo>
                        <a:pt x="241" y="441"/>
                        <a:pt x="244" y="451"/>
                        <a:pt x="248" y="459"/>
                      </a:cubicBezTo>
                      <a:cubicBezTo>
                        <a:pt x="254" y="472"/>
                        <a:pt x="251" y="488"/>
                        <a:pt x="240" y="497"/>
                      </a:cubicBezTo>
                      <a:cubicBezTo>
                        <a:pt x="240" y="498"/>
                        <a:pt x="240" y="498"/>
                        <a:pt x="239" y="498"/>
                      </a:cubicBezTo>
                      <a:cubicBezTo>
                        <a:pt x="251" y="499"/>
                        <a:pt x="262" y="499"/>
                        <a:pt x="274" y="499"/>
                      </a:cubicBezTo>
                      <a:cubicBezTo>
                        <a:pt x="425" y="499"/>
                        <a:pt x="547" y="458"/>
                        <a:pt x="547" y="407"/>
                      </a:cubicBezTo>
                      <a:cubicBezTo>
                        <a:pt x="547" y="343"/>
                        <a:pt x="547" y="343"/>
                        <a:pt x="547" y="343"/>
                      </a:cubicBezTo>
                      <a:cubicBezTo>
                        <a:pt x="496" y="406"/>
                        <a:pt x="367" y="415"/>
                        <a:pt x="311" y="416"/>
                      </a:cubicBezTo>
                      <a:cubicBezTo>
                        <a:pt x="296" y="416"/>
                        <a:pt x="283" y="404"/>
                        <a:pt x="283" y="389"/>
                      </a:cubicBezTo>
                      <a:cubicBezTo>
                        <a:pt x="283" y="174"/>
                        <a:pt x="283" y="174"/>
                        <a:pt x="283" y="174"/>
                      </a:cubicBezTo>
                      <a:cubicBezTo>
                        <a:pt x="283" y="160"/>
                        <a:pt x="295" y="148"/>
                        <a:pt x="309" y="147"/>
                      </a:cubicBezTo>
                      <a:cubicBezTo>
                        <a:pt x="367" y="144"/>
                        <a:pt x="505" y="131"/>
                        <a:pt x="547" y="83"/>
                      </a:cubicBezTo>
                      <a:cubicBezTo>
                        <a:pt x="547" y="0"/>
                        <a:pt x="547" y="0"/>
                        <a:pt x="547" y="0"/>
                      </a:cubicBezTo>
                      <a:cubicBezTo>
                        <a:pt x="533" y="14"/>
                        <a:pt x="510" y="28"/>
                        <a:pt x="474" y="40"/>
                      </a:cubicBezTo>
                      <a:cubicBezTo>
                        <a:pt x="420" y="58"/>
                        <a:pt x="349" y="68"/>
                        <a:pt x="274" y="68"/>
                      </a:cubicBezTo>
                      <a:close/>
                      <a:moveTo>
                        <a:pt x="274" y="68"/>
                      </a:moveTo>
                      <a:cubicBezTo>
                        <a:pt x="274" y="68"/>
                        <a:pt x="274" y="68"/>
                        <a:pt x="274" y="68"/>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65" name="Freeform 21"/>
                <p:cNvSpPr>
                  <a:spLocks noEditPoints="1"/>
                </p:cNvSpPr>
                <p:nvPr/>
              </p:nvSpPr>
              <p:spPr bwMode="auto">
                <a:xfrm>
                  <a:off x="3211" y="1466"/>
                  <a:ext cx="335" cy="103"/>
                </a:xfrm>
                <a:custGeom>
                  <a:avLst/>
                  <a:gdLst/>
                  <a:ahLst/>
                  <a:cxnLst>
                    <a:cxn ang="0">
                      <a:pos x="270" y="0"/>
                    </a:cxn>
                    <a:cxn ang="0">
                      <a:pos x="0" y="77"/>
                    </a:cxn>
                    <a:cxn ang="0">
                      <a:pos x="74" y="137"/>
                    </a:cxn>
                    <a:cxn ang="0">
                      <a:pos x="206" y="165"/>
                    </a:cxn>
                    <a:cxn ang="0">
                      <a:pos x="269" y="167"/>
                    </a:cxn>
                    <a:cxn ang="0">
                      <a:pos x="333" y="165"/>
                    </a:cxn>
                    <a:cxn ang="0">
                      <a:pos x="465" y="137"/>
                    </a:cxn>
                    <a:cxn ang="0">
                      <a:pos x="539" y="77"/>
                    </a:cxn>
                    <a:cxn ang="0">
                      <a:pos x="270" y="0"/>
                    </a:cxn>
                    <a:cxn ang="0">
                      <a:pos x="270" y="0"/>
                    </a:cxn>
                    <a:cxn ang="0">
                      <a:pos x="270" y="0"/>
                    </a:cxn>
                  </a:cxnLst>
                  <a:rect l="0" t="0" r="r" b="b"/>
                  <a:pathLst>
                    <a:path w="539" h="167">
                      <a:moveTo>
                        <a:pt x="270" y="0"/>
                      </a:moveTo>
                      <a:cubicBezTo>
                        <a:pt x="133" y="0"/>
                        <a:pt x="20" y="34"/>
                        <a:pt x="0" y="77"/>
                      </a:cubicBezTo>
                      <a:cubicBezTo>
                        <a:pt x="2" y="98"/>
                        <a:pt x="30" y="120"/>
                        <a:pt x="74" y="137"/>
                      </a:cubicBezTo>
                      <a:cubicBezTo>
                        <a:pt x="111" y="151"/>
                        <a:pt x="157" y="160"/>
                        <a:pt x="206" y="165"/>
                      </a:cubicBezTo>
                      <a:cubicBezTo>
                        <a:pt x="227" y="166"/>
                        <a:pt x="248" y="167"/>
                        <a:pt x="269" y="167"/>
                      </a:cubicBezTo>
                      <a:cubicBezTo>
                        <a:pt x="291" y="167"/>
                        <a:pt x="312" y="166"/>
                        <a:pt x="333" y="165"/>
                      </a:cubicBezTo>
                      <a:cubicBezTo>
                        <a:pt x="382" y="160"/>
                        <a:pt x="428" y="151"/>
                        <a:pt x="465" y="137"/>
                      </a:cubicBezTo>
                      <a:cubicBezTo>
                        <a:pt x="509" y="120"/>
                        <a:pt x="537" y="98"/>
                        <a:pt x="539" y="77"/>
                      </a:cubicBezTo>
                      <a:cubicBezTo>
                        <a:pt x="519" y="34"/>
                        <a:pt x="406" y="0"/>
                        <a:pt x="270" y="0"/>
                      </a:cubicBezTo>
                      <a:close/>
                      <a:moveTo>
                        <a:pt x="270" y="0"/>
                      </a:moveTo>
                      <a:cubicBezTo>
                        <a:pt x="270" y="0"/>
                        <a:pt x="270" y="0"/>
                        <a:pt x="270" y="0"/>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66" name="Freeform 22"/>
                <p:cNvSpPr>
                  <a:spLocks noEditPoints="1"/>
                </p:cNvSpPr>
                <p:nvPr/>
              </p:nvSpPr>
              <p:spPr bwMode="auto">
                <a:xfrm>
                  <a:off x="3208" y="1538"/>
                  <a:ext cx="340" cy="84"/>
                </a:xfrm>
                <a:custGeom>
                  <a:avLst/>
                  <a:gdLst/>
                  <a:ahLst/>
                  <a:cxnLst>
                    <a:cxn ang="0">
                      <a:pos x="476" y="42"/>
                    </a:cxn>
                    <a:cxn ang="0">
                      <a:pos x="456" y="49"/>
                    </a:cxn>
                    <a:cxn ang="0">
                      <a:pos x="274" y="74"/>
                    </a:cxn>
                    <a:cxn ang="0">
                      <a:pos x="91" y="49"/>
                    </a:cxn>
                    <a:cxn ang="0">
                      <a:pos x="71" y="42"/>
                    </a:cxn>
                    <a:cxn ang="0">
                      <a:pos x="0" y="0"/>
                    </a:cxn>
                    <a:cxn ang="0">
                      <a:pos x="0" y="45"/>
                    </a:cxn>
                    <a:cxn ang="0">
                      <a:pos x="0" y="49"/>
                    </a:cxn>
                    <a:cxn ang="0">
                      <a:pos x="274" y="136"/>
                    </a:cxn>
                    <a:cxn ang="0">
                      <a:pos x="547" y="49"/>
                    </a:cxn>
                    <a:cxn ang="0">
                      <a:pos x="547" y="45"/>
                    </a:cxn>
                    <a:cxn ang="0">
                      <a:pos x="547" y="0"/>
                    </a:cxn>
                    <a:cxn ang="0">
                      <a:pos x="476" y="42"/>
                    </a:cxn>
                    <a:cxn ang="0">
                      <a:pos x="476" y="42"/>
                    </a:cxn>
                    <a:cxn ang="0">
                      <a:pos x="476" y="42"/>
                    </a:cxn>
                  </a:cxnLst>
                  <a:rect l="0" t="0" r="r" b="b"/>
                  <a:pathLst>
                    <a:path w="547" h="136">
                      <a:moveTo>
                        <a:pt x="476" y="42"/>
                      </a:moveTo>
                      <a:cubicBezTo>
                        <a:pt x="470" y="44"/>
                        <a:pt x="463" y="47"/>
                        <a:pt x="456" y="49"/>
                      </a:cubicBezTo>
                      <a:cubicBezTo>
                        <a:pt x="405" y="65"/>
                        <a:pt x="341" y="74"/>
                        <a:pt x="274" y="74"/>
                      </a:cubicBezTo>
                      <a:cubicBezTo>
                        <a:pt x="207" y="74"/>
                        <a:pt x="142" y="65"/>
                        <a:pt x="91" y="49"/>
                      </a:cubicBezTo>
                      <a:cubicBezTo>
                        <a:pt x="84" y="47"/>
                        <a:pt x="77" y="44"/>
                        <a:pt x="71" y="42"/>
                      </a:cubicBezTo>
                      <a:cubicBezTo>
                        <a:pt x="39" y="30"/>
                        <a:pt x="15" y="16"/>
                        <a:pt x="0" y="0"/>
                      </a:cubicBezTo>
                      <a:cubicBezTo>
                        <a:pt x="0" y="45"/>
                        <a:pt x="0" y="45"/>
                        <a:pt x="0" y="45"/>
                      </a:cubicBezTo>
                      <a:cubicBezTo>
                        <a:pt x="0" y="46"/>
                        <a:pt x="0" y="47"/>
                        <a:pt x="0" y="49"/>
                      </a:cubicBezTo>
                      <a:cubicBezTo>
                        <a:pt x="6" y="98"/>
                        <a:pt x="126" y="136"/>
                        <a:pt x="274" y="136"/>
                      </a:cubicBezTo>
                      <a:cubicBezTo>
                        <a:pt x="421" y="136"/>
                        <a:pt x="541" y="97"/>
                        <a:pt x="547" y="49"/>
                      </a:cubicBezTo>
                      <a:cubicBezTo>
                        <a:pt x="547" y="47"/>
                        <a:pt x="547" y="46"/>
                        <a:pt x="547" y="45"/>
                      </a:cubicBezTo>
                      <a:cubicBezTo>
                        <a:pt x="547" y="0"/>
                        <a:pt x="547" y="0"/>
                        <a:pt x="547" y="0"/>
                      </a:cubicBezTo>
                      <a:cubicBezTo>
                        <a:pt x="532" y="16"/>
                        <a:pt x="508" y="30"/>
                        <a:pt x="476" y="42"/>
                      </a:cubicBezTo>
                      <a:close/>
                      <a:moveTo>
                        <a:pt x="476" y="42"/>
                      </a:moveTo>
                      <a:cubicBezTo>
                        <a:pt x="476" y="42"/>
                        <a:pt x="476" y="42"/>
                        <a:pt x="476" y="42"/>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67" name="Freeform 23"/>
                <p:cNvSpPr>
                  <a:spLocks noEditPoints="1"/>
                </p:cNvSpPr>
                <p:nvPr/>
              </p:nvSpPr>
              <p:spPr bwMode="auto">
                <a:xfrm>
                  <a:off x="3085" y="1705"/>
                  <a:ext cx="31" cy="31"/>
                </a:xfrm>
                <a:custGeom>
                  <a:avLst/>
                  <a:gdLst/>
                  <a:ahLst/>
                  <a:cxnLst>
                    <a:cxn ang="0">
                      <a:pos x="15" y="44"/>
                    </a:cxn>
                    <a:cxn ang="0">
                      <a:pos x="45" y="35"/>
                    </a:cxn>
                    <a:cxn ang="0">
                      <a:pos x="35" y="5"/>
                    </a:cxn>
                    <a:cxn ang="0">
                      <a:pos x="6" y="15"/>
                    </a:cxn>
                    <a:cxn ang="0">
                      <a:pos x="15" y="44"/>
                    </a:cxn>
                    <a:cxn ang="0">
                      <a:pos x="15" y="44"/>
                    </a:cxn>
                    <a:cxn ang="0">
                      <a:pos x="15" y="44"/>
                    </a:cxn>
                  </a:cxnLst>
                  <a:rect l="0" t="0" r="r" b="b"/>
                  <a:pathLst>
                    <a:path w="50" h="50">
                      <a:moveTo>
                        <a:pt x="15" y="44"/>
                      </a:moveTo>
                      <a:cubicBezTo>
                        <a:pt x="26" y="50"/>
                        <a:pt x="39" y="45"/>
                        <a:pt x="45" y="35"/>
                      </a:cubicBezTo>
                      <a:cubicBezTo>
                        <a:pt x="50" y="24"/>
                        <a:pt x="46" y="11"/>
                        <a:pt x="35" y="5"/>
                      </a:cubicBezTo>
                      <a:cubicBezTo>
                        <a:pt x="24" y="0"/>
                        <a:pt x="11" y="4"/>
                        <a:pt x="6" y="15"/>
                      </a:cubicBezTo>
                      <a:cubicBezTo>
                        <a:pt x="0" y="25"/>
                        <a:pt x="5" y="39"/>
                        <a:pt x="15" y="44"/>
                      </a:cubicBezTo>
                      <a:close/>
                      <a:moveTo>
                        <a:pt x="15" y="44"/>
                      </a:moveTo>
                      <a:cubicBezTo>
                        <a:pt x="15" y="44"/>
                        <a:pt x="15" y="44"/>
                        <a:pt x="15" y="44"/>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68" name="Freeform 24"/>
                <p:cNvSpPr>
                  <a:spLocks noEditPoints="1"/>
                </p:cNvSpPr>
                <p:nvPr/>
              </p:nvSpPr>
              <p:spPr bwMode="auto">
                <a:xfrm>
                  <a:off x="3008" y="1662"/>
                  <a:ext cx="75" cy="72"/>
                </a:xfrm>
                <a:custGeom>
                  <a:avLst/>
                  <a:gdLst/>
                  <a:ahLst/>
                  <a:cxnLst>
                    <a:cxn ang="0">
                      <a:pos x="45" y="115"/>
                    </a:cxn>
                    <a:cxn ang="0">
                      <a:pos x="110" y="100"/>
                    </a:cxn>
                    <a:cxn ang="0">
                      <a:pos x="113" y="96"/>
                    </a:cxn>
                    <a:cxn ang="0">
                      <a:pos x="109" y="86"/>
                    </a:cxn>
                    <a:cxn ang="0">
                      <a:pos x="59" y="67"/>
                    </a:cxn>
                    <a:cxn ang="0">
                      <a:pos x="59" y="66"/>
                    </a:cxn>
                    <a:cxn ang="0">
                      <a:pos x="59" y="66"/>
                    </a:cxn>
                    <a:cxn ang="0">
                      <a:pos x="111" y="78"/>
                    </a:cxn>
                    <a:cxn ang="0">
                      <a:pos x="120" y="72"/>
                    </a:cxn>
                    <a:cxn ang="0">
                      <a:pos x="120" y="67"/>
                    </a:cxn>
                    <a:cxn ang="0">
                      <a:pos x="74" y="18"/>
                    </a:cxn>
                    <a:cxn ang="0">
                      <a:pos x="21" y="29"/>
                    </a:cxn>
                    <a:cxn ang="0">
                      <a:pos x="3" y="46"/>
                    </a:cxn>
                    <a:cxn ang="0">
                      <a:pos x="1" y="49"/>
                    </a:cxn>
                    <a:cxn ang="0">
                      <a:pos x="1" y="53"/>
                    </a:cxn>
                    <a:cxn ang="0">
                      <a:pos x="7" y="76"/>
                    </a:cxn>
                    <a:cxn ang="0">
                      <a:pos x="45" y="115"/>
                    </a:cxn>
                    <a:cxn ang="0">
                      <a:pos x="45" y="115"/>
                    </a:cxn>
                    <a:cxn ang="0">
                      <a:pos x="45" y="115"/>
                    </a:cxn>
                  </a:cxnLst>
                  <a:rect l="0" t="0" r="r" b="b"/>
                  <a:pathLst>
                    <a:path w="121" h="116">
                      <a:moveTo>
                        <a:pt x="45" y="115"/>
                      </a:moveTo>
                      <a:cubicBezTo>
                        <a:pt x="54" y="115"/>
                        <a:pt x="93" y="110"/>
                        <a:pt x="110" y="100"/>
                      </a:cubicBezTo>
                      <a:cubicBezTo>
                        <a:pt x="112" y="99"/>
                        <a:pt x="113" y="98"/>
                        <a:pt x="113" y="96"/>
                      </a:cubicBezTo>
                      <a:cubicBezTo>
                        <a:pt x="115" y="92"/>
                        <a:pt x="113" y="88"/>
                        <a:pt x="109" y="86"/>
                      </a:cubicBezTo>
                      <a:cubicBezTo>
                        <a:pt x="59" y="67"/>
                        <a:pt x="59" y="67"/>
                        <a:pt x="59" y="67"/>
                      </a:cubicBezTo>
                      <a:cubicBezTo>
                        <a:pt x="59" y="67"/>
                        <a:pt x="58" y="67"/>
                        <a:pt x="59" y="66"/>
                      </a:cubicBezTo>
                      <a:cubicBezTo>
                        <a:pt x="59" y="66"/>
                        <a:pt x="59" y="66"/>
                        <a:pt x="59" y="66"/>
                      </a:cubicBezTo>
                      <a:cubicBezTo>
                        <a:pt x="111" y="78"/>
                        <a:pt x="111" y="78"/>
                        <a:pt x="111" y="78"/>
                      </a:cubicBezTo>
                      <a:cubicBezTo>
                        <a:pt x="115" y="78"/>
                        <a:pt x="119" y="76"/>
                        <a:pt x="120" y="72"/>
                      </a:cubicBezTo>
                      <a:cubicBezTo>
                        <a:pt x="121" y="71"/>
                        <a:pt x="121" y="69"/>
                        <a:pt x="120" y="67"/>
                      </a:cubicBezTo>
                      <a:cubicBezTo>
                        <a:pt x="112" y="49"/>
                        <a:pt x="82" y="23"/>
                        <a:pt x="74" y="18"/>
                      </a:cubicBezTo>
                      <a:cubicBezTo>
                        <a:pt x="50" y="0"/>
                        <a:pt x="36" y="14"/>
                        <a:pt x="21" y="29"/>
                      </a:cubicBezTo>
                      <a:cubicBezTo>
                        <a:pt x="16" y="35"/>
                        <a:pt x="10" y="41"/>
                        <a:pt x="3" y="46"/>
                      </a:cubicBezTo>
                      <a:cubicBezTo>
                        <a:pt x="2" y="46"/>
                        <a:pt x="1" y="47"/>
                        <a:pt x="1" y="49"/>
                      </a:cubicBezTo>
                      <a:cubicBezTo>
                        <a:pt x="0" y="50"/>
                        <a:pt x="0" y="52"/>
                        <a:pt x="1" y="53"/>
                      </a:cubicBezTo>
                      <a:cubicBezTo>
                        <a:pt x="4" y="61"/>
                        <a:pt x="6" y="69"/>
                        <a:pt x="7" y="76"/>
                      </a:cubicBezTo>
                      <a:cubicBezTo>
                        <a:pt x="11" y="97"/>
                        <a:pt x="15" y="116"/>
                        <a:pt x="45" y="115"/>
                      </a:cubicBezTo>
                      <a:close/>
                      <a:moveTo>
                        <a:pt x="45" y="115"/>
                      </a:moveTo>
                      <a:cubicBezTo>
                        <a:pt x="45" y="115"/>
                        <a:pt x="45" y="115"/>
                        <a:pt x="45" y="115"/>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69" name="Freeform 25"/>
                <p:cNvSpPr>
                  <a:spLocks noEditPoints="1"/>
                </p:cNvSpPr>
                <p:nvPr/>
              </p:nvSpPr>
              <p:spPr bwMode="auto">
                <a:xfrm>
                  <a:off x="3029" y="1733"/>
                  <a:ext cx="68" cy="72"/>
                </a:xfrm>
                <a:custGeom>
                  <a:avLst/>
                  <a:gdLst/>
                  <a:ahLst/>
                  <a:cxnLst>
                    <a:cxn ang="0">
                      <a:pos x="98" y="88"/>
                    </a:cxn>
                    <a:cxn ang="0">
                      <a:pos x="99" y="87"/>
                    </a:cxn>
                    <a:cxn ang="0">
                      <a:pos x="106" y="58"/>
                    </a:cxn>
                    <a:cxn ang="0">
                      <a:pos x="109" y="22"/>
                    </a:cxn>
                    <a:cxn ang="0">
                      <a:pos x="103" y="16"/>
                    </a:cxn>
                    <a:cxn ang="0">
                      <a:pos x="95" y="18"/>
                    </a:cxn>
                    <a:cxn ang="0">
                      <a:pos x="59" y="57"/>
                    </a:cxn>
                    <a:cxn ang="0">
                      <a:pos x="58" y="57"/>
                    </a:cxn>
                    <a:cxn ang="0">
                      <a:pos x="58" y="56"/>
                    </a:cxn>
                    <a:cxn ang="0">
                      <a:pos x="58" y="56"/>
                    </a:cxn>
                    <a:cxn ang="0">
                      <a:pos x="89" y="12"/>
                    </a:cxn>
                    <a:cxn ang="0">
                      <a:pos x="90" y="10"/>
                    </a:cxn>
                    <a:cxn ang="0">
                      <a:pos x="88" y="3"/>
                    </a:cxn>
                    <a:cxn ang="0">
                      <a:pos x="82" y="0"/>
                    </a:cxn>
                    <a:cxn ang="0">
                      <a:pos x="19" y="24"/>
                    </a:cxn>
                    <a:cxn ang="0">
                      <a:pos x="3" y="42"/>
                    </a:cxn>
                    <a:cxn ang="0">
                      <a:pos x="10" y="77"/>
                    </a:cxn>
                    <a:cxn ang="0">
                      <a:pos x="18" y="100"/>
                    </a:cxn>
                    <a:cxn ang="0">
                      <a:pos x="24" y="105"/>
                    </a:cxn>
                    <a:cxn ang="0">
                      <a:pos x="48" y="108"/>
                    </a:cxn>
                    <a:cxn ang="0">
                      <a:pos x="98" y="88"/>
                    </a:cxn>
                    <a:cxn ang="0">
                      <a:pos x="98" y="88"/>
                    </a:cxn>
                    <a:cxn ang="0">
                      <a:pos x="98" y="88"/>
                    </a:cxn>
                  </a:cxnLst>
                  <a:rect l="0" t="0" r="r" b="b"/>
                  <a:pathLst>
                    <a:path w="110" h="116">
                      <a:moveTo>
                        <a:pt x="98" y="88"/>
                      </a:moveTo>
                      <a:cubicBezTo>
                        <a:pt x="98" y="88"/>
                        <a:pt x="99" y="88"/>
                        <a:pt x="99" y="87"/>
                      </a:cubicBezTo>
                      <a:cubicBezTo>
                        <a:pt x="100" y="83"/>
                        <a:pt x="103" y="72"/>
                        <a:pt x="106" y="58"/>
                      </a:cubicBezTo>
                      <a:cubicBezTo>
                        <a:pt x="108" y="47"/>
                        <a:pt x="110" y="32"/>
                        <a:pt x="109" y="22"/>
                      </a:cubicBezTo>
                      <a:cubicBezTo>
                        <a:pt x="108" y="19"/>
                        <a:pt x="106" y="16"/>
                        <a:pt x="103" y="16"/>
                      </a:cubicBezTo>
                      <a:cubicBezTo>
                        <a:pt x="100" y="15"/>
                        <a:pt x="97" y="16"/>
                        <a:pt x="95" y="18"/>
                      </a:cubicBezTo>
                      <a:cubicBezTo>
                        <a:pt x="59" y="57"/>
                        <a:pt x="59" y="57"/>
                        <a:pt x="59" y="57"/>
                      </a:cubicBezTo>
                      <a:cubicBezTo>
                        <a:pt x="59" y="57"/>
                        <a:pt x="59" y="57"/>
                        <a:pt x="58" y="57"/>
                      </a:cubicBezTo>
                      <a:cubicBezTo>
                        <a:pt x="58" y="57"/>
                        <a:pt x="58" y="57"/>
                        <a:pt x="58" y="56"/>
                      </a:cubicBezTo>
                      <a:cubicBezTo>
                        <a:pt x="58" y="56"/>
                        <a:pt x="58" y="56"/>
                        <a:pt x="58" y="56"/>
                      </a:cubicBezTo>
                      <a:cubicBezTo>
                        <a:pt x="89" y="12"/>
                        <a:pt x="89" y="12"/>
                        <a:pt x="89" y="12"/>
                      </a:cubicBezTo>
                      <a:cubicBezTo>
                        <a:pt x="89" y="12"/>
                        <a:pt x="89" y="11"/>
                        <a:pt x="90" y="10"/>
                      </a:cubicBezTo>
                      <a:cubicBezTo>
                        <a:pt x="90" y="8"/>
                        <a:pt x="90" y="5"/>
                        <a:pt x="88" y="3"/>
                      </a:cubicBezTo>
                      <a:cubicBezTo>
                        <a:pt x="87" y="1"/>
                        <a:pt x="85" y="0"/>
                        <a:pt x="82" y="0"/>
                      </a:cubicBezTo>
                      <a:cubicBezTo>
                        <a:pt x="62" y="1"/>
                        <a:pt x="27" y="19"/>
                        <a:pt x="19" y="24"/>
                      </a:cubicBezTo>
                      <a:cubicBezTo>
                        <a:pt x="11" y="29"/>
                        <a:pt x="6" y="35"/>
                        <a:pt x="3" y="42"/>
                      </a:cubicBezTo>
                      <a:cubicBezTo>
                        <a:pt x="0" y="53"/>
                        <a:pt x="5" y="65"/>
                        <a:pt x="10" y="77"/>
                      </a:cubicBezTo>
                      <a:cubicBezTo>
                        <a:pt x="13" y="85"/>
                        <a:pt x="16" y="92"/>
                        <a:pt x="18" y="100"/>
                      </a:cubicBezTo>
                      <a:cubicBezTo>
                        <a:pt x="19" y="103"/>
                        <a:pt x="21" y="105"/>
                        <a:pt x="24" y="105"/>
                      </a:cubicBezTo>
                      <a:cubicBezTo>
                        <a:pt x="32" y="105"/>
                        <a:pt x="40" y="107"/>
                        <a:pt x="48" y="108"/>
                      </a:cubicBezTo>
                      <a:cubicBezTo>
                        <a:pt x="69" y="112"/>
                        <a:pt x="88" y="116"/>
                        <a:pt x="98" y="88"/>
                      </a:cubicBezTo>
                      <a:close/>
                      <a:moveTo>
                        <a:pt x="98" y="88"/>
                      </a:moveTo>
                      <a:cubicBezTo>
                        <a:pt x="98" y="88"/>
                        <a:pt x="98" y="88"/>
                        <a:pt x="98" y="88"/>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70" name="Freeform 26"/>
                <p:cNvSpPr>
                  <a:spLocks noEditPoints="1"/>
                </p:cNvSpPr>
                <p:nvPr/>
              </p:nvSpPr>
              <p:spPr bwMode="auto">
                <a:xfrm>
                  <a:off x="3121" y="1660"/>
                  <a:ext cx="74" cy="70"/>
                </a:xfrm>
                <a:custGeom>
                  <a:avLst/>
                  <a:gdLst/>
                  <a:ahLst/>
                  <a:cxnLst>
                    <a:cxn ang="0">
                      <a:pos x="62" y="67"/>
                    </a:cxn>
                    <a:cxn ang="0">
                      <a:pos x="13" y="89"/>
                    </a:cxn>
                    <a:cxn ang="0">
                      <a:pos x="9" y="94"/>
                    </a:cxn>
                    <a:cxn ang="0">
                      <a:pos x="13" y="103"/>
                    </a:cxn>
                    <a:cxn ang="0">
                      <a:pos x="79" y="114"/>
                    </a:cxn>
                    <a:cxn ang="0">
                      <a:pos x="110" y="94"/>
                    </a:cxn>
                    <a:cxn ang="0">
                      <a:pos x="114" y="73"/>
                    </a:cxn>
                    <a:cxn ang="0">
                      <a:pos x="119" y="50"/>
                    </a:cxn>
                    <a:cxn ang="0">
                      <a:pos x="116" y="42"/>
                    </a:cxn>
                    <a:cxn ang="0">
                      <a:pos x="97" y="27"/>
                    </a:cxn>
                    <a:cxn ang="0">
                      <a:pos x="44" y="19"/>
                    </a:cxn>
                    <a:cxn ang="0">
                      <a:pos x="1" y="71"/>
                    </a:cxn>
                    <a:cxn ang="0">
                      <a:pos x="3" y="79"/>
                    </a:cxn>
                    <a:cxn ang="0">
                      <a:pos x="10" y="81"/>
                    </a:cxn>
                    <a:cxn ang="0">
                      <a:pos x="62" y="66"/>
                    </a:cxn>
                    <a:cxn ang="0">
                      <a:pos x="62" y="66"/>
                    </a:cxn>
                    <a:cxn ang="0">
                      <a:pos x="62" y="67"/>
                    </a:cxn>
                    <a:cxn ang="0">
                      <a:pos x="62" y="67"/>
                    </a:cxn>
                    <a:cxn ang="0">
                      <a:pos x="62" y="67"/>
                    </a:cxn>
                    <a:cxn ang="0">
                      <a:pos x="62" y="67"/>
                    </a:cxn>
                  </a:cxnLst>
                  <a:rect l="0" t="0" r="r" b="b"/>
                  <a:pathLst>
                    <a:path w="120" h="114">
                      <a:moveTo>
                        <a:pt x="62" y="67"/>
                      </a:moveTo>
                      <a:cubicBezTo>
                        <a:pt x="13" y="89"/>
                        <a:pt x="13" y="89"/>
                        <a:pt x="13" y="89"/>
                      </a:cubicBezTo>
                      <a:cubicBezTo>
                        <a:pt x="11" y="90"/>
                        <a:pt x="10" y="92"/>
                        <a:pt x="9" y="94"/>
                      </a:cubicBezTo>
                      <a:cubicBezTo>
                        <a:pt x="8" y="97"/>
                        <a:pt x="10" y="101"/>
                        <a:pt x="13" y="103"/>
                      </a:cubicBezTo>
                      <a:cubicBezTo>
                        <a:pt x="30" y="112"/>
                        <a:pt x="70" y="114"/>
                        <a:pt x="79" y="114"/>
                      </a:cubicBezTo>
                      <a:cubicBezTo>
                        <a:pt x="96" y="114"/>
                        <a:pt x="105" y="108"/>
                        <a:pt x="110" y="94"/>
                      </a:cubicBezTo>
                      <a:cubicBezTo>
                        <a:pt x="112" y="88"/>
                        <a:pt x="113" y="81"/>
                        <a:pt x="114" y="73"/>
                      </a:cubicBezTo>
                      <a:cubicBezTo>
                        <a:pt x="115" y="65"/>
                        <a:pt x="116" y="57"/>
                        <a:pt x="119" y="50"/>
                      </a:cubicBezTo>
                      <a:cubicBezTo>
                        <a:pt x="120" y="47"/>
                        <a:pt x="119" y="44"/>
                        <a:pt x="116" y="42"/>
                      </a:cubicBezTo>
                      <a:cubicBezTo>
                        <a:pt x="109" y="38"/>
                        <a:pt x="103" y="33"/>
                        <a:pt x="97" y="27"/>
                      </a:cubicBezTo>
                      <a:cubicBezTo>
                        <a:pt x="81" y="13"/>
                        <a:pt x="67" y="0"/>
                        <a:pt x="44" y="19"/>
                      </a:cubicBezTo>
                      <a:cubicBezTo>
                        <a:pt x="37" y="25"/>
                        <a:pt x="8" y="52"/>
                        <a:pt x="1" y="71"/>
                      </a:cubicBezTo>
                      <a:cubicBezTo>
                        <a:pt x="0" y="73"/>
                        <a:pt x="1" y="76"/>
                        <a:pt x="3" y="79"/>
                      </a:cubicBezTo>
                      <a:cubicBezTo>
                        <a:pt x="5" y="81"/>
                        <a:pt x="8" y="82"/>
                        <a:pt x="10" y="81"/>
                      </a:cubicBezTo>
                      <a:cubicBezTo>
                        <a:pt x="62" y="66"/>
                        <a:pt x="62" y="66"/>
                        <a:pt x="62" y="66"/>
                      </a:cubicBezTo>
                      <a:cubicBezTo>
                        <a:pt x="62" y="66"/>
                        <a:pt x="62" y="66"/>
                        <a:pt x="62" y="66"/>
                      </a:cubicBezTo>
                      <a:cubicBezTo>
                        <a:pt x="62" y="66"/>
                        <a:pt x="62" y="66"/>
                        <a:pt x="62" y="67"/>
                      </a:cubicBezTo>
                      <a:cubicBezTo>
                        <a:pt x="62" y="67"/>
                        <a:pt x="62" y="67"/>
                        <a:pt x="62" y="67"/>
                      </a:cubicBezTo>
                      <a:close/>
                      <a:moveTo>
                        <a:pt x="62" y="67"/>
                      </a:moveTo>
                      <a:cubicBezTo>
                        <a:pt x="62" y="67"/>
                        <a:pt x="62" y="67"/>
                        <a:pt x="62" y="67"/>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71" name="Freeform 27"/>
                <p:cNvSpPr>
                  <a:spLocks noEditPoints="1"/>
                </p:cNvSpPr>
                <p:nvPr/>
              </p:nvSpPr>
              <p:spPr bwMode="auto">
                <a:xfrm>
                  <a:off x="3067" y="1623"/>
                  <a:ext cx="72" cy="76"/>
                </a:xfrm>
                <a:custGeom>
                  <a:avLst/>
                  <a:gdLst/>
                  <a:ahLst/>
                  <a:cxnLst>
                    <a:cxn ang="0">
                      <a:pos x="78" y="13"/>
                    </a:cxn>
                    <a:cxn ang="0">
                      <a:pos x="57" y="1"/>
                    </a:cxn>
                    <a:cxn ang="0">
                      <a:pos x="49" y="2"/>
                    </a:cxn>
                    <a:cxn ang="0">
                      <a:pos x="29" y="15"/>
                    </a:cxn>
                    <a:cxn ang="0">
                      <a:pos x="2" y="39"/>
                    </a:cxn>
                    <a:cxn ang="0">
                      <a:pos x="4" y="63"/>
                    </a:cxn>
                    <a:cxn ang="0">
                      <a:pos x="39" y="120"/>
                    </a:cxn>
                    <a:cxn ang="0">
                      <a:pos x="46" y="121"/>
                    </a:cxn>
                    <a:cxn ang="0">
                      <a:pos x="51" y="116"/>
                    </a:cxn>
                    <a:cxn ang="0">
                      <a:pos x="52" y="114"/>
                    </a:cxn>
                    <a:cxn ang="0">
                      <a:pos x="55" y="61"/>
                    </a:cxn>
                    <a:cxn ang="0">
                      <a:pos x="55" y="61"/>
                    </a:cxn>
                    <a:cxn ang="0">
                      <a:pos x="55" y="60"/>
                    </a:cxn>
                    <a:cxn ang="0">
                      <a:pos x="55" y="61"/>
                    </a:cxn>
                    <a:cxn ang="0">
                      <a:pos x="61" y="114"/>
                    </a:cxn>
                    <a:cxn ang="0">
                      <a:pos x="66" y="121"/>
                    </a:cxn>
                    <a:cxn ang="0">
                      <a:pos x="74" y="119"/>
                    </a:cxn>
                    <a:cxn ang="0">
                      <a:pos x="94" y="89"/>
                    </a:cxn>
                    <a:cxn ang="0">
                      <a:pos x="106" y="61"/>
                    </a:cxn>
                    <a:cxn ang="0">
                      <a:pos x="106" y="60"/>
                    </a:cxn>
                    <a:cxn ang="0">
                      <a:pos x="78" y="13"/>
                    </a:cxn>
                    <a:cxn ang="0">
                      <a:pos x="78" y="13"/>
                    </a:cxn>
                    <a:cxn ang="0">
                      <a:pos x="78" y="13"/>
                    </a:cxn>
                  </a:cxnLst>
                  <a:rect l="0" t="0" r="r" b="b"/>
                  <a:pathLst>
                    <a:path w="115" h="122">
                      <a:moveTo>
                        <a:pt x="78" y="13"/>
                      </a:moveTo>
                      <a:cubicBezTo>
                        <a:pt x="71" y="10"/>
                        <a:pt x="64" y="6"/>
                        <a:pt x="57" y="1"/>
                      </a:cubicBezTo>
                      <a:cubicBezTo>
                        <a:pt x="55" y="0"/>
                        <a:pt x="52" y="0"/>
                        <a:pt x="49" y="2"/>
                      </a:cubicBezTo>
                      <a:cubicBezTo>
                        <a:pt x="43" y="7"/>
                        <a:pt x="36" y="11"/>
                        <a:pt x="29" y="15"/>
                      </a:cubicBezTo>
                      <a:cubicBezTo>
                        <a:pt x="17" y="22"/>
                        <a:pt x="6" y="28"/>
                        <a:pt x="2" y="39"/>
                      </a:cubicBezTo>
                      <a:cubicBezTo>
                        <a:pt x="0" y="46"/>
                        <a:pt x="1" y="53"/>
                        <a:pt x="4" y="63"/>
                      </a:cubicBezTo>
                      <a:cubicBezTo>
                        <a:pt x="7" y="71"/>
                        <a:pt x="24" y="107"/>
                        <a:pt x="39" y="120"/>
                      </a:cubicBezTo>
                      <a:cubicBezTo>
                        <a:pt x="41" y="122"/>
                        <a:pt x="44" y="122"/>
                        <a:pt x="46" y="121"/>
                      </a:cubicBezTo>
                      <a:cubicBezTo>
                        <a:pt x="49" y="121"/>
                        <a:pt x="51" y="119"/>
                        <a:pt x="51" y="116"/>
                      </a:cubicBezTo>
                      <a:cubicBezTo>
                        <a:pt x="52" y="116"/>
                        <a:pt x="52" y="115"/>
                        <a:pt x="52" y="114"/>
                      </a:cubicBezTo>
                      <a:cubicBezTo>
                        <a:pt x="55" y="61"/>
                        <a:pt x="55" y="61"/>
                        <a:pt x="55" y="61"/>
                      </a:cubicBezTo>
                      <a:cubicBezTo>
                        <a:pt x="55" y="61"/>
                        <a:pt x="55" y="61"/>
                        <a:pt x="55" y="61"/>
                      </a:cubicBezTo>
                      <a:cubicBezTo>
                        <a:pt x="55" y="60"/>
                        <a:pt x="55" y="60"/>
                        <a:pt x="55" y="60"/>
                      </a:cubicBezTo>
                      <a:cubicBezTo>
                        <a:pt x="55" y="60"/>
                        <a:pt x="55" y="61"/>
                        <a:pt x="55" y="61"/>
                      </a:cubicBezTo>
                      <a:cubicBezTo>
                        <a:pt x="61" y="114"/>
                        <a:pt x="61" y="114"/>
                        <a:pt x="61" y="114"/>
                      </a:cubicBezTo>
                      <a:cubicBezTo>
                        <a:pt x="61" y="117"/>
                        <a:pt x="63" y="119"/>
                        <a:pt x="66" y="121"/>
                      </a:cubicBezTo>
                      <a:cubicBezTo>
                        <a:pt x="68" y="122"/>
                        <a:pt x="72" y="121"/>
                        <a:pt x="74" y="119"/>
                      </a:cubicBezTo>
                      <a:cubicBezTo>
                        <a:pt x="81" y="112"/>
                        <a:pt x="89" y="99"/>
                        <a:pt x="94" y="89"/>
                      </a:cubicBezTo>
                      <a:cubicBezTo>
                        <a:pt x="100" y="76"/>
                        <a:pt x="104" y="65"/>
                        <a:pt x="106" y="61"/>
                      </a:cubicBezTo>
                      <a:cubicBezTo>
                        <a:pt x="106" y="60"/>
                        <a:pt x="106" y="60"/>
                        <a:pt x="106" y="60"/>
                      </a:cubicBezTo>
                      <a:cubicBezTo>
                        <a:pt x="115" y="32"/>
                        <a:pt x="97" y="23"/>
                        <a:pt x="78" y="13"/>
                      </a:cubicBezTo>
                      <a:close/>
                      <a:moveTo>
                        <a:pt x="78" y="13"/>
                      </a:moveTo>
                      <a:cubicBezTo>
                        <a:pt x="78" y="13"/>
                        <a:pt x="78" y="13"/>
                        <a:pt x="78" y="13"/>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72" name="Freeform 28"/>
                <p:cNvSpPr>
                  <a:spLocks noEditPoints="1"/>
                </p:cNvSpPr>
                <p:nvPr/>
              </p:nvSpPr>
              <p:spPr bwMode="auto">
                <a:xfrm>
                  <a:off x="3096" y="1745"/>
                  <a:ext cx="107" cy="100"/>
                </a:xfrm>
                <a:custGeom>
                  <a:avLst/>
                  <a:gdLst/>
                  <a:ahLst/>
                  <a:cxnLst>
                    <a:cxn ang="0">
                      <a:pos x="92" y="80"/>
                    </a:cxn>
                    <a:cxn ang="0">
                      <a:pos x="92" y="79"/>
                    </a:cxn>
                    <a:cxn ang="0">
                      <a:pos x="93" y="80"/>
                    </a:cxn>
                    <a:cxn ang="0">
                      <a:pos x="148" y="134"/>
                    </a:cxn>
                    <a:cxn ang="0">
                      <a:pos x="156" y="137"/>
                    </a:cxn>
                    <a:cxn ang="0">
                      <a:pos x="163" y="134"/>
                    </a:cxn>
                    <a:cxn ang="0">
                      <a:pos x="167" y="127"/>
                    </a:cxn>
                    <a:cxn ang="0">
                      <a:pos x="148" y="32"/>
                    </a:cxn>
                    <a:cxn ang="0">
                      <a:pos x="107" y="0"/>
                    </a:cxn>
                    <a:cxn ang="0">
                      <a:pos x="74" y="6"/>
                    </a:cxn>
                    <a:cxn ang="0">
                      <a:pos x="39" y="12"/>
                    </a:cxn>
                    <a:cxn ang="0">
                      <a:pos x="34" y="14"/>
                    </a:cxn>
                    <a:cxn ang="0">
                      <a:pos x="31" y="20"/>
                    </a:cxn>
                    <a:cxn ang="0">
                      <a:pos x="21" y="53"/>
                    </a:cxn>
                    <a:cxn ang="0">
                      <a:pos x="37" y="130"/>
                    </a:cxn>
                    <a:cxn ang="0">
                      <a:pos x="130" y="160"/>
                    </a:cxn>
                    <a:cxn ang="0">
                      <a:pos x="130" y="160"/>
                    </a:cxn>
                    <a:cxn ang="0">
                      <a:pos x="137" y="158"/>
                    </a:cxn>
                    <a:cxn ang="0">
                      <a:pos x="139" y="142"/>
                    </a:cxn>
                    <a:cxn ang="0">
                      <a:pos x="92" y="80"/>
                    </a:cxn>
                    <a:cxn ang="0">
                      <a:pos x="92" y="80"/>
                    </a:cxn>
                    <a:cxn ang="0">
                      <a:pos x="92" y="80"/>
                    </a:cxn>
                    <a:cxn ang="0">
                      <a:pos x="92" y="80"/>
                    </a:cxn>
                  </a:cxnLst>
                  <a:rect l="0" t="0" r="r" b="b"/>
                  <a:pathLst>
                    <a:path w="171" h="160">
                      <a:moveTo>
                        <a:pt x="92" y="80"/>
                      </a:moveTo>
                      <a:cubicBezTo>
                        <a:pt x="92" y="79"/>
                        <a:pt x="92" y="79"/>
                        <a:pt x="92" y="79"/>
                      </a:cubicBezTo>
                      <a:cubicBezTo>
                        <a:pt x="92" y="79"/>
                        <a:pt x="93" y="79"/>
                        <a:pt x="93" y="80"/>
                      </a:cubicBezTo>
                      <a:cubicBezTo>
                        <a:pt x="148" y="134"/>
                        <a:pt x="148" y="134"/>
                        <a:pt x="148" y="134"/>
                      </a:cubicBezTo>
                      <a:cubicBezTo>
                        <a:pt x="150" y="136"/>
                        <a:pt x="153" y="137"/>
                        <a:pt x="156" y="137"/>
                      </a:cubicBezTo>
                      <a:cubicBezTo>
                        <a:pt x="159" y="137"/>
                        <a:pt x="161" y="136"/>
                        <a:pt x="163" y="134"/>
                      </a:cubicBezTo>
                      <a:cubicBezTo>
                        <a:pt x="166" y="133"/>
                        <a:pt x="167" y="130"/>
                        <a:pt x="167" y="127"/>
                      </a:cubicBezTo>
                      <a:cubicBezTo>
                        <a:pt x="171" y="99"/>
                        <a:pt x="153" y="44"/>
                        <a:pt x="148" y="32"/>
                      </a:cubicBezTo>
                      <a:cubicBezTo>
                        <a:pt x="138" y="7"/>
                        <a:pt x="123" y="0"/>
                        <a:pt x="107" y="0"/>
                      </a:cubicBezTo>
                      <a:cubicBezTo>
                        <a:pt x="97" y="0"/>
                        <a:pt x="85" y="3"/>
                        <a:pt x="74" y="6"/>
                      </a:cubicBezTo>
                      <a:cubicBezTo>
                        <a:pt x="63" y="9"/>
                        <a:pt x="51" y="11"/>
                        <a:pt x="39" y="12"/>
                      </a:cubicBezTo>
                      <a:cubicBezTo>
                        <a:pt x="37" y="12"/>
                        <a:pt x="36" y="13"/>
                        <a:pt x="34" y="14"/>
                      </a:cubicBezTo>
                      <a:cubicBezTo>
                        <a:pt x="33" y="16"/>
                        <a:pt x="31" y="18"/>
                        <a:pt x="31" y="20"/>
                      </a:cubicBezTo>
                      <a:cubicBezTo>
                        <a:pt x="29" y="31"/>
                        <a:pt x="25" y="42"/>
                        <a:pt x="21" y="53"/>
                      </a:cubicBezTo>
                      <a:cubicBezTo>
                        <a:pt x="10" y="82"/>
                        <a:pt x="0" y="109"/>
                        <a:pt x="37" y="130"/>
                      </a:cubicBezTo>
                      <a:cubicBezTo>
                        <a:pt x="50" y="136"/>
                        <a:pt x="101" y="160"/>
                        <a:pt x="130" y="160"/>
                      </a:cubicBezTo>
                      <a:cubicBezTo>
                        <a:pt x="130" y="160"/>
                        <a:pt x="130" y="160"/>
                        <a:pt x="130" y="160"/>
                      </a:cubicBezTo>
                      <a:cubicBezTo>
                        <a:pt x="133" y="160"/>
                        <a:pt x="135" y="159"/>
                        <a:pt x="137" y="158"/>
                      </a:cubicBezTo>
                      <a:cubicBezTo>
                        <a:pt x="142" y="154"/>
                        <a:pt x="143" y="147"/>
                        <a:pt x="139" y="142"/>
                      </a:cubicBezTo>
                      <a:cubicBezTo>
                        <a:pt x="92" y="80"/>
                        <a:pt x="92" y="80"/>
                        <a:pt x="92" y="80"/>
                      </a:cubicBezTo>
                      <a:cubicBezTo>
                        <a:pt x="92" y="80"/>
                        <a:pt x="92" y="80"/>
                        <a:pt x="92" y="80"/>
                      </a:cubicBezTo>
                      <a:close/>
                      <a:moveTo>
                        <a:pt x="92" y="80"/>
                      </a:moveTo>
                      <a:cubicBezTo>
                        <a:pt x="92" y="80"/>
                        <a:pt x="92" y="80"/>
                        <a:pt x="92" y="80"/>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73" name="Freeform 29"/>
                <p:cNvSpPr>
                  <a:spLocks noEditPoints="1"/>
                </p:cNvSpPr>
                <p:nvPr/>
              </p:nvSpPr>
              <p:spPr bwMode="auto">
                <a:xfrm>
                  <a:off x="3160" y="1893"/>
                  <a:ext cx="105" cy="110"/>
                </a:xfrm>
                <a:custGeom>
                  <a:avLst/>
                  <a:gdLst/>
                  <a:ahLst/>
                  <a:cxnLst>
                    <a:cxn ang="0">
                      <a:pos x="111" y="2"/>
                    </a:cxn>
                    <a:cxn ang="0">
                      <a:pos x="104" y="0"/>
                    </a:cxn>
                    <a:cxn ang="0">
                      <a:pos x="97" y="2"/>
                    </a:cxn>
                    <a:cxn ang="0">
                      <a:pos x="93" y="10"/>
                    </a:cxn>
                    <a:cxn ang="0">
                      <a:pos x="88" y="88"/>
                    </a:cxn>
                    <a:cxn ang="0">
                      <a:pos x="88" y="88"/>
                    </a:cxn>
                    <a:cxn ang="0">
                      <a:pos x="87" y="88"/>
                    </a:cxn>
                    <a:cxn ang="0">
                      <a:pos x="87" y="88"/>
                    </a:cxn>
                    <a:cxn ang="0">
                      <a:pos x="87" y="88"/>
                    </a:cxn>
                    <a:cxn ang="0">
                      <a:pos x="80" y="10"/>
                    </a:cxn>
                    <a:cxn ang="0">
                      <a:pos x="73" y="1"/>
                    </a:cxn>
                    <a:cxn ang="0">
                      <a:pos x="69" y="0"/>
                    </a:cxn>
                    <a:cxn ang="0">
                      <a:pos x="61" y="3"/>
                    </a:cxn>
                    <a:cxn ang="0">
                      <a:pos x="13" y="88"/>
                    </a:cxn>
                    <a:cxn ang="0">
                      <a:pos x="52" y="156"/>
                    </a:cxn>
                    <a:cxn ang="0">
                      <a:pos x="83" y="174"/>
                    </a:cxn>
                    <a:cxn ang="0">
                      <a:pos x="88" y="176"/>
                    </a:cxn>
                    <a:cxn ang="0">
                      <a:pos x="94" y="174"/>
                    </a:cxn>
                    <a:cxn ang="0">
                      <a:pos x="124" y="155"/>
                    </a:cxn>
                    <a:cxn ang="0">
                      <a:pos x="150" y="139"/>
                    </a:cxn>
                    <a:cxn ang="0">
                      <a:pos x="161" y="86"/>
                    </a:cxn>
                    <a:cxn ang="0">
                      <a:pos x="111" y="2"/>
                    </a:cxn>
                    <a:cxn ang="0">
                      <a:pos x="111" y="2"/>
                    </a:cxn>
                    <a:cxn ang="0">
                      <a:pos x="111" y="2"/>
                    </a:cxn>
                  </a:cxnLst>
                  <a:rect l="0" t="0" r="r" b="b"/>
                  <a:pathLst>
                    <a:path w="169" h="176">
                      <a:moveTo>
                        <a:pt x="111" y="2"/>
                      </a:moveTo>
                      <a:cubicBezTo>
                        <a:pt x="109" y="1"/>
                        <a:pt x="106" y="0"/>
                        <a:pt x="104" y="0"/>
                      </a:cubicBezTo>
                      <a:cubicBezTo>
                        <a:pt x="101" y="0"/>
                        <a:pt x="99" y="1"/>
                        <a:pt x="97" y="2"/>
                      </a:cubicBezTo>
                      <a:cubicBezTo>
                        <a:pt x="94" y="4"/>
                        <a:pt x="93" y="7"/>
                        <a:pt x="93" y="10"/>
                      </a:cubicBezTo>
                      <a:cubicBezTo>
                        <a:pt x="88" y="88"/>
                        <a:pt x="88" y="88"/>
                        <a:pt x="88" y="88"/>
                      </a:cubicBezTo>
                      <a:cubicBezTo>
                        <a:pt x="88" y="88"/>
                        <a:pt x="88" y="88"/>
                        <a:pt x="88" y="88"/>
                      </a:cubicBezTo>
                      <a:cubicBezTo>
                        <a:pt x="87" y="88"/>
                        <a:pt x="87" y="88"/>
                        <a:pt x="87" y="88"/>
                      </a:cubicBezTo>
                      <a:cubicBezTo>
                        <a:pt x="87" y="88"/>
                        <a:pt x="87" y="88"/>
                        <a:pt x="87" y="88"/>
                      </a:cubicBezTo>
                      <a:cubicBezTo>
                        <a:pt x="87" y="88"/>
                        <a:pt x="87" y="88"/>
                        <a:pt x="87" y="88"/>
                      </a:cubicBezTo>
                      <a:cubicBezTo>
                        <a:pt x="80" y="10"/>
                        <a:pt x="80" y="10"/>
                        <a:pt x="80" y="10"/>
                      </a:cubicBezTo>
                      <a:cubicBezTo>
                        <a:pt x="79" y="6"/>
                        <a:pt x="77" y="3"/>
                        <a:pt x="73" y="1"/>
                      </a:cubicBezTo>
                      <a:cubicBezTo>
                        <a:pt x="72" y="0"/>
                        <a:pt x="70" y="0"/>
                        <a:pt x="69" y="0"/>
                      </a:cubicBezTo>
                      <a:cubicBezTo>
                        <a:pt x="66" y="0"/>
                        <a:pt x="63" y="1"/>
                        <a:pt x="61" y="3"/>
                      </a:cubicBezTo>
                      <a:cubicBezTo>
                        <a:pt x="40" y="22"/>
                        <a:pt x="18" y="75"/>
                        <a:pt x="13" y="88"/>
                      </a:cubicBezTo>
                      <a:cubicBezTo>
                        <a:pt x="0" y="128"/>
                        <a:pt x="25" y="142"/>
                        <a:pt x="52" y="156"/>
                      </a:cubicBezTo>
                      <a:cubicBezTo>
                        <a:pt x="63" y="161"/>
                        <a:pt x="73" y="167"/>
                        <a:pt x="83" y="174"/>
                      </a:cubicBezTo>
                      <a:cubicBezTo>
                        <a:pt x="84" y="175"/>
                        <a:pt x="86" y="176"/>
                        <a:pt x="88" y="176"/>
                      </a:cubicBezTo>
                      <a:cubicBezTo>
                        <a:pt x="90" y="176"/>
                        <a:pt x="92" y="175"/>
                        <a:pt x="94" y="174"/>
                      </a:cubicBezTo>
                      <a:cubicBezTo>
                        <a:pt x="103" y="166"/>
                        <a:pt x="113" y="161"/>
                        <a:pt x="124" y="155"/>
                      </a:cubicBezTo>
                      <a:cubicBezTo>
                        <a:pt x="133" y="150"/>
                        <a:pt x="142" y="145"/>
                        <a:pt x="150" y="139"/>
                      </a:cubicBezTo>
                      <a:cubicBezTo>
                        <a:pt x="166" y="125"/>
                        <a:pt x="169" y="109"/>
                        <a:pt x="161" y="86"/>
                      </a:cubicBezTo>
                      <a:cubicBezTo>
                        <a:pt x="156" y="73"/>
                        <a:pt x="133" y="21"/>
                        <a:pt x="111" y="2"/>
                      </a:cubicBezTo>
                      <a:close/>
                      <a:moveTo>
                        <a:pt x="111" y="2"/>
                      </a:moveTo>
                      <a:cubicBezTo>
                        <a:pt x="111" y="2"/>
                        <a:pt x="111" y="2"/>
                        <a:pt x="111" y="2"/>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74" name="Freeform 30"/>
                <p:cNvSpPr>
                  <a:spLocks noEditPoints="1"/>
                </p:cNvSpPr>
                <p:nvPr/>
              </p:nvSpPr>
              <p:spPr bwMode="auto">
                <a:xfrm>
                  <a:off x="3077" y="1847"/>
                  <a:ext cx="108" cy="95"/>
                </a:xfrm>
                <a:custGeom>
                  <a:avLst/>
                  <a:gdLst/>
                  <a:ahLst/>
                  <a:cxnLst>
                    <a:cxn ang="0">
                      <a:pos x="171" y="54"/>
                    </a:cxn>
                    <a:cxn ang="0">
                      <a:pos x="162" y="50"/>
                    </a:cxn>
                    <a:cxn ang="0">
                      <a:pos x="159" y="50"/>
                    </a:cxn>
                    <a:cxn ang="0">
                      <a:pos x="84" y="71"/>
                    </a:cxn>
                    <a:cxn ang="0">
                      <a:pos x="84" y="71"/>
                    </a:cxn>
                    <a:cxn ang="0">
                      <a:pos x="84" y="71"/>
                    </a:cxn>
                    <a:cxn ang="0">
                      <a:pos x="84" y="70"/>
                    </a:cxn>
                    <a:cxn ang="0">
                      <a:pos x="84" y="70"/>
                    </a:cxn>
                    <a:cxn ang="0">
                      <a:pos x="155" y="39"/>
                    </a:cxn>
                    <a:cxn ang="0">
                      <a:pos x="158" y="37"/>
                    </a:cxn>
                    <a:cxn ang="0">
                      <a:pos x="162" y="27"/>
                    </a:cxn>
                    <a:cxn ang="0">
                      <a:pos x="156" y="18"/>
                    </a:cxn>
                    <a:cxn ang="0">
                      <a:pos x="60" y="0"/>
                    </a:cxn>
                    <a:cxn ang="0">
                      <a:pos x="60" y="0"/>
                    </a:cxn>
                    <a:cxn ang="0">
                      <a:pos x="27" y="10"/>
                    </a:cxn>
                    <a:cxn ang="0">
                      <a:pos x="8" y="59"/>
                    </a:cxn>
                    <a:cxn ang="0">
                      <a:pos x="1" y="94"/>
                    </a:cxn>
                    <a:cxn ang="0">
                      <a:pos x="5" y="104"/>
                    </a:cxn>
                    <a:cxn ang="0">
                      <a:pos x="32" y="126"/>
                    </a:cxn>
                    <a:cxn ang="0">
                      <a:pos x="78" y="153"/>
                    </a:cxn>
                    <a:cxn ang="0">
                      <a:pos x="109" y="140"/>
                    </a:cxn>
                    <a:cxn ang="0">
                      <a:pos x="110" y="139"/>
                    </a:cxn>
                    <a:cxn ang="0">
                      <a:pos x="142" y="108"/>
                    </a:cxn>
                    <a:cxn ang="0">
                      <a:pos x="172" y="66"/>
                    </a:cxn>
                    <a:cxn ang="0">
                      <a:pos x="171" y="54"/>
                    </a:cxn>
                    <a:cxn ang="0">
                      <a:pos x="171" y="54"/>
                    </a:cxn>
                    <a:cxn ang="0">
                      <a:pos x="171" y="54"/>
                    </a:cxn>
                  </a:cxnLst>
                  <a:rect l="0" t="0" r="r" b="b"/>
                  <a:pathLst>
                    <a:path w="174" h="153">
                      <a:moveTo>
                        <a:pt x="171" y="54"/>
                      </a:moveTo>
                      <a:cubicBezTo>
                        <a:pt x="169" y="51"/>
                        <a:pt x="165" y="50"/>
                        <a:pt x="162" y="50"/>
                      </a:cubicBezTo>
                      <a:cubicBezTo>
                        <a:pt x="161" y="50"/>
                        <a:pt x="160" y="50"/>
                        <a:pt x="159" y="50"/>
                      </a:cubicBezTo>
                      <a:cubicBezTo>
                        <a:pt x="84" y="71"/>
                        <a:pt x="84" y="71"/>
                        <a:pt x="84" y="71"/>
                      </a:cubicBezTo>
                      <a:cubicBezTo>
                        <a:pt x="84" y="71"/>
                        <a:pt x="84" y="71"/>
                        <a:pt x="84" y="71"/>
                      </a:cubicBezTo>
                      <a:cubicBezTo>
                        <a:pt x="84" y="71"/>
                        <a:pt x="84" y="71"/>
                        <a:pt x="84" y="71"/>
                      </a:cubicBezTo>
                      <a:cubicBezTo>
                        <a:pt x="84" y="71"/>
                        <a:pt x="83" y="70"/>
                        <a:pt x="84" y="70"/>
                      </a:cubicBezTo>
                      <a:cubicBezTo>
                        <a:pt x="84" y="70"/>
                        <a:pt x="84" y="70"/>
                        <a:pt x="84" y="70"/>
                      </a:cubicBezTo>
                      <a:cubicBezTo>
                        <a:pt x="155" y="39"/>
                        <a:pt x="155" y="39"/>
                        <a:pt x="155" y="39"/>
                      </a:cubicBezTo>
                      <a:cubicBezTo>
                        <a:pt x="156" y="38"/>
                        <a:pt x="157" y="38"/>
                        <a:pt x="158" y="37"/>
                      </a:cubicBezTo>
                      <a:cubicBezTo>
                        <a:pt x="161" y="35"/>
                        <a:pt x="162" y="31"/>
                        <a:pt x="162" y="27"/>
                      </a:cubicBezTo>
                      <a:cubicBezTo>
                        <a:pt x="161" y="23"/>
                        <a:pt x="159" y="20"/>
                        <a:pt x="156" y="18"/>
                      </a:cubicBezTo>
                      <a:cubicBezTo>
                        <a:pt x="131" y="5"/>
                        <a:pt x="74" y="0"/>
                        <a:pt x="60" y="0"/>
                      </a:cubicBezTo>
                      <a:cubicBezTo>
                        <a:pt x="60" y="0"/>
                        <a:pt x="60" y="0"/>
                        <a:pt x="60" y="0"/>
                      </a:cubicBezTo>
                      <a:cubicBezTo>
                        <a:pt x="46" y="0"/>
                        <a:pt x="35" y="4"/>
                        <a:pt x="27" y="10"/>
                      </a:cubicBezTo>
                      <a:cubicBezTo>
                        <a:pt x="14" y="21"/>
                        <a:pt x="11" y="40"/>
                        <a:pt x="8" y="59"/>
                      </a:cubicBezTo>
                      <a:cubicBezTo>
                        <a:pt x="7" y="71"/>
                        <a:pt x="5" y="82"/>
                        <a:pt x="1" y="94"/>
                      </a:cubicBezTo>
                      <a:cubicBezTo>
                        <a:pt x="0" y="98"/>
                        <a:pt x="1" y="102"/>
                        <a:pt x="5" y="104"/>
                      </a:cubicBezTo>
                      <a:cubicBezTo>
                        <a:pt x="15" y="111"/>
                        <a:pt x="24" y="119"/>
                        <a:pt x="32" y="126"/>
                      </a:cubicBezTo>
                      <a:cubicBezTo>
                        <a:pt x="47" y="140"/>
                        <a:pt x="61" y="153"/>
                        <a:pt x="78" y="153"/>
                      </a:cubicBezTo>
                      <a:cubicBezTo>
                        <a:pt x="87" y="153"/>
                        <a:pt x="97" y="149"/>
                        <a:pt x="109" y="140"/>
                      </a:cubicBezTo>
                      <a:cubicBezTo>
                        <a:pt x="109" y="140"/>
                        <a:pt x="110" y="139"/>
                        <a:pt x="110" y="139"/>
                      </a:cubicBezTo>
                      <a:cubicBezTo>
                        <a:pt x="115" y="135"/>
                        <a:pt x="128" y="123"/>
                        <a:pt x="142" y="108"/>
                      </a:cubicBezTo>
                      <a:cubicBezTo>
                        <a:pt x="153" y="97"/>
                        <a:pt x="167" y="80"/>
                        <a:pt x="172" y="66"/>
                      </a:cubicBezTo>
                      <a:cubicBezTo>
                        <a:pt x="174" y="62"/>
                        <a:pt x="174" y="57"/>
                        <a:pt x="171" y="54"/>
                      </a:cubicBezTo>
                      <a:close/>
                      <a:moveTo>
                        <a:pt x="171" y="54"/>
                      </a:moveTo>
                      <a:cubicBezTo>
                        <a:pt x="171" y="54"/>
                        <a:pt x="171" y="54"/>
                        <a:pt x="171" y="54"/>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75" name="Freeform 31"/>
                <p:cNvSpPr>
                  <a:spLocks noEditPoints="1"/>
                </p:cNvSpPr>
                <p:nvPr/>
              </p:nvSpPr>
              <p:spPr bwMode="auto">
                <a:xfrm>
                  <a:off x="3211" y="1737"/>
                  <a:ext cx="105" cy="102"/>
                </a:xfrm>
                <a:custGeom>
                  <a:avLst/>
                  <a:gdLst/>
                  <a:ahLst/>
                  <a:cxnLst>
                    <a:cxn ang="0">
                      <a:pos x="40" y="148"/>
                    </a:cxn>
                    <a:cxn ang="0">
                      <a:pos x="41" y="159"/>
                    </a:cxn>
                    <a:cxn ang="0">
                      <a:pos x="49" y="164"/>
                    </a:cxn>
                    <a:cxn ang="0">
                      <a:pos x="52" y="163"/>
                    </a:cxn>
                    <a:cxn ang="0">
                      <a:pos x="99" y="141"/>
                    </a:cxn>
                    <a:cxn ang="0">
                      <a:pos x="135" y="116"/>
                    </a:cxn>
                    <a:cxn ang="0">
                      <a:pos x="136" y="115"/>
                    </a:cxn>
                    <a:cxn ang="0">
                      <a:pos x="138" y="37"/>
                    </a:cxn>
                    <a:cxn ang="0">
                      <a:pos x="121" y="6"/>
                    </a:cxn>
                    <a:cxn ang="0">
                      <a:pos x="112" y="0"/>
                    </a:cxn>
                    <a:cxn ang="0">
                      <a:pos x="111" y="0"/>
                    </a:cxn>
                    <a:cxn ang="0">
                      <a:pos x="92" y="1"/>
                    </a:cxn>
                    <a:cxn ang="0">
                      <a:pos x="76" y="1"/>
                    </a:cxn>
                    <a:cxn ang="0">
                      <a:pos x="62" y="1"/>
                    </a:cxn>
                    <a:cxn ang="0">
                      <a:pos x="24" y="10"/>
                    </a:cxn>
                    <a:cxn ang="0">
                      <a:pos x="9" y="41"/>
                    </a:cxn>
                    <a:cxn ang="0">
                      <a:pos x="9" y="138"/>
                    </a:cxn>
                    <a:cxn ang="0">
                      <a:pos x="16" y="145"/>
                    </a:cxn>
                    <a:cxn ang="0">
                      <a:pos x="19" y="146"/>
                    </a:cxn>
                    <a:cxn ang="0">
                      <a:pos x="27" y="143"/>
                    </a:cxn>
                    <a:cxn ang="0">
                      <a:pos x="29" y="141"/>
                    </a:cxn>
                    <a:cxn ang="0">
                      <a:pos x="72" y="77"/>
                    </a:cxn>
                    <a:cxn ang="0">
                      <a:pos x="73" y="77"/>
                    </a:cxn>
                    <a:cxn ang="0">
                      <a:pos x="73" y="77"/>
                    </a:cxn>
                    <a:cxn ang="0">
                      <a:pos x="73" y="77"/>
                    </a:cxn>
                    <a:cxn ang="0">
                      <a:pos x="73" y="78"/>
                    </a:cxn>
                    <a:cxn ang="0">
                      <a:pos x="40" y="148"/>
                    </a:cxn>
                    <a:cxn ang="0">
                      <a:pos x="40" y="148"/>
                    </a:cxn>
                    <a:cxn ang="0">
                      <a:pos x="40" y="148"/>
                    </a:cxn>
                  </a:cxnLst>
                  <a:rect l="0" t="0" r="r" b="b"/>
                  <a:pathLst>
                    <a:path w="169" h="164">
                      <a:moveTo>
                        <a:pt x="40" y="148"/>
                      </a:moveTo>
                      <a:cubicBezTo>
                        <a:pt x="38" y="152"/>
                        <a:pt x="38" y="156"/>
                        <a:pt x="41" y="159"/>
                      </a:cubicBezTo>
                      <a:cubicBezTo>
                        <a:pt x="43" y="162"/>
                        <a:pt x="46" y="164"/>
                        <a:pt x="49" y="164"/>
                      </a:cubicBezTo>
                      <a:cubicBezTo>
                        <a:pt x="50" y="164"/>
                        <a:pt x="51" y="164"/>
                        <a:pt x="52" y="163"/>
                      </a:cubicBezTo>
                      <a:cubicBezTo>
                        <a:pt x="67" y="160"/>
                        <a:pt x="86" y="150"/>
                        <a:pt x="99" y="141"/>
                      </a:cubicBezTo>
                      <a:cubicBezTo>
                        <a:pt x="116" y="130"/>
                        <a:pt x="130" y="120"/>
                        <a:pt x="135" y="116"/>
                      </a:cubicBezTo>
                      <a:cubicBezTo>
                        <a:pt x="136" y="115"/>
                        <a:pt x="136" y="115"/>
                        <a:pt x="136" y="115"/>
                      </a:cubicBezTo>
                      <a:cubicBezTo>
                        <a:pt x="169" y="87"/>
                        <a:pt x="154" y="62"/>
                        <a:pt x="138" y="37"/>
                      </a:cubicBezTo>
                      <a:cubicBezTo>
                        <a:pt x="132" y="27"/>
                        <a:pt x="125" y="17"/>
                        <a:pt x="121" y="6"/>
                      </a:cubicBezTo>
                      <a:cubicBezTo>
                        <a:pt x="119" y="2"/>
                        <a:pt x="116" y="0"/>
                        <a:pt x="112" y="0"/>
                      </a:cubicBezTo>
                      <a:cubicBezTo>
                        <a:pt x="112" y="0"/>
                        <a:pt x="112" y="0"/>
                        <a:pt x="111" y="0"/>
                      </a:cubicBezTo>
                      <a:cubicBezTo>
                        <a:pt x="105" y="1"/>
                        <a:pt x="98" y="1"/>
                        <a:pt x="92" y="1"/>
                      </a:cubicBezTo>
                      <a:cubicBezTo>
                        <a:pt x="86" y="1"/>
                        <a:pt x="81" y="1"/>
                        <a:pt x="76" y="1"/>
                      </a:cubicBezTo>
                      <a:cubicBezTo>
                        <a:pt x="71" y="1"/>
                        <a:pt x="66" y="1"/>
                        <a:pt x="62" y="1"/>
                      </a:cubicBezTo>
                      <a:cubicBezTo>
                        <a:pt x="47" y="1"/>
                        <a:pt x="34" y="2"/>
                        <a:pt x="24" y="10"/>
                      </a:cubicBezTo>
                      <a:cubicBezTo>
                        <a:pt x="17" y="17"/>
                        <a:pt x="11" y="27"/>
                        <a:pt x="9" y="41"/>
                      </a:cubicBezTo>
                      <a:cubicBezTo>
                        <a:pt x="6" y="54"/>
                        <a:pt x="0" y="111"/>
                        <a:pt x="9" y="138"/>
                      </a:cubicBezTo>
                      <a:cubicBezTo>
                        <a:pt x="10" y="142"/>
                        <a:pt x="13" y="145"/>
                        <a:pt x="16" y="145"/>
                      </a:cubicBezTo>
                      <a:cubicBezTo>
                        <a:pt x="17" y="146"/>
                        <a:pt x="18" y="146"/>
                        <a:pt x="19" y="146"/>
                      </a:cubicBezTo>
                      <a:cubicBezTo>
                        <a:pt x="22" y="146"/>
                        <a:pt x="24" y="145"/>
                        <a:pt x="27" y="143"/>
                      </a:cubicBezTo>
                      <a:cubicBezTo>
                        <a:pt x="27" y="143"/>
                        <a:pt x="28" y="142"/>
                        <a:pt x="29" y="141"/>
                      </a:cubicBezTo>
                      <a:cubicBezTo>
                        <a:pt x="72" y="77"/>
                        <a:pt x="72" y="77"/>
                        <a:pt x="72" y="77"/>
                      </a:cubicBezTo>
                      <a:cubicBezTo>
                        <a:pt x="73" y="77"/>
                        <a:pt x="73" y="77"/>
                        <a:pt x="73" y="77"/>
                      </a:cubicBezTo>
                      <a:cubicBezTo>
                        <a:pt x="73" y="77"/>
                        <a:pt x="73" y="77"/>
                        <a:pt x="73" y="77"/>
                      </a:cubicBezTo>
                      <a:cubicBezTo>
                        <a:pt x="73" y="77"/>
                        <a:pt x="73" y="77"/>
                        <a:pt x="73" y="77"/>
                      </a:cubicBezTo>
                      <a:cubicBezTo>
                        <a:pt x="74" y="77"/>
                        <a:pt x="74" y="77"/>
                        <a:pt x="73" y="78"/>
                      </a:cubicBezTo>
                      <a:lnTo>
                        <a:pt x="40" y="148"/>
                      </a:lnTo>
                      <a:close/>
                      <a:moveTo>
                        <a:pt x="40" y="148"/>
                      </a:moveTo>
                      <a:cubicBezTo>
                        <a:pt x="40" y="148"/>
                        <a:pt x="40" y="148"/>
                        <a:pt x="40" y="148"/>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76" name="Freeform 32"/>
                <p:cNvSpPr>
                  <a:spLocks noEditPoints="1"/>
                </p:cNvSpPr>
                <p:nvPr/>
              </p:nvSpPr>
              <p:spPr bwMode="auto">
                <a:xfrm>
                  <a:off x="3241" y="1834"/>
                  <a:ext cx="110" cy="95"/>
                </a:xfrm>
                <a:custGeom>
                  <a:avLst/>
                  <a:gdLst/>
                  <a:ahLst/>
                  <a:cxnLst>
                    <a:cxn ang="0">
                      <a:pos x="163" y="52"/>
                    </a:cxn>
                    <a:cxn ang="0">
                      <a:pos x="114" y="0"/>
                    </a:cxn>
                    <a:cxn ang="0">
                      <a:pos x="104" y="1"/>
                    </a:cxn>
                    <a:cxn ang="0">
                      <a:pos x="11" y="32"/>
                    </a:cxn>
                    <a:cxn ang="0">
                      <a:pos x="7" y="43"/>
                    </a:cxn>
                    <a:cxn ang="0">
                      <a:pos x="15" y="52"/>
                    </a:cxn>
                    <a:cxn ang="0">
                      <a:pos x="90" y="73"/>
                    </a:cxn>
                    <a:cxn ang="0">
                      <a:pos x="90" y="73"/>
                    </a:cxn>
                    <a:cxn ang="0">
                      <a:pos x="90" y="74"/>
                    </a:cxn>
                    <a:cxn ang="0">
                      <a:pos x="90" y="74"/>
                    </a:cxn>
                    <a:cxn ang="0">
                      <a:pos x="90" y="74"/>
                    </a:cxn>
                    <a:cxn ang="0">
                      <a:pos x="13" y="64"/>
                    </a:cxn>
                    <a:cxn ang="0">
                      <a:pos x="11" y="64"/>
                    </a:cxn>
                    <a:cxn ang="0">
                      <a:pos x="4" y="67"/>
                    </a:cxn>
                    <a:cxn ang="0">
                      <a:pos x="0" y="77"/>
                    </a:cxn>
                    <a:cxn ang="0">
                      <a:pos x="1" y="81"/>
                    </a:cxn>
                    <a:cxn ang="0">
                      <a:pos x="75" y="145"/>
                    </a:cxn>
                    <a:cxn ang="0">
                      <a:pos x="102" y="154"/>
                    </a:cxn>
                    <a:cxn ang="0">
                      <a:pos x="128" y="144"/>
                    </a:cxn>
                    <a:cxn ang="0">
                      <a:pos x="149" y="121"/>
                    </a:cxn>
                    <a:cxn ang="0">
                      <a:pos x="157" y="112"/>
                    </a:cxn>
                    <a:cxn ang="0">
                      <a:pos x="173" y="96"/>
                    </a:cxn>
                    <a:cxn ang="0">
                      <a:pos x="175" y="85"/>
                    </a:cxn>
                    <a:cxn ang="0">
                      <a:pos x="163" y="52"/>
                    </a:cxn>
                    <a:cxn ang="0">
                      <a:pos x="163" y="52"/>
                    </a:cxn>
                    <a:cxn ang="0">
                      <a:pos x="163" y="52"/>
                    </a:cxn>
                  </a:cxnLst>
                  <a:rect l="0" t="0" r="r" b="b"/>
                  <a:pathLst>
                    <a:path w="177" h="154">
                      <a:moveTo>
                        <a:pt x="163" y="52"/>
                      </a:moveTo>
                      <a:cubicBezTo>
                        <a:pt x="155" y="25"/>
                        <a:pt x="147" y="0"/>
                        <a:pt x="114" y="0"/>
                      </a:cubicBezTo>
                      <a:cubicBezTo>
                        <a:pt x="111" y="0"/>
                        <a:pt x="107" y="0"/>
                        <a:pt x="104" y="1"/>
                      </a:cubicBezTo>
                      <a:cubicBezTo>
                        <a:pt x="90" y="3"/>
                        <a:pt x="34" y="15"/>
                        <a:pt x="11" y="32"/>
                      </a:cubicBezTo>
                      <a:cubicBezTo>
                        <a:pt x="8" y="35"/>
                        <a:pt x="6" y="39"/>
                        <a:pt x="7" y="43"/>
                      </a:cubicBezTo>
                      <a:cubicBezTo>
                        <a:pt x="8" y="47"/>
                        <a:pt x="11" y="51"/>
                        <a:pt x="15" y="52"/>
                      </a:cubicBezTo>
                      <a:cubicBezTo>
                        <a:pt x="90" y="73"/>
                        <a:pt x="90" y="73"/>
                        <a:pt x="90" y="73"/>
                      </a:cubicBezTo>
                      <a:cubicBezTo>
                        <a:pt x="90" y="73"/>
                        <a:pt x="90" y="73"/>
                        <a:pt x="90" y="73"/>
                      </a:cubicBezTo>
                      <a:cubicBezTo>
                        <a:pt x="90" y="73"/>
                        <a:pt x="90" y="73"/>
                        <a:pt x="90" y="74"/>
                      </a:cubicBezTo>
                      <a:cubicBezTo>
                        <a:pt x="90" y="74"/>
                        <a:pt x="90" y="74"/>
                        <a:pt x="90" y="74"/>
                      </a:cubicBezTo>
                      <a:cubicBezTo>
                        <a:pt x="90" y="74"/>
                        <a:pt x="90" y="74"/>
                        <a:pt x="90" y="74"/>
                      </a:cubicBezTo>
                      <a:cubicBezTo>
                        <a:pt x="13" y="64"/>
                        <a:pt x="13" y="64"/>
                        <a:pt x="13" y="64"/>
                      </a:cubicBezTo>
                      <a:cubicBezTo>
                        <a:pt x="12" y="64"/>
                        <a:pt x="12" y="64"/>
                        <a:pt x="11" y="64"/>
                      </a:cubicBezTo>
                      <a:cubicBezTo>
                        <a:pt x="9" y="64"/>
                        <a:pt x="6" y="65"/>
                        <a:pt x="4" y="67"/>
                      </a:cubicBezTo>
                      <a:cubicBezTo>
                        <a:pt x="1" y="69"/>
                        <a:pt x="0" y="73"/>
                        <a:pt x="0" y="77"/>
                      </a:cubicBezTo>
                      <a:cubicBezTo>
                        <a:pt x="0" y="78"/>
                        <a:pt x="1" y="80"/>
                        <a:pt x="1" y="81"/>
                      </a:cubicBezTo>
                      <a:cubicBezTo>
                        <a:pt x="16" y="106"/>
                        <a:pt x="63" y="138"/>
                        <a:pt x="75" y="145"/>
                      </a:cubicBezTo>
                      <a:cubicBezTo>
                        <a:pt x="85" y="151"/>
                        <a:pt x="94" y="154"/>
                        <a:pt x="102" y="154"/>
                      </a:cubicBezTo>
                      <a:cubicBezTo>
                        <a:pt x="111" y="154"/>
                        <a:pt x="120" y="151"/>
                        <a:pt x="128" y="144"/>
                      </a:cubicBezTo>
                      <a:cubicBezTo>
                        <a:pt x="135" y="138"/>
                        <a:pt x="142" y="130"/>
                        <a:pt x="149" y="121"/>
                      </a:cubicBezTo>
                      <a:cubicBezTo>
                        <a:pt x="152" y="118"/>
                        <a:pt x="154" y="115"/>
                        <a:pt x="157" y="112"/>
                      </a:cubicBezTo>
                      <a:cubicBezTo>
                        <a:pt x="162" y="106"/>
                        <a:pt x="167" y="101"/>
                        <a:pt x="173" y="96"/>
                      </a:cubicBezTo>
                      <a:cubicBezTo>
                        <a:pt x="176" y="93"/>
                        <a:pt x="177" y="88"/>
                        <a:pt x="175" y="85"/>
                      </a:cubicBezTo>
                      <a:cubicBezTo>
                        <a:pt x="170" y="74"/>
                        <a:pt x="166" y="63"/>
                        <a:pt x="163" y="52"/>
                      </a:cubicBezTo>
                      <a:close/>
                      <a:moveTo>
                        <a:pt x="163" y="52"/>
                      </a:moveTo>
                      <a:cubicBezTo>
                        <a:pt x="163" y="52"/>
                        <a:pt x="163" y="52"/>
                        <a:pt x="163" y="52"/>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6177" name="Freeform 33"/>
                <p:cNvSpPr>
                  <a:spLocks noEditPoints="1"/>
                </p:cNvSpPr>
                <p:nvPr/>
              </p:nvSpPr>
              <p:spPr bwMode="auto">
                <a:xfrm>
                  <a:off x="3188" y="1839"/>
                  <a:ext cx="43" cy="39"/>
                </a:xfrm>
                <a:custGeom>
                  <a:avLst/>
                  <a:gdLst/>
                  <a:ahLst/>
                  <a:cxnLst>
                    <a:cxn ang="0">
                      <a:pos x="33" y="0"/>
                    </a:cxn>
                    <a:cxn ang="0">
                      <a:pos x="20" y="4"/>
                    </a:cxn>
                    <a:cxn ang="0">
                      <a:pos x="9" y="48"/>
                    </a:cxn>
                    <a:cxn ang="0">
                      <a:pos x="36" y="63"/>
                    </a:cxn>
                    <a:cxn ang="0">
                      <a:pos x="52" y="59"/>
                    </a:cxn>
                    <a:cxn ang="0">
                      <a:pos x="59" y="53"/>
                    </a:cxn>
                    <a:cxn ang="0">
                      <a:pos x="63" y="15"/>
                    </a:cxn>
                    <a:cxn ang="0">
                      <a:pos x="36" y="0"/>
                    </a:cxn>
                    <a:cxn ang="0">
                      <a:pos x="33" y="0"/>
                    </a:cxn>
                    <a:cxn ang="0">
                      <a:pos x="33" y="0"/>
                    </a:cxn>
                    <a:cxn ang="0">
                      <a:pos x="33" y="0"/>
                    </a:cxn>
                  </a:cxnLst>
                  <a:rect l="0" t="0" r="r" b="b"/>
                  <a:pathLst>
                    <a:path w="70" h="63">
                      <a:moveTo>
                        <a:pt x="33" y="0"/>
                      </a:moveTo>
                      <a:cubicBezTo>
                        <a:pt x="28" y="0"/>
                        <a:pt x="24" y="2"/>
                        <a:pt x="20" y="4"/>
                      </a:cubicBezTo>
                      <a:cubicBezTo>
                        <a:pt x="5" y="13"/>
                        <a:pt x="0" y="33"/>
                        <a:pt x="9" y="48"/>
                      </a:cubicBezTo>
                      <a:cubicBezTo>
                        <a:pt x="15" y="58"/>
                        <a:pt x="25" y="63"/>
                        <a:pt x="36" y="63"/>
                      </a:cubicBezTo>
                      <a:cubicBezTo>
                        <a:pt x="41" y="63"/>
                        <a:pt x="47" y="62"/>
                        <a:pt x="52" y="59"/>
                      </a:cubicBezTo>
                      <a:cubicBezTo>
                        <a:pt x="55" y="57"/>
                        <a:pt x="57" y="55"/>
                        <a:pt x="59" y="53"/>
                      </a:cubicBezTo>
                      <a:cubicBezTo>
                        <a:pt x="68" y="43"/>
                        <a:pt x="70" y="27"/>
                        <a:pt x="63" y="15"/>
                      </a:cubicBezTo>
                      <a:cubicBezTo>
                        <a:pt x="57" y="5"/>
                        <a:pt x="46" y="0"/>
                        <a:pt x="36" y="0"/>
                      </a:cubicBezTo>
                      <a:cubicBezTo>
                        <a:pt x="35" y="0"/>
                        <a:pt x="34" y="0"/>
                        <a:pt x="33" y="0"/>
                      </a:cubicBezTo>
                      <a:close/>
                      <a:moveTo>
                        <a:pt x="33" y="0"/>
                      </a:moveTo>
                      <a:cubicBezTo>
                        <a:pt x="33" y="0"/>
                        <a:pt x="33" y="0"/>
                        <a:pt x="33" y="0"/>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grpSp>
        </p:grpSp>
        <p:grpSp>
          <p:nvGrpSpPr>
            <p:cNvPr id="26" name="组合 25"/>
            <p:cNvGrpSpPr/>
            <p:nvPr/>
          </p:nvGrpSpPr>
          <p:grpSpPr>
            <a:xfrm>
              <a:off x="14817" y="2320"/>
              <a:ext cx="3722" cy="3252"/>
              <a:chOff x="8920" y="2325"/>
              <a:chExt cx="3722" cy="3252"/>
            </a:xfrm>
          </p:grpSpPr>
          <p:sp>
            <p:nvSpPr>
              <p:cNvPr id="27" name="文本框 26"/>
              <p:cNvSpPr txBox="1"/>
              <p:nvPr/>
            </p:nvSpPr>
            <p:spPr>
              <a:xfrm>
                <a:off x="8920" y="2325"/>
                <a:ext cx="1389" cy="582"/>
              </a:xfrm>
              <a:prstGeom prst="rect">
                <a:avLst/>
              </a:prstGeom>
              <a:noFill/>
            </p:spPr>
            <p:txBody>
              <a:bodyPr wrap="none" rtlCol="0" anchor="t">
                <a:spAutoFit/>
              </a:bodyPr>
              <a:lstStyle/>
              <a:p>
                <a:pPr algn="l"/>
                <a:r>
                  <a:rPr lang="zh-CN" altLang="en-US" b="1" dirty="0">
                    <a:solidFill>
                      <a:srgbClr val="0070C0"/>
                    </a:solidFill>
                    <a:cs typeface="+mn-ea"/>
                    <a:sym typeface="+mn-lt"/>
                  </a:rPr>
                  <a:t>氰化物</a:t>
                </a:r>
              </a:p>
            </p:txBody>
          </p:sp>
          <p:sp>
            <p:nvSpPr>
              <p:cNvPr id="28" name="文本框 27"/>
              <p:cNvSpPr txBox="1"/>
              <p:nvPr/>
            </p:nvSpPr>
            <p:spPr>
              <a:xfrm>
                <a:off x="8920" y="2792"/>
                <a:ext cx="3722" cy="2785"/>
              </a:xfrm>
              <a:prstGeom prst="rect">
                <a:avLst/>
              </a:prstGeom>
              <a:noFill/>
            </p:spPr>
            <p:txBody>
              <a:bodyPr wrap="square" rtlCol="0" anchor="t">
                <a:spAutoFit/>
              </a:bodyPr>
              <a:lstStyle/>
              <a:p>
                <a:pPr fontAlgn="auto">
                  <a:lnSpc>
                    <a:spcPct val="130000"/>
                  </a:lnSpc>
                </a:pPr>
                <a:r>
                  <a:rPr lang="zh-CN" altLang="en-US" sz="1400" dirty="0">
                    <a:solidFill>
                      <a:schemeClr val="tx1">
                        <a:lumMod val="75000"/>
                        <a:lumOff val="25000"/>
                      </a:schemeClr>
                    </a:solidFill>
                    <a:cs typeface="+mn-ea"/>
                    <a:sym typeface="+mn-lt"/>
                  </a:rPr>
                  <a:t>多有剧毒，口服氢氰酸致死量为0.7～3.5mg/kg；吸入的空气中氢氰酸浓度达0.3mg/L即可致死；口服氰化钠、氰化钾的致死量为1～2mg/kg</a:t>
                </a:r>
              </a:p>
            </p:txBody>
          </p:sp>
        </p:grpSp>
      </p:grpSp>
      <p:grpSp>
        <p:nvGrpSpPr>
          <p:cNvPr id="36" name="组合 35"/>
          <p:cNvGrpSpPr/>
          <p:nvPr/>
        </p:nvGrpSpPr>
        <p:grpSpPr>
          <a:xfrm>
            <a:off x="8195945" y="4004310"/>
            <a:ext cx="3648075" cy="2065020"/>
            <a:chOff x="12907" y="6306"/>
            <a:chExt cx="5745" cy="3252"/>
          </a:xfrm>
        </p:grpSpPr>
        <p:grpSp>
          <p:nvGrpSpPr>
            <p:cNvPr id="33" name="组合 32"/>
            <p:cNvGrpSpPr/>
            <p:nvPr/>
          </p:nvGrpSpPr>
          <p:grpSpPr>
            <a:xfrm>
              <a:off x="12907" y="6336"/>
              <a:ext cx="1616" cy="3193"/>
              <a:chOff x="12907" y="6030"/>
              <a:chExt cx="1616" cy="3193"/>
            </a:xfrm>
          </p:grpSpPr>
          <p:sp>
            <p:nvSpPr>
              <p:cNvPr id="58" name="Text Placeholder 3"/>
              <p:cNvSpPr txBox="1"/>
              <p:nvPr/>
            </p:nvSpPr>
            <p:spPr>
              <a:xfrm>
                <a:off x="12907" y="6030"/>
                <a:ext cx="1616" cy="1745"/>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7200" b="1" i="0" u="none" strike="noStrike" kern="1200" cap="none" spc="0" normalizeH="0" baseline="0" noProof="0" dirty="0" smtClean="0">
                    <a:ln>
                      <a:noFill/>
                    </a:ln>
                    <a:solidFill>
                      <a:schemeClr val="bg1">
                        <a:lumMod val="50000"/>
                      </a:schemeClr>
                    </a:solidFill>
                    <a:effectLst/>
                    <a:uLnTx/>
                    <a:uFillTx/>
                    <a:cs typeface="+mn-ea"/>
                    <a:sym typeface="+mn-lt"/>
                  </a:rPr>
                  <a:t>06</a:t>
                </a:r>
              </a:p>
            </p:txBody>
          </p:sp>
          <p:grpSp>
            <p:nvGrpSpPr>
              <p:cNvPr id="108" name="Group 107"/>
              <p:cNvGrpSpPr/>
              <p:nvPr/>
            </p:nvGrpSpPr>
            <p:grpSpPr>
              <a:xfrm>
                <a:off x="13011" y="7806"/>
                <a:ext cx="1409" cy="1417"/>
                <a:chOff x="7839075" y="1611313"/>
                <a:chExt cx="896938" cy="901700"/>
              </a:xfrm>
              <a:solidFill>
                <a:srgbClr val="0070C0"/>
              </a:solidFill>
            </p:grpSpPr>
            <p:sp>
              <p:nvSpPr>
                <p:cNvPr id="109" name="Freeform 73"/>
                <p:cNvSpPr>
                  <a:spLocks noEditPoints="1"/>
                </p:cNvSpPr>
                <p:nvPr/>
              </p:nvSpPr>
              <p:spPr bwMode="auto">
                <a:xfrm>
                  <a:off x="7839075" y="1611313"/>
                  <a:ext cx="896938" cy="901700"/>
                </a:xfrm>
                <a:custGeom>
                  <a:avLst/>
                  <a:gdLst/>
                  <a:ahLst/>
                  <a:cxnLst>
                    <a:cxn ang="0">
                      <a:pos x="289" y="212"/>
                    </a:cxn>
                    <a:cxn ang="0">
                      <a:pos x="105" y="28"/>
                    </a:cxn>
                    <a:cxn ang="0">
                      <a:pos x="111" y="22"/>
                    </a:cxn>
                    <a:cxn ang="0">
                      <a:pos x="89" y="0"/>
                    </a:cxn>
                    <a:cxn ang="0">
                      <a:pos x="0" y="89"/>
                    </a:cxn>
                    <a:cxn ang="0">
                      <a:pos x="22" y="111"/>
                    </a:cxn>
                    <a:cxn ang="0">
                      <a:pos x="28" y="105"/>
                    </a:cxn>
                    <a:cxn ang="0">
                      <a:pos x="212" y="290"/>
                    </a:cxn>
                    <a:cxn ang="0">
                      <a:pos x="289" y="290"/>
                    </a:cxn>
                    <a:cxn ang="0">
                      <a:pos x="289" y="212"/>
                    </a:cxn>
                    <a:cxn ang="0">
                      <a:pos x="273" y="273"/>
                    </a:cxn>
                    <a:cxn ang="0">
                      <a:pos x="226" y="273"/>
                    </a:cxn>
                    <a:cxn ang="0">
                      <a:pos x="52" y="99"/>
                    </a:cxn>
                    <a:cxn ang="0">
                      <a:pos x="99" y="52"/>
                    </a:cxn>
                    <a:cxn ang="0">
                      <a:pos x="273" y="226"/>
                    </a:cxn>
                    <a:cxn ang="0">
                      <a:pos x="273" y="273"/>
                    </a:cxn>
                    <a:cxn ang="0">
                      <a:pos x="273" y="273"/>
                    </a:cxn>
                    <a:cxn ang="0">
                      <a:pos x="273" y="273"/>
                    </a:cxn>
                  </a:cxnLst>
                  <a:rect l="0" t="0" r="r" b="b"/>
                  <a:pathLst>
                    <a:path w="310" h="311">
                      <a:moveTo>
                        <a:pt x="289" y="212"/>
                      </a:moveTo>
                      <a:cubicBezTo>
                        <a:pt x="105" y="28"/>
                        <a:pt x="105" y="28"/>
                        <a:pt x="105" y="28"/>
                      </a:cubicBezTo>
                      <a:cubicBezTo>
                        <a:pt x="111" y="22"/>
                        <a:pt x="111" y="22"/>
                        <a:pt x="111" y="22"/>
                      </a:cubicBezTo>
                      <a:cubicBezTo>
                        <a:pt x="89" y="0"/>
                        <a:pt x="89" y="0"/>
                        <a:pt x="89" y="0"/>
                      </a:cubicBezTo>
                      <a:cubicBezTo>
                        <a:pt x="0" y="89"/>
                        <a:pt x="0" y="89"/>
                        <a:pt x="0" y="89"/>
                      </a:cubicBezTo>
                      <a:cubicBezTo>
                        <a:pt x="22" y="111"/>
                        <a:pt x="22" y="111"/>
                        <a:pt x="22" y="111"/>
                      </a:cubicBezTo>
                      <a:cubicBezTo>
                        <a:pt x="28" y="105"/>
                        <a:pt x="28" y="105"/>
                        <a:pt x="28" y="105"/>
                      </a:cubicBezTo>
                      <a:cubicBezTo>
                        <a:pt x="212" y="290"/>
                        <a:pt x="212" y="290"/>
                        <a:pt x="212" y="290"/>
                      </a:cubicBezTo>
                      <a:cubicBezTo>
                        <a:pt x="233" y="311"/>
                        <a:pt x="268" y="311"/>
                        <a:pt x="289" y="290"/>
                      </a:cubicBezTo>
                      <a:cubicBezTo>
                        <a:pt x="310" y="268"/>
                        <a:pt x="310" y="234"/>
                        <a:pt x="289" y="212"/>
                      </a:cubicBezTo>
                      <a:close/>
                      <a:moveTo>
                        <a:pt x="273" y="273"/>
                      </a:moveTo>
                      <a:cubicBezTo>
                        <a:pt x="260" y="286"/>
                        <a:pt x="239" y="286"/>
                        <a:pt x="226" y="273"/>
                      </a:cubicBezTo>
                      <a:cubicBezTo>
                        <a:pt x="52" y="99"/>
                        <a:pt x="52" y="99"/>
                        <a:pt x="52" y="99"/>
                      </a:cubicBezTo>
                      <a:cubicBezTo>
                        <a:pt x="99" y="52"/>
                        <a:pt x="99" y="52"/>
                        <a:pt x="99" y="52"/>
                      </a:cubicBezTo>
                      <a:cubicBezTo>
                        <a:pt x="273" y="226"/>
                        <a:pt x="273" y="226"/>
                        <a:pt x="273" y="226"/>
                      </a:cubicBezTo>
                      <a:cubicBezTo>
                        <a:pt x="286" y="239"/>
                        <a:pt x="286" y="260"/>
                        <a:pt x="273" y="273"/>
                      </a:cubicBezTo>
                      <a:close/>
                      <a:moveTo>
                        <a:pt x="273" y="273"/>
                      </a:moveTo>
                      <a:cubicBezTo>
                        <a:pt x="273" y="273"/>
                        <a:pt x="273" y="273"/>
                        <a:pt x="273" y="273"/>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sp>
              <p:nvSpPr>
                <p:cNvPr id="110" name="Freeform 74"/>
                <p:cNvSpPr>
                  <a:spLocks noEditPoints="1"/>
                </p:cNvSpPr>
                <p:nvPr/>
              </p:nvSpPr>
              <p:spPr bwMode="auto">
                <a:xfrm>
                  <a:off x="8175625" y="1993900"/>
                  <a:ext cx="447675" cy="403225"/>
                </a:xfrm>
                <a:custGeom>
                  <a:avLst/>
                  <a:gdLst/>
                  <a:ahLst/>
                  <a:cxnLst>
                    <a:cxn ang="0">
                      <a:pos x="56" y="13"/>
                    </a:cxn>
                    <a:cxn ang="0">
                      <a:pos x="31" y="9"/>
                    </a:cxn>
                    <a:cxn ang="0">
                      <a:pos x="0" y="12"/>
                    </a:cxn>
                    <a:cxn ang="0">
                      <a:pos x="120" y="131"/>
                    </a:cxn>
                    <a:cxn ang="0">
                      <a:pos x="147" y="131"/>
                    </a:cxn>
                    <a:cxn ang="0">
                      <a:pos x="147" y="104"/>
                    </a:cxn>
                    <a:cxn ang="0">
                      <a:pos x="56" y="13"/>
                    </a:cxn>
                    <a:cxn ang="0">
                      <a:pos x="56" y="13"/>
                    </a:cxn>
                    <a:cxn ang="0">
                      <a:pos x="56" y="13"/>
                    </a:cxn>
                  </a:cxnLst>
                  <a:rect l="0" t="0" r="r" b="b"/>
                  <a:pathLst>
                    <a:path w="155" h="139">
                      <a:moveTo>
                        <a:pt x="56" y="13"/>
                      </a:moveTo>
                      <a:cubicBezTo>
                        <a:pt x="56" y="13"/>
                        <a:pt x="42" y="0"/>
                        <a:pt x="31" y="9"/>
                      </a:cubicBezTo>
                      <a:cubicBezTo>
                        <a:pt x="19" y="18"/>
                        <a:pt x="0" y="12"/>
                        <a:pt x="0" y="12"/>
                      </a:cubicBezTo>
                      <a:cubicBezTo>
                        <a:pt x="120" y="131"/>
                        <a:pt x="120" y="131"/>
                        <a:pt x="120" y="131"/>
                      </a:cubicBezTo>
                      <a:cubicBezTo>
                        <a:pt x="127" y="139"/>
                        <a:pt x="139" y="139"/>
                        <a:pt x="147" y="131"/>
                      </a:cubicBezTo>
                      <a:cubicBezTo>
                        <a:pt x="155" y="124"/>
                        <a:pt x="155" y="111"/>
                        <a:pt x="147" y="104"/>
                      </a:cubicBezTo>
                      <a:lnTo>
                        <a:pt x="56" y="13"/>
                      </a:lnTo>
                      <a:close/>
                      <a:moveTo>
                        <a:pt x="56" y="13"/>
                      </a:moveTo>
                      <a:cubicBezTo>
                        <a:pt x="56" y="13"/>
                        <a:pt x="56" y="13"/>
                        <a:pt x="56" y="13"/>
                      </a:cubicBezTo>
                    </a:path>
                  </a:pathLst>
                </a:custGeom>
                <a:grpFill/>
                <a:ln w="9525">
                  <a:noFill/>
                  <a:round/>
                </a:ln>
              </p:spPr>
              <p:txBody>
                <a:bodyPr vert="horz" wrap="square" lIns="121920" tIns="60960" rIns="121920" bIns="60960" numCol="1" anchor="t" anchorCtr="0" compatLnSpc="1"/>
                <a:lstStyle/>
                <a:p>
                  <a:endParaRPr lang="en-US" sz="2665">
                    <a:cs typeface="+mn-ea"/>
                    <a:sym typeface="+mn-lt"/>
                  </a:endParaRPr>
                </a:p>
              </p:txBody>
            </p:sp>
          </p:grpSp>
        </p:grpSp>
        <p:grpSp>
          <p:nvGrpSpPr>
            <p:cNvPr id="29" name="组合 28"/>
            <p:cNvGrpSpPr/>
            <p:nvPr/>
          </p:nvGrpSpPr>
          <p:grpSpPr>
            <a:xfrm>
              <a:off x="14930" y="6306"/>
              <a:ext cx="3722" cy="3252"/>
              <a:chOff x="8920" y="2325"/>
              <a:chExt cx="3722" cy="3252"/>
            </a:xfrm>
          </p:grpSpPr>
          <p:sp>
            <p:nvSpPr>
              <p:cNvPr id="30" name="文本框 29"/>
              <p:cNvSpPr txBox="1"/>
              <p:nvPr/>
            </p:nvSpPr>
            <p:spPr>
              <a:xfrm>
                <a:off x="8920" y="2325"/>
                <a:ext cx="657" cy="582"/>
              </a:xfrm>
              <a:prstGeom prst="rect">
                <a:avLst/>
              </a:prstGeom>
              <a:noFill/>
            </p:spPr>
            <p:txBody>
              <a:bodyPr wrap="none" rtlCol="0" anchor="t">
                <a:spAutoFit/>
              </a:bodyPr>
              <a:lstStyle/>
              <a:p>
                <a:pPr algn="l"/>
                <a:r>
                  <a:rPr lang="zh-CN" altLang="en-US" b="1" dirty="0">
                    <a:solidFill>
                      <a:srgbClr val="0070C0"/>
                    </a:solidFill>
                    <a:cs typeface="+mn-ea"/>
                    <a:sym typeface="+mn-lt"/>
                  </a:rPr>
                  <a:t>氨</a:t>
                </a:r>
              </a:p>
            </p:txBody>
          </p:sp>
          <p:sp>
            <p:nvSpPr>
              <p:cNvPr id="31" name="文本框 30"/>
              <p:cNvSpPr txBox="1"/>
              <p:nvPr/>
            </p:nvSpPr>
            <p:spPr>
              <a:xfrm>
                <a:off x="8920" y="2792"/>
                <a:ext cx="3722" cy="2785"/>
              </a:xfrm>
              <a:prstGeom prst="rect">
                <a:avLst/>
              </a:prstGeom>
              <a:noFill/>
            </p:spPr>
            <p:txBody>
              <a:bodyPr wrap="square" rtlCol="0" anchor="t">
                <a:spAutoFit/>
              </a:bodyPr>
              <a:lstStyle/>
              <a:p>
                <a:pPr fontAlgn="auto">
                  <a:lnSpc>
                    <a:spcPct val="130000"/>
                  </a:lnSpc>
                </a:pPr>
                <a:r>
                  <a:rPr lang="zh-CN" altLang="en-US" sz="1400" dirty="0">
                    <a:solidFill>
                      <a:schemeClr val="tx1">
                        <a:lumMod val="75000"/>
                        <a:lumOff val="25000"/>
                      </a:schemeClr>
                    </a:solidFill>
                    <a:cs typeface="+mn-ea"/>
                    <a:sym typeface="+mn-lt"/>
                  </a:rPr>
                  <a:t>主要引起急性中毒和眼、皮肤灼伤。职业性急性氨中毒是在职业活动中，短时间内吸入高浓度氨气引起的以呼吸系统损害为主的全身性疾病</a:t>
                </a:r>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blinds(horizontal)">
                                      <p:cBhvr>
                                        <p:cTn id="11" dur="500"/>
                                        <p:tgtEl>
                                          <p:spTgt spid="34"/>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blinds(horizontal)">
                                      <p:cBhvr>
                                        <p:cTn id="15" dur="500"/>
                                        <p:tgtEl>
                                          <p:spTgt spid="37"/>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linds(horizontal)">
                                      <p:cBhvr>
                                        <p:cTn id="19" dur="500"/>
                                        <p:tgtEl>
                                          <p:spTgt spid="15"/>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blinds(horizontal)">
                                      <p:cBhvr>
                                        <p:cTn id="23" dur="500"/>
                                        <p:tgtEl>
                                          <p:spTgt spid="35"/>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blinds(horizontal)">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毒物危害及控制</a:t>
              </a:r>
            </a:p>
          </p:txBody>
        </p:sp>
      </p:grpSp>
      <p:sp>
        <p:nvSpPr>
          <p:cNvPr id="3" name="文本框 2"/>
          <p:cNvSpPr txBox="1"/>
          <p:nvPr/>
        </p:nvSpPr>
        <p:spPr>
          <a:xfrm>
            <a:off x="4944110" y="1484630"/>
            <a:ext cx="2236510" cy="422680"/>
          </a:xfrm>
          <a:prstGeom prst="rect">
            <a:avLst/>
          </a:prstGeom>
          <a:noFill/>
        </p:spPr>
        <p:txBody>
          <a:bodyPr wrap="none" rtlCol="0" anchor="t">
            <a:spAutoFit/>
          </a:bodyPr>
          <a:lstStyle/>
          <a:p>
            <a:pPr>
              <a:lnSpc>
                <a:spcPts val="2775"/>
              </a:lnSpc>
            </a:pPr>
            <a:r>
              <a:rPr lang="zh-CN" altLang="en-US" sz="2000" b="1" dirty="0">
                <a:solidFill>
                  <a:srgbClr val="0070C0"/>
                </a:solidFill>
                <a:cs typeface="+mn-ea"/>
                <a:sym typeface="+mn-lt"/>
              </a:rPr>
              <a:t>控制要从</a:t>
            </a:r>
            <a:r>
              <a:rPr lang="zh-CN" altLang="en-US" sz="2000" b="1">
                <a:solidFill>
                  <a:srgbClr val="0070C0"/>
                </a:solidFill>
                <a:cs typeface="+mn-ea"/>
                <a:sym typeface="+mn-lt"/>
              </a:rPr>
              <a:t>源头抓起</a:t>
            </a:r>
          </a:p>
        </p:txBody>
      </p:sp>
      <p:grpSp>
        <p:nvGrpSpPr>
          <p:cNvPr id="119" name="组合 118"/>
          <p:cNvGrpSpPr/>
          <p:nvPr/>
        </p:nvGrpSpPr>
        <p:grpSpPr>
          <a:xfrm>
            <a:off x="9419590" y="2727960"/>
            <a:ext cx="1400810" cy="3444875"/>
            <a:chOff x="14834" y="4296"/>
            <a:chExt cx="2206" cy="5425"/>
          </a:xfrm>
        </p:grpSpPr>
        <p:sp>
          <p:nvSpPr>
            <p:cNvPr id="99" name="Oval 40"/>
            <p:cNvSpPr/>
            <p:nvPr>
              <p:custDataLst>
                <p:tags r:id="rId14"/>
              </p:custDataLst>
            </p:nvPr>
          </p:nvSpPr>
          <p:spPr bwMode="auto">
            <a:xfrm>
              <a:off x="14987" y="4296"/>
              <a:ext cx="1902" cy="1904"/>
            </a:xfrm>
            <a:prstGeom prst="ellipse">
              <a:avLst/>
            </a:prstGeom>
            <a:solidFill>
              <a:srgbClr val="0070C0"/>
            </a:solidFill>
            <a:ln>
              <a:noFill/>
            </a:ln>
            <a:effectLst>
              <a:outerShdw blurRad="241300" sx="99000" sy="99000" algn="ctr" rotWithShape="0">
                <a:schemeClr val="tx1">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algn="ctr"/>
              <a:endParaRPr lang="en-US" sz="3200" i="1" dirty="0">
                <a:cs typeface="+mn-ea"/>
                <a:sym typeface="+mn-lt"/>
              </a:endParaRPr>
            </a:p>
            <a:p>
              <a:pPr algn="ctr"/>
              <a:endParaRPr lang="en-US" sz="3200" i="1" dirty="0">
                <a:cs typeface="+mn-ea"/>
                <a:sym typeface="+mn-lt"/>
              </a:endParaRPr>
            </a:p>
          </p:txBody>
        </p:sp>
        <p:sp>
          <p:nvSpPr>
            <p:cNvPr id="100" name="矩形 99"/>
            <p:cNvSpPr/>
            <p:nvPr>
              <p:custDataLst>
                <p:tags r:id="rId15"/>
              </p:custDataLst>
            </p:nvPr>
          </p:nvSpPr>
          <p:spPr bwMode="auto">
            <a:xfrm>
              <a:off x="14834" y="6739"/>
              <a:ext cx="2207" cy="2982"/>
            </a:xfrm>
            <a:prstGeom prst="rect">
              <a:avLst/>
            </a:prstGeom>
            <a:noFill/>
            <a:ln>
              <a:noFill/>
            </a:ln>
            <a:extLst>
              <a:ext uri="{909E8E84-426E-40DD-AFC4-6F175D3DCCD1}">
                <a14:hiddenFill xmlns:a14="http://schemas.microsoft.com/office/drawing/2010/main">
                  <a:solidFill>
                    <a:srgbClr val="FFFFFF"/>
                  </a:solidFill>
                </a14:hiddenFill>
              </a:ext>
            </a:extLst>
          </p:spPr>
          <p:txBody>
            <a:bodyPr wrap="square" lIns="91440" tIns="4572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lvl="0" indent="0" algn="ctr">
                <a:lnSpc>
                  <a:spcPct val="120000"/>
                </a:lnSpc>
                <a:spcBef>
                  <a:spcPts val="0"/>
                </a:spcBef>
                <a:spcAft>
                  <a:spcPts val="1000"/>
                </a:spcAft>
                <a:buSzPct val="100000"/>
                <a:buFontTx/>
              </a:pPr>
              <a:r>
                <a:rPr lang="zh-CN" altLang="en-US" sz="1600" spc="150" dirty="0">
                  <a:solidFill>
                    <a:schemeClr val="tx1">
                      <a:lumMod val="75000"/>
                      <a:lumOff val="25000"/>
                    </a:schemeClr>
                  </a:solidFill>
                  <a:cs typeface="+mn-ea"/>
                  <a:sym typeface="+mn-lt"/>
                </a:rPr>
                <a:t>个人防护措施定期体检</a:t>
              </a:r>
            </a:p>
          </p:txBody>
        </p:sp>
        <p:pic>
          <p:nvPicPr>
            <p:cNvPr id="110" name="图形 18"/>
            <p:cNvPicPr/>
            <p:nvPr>
              <p:custDataLst>
                <p:tags r:id="rId16"/>
              </p:custDataLst>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xmlns="" r:embed="rId21"/>
                </a:ext>
              </a:extLst>
            </a:blip>
            <a:stretch>
              <a:fillRect/>
            </a:stretch>
          </p:blipFill>
          <p:spPr>
            <a:xfrm>
              <a:off x="15608" y="4919"/>
              <a:ext cx="659" cy="659"/>
            </a:xfrm>
            <a:prstGeom prst="rect">
              <a:avLst/>
            </a:prstGeom>
          </p:spPr>
        </p:pic>
      </p:grpSp>
      <p:grpSp>
        <p:nvGrpSpPr>
          <p:cNvPr id="117" name="组合 116"/>
          <p:cNvGrpSpPr/>
          <p:nvPr/>
        </p:nvGrpSpPr>
        <p:grpSpPr>
          <a:xfrm>
            <a:off x="5337175" y="2727960"/>
            <a:ext cx="1400810" cy="3444875"/>
            <a:chOff x="8405" y="4296"/>
            <a:chExt cx="2206" cy="5425"/>
          </a:xfrm>
        </p:grpSpPr>
        <p:sp>
          <p:nvSpPr>
            <p:cNvPr id="101" name="Oval 53"/>
            <p:cNvSpPr/>
            <p:nvPr>
              <p:custDataLst>
                <p:tags r:id="rId11"/>
              </p:custDataLst>
            </p:nvPr>
          </p:nvSpPr>
          <p:spPr bwMode="auto">
            <a:xfrm>
              <a:off x="8567" y="4296"/>
              <a:ext cx="1902" cy="1904"/>
            </a:xfrm>
            <a:prstGeom prst="ellipse">
              <a:avLst/>
            </a:prstGeom>
            <a:solidFill>
              <a:srgbClr val="0070C0"/>
            </a:solidFill>
            <a:ln>
              <a:noFill/>
            </a:ln>
            <a:effectLst>
              <a:outerShdw blurRad="241300" sx="99000" sy="99000" algn="ctr" rotWithShape="0">
                <a:schemeClr val="tx1">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algn="ctr"/>
              <a:endParaRPr lang="en-US" sz="3200" i="1" dirty="0">
                <a:cs typeface="+mn-ea"/>
                <a:sym typeface="+mn-lt"/>
              </a:endParaRPr>
            </a:p>
            <a:p>
              <a:pPr algn="ctr"/>
              <a:endParaRPr lang="en-US" sz="3200" i="1" dirty="0">
                <a:cs typeface="+mn-ea"/>
                <a:sym typeface="+mn-lt"/>
              </a:endParaRPr>
            </a:p>
            <a:p>
              <a:pPr algn="ctr"/>
              <a:endParaRPr lang="en-US" sz="3200" i="1" dirty="0">
                <a:cs typeface="+mn-ea"/>
                <a:sym typeface="+mn-lt"/>
              </a:endParaRPr>
            </a:p>
          </p:txBody>
        </p:sp>
        <p:sp>
          <p:nvSpPr>
            <p:cNvPr id="102" name="矩形 101"/>
            <p:cNvSpPr/>
            <p:nvPr>
              <p:custDataLst>
                <p:tags r:id="rId12"/>
              </p:custDataLst>
            </p:nvPr>
          </p:nvSpPr>
          <p:spPr bwMode="auto">
            <a:xfrm>
              <a:off x="8405" y="6739"/>
              <a:ext cx="2207" cy="2982"/>
            </a:xfrm>
            <a:prstGeom prst="rect">
              <a:avLst/>
            </a:prstGeom>
            <a:noFill/>
            <a:ln>
              <a:noFill/>
            </a:ln>
            <a:extLst>
              <a:ext uri="{909E8E84-426E-40DD-AFC4-6F175D3DCCD1}">
                <a14:hiddenFill xmlns:a14="http://schemas.microsoft.com/office/drawing/2010/main">
                  <a:solidFill>
                    <a:srgbClr val="FFFFFF"/>
                  </a:solidFill>
                </a14:hiddenFill>
              </a:ext>
            </a:extLst>
          </p:spPr>
          <p:txBody>
            <a:bodyPr wrap="square" lIns="91440" tIns="4572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lvl="0" indent="0" algn="ctr">
                <a:lnSpc>
                  <a:spcPct val="120000"/>
                </a:lnSpc>
                <a:spcBef>
                  <a:spcPts val="0"/>
                </a:spcBef>
                <a:spcAft>
                  <a:spcPts val="1000"/>
                </a:spcAft>
                <a:buSzPct val="100000"/>
                <a:buFontTx/>
              </a:pPr>
              <a:r>
                <a:rPr lang="zh-CN" altLang="en-US" sz="1600" spc="150" dirty="0">
                  <a:solidFill>
                    <a:schemeClr val="tx1">
                      <a:lumMod val="75000"/>
                      <a:lumOff val="25000"/>
                    </a:schemeClr>
                  </a:solidFill>
                  <a:cs typeface="+mn-ea"/>
                  <a:sym typeface="+mn-lt"/>
                </a:rPr>
                <a:t>密闭化生产通风净化</a:t>
              </a:r>
            </a:p>
          </p:txBody>
        </p:sp>
        <p:pic>
          <p:nvPicPr>
            <p:cNvPr id="111" name="图形 19"/>
            <p:cNvPicPr>
              <a:picLocks noChangeAspect="1"/>
            </p:cNvPicPr>
            <p:nvPr>
              <p:custDataLst>
                <p:tags r:id="rId13"/>
              </p:custDataLst>
            </p:nvPr>
          </p:nvPicPr>
          <p:blipFill>
            <a:blip r:embed="rId22" cstate="screen">
              <a:extLst>
                <a:ext uri="{28A0092B-C50C-407E-A947-70E740481C1C}">
                  <a14:useLocalDpi xmlns:a14="http://schemas.microsoft.com/office/drawing/2010/main"/>
                </a:ext>
                <a:ext uri="{96DAC541-7B7A-43D3-8B79-37D633B846F1}">
                  <asvg:svgBlip xmlns:asvg="http://schemas.microsoft.com/office/drawing/2016/SVG/main" xmlns="" r:embed="rId23"/>
                </a:ext>
              </a:extLst>
            </a:blip>
            <a:stretch>
              <a:fillRect/>
            </a:stretch>
          </p:blipFill>
          <p:spPr>
            <a:xfrm>
              <a:off x="9189" y="4919"/>
              <a:ext cx="659" cy="659"/>
            </a:xfrm>
            <a:prstGeom prst="rect">
              <a:avLst/>
            </a:prstGeom>
          </p:spPr>
        </p:pic>
      </p:grpSp>
      <p:grpSp>
        <p:nvGrpSpPr>
          <p:cNvPr id="115" name="组合 114"/>
          <p:cNvGrpSpPr/>
          <p:nvPr/>
        </p:nvGrpSpPr>
        <p:grpSpPr>
          <a:xfrm>
            <a:off x="1254760" y="2727960"/>
            <a:ext cx="1400810" cy="3444875"/>
            <a:chOff x="1976" y="4296"/>
            <a:chExt cx="2206" cy="5425"/>
          </a:xfrm>
        </p:grpSpPr>
        <p:sp>
          <p:nvSpPr>
            <p:cNvPr id="103" name="Oval 40"/>
            <p:cNvSpPr/>
            <p:nvPr>
              <p:custDataLst>
                <p:tags r:id="rId8"/>
              </p:custDataLst>
            </p:nvPr>
          </p:nvSpPr>
          <p:spPr bwMode="auto">
            <a:xfrm>
              <a:off x="2145" y="4296"/>
              <a:ext cx="1902" cy="1904"/>
            </a:xfrm>
            <a:prstGeom prst="ellipse">
              <a:avLst/>
            </a:prstGeom>
            <a:solidFill>
              <a:srgbClr val="0070C0"/>
            </a:solidFill>
            <a:ln>
              <a:noFill/>
            </a:ln>
            <a:effectLst>
              <a:outerShdw blurRad="241300" sx="99000" sy="99000" algn="ctr" rotWithShape="0">
                <a:schemeClr val="tx1">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algn="ctr"/>
              <a:endParaRPr lang="en-US" sz="3200" i="1" dirty="0">
                <a:cs typeface="+mn-ea"/>
                <a:sym typeface="+mn-lt"/>
              </a:endParaRPr>
            </a:p>
            <a:p>
              <a:pPr algn="ctr"/>
              <a:endParaRPr lang="en-US" sz="3200" i="1" dirty="0">
                <a:cs typeface="+mn-ea"/>
                <a:sym typeface="+mn-lt"/>
              </a:endParaRPr>
            </a:p>
          </p:txBody>
        </p:sp>
        <p:sp>
          <p:nvSpPr>
            <p:cNvPr id="104" name="矩形 103"/>
            <p:cNvSpPr/>
            <p:nvPr>
              <p:custDataLst>
                <p:tags r:id="rId9"/>
              </p:custDataLst>
            </p:nvPr>
          </p:nvSpPr>
          <p:spPr bwMode="auto">
            <a:xfrm>
              <a:off x="1976" y="6739"/>
              <a:ext cx="2207" cy="2982"/>
            </a:xfrm>
            <a:prstGeom prst="rect">
              <a:avLst/>
            </a:prstGeom>
            <a:noFill/>
            <a:ln>
              <a:noFill/>
            </a:ln>
            <a:extLst>
              <a:ext uri="{909E8E84-426E-40DD-AFC4-6F175D3DCCD1}">
                <a14:hiddenFill xmlns:a14="http://schemas.microsoft.com/office/drawing/2010/main">
                  <a:solidFill>
                    <a:srgbClr val="FFFFFF"/>
                  </a:solidFill>
                </a14:hiddenFill>
              </a:ext>
            </a:extLst>
          </p:spPr>
          <p:txBody>
            <a:bodyPr wrap="square" lIns="91440" tIns="4572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lvl="0" indent="0" algn="ctr">
                <a:lnSpc>
                  <a:spcPct val="120000"/>
                </a:lnSpc>
                <a:spcBef>
                  <a:spcPts val="0"/>
                </a:spcBef>
                <a:spcAft>
                  <a:spcPts val="1000"/>
                </a:spcAft>
                <a:buSzPct val="100000"/>
                <a:buFontTx/>
              </a:pPr>
              <a:r>
                <a:rPr lang="zh-CN" altLang="en-US" sz="1600" spc="150" dirty="0">
                  <a:solidFill>
                    <a:schemeClr val="tx1">
                      <a:lumMod val="75000"/>
                      <a:lumOff val="25000"/>
                    </a:schemeClr>
                  </a:solidFill>
                  <a:cs typeface="+mn-ea"/>
                  <a:sym typeface="+mn-lt"/>
                </a:rPr>
                <a:t>采用新技术改进落后生产工艺</a:t>
              </a:r>
            </a:p>
          </p:txBody>
        </p:sp>
        <p:pic>
          <p:nvPicPr>
            <p:cNvPr id="112" name="图形 20"/>
            <p:cNvPicPr/>
            <p:nvPr>
              <p:custDataLst>
                <p:tags r:id="rId10"/>
              </p:custDataLst>
            </p:nvPr>
          </p:nvPicPr>
          <p:blipFill>
            <a:blip r:embed="rId24" cstate="screen">
              <a:extLst>
                <a:ext uri="{28A0092B-C50C-407E-A947-70E740481C1C}">
                  <a14:useLocalDpi xmlns:a14="http://schemas.microsoft.com/office/drawing/2010/main"/>
                </a:ext>
                <a:ext uri="{96DAC541-7B7A-43D3-8B79-37D633B846F1}">
                  <asvg:svgBlip xmlns:asvg="http://schemas.microsoft.com/office/drawing/2016/SVG/main" xmlns="" r:embed="rId25"/>
                </a:ext>
              </a:extLst>
            </a:blip>
            <a:stretch>
              <a:fillRect/>
            </a:stretch>
          </p:blipFill>
          <p:spPr>
            <a:xfrm>
              <a:off x="2653" y="4806"/>
              <a:ext cx="885" cy="885"/>
            </a:xfrm>
            <a:prstGeom prst="rect">
              <a:avLst/>
            </a:prstGeom>
          </p:spPr>
        </p:pic>
      </p:grpSp>
      <p:grpSp>
        <p:nvGrpSpPr>
          <p:cNvPr id="116" name="组合 115"/>
          <p:cNvGrpSpPr/>
          <p:nvPr/>
        </p:nvGrpSpPr>
        <p:grpSpPr>
          <a:xfrm>
            <a:off x="3295650" y="2727960"/>
            <a:ext cx="1400810" cy="3444875"/>
            <a:chOff x="5190" y="4296"/>
            <a:chExt cx="2206" cy="5425"/>
          </a:xfrm>
        </p:grpSpPr>
        <p:sp>
          <p:nvSpPr>
            <p:cNvPr id="105" name="Oval 40"/>
            <p:cNvSpPr/>
            <p:nvPr>
              <p:custDataLst>
                <p:tags r:id="rId5"/>
              </p:custDataLst>
            </p:nvPr>
          </p:nvSpPr>
          <p:spPr bwMode="auto">
            <a:xfrm>
              <a:off x="5356" y="4296"/>
              <a:ext cx="1902" cy="1904"/>
            </a:xfrm>
            <a:prstGeom prst="ellipse">
              <a:avLst/>
            </a:prstGeom>
            <a:solidFill>
              <a:srgbClr val="0070C0"/>
            </a:solidFill>
            <a:ln>
              <a:noFill/>
            </a:ln>
            <a:effectLst>
              <a:outerShdw blurRad="241300" sx="99000" sy="99000" algn="ctr" rotWithShape="0">
                <a:schemeClr val="tx1">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algn="ctr"/>
              <a:endParaRPr lang="en-US" sz="3200" i="1" dirty="0">
                <a:cs typeface="+mn-ea"/>
                <a:sym typeface="+mn-lt"/>
              </a:endParaRPr>
            </a:p>
            <a:p>
              <a:pPr algn="ctr"/>
              <a:endParaRPr lang="en-US" sz="3200" i="1" dirty="0">
                <a:cs typeface="+mn-ea"/>
                <a:sym typeface="+mn-lt"/>
              </a:endParaRPr>
            </a:p>
          </p:txBody>
        </p:sp>
        <p:sp>
          <p:nvSpPr>
            <p:cNvPr id="107" name="矩形 106"/>
            <p:cNvSpPr/>
            <p:nvPr>
              <p:custDataLst>
                <p:tags r:id="rId6"/>
              </p:custDataLst>
            </p:nvPr>
          </p:nvSpPr>
          <p:spPr bwMode="auto">
            <a:xfrm>
              <a:off x="5190" y="6739"/>
              <a:ext cx="2207" cy="2982"/>
            </a:xfrm>
            <a:prstGeom prst="rect">
              <a:avLst/>
            </a:prstGeom>
            <a:noFill/>
            <a:ln>
              <a:noFill/>
            </a:ln>
            <a:extLst>
              <a:ext uri="{909E8E84-426E-40DD-AFC4-6F175D3DCCD1}">
                <a14:hiddenFill xmlns:a14="http://schemas.microsoft.com/office/drawing/2010/main">
                  <a:solidFill>
                    <a:srgbClr val="FFFFFF"/>
                  </a:solidFill>
                </a14:hiddenFill>
              </a:ext>
            </a:extLst>
          </p:spPr>
          <p:txBody>
            <a:bodyPr wrap="square" lIns="91440" tIns="4572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lvl="0" indent="0" algn="ctr">
                <a:lnSpc>
                  <a:spcPct val="120000"/>
                </a:lnSpc>
                <a:spcBef>
                  <a:spcPts val="0"/>
                </a:spcBef>
                <a:spcAft>
                  <a:spcPts val="1000"/>
                </a:spcAft>
                <a:buSzPct val="100000"/>
                <a:buFontTx/>
              </a:pPr>
              <a:r>
                <a:rPr lang="zh-CN" altLang="en-US" sz="1600" spc="150" dirty="0">
                  <a:solidFill>
                    <a:schemeClr val="tx1">
                      <a:lumMod val="75000"/>
                      <a:lumOff val="25000"/>
                    </a:schemeClr>
                  </a:solidFill>
                  <a:cs typeface="+mn-ea"/>
                  <a:sym typeface="+mn-lt"/>
                </a:rPr>
                <a:t>以无毒、低毒原料代替有毒、高毒原料</a:t>
              </a:r>
            </a:p>
          </p:txBody>
        </p:sp>
        <p:pic>
          <p:nvPicPr>
            <p:cNvPr id="113" name="图形 21"/>
            <p:cNvPicPr>
              <a:picLocks noChangeAspect="1"/>
            </p:cNvPicPr>
            <p:nvPr>
              <p:custDataLst>
                <p:tags r:id="rId7"/>
              </p:custDataLst>
            </p:nvPr>
          </p:nvPicPr>
          <p:blipFill>
            <a:blip r:embed="rId26" cstate="screen">
              <a:extLst>
                <a:ext uri="{28A0092B-C50C-407E-A947-70E740481C1C}">
                  <a14:useLocalDpi xmlns:a14="http://schemas.microsoft.com/office/drawing/2010/main"/>
                </a:ext>
                <a:ext uri="{96DAC541-7B7A-43D3-8B79-37D633B846F1}">
                  <asvg:svgBlip xmlns:asvg="http://schemas.microsoft.com/office/drawing/2016/SVG/main" xmlns="" r:embed="rId27"/>
                </a:ext>
              </a:extLst>
            </a:blip>
            <a:stretch>
              <a:fillRect/>
            </a:stretch>
          </p:blipFill>
          <p:spPr>
            <a:xfrm>
              <a:off x="5915" y="4856"/>
              <a:ext cx="784" cy="784"/>
            </a:xfrm>
            <a:prstGeom prst="rect">
              <a:avLst/>
            </a:prstGeom>
          </p:spPr>
        </p:pic>
      </p:grpSp>
      <p:grpSp>
        <p:nvGrpSpPr>
          <p:cNvPr id="118" name="组合 117"/>
          <p:cNvGrpSpPr/>
          <p:nvPr/>
        </p:nvGrpSpPr>
        <p:grpSpPr>
          <a:xfrm>
            <a:off x="7378700" y="2727960"/>
            <a:ext cx="1400810" cy="3444875"/>
            <a:chOff x="11620" y="4296"/>
            <a:chExt cx="2206" cy="5425"/>
          </a:xfrm>
        </p:grpSpPr>
        <p:sp>
          <p:nvSpPr>
            <p:cNvPr id="108" name="Oval 40"/>
            <p:cNvSpPr/>
            <p:nvPr>
              <p:custDataLst>
                <p:tags r:id="rId2"/>
              </p:custDataLst>
            </p:nvPr>
          </p:nvSpPr>
          <p:spPr bwMode="auto">
            <a:xfrm>
              <a:off x="11779" y="4296"/>
              <a:ext cx="1902" cy="1904"/>
            </a:xfrm>
            <a:prstGeom prst="ellipse">
              <a:avLst/>
            </a:prstGeom>
            <a:solidFill>
              <a:srgbClr val="0070C0"/>
            </a:solidFill>
            <a:ln>
              <a:noFill/>
            </a:ln>
            <a:effectLst>
              <a:outerShdw blurRad="241300" sx="99000" sy="99000" algn="ctr" rotWithShape="0">
                <a:schemeClr val="tx1">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algn="ctr"/>
              <a:endParaRPr lang="en-US" sz="3200" i="1" dirty="0">
                <a:cs typeface="+mn-ea"/>
                <a:sym typeface="+mn-lt"/>
              </a:endParaRPr>
            </a:p>
            <a:p>
              <a:pPr algn="ctr"/>
              <a:endParaRPr lang="en-US" sz="3200" i="1" dirty="0">
                <a:cs typeface="+mn-ea"/>
                <a:sym typeface="+mn-lt"/>
              </a:endParaRPr>
            </a:p>
          </p:txBody>
        </p:sp>
        <p:sp>
          <p:nvSpPr>
            <p:cNvPr id="109" name="矩形 108"/>
            <p:cNvSpPr/>
            <p:nvPr>
              <p:custDataLst>
                <p:tags r:id="rId3"/>
              </p:custDataLst>
            </p:nvPr>
          </p:nvSpPr>
          <p:spPr bwMode="auto">
            <a:xfrm>
              <a:off x="11620" y="6739"/>
              <a:ext cx="2207" cy="2982"/>
            </a:xfrm>
            <a:prstGeom prst="rect">
              <a:avLst/>
            </a:prstGeom>
            <a:noFill/>
            <a:ln>
              <a:noFill/>
            </a:ln>
            <a:extLst>
              <a:ext uri="{909E8E84-426E-40DD-AFC4-6F175D3DCCD1}">
                <a14:hiddenFill xmlns:a14="http://schemas.microsoft.com/office/drawing/2010/main">
                  <a:solidFill>
                    <a:srgbClr val="FFFFFF"/>
                  </a:solidFill>
                </a14:hiddenFill>
              </a:ext>
            </a:extLst>
          </p:spPr>
          <p:txBody>
            <a:bodyPr wrap="square" lIns="91440" tIns="4572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lvl="0" indent="0" algn="ctr">
                <a:lnSpc>
                  <a:spcPct val="120000"/>
                </a:lnSpc>
                <a:spcBef>
                  <a:spcPts val="0"/>
                </a:spcBef>
                <a:spcAft>
                  <a:spcPts val="1000"/>
                </a:spcAft>
                <a:buSzPct val="100000"/>
                <a:buFontTx/>
              </a:pPr>
              <a:r>
                <a:rPr lang="zh-CN" altLang="en-US" sz="1600" spc="150" dirty="0">
                  <a:solidFill>
                    <a:schemeClr val="tx1">
                      <a:lumMod val="75000"/>
                      <a:lumOff val="25000"/>
                    </a:schemeClr>
                  </a:solidFill>
                  <a:cs typeface="+mn-ea"/>
                  <a:sym typeface="+mn-lt"/>
                </a:rPr>
                <a:t>隔离操作自动化控制</a:t>
              </a:r>
            </a:p>
          </p:txBody>
        </p:sp>
        <p:pic>
          <p:nvPicPr>
            <p:cNvPr id="114" name="图形 22"/>
            <p:cNvPicPr>
              <a:picLocks noChangeAspect="1"/>
            </p:cNvPicPr>
            <p:nvPr>
              <p:custDataLst>
                <p:tags r:id="rId4"/>
              </p:custDataLst>
            </p:nvPr>
          </p:nvPicPr>
          <p:blipFill>
            <a:blip r:embed="rId28" cstate="screen">
              <a:extLst>
                <a:ext uri="{28A0092B-C50C-407E-A947-70E740481C1C}">
                  <a14:useLocalDpi xmlns:a14="http://schemas.microsoft.com/office/drawing/2010/main"/>
                </a:ext>
                <a:ext uri="{96DAC541-7B7A-43D3-8B79-37D633B846F1}">
                  <asvg:svgBlip xmlns:asvg="http://schemas.microsoft.com/office/drawing/2016/SVG/main" xmlns="" r:embed="rId29"/>
                </a:ext>
              </a:extLst>
            </a:blip>
            <a:stretch>
              <a:fillRect/>
            </a:stretch>
          </p:blipFill>
          <p:spPr>
            <a:xfrm>
              <a:off x="12313" y="4832"/>
              <a:ext cx="832" cy="832"/>
            </a:xfrm>
            <a:prstGeom prst="rect">
              <a:avLst/>
            </a:prstGeom>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15"/>
                                        </p:tgtEl>
                                        <p:attrNameLst>
                                          <p:attrName>style.visibility</p:attrName>
                                        </p:attrNameLst>
                                      </p:cBhvr>
                                      <p:to>
                                        <p:strVal val="visible"/>
                                      </p:to>
                                    </p:set>
                                    <p:animEffect transition="in" filter="wipe(down)">
                                      <p:cBhvr>
                                        <p:cTn id="12" dur="500"/>
                                        <p:tgtEl>
                                          <p:spTgt spid="115"/>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116"/>
                                        </p:tgtEl>
                                        <p:attrNameLst>
                                          <p:attrName>style.visibility</p:attrName>
                                        </p:attrNameLst>
                                      </p:cBhvr>
                                      <p:to>
                                        <p:strVal val="visible"/>
                                      </p:to>
                                    </p:set>
                                    <p:animEffect transition="in" filter="wipe(down)">
                                      <p:cBhvr>
                                        <p:cTn id="16" dur="500"/>
                                        <p:tgtEl>
                                          <p:spTgt spid="116"/>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117"/>
                                        </p:tgtEl>
                                        <p:attrNameLst>
                                          <p:attrName>style.visibility</p:attrName>
                                        </p:attrNameLst>
                                      </p:cBhvr>
                                      <p:to>
                                        <p:strVal val="visible"/>
                                      </p:to>
                                    </p:set>
                                    <p:animEffect transition="in" filter="wipe(down)">
                                      <p:cBhvr>
                                        <p:cTn id="20" dur="500"/>
                                        <p:tgtEl>
                                          <p:spTgt spid="117"/>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118"/>
                                        </p:tgtEl>
                                        <p:attrNameLst>
                                          <p:attrName>style.visibility</p:attrName>
                                        </p:attrNameLst>
                                      </p:cBhvr>
                                      <p:to>
                                        <p:strVal val="visible"/>
                                      </p:to>
                                    </p:set>
                                    <p:animEffect transition="in" filter="wipe(down)">
                                      <p:cBhvr>
                                        <p:cTn id="24" dur="500"/>
                                        <p:tgtEl>
                                          <p:spTgt spid="118"/>
                                        </p:tgtEl>
                                      </p:cBhvr>
                                    </p:animEffect>
                                  </p:childTnLst>
                                </p:cTn>
                              </p:par>
                            </p:childTnLst>
                          </p:cTn>
                        </p:par>
                        <p:par>
                          <p:cTn id="25" fill="hold">
                            <p:stCondLst>
                              <p:cond delay="2500"/>
                            </p:stCondLst>
                            <p:childTnLst>
                              <p:par>
                                <p:cTn id="26" presetID="22" presetClass="entr" presetSubtype="4" fill="hold" nodeType="afterEffect">
                                  <p:stCondLst>
                                    <p:cond delay="0"/>
                                  </p:stCondLst>
                                  <p:childTnLst>
                                    <p:set>
                                      <p:cBhvr>
                                        <p:cTn id="27" dur="1" fill="hold">
                                          <p:stCondLst>
                                            <p:cond delay="0"/>
                                          </p:stCondLst>
                                        </p:cTn>
                                        <p:tgtEl>
                                          <p:spTgt spid="119"/>
                                        </p:tgtEl>
                                        <p:attrNameLst>
                                          <p:attrName>style.visibility</p:attrName>
                                        </p:attrNameLst>
                                      </p:cBhvr>
                                      <p:to>
                                        <p:strVal val="visible"/>
                                      </p:to>
                                    </p:set>
                                    <p:animEffect transition="in" filter="wipe(down)">
                                      <p:cBhvr>
                                        <p:cTn id="28"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毒物危害及控制</a:t>
              </a:r>
            </a:p>
          </p:txBody>
        </p:sp>
      </p:grpSp>
      <p:grpSp>
        <p:nvGrpSpPr>
          <p:cNvPr id="63" name="组合 62"/>
          <p:cNvGrpSpPr/>
          <p:nvPr/>
        </p:nvGrpSpPr>
        <p:grpSpPr>
          <a:xfrm>
            <a:off x="1130300" y="1475105"/>
            <a:ext cx="6299894" cy="2127586"/>
            <a:chOff x="3791" y="2020"/>
            <a:chExt cx="11617" cy="3923"/>
          </a:xfrm>
        </p:grpSpPr>
        <p:sp>
          <p:nvSpPr>
            <p:cNvPr id="42" name="折角形 41"/>
            <p:cNvSpPr/>
            <p:nvPr>
              <p:custDataLst>
                <p:tags r:id="rId6"/>
              </p:custDataLst>
            </p:nvPr>
          </p:nvSpPr>
          <p:spPr>
            <a:xfrm>
              <a:off x="4468" y="2657"/>
              <a:ext cx="10940" cy="3286"/>
            </a:xfrm>
            <a:prstGeom prst="foldedCorner">
              <a:avLst>
                <a:gd name="adj" fmla="val 12009"/>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文本框 43"/>
            <p:cNvSpPr txBox="1"/>
            <p:nvPr>
              <p:custDataLst>
                <p:tags r:id="rId7"/>
              </p:custDataLst>
            </p:nvPr>
          </p:nvSpPr>
          <p:spPr>
            <a:xfrm>
              <a:off x="5096" y="2997"/>
              <a:ext cx="9685" cy="2690"/>
            </a:xfrm>
            <a:prstGeom prst="rect">
              <a:avLst/>
            </a:prstGeom>
            <a:noFill/>
          </p:spPr>
          <p:txBody>
            <a:bodyPr wrap="square" rtlCol="0">
              <a:normAutofit/>
            </a:bodyPr>
            <a:lstStyle/>
            <a:p>
              <a:pPr marL="0" lvl="0" indent="0" algn="l" fontAlgn="auto">
                <a:lnSpc>
                  <a:spcPct val="150000"/>
                </a:lnSpc>
                <a:spcBef>
                  <a:spcPts val="0"/>
                </a:spcBef>
                <a:spcAft>
                  <a:spcPts val="0"/>
                </a:spcAft>
                <a:buSzPct val="100000"/>
              </a:pPr>
              <a:r>
                <a:rPr lang="zh-CN" altLang="en-US" sz="2000" b="1" spc="150" dirty="0">
                  <a:solidFill>
                    <a:srgbClr val="0070C0"/>
                  </a:solidFill>
                  <a:cs typeface="+mn-ea"/>
                  <a:sym typeface="+mn-lt"/>
                </a:rPr>
                <a:t>构成</a:t>
              </a:r>
              <a:r>
                <a:rPr lang="zh-CN" altLang="en-US" spc="150" dirty="0">
                  <a:solidFill>
                    <a:schemeClr val="tx1">
                      <a:lumMod val="75000"/>
                      <a:lumOff val="25000"/>
                    </a:schemeClr>
                  </a:solidFill>
                  <a:cs typeface="+mn-ea"/>
                  <a:sym typeface="+mn-lt"/>
                </a:rPr>
                <a:t>防毒面具主要是由过滤元件、罩体、眼窗、呼气通话装置以及头带等部件组成，它们各有各的职责，同时又能默契配合</a:t>
              </a:r>
            </a:p>
          </p:txBody>
        </p:sp>
        <p:sp>
          <p:nvSpPr>
            <p:cNvPr id="56" name="椭圆 55"/>
            <p:cNvSpPr/>
            <p:nvPr>
              <p:custDataLst>
                <p:tags r:id="rId8"/>
              </p:custDataLst>
            </p:nvPr>
          </p:nvSpPr>
          <p:spPr>
            <a:xfrm>
              <a:off x="3791" y="2020"/>
              <a:ext cx="1374" cy="13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lnSpcReduction="10000"/>
            </a:bodyPr>
            <a:lstStyle/>
            <a:p>
              <a:pPr algn="ctr"/>
              <a:endParaRPr lang="en-US" altLang="zh-CN" sz="3200" b="1" dirty="0">
                <a:cs typeface="+mn-ea"/>
                <a:sym typeface="+mn-lt"/>
              </a:endParaRPr>
            </a:p>
          </p:txBody>
        </p:sp>
        <p:sp>
          <p:nvSpPr>
            <p:cNvPr id="61" name="文本框 60"/>
            <p:cNvSpPr txBox="1"/>
            <p:nvPr>
              <p:custDataLst>
                <p:tags r:id="rId9"/>
              </p:custDataLst>
            </p:nvPr>
          </p:nvSpPr>
          <p:spPr>
            <a:xfrm>
              <a:off x="4010" y="2280"/>
              <a:ext cx="936" cy="855"/>
            </a:xfrm>
            <a:prstGeom prst="rect">
              <a:avLst/>
            </a:prstGeom>
            <a:noFill/>
          </p:spPr>
          <p:txBody>
            <a:bodyPr wrap="square" rtlCol="0" anchor="ctr">
              <a:normAutofit fontScale="92500" lnSpcReduction="20000"/>
            </a:bodyPr>
            <a:lstStyle/>
            <a:p>
              <a:pPr algn="ctr"/>
              <a:r>
                <a:rPr lang="en-US" altLang="zh-CN" sz="3200" b="1" dirty="0">
                  <a:solidFill>
                    <a:schemeClr val="bg2"/>
                  </a:solidFill>
                  <a:cs typeface="+mn-ea"/>
                  <a:sym typeface="+mn-lt"/>
                </a:rPr>
                <a:t>1</a:t>
              </a:r>
              <a:endParaRPr lang="zh-CN" altLang="en-US" sz="3200" b="1" dirty="0">
                <a:solidFill>
                  <a:schemeClr val="bg2"/>
                </a:solidFill>
                <a:cs typeface="+mn-ea"/>
                <a:sym typeface="+mn-lt"/>
              </a:endParaRPr>
            </a:p>
          </p:txBody>
        </p:sp>
      </p:grpSp>
      <p:grpSp>
        <p:nvGrpSpPr>
          <p:cNvPr id="64" name="组合 63"/>
          <p:cNvGrpSpPr/>
          <p:nvPr/>
        </p:nvGrpSpPr>
        <p:grpSpPr>
          <a:xfrm>
            <a:off x="1130300" y="3952310"/>
            <a:ext cx="6299844" cy="2150201"/>
            <a:chOff x="3791" y="6496"/>
            <a:chExt cx="11617" cy="3965"/>
          </a:xfrm>
        </p:grpSpPr>
        <p:sp>
          <p:nvSpPr>
            <p:cNvPr id="58" name="折角形 57"/>
            <p:cNvSpPr/>
            <p:nvPr>
              <p:custDataLst>
                <p:tags r:id="rId2"/>
              </p:custDataLst>
            </p:nvPr>
          </p:nvSpPr>
          <p:spPr>
            <a:xfrm>
              <a:off x="4468" y="7175"/>
              <a:ext cx="10940" cy="3286"/>
            </a:xfrm>
            <a:prstGeom prst="foldedCorner">
              <a:avLst>
                <a:gd name="adj" fmla="val 12009"/>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文本框 58"/>
            <p:cNvSpPr txBox="1"/>
            <p:nvPr>
              <p:custDataLst>
                <p:tags r:id="rId3"/>
              </p:custDataLst>
            </p:nvPr>
          </p:nvSpPr>
          <p:spPr>
            <a:xfrm>
              <a:off x="5096" y="7473"/>
              <a:ext cx="9685" cy="2690"/>
            </a:xfrm>
            <a:prstGeom prst="rect">
              <a:avLst/>
            </a:prstGeom>
            <a:noFill/>
          </p:spPr>
          <p:txBody>
            <a:bodyPr wrap="square" rtlCol="0">
              <a:normAutofit lnSpcReduction="10000"/>
            </a:bodyPr>
            <a:lstStyle/>
            <a:p>
              <a:pPr marL="0" lvl="0" indent="0" algn="l">
                <a:lnSpc>
                  <a:spcPct val="130000"/>
                </a:lnSpc>
                <a:spcBef>
                  <a:spcPts val="0"/>
                </a:spcBef>
                <a:spcAft>
                  <a:spcPts val="0"/>
                </a:spcAft>
                <a:buSzPct val="100000"/>
              </a:pPr>
              <a:r>
                <a:rPr lang="zh-CN" altLang="en-US" sz="2000" b="1" spc="150" dirty="0">
                  <a:solidFill>
                    <a:srgbClr val="0070C0"/>
                  </a:solidFill>
                  <a:cs typeface="+mn-ea"/>
                  <a:sym typeface="+mn-lt"/>
                </a:rPr>
                <a:t>用途</a:t>
              </a:r>
              <a:r>
                <a:rPr lang="zh-CN" altLang="en-US" spc="150" dirty="0">
                  <a:solidFill>
                    <a:schemeClr val="tx1">
                      <a:lumMod val="75000"/>
                      <a:lumOff val="25000"/>
                    </a:schemeClr>
                  </a:solidFill>
                  <a:cs typeface="+mn-ea"/>
                  <a:sym typeface="+mn-lt"/>
                </a:rPr>
                <a:t>用于对人员的呼吸器官，眼睛及面部皮肤提供有效防护，防毒面罩可以根据防护要求分别选用各种型号的滤毒罐，应用在化工、仓库、科研、各种有毒、有害的作业环境</a:t>
              </a:r>
            </a:p>
          </p:txBody>
        </p:sp>
        <p:sp>
          <p:nvSpPr>
            <p:cNvPr id="60" name="椭圆 59"/>
            <p:cNvSpPr/>
            <p:nvPr>
              <p:custDataLst>
                <p:tags r:id="rId4"/>
              </p:custDataLst>
            </p:nvPr>
          </p:nvSpPr>
          <p:spPr>
            <a:xfrm>
              <a:off x="3791" y="6496"/>
              <a:ext cx="1374" cy="13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lnSpcReduction="10000"/>
            </a:bodyPr>
            <a:lstStyle/>
            <a:p>
              <a:pPr algn="ctr"/>
              <a:endParaRPr lang="en-US" altLang="zh-CN" sz="3200" b="1" dirty="0">
                <a:cs typeface="+mn-ea"/>
                <a:sym typeface="+mn-lt"/>
              </a:endParaRPr>
            </a:p>
          </p:txBody>
        </p:sp>
        <p:sp>
          <p:nvSpPr>
            <p:cNvPr id="62" name="文本框 61"/>
            <p:cNvSpPr txBox="1"/>
            <p:nvPr>
              <p:custDataLst>
                <p:tags r:id="rId5"/>
              </p:custDataLst>
            </p:nvPr>
          </p:nvSpPr>
          <p:spPr>
            <a:xfrm>
              <a:off x="4010" y="6755"/>
              <a:ext cx="936" cy="855"/>
            </a:xfrm>
            <a:prstGeom prst="rect">
              <a:avLst/>
            </a:prstGeom>
            <a:noFill/>
          </p:spPr>
          <p:txBody>
            <a:bodyPr wrap="square" rtlCol="0" anchor="ctr">
              <a:normAutofit fontScale="92500" lnSpcReduction="20000"/>
            </a:bodyPr>
            <a:lstStyle/>
            <a:p>
              <a:pPr algn="ctr"/>
              <a:r>
                <a:rPr lang="en-US" altLang="zh-CN" sz="3200" b="1" dirty="0">
                  <a:solidFill>
                    <a:schemeClr val="bg2"/>
                  </a:solidFill>
                  <a:cs typeface="+mn-ea"/>
                  <a:sym typeface="+mn-lt"/>
                </a:rPr>
                <a:t>2</a:t>
              </a:r>
              <a:endParaRPr lang="zh-CN" altLang="en-US" sz="3200" b="1" dirty="0">
                <a:solidFill>
                  <a:schemeClr val="bg2"/>
                </a:solidFill>
                <a:cs typeface="+mn-ea"/>
                <a:sym typeface="+mn-lt"/>
              </a:endParaRPr>
            </a:p>
          </p:txBody>
        </p:sp>
      </p:grpSp>
      <p:pic>
        <p:nvPicPr>
          <p:cNvPr id="65" name="图片 64" descr="51miz-E1229386-33356B4C"/>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7752715" y="2420620"/>
            <a:ext cx="3604895" cy="360489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407035" y="404495"/>
            <a:ext cx="3282950" cy="775335"/>
            <a:chOff x="641" y="637"/>
            <a:chExt cx="517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749" y="837"/>
              <a:ext cx="4062"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职业健康形势</a:t>
              </a:r>
            </a:p>
          </p:txBody>
        </p:sp>
      </p:grpSp>
      <p:grpSp>
        <p:nvGrpSpPr>
          <p:cNvPr id="2" name="Group 4"/>
          <p:cNvGrpSpPr/>
          <p:nvPr/>
        </p:nvGrpSpPr>
        <p:grpSpPr>
          <a:xfrm>
            <a:off x="1000341" y="3701404"/>
            <a:ext cx="2201704" cy="1163958"/>
            <a:chOff x="965101" y="2035030"/>
            <a:chExt cx="1651278" cy="872968"/>
          </a:xfrm>
        </p:grpSpPr>
        <p:sp>
          <p:nvSpPr>
            <p:cNvPr id="3" name="TextBox 5"/>
            <p:cNvSpPr txBox="1"/>
            <p:nvPr/>
          </p:nvSpPr>
          <p:spPr>
            <a:xfrm>
              <a:off x="965101" y="2035030"/>
              <a:ext cx="1651278" cy="207645"/>
            </a:xfrm>
            <a:prstGeom prst="rect">
              <a:avLst/>
            </a:prstGeom>
            <a:noFill/>
          </p:spPr>
          <p:txBody>
            <a:bodyPr wrap="square" lIns="0" tIns="0" rIns="0" bIns="0" rtlCol="0" anchor="ctr">
              <a:spAutoFit/>
            </a:bodyPr>
            <a:lstStyle/>
            <a:p>
              <a:pPr algn="ctr"/>
              <a:r>
                <a:rPr lang="zh-CN" altLang="en-US" b="1" dirty="0" smtClean="0">
                  <a:solidFill>
                    <a:srgbClr val="0070C0"/>
                  </a:solidFill>
                  <a:cs typeface="+mn-ea"/>
                  <a:sym typeface="+mn-lt"/>
                </a:rPr>
                <a:t>卫生行政部门</a:t>
              </a:r>
            </a:p>
          </p:txBody>
        </p:sp>
        <p:sp>
          <p:nvSpPr>
            <p:cNvPr id="4" name="TextBox 8"/>
            <p:cNvSpPr txBox="1"/>
            <p:nvPr/>
          </p:nvSpPr>
          <p:spPr>
            <a:xfrm>
              <a:off x="965102" y="2386606"/>
              <a:ext cx="1651277" cy="521392"/>
            </a:xfrm>
            <a:prstGeom prst="rect">
              <a:avLst/>
            </a:prstGeom>
            <a:noFill/>
          </p:spPr>
          <p:txBody>
            <a:bodyPr wrap="square" lIns="0" tIns="0" rIns="0" bIns="0" rtlCol="0" anchor="t">
              <a:spAutoFit/>
            </a:bodyPr>
            <a:lstStyle/>
            <a:p>
              <a:pPr lvl="0" algn="ctr" defTabSz="914400" fontAlgn="auto">
                <a:lnSpc>
                  <a:spcPct val="150000"/>
                </a:lnSpc>
                <a:spcBef>
                  <a:spcPts val="0"/>
                </a:spcBef>
                <a:defRPr/>
              </a:pPr>
              <a:r>
                <a:rPr lang="en-US" sz="1600" b="1" dirty="0" smtClean="0">
                  <a:solidFill>
                    <a:srgbClr val="0070C0"/>
                  </a:solidFill>
                  <a:cs typeface="+mn-ea"/>
                  <a:sym typeface="+mn-lt"/>
                </a:rPr>
                <a:t>防：</a:t>
              </a:r>
              <a:r>
                <a:rPr lang="en-US" sz="1600" dirty="0" smtClean="0">
                  <a:solidFill>
                    <a:schemeClr val="tx1">
                      <a:lumMod val="75000"/>
                      <a:lumOff val="25000"/>
                    </a:schemeClr>
                  </a:solidFill>
                  <a:cs typeface="+mn-ea"/>
                  <a:sym typeface="+mn-lt"/>
                </a:rPr>
                <a:t>预防环节，工作场所监管执法</a:t>
              </a:r>
            </a:p>
          </p:txBody>
        </p:sp>
      </p:grpSp>
      <p:sp>
        <p:nvSpPr>
          <p:cNvPr id="7" name="Oval 9"/>
          <p:cNvSpPr/>
          <p:nvPr/>
        </p:nvSpPr>
        <p:spPr>
          <a:xfrm>
            <a:off x="1388411" y="2067130"/>
            <a:ext cx="1425565" cy="138474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5" dirty="0">
              <a:cs typeface="+mn-ea"/>
              <a:sym typeface="+mn-lt"/>
            </a:endParaRPr>
          </a:p>
        </p:txBody>
      </p:sp>
      <p:grpSp>
        <p:nvGrpSpPr>
          <p:cNvPr id="8" name="Group 28"/>
          <p:cNvGrpSpPr/>
          <p:nvPr/>
        </p:nvGrpSpPr>
        <p:grpSpPr>
          <a:xfrm>
            <a:off x="1763264" y="2318953"/>
            <a:ext cx="675860" cy="826309"/>
            <a:chOff x="4106863" y="2003425"/>
            <a:chExt cx="927100" cy="1133476"/>
          </a:xfrm>
          <a:solidFill>
            <a:schemeClr val="bg1"/>
          </a:solidFill>
        </p:grpSpPr>
        <p:sp>
          <p:nvSpPr>
            <p:cNvPr id="11" name="Freeform 5"/>
            <p:cNvSpPr>
              <a:spLocks noEditPoints="1"/>
            </p:cNvSpPr>
            <p:nvPr/>
          </p:nvSpPr>
          <p:spPr bwMode="auto">
            <a:xfrm>
              <a:off x="4106863" y="2484438"/>
              <a:ext cx="927100" cy="652463"/>
            </a:xfrm>
            <a:custGeom>
              <a:avLst/>
              <a:gdLst/>
              <a:ahLst/>
              <a:cxnLst>
                <a:cxn ang="0">
                  <a:pos x="20" y="172"/>
                </a:cxn>
                <a:cxn ang="0">
                  <a:pos x="224" y="172"/>
                </a:cxn>
                <a:cxn ang="0">
                  <a:pos x="244" y="153"/>
                </a:cxn>
                <a:cxn ang="0">
                  <a:pos x="244" y="20"/>
                </a:cxn>
                <a:cxn ang="0">
                  <a:pos x="224" y="0"/>
                </a:cxn>
                <a:cxn ang="0">
                  <a:pos x="195" y="0"/>
                </a:cxn>
                <a:cxn ang="0">
                  <a:pos x="195" y="40"/>
                </a:cxn>
                <a:cxn ang="0">
                  <a:pos x="215" y="66"/>
                </a:cxn>
                <a:cxn ang="0">
                  <a:pos x="215" y="88"/>
                </a:cxn>
                <a:cxn ang="0">
                  <a:pos x="199" y="88"/>
                </a:cxn>
                <a:cxn ang="0">
                  <a:pos x="199" y="66"/>
                </a:cxn>
                <a:cxn ang="0">
                  <a:pos x="187" y="54"/>
                </a:cxn>
                <a:cxn ang="0">
                  <a:pos x="175" y="66"/>
                </a:cxn>
                <a:cxn ang="0">
                  <a:pos x="175" y="88"/>
                </a:cxn>
                <a:cxn ang="0">
                  <a:pos x="159" y="88"/>
                </a:cxn>
                <a:cxn ang="0">
                  <a:pos x="159" y="66"/>
                </a:cxn>
                <a:cxn ang="0">
                  <a:pos x="179" y="40"/>
                </a:cxn>
                <a:cxn ang="0">
                  <a:pos x="179" y="1"/>
                </a:cxn>
                <a:cxn ang="0">
                  <a:pos x="122" y="25"/>
                </a:cxn>
                <a:cxn ang="0">
                  <a:pos x="67" y="3"/>
                </a:cxn>
                <a:cxn ang="0">
                  <a:pos x="67" y="46"/>
                </a:cxn>
                <a:cxn ang="0">
                  <a:pos x="85" y="70"/>
                </a:cxn>
                <a:cxn ang="0">
                  <a:pos x="59" y="96"/>
                </a:cxn>
                <a:cxn ang="0">
                  <a:pos x="33" y="70"/>
                </a:cxn>
                <a:cxn ang="0">
                  <a:pos x="51" y="46"/>
                </a:cxn>
                <a:cxn ang="0">
                  <a:pos x="51" y="0"/>
                </a:cxn>
                <a:cxn ang="0">
                  <a:pos x="20" y="0"/>
                </a:cxn>
                <a:cxn ang="0">
                  <a:pos x="0" y="20"/>
                </a:cxn>
                <a:cxn ang="0">
                  <a:pos x="0" y="153"/>
                </a:cxn>
                <a:cxn ang="0">
                  <a:pos x="20" y="172"/>
                </a:cxn>
                <a:cxn ang="0">
                  <a:pos x="20" y="172"/>
                </a:cxn>
                <a:cxn ang="0">
                  <a:pos x="20" y="172"/>
                </a:cxn>
              </a:cxnLst>
              <a:rect l="0" t="0" r="r" b="b"/>
              <a:pathLst>
                <a:path w="244" h="172">
                  <a:moveTo>
                    <a:pt x="20" y="172"/>
                  </a:moveTo>
                  <a:cubicBezTo>
                    <a:pt x="224" y="172"/>
                    <a:pt x="224" y="172"/>
                    <a:pt x="224" y="172"/>
                  </a:cubicBezTo>
                  <a:cubicBezTo>
                    <a:pt x="235" y="172"/>
                    <a:pt x="244" y="163"/>
                    <a:pt x="244" y="153"/>
                  </a:cubicBezTo>
                  <a:cubicBezTo>
                    <a:pt x="244" y="20"/>
                    <a:pt x="244" y="20"/>
                    <a:pt x="244" y="20"/>
                  </a:cubicBezTo>
                  <a:cubicBezTo>
                    <a:pt x="244" y="9"/>
                    <a:pt x="235" y="0"/>
                    <a:pt x="224" y="0"/>
                  </a:cubicBezTo>
                  <a:cubicBezTo>
                    <a:pt x="195" y="0"/>
                    <a:pt x="195" y="0"/>
                    <a:pt x="195" y="0"/>
                  </a:cubicBezTo>
                  <a:cubicBezTo>
                    <a:pt x="195" y="40"/>
                    <a:pt x="195" y="40"/>
                    <a:pt x="195" y="40"/>
                  </a:cubicBezTo>
                  <a:cubicBezTo>
                    <a:pt x="206" y="43"/>
                    <a:pt x="215" y="54"/>
                    <a:pt x="215" y="66"/>
                  </a:cubicBezTo>
                  <a:cubicBezTo>
                    <a:pt x="215" y="88"/>
                    <a:pt x="215" y="88"/>
                    <a:pt x="215" y="88"/>
                  </a:cubicBezTo>
                  <a:cubicBezTo>
                    <a:pt x="199" y="88"/>
                    <a:pt x="199" y="88"/>
                    <a:pt x="199" y="88"/>
                  </a:cubicBezTo>
                  <a:cubicBezTo>
                    <a:pt x="199" y="66"/>
                    <a:pt x="199" y="66"/>
                    <a:pt x="199" y="66"/>
                  </a:cubicBezTo>
                  <a:cubicBezTo>
                    <a:pt x="199" y="60"/>
                    <a:pt x="193" y="54"/>
                    <a:pt x="187" y="54"/>
                  </a:cubicBezTo>
                  <a:cubicBezTo>
                    <a:pt x="180" y="54"/>
                    <a:pt x="175" y="60"/>
                    <a:pt x="175" y="66"/>
                  </a:cubicBezTo>
                  <a:cubicBezTo>
                    <a:pt x="175" y="88"/>
                    <a:pt x="175" y="88"/>
                    <a:pt x="175" y="88"/>
                  </a:cubicBezTo>
                  <a:cubicBezTo>
                    <a:pt x="159" y="88"/>
                    <a:pt x="159" y="88"/>
                    <a:pt x="159" y="88"/>
                  </a:cubicBezTo>
                  <a:cubicBezTo>
                    <a:pt x="159" y="66"/>
                    <a:pt x="159" y="66"/>
                    <a:pt x="159" y="66"/>
                  </a:cubicBezTo>
                  <a:cubicBezTo>
                    <a:pt x="159" y="54"/>
                    <a:pt x="167" y="43"/>
                    <a:pt x="179" y="40"/>
                  </a:cubicBezTo>
                  <a:cubicBezTo>
                    <a:pt x="179" y="1"/>
                    <a:pt x="179" y="1"/>
                    <a:pt x="179" y="1"/>
                  </a:cubicBezTo>
                  <a:cubicBezTo>
                    <a:pt x="164" y="16"/>
                    <a:pt x="144" y="25"/>
                    <a:pt x="122" y="25"/>
                  </a:cubicBezTo>
                  <a:cubicBezTo>
                    <a:pt x="100" y="25"/>
                    <a:pt x="81" y="17"/>
                    <a:pt x="67" y="3"/>
                  </a:cubicBezTo>
                  <a:cubicBezTo>
                    <a:pt x="67" y="46"/>
                    <a:pt x="67" y="46"/>
                    <a:pt x="67" y="46"/>
                  </a:cubicBezTo>
                  <a:cubicBezTo>
                    <a:pt x="77" y="49"/>
                    <a:pt x="85" y="59"/>
                    <a:pt x="85" y="70"/>
                  </a:cubicBezTo>
                  <a:cubicBezTo>
                    <a:pt x="85" y="85"/>
                    <a:pt x="73" y="96"/>
                    <a:pt x="59" y="96"/>
                  </a:cubicBezTo>
                  <a:cubicBezTo>
                    <a:pt x="44" y="96"/>
                    <a:pt x="33" y="85"/>
                    <a:pt x="33" y="70"/>
                  </a:cubicBezTo>
                  <a:cubicBezTo>
                    <a:pt x="33" y="59"/>
                    <a:pt x="40" y="49"/>
                    <a:pt x="51" y="46"/>
                  </a:cubicBezTo>
                  <a:cubicBezTo>
                    <a:pt x="51" y="0"/>
                    <a:pt x="51" y="0"/>
                    <a:pt x="51" y="0"/>
                  </a:cubicBezTo>
                  <a:cubicBezTo>
                    <a:pt x="20" y="0"/>
                    <a:pt x="20" y="0"/>
                    <a:pt x="20" y="0"/>
                  </a:cubicBezTo>
                  <a:cubicBezTo>
                    <a:pt x="9" y="0"/>
                    <a:pt x="0" y="9"/>
                    <a:pt x="0" y="20"/>
                  </a:cubicBezTo>
                  <a:cubicBezTo>
                    <a:pt x="0" y="153"/>
                    <a:pt x="0" y="153"/>
                    <a:pt x="0" y="153"/>
                  </a:cubicBezTo>
                  <a:cubicBezTo>
                    <a:pt x="0" y="163"/>
                    <a:pt x="9" y="172"/>
                    <a:pt x="20" y="172"/>
                  </a:cubicBezTo>
                  <a:close/>
                  <a:moveTo>
                    <a:pt x="20" y="172"/>
                  </a:moveTo>
                  <a:cubicBezTo>
                    <a:pt x="20" y="172"/>
                    <a:pt x="20" y="172"/>
                    <a:pt x="20" y="172"/>
                  </a:cubicBezTo>
                </a:path>
              </a:pathLst>
            </a:custGeom>
            <a:grp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12" name="Freeform 6"/>
            <p:cNvSpPr>
              <a:spLocks noEditPoints="1"/>
            </p:cNvSpPr>
            <p:nvPr/>
          </p:nvSpPr>
          <p:spPr bwMode="auto">
            <a:xfrm>
              <a:off x="4300538" y="2003425"/>
              <a:ext cx="539750" cy="538163"/>
            </a:xfrm>
            <a:custGeom>
              <a:avLst/>
              <a:gdLst/>
              <a:ahLst/>
              <a:cxnLst>
                <a:cxn ang="0">
                  <a:pos x="22" y="123"/>
                </a:cxn>
                <a:cxn ang="0">
                  <a:pos x="27" y="127"/>
                </a:cxn>
                <a:cxn ang="0">
                  <a:pos x="71" y="142"/>
                </a:cxn>
                <a:cxn ang="0">
                  <a:pos x="114" y="127"/>
                </a:cxn>
                <a:cxn ang="0">
                  <a:pos x="120" y="123"/>
                </a:cxn>
                <a:cxn ang="0">
                  <a:pos x="124" y="118"/>
                </a:cxn>
                <a:cxn ang="0">
                  <a:pos x="142" y="71"/>
                </a:cxn>
                <a:cxn ang="0">
                  <a:pos x="71" y="0"/>
                </a:cxn>
                <a:cxn ang="0">
                  <a:pos x="0" y="71"/>
                </a:cxn>
                <a:cxn ang="0">
                  <a:pos x="17" y="118"/>
                </a:cxn>
                <a:cxn ang="0">
                  <a:pos x="22" y="123"/>
                </a:cxn>
                <a:cxn ang="0">
                  <a:pos x="22" y="123"/>
                </a:cxn>
                <a:cxn ang="0">
                  <a:pos x="22" y="123"/>
                </a:cxn>
              </a:cxnLst>
              <a:rect l="0" t="0" r="r" b="b"/>
              <a:pathLst>
                <a:path w="142" h="142">
                  <a:moveTo>
                    <a:pt x="22" y="123"/>
                  </a:moveTo>
                  <a:cubicBezTo>
                    <a:pt x="24" y="124"/>
                    <a:pt x="25" y="126"/>
                    <a:pt x="27" y="127"/>
                  </a:cubicBezTo>
                  <a:cubicBezTo>
                    <a:pt x="39" y="137"/>
                    <a:pt x="54" y="142"/>
                    <a:pt x="71" y="142"/>
                  </a:cubicBezTo>
                  <a:cubicBezTo>
                    <a:pt x="87" y="142"/>
                    <a:pt x="102" y="137"/>
                    <a:pt x="114" y="127"/>
                  </a:cubicBezTo>
                  <a:cubicBezTo>
                    <a:pt x="116" y="126"/>
                    <a:pt x="118" y="124"/>
                    <a:pt x="120" y="123"/>
                  </a:cubicBezTo>
                  <a:cubicBezTo>
                    <a:pt x="121" y="121"/>
                    <a:pt x="123" y="120"/>
                    <a:pt x="124" y="118"/>
                  </a:cubicBezTo>
                  <a:cubicBezTo>
                    <a:pt x="135" y="105"/>
                    <a:pt x="142" y="89"/>
                    <a:pt x="142" y="71"/>
                  </a:cubicBezTo>
                  <a:cubicBezTo>
                    <a:pt x="142" y="32"/>
                    <a:pt x="110" y="0"/>
                    <a:pt x="71" y="0"/>
                  </a:cubicBezTo>
                  <a:cubicBezTo>
                    <a:pt x="32" y="0"/>
                    <a:pt x="0" y="32"/>
                    <a:pt x="0" y="71"/>
                  </a:cubicBezTo>
                  <a:cubicBezTo>
                    <a:pt x="0" y="89"/>
                    <a:pt x="6" y="105"/>
                    <a:pt x="17" y="118"/>
                  </a:cubicBezTo>
                  <a:cubicBezTo>
                    <a:pt x="19" y="120"/>
                    <a:pt x="20" y="121"/>
                    <a:pt x="22" y="123"/>
                  </a:cubicBezTo>
                  <a:close/>
                  <a:moveTo>
                    <a:pt x="22" y="123"/>
                  </a:moveTo>
                  <a:cubicBezTo>
                    <a:pt x="22" y="123"/>
                    <a:pt x="22" y="123"/>
                    <a:pt x="22" y="123"/>
                  </a:cubicBezTo>
                </a:path>
              </a:pathLst>
            </a:custGeom>
            <a:grp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13" name="Freeform 7"/>
            <p:cNvSpPr>
              <a:spLocks noEditPoints="1"/>
            </p:cNvSpPr>
            <p:nvPr/>
          </p:nvSpPr>
          <p:spPr bwMode="auto">
            <a:xfrm>
              <a:off x="4292601" y="2711450"/>
              <a:ext cx="76200" cy="76200"/>
            </a:xfrm>
            <a:custGeom>
              <a:avLst/>
              <a:gdLst/>
              <a:ahLst/>
              <a:cxnLst>
                <a:cxn ang="0">
                  <a:pos x="0" y="10"/>
                </a:cxn>
                <a:cxn ang="0">
                  <a:pos x="10" y="20"/>
                </a:cxn>
                <a:cxn ang="0">
                  <a:pos x="20" y="10"/>
                </a:cxn>
                <a:cxn ang="0">
                  <a:pos x="16" y="3"/>
                </a:cxn>
                <a:cxn ang="0">
                  <a:pos x="10" y="0"/>
                </a:cxn>
                <a:cxn ang="0">
                  <a:pos x="3" y="3"/>
                </a:cxn>
                <a:cxn ang="0">
                  <a:pos x="0" y="10"/>
                </a:cxn>
                <a:cxn ang="0">
                  <a:pos x="0" y="10"/>
                </a:cxn>
                <a:cxn ang="0">
                  <a:pos x="0" y="10"/>
                </a:cxn>
              </a:cxnLst>
              <a:rect l="0" t="0" r="r" b="b"/>
              <a:pathLst>
                <a:path w="20" h="20">
                  <a:moveTo>
                    <a:pt x="0" y="10"/>
                  </a:moveTo>
                  <a:cubicBezTo>
                    <a:pt x="0" y="16"/>
                    <a:pt x="4" y="20"/>
                    <a:pt x="10" y="20"/>
                  </a:cubicBezTo>
                  <a:cubicBezTo>
                    <a:pt x="15" y="20"/>
                    <a:pt x="20" y="16"/>
                    <a:pt x="20" y="10"/>
                  </a:cubicBezTo>
                  <a:cubicBezTo>
                    <a:pt x="20" y="7"/>
                    <a:pt x="18" y="5"/>
                    <a:pt x="16" y="3"/>
                  </a:cubicBezTo>
                  <a:cubicBezTo>
                    <a:pt x="14" y="1"/>
                    <a:pt x="12" y="0"/>
                    <a:pt x="10" y="0"/>
                  </a:cubicBezTo>
                  <a:cubicBezTo>
                    <a:pt x="7" y="0"/>
                    <a:pt x="5" y="1"/>
                    <a:pt x="3" y="3"/>
                  </a:cubicBezTo>
                  <a:cubicBezTo>
                    <a:pt x="1" y="5"/>
                    <a:pt x="0" y="7"/>
                    <a:pt x="0" y="10"/>
                  </a:cubicBezTo>
                  <a:close/>
                  <a:moveTo>
                    <a:pt x="0" y="10"/>
                  </a:moveTo>
                  <a:cubicBezTo>
                    <a:pt x="0" y="10"/>
                    <a:pt x="0" y="10"/>
                    <a:pt x="0" y="10"/>
                  </a:cubicBezTo>
                </a:path>
              </a:pathLst>
            </a:custGeom>
            <a:grpFill/>
            <a:ln w="9525">
              <a:noFill/>
              <a:round/>
            </a:ln>
          </p:spPr>
          <p:txBody>
            <a:bodyPr vert="horz" wrap="square" lIns="121920" tIns="60960" rIns="121920" bIns="60960" numCol="1" anchor="t" anchorCtr="0" compatLnSpc="1"/>
            <a:lstStyle/>
            <a:p>
              <a:endParaRPr lang="en-US" sz="2400">
                <a:cs typeface="+mn-ea"/>
                <a:sym typeface="+mn-lt"/>
              </a:endParaRPr>
            </a:p>
          </p:txBody>
        </p:sp>
      </p:grpSp>
      <p:grpSp>
        <p:nvGrpSpPr>
          <p:cNvPr id="14" name="Group 30"/>
          <p:cNvGrpSpPr/>
          <p:nvPr/>
        </p:nvGrpSpPr>
        <p:grpSpPr>
          <a:xfrm>
            <a:off x="3689892" y="3701405"/>
            <a:ext cx="2201704" cy="1533291"/>
            <a:chOff x="965101" y="2035030"/>
            <a:chExt cx="1651278" cy="1149968"/>
          </a:xfrm>
        </p:grpSpPr>
        <p:sp>
          <p:nvSpPr>
            <p:cNvPr id="15" name="TextBox 31"/>
            <p:cNvSpPr txBox="1"/>
            <p:nvPr/>
          </p:nvSpPr>
          <p:spPr>
            <a:xfrm>
              <a:off x="965101" y="2035030"/>
              <a:ext cx="1651278" cy="207645"/>
            </a:xfrm>
            <a:prstGeom prst="rect">
              <a:avLst/>
            </a:prstGeom>
            <a:noFill/>
          </p:spPr>
          <p:txBody>
            <a:bodyPr wrap="square" lIns="0" tIns="0" rIns="0" bIns="0" rtlCol="0" anchor="ctr">
              <a:spAutoFit/>
            </a:bodyPr>
            <a:lstStyle/>
            <a:p>
              <a:pPr algn="ctr"/>
              <a:r>
                <a:rPr lang="zh-CN" altLang="en-US" b="1" dirty="0" smtClean="0">
                  <a:solidFill>
                    <a:srgbClr val="0070C0"/>
                  </a:solidFill>
                  <a:cs typeface="+mn-ea"/>
                  <a:sym typeface="+mn-lt"/>
                </a:rPr>
                <a:t>卫生计生部门</a:t>
              </a:r>
            </a:p>
          </p:txBody>
        </p:sp>
        <p:sp>
          <p:nvSpPr>
            <p:cNvPr id="16" name="TextBox 32"/>
            <p:cNvSpPr txBox="1"/>
            <p:nvPr/>
          </p:nvSpPr>
          <p:spPr>
            <a:xfrm>
              <a:off x="965102" y="2386606"/>
              <a:ext cx="1651277" cy="798392"/>
            </a:xfrm>
            <a:prstGeom prst="rect">
              <a:avLst/>
            </a:prstGeom>
            <a:noFill/>
          </p:spPr>
          <p:txBody>
            <a:bodyPr wrap="square" lIns="0" tIns="0" rIns="0" bIns="0" rtlCol="0" anchor="t">
              <a:spAutoFit/>
            </a:bodyPr>
            <a:lstStyle/>
            <a:p>
              <a:pPr lvl="0" algn="ctr" defTabSz="914400" fontAlgn="auto">
                <a:lnSpc>
                  <a:spcPct val="150000"/>
                </a:lnSpc>
                <a:spcBef>
                  <a:spcPts val="0"/>
                </a:spcBef>
                <a:defRPr/>
              </a:pPr>
              <a:r>
                <a:rPr lang="en-US" sz="1600" b="1" dirty="0" smtClean="0">
                  <a:solidFill>
                    <a:srgbClr val="0070C0"/>
                  </a:solidFill>
                  <a:cs typeface="+mn-ea"/>
                  <a:sym typeface="+mn-lt"/>
                </a:rPr>
                <a:t>治：</a:t>
              </a:r>
              <a:r>
                <a:rPr lang="en-US" sz="1600" dirty="0" smtClean="0">
                  <a:solidFill>
                    <a:schemeClr val="tx1">
                      <a:lumMod val="75000"/>
                      <a:lumOff val="25000"/>
                    </a:schemeClr>
                  </a:solidFill>
                  <a:cs typeface="+mn-ea"/>
                  <a:sym typeface="+mn-lt"/>
                </a:rPr>
                <a:t>诊治环节，职业健康检查机构监管，职业病诊治及机构监管</a:t>
              </a:r>
            </a:p>
          </p:txBody>
        </p:sp>
      </p:grpSp>
      <p:sp>
        <p:nvSpPr>
          <p:cNvPr id="17" name="Oval 33"/>
          <p:cNvSpPr/>
          <p:nvPr/>
        </p:nvSpPr>
        <p:spPr>
          <a:xfrm>
            <a:off x="4077961" y="2067130"/>
            <a:ext cx="1425565" cy="138474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5" dirty="0">
              <a:cs typeface="+mn-ea"/>
              <a:sym typeface="+mn-lt"/>
            </a:endParaRPr>
          </a:p>
        </p:txBody>
      </p:sp>
      <p:sp>
        <p:nvSpPr>
          <p:cNvPr id="18" name="Freeform 11"/>
          <p:cNvSpPr>
            <a:spLocks noEditPoints="1"/>
          </p:cNvSpPr>
          <p:nvPr/>
        </p:nvSpPr>
        <p:spPr bwMode="auto">
          <a:xfrm>
            <a:off x="4442875" y="2373197"/>
            <a:ext cx="713197" cy="730953"/>
          </a:xfrm>
          <a:custGeom>
            <a:avLst/>
            <a:gdLst/>
            <a:ahLst/>
            <a:cxnLst>
              <a:cxn ang="0">
                <a:pos x="16" y="0"/>
              </a:cxn>
              <a:cxn ang="0">
                <a:pos x="0" y="16"/>
              </a:cxn>
              <a:cxn ang="0">
                <a:pos x="0" y="86"/>
              </a:cxn>
              <a:cxn ang="0">
                <a:pos x="16" y="102"/>
              </a:cxn>
              <a:cxn ang="0">
                <a:pos x="83" y="102"/>
              </a:cxn>
              <a:cxn ang="0">
                <a:pos x="99" y="86"/>
              </a:cxn>
              <a:cxn ang="0">
                <a:pos x="99" y="16"/>
              </a:cxn>
              <a:cxn ang="0">
                <a:pos x="83" y="0"/>
              </a:cxn>
              <a:cxn ang="0">
                <a:pos x="16" y="0"/>
              </a:cxn>
              <a:cxn ang="0">
                <a:pos x="72" y="75"/>
              </a:cxn>
              <a:cxn ang="0">
                <a:pos x="68" y="79"/>
              </a:cxn>
              <a:cxn ang="0">
                <a:pos x="64" y="79"/>
              </a:cxn>
              <a:cxn ang="0">
                <a:pos x="60" y="75"/>
              </a:cxn>
              <a:cxn ang="0">
                <a:pos x="60" y="56"/>
              </a:cxn>
              <a:cxn ang="0">
                <a:pos x="39" y="56"/>
              </a:cxn>
              <a:cxn ang="0">
                <a:pos x="39" y="75"/>
              </a:cxn>
              <a:cxn ang="0">
                <a:pos x="35" y="79"/>
              </a:cxn>
              <a:cxn ang="0">
                <a:pos x="31" y="79"/>
              </a:cxn>
              <a:cxn ang="0">
                <a:pos x="27" y="75"/>
              </a:cxn>
              <a:cxn ang="0">
                <a:pos x="27" y="27"/>
              </a:cxn>
              <a:cxn ang="0">
                <a:pos x="31" y="23"/>
              </a:cxn>
              <a:cxn ang="0">
                <a:pos x="35" y="23"/>
              </a:cxn>
              <a:cxn ang="0">
                <a:pos x="39" y="27"/>
              </a:cxn>
              <a:cxn ang="0">
                <a:pos x="39" y="45"/>
              </a:cxn>
              <a:cxn ang="0">
                <a:pos x="60" y="45"/>
              </a:cxn>
              <a:cxn ang="0">
                <a:pos x="60" y="27"/>
              </a:cxn>
              <a:cxn ang="0">
                <a:pos x="64" y="23"/>
              </a:cxn>
              <a:cxn ang="0">
                <a:pos x="68" y="23"/>
              </a:cxn>
              <a:cxn ang="0">
                <a:pos x="72" y="27"/>
              </a:cxn>
              <a:cxn ang="0">
                <a:pos x="72" y="75"/>
              </a:cxn>
              <a:cxn ang="0">
                <a:pos x="72" y="75"/>
              </a:cxn>
              <a:cxn ang="0">
                <a:pos x="72" y="75"/>
              </a:cxn>
            </a:cxnLst>
            <a:rect l="0" t="0" r="r" b="b"/>
            <a:pathLst>
              <a:path w="99" h="102">
                <a:moveTo>
                  <a:pt x="16" y="0"/>
                </a:moveTo>
                <a:cubicBezTo>
                  <a:pt x="7" y="0"/>
                  <a:pt x="0" y="7"/>
                  <a:pt x="0" y="16"/>
                </a:cubicBezTo>
                <a:cubicBezTo>
                  <a:pt x="0" y="86"/>
                  <a:pt x="0" y="86"/>
                  <a:pt x="0" y="86"/>
                </a:cubicBezTo>
                <a:cubicBezTo>
                  <a:pt x="0" y="95"/>
                  <a:pt x="7" y="102"/>
                  <a:pt x="16" y="102"/>
                </a:cubicBezTo>
                <a:cubicBezTo>
                  <a:pt x="83" y="102"/>
                  <a:pt x="83" y="102"/>
                  <a:pt x="83" y="102"/>
                </a:cubicBezTo>
                <a:cubicBezTo>
                  <a:pt x="92" y="102"/>
                  <a:pt x="99" y="95"/>
                  <a:pt x="99" y="86"/>
                </a:cubicBezTo>
                <a:cubicBezTo>
                  <a:pt x="99" y="16"/>
                  <a:pt x="99" y="16"/>
                  <a:pt x="99" y="16"/>
                </a:cubicBezTo>
                <a:cubicBezTo>
                  <a:pt x="99" y="7"/>
                  <a:pt x="92" y="0"/>
                  <a:pt x="83" y="0"/>
                </a:cubicBezTo>
                <a:lnTo>
                  <a:pt x="16" y="0"/>
                </a:lnTo>
                <a:close/>
                <a:moveTo>
                  <a:pt x="72" y="75"/>
                </a:moveTo>
                <a:cubicBezTo>
                  <a:pt x="72" y="77"/>
                  <a:pt x="71" y="79"/>
                  <a:pt x="68" y="79"/>
                </a:cubicBezTo>
                <a:cubicBezTo>
                  <a:pt x="64" y="79"/>
                  <a:pt x="64" y="79"/>
                  <a:pt x="64" y="79"/>
                </a:cubicBezTo>
                <a:cubicBezTo>
                  <a:pt x="62" y="79"/>
                  <a:pt x="60" y="77"/>
                  <a:pt x="60" y="75"/>
                </a:cubicBezTo>
                <a:cubicBezTo>
                  <a:pt x="60" y="56"/>
                  <a:pt x="60" y="56"/>
                  <a:pt x="60" y="56"/>
                </a:cubicBezTo>
                <a:cubicBezTo>
                  <a:pt x="39" y="56"/>
                  <a:pt x="39" y="56"/>
                  <a:pt x="39" y="56"/>
                </a:cubicBezTo>
                <a:cubicBezTo>
                  <a:pt x="39" y="75"/>
                  <a:pt x="39" y="75"/>
                  <a:pt x="39" y="75"/>
                </a:cubicBezTo>
                <a:cubicBezTo>
                  <a:pt x="39" y="77"/>
                  <a:pt x="37" y="79"/>
                  <a:pt x="35" y="79"/>
                </a:cubicBezTo>
                <a:cubicBezTo>
                  <a:pt x="31" y="79"/>
                  <a:pt x="31" y="79"/>
                  <a:pt x="31" y="79"/>
                </a:cubicBezTo>
                <a:cubicBezTo>
                  <a:pt x="29" y="79"/>
                  <a:pt x="27" y="77"/>
                  <a:pt x="27" y="75"/>
                </a:cubicBezTo>
                <a:cubicBezTo>
                  <a:pt x="27" y="27"/>
                  <a:pt x="27" y="27"/>
                  <a:pt x="27" y="27"/>
                </a:cubicBezTo>
                <a:cubicBezTo>
                  <a:pt x="27" y="25"/>
                  <a:pt x="29" y="23"/>
                  <a:pt x="31" y="23"/>
                </a:cubicBezTo>
                <a:cubicBezTo>
                  <a:pt x="35" y="23"/>
                  <a:pt x="35" y="23"/>
                  <a:pt x="35" y="23"/>
                </a:cubicBezTo>
                <a:cubicBezTo>
                  <a:pt x="37" y="23"/>
                  <a:pt x="39" y="25"/>
                  <a:pt x="39" y="27"/>
                </a:cubicBezTo>
                <a:cubicBezTo>
                  <a:pt x="39" y="45"/>
                  <a:pt x="39" y="45"/>
                  <a:pt x="39" y="45"/>
                </a:cubicBezTo>
                <a:cubicBezTo>
                  <a:pt x="60" y="45"/>
                  <a:pt x="60" y="45"/>
                  <a:pt x="60" y="45"/>
                </a:cubicBezTo>
                <a:cubicBezTo>
                  <a:pt x="60" y="27"/>
                  <a:pt x="60" y="27"/>
                  <a:pt x="60" y="27"/>
                </a:cubicBezTo>
                <a:cubicBezTo>
                  <a:pt x="60" y="25"/>
                  <a:pt x="62" y="23"/>
                  <a:pt x="64" y="23"/>
                </a:cubicBezTo>
                <a:cubicBezTo>
                  <a:pt x="68" y="23"/>
                  <a:pt x="68" y="23"/>
                  <a:pt x="68" y="23"/>
                </a:cubicBezTo>
                <a:cubicBezTo>
                  <a:pt x="71" y="23"/>
                  <a:pt x="72" y="25"/>
                  <a:pt x="72" y="27"/>
                </a:cubicBezTo>
                <a:cubicBezTo>
                  <a:pt x="72" y="75"/>
                  <a:pt x="72" y="75"/>
                  <a:pt x="72" y="75"/>
                </a:cubicBezTo>
                <a:close/>
                <a:moveTo>
                  <a:pt x="72" y="75"/>
                </a:moveTo>
                <a:cubicBezTo>
                  <a:pt x="72" y="75"/>
                  <a:pt x="72" y="75"/>
                  <a:pt x="72" y="75"/>
                </a:cubicBezTo>
              </a:path>
            </a:pathLst>
          </a:custGeom>
          <a:solidFill>
            <a:schemeClr val="bg1"/>
          </a:solidFill>
          <a:ln w="9525">
            <a:noFill/>
            <a:round/>
          </a:ln>
        </p:spPr>
        <p:txBody>
          <a:bodyPr vert="horz" wrap="square" lIns="121920" tIns="60960" rIns="121920" bIns="60960" numCol="1" anchor="t" anchorCtr="0" compatLnSpc="1"/>
          <a:lstStyle/>
          <a:p>
            <a:endParaRPr lang="en-US" sz="2400">
              <a:cs typeface="+mn-ea"/>
              <a:sym typeface="+mn-lt"/>
            </a:endParaRPr>
          </a:p>
        </p:txBody>
      </p:sp>
      <p:grpSp>
        <p:nvGrpSpPr>
          <p:cNvPr id="19" name="Group 44"/>
          <p:cNvGrpSpPr/>
          <p:nvPr/>
        </p:nvGrpSpPr>
        <p:grpSpPr>
          <a:xfrm>
            <a:off x="6356204" y="3701404"/>
            <a:ext cx="2201704" cy="1163958"/>
            <a:chOff x="965101" y="2035030"/>
            <a:chExt cx="1651278" cy="872968"/>
          </a:xfrm>
        </p:grpSpPr>
        <p:sp>
          <p:nvSpPr>
            <p:cNvPr id="20" name="TextBox 45"/>
            <p:cNvSpPr txBox="1"/>
            <p:nvPr/>
          </p:nvSpPr>
          <p:spPr>
            <a:xfrm>
              <a:off x="965101" y="2035030"/>
              <a:ext cx="1651278" cy="207645"/>
            </a:xfrm>
            <a:prstGeom prst="rect">
              <a:avLst/>
            </a:prstGeom>
            <a:noFill/>
          </p:spPr>
          <p:txBody>
            <a:bodyPr wrap="square" lIns="0" tIns="0" rIns="0" bIns="0" rtlCol="0" anchor="ctr">
              <a:spAutoFit/>
            </a:bodyPr>
            <a:lstStyle/>
            <a:p>
              <a:pPr algn="ctr"/>
              <a:r>
                <a:rPr lang="zh-CN" altLang="en-US" b="1" dirty="0" smtClean="0">
                  <a:solidFill>
                    <a:srgbClr val="0070C0"/>
                  </a:solidFill>
                  <a:cs typeface="+mn-ea"/>
                  <a:sym typeface="+mn-lt"/>
                </a:rPr>
                <a:t>生产经营单位</a:t>
              </a:r>
            </a:p>
          </p:txBody>
        </p:sp>
        <p:sp>
          <p:nvSpPr>
            <p:cNvPr id="21" name="TextBox 46"/>
            <p:cNvSpPr txBox="1"/>
            <p:nvPr/>
          </p:nvSpPr>
          <p:spPr>
            <a:xfrm>
              <a:off x="965102" y="2386606"/>
              <a:ext cx="1651277" cy="521392"/>
            </a:xfrm>
            <a:prstGeom prst="rect">
              <a:avLst/>
            </a:prstGeom>
            <a:noFill/>
          </p:spPr>
          <p:txBody>
            <a:bodyPr wrap="square" lIns="0" tIns="0" rIns="0" bIns="0" rtlCol="0" anchor="t">
              <a:spAutoFit/>
            </a:bodyPr>
            <a:lstStyle/>
            <a:p>
              <a:pPr lvl="0" algn="ctr" defTabSz="914400" fontAlgn="auto">
                <a:lnSpc>
                  <a:spcPct val="150000"/>
                </a:lnSpc>
                <a:spcBef>
                  <a:spcPts val="0"/>
                </a:spcBef>
                <a:defRPr/>
              </a:pPr>
              <a:r>
                <a:rPr lang="en-US" sz="1600" b="1" dirty="0" smtClean="0">
                  <a:solidFill>
                    <a:srgbClr val="0070C0"/>
                  </a:solidFill>
                  <a:cs typeface="+mn-ea"/>
                  <a:sym typeface="+mn-lt"/>
                </a:rPr>
                <a:t>主：</a:t>
              </a:r>
              <a:r>
                <a:rPr lang="en-US" sz="1600" dirty="0" smtClean="0">
                  <a:solidFill>
                    <a:schemeClr val="tx1">
                      <a:lumMod val="75000"/>
                      <a:lumOff val="25000"/>
                    </a:schemeClr>
                  </a:solidFill>
                  <a:cs typeface="+mn-ea"/>
                  <a:sym typeface="+mn-lt"/>
                </a:rPr>
                <a:t>生产经营单位为职业健康工作的责任主体</a:t>
              </a:r>
            </a:p>
          </p:txBody>
        </p:sp>
      </p:grpSp>
      <p:sp>
        <p:nvSpPr>
          <p:cNvPr id="22" name="Oval 47"/>
          <p:cNvSpPr/>
          <p:nvPr/>
        </p:nvSpPr>
        <p:spPr>
          <a:xfrm>
            <a:off x="6744273" y="2067130"/>
            <a:ext cx="1425565" cy="138474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5" dirty="0">
              <a:cs typeface="+mn-ea"/>
              <a:sym typeface="+mn-lt"/>
            </a:endParaRPr>
          </a:p>
        </p:txBody>
      </p:sp>
      <p:sp>
        <p:nvSpPr>
          <p:cNvPr id="23" name="Freeform 15"/>
          <p:cNvSpPr>
            <a:spLocks noEditPoints="1"/>
          </p:cNvSpPr>
          <p:nvPr/>
        </p:nvSpPr>
        <p:spPr bwMode="auto">
          <a:xfrm>
            <a:off x="7108917" y="2366861"/>
            <a:ext cx="713467" cy="709892"/>
          </a:xfrm>
          <a:custGeom>
            <a:avLst/>
            <a:gdLst/>
            <a:ahLst/>
            <a:cxnLst>
              <a:cxn ang="0">
                <a:pos x="165" y="147"/>
              </a:cxn>
              <a:cxn ang="0">
                <a:pos x="165" y="14"/>
              </a:cxn>
              <a:cxn ang="0">
                <a:pos x="148" y="0"/>
              </a:cxn>
              <a:cxn ang="0">
                <a:pos x="18" y="0"/>
              </a:cxn>
              <a:cxn ang="0">
                <a:pos x="0" y="15"/>
              </a:cxn>
              <a:cxn ang="0">
                <a:pos x="0" y="145"/>
              </a:cxn>
              <a:cxn ang="0">
                <a:pos x="16" y="165"/>
              </a:cxn>
              <a:cxn ang="0">
                <a:pos x="149" y="165"/>
              </a:cxn>
              <a:cxn ang="0">
                <a:pos x="165" y="147"/>
              </a:cxn>
              <a:cxn ang="0">
                <a:pos x="38" y="22"/>
              </a:cxn>
              <a:cxn ang="0">
                <a:pos x="46" y="16"/>
              </a:cxn>
              <a:cxn ang="0">
                <a:pos x="51" y="15"/>
              </a:cxn>
              <a:cxn ang="0">
                <a:pos x="55" y="17"/>
              </a:cxn>
              <a:cxn ang="0">
                <a:pos x="57" y="20"/>
              </a:cxn>
              <a:cxn ang="0">
                <a:pos x="39" y="34"/>
              </a:cxn>
              <a:cxn ang="0">
                <a:pos x="36" y="31"/>
              </a:cxn>
              <a:cxn ang="0">
                <a:pos x="38" y="22"/>
              </a:cxn>
              <a:cxn ang="0">
                <a:pos x="120" y="150"/>
              </a:cxn>
              <a:cxn ang="0">
                <a:pos x="116" y="153"/>
              </a:cxn>
              <a:cxn ang="0">
                <a:pos x="37" y="153"/>
              </a:cxn>
              <a:cxn ang="0">
                <a:pos x="34" y="150"/>
              </a:cxn>
              <a:cxn ang="0">
                <a:pos x="34" y="138"/>
              </a:cxn>
              <a:cxn ang="0">
                <a:pos x="37" y="135"/>
              </a:cxn>
              <a:cxn ang="0">
                <a:pos x="41" y="135"/>
              </a:cxn>
              <a:cxn ang="0">
                <a:pos x="43" y="132"/>
              </a:cxn>
              <a:cxn ang="0">
                <a:pos x="61" y="73"/>
              </a:cxn>
              <a:cxn ang="0">
                <a:pos x="63" y="68"/>
              </a:cxn>
              <a:cxn ang="0">
                <a:pos x="45" y="41"/>
              </a:cxn>
              <a:cxn ang="0">
                <a:pos x="63" y="27"/>
              </a:cxn>
              <a:cxn ang="0">
                <a:pos x="104" y="82"/>
              </a:cxn>
              <a:cxn ang="0">
                <a:pos x="98" y="86"/>
              </a:cxn>
              <a:cxn ang="0">
                <a:pos x="103" y="92"/>
              </a:cxn>
              <a:cxn ang="0">
                <a:pos x="104" y="95"/>
              </a:cxn>
              <a:cxn ang="0">
                <a:pos x="102" y="98"/>
              </a:cxn>
              <a:cxn ang="0">
                <a:pos x="101" y="99"/>
              </a:cxn>
              <a:cxn ang="0">
                <a:pos x="95" y="99"/>
              </a:cxn>
              <a:cxn ang="0">
                <a:pos x="90" y="92"/>
              </a:cxn>
              <a:cxn ang="0">
                <a:pos x="83" y="97"/>
              </a:cxn>
              <a:cxn ang="0">
                <a:pos x="74" y="84"/>
              </a:cxn>
              <a:cxn ang="0">
                <a:pos x="68" y="83"/>
              </a:cxn>
              <a:cxn ang="0">
                <a:pos x="48" y="111"/>
              </a:cxn>
              <a:cxn ang="0">
                <a:pos x="116" y="134"/>
              </a:cxn>
              <a:cxn ang="0">
                <a:pos x="120" y="138"/>
              </a:cxn>
              <a:cxn ang="0">
                <a:pos x="120" y="150"/>
              </a:cxn>
              <a:cxn ang="0">
                <a:pos x="113" y="115"/>
              </a:cxn>
              <a:cxn ang="0">
                <a:pos x="90" y="122"/>
              </a:cxn>
              <a:cxn ang="0">
                <a:pos x="105" y="104"/>
              </a:cxn>
              <a:cxn ang="0">
                <a:pos x="128" y="96"/>
              </a:cxn>
              <a:cxn ang="0">
                <a:pos x="113" y="115"/>
              </a:cxn>
              <a:cxn ang="0">
                <a:pos x="113" y="115"/>
              </a:cxn>
              <a:cxn ang="0">
                <a:pos x="113" y="115"/>
              </a:cxn>
            </a:cxnLst>
            <a:rect l="0" t="0" r="r" b="b"/>
            <a:pathLst>
              <a:path w="166" h="165">
                <a:moveTo>
                  <a:pt x="165" y="147"/>
                </a:moveTo>
                <a:cubicBezTo>
                  <a:pt x="165" y="14"/>
                  <a:pt x="165" y="14"/>
                  <a:pt x="165" y="14"/>
                </a:cubicBezTo>
                <a:cubicBezTo>
                  <a:pt x="165" y="7"/>
                  <a:pt x="165" y="0"/>
                  <a:pt x="148" y="0"/>
                </a:cubicBezTo>
                <a:cubicBezTo>
                  <a:pt x="18" y="0"/>
                  <a:pt x="18" y="0"/>
                  <a:pt x="18" y="0"/>
                </a:cubicBezTo>
                <a:cubicBezTo>
                  <a:pt x="7" y="0"/>
                  <a:pt x="0" y="0"/>
                  <a:pt x="0" y="15"/>
                </a:cubicBezTo>
                <a:cubicBezTo>
                  <a:pt x="0" y="145"/>
                  <a:pt x="0" y="145"/>
                  <a:pt x="0" y="145"/>
                </a:cubicBezTo>
                <a:cubicBezTo>
                  <a:pt x="0" y="164"/>
                  <a:pt x="1" y="165"/>
                  <a:pt x="16" y="165"/>
                </a:cubicBezTo>
                <a:cubicBezTo>
                  <a:pt x="149" y="165"/>
                  <a:pt x="149" y="165"/>
                  <a:pt x="149" y="165"/>
                </a:cubicBezTo>
                <a:cubicBezTo>
                  <a:pt x="166" y="165"/>
                  <a:pt x="165" y="163"/>
                  <a:pt x="165" y="147"/>
                </a:cubicBezTo>
                <a:close/>
                <a:moveTo>
                  <a:pt x="38" y="22"/>
                </a:moveTo>
                <a:cubicBezTo>
                  <a:pt x="46" y="16"/>
                  <a:pt x="46" y="16"/>
                  <a:pt x="46" y="16"/>
                </a:cubicBezTo>
                <a:cubicBezTo>
                  <a:pt x="47" y="15"/>
                  <a:pt x="49" y="14"/>
                  <a:pt x="51" y="15"/>
                </a:cubicBezTo>
                <a:cubicBezTo>
                  <a:pt x="52" y="15"/>
                  <a:pt x="54" y="16"/>
                  <a:pt x="55" y="17"/>
                </a:cubicBezTo>
                <a:cubicBezTo>
                  <a:pt x="57" y="20"/>
                  <a:pt x="57" y="20"/>
                  <a:pt x="57" y="20"/>
                </a:cubicBezTo>
                <a:cubicBezTo>
                  <a:pt x="39" y="34"/>
                  <a:pt x="39" y="34"/>
                  <a:pt x="39" y="34"/>
                </a:cubicBezTo>
                <a:cubicBezTo>
                  <a:pt x="36" y="31"/>
                  <a:pt x="36" y="31"/>
                  <a:pt x="36" y="31"/>
                </a:cubicBezTo>
                <a:cubicBezTo>
                  <a:pt x="34" y="28"/>
                  <a:pt x="35" y="24"/>
                  <a:pt x="38" y="22"/>
                </a:cubicBezTo>
                <a:close/>
                <a:moveTo>
                  <a:pt x="120" y="150"/>
                </a:moveTo>
                <a:cubicBezTo>
                  <a:pt x="120" y="152"/>
                  <a:pt x="118" y="153"/>
                  <a:pt x="116" y="153"/>
                </a:cubicBezTo>
                <a:cubicBezTo>
                  <a:pt x="37" y="153"/>
                  <a:pt x="37" y="153"/>
                  <a:pt x="37" y="153"/>
                </a:cubicBezTo>
                <a:cubicBezTo>
                  <a:pt x="35" y="153"/>
                  <a:pt x="34" y="152"/>
                  <a:pt x="34" y="150"/>
                </a:cubicBezTo>
                <a:cubicBezTo>
                  <a:pt x="34" y="138"/>
                  <a:pt x="34" y="138"/>
                  <a:pt x="34" y="138"/>
                </a:cubicBezTo>
                <a:cubicBezTo>
                  <a:pt x="34" y="136"/>
                  <a:pt x="35" y="135"/>
                  <a:pt x="37" y="135"/>
                </a:cubicBezTo>
                <a:cubicBezTo>
                  <a:pt x="41" y="135"/>
                  <a:pt x="41" y="135"/>
                  <a:pt x="41" y="135"/>
                </a:cubicBezTo>
                <a:cubicBezTo>
                  <a:pt x="43" y="135"/>
                  <a:pt x="44" y="133"/>
                  <a:pt x="43" y="132"/>
                </a:cubicBezTo>
                <a:cubicBezTo>
                  <a:pt x="31" y="113"/>
                  <a:pt x="41" y="80"/>
                  <a:pt x="61" y="73"/>
                </a:cubicBezTo>
                <a:cubicBezTo>
                  <a:pt x="63" y="72"/>
                  <a:pt x="64" y="70"/>
                  <a:pt x="63" y="68"/>
                </a:cubicBezTo>
                <a:cubicBezTo>
                  <a:pt x="57" y="59"/>
                  <a:pt x="51" y="50"/>
                  <a:pt x="45" y="41"/>
                </a:cubicBezTo>
                <a:cubicBezTo>
                  <a:pt x="63" y="27"/>
                  <a:pt x="63" y="27"/>
                  <a:pt x="63" y="27"/>
                </a:cubicBezTo>
                <a:cubicBezTo>
                  <a:pt x="77" y="47"/>
                  <a:pt x="102" y="78"/>
                  <a:pt x="104" y="82"/>
                </a:cubicBezTo>
                <a:cubicBezTo>
                  <a:pt x="98" y="86"/>
                  <a:pt x="98" y="86"/>
                  <a:pt x="98" y="86"/>
                </a:cubicBezTo>
                <a:cubicBezTo>
                  <a:pt x="103" y="92"/>
                  <a:pt x="103" y="92"/>
                  <a:pt x="103" y="92"/>
                </a:cubicBezTo>
                <a:cubicBezTo>
                  <a:pt x="104" y="93"/>
                  <a:pt x="104" y="94"/>
                  <a:pt x="104" y="95"/>
                </a:cubicBezTo>
                <a:cubicBezTo>
                  <a:pt x="104" y="96"/>
                  <a:pt x="103" y="97"/>
                  <a:pt x="102" y="98"/>
                </a:cubicBezTo>
                <a:cubicBezTo>
                  <a:pt x="101" y="99"/>
                  <a:pt x="101" y="99"/>
                  <a:pt x="101" y="99"/>
                </a:cubicBezTo>
                <a:cubicBezTo>
                  <a:pt x="99" y="101"/>
                  <a:pt x="96" y="100"/>
                  <a:pt x="95" y="99"/>
                </a:cubicBezTo>
                <a:cubicBezTo>
                  <a:pt x="90" y="92"/>
                  <a:pt x="90" y="92"/>
                  <a:pt x="90" y="92"/>
                </a:cubicBezTo>
                <a:cubicBezTo>
                  <a:pt x="83" y="97"/>
                  <a:pt x="83" y="97"/>
                  <a:pt x="83" y="97"/>
                </a:cubicBezTo>
                <a:cubicBezTo>
                  <a:pt x="81" y="94"/>
                  <a:pt x="77" y="89"/>
                  <a:pt x="74" y="84"/>
                </a:cubicBezTo>
                <a:cubicBezTo>
                  <a:pt x="72" y="83"/>
                  <a:pt x="70" y="82"/>
                  <a:pt x="68" y="83"/>
                </a:cubicBezTo>
                <a:cubicBezTo>
                  <a:pt x="56" y="88"/>
                  <a:pt x="48" y="100"/>
                  <a:pt x="48" y="111"/>
                </a:cubicBezTo>
                <a:cubicBezTo>
                  <a:pt x="49" y="139"/>
                  <a:pt x="83" y="135"/>
                  <a:pt x="116" y="134"/>
                </a:cubicBezTo>
                <a:cubicBezTo>
                  <a:pt x="118" y="134"/>
                  <a:pt x="120" y="136"/>
                  <a:pt x="120" y="138"/>
                </a:cubicBezTo>
                <a:lnTo>
                  <a:pt x="120" y="150"/>
                </a:lnTo>
                <a:close/>
                <a:moveTo>
                  <a:pt x="113" y="115"/>
                </a:moveTo>
                <a:cubicBezTo>
                  <a:pt x="102" y="122"/>
                  <a:pt x="92" y="125"/>
                  <a:pt x="90" y="122"/>
                </a:cubicBezTo>
                <a:cubicBezTo>
                  <a:pt x="88" y="120"/>
                  <a:pt x="95" y="111"/>
                  <a:pt x="105" y="104"/>
                </a:cubicBezTo>
                <a:cubicBezTo>
                  <a:pt x="116" y="97"/>
                  <a:pt x="126" y="93"/>
                  <a:pt x="128" y="96"/>
                </a:cubicBezTo>
                <a:cubicBezTo>
                  <a:pt x="130" y="99"/>
                  <a:pt x="123" y="107"/>
                  <a:pt x="113" y="115"/>
                </a:cubicBezTo>
                <a:close/>
                <a:moveTo>
                  <a:pt x="113" y="115"/>
                </a:moveTo>
                <a:cubicBezTo>
                  <a:pt x="113" y="115"/>
                  <a:pt x="113" y="115"/>
                  <a:pt x="113" y="115"/>
                </a:cubicBezTo>
              </a:path>
            </a:pathLst>
          </a:custGeom>
          <a:solidFill>
            <a:schemeClr val="bg1"/>
          </a:solidFill>
          <a:ln w="9525">
            <a:noFill/>
            <a:round/>
          </a:ln>
        </p:spPr>
        <p:txBody>
          <a:bodyPr vert="horz" wrap="square" lIns="121920" tIns="60960" rIns="121920" bIns="60960" numCol="1" anchor="t" anchorCtr="0" compatLnSpc="1"/>
          <a:lstStyle/>
          <a:p>
            <a:endParaRPr lang="en-US" sz="2400">
              <a:cs typeface="+mn-ea"/>
              <a:sym typeface="+mn-lt"/>
            </a:endParaRPr>
          </a:p>
        </p:txBody>
      </p:sp>
      <p:grpSp>
        <p:nvGrpSpPr>
          <p:cNvPr id="24" name="Group 55"/>
          <p:cNvGrpSpPr/>
          <p:nvPr/>
        </p:nvGrpSpPr>
        <p:grpSpPr>
          <a:xfrm>
            <a:off x="9048993" y="3701404"/>
            <a:ext cx="2201704" cy="1104403"/>
            <a:chOff x="965101" y="2035030"/>
            <a:chExt cx="1651278" cy="828302"/>
          </a:xfrm>
        </p:grpSpPr>
        <p:sp>
          <p:nvSpPr>
            <p:cNvPr id="25" name="TextBox 56"/>
            <p:cNvSpPr txBox="1"/>
            <p:nvPr/>
          </p:nvSpPr>
          <p:spPr>
            <a:xfrm>
              <a:off x="965101" y="2035030"/>
              <a:ext cx="1651278" cy="207645"/>
            </a:xfrm>
            <a:prstGeom prst="rect">
              <a:avLst/>
            </a:prstGeom>
            <a:noFill/>
          </p:spPr>
          <p:txBody>
            <a:bodyPr wrap="square" lIns="0" tIns="0" rIns="0" bIns="0" rtlCol="0" anchor="ctr">
              <a:spAutoFit/>
            </a:bodyPr>
            <a:lstStyle/>
            <a:p>
              <a:pPr algn="ctr"/>
              <a:r>
                <a:rPr lang="zh-CN" altLang="en-US" b="1" dirty="0" smtClean="0">
                  <a:solidFill>
                    <a:srgbClr val="0070C0"/>
                  </a:solidFill>
                  <a:cs typeface="+mn-ea"/>
                  <a:sym typeface="+mn-lt"/>
                </a:rPr>
                <a:t>劳动保障部门</a:t>
              </a:r>
            </a:p>
          </p:txBody>
        </p:sp>
        <p:sp>
          <p:nvSpPr>
            <p:cNvPr id="26" name="TextBox 57"/>
            <p:cNvSpPr txBox="1"/>
            <p:nvPr/>
          </p:nvSpPr>
          <p:spPr>
            <a:xfrm>
              <a:off x="965102" y="2494238"/>
              <a:ext cx="1651277" cy="369094"/>
            </a:xfrm>
            <a:prstGeom prst="rect">
              <a:avLst/>
            </a:prstGeom>
            <a:noFill/>
          </p:spPr>
          <p:txBody>
            <a:bodyPr wrap="square" lIns="0" tIns="0" rIns="0" bIns="0" rtlCol="0" anchor="t">
              <a:spAutoFit/>
            </a:bodyPr>
            <a:lstStyle/>
            <a:p>
              <a:pPr lvl="0" algn="ctr" defTabSz="914400">
                <a:spcBef>
                  <a:spcPct val="20000"/>
                </a:spcBef>
                <a:defRPr/>
              </a:pPr>
              <a:r>
                <a:rPr lang="en-US" sz="1600" b="1" dirty="0" smtClean="0">
                  <a:solidFill>
                    <a:srgbClr val="0070C0"/>
                  </a:solidFill>
                  <a:cs typeface="+mn-ea"/>
                  <a:sym typeface="+mn-lt"/>
                </a:rPr>
                <a:t>保：</a:t>
              </a:r>
              <a:r>
                <a:rPr lang="en-US" sz="1600" dirty="0" smtClean="0">
                  <a:solidFill>
                    <a:schemeClr val="tx1">
                      <a:lumMod val="75000"/>
                      <a:lumOff val="25000"/>
                    </a:schemeClr>
                  </a:solidFill>
                  <a:cs typeface="+mn-ea"/>
                  <a:sym typeface="+mn-lt"/>
                </a:rPr>
                <a:t>保障环节，职业病赔偿</a:t>
              </a:r>
            </a:p>
          </p:txBody>
        </p:sp>
      </p:grpSp>
      <p:sp>
        <p:nvSpPr>
          <p:cNvPr id="27" name="Oval 58"/>
          <p:cNvSpPr/>
          <p:nvPr/>
        </p:nvSpPr>
        <p:spPr>
          <a:xfrm>
            <a:off x="9437063" y="2067130"/>
            <a:ext cx="1425565" cy="138474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5" dirty="0">
              <a:cs typeface="+mn-ea"/>
              <a:sym typeface="+mn-lt"/>
            </a:endParaRPr>
          </a:p>
        </p:txBody>
      </p:sp>
      <p:grpSp>
        <p:nvGrpSpPr>
          <p:cNvPr id="28" name="Group 67"/>
          <p:cNvGrpSpPr/>
          <p:nvPr/>
        </p:nvGrpSpPr>
        <p:grpSpPr>
          <a:xfrm>
            <a:off x="9773073" y="2381711"/>
            <a:ext cx="768351" cy="772584"/>
            <a:chOff x="7299325" y="1482725"/>
            <a:chExt cx="576263" cy="579438"/>
          </a:xfrm>
          <a:solidFill>
            <a:schemeClr val="bg1"/>
          </a:solidFill>
        </p:grpSpPr>
        <p:sp>
          <p:nvSpPr>
            <p:cNvPr id="30" name="Freeform 19"/>
            <p:cNvSpPr>
              <a:spLocks noEditPoints="1"/>
            </p:cNvSpPr>
            <p:nvPr/>
          </p:nvSpPr>
          <p:spPr bwMode="auto">
            <a:xfrm>
              <a:off x="7299325" y="1482725"/>
              <a:ext cx="576263" cy="357188"/>
            </a:xfrm>
            <a:custGeom>
              <a:avLst/>
              <a:gdLst/>
              <a:ahLst/>
              <a:cxnLst>
                <a:cxn ang="0">
                  <a:pos x="51" y="0"/>
                </a:cxn>
                <a:cxn ang="0">
                  <a:pos x="0" y="51"/>
                </a:cxn>
                <a:cxn ang="0">
                  <a:pos x="0" y="54"/>
                </a:cxn>
                <a:cxn ang="0">
                  <a:pos x="28" y="54"/>
                </a:cxn>
                <a:cxn ang="0">
                  <a:pos x="38" y="17"/>
                </a:cxn>
                <a:cxn ang="0">
                  <a:pos x="42" y="14"/>
                </a:cxn>
                <a:cxn ang="0">
                  <a:pos x="45" y="17"/>
                </a:cxn>
                <a:cxn ang="0">
                  <a:pos x="49" y="63"/>
                </a:cxn>
                <a:cxn ang="0">
                  <a:pos x="55" y="33"/>
                </a:cxn>
                <a:cxn ang="0">
                  <a:pos x="59" y="30"/>
                </a:cxn>
                <a:cxn ang="0">
                  <a:pos x="63" y="32"/>
                </a:cxn>
                <a:cxn ang="0">
                  <a:pos x="71" y="54"/>
                </a:cxn>
                <a:cxn ang="0">
                  <a:pos x="102" y="55"/>
                </a:cxn>
                <a:cxn ang="0">
                  <a:pos x="102" y="51"/>
                </a:cxn>
                <a:cxn ang="0">
                  <a:pos x="51" y="0"/>
                </a:cxn>
                <a:cxn ang="0">
                  <a:pos x="51" y="0"/>
                </a:cxn>
                <a:cxn ang="0">
                  <a:pos x="51" y="0"/>
                </a:cxn>
              </a:cxnLst>
              <a:rect l="0" t="0" r="r" b="b"/>
              <a:pathLst>
                <a:path w="102" h="63">
                  <a:moveTo>
                    <a:pt x="51" y="0"/>
                  </a:moveTo>
                  <a:cubicBezTo>
                    <a:pt x="23" y="0"/>
                    <a:pt x="0" y="23"/>
                    <a:pt x="0" y="51"/>
                  </a:cubicBezTo>
                  <a:cubicBezTo>
                    <a:pt x="0" y="52"/>
                    <a:pt x="0" y="53"/>
                    <a:pt x="0" y="54"/>
                  </a:cubicBezTo>
                  <a:cubicBezTo>
                    <a:pt x="28" y="54"/>
                    <a:pt x="28" y="54"/>
                    <a:pt x="28" y="54"/>
                  </a:cubicBezTo>
                  <a:cubicBezTo>
                    <a:pt x="38" y="17"/>
                    <a:pt x="38" y="17"/>
                    <a:pt x="38" y="17"/>
                  </a:cubicBezTo>
                  <a:cubicBezTo>
                    <a:pt x="38" y="15"/>
                    <a:pt x="40" y="14"/>
                    <a:pt x="42" y="14"/>
                  </a:cubicBezTo>
                  <a:cubicBezTo>
                    <a:pt x="43" y="14"/>
                    <a:pt x="45" y="15"/>
                    <a:pt x="45" y="17"/>
                  </a:cubicBezTo>
                  <a:cubicBezTo>
                    <a:pt x="49" y="63"/>
                    <a:pt x="49" y="63"/>
                    <a:pt x="49" y="63"/>
                  </a:cubicBezTo>
                  <a:cubicBezTo>
                    <a:pt x="55" y="33"/>
                    <a:pt x="55" y="33"/>
                    <a:pt x="55" y="33"/>
                  </a:cubicBezTo>
                  <a:cubicBezTo>
                    <a:pt x="56" y="31"/>
                    <a:pt x="57" y="30"/>
                    <a:pt x="59" y="30"/>
                  </a:cubicBezTo>
                  <a:cubicBezTo>
                    <a:pt x="61" y="30"/>
                    <a:pt x="62" y="31"/>
                    <a:pt x="63" y="32"/>
                  </a:cubicBezTo>
                  <a:cubicBezTo>
                    <a:pt x="71" y="54"/>
                    <a:pt x="71" y="54"/>
                    <a:pt x="71" y="54"/>
                  </a:cubicBezTo>
                  <a:cubicBezTo>
                    <a:pt x="102" y="55"/>
                    <a:pt x="102" y="55"/>
                    <a:pt x="102" y="55"/>
                  </a:cubicBezTo>
                  <a:cubicBezTo>
                    <a:pt x="102" y="53"/>
                    <a:pt x="102" y="52"/>
                    <a:pt x="102" y="51"/>
                  </a:cubicBezTo>
                  <a:cubicBezTo>
                    <a:pt x="102" y="23"/>
                    <a:pt x="79" y="0"/>
                    <a:pt x="51" y="0"/>
                  </a:cubicBezTo>
                  <a:close/>
                  <a:moveTo>
                    <a:pt x="51" y="0"/>
                  </a:moveTo>
                  <a:cubicBezTo>
                    <a:pt x="51" y="0"/>
                    <a:pt x="51" y="0"/>
                    <a:pt x="51" y="0"/>
                  </a:cubicBezTo>
                </a:path>
              </a:pathLst>
            </a:custGeom>
            <a:grp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35" name="Freeform 20"/>
            <p:cNvSpPr>
              <a:spLocks noEditPoints="1"/>
            </p:cNvSpPr>
            <p:nvPr/>
          </p:nvSpPr>
          <p:spPr bwMode="auto">
            <a:xfrm>
              <a:off x="7304088" y="1709738"/>
              <a:ext cx="566738" cy="352425"/>
            </a:xfrm>
            <a:custGeom>
              <a:avLst/>
              <a:gdLst/>
              <a:ahLst/>
              <a:cxnLst>
                <a:cxn ang="0">
                  <a:pos x="63" y="19"/>
                </a:cxn>
                <a:cxn ang="0">
                  <a:pos x="59" y="7"/>
                </a:cxn>
                <a:cxn ang="0">
                  <a:pos x="50" y="50"/>
                </a:cxn>
                <a:cxn ang="0">
                  <a:pos x="46" y="53"/>
                </a:cxn>
                <a:cxn ang="0">
                  <a:pos x="46" y="53"/>
                </a:cxn>
                <a:cxn ang="0">
                  <a:pos x="43" y="50"/>
                </a:cxn>
                <a:cxn ang="0">
                  <a:pos x="38" y="0"/>
                </a:cxn>
                <a:cxn ang="0">
                  <a:pos x="34" y="19"/>
                </a:cxn>
                <a:cxn ang="0">
                  <a:pos x="30" y="22"/>
                </a:cxn>
                <a:cxn ang="0">
                  <a:pos x="0" y="22"/>
                </a:cxn>
                <a:cxn ang="0">
                  <a:pos x="50" y="62"/>
                </a:cxn>
                <a:cxn ang="0">
                  <a:pos x="100" y="22"/>
                </a:cxn>
                <a:cxn ang="0">
                  <a:pos x="67" y="22"/>
                </a:cxn>
                <a:cxn ang="0">
                  <a:pos x="63" y="19"/>
                </a:cxn>
                <a:cxn ang="0">
                  <a:pos x="63" y="19"/>
                </a:cxn>
                <a:cxn ang="0">
                  <a:pos x="63" y="19"/>
                </a:cxn>
              </a:cxnLst>
              <a:rect l="0" t="0" r="r" b="b"/>
              <a:pathLst>
                <a:path w="100" h="62">
                  <a:moveTo>
                    <a:pt x="63" y="19"/>
                  </a:moveTo>
                  <a:cubicBezTo>
                    <a:pt x="59" y="7"/>
                    <a:pt x="59" y="7"/>
                    <a:pt x="59" y="7"/>
                  </a:cubicBezTo>
                  <a:cubicBezTo>
                    <a:pt x="50" y="50"/>
                    <a:pt x="50" y="50"/>
                    <a:pt x="50" y="50"/>
                  </a:cubicBezTo>
                  <a:cubicBezTo>
                    <a:pt x="50" y="52"/>
                    <a:pt x="48" y="53"/>
                    <a:pt x="46" y="53"/>
                  </a:cubicBezTo>
                  <a:cubicBezTo>
                    <a:pt x="46" y="53"/>
                    <a:pt x="46" y="53"/>
                    <a:pt x="46" y="53"/>
                  </a:cubicBezTo>
                  <a:cubicBezTo>
                    <a:pt x="44" y="53"/>
                    <a:pt x="43" y="52"/>
                    <a:pt x="43" y="50"/>
                  </a:cubicBezTo>
                  <a:cubicBezTo>
                    <a:pt x="38" y="0"/>
                    <a:pt x="38" y="0"/>
                    <a:pt x="38" y="0"/>
                  </a:cubicBezTo>
                  <a:cubicBezTo>
                    <a:pt x="34" y="19"/>
                    <a:pt x="34" y="19"/>
                    <a:pt x="34" y="19"/>
                  </a:cubicBezTo>
                  <a:cubicBezTo>
                    <a:pt x="33" y="21"/>
                    <a:pt x="32" y="22"/>
                    <a:pt x="30" y="22"/>
                  </a:cubicBezTo>
                  <a:cubicBezTo>
                    <a:pt x="0" y="22"/>
                    <a:pt x="0" y="22"/>
                    <a:pt x="0" y="22"/>
                  </a:cubicBezTo>
                  <a:cubicBezTo>
                    <a:pt x="5" y="45"/>
                    <a:pt x="26" y="62"/>
                    <a:pt x="50" y="62"/>
                  </a:cubicBezTo>
                  <a:cubicBezTo>
                    <a:pt x="75" y="62"/>
                    <a:pt x="95" y="45"/>
                    <a:pt x="100" y="22"/>
                  </a:cubicBezTo>
                  <a:cubicBezTo>
                    <a:pt x="67" y="22"/>
                    <a:pt x="67" y="22"/>
                    <a:pt x="67" y="22"/>
                  </a:cubicBezTo>
                  <a:cubicBezTo>
                    <a:pt x="65" y="22"/>
                    <a:pt x="64" y="21"/>
                    <a:pt x="63" y="19"/>
                  </a:cubicBezTo>
                  <a:close/>
                  <a:moveTo>
                    <a:pt x="63" y="19"/>
                  </a:moveTo>
                  <a:cubicBezTo>
                    <a:pt x="63" y="19"/>
                    <a:pt x="63" y="19"/>
                    <a:pt x="63" y="19"/>
                  </a:cubicBezTo>
                </a:path>
              </a:pathLst>
            </a:custGeom>
            <a:grpFill/>
            <a:ln w="9525">
              <a:noFill/>
              <a:round/>
            </a:ln>
          </p:spPr>
          <p:txBody>
            <a:bodyPr vert="horz" wrap="square" lIns="121920" tIns="60960" rIns="121920" bIns="60960" numCol="1" anchor="t" anchorCtr="0" compatLnSpc="1"/>
            <a:lstStyle/>
            <a:p>
              <a:endParaRPr lang="en-US" sz="2400">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accel="50000" decel="5000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2500"/>
                            </p:stCondLst>
                            <p:childTnLst>
                              <p:par>
                                <p:cTn id="34" presetID="2" presetClass="entr" presetSubtype="4" accel="50000" decel="50000"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4000"/>
                            </p:stCondLst>
                            <p:childTnLst>
                              <p:par>
                                <p:cTn id="51" presetID="2" presetClass="entr" presetSubtype="4" accel="50000" decel="50000" fill="hold" nodeType="after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ppt_x"/>
                                          </p:val>
                                        </p:tav>
                                        <p:tav tm="100000">
                                          <p:val>
                                            <p:strVal val="#ppt_x"/>
                                          </p:val>
                                        </p:tav>
                                      </p:tavLst>
                                    </p:anim>
                                    <p:anim calcmode="lin" valueType="num">
                                      <p:cBhvr additive="base">
                                        <p:cTn id="54" dur="500" fill="hold"/>
                                        <p:tgtEl>
                                          <p:spTgt spid="19"/>
                                        </p:tgtEl>
                                        <p:attrNameLst>
                                          <p:attrName>ppt_y</p:attrName>
                                        </p:attrNameLst>
                                      </p:cBhvr>
                                      <p:tavLst>
                                        <p:tav tm="0">
                                          <p:val>
                                            <p:strVal val="1+#ppt_h/2"/>
                                          </p:val>
                                        </p:tav>
                                        <p:tav tm="100000">
                                          <p:val>
                                            <p:strVal val="#ppt_y"/>
                                          </p:val>
                                        </p:tav>
                                      </p:tavLst>
                                    </p:anim>
                                  </p:childTnLst>
                                </p:cTn>
                              </p:par>
                            </p:childTnLst>
                          </p:cTn>
                        </p:par>
                        <p:par>
                          <p:cTn id="55" fill="hold">
                            <p:stCondLst>
                              <p:cond delay="4500"/>
                            </p:stCondLst>
                            <p:childTnLst>
                              <p:par>
                                <p:cTn id="56" presetID="53" presetClass="entr" presetSubtype="16"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ppt_w</p:attrName>
                                        </p:attrNameLst>
                                      </p:cBhvr>
                                      <p:tavLst>
                                        <p:tav tm="0">
                                          <p:val>
                                            <p:fltVal val="0"/>
                                          </p:val>
                                        </p:tav>
                                        <p:tav tm="100000">
                                          <p:val>
                                            <p:strVal val="#ppt_w"/>
                                          </p:val>
                                        </p:tav>
                                      </p:tavLst>
                                    </p:anim>
                                    <p:anim calcmode="lin" valueType="num">
                                      <p:cBhvr>
                                        <p:cTn id="59" dur="500" fill="hold"/>
                                        <p:tgtEl>
                                          <p:spTgt spid="27"/>
                                        </p:tgtEl>
                                        <p:attrNameLst>
                                          <p:attrName>ppt_h</p:attrName>
                                        </p:attrNameLst>
                                      </p:cBhvr>
                                      <p:tavLst>
                                        <p:tav tm="0">
                                          <p:val>
                                            <p:fltVal val="0"/>
                                          </p:val>
                                        </p:tav>
                                        <p:tav tm="100000">
                                          <p:val>
                                            <p:strVal val="#ppt_h"/>
                                          </p:val>
                                        </p:tav>
                                      </p:tavLst>
                                    </p:anim>
                                    <p:animEffect transition="in" filter="fade">
                                      <p:cBhvr>
                                        <p:cTn id="60" dur="500"/>
                                        <p:tgtEl>
                                          <p:spTgt spid="27"/>
                                        </p:tgtEl>
                                      </p:cBhvr>
                                    </p:animEffect>
                                  </p:childTnLst>
                                </p:cTn>
                              </p:par>
                            </p:childTnLst>
                          </p:cTn>
                        </p:par>
                        <p:par>
                          <p:cTn id="61" fill="hold">
                            <p:stCondLst>
                              <p:cond delay="5000"/>
                            </p:stCondLst>
                            <p:childTnLst>
                              <p:par>
                                <p:cTn id="62" presetID="53" presetClass="entr" presetSubtype="16"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p:cTn id="64" dur="500" fill="hold"/>
                                        <p:tgtEl>
                                          <p:spTgt spid="28"/>
                                        </p:tgtEl>
                                        <p:attrNameLst>
                                          <p:attrName>ppt_w</p:attrName>
                                        </p:attrNameLst>
                                      </p:cBhvr>
                                      <p:tavLst>
                                        <p:tav tm="0">
                                          <p:val>
                                            <p:fltVal val="0"/>
                                          </p:val>
                                        </p:tav>
                                        <p:tav tm="100000">
                                          <p:val>
                                            <p:strVal val="#ppt_w"/>
                                          </p:val>
                                        </p:tav>
                                      </p:tavLst>
                                    </p:anim>
                                    <p:anim calcmode="lin" valueType="num">
                                      <p:cBhvr>
                                        <p:cTn id="65" dur="500" fill="hold"/>
                                        <p:tgtEl>
                                          <p:spTgt spid="28"/>
                                        </p:tgtEl>
                                        <p:attrNameLst>
                                          <p:attrName>ppt_h</p:attrName>
                                        </p:attrNameLst>
                                      </p:cBhvr>
                                      <p:tavLst>
                                        <p:tav tm="0">
                                          <p:val>
                                            <p:fltVal val="0"/>
                                          </p:val>
                                        </p:tav>
                                        <p:tav tm="100000">
                                          <p:val>
                                            <p:strVal val="#ppt_h"/>
                                          </p:val>
                                        </p:tav>
                                      </p:tavLst>
                                    </p:anim>
                                    <p:animEffect transition="in" filter="fade">
                                      <p:cBhvr>
                                        <p:cTn id="66" dur="500"/>
                                        <p:tgtEl>
                                          <p:spTgt spid="28"/>
                                        </p:tgtEl>
                                      </p:cBhvr>
                                    </p:animEffect>
                                  </p:childTnLst>
                                </p:cTn>
                              </p:par>
                            </p:childTnLst>
                          </p:cTn>
                        </p:par>
                        <p:par>
                          <p:cTn id="67" fill="hold">
                            <p:stCondLst>
                              <p:cond delay="5500"/>
                            </p:stCondLst>
                            <p:childTnLst>
                              <p:par>
                                <p:cTn id="68" presetID="2" presetClass="entr" presetSubtype="4" accel="50000" decel="50000"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500" fill="hold"/>
                                        <p:tgtEl>
                                          <p:spTgt spid="24"/>
                                        </p:tgtEl>
                                        <p:attrNameLst>
                                          <p:attrName>ppt_x</p:attrName>
                                        </p:attrNameLst>
                                      </p:cBhvr>
                                      <p:tavLst>
                                        <p:tav tm="0">
                                          <p:val>
                                            <p:strVal val="#ppt_x"/>
                                          </p:val>
                                        </p:tav>
                                        <p:tav tm="100000">
                                          <p:val>
                                            <p:strVal val="#ppt_x"/>
                                          </p:val>
                                        </p:tav>
                                      </p:tavLst>
                                    </p:anim>
                                    <p:anim calcmode="lin" valueType="num">
                                      <p:cBhvr additive="base">
                                        <p:cTn id="7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7" grpId="0" bldLvl="0" animBg="1"/>
      <p:bldP spid="18" grpId="0" bldLvl="0" animBg="1"/>
      <p:bldP spid="22" grpId="0" bldLvl="0" animBg="1"/>
      <p:bldP spid="23" grpId="0" bldLvl="0" animBg="1"/>
      <p:bldP spid="27" grpId="0" bldLvl="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600" name="日期占位符 1"/>
          <p:cNvSpPr>
            <a:spLocks noGrp="1"/>
          </p:cNvSpPr>
          <p:nvPr>
            <p:ph type="dt" sz="half" idx="4294967295"/>
          </p:nvPr>
        </p:nvSpPr>
        <p:spPr>
          <a:xfrm>
            <a:off x="182880" y="12033250"/>
            <a:ext cx="2844800" cy="365125"/>
          </a:xfrm>
          <a:prstGeom prst="rect">
            <a:avLst/>
          </a:prstGeom>
        </p:spPr>
        <p:txBody>
          <a:bodyPr/>
          <a:lstStyle/>
          <a:p>
            <a:fld id="{7592E427-A064-483E-B559-32609DD802FC}" type="datetime1">
              <a:rPr lang="zh-CN" altLang="en-US" smtClean="0">
                <a:cs typeface="+mn-ea"/>
                <a:sym typeface="+mn-lt"/>
              </a:rPr>
              <a:t>2022/10/26</a:t>
            </a:fld>
            <a:endParaRPr lang="zh-CN" altLang="en-US">
              <a:cs typeface="+mn-ea"/>
              <a:sym typeface="+mn-lt"/>
            </a:endParaRPr>
          </a:p>
        </p:txBody>
      </p:sp>
      <p:sp>
        <p:nvSpPr>
          <p:cNvPr id="1050603" name="Text Box 44"/>
          <p:cNvSpPr txBox="1">
            <a:spLocks noChangeArrowheads="1"/>
          </p:cNvSpPr>
          <p:nvPr/>
        </p:nvSpPr>
        <p:spPr bwMode="auto">
          <a:xfrm>
            <a:off x="839893" y="4364990"/>
            <a:ext cx="11519747" cy="1385570"/>
          </a:xfrm>
          <a:prstGeom prst="rect">
            <a:avLst/>
          </a:prstGeom>
          <a:noFill/>
          <a:ln>
            <a:noFill/>
          </a:ln>
          <a:effec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marL="381000" indent="-381000" defTabSz="960755">
              <a:lnSpc>
                <a:spcPct val="150000"/>
              </a:lnSpc>
              <a:buFont typeface="Wingdings" panose="05000000000000000000" charset="0"/>
              <a:buChar char=""/>
            </a:pPr>
            <a:r>
              <a:rPr lang="zh-CN" altLang="en-US" sz="1865" dirty="0">
                <a:solidFill>
                  <a:schemeClr val="tx1">
                    <a:lumMod val="75000"/>
                    <a:lumOff val="25000"/>
                  </a:schemeClr>
                </a:solidFill>
                <a:latin typeface="+mn-lt"/>
                <a:ea typeface="+mn-ea"/>
                <a:cs typeface="+mn-ea"/>
                <a:sym typeface="+mn-lt"/>
              </a:rPr>
              <a:t>佩带时如闻到毒气微弱气味，应立即离开有毒区域</a:t>
            </a:r>
          </a:p>
          <a:p>
            <a:pPr marL="381000" indent="-381000" defTabSz="960755">
              <a:lnSpc>
                <a:spcPct val="150000"/>
              </a:lnSpc>
              <a:buFont typeface="Wingdings" panose="05000000000000000000" charset="0"/>
              <a:buChar char=""/>
            </a:pPr>
            <a:r>
              <a:rPr lang="zh-CN" altLang="en-US" sz="1865" dirty="0">
                <a:solidFill>
                  <a:schemeClr val="tx1">
                    <a:lumMod val="75000"/>
                    <a:lumOff val="25000"/>
                  </a:schemeClr>
                </a:solidFill>
                <a:latin typeface="+mn-lt"/>
                <a:ea typeface="+mn-ea"/>
                <a:cs typeface="+mn-ea"/>
                <a:sym typeface="+mn-lt"/>
              </a:rPr>
              <a:t>储存于干燥、清洁、空气流通的库房环境，严防潮湿、过热，有效期为5年，超过5年应重新鉴定</a:t>
            </a:r>
          </a:p>
          <a:p>
            <a:pPr marL="381000" indent="-381000" defTabSz="960755">
              <a:lnSpc>
                <a:spcPct val="150000"/>
              </a:lnSpc>
              <a:buFont typeface="Wingdings" panose="05000000000000000000" charset="0"/>
              <a:buChar char=""/>
            </a:pPr>
            <a:r>
              <a:rPr sz="1865" b="1" dirty="0">
                <a:solidFill>
                  <a:srgbClr val="0070C0"/>
                </a:solidFill>
                <a:latin typeface="+mn-lt"/>
                <a:ea typeface="+mn-ea"/>
                <a:cs typeface="+mn-ea"/>
                <a:sym typeface="+mn-lt"/>
              </a:rPr>
              <a:t>氧气占体积的18%以下、有毒气体占总体积2%以上，各型滤毒罐都不能起到防护作用</a:t>
            </a:r>
          </a:p>
        </p:txBody>
      </p:sp>
      <p:sp>
        <p:nvSpPr>
          <p:cNvPr id="1050606" name="Text Box 44"/>
          <p:cNvSpPr txBox="1">
            <a:spLocks noChangeArrowheads="1"/>
          </p:cNvSpPr>
          <p:nvPr/>
        </p:nvSpPr>
        <p:spPr bwMode="auto">
          <a:xfrm>
            <a:off x="911649" y="1772286"/>
            <a:ext cx="11501967" cy="1960880"/>
          </a:xfrm>
          <a:prstGeom prst="rect">
            <a:avLst/>
          </a:prstGeom>
          <a:noFill/>
          <a:ln>
            <a:noFill/>
          </a:ln>
          <a:effectLst/>
        </p:spPr>
        <p:txBody>
          <a:bodyPr>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lnSpc>
                <a:spcPct val="150000"/>
              </a:lnSpc>
            </a:pPr>
            <a:r>
              <a:rPr lang="zh-CN" altLang="en-US" sz="1800" dirty="0">
                <a:solidFill>
                  <a:schemeClr val="tx1">
                    <a:lumMod val="75000"/>
                    <a:lumOff val="25000"/>
                  </a:schemeClr>
                </a:solidFill>
                <a:latin typeface="+mn-lt"/>
                <a:ea typeface="+mn-ea"/>
                <a:cs typeface="+mn-ea"/>
                <a:sym typeface="+mn-lt"/>
              </a:rPr>
              <a:t>防毒面具根据吸附原件的不同对不同毒气有效，不同的颜色表明适用的气体类别，分为：</a:t>
            </a:r>
          </a:p>
          <a:p>
            <a:pPr indent="0">
              <a:lnSpc>
                <a:spcPct val="150000"/>
              </a:lnSpc>
            </a:pPr>
            <a:endParaRPr lang="zh-CN" altLang="en-US" sz="900" dirty="0">
              <a:solidFill>
                <a:schemeClr val="tx1">
                  <a:lumMod val="75000"/>
                  <a:lumOff val="25000"/>
                </a:schemeClr>
              </a:solidFill>
              <a:latin typeface="+mn-lt"/>
              <a:ea typeface="+mn-ea"/>
              <a:cs typeface="+mn-ea"/>
              <a:sym typeface="+mn-lt"/>
            </a:endParaRPr>
          </a:p>
          <a:p>
            <a:pPr indent="0">
              <a:lnSpc>
                <a:spcPct val="150000"/>
              </a:lnSpc>
            </a:pPr>
            <a:r>
              <a:rPr lang="zh-CN" altLang="en-US" sz="1800" b="1" dirty="0">
                <a:solidFill>
                  <a:srgbClr val="0070C0"/>
                </a:solidFill>
                <a:latin typeface="+mn-lt"/>
                <a:ea typeface="+mn-ea"/>
                <a:cs typeface="+mn-ea"/>
                <a:sym typeface="+mn-lt"/>
              </a:rPr>
              <a:t>褐色：</a:t>
            </a:r>
            <a:r>
              <a:rPr lang="zh-CN" altLang="en-US" sz="1800" dirty="0">
                <a:solidFill>
                  <a:schemeClr val="tx1">
                    <a:lumMod val="75000"/>
                    <a:lumOff val="25000"/>
                  </a:schemeClr>
                </a:solidFill>
                <a:latin typeface="+mn-lt"/>
                <a:ea typeface="+mn-ea"/>
                <a:cs typeface="+mn-ea"/>
                <a:sym typeface="+mn-lt"/>
              </a:rPr>
              <a:t>有机气体，溶剂及碳氢化合物               </a:t>
            </a:r>
            <a:r>
              <a:rPr lang="zh-CN" altLang="en-US" sz="1800" b="1" dirty="0">
                <a:solidFill>
                  <a:srgbClr val="0070C0"/>
                </a:solidFill>
                <a:latin typeface="+mn-lt"/>
                <a:ea typeface="+mn-ea"/>
                <a:cs typeface="+mn-ea"/>
                <a:sym typeface="+mn-lt"/>
              </a:rPr>
              <a:t>   绿色：</a:t>
            </a:r>
            <a:r>
              <a:rPr lang="zh-CN" altLang="en-US" sz="1800" dirty="0">
                <a:solidFill>
                  <a:schemeClr val="tx1">
                    <a:lumMod val="75000"/>
                    <a:lumOff val="25000"/>
                  </a:schemeClr>
                </a:solidFill>
                <a:latin typeface="+mn-lt"/>
                <a:ea typeface="+mn-ea"/>
                <a:cs typeface="+mn-ea"/>
                <a:sym typeface="+mn-lt"/>
              </a:rPr>
              <a:t>有机氨衍生物 </a:t>
            </a:r>
            <a:r>
              <a:rPr lang="en-US" altLang="zh-CN" sz="1800" dirty="0">
                <a:solidFill>
                  <a:schemeClr val="tx1">
                    <a:lumMod val="75000"/>
                    <a:lumOff val="25000"/>
                  </a:schemeClr>
                </a:solidFill>
                <a:latin typeface="+mn-lt"/>
                <a:ea typeface="+mn-ea"/>
                <a:cs typeface="+mn-ea"/>
                <a:sym typeface="+mn-lt"/>
              </a:rPr>
              <a:t>(NH3)</a:t>
            </a:r>
            <a:r>
              <a:rPr lang="zh-CN" altLang="en-US" sz="1800" dirty="0">
                <a:solidFill>
                  <a:schemeClr val="tx1">
                    <a:lumMod val="75000"/>
                    <a:lumOff val="25000"/>
                  </a:schemeClr>
                </a:solidFill>
                <a:latin typeface="+mn-lt"/>
                <a:ea typeface="+mn-ea"/>
                <a:cs typeface="+mn-ea"/>
                <a:sym typeface="+mn-lt"/>
              </a:rPr>
              <a:t>及硫化氢气体</a:t>
            </a:r>
          </a:p>
          <a:p>
            <a:pPr indent="0">
              <a:lnSpc>
                <a:spcPct val="150000"/>
              </a:lnSpc>
            </a:pPr>
            <a:r>
              <a:rPr lang="zh-CN" altLang="en-US" sz="1800" b="1" dirty="0">
                <a:solidFill>
                  <a:srgbClr val="0070C0"/>
                </a:solidFill>
                <a:latin typeface="+mn-lt"/>
                <a:ea typeface="+mn-ea"/>
                <a:cs typeface="+mn-ea"/>
                <a:sym typeface="+mn-lt"/>
              </a:rPr>
              <a:t>黄色：</a:t>
            </a:r>
            <a:r>
              <a:rPr lang="zh-CN" altLang="en-US" sz="1800" dirty="0">
                <a:solidFill>
                  <a:schemeClr val="tx1">
                    <a:lumMod val="75000"/>
                    <a:lumOff val="25000"/>
                  </a:schemeClr>
                </a:solidFill>
                <a:latin typeface="+mn-lt"/>
                <a:ea typeface="+mn-ea"/>
                <a:cs typeface="+mn-ea"/>
                <a:sym typeface="+mn-lt"/>
              </a:rPr>
              <a:t>酸性气体 </a:t>
            </a:r>
            <a:r>
              <a:rPr lang="en-US" altLang="zh-CN" sz="1800" dirty="0">
                <a:solidFill>
                  <a:schemeClr val="tx1">
                    <a:lumMod val="75000"/>
                    <a:lumOff val="25000"/>
                  </a:schemeClr>
                </a:solidFill>
                <a:latin typeface="+mn-lt"/>
                <a:ea typeface="+mn-ea"/>
                <a:cs typeface="+mn-ea"/>
                <a:sym typeface="+mn-lt"/>
              </a:rPr>
              <a:t>(HCl / H2S)                             </a:t>
            </a:r>
            <a:r>
              <a:rPr lang="zh-CN" altLang="en-US" sz="1800" b="1" dirty="0">
                <a:solidFill>
                  <a:srgbClr val="0070C0"/>
                </a:solidFill>
                <a:latin typeface="+mn-lt"/>
                <a:ea typeface="+mn-ea"/>
                <a:cs typeface="+mn-ea"/>
                <a:sym typeface="+mn-lt"/>
              </a:rPr>
              <a:t>  白色：</a:t>
            </a:r>
            <a:r>
              <a:rPr lang="zh-CN" altLang="en-US" sz="1800" dirty="0">
                <a:solidFill>
                  <a:schemeClr val="tx1">
                    <a:lumMod val="75000"/>
                    <a:lumOff val="25000"/>
                  </a:schemeClr>
                </a:solidFill>
                <a:latin typeface="+mn-lt"/>
                <a:ea typeface="+mn-ea"/>
                <a:cs typeface="+mn-ea"/>
                <a:sym typeface="+mn-lt"/>
              </a:rPr>
              <a:t>颗粒，专门滤除一氧化碳。</a:t>
            </a:r>
          </a:p>
          <a:p>
            <a:pPr indent="0">
              <a:lnSpc>
                <a:spcPct val="150000"/>
              </a:lnSpc>
            </a:pPr>
            <a:r>
              <a:rPr lang="zh-CN" altLang="en-US" sz="1800" b="1" dirty="0">
                <a:solidFill>
                  <a:srgbClr val="0070C0"/>
                </a:solidFill>
                <a:latin typeface="+mn-lt"/>
                <a:ea typeface="+mn-ea"/>
                <a:cs typeface="+mn-ea"/>
                <a:sym typeface="+mn-lt"/>
              </a:rPr>
              <a:t>灰色：</a:t>
            </a:r>
            <a:r>
              <a:rPr lang="zh-CN" altLang="en-US" sz="1800" dirty="0">
                <a:solidFill>
                  <a:schemeClr val="tx1">
                    <a:lumMod val="75000"/>
                    <a:lumOff val="25000"/>
                  </a:schemeClr>
                </a:solidFill>
                <a:latin typeface="+mn-lt"/>
                <a:ea typeface="+mn-ea"/>
                <a:cs typeface="+mn-ea"/>
                <a:sym typeface="+mn-lt"/>
              </a:rPr>
              <a:t>无机气体 </a:t>
            </a:r>
            <a:r>
              <a:rPr lang="en-US" altLang="zh-CN" sz="1800" dirty="0">
                <a:solidFill>
                  <a:schemeClr val="tx1">
                    <a:lumMod val="75000"/>
                    <a:lumOff val="25000"/>
                  </a:schemeClr>
                </a:solidFill>
                <a:latin typeface="+mn-lt"/>
                <a:ea typeface="+mn-ea"/>
                <a:cs typeface="+mn-ea"/>
                <a:sym typeface="+mn-lt"/>
              </a:rPr>
              <a:t>(Cl2 / H2O / HCN)</a:t>
            </a:r>
            <a:r>
              <a:rPr lang="zh-CN" altLang="en-US" sz="1800" dirty="0">
                <a:solidFill>
                  <a:schemeClr val="tx1">
                    <a:lumMod val="75000"/>
                    <a:lumOff val="25000"/>
                  </a:schemeClr>
                </a:solidFill>
                <a:latin typeface="+mn-lt"/>
                <a:ea typeface="+mn-ea"/>
                <a:cs typeface="+mn-ea"/>
                <a:sym typeface="+mn-lt"/>
              </a:rPr>
              <a:t>           </a:t>
            </a:r>
            <a:r>
              <a:rPr lang="zh-CN" altLang="en-US" sz="1800" b="1" dirty="0">
                <a:solidFill>
                  <a:srgbClr val="0070C0"/>
                </a:solidFill>
                <a:latin typeface="+mn-lt"/>
                <a:ea typeface="+mn-ea"/>
                <a:cs typeface="+mn-ea"/>
                <a:sym typeface="+mn-lt"/>
              </a:rPr>
              <a:t>        蓝色：</a:t>
            </a:r>
            <a:r>
              <a:rPr lang="zh-CN" altLang="en-US" sz="1800" dirty="0">
                <a:solidFill>
                  <a:schemeClr val="tx1">
                    <a:lumMod val="75000"/>
                    <a:lumOff val="25000"/>
                  </a:schemeClr>
                </a:solidFill>
                <a:latin typeface="+mn-lt"/>
                <a:ea typeface="+mn-ea"/>
                <a:cs typeface="+mn-ea"/>
                <a:sym typeface="+mn-lt"/>
              </a:rPr>
              <a:t>滤除硫化氢与氨气，更侧重于硫化氢</a:t>
            </a:r>
          </a:p>
        </p:txBody>
      </p:sp>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毒物危害及控制</a:t>
              </a:r>
            </a:p>
          </p:txBody>
        </p:sp>
      </p:grpSp>
      <p:cxnSp>
        <p:nvCxnSpPr>
          <p:cNvPr id="2" name="直接连接符 1"/>
          <p:cNvCxnSpPr/>
          <p:nvPr/>
        </p:nvCxnSpPr>
        <p:spPr>
          <a:xfrm>
            <a:off x="955040" y="4106545"/>
            <a:ext cx="9554210" cy="0"/>
          </a:xfrm>
          <a:prstGeom prst="line">
            <a:avLst/>
          </a:prstGeom>
          <a:ln w="12700" cmpd="sng">
            <a:solidFill>
              <a:schemeClr val="bg1">
                <a:lumMod val="65000"/>
              </a:schemeClr>
            </a:solidFill>
            <a:prstDash val="lgDashDotDot"/>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0606"/>
                                        </p:tgtEl>
                                        <p:attrNameLst>
                                          <p:attrName>style.visibility</p:attrName>
                                        </p:attrNameLst>
                                      </p:cBhvr>
                                      <p:to>
                                        <p:strVal val="visible"/>
                                      </p:to>
                                    </p:set>
                                    <p:anim calcmode="lin" valueType="num">
                                      <p:cBhvr>
                                        <p:cTn id="7" dur="500" fill="hold"/>
                                        <p:tgtEl>
                                          <p:spTgt spid="1050606"/>
                                        </p:tgtEl>
                                        <p:attrNameLst>
                                          <p:attrName>ppt_w</p:attrName>
                                        </p:attrNameLst>
                                      </p:cBhvr>
                                      <p:tavLst>
                                        <p:tav tm="0">
                                          <p:val>
                                            <p:fltVal val="0"/>
                                          </p:val>
                                        </p:tav>
                                        <p:tav tm="100000">
                                          <p:val>
                                            <p:strVal val="#ppt_w"/>
                                          </p:val>
                                        </p:tav>
                                      </p:tavLst>
                                    </p:anim>
                                    <p:anim calcmode="lin" valueType="num">
                                      <p:cBhvr>
                                        <p:cTn id="8" dur="500" fill="hold"/>
                                        <p:tgtEl>
                                          <p:spTgt spid="1050606"/>
                                        </p:tgtEl>
                                        <p:attrNameLst>
                                          <p:attrName>ppt_h</p:attrName>
                                        </p:attrNameLst>
                                      </p:cBhvr>
                                      <p:tavLst>
                                        <p:tav tm="0">
                                          <p:val>
                                            <p:fltVal val="0"/>
                                          </p:val>
                                        </p:tav>
                                        <p:tav tm="100000">
                                          <p:val>
                                            <p:strVal val="#ppt_h"/>
                                          </p:val>
                                        </p:tav>
                                      </p:tavLst>
                                    </p:anim>
                                    <p:animEffect transition="in" filter="fade">
                                      <p:cBhvr>
                                        <p:cTn id="9" dur="500"/>
                                        <p:tgtEl>
                                          <p:spTgt spid="105060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050603"/>
                                        </p:tgtEl>
                                        <p:attrNameLst>
                                          <p:attrName>style.visibility</p:attrName>
                                        </p:attrNameLst>
                                      </p:cBhvr>
                                      <p:to>
                                        <p:strVal val="visible"/>
                                      </p:to>
                                    </p:set>
                                    <p:anim calcmode="lin" valueType="num">
                                      <p:cBhvr>
                                        <p:cTn id="13" dur="500" fill="hold"/>
                                        <p:tgtEl>
                                          <p:spTgt spid="1050603"/>
                                        </p:tgtEl>
                                        <p:attrNameLst>
                                          <p:attrName>ppt_w</p:attrName>
                                        </p:attrNameLst>
                                      </p:cBhvr>
                                      <p:tavLst>
                                        <p:tav tm="0">
                                          <p:val>
                                            <p:fltVal val="0"/>
                                          </p:val>
                                        </p:tav>
                                        <p:tav tm="100000">
                                          <p:val>
                                            <p:strVal val="#ppt_w"/>
                                          </p:val>
                                        </p:tav>
                                      </p:tavLst>
                                    </p:anim>
                                    <p:anim calcmode="lin" valueType="num">
                                      <p:cBhvr>
                                        <p:cTn id="14" dur="500" fill="hold"/>
                                        <p:tgtEl>
                                          <p:spTgt spid="1050603"/>
                                        </p:tgtEl>
                                        <p:attrNameLst>
                                          <p:attrName>ppt_h</p:attrName>
                                        </p:attrNameLst>
                                      </p:cBhvr>
                                      <p:tavLst>
                                        <p:tav tm="0">
                                          <p:val>
                                            <p:fltVal val="0"/>
                                          </p:val>
                                        </p:tav>
                                        <p:tav tm="100000">
                                          <p:val>
                                            <p:strVal val="#ppt_h"/>
                                          </p:val>
                                        </p:tav>
                                      </p:tavLst>
                                    </p:anim>
                                    <p:animEffect transition="in" filter="fade">
                                      <p:cBhvr>
                                        <p:cTn id="15" dur="500"/>
                                        <p:tgtEl>
                                          <p:spTgt spid="1050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603" grpId="0" bldLvl="0" animBg="1"/>
      <p:bldP spid="1050606" grpId="0" bldLvl="0" animBg="1"/>
    </p:bld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1050637" name="矩形 78"/>
          <p:cNvSpPr>
            <a:spLocks noChangeArrowheads="1"/>
          </p:cNvSpPr>
          <p:nvPr/>
        </p:nvSpPr>
        <p:spPr bwMode="auto">
          <a:xfrm>
            <a:off x="1128395" y="1700530"/>
            <a:ext cx="10477500" cy="387735"/>
          </a:xfrm>
          <a:prstGeom prst="rect">
            <a:avLst/>
          </a:prstGeom>
          <a:noFill/>
          <a:ln>
            <a:noFill/>
          </a:ln>
        </p:spPr>
        <p:txBody>
          <a:bodyPr wrap="square">
            <a:spAutoFit/>
          </a:bodyPr>
          <a:lstStyle/>
          <a:p>
            <a:pPr>
              <a:lnSpc>
                <a:spcPts val="2455"/>
              </a:lnSpc>
            </a:pPr>
            <a:r>
              <a:rPr lang="zh-CN" altLang="en-US" b="1" dirty="0">
                <a:solidFill>
                  <a:srgbClr val="0070C0"/>
                </a:solidFill>
                <a:cs typeface="+mn-ea"/>
                <a:sym typeface="+mn-lt"/>
              </a:rPr>
              <a:t>使用前检查</a:t>
            </a:r>
            <a:r>
              <a:rPr lang="en-US" altLang="zh-CN" b="1" dirty="0">
                <a:solidFill>
                  <a:srgbClr val="0070C0"/>
                </a:solidFill>
                <a:cs typeface="+mn-ea"/>
                <a:sym typeface="+mn-lt"/>
              </a:rPr>
              <a:t>,</a:t>
            </a:r>
            <a:r>
              <a:rPr lang="zh-CN" altLang="zh-CN" dirty="0">
                <a:solidFill>
                  <a:schemeClr val="tx1">
                    <a:lumMod val="75000"/>
                    <a:lumOff val="25000"/>
                  </a:schemeClr>
                </a:solidFill>
                <a:cs typeface="+mn-ea"/>
                <a:sym typeface="+mn-lt"/>
              </a:rPr>
              <a:t>检查滤毒罐是否在有效期内，面具的密封性，呼气阀有无变形及裂缝；</a:t>
            </a:r>
          </a:p>
        </p:txBody>
      </p:sp>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毒物危害及控制</a:t>
              </a:r>
            </a:p>
          </p:txBody>
        </p:sp>
      </p:grpSp>
      <p:grpSp>
        <p:nvGrpSpPr>
          <p:cNvPr id="3" name="组合 2"/>
          <p:cNvGrpSpPr/>
          <p:nvPr/>
        </p:nvGrpSpPr>
        <p:grpSpPr>
          <a:xfrm>
            <a:off x="1762760" y="2734945"/>
            <a:ext cx="8605520" cy="3371215"/>
            <a:chOff x="2776" y="4307"/>
            <a:chExt cx="13552" cy="5309"/>
          </a:xfrm>
        </p:grpSpPr>
        <p:cxnSp>
          <p:nvCxnSpPr>
            <p:cNvPr id="26" name="直接连接符 25"/>
            <p:cNvCxnSpPr/>
            <p:nvPr>
              <p:custDataLst>
                <p:tags r:id="rId2"/>
              </p:custDataLst>
            </p:nvPr>
          </p:nvCxnSpPr>
          <p:spPr>
            <a:xfrm>
              <a:off x="2776" y="6962"/>
              <a:ext cx="13553" cy="0"/>
            </a:xfrm>
            <a:prstGeom prst="line">
              <a:avLst/>
            </a:prstGeom>
            <a:solidFill>
              <a:srgbClr val="0070C0"/>
            </a:solidFill>
            <a:ln w="254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矩形 29"/>
            <p:cNvSpPr/>
            <p:nvPr>
              <p:custDataLst>
                <p:tags r:id="rId3"/>
              </p:custDataLst>
            </p:nvPr>
          </p:nvSpPr>
          <p:spPr>
            <a:xfrm>
              <a:off x="3043" y="4307"/>
              <a:ext cx="4258" cy="198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20000"/>
                </a:lnSpc>
              </a:pPr>
              <a:endParaRPr lang="zh-CN" altLang="en-US" sz="1400" spc="150" dirty="0">
                <a:cs typeface="+mn-ea"/>
                <a:sym typeface="+mn-lt"/>
              </a:endParaRPr>
            </a:p>
          </p:txBody>
        </p:sp>
        <p:sp>
          <p:nvSpPr>
            <p:cNvPr id="31" name="等腰三角形 30"/>
            <p:cNvSpPr/>
            <p:nvPr>
              <p:custDataLst>
                <p:tags r:id="rId4"/>
              </p:custDataLst>
            </p:nvPr>
          </p:nvSpPr>
          <p:spPr>
            <a:xfrm rot="10800000">
              <a:off x="3039" y="6293"/>
              <a:ext cx="874" cy="298"/>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bg1"/>
                </a:solidFill>
                <a:cs typeface="+mn-ea"/>
                <a:sym typeface="+mn-lt"/>
              </a:endParaRPr>
            </a:p>
          </p:txBody>
        </p:sp>
        <p:sp>
          <p:nvSpPr>
            <p:cNvPr id="29" name="矩形 28"/>
            <p:cNvSpPr/>
            <p:nvPr>
              <p:custDataLst>
                <p:tags r:id="rId5"/>
              </p:custDataLst>
            </p:nvPr>
          </p:nvSpPr>
          <p:spPr>
            <a:xfrm>
              <a:off x="3218" y="4705"/>
              <a:ext cx="3908" cy="1190"/>
            </a:xfrm>
            <a:prstGeom prst="rect">
              <a:avLst/>
            </a:prstGeom>
          </p:spPr>
          <p:txBody>
            <a:bodyPr wrap="square" anchor="ctr">
              <a:normAutofit/>
            </a:bodyPr>
            <a:lstStyle/>
            <a:p>
              <a:pPr marL="0" lvl="0" indent="0" algn="ctr">
                <a:lnSpc>
                  <a:spcPct val="120000"/>
                </a:lnSpc>
                <a:spcBef>
                  <a:spcPts val="0"/>
                </a:spcBef>
                <a:spcAft>
                  <a:spcPts val="0"/>
                </a:spcAft>
                <a:buSzPct val="100000"/>
              </a:pPr>
              <a:r>
                <a:rPr lang="zh-CN" altLang="en-US" spc="150">
                  <a:solidFill>
                    <a:schemeClr val="bg1"/>
                  </a:solidFill>
                  <a:cs typeface="+mn-ea"/>
                  <a:sym typeface="+mn-lt"/>
                </a:rPr>
                <a:t>将面具盖住口鼻</a:t>
              </a:r>
            </a:p>
          </p:txBody>
        </p:sp>
        <p:sp>
          <p:nvSpPr>
            <p:cNvPr id="33" name="椭圆 32"/>
            <p:cNvSpPr/>
            <p:nvPr>
              <p:custDataLst>
                <p:tags r:id="rId6"/>
              </p:custDataLst>
            </p:nvPr>
          </p:nvSpPr>
          <p:spPr>
            <a:xfrm>
              <a:off x="3686" y="6737"/>
              <a:ext cx="453" cy="453"/>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47500" lnSpcReduction="20000"/>
            </a:bodyPr>
            <a:lstStyle/>
            <a:p>
              <a:pPr algn="ctr"/>
              <a:r>
                <a:rPr lang="en-US" altLang="zh-CN" dirty="0">
                  <a:solidFill>
                    <a:schemeClr val="bg1"/>
                  </a:solidFill>
                  <a:cs typeface="+mn-ea"/>
                  <a:sym typeface="+mn-lt"/>
                </a:rPr>
                <a:t>A</a:t>
              </a:r>
            </a:p>
          </p:txBody>
        </p:sp>
        <p:sp>
          <p:nvSpPr>
            <p:cNvPr id="74" name="矩形 73"/>
            <p:cNvSpPr/>
            <p:nvPr>
              <p:custDataLst>
                <p:tags r:id="rId7"/>
              </p:custDataLst>
            </p:nvPr>
          </p:nvSpPr>
          <p:spPr>
            <a:xfrm>
              <a:off x="8454" y="4307"/>
              <a:ext cx="4258" cy="198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20000"/>
                </a:lnSpc>
              </a:pPr>
              <a:endParaRPr lang="zh-CN" altLang="en-US" sz="1400" spc="150" dirty="0">
                <a:cs typeface="+mn-ea"/>
                <a:sym typeface="+mn-lt"/>
              </a:endParaRPr>
            </a:p>
          </p:txBody>
        </p:sp>
        <p:sp>
          <p:nvSpPr>
            <p:cNvPr id="75" name="等腰三角形 74"/>
            <p:cNvSpPr/>
            <p:nvPr>
              <p:custDataLst>
                <p:tags r:id="rId8"/>
              </p:custDataLst>
            </p:nvPr>
          </p:nvSpPr>
          <p:spPr>
            <a:xfrm rot="10800000">
              <a:off x="8450" y="6293"/>
              <a:ext cx="874" cy="298"/>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schemeClr val="bg1"/>
                </a:solidFill>
                <a:cs typeface="+mn-ea"/>
                <a:sym typeface="+mn-lt"/>
              </a:endParaRPr>
            </a:p>
          </p:txBody>
        </p:sp>
        <p:sp>
          <p:nvSpPr>
            <p:cNvPr id="73" name="矩形 72"/>
            <p:cNvSpPr/>
            <p:nvPr>
              <p:custDataLst>
                <p:tags r:id="rId9"/>
              </p:custDataLst>
            </p:nvPr>
          </p:nvSpPr>
          <p:spPr>
            <a:xfrm>
              <a:off x="8630" y="4708"/>
              <a:ext cx="3908" cy="1185"/>
            </a:xfrm>
            <a:prstGeom prst="rect">
              <a:avLst/>
            </a:prstGeom>
          </p:spPr>
          <p:txBody>
            <a:bodyPr wrap="square" anchor="ctr">
              <a:normAutofit/>
            </a:bodyPr>
            <a:lstStyle/>
            <a:p>
              <a:pPr marL="0" lvl="0" indent="0" algn="ctr">
                <a:lnSpc>
                  <a:spcPct val="120000"/>
                </a:lnSpc>
                <a:spcBef>
                  <a:spcPts val="0"/>
                </a:spcBef>
                <a:spcAft>
                  <a:spcPts val="0"/>
                </a:spcAft>
                <a:buSzPct val="100000"/>
              </a:pPr>
              <a:r>
                <a:rPr lang="zh-CN" altLang="en-US" spc="150">
                  <a:solidFill>
                    <a:schemeClr val="bg1"/>
                  </a:solidFill>
                  <a:cs typeface="+mn-ea"/>
                  <a:sym typeface="+mn-lt"/>
                </a:rPr>
                <a:t>用双手将下面的头带拉向颈后</a:t>
              </a:r>
            </a:p>
          </p:txBody>
        </p:sp>
        <p:sp>
          <p:nvSpPr>
            <p:cNvPr id="77" name="椭圆 76"/>
            <p:cNvSpPr/>
            <p:nvPr>
              <p:custDataLst>
                <p:tags r:id="rId10"/>
              </p:custDataLst>
            </p:nvPr>
          </p:nvSpPr>
          <p:spPr>
            <a:xfrm>
              <a:off x="9099" y="6737"/>
              <a:ext cx="453" cy="453"/>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47500" lnSpcReduction="20000"/>
            </a:bodyPr>
            <a:lstStyle/>
            <a:p>
              <a:pPr algn="ctr"/>
              <a:r>
                <a:rPr lang="en-US" altLang="zh-CN" dirty="0">
                  <a:solidFill>
                    <a:schemeClr val="bg1"/>
                  </a:solidFill>
                  <a:cs typeface="+mn-ea"/>
                  <a:sym typeface="+mn-lt"/>
                </a:rPr>
                <a:t>C</a:t>
              </a:r>
            </a:p>
          </p:txBody>
        </p:sp>
        <p:sp>
          <p:nvSpPr>
            <p:cNvPr id="82" name="矩形 81"/>
            <p:cNvSpPr/>
            <p:nvPr>
              <p:custDataLst>
                <p:tags r:id="rId11"/>
              </p:custDataLst>
            </p:nvPr>
          </p:nvSpPr>
          <p:spPr>
            <a:xfrm>
              <a:off x="5749" y="7630"/>
              <a:ext cx="4258" cy="198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20000"/>
                </a:lnSpc>
              </a:pPr>
              <a:endParaRPr lang="zh-CN" altLang="en-US" sz="1400" spc="150" dirty="0">
                <a:cs typeface="+mn-ea"/>
                <a:sym typeface="+mn-lt"/>
              </a:endParaRPr>
            </a:p>
          </p:txBody>
        </p:sp>
        <p:sp>
          <p:nvSpPr>
            <p:cNvPr id="83" name="等腰三角形 82"/>
            <p:cNvSpPr/>
            <p:nvPr>
              <p:custDataLst>
                <p:tags r:id="rId12"/>
              </p:custDataLst>
            </p:nvPr>
          </p:nvSpPr>
          <p:spPr>
            <a:xfrm flipH="1">
              <a:off x="5744" y="7329"/>
              <a:ext cx="874" cy="298"/>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bg1"/>
                </a:solidFill>
                <a:cs typeface="+mn-ea"/>
                <a:sym typeface="+mn-lt"/>
              </a:endParaRPr>
            </a:p>
          </p:txBody>
        </p:sp>
        <p:sp>
          <p:nvSpPr>
            <p:cNvPr id="81" name="矩形 80"/>
            <p:cNvSpPr/>
            <p:nvPr>
              <p:custDataLst>
                <p:tags r:id="rId13"/>
              </p:custDataLst>
            </p:nvPr>
          </p:nvSpPr>
          <p:spPr>
            <a:xfrm>
              <a:off x="5924" y="8030"/>
              <a:ext cx="3908" cy="1185"/>
            </a:xfrm>
            <a:prstGeom prst="rect">
              <a:avLst/>
            </a:prstGeom>
          </p:spPr>
          <p:txBody>
            <a:bodyPr wrap="square" anchor="ctr">
              <a:normAutofit/>
            </a:bodyPr>
            <a:lstStyle/>
            <a:p>
              <a:pPr marL="0" lvl="0" indent="0" algn="ctr">
                <a:lnSpc>
                  <a:spcPct val="120000"/>
                </a:lnSpc>
                <a:spcBef>
                  <a:spcPts val="0"/>
                </a:spcBef>
                <a:spcAft>
                  <a:spcPts val="0"/>
                </a:spcAft>
                <a:buSzPct val="100000"/>
              </a:pPr>
              <a:r>
                <a:rPr lang="zh-CN" altLang="en-US" spc="150">
                  <a:solidFill>
                    <a:schemeClr val="bg1"/>
                  </a:solidFill>
                  <a:cs typeface="+mn-ea"/>
                  <a:sym typeface="+mn-lt"/>
                </a:rPr>
                <a:t>将头带拉至头顶</a:t>
              </a:r>
            </a:p>
          </p:txBody>
        </p:sp>
        <p:sp>
          <p:nvSpPr>
            <p:cNvPr id="85" name="椭圆 84"/>
            <p:cNvSpPr/>
            <p:nvPr>
              <p:custDataLst>
                <p:tags r:id="rId14"/>
              </p:custDataLst>
            </p:nvPr>
          </p:nvSpPr>
          <p:spPr>
            <a:xfrm>
              <a:off x="6392" y="6737"/>
              <a:ext cx="453" cy="453"/>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47500" lnSpcReduction="20000"/>
            </a:bodyPr>
            <a:lstStyle/>
            <a:p>
              <a:pPr algn="ctr"/>
              <a:r>
                <a:rPr lang="en-US" altLang="zh-CN" dirty="0">
                  <a:solidFill>
                    <a:schemeClr val="bg1"/>
                  </a:solidFill>
                  <a:cs typeface="+mn-ea"/>
                  <a:sym typeface="+mn-lt"/>
                </a:rPr>
                <a:t>B</a:t>
              </a:r>
            </a:p>
          </p:txBody>
        </p:sp>
        <p:sp>
          <p:nvSpPr>
            <p:cNvPr id="88" name="椭圆 87"/>
            <p:cNvSpPr/>
            <p:nvPr>
              <p:custDataLst>
                <p:tags r:id="rId15"/>
              </p:custDataLst>
            </p:nvPr>
          </p:nvSpPr>
          <p:spPr>
            <a:xfrm>
              <a:off x="12439" y="6737"/>
              <a:ext cx="453" cy="453"/>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47500" lnSpcReduction="20000"/>
            </a:bodyPr>
            <a:lstStyle/>
            <a:p>
              <a:pPr algn="ctr"/>
              <a:r>
                <a:rPr lang="en-US" altLang="zh-CN" dirty="0">
                  <a:solidFill>
                    <a:schemeClr val="bg1"/>
                  </a:solidFill>
                  <a:cs typeface="+mn-ea"/>
                  <a:sym typeface="+mn-lt"/>
                </a:rPr>
                <a:t>D</a:t>
              </a:r>
            </a:p>
          </p:txBody>
        </p:sp>
        <p:sp>
          <p:nvSpPr>
            <p:cNvPr id="93" name="矩形 92"/>
            <p:cNvSpPr/>
            <p:nvPr>
              <p:custDataLst>
                <p:tags r:id="rId16"/>
              </p:custDataLst>
            </p:nvPr>
          </p:nvSpPr>
          <p:spPr>
            <a:xfrm>
              <a:off x="11796" y="7630"/>
              <a:ext cx="4258" cy="198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20000"/>
                </a:lnSpc>
              </a:pPr>
              <a:endParaRPr lang="zh-CN" altLang="en-US" sz="1400" spc="150" dirty="0">
                <a:cs typeface="+mn-ea"/>
                <a:sym typeface="+mn-lt"/>
              </a:endParaRPr>
            </a:p>
          </p:txBody>
        </p:sp>
        <p:sp>
          <p:nvSpPr>
            <p:cNvPr id="94" name="等腰三角形 93"/>
            <p:cNvSpPr/>
            <p:nvPr>
              <p:custDataLst>
                <p:tags r:id="rId17"/>
              </p:custDataLst>
            </p:nvPr>
          </p:nvSpPr>
          <p:spPr>
            <a:xfrm flipH="1">
              <a:off x="11792" y="7329"/>
              <a:ext cx="874" cy="298"/>
            </a:xfrm>
            <a:prstGeom prst="triangle">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bg1"/>
                </a:solidFill>
                <a:cs typeface="+mn-ea"/>
                <a:sym typeface="+mn-lt"/>
              </a:endParaRPr>
            </a:p>
          </p:txBody>
        </p:sp>
        <p:sp>
          <p:nvSpPr>
            <p:cNvPr id="92" name="矩形 91"/>
            <p:cNvSpPr/>
            <p:nvPr>
              <p:custDataLst>
                <p:tags r:id="rId18"/>
              </p:custDataLst>
            </p:nvPr>
          </p:nvSpPr>
          <p:spPr>
            <a:xfrm>
              <a:off x="11971" y="8030"/>
              <a:ext cx="3908" cy="1185"/>
            </a:xfrm>
            <a:prstGeom prst="rect">
              <a:avLst/>
            </a:prstGeom>
          </p:spPr>
          <p:txBody>
            <a:bodyPr wrap="square" anchor="ctr">
              <a:normAutofit fontScale="75000" lnSpcReduction="20000"/>
            </a:bodyPr>
            <a:lstStyle/>
            <a:p>
              <a:pPr marL="0" lvl="0" indent="0" algn="ctr">
                <a:lnSpc>
                  <a:spcPct val="120000"/>
                </a:lnSpc>
                <a:spcBef>
                  <a:spcPts val="0"/>
                </a:spcBef>
                <a:spcAft>
                  <a:spcPts val="0"/>
                </a:spcAft>
                <a:buSzPct val="100000"/>
              </a:pPr>
              <a:r>
                <a:rPr lang="zh-CN" altLang="en-US" spc="150" dirty="0">
                  <a:solidFill>
                    <a:schemeClr val="bg1"/>
                  </a:solidFill>
                  <a:cs typeface="+mn-ea"/>
                  <a:sym typeface="+mn-lt"/>
                </a:rPr>
                <a:t>整理头带位置，调到最佳位置，保证面具紧贴脸鼻密封完好</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657" name="TextBox 6"/>
          <p:cNvSpPr/>
          <p:nvPr/>
        </p:nvSpPr>
        <p:spPr>
          <a:xfrm>
            <a:off x="965835" y="1844040"/>
            <a:ext cx="9886950" cy="848694"/>
          </a:xfrm>
          <a:prstGeom prst="rect">
            <a:avLst/>
          </a:prstGeom>
          <a:noFill/>
          <a:ln w="9525">
            <a:noFill/>
          </a:ln>
        </p:spPr>
        <p:txBody>
          <a:bodyPr wrap="square" anchor="t">
            <a:spAutoFit/>
          </a:bodyPr>
          <a:lstStyle/>
          <a:p>
            <a:pPr fontAlgn="auto">
              <a:lnSpc>
                <a:spcPct val="150000"/>
              </a:lnSpc>
              <a:buClr>
                <a:schemeClr val="bg2"/>
              </a:buClr>
              <a:buSzPct val="75000"/>
            </a:pPr>
            <a:r>
              <a:rPr lang="zh-CN" altLang="en-US" sz="1865" b="1" dirty="0">
                <a:solidFill>
                  <a:srgbClr val="0070C0"/>
                </a:solidFill>
                <a:cs typeface="+mn-ea"/>
                <a:sym typeface="+mn-lt"/>
              </a:rPr>
              <a:t>振动</a:t>
            </a:r>
            <a:r>
              <a:rPr lang="zh-CN" altLang="en-US" sz="1600" dirty="0">
                <a:solidFill>
                  <a:schemeClr val="tx1">
                    <a:lumMod val="75000"/>
                    <a:lumOff val="25000"/>
                  </a:schemeClr>
                </a:solidFill>
                <a:cs typeface="+mn-ea"/>
                <a:sym typeface="+mn-lt"/>
              </a:rPr>
              <a:t>在生产过程中非常普遍如铆钉机、凿岩机、风铲等</a:t>
            </a:r>
            <a:r>
              <a:rPr lang="zh-CN" altLang="en-US" sz="1600" b="1" dirty="0">
                <a:solidFill>
                  <a:srgbClr val="0070C0"/>
                </a:solidFill>
                <a:cs typeface="+mn-ea"/>
                <a:sym typeface="+mn-lt"/>
              </a:rPr>
              <a:t>风动工具</a:t>
            </a:r>
            <a:r>
              <a:rPr lang="zh-CN" altLang="en-US" sz="1600" dirty="0">
                <a:solidFill>
                  <a:schemeClr val="tx1">
                    <a:lumMod val="75000"/>
                    <a:lumOff val="25000"/>
                  </a:schemeClr>
                </a:solidFill>
                <a:cs typeface="+mn-ea"/>
                <a:sym typeface="+mn-lt"/>
              </a:rPr>
              <a:t>；电钻、电锯、砂轮机、抛光机、研磨机、等</a:t>
            </a:r>
            <a:r>
              <a:rPr lang="zh-CN" altLang="en-US" sz="1600" b="1" dirty="0">
                <a:solidFill>
                  <a:srgbClr val="0070C0"/>
                </a:solidFill>
                <a:cs typeface="+mn-ea"/>
                <a:sym typeface="+mn-lt"/>
              </a:rPr>
              <a:t>电动工具</a:t>
            </a:r>
            <a:r>
              <a:rPr lang="zh-CN" altLang="en-US" sz="1600" dirty="0">
                <a:solidFill>
                  <a:schemeClr val="tx1">
                    <a:lumMod val="75000"/>
                    <a:lumOff val="25000"/>
                  </a:schemeClr>
                </a:solidFill>
                <a:cs typeface="+mn-ea"/>
                <a:sym typeface="+mn-lt"/>
              </a:rPr>
              <a:t>；内燃机车、船舶、摩托车等</a:t>
            </a:r>
            <a:r>
              <a:rPr lang="zh-CN" altLang="en-US" sz="1600" b="1" dirty="0">
                <a:solidFill>
                  <a:srgbClr val="0070C0"/>
                </a:solidFill>
                <a:cs typeface="+mn-ea"/>
                <a:sym typeface="+mn-lt"/>
              </a:rPr>
              <a:t>运输工具</a:t>
            </a:r>
            <a:r>
              <a:rPr lang="zh-CN" altLang="en-US" sz="1600" dirty="0">
                <a:solidFill>
                  <a:schemeClr val="tx1">
                    <a:lumMod val="75000"/>
                    <a:lumOff val="25000"/>
                  </a:schemeClr>
                </a:solidFill>
                <a:cs typeface="+mn-ea"/>
                <a:sym typeface="+mn-lt"/>
              </a:rPr>
              <a:t>；拖拉机、收割机、脱粒机等</a:t>
            </a:r>
            <a:r>
              <a:rPr lang="zh-CN" altLang="en-US" sz="1600" b="1" dirty="0">
                <a:solidFill>
                  <a:srgbClr val="0070C0"/>
                </a:solidFill>
                <a:cs typeface="+mn-ea"/>
                <a:sym typeface="+mn-lt"/>
              </a:rPr>
              <a:t>农业机械</a:t>
            </a:r>
          </a:p>
        </p:txBody>
      </p:sp>
      <p:sp>
        <p:nvSpPr>
          <p:cNvPr id="1050658" name="TextBox 6"/>
          <p:cNvSpPr/>
          <p:nvPr/>
        </p:nvSpPr>
        <p:spPr>
          <a:xfrm>
            <a:off x="965835" y="3007360"/>
            <a:ext cx="7391400" cy="1568450"/>
          </a:xfrm>
          <a:prstGeom prst="rect">
            <a:avLst/>
          </a:prstGeom>
          <a:noFill/>
          <a:ln w="9525">
            <a:noFill/>
          </a:ln>
        </p:spPr>
        <p:txBody>
          <a:bodyPr wrap="square" anchor="t">
            <a:spAutoFit/>
          </a:bodyPr>
          <a:lstStyle/>
          <a:p>
            <a:pPr fontAlgn="auto">
              <a:lnSpc>
                <a:spcPct val="150000"/>
              </a:lnSpc>
            </a:pPr>
            <a:r>
              <a:rPr lang="zh-CN" altLang="en-US" sz="1600" dirty="0">
                <a:solidFill>
                  <a:schemeClr val="tx1">
                    <a:lumMod val="75000"/>
                    <a:lumOff val="25000"/>
                  </a:schemeClr>
                </a:solidFill>
                <a:cs typeface="+mn-ea"/>
                <a:sym typeface="+mn-lt"/>
              </a:rPr>
              <a:t>振动可使作业能力下降，影响听力和手眼动作配合的准确度，影响注意力集中，容易疲劳，导致工作效率降低；局部振动对人体的危害 局部振动对机体的影响是全身性的，可引起神经系统、心血管系统、骨骼 - 肌肉系统、听觉器官、免疫系统和内分泌系统等多方面改变</a:t>
            </a:r>
          </a:p>
        </p:txBody>
      </p:sp>
      <p:sp>
        <p:nvSpPr>
          <p:cNvPr id="1050659" name="TextBox 6"/>
          <p:cNvSpPr/>
          <p:nvPr/>
        </p:nvSpPr>
        <p:spPr>
          <a:xfrm>
            <a:off x="965835" y="4868545"/>
            <a:ext cx="7635240" cy="418191"/>
          </a:xfrm>
          <a:prstGeom prst="rect">
            <a:avLst/>
          </a:prstGeom>
          <a:noFill/>
          <a:ln w="9525">
            <a:noFill/>
          </a:ln>
        </p:spPr>
        <p:txBody>
          <a:bodyPr wrap="square" anchor="t">
            <a:spAutoFit/>
          </a:bodyPr>
          <a:lstStyle/>
          <a:p>
            <a:pPr>
              <a:lnSpc>
                <a:spcPct val="150000"/>
              </a:lnSpc>
            </a:pPr>
            <a:r>
              <a:rPr lang="zh-CN" altLang="en-US" sz="1600" dirty="0">
                <a:solidFill>
                  <a:schemeClr val="tx1">
                    <a:lumMod val="75000"/>
                    <a:lumOff val="25000"/>
                  </a:schemeClr>
                </a:solidFill>
                <a:cs typeface="+mn-ea"/>
                <a:sym typeface="+mn-lt"/>
              </a:rPr>
              <a:t>机体组织对振动波的导性优劣顺序是：骨结缔组织、软骨、肌肉、腺组织和脑等</a:t>
            </a:r>
          </a:p>
        </p:txBody>
      </p:sp>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振动危害及控制</a:t>
              </a:r>
            </a:p>
          </p:txBody>
        </p:sp>
      </p:grpSp>
      <p:pic>
        <p:nvPicPr>
          <p:cNvPr id="2" name="图片 1" descr="51miz-E1228626-302F117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184515" y="3068955"/>
            <a:ext cx="3168015" cy="25203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0657"/>
                                        </p:tgtEl>
                                        <p:attrNameLst>
                                          <p:attrName>style.visibility</p:attrName>
                                        </p:attrNameLst>
                                      </p:cBhvr>
                                      <p:to>
                                        <p:strVal val="visible"/>
                                      </p:to>
                                    </p:set>
                                    <p:anim calcmode="lin" valueType="num">
                                      <p:cBhvr>
                                        <p:cTn id="7" dur="500" fill="hold"/>
                                        <p:tgtEl>
                                          <p:spTgt spid="1050657"/>
                                        </p:tgtEl>
                                        <p:attrNameLst>
                                          <p:attrName>ppt_w</p:attrName>
                                        </p:attrNameLst>
                                      </p:cBhvr>
                                      <p:tavLst>
                                        <p:tav tm="0">
                                          <p:val>
                                            <p:fltVal val="0"/>
                                          </p:val>
                                        </p:tav>
                                        <p:tav tm="100000">
                                          <p:val>
                                            <p:strVal val="#ppt_w"/>
                                          </p:val>
                                        </p:tav>
                                      </p:tavLst>
                                    </p:anim>
                                    <p:anim calcmode="lin" valueType="num">
                                      <p:cBhvr>
                                        <p:cTn id="8" dur="500" fill="hold"/>
                                        <p:tgtEl>
                                          <p:spTgt spid="1050657"/>
                                        </p:tgtEl>
                                        <p:attrNameLst>
                                          <p:attrName>ppt_h</p:attrName>
                                        </p:attrNameLst>
                                      </p:cBhvr>
                                      <p:tavLst>
                                        <p:tav tm="0">
                                          <p:val>
                                            <p:fltVal val="0"/>
                                          </p:val>
                                        </p:tav>
                                        <p:tav tm="100000">
                                          <p:val>
                                            <p:strVal val="#ppt_h"/>
                                          </p:val>
                                        </p:tav>
                                      </p:tavLst>
                                    </p:anim>
                                    <p:animEffect transition="in" filter="fade">
                                      <p:cBhvr>
                                        <p:cTn id="9" dur="500"/>
                                        <p:tgtEl>
                                          <p:spTgt spid="105065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050658"/>
                                        </p:tgtEl>
                                        <p:attrNameLst>
                                          <p:attrName>style.visibility</p:attrName>
                                        </p:attrNameLst>
                                      </p:cBhvr>
                                      <p:to>
                                        <p:strVal val="visible"/>
                                      </p:to>
                                    </p:set>
                                    <p:anim calcmode="lin" valueType="num">
                                      <p:cBhvr>
                                        <p:cTn id="13" dur="500" fill="hold"/>
                                        <p:tgtEl>
                                          <p:spTgt spid="1050658"/>
                                        </p:tgtEl>
                                        <p:attrNameLst>
                                          <p:attrName>ppt_w</p:attrName>
                                        </p:attrNameLst>
                                      </p:cBhvr>
                                      <p:tavLst>
                                        <p:tav tm="0">
                                          <p:val>
                                            <p:fltVal val="0"/>
                                          </p:val>
                                        </p:tav>
                                        <p:tav tm="100000">
                                          <p:val>
                                            <p:strVal val="#ppt_w"/>
                                          </p:val>
                                        </p:tav>
                                      </p:tavLst>
                                    </p:anim>
                                    <p:anim calcmode="lin" valueType="num">
                                      <p:cBhvr>
                                        <p:cTn id="14" dur="500" fill="hold"/>
                                        <p:tgtEl>
                                          <p:spTgt spid="1050658"/>
                                        </p:tgtEl>
                                        <p:attrNameLst>
                                          <p:attrName>ppt_h</p:attrName>
                                        </p:attrNameLst>
                                      </p:cBhvr>
                                      <p:tavLst>
                                        <p:tav tm="0">
                                          <p:val>
                                            <p:fltVal val="0"/>
                                          </p:val>
                                        </p:tav>
                                        <p:tav tm="100000">
                                          <p:val>
                                            <p:strVal val="#ppt_h"/>
                                          </p:val>
                                        </p:tav>
                                      </p:tavLst>
                                    </p:anim>
                                    <p:animEffect transition="in" filter="fade">
                                      <p:cBhvr>
                                        <p:cTn id="15" dur="500"/>
                                        <p:tgtEl>
                                          <p:spTgt spid="1050658"/>
                                        </p:tgtEl>
                                      </p:cBhvr>
                                    </p:animEffect>
                                  </p:childTnLst>
                                </p:cTn>
                              </p:par>
                            </p:childTnLst>
                          </p:cTn>
                        </p:par>
                        <p:par>
                          <p:cTn id="16" fill="hold">
                            <p:stCondLst>
                              <p:cond delay="1000"/>
                            </p:stCondLst>
                            <p:childTnLst>
                              <p:par>
                                <p:cTn id="17" presetID="34" presetClass="entr" presetSubtype="0" fill="hold" grpId="0" nodeType="afterEffect">
                                  <p:stCondLst>
                                    <p:cond delay="0"/>
                                  </p:stCondLst>
                                  <p:childTnLst>
                                    <p:set>
                                      <p:cBhvr>
                                        <p:cTn id="18" dur="1" fill="hold">
                                          <p:stCondLst>
                                            <p:cond delay="0"/>
                                          </p:stCondLst>
                                        </p:cTn>
                                        <p:tgtEl>
                                          <p:spTgt spid="1050659"/>
                                        </p:tgtEl>
                                        <p:attrNameLst>
                                          <p:attrName>style.visibility</p:attrName>
                                        </p:attrNameLst>
                                      </p:cBhvr>
                                      <p:to>
                                        <p:strVal val="visible"/>
                                      </p:to>
                                    </p:set>
                                    <p:anim from="(-#ppt_w/2)" to="(#ppt_x)" calcmode="lin" valueType="num">
                                      <p:cBhvr>
                                        <p:cTn id="19" dur="600" fill="hold">
                                          <p:stCondLst>
                                            <p:cond delay="0"/>
                                          </p:stCondLst>
                                        </p:cTn>
                                        <p:tgtEl>
                                          <p:spTgt spid="1050659"/>
                                        </p:tgtEl>
                                        <p:attrNameLst>
                                          <p:attrName>ppt_x</p:attrName>
                                        </p:attrNameLst>
                                      </p:cBhvr>
                                    </p:anim>
                                    <p:anim from="0" to="-1.0" calcmode="lin" valueType="num">
                                      <p:cBhvr>
                                        <p:cTn id="20" dur="200" decel="50000" autoRev="1" fill="hold">
                                          <p:stCondLst>
                                            <p:cond delay="600"/>
                                          </p:stCondLst>
                                        </p:cTn>
                                        <p:tgtEl>
                                          <p:spTgt spid="1050659"/>
                                        </p:tgtEl>
                                        <p:attrNameLst>
                                          <p:attrName>xshear</p:attrName>
                                        </p:attrNameLst>
                                      </p:cBhvr>
                                    </p:anim>
                                    <p:animScale>
                                      <p:cBhvr>
                                        <p:cTn id="21" dur="200" decel="100000" autoRev="1" fill="hold">
                                          <p:stCondLst>
                                            <p:cond delay="600"/>
                                          </p:stCondLst>
                                        </p:cTn>
                                        <p:tgtEl>
                                          <p:spTgt spid="1050659"/>
                                        </p:tgtEl>
                                      </p:cBhvr>
                                      <p:from x="100000" y="100000"/>
                                      <p:to x="80000" y="100000"/>
                                    </p:animScale>
                                    <p:anim by="(#ppt_h/3+#ppt_w*0.1)" calcmode="lin" valueType="num">
                                      <p:cBhvr additive="sum">
                                        <p:cTn id="22" dur="200" decel="100000" autoRev="1" fill="hold">
                                          <p:stCondLst>
                                            <p:cond delay="600"/>
                                          </p:stCondLst>
                                        </p:cTn>
                                        <p:tgtEl>
                                          <p:spTgt spid="1050659"/>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657" grpId="0"/>
      <p:bldP spid="1050658" grpId="0"/>
      <p:bldP spid="1050659" grpId="0" bldLvl="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63115" y="3855085"/>
            <a:ext cx="2571750" cy="1686560"/>
            <a:chOff x="3136" y="6071"/>
            <a:chExt cx="4050" cy="2656"/>
          </a:xfrm>
        </p:grpSpPr>
        <p:sp>
          <p:nvSpPr>
            <p:cNvPr id="1050680" name="TextBox 63"/>
            <p:cNvSpPr txBox="1"/>
            <p:nvPr/>
          </p:nvSpPr>
          <p:spPr>
            <a:xfrm>
              <a:off x="5540" y="6071"/>
              <a:ext cx="1646" cy="559"/>
            </a:xfrm>
            <a:prstGeom prst="rect">
              <a:avLst/>
            </a:prstGeom>
            <a:noFill/>
          </p:spPr>
          <p:txBody>
            <a:bodyPr wrap="none" lIns="107972" tIns="53987" rIns="107972" bIns="53987" rtlCol="0">
              <a:spAutoFit/>
            </a:bodyPr>
            <a:lstStyle/>
            <a:p>
              <a:r>
                <a:rPr lang="zh-CN" altLang="id-ID" sz="1600" b="1" dirty="0">
                  <a:solidFill>
                    <a:srgbClr val="0070C0"/>
                  </a:solidFill>
                  <a:cs typeface="+mn-ea"/>
                  <a:sym typeface="+mn-lt"/>
                </a:rPr>
                <a:t>改革工艺</a:t>
              </a:r>
            </a:p>
          </p:txBody>
        </p:sp>
        <p:sp>
          <p:nvSpPr>
            <p:cNvPr id="1050681" name="TextBox 64"/>
            <p:cNvSpPr txBox="1"/>
            <p:nvPr/>
          </p:nvSpPr>
          <p:spPr>
            <a:xfrm>
              <a:off x="3136" y="6522"/>
              <a:ext cx="4024" cy="2205"/>
            </a:xfrm>
            <a:prstGeom prst="rect">
              <a:avLst/>
            </a:prstGeom>
            <a:noFill/>
          </p:spPr>
          <p:txBody>
            <a:bodyPr wrap="square" lIns="107972" tIns="53987" rIns="107972" bIns="53987" rtlCol="0">
              <a:spAutoFit/>
            </a:bodyPr>
            <a:lstStyle/>
            <a:p>
              <a:pPr algn="r" fontAlgn="auto">
                <a:lnSpc>
                  <a:spcPct val="150000"/>
                </a:lnSpc>
              </a:pPr>
              <a:r>
                <a:rPr lang="zh-CN" altLang="en-US" sz="1400" dirty="0">
                  <a:solidFill>
                    <a:schemeClr val="tx1">
                      <a:lumMod val="75000"/>
                      <a:lumOff val="25000"/>
                    </a:schemeClr>
                  </a:solidFill>
                  <a:cs typeface="+mn-ea"/>
                  <a:sym typeface="+mn-lt"/>
                </a:rPr>
                <a:t>用液压、焊接、粘接代替铆接；改进风动工具，采用有效减振措施；采用自动、半自动操纵装置，减少直接接触振动体</a:t>
              </a:r>
            </a:p>
          </p:txBody>
        </p:sp>
      </p:grpSp>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振动危害及控制</a:t>
              </a:r>
            </a:p>
          </p:txBody>
        </p:sp>
      </p:grpSp>
      <p:grpSp>
        <p:nvGrpSpPr>
          <p:cNvPr id="2" name="组合 1"/>
          <p:cNvGrpSpPr/>
          <p:nvPr/>
        </p:nvGrpSpPr>
        <p:grpSpPr>
          <a:xfrm>
            <a:off x="4777740" y="2262265"/>
            <a:ext cx="2521191" cy="2521190"/>
            <a:chOff x="6926" y="2906"/>
            <a:chExt cx="5238" cy="5237"/>
          </a:xfrm>
        </p:grpSpPr>
        <p:grpSp>
          <p:nvGrpSpPr>
            <p:cNvPr id="61" name="Group 73"/>
            <p:cNvGrpSpPr/>
            <p:nvPr/>
          </p:nvGrpSpPr>
          <p:grpSpPr>
            <a:xfrm>
              <a:off x="7065" y="3566"/>
              <a:ext cx="733" cy="343"/>
              <a:chOff x="3366566" y="1459073"/>
              <a:chExt cx="465169" cy="221445"/>
            </a:xfrm>
          </p:grpSpPr>
          <p:cxnSp>
            <p:nvCxnSpPr>
              <p:cNvPr id="62" name="Straight Connector 61"/>
              <p:cNvCxnSpPr/>
              <p:nvPr/>
            </p:nvCxnSpPr>
            <p:spPr>
              <a:xfrm flipH="1" flipV="1">
                <a:off x="3592681" y="1460250"/>
                <a:ext cx="239054" cy="220268"/>
              </a:xfrm>
              <a:prstGeom prst="line">
                <a:avLst/>
              </a:prstGeom>
              <a:ln w="19050" cap="rnd">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3366566" y="1459073"/>
                <a:ext cx="226116" cy="0"/>
              </a:xfrm>
              <a:prstGeom prst="line">
                <a:avLst/>
              </a:prstGeom>
              <a:ln w="19050" cap="rnd">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4" name="Group 74"/>
            <p:cNvGrpSpPr/>
            <p:nvPr/>
          </p:nvGrpSpPr>
          <p:grpSpPr>
            <a:xfrm flipH="1">
              <a:off x="11187" y="3563"/>
              <a:ext cx="808" cy="349"/>
              <a:chOff x="3318534" y="1459155"/>
              <a:chExt cx="513201" cy="221363"/>
            </a:xfrm>
          </p:grpSpPr>
          <p:cxnSp>
            <p:nvCxnSpPr>
              <p:cNvPr id="65" name="Straight Connector 64"/>
              <p:cNvCxnSpPr/>
              <p:nvPr/>
            </p:nvCxnSpPr>
            <p:spPr>
              <a:xfrm flipH="1" flipV="1">
                <a:off x="3592681" y="1460250"/>
                <a:ext cx="239054" cy="220268"/>
              </a:xfrm>
              <a:prstGeom prst="line">
                <a:avLst/>
              </a:prstGeom>
              <a:ln w="19050" cap="rnd">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3318534" y="1459155"/>
                <a:ext cx="274147" cy="0"/>
              </a:xfrm>
              <a:prstGeom prst="line">
                <a:avLst/>
              </a:prstGeom>
              <a:ln w="19050" cap="rnd">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7" name="Group 81"/>
            <p:cNvGrpSpPr/>
            <p:nvPr/>
          </p:nvGrpSpPr>
          <p:grpSpPr>
            <a:xfrm flipV="1">
              <a:off x="7073" y="7376"/>
              <a:ext cx="717" cy="343"/>
              <a:chOff x="3376482" y="1459073"/>
              <a:chExt cx="455253" cy="221445"/>
            </a:xfrm>
          </p:grpSpPr>
          <p:cxnSp>
            <p:nvCxnSpPr>
              <p:cNvPr id="68" name="Straight Connector 67"/>
              <p:cNvCxnSpPr/>
              <p:nvPr/>
            </p:nvCxnSpPr>
            <p:spPr>
              <a:xfrm flipH="1" flipV="1">
                <a:off x="3592681" y="1460250"/>
                <a:ext cx="239054" cy="220268"/>
              </a:xfrm>
              <a:prstGeom prst="line">
                <a:avLst/>
              </a:prstGeom>
              <a:ln w="19050" cap="rnd">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flipV="1">
                <a:off x="3376482" y="1459073"/>
                <a:ext cx="216200" cy="0"/>
              </a:xfrm>
              <a:prstGeom prst="line">
                <a:avLst/>
              </a:prstGeom>
              <a:ln w="19050" cap="rnd">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70" name="Group 84"/>
            <p:cNvGrpSpPr/>
            <p:nvPr/>
          </p:nvGrpSpPr>
          <p:grpSpPr>
            <a:xfrm flipH="1" flipV="1">
              <a:off x="11204" y="7373"/>
              <a:ext cx="775" cy="349"/>
              <a:chOff x="3339387" y="1459155"/>
              <a:chExt cx="492348" cy="221363"/>
            </a:xfrm>
          </p:grpSpPr>
          <p:cxnSp>
            <p:nvCxnSpPr>
              <p:cNvPr id="71" name="Straight Connector 70"/>
              <p:cNvCxnSpPr/>
              <p:nvPr/>
            </p:nvCxnSpPr>
            <p:spPr>
              <a:xfrm flipH="1" flipV="1">
                <a:off x="3592681" y="1460250"/>
                <a:ext cx="239054" cy="220268"/>
              </a:xfrm>
              <a:prstGeom prst="line">
                <a:avLst/>
              </a:prstGeom>
              <a:ln w="19050" cap="rnd">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flipV="1">
                <a:off x="3339387" y="1459155"/>
                <a:ext cx="253294" cy="0"/>
              </a:xfrm>
              <a:prstGeom prst="line">
                <a:avLst/>
              </a:prstGeom>
              <a:ln w="19050" cap="rnd">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88" name="Group 87"/>
            <p:cNvGrpSpPr/>
            <p:nvPr/>
          </p:nvGrpSpPr>
          <p:grpSpPr>
            <a:xfrm>
              <a:off x="9260" y="2906"/>
              <a:ext cx="2898" cy="3177"/>
              <a:chOff x="4390618" y="1243013"/>
              <a:chExt cx="1840320" cy="2017712"/>
            </a:xfrm>
          </p:grpSpPr>
          <p:sp>
            <p:nvSpPr>
              <p:cNvPr id="87" name="Freeform 38"/>
              <p:cNvSpPr/>
              <p:nvPr/>
            </p:nvSpPr>
            <p:spPr bwMode="auto">
              <a:xfrm>
                <a:off x="4390618" y="1257300"/>
                <a:ext cx="1795463" cy="2003425"/>
              </a:xfrm>
              <a:custGeom>
                <a:avLst/>
                <a:gdLst/>
                <a:ahLst/>
                <a:cxnLst>
                  <a:cxn ang="0">
                    <a:pos x="183" y="261"/>
                  </a:cxn>
                  <a:cxn ang="0">
                    <a:pos x="0" y="2"/>
                  </a:cxn>
                  <a:cxn ang="0">
                    <a:pos x="52" y="0"/>
                  </a:cxn>
                  <a:cxn ang="0">
                    <a:pos x="504" y="187"/>
                  </a:cxn>
                  <a:cxn ang="0">
                    <a:pos x="691" y="606"/>
                  </a:cxn>
                  <a:cxn ang="0">
                    <a:pos x="431" y="771"/>
                  </a:cxn>
                  <a:cxn ang="0">
                    <a:pos x="431" y="509"/>
                  </a:cxn>
                  <a:cxn ang="0">
                    <a:pos x="183" y="509"/>
                  </a:cxn>
                  <a:cxn ang="0">
                    <a:pos x="183" y="261"/>
                  </a:cxn>
                </a:cxnLst>
                <a:rect l="0" t="0" r="r" b="b"/>
                <a:pathLst>
                  <a:path w="691" h="771">
                    <a:moveTo>
                      <a:pt x="183" y="261"/>
                    </a:moveTo>
                    <a:cubicBezTo>
                      <a:pt x="174" y="127"/>
                      <a:pt x="113" y="41"/>
                      <a:pt x="0" y="2"/>
                    </a:cubicBezTo>
                    <a:cubicBezTo>
                      <a:pt x="17" y="1"/>
                      <a:pt x="34" y="0"/>
                      <a:pt x="52" y="0"/>
                    </a:cubicBezTo>
                    <a:cubicBezTo>
                      <a:pt x="229" y="0"/>
                      <a:pt x="379" y="63"/>
                      <a:pt x="504" y="187"/>
                    </a:cubicBezTo>
                    <a:cubicBezTo>
                      <a:pt x="621" y="304"/>
                      <a:pt x="683" y="444"/>
                      <a:pt x="691" y="606"/>
                    </a:cubicBezTo>
                    <a:cubicBezTo>
                      <a:pt x="651" y="707"/>
                      <a:pt x="564" y="762"/>
                      <a:pt x="431" y="771"/>
                    </a:cubicBezTo>
                    <a:cubicBezTo>
                      <a:pt x="431" y="509"/>
                      <a:pt x="431" y="509"/>
                      <a:pt x="431" y="509"/>
                    </a:cubicBezTo>
                    <a:cubicBezTo>
                      <a:pt x="183" y="509"/>
                      <a:pt x="183" y="509"/>
                      <a:pt x="183" y="509"/>
                    </a:cubicBezTo>
                    <a:lnTo>
                      <a:pt x="183" y="261"/>
                    </a:lnTo>
                    <a:close/>
                  </a:path>
                </a:pathLst>
              </a:custGeom>
              <a:solidFill>
                <a:schemeClr val="accent5">
                  <a:lumMod val="50000"/>
                </a:schemeClr>
              </a:solid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81" name="Freeform 38"/>
              <p:cNvSpPr/>
              <p:nvPr/>
            </p:nvSpPr>
            <p:spPr bwMode="auto">
              <a:xfrm>
                <a:off x="4435475" y="1243013"/>
                <a:ext cx="1795463" cy="2003425"/>
              </a:xfrm>
              <a:custGeom>
                <a:avLst/>
                <a:gdLst/>
                <a:ahLst/>
                <a:cxnLst>
                  <a:cxn ang="0">
                    <a:pos x="183" y="261"/>
                  </a:cxn>
                  <a:cxn ang="0">
                    <a:pos x="0" y="2"/>
                  </a:cxn>
                  <a:cxn ang="0">
                    <a:pos x="52" y="0"/>
                  </a:cxn>
                  <a:cxn ang="0">
                    <a:pos x="504" y="187"/>
                  </a:cxn>
                  <a:cxn ang="0">
                    <a:pos x="691" y="606"/>
                  </a:cxn>
                  <a:cxn ang="0">
                    <a:pos x="431" y="771"/>
                  </a:cxn>
                  <a:cxn ang="0">
                    <a:pos x="431" y="509"/>
                  </a:cxn>
                  <a:cxn ang="0">
                    <a:pos x="183" y="509"/>
                  </a:cxn>
                  <a:cxn ang="0">
                    <a:pos x="183" y="261"/>
                  </a:cxn>
                </a:cxnLst>
                <a:rect l="0" t="0" r="r" b="b"/>
                <a:pathLst>
                  <a:path w="691" h="771">
                    <a:moveTo>
                      <a:pt x="183" y="261"/>
                    </a:moveTo>
                    <a:cubicBezTo>
                      <a:pt x="174" y="127"/>
                      <a:pt x="113" y="41"/>
                      <a:pt x="0" y="2"/>
                    </a:cubicBezTo>
                    <a:cubicBezTo>
                      <a:pt x="17" y="1"/>
                      <a:pt x="34" y="0"/>
                      <a:pt x="52" y="0"/>
                    </a:cubicBezTo>
                    <a:cubicBezTo>
                      <a:pt x="229" y="0"/>
                      <a:pt x="379" y="63"/>
                      <a:pt x="504" y="187"/>
                    </a:cubicBezTo>
                    <a:cubicBezTo>
                      <a:pt x="621" y="304"/>
                      <a:pt x="683" y="444"/>
                      <a:pt x="691" y="606"/>
                    </a:cubicBezTo>
                    <a:cubicBezTo>
                      <a:pt x="651" y="707"/>
                      <a:pt x="564" y="762"/>
                      <a:pt x="431" y="771"/>
                    </a:cubicBezTo>
                    <a:cubicBezTo>
                      <a:pt x="431" y="509"/>
                      <a:pt x="431" y="509"/>
                      <a:pt x="431" y="509"/>
                    </a:cubicBezTo>
                    <a:cubicBezTo>
                      <a:pt x="183" y="509"/>
                      <a:pt x="183" y="509"/>
                      <a:pt x="183" y="509"/>
                    </a:cubicBezTo>
                    <a:lnTo>
                      <a:pt x="183" y="261"/>
                    </a:lnTo>
                    <a:close/>
                  </a:path>
                </a:pathLst>
              </a:custGeom>
              <a:solidFill>
                <a:srgbClr val="0070C0"/>
              </a:solidFill>
              <a:ln w="9525">
                <a:noFill/>
                <a:round/>
              </a:ln>
            </p:spPr>
            <p:txBody>
              <a:bodyPr vert="horz" wrap="square" lIns="91440" tIns="45720" rIns="91440" bIns="45720" numCol="1" anchor="t" anchorCtr="0" compatLnSpc="1"/>
              <a:lstStyle/>
              <a:p>
                <a:endParaRPr lang="en-US" sz="1200">
                  <a:cs typeface="+mn-ea"/>
                  <a:sym typeface="+mn-lt"/>
                </a:endParaRPr>
              </a:p>
            </p:txBody>
          </p:sp>
        </p:grpSp>
        <p:grpSp>
          <p:nvGrpSpPr>
            <p:cNvPr id="91" name="Group 90"/>
            <p:cNvGrpSpPr/>
            <p:nvPr/>
          </p:nvGrpSpPr>
          <p:grpSpPr>
            <a:xfrm>
              <a:off x="8971" y="5320"/>
              <a:ext cx="3193" cy="2815"/>
              <a:chOff x="4206875" y="2776375"/>
              <a:chExt cx="2027238" cy="1787688"/>
            </a:xfrm>
          </p:grpSpPr>
          <p:sp>
            <p:nvSpPr>
              <p:cNvPr id="86" name="Freeform 37"/>
              <p:cNvSpPr/>
              <p:nvPr/>
            </p:nvSpPr>
            <p:spPr bwMode="auto">
              <a:xfrm>
                <a:off x="4206875" y="2776375"/>
                <a:ext cx="2011363" cy="1746250"/>
              </a:xfrm>
              <a:custGeom>
                <a:avLst/>
                <a:gdLst/>
                <a:ahLst/>
                <a:cxnLst>
                  <a:cxn ang="0">
                    <a:pos x="184" y="672"/>
                  </a:cxn>
                  <a:cxn ang="0">
                    <a:pos x="68" y="598"/>
                  </a:cxn>
                  <a:cxn ang="0">
                    <a:pos x="0" y="413"/>
                  </a:cxn>
                  <a:cxn ang="0">
                    <a:pos x="265" y="413"/>
                  </a:cxn>
                  <a:cxn ang="0">
                    <a:pos x="265" y="165"/>
                  </a:cxn>
                  <a:cxn ang="0">
                    <a:pos x="513" y="165"/>
                  </a:cxn>
                  <a:cxn ang="0">
                    <a:pos x="773" y="0"/>
                  </a:cxn>
                  <a:cxn ang="0">
                    <a:pos x="774" y="34"/>
                  </a:cxn>
                  <a:cxn ang="0">
                    <a:pos x="586" y="486"/>
                  </a:cxn>
                  <a:cxn ang="0">
                    <a:pos x="184" y="672"/>
                  </a:cxn>
                </a:cxnLst>
                <a:rect l="0" t="0" r="r" b="b"/>
                <a:pathLst>
                  <a:path w="774" h="672">
                    <a:moveTo>
                      <a:pt x="184" y="672"/>
                    </a:moveTo>
                    <a:cubicBezTo>
                      <a:pt x="136" y="659"/>
                      <a:pt x="98" y="634"/>
                      <a:pt x="68" y="598"/>
                    </a:cubicBezTo>
                    <a:cubicBezTo>
                      <a:pt x="31" y="554"/>
                      <a:pt x="9" y="492"/>
                      <a:pt x="0" y="413"/>
                    </a:cubicBezTo>
                    <a:cubicBezTo>
                      <a:pt x="265" y="413"/>
                      <a:pt x="265" y="413"/>
                      <a:pt x="265" y="413"/>
                    </a:cubicBezTo>
                    <a:cubicBezTo>
                      <a:pt x="265" y="165"/>
                      <a:pt x="265" y="165"/>
                      <a:pt x="265" y="165"/>
                    </a:cubicBezTo>
                    <a:cubicBezTo>
                      <a:pt x="513" y="165"/>
                      <a:pt x="513" y="165"/>
                      <a:pt x="513" y="165"/>
                    </a:cubicBezTo>
                    <a:cubicBezTo>
                      <a:pt x="646" y="156"/>
                      <a:pt x="733" y="101"/>
                      <a:pt x="773" y="0"/>
                    </a:cubicBezTo>
                    <a:cubicBezTo>
                      <a:pt x="774" y="11"/>
                      <a:pt x="774" y="22"/>
                      <a:pt x="774" y="34"/>
                    </a:cubicBezTo>
                    <a:cubicBezTo>
                      <a:pt x="774" y="211"/>
                      <a:pt x="711" y="361"/>
                      <a:pt x="586" y="486"/>
                    </a:cubicBezTo>
                    <a:cubicBezTo>
                      <a:pt x="473" y="599"/>
                      <a:pt x="339" y="661"/>
                      <a:pt x="184" y="672"/>
                    </a:cubicBezTo>
                    <a:close/>
                  </a:path>
                </a:pathLst>
              </a:custGeom>
              <a:solidFill>
                <a:schemeClr val="accent5">
                  <a:lumMod val="50000"/>
                </a:schemeClr>
              </a:solid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80" name="Freeform 37"/>
              <p:cNvSpPr/>
              <p:nvPr/>
            </p:nvSpPr>
            <p:spPr bwMode="auto">
              <a:xfrm>
                <a:off x="4222750" y="2817813"/>
                <a:ext cx="2011363" cy="1746250"/>
              </a:xfrm>
              <a:custGeom>
                <a:avLst/>
                <a:gdLst/>
                <a:ahLst/>
                <a:cxnLst>
                  <a:cxn ang="0">
                    <a:pos x="184" y="672"/>
                  </a:cxn>
                  <a:cxn ang="0">
                    <a:pos x="68" y="598"/>
                  </a:cxn>
                  <a:cxn ang="0">
                    <a:pos x="0" y="413"/>
                  </a:cxn>
                  <a:cxn ang="0">
                    <a:pos x="265" y="413"/>
                  </a:cxn>
                  <a:cxn ang="0">
                    <a:pos x="265" y="165"/>
                  </a:cxn>
                  <a:cxn ang="0">
                    <a:pos x="513" y="165"/>
                  </a:cxn>
                  <a:cxn ang="0">
                    <a:pos x="773" y="0"/>
                  </a:cxn>
                  <a:cxn ang="0">
                    <a:pos x="774" y="34"/>
                  </a:cxn>
                  <a:cxn ang="0">
                    <a:pos x="586" y="486"/>
                  </a:cxn>
                  <a:cxn ang="0">
                    <a:pos x="184" y="672"/>
                  </a:cxn>
                </a:cxnLst>
                <a:rect l="0" t="0" r="r" b="b"/>
                <a:pathLst>
                  <a:path w="774" h="672">
                    <a:moveTo>
                      <a:pt x="184" y="672"/>
                    </a:moveTo>
                    <a:cubicBezTo>
                      <a:pt x="136" y="659"/>
                      <a:pt x="98" y="634"/>
                      <a:pt x="68" y="598"/>
                    </a:cubicBezTo>
                    <a:cubicBezTo>
                      <a:pt x="31" y="554"/>
                      <a:pt x="9" y="492"/>
                      <a:pt x="0" y="413"/>
                    </a:cubicBezTo>
                    <a:cubicBezTo>
                      <a:pt x="265" y="413"/>
                      <a:pt x="265" y="413"/>
                      <a:pt x="265" y="413"/>
                    </a:cubicBezTo>
                    <a:cubicBezTo>
                      <a:pt x="265" y="165"/>
                      <a:pt x="265" y="165"/>
                      <a:pt x="265" y="165"/>
                    </a:cubicBezTo>
                    <a:cubicBezTo>
                      <a:pt x="513" y="165"/>
                      <a:pt x="513" y="165"/>
                      <a:pt x="513" y="165"/>
                    </a:cubicBezTo>
                    <a:cubicBezTo>
                      <a:pt x="646" y="156"/>
                      <a:pt x="733" y="101"/>
                      <a:pt x="773" y="0"/>
                    </a:cubicBezTo>
                    <a:cubicBezTo>
                      <a:pt x="774" y="11"/>
                      <a:pt x="774" y="22"/>
                      <a:pt x="774" y="34"/>
                    </a:cubicBezTo>
                    <a:cubicBezTo>
                      <a:pt x="774" y="211"/>
                      <a:pt x="711" y="361"/>
                      <a:pt x="586" y="486"/>
                    </a:cubicBezTo>
                    <a:cubicBezTo>
                      <a:pt x="473" y="599"/>
                      <a:pt x="339" y="661"/>
                      <a:pt x="184" y="672"/>
                    </a:cubicBezTo>
                    <a:close/>
                  </a:path>
                </a:pathLst>
              </a:custGeom>
              <a:solidFill>
                <a:srgbClr val="0070C0"/>
              </a:solidFill>
              <a:ln w="9525">
                <a:noFill/>
                <a:round/>
              </a:ln>
            </p:spPr>
            <p:txBody>
              <a:bodyPr vert="horz" wrap="square" lIns="91440" tIns="45720" rIns="91440" bIns="45720" numCol="1" anchor="t" anchorCtr="0" compatLnSpc="1"/>
              <a:lstStyle/>
              <a:p>
                <a:endParaRPr lang="en-US" sz="1200">
                  <a:cs typeface="+mn-ea"/>
                  <a:sym typeface="+mn-lt"/>
                </a:endParaRPr>
              </a:p>
            </p:txBody>
          </p:sp>
        </p:grpSp>
        <p:grpSp>
          <p:nvGrpSpPr>
            <p:cNvPr id="90" name="Group 89"/>
            <p:cNvGrpSpPr/>
            <p:nvPr/>
          </p:nvGrpSpPr>
          <p:grpSpPr>
            <a:xfrm>
              <a:off x="6934" y="4979"/>
              <a:ext cx="2882" cy="3164"/>
              <a:chOff x="2913063" y="2559551"/>
              <a:chExt cx="1829787" cy="2009274"/>
            </a:xfrm>
          </p:grpSpPr>
          <p:sp>
            <p:nvSpPr>
              <p:cNvPr id="85" name="Freeform 40"/>
              <p:cNvSpPr/>
              <p:nvPr/>
            </p:nvSpPr>
            <p:spPr bwMode="auto">
              <a:xfrm>
                <a:off x="2955325" y="2559551"/>
                <a:ext cx="1787525" cy="2003425"/>
              </a:xfrm>
              <a:custGeom>
                <a:avLst/>
                <a:gdLst/>
                <a:ahLst/>
                <a:cxnLst>
                  <a:cxn ang="0">
                    <a:pos x="0" y="180"/>
                  </a:cxn>
                  <a:cxn ang="0">
                    <a:pos x="259" y="0"/>
                  </a:cxn>
                  <a:cxn ang="0">
                    <a:pos x="259" y="262"/>
                  </a:cxn>
                  <a:cxn ang="0">
                    <a:pos x="504" y="262"/>
                  </a:cxn>
                  <a:cxn ang="0">
                    <a:pos x="504" y="507"/>
                  </a:cxn>
                  <a:cxn ang="0">
                    <a:pos x="504" y="510"/>
                  </a:cxn>
                  <a:cxn ang="0">
                    <a:pos x="572" y="695"/>
                  </a:cxn>
                  <a:cxn ang="0">
                    <a:pos x="688" y="769"/>
                  </a:cxn>
                  <a:cxn ang="0">
                    <a:pos x="638" y="771"/>
                  </a:cxn>
                  <a:cxn ang="0">
                    <a:pos x="185" y="583"/>
                  </a:cxn>
                  <a:cxn ang="0">
                    <a:pos x="0" y="184"/>
                  </a:cxn>
                  <a:cxn ang="0">
                    <a:pos x="0" y="180"/>
                  </a:cxn>
                </a:cxnLst>
                <a:rect l="0" t="0" r="r" b="b"/>
                <a:pathLst>
                  <a:path w="688" h="771">
                    <a:moveTo>
                      <a:pt x="0" y="180"/>
                    </a:moveTo>
                    <a:cubicBezTo>
                      <a:pt x="28" y="78"/>
                      <a:pt x="115" y="18"/>
                      <a:pt x="259" y="0"/>
                    </a:cubicBezTo>
                    <a:cubicBezTo>
                      <a:pt x="259" y="262"/>
                      <a:pt x="259" y="262"/>
                      <a:pt x="259" y="262"/>
                    </a:cubicBezTo>
                    <a:cubicBezTo>
                      <a:pt x="504" y="262"/>
                      <a:pt x="504" y="262"/>
                      <a:pt x="504" y="262"/>
                    </a:cubicBezTo>
                    <a:cubicBezTo>
                      <a:pt x="504" y="507"/>
                      <a:pt x="504" y="507"/>
                      <a:pt x="504" y="507"/>
                    </a:cubicBezTo>
                    <a:cubicBezTo>
                      <a:pt x="504" y="508"/>
                      <a:pt x="504" y="509"/>
                      <a:pt x="504" y="510"/>
                    </a:cubicBezTo>
                    <a:cubicBezTo>
                      <a:pt x="513" y="589"/>
                      <a:pt x="535" y="651"/>
                      <a:pt x="572" y="695"/>
                    </a:cubicBezTo>
                    <a:cubicBezTo>
                      <a:pt x="602" y="731"/>
                      <a:pt x="640" y="756"/>
                      <a:pt x="688" y="769"/>
                    </a:cubicBezTo>
                    <a:cubicBezTo>
                      <a:pt x="672" y="770"/>
                      <a:pt x="655" y="771"/>
                      <a:pt x="638" y="771"/>
                    </a:cubicBezTo>
                    <a:cubicBezTo>
                      <a:pt x="461" y="771"/>
                      <a:pt x="310" y="708"/>
                      <a:pt x="185" y="583"/>
                    </a:cubicBezTo>
                    <a:cubicBezTo>
                      <a:pt x="73" y="471"/>
                      <a:pt x="11" y="338"/>
                      <a:pt x="0" y="184"/>
                    </a:cubicBezTo>
                    <a:cubicBezTo>
                      <a:pt x="0" y="183"/>
                      <a:pt x="0" y="181"/>
                      <a:pt x="0" y="180"/>
                    </a:cubicBezTo>
                    <a:close/>
                  </a:path>
                </a:pathLst>
              </a:custGeom>
              <a:solidFill>
                <a:schemeClr val="accent5">
                  <a:lumMod val="50000"/>
                </a:schemeClr>
              </a:solid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83" name="Freeform 40"/>
              <p:cNvSpPr/>
              <p:nvPr/>
            </p:nvSpPr>
            <p:spPr bwMode="auto">
              <a:xfrm>
                <a:off x="2913063" y="2565400"/>
                <a:ext cx="1787525" cy="2003425"/>
              </a:xfrm>
              <a:custGeom>
                <a:avLst/>
                <a:gdLst/>
                <a:ahLst/>
                <a:cxnLst>
                  <a:cxn ang="0">
                    <a:pos x="0" y="180"/>
                  </a:cxn>
                  <a:cxn ang="0">
                    <a:pos x="259" y="0"/>
                  </a:cxn>
                  <a:cxn ang="0">
                    <a:pos x="259" y="262"/>
                  </a:cxn>
                  <a:cxn ang="0">
                    <a:pos x="504" y="262"/>
                  </a:cxn>
                  <a:cxn ang="0">
                    <a:pos x="504" y="507"/>
                  </a:cxn>
                  <a:cxn ang="0">
                    <a:pos x="504" y="510"/>
                  </a:cxn>
                  <a:cxn ang="0">
                    <a:pos x="572" y="695"/>
                  </a:cxn>
                  <a:cxn ang="0">
                    <a:pos x="688" y="769"/>
                  </a:cxn>
                  <a:cxn ang="0">
                    <a:pos x="638" y="771"/>
                  </a:cxn>
                  <a:cxn ang="0">
                    <a:pos x="185" y="583"/>
                  </a:cxn>
                  <a:cxn ang="0">
                    <a:pos x="0" y="184"/>
                  </a:cxn>
                  <a:cxn ang="0">
                    <a:pos x="0" y="180"/>
                  </a:cxn>
                </a:cxnLst>
                <a:rect l="0" t="0" r="r" b="b"/>
                <a:pathLst>
                  <a:path w="688" h="771">
                    <a:moveTo>
                      <a:pt x="0" y="180"/>
                    </a:moveTo>
                    <a:cubicBezTo>
                      <a:pt x="28" y="78"/>
                      <a:pt x="115" y="18"/>
                      <a:pt x="259" y="0"/>
                    </a:cubicBezTo>
                    <a:cubicBezTo>
                      <a:pt x="259" y="262"/>
                      <a:pt x="259" y="262"/>
                      <a:pt x="259" y="262"/>
                    </a:cubicBezTo>
                    <a:cubicBezTo>
                      <a:pt x="504" y="262"/>
                      <a:pt x="504" y="262"/>
                      <a:pt x="504" y="262"/>
                    </a:cubicBezTo>
                    <a:cubicBezTo>
                      <a:pt x="504" y="507"/>
                      <a:pt x="504" y="507"/>
                      <a:pt x="504" y="507"/>
                    </a:cubicBezTo>
                    <a:cubicBezTo>
                      <a:pt x="504" y="508"/>
                      <a:pt x="504" y="509"/>
                      <a:pt x="504" y="510"/>
                    </a:cubicBezTo>
                    <a:cubicBezTo>
                      <a:pt x="513" y="589"/>
                      <a:pt x="535" y="651"/>
                      <a:pt x="572" y="695"/>
                    </a:cubicBezTo>
                    <a:cubicBezTo>
                      <a:pt x="602" y="731"/>
                      <a:pt x="640" y="756"/>
                      <a:pt x="688" y="769"/>
                    </a:cubicBezTo>
                    <a:cubicBezTo>
                      <a:pt x="672" y="770"/>
                      <a:pt x="655" y="771"/>
                      <a:pt x="638" y="771"/>
                    </a:cubicBezTo>
                    <a:cubicBezTo>
                      <a:pt x="461" y="771"/>
                      <a:pt x="310" y="708"/>
                      <a:pt x="185" y="583"/>
                    </a:cubicBezTo>
                    <a:cubicBezTo>
                      <a:pt x="73" y="471"/>
                      <a:pt x="11" y="338"/>
                      <a:pt x="0" y="184"/>
                    </a:cubicBezTo>
                    <a:cubicBezTo>
                      <a:pt x="0" y="183"/>
                      <a:pt x="0" y="181"/>
                      <a:pt x="0" y="180"/>
                    </a:cubicBezTo>
                    <a:close/>
                  </a:path>
                </a:pathLst>
              </a:custGeom>
              <a:solidFill>
                <a:srgbClr val="0070C0"/>
              </a:solidFill>
              <a:ln w="9525">
                <a:noFill/>
                <a:round/>
              </a:ln>
            </p:spPr>
            <p:txBody>
              <a:bodyPr vert="horz" wrap="square" lIns="91440" tIns="45720" rIns="91440" bIns="45720" numCol="1" anchor="t" anchorCtr="0" compatLnSpc="1"/>
              <a:lstStyle/>
              <a:p>
                <a:endParaRPr lang="en-US" sz="1200">
                  <a:cs typeface="+mn-ea"/>
                  <a:sym typeface="+mn-lt"/>
                </a:endParaRPr>
              </a:p>
            </p:txBody>
          </p:sp>
        </p:grpSp>
        <p:grpSp>
          <p:nvGrpSpPr>
            <p:cNvPr id="89" name="Group 88"/>
            <p:cNvGrpSpPr/>
            <p:nvPr/>
          </p:nvGrpSpPr>
          <p:grpSpPr>
            <a:xfrm>
              <a:off x="6926" y="2913"/>
              <a:ext cx="3161" cy="2887"/>
              <a:chOff x="2908300" y="1247775"/>
              <a:chExt cx="2007394" cy="1833032"/>
            </a:xfrm>
          </p:grpSpPr>
          <p:sp>
            <p:nvSpPr>
              <p:cNvPr id="84" name="Freeform 39"/>
              <p:cNvSpPr/>
              <p:nvPr/>
            </p:nvSpPr>
            <p:spPr bwMode="auto">
              <a:xfrm>
                <a:off x="2912269" y="1294870"/>
                <a:ext cx="2003425" cy="1785937"/>
              </a:xfrm>
              <a:custGeom>
                <a:avLst/>
                <a:gdLst/>
                <a:ahLst/>
                <a:cxnLst>
                  <a:cxn ang="0">
                    <a:pos x="261" y="507"/>
                  </a:cxn>
                  <a:cxn ang="0">
                    <a:pos x="2" y="687"/>
                  </a:cxn>
                  <a:cxn ang="0">
                    <a:pos x="0" y="638"/>
                  </a:cxn>
                  <a:cxn ang="0">
                    <a:pos x="187" y="185"/>
                  </a:cxn>
                  <a:cxn ang="0">
                    <a:pos x="588" y="0"/>
                  </a:cxn>
                  <a:cxn ang="0">
                    <a:pos x="771" y="259"/>
                  </a:cxn>
                  <a:cxn ang="0">
                    <a:pos x="509" y="259"/>
                  </a:cxn>
                  <a:cxn ang="0">
                    <a:pos x="509" y="507"/>
                  </a:cxn>
                  <a:cxn ang="0">
                    <a:pos x="261" y="507"/>
                  </a:cxn>
                </a:cxnLst>
                <a:rect l="0" t="0" r="r" b="b"/>
                <a:pathLst>
                  <a:path w="771" h="687">
                    <a:moveTo>
                      <a:pt x="261" y="507"/>
                    </a:moveTo>
                    <a:cubicBezTo>
                      <a:pt x="117" y="525"/>
                      <a:pt x="30" y="585"/>
                      <a:pt x="2" y="687"/>
                    </a:cubicBezTo>
                    <a:cubicBezTo>
                      <a:pt x="1" y="671"/>
                      <a:pt x="0" y="655"/>
                      <a:pt x="0" y="638"/>
                    </a:cubicBezTo>
                    <a:cubicBezTo>
                      <a:pt x="0" y="461"/>
                      <a:pt x="62" y="310"/>
                      <a:pt x="187" y="185"/>
                    </a:cubicBezTo>
                    <a:cubicBezTo>
                      <a:pt x="300" y="73"/>
                      <a:pt x="433" y="11"/>
                      <a:pt x="588" y="0"/>
                    </a:cubicBezTo>
                    <a:cubicBezTo>
                      <a:pt x="701" y="39"/>
                      <a:pt x="762" y="125"/>
                      <a:pt x="771" y="259"/>
                    </a:cubicBezTo>
                    <a:cubicBezTo>
                      <a:pt x="509" y="259"/>
                      <a:pt x="509" y="259"/>
                      <a:pt x="509" y="259"/>
                    </a:cubicBezTo>
                    <a:cubicBezTo>
                      <a:pt x="509" y="507"/>
                      <a:pt x="509" y="507"/>
                      <a:pt x="509" y="507"/>
                    </a:cubicBezTo>
                    <a:lnTo>
                      <a:pt x="261" y="507"/>
                    </a:lnTo>
                    <a:close/>
                  </a:path>
                </a:pathLst>
              </a:custGeom>
              <a:solidFill>
                <a:schemeClr val="accent5">
                  <a:lumMod val="50000"/>
                </a:schemeClr>
              </a:solid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82" name="Freeform 39"/>
              <p:cNvSpPr/>
              <p:nvPr/>
            </p:nvSpPr>
            <p:spPr bwMode="auto">
              <a:xfrm>
                <a:off x="2908300" y="1247775"/>
                <a:ext cx="2003425" cy="1785937"/>
              </a:xfrm>
              <a:custGeom>
                <a:avLst/>
                <a:gdLst/>
                <a:ahLst/>
                <a:cxnLst>
                  <a:cxn ang="0">
                    <a:pos x="261" y="507"/>
                  </a:cxn>
                  <a:cxn ang="0">
                    <a:pos x="2" y="687"/>
                  </a:cxn>
                  <a:cxn ang="0">
                    <a:pos x="0" y="638"/>
                  </a:cxn>
                  <a:cxn ang="0">
                    <a:pos x="187" y="185"/>
                  </a:cxn>
                  <a:cxn ang="0">
                    <a:pos x="588" y="0"/>
                  </a:cxn>
                  <a:cxn ang="0">
                    <a:pos x="771" y="259"/>
                  </a:cxn>
                  <a:cxn ang="0">
                    <a:pos x="509" y="259"/>
                  </a:cxn>
                  <a:cxn ang="0">
                    <a:pos x="509" y="507"/>
                  </a:cxn>
                  <a:cxn ang="0">
                    <a:pos x="261" y="507"/>
                  </a:cxn>
                </a:cxnLst>
                <a:rect l="0" t="0" r="r" b="b"/>
                <a:pathLst>
                  <a:path w="771" h="687">
                    <a:moveTo>
                      <a:pt x="261" y="507"/>
                    </a:moveTo>
                    <a:cubicBezTo>
                      <a:pt x="117" y="525"/>
                      <a:pt x="30" y="585"/>
                      <a:pt x="2" y="687"/>
                    </a:cubicBezTo>
                    <a:cubicBezTo>
                      <a:pt x="1" y="671"/>
                      <a:pt x="0" y="655"/>
                      <a:pt x="0" y="638"/>
                    </a:cubicBezTo>
                    <a:cubicBezTo>
                      <a:pt x="0" y="461"/>
                      <a:pt x="62" y="310"/>
                      <a:pt x="187" y="185"/>
                    </a:cubicBezTo>
                    <a:cubicBezTo>
                      <a:pt x="300" y="73"/>
                      <a:pt x="433" y="11"/>
                      <a:pt x="588" y="0"/>
                    </a:cubicBezTo>
                    <a:cubicBezTo>
                      <a:pt x="701" y="39"/>
                      <a:pt x="762" y="125"/>
                      <a:pt x="771" y="259"/>
                    </a:cubicBezTo>
                    <a:cubicBezTo>
                      <a:pt x="509" y="259"/>
                      <a:pt x="509" y="259"/>
                      <a:pt x="509" y="259"/>
                    </a:cubicBezTo>
                    <a:cubicBezTo>
                      <a:pt x="509" y="507"/>
                      <a:pt x="509" y="507"/>
                      <a:pt x="509" y="507"/>
                    </a:cubicBezTo>
                    <a:lnTo>
                      <a:pt x="261" y="507"/>
                    </a:lnTo>
                    <a:close/>
                  </a:path>
                </a:pathLst>
              </a:custGeom>
              <a:solidFill>
                <a:srgbClr val="0070C0"/>
              </a:solidFill>
              <a:ln w="9525">
                <a:noFill/>
                <a:round/>
              </a:ln>
            </p:spPr>
            <p:txBody>
              <a:bodyPr vert="horz" wrap="square" lIns="91440" tIns="45720" rIns="91440" bIns="45720" numCol="1" anchor="t" anchorCtr="0" compatLnSpc="1"/>
              <a:lstStyle/>
              <a:p>
                <a:endParaRPr lang="en-US" sz="1200">
                  <a:cs typeface="+mn-ea"/>
                  <a:sym typeface="+mn-lt"/>
                </a:endParaRPr>
              </a:p>
            </p:txBody>
          </p:sp>
        </p:grpSp>
        <p:grpSp>
          <p:nvGrpSpPr>
            <p:cNvPr id="31" name="Group 30"/>
            <p:cNvGrpSpPr/>
            <p:nvPr/>
          </p:nvGrpSpPr>
          <p:grpSpPr>
            <a:xfrm>
              <a:off x="7813" y="6235"/>
              <a:ext cx="965" cy="963"/>
              <a:chOff x="1081088" y="2138363"/>
              <a:chExt cx="671512" cy="669925"/>
            </a:xfrm>
            <a:solidFill>
              <a:schemeClr val="bg1"/>
            </a:solidFill>
          </p:grpSpPr>
          <p:sp>
            <p:nvSpPr>
              <p:cNvPr id="3088" name="Freeform 16"/>
              <p:cNvSpPr>
                <a:spLocks noEditPoints="1"/>
              </p:cNvSpPr>
              <p:nvPr/>
            </p:nvSpPr>
            <p:spPr bwMode="auto">
              <a:xfrm>
                <a:off x="1165225" y="2516188"/>
                <a:ext cx="125412" cy="125413"/>
              </a:xfrm>
              <a:custGeom>
                <a:avLst/>
                <a:gdLst/>
                <a:ahLst/>
                <a:cxnLst>
                  <a:cxn ang="0">
                    <a:pos x="53" y="0"/>
                  </a:cxn>
                  <a:cxn ang="0">
                    <a:pos x="26" y="0"/>
                  </a:cxn>
                  <a:cxn ang="0">
                    <a:pos x="26" y="26"/>
                  </a:cxn>
                  <a:cxn ang="0">
                    <a:pos x="0" y="26"/>
                  </a:cxn>
                  <a:cxn ang="0">
                    <a:pos x="0" y="52"/>
                  </a:cxn>
                  <a:cxn ang="0">
                    <a:pos x="26" y="52"/>
                  </a:cxn>
                  <a:cxn ang="0">
                    <a:pos x="26" y="79"/>
                  </a:cxn>
                  <a:cxn ang="0">
                    <a:pos x="53" y="79"/>
                  </a:cxn>
                  <a:cxn ang="0">
                    <a:pos x="53" y="52"/>
                  </a:cxn>
                  <a:cxn ang="0">
                    <a:pos x="79" y="52"/>
                  </a:cxn>
                  <a:cxn ang="0">
                    <a:pos x="79" y="26"/>
                  </a:cxn>
                  <a:cxn ang="0">
                    <a:pos x="53" y="26"/>
                  </a:cxn>
                  <a:cxn ang="0">
                    <a:pos x="53" y="0"/>
                  </a:cxn>
                  <a:cxn ang="0">
                    <a:pos x="53" y="0"/>
                  </a:cxn>
                  <a:cxn ang="0">
                    <a:pos x="53" y="0"/>
                  </a:cxn>
                </a:cxnLst>
                <a:rect l="0" t="0" r="r" b="b"/>
                <a:pathLst>
                  <a:path w="79" h="79">
                    <a:moveTo>
                      <a:pt x="53" y="0"/>
                    </a:moveTo>
                    <a:lnTo>
                      <a:pt x="26" y="0"/>
                    </a:lnTo>
                    <a:lnTo>
                      <a:pt x="26" y="26"/>
                    </a:lnTo>
                    <a:lnTo>
                      <a:pt x="0" y="26"/>
                    </a:lnTo>
                    <a:lnTo>
                      <a:pt x="0" y="52"/>
                    </a:lnTo>
                    <a:lnTo>
                      <a:pt x="26" y="52"/>
                    </a:lnTo>
                    <a:lnTo>
                      <a:pt x="26" y="79"/>
                    </a:lnTo>
                    <a:lnTo>
                      <a:pt x="53" y="79"/>
                    </a:lnTo>
                    <a:lnTo>
                      <a:pt x="53" y="52"/>
                    </a:lnTo>
                    <a:lnTo>
                      <a:pt x="79" y="52"/>
                    </a:lnTo>
                    <a:lnTo>
                      <a:pt x="79" y="26"/>
                    </a:lnTo>
                    <a:lnTo>
                      <a:pt x="53" y="26"/>
                    </a:lnTo>
                    <a:lnTo>
                      <a:pt x="53" y="0"/>
                    </a:lnTo>
                    <a:close/>
                    <a:moveTo>
                      <a:pt x="53" y="0"/>
                    </a:moveTo>
                    <a:lnTo>
                      <a:pt x="53" y="0"/>
                    </a:lnTo>
                    <a:close/>
                  </a:path>
                </a:pathLst>
              </a:custGeom>
              <a:grp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3089" name="Freeform 17"/>
              <p:cNvSpPr>
                <a:spLocks noEditPoints="1"/>
              </p:cNvSpPr>
              <p:nvPr/>
            </p:nvSpPr>
            <p:spPr bwMode="auto">
              <a:xfrm>
                <a:off x="1165225" y="2516188"/>
                <a:ext cx="125412" cy="125413"/>
              </a:xfrm>
              <a:custGeom>
                <a:avLst/>
                <a:gdLst/>
                <a:ahLst/>
                <a:cxnLst>
                  <a:cxn ang="0">
                    <a:pos x="53" y="0"/>
                  </a:cxn>
                  <a:cxn ang="0">
                    <a:pos x="26" y="0"/>
                  </a:cxn>
                  <a:cxn ang="0">
                    <a:pos x="26" y="26"/>
                  </a:cxn>
                  <a:cxn ang="0">
                    <a:pos x="0" y="26"/>
                  </a:cxn>
                  <a:cxn ang="0">
                    <a:pos x="0" y="52"/>
                  </a:cxn>
                  <a:cxn ang="0">
                    <a:pos x="26" y="52"/>
                  </a:cxn>
                  <a:cxn ang="0">
                    <a:pos x="26" y="79"/>
                  </a:cxn>
                  <a:cxn ang="0">
                    <a:pos x="53" y="79"/>
                  </a:cxn>
                  <a:cxn ang="0">
                    <a:pos x="53" y="52"/>
                  </a:cxn>
                  <a:cxn ang="0">
                    <a:pos x="79" y="52"/>
                  </a:cxn>
                  <a:cxn ang="0">
                    <a:pos x="79" y="26"/>
                  </a:cxn>
                  <a:cxn ang="0">
                    <a:pos x="53" y="26"/>
                  </a:cxn>
                  <a:cxn ang="0">
                    <a:pos x="53" y="0"/>
                  </a:cxn>
                  <a:cxn ang="0">
                    <a:pos x="53" y="0"/>
                  </a:cxn>
                  <a:cxn ang="0">
                    <a:pos x="53" y="0"/>
                  </a:cxn>
                </a:cxnLst>
                <a:rect l="0" t="0" r="r" b="b"/>
                <a:pathLst>
                  <a:path w="79" h="79">
                    <a:moveTo>
                      <a:pt x="53" y="0"/>
                    </a:moveTo>
                    <a:lnTo>
                      <a:pt x="26" y="0"/>
                    </a:lnTo>
                    <a:lnTo>
                      <a:pt x="26" y="26"/>
                    </a:lnTo>
                    <a:lnTo>
                      <a:pt x="0" y="26"/>
                    </a:lnTo>
                    <a:lnTo>
                      <a:pt x="0" y="52"/>
                    </a:lnTo>
                    <a:lnTo>
                      <a:pt x="26" y="52"/>
                    </a:lnTo>
                    <a:lnTo>
                      <a:pt x="26" y="79"/>
                    </a:lnTo>
                    <a:lnTo>
                      <a:pt x="53" y="79"/>
                    </a:lnTo>
                    <a:lnTo>
                      <a:pt x="53" y="52"/>
                    </a:lnTo>
                    <a:lnTo>
                      <a:pt x="79" y="52"/>
                    </a:lnTo>
                    <a:lnTo>
                      <a:pt x="79" y="26"/>
                    </a:lnTo>
                    <a:lnTo>
                      <a:pt x="53" y="26"/>
                    </a:lnTo>
                    <a:lnTo>
                      <a:pt x="53" y="0"/>
                    </a:lnTo>
                    <a:moveTo>
                      <a:pt x="53" y="0"/>
                    </a:moveTo>
                    <a:lnTo>
                      <a:pt x="53" y="0"/>
                    </a:lnTo>
                  </a:path>
                </a:pathLst>
              </a:custGeom>
              <a:grp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3090" name="Freeform 18"/>
              <p:cNvSpPr>
                <a:spLocks noEditPoints="1"/>
              </p:cNvSpPr>
              <p:nvPr/>
            </p:nvSpPr>
            <p:spPr bwMode="auto">
              <a:xfrm>
                <a:off x="1081088" y="2181226"/>
                <a:ext cx="250825" cy="250825"/>
              </a:xfrm>
              <a:custGeom>
                <a:avLst/>
                <a:gdLst/>
                <a:ahLst/>
                <a:cxnLst>
                  <a:cxn ang="0">
                    <a:pos x="53" y="158"/>
                  </a:cxn>
                  <a:cxn ang="0">
                    <a:pos x="106" y="158"/>
                  </a:cxn>
                  <a:cxn ang="0">
                    <a:pos x="106" y="105"/>
                  </a:cxn>
                  <a:cxn ang="0">
                    <a:pos x="158" y="105"/>
                  </a:cxn>
                  <a:cxn ang="0">
                    <a:pos x="158" y="52"/>
                  </a:cxn>
                  <a:cxn ang="0">
                    <a:pos x="106" y="52"/>
                  </a:cxn>
                  <a:cxn ang="0">
                    <a:pos x="106" y="0"/>
                  </a:cxn>
                  <a:cxn ang="0">
                    <a:pos x="53" y="0"/>
                  </a:cxn>
                  <a:cxn ang="0">
                    <a:pos x="53" y="52"/>
                  </a:cxn>
                  <a:cxn ang="0">
                    <a:pos x="0" y="52"/>
                  </a:cxn>
                  <a:cxn ang="0">
                    <a:pos x="0" y="105"/>
                  </a:cxn>
                  <a:cxn ang="0">
                    <a:pos x="53" y="105"/>
                  </a:cxn>
                  <a:cxn ang="0">
                    <a:pos x="53" y="158"/>
                  </a:cxn>
                  <a:cxn ang="0">
                    <a:pos x="53" y="158"/>
                  </a:cxn>
                  <a:cxn ang="0">
                    <a:pos x="53" y="158"/>
                  </a:cxn>
                </a:cxnLst>
                <a:rect l="0" t="0" r="r" b="b"/>
                <a:pathLst>
                  <a:path w="158" h="158">
                    <a:moveTo>
                      <a:pt x="53" y="158"/>
                    </a:moveTo>
                    <a:lnTo>
                      <a:pt x="106" y="158"/>
                    </a:lnTo>
                    <a:lnTo>
                      <a:pt x="106" y="105"/>
                    </a:lnTo>
                    <a:lnTo>
                      <a:pt x="158" y="105"/>
                    </a:lnTo>
                    <a:lnTo>
                      <a:pt x="158" y="52"/>
                    </a:lnTo>
                    <a:lnTo>
                      <a:pt x="106" y="52"/>
                    </a:lnTo>
                    <a:lnTo>
                      <a:pt x="106" y="0"/>
                    </a:lnTo>
                    <a:lnTo>
                      <a:pt x="53" y="0"/>
                    </a:lnTo>
                    <a:lnTo>
                      <a:pt x="53" y="52"/>
                    </a:lnTo>
                    <a:lnTo>
                      <a:pt x="0" y="52"/>
                    </a:lnTo>
                    <a:lnTo>
                      <a:pt x="0" y="105"/>
                    </a:lnTo>
                    <a:lnTo>
                      <a:pt x="53" y="105"/>
                    </a:lnTo>
                    <a:lnTo>
                      <a:pt x="53" y="158"/>
                    </a:lnTo>
                    <a:close/>
                    <a:moveTo>
                      <a:pt x="53" y="158"/>
                    </a:moveTo>
                    <a:lnTo>
                      <a:pt x="53" y="158"/>
                    </a:lnTo>
                    <a:close/>
                  </a:path>
                </a:pathLst>
              </a:custGeom>
              <a:grp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3091" name="Freeform 19"/>
              <p:cNvSpPr>
                <a:spLocks noEditPoints="1"/>
              </p:cNvSpPr>
              <p:nvPr/>
            </p:nvSpPr>
            <p:spPr bwMode="auto">
              <a:xfrm>
                <a:off x="1081088" y="2181226"/>
                <a:ext cx="250825" cy="250825"/>
              </a:xfrm>
              <a:custGeom>
                <a:avLst/>
                <a:gdLst/>
                <a:ahLst/>
                <a:cxnLst>
                  <a:cxn ang="0">
                    <a:pos x="53" y="158"/>
                  </a:cxn>
                  <a:cxn ang="0">
                    <a:pos x="106" y="158"/>
                  </a:cxn>
                  <a:cxn ang="0">
                    <a:pos x="106" y="105"/>
                  </a:cxn>
                  <a:cxn ang="0">
                    <a:pos x="158" y="105"/>
                  </a:cxn>
                  <a:cxn ang="0">
                    <a:pos x="158" y="52"/>
                  </a:cxn>
                  <a:cxn ang="0">
                    <a:pos x="106" y="52"/>
                  </a:cxn>
                  <a:cxn ang="0">
                    <a:pos x="106" y="0"/>
                  </a:cxn>
                  <a:cxn ang="0">
                    <a:pos x="53" y="0"/>
                  </a:cxn>
                  <a:cxn ang="0">
                    <a:pos x="53" y="52"/>
                  </a:cxn>
                  <a:cxn ang="0">
                    <a:pos x="0" y="52"/>
                  </a:cxn>
                  <a:cxn ang="0">
                    <a:pos x="0" y="105"/>
                  </a:cxn>
                  <a:cxn ang="0">
                    <a:pos x="53" y="105"/>
                  </a:cxn>
                  <a:cxn ang="0">
                    <a:pos x="53" y="158"/>
                  </a:cxn>
                  <a:cxn ang="0">
                    <a:pos x="53" y="158"/>
                  </a:cxn>
                  <a:cxn ang="0">
                    <a:pos x="53" y="158"/>
                  </a:cxn>
                </a:cxnLst>
                <a:rect l="0" t="0" r="r" b="b"/>
                <a:pathLst>
                  <a:path w="158" h="158">
                    <a:moveTo>
                      <a:pt x="53" y="158"/>
                    </a:moveTo>
                    <a:lnTo>
                      <a:pt x="106" y="158"/>
                    </a:lnTo>
                    <a:lnTo>
                      <a:pt x="106" y="105"/>
                    </a:lnTo>
                    <a:lnTo>
                      <a:pt x="158" y="105"/>
                    </a:lnTo>
                    <a:lnTo>
                      <a:pt x="158" y="52"/>
                    </a:lnTo>
                    <a:lnTo>
                      <a:pt x="106" y="52"/>
                    </a:lnTo>
                    <a:lnTo>
                      <a:pt x="106" y="0"/>
                    </a:lnTo>
                    <a:lnTo>
                      <a:pt x="53" y="0"/>
                    </a:lnTo>
                    <a:lnTo>
                      <a:pt x="53" y="52"/>
                    </a:lnTo>
                    <a:lnTo>
                      <a:pt x="0" y="52"/>
                    </a:lnTo>
                    <a:lnTo>
                      <a:pt x="0" y="105"/>
                    </a:lnTo>
                    <a:lnTo>
                      <a:pt x="53" y="105"/>
                    </a:lnTo>
                    <a:lnTo>
                      <a:pt x="53" y="158"/>
                    </a:lnTo>
                    <a:moveTo>
                      <a:pt x="53" y="158"/>
                    </a:moveTo>
                    <a:lnTo>
                      <a:pt x="53" y="158"/>
                    </a:lnTo>
                  </a:path>
                </a:pathLst>
              </a:custGeom>
              <a:grp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3092" name="Freeform 20"/>
              <p:cNvSpPr>
                <a:spLocks noEditPoints="1"/>
              </p:cNvSpPr>
              <p:nvPr/>
            </p:nvSpPr>
            <p:spPr bwMode="auto">
              <a:xfrm>
                <a:off x="1331913" y="2138363"/>
                <a:ext cx="295275" cy="669925"/>
              </a:xfrm>
              <a:custGeom>
                <a:avLst/>
                <a:gdLst/>
                <a:ahLst/>
                <a:cxnLst>
                  <a:cxn ang="0">
                    <a:pos x="1079" y="450"/>
                  </a:cxn>
                  <a:cxn ang="0">
                    <a:pos x="630" y="0"/>
                  </a:cxn>
                  <a:cxn ang="0">
                    <a:pos x="180" y="450"/>
                  </a:cxn>
                  <a:cxn ang="0">
                    <a:pos x="180" y="1808"/>
                  </a:cxn>
                  <a:cxn ang="0">
                    <a:pos x="0" y="2247"/>
                  </a:cxn>
                  <a:cxn ang="0">
                    <a:pos x="630" y="2876"/>
                  </a:cxn>
                  <a:cxn ang="0">
                    <a:pos x="1259" y="2247"/>
                  </a:cxn>
                  <a:cxn ang="0">
                    <a:pos x="1079" y="1808"/>
                  </a:cxn>
                  <a:cxn ang="0">
                    <a:pos x="1079" y="450"/>
                  </a:cxn>
                  <a:cxn ang="0">
                    <a:pos x="630" y="2696"/>
                  </a:cxn>
                  <a:cxn ang="0">
                    <a:pos x="575" y="2691"/>
                  </a:cxn>
                  <a:cxn ang="0">
                    <a:pos x="180" y="2247"/>
                  </a:cxn>
                  <a:cxn ang="0">
                    <a:pos x="360" y="1890"/>
                  </a:cxn>
                  <a:cxn ang="0">
                    <a:pos x="360" y="450"/>
                  </a:cxn>
                  <a:cxn ang="0">
                    <a:pos x="630" y="180"/>
                  </a:cxn>
                  <a:cxn ang="0">
                    <a:pos x="899" y="450"/>
                  </a:cxn>
                  <a:cxn ang="0">
                    <a:pos x="899" y="1890"/>
                  </a:cxn>
                  <a:cxn ang="0">
                    <a:pos x="1079" y="2247"/>
                  </a:cxn>
                  <a:cxn ang="0">
                    <a:pos x="630" y="2696"/>
                  </a:cxn>
                  <a:cxn ang="0">
                    <a:pos x="630" y="2696"/>
                  </a:cxn>
                  <a:cxn ang="0">
                    <a:pos x="630" y="2696"/>
                  </a:cxn>
                </a:cxnLst>
                <a:rect l="0" t="0" r="r" b="b"/>
                <a:pathLst>
                  <a:path w="1259" h="2876">
                    <a:moveTo>
                      <a:pt x="1079" y="450"/>
                    </a:moveTo>
                    <a:cubicBezTo>
                      <a:pt x="1079" y="202"/>
                      <a:pt x="878" y="0"/>
                      <a:pt x="630" y="0"/>
                    </a:cubicBezTo>
                    <a:cubicBezTo>
                      <a:pt x="381" y="0"/>
                      <a:pt x="180" y="202"/>
                      <a:pt x="180" y="450"/>
                    </a:cubicBezTo>
                    <a:cubicBezTo>
                      <a:pt x="180" y="1808"/>
                      <a:pt x="180" y="1808"/>
                      <a:pt x="180" y="1808"/>
                    </a:cubicBezTo>
                    <a:cubicBezTo>
                      <a:pt x="69" y="1921"/>
                      <a:pt x="0" y="2076"/>
                      <a:pt x="0" y="2247"/>
                    </a:cubicBezTo>
                    <a:cubicBezTo>
                      <a:pt x="0" y="2595"/>
                      <a:pt x="282" y="2876"/>
                      <a:pt x="630" y="2876"/>
                    </a:cubicBezTo>
                    <a:cubicBezTo>
                      <a:pt x="977" y="2876"/>
                      <a:pt x="1259" y="2595"/>
                      <a:pt x="1259" y="2247"/>
                    </a:cubicBezTo>
                    <a:cubicBezTo>
                      <a:pt x="1259" y="2076"/>
                      <a:pt x="1190" y="1921"/>
                      <a:pt x="1079" y="1808"/>
                    </a:cubicBezTo>
                    <a:lnTo>
                      <a:pt x="1079" y="450"/>
                    </a:lnTo>
                    <a:close/>
                    <a:moveTo>
                      <a:pt x="630" y="2696"/>
                    </a:moveTo>
                    <a:cubicBezTo>
                      <a:pt x="611" y="2696"/>
                      <a:pt x="593" y="2694"/>
                      <a:pt x="575" y="2691"/>
                    </a:cubicBezTo>
                    <a:cubicBezTo>
                      <a:pt x="353" y="2664"/>
                      <a:pt x="180" y="2477"/>
                      <a:pt x="180" y="2247"/>
                    </a:cubicBezTo>
                    <a:cubicBezTo>
                      <a:pt x="180" y="2101"/>
                      <a:pt x="251" y="1972"/>
                      <a:pt x="360" y="1890"/>
                    </a:cubicBezTo>
                    <a:cubicBezTo>
                      <a:pt x="360" y="450"/>
                      <a:pt x="360" y="450"/>
                      <a:pt x="360" y="450"/>
                    </a:cubicBezTo>
                    <a:cubicBezTo>
                      <a:pt x="360" y="301"/>
                      <a:pt x="481" y="180"/>
                      <a:pt x="630" y="180"/>
                    </a:cubicBezTo>
                    <a:cubicBezTo>
                      <a:pt x="778" y="180"/>
                      <a:pt x="899" y="301"/>
                      <a:pt x="899" y="450"/>
                    </a:cubicBezTo>
                    <a:cubicBezTo>
                      <a:pt x="899" y="1890"/>
                      <a:pt x="899" y="1890"/>
                      <a:pt x="899" y="1890"/>
                    </a:cubicBezTo>
                    <a:cubicBezTo>
                      <a:pt x="1008" y="1972"/>
                      <a:pt x="1079" y="2101"/>
                      <a:pt x="1079" y="2247"/>
                    </a:cubicBezTo>
                    <a:cubicBezTo>
                      <a:pt x="1079" y="2495"/>
                      <a:pt x="878" y="2696"/>
                      <a:pt x="630" y="2696"/>
                    </a:cubicBezTo>
                    <a:close/>
                    <a:moveTo>
                      <a:pt x="630" y="2696"/>
                    </a:moveTo>
                    <a:cubicBezTo>
                      <a:pt x="630" y="2696"/>
                      <a:pt x="630" y="2696"/>
                      <a:pt x="630" y="2696"/>
                    </a:cubicBezTo>
                  </a:path>
                </a:pathLst>
              </a:custGeom>
              <a:grp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3093" name="Freeform 21"/>
              <p:cNvSpPr>
                <a:spLocks noEditPoints="1"/>
              </p:cNvSpPr>
              <p:nvPr/>
            </p:nvSpPr>
            <p:spPr bwMode="auto">
              <a:xfrm>
                <a:off x="1416050" y="2306638"/>
                <a:ext cx="127000" cy="417513"/>
              </a:xfrm>
              <a:custGeom>
                <a:avLst/>
                <a:gdLst/>
                <a:ahLst/>
                <a:cxnLst>
                  <a:cxn ang="0">
                    <a:pos x="359" y="1275"/>
                  </a:cxn>
                  <a:cxn ang="0">
                    <a:pos x="359" y="0"/>
                  </a:cxn>
                  <a:cxn ang="0">
                    <a:pos x="180" y="0"/>
                  </a:cxn>
                  <a:cxn ang="0">
                    <a:pos x="180" y="1275"/>
                  </a:cxn>
                  <a:cxn ang="0">
                    <a:pos x="0" y="1528"/>
                  </a:cxn>
                  <a:cxn ang="0">
                    <a:pos x="270" y="1798"/>
                  </a:cxn>
                  <a:cxn ang="0">
                    <a:pos x="539" y="1528"/>
                  </a:cxn>
                  <a:cxn ang="0">
                    <a:pos x="359" y="1275"/>
                  </a:cxn>
                  <a:cxn ang="0">
                    <a:pos x="359" y="1275"/>
                  </a:cxn>
                  <a:cxn ang="0">
                    <a:pos x="359" y="1275"/>
                  </a:cxn>
                </a:cxnLst>
                <a:rect l="0" t="0" r="r" b="b"/>
                <a:pathLst>
                  <a:path w="539" h="1798">
                    <a:moveTo>
                      <a:pt x="359" y="1275"/>
                    </a:moveTo>
                    <a:cubicBezTo>
                      <a:pt x="359" y="0"/>
                      <a:pt x="359" y="0"/>
                      <a:pt x="359" y="0"/>
                    </a:cubicBezTo>
                    <a:cubicBezTo>
                      <a:pt x="180" y="0"/>
                      <a:pt x="180" y="0"/>
                      <a:pt x="180" y="0"/>
                    </a:cubicBezTo>
                    <a:cubicBezTo>
                      <a:pt x="180" y="1275"/>
                      <a:pt x="180" y="1275"/>
                      <a:pt x="180" y="1275"/>
                    </a:cubicBezTo>
                    <a:cubicBezTo>
                      <a:pt x="75" y="1312"/>
                      <a:pt x="0" y="1411"/>
                      <a:pt x="0" y="1528"/>
                    </a:cubicBezTo>
                    <a:cubicBezTo>
                      <a:pt x="0" y="1677"/>
                      <a:pt x="121" y="1798"/>
                      <a:pt x="270" y="1798"/>
                    </a:cubicBezTo>
                    <a:cubicBezTo>
                      <a:pt x="418" y="1798"/>
                      <a:pt x="539" y="1677"/>
                      <a:pt x="539" y="1528"/>
                    </a:cubicBezTo>
                    <a:cubicBezTo>
                      <a:pt x="539" y="1411"/>
                      <a:pt x="464" y="1312"/>
                      <a:pt x="359" y="1275"/>
                    </a:cubicBezTo>
                    <a:close/>
                    <a:moveTo>
                      <a:pt x="359" y="1275"/>
                    </a:moveTo>
                    <a:cubicBezTo>
                      <a:pt x="359" y="1275"/>
                      <a:pt x="359" y="1275"/>
                      <a:pt x="359" y="1275"/>
                    </a:cubicBezTo>
                  </a:path>
                </a:pathLst>
              </a:custGeom>
              <a:grp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3094" name="Freeform 22"/>
              <p:cNvSpPr>
                <a:spLocks noEditPoints="1"/>
              </p:cNvSpPr>
              <p:nvPr/>
            </p:nvSpPr>
            <p:spPr bwMode="auto">
              <a:xfrm>
                <a:off x="1627188" y="2222501"/>
                <a:ext cx="125412" cy="125413"/>
              </a:xfrm>
              <a:custGeom>
                <a:avLst/>
                <a:gdLst/>
                <a:ahLst/>
                <a:cxnLst>
                  <a:cxn ang="0">
                    <a:pos x="52" y="26"/>
                  </a:cxn>
                  <a:cxn ang="0">
                    <a:pos x="52" y="0"/>
                  </a:cxn>
                  <a:cxn ang="0">
                    <a:pos x="26" y="0"/>
                  </a:cxn>
                  <a:cxn ang="0">
                    <a:pos x="26" y="26"/>
                  </a:cxn>
                  <a:cxn ang="0">
                    <a:pos x="0" y="26"/>
                  </a:cxn>
                  <a:cxn ang="0">
                    <a:pos x="0" y="53"/>
                  </a:cxn>
                  <a:cxn ang="0">
                    <a:pos x="26" y="53"/>
                  </a:cxn>
                  <a:cxn ang="0">
                    <a:pos x="26" y="79"/>
                  </a:cxn>
                  <a:cxn ang="0">
                    <a:pos x="52" y="79"/>
                  </a:cxn>
                  <a:cxn ang="0">
                    <a:pos x="52" y="53"/>
                  </a:cxn>
                  <a:cxn ang="0">
                    <a:pos x="79" y="53"/>
                  </a:cxn>
                  <a:cxn ang="0">
                    <a:pos x="79" y="26"/>
                  </a:cxn>
                  <a:cxn ang="0">
                    <a:pos x="52" y="26"/>
                  </a:cxn>
                  <a:cxn ang="0">
                    <a:pos x="52" y="26"/>
                  </a:cxn>
                  <a:cxn ang="0">
                    <a:pos x="52" y="26"/>
                  </a:cxn>
                </a:cxnLst>
                <a:rect l="0" t="0" r="r" b="b"/>
                <a:pathLst>
                  <a:path w="79" h="79">
                    <a:moveTo>
                      <a:pt x="52" y="26"/>
                    </a:moveTo>
                    <a:lnTo>
                      <a:pt x="52" y="0"/>
                    </a:lnTo>
                    <a:lnTo>
                      <a:pt x="26" y="0"/>
                    </a:lnTo>
                    <a:lnTo>
                      <a:pt x="26" y="26"/>
                    </a:lnTo>
                    <a:lnTo>
                      <a:pt x="0" y="26"/>
                    </a:lnTo>
                    <a:lnTo>
                      <a:pt x="0" y="53"/>
                    </a:lnTo>
                    <a:lnTo>
                      <a:pt x="26" y="53"/>
                    </a:lnTo>
                    <a:lnTo>
                      <a:pt x="26" y="79"/>
                    </a:lnTo>
                    <a:lnTo>
                      <a:pt x="52" y="79"/>
                    </a:lnTo>
                    <a:lnTo>
                      <a:pt x="52" y="53"/>
                    </a:lnTo>
                    <a:lnTo>
                      <a:pt x="79" y="53"/>
                    </a:lnTo>
                    <a:lnTo>
                      <a:pt x="79" y="26"/>
                    </a:lnTo>
                    <a:lnTo>
                      <a:pt x="52" y="26"/>
                    </a:lnTo>
                    <a:close/>
                    <a:moveTo>
                      <a:pt x="52" y="26"/>
                    </a:moveTo>
                    <a:lnTo>
                      <a:pt x="52" y="26"/>
                    </a:lnTo>
                    <a:close/>
                  </a:path>
                </a:pathLst>
              </a:custGeom>
              <a:grp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3095" name="Freeform 23"/>
              <p:cNvSpPr>
                <a:spLocks noEditPoints="1"/>
              </p:cNvSpPr>
              <p:nvPr/>
            </p:nvSpPr>
            <p:spPr bwMode="auto">
              <a:xfrm>
                <a:off x="1627188" y="2222501"/>
                <a:ext cx="125412" cy="125413"/>
              </a:xfrm>
              <a:custGeom>
                <a:avLst/>
                <a:gdLst/>
                <a:ahLst/>
                <a:cxnLst>
                  <a:cxn ang="0">
                    <a:pos x="52" y="26"/>
                  </a:cxn>
                  <a:cxn ang="0">
                    <a:pos x="52" y="0"/>
                  </a:cxn>
                  <a:cxn ang="0">
                    <a:pos x="26" y="0"/>
                  </a:cxn>
                  <a:cxn ang="0">
                    <a:pos x="26" y="26"/>
                  </a:cxn>
                  <a:cxn ang="0">
                    <a:pos x="0" y="26"/>
                  </a:cxn>
                  <a:cxn ang="0">
                    <a:pos x="0" y="53"/>
                  </a:cxn>
                  <a:cxn ang="0">
                    <a:pos x="26" y="53"/>
                  </a:cxn>
                  <a:cxn ang="0">
                    <a:pos x="26" y="79"/>
                  </a:cxn>
                  <a:cxn ang="0">
                    <a:pos x="52" y="79"/>
                  </a:cxn>
                  <a:cxn ang="0">
                    <a:pos x="52" y="53"/>
                  </a:cxn>
                  <a:cxn ang="0">
                    <a:pos x="79" y="53"/>
                  </a:cxn>
                  <a:cxn ang="0">
                    <a:pos x="79" y="26"/>
                  </a:cxn>
                  <a:cxn ang="0">
                    <a:pos x="52" y="26"/>
                  </a:cxn>
                  <a:cxn ang="0">
                    <a:pos x="52" y="26"/>
                  </a:cxn>
                  <a:cxn ang="0">
                    <a:pos x="52" y="26"/>
                  </a:cxn>
                </a:cxnLst>
                <a:rect l="0" t="0" r="r" b="b"/>
                <a:pathLst>
                  <a:path w="79" h="79">
                    <a:moveTo>
                      <a:pt x="52" y="26"/>
                    </a:moveTo>
                    <a:lnTo>
                      <a:pt x="52" y="0"/>
                    </a:lnTo>
                    <a:lnTo>
                      <a:pt x="26" y="0"/>
                    </a:lnTo>
                    <a:lnTo>
                      <a:pt x="26" y="26"/>
                    </a:lnTo>
                    <a:lnTo>
                      <a:pt x="0" y="26"/>
                    </a:lnTo>
                    <a:lnTo>
                      <a:pt x="0" y="53"/>
                    </a:lnTo>
                    <a:lnTo>
                      <a:pt x="26" y="53"/>
                    </a:lnTo>
                    <a:lnTo>
                      <a:pt x="26" y="79"/>
                    </a:lnTo>
                    <a:lnTo>
                      <a:pt x="52" y="79"/>
                    </a:lnTo>
                    <a:lnTo>
                      <a:pt x="52" y="53"/>
                    </a:lnTo>
                    <a:lnTo>
                      <a:pt x="79" y="53"/>
                    </a:lnTo>
                    <a:lnTo>
                      <a:pt x="79" y="26"/>
                    </a:lnTo>
                    <a:lnTo>
                      <a:pt x="52" y="26"/>
                    </a:lnTo>
                    <a:moveTo>
                      <a:pt x="52" y="26"/>
                    </a:moveTo>
                    <a:lnTo>
                      <a:pt x="52" y="26"/>
                    </a:lnTo>
                  </a:path>
                </a:pathLst>
              </a:custGeom>
              <a:grpFill/>
              <a:ln w="9525">
                <a:noFill/>
                <a:round/>
              </a:ln>
            </p:spPr>
            <p:txBody>
              <a:bodyPr vert="horz" wrap="square" lIns="91440" tIns="45720" rIns="91440" bIns="45720" numCol="1" anchor="t" anchorCtr="0" compatLnSpc="1"/>
              <a:lstStyle/>
              <a:p>
                <a:endParaRPr lang="en-US" sz="1200">
                  <a:cs typeface="+mn-ea"/>
                  <a:sym typeface="+mn-lt"/>
                </a:endParaRPr>
              </a:p>
            </p:txBody>
          </p:sp>
        </p:grpSp>
        <p:sp>
          <p:nvSpPr>
            <p:cNvPr id="32" name="Freeform 35"/>
            <p:cNvSpPr>
              <a:spLocks noEditPoints="1"/>
            </p:cNvSpPr>
            <p:nvPr/>
          </p:nvSpPr>
          <p:spPr bwMode="auto">
            <a:xfrm>
              <a:off x="10190" y="3794"/>
              <a:ext cx="877" cy="1053"/>
            </a:xfrm>
            <a:custGeom>
              <a:avLst/>
              <a:gdLst/>
              <a:ahLst/>
              <a:cxnLst>
                <a:cxn ang="0">
                  <a:pos x="37" y="23"/>
                </a:cxn>
                <a:cxn ang="0">
                  <a:pos x="37" y="3"/>
                </a:cxn>
                <a:cxn ang="0">
                  <a:pos x="40" y="3"/>
                </a:cxn>
                <a:cxn ang="0">
                  <a:pos x="40" y="0"/>
                </a:cxn>
                <a:cxn ang="0">
                  <a:pos x="17" y="0"/>
                </a:cxn>
                <a:cxn ang="0">
                  <a:pos x="17" y="3"/>
                </a:cxn>
                <a:cxn ang="0">
                  <a:pos x="20" y="3"/>
                </a:cxn>
                <a:cxn ang="0">
                  <a:pos x="20" y="23"/>
                </a:cxn>
                <a:cxn ang="0">
                  <a:pos x="0" y="60"/>
                </a:cxn>
                <a:cxn ang="0">
                  <a:pos x="9" y="69"/>
                </a:cxn>
                <a:cxn ang="0">
                  <a:pos x="49" y="69"/>
                </a:cxn>
                <a:cxn ang="0">
                  <a:pos x="57" y="60"/>
                </a:cxn>
                <a:cxn ang="0">
                  <a:pos x="37" y="23"/>
                </a:cxn>
                <a:cxn ang="0">
                  <a:pos x="49" y="66"/>
                </a:cxn>
                <a:cxn ang="0">
                  <a:pos x="9" y="66"/>
                </a:cxn>
                <a:cxn ang="0">
                  <a:pos x="3" y="60"/>
                </a:cxn>
                <a:cxn ang="0">
                  <a:pos x="22" y="24"/>
                </a:cxn>
                <a:cxn ang="0">
                  <a:pos x="23" y="24"/>
                </a:cxn>
                <a:cxn ang="0">
                  <a:pos x="23" y="3"/>
                </a:cxn>
                <a:cxn ang="0">
                  <a:pos x="34" y="3"/>
                </a:cxn>
                <a:cxn ang="0">
                  <a:pos x="34" y="24"/>
                </a:cxn>
                <a:cxn ang="0">
                  <a:pos x="35" y="24"/>
                </a:cxn>
                <a:cxn ang="0">
                  <a:pos x="54" y="60"/>
                </a:cxn>
                <a:cxn ang="0">
                  <a:pos x="49" y="66"/>
                </a:cxn>
                <a:cxn ang="0">
                  <a:pos x="20" y="55"/>
                </a:cxn>
                <a:cxn ang="0">
                  <a:pos x="17" y="58"/>
                </a:cxn>
                <a:cxn ang="0">
                  <a:pos x="14" y="55"/>
                </a:cxn>
                <a:cxn ang="0">
                  <a:pos x="17" y="52"/>
                </a:cxn>
                <a:cxn ang="0">
                  <a:pos x="20" y="55"/>
                </a:cxn>
                <a:cxn ang="0">
                  <a:pos x="37" y="59"/>
                </a:cxn>
                <a:cxn ang="0">
                  <a:pos x="33" y="63"/>
                </a:cxn>
                <a:cxn ang="0">
                  <a:pos x="29" y="59"/>
                </a:cxn>
                <a:cxn ang="0">
                  <a:pos x="33" y="55"/>
                </a:cxn>
                <a:cxn ang="0">
                  <a:pos x="37" y="59"/>
                </a:cxn>
                <a:cxn ang="0">
                  <a:pos x="30" y="54"/>
                </a:cxn>
                <a:cxn ang="0">
                  <a:pos x="27" y="57"/>
                </a:cxn>
                <a:cxn ang="0">
                  <a:pos x="23" y="54"/>
                </a:cxn>
                <a:cxn ang="0">
                  <a:pos x="27" y="50"/>
                </a:cxn>
                <a:cxn ang="0">
                  <a:pos x="30" y="54"/>
                </a:cxn>
                <a:cxn ang="0">
                  <a:pos x="26" y="49"/>
                </a:cxn>
                <a:cxn ang="0">
                  <a:pos x="21" y="44"/>
                </a:cxn>
                <a:cxn ang="0">
                  <a:pos x="26" y="39"/>
                </a:cxn>
                <a:cxn ang="0">
                  <a:pos x="31" y="44"/>
                </a:cxn>
                <a:cxn ang="0">
                  <a:pos x="26" y="49"/>
                </a:cxn>
                <a:cxn ang="0">
                  <a:pos x="34" y="44"/>
                </a:cxn>
                <a:cxn ang="0">
                  <a:pos x="37" y="41"/>
                </a:cxn>
                <a:cxn ang="0">
                  <a:pos x="40" y="44"/>
                </a:cxn>
                <a:cxn ang="0">
                  <a:pos x="37" y="47"/>
                </a:cxn>
                <a:cxn ang="0">
                  <a:pos x="34" y="44"/>
                </a:cxn>
                <a:cxn ang="0">
                  <a:pos x="37" y="51"/>
                </a:cxn>
                <a:cxn ang="0">
                  <a:pos x="35" y="53"/>
                </a:cxn>
                <a:cxn ang="0">
                  <a:pos x="33" y="51"/>
                </a:cxn>
                <a:cxn ang="0">
                  <a:pos x="35" y="49"/>
                </a:cxn>
                <a:cxn ang="0">
                  <a:pos x="37" y="51"/>
                </a:cxn>
                <a:cxn ang="0">
                  <a:pos x="37" y="51"/>
                </a:cxn>
                <a:cxn ang="0">
                  <a:pos x="37" y="51"/>
                </a:cxn>
              </a:cxnLst>
              <a:rect l="0" t="0" r="r" b="b"/>
              <a:pathLst>
                <a:path w="57" h="69">
                  <a:moveTo>
                    <a:pt x="37" y="23"/>
                  </a:moveTo>
                  <a:cubicBezTo>
                    <a:pt x="37" y="3"/>
                    <a:pt x="37" y="3"/>
                    <a:pt x="37" y="3"/>
                  </a:cubicBezTo>
                  <a:cubicBezTo>
                    <a:pt x="40" y="3"/>
                    <a:pt x="40" y="3"/>
                    <a:pt x="40" y="3"/>
                  </a:cubicBezTo>
                  <a:cubicBezTo>
                    <a:pt x="40" y="0"/>
                    <a:pt x="40" y="0"/>
                    <a:pt x="40" y="0"/>
                  </a:cubicBezTo>
                  <a:cubicBezTo>
                    <a:pt x="17" y="0"/>
                    <a:pt x="17" y="0"/>
                    <a:pt x="17" y="0"/>
                  </a:cubicBezTo>
                  <a:cubicBezTo>
                    <a:pt x="17" y="3"/>
                    <a:pt x="17" y="3"/>
                    <a:pt x="17" y="3"/>
                  </a:cubicBezTo>
                  <a:cubicBezTo>
                    <a:pt x="20" y="3"/>
                    <a:pt x="20" y="3"/>
                    <a:pt x="20" y="3"/>
                  </a:cubicBezTo>
                  <a:cubicBezTo>
                    <a:pt x="20" y="23"/>
                    <a:pt x="20" y="23"/>
                    <a:pt x="20" y="23"/>
                  </a:cubicBezTo>
                  <a:cubicBezTo>
                    <a:pt x="20" y="23"/>
                    <a:pt x="0" y="51"/>
                    <a:pt x="0" y="60"/>
                  </a:cubicBezTo>
                  <a:cubicBezTo>
                    <a:pt x="0" y="69"/>
                    <a:pt x="9" y="69"/>
                    <a:pt x="9" y="69"/>
                  </a:cubicBezTo>
                  <a:cubicBezTo>
                    <a:pt x="49" y="69"/>
                    <a:pt x="49" y="69"/>
                    <a:pt x="49" y="69"/>
                  </a:cubicBezTo>
                  <a:cubicBezTo>
                    <a:pt x="49" y="69"/>
                    <a:pt x="57" y="69"/>
                    <a:pt x="57" y="60"/>
                  </a:cubicBezTo>
                  <a:cubicBezTo>
                    <a:pt x="57" y="51"/>
                    <a:pt x="37" y="23"/>
                    <a:pt x="37" y="23"/>
                  </a:cubicBezTo>
                  <a:close/>
                  <a:moveTo>
                    <a:pt x="49" y="66"/>
                  </a:moveTo>
                  <a:cubicBezTo>
                    <a:pt x="9" y="66"/>
                    <a:pt x="9" y="66"/>
                    <a:pt x="9" y="66"/>
                  </a:cubicBezTo>
                  <a:cubicBezTo>
                    <a:pt x="8" y="66"/>
                    <a:pt x="3" y="65"/>
                    <a:pt x="3" y="60"/>
                  </a:cubicBezTo>
                  <a:cubicBezTo>
                    <a:pt x="3" y="54"/>
                    <a:pt x="15" y="35"/>
                    <a:pt x="22" y="24"/>
                  </a:cubicBezTo>
                  <a:cubicBezTo>
                    <a:pt x="23" y="24"/>
                    <a:pt x="23" y="24"/>
                    <a:pt x="23" y="24"/>
                  </a:cubicBezTo>
                  <a:cubicBezTo>
                    <a:pt x="23" y="3"/>
                    <a:pt x="23" y="3"/>
                    <a:pt x="23" y="3"/>
                  </a:cubicBezTo>
                  <a:cubicBezTo>
                    <a:pt x="34" y="3"/>
                    <a:pt x="34" y="3"/>
                    <a:pt x="34" y="3"/>
                  </a:cubicBezTo>
                  <a:cubicBezTo>
                    <a:pt x="34" y="24"/>
                    <a:pt x="34" y="24"/>
                    <a:pt x="34" y="24"/>
                  </a:cubicBezTo>
                  <a:cubicBezTo>
                    <a:pt x="35" y="24"/>
                    <a:pt x="35" y="24"/>
                    <a:pt x="35" y="24"/>
                  </a:cubicBezTo>
                  <a:cubicBezTo>
                    <a:pt x="42" y="35"/>
                    <a:pt x="54" y="54"/>
                    <a:pt x="54" y="60"/>
                  </a:cubicBezTo>
                  <a:cubicBezTo>
                    <a:pt x="54" y="65"/>
                    <a:pt x="50" y="66"/>
                    <a:pt x="49" y="66"/>
                  </a:cubicBezTo>
                  <a:close/>
                  <a:moveTo>
                    <a:pt x="20" y="55"/>
                  </a:moveTo>
                  <a:cubicBezTo>
                    <a:pt x="20" y="56"/>
                    <a:pt x="19" y="58"/>
                    <a:pt x="17" y="58"/>
                  </a:cubicBezTo>
                  <a:cubicBezTo>
                    <a:pt x="16" y="58"/>
                    <a:pt x="14" y="56"/>
                    <a:pt x="14" y="55"/>
                  </a:cubicBezTo>
                  <a:cubicBezTo>
                    <a:pt x="14" y="53"/>
                    <a:pt x="16" y="52"/>
                    <a:pt x="17" y="52"/>
                  </a:cubicBezTo>
                  <a:cubicBezTo>
                    <a:pt x="19" y="52"/>
                    <a:pt x="20" y="53"/>
                    <a:pt x="20" y="55"/>
                  </a:cubicBezTo>
                  <a:close/>
                  <a:moveTo>
                    <a:pt x="37" y="59"/>
                  </a:moveTo>
                  <a:cubicBezTo>
                    <a:pt x="37" y="61"/>
                    <a:pt x="35" y="63"/>
                    <a:pt x="33" y="63"/>
                  </a:cubicBezTo>
                  <a:cubicBezTo>
                    <a:pt x="31" y="63"/>
                    <a:pt x="29" y="61"/>
                    <a:pt x="29" y="59"/>
                  </a:cubicBezTo>
                  <a:cubicBezTo>
                    <a:pt x="29" y="57"/>
                    <a:pt x="31" y="55"/>
                    <a:pt x="33" y="55"/>
                  </a:cubicBezTo>
                  <a:cubicBezTo>
                    <a:pt x="35" y="55"/>
                    <a:pt x="37" y="57"/>
                    <a:pt x="37" y="59"/>
                  </a:cubicBezTo>
                  <a:close/>
                  <a:moveTo>
                    <a:pt x="30" y="54"/>
                  </a:moveTo>
                  <a:cubicBezTo>
                    <a:pt x="30" y="56"/>
                    <a:pt x="29" y="57"/>
                    <a:pt x="27" y="57"/>
                  </a:cubicBezTo>
                  <a:cubicBezTo>
                    <a:pt x="25" y="57"/>
                    <a:pt x="23" y="56"/>
                    <a:pt x="23" y="54"/>
                  </a:cubicBezTo>
                  <a:cubicBezTo>
                    <a:pt x="23" y="52"/>
                    <a:pt x="25" y="50"/>
                    <a:pt x="27" y="50"/>
                  </a:cubicBezTo>
                  <a:cubicBezTo>
                    <a:pt x="29" y="50"/>
                    <a:pt x="30" y="52"/>
                    <a:pt x="30" y="54"/>
                  </a:cubicBezTo>
                  <a:close/>
                  <a:moveTo>
                    <a:pt x="26" y="49"/>
                  </a:moveTo>
                  <a:cubicBezTo>
                    <a:pt x="23" y="49"/>
                    <a:pt x="21" y="47"/>
                    <a:pt x="21" y="44"/>
                  </a:cubicBezTo>
                  <a:cubicBezTo>
                    <a:pt x="21" y="41"/>
                    <a:pt x="23" y="39"/>
                    <a:pt x="26" y="39"/>
                  </a:cubicBezTo>
                  <a:cubicBezTo>
                    <a:pt x="29" y="39"/>
                    <a:pt x="31" y="41"/>
                    <a:pt x="31" y="44"/>
                  </a:cubicBezTo>
                  <a:cubicBezTo>
                    <a:pt x="31" y="47"/>
                    <a:pt x="29" y="49"/>
                    <a:pt x="26" y="49"/>
                  </a:cubicBezTo>
                  <a:close/>
                  <a:moveTo>
                    <a:pt x="34" y="44"/>
                  </a:moveTo>
                  <a:cubicBezTo>
                    <a:pt x="34" y="43"/>
                    <a:pt x="35" y="41"/>
                    <a:pt x="37" y="41"/>
                  </a:cubicBezTo>
                  <a:cubicBezTo>
                    <a:pt x="38" y="41"/>
                    <a:pt x="40" y="43"/>
                    <a:pt x="40" y="44"/>
                  </a:cubicBezTo>
                  <a:cubicBezTo>
                    <a:pt x="40" y="46"/>
                    <a:pt x="38" y="47"/>
                    <a:pt x="37" y="47"/>
                  </a:cubicBezTo>
                  <a:cubicBezTo>
                    <a:pt x="35" y="47"/>
                    <a:pt x="34" y="46"/>
                    <a:pt x="34" y="44"/>
                  </a:cubicBezTo>
                  <a:close/>
                  <a:moveTo>
                    <a:pt x="37" y="51"/>
                  </a:moveTo>
                  <a:cubicBezTo>
                    <a:pt x="37" y="52"/>
                    <a:pt x="36" y="53"/>
                    <a:pt x="35" y="53"/>
                  </a:cubicBezTo>
                  <a:cubicBezTo>
                    <a:pt x="34" y="53"/>
                    <a:pt x="33" y="52"/>
                    <a:pt x="33" y="51"/>
                  </a:cubicBezTo>
                  <a:cubicBezTo>
                    <a:pt x="33" y="50"/>
                    <a:pt x="34" y="49"/>
                    <a:pt x="35" y="49"/>
                  </a:cubicBezTo>
                  <a:cubicBezTo>
                    <a:pt x="36" y="49"/>
                    <a:pt x="37" y="50"/>
                    <a:pt x="37" y="51"/>
                  </a:cubicBezTo>
                  <a:close/>
                  <a:moveTo>
                    <a:pt x="37" y="51"/>
                  </a:moveTo>
                  <a:cubicBezTo>
                    <a:pt x="37" y="51"/>
                    <a:pt x="37" y="51"/>
                    <a:pt x="37" y="51"/>
                  </a:cubicBezTo>
                </a:path>
              </a:pathLst>
            </a:custGeom>
            <a:solidFill>
              <a:schemeClr val="bg1"/>
            </a:solid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3099" name="Freeform 27"/>
            <p:cNvSpPr>
              <a:spLocks noEditPoints="1"/>
            </p:cNvSpPr>
            <p:nvPr/>
          </p:nvSpPr>
          <p:spPr bwMode="auto">
            <a:xfrm>
              <a:off x="7998" y="3955"/>
              <a:ext cx="887" cy="890"/>
            </a:xfrm>
            <a:custGeom>
              <a:avLst/>
              <a:gdLst/>
              <a:ahLst/>
              <a:cxnLst>
                <a:cxn ang="0">
                  <a:pos x="26" y="0"/>
                </a:cxn>
                <a:cxn ang="0">
                  <a:pos x="0" y="26"/>
                </a:cxn>
                <a:cxn ang="0">
                  <a:pos x="26" y="51"/>
                </a:cxn>
                <a:cxn ang="0">
                  <a:pos x="51" y="26"/>
                </a:cxn>
                <a:cxn ang="0">
                  <a:pos x="26" y="0"/>
                </a:cxn>
                <a:cxn ang="0">
                  <a:pos x="26" y="6"/>
                </a:cxn>
                <a:cxn ang="0">
                  <a:pos x="37" y="10"/>
                </a:cxn>
                <a:cxn ang="0">
                  <a:pos x="31" y="18"/>
                </a:cxn>
                <a:cxn ang="0">
                  <a:pos x="26" y="16"/>
                </a:cxn>
                <a:cxn ang="0">
                  <a:pos x="20" y="18"/>
                </a:cxn>
                <a:cxn ang="0">
                  <a:pos x="15" y="10"/>
                </a:cxn>
                <a:cxn ang="0">
                  <a:pos x="26" y="6"/>
                </a:cxn>
                <a:cxn ang="0">
                  <a:pos x="14" y="42"/>
                </a:cxn>
                <a:cxn ang="0">
                  <a:pos x="6" y="26"/>
                </a:cxn>
                <a:cxn ang="0">
                  <a:pos x="16" y="26"/>
                </a:cxn>
                <a:cxn ang="0">
                  <a:pos x="20" y="33"/>
                </a:cxn>
                <a:cxn ang="0">
                  <a:pos x="14" y="42"/>
                </a:cxn>
                <a:cxn ang="0">
                  <a:pos x="26" y="32"/>
                </a:cxn>
                <a:cxn ang="0">
                  <a:pos x="19" y="26"/>
                </a:cxn>
                <a:cxn ang="0">
                  <a:pos x="26" y="19"/>
                </a:cxn>
                <a:cxn ang="0">
                  <a:pos x="32" y="26"/>
                </a:cxn>
                <a:cxn ang="0">
                  <a:pos x="26" y="32"/>
                </a:cxn>
                <a:cxn ang="0">
                  <a:pos x="37" y="42"/>
                </a:cxn>
                <a:cxn ang="0">
                  <a:pos x="31" y="33"/>
                </a:cxn>
                <a:cxn ang="0">
                  <a:pos x="35" y="26"/>
                </a:cxn>
                <a:cxn ang="0">
                  <a:pos x="45" y="26"/>
                </a:cxn>
                <a:cxn ang="0">
                  <a:pos x="37" y="42"/>
                </a:cxn>
                <a:cxn ang="0">
                  <a:pos x="37" y="42"/>
                </a:cxn>
                <a:cxn ang="0">
                  <a:pos x="37" y="42"/>
                </a:cxn>
              </a:cxnLst>
              <a:rect l="0" t="0" r="r" b="b"/>
              <a:pathLst>
                <a:path w="51" h="51">
                  <a:moveTo>
                    <a:pt x="26" y="0"/>
                  </a:moveTo>
                  <a:cubicBezTo>
                    <a:pt x="11" y="0"/>
                    <a:pt x="0" y="11"/>
                    <a:pt x="0" y="26"/>
                  </a:cubicBezTo>
                  <a:cubicBezTo>
                    <a:pt x="0" y="40"/>
                    <a:pt x="11" y="51"/>
                    <a:pt x="26" y="51"/>
                  </a:cubicBezTo>
                  <a:cubicBezTo>
                    <a:pt x="40" y="51"/>
                    <a:pt x="51" y="40"/>
                    <a:pt x="51" y="26"/>
                  </a:cubicBezTo>
                  <a:cubicBezTo>
                    <a:pt x="51" y="11"/>
                    <a:pt x="40" y="0"/>
                    <a:pt x="26" y="0"/>
                  </a:cubicBezTo>
                  <a:close/>
                  <a:moveTo>
                    <a:pt x="26" y="6"/>
                  </a:moveTo>
                  <a:cubicBezTo>
                    <a:pt x="30" y="6"/>
                    <a:pt x="34" y="8"/>
                    <a:pt x="37" y="10"/>
                  </a:cubicBezTo>
                  <a:cubicBezTo>
                    <a:pt x="31" y="18"/>
                    <a:pt x="31" y="18"/>
                    <a:pt x="31" y="18"/>
                  </a:cubicBezTo>
                  <a:cubicBezTo>
                    <a:pt x="30" y="17"/>
                    <a:pt x="28" y="16"/>
                    <a:pt x="26" y="16"/>
                  </a:cubicBezTo>
                  <a:cubicBezTo>
                    <a:pt x="24" y="16"/>
                    <a:pt x="22" y="17"/>
                    <a:pt x="20" y="18"/>
                  </a:cubicBezTo>
                  <a:cubicBezTo>
                    <a:pt x="15" y="10"/>
                    <a:pt x="15" y="10"/>
                    <a:pt x="15" y="10"/>
                  </a:cubicBezTo>
                  <a:cubicBezTo>
                    <a:pt x="18" y="8"/>
                    <a:pt x="22" y="6"/>
                    <a:pt x="26" y="6"/>
                  </a:cubicBezTo>
                  <a:close/>
                  <a:moveTo>
                    <a:pt x="14" y="42"/>
                  </a:moveTo>
                  <a:cubicBezTo>
                    <a:pt x="9" y="38"/>
                    <a:pt x="6" y="32"/>
                    <a:pt x="6" y="26"/>
                  </a:cubicBezTo>
                  <a:cubicBezTo>
                    <a:pt x="16" y="26"/>
                    <a:pt x="16" y="26"/>
                    <a:pt x="16" y="26"/>
                  </a:cubicBezTo>
                  <a:cubicBezTo>
                    <a:pt x="16" y="29"/>
                    <a:pt x="18" y="32"/>
                    <a:pt x="20" y="33"/>
                  </a:cubicBezTo>
                  <a:lnTo>
                    <a:pt x="14" y="42"/>
                  </a:lnTo>
                  <a:close/>
                  <a:moveTo>
                    <a:pt x="26" y="32"/>
                  </a:moveTo>
                  <a:cubicBezTo>
                    <a:pt x="22" y="32"/>
                    <a:pt x="19" y="29"/>
                    <a:pt x="19" y="26"/>
                  </a:cubicBezTo>
                  <a:cubicBezTo>
                    <a:pt x="19" y="22"/>
                    <a:pt x="22" y="19"/>
                    <a:pt x="26" y="19"/>
                  </a:cubicBezTo>
                  <a:cubicBezTo>
                    <a:pt x="29" y="19"/>
                    <a:pt x="32" y="22"/>
                    <a:pt x="32" y="26"/>
                  </a:cubicBezTo>
                  <a:cubicBezTo>
                    <a:pt x="32" y="29"/>
                    <a:pt x="29" y="32"/>
                    <a:pt x="26" y="32"/>
                  </a:cubicBezTo>
                  <a:close/>
                  <a:moveTo>
                    <a:pt x="37" y="42"/>
                  </a:moveTo>
                  <a:cubicBezTo>
                    <a:pt x="31" y="33"/>
                    <a:pt x="31" y="33"/>
                    <a:pt x="31" y="33"/>
                  </a:cubicBezTo>
                  <a:cubicBezTo>
                    <a:pt x="34" y="32"/>
                    <a:pt x="35" y="29"/>
                    <a:pt x="35" y="26"/>
                  </a:cubicBezTo>
                  <a:cubicBezTo>
                    <a:pt x="45" y="26"/>
                    <a:pt x="45" y="26"/>
                    <a:pt x="45" y="26"/>
                  </a:cubicBezTo>
                  <a:cubicBezTo>
                    <a:pt x="45" y="32"/>
                    <a:pt x="42" y="38"/>
                    <a:pt x="37" y="42"/>
                  </a:cubicBezTo>
                  <a:close/>
                  <a:moveTo>
                    <a:pt x="37" y="42"/>
                  </a:moveTo>
                  <a:cubicBezTo>
                    <a:pt x="37" y="42"/>
                    <a:pt x="37" y="42"/>
                    <a:pt x="37" y="42"/>
                  </a:cubicBezTo>
                </a:path>
              </a:pathLst>
            </a:custGeom>
            <a:solidFill>
              <a:schemeClr val="bg1"/>
            </a:solidFill>
            <a:ln w="9525">
              <a:noFill/>
              <a:round/>
            </a:ln>
          </p:spPr>
          <p:txBody>
            <a:bodyPr vert="horz" wrap="square" lIns="91440" tIns="45720" rIns="91440" bIns="45720" numCol="1" anchor="t" anchorCtr="0" compatLnSpc="1"/>
            <a:lstStyle/>
            <a:p>
              <a:endParaRPr lang="en-US" sz="1200">
                <a:cs typeface="+mn-ea"/>
                <a:sym typeface="+mn-lt"/>
              </a:endParaRPr>
            </a:p>
          </p:txBody>
        </p:sp>
        <p:grpSp>
          <p:nvGrpSpPr>
            <p:cNvPr id="43" name="Group 42"/>
            <p:cNvGrpSpPr/>
            <p:nvPr/>
          </p:nvGrpSpPr>
          <p:grpSpPr>
            <a:xfrm>
              <a:off x="10225" y="6168"/>
              <a:ext cx="745" cy="1108"/>
              <a:chOff x="990600" y="1889126"/>
              <a:chExt cx="758825" cy="1128713"/>
            </a:xfrm>
            <a:solidFill>
              <a:schemeClr val="bg1"/>
            </a:solidFill>
          </p:grpSpPr>
          <p:sp>
            <p:nvSpPr>
              <p:cNvPr id="3103" name="Freeform 31"/>
              <p:cNvSpPr>
                <a:spLocks noEditPoints="1"/>
              </p:cNvSpPr>
              <p:nvPr/>
            </p:nvSpPr>
            <p:spPr bwMode="auto">
              <a:xfrm>
                <a:off x="990600" y="1889126"/>
                <a:ext cx="758825" cy="1128713"/>
              </a:xfrm>
              <a:custGeom>
                <a:avLst/>
                <a:gdLst/>
                <a:ahLst/>
                <a:cxnLst>
                  <a:cxn ang="0">
                    <a:pos x="100" y="0"/>
                  </a:cxn>
                  <a:cxn ang="0">
                    <a:pos x="0" y="100"/>
                  </a:cxn>
                  <a:cxn ang="0">
                    <a:pos x="100" y="298"/>
                  </a:cxn>
                  <a:cxn ang="0">
                    <a:pos x="199" y="100"/>
                  </a:cxn>
                  <a:cxn ang="0">
                    <a:pos x="100" y="0"/>
                  </a:cxn>
                  <a:cxn ang="0">
                    <a:pos x="100" y="171"/>
                  </a:cxn>
                  <a:cxn ang="0">
                    <a:pos x="27" y="98"/>
                  </a:cxn>
                  <a:cxn ang="0">
                    <a:pos x="100" y="26"/>
                  </a:cxn>
                  <a:cxn ang="0">
                    <a:pos x="172" y="98"/>
                  </a:cxn>
                  <a:cxn ang="0">
                    <a:pos x="100" y="171"/>
                  </a:cxn>
                  <a:cxn ang="0">
                    <a:pos x="100" y="171"/>
                  </a:cxn>
                  <a:cxn ang="0">
                    <a:pos x="100" y="171"/>
                  </a:cxn>
                </a:cxnLst>
                <a:rect l="0" t="0" r="r" b="b"/>
                <a:pathLst>
                  <a:path w="199" h="298">
                    <a:moveTo>
                      <a:pt x="100" y="0"/>
                    </a:moveTo>
                    <a:cubicBezTo>
                      <a:pt x="45" y="0"/>
                      <a:pt x="0" y="45"/>
                      <a:pt x="0" y="100"/>
                    </a:cubicBezTo>
                    <a:cubicBezTo>
                      <a:pt x="0" y="154"/>
                      <a:pt x="100" y="298"/>
                      <a:pt x="100" y="298"/>
                    </a:cubicBezTo>
                    <a:cubicBezTo>
                      <a:pt x="100" y="298"/>
                      <a:pt x="199" y="154"/>
                      <a:pt x="199" y="100"/>
                    </a:cubicBezTo>
                    <a:cubicBezTo>
                      <a:pt x="199" y="45"/>
                      <a:pt x="154" y="0"/>
                      <a:pt x="100" y="0"/>
                    </a:cubicBezTo>
                    <a:close/>
                    <a:moveTo>
                      <a:pt x="100" y="171"/>
                    </a:moveTo>
                    <a:cubicBezTo>
                      <a:pt x="59" y="171"/>
                      <a:pt x="27" y="138"/>
                      <a:pt x="27" y="98"/>
                    </a:cubicBezTo>
                    <a:cubicBezTo>
                      <a:pt x="27" y="58"/>
                      <a:pt x="59" y="26"/>
                      <a:pt x="100" y="26"/>
                    </a:cubicBezTo>
                    <a:cubicBezTo>
                      <a:pt x="140" y="26"/>
                      <a:pt x="172" y="58"/>
                      <a:pt x="172" y="98"/>
                    </a:cubicBezTo>
                    <a:cubicBezTo>
                      <a:pt x="172" y="138"/>
                      <a:pt x="140" y="171"/>
                      <a:pt x="100" y="171"/>
                    </a:cubicBezTo>
                    <a:close/>
                    <a:moveTo>
                      <a:pt x="100" y="171"/>
                    </a:moveTo>
                    <a:cubicBezTo>
                      <a:pt x="100" y="171"/>
                      <a:pt x="100" y="171"/>
                      <a:pt x="100" y="171"/>
                    </a:cubicBezTo>
                  </a:path>
                </a:pathLst>
              </a:custGeom>
              <a:grp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3104" name="Freeform 32"/>
              <p:cNvSpPr>
                <a:spLocks noEditPoints="1"/>
              </p:cNvSpPr>
              <p:nvPr/>
            </p:nvSpPr>
            <p:spPr bwMode="auto">
              <a:xfrm>
                <a:off x="1212850" y="2105026"/>
                <a:ext cx="315913" cy="309563"/>
              </a:xfrm>
              <a:custGeom>
                <a:avLst/>
                <a:gdLst/>
                <a:ahLst/>
                <a:cxnLst>
                  <a:cxn ang="0">
                    <a:pos x="141" y="0"/>
                  </a:cxn>
                  <a:cxn ang="0">
                    <a:pos x="57" y="0"/>
                  </a:cxn>
                  <a:cxn ang="0">
                    <a:pos x="57" y="57"/>
                  </a:cxn>
                  <a:cxn ang="0">
                    <a:pos x="0" y="57"/>
                  </a:cxn>
                  <a:cxn ang="0">
                    <a:pos x="0" y="140"/>
                  </a:cxn>
                  <a:cxn ang="0">
                    <a:pos x="57" y="140"/>
                  </a:cxn>
                  <a:cxn ang="0">
                    <a:pos x="57" y="195"/>
                  </a:cxn>
                  <a:cxn ang="0">
                    <a:pos x="141" y="195"/>
                  </a:cxn>
                  <a:cxn ang="0">
                    <a:pos x="141" y="140"/>
                  </a:cxn>
                  <a:cxn ang="0">
                    <a:pos x="199" y="140"/>
                  </a:cxn>
                  <a:cxn ang="0">
                    <a:pos x="199" y="57"/>
                  </a:cxn>
                  <a:cxn ang="0">
                    <a:pos x="141" y="57"/>
                  </a:cxn>
                  <a:cxn ang="0">
                    <a:pos x="141" y="0"/>
                  </a:cxn>
                  <a:cxn ang="0">
                    <a:pos x="141" y="0"/>
                  </a:cxn>
                  <a:cxn ang="0">
                    <a:pos x="141" y="0"/>
                  </a:cxn>
                </a:cxnLst>
                <a:rect l="0" t="0" r="r" b="b"/>
                <a:pathLst>
                  <a:path w="199" h="195">
                    <a:moveTo>
                      <a:pt x="141" y="0"/>
                    </a:moveTo>
                    <a:lnTo>
                      <a:pt x="57" y="0"/>
                    </a:lnTo>
                    <a:lnTo>
                      <a:pt x="57" y="57"/>
                    </a:lnTo>
                    <a:lnTo>
                      <a:pt x="0" y="57"/>
                    </a:lnTo>
                    <a:lnTo>
                      <a:pt x="0" y="140"/>
                    </a:lnTo>
                    <a:lnTo>
                      <a:pt x="57" y="140"/>
                    </a:lnTo>
                    <a:lnTo>
                      <a:pt x="57" y="195"/>
                    </a:lnTo>
                    <a:lnTo>
                      <a:pt x="141" y="195"/>
                    </a:lnTo>
                    <a:lnTo>
                      <a:pt x="141" y="140"/>
                    </a:lnTo>
                    <a:lnTo>
                      <a:pt x="199" y="140"/>
                    </a:lnTo>
                    <a:lnTo>
                      <a:pt x="199" y="57"/>
                    </a:lnTo>
                    <a:lnTo>
                      <a:pt x="141" y="57"/>
                    </a:lnTo>
                    <a:lnTo>
                      <a:pt x="141" y="0"/>
                    </a:lnTo>
                    <a:close/>
                    <a:moveTo>
                      <a:pt x="141" y="0"/>
                    </a:moveTo>
                    <a:lnTo>
                      <a:pt x="141" y="0"/>
                    </a:lnTo>
                    <a:close/>
                  </a:path>
                </a:pathLst>
              </a:custGeom>
              <a:grpFill/>
              <a:ln w="9525">
                <a:noFill/>
                <a:round/>
              </a:ln>
            </p:spPr>
            <p:txBody>
              <a:bodyPr vert="horz" wrap="square" lIns="91440" tIns="45720" rIns="91440" bIns="45720" numCol="1" anchor="t" anchorCtr="0" compatLnSpc="1"/>
              <a:lstStyle/>
              <a:p>
                <a:endParaRPr lang="en-US" sz="1200">
                  <a:cs typeface="+mn-ea"/>
                  <a:sym typeface="+mn-lt"/>
                </a:endParaRPr>
              </a:p>
            </p:txBody>
          </p:sp>
          <p:sp>
            <p:nvSpPr>
              <p:cNvPr id="3105" name="Freeform 33"/>
              <p:cNvSpPr>
                <a:spLocks noEditPoints="1"/>
              </p:cNvSpPr>
              <p:nvPr/>
            </p:nvSpPr>
            <p:spPr bwMode="auto">
              <a:xfrm>
                <a:off x="1212850" y="2105026"/>
                <a:ext cx="315913" cy="309563"/>
              </a:xfrm>
              <a:custGeom>
                <a:avLst/>
                <a:gdLst/>
                <a:ahLst/>
                <a:cxnLst>
                  <a:cxn ang="0">
                    <a:pos x="141" y="0"/>
                  </a:cxn>
                  <a:cxn ang="0">
                    <a:pos x="57" y="0"/>
                  </a:cxn>
                  <a:cxn ang="0">
                    <a:pos x="57" y="57"/>
                  </a:cxn>
                  <a:cxn ang="0">
                    <a:pos x="0" y="57"/>
                  </a:cxn>
                  <a:cxn ang="0">
                    <a:pos x="0" y="140"/>
                  </a:cxn>
                  <a:cxn ang="0">
                    <a:pos x="57" y="140"/>
                  </a:cxn>
                  <a:cxn ang="0">
                    <a:pos x="57" y="195"/>
                  </a:cxn>
                  <a:cxn ang="0">
                    <a:pos x="141" y="195"/>
                  </a:cxn>
                  <a:cxn ang="0">
                    <a:pos x="141" y="140"/>
                  </a:cxn>
                  <a:cxn ang="0">
                    <a:pos x="199" y="140"/>
                  </a:cxn>
                  <a:cxn ang="0">
                    <a:pos x="199" y="57"/>
                  </a:cxn>
                  <a:cxn ang="0">
                    <a:pos x="141" y="57"/>
                  </a:cxn>
                  <a:cxn ang="0">
                    <a:pos x="141" y="0"/>
                  </a:cxn>
                  <a:cxn ang="0">
                    <a:pos x="141" y="0"/>
                  </a:cxn>
                  <a:cxn ang="0">
                    <a:pos x="141" y="0"/>
                  </a:cxn>
                </a:cxnLst>
                <a:rect l="0" t="0" r="r" b="b"/>
                <a:pathLst>
                  <a:path w="199" h="195">
                    <a:moveTo>
                      <a:pt x="141" y="0"/>
                    </a:moveTo>
                    <a:lnTo>
                      <a:pt x="57" y="0"/>
                    </a:lnTo>
                    <a:lnTo>
                      <a:pt x="57" y="57"/>
                    </a:lnTo>
                    <a:lnTo>
                      <a:pt x="0" y="57"/>
                    </a:lnTo>
                    <a:lnTo>
                      <a:pt x="0" y="140"/>
                    </a:lnTo>
                    <a:lnTo>
                      <a:pt x="57" y="140"/>
                    </a:lnTo>
                    <a:lnTo>
                      <a:pt x="57" y="195"/>
                    </a:lnTo>
                    <a:lnTo>
                      <a:pt x="141" y="195"/>
                    </a:lnTo>
                    <a:lnTo>
                      <a:pt x="141" y="140"/>
                    </a:lnTo>
                    <a:lnTo>
                      <a:pt x="199" y="140"/>
                    </a:lnTo>
                    <a:lnTo>
                      <a:pt x="199" y="57"/>
                    </a:lnTo>
                    <a:lnTo>
                      <a:pt x="141" y="57"/>
                    </a:lnTo>
                    <a:lnTo>
                      <a:pt x="141" y="0"/>
                    </a:lnTo>
                    <a:moveTo>
                      <a:pt x="141" y="0"/>
                    </a:moveTo>
                    <a:lnTo>
                      <a:pt x="141" y="0"/>
                    </a:lnTo>
                  </a:path>
                </a:pathLst>
              </a:custGeom>
              <a:grpFill/>
              <a:ln w="9525">
                <a:noFill/>
                <a:round/>
              </a:ln>
            </p:spPr>
            <p:txBody>
              <a:bodyPr vert="horz" wrap="square" lIns="91440" tIns="45720" rIns="91440" bIns="45720" numCol="1" anchor="t" anchorCtr="0" compatLnSpc="1"/>
              <a:lstStyle/>
              <a:p>
                <a:endParaRPr lang="en-US" sz="1200">
                  <a:cs typeface="+mn-ea"/>
                  <a:sym typeface="+mn-lt"/>
                </a:endParaRPr>
              </a:p>
            </p:txBody>
          </p:sp>
        </p:grpSp>
        <p:sp>
          <p:nvSpPr>
            <p:cNvPr id="44" name="Text Placeholder 3"/>
            <p:cNvSpPr txBox="1"/>
            <p:nvPr/>
          </p:nvSpPr>
          <p:spPr>
            <a:xfrm>
              <a:off x="7282" y="5442"/>
              <a:ext cx="716" cy="511"/>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600" i="0" u="none" strike="noStrike" kern="1200" cap="none" spc="0" normalizeH="0" baseline="0" noProof="0" dirty="0" smtClean="0">
                  <a:ln>
                    <a:noFill/>
                  </a:ln>
                  <a:solidFill>
                    <a:schemeClr val="bg1"/>
                  </a:solidFill>
                  <a:effectLst/>
                  <a:uLnTx/>
                  <a:uFillTx/>
                  <a:cs typeface="+mn-ea"/>
                  <a:sym typeface="+mn-lt"/>
                </a:rPr>
                <a:t>01</a:t>
              </a:r>
            </a:p>
          </p:txBody>
        </p:sp>
        <p:sp>
          <p:nvSpPr>
            <p:cNvPr id="45" name="Text Placeholder 3"/>
            <p:cNvSpPr txBox="1"/>
            <p:nvPr/>
          </p:nvSpPr>
          <p:spPr>
            <a:xfrm>
              <a:off x="9110" y="3254"/>
              <a:ext cx="540" cy="511"/>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eaLnBrk="1" fontAlgn="auto" latinLnBrk="0" hangingPunct="1">
                <a:lnSpc>
                  <a:spcPct val="100000"/>
                </a:lnSpc>
                <a:spcBef>
                  <a:spcPct val="20000"/>
                </a:spcBef>
                <a:spcAft>
                  <a:spcPts val="0"/>
                </a:spcAft>
                <a:buClrTx/>
                <a:buSzTx/>
                <a:buFont typeface="Arial" panose="020B0604020202020204" pitchFamily="34" charset="0"/>
                <a:buNone/>
                <a:defRPr/>
              </a:pPr>
              <a:r>
                <a:rPr lang="en-US" sz="1600" dirty="0" smtClean="0">
                  <a:solidFill>
                    <a:schemeClr val="bg1"/>
                  </a:solidFill>
                  <a:cs typeface="+mn-ea"/>
                  <a:sym typeface="+mn-lt"/>
                </a:rPr>
                <a:t>02</a:t>
              </a:r>
              <a:endParaRPr kumimoji="0" lang="en-US" sz="1600" i="0" u="none" strike="noStrike" kern="1200" cap="none" spc="0" normalizeH="0" baseline="0" noProof="0" dirty="0" smtClean="0">
                <a:ln>
                  <a:noFill/>
                </a:ln>
                <a:solidFill>
                  <a:schemeClr val="bg1"/>
                </a:solidFill>
                <a:effectLst/>
                <a:uLnTx/>
                <a:uFillTx/>
                <a:cs typeface="+mn-ea"/>
                <a:sym typeface="+mn-lt"/>
              </a:endParaRPr>
            </a:p>
          </p:txBody>
        </p:sp>
        <p:sp>
          <p:nvSpPr>
            <p:cNvPr id="46" name="Text Placeholder 3"/>
            <p:cNvSpPr txBox="1"/>
            <p:nvPr/>
          </p:nvSpPr>
          <p:spPr>
            <a:xfrm>
              <a:off x="11291" y="5181"/>
              <a:ext cx="540" cy="511"/>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eaLnBrk="1" fontAlgn="auto" latinLnBrk="0" hangingPunct="1">
                <a:lnSpc>
                  <a:spcPct val="100000"/>
                </a:lnSpc>
                <a:spcBef>
                  <a:spcPct val="20000"/>
                </a:spcBef>
                <a:spcAft>
                  <a:spcPts val="0"/>
                </a:spcAft>
                <a:buClrTx/>
                <a:buSzTx/>
                <a:buFont typeface="Arial" panose="020B0604020202020204" pitchFamily="34" charset="0"/>
                <a:buNone/>
                <a:defRPr/>
              </a:pPr>
              <a:r>
                <a:rPr lang="en-US" sz="1600" dirty="0" smtClean="0">
                  <a:solidFill>
                    <a:schemeClr val="bg1"/>
                  </a:solidFill>
                  <a:cs typeface="+mn-ea"/>
                  <a:sym typeface="+mn-lt"/>
                </a:rPr>
                <a:t>03</a:t>
              </a:r>
              <a:endParaRPr kumimoji="0" lang="en-US" sz="1600" i="0" u="none" strike="noStrike" kern="1200" cap="none" spc="0" normalizeH="0" baseline="0" noProof="0" dirty="0" smtClean="0">
                <a:ln>
                  <a:noFill/>
                </a:ln>
                <a:solidFill>
                  <a:schemeClr val="bg1"/>
                </a:solidFill>
                <a:effectLst/>
                <a:uLnTx/>
                <a:uFillTx/>
                <a:cs typeface="+mn-ea"/>
                <a:sym typeface="+mn-lt"/>
              </a:endParaRPr>
            </a:p>
          </p:txBody>
        </p:sp>
        <p:sp>
          <p:nvSpPr>
            <p:cNvPr id="47" name="Text Placeholder 3"/>
            <p:cNvSpPr txBox="1"/>
            <p:nvPr/>
          </p:nvSpPr>
          <p:spPr>
            <a:xfrm>
              <a:off x="9390" y="7300"/>
              <a:ext cx="548" cy="511"/>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eaLnBrk="1" fontAlgn="auto" latinLnBrk="0" hangingPunct="1">
                <a:lnSpc>
                  <a:spcPct val="100000"/>
                </a:lnSpc>
                <a:spcBef>
                  <a:spcPct val="20000"/>
                </a:spcBef>
                <a:spcAft>
                  <a:spcPts val="0"/>
                </a:spcAft>
                <a:buClrTx/>
                <a:buSzTx/>
                <a:buFont typeface="Arial" panose="020B0604020202020204" pitchFamily="34" charset="0"/>
                <a:buNone/>
                <a:defRPr/>
              </a:pPr>
              <a:r>
                <a:rPr lang="en-US" sz="1600" dirty="0" smtClean="0">
                  <a:solidFill>
                    <a:schemeClr val="bg1"/>
                  </a:solidFill>
                  <a:cs typeface="+mn-ea"/>
                  <a:sym typeface="+mn-lt"/>
                </a:rPr>
                <a:t>04</a:t>
              </a:r>
              <a:endParaRPr kumimoji="0" lang="en-US" sz="1600" i="0" u="none" strike="noStrike" kern="1200" cap="none" spc="0" normalizeH="0" baseline="0" noProof="0" dirty="0" smtClean="0">
                <a:ln>
                  <a:noFill/>
                </a:ln>
                <a:solidFill>
                  <a:schemeClr val="bg1"/>
                </a:solidFill>
                <a:effectLst/>
                <a:uLnTx/>
                <a:uFillTx/>
                <a:cs typeface="+mn-ea"/>
                <a:sym typeface="+mn-lt"/>
              </a:endParaRPr>
            </a:p>
          </p:txBody>
        </p:sp>
      </p:grpSp>
      <p:grpSp>
        <p:nvGrpSpPr>
          <p:cNvPr id="9" name="组合 8"/>
          <p:cNvGrpSpPr/>
          <p:nvPr/>
        </p:nvGrpSpPr>
        <p:grpSpPr>
          <a:xfrm>
            <a:off x="2207895" y="1845310"/>
            <a:ext cx="2571750" cy="1363345"/>
            <a:chOff x="3136" y="6071"/>
            <a:chExt cx="4050" cy="2147"/>
          </a:xfrm>
        </p:grpSpPr>
        <p:sp>
          <p:nvSpPr>
            <p:cNvPr id="10" name="TextBox 63"/>
            <p:cNvSpPr txBox="1"/>
            <p:nvPr/>
          </p:nvSpPr>
          <p:spPr>
            <a:xfrm>
              <a:off x="5540" y="6071"/>
              <a:ext cx="1646" cy="559"/>
            </a:xfrm>
            <a:prstGeom prst="rect">
              <a:avLst/>
            </a:prstGeom>
            <a:noFill/>
          </p:spPr>
          <p:txBody>
            <a:bodyPr wrap="none" lIns="107972" tIns="53987" rIns="107972" bIns="53987" rtlCol="0">
              <a:spAutoFit/>
            </a:bodyPr>
            <a:lstStyle/>
            <a:p>
              <a:pPr algn="l"/>
              <a:r>
                <a:rPr lang="zh-CN" altLang="id-ID" sz="1600" b="1" dirty="0">
                  <a:solidFill>
                    <a:srgbClr val="0070C0"/>
                  </a:solidFill>
                  <a:cs typeface="+mn-ea"/>
                  <a:sym typeface="+mn-lt"/>
                </a:rPr>
                <a:t>个体防护</a:t>
              </a:r>
            </a:p>
          </p:txBody>
        </p:sp>
        <p:sp>
          <p:nvSpPr>
            <p:cNvPr id="11" name="TextBox 64"/>
            <p:cNvSpPr txBox="1"/>
            <p:nvPr/>
          </p:nvSpPr>
          <p:spPr>
            <a:xfrm>
              <a:off x="3136" y="6522"/>
              <a:ext cx="4024" cy="1696"/>
            </a:xfrm>
            <a:prstGeom prst="rect">
              <a:avLst/>
            </a:prstGeom>
            <a:noFill/>
          </p:spPr>
          <p:txBody>
            <a:bodyPr wrap="square" lIns="107972" tIns="53987" rIns="107972" bIns="53987" rtlCol="0">
              <a:spAutoFit/>
            </a:bodyPr>
            <a:lstStyle/>
            <a:p>
              <a:pPr algn="r" fontAlgn="auto">
                <a:lnSpc>
                  <a:spcPct val="150000"/>
                </a:lnSpc>
              </a:pPr>
              <a:r>
                <a:rPr lang="zh-CN" altLang="en-US" sz="1400" dirty="0">
                  <a:solidFill>
                    <a:schemeClr val="tx1">
                      <a:lumMod val="75000"/>
                      <a:lumOff val="25000"/>
                    </a:schemeClr>
                  </a:solidFill>
                  <a:cs typeface="+mn-ea"/>
                  <a:sym typeface="+mn-lt"/>
                </a:rPr>
                <a:t>振动作业工人应佩带双层衬垫无指手套或衬垫泡沫塑料的无指手套，以减振保暖</a:t>
              </a:r>
            </a:p>
          </p:txBody>
        </p:sp>
      </p:grpSp>
      <p:grpSp>
        <p:nvGrpSpPr>
          <p:cNvPr id="12" name="组合 11"/>
          <p:cNvGrpSpPr/>
          <p:nvPr/>
        </p:nvGrpSpPr>
        <p:grpSpPr>
          <a:xfrm>
            <a:off x="7536180" y="1845310"/>
            <a:ext cx="2555240" cy="1686560"/>
            <a:chOff x="3136" y="6071"/>
            <a:chExt cx="4024" cy="2656"/>
          </a:xfrm>
        </p:grpSpPr>
        <p:sp>
          <p:nvSpPr>
            <p:cNvPr id="13" name="TextBox 63"/>
            <p:cNvSpPr txBox="1"/>
            <p:nvPr/>
          </p:nvSpPr>
          <p:spPr>
            <a:xfrm>
              <a:off x="3136" y="6071"/>
              <a:ext cx="1646" cy="559"/>
            </a:xfrm>
            <a:prstGeom prst="rect">
              <a:avLst/>
            </a:prstGeom>
            <a:noFill/>
          </p:spPr>
          <p:txBody>
            <a:bodyPr wrap="none" lIns="107972" tIns="53987" rIns="107972" bIns="53987" rtlCol="0">
              <a:spAutoFit/>
            </a:bodyPr>
            <a:lstStyle/>
            <a:p>
              <a:pPr algn="l"/>
              <a:r>
                <a:rPr lang="zh-CN" altLang="id-ID" sz="1600" b="1" dirty="0">
                  <a:solidFill>
                    <a:srgbClr val="0070C0"/>
                  </a:solidFill>
                  <a:cs typeface="+mn-ea"/>
                  <a:sym typeface="+mn-lt"/>
                </a:rPr>
                <a:t>劳动制度</a:t>
              </a:r>
            </a:p>
          </p:txBody>
        </p:sp>
        <p:sp>
          <p:nvSpPr>
            <p:cNvPr id="14" name="TextBox 64"/>
            <p:cNvSpPr txBox="1"/>
            <p:nvPr/>
          </p:nvSpPr>
          <p:spPr>
            <a:xfrm>
              <a:off x="3136" y="6522"/>
              <a:ext cx="4024" cy="2205"/>
            </a:xfrm>
            <a:prstGeom prst="rect">
              <a:avLst/>
            </a:prstGeom>
            <a:noFill/>
          </p:spPr>
          <p:txBody>
            <a:bodyPr wrap="square" lIns="107972" tIns="53987" rIns="107972" bIns="53987" rtlCol="0">
              <a:spAutoFit/>
            </a:bodyPr>
            <a:lstStyle/>
            <a:p>
              <a:pPr algn="l" fontAlgn="auto">
                <a:lnSpc>
                  <a:spcPct val="150000"/>
                </a:lnSpc>
              </a:pPr>
              <a:r>
                <a:rPr lang="zh-CN" altLang="en-US" sz="1400" dirty="0">
                  <a:solidFill>
                    <a:schemeClr val="tx1">
                      <a:lumMod val="75000"/>
                      <a:lumOff val="25000"/>
                    </a:schemeClr>
                  </a:solidFill>
                  <a:cs typeface="+mn-ea"/>
                  <a:sym typeface="+mn-lt"/>
                </a:rPr>
                <a:t>按接触振动的强度和频率，订立工间休息及定期轮换制度，并对日接触振动时间给予一定限制</a:t>
              </a:r>
            </a:p>
          </p:txBody>
        </p:sp>
      </p:grpSp>
      <p:grpSp>
        <p:nvGrpSpPr>
          <p:cNvPr id="15" name="组合 14"/>
          <p:cNvGrpSpPr/>
          <p:nvPr/>
        </p:nvGrpSpPr>
        <p:grpSpPr>
          <a:xfrm>
            <a:off x="7392670" y="3855085"/>
            <a:ext cx="2555240" cy="1326515"/>
            <a:chOff x="3136" y="6071"/>
            <a:chExt cx="4024" cy="2089"/>
          </a:xfrm>
        </p:grpSpPr>
        <p:sp>
          <p:nvSpPr>
            <p:cNvPr id="16" name="TextBox 63"/>
            <p:cNvSpPr txBox="1"/>
            <p:nvPr/>
          </p:nvSpPr>
          <p:spPr>
            <a:xfrm>
              <a:off x="3136" y="6071"/>
              <a:ext cx="1646" cy="559"/>
            </a:xfrm>
            <a:prstGeom prst="rect">
              <a:avLst/>
            </a:prstGeom>
            <a:noFill/>
          </p:spPr>
          <p:txBody>
            <a:bodyPr wrap="none" lIns="107972" tIns="53987" rIns="107972" bIns="53987" rtlCol="0">
              <a:spAutoFit/>
            </a:bodyPr>
            <a:lstStyle/>
            <a:p>
              <a:pPr algn="l"/>
              <a:r>
                <a:rPr lang="zh-CN" altLang="id-ID" sz="1600" b="1" dirty="0">
                  <a:solidFill>
                    <a:srgbClr val="0070C0"/>
                  </a:solidFill>
                  <a:cs typeface="+mn-ea"/>
                  <a:sym typeface="+mn-lt"/>
                </a:rPr>
                <a:t>定期体检</a:t>
              </a:r>
            </a:p>
          </p:txBody>
        </p:sp>
        <p:sp>
          <p:nvSpPr>
            <p:cNvPr id="17" name="TextBox 64"/>
            <p:cNvSpPr txBox="1"/>
            <p:nvPr/>
          </p:nvSpPr>
          <p:spPr>
            <a:xfrm>
              <a:off x="3136" y="6522"/>
              <a:ext cx="4024" cy="1638"/>
            </a:xfrm>
            <a:prstGeom prst="rect">
              <a:avLst/>
            </a:prstGeom>
            <a:noFill/>
          </p:spPr>
          <p:txBody>
            <a:bodyPr wrap="square" lIns="107972" tIns="53987" rIns="107972" bIns="53987" rtlCol="0">
              <a:spAutoFit/>
            </a:bodyPr>
            <a:lstStyle/>
            <a:p>
              <a:pPr algn="l" fontAlgn="auto">
                <a:lnSpc>
                  <a:spcPct val="150000"/>
                </a:lnSpc>
              </a:pPr>
              <a:r>
                <a:rPr lang="zh-CN" altLang="en-US" sz="1400" dirty="0">
                  <a:solidFill>
                    <a:schemeClr val="tx1">
                      <a:lumMod val="75000"/>
                      <a:lumOff val="25000"/>
                    </a:schemeClr>
                  </a:solidFill>
                  <a:cs typeface="+mn-ea"/>
                  <a:sym typeface="+mn-lt"/>
                </a:rPr>
                <a:t>就业前和工作后定期进行体检以及时发现和处理受振动损伤职工，健康查体周期为2年/次</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linds(horizontal)">
                                      <p:cBhvr>
                                        <p:cTn id="11" dur="500"/>
                                        <p:tgtEl>
                                          <p:spTgt spid="9"/>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linds(horizontal)">
                                      <p:cBhvr>
                                        <p:cTn id="15" dur="500"/>
                                        <p:tgtEl>
                                          <p:spTgt spid="12"/>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linds(horizontal)">
                                      <p:cBhvr>
                                        <p:cTn id="19" dur="500"/>
                                        <p:tgtEl>
                                          <p:spTgt spid="15"/>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702" name="TextBox 6"/>
          <p:cNvSpPr/>
          <p:nvPr/>
        </p:nvSpPr>
        <p:spPr>
          <a:xfrm>
            <a:off x="983615" y="1629622"/>
            <a:ext cx="9617103" cy="1291590"/>
          </a:xfrm>
          <a:prstGeom prst="rect">
            <a:avLst/>
          </a:prstGeom>
          <a:noFill/>
          <a:ln w="9525">
            <a:noFill/>
          </a:ln>
        </p:spPr>
        <p:txBody>
          <a:bodyPr wrap="square" anchor="t">
            <a:spAutoFit/>
          </a:bodyPr>
          <a:lstStyle/>
          <a:p>
            <a:pPr marL="342900" indent="-342900" defTabSz="914400">
              <a:lnSpc>
                <a:spcPct val="150000"/>
              </a:lnSpc>
              <a:buClr>
                <a:srgbClr val="0070C0"/>
              </a:buClr>
              <a:buSzPct val="75000"/>
              <a:buFont typeface="Wingdings" panose="05000000000000000000" charset="0"/>
              <a:buChar char="l"/>
              <a:tabLst>
                <a:tab pos="3850005" algn="l"/>
              </a:tabLst>
            </a:pPr>
            <a:r>
              <a:rPr lang="zh-CN" altLang="en-US" sz="2000" b="1" dirty="0">
                <a:solidFill>
                  <a:srgbClr val="0070C0"/>
                </a:solidFill>
                <a:cs typeface="+mn-ea"/>
                <a:sym typeface="+mn-lt"/>
              </a:rPr>
              <a:t>高温</a:t>
            </a:r>
            <a:r>
              <a:rPr lang="zh-CN" altLang="en-US" sz="1600" dirty="0">
                <a:solidFill>
                  <a:schemeClr val="tx1">
                    <a:lumMod val="75000"/>
                    <a:lumOff val="25000"/>
                  </a:schemeClr>
                </a:solidFill>
                <a:cs typeface="+mn-ea"/>
                <a:sym typeface="+mn-lt"/>
              </a:rPr>
              <a:t>指最高气温达</a:t>
            </a:r>
            <a:r>
              <a:rPr lang="en-US" altLang="zh-CN" sz="1600" dirty="0">
                <a:solidFill>
                  <a:schemeClr val="tx1">
                    <a:lumMod val="75000"/>
                    <a:lumOff val="25000"/>
                  </a:schemeClr>
                </a:solidFill>
                <a:cs typeface="+mn-ea"/>
                <a:sym typeface="+mn-lt"/>
              </a:rPr>
              <a:t>35℃</a:t>
            </a:r>
            <a:r>
              <a:rPr lang="zh-CN" altLang="en-US" sz="1600" dirty="0">
                <a:solidFill>
                  <a:schemeClr val="tx1">
                    <a:lumMod val="75000"/>
                    <a:lumOff val="25000"/>
                  </a:schemeClr>
                </a:solidFill>
                <a:cs typeface="+mn-ea"/>
                <a:sym typeface="+mn-lt"/>
              </a:rPr>
              <a:t>以上的天气现象，连续高温酷暑造成人体不适，影响生理、心理健康，甚至引发病或疾死亡；高温作业是指在高气温或高温高湿或强热辐射条件下进行的作业，通常分为三种类型</a:t>
            </a:r>
            <a:r>
              <a:rPr lang="zh-CN" altLang="en-US" sz="1600" dirty="0">
                <a:solidFill>
                  <a:srgbClr val="0070C0"/>
                </a:solidFill>
                <a:cs typeface="+mn-ea"/>
                <a:sym typeface="+mn-lt"/>
              </a:rPr>
              <a:t>①高温、热辐射作业 ②高温、高湿作业 ③夏季露天作业  </a:t>
            </a:r>
          </a:p>
        </p:txBody>
      </p:sp>
      <p:sp>
        <p:nvSpPr>
          <p:cNvPr id="1050703" name="TextBox 6"/>
          <p:cNvSpPr/>
          <p:nvPr/>
        </p:nvSpPr>
        <p:spPr>
          <a:xfrm>
            <a:off x="983615" y="3141345"/>
            <a:ext cx="9617075" cy="1835150"/>
          </a:xfrm>
          <a:prstGeom prst="rect">
            <a:avLst/>
          </a:prstGeom>
          <a:noFill/>
          <a:ln w="9525">
            <a:noFill/>
          </a:ln>
        </p:spPr>
        <p:txBody>
          <a:bodyPr wrap="square" anchor="t">
            <a:spAutoFit/>
          </a:bodyPr>
          <a:lstStyle/>
          <a:p>
            <a:pPr marL="285750" indent="-285750">
              <a:lnSpc>
                <a:spcPts val="2720"/>
              </a:lnSpc>
              <a:buClr>
                <a:srgbClr val="0070C0"/>
              </a:buClr>
              <a:buFont typeface="Wingdings" panose="05000000000000000000" charset="0"/>
              <a:buChar char="l"/>
            </a:pPr>
            <a:r>
              <a:rPr lang="zh-CN" altLang="en-US" b="1" dirty="0">
                <a:solidFill>
                  <a:srgbClr val="0070C0"/>
                </a:solidFill>
                <a:cs typeface="+mn-ea"/>
                <a:sym typeface="+mn-lt"/>
              </a:rPr>
              <a:t>日射病</a:t>
            </a:r>
            <a:r>
              <a:rPr lang="zh-CN" altLang="en-US" sz="1600" dirty="0">
                <a:solidFill>
                  <a:schemeClr val="tx1">
                    <a:lumMod val="75000"/>
                    <a:lumOff val="25000"/>
                  </a:schemeClr>
                </a:solidFill>
                <a:cs typeface="+mn-ea"/>
                <a:sym typeface="+mn-lt"/>
              </a:rPr>
              <a:t>高温辐射直接作用与人的头部引发的。从而使人产生剧烈的头痛、头晕、眼花、耳鸣、恶心、呕吐等症状。</a:t>
            </a:r>
          </a:p>
          <a:p>
            <a:pPr marL="285750" indent="-285750">
              <a:lnSpc>
                <a:spcPts val="2720"/>
              </a:lnSpc>
              <a:buClr>
                <a:srgbClr val="0070C0"/>
              </a:buClr>
              <a:buFont typeface="Wingdings" panose="05000000000000000000" charset="0"/>
              <a:buChar char="l"/>
            </a:pPr>
            <a:r>
              <a:rPr lang="zh-CN" altLang="en-US" b="1" dirty="0">
                <a:solidFill>
                  <a:srgbClr val="0070C0"/>
                </a:solidFill>
                <a:cs typeface="+mn-ea"/>
                <a:sym typeface="+mn-lt"/>
              </a:rPr>
              <a:t>中暑</a:t>
            </a:r>
            <a:r>
              <a:rPr lang="zh-CN" altLang="en-US" sz="1600" dirty="0">
                <a:solidFill>
                  <a:schemeClr val="tx1">
                    <a:lumMod val="75000"/>
                    <a:lumOff val="25000"/>
                  </a:schemeClr>
                </a:solidFill>
                <a:cs typeface="+mn-ea"/>
                <a:sym typeface="+mn-lt"/>
              </a:rPr>
              <a:t>大量出汗而皮肤发凉，面色苍白或发红；脉搏微弱；体温有可能保持正常或升高；昏迷，呕吐，疲惫无力或头痛等  </a:t>
            </a:r>
          </a:p>
          <a:p>
            <a:pPr marL="285750" indent="-285750">
              <a:lnSpc>
                <a:spcPts val="2720"/>
              </a:lnSpc>
              <a:buClr>
                <a:srgbClr val="0070C0"/>
              </a:buClr>
              <a:buFont typeface="Wingdings" panose="05000000000000000000" charset="0"/>
              <a:buChar char="l"/>
            </a:pPr>
            <a:r>
              <a:rPr lang="zh-CN" altLang="en-US" b="1" dirty="0">
                <a:solidFill>
                  <a:srgbClr val="0070C0"/>
                </a:solidFill>
                <a:cs typeface="+mn-ea"/>
                <a:sym typeface="+mn-lt"/>
              </a:rPr>
              <a:t>急性疾病</a:t>
            </a:r>
            <a:r>
              <a:rPr lang="zh-CN" altLang="en-US" sz="1600" dirty="0">
                <a:solidFill>
                  <a:schemeClr val="tx1">
                    <a:lumMod val="75000"/>
                    <a:lumOff val="25000"/>
                  </a:schemeClr>
                </a:solidFill>
                <a:cs typeface="+mn-ea"/>
                <a:sym typeface="+mn-lt"/>
              </a:rPr>
              <a:t>皮肤红、热、干；脉搏快而微弱；呼吸快而微弱；有可能失去意识</a:t>
            </a:r>
          </a:p>
        </p:txBody>
      </p:sp>
      <p:sp>
        <p:nvSpPr>
          <p:cNvPr id="1050704" name="TextBox 6"/>
          <p:cNvSpPr/>
          <p:nvPr/>
        </p:nvSpPr>
        <p:spPr>
          <a:xfrm>
            <a:off x="983615" y="5158105"/>
            <a:ext cx="9545320" cy="787523"/>
          </a:xfrm>
          <a:prstGeom prst="rect">
            <a:avLst/>
          </a:prstGeom>
          <a:noFill/>
          <a:ln w="9525">
            <a:noFill/>
          </a:ln>
        </p:spPr>
        <p:txBody>
          <a:bodyPr wrap="square" anchor="t">
            <a:spAutoFit/>
          </a:bodyPr>
          <a:lstStyle/>
          <a:p>
            <a:pPr marL="285750" indent="-285750">
              <a:lnSpc>
                <a:spcPct val="150000"/>
              </a:lnSpc>
              <a:buClr>
                <a:srgbClr val="0070C0"/>
              </a:buClr>
              <a:buFont typeface="Wingdings" panose="05000000000000000000" charset="0"/>
              <a:buChar char="l"/>
            </a:pPr>
            <a:r>
              <a:rPr lang="zh-CN" altLang="en-US" sz="1600" dirty="0">
                <a:solidFill>
                  <a:schemeClr val="tx1">
                    <a:lumMod val="75000"/>
                    <a:lumOff val="25000"/>
                  </a:schemeClr>
                </a:solidFill>
                <a:cs typeface="+mn-ea"/>
                <a:sym typeface="+mn-lt"/>
              </a:rPr>
              <a:t>高温环境中体温调节中枢的兴奋性增高，由此引起的动作的准确性、协调性降低和反应速度减慢、注意力不集中等，容易造成工伤事故发生 </a:t>
            </a:r>
          </a:p>
        </p:txBody>
      </p:sp>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高温危害及控制</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709" name="矩形 3"/>
          <p:cNvSpPr/>
          <p:nvPr/>
        </p:nvSpPr>
        <p:spPr>
          <a:xfrm>
            <a:off x="731520" y="1505374"/>
            <a:ext cx="2740660" cy="418191"/>
          </a:xfrm>
          <a:prstGeom prst="rect">
            <a:avLst/>
          </a:prstGeom>
          <a:noFill/>
          <a:ln w="9525">
            <a:noFill/>
          </a:ln>
        </p:spPr>
        <p:txBody>
          <a:bodyPr wrap="square" anchor="t">
            <a:spAutoFit/>
          </a:bodyPr>
          <a:lstStyle/>
          <a:p>
            <a:pPr>
              <a:lnSpc>
                <a:spcPct val="150000"/>
              </a:lnSpc>
            </a:pPr>
            <a:endParaRPr lang="zh-CN" altLang="en-US" sz="1600" b="1">
              <a:solidFill>
                <a:schemeClr val="tx1">
                  <a:lumMod val="75000"/>
                  <a:lumOff val="25000"/>
                </a:schemeClr>
              </a:solidFill>
              <a:cs typeface="+mn-ea"/>
              <a:sym typeface="+mn-lt"/>
            </a:endParaRPr>
          </a:p>
        </p:txBody>
      </p:sp>
      <p:sp>
        <p:nvSpPr>
          <p:cNvPr id="1050712" name="任意多边形 8"/>
          <p:cNvSpPr/>
          <p:nvPr/>
        </p:nvSpPr>
        <p:spPr>
          <a:xfrm>
            <a:off x="3736340" y="1473200"/>
            <a:ext cx="6445885" cy="4181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noFill/>
          <a:ln w="9525">
            <a:noFill/>
          </a:ln>
        </p:spPr>
        <p:txBody>
          <a:bodyPr wrap="square" anchor="t">
            <a:spAutoFit/>
          </a:bodyPr>
          <a:lstStyle/>
          <a:p>
            <a:pPr>
              <a:lnSpc>
                <a:spcPct val="150000"/>
              </a:lnSpc>
            </a:pPr>
            <a:endParaRPr lang="zh-CN" altLang="en-US" sz="1600" b="1">
              <a:solidFill>
                <a:schemeClr val="tx1">
                  <a:lumMod val="75000"/>
                  <a:lumOff val="25000"/>
                </a:schemeClr>
              </a:solidFill>
              <a:cs typeface="+mn-ea"/>
              <a:sym typeface="+mn-lt"/>
            </a:endParaRPr>
          </a:p>
        </p:txBody>
      </p:sp>
      <p:grpSp>
        <p:nvGrpSpPr>
          <p:cNvPr id="16" name="组合 15"/>
          <p:cNvGrpSpPr/>
          <p:nvPr/>
        </p:nvGrpSpPr>
        <p:grpSpPr>
          <a:xfrm>
            <a:off x="1224280" y="1557020"/>
            <a:ext cx="8588375" cy="874395"/>
            <a:chOff x="1928" y="2452"/>
            <a:chExt cx="13525" cy="1377"/>
          </a:xfrm>
        </p:grpSpPr>
        <p:sp>
          <p:nvSpPr>
            <p:cNvPr id="1050711" name="五边形 4"/>
            <p:cNvSpPr/>
            <p:nvPr/>
          </p:nvSpPr>
          <p:spPr>
            <a:xfrm>
              <a:off x="1928" y="2864"/>
              <a:ext cx="3540" cy="628"/>
            </a:xfrm>
            <a:prstGeom prst="homePlate">
              <a:avLst>
                <a:gd name="adj" fmla="val 30537"/>
              </a:avLst>
            </a:prstGeom>
            <a:solidFill>
              <a:srgbClr val="0070C0"/>
            </a:solidFill>
            <a:ln w="9525">
              <a:noFill/>
            </a:ln>
          </p:spPr>
          <p:txBody>
            <a:bodyPr wrap="square" anchor="t">
              <a:spAutoFit/>
            </a:bodyPr>
            <a:lstStyle/>
            <a:p>
              <a:pPr algn="ctr" fontAlgn="auto">
                <a:lnSpc>
                  <a:spcPct val="100000"/>
                </a:lnSpc>
              </a:pPr>
              <a:r>
                <a:rPr lang="zh-CN" altLang="en-US" sz="2000" b="1" dirty="0">
                  <a:solidFill>
                    <a:schemeClr val="bg1"/>
                  </a:solidFill>
                  <a:cs typeface="+mn-ea"/>
                  <a:sym typeface="+mn-lt"/>
                </a:rPr>
                <a:t>工艺技术措施</a:t>
              </a:r>
            </a:p>
          </p:txBody>
        </p:sp>
        <p:sp>
          <p:nvSpPr>
            <p:cNvPr id="1050713" name="文本框 15"/>
            <p:cNvSpPr txBox="1"/>
            <p:nvPr/>
          </p:nvSpPr>
          <p:spPr>
            <a:xfrm>
              <a:off x="5884" y="2452"/>
              <a:ext cx="9569" cy="1377"/>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285750" indent="-285750">
                <a:buClr>
                  <a:srgbClr val="0070C0"/>
                </a:buClr>
                <a:buFont typeface="Arial" panose="020B0604020202020204" pitchFamily="34" charset="0"/>
                <a:buChar char="•"/>
              </a:pPr>
              <a:r>
                <a:rPr lang="zh-CN" altLang="en-US" sz="1800" b="0" dirty="0">
                  <a:latin typeface="+mn-lt"/>
                  <a:ea typeface="+mn-ea"/>
                  <a:cs typeface="+mn-ea"/>
                  <a:sym typeface="+mn-lt"/>
                </a:rPr>
                <a:t>减轻热源的影响、热屏蔽</a:t>
              </a:r>
            </a:p>
            <a:p>
              <a:pPr marL="285750" indent="-285750">
                <a:buClr>
                  <a:srgbClr val="0070C0"/>
                </a:buClr>
                <a:buFont typeface="Arial" panose="020B0604020202020204" pitchFamily="34" charset="0"/>
                <a:buChar char="•"/>
              </a:pPr>
              <a:r>
                <a:rPr lang="zh-CN" altLang="en-US" sz="1800" b="0" dirty="0">
                  <a:latin typeface="+mn-lt"/>
                  <a:ea typeface="+mn-ea"/>
                  <a:cs typeface="+mn-ea"/>
                  <a:sym typeface="+mn-lt"/>
                </a:rPr>
                <a:t>使用隔热材料；石棉、炉渣、泡沫砖等</a:t>
              </a:r>
            </a:p>
          </p:txBody>
        </p:sp>
      </p:grpSp>
      <p:grpSp>
        <p:nvGrpSpPr>
          <p:cNvPr id="706" name="组合 37"/>
          <p:cNvGrpSpPr/>
          <p:nvPr/>
        </p:nvGrpSpPr>
        <p:grpSpPr>
          <a:xfrm>
            <a:off x="1703811" y="9346974"/>
            <a:ext cx="9020763" cy="811459"/>
            <a:chOff x="1218940" y="3719818"/>
            <a:chExt cx="6765572" cy="608594"/>
          </a:xfrm>
        </p:grpSpPr>
        <p:sp>
          <p:nvSpPr>
            <p:cNvPr id="1050723" name="五边形 25"/>
            <p:cNvSpPr/>
            <p:nvPr/>
          </p:nvSpPr>
          <p:spPr>
            <a:xfrm>
              <a:off x="1218940" y="3776968"/>
              <a:ext cx="2061635" cy="313643"/>
            </a:xfrm>
            <a:prstGeom prst="homePlate">
              <a:avLst>
                <a:gd name="adj" fmla="val 30537"/>
              </a:avLst>
            </a:prstGeom>
            <a:noFill/>
            <a:ln w="9525">
              <a:noFill/>
            </a:ln>
          </p:spPr>
          <p:txBody>
            <a:bodyPr wrap="square" anchor="t">
              <a:spAutoFit/>
            </a:bodyPr>
            <a:lstStyle/>
            <a:p>
              <a:pPr>
                <a:lnSpc>
                  <a:spcPct val="150000"/>
                </a:lnSpc>
              </a:pPr>
              <a:endParaRPr lang="zh-CN" altLang="en-US" sz="1600" b="1">
                <a:solidFill>
                  <a:schemeClr val="tx1">
                    <a:lumMod val="75000"/>
                    <a:lumOff val="25000"/>
                  </a:schemeClr>
                </a:solidFill>
                <a:cs typeface="+mn-ea"/>
                <a:sym typeface="+mn-lt"/>
              </a:endParaRPr>
            </a:p>
          </p:txBody>
        </p:sp>
        <p:sp>
          <p:nvSpPr>
            <p:cNvPr id="1050724" name="任意多边形 28"/>
            <p:cNvSpPr/>
            <p:nvPr/>
          </p:nvSpPr>
          <p:spPr>
            <a:xfrm>
              <a:off x="3150058" y="3776968"/>
              <a:ext cx="4834454" cy="313643"/>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noFill/>
            <a:ln w="9525">
              <a:noFill/>
            </a:ln>
          </p:spPr>
          <p:txBody>
            <a:bodyPr wrap="square" anchor="t">
              <a:spAutoFit/>
            </a:bodyPr>
            <a:lstStyle/>
            <a:p>
              <a:pPr>
                <a:lnSpc>
                  <a:spcPct val="150000"/>
                </a:lnSpc>
              </a:pPr>
              <a:endParaRPr lang="zh-CN" altLang="en-US" sz="1600" b="1">
                <a:solidFill>
                  <a:schemeClr val="tx1">
                    <a:lumMod val="75000"/>
                    <a:lumOff val="25000"/>
                  </a:schemeClr>
                </a:solidFill>
                <a:cs typeface="+mn-ea"/>
                <a:sym typeface="+mn-lt"/>
              </a:endParaRPr>
            </a:p>
          </p:txBody>
        </p:sp>
        <p:sp>
          <p:nvSpPr>
            <p:cNvPr id="1050725" name="文本框 19"/>
            <p:cNvSpPr txBox="1"/>
            <p:nvPr/>
          </p:nvSpPr>
          <p:spPr>
            <a:xfrm>
              <a:off x="3608445" y="3719818"/>
              <a:ext cx="4375150" cy="313643"/>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sp>
          <p:nvSpPr>
            <p:cNvPr id="1050726" name="文本框 22"/>
            <p:cNvSpPr txBox="1"/>
            <p:nvPr/>
          </p:nvSpPr>
          <p:spPr>
            <a:xfrm>
              <a:off x="1440553" y="4014769"/>
              <a:ext cx="1741469" cy="313643"/>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endParaRPr lang="zh-CN" altLang="en-US" dirty="0">
                <a:latin typeface="+mn-lt"/>
                <a:ea typeface="+mn-ea"/>
                <a:cs typeface="+mn-ea"/>
                <a:sym typeface="+mn-lt"/>
              </a:endParaRPr>
            </a:p>
          </p:txBody>
        </p:sp>
      </p:grpSp>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高温危害及控制</a:t>
              </a:r>
            </a:p>
          </p:txBody>
        </p:sp>
      </p:grpSp>
      <p:sp>
        <p:nvSpPr>
          <p:cNvPr id="4" name="任意多边形 8"/>
          <p:cNvSpPr/>
          <p:nvPr/>
        </p:nvSpPr>
        <p:spPr>
          <a:xfrm>
            <a:off x="3736340" y="2636520"/>
            <a:ext cx="6445885" cy="4181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noFill/>
          <a:ln w="9525">
            <a:noFill/>
          </a:ln>
        </p:spPr>
        <p:txBody>
          <a:bodyPr wrap="square" anchor="t">
            <a:spAutoFit/>
          </a:bodyPr>
          <a:lstStyle/>
          <a:p>
            <a:pPr>
              <a:lnSpc>
                <a:spcPct val="150000"/>
              </a:lnSpc>
            </a:pPr>
            <a:endParaRPr lang="zh-CN" altLang="en-US" sz="1600" b="1">
              <a:solidFill>
                <a:schemeClr val="tx1">
                  <a:lumMod val="75000"/>
                  <a:lumOff val="25000"/>
                </a:schemeClr>
              </a:solidFill>
              <a:cs typeface="+mn-ea"/>
              <a:sym typeface="+mn-lt"/>
            </a:endParaRPr>
          </a:p>
        </p:txBody>
      </p:sp>
      <p:grpSp>
        <p:nvGrpSpPr>
          <p:cNvPr id="17" name="组合 16"/>
          <p:cNvGrpSpPr/>
          <p:nvPr/>
        </p:nvGrpSpPr>
        <p:grpSpPr>
          <a:xfrm>
            <a:off x="1224280" y="2682240"/>
            <a:ext cx="10024110" cy="1337310"/>
            <a:chOff x="1928" y="4224"/>
            <a:chExt cx="15786" cy="2106"/>
          </a:xfrm>
        </p:grpSpPr>
        <p:sp>
          <p:nvSpPr>
            <p:cNvPr id="3" name="五边形 4"/>
            <p:cNvSpPr/>
            <p:nvPr/>
          </p:nvSpPr>
          <p:spPr>
            <a:xfrm>
              <a:off x="1928" y="4963"/>
              <a:ext cx="3540" cy="628"/>
            </a:xfrm>
            <a:prstGeom prst="homePlate">
              <a:avLst>
                <a:gd name="adj" fmla="val 30537"/>
              </a:avLst>
            </a:prstGeom>
            <a:solidFill>
              <a:srgbClr val="0070C0"/>
            </a:solidFill>
            <a:ln w="9525">
              <a:noFill/>
            </a:ln>
          </p:spPr>
          <p:txBody>
            <a:bodyPr wrap="square" anchor="t">
              <a:spAutoFit/>
            </a:bodyPr>
            <a:lstStyle/>
            <a:p>
              <a:pPr algn="ctr" fontAlgn="auto">
                <a:lnSpc>
                  <a:spcPct val="100000"/>
                </a:lnSpc>
              </a:pPr>
              <a:r>
                <a:rPr lang="zh-CN" altLang="en-US" sz="2000" b="1" dirty="0">
                  <a:solidFill>
                    <a:schemeClr val="bg1"/>
                  </a:solidFill>
                  <a:cs typeface="+mn-ea"/>
                  <a:sym typeface="+mn-lt"/>
                </a:rPr>
                <a:t>通风降温</a:t>
              </a:r>
            </a:p>
          </p:txBody>
        </p:sp>
        <p:sp>
          <p:nvSpPr>
            <p:cNvPr id="8" name="文本框 15"/>
            <p:cNvSpPr txBox="1"/>
            <p:nvPr/>
          </p:nvSpPr>
          <p:spPr>
            <a:xfrm>
              <a:off x="5884" y="4224"/>
              <a:ext cx="11831" cy="2107"/>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285750" indent="-285750">
                <a:buClr>
                  <a:srgbClr val="0070C0"/>
                </a:buClr>
                <a:buFont typeface="Arial" panose="020B0604020202020204" pitchFamily="34" charset="0"/>
                <a:buChar char="•"/>
              </a:pPr>
              <a:r>
                <a:rPr lang="zh-CN" altLang="en-US" sz="1800" b="0" dirty="0">
                  <a:latin typeface="+mn-lt"/>
                  <a:ea typeface="+mn-ea"/>
                  <a:cs typeface="+mn-ea"/>
                  <a:sym typeface="+mn-lt"/>
                </a:rPr>
                <a:t>自然通风：如天窗、开敞式厂房，还可以在屋顶上装风帽</a:t>
              </a:r>
            </a:p>
            <a:p>
              <a:pPr marL="285750" indent="-285750">
                <a:buClr>
                  <a:srgbClr val="0070C0"/>
                </a:buClr>
                <a:buFont typeface="Arial" panose="020B0604020202020204" pitchFamily="34" charset="0"/>
                <a:buChar char="•"/>
              </a:pPr>
              <a:r>
                <a:rPr lang="zh-CN" altLang="en-US" sz="1800" b="0" dirty="0">
                  <a:latin typeface="+mn-lt"/>
                  <a:ea typeface="+mn-ea"/>
                  <a:cs typeface="+mn-ea"/>
                  <a:sym typeface="+mn-lt"/>
                </a:rPr>
                <a:t>机械式通风：如风扇、岗位送风</a:t>
              </a:r>
            </a:p>
            <a:p>
              <a:pPr marL="285750" indent="-285750">
                <a:buClr>
                  <a:srgbClr val="0070C0"/>
                </a:buClr>
                <a:buFont typeface="Arial" panose="020B0604020202020204" pitchFamily="34" charset="0"/>
                <a:buChar char="•"/>
              </a:pPr>
              <a:r>
                <a:rPr lang="zh-CN" altLang="en-US" sz="1800" b="0" dirty="0">
                  <a:latin typeface="+mn-lt"/>
                  <a:ea typeface="+mn-ea"/>
                  <a:cs typeface="+mn-ea"/>
                  <a:sym typeface="+mn-lt"/>
                </a:rPr>
                <a:t>安装空调</a:t>
              </a:r>
            </a:p>
          </p:txBody>
        </p:sp>
      </p:grpSp>
      <p:grpSp>
        <p:nvGrpSpPr>
          <p:cNvPr id="18" name="组合 17"/>
          <p:cNvGrpSpPr/>
          <p:nvPr/>
        </p:nvGrpSpPr>
        <p:grpSpPr>
          <a:xfrm>
            <a:off x="1224280" y="4248150"/>
            <a:ext cx="10024745" cy="874395"/>
            <a:chOff x="1928" y="6690"/>
            <a:chExt cx="15787" cy="1377"/>
          </a:xfrm>
        </p:grpSpPr>
        <p:sp>
          <p:nvSpPr>
            <p:cNvPr id="9" name="五边形 4"/>
            <p:cNvSpPr/>
            <p:nvPr/>
          </p:nvSpPr>
          <p:spPr>
            <a:xfrm>
              <a:off x="1928" y="7102"/>
              <a:ext cx="3540" cy="628"/>
            </a:xfrm>
            <a:prstGeom prst="homePlate">
              <a:avLst>
                <a:gd name="adj" fmla="val 30537"/>
              </a:avLst>
            </a:prstGeom>
            <a:solidFill>
              <a:srgbClr val="0070C0"/>
            </a:solidFill>
            <a:ln w="9525">
              <a:noFill/>
            </a:ln>
          </p:spPr>
          <p:txBody>
            <a:bodyPr wrap="square" anchor="t">
              <a:spAutoFit/>
            </a:bodyPr>
            <a:lstStyle/>
            <a:p>
              <a:pPr algn="ctr" fontAlgn="auto">
                <a:lnSpc>
                  <a:spcPct val="100000"/>
                </a:lnSpc>
              </a:pPr>
              <a:r>
                <a:rPr lang="zh-CN" altLang="en-US" sz="2000" b="1" dirty="0">
                  <a:solidFill>
                    <a:schemeClr val="bg1"/>
                  </a:solidFill>
                  <a:cs typeface="+mn-ea"/>
                  <a:sym typeface="+mn-lt"/>
                </a:rPr>
                <a:t>个人防护</a:t>
              </a:r>
            </a:p>
          </p:txBody>
        </p:sp>
        <p:sp>
          <p:nvSpPr>
            <p:cNvPr id="10" name="文本框 15"/>
            <p:cNvSpPr txBox="1"/>
            <p:nvPr/>
          </p:nvSpPr>
          <p:spPr>
            <a:xfrm>
              <a:off x="5884" y="6690"/>
              <a:ext cx="11831" cy="1377"/>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285750" indent="-285750">
                <a:buClr>
                  <a:srgbClr val="0070C0"/>
                </a:buClr>
                <a:buFont typeface="Arial" panose="020B0604020202020204" pitchFamily="34" charset="0"/>
                <a:buChar char="•"/>
              </a:pPr>
              <a:r>
                <a:rPr lang="zh-CN" altLang="en-US" sz="1800" b="0" dirty="0">
                  <a:latin typeface="+mn-lt"/>
                  <a:ea typeface="+mn-ea"/>
                  <a:cs typeface="+mn-ea"/>
                  <a:sym typeface="+mn-lt"/>
                </a:rPr>
                <a:t>个人防护用品：应采用结实、耐热，透气性好的织物制作工作服，并根据不同作业的需 求，供给工作帽、防护眼镜、面罩等</a:t>
              </a:r>
            </a:p>
          </p:txBody>
        </p:sp>
      </p:grpSp>
      <p:grpSp>
        <p:nvGrpSpPr>
          <p:cNvPr id="19" name="组合 18"/>
          <p:cNvGrpSpPr/>
          <p:nvPr/>
        </p:nvGrpSpPr>
        <p:grpSpPr>
          <a:xfrm>
            <a:off x="1224280" y="5165090"/>
            <a:ext cx="10024110" cy="1337310"/>
            <a:chOff x="1928" y="8134"/>
            <a:chExt cx="15786" cy="2106"/>
          </a:xfrm>
        </p:grpSpPr>
        <p:sp>
          <p:nvSpPr>
            <p:cNvPr id="11" name="五边形 4"/>
            <p:cNvSpPr/>
            <p:nvPr/>
          </p:nvSpPr>
          <p:spPr>
            <a:xfrm>
              <a:off x="1928" y="8874"/>
              <a:ext cx="3540" cy="628"/>
            </a:xfrm>
            <a:prstGeom prst="homePlate">
              <a:avLst>
                <a:gd name="adj" fmla="val 30537"/>
              </a:avLst>
            </a:prstGeom>
            <a:solidFill>
              <a:srgbClr val="0070C0"/>
            </a:solidFill>
            <a:ln w="9525">
              <a:noFill/>
            </a:ln>
          </p:spPr>
          <p:txBody>
            <a:bodyPr wrap="square" anchor="t">
              <a:spAutoFit/>
            </a:bodyPr>
            <a:lstStyle/>
            <a:p>
              <a:pPr algn="ctr" fontAlgn="auto">
                <a:lnSpc>
                  <a:spcPct val="100000"/>
                </a:lnSpc>
              </a:pPr>
              <a:r>
                <a:rPr lang="zh-CN" altLang="en-US" sz="2000" b="1" dirty="0">
                  <a:solidFill>
                    <a:schemeClr val="bg1"/>
                  </a:solidFill>
                  <a:cs typeface="+mn-ea"/>
                  <a:sym typeface="+mn-lt"/>
                </a:rPr>
                <a:t>健康监护</a:t>
              </a:r>
            </a:p>
          </p:txBody>
        </p:sp>
        <p:sp>
          <p:nvSpPr>
            <p:cNvPr id="12" name="文本框 15"/>
            <p:cNvSpPr txBox="1"/>
            <p:nvPr/>
          </p:nvSpPr>
          <p:spPr>
            <a:xfrm>
              <a:off x="5884" y="8134"/>
              <a:ext cx="11831" cy="2107"/>
            </a:xfrm>
            <a:prstGeom prst="rect">
              <a:avLst/>
            </a:prstGeom>
            <a:noFill/>
            <a:ln w="9525">
              <a:noFill/>
            </a:ln>
          </p:spPr>
          <p:txBody>
            <a:bodyPr wrap="square" anchor="t">
              <a:spAutoFit/>
            </a:bodyPr>
            <a:lstStyle>
              <a:defPPr>
                <a:defRPr lang="zh-CN"/>
              </a:defPPr>
              <a:lvl1pPr fontAlgn="auto">
                <a:lnSpc>
                  <a:spcPct val="150000"/>
                </a:lnSpc>
                <a:defRPr sz="16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285750" indent="-285750">
                <a:buClr>
                  <a:srgbClr val="0070C0"/>
                </a:buClr>
                <a:buFont typeface="Arial" panose="020B0604020202020204" pitchFamily="34" charset="0"/>
                <a:buChar char="•"/>
              </a:pPr>
              <a:r>
                <a:rPr lang="zh-CN" altLang="en-US" sz="1800" b="0" dirty="0">
                  <a:latin typeface="+mn-lt"/>
                  <a:ea typeface="+mn-ea"/>
                  <a:cs typeface="+mn-ea"/>
                  <a:sym typeface="+mn-lt"/>
                </a:rPr>
                <a:t>从预防的角度，要做好高温作业人员的就业前和入暑前体检，凡有心血管疾病，中枢神经系统疾病，消化系统疾病等高温禁忌症者，一般不宜从事高温作业，应给予适当的防治处理</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trips(downLeft)">
                                      <p:cBhvr>
                                        <p:cTn id="7" dur="500"/>
                                        <p:tgtEl>
                                          <p:spTgt spid="16"/>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strips(downLeft)">
                                      <p:cBhvr>
                                        <p:cTn id="11" dur="500"/>
                                        <p:tgtEl>
                                          <p:spTgt spid="17"/>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strips(downLeft)">
                                      <p:cBhvr>
                                        <p:cTn id="15" dur="500"/>
                                        <p:tgtEl>
                                          <p:spTgt spid="18"/>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strips(down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82370" y="1591945"/>
            <a:ext cx="9385935" cy="480060"/>
            <a:chOff x="1862" y="2507"/>
            <a:chExt cx="14781" cy="756"/>
          </a:xfrm>
        </p:grpSpPr>
        <p:sp>
          <p:nvSpPr>
            <p:cNvPr id="1050755" name="KSO_GN1"/>
            <p:cNvSpPr txBox="1"/>
            <p:nvPr/>
          </p:nvSpPr>
          <p:spPr>
            <a:xfrm>
              <a:off x="1862" y="2507"/>
              <a:ext cx="2143" cy="756"/>
            </a:xfrm>
            <a:prstGeom prst="rect">
              <a:avLst/>
            </a:prstGeom>
            <a:noFill/>
          </p:spPr>
          <p:txBody>
            <a:bodyPr wrap="square" lIns="0" tIns="0" rIns="0" bIns="0" rtlCol="0" anchor="t" anchorCtr="0">
              <a:noAutofit/>
            </a:bodyPr>
            <a:lstStyle/>
            <a:p>
              <a:r>
                <a:rPr lang="en-US" altLang="zh-CN" sz="3200" b="1" kern="0" dirty="0">
                  <a:solidFill>
                    <a:srgbClr val="0070C0"/>
                  </a:solidFill>
                  <a:cs typeface="+mn-ea"/>
                  <a:sym typeface="+mn-lt"/>
                </a:rPr>
                <a:t>01</a:t>
              </a:r>
            </a:p>
          </p:txBody>
        </p:sp>
        <p:sp>
          <p:nvSpPr>
            <p:cNvPr id="1050756" name="KSO_GT1.1.1"/>
            <p:cNvSpPr txBox="1"/>
            <p:nvPr/>
          </p:nvSpPr>
          <p:spPr>
            <a:xfrm>
              <a:off x="3123" y="2565"/>
              <a:ext cx="13520" cy="640"/>
            </a:xfrm>
            <a:prstGeom prst="rect">
              <a:avLst/>
            </a:prstGeom>
            <a:noFill/>
          </p:spPr>
          <p:txBody>
            <a:bodyPr wrap="square" lIns="0" tIns="0" rIns="0" bIns="0" rtlCol="0" anchor="t" anchorCtr="0">
              <a:noAutofit/>
            </a:bodyPr>
            <a:lstStyle/>
            <a:p>
              <a:pPr algn="just" fontAlgn="auto">
                <a:lnSpc>
                  <a:spcPct val="100000"/>
                </a:lnSpc>
              </a:pPr>
              <a:r>
                <a:rPr lang="zh-CN" altLang="en-US" sz="2000" b="1" kern="0" dirty="0">
                  <a:solidFill>
                    <a:srgbClr val="0070C0"/>
                  </a:solidFill>
                  <a:cs typeface="+mn-ea"/>
                  <a:sym typeface="+mn-lt"/>
                </a:rPr>
                <a:t>移</a:t>
              </a:r>
              <a:r>
                <a:rPr lang="zh-CN" altLang="en-US" sz="1600" kern="0" dirty="0">
                  <a:solidFill>
                    <a:schemeClr val="tx1">
                      <a:lumMod val="75000"/>
                      <a:lumOff val="25000"/>
                    </a:schemeClr>
                  </a:solidFill>
                  <a:cs typeface="+mn-ea"/>
                  <a:sym typeface="+mn-lt"/>
                </a:rPr>
                <a:t> 迅速将病人移至阴凉、通风的地方，同时垫高头部，解开衣裤，以利呼吸和散热</a:t>
              </a:r>
            </a:p>
          </p:txBody>
        </p:sp>
      </p:grpSp>
      <p:grpSp>
        <p:nvGrpSpPr>
          <p:cNvPr id="4" name="组合 3"/>
          <p:cNvGrpSpPr/>
          <p:nvPr/>
        </p:nvGrpSpPr>
        <p:grpSpPr>
          <a:xfrm>
            <a:off x="1182370" y="2397125"/>
            <a:ext cx="9340215" cy="538480"/>
            <a:chOff x="1862" y="4080"/>
            <a:chExt cx="14709" cy="848"/>
          </a:xfrm>
        </p:grpSpPr>
        <p:sp>
          <p:nvSpPr>
            <p:cNvPr id="1050757" name="KSO_GN1"/>
            <p:cNvSpPr txBox="1"/>
            <p:nvPr/>
          </p:nvSpPr>
          <p:spPr>
            <a:xfrm>
              <a:off x="1862" y="4080"/>
              <a:ext cx="2143" cy="756"/>
            </a:xfrm>
            <a:prstGeom prst="rect">
              <a:avLst/>
            </a:prstGeom>
            <a:noFill/>
          </p:spPr>
          <p:txBody>
            <a:bodyPr wrap="square" lIns="0" tIns="0" rIns="0" bIns="0" rtlCol="0" anchor="t" anchorCtr="0">
              <a:noAutofit/>
            </a:bodyPr>
            <a:lstStyle/>
            <a:p>
              <a:r>
                <a:rPr lang="en-US" altLang="zh-CN" sz="3200" b="1" kern="0" dirty="0">
                  <a:solidFill>
                    <a:srgbClr val="0070C0"/>
                  </a:solidFill>
                  <a:cs typeface="+mn-ea"/>
                  <a:sym typeface="+mn-lt"/>
                </a:rPr>
                <a:t>02</a:t>
              </a:r>
            </a:p>
          </p:txBody>
        </p:sp>
        <p:sp>
          <p:nvSpPr>
            <p:cNvPr id="1050758" name="KSO_GT1.1.1"/>
            <p:cNvSpPr txBox="1"/>
            <p:nvPr/>
          </p:nvSpPr>
          <p:spPr>
            <a:xfrm>
              <a:off x="3123" y="4080"/>
              <a:ext cx="13448" cy="848"/>
            </a:xfrm>
            <a:prstGeom prst="rect">
              <a:avLst/>
            </a:prstGeom>
            <a:noFill/>
          </p:spPr>
          <p:txBody>
            <a:bodyPr wrap="square" lIns="0" tIns="0" rIns="0" bIns="0" rtlCol="0" anchor="t" anchorCtr="0">
              <a:noAutofit/>
            </a:bodyPr>
            <a:lstStyle/>
            <a:p>
              <a:pPr algn="just" eaLnBrk="1" latinLnBrk="0" hangingPunct="1">
                <a:lnSpc>
                  <a:spcPct val="150000"/>
                </a:lnSpc>
              </a:pPr>
              <a:r>
                <a:rPr lang="zh-CN" altLang="en-US" sz="2000" b="1" kern="0" dirty="0">
                  <a:solidFill>
                    <a:srgbClr val="0070C0"/>
                  </a:solidFill>
                  <a:cs typeface="+mn-ea"/>
                  <a:sym typeface="+mn-lt"/>
                </a:rPr>
                <a:t>敷</a:t>
              </a:r>
              <a:r>
                <a:rPr lang="zh-CN" altLang="en-US" sz="1600" kern="0" dirty="0">
                  <a:solidFill>
                    <a:schemeClr val="tx1">
                      <a:lumMod val="75000"/>
                      <a:lumOff val="25000"/>
                    </a:schemeClr>
                  </a:solidFill>
                  <a:cs typeface="+mn-ea"/>
                  <a:sym typeface="+mn-lt"/>
                </a:rPr>
                <a:t> 可用凉湿毛巾敷头部，或冰袋、冰块置于病人头部、腋窝、大腿内侧处</a:t>
              </a:r>
            </a:p>
          </p:txBody>
        </p:sp>
      </p:grpSp>
      <p:grpSp>
        <p:nvGrpSpPr>
          <p:cNvPr id="8" name="组合 7"/>
          <p:cNvGrpSpPr/>
          <p:nvPr/>
        </p:nvGrpSpPr>
        <p:grpSpPr>
          <a:xfrm>
            <a:off x="1182370" y="3332480"/>
            <a:ext cx="9478645" cy="480060"/>
            <a:chOff x="1862" y="5960"/>
            <a:chExt cx="14927" cy="756"/>
          </a:xfrm>
        </p:grpSpPr>
        <p:sp>
          <p:nvSpPr>
            <p:cNvPr id="1050759" name="KSO_GN1"/>
            <p:cNvSpPr txBox="1"/>
            <p:nvPr/>
          </p:nvSpPr>
          <p:spPr>
            <a:xfrm>
              <a:off x="1862" y="5960"/>
              <a:ext cx="2143" cy="756"/>
            </a:xfrm>
            <a:prstGeom prst="rect">
              <a:avLst/>
            </a:prstGeom>
            <a:noFill/>
          </p:spPr>
          <p:txBody>
            <a:bodyPr wrap="square" lIns="0" tIns="0" rIns="0" bIns="0" rtlCol="0" anchor="t" anchorCtr="0">
              <a:noAutofit/>
            </a:bodyPr>
            <a:lstStyle/>
            <a:p>
              <a:r>
                <a:rPr lang="en-US" altLang="zh-CN" sz="3200" b="1" kern="0" dirty="0">
                  <a:solidFill>
                    <a:srgbClr val="0070C0"/>
                  </a:solidFill>
                  <a:cs typeface="+mn-ea"/>
                  <a:sym typeface="+mn-lt"/>
                </a:rPr>
                <a:t>03</a:t>
              </a:r>
            </a:p>
          </p:txBody>
        </p:sp>
        <p:sp>
          <p:nvSpPr>
            <p:cNvPr id="1050760" name="KSO_GT1.1.1"/>
            <p:cNvSpPr txBox="1"/>
            <p:nvPr/>
          </p:nvSpPr>
          <p:spPr>
            <a:xfrm>
              <a:off x="3123" y="5960"/>
              <a:ext cx="13666" cy="740"/>
            </a:xfrm>
            <a:prstGeom prst="rect">
              <a:avLst/>
            </a:prstGeom>
            <a:noFill/>
          </p:spPr>
          <p:txBody>
            <a:bodyPr wrap="square" lIns="0" tIns="0" rIns="0" bIns="0" rtlCol="0" anchor="t" anchorCtr="0">
              <a:noAutofit/>
            </a:bodyPr>
            <a:lstStyle/>
            <a:p>
              <a:pPr algn="just" eaLnBrk="1" latinLnBrk="0" hangingPunct="1">
                <a:lnSpc>
                  <a:spcPct val="130000"/>
                </a:lnSpc>
              </a:pPr>
              <a:r>
                <a:rPr lang="zh-CN" altLang="en-US" sz="2000" b="1" kern="0" dirty="0">
                  <a:solidFill>
                    <a:srgbClr val="0070C0"/>
                  </a:solidFill>
                  <a:cs typeface="+mn-ea"/>
                  <a:sym typeface="+mn-lt"/>
                </a:rPr>
                <a:t>促</a:t>
              </a:r>
              <a:r>
                <a:rPr lang="zh-CN" altLang="en-US" sz="1865" kern="0" dirty="0">
                  <a:solidFill>
                    <a:schemeClr val="tx1">
                      <a:lumMod val="75000"/>
                      <a:lumOff val="25000"/>
                    </a:schemeClr>
                  </a:solidFill>
                  <a:cs typeface="+mn-ea"/>
                  <a:sym typeface="+mn-lt"/>
                </a:rPr>
                <a:t> </a:t>
              </a:r>
              <a:r>
                <a:rPr lang="zh-CN" altLang="en-US" sz="1600" kern="0" dirty="0">
                  <a:solidFill>
                    <a:schemeClr val="tx1">
                      <a:lumMod val="75000"/>
                      <a:lumOff val="25000"/>
                    </a:schemeClr>
                  </a:solidFill>
                  <a:cs typeface="+mn-ea"/>
                  <a:sym typeface="+mn-lt"/>
                </a:rPr>
                <a:t>将病人置于4摄氏度水中，并按摩四肢皮肤，使皮肤血管扩张，加速血液循环，促进散热。待肛门温度降至38℃，可停止降温</a:t>
              </a:r>
            </a:p>
            <a:p>
              <a:pPr lvl="0" algn="just"/>
              <a:endParaRPr lang="zh-CN" altLang="en-US" sz="1600" kern="0" dirty="0">
                <a:solidFill>
                  <a:schemeClr val="tx1">
                    <a:lumMod val="75000"/>
                    <a:lumOff val="25000"/>
                  </a:schemeClr>
                </a:solidFill>
                <a:cs typeface="+mn-ea"/>
                <a:sym typeface="+mn-lt"/>
              </a:endParaRPr>
            </a:p>
          </p:txBody>
        </p:sp>
      </p:grpSp>
      <p:grpSp>
        <p:nvGrpSpPr>
          <p:cNvPr id="9" name="组合 8"/>
          <p:cNvGrpSpPr/>
          <p:nvPr/>
        </p:nvGrpSpPr>
        <p:grpSpPr>
          <a:xfrm>
            <a:off x="1182370" y="4352925"/>
            <a:ext cx="9478645" cy="594360"/>
            <a:chOff x="1862" y="7417"/>
            <a:chExt cx="14927" cy="936"/>
          </a:xfrm>
        </p:grpSpPr>
        <p:sp>
          <p:nvSpPr>
            <p:cNvPr id="1050761" name="KSO_GN1"/>
            <p:cNvSpPr txBox="1"/>
            <p:nvPr/>
          </p:nvSpPr>
          <p:spPr>
            <a:xfrm>
              <a:off x="1862" y="7417"/>
              <a:ext cx="2143" cy="756"/>
            </a:xfrm>
            <a:prstGeom prst="rect">
              <a:avLst/>
            </a:prstGeom>
            <a:noFill/>
          </p:spPr>
          <p:txBody>
            <a:bodyPr wrap="square" lIns="0" tIns="0" rIns="0" bIns="0" rtlCol="0" anchor="t" anchorCtr="0">
              <a:noAutofit/>
            </a:bodyPr>
            <a:lstStyle/>
            <a:p>
              <a:r>
                <a:rPr lang="en-US" altLang="zh-CN" sz="3200" b="1" kern="0" dirty="0">
                  <a:solidFill>
                    <a:srgbClr val="0070C0"/>
                  </a:solidFill>
                  <a:cs typeface="+mn-ea"/>
                  <a:sym typeface="+mn-lt"/>
                </a:rPr>
                <a:t>04</a:t>
              </a:r>
            </a:p>
          </p:txBody>
        </p:sp>
        <p:sp>
          <p:nvSpPr>
            <p:cNvPr id="1050762" name="KSO_GT1.1.1"/>
            <p:cNvSpPr txBox="1"/>
            <p:nvPr/>
          </p:nvSpPr>
          <p:spPr>
            <a:xfrm>
              <a:off x="3123" y="7417"/>
              <a:ext cx="13666" cy="936"/>
            </a:xfrm>
            <a:prstGeom prst="rect">
              <a:avLst/>
            </a:prstGeom>
            <a:noFill/>
          </p:spPr>
          <p:txBody>
            <a:bodyPr wrap="square" lIns="0" tIns="0" rIns="0" bIns="0" rtlCol="0" anchor="t" anchorCtr="0">
              <a:noAutofit/>
            </a:bodyPr>
            <a:lstStyle/>
            <a:p>
              <a:pPr algn="just" eaLnBrk="1" latinLnBrk="0" hangingPunct="1">
                <a:lnSpc>
                  <a:spcPct val="150000"/>
                </a:lnSpc>
              </a:pPr>
              <a:r>
                <a:rPr lang="zh-CN" altLang="en-US" sz="2000" b="1" kern="0" dirty="0">
                  <a:solidFill>
                    <a:srgbClr val="0070C0"/>
                  </a:solidFill>
                  <a:cs typeface="+mn-ea"/>
                  <a:sym typeface="+mn-lt"/>
                </a:rPr>
                <a:t>浸</a:t>
              </a:r>
              <a:r>
                <a:rPr lang="zh-CN" altLang="en-US" sz="1865" kern="0" dirty="0">
                  <a:solidFill>
                    <a:schemeClr val="tx1">
                      <a:lumMod val="75000"/>
                      <a:lumOff val="25000"/>
                    </a:schemeClr>
                  </a:solidFill>
                  <a:cs typeface="+mn-ea"/>
                  <a:sym typeface="+mn-lt"/>
                </a:rPr>
                <a:t> </a:t>
              </a:r>
              <a:r>
                <a:rPr lang="zh-CN" altLang="en-US" sz="1600" kern="0" dirty="0">
                  <a:solidFill>
                    <a:schemeClr val="tx1">
                      <a:lumMod val="75000"/>
                      <a:lumOff val="25000"/>
                    </a:schemeClr>
                  </a:solidFill>
                  <a:cs typeface="+mn-ea"/>
                  <a:sym typeface="+mn-lt"/>
                </a:rPr>
                <a:t>将患者躯体呈450浸在18摄氏度左右井水中，以浸没乳头为度。老年人、体弱者和心血管病患者，水温不宜过低</a:t>
              </a:r>
            </a:p>
            <a:p>
              <a:pPr lvl="0" algn="just"/>
              <a:endParaRPr lang="zh-CN" altLang="en-US" sz="1600" kern="0" dirty="0">
                <a:solidFill>
                  <a:schemeClr val="tx1">
                    <a:lumMod val="75000"/>
                    <a:lumOff val="25000"/>
                  </a:schemeClr>
                </a:solidFill>
                <a:cs typeface="+mn-ea"/>
                <a:sym typeface="+mn-lt"/>
              </a:endParaRPr>
            </a:p>
          </p:txBody>
        </p:sp>
      </p:grpSp>
      <p:grpSp>
        <p:nvGrpSpPr>
          <p:cNvPr id="10" name="组合 9"/>
          <p:cNvGrpSpPr/>
          <p:nvPr/>
        </p:nvGrpSpPr>
        <p:grpSpPr>
          <a:xfrm>
            <a:off x="1182370" y="5415915"/>
            <a:ext cx="9558655" cy="698500"/>
            <a:chOff x="1862" y="8753"/>
            <a:chExt cx="15053" cy="1100"/>
          </a:xfrm>
        </p:grpSpPr>
        <p:sp>
          <p:nvSpPr>
            <p:cNvPr id="1050763" name="KSO_GN1"/>
            <p:cNvSpPr txBox="1"/>
            <p:nvPr/>
          </p:nvSpPr>
          <p:spPr>
            <a:xfrm>
              <a:off x="1862" y="8753"/>
              <a:ext cx="2246" cy="756"/>
            </a:xfrm>
            <a:prstGeom prst="rect">
              <a:avLst/>
            </a:prstGeom>
            <a:noFill/>
          </p:spPr>
          <p:txBody>
            <a:bodyPr wrap="square" lIns="0" tIns="0" rIns="0" bIns="0" rtlCol="0" anchor="t" anchorCtr="0">
              <a:noAutofit/>
            </a:bodyPr>
            <a:lstStyle/>
            <a:p>
              <a:r>
                <a:rPr lang="en-US" altLang="zh-CN" sz="3200" b="1" kern="0" dirty="0">
                  <a:solidFill>
                    <a:srgbClr val="0070C0"/>
                  </a:solidFill>
                  <a:cs typeface="+mn-ea"/>
                  <a:sym typeface="+mn-lt"/>
                </a:rPr>
                <a:t>05</a:t>
              </a:r>
            </a:p>
          </p:txBody>
        </p:sp>
        <p:sp>
          <p:nvSpPr>
            <p:cNvPr id="1050764" name="KSO_GT1.1.1"/>
            <p:cNvSpPr txBox="1"/>
            <p:nvPr/>
          </p:nvSpPr>
          <p:spPr>
            <a:xfrm>
              <a:off x="3123" y="8753"/>
              <a:ext cx="13793" cy="1101"/>
            </a:xfrm>
            <a:prstGeom prst="rect">
              <a:avLst/>
            </a:prstGeom>
            <a:noFill/>
          </p:spPr>
          <p:txBody>
            <a:bodyPr wrap="square" lIns="0" tIns="0" rIns="0" bIns="0" rtlCol="0" anchor="t" anchorCtr="0">
              <a:noAutofit/>
            </a:bodyPr>
            <a:lstStyle/>
            <a:p>
              <a:pPr lvl="0" algn="just" eaLnBrk="1" latinLnBrk="0" hangingPunct="1">
                <a:lnSpc>
                  <a:spcPct val="150000"/>
                </a:lnSpc>
              </a:pPr>
              <a:r>
                <a:rPr lang="en-US" altLang="zh-CN" sz="2000" b="1" kern="0" dirty="0">
                  <a:solidFill>
                    <a:srgbClr val="0070C0"/>
                  </a:solidFill>
                  <a:cs typeface="+mn-ea"/>
                  <a:sym typeface="+mn-lt"/>
                </a:rPr>
                <a:t>擦</a:t>
              </a:r>
              <a:r>
                <a:rPr lang="en-US" altLang="zh-CN" sz="1865" kern="0" dirty="0">
                  <a:solidFill>
                    <a:schemeClr val="tx1">
                      <a:lumMod val="75000"/>
                      <a:lumOff val="25000"/>
                    </a:schemeClr>
                  </a:solidFill>
                  <a:cs typeface="+mn-ea"/>
                  <a:sym typeface="+mn-lt"/>
                </a:rPr>
                <a:t> </a:t>
              </a:r>
              <a:r>
                <a:rPr lang="en-US" altLang="zh-CN" sz="1600" kern="0" dirty="0">
                  <a:solidFill>
                    <a:schemeClr val="tx1">
                      <a:lumMod val="75000"/>
                      <a:lumOff val="25000"/>
                    </a:schemeClr>
                  </a:solidFill>
                  <a:cs typeface="+mn-ea"/>
                  <a:sym typeface="+mn-lt"/>
                </a:rPr>
                <a:t>同时用毛巾擦浸在水中的患者身体，把皮肤擦红，一般擦15—30分钟左右，即刻把体温降至37℃—38℃，大脑未受损者至迅速清醒。同时及早与医院联系，进行及时抢救</a:t>
              </a:r>
            </a:p>
          </p:txBody>
        </p:sp>
      </p:grpSp>
      <p:grpSp>
        <p:nvGrpSpPr>
          <p:cNvPr id="5" name="组合 4"/>
          <p:cNvGrpSpPr/>
          <p:nvPr/>
        </p:nvGrpSpPr>
        <p:grpSpPr>
          <a:xfrm>
            <a:off x="396240" y="476250"/>
            <a:ext cx="3937000" cy="775335"/>
            <a:chOff x="641" y="637"/>
            <a:chExt cx="6200"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5161"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高温危害及控制</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771" name="TextBox 6"/>
          <p:cNvSpPr/>
          <p:nvPr/>
        </p:nvSpPr>
        <p:spPr>
          <a:xfrm>
            <a:off x="911647" y="1627293"/>
            <a:ext cx="10476119" cy="2951898"/>
          </a:xfrm>
          <a:prstGeom prst="rect">
            <a:avLst/>
          </a:prstGeom>
          <a:noFill/>
          <a:ln w="9525">
            <a:noFill/>
          </a:ln>
        </p:spPr>
        <p:txBody>
          <a:bodyPr wrap="square" anchor="t">
            <a:spAutoFit/>
          </a:bodyPr>
          <a:lstStyle/>
          <a:p>
            <a:pPr fontAlgn="auto">
              <a:lnSpc>
                <a:spcPct val="150000"/>
              </a:lnSpc>
            </a:pPr>
            <a:r>
              <a:rPr lang="en-US" altLang="zh-CN" dirty="0">
                <a:solidFill>
                  <a:schemeClr val="tx1">
                    <a:lumMod val="75000"/>
                    <a:lumOff val="25000"/>
                  </a:schemeClr>
                </a:solidFill>
                <a:cs typeface="+mn-ea"/>
                <a:sym typeface="+mn-lt"/>
              </a:rPr>
              <a:t>      </a:t>
            </a:r>
            <a:r>
              <a:rPr lang="zh-CN" altLang="en-US" dirty="0">
                <a:solidFill>
                  <a:schemeClr val="tx1">
                    <a:lumMod val="75000"/>
                    <a:lumOff val="25000"/>
                  </a:schemeClr>
                </a:solidFill>
                <a:cs typeface="+mn-ea"/>
                <a:sym typeface="+mn-lt"/>
              </a:rPr>
              <a:t>某人在屋檐下躲雨，看见观音正撑伞走过。说道："观音菩萨，普度一下众生吧，带我一段如何？"</a:t>
            </a:r>
          </a:p>
          <a:p>
            <a:pPr fontAlgn="auto">
              <a:lnSpc>
                <a:spcPct val="150000"/>
              </a:lnSpc>
            </a:pPr>
            <a:r>
              <a:rPr lang="zh-CN" altLang="en-US" dirty="0">
                <a:solidFill>
                  <a:schemeClr val="tx1">
                    <a:lumMod val="75000"/>
                    <a:lumOff val="25000"/>
                  </a:schemeClr>
                </a:solidFill>
                <a:cs typeface="+mn-ea"/>
                <a:sym typeface="+mn-lt"/>
              </a:rPr>
              <a:t>观音说："我在雨里，你在檐下，而檐下无雨，你不需要我度。"这人立刻跳出檐下，站在雨中："现在我也在雨中了，该度我了吧？"观音说："你在雨中，我也在雨中，我不被淋，因为有伞；你被雨淋，因为无伞。所以不是我度自己，而是伞度我。你要想度，不必找我，请自找伞去！"说完便走了。</a:t>
            </a:r>
          </a:p>
          <a:p>
            <a:pPr fontAlgn="auto">
              <a:lnSpc>
                <a:spcPct val="150000"/>
              </a:lnSpc>
            </a:pPr>
            <a:r>
              <a:rPr lang="zh-CN" altLang="en-US" dirty="0">
                <a:solidFill>
                  <a:schemeClr val="tx1">
                    <a:lumMod val="75000"/>
                    <a:lumOff val="25000"/>
                  </a:schemeClr>
                </a:solidFill>
                <a:cs typeface="+mn-ea"/>
                <a:sym typeface="+mn-lt"/>
              </a:rPr>
              <a:t>       第二天，这人遇到了难事，便去寺庙里求观音。走进庙里，才发现观音的像前也有一个人在拜，那个人长得和观音一模一样，丝毫不差。这人问："你是观音吗？"那人答道："我正是观音。"这人又问："那你为何还拜自己？"观音笑道："我也遇到了难事，但我知道，求人不如求己。" </a:t>
            </a:r>
          </a:p>
        </p:txBody>
      </p:sp>
      <p:sp>
        <p:nvSpPr>
          <p:cNvPr id="1050772" name="TextBox 6"/>
          <p:cNvSpPr/>
          <p:nvPr/>
        </p:nvSpPr>
        <p:spPr>
          <a:xfrm>
            <a:off x="1056005" y="4902835"/>
            <a:ext cx="10217150" cy="961289"/>
          </a:xfrm>
          <a:prstGeom prst="rect">
            <a:avLst/>
          </a:prstGeom>
          <a:noFill/>
        </p:spPr>
        <p:txBody>
          <a:bodyPr wrap="square" rtlCol="0">
            <a:spAutoFit/>
          </a:bodyPr>
          <a:lstStyle/>
          <a:p>
            <a:pPr algn="l" fontAlgn="auto">
              <a:lnSpc>
                <a:spcPct val="150000"/>
              </a:lnSpc>
            </a:pPr>
            <a:r>
              <a:rPr lang="en-US" altLang="zh-CN" sz="2000" b="1">
                <a:solidFill>
                  <a:srgbClr val="0070C0"/>
                </a:solidFill>
                <a:cs typeface="+mn-ea"/>
                <a:sym typeface="+mn-lt"/>
              </a:rPr>
              <a:t>【</a:t>
            </a:r>
            <a:r>
              <a:rPr lang="zh-CN" altLang="en-US" sz="2000" b="1">
                <a:solidFill>
                  <a:srgbClr val="0070C0"/>
                </a:solidFill>
                <a:cs typeface="+mn-ea"/>
                <a:sym typeface="+mn-lt"/>
              </a:rPr>
              <a:t>启示</a:t>
            </a:r>
            <a:r>
              <a:rPr lang="en-US" altLang="zh-CN" sz="2000" b="1" dirty="0">
                <a:solidFill>
                  <a:srgbClr val="0070C0"/>
                </a:solidFill>
                <a:cs typeface="+mn-ea"/>
                <a:sym typeface="+mn-lt"/>
              </a:rPr>
              <a:t>】</a:t>
            </a:r>
            <a:r>
              <a:rPr lang="zh-CN" altLang="en-US" sz="2000" b="1" dirty="0">
                <a:solidFill>
                  <a:srgbClr val="0070C0"/>
                </a:solidFill>
                <a:cs typeface="+mn-ea"/>
                <a:sym typeface="+mn-lt"/>
              </a:rPr>
              <a:t>在作过程中，健康是第一位的，不要过分的依赖别人监管提醒，要自己能够识别作业环境中毒职业危害因素，并自觉佩带个人防护用品，成功者自救。</a:t>
            </a:r>
          </a:p>
        </p:txBody>
      </p:sp>
      <p:grpSp>
        <p:nvGrpSpPr>
          <p:cNvPr id="5" name="组合 4"/>
          <p:cNvGrpSpPr/>
          <p:nvPr/>
        </p:nvGrpSpPr>
        <p:grpSpPr>
          <a:xfrm>
            <a:off x="396240" y="476250"/>
            <a:ext cx="3301365" cy="775335"/>
            <a:chOff x="641" y="637"/>
            <a:chExt cx="5199"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4160"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个体防护措施</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50771"/>
                                        </p:tgtEl>
                                        <p:attrNameLst>
                                          <p:attrName>style.visibility</p:attrName>
                                        </p:attrNameLst>
                                      </p:cBhvr>
                                      <p:to>
                                        <p:strVal val="visible"/>
                                      </p:to>
                                    </p:set>
                                    <p:anim calcmode="lin" valueType="num">
                                      <p:cBhvr additive="base">
                                        <p:cTn id="7" dur="500" fill="hold"/>
                                        <p:tgtEl>
                                          <p:spTgt spid="1050771"/>
                                        </p:tgtEl>
                                        <p:attrNameLst>
                                          <p:attrName>ppt_x</p:attrName>
                                        </p:attrNameLst>
                                      </p:cBhvr>
                                      <p:tavLst>
                                        <p:tav tm="0">
                                          <p:val>
                                            <p:strVal val="#ppt_x"/>
                                          </p:val>
                                        </p:tav>
                                        <p:tav tm="100000">
                                          <p:val>
                                            <p:strVal val="#ppt_x"/>
                                          </p:val>
                                        </p:tav>
                                      </p:tavLst>
                                    </p:anim>
                                    <p:anim calcmode="lin" valueType="num">
                                      <p:cBhvr additive="base">
                                        <p:cTn id="8" dur="500" fill="hold"/>
                                        <p:tgtEl>
                                          <p:spTgt spid="105077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50772"/>
                                        </p:tgtEl>
                                        <p:attrNameLst>
                                          <p:attrName>style.visibility</p:attrName>
                                        </p:attrNameLst>
                                      </p:cBhvr>
                                      <p:to>
                                        <p:strVal val="visible"/>
                                      </p:to>
                                    </p:set>
                                    <p:anim calcmode="lin" valueType="num">
                                      <p:cBhvr additive="base">
                                        <p:cTn id="12" dur="500" fill="hold"/>
                                        <p:tgtEl>
                                          <p:spTgt spid="1050772"/>
                                        </p:tgtEl>
                                        <p:attrNameLst>
                                          <p:attrName>ppt_x</p:attrName>
                                        </p:attrNameLst>
                                      </p:cBhvr>
                                      <p:tavLst>
                                        <p:tav tm="0">
                                          <p:val>
                                            <p:strVal val="#ppt_x"/>
                                          </p:val>
                                        </p:tav>
                                        <p:tav tm="100000">
                                          <p:val>
                                            <p:strVal val="#ppt_x"/>
                                          </p:val>
                                        </p:tav>
                                      </p:tavLst>
                                    </p:anim>
                                    <p:anim calcmode="lin" valueType="num">
                                      <p:cBhvr additive="base">
                                        <p:cTn id="13" dur="500" fill="hold"/>
                                        <p:tgtEl>
                                          <p:spTgt spid="10507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771" grpId="0"/>
      <p:bldP spid="105077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780" name="TextBox 16"/>
          <p:cNvSpPr>
            <a:spLocks noChangeArrowheads="1"/>
          </p:cNvSpPr>
          <p:nvPr/>
        </p:nvSpPr>
        <p:spPr bwMode="auto">
          <a:xfrm>
            <a:off x="2855243" y="3069094"/>
            <a:ext cx="6053667" cy="420370"/>
          </a:xfrm>
          <a:prstGeom prst="rect">
            <a:avLst/>
          </a:prstGeom>
          <a:noFill/>
        </p:spPr>
        <p:txBody>
          <a:bodyPr wrap="square" rtlCol="0">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135" b="1" dirty="0">
                <a:solidFill>
                  <a:srgbClr val="0070C0"/>
                </a:solidFill>
                <a:latin typeface="+mn-lt"/>
                <a:ea typeface="+mn-ea"/>
                <a:cs typeface="+mn-ea"/>
                <a:sym typeface="+mn-lt"/>
              </a:rPr>
              <a:t>《</a:t>
            </a:r>
            <a:r>
              <a:rPr lang="zh-CN" altLang="en-US" sz="2135" b="1" dirty="0">
                <a:solidFill>
                  <a:srgbClr val="0070C0"/>
                </a:solidFill>
                <a:latin typeface="+mn-lt"/>
                <a:ea typeface="+mn-ea"/>
                <a:cs typeface="+mn-ea"/>
                <a:sym typeface="+mn-lt"/>
              </a:rPr>
              <a:t>职业健康监护技术规范</a:t>
            </a:r>
            <a:r>
              <a:rPr lang="en-US" altLang="zh-CN" sz="2135" b="1" dirty="0">
                <a:solidFill>
                  <a:srgbClr val="0070C0"/>
                </a:solidFill>
                <a:latin typeface="+mn-lt"/>
                <a:ea typeface="+mn-ea"/>
                <a:cs typeface="+mn-ea"/>
                <a:sym typeface="+mn-lt"/>
              </a:rPr>
              <a:t>》GB188-2014</a:t>
            </a:r>
          </a:p>
        </p:txBody>
      </p:sp>
      <p:grpSp>
        <p:nvGrpSpPr>
          <p:cNvPr id="5" name="组合 4"/>
          <p:cNvGrpSpPr/>
          <p:nvPr/>
        </p:nvGrpSpPr>
        <p:grpSpPr>
          <a:xfrm>
            <a:off x="396240" y="476250"/>
            <a:ext cx="3301365" cy="775335"/>
            <a:chOff x="641" y="637"/>
            <a:chExt cx="5199" cy="1221"/>
          </a:xfrm>
        </p:grpSpPr>
        <p:pic>
          <p:nvPicPr>
            <p:cNvPr id="6" name="图片 5" descr="51miz-E1225290-5CC24B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4160"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个体防护措施</a:t>
              </a:r>
            </a:p>
          </p:txBody>
        </p:sp>
      </p:grpSp>
      <p:sp>
        <p:nvSpPr>
          <p:cNvPr id="2" name="文本框 1"/>
          <p:cNvSpPr txBox="1"/>
          <p:nvPr/>
        </p:nvSpPr>
        <p:spPr>
          <a:xfrm>
            <a:off x="840740" y="1421130"/>
            <a:ext cx="10938510" cy="1383665"/>
          </a:xfrm>
          <a:prstGeom prst="rect">
            <a:avLst/>
          </a:prstGeom>
          <a:noFill/>
        </p:spPr>
        <p:txBody>
          <a:bodyPr wrap="square" rtlCol="0" anchor="t">
            <a:spAutoFit/>
          </a:bodyPr>
          <a:lstStyle/>
          <a:p>
            <a:pPr algn="l" fontAlgn="auto">
              <a:lnSpc>
                <a:spcPct val="150000"/>
              </a:lnSpc>
            </a:pPr>
            <a:r>
              <a:rPr lang="zh-CN" altLang="en-US" sz="2000" b="1" dirty="0">
                <a:solidFill>
                  <a:srgbClr val="0070C0"/>
                </a:solidFill>
                <a:cs typeface="+mn-ea"/>
                <a:sym typeface="+mn-lt"/>
              </a:rPr>
              <a:t>劳动防护用品：</a:t>
            </a:r>
            <a:r>
              <a:rPr lang="zh-CN" altLang="en-US" dirty="0">
                <a:solidFill>
                  <a:schemeClr val="tx1">
                    <a:lumMod val="75000"/>
                    <a:lumOff val="25000"/>
                  </a:schemeClr>
                </a:solidFill>
                <a:cs typeface="+mn-ea"/>
                <a:sym typeface="+mn-lt"/>
              </a:rPr>
              <a:t>劳动防护用品</a:t>
            </a:r>
            <a:r>
              <a:rPr lang="en-US" altLang="zh-CN" dirty="0">
                <a:solidFill>
                  <a:schemeClr val="tx1">
                    <a:lumMod val="75000"/>
                    <a:lumOff val="25000"/>
                  </a:schemeClr>
                </a:solidFill>
                <a:cs typeface="+mn-ea"/>
                <a:sym typeface="+mn-lt"/>
              </a:rPr>
              <a:t>(PPE)</a:t>
            </a:r>
            <a:r>
              <a:rPr lang="zh-CN" altLang="en-US" dirty="0">
                <a:solidFill>
                  <a:schemeClr val="tx1">
                    <a:lumMod val="75000"/>
                    <a:lumOff val="25000"/>
                  </a:schemeClr>
                </a:solidFill>
                <a:cs typeface="+mn-ea"/>
                <a:sym typeface="+mn-lt"/>
              </a:rPr>
              <a:t>，是指由生产经营单位为从业人员配备的，使其在劳动过程中免遭或者减轻事故伤害及职业危害的个人防护装备；劳动防护用品分为特种劳动防护用品和一般劳动防护用品</a:t>
            </a:r>
            <a:endParaRPr lang="zh-CN" altLang="en-US" b="0" dirty="0">
              <a:solidFill>
                <a:schemeClr val="tx1">
                  <a:lumMod val="75000"/>
                  <a:lumOff val="25000"/>
                </a:schemeClr>
              </a:solidFill>
              <a:cs typeface="+mn-ea"/>
              <a:sym typeface="+mn-lt"/>
            </a:endParaRPr>
          </a:p>
          <a:p>
            <a:pPr algn="l" fontAlgn="auto">
              <a:lnSpc>
                <a:spcPct val="150000"/>
              </a:lnSpc>
            </a:pPr>
            <a:r>
              <a:rPr lang="zh-CN" altLang="en-US" dirty="0">
                <a:solidFill>
                  <a:schemeClr val="tx1">
                    <a:lumMod val="75000"/>
                    <a:lumOff val="25000"/>
                  </a:schemeClr>
                </a:solidFill>
                <a:cs typeface="+mn-ea"/>
                <a:sym typeface="+mn-lt"/>
              </a:rPr>
              <a:t>生产经营单位为从业人员供的劳动防护用品，必须符合国家标准或者行业标准，不得超过使用期限</a:t>
            </a:r>
            <a:endParaRPr lang="zh-CN" altLang="en-US">
              <a:cs typeface="+mn-ea"/>
              <a:sym typeface="+mn-lt"/>
            </a:endParaRPr>
          </a:p>
        </p:txBody>
      </p:sp>
      <p:graphicFrame>
        <p:nvGraphicFramePr>
          <p:cNvPr id="3" name="表格 2"/>
          <p:cNvGraphicFramePr/>
          <p:nvPr>
            <p:custDataLst>
              <p:tags r:id="rId1"/>
            </p:custDataLst>
          </p:nvPr>
        </p:nvGraphicFramePr>
        <p:xfrm>
          <a:off x="457200" y="3855057"/>
          <a:ext cx="11277600" cy="2216912"/>
        </p:xfrm>
        <a:graphic>
          <a:graphicData uri="http://schemas.openxmlformats.org/drawingml/2006/table">
            <a:tbl>
              <a:tblPr firstRow="1" bandRow="1">
                <a:tableStyleId>{5C22544A-7EE6-4342-B048-85BDC9FD1C3A}</a:tableStyleId>
              </a:tblPr>
              <a:tblGrid>
                <a:gridCol w="6964680"/>
                <a:gridCol w="4312920"/>
              </a:tblGrid>
              <a:tr h="797560">
                <a:tc>
                  <a:txBody>
                    <a:bodyPr/>
                    <a:lstStyle/>
                    <a:p>
                      <a:pPr indent="0" algn="ctr">
                        <a:lnSpc>
                          <a:spcPct val="120000"/>
                        </a:lnSpc>
                        <a:spcBef>
                          <a:spcPts val="0"/>
                        </a:spcBef>
                        <a:spcAft>
                          <a:spcPts val="0"/>
                        </a:spcAft>
                        <a:buNone/>
                      </a:pPr>
                      <a:r>
                        <a:rPr lang="zh-CN" altLang="en-US" sz="2000" b="1" spc="130">
                          <a:solidFill>
                            <a:srgbClr val="646464"/>
                          </a:solidFill>
                          <a:latin typeface="+mn-lt"/>
                          <a:ea typeface="+mn-ea"/>
                          <a:cs typeface="+mn-ea"/>
                          <a:sym typeface="+mn-lt"/>
                        </a:rPr>
                        <a:t>特种劳防用品</a:t>
                      </a:r>
                    </a:p>
                  </a:txBody>
                  <a:tcPr marL="317500" marR="317500" marT="215900" marB="2159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c>
                  <a:txBody>
                    <a:bodyPr/>
                    <a:lstStyle/>
                    <a:p>
                      <a:pPr indent="0" algn="ctr">
                        <a:lnSpc>
                          <a:spcPct val="120000"/>
                        </a:lnSpc>
                        <a:spcBef>
                          <a:spcPts val="0"/>
                        </a:spcBef>
                        <a:spcAft>
                          <a:spcPts val="0"/>
                        </a:spcAft>
                        <a:buNone/>
                      </a:pPr>
                      <a:r>
                        <a:rPr lang="zh-CN" altLang="en-US" sz="2000" b="1" spc="130">
                          <a:solidFill>
                            <a:srgbClr val="646464"/>
                          </a:solidFill>
                          <a:latin typeface="+mn-lt"/>
                          <a:ea typeface="+mn-ea"/>
                          <a:cs typeface="+mn-ea"/>
                          <a:sym typeface="+mn-lt"/>
                        </a:rPr>
                        <a:t>一般劳防用品</a:t>
                      </a:r>
                    </a:p>
                  </a:txBody>
                  <a:tcPr marL="317500" marR="317500" marT="215900" marB="2159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r>
              <a:tr h="1418590">
                <a:tc>
                  <a:txBody>
                    <a:bodyPr/>
                    <a:lstStyle/>
                    <a:p>
                      <a:pPr indent="0" algn="l">
                        <a:lnSpc>
                          <a:spcPct val="120000"/>
                        </a:lnSpc>
                        <a:spcBef>
                          <a:spcPts val="0"/>
                        </a:spcBef>
                        <a:spcAft>
                          <a:spcPts val="0"/>
                        </a:spcAft>
                        <a:buNone/>
                      </a:pPr>
                      <a:r>
                        <a:rPr lang="en-US" altLang="zh-CN" sz="1800" b="0" spc="130">
                          <a:solidFill>
                            <a:srgbClr val="646464"/>
                          </a:solidFill>
                          <a:latin typeface="+mn-lt"/>
                          <a:ea typeface="+mn-ea"/>
                          <a:cs typeface="+mn-ea"/>
                          <a:sym typeface="+mn-lt"/>
                        </a:rPr>
                        <a:t>是指在劳动作业生产过程中对人体起到特殊保护作用的安全防护用品，列入特种劳动防护用品目录如过滤式防毒面具、正压式空气呼吸器、防化服、防冲击面罩等</a:t>
                      </a:r>
                    </a:p>
                  </a:txBody>
                  <a:tcPr marL="317500" marR="317500" marT="215900" marB="2159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c>
                  <a:txBody>
                    <a:bodyPr/>
                    <a:lstStyle/>
                    <a:p>
                      <a:pPr indent="0" algn="l">
                        <a:lnSpc>
                          <a:spcPct val="120000"/>
                        </a:lnSpc>
                        <a:spcBef>
                          <a:spcPts val="0"/>
                        </a:spcBef>
                        <a:spcAft>
                          <a:spcPts val="0"/>
                        </a:spcAft>
                        <a:buNone/>
                      </a:pPr>
                      <a:r>
                        <a:rPr lang="en-US" altLang="zh-CN" sz="1800" b="0" spc="130">
                          <a:solidFill>
                            <a:srgbClr val="404040"/>
                          </a:solidFill>
                          <a:latin typeface="+mn-lt"/>
                          <a:ea typeface="+mn-ea"/>
                          <a:cs typeface="+mn-ea"/>
                          <a:sym typeface="+mn-lt"/>
                        </a:rPr>
                        <a:t>未列入目录的劳动防护用品为一般劳动防护用品。如劳保手套、劳保鞋</a:t>
                      </a:r>
                    </a:p>
                  </a:txBody>
                  <a:tcPr marL="317500" marR="317500" marT="215900" marB="215900"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50780"/>
                                        </p:tgtEl>
                                        <p:attrNameLst>
                                          <p:attrName>style.visibility</p:attrName>
                                        </p:attrNameLst>
                                      </p:cBhvr>
                                      <p:to>
                                        <p:strVal val="visible"/>
                                      </p:to>
                                    </p:set>
                                    <p:animEffect transition="in" filter="blinds(horizontal)">
                                      <p:cBhvr>
                                        <p:cTn id="12" dur="500"/>
                                        <p:tgtEl>
                                          <p:spTgt spid="1050780"/>
                                        </p:tgtEl>
                                      </p:cBhvr>
                                    </p:animEffect>
                                  </p:childTnLst>
                                </p:cTn>
                              </p:par>
                              <p:par>
                                <p:cTn id="13" presetID="16" presetClass="entr" presetSubtype="21"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780" grpId="0"/>
      <p:bldP spid="2"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96240" y="476250"/>
            <a:ext cx="3301365" cy="775335"/>
            <a:chOff x="641" y="637"/>
            <a:chExt cx="5199"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4160"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个体防护措施</a:t>
              </a:r>
            </a:p>
          </p:txBody>
        </p:sp>
      </p:grpSp>
      <p:grpSp>
        <p:nvGrpSpPr>
          <p:cNvPr id="9" name="组合 8"/>
          <p:cNvGrpSpPr/>
          <p:nvPr/>
        </p:nvGrpSpPr>
        <p:grpSpPr>
          <a:xfrm>
            <a:off x="1271905" y="1485265"/>
            <a:ext cx="6386195" cy="872490"/>
            <a:chOff x="2003" y="2452"/>
            <a:chExt cx="10057" cy="1374"/>
          </a:xfrm>
        </p:grpSpPr>
        <p:sp>
          <p:nvSpPr>
            <p:cNvPr id="27" name="文本框 26"/>
            <p:cNvSpPr txBox="1"/>
            <p:nvPr/>
          </p:nvSpPr>
          <p:spPr>
            <a:xfrm>
              <a:off x="2003" y="3246"/>
              <a:ext cx="10057" cy="580"/>
            </a:xfrm>
            <a:prstGeom prst="rect">
              <a:avLst/>
            </a:prstGeom>
            <a:noFill/>
          </p:spPr>
          <p:txBody>
            <a:bodyPr wrap="square">
              <a:spAutoFit/>
            </a:bodyPr>
            <a:lstStyle/>
            <a:p>
              <a:r>
                <a:rPr lang="zh-CN" altLang="en-US" dirty="0">
                  <a:solidFill>
                    <a:schemeClr val="tx1">
                      <a:lumMod val="75000"/>
                      <a:lumOff val="25000"/>
                    </a:schemeClr>
                  </a:solidFill>
                  <a:cs typeface="+mn-ea"/>
                  <a:sym typeface="+mn-lt"/>
                </a:rPr>
                <a:t>特种劳保用品的采购必须认清“三证一标”</a:t>
              </a:r>
            </a:p>
          </p:txBody>
        </p:sp>
        <p:sp>
          <p:nvSpPr>
            <p:cNvPr id="8" name="文本框 7"/>
            <p:cNvSpPr txBox="1"/>
            <p:nvPr/>
          </p:nvSpPr>
          <p:spPr>
            <a:xfrm>
              <a:off x="2003" y="2452"/>
              <a:ext cx="1917" cy="630"/>
            </a:xfrm>
            <a:prstGeom prst="rect">
              <a:avLst/>
            </a:prstGeom>
            <a:noFill/>
          </p:spPr>
          <p:txBody>
            <a:bodyPr wrap="none" rtlCol="0" anchor="t">
              <a:spAutoFit/>
            </a:bodyPr>
            <a:lstStyle/>
            <a:p>
              <a:r>
                <a:rPr lang="zh-CN" altLang="zh-CN" sz="2000" b="1">
                  <a:solidFill>
                    <a:srgbClr val="0070C0"/>
                  </a:solidFill>
                  <a:cs typeface="+mn-ea"/>
                  <a:sym typeface="+mn-lt"/>
                </a:rPr>
                <a:t>三证一标</a:t>
              </a:r>
            </a:p>
          </p:txBody>
        </p:sp>
      </p:grpSp>
      <p:sp>
        <p:nvSpPr>
          <p:cNvPr id="10" name="文本框 9"/>
          <p:cNvSpPr txBox="1"/>
          <p:nvPr/>
        </p:nvSpPr>
        <p:spPr>
          <a:xfrm>
            <a:off x="1258570" y="2591435"/>
            <a:ext cx="10278110" cy="3345815"/>
          </a:xfrm>
          <a:prstGeom prst="rect">
            <a:avLst/>
          </a:prstGeom>
          <a:noFill/>
        </p:spPr>
        <p:txBody>
          <a:bodyPr wrap="square" rtlCol="0">
            <a:spAutoFit/>
          </a:bodyPr>
          <a:lstStyle/>
          <a:p>
            <a:pPr fontAlgn="auto">
              <a:lnSpc>
                <a:spcPct val="150000"/>
              </a:lnSpc>
            </a:pPr>
            <a:r>
              <a:rPr lang="zh-CN" altLang="en-US" dirty="0">
                <a:solidFill>
                  <a:schemeClr val="tx1">
                    <a:lumMod val="75000"/>
                    <a:lumOff val="25000"/>
                  </a:schemeClr>
                </a:solidFill>
                <a:cs typeface="+mn-ea"/>
                <a:sym typeface="+mn-lt"/>
              </a:rPr>
              <a:t>特种劳保用品安全标志由盾牌图形和安全标志编号组成。标识采用盾牌形状，取“保护”之意。盾牌中间采用字母“LA”表示“劳动安全”之意。标识边框、盾牌及“安全防护”为绿色，“LA”及背景为白色，标识编号为黑色。编号采用3层数字和字母组合</a:t>
            </a:r>
          </a:p>
          <a:p>
            <a:pPr fontAlgn="auto">
              <a:lnSpc>
                <a:spcPct val="150000"/>
              </a:lnSpc>
            </a:pPr>
            <a:endParaRPr lang="zh-CN" altLang="en-US" sz="900" dirty="0">
              <a:solidFill>
                <a:schemeClr val="tx1">
                  <a:lumMod val="75000"/>
                  <a:lumOff val="25000"/>
                </a:schemeClr>
              </a:solidFill>
              <a:cs typeface="+mn-ea"/>
              <a:sym typeface="+mn-lt"/>
            </a:endParaRPr>
          </a:p>
          <a:p>
            <a:pPr fontAlgn="auto">
              <a:lnSpc>
                <a:spcPct val="150000"/>
              </a:lnSpc>
            </a:pPr>
            <a:r>
              <a:rPr lang="zh-CN" altLang="en-US" sz="2000" b="1" dirty="0">
                <a:solidFill>
                  <a:srgbClr val="0070C0"/>
                </a:solidFill>
                <a:cs typeface="+mn-ea"/>
                <a:sym typeface="+mn-lt"/>
              </a:rPr>
              <a:t>第一</a:t>
            </a:r>
            <a:r>
              <a:rPr lang="zh-CN" altLang="en-US" dirty="0">
                <a:solidFill>
                  <a:schemeClr val="tx1">
                    <a:lumMod val="75000"/>
                    <a:lumOff val="25000"/>
                  </a:schemeClr>
                </a:solidFill>
                <a:cs typeface="+mn-ea"/>
                <a:sym typeface="+mn-lt"/>
              </a:rPr>
              <a:t>层为授权年份；</a:t>
            </a:r>
          </a:p>
          <a:p>
            <a:pPr fontAlgn="auto">
              <a:lnSpc>
                <a:spcPct val="150000"/>
              </a:lnSpc>
            </a:pPr>
            <a:r>
              <a:rPr lang="zh-CN" altLang="en-US" sz="2000" b="1" dirty="0">
                <a:solidFill>
                  <a:srgbClr val="0070C0"/>
                </a:solidFill>
                <a:cs typeface="+mn-ea"/>
                <a:sym typeface="+mn-lt"/>
              </a:rPr>
              <a:t>第二</a:t>
            </a:r>
            <a:r>
              <a:rPr lang="zh-CN" altLang="en-US" dirty="0">
                <a:solidFill>
                  <a:schemeClr val="tx1">
                    <a:lumMod val="75000"/>
                    <a:lumOff val="25000"/>
                  </a:schemeClr>
                </a:solidFill>
                <a:cs typeface="+mn-ea"/>
                <a:sym typeface="+mn-lt"/>
              </a:rPr>
              <a:t>层为生产企业所属省级行政地区的区划代码；</a:t>
            </a:r>
          </a:p>
          <a:p>
            <a:pPr fontAlgn="auto">
              <a:lnSpc>
                <a:spcPct val="150000"/>
              </a:lnSpc>
            </a:pPr>
            <a:r>
              <a:rPr lang="zh-CN" altLang="en-US" sz="2000" b="1" dirty="0">
                <a:solidFill>
                  <a:srgbClr val="0070C0"/>
                </a:solidFill>
                <a:cs typeface="+mn-ea"/>
                <a:sym typeface="+mn-lt"/>
              </a:rPr>
              <a:t>第三</a:t>
            </a:r>
            <a:r>
              <a:rPr lang="zh-CN" altLang="en-US" dirty="0">
                <a:solidFill>
                  <a:schemeClr val="tx1">
                    <a:lumMod val="75000"/>
                    <a:lumOff val="25000"/>
                  </a:schemeClr>
                </a:solidFill>
                <a:cs typeface="+mn-ea"/>
                <a:sym typeface="+mn-lt"/>
              </a:rPr>
              <a:t>层为产品名称代码和授权顺序</a:t>
            </a:r>
          </a:p>
          <a:p>
            <a:pPr fontAlgn="auto">
              <a:lnSpc>
                <a:spcPct val="150000"/>
              </a:lnSpc>
            </a:pPr>
            <a:endParaRPr lang="zh-CN" altLang="en-US" dirty="0">
              <a:solidFill>
                <a:schemeClr val="tx1">
                  <a:lumMod val="75000"/>
                  <a:lumOff val="25000"/>
                </a:schemeClr>
              </a:solidFill>
              <a:cs typeface="+mn-ea"/>
              <a:sym typeface="+mn-lt"/>
            </a:endParaRPr>
          </a:p>
        </p:txBody>
      </p:sp>
      <p:pic>
        <p:nvPicPr>
          <p:cNvPr id="11" name="图片 10" descr="51miz-E1136249-83CC76B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20280" y="3204845"/>
            <a:ext cx="3033395" cy="3033395"/>
          </a:xfrm>
          <a:prstGeom prst="rect">
            <a:avLst/>
          </a:prstGeom>
        </p:spPr>
      </p:pic>
      <p:sp>
        <p:nvSpPr>
          <p:cNvPr id="12" name="文本框 11"/>
          <p:cNvSpPr txBox="1"/>
          <p:nvPr/>
        </p:nvSpPr>
        <p:spPr>
          <a:xfrm>
            <a:off x="1951990" y="582295"/>
            <a:ext cx="184731" cy="369332"/>
          </a:xfrm>
          <a:prstGeom prst="rect">
            <a:avLst/>
          </a:prstGeom>
          <a:noFill/>
        </p:spPr>
        <p:txBody>
          <a:bodyPr wrap="none" rtlCol="0">
            <a:spAutoFit/>
          </a:bodyPr>
          <a:lstStyle/>
          <a:p>
            <a:endParaRPr lang="zh-CN" altLang="en-US">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Left)">
                                      <p:cBhvr>
                                        <p:cTn id="7" dur="500"/>
                                        <p:tgtEl>
                                          <p:spTgt spid="9"/>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strips(downLeft)">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62" name="文本框 3"/>
          <p:cNvSpPr txBox="1"/>
          <p:nvPr/>
        </p:nvSpPr>
        <p:spPr>
          <a:xfrm>
            <a:off x="840105" y="2492375"/>
            <a:ext cx="5772785" cy="2722880"/>
          </a:xfrm>
          <a:prstGeom prst="rect">
            <a:avLst/>
          </a:prstGeom>
          <a:noFill/>
        </p:spPr>
        <p:txBody>
          <a:bodyPr wrap="square" rtlCol="0" anchor="t">
            <a:spAutoFit/>
          </a:bodyPr>
          <a:lstStyle/>
          <a:p>
            <a:pPr marL="285750" indent="-285750" defTabSz="1043940" eaLnBrk="0" fontAlgn="base" hangingPunct="0">
              <a:lnSpc>
                <a:spcPct val="150000"/>
              </a:lnSpc>
              <a:buClr>
                <a:srgbClr val="0070C0"/>
              </a:buClr>
              <a:buFont typeface="Arial" panose="020B0604020202020204" pitchFamily="34" charset="0"/>
              <a:buChar char="•"/>
            </a:pPr>
            <a:r>
              <a:rPr lang="zh-CN" altLang="en-US" dirty="0">
                <a:solidFill>
                  <a:schemeClr val="tx1">
                    <a:lumMod val="75000"/>
                    <a:lumOff val="25000"/>
                  </a:schemeClr>
                </a:solidFill>
                <a:cs typeface="+mn-ea"/>
                <a:sym typeface="+mn-lt"/>
              </a:rPr>
              <a:t>全国累计报告职业病例近</a:t>
            </a:r>
            <a:r>
              <a:rPr lang="en-US" altLang="zh-CN" dirty="0">
                <a:solidFill>
                  <a:schemeClr val="tx1">
                    <a:lumMod val="75000"/>
                    <a:lumOff val="25000"/>
                  </a:schemeClr>
                </a:solidFill>
                <a:cs typeface="+mn-ea"/>
                <a:sym typeface="+mn-lt"/>
              </a:rPr>
              <a:t>90</a:t>
            </a:r>
            <a:r>
              <a:rPr lang="zh-CN" altLang="en-US" dirty="0">
                <a:solidFill>
                  <a:schemeClr val="tx1">
                    <a:lumMod val="75000"/>
                    <a:lumOff val="25000"/>
                  </a:schemeClr>
                </a:solidFill>
                <a:cs typeface="+mn-ea"/>
                <a:sym typeface="+mn-lt"/>
              </a:rPr>
              <a:t>万例，总量特别大，其中尘肺病约占</a:t>
            </a:r>
            <a:r>
              <a:rPr lang="en-US" altLang="zh-CN" dirty="0">
                <a:solidFill>
                  <a:schemeClr val="tx1">
                    <a:lumMod val="75000"/>
                    <a:lumOff val="25000"/>
                  </a:schemeClr>
                </a:solidFill>
                <a:cs typeface="+mn-ea"/>
                <a:sym typeface="+mn-lt"/>
              </a:rPr>
              <a:t>90.2%</a:t>
            </a:r>
            <a:r>
              <a:rPr lang="zh-CN" altLang="en-US" dirty="0">
                <a:solidFill>
                  <a:schemeClr val="tx1">
                    <a:lumMod val="75000"/>
                    <a:lumOff val="25000"/>
                  </a:schemeClr>
                </a:solidFill>
                <a:cs typeface="+mn-ea"/>
                <a:sym typeface="+mn-lt"/>
              </a:rPr>
              <a:t>；自</a:t>
            </a:r>
            <a:r>
              <a:rPr lang="en-US" altLang="zh-CN" dirty="0">
                <a:solidFill>
                  <a:schemeClr val="tx1">
                    <a:lumMod val="75000"/>
                    <a:lumOff val="25000"/>
                  </a:schemeClr>
                </a:solidFill>
                <a:cs typeface="+mn-ea"/>
                <a:sym typeface="+mn-lt"/>
              </a:rPr>
              <a:t>2000</a:t>
            </a:r>
            <a:r>
              <a:rPr lang="zh-CN" altLang="en-US" dirty="0">
                <a:solidFill>
                  <a:schemeClr val="tx1">
                    <a:lumMod val="75000"/>
                    <a:lumOff val="25000"/>
                  </a:schemeClr>
                </a:solidFill>
                <a:cs typeface="+mn-ea"/>
                <a:sym typeface="+mn-lt"/>
              </a:rPr>
              <a:t>年来，职业病发病例总体呈明显上升趋势。</a:t>
            </a:r>
          </a:p>
          <a:p>
            <a:pPr marL="285750" indent="-285750" defTabSz="1043940" eaLnBrk="0" fontAlgn="base" hangingPunct="0">
              <a:lnSpc>
                <a:spcPct val="150000"/>
              </a:lnSpc>
              <a:buClr>
                <a:srgbClr val="0070C0"/>
              </a:buClr>
              <a:buFont typeface="Arial" panose="020B0604020202020204" pitchFamily="34" charset="0"/>
              <a:buChar char="•"/>
            </a:pPr>
            <a:endParaRPr lang="zh-CN" altLang="en-US" sz="600" dirty="0">
              <a:solidFill>
                <a:schemeClr val="tx1">
                  <a:lumMod val="75000"/>
                  <a:lumOff val="25000"/>
                </a:schemeClr>
              </a:solidFill>
              <a:cs typeface="+mn-ea"/>
              <a:sym typeface="+mn-lt"/>
            </a:endParaRPr>
          </a:p>
          <a:p>
            <a:pPr marL="285750" indent="-285750" defTabSz="1043940" eaLnBrk="0" fontAlgn="base" hangingPunct="0">
              <a:lnSpc>
                <a:spcPct val="150000"/>
              </a:lnSpc>
              <a:buClr>
                <a:srgbClr val="0070C0"/>
              </a:buClr>
              <a:buFont typeface="Arial" panose="020B0604020202020204" pitchFamily="34" charset="0"/>
              <a:buChar char="•"/>
            </a:pPr>
            <a:r>
              <a:rPr lang="en-US" altLang="zh-CN" dirty="0">
                <a:solidFill>
                  <a:schemeClr val="tx1">
                    <a:lumMod val="75000"/>
                    <a:lumOff val="25000"/>
                  </a:schemeClr>
                </a:solidFill>
                <a:cs typeface="+mn-ea"/>
                <a:sym typeface="+mn-lt"/>
              </a:rPr>
              <a:t>2010</a:t>
            </a:r>
            <a:r>
              <a:rPr lang="zh-CN" altLang="en-US" dirty="0">
                <a:solidFill>
                  <a:schemeClr val="tx1">
                    <a:lumMod val="75000"/>
                    <a:lumOff val="25000"/>
                  </a:schemeClr>
                </a:solidFill>
                <a:cs typeface="+mn-ea"/>
                <a:sym typeface="+mn-lt"/>
              </a:rPr>
              <a:t>年全国报告职业病</a:t>
            </a:r>
            <a:r>
              <a:rPr lang="en-US" altLang="zh-CN" dirty="0">
                <a:solidFill>
                  <a:schemeClr val="tx1">
                    <a:lumMod val="75000"/>
                    <a:lumOff val="25000"/>
                  </a:schemeClr>
                </a:solidFill>
                <a:cs typeface="+mn-ea"/>
                <a:sym typeface="+mn-lt"/>
              </a:rPr>
              <a:t>27240</a:t>
            </a:r>
            <a:r>
              <a:rPr lang="zh-CN" altLang="en-US" dirty="0">
                <a:solidFill>
                  <a:schemeClr val="tx1">
                    <a:lumMod val="75000"/>
                    <a:lumOff val="25000"/>
                  </a:schemeClr>
                </a:solidFill>
                <a:cs typeface="+mn-ea"/>
                <a:sym typeface="+mn-lt"/>
              </a:rPr>
              <a:t>例，较</a:t>
            </a:r>
            <a:r>
              <a:rPr lang="en-US" altLang="zh-CN" dirty="0">
                <a:solidFill>
                  <a:schemeClr val="tx1">
                    <a:lumMod val="75000"/>
                    <a:lumOff val="25000"/>
                  </a:schemeClr>
                </a:solidFill>
                <a:cs typeface="+mn-ea"/>
                <a:sym typeface="+mn-lt"/>
              </a:rPr>
              <a:t>2000</a:t>
            </a:r>
            <a:r>
              <a:rPr lang="zh-CN" altLang="en-US" dirty="0">
                <a:solidFill>
                  <a:schemeClr val="tx1">
                    <a:lumMod val="75000"/>
                    <a:lumOff val="25000"/>
                  </a:schemeClr>
                </a:solidFill>
                <a:cs typeface="+mn-ea"/>
                <a:sym typeface="+mn-lt"/>
              </a:rPr>
              <a:t>年，增加</a:t>
            </a:r>
            <a:r>
              <a:rPr lang="en-US" altLang="zh-CN" dirty="0">
                <a:solidFill>
                  <a:schemeClr val="tx1">
                    <a:lumMod val="75000"/>
                    <a:lumOff val="25000"/>
                  </a:schemeClr>
                </a:solidFill>
                <a:cs typeface="+mn-ea"/>
                <a:sym typeface="+mn-lt"/>
              </a:rPr>
              <a:t>15522</a:t>
            </a:r>
            <a:r>
              <a:rPr lang="zh-CN" altLang="en-US" dirty="0">
                <a:solidFill>
                  <a:schemeClr val="tx1">
                    <a:lumMod val="75000"/>
                    <a:lumOff val="25000"/>
                  </a:schemeClr>
                </a:solidFill>
                <a:cs typeface="+mn-ea"/>
                <a:sym typeface="+mn-lt"/>
              </a:rPr>
              <a:t>例，增加了</a:t>
            </a:r>
            <a:r>
              <a:rPr lang="en-US" altLang="zh-CN" dirty="0">
                <a:solidFill>
                  <a:schemeClr val="tx1">
                    <a:lumMod val="75000"/>
                    <a:lumOff val="25000"/>
                  </a:schemeClr>
                </a:solidFill>
                <a:cs typeface="+mn-ea"/>
                <a:sym typeface="+mn-lt"/>
              </a:rPr>
              <a:t>132.5%</a:t>
            </a:r>
            <a:r>
              <a:rPr lang="zh-CN" altLang="en-US" dirty="0">
                <a:solidFill>
                  <a:schemeClr val="tx1">
                    <a:lumMod val="75000"/>
                    <a:lumOff val="25000"/>
                  </a:schemeClr>
                </a:solidFill>
                <a:cs typeface="+mn-ea"/>
                <a:sym typeface="+mn-lt"/>
              </a:rPr>
              <a:t>；其中尘肺病</a:t>
            </a:r>
            <a:r>
              <a:rPr lang="en-US" altLang="zh-CN" dirty="0">
                <a:solidFill>
                  <a:schemeClr val="tx1">
                    <a:lumMod val="75000"/>
                    <a:lumOff val="25000"/>
                  </a:schemeClr>
                </a:solidFill>
                <a:cs typeface="+mn-ea"/>
                <a:sym typeface="+mn-lt"/>
              </a:rPr>
              <a:t>23812</a:t>
            </a:r>
            <a:r>
              <a:rPr lang="zh-CN" altLang="en-US" dirty="0">
                <a:solidFill>
                  <a:schemeClr val="tx1">
                    <a:lumMod val="75000"/>
                    <a:lumOff val="25000"/>
                  </a:schemeClr>
                </a:solidFill>
                <a:cs typeface="+mn-ea"/>
                <a:sym typeface="+mn-lt"/>
              </a:rPr>
              <a:t>例，增加</a:t>
            </a:r>
            <a:r>
              <a:rPr lang="en-US" altLang="zh-CN" dirty="0">
                <a:solidFill>
                  <a:schemeClr val="tx1">
                    <a:lumMod val="75000"/>
                    <a:lumOff val="25000"/>
                  </a:schemeClr>
                </a:solidFill>
                <a:cs typeface="+mn-ea"/>
                <a:sym typeface="+mn-lt"/>
              </a:rPr>
              <a:t>14712</a:t>
            </a:r>
            <a:r>
              <a:rPr lang="zh-CN" altLang="en-US" dirty="0">
                <a:solidFill>
                  <a:schemeClr val="tx1">
                    <a:lumMod val="75000"/>
                    <a:lumOff val="25000"/>
                  </a:schemeClr>
                </a:solidFill>
                <a:cs typeface="+mn-ea"/>
                <a:sym typeface="+mn-lt"/>
              </a:rPr>
              <a:t>例，增加了</a:t>
            </a:r>
            <a:r>
              <a:rPr lang="en-US" altLang="zh-CN" dirty="0">
                <a:solidFill>
                  <a:schemeClr val="tx1">
                    <a:lumMod val="75000"/>
                    <a:lumOff val="25000"/>
                  </a:schemeClr>
                </a:solidFill>
                <a:cs typeface="+mn-ea"/>
                <a:sym typeface="+mn-lt"/>
              </a:rPr>
              <a:t>161.7%</a:t>
            </a:r>
            <a:r>
              <a:rPr lang="zh-CN" altLang="en-US" dirty="0">
                <a:solidFill>
                  <a:schemeClr val="tx1">
                    <a:lumMod val="75000"/>
                    <a:lumOff val="25000"/>
                  </a:schemeClr>
                </a:solidFill>
                <a:cs typeface="+mn-ea"/>
                <a:sym typeface="+mn-lt"/>
              </a:rPr>
              <a:t>。 </a:t>
            </a:r>
          </a:p>
        </p:txBody>
      </p:sp>
      <p:sp>
        <p:nvSpPr>
          <p:cNvPr id="1048763" name="文本框 6"/>
          <p:cNvSpPr txBox="1"/>
          <p:nvPr/>
        </p:nvSpPr>
        <p:spPr>
          <a:xfrm>
            <a:off x="840105" y="1916430"/>
            <a:ext cx="7202805" cy="398780"/>
          </a:xfrm>
          <a:prstGeom prst="rect">
            <a:avLst/>
          </a:prstGeom>
          <a:noFill/>
        </p:spPr>
        <p:txBody>
          <a:bodyPr wrap="square" rtlCol="0" anchor="t">
            <a:spAutoFit/>
          </a:bodyPr>
          <a:lstStyle/>
          <a:p>
            <a:pPr algn="l">
              <a:spcBef>
                <a:spcPct val="50000"/>
              </a:spcBef>
            </a:pPr>
            <a:r>
              <a:rPr lang="zh-CN" altLang="en-US" sz="2000" b="1" dirty="0" err="1">
                <a:solidFill>
                  <a:srgbClr val="0070C0"/>
                </a:solidFill>
                <a:cs typeface="+mn-ea"/>
                <a:sym typeface="+mn-lt"/>
              </a:rPr>
              <a:t>（一）</a:t>
            </a:r>
            <a:r>
              <a:rPr lang="en-US" altLang="en-US" sz="2000" b="1" dirty="0" err="1">
                <a:solidFill>
                  <a:srgbClr val="0070C0"/>
                </a:solidFill>
                <a:cs typeface="+mn-ea"/>
                <a:sym typeface="+mn-lt"/>
              </a:rPr>
              <a:t>职业病报告病例总量大且呈明显上升趋势</a:t>
            </a:r>
          </a:p>
        </p:txBody>
      </p:sp>
      <p:grpSp>
        <p:nvGrpSpPr>
          <p:cNvPr id="67" name="组合 66"/>
          <p:cNvGrpSpPr/>
          <p:nvPr/>
        </p:nvGrpSpPr>
        <p:grpSpPr>
          <a:xfrm>
            <a:off x="407035" y="404495"/>
            <a:ext cx="3282950" cy="775335"/>
            <a:chOff x="641" y="637"/>
            <a:chExt cx="517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749" y="837"/>
              <a:ext cx="4062"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职业健康形势</a:t>
              </a:r>
            </a:p>
          </p:txBody>
        </p:sp>
      </p:grpSp>
      <p:graphicFrame>
        <p:nvGraphicFramePr>
          <p:cNvPr id="61" name="Chart 60"/>
          <p:cNvGraphicFramePr/>
          <p:nvPr/>
        </p:nvGraphicFramePr>
        <p:xfrm>
          <a:off x="7247890" y="2204720"/>
          <a:ext cx="4335780" cy="250698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048763"/>
                                        </p:tgtEl>
                                        <p:attrNameLst>
                                          <p:attrName>style.visibility</p:attrName>
                                        </p:attrNameLst>
                                      </p:cBhvr>
                                      <p:to>
                                        <p:strVal val="visible"/>
                                      </p:to>
                                    </p:set>
                                    <p:animEffect transition="in" filter="strips(downLeft)">
                                      <p:cBhvr>
                                        <p:cTn id="7" dur="500"/>
                                        <p:tgtEl>
                                          <p:spTgt spid="1048763"/>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1048762"/>
                                        </p:tgtEl>
                                        <p:attrNameLst>
                                          <p:attrName>style.visibility</p:attrName>
                                        </p:attrNameLst>
                                      </p:cBhvr>
                                      <p:to>
                                        <p:strVal val="visible"/>
                                      </p:to>
                                    </p:set>
                                    <p:animEffect transition="in" filter="strips(downLeft)">
                                      <p:cBhvr>
                                        <p:cTn id="11" dur="500"/>
                                        <p:tgtEl>
                                          <p:spTgt spid="1048762"/>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barn(inVertical)">
                                      <p:cBhvr>
                                        <p:cTn id="16"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62" grpId="0"/>
      <p:bldP spid="1048763" grpId="0"/>
      <p:bldGraphic spid="61" grpId="0" uiExpand="1">
        <p:bldSub>
          <a:bldChart bld="series"/>
        </p:bldSub>
      </p:bldGraphic>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814" name="日期占位符 1"/>
          <p:cNvSpPr>
            <a:spLocks noGrp="1"/>
          </p:cNvSpPr>
          <p:nvPr>
            <p:ph type="dt" sz="half" idx="4294967295"/>
          </p:nvPr>
        </p:nvSpPr>
        <p:spPr>
          <a:xfrm>
            <a:off x="1682115" y="11981815"/>
            <a:ext cx="2844800" cy="365125"/>
          </a:xfrm>
          <a:prstGeom prst="rect">
            <a:avLst/>
          </a:prstGeom>
        </p:spPr>
        <p:txBody>
          <a:bodyPr/>
          <a:lstStyle/>
          <a:p>
            <a:fld id="{7592E427-A064-483E-B559-32609DD802FC}" type="datetime1">
              <a:rPr lang="zh-CN" altLang="en-US" smtClean="0">
                <a:cs typeface="+mn-ea"/>
                <a:sym typeface="+mn-lt"/>
              </a:rPr>
              <a:t>2022/10/26</a:t>
            </a:fld>
            <a:endParaRPr lang="zh-CN" altLang="en-US">
              <a:cs typeface="+mn-ea"/>
              <a:sym typeface="+mn-lt"/>
            </a:endParaRPr>
          </a:p>
        </p:txBody>
      </p:sp>
      <p:sp>
        <p:nvSpPr>
          <p:cNvPr id="1050818" name="文本框 2"/>
          <p:cNvSpPr txBox="1"/>
          <p:nvPr/>
        </p:nvSpPr>
        <p:spPr>
          <a:xfrm>
            <a:off x="5664200" y="1628775"/>
            <a:ext cx="3775393" cy="490006"/>
          </a:xfrm>
          <a:prstGeom prst="rect">
            <a:avLst/>
          </a:prstGeom>
          <a:noFill/>
        </p:spPr>
        <p:txBody>
          <a:bodyPr wrap="none" rtlCol="0" anchor="t">
            <a:spAutoFit/>
          </a:bodyPr>
          <a:lstStyle/>
          <a:p>
            <a:pPr>
              <a:lnSpc>
                <a:spcPts val="3465"/>
              </a:lnSpc>
            </a:pPr>
            <a:r>
              <a:rPr lang="zh-CN" altLang="en-US" sz="2000" b="1" dirty="0">
                <a:solidFill>
                  <a:srgbClr val="0070C0"/>
                </a:solidFill>
                <a:cs typeface="+mn-ea"/>
                <a:sym typeface="+mn-lt"/>
              </a:rPr>
              <a:t>按照防护部位不同，分类如下：</a:t>
            </a:r>
          </a:p>
        </p:txBody>
      </p:sp>
      <p:sp>
        <p:nvSpPr>
          <p:cNvPr id="1050819" name="矩形 15"/>
          <p:cNvSpPr/>
          <p:nvPr/>
        </p:nvSpPr>
        <p:spPr>
          <a:xfrm>
            <a:off x="5664200" y="2219325"/>
            <a:ext cx="5715000" cy="3784600"/>
          </a:xfrm>
          <a:prstGeom prst="rect">
            <a:avLst/>
          </a:prstGeom>
        </p:spPr>
        <p:txBody>
          <a:bodyPr wrap="square">
            <a:spAutoFit/>
          </a:bodyPr>
          <a:lstStyle/>
          <a:p>
            <a:pPr marL="363855" lvl="1" indent="-349885">
              <a:lnSpc>
                <a:spcPts val="3200"/>
              </a:lnSpc>
              <a:buClr>
                <a:srgbClr val="0070C0"/>
              </a:buClr>
              <a:buFont typeface="Wingdings" panose="05000000000000000000" charset="0"/>
              <a:buChar char="l"/>
            </a:pPr>
            <a:r>
              <a:rPr lang="zh-CN" altLang="en-US" sz="1865" dirty="0">
                <a:solidFill>
                  <a:schemeClr val="tx1">
                    <a:lumMod val="75000"/>
                    <a:lumOff val="25000"/>
                  </a:schemeClr>
                </a:solidFill>
                <a:cs typeface="+mn-ea"/>
                <a:sym typeface="+mn-lt"/>
              </a:rPr>
              <a:t>头部防护，如安全帽等；</a:t>
            </a:r>
          </a:p>
          <a:p>
            <a:pPr marL="363855" lvl="1" indent="-349885">
              <a:lnSpc>
                <a:spcPts val="3200"/>
              </a:lnSpc>
              <a:buClr>
                <a:srgbClr val="0070C0"/>
              </a:buClr>
              <a:buFont typeface="Wingdings" panose="05000000000000000000" charset="0"/>
              <a:buChar char="l"/>
            </a:pPr>
            <a:r>
              <a:rPr lang="zh-CN" altLang="en-US" sz="1865" dirty="0">
                <a:solidFill>
                  <a:schemeClr val="tx1">
                    <a:lumMod val="75000"/>
                    <a:lumOff val="25000"/>
                  </a:schemeClr>
                </a:solidFill>
                <a:cs typeface="+mn-ea"/>
                <a:sym typeface="+mn-lt"/>
              </a:rPr>
              <a:t>眼面部防护，如护目镜等；</a:t>
            </a:r>
          </a:p>
          <a:p>
            <a:pPr marL="363855" lvl="1" indent="-349885">
              <a:lnSpc>
                <a:spcPts val="3200"/>
              </a:lnSpc>
              <a:buClr>
                <a:srgbClr val="0070C0"/>
              </a:buClr>
              <a:buFont typeface="Wingdings" panose="05000000000000000000" charset="0"/>
              <a:buChar char="l"/>
            </a:pPr>
            <a:r>
              <a:rPr lang="zh-CN" altLang="en-US" sz="1865" dirty="0">
                <a:solidFill>
                  <a:schemeClr val="tx1">
                    <a:lumMod val="75000"/>
                    <a:lumOff val="25000"/>
                  </a:schemeClr>
                </a:solidFill>
                <a:cs typeface="+mn-ea"/>
                <a:sym typeface="+mn-lt"/>
              </a:rPr>
              <a:t>听力防护，如耳塞等；</a:t>
            </a:r>
          </a:p>
          <a:p>
            <a:pPr marL="363855" lvl="1" indent="-349885">
              <a:lnSpc>
                <a:spcPts val="3200"/>
              </a:lnSpc>
              <a:buClr>
                <a:srgbClr val="0070C0"/>
              </a:buClr>
              <a:buFont typeface="Wingdings" panose="05000000000000000000" charset="0"/>
              <a:buChar char="l"/>
            </a:pPr>
            <a:r>
              <a:rPr lang="zh-CN" altLang="en-US" sz="1865" dirty="0">
                <a:solidFill>
                  <a:schemeClr val="tx1">
                    <a:lumMod val="75000"/>
                    <a:lumOff val="25000"/>
                  </a:schemeClr>
                </a:solidFill>
                <a:cs typeface="+mn-ea"/>
                <a:sym typeface="+mn-lt"/>
              </a:rPr>
              <a:t>呼吸防护，如防尘、防毒面罩等；</a:t>
            </a:r>
          </a:p>
          <a:p>
            <a:pPr marL="363855" lvl="1" indent="-349885">
              <a:lnSpc>
                <a:spcPts val="3200"/>
              </a:lnSpc>
              <a:buClr>
                <a:srgbClr val="0070C0"/>
              </a:buClr>
              <a:buFont typeface="Wingdings" panose="05000000000000000000" charset="0"/>
              <a:buChar char="l"/>
            </a:pPr>
            <a:r>
              <a:rPr lang="zh-CN" altLang="en-US" sz="1865" dirty="0">
                <a:solidFill>
                  <a:schemeClr val="tx1">
                    <a:lumMod val="75000"/>
                    <a:lumOff val="25000"/>
                  </a:schemeClr>
                </a:solidFill>
                <a:cs typeface="+mn-ea"/>
                <a:sym typeface="+mn-lt"/>
              </a:rPr>
              <a:t>手部防护，如防酸碱手套等；</a:t>
            </a:r>
          </a:p>
          <a:p>
            <a:pPr marL="363855" lvl="1" indent="-349885">
              <a:lnSpc>
                <a:spcPts val="3200"/>
              </a:lnSpc>
              <a:buClr>
                <a:srgbClr val="0070C0"/>
              </a:buClr>
              <a:buFont typeface="Wingdings" panose="05000000000000000000" charset="0"/>
              <a:buChar char="l"/>
            </a:pPr>
            <a:r>
              <a:rPr lang="zh-CN" altLang="en-US" sz="1865" dirty="0">
                <a:solidFill>
                  <a:schemeClr val="tx1">
                    <a:lumMod val="75000"/>
                    <a:lumOff val="25000"/>
                  </a:schemeClr>
                </a:solidFill>
                <a:cs typeface="+mn-ea"/>
                <a:sym typeface="+mn-lt"/>
              </a:rPr>
              <a:t>足部防护，如防砸安全鞋等；</a:t>
            </a:r>
          </a:p>
          <a:p>
            <a:pPr marL="363855" lvl="1" indent="-349885">
              <a:lnSpc>
                <a:spcPts val="3200"/>
              </a:lnSpc>
              <a:buClr>
                <a:srgbClr val="0070C0"/>
              </a:buClr>
              <a:buFont typeface="Wingdings" panose="05000000000000000000" charset="0"/>
              <a:buChar char="l"/>
            </a:pPr>
            <a:r>
              <a:rPr lang="zh-CN" altLang="en-US" sz="1865" dirty="0">
                <a:solidFill>
                  <a:schemeClr val="tx1">
                    <a:lumMod val="75000"/>
                    <a:lumOff val="25000"/>
                  </a:schemeClr>
                </a:solidFill>
                <a:cs typeface="+mn-ea"/>
                <a:sym typeface="+mn-lt"/>
              </a:rPr>
              <a:t>躯体防护，如各种防护服等；</a:t>
            </a:r>
          </a:p>
          <a:p>
            <a:pPr marL="363855" lvl="1" indent="-349885">
              <a:lnSpc>
                <a:spcPts val="3200"/>
              </a:lnSpc>
              <a:buClr>
                <a:srgbClr val="0070C0"/>
              </a:buClr>
              <a:buFont typeface="Wingdings" panose="05000000000000000000" charset="0"/>
              <a:buChar char="l"/>
            </a:pPr>
            <a:r>
              <a:rPr lang="zh-CN" altLang="en-US" sz="1865" dirty="0">
                <a:solidFill>
                  <a:schemeClr val="tx1">
                    <a:lumMod val="75000"/>
                    <a:lumOff val="25000"/>
                  </a:schemeClr>
                </a:solidFill>
                <a:cs typeface="+mn-ea"/>
                <a:sym typeface="+mn-lt"/>
              </a:rPr>
              <a:t>坠落防护，如安全带、安全网等；</a:t>
            </a:r>
          </a:p>
          <a:p>
            <a:pPr marL="363855" lvl="1" indent="-349885">
              <a:lnSpc>
                <a:spcPts val="3200"/>
              </a:lnSpc>
              <a:buClr>
                <a:srgbClr val="0070C0"/>
              </a:buClr>
              <a:buFont typeface="Wingdings" panose="05000000000000000000" charset="0"/>
              <a:buChar char="l"/>
            </a:pPr>
            <a:r>
              <a:rPr lang="zh-CN" altLang="en-US" sz="1865" dirty="0">
                <a:solidFill>
                  <a:schemeClr val="tx1">
                    <a:lumMod val="75000"/>
                    <a:lumOff val="25000"/>
                  </a:schemeClr>
                </a:solidFill>
                <a:cs typeface="+mn-ea"/>
                <a:sym typeface="+mn-lt"/>
              </a:rPr>
              <a:t>皮肤防护，如皮肤防护膜等；</a:t>
            </a:r>
          </a:p>
        </p:txBody>
      </p:sp>
      <p:grpSp>
        <p:nvGrpSpPr>
          <p:cNvPr id="5" name="组合 4"/>
          <p:cNvGrpSpPr/>
          <p:nvPr/>
        </p:nvGrpSpPr>
        <p:grpSpPr>
          <a:xfrm>
            <a:off x="396240" y="476250"/>
            <a:ext cx="3301365" cy="775335"/>
            <a:chOff x="641" y="637"/>
            <a:chExt cx="5199"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4160"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个体防护措施</a:t>
              </a:r>
            </a:p>
          </p:txBody>
        </p:sp>
      </p:grpSp>
      <p:pic>
        <p:nvPicPr>
          <p:cNvPr id="2" name="图片 1" descr="51miz-E1097908-D014F25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6005" y="1628775"/>
            <a:ext cx="4478020" cy="44780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1050818"/>
                                        </p:tgtEl>
                                        <p:attrNameLst>
                                          <p:attrName>style.visibility</p:attrName>
                                        </p:attrNameLst>
                                      </p:cBhvr>
                                      <p:to>
                                        <p:strVal val="visible"/>
                                      </p:to>
                                    </p:set>
                                    <p:animEffect transition="in" filter="barn(inVertical)">
                                      <p:cBhvr>
                                        <p:cTn id="12" dur="500"/>
                                        <p:tgtEl>
                                          <p:spTgt spid="1050818"/>
                                        </p:tgtEl>
                                      </p:cBhvr>
                                    </p:animEffect>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1050819"/>
                                        </p:tgtEl>
                                        <p:attrNameLst>
                                          <p:attrName>style.visibility</p:attrName>
                                        </p:attrNameLst>
                                      </p:cBhvr>
                                      <p:to>
                                        <p:strVal val="visible"/>
                                      </p:to>
                                    </p:set>
                                    <p:animEffect transition="in" filter="barn(inVertical)">
                                      <p:cBhvr>
                                        <p:cTn id="16" dur="500"/>
                                        <p:tgtEl>
                                          <p:spTgt spid="10508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818" grpId="0"/>
      <p:bldP spid="1050819"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觅知网（www.51miz.com)"/>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rcRect/>
          <a:stretch>
            <a:fillRect/>
          </a:stretch>
        </p:blipFill>
        <p:spPr>
          <a:xfrm>
            <a:off x="6383655" y="1879600"/>
            <a:ext cx="5808345" cy="4852670"/>
          </a:xfrm>
          <a:prstGeom prst="rect">
            <a:avLst/>
          </a:prstGeom>
        </p:spPr>
      </p:pic>
      <p:grpSp>
        <p:nvGrpSpPr>
          <p:cNvPr id="10" name="组合 9"/>
          <p:cNvGrpSpPr/>
          <p:nvPr/>
        </p:nvGrpSpPr>
        <p:grpSpPr>
          <a:xfrm>
            <a:off x="694690" y="3027045"/>
            <a:ext cx="5965825" cy="1106805"/>
            <a:chOff x="1095" y="3105"/>
            <a:chExt cx="10926" cy="1743"/>
          </a:xfrm>
        </p:grpSpPr>
        <p:sp>
          <p:nvSpPr>
            <p:cNvPr id="4" name="文本框 3"/>
            <p:cNvSpPr txBox="1"/>
            <p:nvPr/>
          </p:nvSpPr>
          <p:spPr>
            <a:xfrm>
              <a:off x="1095" y="3105"/>
              <a:ext cx="10926" cy="1743"/>
            </a:xfrm>
            <a:prstGeom prst="rect">
              <a:avLst/>
            </a:prstGeom>
            <a:noFill/>
            <a:ln>
              <a:noFill/>
            </a:ln>
          </p:spPr>
          <p:txBody>
            <a:bodyPr wrap="square" rtlCol="0" anchor="t">
              <a:spAutoFit/>
            </a:bodyPr>
            <a:lstStyle/>
            <a:p>
              <a:pPr algn="l"/>
              <a:r>
                <a:rPr lang="zh-CN" altLang="en-US" sz="6600" b="1" spc="300" dirty="0">
                  <a:ln w="127000">
                    <a:solidFill>
                      <a:srgbClr val="0070C0"/>
                    </a:solidFill>
                  </a:ln>
                  <a:solidFill>
                    <a:srgbClr val="0070C0"/>
                  </a:solidFill>
                  <a:effectLst>
                    <a:outerShdw blurRad="50800" dist="38100" dir="2700000" algn="tl" rotWithShape="0">
                      <a:schemeClr val="bg1">
                        <a:lumMod val="50000"/>
                        <a:alpha val="40000"/>
                      </a:schemeClr>
                    </a:outerShdw>
                  </a:effectLst>
                  <a:cs typeface="+mn-ea"/>
                  <a:sym typeface="+mn-lt"/>
                </a:rPr>
                <a:t>职业病之殇</a:t>
              </a:r>
            </a:p>
          </p:txBody>
        </p:sp>
        <p:sp>
          <p:nvSpPr>
            <p:cNvPr id="7" name="文本框 6"/>
            <p:cNvSpPr txBox="1"/>
            <p:nvPr/>
          </p:nvSpPr>
          <p:spPr>
            <a:xfrm>
              <a:off x="1116" y="3105"/>
              <a:ext cx="10885" cy="1743"/>
            </a:xfrm>
            <a:prstGeom prst="rect">
              <a:avLst/>
            </a:prstGeom>
            <a:noFill/>
            <a:ln>
              <a:noFill/>
            </a:ln>
          </p:spPr>
          <p:txBody>
            <a:bodyPr wrap="square" rtlCol="0" anchor="t">
              <a:spAutoFit/>
            </a:bodyPr>
            <a:lstStyle/>
            <a:p>
              <a:pPr algn="l"/>
              <a:r>
                <a:rPr lang="zh-CN" altLang="en-US" sz="6600" b="1" spc="300" dirty="0">
                  <a:ln w="127000">
                    <a:noFill/>
                  </a:ln>
                  <a:solidFill>
                    <a:schemeClr val="bg1"/>
                  </a:solidFill>
                  <a:effectLst>
                    <a:outerShdw blurRad="50800" dist="38100" dir="2700000" algn="tl" rotWithShape="0">
                      <a:schemeClr val="bg1">
                        <a:lumMod val="50000"/>
                        <a:alpha val="40000"/>
                      </a:schemeClr>
                    </a:outerShdw>
                  </a:effectLst>
                  <a:cs typeface="+mn-ea"/>
                  <a:sym typeface="+mn-lt"/>
                </a:rPr>
                <a:t>职业病之殇</a:t>
              </a:r>
            </a:p>
          </p:txBody>
        </p:sp>
      </p:grpSp>
      <p:sp>
        <p:nvSpPr>
          <p:cNvPr id="9" name="文本框 8"/>
          <p:cNvSpPr txBox="1"/>
          <p:nvPr/>
        </p:nvSpPr>
        <p:spPr>
          <a:xfrm>
            <a:off x="695325" y="4220845"/>
            <a:ext cx="5327650" cy="460375"/>
          </a:xfrm>
          <a:prstGeom prst="rect">
            <a:avLst/>
          </a:prstGeom>
          <a:noFill/>
        </p:spPr>
        <p:txBody>
          <a:bodyPr wrap="square" rtlCol="0" anchor="t">
            <a:spAutoFit/>
          </a:bodyPr>
          <a:lstStyle/>
          <a:p>
            <a:pPr fontAlgn="auto">
              <a:lnSpc>
                <a:spcPct val="120000"/>
              </a:lnSpc>
            </a:pPr>
            <a:r>
              <a:rPr kumimoji="1" lang="zh-CN" altLang="en-US" sz="1000" dirty="0">
                <a:solidFill>
                  <a:srgbClr val="0070C0">
                    <a:alpha val="60000"/>
                  </a:srgbClr>
                </a:solidFill>
                <a:cs typeface="+mn-ea"/>
                <a:sym typeface="+mn-lt"/>
              </a:rPr>
              <a:t>职业病是指企业、事业单位和个体经济组织的劳动者在职业活动中，因接触各种有害的化学、物理、生物因素以及在作业过程中产生的其他职业有害因素而引起的疾病。</a:t>
            </a:r>
          </a:p>
        </p:txBody>
      </p:sp>
      <p:grpSp>
        <p:nvGrpSpPr>
          <p:cNvPr id="17" name="组合 16"/>
          <p:cNvGrpSpPr/>
          <p:nvPr/>
        </p:nvGrpSpPr>
        <p:grpSpPr>
          <a:xfrm>
            <a:off x="694690" y="2425700"/>
            <a:ext cx="3540125" cy="583565"/>
            <a:chOff x="1182" y="2428"/>
            <a:chExt cx="5575" cy="919"/>
          </a:xfrm>
        </p:grpSpPr>
        <p:grpSp>
          <p:nvGrpSpPr>
            <p:cNvPr id="14" name="组合 13"/>
            <p:cNvGrpSpPr/>
            <p:nvPr/>
          </p:nvGrpSpPr>
          <p:grpSpPr>
            <a:xfrm>
              <a:off x="1182" y="2428"/>
              <a:ext cx="5373" cy="919"/>
              <a:chOff x="1634" y="2880"/>
              <a:chExt cx="5373" cy="919"/>
            </a:xfrm>
          </p:grpSpPr>
          <p:sp>
            <p:nvSpPr>
              <p:cNvPr id="8" name="文本框 7"/>
              <p:cNvSpPr txBox="1"/>
              <p:nvPr/>
            </p:nvSpPr>
            <p:spPr>
              <a:xfrm>
                <a:off x="1634" y="2880"/>
                <a:ext cx="5373" cy="919"/>
              </a:xfrm>
              <a:prstGeom prst="rect">
                <a:avLst/>
              </a:prstGeom>
              <a:noFill/>
              <a:ln w="47625">
                <a:noFill/>
              </a:ln>
            </p:spPr>
            <p:txBody>
              <a:bodyPr wrap="square" rtlCol="0" anchor="t">
                <a:spAutoFit/>
              </a:bodyPr>
              <a:lstStyle/>
              <a:p>
                <a:r>
                  <a:rPr lang="en-US" altLang="zh-CN" sz="3200" b="1">
                    <a:ln w="34925">
                      <a:solidFill>
                        <a:srgbClr val="0070C0"/>
                      </a:solidFill>
                    </a:ln>
                    <a:solidFill>
                      <a:srgbClr val="0070C0"/>
                    </a:solidFill>
                    <a:effectLst>
                      <a:outerShdw blurRad="50800" dist="38100" dir="2700000" algn="tl" rotWithShape="0">
                        <a:schemeClr val="bg1">
                          <a:lumMod val="65000"/>
                          <a:alpha val="40000"/>
                        </a:schemeClr>
                      </a:outerShdw>
                    </a:effectLst>
                    <a:cs typeface="+mn-ea"/>
                    <a:sym typeface="+mn-lt"/>
                  </a:rPr>
                  <a:t>PART.04</a:t>
                </a:r>
              </a:p>
            </p:txBody>
          </p:sp>
          <p:sp>
            <p:nvSpPr>
              <p:cNvPr id="13" name="文本框 12"/>
              <p:cNvSpPr txBox="1"/>
              <p:nvPr/>
            </p:nvSpPr>
            <p:spPr>
              <a:xfrm>
                <a:off x="1635" y="2880"/>
                <a:ext cx="3454" cy="919"/>
              </a:xfrm>
              <a:prstGeom prst="rect">
                <a:avLst/>
              </a:prstGeom>
              <a:noFill/>
            </p:spPr>
            <p:txBody>
              <a:bodyPr wrap="square" rtlCol="0" anchor="t">
                <a:spAutoFit/>
              </a:bodyPr>
              <a:lstStyle/>
              <a:p>
                <a:r>
                  <a:rPr lang="en-US" altLang="zh-CN" sz="3200" b="1">
                    <a:ln w="3175">
                      <a:noFill/>
                    </a:ln>
                    <a:solidFill>
                      <a:schemeClr val="bg1"/>
                    </a:solidFill>
                    <a:effectLst>
                      <a:outerShdw blurRad="50800" dist="38100" dir="2700000" algn="tl" rotWithShape="0">
                        <a:schemeClr val="bg1">
                          <a:lumMod val="65000"/>
                          <a:alpha val="40000"/>
                        </a:schemeClr>
                      </a:outerShdw>
                    </a:effectLst>
                    <a:cs typeface="+mn-ea"/>
                    <a:sym typeface="+mn-lt"/>
                  </a:rPr>
                  <a:t>PART.04</a:t>
                </a:r>
              </a:p>
            </p:txBody>
          </p:sp>
        </p:grpSp>
        <p:pic>
          <p:nvPicPr>
            <p:cNvPr id="15" name="图片 14" descr="矢量智能对象 拷贝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200" y="2428"/>
              <a:ext cx="557" cy="558"/>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trips(downLeft)">
                                      <p:cBhvr>
                                        <p:cTn id="7" dur="500"/>
                                        <p:tgtEl>
                                          <p:spTgt spid="17"/>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strips(downLeft)">
                                      <p:cBhvr>
                                        <p:cTn id="11" dur="500"/>
                                        <p:tgtEl>
                                          <p:spTgt spid="10"/>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Left)">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926" name="Rectangle 3"/>
          <p:cNvSpPr>
            <a:spLocks noChangeArrowheads="1"/>
          </p:cNvSpPr>
          <p:nvPr/>
        </p:nvSpPr>
        <p:spPr bwMode="auto">
          <a:xfrm>
            <a:off x="407670" y="4149090"/>
            <a:ext cx="6965315" cy="418191"/>
          </a:xfrm>
          <a:prstGeom prst="rect">
            <a:avLst/>
          </a:prstGeom>
          <a:noFill/>
          <a:ln w="9525">
            <a:noFill/>
          </a:ln>
        </p:spPr>
        <p:txBody>
          <a:bodyPr wrap="square" anchor="t">
            <a:spAutoFit/>
          </a:bodyPr>
          <a:lstStyle/>
          <a:p>
            <a:pPr>
              <a:lnSpc>
                <a:spcPct val="150000"/>
              </a:lnSpc>
            </a:pPr>
            <a:endParaRPr lang="zh-CN" altLang="en-US" sz="1600" b="1" dirty="0">
              <a:solidFill>
                <a:schemeClr val="tx1">
                  <a:lumMod val="75000"/>
                  <a:lumOff val="25000"/>
                </a:schemeClr>
              </a:solidFill>
              <a:cs typeface="+mn-ea"/>
              <a:sym typeface="+mn-lt"/>
            </a:endParaRPr>
          </a:p>
        </p:txBody>
      </p:sp>
      <p:sp>
        <p:nvSpPr>
          <p:cNvPr id="1050927" name="矩形 3"/>
          <p:cNvSpPr/>
          <p:nvPr/>
        </p:nvSpPr>
        <p:spPr>
          <a:xfrm>
            <a:off x="1127760" y="1628140"/>
            <a:ext cx="9684385" cy="1753235"/>
          </a:xfrm>
          <a:prstGeom prst="rect">
            <a:avLst/>
          </a:prstGeom>
          <a:noFill/>
          <a:ln w="9525">
            <a:noFill/>
          </a:ln>
        </p:spPr>
        <p:txBody>
          <a:bodyPr wrap="square" anchor="t">
            <a:spAutoFit/>
          </a:bodyPr>
          <a:lstStyle/>
          <a:p>
            <a:pPr fontAlgn="auto">
              <a:lnSpc>
                <a:spcPct val="150000"/>
              </a:lnSpc>
            </a:pPr>
            <a:r>
              <a:rPr lang="en-US" altLang="zh-CN" dirty="0">
                <a:solidFill>
                  <a:schemeClr val="tx1">
                    <a:lumMod val="75000"/>
                    <a:lumOff val="25000"/>
                  </a:schemeClr>
                </a:solidFill>
                <a:cs typeface="+mn-ea"/>
                <a:sym typeface="+mn-lt"/>
              </a:rPr>
              <a:t>      </a:t>
            </a:r>
            <a:r>
              <a:rPr lang="zh-CN" altLang="zh-CN" dirty="0">
                <a:solidFill>
                  <a:schemeClr val="tx1">
                    <a:lumMod val="75000"/>
                    <a:lumOff val="25000"/>
                  </a:schemeClr>
                </a:solidFill>
                <a:cs typeface="+mn-ea"/>
                <a:sym typeface="+mn-lt"/>
              </a:rPr>
              <a:t>一个人，非要用“开胸验肺”的方式来证明自己患上职业病，哪怕医生告诉他根本没有必要：</a:t>
            </a:r>
            <a:r>
              <a:rPr lang="zh-CN" altLang="zh-CN" b="1" dirty="0">
                <a:solidFill>
                  <a:srgbClr val="0070C0"/>
                </a:solidFill>
                <a:cs typeface="+mn-ea"/>
                <a:sym typeface="+mn-lt"/>
              </a:rPr>
              <a:t>“凭胸片，肉眼就能看出你是尘肺”。</a:t>
            </a:r>
            <a:endParaRPr lang="zh-CN" altLang="zh-CN" dirty="0">
              <a:solidFill>
                <a:schemeClr val="tx1">
                  <a:lumMod val="75000"/>
                  <a:lumOff val="25000"/>
                </a:schemeClr>
              </a:solidFill>
              <a:cs typeface="+mn-ea"/>
              <a:sym typeface="+mn-lt"/>
            </a:endParaRPr>
          </a:p>
          <a:p>
            <a:pPr fontAlgn="auto">
              <a:lnSpc>
                <a:spcPct val="150000"/>
              </a:lnSpc>
            </a:pPr>
            <a:r>
              <a:rPr lang="zh-CN" altLang="zh-CN" dirty="0">
                <a:solidFill>
                  <a:schemeClr val="tx1">
                    <a:lumMod val="75000"/>
                    <a:lumOff val="25000"/>
                  </a:schemeClr>
                </a:solidFill>
                <a:cs typeface="+mn-ea"/>
                <a:sym typeface="+mn-lt"/>
              </a:rPr>
              <a:t>      他叫张海超，他之所以这么做是为了推翻当地职业病防治所为其作出的“肺结核”的诊断。张海超说：“我这不是一个人在战斗！”</a:t>
            </a:r>
            <a:r>
              <a:rPr lang="zh-CN" altLang="zh-CN">
                <a:solidFill>
                  <a:schemeClr val="tx1">
                    <a:lumMod val="75000"/>
                    <a:lumOff val="25000"/>
                  </a:schemeClr>
                </a:solidFill>
                <a:cs typeface="+mn-ea"/>
                <a:sym typeface="+mn-lt"/>
              </a:rPr>
              <a:t>全国有</a:t>
            </a:r>
            <a:r>
              <a:rPr lang="en-US" altLang="zh-CN" dirty="0">
                <a:solidFill>
                  <a:schemeClr val="tx1">
                    <a:lumMod val="75000"/>
                    <a:lumOff val="25000"/>
                  </a:schemeClr>
                </a:solidFill>
                <a:cs typeface="+mn-ea"/>
                <a:sym typeface="+mn-lt"/>
              </a:rPr>
              <a:t>2</a:t>
            </a:r>
            <a:r>
              <a:rPr lang="zh-CN" altLang="en-US" dirty="0">
                <a:solidFill>
                  <a:schemeClr val="tx1">
                    <a:lumMod val="75000"/>
                    <a:lumOff val="25000"/>
                  </a:schemeClr>
                </a:solidFill>
                <a:cs typeface="+mn-ea"/>
                <a:sym typeface="+mn-lt"/>
              </a:rPr>
              <a:t>亿人接触职业危害因素</a:t>
            </a:r>
          </a:p>
        </p:txBody>
      </p:sp>
      <p:sp>
        <p:nvSpPr>
          <p:cNvPr id="1050928" name="矩形 10"/>
          <p:cNvSpPr/>
          <p:nvPr/>
        </p:nvSpPr>
        <p:spPr>
          <a:xfrm flipV="1">
            <a:off x="7274560" y="3933825"/>
            <a:ext cx="4772025" cy="418191"/>
          </a:xfrm>
          <a:prstGeom prst="rect">
            <a:avLst/>
          </a:prstGeom>
          <a:noFill/>
          <a:ln w="9525">
            <a:noFill/>
          </a:ln>
        </p:spPr>
        <p:txBody>
          <a:bodyPr wrap="square" anchor="t">
            <a:spAutoFit/>
          </a:bodyPr>
          <a:lstStyle/>
          <a:p>
            <a:pPr>
              <a:lnSpc>
                <a:spcPct val="150000"/>
              </a:lnSpc>
            </a:pPr>
            <a:endParaRPr lang="zh-CN" altLang="en-US" sz="1600" b="1">
              <a:solidFill>
                <a:schemeClr val="tx1">
                  <a:lumMod val="75000"/>
                  <a:lumOff val="25000"/>
                </a:schemeClr>
              </a:solidFill>
              <a:cs typeface="+mn-ea"/>
              <a:sym typeface="+mn-lt"/>
            </a:endParaRPr>
          </a:p>
        </p:txBody>
      </p:sp>
      <p:grpSp>
        <p:nvGrpSpPr>
          <p:cNvPr id="3" name="组合 2"/>
          <p:cNvGrpSpPr/>
          <p:nvPr/>
        </p:nvGrpSpPr>
        <p:grpSpPr>
          <a:xfrm>
            <a:off x="1127760" y="3716655"/>
            <a:ext cx="5012690" cy="2087880"/>
            <a:chOff x="1789" y="5626"/>
            <a:chExt cx="7894" cy="3288"/>
          </a:xfrm>
        </p:grpSpPr>
        <p:sp>
          <p:nvSpPr>
            <p:cNvPr id="2" name="圆角矩形 1"/>
            <p:cNvSpPr/>
            <p:nvPr/>
          </p:nvSpPr>
          <p:spPr>
            <a:xfrm>
              <a:off x="1789" y="5626"/>
              <a:ext cx="7894" cy="3289"/>
            </a:xfrm>
            <a:prstGeom prst="roundRect">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0929" name="矩形 35"/>
            <p:cNvSpPr/>
            <p:nvPr/>
          </p:nvSpPr>
          <p:spPr>
            <a:xfrm>
              <a:off x="2069" y="6217"/>
              <a:ext cx="7239" cy="2107"/>
            </a:xfrm>
            <a:prstGeom prst="rect">
              <a:avLst/>
            </a:prstGeom>
            <a:noFill/>
            <a:ln w="9525">
              <a:noFill/>
            </a:ln>
          </p:spPr>
          <p:txBody>
            <a:bodyPr wrap="square" anchor="t">
              <a:spAutoFit/>
            </a:bodyPr>
            <a:lstStyle/>
            <a:p>
              <a:pPr>
                <a:lnSpc>
                  <a:spcPct val="150000"/>
                </a:lnSpc>
              </a:pPr>
              <a:r>
                <a:rPr lang="zh-CN" altLang="zh-CN" dirty="0">
                  <a:solidFill>
                    <a:schemeClr val="tx1">
                      <a:lumMod val="75000"/>
                      <a:lumOff val="25000"/>
                    </a:schemeClr>
                  </a:solidFill>
                  <a:cs typeface="+mn-ea"/>
                  <a:sym typeface="+mn-lt"/>
                </a:rPr>
                <a:t>当风险发生在别人身上</a:t>
              </a:r>
              <a:r>
                <a:rPr lang="zh-CN" altLang="zh-CN">
                  <a:solidFill>
                    <a:schemeClr val="tx1">
                      <a:lumMod val="75000"/>
                      <a:lumOff val="25000"/>
                    </a:schemeClr>
                  </a:solidFill>
                  <a:cs typeface="+mn-ea"/>
                  <a:sym typeface="+mn-lt"/>
                </a:rPr>
                <a:t>时叫做</a:t>
              </a:r>
              <a:r>
                <a:rPr lang="en-US" altLang="zh-CN">
                  <a:solidFill>
                    <a:schemeClr val="tx1">
                      <a:lumMod val="75000"/>
                      <a:lumOff val="25000"/>
                    </a:schemeClr>
                  </a:solidFill>
                  <a:cs typeface="+mn-ea"/>
                  <a:sym typeface="+mn-lt"/>
                </a:rPr>
                <a:t>”</a:t>
              </a:r>
              <a:r>
                <a:rPr lang="zh-CN" altLang="zh-CN">
                  <a:solidFill>
                    <a:schemeClr val="tx1">
                      <a:lumMod val="75000"/>
                      <a:lumOff val="25000"/>
                    </a:schemeClr>
                  </a:solidFill>
                  <a:cs typeface="+mn-ea"/>
                  <a:sym typeface="+mn-lt"/>
                </a:rPr>
                <a:t>故事</a:t>
              </a:r>
              <a:r>
                <a:rPr lang="en-US" altLang="zh-CN" dirty="0">
                  <a:solidFill>
                    <a:schemeClr val="tx1">
                      <a:lumMod val="75000"/>
                      <a:lumOff val="25000"/>
                    </a:schemeClr>
                  </a:solidFill>
                  <a:cs typeface="+mn-ea"/>
                  <a:sym typeface="+mn-lt"/>
                </a:rPr>
                <a:t>“</a:t>
              </a:r>
              <a:r>
                <a:rPr lang="zh-CN" altLang="zh-CN" dirty="0">
                  <a:solidFill>
                    <a:schemeClr val="tx1">
                      <a:lumMod val="75000"/>
                      <a:lumOff val="25000"/>
                    </a:schemeClr>
                  </a:solidFill>
                  <a:cs typeface="+mn-ea"/>
                  <a:sym typeface="+mn-lt"/>
                </a:rPr>
                <a:t>，当真正发生在自己身上是</a:t>
              </a:r>
              <a:r>
                <a:rPr lang="zh-CN" altLang="zh-CN">
                  <a:solidFill>
                    <a:schemeClr val="tx1">
                      <a:lumMod val="75000"/>
                      <a:lumOff val="25000"/>
                    </a:schemeClr>
                  </a:solidFill>
                  <a:cs typeface="+mn-ea"/>
                  <a:sym typeface="+mn-lt"/>
                </a:rPr>
                <a:t>变成了</a:t>
              </a:r>
              <a:r>
                <a:rPr lang="en-US" altLang="zh-CN" dirty="0">
                  <a:solidFill>
                    <a:schemeClr val="tx1">
                      <a:lumMod val="75000"/>
                      <a:lumOff val="25000"/>
                    </a:schemeClr>
                  </a:solidFill>
                  <a:cs typeface="+mn-ea"/>
                  <a:sym typeface="+mn-lt"/>
                </a:rPr>
                <a:t>“</a:t>
              </a:r>
              <a:r>
                <a:rPr lang="zh-CN" altLang="zh-CN">
                  <a:solidFill>
                    <a:schemeClr val="tx1">
                      <a:lumMod val="75000"/>
                      <a:lumOff val="25000"/>
                    </a:schemeClr>
                  </a:solidFill>
                  <a:cs typeface="+mn-ea"/>
                  <a:sym typeface="+mn-lt"/>
                </a:rPr>
                <a:t>事故，</a:t>
              </a:r>
              <a:r>
                <a:rPr lang="en-US" altLang="zh-CN" dirty="0">
                  <a:solidFill>
                    <a:schemeClr val="tx1">
                      <a:lumMod val="75000"/>
                      <a:lumOff val="25000"/>
                    </a:schemeClr>
                  </a:solidFill>
                  <a:cs typeface="+mn-ea"/>
                  <a:sym typeface="+mn-lt"/>
                </a:rPr>
                <a:t>”</a:t>
              </a:r>
              <a:r>
                <a:rPr lang="zh-CN" altLang="zh-CN" dirty="0">
                  <a:solidFill>
                    <a:schemeClr val="tx1">
                      <a:lumMod val="75000"/>
                      <a:lumOff val="25000"/>
                    </a:schemeClr>
                  </a:solidFill>
                  <a:cs typeface="+mn-ea"/>
                  <a:sym typeface="+mn-lt"/>
                </a:rPr>
                <a:t>前车之辙</a:t>
              </a:r>
              <a:r>
                <a:rPr lang="zh-CN" altLang="zh-CN">
                  <a:solidFill>
                    <a:schemeClr val="tx1">
                      <a:lumMod val="75000"/>
                      <a:lumOff val="25000"/>
                    </a:schemeClr>
                  </a:solidFill>
                  <a:cs typeface="+mn-ea"/>
                  <a:sym typeface="+mn-lt"/>
                </a:rPr>
                <a:t>，后车之鉴</a:t>
              </a:r>
              <a:r>
                <a:rPr lang="en-US" altLang="zh-CN" dirty="0">
                  <a:solidFill>
                    <a:schemeClr val="tx1">
                      <a:lumMod val="75000"/>
                      <a:lumOff val="25000"/>
                    </a:schemeClr>
                  </a:solidFill>
                  <a:cs typeface="+mn-ea"/>
                  <a:sym typeface="+mn-lt"/>
                </a:rPr>
                <a:t>,</a:t>
              </a:r>
              <a:r>
                <a:rPr lang="zh-CN" altLang="zh-CN" dirty="0">
                  <a:solidFill>
                    <a:schemeClr val="tx1">
                      <a:lumMod val="75000"/>
                      <a:lumOff val="25000"/>
                    </a:schemeClr>
                  </a:solidFill>
                  <a:cs typeface="+mn-ea"/>
                  <a:sym typeface="+mn-lt"/>
                </a:rPr>
                <a:t>切莫以身试险</a:t>
              </a:r>
            </a:p>
          </p:txBody>
        </p:sp>
      </p:grpSp>
      <p:grpSp>
        <p:nvGrpSpPr>
          <p:cNvPr id="5" name="组合 4"/>
          <p:cNvGrpSpPr/>
          <p:nvPr/>
        </p:nvGrpSpPr>
        <p:grpSpPr>
          <a:xfrm>
            <a:off x="467995" y="476250"/>
            <a:ext cx="3154045" cy="775335"/>
            <a:chOff x="641" y="637"/>
            <a:chExt cx="4967"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3928"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职业病之殇</a:t>
              </a:r>
            </a:p>
          </p:txBody>
        </p:sp>
      </p:grpSp>
      <p:pic>
        <p:nvPicPr>
          <p:cNvPr id="4" name="图片 3" descr="51miz-E1223850-3FDFB86A"/>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76135" y="3700145"/>
            <a:ext cx="2750185" cy="27501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50927"/>
                                        </p:tgtEl>
                                        <p:attrNameLst>
                                          <p:attrName>style.visibility</p:attrName>
                                        </p:attrNameLst>
                                      </p:cBhvr>
                                      <p:to>
                                        <p:strVal val="visible"/>
                                      </p:to>
                                    </p:set>
                                    <p:animEffect transition="in" filter="blinds(horizontal)">
                                      <p:cBhvr>
                                        <p:cTn id="7" dur="500"/>
                                        <p:tgtEl>
                                          <p:spTgt spid="1050927"/>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trips(downLeft)">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92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937" name="Text Box 44"/>
          <p:cNvSpPr txBox="1">
            <a:spLocks noChangeArrowheads="1"/>
          </p:cNvSpPr>
          <p:nvPr/>
        </p:nvSpPr>
        <p:spPr bwMode="auto">
          <a:xfrm>
            <a:off x="839470" y="4276090"/>
            <a:ext cx="6814820" cy="1670778"/>
          </a:xfrm>
          <a:prstGeom prst="rect">
            <a:avLst/>
          </a:prstGeom>
          <a:noFill/>
          <a:ln>
            <a:noFill/>
          </a:ln>
          <a:effec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marL="381000" indent="-381000" defTabSz="960755" fontAlgn="auto">
              <a:lnSpc>
                <a:spcPct val="200000"/>
              </a:lnSpc>
              <a:buFont typeface="Wingdings" panose="05000000000000000000" charset="0"/>
              <a:buChar char=""/>
            </a:pPr>
            <a:r>
              <a:rPr lang="zh-CN" altLang="en-US" sz="1800" dirty="0">
                <a:solidFill>
                  <a:schemeClr val="tx1">
                    <a:lumMod val="75000"/>
                    <a:lumOff val="25000"/>
                  </a:schemeClr>
                </a:solidFill>
                <a:latin typeface="+mn-lt"/>
                <a:ea typeface="+mn-ea"/>
                <a:cs typeface="+mn-ea"/>
                <a:sym typeface="+mn-lt"/>
              </a:rPr>
              <a:t>厂方使用毒性较高的溶剂替代低毒无毒的溶剂</a:t>
            </a:r>
          </a:p>
          <a:p>
            <a:pPr marL="381000" indent="-381000" defTabSz="960755" fontAlgn="auto">
              <a:lnSpc>
                <a:spcPct val="200000"/>
              </a:lnSpc>
              <a:buFont typeface="Wingdings" panose="05000000000000000000" charset="0"/>
              <a:buChar char=""/>
            </a:pPr>
            <a:r>
              <a:rPr lang="zh-CN" altLang="en-US" sz="1800" dirty="0">
                <a:solidFill>
                  <a:schemeClr val="tx1">
                    <a:lumMod val="75000"/>
                    <a:lumOff val="25000"/>
                  </a:schemeClr>
                </a:solidFill>
                <a:latin typeface="+mn-lt"/>
                <a:ea typeface="+mn-ea"/>
                <a:cs typeface="+mn-ea"/>
                <a:sym typeface="+mn-lt"/>
              </a:rPr>
              <a:t>管理人员和作业工人对正己烷毒性缺乏认识</a:t>
            </a:r>
          </a:p>
          <a:p>
            <a:pPr marL="381000" indent="-381000" defTabSz="960755" fontAlgn="auto">
              <a:lnSpc>
                <a:spcPct val="200000"/>
              </a:lnSpc>
              <a:buFont typeface="Wingdings" panose="05000000000000000000" charset="0"/>
              <a:buChar char=""/>
            </a:pPr>
            <a:r>
              <a:rPr lang="zh-CN" altLang="en-US" sz="1800" b="1" dirty="0">
                <a:solidFill>
                  <a:srgbClr val="0070C0"/>
                </a:solidFill>
                <a:latin typeface="+mn-lt"/>
                <a:ea typeface="+mn-ea"/>
                <a:cs typeface="+mn-ea"/>
                <a:sym typeface="+mn-lt"/>
              </a:rPr>
              <a:t>无</a:t>
            </a:r>
            <a:r>
              <a:rPr sz="1800" b="1" dirty="0">
                <a:solidFill>
                  <a:srgbClr val="0070C0"/>
                </a:solidFill>
                <a:latin typeface="+mn-lt"/>
                <a:ea typeface="+mn-ea"/>
                <a:cs typeface="+mn-ea"/>
                <a:sym typeface="+mn-lt"/>
              </a:rPr>
              <a:t>处理有毒有害物质</a:t>
            </a:r>
            <a:r>
              <a:rPr lang="zh-CN" altLang="en-US" sz="1800" b="1" dirty="0">
                <a:solidFill>
                  <a:srgbClr val="0070C0"/>
                </a:solidFill>
                <a:latin typeface="+mn-lt"/>
                <a:ea typeface="+mn-ea"/>
                <a:cs typeface="+mn-ea"/>
                <a:sym typeface="+mn-lt"/>
              </a:rPr>
              <a:t>措施</a:t>
            </a:r>
            <a:r>
              <a:rPr sz="1800" b="1" dirty="0">
                <a:solidFill>
                  <a:srgbClr val="0070C0"/>
                </a:solidFill>
                <a:latin typeface="+mn-lt"/>
                <a:ea typeface="+mn-ea"/>
                <a:cs typeface="+mn-ea"/>
                <a:sym typeface="+mn-lt"/>
              </a:rPr>
              <a:t>，没有</a:t>
            </a:r>
            <a:r>
              <a:rPr lang="zh-CN" altLang="en-US" sz="1800" b="1" dirty="0">
                <a:solidFill>
                  <a:srgbClr val="0070C0"/>
                </a:solidFill>
                <a:latin typeface="+mn-lt"/>
                <a:ea typeface="+mn-ea"/>
                <a:cs typeface="+mn-ea"/>
                <a:sym typeface="+mn-lt"/>
              </a:rPr>
              <a:t>作业环境</a:t>
            </a:r>
            <a:r>
              <a:rPr sz="1800" b="1" dirty="0">
                <a:solidFill>
                  <a:srgbClr val="0070C0"/>
                </a:solidFill>
                <a:latin typeface="+mn-lt"/>
                <a:ea typeface="+mn-ea"/>
                <a:cs typeface="+mn-ea"/>
                <a:sym typeface="+mn-lt"/>
              </a:rPr>
              <a:t>的检测</a:t>
            </a:r>
          </a:p>
        </p:txBody>
      </p:sp>
      <p:sp>
        <p:nvSpPr>
          <p:cNvPr id="1050940" name="Text Box 44"/>
          <p:cNvSpPr txBox="1">
            <a:spLocks noChangeArrowheads="1"/>
          </p:cNvSpPr>
          <p:nvPr/>
        </p:nvSpPr>
        <p:spPr bwMode="auto">
          <a:xfrm>
            <a:off x="772160" y="1556385"/>
            <a:ext cx="10647680" cy="2630170"/>
          </a:xfrm>
          <a:prstGeom prst="rect">
            <a:avLst/>
          </a:prstGeom>
          <a:noFill/>
          <a:ln>
            <a:noFill/>
          </a:ln>
          <a:effec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lnSpc>
                <a:spcPct val="150000"/>
              </a:lnSpc>
            </a:pPr>
            <a:r>
              <a:rPr lang="en-US" altLang="zh-CN" sz="2000" b="1" dirty="0">
                <a:solidFill>
                  <a:srgbClr val="0070C0"/>
                </a:solidFill>
                <a:latin typeface="+mn-lt"/>
                <a:ea typeface="+mn-ea"/>
                <a:cs typeface="+mn-ea"/>
                <a:sym typeface="+mn-lt"/>
              </a:rPr>
              <a:t>“</a:t>
            </a:r>
            <a:r>
              <a:rPr lang="zh-CN" altLang="en-US" sz="2000" b="1" dirty="0">
                <a:solidFill>
                  <a:srgbClr val="0070C0"/>
                </a:solidFill>
                <a:latin typeface="+mn-lt"/>
                <a:ea typeface="+mn-ea"/>
                <a:cs typeface="+mn-ea"/>
                <a:sym typeface="+mn-lt"/>
              </a:rPr>
              <a:t>毒苹果</a:t>
            </a:r>
            <a:r>
              <a:rPr lang="en-US" altLang="zh-CN" sz="2000" b="1" dirty="0">
                <a:solidFill>
                  <a:srgbClr val="0070C0"/>
                </a:solidFill>
                <a:latin typeface="+mn-lt"/>
                <a:ea typeface="+mn-ea"/>
                <a:cs typeface="+mn-ea"/>
                <a:sym typeface="+mn-lt"/>
              </a:rPr>
              <a:t>”</a:t>
            </a:r>
            <a:r>
              <a:rPr lang="zh-CN" altLang="en-US" sz="2000" b="1" dirty="0">
                <a:solidFill>
                  <a:srgbClr val="0070C0"/>
                </a:solidFill>
                <a:latin typeface="+mn-lt"/>
                <a:ea typeface="+mn-ea"/>
                <a:cs typeface="+mn-ea"/>
                <a:sym typeface="+mn-lt"/>
              </a:rPr>
              <a:t>事件</a:t>
            </a:r>
          </a:p>
          <a:p>
            <a:pPr indent="0">
              <a:lnSpc>
                <a:spcPct val="150000"/>
              </a:lnSpc>
            </a:pPr>
            <a:r>
              <a:rPr lang="zh-CN" altLang="en-US" sz="1800" dirty="0">
                <a:solidFill>
                  <a:schemeClr val="tx1">
                    <a:lumMod val="75000"/>
                    <a:lumOff val="25000"/>
                  </a:schemeClr>
                </a:solidFill>
                <a:latin typeface="+mn-lt"/>
                <a:ea typeface="+mn-ea"/>
                <a:cs typeface="+mn-ea"/>
                <a:sym typeface="+mn-lt"/>
              </a:rPr>
              <a:t>2008年10月至2009年7月，美国苹果公司在华供应商、位于苏州工业园区的联建科技有限公司在无尘作业车间使用价钱更便宜、清洁效果更好的正己烷替代酒精等清洗剂进行擦拭显示屏作业，直接接触使用正己烷的工人有800余人。部分中毒工人留下永久性后遗症，被评定为职业病九级或十级伤残，苹果公司承认，联建公司137名工人“因暴露于正己烷环境，健康遭受不利影响”，重症者瘫痪不起，出现肌肉萎缩，走路拖步，轻微者让人搀扶可以行走</a:t>
            </a:r>
          </a:p>
        </p:txBody>
      </p:sp>
      <p:grpSp>
        <p:nvGrpSpPr>
          <p:cNvPr id="5" name="组合 4"/>
          <p:cNvGrpSpPr/>
          <p:nvPr/>
        </p:nvGrpSpPr>
        <p:grpSpPr>
          <a:xfrm>
            <a:off x="467995" y="476250"/>
            <a:ext cx="3154045" cy="775335"/>
            <a:chOff x="641" y="637"/>
            <a:chExt cx="4967"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3928"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职业病之殇</a:t>
              </a:r>
            </a:p>
          </p:txBody>
        </p:sp>
      </p:grpSp>
      <p:pic>
        <p:nvPicPr>
          <p:cNvPr id="2" name="图片 1" descr="51miz-E926633-18B7DF2B"/>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8480" y="3827780"/>
            <a:ext cx="2649855" cy="264985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50940"/>
                                        </p:tgtEl>
                                        <p:attrNameLst>
                                          <p:attrName>style.visibility</p:attrName>
                                        </p:attrNameLst>
                                      </p:cBhvr>
                                      <p:to>
                                        <p:strVal val="visible"/>
                                      </p:to>
                                    </p:set>
                                    <p:animEffect transition="in" filter="wipe(down)">
                                      <p:cBhvr>
                                        <p:cTn id="7" dur="500"/>
                                        <p:tgtEl>
                                          <p:spTgt spid="105094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0937"/>
                                        </p:tgtEl>
                                        <p:attrNameLst>
                                          <p:attrName>style.visibility</p:attrName>
                                        </p:attrNameLst>
                                      </p:cBhvr>
                                      <p:to>
                                        <p:strVal val="visible"/>
                                      </p:to>
                                    </p:set>
                                    <p:animEffect transition="in" filter="wipe(down)">
                                      <p:cBhvr>
                                        <p:cTn id="11" dur="500"/>
                                        <p:tgtEl>
                                          <p:spTgt spid="1050937"/>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937" grpId="0" animBg="1"/>
      <p:bldP spid="1050940"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948" name="TextBox 6"/>
          <p:cNvSpPr/>
          <p:nvPr/>
        </p:nvSpPr>
        <p:spPr>
          <a:xfrm>
            <a:off x="911860" y="1844040"/>
            <a:ext cx="10309225" cy="1291590"/>
          </a:xfrm>
          <a:prstGeom prst="rect">
            <a:avLst/>
          </a:prstGeom>
          <a:noFill/>
          <a:ln w="9525">
            <a:noFill/>
          </a:ln>
        </p:spPr>
        <p:txBody>
          <a:bodyPr wrap="square" anchor="t">
            <a:spAutoFit/>
          </a:bodyPr>
          <a:lstStyle/>
          <a:p>
            <a:pPr fontAlgn="auto">
              <a:lnSpc>
                <a:spcPct val="150000"/>
              </a:lnSpc>
            </a:pPr>
            <a:r>
              <a:rPr lang="en-US" altLang="zh-CN" sz="2000" b="1" dirty="0">
                <a:solidFill>
                  <a:srgbClr val="0070C0"/>
                </a:solidFill>
                <a:cs typeface="+mn-ea"/>
                <a:sym typeface="+mn-lt"/>
              </a:rPr>
              <a:t>“</a:t>
            </a:r>
            <a:r>
              <a:rPr lang="zh-CN" altLang="en-US" sz="2000" b="1" dirty="0">
                <a:solidFill>
                  <a:srgbClr val="0070C0"/>
                </a:solidFill>
                <a:cs typeface="+mn-ea"/>
                <a:sym typeface="+mn-lt"/>
              </a:rPr>
              <a:t>胶水有毒</a:t>
            </a:r>
            <a:r>
              <a:rPr lang="en-US" altLang="zh-CN" sz="2000" b="1" dirty="0">
                <a:solidFill>
                  <a:srgbClr val="0070C0"/>
                </a:solidFill>
                <a:cs typeface="+mn-ea"/>
                <a:sym typeface="+mn-lt"/>
              </a:rPr>
              <a:t>”</a:t>
            </a:r>
            <a:r>
              <a:rPr lang="en-US" altLang="zh-CN" sz="1600" dirty="0">
                <a:solidFill>
                  <a:schemeClr val="tx1">
                    <a:lumMod val="75000"/>
                    <a:lumOff val="25000"/>
                  </a:schemeClr>
                </a:solidFill>
                <a:cs typeface="+mn-ea"/>
                <a:sym typeface="+mn-lt"/>
              </a:rPr>
              <a:t>自2011年9月28日至2012年2月20日</a:t>
            </a:r>
            <a:r>
              <a:rPr lang="zh-CN" altLang="en-US" sz="1600" dirty="0">
                <a:solidFill>
                  <a:schemeClr val="tx1">
                    <a:lumMod val="75000"/>
                    <a:lumOff val="25000"/>
                  </a:schemeClr>
                </a:solidFill>
                <a:cs typeface="+mn-ea"/>
                <a:sym typeface="+mn-lt"/>
              </a:rPr>
              <a:t>广州市共有38例患者发生疑似职业性急性二氯乙烷中毒，38例患者中，4例因医治无效死亡，25例被确诊为职业病，其中24例为重度职业性急性二氯乙烷中毒，1例为轻度职业性急性二氯乙烷中毒</a:t>
            </a:r>
          </a:p>
        </p:txBody>
      </p:sp>
      <p:sp>
        <p:nvSpPr>
          <p:cNvPr id="1050949" name="TextBox 6"/>
          <p:cNvSpPr/>
          <p:nvPr/>
        </p:nvSpPr>
        <p:spPr>
          <a:xfrm>
            <a:off x="911860" y="3660140"/>
            <a:ext cx="10503535" cy="787523"/>
          </a:xfrm>
          <a:prstGeom prst="rect">
            <a:avLst/>
          </a:prstGeom>
          <a:noFill/>
          <a:ln w="9525">
            <a:noFill/>
          </a:ln>
        </p:spPr>
        <p:txBody>
          <a:bodyPr wrap="square" anchor="t">
            <a:spAutoFit/>
          </a:bodyPr>
          <a:lstStyle/>
          <a:p>
            <a:pPr fontAlgn="auto">
              <a:lnSpc>
                <a:spcPct val="150000"/>
              </a:lnSpc>
            </a:pPr>
            <a:r>
              <a:rPr lang="zh-CN" altLang="en-US" sz="1600" dirty="0">
                <a:solidFill>
                  <a:schemeClr val="tx1">
                    <a:lumMod val="75000"/>
                    <a:lumOff val="25000"/>
                  </a:schemeClr>
                </a:solidFill>
                <a:cs typeface="+mn-ea"/>
                <a:sym typeface="+mn-lt"/>
              </a:rPr>
              <a:t>引起中毒的胶水，装在一个方正的铁皮桶内，桶壁没有任何标签。胶水颜色淡黄，气味刺鼻难闻，揭开桶盖能把人熏得直流泪，为避寒，通风的门窗被关死，密不透风的工作间，空气无法流通，老板没给工人提供手套和口罩</a:t>
            </a:r>
          </a:p>
        </p:txBody>
      </p:sp>
      <p:sp>
        <p:nvSpPr>
          <p:cNvPr id="1050950" name="TextBox 6"/>
          <p:cNvSpPr/>
          <p:nvPr/>
        </p:nvSpPr>
        <p:spPr>
          <a:xfrm>
            <a:off x="911860" y="5014595"/>
            <a:ext cx="10408920" cy="787523"/>
          </a:xfrm>
          <a:prstGeom prst="rect">
            <a:avLst/>
          </a:prstGeom>
          <a:noFill/>
          <a:ln w="9525">
            <a:noFill/>
          </a:ln>
        </p:spPr>
        <p:txBody>
          <a:bodyPr wrap="square" anchor="t">
            <a:spAutoFit/>
          </a:bodyPr>
          <a:lstStyle/>
          <a:p>
            <a:pPr>
              <a:lnSpc>
                <a:spcPct val="150000"/>
              </a:lnSpc>
            </a:pPr>
            <a:r>
              <a:rPr lang="zh-CN" altLang="en-US" sz="1600" dirty="0">
                <a:solidFill>
                  <a:schemeClr val="tx1">
                    <a:lumMod val="75000"/>
                    <a:lumOff val="25000"/>
                  </a:schemeClr>
                </a:solidFill>
                <a:cs typeface="+mn-ea"/>
                <a:sym typeface="+mn-lt"/>
              </a:rPr>
              <a:t>如果是职业性中毒，在鉴定为职业病后，人社部门将按照职工伤残等级认定工伤，按照相关法律给予工伤待遇，但大部分职工都没有社保，救治费用难以承担，赔偿无处可寻</a:t>
            </a:r>
          </a:p>
        </p:txBody>
      </p:sp>
      <p:grpSp>
        <p:nvGrpSpPr>
          <p:cNvPr id="5" name="组合 4"/>
          <p:cNvGrpSpPr/>
          <p:nvPr/>
        </p:nvGrpSpPr>
        <p:grpSpPr>
          <a:xfrm>
            <a:off x="467995" y="476250"/>
            <a:ext cx="3154045" cy="775335"/>
            <a:chOff x="641" y="637"/>
            <a:chExt cx="4967"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3928"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职业病之殇</a:t>
              </a:r>
            </a:p>
          </p:txBody>
        </p:sp>
      </p:grpSp>
      <p:cxnSp>
        <p:nvCxnSpPr>
          <p:cNvPr id="2" name="直接连接符 1"/>
          <p:cNvCxnSpPr/>
          <p:nvPr/>
        </p:nvCxnSpPr>
        <p:spPr>
          <a:xfrm>
            <a:off x="911860" y="3397885"/>
            <a:ext cx="9713595" cy="0"/>
          </a:xfrm>
          <a:prstGeom prst="line">
            <a:avLst/>
          </a:prstGeom>
          <a:ln w="12700" cmpd="sng">
            <a:solidFill>
              <a:schemeClr val="bg1">
                <a:lumMod val="65000"/>
              </a:schemeClr>
            </a:solidFill>
            <a:prstDash val="lgDashDotDot"/>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911860" y="4752340"/>
            <a:ext cx="9713595" cy="0"/>
          </a:xfrm>
          <a:prstGeom prst="line">
            <a:avLst/>
          </a:prstGeom>
          <a:ln w="12700" cmpd="sng">
            <a:solidFill>
              <a:schemeClr val="bg1">
                <a:lumMod val="65000"/>
              </a:schemeClr>
            </a:solidFill>
            <a:prstDash val="lgDashDotDot"/>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050948"/>
                                        </p:tgtEl>
                                        <p:attrNameLst>
                                          <p:attrName>style.visibility</p:attrName>
                                        </p:attrNameLst>
                                      </p:cBhvr>
                                      <p:to>
                                        <p:strVal val="visible"/>
                                      </p:to>
                                    </p:set>
                                    <p:animEffect transition="in" filter="barn(inVertical)">
                                      <p:cBhvr>
                                        <p:cTn id="7" dur="500"/>
                                        <p:tgtEl>
                                          <p:spTgt spid="105094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050949"/>
                                        </p:tgtEl>
                                        <p:attrNameLst>
                                          <p:attrName>style.visibility</p:attrName>
                                        </p:attrNameLst>
                                      </p:cBhvr>
                                      <p:to>
                                        <p:strVal val="visible"/>
                                      </p:to>
                                    </p:set>
                                    <p:animEffect transition="in" filter="barn(inVertical)">
                                      <p:cBhvr>
                                        <p:cTn id="15" dur="500"/>
                                        <p:tgtEl>
                                          <p:spTgt spid="1050949"/>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par>
                          <p:cTn id="20" fill="hold">
                            <p:stCondLst>
                              <p:cond delay="2000"/>
                            </p:stCondLst>
                            <p:childTnLst>
                              <p:par>
                                <p:cTn id="21" presetID="16" presetClass="entr" presetSubtype="21" fill="hold" grpId="1" nodeType="afterEffect">
                                  <p:stCondLst>
                                    <p:cond delay="0"/>
                                  </p:stCondLst>
                                  <p:childTnLst>
                                    <p:set>
                                      <p:cBhvr>
                                        <p:cTn id="22" dur="1" fill="hold">
                                          <p:stCondLst>
                                            <p:cond delay="0"/>
                                          </p:stCondLst>
                                        </p:cTn>
                                        <p:tgtEl>
                                          <p:spTgt spid="1050950"/>
                                        </p:tgtEl>
                                        <p:attrNameLst>
                                          <p:attrName>style.visibility</p:attrName>
                                        </p:attrNameLst>
                                      </p:cBhvr>
                                      <p:to>
                                        <p:strVal val="visible"/>
                                      </p:to>
                                    </p:set>
                                    <p:animEffect transition="in" filter="barn(inVertical)">
                                      <p:cBhvr>
                                        <p:cTn id="23" dur="500"/>
                                        <p:tgtEl>
                                          <p:spTgt spid="10509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948" grpId="0"/>
      <p:bldP spid="1050949" grpId="0"/>
      <p:bldP spid="1050950" grpId="0" animBg="1"/>
      <p:bldP spid="1050950" grpId="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958" name="TextBox 6"/>
          <p:cNvSpPr/>
          <p:nvPr/>
        </p:nvSpPr>
        <p:spPr>
          <a:xfrm>
            <a:off x="984038" y="1557232"/>
            <a:ext cx="9540015" cy="1383665"/>
          </a:xfrm>
          <a:prstGeom prst="rect">
            <a:avLst/>
          </a:prstGeom>
          <a:noFill/>
          <a:ln w="9525">
            <a:noFill/>
          </a:ln>
        </p:spPr>
        <p:txBody>
          <a:bodyPr wrap="square" anchor="t">
            <a:spAutoFit/>
          </a:bodyPr>
          <a:lstStyle/>
          <a:p>
            <a:pPr fontAlgn="auto">
              <a:lnSpc>
                <a:spcPct val="150000"/>
              </a:lnSpc>
              <a:buNone/>
            </a:pPr>
            <a:r>
              <a:rPr lang="en-US" altLang="zh-CN" sz="2000" b="1" dirty="0">
                <a:solidFill>
                  <a:srgbClr val="0070C0"/>
                </a:solidFill>
                <a:cs typeface="+mn-ea"/>
                <a:sym typeface="+mn-lt"/>
              </a:rPr>
              <a:t>“</a:t>
            </a:r>
            <a:r>
              <a:rPr lang="zh-CN" altLang="en-US" sz="2000" b="1" dirty="0">
                <a:solidFill>
                  <a:srgbClr val="0070C0"/>
                </a:solidFill>
                <a:cs typeface="+mn-ea"/>
                <a:sym typeface="+mn-lt"/>
              </a:rPr>
              <a:t>侥幸代价</a:t>
            </a:r>
            <a:r>
              <a:rPr lang="en-US" altLang="zh-CN" sz="2000" b="1" dirty="0">
                <a:solidFill>
                  <a:srgbClr val="0070C0"/>
                </a:solidFill>
                <a:cs typeface="+mn-ea"/>
                <a:sym typeface="+mn-lt"/>
              </a:rPr>
              <a:t>”</a:t>
            </a:r>
            <a:r>
              <a:rPr lang="zh-CN" altLang="en-US" dirty="0">
                <a:solidFill>
                  <a:schemeClr val="tx1">
                    <a:lumMod val="75000"/>
                    <a:lumOff val="25000"/>
                  </a:schemeClr>
                </a:solidFill>
                <a:cs typeface="+mn-ea"/>
                <a:sym typeface="+mn-lt"/>
              </a:rPr>
              <a:t>某五金制品厂为赶进度，将三氯乙烯清洗工序从清洗房移到冲压车间，从原来只有</a:t>
            </a:r>
            <a:r>
              <a:rPr lang="en-US" altLang="zh-CN" dirty="0">
                <a:solidFill>
                  <a:schemeClr val="tx1">
                    <a:lumMod val="75000"/>
                    <a:lumOff val="25000"/>
                  </a:schemeClr>
                </a:solidFill>
                <a:cs typeface="+mn-ea"/>
                <a:sym typeface="+mn-lt"/>
              </a:rPr>
              <a:t>4</a:t>
            </a:r>
            <a:r>
              <a:rPr lang="zh-CN" altLang="en-US" dirty="0">
                <a:solidFill>
                  <a:schemeClr val="tx1">
                    <a:lumMod val="75000"/>
                    <a:lumOff val="25000"/>
                  </a:schemeClr>
                </a:solidFill>
                <a:cs typeface="+mn-ea"/>
                <a:sym typeface="+mn-lt"/>
              </a:rPr>
              <a:t>人接触增加到</a:t>
            </a:r>
            <a:r>
              <a:rPr lang="en-US" altLang="zh-CN" dirty="0">
                <a:solidFill>
                  <a:schemeClr val="tx1">
                    <a:lumMod val="75000"/>
                    <a:lumOff val="25000"/>
                  </a:schemeClr>
                </a:solidFill>
                <a:cs typeface="+mn-ea"/>
                <a:sym typeface="+mn-lt"/>
              </a:rPr>
              <a:t>100</a:t>
            </a:r>
            <a:r>
              <a:rPr lang="zh-CN" altLang="en-US" dirty="0">
                <a:solidFill>
                  <a:schemeClr val="tx1">
                    <a:lumMod val="75000"/>
                    <a:lumOff val="25000"/>
                  </a:schemeClr>
                </a:solidFill>
                <a:cs typeface="+mn-ea"/>
                <a:sym typeface="+mn-lt"/>
              </a:rPr>
              <a:t>人接触，导致该车间</a:t>
            </a:r>
            <a:r>
              <a:rPr lang="en-US" altLang="zh-CN" dirty="0">
                <a:solidFill>
                  <a:schemeClr val="tx1">
                    <a:lumMod val="75000"/>
                    <a:lumOff val="25000"/>
                  </a:schemeClr>
                </a:solidFill>
                <a:cs typeface="+mn-ea"/>
                <a:sym typeface="+mn-lt"/>
              </a:rPr>
              <a:t>4</a:t>
            </a:r>
            <a:r>
              <a:rPr lang="zh-CN" altLang="en-US" dirty="0">
                <a:solidFill>
                  <a:schemeClr val="tx1">
                    <a:lumMod val="75000"/>
                    <a:lumOff val="25000"/>
                  </a:schemeClr>
                </a:solidFill>
                <a:cs typeface="+mn-ea"/>
                <a:sym typeface="+mn-lt"/>
              </a:rPr>
              <a:t>名女工中毒，其中</a:t>
            </a:r>
            <a:r>
              <a:rPr lang="en-US" altLang="zh-CN" dirty="0">
                <a:solidFill>
                  <a:schemeClr val="tx1">
                    <a:lumMod val="75000"/>
                    <a:lumOff val="25000"/>
                  </a:schemeClr>
                </a:solidFill>
                <a:cs typeface="+mn-ea"/>
                <a:sym typeface="+mn-lt"/>
              </a:rPr>
              <a:t>1</a:t>
            </a:r>
            <a:r>
              <a:rPr lang="zh-CN" altLang="en-US" dirty="0">
                <a:solidFill>
                  <a:schemeClr val="tx1">
                    <a:lumMod val="75000"/>
                    <a:lumOff val="25000"/>
                  </a:schemeClr>
                </a:solidFill>
                <a:cs typeface="+mn-ea"/>
                <a:sym typeface="+mn-lt"/>
              </a:rPr>
              <a:t>名女工在治疗过程中坠楼身亡，违反</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职业病防治法</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受到行政处罚</a:t>
            </a:r>
            <a:r>
              <a:rPr lang="en-US" altLang="zh-CN" dirty="0">
                <a:solidFill>
                  <a:schemeClr val="tx1">
                    <a:lumMod val="75000"/>
                    <a:lumOff val="25000"/>
                  </a:schemeClr>
                </a:solidFill>
                <a:cs typeface="+mn-ea"/>
                <a:sym typeface="+mn-lt"/>
              </a:rPr>
              <a:t>10</a:t>
            </a:r>
            <a:r>
              <a:rPr lang="zh-CN" altLang="en-US" dirty="0">
                <a:solidFill>
                  <a:schemeClr val="tx1">
                    <a:lumMod val="75000"/>
                    <a:lumOff val="25000"/>
                  </a:schemeClr>
                </a:solidFill>
                <a:cs typeface="+mn-ea"/>
                <a:sym typeface="+mn-lt"/>
              </a:rPr>
              <a:t>万元</a:t>
            </a:r>
          </a:p>
        </p:txBody>
      </p:sp>
      <p:sp>
        <p:nvSpPr>
          <p:cNvPr id="1050959" name="TextBox 6"/>
          <p:cNvSpPr/>
          <p:nvPr/>
        </p:nvSpPr>
        <p:spPr>
          <a:xfrm>
            <a:off x="984250" y="3141345"/>
            <a:ext cx="6369685" cy="2168525"/>
          </a:xfrm>
          <a:prstGeom prst="rect">
            <a:avLst/>
          </a:prstGeom>
          <a:noFill/>
          <a:ln w="9525">
            <a:noFill/>
          </a:ln>
        </p:spPr>
        <p:txBody>
          <a:bodyPr wrap="square" anchor="t">
            <a:spAutoFit/>
          </a:bodyPr>
          <a:lstStyle/>
          <a:p>
            <a:pPr marL="285750" indent="-285750">
              <a:lnSpc>
                <a:spcPct val="150000"/>
              </a:lnSpc>
              <a:buClr>
                <a:srgbClr val="0070C0"/>
              </a:buClr>
              <a:buFont typeface="Wingdings" panose="05000000000000000000" charset="0"/>
              <a:buChar char="l"/>
            </a:pPr>
            <a:r>
              <a:rPr lang="zh-CN" altLang="en-US" dirty="0">
                <a:solidFill>
                  <a:schemeClr val="tx1">
                    <a:lumMod val="75000"/>
                    <a:lumOff val="25000"/>
                  </a:schemeClr>
                </a:solidFill>
                <a:cs typeface="+mn-ea"/>
                <a:sym typeface="+mn-lt"/>
              </a:rPr>
              <a:t>该已参加过职业病防护知识培训，基本能按照“预防三氯乙烯职业中毒指南”的要求落实隔离等措施；</a:t>
            </a:r>
          </a:p>
          <a:p>
            <a:pPr marL="285750" indent="-285750">
              <a:lnSpc>
                <a:spcPct val="150000"/>
              </a:lnSpc>
              <a:buClr>
                <a:srgbClr val="0070C0"/>
              </a:buClr>
              <a:buFont typeface="Wingdings" panose="05000000000000000000" charset="0"/>
              <a:buChar char="l"/>
            </a:pPr>
            <a:r>
              <a:rPr lang="zh-CN" altLang="en-US" dirty="0">
                <a:solidFill>
                  <a:schemeClr val="tx1">
                    <a:lumMod val="75000"/>
                    <a:lumOff val="25000"/>
                  </a:schemeClr>
                </a:solidFill>
                <a:cs typeface="+mn-ea"/>
                <a:sym typeface="+mn-lt"/>
              </a:rPr>
              <a:t>多年来一直未发生中毒事故，管理人员以为卫生监督部门在小题大作</a:t>
            </a:r>
          </a:p>
          <a:p>
            <a:pPr marL="285750" indent="-285750">
              <a:lnSpc>
                <a:spcPct val="150000"/>
              </a:lnSpc>
              <a:buClr>
                <a:srgbClr val="0070C0"/>
              </a:buClr>
              <a:buFont typeface="Wingdings" panose="05000000000000000000" charset="0"/>
              <a:buChar char="l"/>
            </a:pPr>
            <a:r>
              <a:rPr lang="zh-CN" altLang="en-US" dirty="0">
                <a:solidFill>
                  <a:schemeClr val="tx1">
                    <a:lumMod val="75000"/>
                    <a:lumOff val="25000"/>
                  </a:schemeClr>
                </a:solidFill>
                <a:cs typeface="+mn-ea"/>
                <a:sym typeface="+mn-lt"/>
              </a:rPr>
              <a:t>为赶进度不再严格遵守，终于付出代价。</a:t>
            </a:r>
          </a:p>
        </p:txBody>
      </p:sp>
      <p:sp>
        <p:nvSpPr>
          <p:cNvPr id="1050960" name="TextBox 6"/>
          <p:cNvSpPr/>
          <p:nvPr/>
        </p:nvSpPr>
        <p:spPr>
          <a:xfrm>
            <a:off x="984038" y="5445516"/>
            <a:ext cx="10844107" cy="499624"/>
          </a:xfrm>
          <a:prstGeom prst="rect">
            <a:avLst/>
          </a:prstGeom>
          <a:noFill/>
          <a:ln w="9525">
            <a:noFill/>
          </a:ln>
        </p:spPr>
        <p:txBody>
          <a:bodyPr wrap="square" anchor="t">
            <a:spAutoFit/>
          </a:bodyPr>
          <a:lstStyle/>
          <a:p>
            <a:pPr>
              <a:lnSpc>
                <a:spcPct val="150000"/>
              </a:lnSpc>
            </a:pPr>
            <a:r>
              <a:rPr lang="zh-CN" altLang="en-US" sz="2000" b="1" dirty="0">
                <a:solidFill>
                  <a:srgbClr val="0070C0"/>
                </a:solidFill>
                <a:cs typeface="+mn-ea"/>
                <a:sym typeface="+mn-lt"/>
              </a:rPr>
              <a:t>预防职业病事故不能存在侥幸心理</a:t>
            </a:r>
          </a:p>
        </p:txBody>
      </p:sp>
      <p:grpSp>
        <p:nvGrpSpPr>
          <p:cNvPr id="5" name="组合 4"/>
          <p:cNvGrpSpPr/>
          <p:nvPr/>
        </p:nvGrpSpPr>
        <p:grpSpPr>
          <a:xfrm>
            <a:off x="467995" y="476250"/>
            <a:ext cx="3154045" cy="775335"/>
            <a:chOff x="641" y="637"/>
            <a:chExt cx="4967"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3928"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职业病之殇</a:t>
              </a:r>
            </a:p>
          </p:txBody>
        </p:sp>
      </p:grpSp>
      <p:pic>
        <p:nvPicPr>
          <p:cNvPr id="2" name="图片 1" descr="51miz-E1236475-C23F2EE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43700" y="2493010"/>
            <a:ext cx="4337685" cy="43376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050958"/>
                                        </p:tgtEl>
                                        <p:attrNameLst>
                                          <p:attrName>style.visibility</p:attrName>
                                        </p:attrNameLst>
                                      </p:cBhvr>
                                      <p:to>
                                        <p:strVal val="visible"/>
                                      </p:to>
                                    </p:set>
                                    <p:animEffect transition="in" filter="strips(downLeft)">
                                      <p:cBhvr>
                                        <p:cTn id="7" dur="500"/>
                                        <p:tgtEl>
                                          <p:spTgt spid="1050958"/>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1050959"/>
                                        </p:tgtEl>
                                        <p:attrNameLst>
                                          <p:attrName>style.visibility</p:attrName>
                                        </p:attrNameLst>
                                      </p:cBhvr>
                                      <p:to>
                                        <p:strVal val="visible"/>
                                      </p:to>
                                    </p:set>
                                    <p:animEffect transition="in" filter="strips(downLeft)">
                                      <p:cBhvr>
                                        <p:cTn id="11" dur="500"/>
                                        <p:tgtEl>
                                          <p:spTgt spid="1050959"/>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1050960"/>
                                        </p:tgtEl>
                                        <p:attrNameLst>
                                          <p:attrName>style.visibility</p:attrName>
                                        </p:attrNameLst>
                                      </p:cBhvr>
                                      <p:to>
                                        <p:strVal val="visible"/>
                                      </p:to>
                                    </p:set>
                                    <p:animEffect transition="in" filter="strips(downLeft)">
                                      <p:cBhvr>
                                        <p:cTn id="15" dur="500"/>
                                        <p:tgtEl>
                                          <p:spTgt spid="105096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958" grpId="0"/>
      <p:bldP spid="1050959" grpId="0"/>
      <p:bldP spid="1050960"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968" name="TextBox 6"/>
          <p:cNvSpPr/>
          <p:nvPr/>
        </p:nvSpPr>
        <p:spPr>
          <a:xfrm>
            <a:off x="840949" y="1863725"/>
            <a:ext cx="8430895" cy="1383665"/>
          </a:xfrm>
          <a:prstGeom prst="rect">
            <a:avLst/>
          </a:prstGeom>
          <a:noFill/>
          <a:ln w="9525">
            <a:noFill/>
          </a:ln>
        </p:spPr>
        <p:txBody>
          <a:bodyPr wrap="square" anchor="t">
            <a:spAutoFit/>
          </a:bodyPr>
          <a:lstStyle/>
          <a:p>
            <a:pPr>
              <a:lnSpc>
                <a:spcPct val="150000"/>
              </a:lnSpc>
              <a:buClr>
                <a:srgbClr val="CC6600"/>
              </a:buClr>
            </a:pPr>
            <a:r>
              <a:rPr lang="en-US" altLang="zh-CN" sz="2000" b="1" dirty="0">
                <a:solidFill>
                  <a:srgbClr val="0070C0"/>
                </a:solidFill>
                <a:cs typeface="+mn-ea"/>
                <a:sym typeface="+mn-lt"/>
              </a:rPr>
              <a:t>“</a:t>
            </a:r>
            <a:r>
              <a:rPr lang="zh-CN" altLang="en-US" sz="2000" b="1" dirty="0">
                <a:solidFill>
                  <a:srgbClr val="0070C0"/>
                </a:solidFill>
                <a:cs typeface="+mn-ea"/>
                <a:sym typeface="+mn-lt"/>
              </a:rPr>
              <a:t>长时间接触</a:t>
            </a:r>
            <a:r>
              <a:rPr lang="en-US" altLang="zh-CN" sz="2000" b="1" dirty="0">
                <a:solidFill>
                  <a:srgbClr val="0070C0"/>
                </a:solidFill>
                <a:cs typeface="+mn-ea"/>
                <a:sym typeface="+mn-lt"/>
              </a:rPr>
              <a:t>”</a:t>
            </a:r>
            <a:r>
              <a:rPr lang="zh-CN" altLang="en-US" dirty="0">
                <a:solidFill>
                  <a:schemeClr val="tx1">
                    <a:lumMod val="75000"/>
                    <a:lumOff val="25000"/>
                  </a:schemeClr>
                </a:solidFill>
                <a:cs typeface="+mn-ea"/>
                <a:sym typeface="+mn-lt"/>
              </a:rPr>
              <a:t>某电镀厂</a:t>
            </a:r>
            <a:r>
              <a:rPr lang="en-US" altLang="zh-CN" dirty="0">
                <a:solidFill>
                  <a:schemeClr val="tx1">
                    <a:lumMod val="75000"/>
                    <a:lumOff val="25000"/>
                  </a:schemeClr>
                </a:solidFill>
                <a:cs typeface="+mn-ea"/>
                <a:sym typeface="+mn-lt"/>
              </a:rPr>
              <a:t>1</a:t>
            </a:r>
            <a:r>
              <a:rPr lang="zh-CN" altLang="en-US" dirty="0">
                <a:solidFill>
                  <a:schemeClr val="tx1">
                    <a:lumMod val="75000"/>
                    <a:lumOff val="25000"/>
                  </a:schemeClr>
                </a:solidFill>
                <a:cs typeface="+mn-ea"/>
                <a:sym typeface="+mn-lt"/>
              </a:rPr>
              <a:t>名员工因三氯乙烯中毒死亡；该名工人入厂不足</a:t>
            </a:r>
            <a:r>
              <a:rPr lang="en-US" altLang="zh-CN" dirty="0">
                <a:solidFill>
                  <a:schemeClr val="tx1">
                    <a:lumMod val="75000"/>
                    <a:lumOff val="25000"/>
                  </a:schemeClr>
                </a:solidFill>
                <a:cs typeface="+mn-ea"/>
                <a:sym typeface="+mn-lt"/>
              </a:rPr>
              <a:t>1</a:t>
            </a:r>
            <a:r>
              <a:rPr lang="zh-CN" altLang="en-US" dirty="0">
                <a:solidFill>
                  <a:schemeClr val="tx1">
                    <a:lumMod val="75000"/>
                    <a:lumOff val="25000"/>
                  </a:schemeClr>
                </a:solidFill>
                <a:cs typeface="+mn-ea"/>
                <a:sym typeface="+mn-lt"/>
              </a:rPr>
              <a:t>个月，从事三氯乙烯清洗作业，连续加班一周后（每天工作</a:t>
            </a:r>
            <a:r>
              <a:rPr lang="en-US" altLang="zh-CN" dirty="0">
                <a:solidFill>
                  <a:schemeClr val="tx1">
                    <a:lumMod val="75000"/>
                    <a:lumOff val="25000"/>
                  </a:schemeClr>
                </a:solidFill>
                <a:cs typeface="+mn-ea"/>
                <a:sym typeface="+mn-lt"/>
              </a:rPr>
              <a:t>14</a:t>
            </a:r>
            <a:r>
              <a:rPr lang="zh-CN" altLang="en-US" dirty="0">
                <a:solidFill>
                  <a:schemeClr val="tx1">
                    <a:lumMod val="75000"/>
                    <a:lumOff val="25000"/>
                  </a:schemeClr>
                </a:solidFill>
                <a:cs typeface="+mn-ea"/>
                <a:sym typeface="+mn-lt"/>
              </a:rPr>
              <a:t>小时），突然死亡；后经解剖和诊断，被确诊为三氯乙烯化学源性猝死；</a:t>
            </a:r>
          </a:p>
        </p:txBody>
      </p:sp>
      <p:sp>
        <p:nvSpPr>
          <p:cNvPr id="1050969" name="TextBox 6"/>
          <p:cNvSpPr/>
          <p:nvPr/>
        </p:nvSpPr>
        <p:spPr>
          <a:xfrm>
            <a:off x="840949" y="3284221"/>
            <a:ext cx="9972063" cy="1670778"/>
          </a:xfrm>
          <a:prstGeom prst="rect">
            <a:avLst/>
          </a:prstGeom>
          <a:noFill/>
          <a:ln w="9525">
            <a:noFill/>
          </a:ln>
        </p:spPr>
        <p:txBody>
          <a:bodyPr wrap="square" anchor="t">
            <a:spAutoFit/>
          </a:bodyPr>
          <a:lstStyle/>
          <a:p>
            <a:pPr marL="285750" indent="-285750" fontAlgn="auto">
              <a:lnSpc>
                <a:spcPct val="200000"/>
              </a:lnSpc>
              <a:buClr>
                <a:srgbClr val="0070C0"/>
              </a:buClr>
              <a:buFont typeface="Wingdings" panose="05000000000000000000" charset="0"/>
              <a:buChar char="l"/>
            </a:pPr>
            <a:r>
              <a:rPr lang="zh-CN" altLang="en-US" dirty="0">
                <a:solidFill>
                  <a:schemeClr val="tx1">
                    <a:lumMod val="75000"/>
                    <a:lumOff val="25000"/>
                  </a:schemeClr>
                </a:solidFill>
                <a:cs typeface="+mn-ea"/>
                <a:sym typeface="+mn-lt"/>
              </a:rPr>
              <a:t>死者有</a:t>
            </a:r>
            <a:r>
              <a:rPr lang="en-US" altLang="zh-CN" dirty="0">
                <a:solidFill>
                  <a:schemeClr val="tx1">
                    <a:lumMod val="75000"/>
                    <a:lumOff val="25000"/>
                  </a:schemeClr>
                </a:solidFill>
                <a:cs typeface="+mn-ea"/>
                <a:sym typeface="+mn-lt"/>
              </a:rPr>
              <a:t>2</a:t>
            </a:r>
            <a:r>
              <a:rPr lang="zh-CN" altLang="en-US" dirty="0">
                <a:solidFill>
                  <a:schemeClr val="tx1">
                    <a:lumMod val="75000"/>
                    <a:lumOff val="25000"/>
                  </a:schemeClr>
                </a:solidFill>
                <a:cs typeface="+mn-ea"/>
                <a:sym typeface="+mn-lt"/>
              </a:rPr>
              <a:t>个小孩和</a:t>
            </a:r>
            <a:r>
              <a:rPr lang="en-US" altLang="zh-CN" dirty="0">
                <a:solidFill>
                  <a:schemeClr val="tx1">
                    <a:lumMod val="75000"/>
                    <a:lumOff val="25000"/>
                  </a:schemeClr>
                </a:solidFill>
                <a:cs typeface="+mn-ea"/>
                <a:sym typeface="+mn-lt"/>
              </a:rPr>
              <a:t>1</a:t>
            </a:r>
            <a:r>
              <a:rPr lang="zh-CN" altLang="en-US" dirty="0">
                <a:solidFill>
                  <a:schemeClr val="tx1">
                    <a:lumMod val="75000"/>
                    <a:lumOff val="25000"/>
                  </a:schemeClr>
                </a:solidFill>
                <a:cs typeface="+mn-ea"/>
                <a:sym typeface="+mn-lt"/>
              </a:rPr>
              <a:t>位</a:t>
            </a:r>
            <a:r>
              <a:rPr lang="en-US" altLang="zh-CN" dirty="0">
                <a:solidFill>
                  <a:schemeClr val="tx1">
                    <a:lumMod val="75000"/>
                    <a:lumOff val="25000"/>
                  </a:schemeClr>
                </a:solidFill>
                <a:cs typeface="+mn-ea"/>
                <a:sym typeface="+mn-lt"/>
              </a:rPr>
              <a:t>60</a:t>
            </a:r>
            <a:r>
              <a:rPr lang="zh-CN" altLang="en-US" dirty="0">
                <a:solidFill>
                  <a:schemeClr val="tx1">
                    <a:lumMod val="75000"/>
                    <a:lumOff val="25000"/>
                  </a:schemeClr>
                </a:solidFill>
                <a:cs typeface="+mn-ea"/>
                <a:sym typeface="+mn-lt"/>
              </a:rPr>
              <a:t>多岁的老人需要抚养；</a:t>
            </a:r>
          </a:p>
          <a:p>
            <a:pPr marL="285750" indent="-285750" fontAlgn="auto">
              <a:lnSpc>
                <a:spcPct val="200000"/>
              </a:lnSpc>
              <a:buClr>
                <a:srgbClr val="0070C0"/>
              </a:buClr>
              <a:buFont typeface="Wingdings" panose="05000000000000000000" charset="0"/>
              <a:buChar char="l"/>
            </a:pPr>
            <a:r>
              <a:rPr lang="zh-CN" altLang="en-US" dirty="0">
                <a:solidFill>
                  <a:schemeClr val="tx1">
                    <a:lumMod val="75000"/>
                    <a:lumOff val="25000"/>
                  </a:schemeClr>
                </a:solidFill>
                <a:cs typeface="+mn-ea"/>
                <a:sym typeface="+mn-lt"/>
              </a:rPr>
              <a:t>社保部门首期支付其家属抚恤金</a:t>
            </a:r>
            <a:r>
              <a:rPr lang="en-US" altLang="zh-CN" dirty="0">
                <a:solidFill>
                  <a:schemeClr val="tx1">
                    <a:lumMod val="75000"/>
                    <a:lumOff val="25000"/>
                  </a:schemeClr>
                </a:solidFill>
                <a:cs typeface="+mn-ea"/>
                <a:sym typeface="+mn-lt"/>
              </a:rPr>
              <a:t>11.9</a:t>
            </a:r>
            <a:r>
              <a:rPr lang="zh-CN" altLang="en-US" dirty="0">
                <a:solidFill>
                  <a:schemeClr val="tx1">
                    <a:lumMod val="75000"/>
                    <a:lumOff val="25000"/>
                  </a:schemeClr>
                </a:solidFill>
                <a:cs typeface="+mn-ea"/>
                <a:sym typeface="+mn-lt"/>
              </a:rPr>
              <a:t>万元，另外每月再支付</a:t>
            </a:r>
            <a:r>
              <a:rPr lang="en-US" altLang="zh-CN" dirty="0">
                <a:solidFill>
                  <a:schemeClr val="tx1">
                    <a:lumMod val="75000"/>
                    <a:lumOff val="25000"/>
                  </a:schemeClr>
                </a:solidFill>
                <a:cs typeface="+mn-ea"/>
                <a:sym typeface="+mn-lt"/>
              </a:rPr>
              <a:t>1081</a:t>
            </a:r>
            <a:r>
              <a:rPr lang="zh-CN" altLang="en-US" dirty="0">
                <a:solidFill>
                  <a:schemeClr val="tx1">
                    <a:lumMod val="75000"/>
                    <a:lumOff val="25000"/>
                  </a:schemeClr>
                </a:solidFill>
                <a:cs typeface="+mn-ea"/>
                <a:sym typeface="+mn-lt"/>
              </a:rPr>
              <a:t>元；</a:t>
            </a:r>
          </a:p>
          <a:p>
            <a:pPr marL="285750" indent="-285750" fontAlgn="auto">
              <a:lnSpc>
                <a:spcPct val="200000"/>
              </a:lnSpc>
              <a:buClr>
                <a:srgbClr val="0070C0"/>
              </a:buClr>
              <a:buFont typeface="Wingdings" panose="05000000000000000000" charset="0"/>
              <a:buChar char="l"/>
            </a:pPr>
            <a:r>
              <a:rPr lang="zh-CN" altLang="en-US" dirty="0">
                <a:solidFill>
                  <a:schemeClr val="tx1">
                    <a:lumMod val="75000"/>
                    <a:lumOff val="25000"/>
                  </a:schemeClr>
                </a:solidFill>
                <a:cs typeface="+mn-ea"/>
                <a:sym typeface="+mn-lt"/>
              </a:rPr>
              <a:t>本次事件历时</a:t>
            </a:r>
            <a:r>
              <a:rPr lang="en-US" altLang="zh-CN" dirty="0">
                <a:solidFill>
                  <a:schemeClr val="tx1">
                    <a:lumMod val="75000"/>
                    <a:lumOff val="25000"/>
                  </a:schemeClr>
                </a:solidFill>
                <a:cs typeface="+mn-ea"/>
                <a:sym typeface="+mn-lt"/>
              </a:rPr>
              <a:t>9</a:t>
            </a:r>
            <a:r>
              <a:rPr lang="zh-CN" altLang="en-US" dirty="0">
                <a:solidFill>
                  <a:schemeClr val="tx1">
                    <a:lumMod val="75000"/>
                    <a:lumOff val="25000"/>
                  </a:schemeClr>
                </a:solidFill>
                <a:cs typeface="+mn-ea"/>
                <a:sym typeface="+mn-lt"/>
              </a:rPr>
              <a:t>个多月，给厂方生产造成严重影响</a:t>
            </a:r>
          </a:p>
        </p:txBody>
      </p:sp>
      <p:sp>
        <p:nvSpPr>
          <p:cNvPr id="1050970" name="TextBox 6"/>
          <p:cNvSpPr/>
          <p:nvPr/>
        </p:nvSpPr>
        <p:spPr>
          <a:xfrm>
            <a:off x="840949" y="5145810"/>
            <a:ext cx="11348163" cy="499624"/>
          </a:xfrm>
          <a:prstGeom prst="rect">
            <a:avLst/>
          </a:prstGeom>
          <a:noFill/>
          <a:ln w="9525">
            <a:noFill/>
          </a:ln>
        </p:spPr>
        <p:txBody>
          <a:bodyPr wrap="square" anchor="t">
            <a:spAutoFit/>
          </a:bodyPr>
          <a:lstStyle/>
          <a:p>
            <a:pPr>
              <a:lnSpc>
                <a:spcPct val="150000"/>
              </a:lnSpc>
            </a:pPr>
            <a:r>
              <a:rPr lang="zh-CN" altLang="en-US" sz="2000" b="1" dirty="0">
                <a:solidFill>
                  <a:srgbClr val="0070C0"/>
                </a:solidFill>
                <a:cs typeface="+mn-ea"/>
                <a:sym typeface="+mn-lt"/>
              </a:rPr>
              <a:t>长时间加班加点会使职业中毒风险加大，应尽量减少接触毒物的时间</a:t>
            </a:r>
          </a:p>
        </p:txBody>
      </p:sp>
      <p:grpSp>
        <p:nvGrpSpPr>
          <p:cNvPr id="5" name="组合 4"/>
          <p:cNvGrpSpPr/>
          <p:nvPr/>
        </p:nvGrpSpPr>
        <p:grpSpPr>
          <a:xfrm>
            <a:off x="467995" y="476250"/>
            <a:ext cx="3154045" cy="775335"/>
            <a:chOff x="641" y="637"/>
            <a:chExt cx="4967" cy="1221"/>
          </a:xfrm>
        </p:grpSpPr>
        <p:pic>
          <p:nvPicPr>
            <p:cNvPr id="6" name="图片 5"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7" name="文本框 6"/>
            <p:cNvSpPr txBox="1"/>
            <p:nvPr/>
          </p:nvSpPr>
          <p:spPr>
            <a:xfrm>
              <a:off x="1680" y="864"/>
              <a:ext cx="3928" cy="822"/>
            </a:xfrm>
            <a:prstGeom prst="rect">
              <a:avLst/>
            </a:prstGeom>
            <a:noFill/>
          </p:spPr>
          <p:txBody>
            <a:bodyPr wrap="square" rtlCol="0" anchor="t">
              <a:spAutoFit/>
            </a:bodyPr>
            <a:lstStyle/>
            <a:p>
              <a:pPr algn="dist"/>
              <a:r>
                <a:rPr lang="zh-CN" altLang="en-US" sz="2800" b="1" spc="300" dirty="0">
                  <a:ln w="127000">
                    <a:noFill/>
                  </a:ln>
                  <a:solidFill>
                    <a:srgbClr val="0070C0"/>
                  </a:solidFill>
                  <a:effectLst/>
                  <a:cs typeface="+mn-ea"/>
                  <a:sym typeface="+mn-lt"/>
                </a:rPr>
                <a:t>职业病之殇</a:t>
              </a:r>
            </a:p>
          </p:txBody>
        </p:sp>
      </p:grpSp>
      <p:pic>
        <p:nvPicPr>
          <p:cNvPr id="2" name="图片 1" descr="51miz-E1243150-3102AB8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72170" y="2420620"/>
            <a:ext cx="2980055" cy="298005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0968"/>
                                        </p:tgtEl>
                                        <p:attrNameLst>
                                          <p:attrName>style.visibility</p:attrName>
                                        </p:attrNameLst>
                                      </p:cBhvr>
                                      <p:to>
                                        <p:strVal val="visible"/>
                                      </p:to>
                                    </p:set>
                                    <p:anim calcmode="lin" valueType="num">
                                      <p:cBhvr>
                                        <p:cTn id="7" dur="500" fill="hold"/>
                                        <p:tgtEl>
                                          <p:spTgt spid="1050968"/>
                                        </p:tgtEl>
                                        <p:attrNameLst>
                                          <p:attrName>ppt_w</p:attrName>
                                        </p:attrNameLst>
                                      </p:cBhvr>
                                      <p:tavLst>
                                        <p:tav tm="0">
                                          <p:val>
                                            <p:fltVal val="0"/>
                                          </p:val>
                                        </p:tav>
                                        <p:tav tm="100000">
                                          <p:val>
                                            <p:strVal val="#ppt_w"/>
                                          </p:val>
                                        </p:tav>
                                      </p:tavLst>
                                    </p:anim>
                                    <p:anim calcmode="lin" valueType="num">
                                      <p:cBhvr>
                                        <p:cTn id="8" dur="500" fill="hold"/>
                                        <p:tgtEl>
                                          <p:spTgt spid="1050968"/>
                                        </p:tgtEl>
                                        <p:attrNameLst>
                                          <p:attrName>ppt_h</p:attrName>
                                        </p:attrNameLst>
                                      </p:cBhvr>
                                      <p:tavLst>
                                        <p:tav tm="0">
                                          <p:val>
                                            <p:fltVal val="0"/>
                                          </p:val>
                                        </p:tav>
                                        <p:tav tm="100000">
                                          <p:val>
                                            <p:strVal val="#ppt_h"/>
                                          </p:val>
                                        </p:tav>
                                      </p:tavLst>
                                    </p:anim>
                                    <p:animEffect transition="in" filter="fade">
                                      <p:cBhvr>
                                        <p:cTn id="9" dur="500"/>
                                        <p:tgtEl>
                                          <p:spTgt spid="105096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050969"/>
                                        </p:tgtEl>
                                        <p:attrNameLst>
                                          <p:attrName>style.visibility</p:attrName>
                                        </p:attrNameLst>
                                      </p:cBhvr>
                                      <p:to>
                                        <p:strVal val="visible"/>
                                      </p:to>
                                    </p:set>
                                    <p:anim calcmode="lin" valueType="num">
                                      <p:cBhvr>
                                        <p:cTn id="13" dur="500" fill="hold"/>
                                        <p:tgtEl>
                                          <p:spTgt spid="1050969"/>
                                        </p:tgtEl>
                                        <p:attrNameLst>
                                          <p:attrName>ppt_w</p:attrName>
                                        </p:attrNameLst>
                                      </p:cBhvr>
                                      <p:tavLst>
                                        <p:tav tm="0">
                                          <p:val>
                                            <p:fltVal val="0"/>
                                          </p:val>
                                        </p:tav>
                                        <p:tav tm="100000">
                                          <p:val>
                                            <p:strVal val="#ppt_w"/>
                                          </p:val>
                                        </p:tav>
                                      </p:tavLst>
                                    </p:anim>
                                    <p:anim calcmode="lin" valueType="num">
                                      <p:cBhvr>
                                        <p:cTn id="14" dur="500" fill="hold"/>
                                        <p:tgtEl>
                                          <p:spTgt spid="1050969"/>
                                        </p:tgtEl>
                                        <p:attrNameLst>
                                          <p:attrName>ppt_h</p:attrName>
                                        </p:attrNameLst>
                                      </p:cBhvr>
                                      <p:tavLst>
                                        <p:tav tm="0">
                                          <p:val>
                                            <p:fltVal val="0"/>
                                          </p:val>
                                        </p:tav>
                                        <p:tav tm="100000">
                                          <p:val>
                                            <p:strVal val="#ppt_h"/>
                                          </p:val>
                                        </p:tav>
                                      </p:tavLst>
                                    </p:anim>
                                    <p:animEffect transition="in" filter="fade">
                                      <p:cBhvr>
                                        <p:cTn id="15" dur="500"/>
                                        <p:tgtEl>
                                          <p:spTgt spid="1050969"/>
                                        </p:tgtEl>
                                      </p:cBhvr>
                                    </p:animEffect>
                                  </p:childTnLst>
                                </p:cTn>
                              </p:par>
                            </p:childTnLst>
                          </p:cTn>
                        </p:par>
                        <p:par>
                          <p:cTn id="16" fill="hold">
                            <p:stCondLst>
                              <p:cond delay="1000"/>
                            </p:stCondLst>
                            <p:childTnLst>
                              <p:par>
                                <p:cTn id="17" presetID="34" presetClass="entr" presetSubtype="0" fill="hold" grpId="0" nodeType="afterEffect">
                                  <p:stCondLst>
                                    <p:cond delay="0"/>
                                  </p:stCondLst>
                                  <p:childTnLst>
                                    <p:set>
                                      <p:cBhvr>
                                        <p:cTn id="18" dur="1" fill="hold">
                                          <p:stCondLst>
                                            <p:cond delay="0"/>
                                          </p:stCondLst>
                                        </p:cTn>
                                        <p:tgtEl>
                                          <p:spTgt spid="1050970"/>
                                        </p:tgtEl>
                                        <p:attrNameLst>
                                          <p:attrName>style.visibility</p:attrName>
                                        </p:attrNameLst>
                                      </p:cBhvr>
                                      <p:to>
                                        <p:strVal val="visible"/>
                                      </p:to>
                                    </p:set>
                                    <p:anim from="(-#ppt_w/2)" to="(#ppt_x)" calcmode="lin" valueType="num">
                                      <p:cBhvr>
                                        <p:cTn id="19" dur="600" fill="hold">
                                          <p:stCondLst>
                                            <p:cond delay="0"/>
                                          </p:stCondLst>
                                        </p:cTn>
                                        <p:tgtEl>
                                          <p:spTgt spid="1050970"/>
                                        </p:tgtEl>
                                        <p:attrNameLst>
                                          <p:attrName>ppt_x</p:attrName>
                                        </p:attrNameLst>
                                      </p:cBhvr>
                                    </p:anim>
                                    <p:anim from="0" to="-1.0" calcmode="lin" valueType="num">
                                      <p:cBhvr>
                                        <p:cTn id="20" dur="200" decel="50000" autoRev="1" fill="hold">
                                          <p:stCondLst>
                                            <p:cond delay="600"/>
                                          </p:stCondLst>
                                        </p:cTn>
                                        <p:tgtEl>
                                          <p:spTgt spid="1050970"/>
                                        </p:tgtEl>
                                        <p:attrNameLst>
                                          <p:attrName>xshear</p:attrName>
                                        </p:attrNameLst>
                                      </p:cBhvr>
                                    </p:anim>
                                    <p:animScale>
                                      <p:cBhvr>
                                        <p:cTn id="21" dur="200" decel="100000" autoRev="1" fill="hold">
                                          <p:stCondLst>
                                            <p:cond delay="600"/>
                                          </p:stCondLst>
                                        </p:cTn>
                                        <p:tgtEl>
                                          <p:spTgt spid="1050970"/>
                                        </p:tgtEl>
                                      </p:cBhvr>
                                      <p:from x="100000" y="100000"/>
                                      <p:to x="80000" y="100000"/>
                                    </p:animScale>
                                    <p:anim by="(#ppt_h/3+#ppt_w*0.1)" calcmode="lin" valueType="num">
                                      <p:cBhvr additive="sum">
                                        <p:cTn id="22" dur="200" decel="100000" autoRev="1" fill="hold">
                                          <p:stCondLst>
                                            <p:cond delay="600"/>
                                          </p:stCondLst>
                                        </p:cTn>
                                        <p:tgtEl>
                                          <p:spTgt spid="1050970"/>
                                        </p:tgtEl>
                                        <p:attrNameLst>
                                          <p:attrName>ppt_x</p:attrName>
                                        </p:attrNameLst>
                                      </p:cBhvr>
                                    </p:anim>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linds(horizontal)">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968" grpId="0"/>
      <p:bldP spid="1050969" grpId="0"/>
      <p:bldP spid="1050970" grpId="0" bldLvl="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觅知网（www.51miz.com)"/>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rcRect/>
          <a:stretch>
            <a:fillRect/>
          </a:stretch>
        </p:blipFill>
        <p:spPr>
          <a:xfrm>
            <a:off x="6383655" y="1879600"/>
            <a:ext cx="5808345" cy="4852670"/>
          </a:xfrm>
          <a:prstGeom prst="rect">
            <a:avLst/>
          </a:prstGeom>
        </p:spPr>
      </p:pic>
      <p:grpSp>
        <p:nvGrpSpPr>
          <p:cNvPr id="10" name="组合 9"/>
          <p:cNvGrpSpPr/>
          <p:nvPr/>
        </p:nvGrpSpPr>
        <p:grpSpPr>
          <a:xfrm>
            <a:off x="481965" y="1821180"/>
            <a:ext cx="5420995" cy="2799715"/>
            <a:chOff x="1095" y="3105"/>
            <a:chExt cx="7671" cy="4409"/>
          </a:xfrm>
        </p:grpSpPr>
        <p:sp>
          <p:nvSpPr>
            <p:cNvPr id="4" name="文本框 3"/>
            <p:cNvSpPr txBox="1"/>
            <p:nvPr/>
          </p:nvSpPr>
          <p:spPr>
            <a:xfrm>
              <a:off x="1095" y="3105"/>
              <a:ext cx="7671" cy="4409"/>
            </a:xfrm>
            <a:prstGeom prst="rect">
              <a:avLst/>
            </a:prstGeom>
            <a:noFill/>
            <a:ln>
              <a:noFill/>
            </a:ln>
          </p:spPr>
          <p:txBody>
            <a:bodyPr wrap="square" rtlCol="0" anchor="t">
              <a:spAutoFit/>
            </a:bodyPr>
            <a:lstStyle/>
            <a:p>
              <a:pPr algn="dist"/>
              <a:r>
                <a:rPr lang="zh-CN" altLang="en-US" sz="8800" b="1" spc="300" dirty="0">
                  <a:ln w="127000">
                    <a:solidFill>
                      <a:srgbClr val="0070C0"/>
                    </a:solidFill>
                  </a:ln>
                  <a:solidFill>
                    <a:srgbClr val="0070C0"/>
                  </a:solidFill>
                  <a:effectLst>
                    <a:outerShdw blurRad="50800" dist="38100" dir="2700000" algn="tl" rotWithShape="0">
                      <a:schemeClr val="bg1">
                        <a:lumMod val="50000"/>
                        <a:alpha val="40000"/>
                      </a:schemeClr>
                    </a:outerShdw>
                  </a:effectLst>
                  <a:cs typeface="+mn-ea"/>
                  <a:sym typeface="+mn-lt"/>
                </a:rPr>
                <a:t>职业健康</a:t>
              </a:r>
            </a:p>
            <a:p>
              <a:pPr algn="dist"/>
              <a:r>
                <a:rPr lang="zh-CN" altLang="en-US" sz="8800" b="1" spc="300" dirty="0">
                  <a:ln w="127000">
                    <a:solidFill>
                      <a:srgbClr val="0070C0"/>
                    </a:solidFill>
                  </a:ln>
                  <a:solidFill>
                    <a:srgbClr val="0070C0"/>
                  </a:solidFill>
                  <a:effectLst>
                    <a:outerShdw blurRad="50800" dist="38100" dir="2700000" algn="tl" rotWithShape="0">
                      <a:schemeClr val="bg1">
                        <a:lumMod val="50000"/>
                        <a:alpha val="40000"/>
                      </a:schemeClr>
                    </a:outerShdw>
                  </a:effectLst>
                  <a:cs typeface="+mn-ea"/>
                  <a:sym typeface="+mn-lt"/>
                </a:rPr>
                <a:t>防护知识</a:t>
              </a:r>
            </a:p>
          </p:txBody>
        </p:sp>
        <p:sp>
          <p:nvSpPr>
            <p:cNvPr id="7" name="文本框 6"/>
            <p:cNvSpPr txBox="1"/>
            <p:nvPr/>
          </p:nvSpPr>
          <p:spPr>
            <a:xfrm>
              <a:off x="1095" y="3105"/>
              <a:ext cx="7671" cy="4409"/>
            </a:xfrm>
            <a:prstGeom prst="rect">
              <a:avLst/>
            </a:prstGeom>
            <a:noFill/>
            <a:ln>
              <a:noFill/>
            </a:ln>
          </p:spPr>
          <p:txBody>
            <a:bodyPr wrap="square" rtlCol="0" anchor="t">
              <a:spAutoFit/>
            </a:bodyPr>
            <a:lstStyle/>
            <a:p>
              <a:pPr algn="dist"/>
              <a:r>
                <a:rPr lang="zh-CN" altLang="en-US" sz="8800" b="1" spc="300" dirty="0">
                  <a:ln w="127000">
                    <a:noFill/>
                  </a:ln>
                  <a:solidFill>
                    <a:schemeClr val="bg1"/>
                  </a:solidFill>
                  <a:effectLst>
                    <a:outerShdw blurRad="50800" dist="38100" dir="2700000" algn="tl" rotWithShape="0">
                      <a:schemeClr val="bg1">
                        <a:lumMod val="50000"/>
                        <a:alpha val="40000"/>
                      </a:schemeClr>
                    </a:outerShdw>
                  </a:effectLst>
                  <a:cs typeface="+mn-ea"/>
                  <a:sym typeface="+mn-lt"/>
                </a:rPr>
                <a:t>职业健康</a:t>
              </a:r>
            </a:p>
            <a:p>
              <a:pPr algn="dist"/>
              <a:r>
                <a:rPr lang="zh-CN" altLang="en-US" sz="8800" b="1" spc="300" dirty="0">
                  <a:ln w="127000">
                    <a:noFill/>
                  </a:ln>
                  <a:solidFill>
                    <a:schemeClr val="bg1"/>
                  </a:solidFill>
                  <a:effectLst>
                    <a:outerShdw blurRad="50800" dist="38100" dir="2700000" algn="tl" rotWithShape="0">
                      <a:schemeClr val="bg1">
                        <a:lumMod val="50000"/>
                        <a:alpha val="40000"/>
                      </a:schemeClr>
                    </a:outerShdw>
                  </a:effectLst>
                  <a:cs typeface="+mn-ea"/>
                  <a:sym typeface="+mn-lt"/>
                </a:rPr>
                <a:t>防护知识</a:t>
              </a:r>
            </a:p>
          </p:txBody>
        </p:sp>
      </p:grpSp>
      <p:sp>
        <p:nvSpPr>
          <p:cNvPr id="9" name="文本框 8"/>
          <p:cNvSpPr txBox="1"/>
          <p:nvPr/>
        </p:nvSpPr>
        <p:spPr>
          <a:xfrm>
            <a:off x="481965" y="4575810"/>
            <a:ext cx="5327650" cy="460375"/>
          </a:xfrm>
          <a:prstGeom prst="rect">
            <a:avLst/>
          </a:prstGeom>
          <a:noFill/>
        </p:spPr>
        <p:txBody>
          <a:bodyPr wrap="square" rtlCol="0" anchor="t">
            <a:spAutoFit/>
          </a:bodyPr>
          <a:lstStyle/>
          <a:p>
            <a:pPr fontAlgn="auto">
              <a:lnSpc>
                <a:spcPct val="120000"/>
              </a:lnSpc>
            </a:pPr>
            <a:r>
              <a:rPr kumimoji="1" lang="zh-CN" altLang="en-US" sz="1000" dirty="0">
                <a:solidFill>
                  <a:srgbClr val="0070C0">
                    <a:alpha val="60000"/>
                  </a:srgbClr>
                </a:solidFill>
                <a:cs typeface="+mn-ea"/>
                <a:sym typeface="+mn-lt"/>
              </a:rPr>
              <a:t>职业病是指企业、事业单位和个体经济组织的劳动者在职业活动中，因接触各种有害的化学、物理、生物因素以及在作业过程中产生的其他职业有害因素而引起的疾病。</a:t>
            </a:r>
          </a:p>
        </p:txBody>
      </p:sp>
      <p:grpSp>
        <p:nvGrpSpPr>
          <p:cNvPr id="17" name="组合 16"/>
          <p:cNvGrpSpPr/>
          <p:nvPr/>
        </p:nvGrpSpPr>
        <p:grpSpPr>
          <a:xfrm>
            <a:off x="481965" y="1319530"/>
            <a:ext cx="3539490" cy="459740"/>
            <a:chOff x="1182" y="2428"/>
            <a:chExt cx="5574" cy="724"/>
          </a:xfrm>
        </p:grpSpPr>
        <p:grpSp>
          <p:nvGrpSpPr>
            <p:cNvPr id="14" name="组合 13"/>
            <p:cNvGrpSpPr/>
            <p:nvPr/>
          </p:nvGrpSpPr>
          <p:grpSpPr>
            <a:xfrm>
              <a:off x="1182" y="2428"/>
              <a:ext cx="5372" cy="724"/>
              <a:chOff x="1634" y="2880"/>
              <a:chExt cx="5372" cy="724"/>
            </a:xfrm>
          </p:grpSpPr>
          <p:sp>
            <p:nvSpPr>
              <p:cNvPr id="8" name="文本框 7"/>
              <p:cNvSpPr txBox="1"/>
              <p:nvPr/>
            </p:nvSpPr>
            <p:spPr>
              <a:xfrm>
                <a:off x="1634" y="2880"/>
                <a:ext cx="5373" cy="725"/>
              </a:xfrm>
              <a:prstGeom prst="rect">
                <a:avLst/>
              </a:prstGeom>
              <a:noFill/>
              <a:ln w="47625">
                <a:noFill/>
              </a:ln>
            </p:spPr>
            <p:txBody>
              <a:bodyPr wrap="square" rtlCol="0" anchor="t">
                <a:spAutoFit/>
              </a:bodyPr>
              <a:lstStyle/>
              <a:p>
                <a:r>
                  <a:rPr lang="zh-CN" altLang="en-US" sz="2400" b="1">
                    <a:ln w="34925">
                      <a:solidFill>
                        <a:srgbClr val="0070C0"/>
                      </a:solidFill>
                    </a:ln>
                    <a:solidFill>
                      <a:srgbClr val="0070C0"/>
                    </a:solidFill>
                    <a:effectLst>
                      <a:outerShdw blurRad="50800" dist="38100" dir="2700000" algn="tl" rotWithShape="0">
                        <a:schemeClr val="bg1">
                          <a:lumMod val="65000"/>
                          <a:alpha val="40000"/>
                        </a:schemeClr>
                      </a:outerShdw>
                    </a:effectLst>
                    <a:cs typeface="+mn-ea"/>
                    <a:sym typeface="+mn-lt"/>
                  </a:rPr>
                  <a:t>occupational health</a:t>
                </a:r>
              </a:p>
            </p:txBody>
          </p:sp>
          <p:sp>
            <p:nvSpPr>
              <p:cNvPr id="13" name="文本框 12"/>
              <p:cNvSpPr txBox="1"/>
              <p:nvPr/>
            </p:nvSpPr>
            <p:spPr>
              <a:xfrm>
                <a:off x="1634" y="2880"/>
                <a:ext cx="5373" cy="725"/>
              </a:xfrm>
              <a:prstGeom prst="rect">
                <a:avLst/>
              </a:prstGeom>
              <a:noFill/>
            </p:spPr>
            <p:txBody>
              <a:bodyPr wrap="square" rtlCol="0" anchor="t">
                <a:spAutoFit/>
              </a:bodyPr>
              <a:lstStyle/>
              <a:p>
                <a:r>
                  <a:rPr lang="zh-CN" altLang="en-US" sz="2400" b="1">
                    <a:ln w="3175">
                      <a:noFill/>
                    </a:ln>
                    <a:solidFill>
                      <a:schemeClr val="bg1"/>
                    </a:solidFill>
                    <a:effectLst>
                      <a:outerShdw blurRad="50800" dist="38100" dir="2700000" algn="tl" rotWithShape="0">
                        <a:schemeClr val="bg1">
                          <a:lumMod val="65000"/>
                          <a:alpha val="40000"/>
                        </a:schemeClr>
                      </a:outerShdw>
                    </a:effectLst>
                    <a:cs typeface="+mn-ea"/>
                    <a:sym typeface="+mn-lt"/>
                  </a:rPr>
                  <a:t>occupational health</a:t>
                </a:r>
              </a:p>
            </p:txBody>
          </p:sp>
        </p:grpSp>
        <p:pic>
          <p:nvPicPr>
            <p:cNvPr id="15" name="图片 14" descr="矢量智能对象 拷贝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200" y="2428"/>
              <a:ext cx="557" cy="558"/>
            </a:xfrm>
            <a:prstGeom prst="rect">
              <a:avLst/>
            </a:prstGeom>
          </p:spPr>
        </p:pic>
      </p:grpSp>
      <p:grpSp>
        <p:nvGrpSpPr>
          <p:cNvPr id="26" name="组合 25"/>
          <p:cNvGrpSpPr/>
          <p:nvPr/>
        </p:nvGrpSpPr>
        <p:grpSpPr>
          <a:xfrm>
            <a:off x="502285" y="5207000"/>
            <a:ext cx="3619500" cy="304800"/>
            <a:chOff x="791" y="8200"/>
            <a:chExt cx="5700" cy="480"/>
          </a:xfrm>
        </p:grpSpPr>
        <p:sp>
          <p:nvSpPr>
            <p:cNvPr id="23" name="文本框 22"/>
            <p:cNvSpPr txBox="1"/>
            <p:nvPr/>
          </p:nvSpPr>
          <p:spPr>
            <a:xfrm>
              <a:off x="3933" y="8200"/>
              <a:ext cx="2558" cy="481"/>
            </a:xfrm>
            <a:prstGeom prst="roundRect">
              <a:avLst/>
            </a:prstGeom>
            <a:solidFill>
              <a:srgbClr val="0070C0"/>
            </a:solidFill>
          </p:spPr>
          <p:txBody>
            <a:bodyPr wrap="square" rtlCol="0">
              <a:spAutoFit/>
            </a:bodyPr>
            <a:lstStyle/>
            <a:p>
              <a:pPr algn="ctr"/>
              <a:r>
                <a:rPr lang="zh-CN" altLang="zh-CN" sz="1200" b="1" dirty="0">
                  <a:solidFill>
                    <a:prstClr val="white"/>
                  </a:solidFill>
                  <a:cs typeface="+mn-ea"/>
                  <a:sym typeface="+mn-lt"/>
                </a:rPr>
                <a:t>时间：</a:t>
              </a:r>
              <a:r>
                <a:rPr lang="en-US" altLang="zh-CN" sz="1200" b="1" dirty="0">
                  <a:solidFill>
                    <a:prstClr val="white"/>
                  </a:solidFill>
                  <a:cs typeface="+mn-ea"/>
                  <a:sym typeface="+mn-lt"/>
                </a:rPr>
                <a:t>20XX.X</a:t>
              </a:r>
            </a:p>
          </p:txBody>
        </p:sp>
        <p:sp>
          <p:nvSpPr>
            <p:cNvPr id="24" name="文本框 23"/>
            <p:cNvSpPr txBox="1"/>
            <p:nvPr/>
          </p:nvSpPr>
          <p:spPr>
            <a:xfrm>
              <a:off x="791" y="8200"/>
              <a:ext cx="2558" cy="481"/>
            </a:xfrm>
            <a:prstGeom prst="roundRect">
              <a:avLst/>
            </a:prstGeom>
            <a:solidFill>
              <a:srgbClr val="0070C0"/>
            </a:solidFill>
          </p:spPr>
          <p:txBody>
            <a:bodyPr wrap="square" rtlCol="0">
              <a:spAutoFit/>
            </a:bodyPr>
            <a:lstStyle/>
            <a:p>
              <a:pPr algn="ctr"/>
              <a:r>
                <a:rPr lang="zh-CN" sz="1200" b="1" dirty="0">
                  <a:solidFill>
                    <a:prstClr val="white"/>
                  </a:solidFill>
                  <a:cs typeface="+mn-ea"/>
                  <a:sym typeface="+mn-lt"/>
                </a:rPr>
                <a:t>汇报人</a:t>
              </a:r>
              <a:r>
                <a:rPr lang="zh-CN" sz="1200" b="1" dirty="0" smtClean="0">
                  <a:solidFill>
                    <a:prstClr val="white"/>
                  </a:solidFill>
                  <a:cs typeface="+mn-ea"/>
                  <a:sym typeface="+mn-lt"/>
                </a:rPr>
                <a:t>：</a:t>
              </a:r>
              <a:r>
                <a:rPr lang="zh-CN" altLang="en-US" sz="1200" b="1" dirty="0">
                  <a:solidFill>
                    <a:prstClr val="white"/>
                  </a:solidFill>
                  <a:cs typeface="+mn-ea"/>
                  <a:sym typeface="+mn-lt"/>
                </a:rPr>
                <a:t>优品</a:t>
              </a:r>
              <a:r>
                <a:rPr lang="en-US" altLang="zh-CN" sz="1200" b="1" dirty="0" smtClean="0">
                  <a:solidFill>
                    <a:prstClr val="white"/>
                  </a:solidFill>
                  <a:cs typeface="+mn-ea"/>
                  <a:sym typeface="+mn-lt"/>
                </a:rPr>
                <a:t>PPT</a:t>
              </a:r>
              <a:endParaRPr lang="zh-CN" sz="1200" b="1" dirty="0">
                <a:solidFill>
                  <a:prstClr val="white"/>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trips(downLeft)">
                                      <p:cBhvr>
                                        <p:cTn id="7" dur="500"/>
                                        <p:tgtEl>
                                          <p:spTgt spid="17"/>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strips(downLeft)">
                                      <p:cBhvr>
                                        <p:cTn id="11" dur="500"/>
                                        <p:tgtEl>
                                          <p:spTgt spid="10"/>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Left)">
                                      <p:cBhvr>
                                        <p:cTn id="15" dur="500"/>
                                        <p:tgtEl>
                                          <p:spTgt spid="9"/>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strips(downLeft)">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105480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81" name="文本框 3"/>
          <p:cNvSpPr txBox="1"/>
          <p:nvPr/>
        </p:nvSpPr>
        <p:spPr>
          <a:xfrm>
            <a:off x="5352415" y="1376045"/>
            <a:ext cx="4722495" cy="398780"/>
          </a:xfrm>
          <a:prstGeom prst="rect">
            <a:avLst/>
          </a:prstGeom>
          <a:noFill/>
        </p:spPr>
        <p:txBody>
          <a:bodyPr wrap="square" rtlCol="0" anchor="t">
            <a:spAutoFit/>
          </a:bodyPr>
          <a:lstStyle/>
          <a:p>
            <a:pPr lvl="0" algn="l">
              <a:spcBef>
                <a:spcPct val="50000"/>
              </a:spcBef>
              <a:buClrTx/>
              <a:buSzTx/>
              <a:buFontTx/>
            </a:pPr>
            <a:r>
              <a:rPr lang="zh-CN" altLang="en-US" sz="2000" b="1" dirty="0" err="1">
                <a:solidFill>
                  <a:srgbClr val="0070C0"/>
                </a:solidFill>
                <a:cs typeface="+mn-ea"/>
                <a:sym typeface="+mn-lt"/>
              </a:rPr>
              <a:t>(二) 群发性职业病事件不断发生</a:t>
            </a:r>
          </a:p>
        </p:txBody>
      </p:sp>
      <p:grpSp>
        <p:nvGrpSpPr>
          <p:cNvPr id="67" name="组合 66"/>
          <p:cNvGrpSpPr/>
          <p:nvPr/>
        </p:nvGrpSpPr>
        <p:grpSpPr>
          <a:xfrm>
            <a:off x="407035" y="404495"/>
            <a:ext cx="3282950" cy="775335"/>
            <a:chOff x="641" y="637"/>
            <a:chExt cx="5170" cy="1221"/>
          </a:xfrm>
        </p:grpSpPr>
        <p:pic>
          <p:nvPicPr>
            <p:cNvPr id="65" name="图片 64" descr="51miz-E1225290-5CC24B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749" y="837"/>
              <a:ext cx="4062"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职业健康形势</a:t>
              </a:r>
            </a:p>
          </p:txBody>
        </p:sp>
      </p:grpSp>
      <p:grpSp>
        <p:nvGrpSpPr>
          <p:cNvPr id="10" name="组合 9"/>
          <p:cNvGrpSpPr/>
          <p:nvPr/>
        </p:nvGrpSpPr>
        <p:grpSpPr>
          <a:xfrm>
            <a:off x="5303520" y="2096770"/>
            <a:ext cx="5652135" cy="1352550"/>
            <a:chOff x="2164" y="3362"/>
            <a:chExt cx="8901" cy="2130"/>
          </a:xfrm>
        </p:grpSpPr>
        <p:sp>
          <p:nvSpPr>
            <p:cNvPr id="1048770" name="文本框 8"/>
            <p:cNvSpPr txBox="1"/>
            <p:nvPr/>
          </p:nvSpPr>
          <p:spPr>
            <a:xfrm>
              <a:off x="3023" y="3822"/>
              <a:ext cx="8042" cy="1670"/>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400" dirty="0">
                  <a:solidFill>
                    <a:schemeClr val="tx1">
                      <a:lumMod val="75000"/>
                      <a:lumOff val="25000"/>
                    </a:schemeClr>
                  </a:solidFill>
                  <a:cs typeface="+mn-ea"/>
                  <a:sym typeface="+mn-lt"/>
                </a:rPr>
                <a:t>福建仙游县、广西马山县、贵州施秉县、甘肃古浪县、江西修水县、辽宁朝阳市、安徽凤阳县等多起尘肺病群发事件，一次性几十人甚至上百人患病，情况严重</a:t>
              </a:r>
            </a:p>
          </p:txBody>
        </p:sp>
        <p:sp>
          <p:nvSpPr>
            <p:cNvPr id="1048769" name="文本框 59"/>
            <p:cNvSpPr txBox="1"/>
            <p:nvPr/>
          </p:nvSpPr>
          <p:spPr>
            <a:xfrm>
              <a:off x="3023" y="3415"/>
              <a:ext cx="2008" cy="580"/>
            </a:xfrm>
            <a:prstGeom prst="rect">
              <a:avLst/>
            </a:prstGeom>
            <a:noFill/>
          </p:spPr>
          <p:txBody>
            <a:bodyPr wrap="square" rtlCol="0">
              <a:spAutoFit/>
            </a:bodyPr>
            <a:lstStyle/>
            <a:p>
              <a:pPr algn="dist"/>
              <a:r>
                <a:rPr lang="zh-CN" altLang="en-US" b="1" dirty="0">
                  <a:solidFill>
                    <a:srgbClr val="0070C0"/>
                  </a:solidFill>
                  <a:cs typeface="+mn-ea"/>
                  <a:sym typeface="+mn-lt"/>
                </a:rPr>
                <a:t>高群发性</a:t>
              </a:r>
            </a:p>
          </p:txBody>
        </p:sp>
        <p:grpSp>
          <p:nvGrpSpPr>
            <p:cNvPr id="28" name="Group 27"/>
            <p:cNvGrpSpPr>
              <a:grpSpLocks noChangeAspect="1"/>
            </p:cNvGrpSpPr>
            <p:nvPr/>
          </p:nvGrpSpPr>
          <p:grpSpPr>
            <a:xfrm>
              <a:off x="2164" y="3362"/>
              <a:ext cx="686" cy="686"/>
              <a:chOff x="2485261" y="1052590"/>
              <a:chExt cx="604874" cy="604874"/>
            </a:xfrm>
          </p:grpSpPr>
          <p:grpSp>
            <p:nvGrpSpPr>
              <p:cNvPr id="22" name="Group 21"/>
              <p:cNvGrpSpPr/>
              <p:nvPr/>
            </p:nvGrpSpPr>
            <p:grpSpPr>
              <a:xfrm>
                <a:off x="2573119" y="1163222"/>
                <a:ext cx="429158" cy="383610"/>
                <a:chOff x="654724" y="1637314"/>
                <a:chExt cx="1229523" cy="1099028"/>
              </a:xfrm>
              <a:solidFill>
                <a:schemeClr val="accent1"/>
              </a:solidFill>
            </p:grpSpPr>
            <p:sp>
              <p:nvSpPr>
                <p:cNvPr id="20" name="Freeform 94"/>
                <p:cNvSpPr/>
                <p:nvPr/>
              </p:nvSpPr>
              <p:spPr bwMode="auto">
                <a:xfrm>
                  <a:off x="1022259" y="1825274"/>
                  <a:ext cx="452541" cy="328032"/>
                </a:xfrm>
                <a:custGeom>
                  <a:avLst/>
                  <a:gdLst/>
                  <a:ahLst/>
                  <a:cxnLst>
                    <a:cxn ang="0">
                      <a:pos x="241" y="389"/>
                    </a:cxn>
                    <a:cxn ang="0">
                      <a:pos x="410" y="422"/>
                    </a:cxn>
                    <a:cxn ang="0">
                      <a:pos x="517" y="385"/>
                    </a:cxn>
                    <a:cxn ang="0">
                      <a:pos x="626" y="183"/>
                    </a:cxn>
                    <a:cxn ang="0">
                      <a:pos x="473" y="18"/>
                    </a:cxn>
                    <a:cxn ang="0">
                      <a:pos x="305" y="99"/>
                    </a:cxn>
                    <a:cxn ang="0">
                      <a:pos x="286" y="112"/>
                    </a:cxn>
                    <a:cxn ang="0">
                      <a:pos x="265" y="102"/>
                    </a:cxn>
                    <a:cxn ang="0">
                      <a:pos x="115" y="81"/>
                    </a:cxn>
                    <a:cxn ang="0">
                      <a:pos x="0" y="197"/>
                    </a:cxn>
                    <a:cxn ang="0">
                      <a:pos x="15" y="207"/>
                    </a:cxn>
                    <a:cxn ang="0">
                      <a:pos x="144" y="456"/>
                    </a:cxn>
                    <a:cxn ang="0">
                      <a:pos x="241" y="389"/>
                    </a:cxn>
                  </a:cxnLst>
                  <a:rect l="0" t="0" r="r" b="b"/>
                  <a:pathLst>
                    <a:path w="630" h="456">
                      <a:moveTo>
                        <a:pt x="241" y="389"/>
                      </a:moveTo>
                      <a:cubicBezTo>
                        <a:pt x="322" y="372"/>
                        <a:pt x="383" y="404"/>
                        <a:pt x="410" y="422"/>
                      </a:cubicBezTo>
                      <a:cubicBezTo>
                        <a:pt x="430" y="411"/>
                        <a:pt x="469" y="392"/>
                        <a:pt x="517" y="385"/>
                      </a:cubicBezTo>
                      <a:cubicBezTo>
                        <a:pt x="518" y="326"/>
                        <a:pt x="543" y="229"/>
                        <a:pt x="626" y="183"/>
                      </a:cubicBezTo>
                      <a:cubicBezTo>
                        <a:pt x="630" y="140"/>
                        <a:pt x="596" y="38"/>
                        <a:pt x="473" y="18"/>
                      </a:cubicBezTo>
                      <a:cubicBezTo>
                        <a:pt x="360" y="0"/>
                        <a:pt x="308" y="95"/>
                        <a:pt x="305" y="99"/>
                      </a:cubicBezTo>
                      <a:cubicBezTo>
                        <a:pt x="302" y="106"/>
                        <a:pt x="294" y="111"/>
                        <a:pt x="286" y="112"/>
                      </a:cubicBezTo>
                      <a:cubicBezTo>
                        <a:pt x="278" y="112"/>
                        <a:pt x="270" y="109"/>
                        <a:pt x="265" y="102"/>
                      </a:cubicBezTo>
                      <a:cubicBezTo>
                        <a:pt x="263" y="100"/>
                        <a:pt x="226" y="54"/>
                        <a:pt x="115" y="81"/>
                      </a:cubicBezTo>
                      <a:cubicBezTo>
                        <a:pt x="23" y="102"/>
                        <a:pt x="4" y="172"/>
                        <a:pt x="0" y="197"/>
                      </a:cubicBezTo>
                      <a:cubicBezTo>
                        <a:pt x="5" y="200"/>
                        <a:pt x="10" y="203"/>
                        <a:pt x="15" y="207"/>
                      </a:cubicBezTo>
                      <a:cubicBezTo>
                        <a:pt x="108" y="274"/>
                        <a:pt x="136" y="382"/>
                        <a:pt x="144" y="456"/>
                      </a:cubicBezTo>
                      <a:cubicBezTo>
                        <a:pt x="163" y="426"/>
                        <a:pt x="194" y="398"/>
                        <a:pt x="241" y="389"/>
                      </a:cubicBezTo>
                      <a:close/>
                    </a:path>
                  </a:pathLst>
                </a:custGeom>
                <a:grpFill/>
                <a:ln w="9525">
                  <a:noFill/>
                  <a:round/>
                </a:ln>
              </p:spPr>
              <p:txBody>
                <a:bodyPr vert="horz" wrap="square" lIns="91440" tIns="45720" rIns="91440" bIns="45720" numCol="1" anchor="t" anchorCtr="0" compatLnSpc="1"/>
                <a:lstStyle/>
                <a:p>
                  <a:endParaRPr lang="en-US">
                    <a:solidFill>
                      <a:schemeClr val="accent1"/>
                    </a:solidFill>
                    <a:cs typeface="+mn-ea"/>
                    <a:sym typeface="+mn-lt"/>
                  </a:endParaRPr>
                </a:p>
              </p:txBody>
            </p:sp>
            <p:sp>
              <p:nvSpPr>
                <p:cNvPr id="21" name="Freeform 95"/>
                <p:cNvSpPr/>
                <p:nvPr/>
              </p:nvSpPr>
              <p:spPr bwMode="auto">
                <a:xfrm>
                  <a:off x="654724" y="1637314"/>
                  <a:ext cx="1229523" cy="1099028"/>
                </a:xfrm>
                <a:custGeom>
                  <a:avLst/>
                  <a:gdLst/>
                  <a:ahLst/>
                  <a:cxnLst>
                    <a:cxn ang="0">
                      <a:pos x="1586" y="533"/>
                    </a:cxn>
                    <a:cxn ang="0">
                      <a:pos x="1180" y="215"/>
                    </a:cxn>
                    <a:cxn ang="0">
                      <a:pos x="327" y="309"/>
                    </a:cxn>
                    <a:cxn ang="0">
                      <a:pos x="446" y="934"/>
                    </a:cxn>
                    <a:cxn ang="0">
                      <a:pos x="498" y="508"/>
                    </a:cxn>
                    <a:cxn ang="0">
                      <a:pos x="264" y="643"/>
                    </a:cxn>
                    <a:cxn ang="0">
                      <a:pos x="415" y="697"/>
                    </a:cxn>
                    <a:cxn ang="0">
                      <a:pos x="434" y="741"/>
                    </a:cxn>
                    <a:cxn ang="0">
                      <a:pos x="219" y="660"/>
                    </a:cxn>
                    <a:cxn ang="0">
                      <a:pos x="466" y="438"/>
                    </a:cxn>
                    <a:cxn ang="0">
                      <a:pos x="790" y="314"/>
                    </a:cxn>
                    <a:cxn ang="0">
                      <a:pos x="1145" y="323"/>
                    </a:cxn>
                    <a:cxn ang="0">
                      <a:pos x="1449" y="496"/>
                    </a:cxn>
                    <a:cxn ang="0">
                      <a:pos x="1556" y="882"/>
                    </a:cxn>
                    <a:cxn ang="0">
                      <a:pos x="1272" y="974"/>
                    </a:cxn>
                    <a:cxn ang="0">
                      <a:pos x="807" y="1047"/>
                    </a:cxn>
                    <a:cxn ang="0">
                      <a:pos x="717" y="974"/>
                    </a:cxn>
                    <a:cxn ang="0">
                      <a:pos x="760" y="954"/>
                    </a:cxn>
                    <a:cxn ang="0">
                      <a:pos x="942" y="931"/>
                    </a:cxn>
                    <a:cxn ang="0">
                      <a:pos x="1454" y="953"/>
                    </a:cxn>
                    <a:cxn ang="0">
                      <a:pos x="1460" y="727"/>
                    </a:cxn>
                    <a:cxn ang="0">
                      <a:pos x="1415" y="530"/>
                    </a:cxn>
                    <a:cxn ang="0">
                      <a:pos x="1076" y="644"/>
                    </a:cxn>
                    <a:cxn ang="0">
                      <a:pos x="1264" y="785"/>
                    </a:cxn>
                    <a:cxn ang="0">
                      <a:pos x="934" y="733"/>
                    </a:cxn>
                    <a:cxn ang="0">
                      <a:pos x="762" y="698"/>
                    </a:cxn>
                    <a:cxn ang="0">
                      <a:pos x="649" y="831"/>
                    </a:cxn>
                    <a:cxn ang="0">
                      <a:pos x="467" y="1053"/>
                    </a:cxn>
                    <a:cxn ang="0">
                      <a:pos x="817" y="1278"/>
                    </a:cxn>
                    <a:cxn ang="0">
                      <a:pos x="1161" y="1148"/>
                    </a:cxn>
                    <a:cxn ang="0">
                      <a:pos x="1107" y="1079"/>
                    </a:cxn>
                    <a:cxn ang="0">
                      <a:pos x="1206" y="1132"/>
                    </a:cxn>
                    <a:cxn ang="0">
                      <a:pos x="1176" y="1277"/>
                    </a:cxn>
                    <a:cxn ang="0">
                      <a:pos x="837" y="1335"/>
                    </a:cxn>
                    <a:cxn ang="0">
                      <a:pos x="1340" y="1413"/>
                    </a:cxn>
                    <a:cxn ang="0">
                      <a:pos x="1704" y="806"/>
                    </a:cxn>
                  </a:cxnLst>
                  <a:rect l="0" t="0" r="r" b="b"/>
                  <a:pathLst>
                    <a:path w="1711" h="1531">
                      <a:moveTo>
                        <a:pt x="1704" y="806"/>
                      </a:moveTo>
                      <a:cubicBezTo>
                        <a:pt x="1698" y="609"/>
                        <a:pt x="1586" y="533"/>
                        <a:pt x="1586" y="533"/>
                      </a:cubicBezTo>
                      <a:cubicBezTo>
                        <a:pt x="1586" y="533"/>
                        <a:pt x="1573" y="438"/>
                        <a:pt x="1486" y="336"/>
                      </a:cubicBezTo>
                      <a:cubicBezTo>
                        <a:pt x="1352" y="188"/>
                        <a:pt x="1180" y="215"/>
                        <a:pt x="1180" y="215"/>
                      </a:cubicBezTo>
                      <a:cubicBezTo>
                        <a:pt x="959" y="0"/>
                        <a:pt x="732" y="165"/>
                        <a:pt x="732" y="165"/>
                      </a:cubicBezTo>
                      <a:cubicBezTo>
                        <a:pt x="417" y="62"/>
                        <a:pt x="327" y="309"/>
                        <a:pt x="327" y="309"/>
                      </a:cubicBezTo>
                      <a:cubicBezTo>
                        <a:pt x="147" y="328"/>
                        <a:pt x="0" y="540"/>
                        <a:pt x="132" y="766"/>
                      </a:cubicBezTo>
                      <a:cubicBezTo>
                        <a:pt x="233" y="940"/>
                        <a:pt x="382" y="942"/>
                        <a:pt x="446" y="934"/>
                      </a:cubicBezTo>
                      <a:cubicBezTo>
                        <a:pt x="466" y="879"/>
                        <a:pt x="511" y="818"/>
                        <a:pt x="608" y="791"/>
                      </a:cubicBezTo>
                      <a:cubicBezTo>
                        <a:pt x="609" y="782"/>
                        <a:pt x="621" y="597"/>
                        <a:pt x="498" y="508"/>
                      </a:cubicBezTo>
                      <a:cubicBezTo>
                        <a:pt x="424" y="455"/>
                        <a:pt x="342" y="468"/>
                        <a:pt x="297" y="503"/>
                      </a:cubicBezTo>
                      <a:cubicBezTo>
                        <a:pt x="254" y="536"/>
                        <a:pt x="242" y="587"/>
                        <a:pt x="264" y="643"/>
                      </a:cubicBezTo>
                      <a:cubicBezTo>
                        <a:pt x="275" y="671"/>
                        <a:pt x="292" y="690"/>
                        <a:pt x="316" y="700"/>
                      </a:cubicBezTo>
                      <a:cubicBezTo>
                        <a:pt x="361" y="719"/>
                        <a:pt x="415" y="697"/>
                        <a:pt x="415" y="697"/>
                      </a:cubicBezTo>
                      <a:cubicBezTo>
                        <a:pt x="427" y="692"/>
                        <a:pt x="441" y="697"/>
                        <a:pt x="447" y="710"/>
                      </a:cubicBezTo>
                      <a:cubicBezTo>
                        <a:pt x="452" y="722"/>
                        <a:pt x="446" y="736"/>
                        <a:pt x="434" y="741"/>
                      </a:cubicBezTo>
                      <a:cubicBezTo>
                        <a:pt x="431" y="742"/>
                        <a:pt x="361" y="771"/>
                        <a:pt x="297" y="744"/>
                      </a:cubicBezTo>
                      <a:cubicBezTo>
                        <a:pt x="262" y="730"/>
                        <a:pt x="235" y="701"/>
                        <a:pt x="219" y="660"/>
                      </a:cubicBezTo>
                      <a:cubicBezTo>
                        <a:pt x="189" y="584"/>
                        <a:pt x="208" y="511"/>
                        <a:pt x="268" y="465"/>
                      </a:cubicBezTo>
                      <a:cubicBezTo>
                        <a:pt x="323" y="422"/>
                        <a:pt x="398" y="413"/>
                        <a:pt x="466" y="438"/>
                      </a:cubicBezTo>
                      <a:cubicBezTo>
                        <a:pt x="478" y="387"/>
                        <a:pt x="518" y="319"/>
                        <a:pt x="614" y="296"/>
                      </a:cubicBezTo>
                      <a:cubicBezTo>
                        <a:pt x="707" y="274"/>
                        <a:pt x="762" y="295"/>
                        <a:pt x="790" y="314"/>
                      </a:cubicBezTo>
                      <a:cubicBezTo>
                        <a:pt x="824" y="270"/>
                        <a:pt x="893" y="217"/>
                        <a:pt x="992" y="233"/>
                      </a:cubicBezTo>
                      <a:cubicBezTo>
                        <a:pt x="1074" y="246"/>
                        <a:pt x="1121" y="289"/>
                        <a:pt x="1145" y="323"/>
                      </a:cubicBezTo>
                      <a:cubicBezTo>
                        <a:pt x="1168" y="355"/>
                        <a:pt x="1182" y="392"/>
                        <a:pt x="1185" y="426"/>
                      </a:cubicBezTo>
                      <a:cubicBezTo>
                        <a:pt x="1278" y="403"/>
                        <a:pt x="1386" y="432"/>
                        <a:pt x="1449" y="496"/>
                      </a:cubicBezTo>
                      <a:cubicBezTo>
                        <a:pt x="1501" y="549"/>
                        <a:pt x="1519" y="621"/>
                        <a:pt x="1500" y="699"/>
                      </a:cubicBezTo>
                      <a:cubicBezTo>
                        <a:pt x="1524" y="723"/>
                        <a:pt x="1570" y="782"/>
                        <a:pt x="1556" y="882"/>
                      </a:cubicBezTo>
                      <a:cubicBezTo>
                        <a:pt x="1549" y="935"/>
                        <a:pt x="1520" y="976"/>
                        <a:pt x="1474" y="997"/>
                      </a:cubicBezTo>
                      <a:cubicBezTo>
                        <a:pt x="1416" y="1024"/>
                        <a:pt x="1336" y="1015"/>
                        <a:pt x="1272" y="974"/>
                      </a:cubicBezTo>
                      <a:cubicBezTo>
                        <a:pt x="1180" y="916"/>
                        <a:pt x="1038" y="913"/>
                        <a:pt x="972" y="968"/>
                      </a:cubicBezTo>
                      <a:cubicBezTo>
                        <a:pt x="922" y="1010"/>
                        <a:pt x="863" y="1052"/>
                        <a:pt x="807" y="1047"/>
                      </a:cubicBezTo>
                      <a:cubicBezTo>
                        <a:pt x="803" y="1047"/>
                        <a:pt x="799" y="1046"/>
                        <a:pt x="794" y="1045"/>
                      </a:cubicBezTo>
                      <a:cubicBezTo>
                        <a:pt x="762" y="1038"/>
                        <a:pt x="735" y="1014"/>
                        <a:pt x="717" y="974"/>
                      </a:cubicBezTo>
                      <a:cubicBezTo>
                        <a:pt x="711" y="962"/>
                        <a:pt x="716" y="948"/>
                        <a:pt x="728" y="942"/>
                      </a:cubicBezTo>
                      <a:cubicBezTo>
                        <a:pt x="740" y="937"/>
                        <a:pt x="754" y="942"/>
                        <a:pt x="760" y="954"/>
                      </a:cubicBezTo>
                      <a:cubicBezTo>
                        <a:pt x="772" y="980"/>
                        <a:pt x="787" y="994"/>
                        <a:pt x="805" y="998"/>
                      </a:cubicBezTo>
                      <a:cubicBezTo>
                        <a:pt x="844" y="1007"/>
                        <a:pt x="902" y="964"/>
                        <a:pt x="942" y="931"/>
                      </a:cubicBezTo>
                      <a:cubicBezTo>
                        <a:pt x="1024" y="862"/>
                        <a:pt x="1187" y="864"/>
                        <a:pt x="1297" y="934"/>
                      </a:cubicBezTo>
                      <a:cubicBezTo>
                        <a:pt x="1348" y="966"/>
                        <a:pt x="1410" y="974"/>
                        <a:pt x="1454" y="953"/>
                      </a:cubicBezTo>
                      <a:cubicBezTo>
                        <a:pt x="1485" y="939"/>
                        <a:pt x="1504" y="912"/>
                        <a:pt x="1509" y="876"/>
                      </a:cubicBezTo>
                      <a:cubicBezTo>
                        <a:pt x="1523" y="774"/>
                        <a:pt x="1460" y="728"/>
                        <a:pt x="1460" y="727"/>
                      </a:cubicBezTo>
                      <a:cubicBezTo>
                        <a:pt x="1451" y="721"/>
                        <a:pt x="1448" y="711"/>
                        <a:pt x="1450" y="701"/>
                      </a:cubicBezTo>
                      <a:cubicBezTo>
                        <a:pt x="1470" y="633"/>
                        <a:pt x="1458" y="574"/>
                        <a:pt x="1415" y="530"/>
                      </a:cubicBezTo>
                      <a:cubicBezTo>
                        <a:pt x="1363" y="476"/>
                        <a:pt x="1272" y="453"/>
                        <a:pt x="1195" y="473"/>
                      </a:cubicBezTo>
                      <a:cubicBezTo>
                        <a:pt x="1093" y="499"/>
                        <a:pt x="1078" y="609"/>
                        <a:pt x="1076" y="644"/>
                      </a:cubicBezTo>
                      <a:cubicBezTo>
                        <a:pt x="1136" y="647"/>
                        <a:pt x="1204" y="674"/>
                        <a:pt x="1267" y="751"/>
                      </a:cubicBezTo>
                      <a:cubicBezTo>
                        <a:pt x="1275" y="762"/>
                        <a:pt x="1274" y="777"/>
                        <a:pt x="1264" y="785"/>
                      </a:cubicBezTo>
                      <a:cubicBezTo>
                        <a:pt x="1253" y="794"/>
                        <a:pt x="1238" y="792"/>
                        <a:pt x="1230" y="782"/>
                      </a:cubicBezTo>
                      <a:cubicBezTo>
                        <a:pt x="1095" y="617"/>
                        <a:pt x="941" y="728"/>
                        <a:pt x="934" y="733"/>
                      </a:cubicBezTo>
                      <a:cubicBezTo>
                        <a:pt x="925" y="740"/>
                        <a:pt x="912" y="739"/>
                        <a:pt x="904" y="732"/>
                      </a:cubicBezTo>
                      <a:cubicBezTo>
                        <a:pt x="902" y="730"/>
                        <a:pt x="845" y="681"/>
                        <a:pt x="762" y="698"/>
                      </a:cubicBezTo>
                      <a:cubicBezTo>
                        <a:pt x="683" y="714"/>
                        <a:pt x="669" y="810"/>
                        <a:pt x="669" y="811"/>
                      </a:cubicBezTo>
                      <a:cubicBezTo>
                        <a:pt x="667" y="821"/>
                        <a:pt x="659" y="829"/>
                        <a:pt x="649" y="831"/>
                      </a:cubicBezTo>
                      <a:cubicBezTo>
                        <a:pt x="466" y="864"/>
                        <a:pt x="476" y="1025"/>
                        <a:pt x="476" y="1032"/>
                      </a:cubicBezTo>
                      <a:cubicBezTo>
                        <a:pt x="477" y="1040"/>
                        <a:pt x="473" y="1048"/>
                        <a:pt x="467" y="1053"/>
                      </a:cubicBezTo>
                      <a:cubicBezTo>
                        <a:pt x="495" y="1292"/>
                        <a:pt x="815" y="1270"/>
                        <a:pt x="815" y="1270"/>
                      </a:cubicBezTo>
                      <a:cubicBezTo>
                        <a:pt x="816" y="1273"/>
                        <a:pt x="816" y="1276"/>
                        <a:pt x="817" y="1278"/>
                      </a:cubicBezTo>
                      <a:cubicBezTo>
                        <a:pt x="826" y="1282"/>
                        <a:pt x="1041" y="1363"/>
                        <a:pt x="1138" y="1248"/>
                      </a:cubicBezTo>
                      <a:cubicBezTo>
                        <a:pt x="1162" y="1208"/>
                        <a:pt x="1170" y="1174"/>
                        <a:pt x="1161" y="1148"/>
                      </a:cubicBezTo>
                      <a:cubicBezTo>
                        <a:pt x="1151" y="1120"/>
                        <a:pt x="1122" y="1110"/>
                        <a:pt x="1122" y="1110"/>
                      </a:cubicBezTo>
                      <a:cubicBezTo>
                        <a:pt x="1109" y="1106"/>
                        <a:pt x="1103" y="1092"/>
                        <a:pt x="1107" y="1079"/>
                      </a:cubicBezTo>
                      <a:cubicBezTo>
                        <a:pt x="1111" y="1067"/>
                        <a:pt x="1125" y="1060"/>
                        <a:pt x="1138" y="1064"/>
                      </a:cubicBezTo>
                      <a:cubicBezTo>
                        <a:pt x="1140" y="1065"/>
                        <a:pt x="1188" y="1082"/>
                        <a:pt x="1206" y="1132"/>
                      </a:cubicBezTo>
                      <a:cubicBezTo>
                        <a:pt x="1221" y="1172"/>
                        <a:pt x="1211" y="1220"/>
                        <a:pt x="1178" y="1274"/>
                      </a:cubicBezTo>
                      <a:cubicBezTo>
                        <a:pt x="1177" y="1275"/>
                        <a:pt x="1177" y="1276"/>
                        <a:pt x="1176" y="1277"/>
                      </a:cubicBezTo>
                      <a:cubicBezTo>
                        <a:pt x="1116" y="1350"/>
                        <a:pt x="1024" y="1363"/>
                        <a:pt x="946" y="1356"/>
                      </a:cubicBezTo>
                      <a:cubicBezTo>
                        <a:pt x="903" y="1353"/>
                        <a:pt x="864" y="1343"/>
                        <a:pt x="837" y="1335"/>
                      </a:cubicBezTo>
                      <a:cubicBezTo>
                        <a:pt x="893" y="1460"/>
                        <a:pt x="1019" y="1517"/>
                        <a:pt x="1153" y="1523"/>
                      </a:cubicBezTo>
                      <a:cubicBezTo>
                        <a:pt x="1310" y="1531"/>
                        <a:pt x="1340" y="1413"/>
                        <a:pt x="1340" y="1413"/>
                      </a:cubicBezTo>
                      <a:cubicBezTo>
                        <a:pt x="1551" y="1329"/>
                        <a:pt x="1506" y="1116"/>
                        <a:pt x="1506" y="1116"/>
                      </a:cubicBezTo>
                      <a:cubicBezTo>
                        <a:pt x="1594" y="1103"/>
                        <a:pt x="1711" y="1004"/>
                        <a:pt x="1704" y="806"/>
                      </a:cubicBezTo>
                      <a:close/>
                    </a:path>
                  </a:pathLst>
                </a:custGeom>
                <a:solidFill>
                  <a:srgbClr val="0070C0"/>
                </a:solidFill>
                <a:ln w="9525">
                  <a:noFill/>
                  <a:round/>
                </a:ln>
              </p:spPr>
              <p:txBody>
                <a:bodyPr vert="horz" wrap="square" lIns="91440" tIns="45720" rIns="91440" bIns="45720" numCol="1" anchor="t" anchorCtr="0" compatLnSpc="1"/>
                <a:lstStyle/>
                <a:p>
                  <a:endParaRPr lang="en-US">
                    <a:solidFill>
                      <a:schemeClr val="accent1"/>
                    </a:solidFill>
                    <a:cs typeface="+mn-ea"/>
                    <a:sym typeface="+mn-lt"/>
                  </a:endParaRPr>
                </a:p>
              </p:txBody>
            </p:sp>
          </p:grpSp>
          <p:sp>
            <p:nvSpPr>
              <p:cNvPr id="23" name="Sev01"/>
              <p:cNvSpPr>
                <a:spLocks noChangeAspect="1"/>
              </p:cNvSpPr>
              <p:nvPr/>
            </p:nvSpPr>
            <p:spPr>
              <a:xfrm>
                <a:off x="2485261" y="1052590"/>
                <a:ext cx="604874" cy="604874"/>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cs typeface="+mn-ea"/>
                  <a:sym typeface="+mn-lt"/>
                </a:endParaRPr>
              </a:p>
            </p:txBody>
          </p:sp>
        </p:grpSp>
      </p:grpSp>
      <p:grpSp>
        <p:nvGrpSpPr>
          <p:cNvPr id="16" name="组合 15"/>
          <p:cNvGrpSpPr/>
          <p:nvPr/>
        </p:nvGrpSpPr>
        <p:grpSpPr>
          <a:xfrm>
            <a:off x="5303520" y="3790950"/>
            <a:ext cx="5652135" cy="988695"/>
            <a:chOff x="2164" y="5857"/>
            <a:chExt cx="8901" cy="1557"/>
          </a:xfrm>
        </p:grpSpPr>
        <p:grpSp>
          <p:nvGrpSpPr>
            <p:cNvPr id="27" name="Group 26"/>
            <p:cNvGrpSpPr>
              <a:grpSpLocks noChangeAspect="1"/>
            </p:cNvGrpSpPr>
            <p:nvPr/>
          </p:nvGrpSpPr>
          <p:grpSpPr>
            <a:xfrm>
              <a:off x="2164" y="5857"/>
              <a:ext cx="686" cy="686"/>
              <a:chOff x="1450163" y="1163222"/>
              <a:chExt cx="604874" cy="604874"/>
            </a:xfrm>
          </p:grpSpPr>
          <p:sp>
            <p:nvSpPr>
              <p:cNvPr id="18" name="Freeform 128"/>
              <p:cNvSpPr/>
              <p:nvPr/>
            </p:nvSpPr>
            <p:spPr bwMode="auto">
              <a:xfrm>
                <a:off x="1585913" y="1270397"/>
                <a:ext cx="333374" cy="390524"/>
              </a:xfrm>
              <a:custGeom>
                <a:avLst/>
                <a:gdLst/>
                <a:ahLst/>
                <a:cxnLst>
                  <a:cxn ang="0">
                    <a:pos x="94" y="45"/>
                  </a:cxn>
                  <a:cxn ang="0">
                    <a:pos x="99" y="92"/>
                  </a:cxn>
                  <a:cxn ang="0">
                    <a:pos x="71" y="118"/>
                  </a:cxn>
                  <a:cxn ang="0">
                    <a:pos x="10" y="116"/>
                  </a:cxn>
                  <a:cxn ang="0">
                    <a:pos x="24" y="62"/>
                  </a:cxn>
                  <a:cxn ang="0">
                    <a:pos x="44" y="48"/>
                  </a:cxn>
                  <a:cxn ang="0">
                    <a:pos x="45" y="42"/>
                  </a:cxn>
                  <a:cxn ang="0">
                    <a:pos x="28" y="40"/>
                  </a:cxn>
                  <a:cxn ang="0">
                    <a:pos x="32" y="25"/>
                  </a:cxn>
                  <a:cxn ang="0">
                    <a:pos x="43" y="28"/>
                  </a:cxn>
                  <a:cxn ang="0">
                    <a:pos x="37" y="14"/>
                  </a:cxn>
                  <a:cxn ang="0">
                    <a:pos x="45" y="7"/>
                  </a:cxn>
                  <a:cxn ang="0">
                    <a:pos x="45" y="3"/>
                  </a:cxn>
                  <a:cxn ang="0">
                    <a:pos x="48" y="1"/>
                  </a:cxn>
                  <a:cxn ang="0">
                    <a:pos x="52" y="3"/>
                  </a:cxn>
                  <a:cxn ang="0">
                    <a:pos x="53" y="6"/>
                  </a:cxn>
                  <a:cxn ang="0">
                    <a:pos x="55" y="6"/>
                  </a:cxn>
                  <a:cxn ang="0">
                    <a:pos x="56" y="2"/>
                  </a:cxn>
                  <a:cxn ang="0">
                    <a:pos x="59" y="1"/>
                  </a:cxn>
                  <a:cxn ang="0">
                    <a:pos x="62" y="4"/>
                  </a:cxn>
                  <a:cxn ang="0">
                    <a:pos x="62" y="8"/>
                  </a:cxn>
                  <a:cxn ang="0">
                    <a:pos x="67" y="9"/>
                  </a:cxn>
                  <a:cxn ang="0">
                    <a:pos x="69" y="4"/>
                  </a:cxn>
                  <a:cxn ang="0">
                    <a:pos x="76" y="7"/>
                  </a:cxn>
                  <a:cxn ang="0">
                    <a:pos x="76" y="19"/>
                  </a:cxn>
                  <a:cxn ang="0">
                    <a:pos x="80" y="33"/>
                  </a:cxn>
                  <a:cxn ang="0">
                    <a:pos x="79" y="18"/>
                  </a:cxn>
                  <a:cxn ang="0">
                    <a:pos x="86" y="17"/>
                  </a:cxn>
                  <a:cxn ang="0">
                    <a:pos x="89" y="26"/>
                  </a:cxn>
                  <a:cxn ang="0">
                    <a:pos x="91" y="18"/>
                  </a:cxn>
                  <a:cxn ang="0">
                    <a:pos x="96" y="17"/>
                  </a:cxn>
                  <a:cxn ang="0">
                    <a:pos x="99" y="21"/>
                  </a:cxn>
                  <a:cxn ang="0">
                    <a:pos x="94" y="45"/>
                  </a:cxn>
                </a:cxnLst>
                <a:rect l="0" t="0" r="r" b="b"/>
                <a:pathLst>
                  <a:path w="114" h="133">
                    <a:moveTo>
                      <a:pt x="94" y="45"/>
                    </a:moveTo>
                    <a:cubicBezTo>
                      <a:pt x="94" y="45"/>
                      <a:pt x="114" y="65"/>
                      <a:pt x="99" y="92"/>
                    </a:cubicBezTo>
                    <a:cubicBezTo>
                      <a:pt x="99" y="92"/>
                      <a:pt x="96" y="105"/>
                      <a:pt x="71" y="118"/>
                    </a:cubicBezTo>
                    <a:cubicBezTo>
                      <a:pt x="46" y="130"/>
                      <a:pt x="20" y="133"/>
                      <a:pt x="10" y="116"/>
                    </a:cubicBezTo>
                    <a:cubicBezTo>
                      <a:pt x="0" y="98"/>
                      <a:pt x="18" y="67"/>
                      <a:pt x="24" y="62"/>
                    </a:cubicBezTo>
                    <a:cubicBezTo>
                      <a:pt x="24" y="62"/>
                      <a:pt x="26" y="51"/>
                      <a:pt x="44" y="48"/>
                    </a:cubicBezTo>
                    <a:cubicBezTo>
                      <a:pt x="44" y="48"/>
                      <a:pt x="51" y="42"/>
                      <a:pt x="45" y="42"/>
                    </a:cubicBezTo>
                    <a:cubicBezTo>
                      <a:pt x="38" y="43"/>
                      <a:pt x="29" y="43"/>
                      <a:pt x="28" y="40"/>
                    </a:cubicBezTo>
                    <a:cubicBezTo>
                      <a:pt x="27" y="37"/>
                      <a:pt x="28" y="26"/>
                      <a:pt x="32" y="25"/>
                    </a:cubicBezTo>
                    <a:cubicBezTo>
                      <a:pt x="36" y="24"/>
                      <a:pt x="43" y="28"/>
                      <a:pt x="43" y="28"/>
                    </a:cubicBezTo>
                    <a:cubicBezTo>
                      <a:pt x="43" y="28"/>
                      <a:pt x="48" y="17"/>
                      <a:pt x="37" y="14"/>
                    </a:cubicBezTo>
                    <a:cubicBezTo>
                      <a:pt x="37" y="14"/>
                      <a:pt x="38" y="6"/>
                      <a:pt x="45" y="7"/>
                    </a:cubicBezTo>
                    <a:cubicBezTo>
                      <a:pt x="45" y="3"/>
                      <a:pt x="45" y="3"/>
                      <a:pt x="45" y="3"/>
                    </a:cubicBezTo>
                    <a:cubicBezTo>
                      <a:pt x="45" y="3"/>
                      <a:pt x="46" y="1"/>
                      <a:pt x="48" y="1"/>
                    </a:cubicBezTo>
                    <a:cubicBezTo>
                      <a:pt x="51" y="1"/>
                      <a:pt x="52" y="3"/>
                      <a:pt x="52" y="3"/>
                    </a:cubicBezTo>
                    <a:cubicBezTo>
                      <a:pt x="53" y="6"/>
                      <a:pt x="53" y="6"/>
                      <a:pt x="53" y="6"/>
                    </a:cubicBezTo>
                    <a:cubicBezTo>
                      <a:pt x="55" y="6"/>
                      <a:pt x="55" y="6"/>
                      <a:pt x="55" y="6"/>
                    </a:cubicBezTo>
                    <a:cubicBezTo>
                      <a:pt x="56" y="2"/>
                      <a:pt x="56" y="2"/>
                      <a:pt x="56" y="2"/>
                    </a:cubicBezTo>
                    <a:cubicBezTo>
                      <a:pt x="56" y="2"/>
                      <a:pt x="56" y="0"/>
                      <a:pt x="59" y="1"/>
                    </a:cubicBezTo>
                    <a:cubicBezTo>
                      <a:pt x="63" y="2"/>
                      <a:pt x="62" y="4"/>
                      <a:pt x="62" y="4"/>
                    </a:cubicBezTo>
                    <a:cubicBezTo>
                      <a:pt x="62" y="4"/>
                      <a:pt x="62" y="8"/>
                      <a:pt x="62" y="8"/>
                    </a:cubicBezTo>
                    <a:cubicBezTo>
                      <a:pt x="62" y="8"/>
                      <a:pt x="65" y="11"/>
                      <a:pt x="67" y="9"/>
                    </a:cubicBezTo>
                    <a:cubicBezTo>
                      <a:pt x="69" y="4"/>
                      <a:pt x="69" y="4"/>
                      <a:pt x="69" y="4"/>
                    </a:cubicBezTo>
                    <a:cubicBezTo>
                      <a:pt x="69" y="4"/>
                      <a:pt x="74" y="2"/>
                      <a:pt x="76" y="7"/>
                    </a:cubicBezTo>
                    <a:cubicBezTo>
                      <a:pt x="76" y="7"/>
                      <a:pt x="71" y="14"/>
                      <a:pt x="76" y="19"/>
                    </a:cubicBezTo>
                    <a:cubicBezTo>
                      <a:pt x="76" y="19"/>
                      <a:pt x="80" y="24"/>
                      <a:pt x="80" y="33"/>
                    </a:cubicBezTo>
                    <a:cubicBezTo>
                      <a:pt x="80" y="33"/>
                      <a:pt x="81" y="22"/>
                      <a:pt x="79" y="18"/>
                    </a:cubicBezTo>
                    <a:cubicBezTo>
                      <a:pt x="79" y="18"/>
                      <a:pt x="82" y="15"/>
                      <a:pt x="86" y="17"/>
                    </a:cubicBezTo>
                    <a:cubicBezTo>
                      <a:pt x="86" y="17"/>
                      <a:pt x="86" y="25"/>
                      <a:pt x="89" y="26"/>
                    </a:cubicBezTo>
                    <a:cubicBezTo>
                      <a:pt x="91" y="26"/>
                      <a:pt x="91" y="18"/>
                      <a:pt x="91" y="18"/>
                    </a:cubicBezTo>
                    <a:cubicBezTo>
                      <a:pt x="91" y="18"/>
                      <a:pt x="92" y="16"/>
                      <a:pt x="96" y="17"/>
                    </a:cubicBezTo>
                    <a:cubicBezTo>
                      <a:pt x="100" y="18"/>
                      <a:pt x="99" y="21"/>
                      <a:pt x="99" y="21"/>
                    </a:cubicBezTo>
                    <a:cubicBezTo>
                      <a:pt x="99" y="21"/>
                      <a:pt x="86" y="31"/>
                      <a:pt x="94" y="45"/>
                    </a:cubicBezTo>
                  </a:path>
                </a:pathLst>
              </a:custGeom>
              <a:solidFill>
                <a:srgbClr val="0070C0"/>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24" name="Sev01"/>
              <p:cNvSpPr>
                <a:spLocks noChangeAspect="1"/>
              </p:cNvSpPr>
              <p:nvPr/>
            </p:nvSpPr>
            <p:spPr>
              <a:xfrm>
                <a:off x="1450163" y="1163222"/>
                <a:ext cx="604874" cy="604874"/>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cs typeface="+mn-ea"/>
                  <a:sym typeface="+mn-lt"/>
                </a:endParaRPr>
              </a:p>
            </p:txBody>
          </p:sp>
        </p:grpSp>
        <p:sp>
          <p:nvSpPr>
            <p:cNvPr id="4" name="文本框 8"/>
            <p:cNvSpPr txBox="1"/>
            <p:nvPr/>
          </p:nvSpPr>
          <p:spPr>
            <a:xfrm>
              <a:off x="3023" y="6311"/>
              <a:ext cx="8042" cy="1103"/>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400" dirty="0">
                  <a:solidFill>
                    <a:schemeClr val="tx1">
                      <a:lumMod val="75000"/>
                      <a:lumOff val="25000"/>
                    </a:schemeClr>
                  </a:solidFill>
                  <a:cs typeface="+mn-ea"/>
                  <a:sym typeface="+mn-lt"/>
                </a:rPr>
                <a:t>尘肺病等职业病一旦患病，很难治愈，患者往往需要终身治疗，治疗费用昂贵，每年治疗费都在万元以上</a:t>
              </a:r>
            </a:p>
          </p:txBody>
        </p:sp>
        <p:sp>
          <p:nvSpPr>
            <p:cNvPr id="5" name="文本框 59"/>
            <p:cNvSpPr txBox="1"/>
            <p:nvPr/>
          </p:nvSpPr>
          <p:spPr>
            <a:xfrm>
              <a:off x="3023" y="5904"/>
              <a:ext cx="3224" cy="580"/>
            </a:xfrm>
            <a:prstGeom prst="rect">
              <a:avLst/>
            </a:prstGeom>
            <a:noFill/>
          </p:spPr>
          <p:txBody>
            <a:bodyPr wrap="square" rtlCol="0">
              <a:spAutoFit/>
            </a:bodyPr>
            <a:lstStyle/>
            <a:p>
              <a:pPr algn="dist"/>
              <a:r>
                <a:rPr lang="zh-CN" altLang="en-US" b="1" dirty="0">
                  <a:solidFill>
                    <a:srgbClr val="0070C0"/>
                  </a:solidFill>
                  <a:cs typeface="+mn-ea"/>
                  <a:sym typeface="+mn-lt"/>
                </a:rPr>
                <a:t>治愈难、费用高</a:t>
              </a:r>
            </a:p>
          </p:txBody>
        </p:sp>
      </p:grpSp>
      <p:grpSp>
        <p:nvGrpSpPr>
          <p:cNvPr id="17" name="组合 16"/>
          <p:cNvGrpSpPr/>
          <p:nvPr/>
        </p:nvGrpSpPr>
        <p:grpSpPr>
          <a:xfrm>
            <a:off x="5304155" y="5157470"/>
            <a:ext cx="5651500" cy="992505"/>
            <a:chOff x="2165" y="8182"/>
            <a:chExt cx="8900" cy="1563"/>
          </a:xfrm>
        </p:grpSpPr>
        <p:grpSp>
          <p:nvGrpSpPr>
            <p:cNvPr id="29" name="Group 28"/>
            <p:cNvGrpSpPr>
              <a:grpSpLocks noChangeAspect="1"/>
            </p:cNvGrpSpPr>
            <p:nvPr/>
          </p:nvGrpSpPr>
          <p:grpSpPr>
            <a:xfrm>
              <a:off x="2165" y="8182"/>
              <a:ext cx="686" cy="686"/>
              <a:chOff x="1450163" y="1941736"/>
              <a:chExt cx="604874" cy="604874"/>
            </a:xfrm>
          </p:grpSpPr>
          <p:grpSp>
            <p:nvGrpSpPr>
              <p:cNvPr id="11" name="Group 10"/>
              <p:cNvGrpSpPr/>
              <p:nvPr/>
            </p:nvGrpSpPr>
            <p:grpSpPr>
              <a:xfrm>
                <a:off x="1517738" y="2053585"/>
                <a:ext cx="487363" cy="363538"/>
                <a:chOff x="1320094" y="1424694"/>
                <a:chExt cx="487363" cy="363538"/>
              </a:xfrm>
              <a:solidFill>
                <a:schemeClr val="accent3"/>
              </a:solidFill>
            </p:grpSpPr>
            <p:sp>
              <p:nvSpPr>
                <p:cNvPr id="12" name="Freeform 13"/>
                <p:cNvSpPr/>
                <p:nvPr/>
              </p:nvSpPr>
              <p:spPr bwMode="auto">
                <a:xfrm>
                  <a:off x="1320094" y="1424694"/>
                  <a:ext cx="487363" cy="363538"/>
                </a:xfrm>
                <a:custGeom>
                  <a:avLst/>
                  <a:gdLst/>
                  <a:ahLst/>
                  <a:cxnLst>
                    <a:cxn ang="0">
                      <a:pos x="108" y="17"/>
                    </a:cxn>
                    <a:cxn ang="0">
                      <a:pos x="92" y="17"/>
                    </a:cxn>
                    <a:cxn ang="0">
                      <a:pos x="92" y="46"/>
                    </a:cxn>
                    <a:cxn ang="0">
                      <a:pos x="87" y="41"/>
                    </a:cxn>
                    <a:cxn ang="0">
                      <a:pos x="87" y="36"/>
                    </a:cxn>
                    <a:cxn ang="0">
                      <a:pos x="78" y="36"/>
                    </a:cxn>
                    <a:cxn ang="0">
                      <a:pos x="78" y="41"/>
                    </a:cxn>
                    <a:cxn ang="0">
                      <a:pos x="73" y="46"/>
                    </a:cxn>
                    <a:cxn ang="0">
                      <a:pos x="73" y="17"/>
                    </a:cxn>
                    <a:cxn ang="0">
                      <a:pos x="57" y="17"/>
                    </a:cxn>
                    <a:cxn ang="0">
                      <a:pos x="24" y="115"/>
                    </a:cxn>
                    <a:cxn ang="0">
                      <a:pos x="45" y="110"/>
                    </a:cxn>
                    <a:cxn ang="0">
                      <a:pos x="73" y="94"/>
                    </a:cxn>
                    <a:cxn ang="0">
                      <a:pos x="73" y="52"/>
                    </a:cxn>
                    <a:cxn ang="0">
                      <a:pos x="83" y="42"/>
                    </a:cxn>
                    <a:cxn ang="0">
                      <a:pos x="92" y="52"/>
                    </a:cxn>
                    <a:cxn ang="0">
                      <a:pos x="92" y="94"/>
                    </a:cxn>
                    <a:cxn ang="0">
                      <a:pos x="120" y="110"/>
                    </a:cxn>
                    <a:cxn ang="0">
                      <a:pos x="142" y="115"/>
                    </a:cxn>
                    <a:cxn ang="0">
                      <a:pos x="108" y="17"/>
                    </a:cxn>
                  </a:cxnLst>
                  <a:rect l="0" t="0" r="r" b="b"/>
                  <a:pathLst>
                    <a:path w="166" h="124">
                      <a:moveTo>
                        <a:pt x="108" y="17"/>
                      </a:moveTo>
                      <a:cubicBezTo>
                        <a:pt x="92" y="0"/>
                        <a:pt x="92" y="17"/>
                        <a:pt x="92" y="17"/>
                      </a:cubicBezTo>
                      <a:cubicBezTo>
                        <a:pt x="92" y="46"/>
                        <a:pt x="92" y="46"/>
                        <a:pt x="92" y="46"/>
                      </a:cubicBezTo>
                      <a:cubicBezTo>
                        <a:pt x="87" y="41"/>
                        <a:pt x="87" y="41"/>
                        <a:pt x="87" y="41"/>
                      </a:cubicBezTo>
                      <a:cubicBezTo>
                        <a:pt x="87" y="36"/>
                        <a:pt x="87" y="36"/>
                        <a:pt x="87" y="36"/>
                      </a:cubicBezTo>
                      <a:cubicBezTo>
                        <a:pt x="78" y="36"/>
                        <a:pt x="78" y="36"/>
                        <a:pt x="78" y="36"/>
                      </a:cubicBezTo>
                      <a:cubicBezTo>
                        <a:pt x="78" y="41"/>
                        <a:pt x="78" y="41"/>
                        <a:pt x="78" y="41"/>
                      </a:cubicBezTo>
                      <a:cubicBezTo>
                        <a:pt x="73" y="46"/>
                        <a:pt x="73" y="46"/>
                        <a:pt x="73" y="46"/>
                      </a:cubicBezTo>
                      <a:cubicBezTo>
                        <a:pt x="73" y="17"/>
                        <a:pt x="73" y="17"/>
                        <a:pt x="73" y="17"/>
                      </a:cubicBezTo>
                      <a:cubicBezTo>
                        <a:pt x="73" y="17"/>
                        <a:pt x="73" y="0"/>
                        <a:pt x="57" y="17"/>
                      </a:cubicBezTo>
                      <a:cubicBezTo>
                        <a:pt x="57" y="17"/>
                        <a:pt x="0" y="77"/>
                        <a:pt x="24" y="115"/>
                      </a:cubicBezTo>
                      <a:cubicBezTo>
                        <a:pt x="26" y="119"/>
                        <a:pt x="36" y="124"/>
                        <a:pt x="45" y="110"/>
                      </a:cubicBezTo>
                      <a:cubicBezTo>
                        <a:pt x="50" y="104"/>
                        <a:pt x="70" y="116"/>
                        <a:pt x="73" y="94"/>
                      </a:cubicBezTo>
                      <a:cubicBezTo>
                        <a:pt x="73" y="52"/>
                        <a:pt x="73" y="52"/>
                        <a:pt x="73" y="52"/>
                      </a:cubicBezTo>
                      <a:cubicBezTo>
                        <a:pt x="83" y="42"/>
                        <a:pt x="83" y="42"/>
                        <a:pt x="83" y="42"/>
                      </a:cubicBezTo>
                      <a:cubicBezTo>
                        <a:pt x="92" y="52"/>
                        <a:pt x="92" y="52"/>
                        <a:pt x="92" y="52"/>
                      </a:cubicBezTo>
                      <a:cubicBezTo>
                        <a:pt x="92" y="94"/>
                        <a:pt x="92" y="94"/>
                        <a:pt x="92" y="94"/>
                      </a:cubicBezTo>
                      <a:cubicBezTo>
                        <a:pt x="95" y="116"/>
                        <a:pt x="115" y="104"/>
                        <a:pt x="120" y="110"/>
                      </a:cubicBezTo>
                      <a:cubicBezTo>
                        <a:pt x="130" y="124"/>
                        <a:pt x="139" y="119"/>
                        <a:pt x="142" y="115"/>
                      </a:cubicBezTo>
                      <a:cubicBezTo>
                        <a:pt x="166" y="77"/>
                        <a:pt x="108" y="17"/>
                        <a:pt x="108" y="17"/>
                      </a:cubicBezTo>
                    </a:path>
                  </a:pathLst>
                </a:custGeom>
                <a:solidFill>
                  <a:srgbClr val="0070C0"/>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13" name="Rectangle 14"/>
                <p:cNvSpPr>
                  <a:spLocks noChangeArrowheads="1"/>
                </p:cNvSpPr>
                <p:nvPr/>
              </p:nvSpPr>
              <p:spPr bwMode="auto">
                <a:xfrm>
                  <a:off x="1539875" y="1450975"/>
                  <a:ext cx="26988" cy="14288"/>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sp>
              <p:nvSpPr>
                <p:cNvPr id="14" name="Rectangle 15"/>
                <p:cNvSpPr>
                  <a:spLocks noChangeArrowheads="1"/>
                </p:cNvSpPr>
                <p:nvPr/>
              </p:nvSpPr>
              <p:spPr bwMode="auto">
                <a:xfrm>
                  <a:off x="1539875" y="1481138"/>
                  <a:ext cx="26988" cy="14288"/>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sp>
              <p:nvSpPr>
                <p:cNvPr id="15" name="Rectangle 16"/>
                <p:cNvSpPr>
                  <a:spLocks noChangeArrowheads="1"/>
                </p:cNvSpPr>
                <p:nvPr/>
              </p:nvSpPr>
              <p:spPr bwMode="auto">
                <a:xfrm>
                  <a:off x="1539875" y="1509713"/>
                  <a:ext cx="26988" cy="14288"/>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grpSp>
          <p:sp>
            <p:nvSpPr>
              <p:cNvPr id="7" name="Sev01"/>
              <p:cNvSpPr>
                <a:spLocks noChangeAspect="1"/>
              </p:cNvSpPr>
              <p:nvPr/>
            </p:nvSpPr>
            <p:spPr>
              <a:xfrm>
                <a:off x="1450163" y="1941736"/>
                <a:ext cx="604874" cy="604874"/>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solidFill>
                    <a:schemeClr val="bg1"/>
                  </a:solidFill>
                  <a:cs typeface="+mn-ea"/>
                  <a:sym typeface="+mn-lt"/>
                </a:endParaRPr>
              </a:p>
            </p:txBody>
          </p:sp>
        </p:grpSp>
        <p:sp>
          <p:nvSpPr>
            <p:cNvPr id="8" name="文本框 8"/>
            <p:cNvSpPr txBox="1"/>
            <p:nvPr/>
          </p:nvSpPr>
          <p:spPr>
            <a:xfrm>
              <a:off x="3023" y="8642"/>
              <a:ext cx="8042" cy="1103"/>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400" dirty="0">
                  <a:solidFill>
                    <a:schemeClr val="tx1">
                      <a:lumMod val="75000"/>
                      <a:lumOff val="25000"/>
                    </a:schemeClr>
                  </a:solidFill>
                  <a:cs typeface="+mn-ea"/>
                  <a:sym typeface="+mn-lt"/>
                </a:rPr>
                <a:t>患者大多数是农民工，应享有的法定权益很难得到保障，昂贵的费用，造成很多家庭因病致贫，形成了严重的社会问题。</a:t>
              </a:r>
            </a:p>
          </p:txBody>
        </p:sp>
        <p:sp>
          <p:nvSpPr>
            <p:cNvPr id="9" name="文本框 59"/>
            <p:cNvSpPr txBox="1"/>
            <p:nvPr/>
          </p:nvSpPr>
          <p:spPr>
            <a:xfrm>
              <a:off x="3023" y="8235"/>
              <a:ext cx="3224" cy="580"/>
            </a:xfrm>
            <a:prstGeom prst="rect">
              <a:avLst/>
            </a:prstGeom>
            <a:noFill/>
          </p:spPr>
          <p:txBody>
            <a:bodyPr wrap="square" rtlCol="0">
              <a:spAutoFit/>
            </a:bodyPr>
            <a:lstStyle/>
            <a:p>
              <a:pPr algn="dist"/>
              <a:r>
                <a:rPr lang="zh-CN" altLang="en-US" b="1" dirty="0">
                  <a:solidFill>
                    <a:srgbClr val="0070C0"/>
                  </a:solidFill>
                  <a:cs typeface="+mn-ea"/>
                  <a:sym typeface="+mn-lt"/>
                </a:rPr>
                <a:t>形成严重社会问题</a:t>
              </a:r>
            </a:p>
          </p:txBody>
        </p:sp>
      </p:grpSp>
      <p:pic>
        <p:nvPicPr>
          <p:cNvPr id="19" name="图片 18" descr="51miz-E1265764-B1862C2F"/>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6370" y="2023745"/>
            <a:ext cx="5293360" cy="397065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048781"/>
                                        </p:tgtEl>
                                        <p:attrNameLst>
                                          <p:attrName>style.visibility</p:attrName>
                                        </p:attrNameLst>
                                      </p:cBhvr>
                                      <p:to>
                                        <p:strVal val="visible"/>
                                      </p:to>
                                    </p:set>
                                    <p:anim calcmode="lin" valueType="num">
                                      <p:cBhvr additive="base">
                                        <p:cTn id="11" dur="500" fill="hold"/>
                                        <p:tgtEl>
                                          <p:spTgt spid="1048781"/>
                                        </p:tgtEl>
                                        <p:attrNameLst>
                                          <p:attrName>ppt_x</p:attrName>
                                        </p:attrNameLst>
                                      </p:cBhvr>
                                      <p:tavLst>
                                        <p:tav tm="0">
                                          <p:val>
                                            <p:strVal val="#ppt_x"/>
                                          </p:val>
                                        </p:tav>
                                        <p:tav tm="100000">
                                          <p:val>
                                            <p:strVal val="#ppt_x"/>
                                          </p:val>
                                        </p:tav>
                                      </p:tavLst>
                                    </p:anim>
                                    <p:anim calcmode="lin" valueType="num">
                                      <p:cBhvr additive="base">
                                        <p:cTn id="12" dur="500" fill="hold"/>
                                        <p:tgtEl>
                                          <p:spTgt spid="104878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4" name="组合 99"/>
          <p:cNvGrpSpPr/>
          <p:nvPr/>
        </p:nvGrpSpPr>
        <p:grpSpPr>
          <a:xfrm>
            <a:off x="2077285" y="6507801"/>
            <a:ext cx="2205143" cy="1030189"/>
            <a:chOff x="864156" y="1194448"/>
            <a:chExt cx="1951810" cy="911838"/>
          </a:xfrm>
          <a:noFill/>
        </p:grpSpPr>
        <p:sp>
          <p:nvSpPr>
            <p:cNvPr id="1048803" name="矩形 100"/>
            <p:cNvSpPr/>
            <p:nvPr/>
          </p:nvSpPr>
          <p:spPr>
            <a:xfrm>
              <a:off x="864156" y="1194448"/>
              <a:ext cx="1800000" cy="39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cs typeface="+mn-ea"/>
                <a:sym typeface="+mn-lt"/>
              </a:endParaRPr>
            </a:p>
          </p:txBody>
        </p:sp>
        <p:sp>
          <p:nvSpPr>
            <p:cNvPr id="1048804" name="TextBox 101"/>
            <p:cNvSpPr txBox="1"/>
            <p:nvPr/>
          </p:nvSpPr>
          <p:spPr>
            <a:xfrm>
              <a:off x="1054128" y="1771304"/>
              <a:ext cx="1761838" cy="334982"/>
            </a:xfrm>
            <a:prstGeom prst="rect">
              <a:avLst/>
            </a:prstGeom>
            <a:grpFill/>
          </p:spPr>
          <p:txBody>
            <a:bodyPr wrap="square" rtlCol="0">
              <a:spAutoFit/>
            </a:bodyPr>
            <a:lstStyle/>
            <a:p>
              <a:pPr algn="ctr"/>
              <a:endParaRPr lang="zh-CN" altLang="en-US" sz="1865" b="1" dirty="0" err="1">
                <a:cs typeface="+mn-ea"/>
                <a:sym typeface="+mn-lt"/>
              </a:endParaRPr>
            </a:p>
          </p:txBody>
        </p:sp>
      </p:grpSp>
      <p:grpSp>
        <p:nvGrpSpPr>
          <p:cNvPr id="165" name="组合 95"/>
          <p:cNvGrpSpPr/>
          <p:nvPr/>
        </p:nvGrpSpPr>
        <p:grpSpPr>
          <a:xfrm>
            <a:off x="1964678" y="7796649"/>
            <a:ext cx="2146235" cy="449720"/>
            <a:chOff x="764486" y="1192393"/>
            <a:chExt cx="1899670" cy="398055"/>
          </a:xfrm>
          <a:noFill/>
        </p:grpSpPr>
        <p:sp>
          <p:nvSpPr>
            <p:cNvPr id="1048805" name="矩形 96"/>
            <p:cNvSpPr/>
            <p:nvPr/>
          </p:nvSpPr>
          <p:spPr>
            <a:xfrm>
              <a:off x="864156" y="1194448"/>
              <a:ext cx="1800000" cy="39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cs typeface="+mn-ea"/>
                <a:sym typeface="+mn-lt"/>
              </a:endParaRPr>
            </a:p>
          </p:txBody>
        </p:sp>
        <p:sp>
          <p:nvSpPr>
            <p:cNvPr id="1048806" name="TextBox 97"/>
            <p:cNvSpPr txBox="1"/>
            <p:nvPr/>
          </p:nvSpPr>
          <p:spPr>
            <a:xfrm>
              <a:off x="764486" y="1192393"/>
              <a:ext cx="1898978" cy="334982"/>
            </a:xfrm>
            <a:prstGeom prst="rect">
              <a:avLst/>
            </a:prstGeom>
            <a:grpFill/>
          </p:spPr>
          <p:txBody>
            <a:bodyPr wrap="square" rtlCol="0">
              <a:spAutoFit/>
            </a:bodyPr>
            <a:lstStyle/>
            <a:p>
              <a:pPr algn="ctr"/>
              <a:endParaRPr lang="zh-CN" altLang="en-US" sz="1865" b="1" dirty="0">
                <a:cs typeface="+mn-ea"/>
                <a:sym typeface="+mn-lt"/>
              </a:endParaRPr>
            </a:p>
          </p:txBody>
        </p:sp>
      </p:grpSp>
      <p:grpSp>
        <p:nvGrpSpPr>
          <p:cNvPr id="166" name="组合 91"/>
          <p:cNvGrpSpPr/>
          <p:nvPr/>
        </p:nvGrpSpPr>
        <p:grpSpPr>
          <a:xfrm>
            <a:off x="2077286" y="9087815"/>
            <a:ext cx="2033628" cy="449720"/>
            <a:chOff x="864156" y="1192393"/>
            <a:chExt cx="1800000" cy="398055"/>
          </a:xfrm>
          <a:noFill/>
        </p:grpSpPr>
        <p:sp>
          <p:nvSpPr>
            <p:cNvPr id="1048807" name="矩形 92"/>
            <p:cNvSpPr/>
            <p:nvPr/>
          </p:nvSpPr>
          <p:spPr>
            <a:xfrm>
              <a:off x="864156" y="1194448"/>
              <a:ext cx="1800000" cy="39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cs typeface="+mn-ea"/>
                <a:sym typeface="+mn-lt"/>
              </a:endParaRPr>
            </a:p>
          </p:txBody>
        </p:sp>
        <p:sp>
          <p:nvSpPr>
            <p:cNvPr id="1048808" name="TextBox 93"/>
            <p:cNvSpPr txBox="1"/>
            <p:nvPr/>
          </p:nvSpPr>
          <p:spPr>
            <a:xfrm>
              <a:off x="902375" y="1192393"/>
              <a:ext cx="1761089" cy="334982"/>
            </a:xfrm>
            <a:prstGeom prst="rect">
              <a:avLst/>
            </a:prstGeom>
            <a:grpFill/>
          </p:spPr>
          <p:txBody>
            <a:bodyPr wrap="square" rtlCol="0">
              <a:spAutoFit/>
            </a:bodyPr>
            <a:lstStyle/>
            <a:p>
              <a:pPr algn="ctr"/>
              <a:endParaRPr lang="zh-CN" altLang="en-US" sz="1865" b="1" dirty="0">
                <a:cs typeface="+mn-ea"/>
                <a:sym typeface="+mn-lt"/>
              </a:endParaRPr>
            </a:p>
          </p:txBody>
        </p:sp>
      </p:grpSp>
      <p:sp>
        <p:nvSpPr>
          <p:cNvPr id="1048814" name="文本框 28"/>
          <p:cNvSpPr txBox="1"/>
          <p:nvPr/>
        </p:nvSpPr>
        <p:spPr>
          <a:xfrm>
            <a:off x="1271905" y="1844675"/>
            <a:ext cx="5186680" cy="398780"/>
          </a:xfrm>
          <a:prstGeom prst="rect">
            <a:avLst/>
          </a:prstGeom>
          <a:noFill/>
        </p:spPr>
        <p:txBody>
          <a:bodyPr wrap="square" rtlCol="0" anchor="t">
            <a:spAutoFit/>
          </a:bodyPr>
          <a:lstStyle/>
          <a:p>
            <a:pPr lvl="0" algn="l">
              <a:spcBef>
                <a:spcPct val="50000"/>
              </a:spcBef>
              <a:buClrTx/>
              <a:buSzTx/>
              <a:buFontTx/>
            </a:pPr>
            <a:r>
              <a:rPr lang="zh-CN" altLang="en-US" sz="2000" b="1" dirty="0" err="1">
                <a:solidFill>
                  <a:srgbClr val="0070C0"/>
                </a:solidFill>
                <a:cs typeface="+mn-ea"/>
                <a:sym typeface="+mn-lt"/>
              </a:rPr>
              <a:t>(三) 职业病危害种类多、分布广</a:t>
            </a:r>
          </a:p>
        </p:txBody>
      </p:sp>
      <p:sp>
        <p:nvSpPr>
          <p:cNvPr id="1048824" name="TextBox 106"/>
          <p:cNvSpPr txBox="1"/>
          <p:nvPr/>
        </p:nvSpPr>
        <p:spPr>
          <a:xfrm>
            <a:off x="5557267" y="9525338"/>
            <a:ext cx="358140" cy="460375"/>
          </a:xfrm>
          <a:prstGeom prst="rect">
            <a:avLst/>
          </a:prstGeom>
          <a:noFill/>
        </p:spPr>
        <p:txBody>
          <a:bodyPr wrap="none" rtlCol="0">
            <a:spAutoFit/>
          </a:bodyPr>
          <a:lstStyle/>
          <a:p>
            <a:r>
              <a:rPr lang="en-US" altLang="zh-CN" sz="2400" dirty="0">
                <a:solidFill>
                  <a:schemeClr val="bg1"/>
                </a:solidFill>
                <a:cs typeface="+mn-ea"/>
                <a:sym typeface="+mn-lt"/>
              </a:rPr>
              <a:t>3</a:t>
            </a:r>
            <a:endParaRPr lang="zh-CN" altLang="en-US" sz="2400" dirty="0">
              <a:solidFill>
                <a:schemeClr val="bg1"/>
              </a:solidFill>
              <a:cs typeface="+mn-ea"/>
              <a:sym typeface="+mn-lt"/>
            </a:endParaRPr>
          </a:p>
        </p:txBody>
      </p:sp>
      <p:sp>
        <p:nvSpPr>
          <p:cNvPr id="1048825" name="TextBox 107"/>
          <p:cNvSpPr txBox="1"/>
          <p:nvPr/>
        </p:nvSpPr>
        <p:spPr>
          <a:xfrm>
            <a:off x="5009212" y="8861196"/>
            <a:ext cx="914033" cy="584775"/>
          </a:xfrm>
          <a:prstGeom prst="rect">
            <a:avLst/>
          </a:prstGeom>
          <a:noFill/>
        </p:spPr>
        <p:txBody>
          <a:bodyPr wrap="none" rtlCol="0">
            <a:spAutoFit/>
          </a:bodyPr>
          <a:lstStyle/>
          <a:p>
            <a:r>
              <a:rPr lang="en-US" altLang="zh-CN" sz="3200" dirty="0">
                <a:solidFill>
                  <a:schemeClr val="bg1"/>
                </a:solidFill>
                <a:cs typeface="+mn-ea"/>
                <a:sym typeface="+mn-lt"/>
              </a:rPr>
              <a:t>42</a:t>
            </a:r>
            <a:r>
              <a:rPr lang="en-US" altLang="zh-CN" sz="2400" dirty="0">
                <a:solidFill>
                  <a:schemeClr val="bg1"/>
                </a:solidFill>
                <a:cs typeface="+mn-ea"/>
                <a:sym typeface="+mn-lt"/>
              </a:rPr>
              <a:t>%</a:t>
            </a:r>
            <a:endParaRPr lang="zh-CN" altLang="en-US" sz="2400" dirty="0">
              <a:solidFill>
                <a:schemeClr val="bg1"/>
              </a:solidFill>
              <a:cs typeface="+mn-ea"/>
              <a:sym typeface="+mn-lt"/>
            </a:endParaRPr>
          </a:p>
        </p:txBody>
      </p:sp>
      <p:grpSp>
        <p:nvGrpSpPr>
          <p:cNvPr id="67" name="组合 66"/>
          <p:cNvGrpSpPr/>
          <p:nvPr/>
        </p:nvGrpSpPr>
        <p:grpSpPr>
          <a:xfrm>
            <a:off x="407035" y="404495"/>
            <a:ext cx="3282950" cy="775335"/>
            <a:chOff x="641" y="637"/>
            <a:chExt cx="5170" cy="1221"/>
          </a:xfrm>
        </p:grpSpPr>
        <p:pic>
          <p:nvPicPr>
            <p:cNvPr id="65" name="图片 64" descr="51miz-E1225290-5CC24B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1" y="637"/>
              <a:ext cx="1221" cy="1221"/>
            </a:xfrm>
            <a:prstGeom prst="rect">
              <a:avLst/>
            </a:prstGeom>
          </p:spPr>
        </p:pic>
        <p:sp>
          <p:nvSpPr>
            <p:cNvPr id="66" name="文本框 65"/>
            <p:cNvSpPr txBox="1"/>
            <p:nvPr/>
          </p:nvSpPr>
          <p:spPr>
            <a:xfrm>
              <a:off x="1749" y="837"/>
              <a:ext cx="4062" cy="824"/>
            </a:xfrm>
            <a:prstGeom prst="rect">
              <a:avLst/>
            </a:prstGeom>
            <a:noFill/>
          </p:spPr>
          <p:txBody>
            <a:bodyPr wrap="none" rtlCol="0" anchor="t">
              <a:spAutoFit/>
            </a:bodyPr>
            <a:lstStyle/>
            <a:p>
              <a:pPr algn="dist"/>
              <a:r>
                <a:rPr lang="zh-CN" altLang="en-US" sz="2800" b="1" spc="300" dirty="0">
                  <a:ln w="127000">
                    <a:noFill/>
                  </a:ln>
                  <a:solidFill>
                    <a:srgbClr val="0070C0"/>
                  </a:solidFill>
                  <a:effectLst/>
                  <a:cs typeface="+mn-ea"/>
                  <a:sym typeface="+mn-lt"/>
                </a:rPr>
                <a:t>职业健康形势</a:t>
              </a:r>
            </a:p>
          </p:txBody>
        </p:sp>
      </p:grpSp>
      <p:graphicFrame>
        <p:nvGraphicFramePr>
          <p:cNvPr id="2" name="表格 1"/>
          <p:cNvGraphicFramePr/>
          <p:nvPr>
            <p:custDataLst>
              <p:tags r:id="rId1"/>
            </p:custDataLst>
          </p:nvPr>
        </p:nvGraphicFramePr>
        <p:xfrm>
          <a:off x="1301750" y="2827558"/>
          <a:ext cx="9588500" cy="3343656"/>
        </p:xfrm>
        <a:graphic>
          <a:graphicData uri="http://schemas.openxmlformats.org/drawingml/2006/table">
            <a:tbl>
              <a:tblPr firstRow="1" bandRow="1">
                <a:tableStyleId>{5C22544A-7EE6-4342-B048-85BDC9FD1C3A}</a:tableStyleId>
              </a:tblPr>
              <a:tblGrid>
                <a:gridCol w="2258060"/>
                <a:gridCol w="7330440"/>
              </a:tblGrid>
              <a:tr h="797560">
                <a:tc>
                  <a:txBody>
                    <a:bodyPr/>
                    <a:lstStyle/>
                    <a:p>
                      <a:pPr indent="0" algn="ctr">
                        <a:lnSpc>
                          <a:spcPct val="120000"/>
                        </a:lnSpc>
                        <a:spcBef>
                          <a:spcPts val="0"/>
                        </a:spcBef>
                        <a:spcAft>
                          <a:spcPts val="0"/>
                        </a:spcAft>
                        <a:buNone/>
                      </a:pPr>
                      <a:r>
                        <a:rPr lang="zh-CN" altLang="en-US" sz="2000" b="0" spc="130">
                          <a:solidFill>
                            <a:schemeClr val="tx1">
                              <a:lumMod val="75000"/>
                              <a:lumOff val="25000"/>
                            </a:schemeClr>
                          </a:solidFill>
                          <a:latin typeface="+mn-lt"/>
                          <a:ea typeface="+mn-ea"/>
                          <a:cs typeface="+mn-ea"/>
                          <a:sym typeface="+mn-lt"/>
                        </a:rPr>
                        <a:t>职业病种类多</a:t>
                      </a:r>
                    </a:p>
                  </a:txBody>
                  <a:tcPr marL="317500" marR="317500" marT="215900" marB="215900" anchor="ctr">
                    <a:lnL w="9525">
                      <a:solidFill>
                        <a:srgbClr val="646464"/>
                      </a:solidFill>
                      <a:prstDash val="sysDash"/>
                    </a:lnL>
                    <a:lnR w="12700">
                      <a:solidFill>
                        <a:schemeClr val="tx1"/>
                      </a:solidFill>
                      <a:prstDash val="sysDot"/>
                    </a:lnR>
                    <a:lnT w="28575">
                      <a:solidFill>
                        <a:srgbClr val="646464"/>
                      </a:solidFill>
                      <a:prstDash val="solid"/>
                    </a:lnT>
                    <a:lnB w="12700">
                      <a:solidFill>
                        <a:schemeClr val="tx1"/>
                      </a:solidFill>
                      <a:prstDash val="sysDot"/>
                    </a:lnB>
                    <a:solidFill>
                      <a:srgbClr val="FFFFFF"/>
                    </a:solidFill>
                  </a:tcPr>
                </a:tc>
                <a:tc>
                  <a:txBody>
                    <a:bodyPr/>
                    <a:lstStyle/>
                    <a:p>
                      <a:pPr indent="0" algn="ctr">
                        <a:lnSpc>
                          <a:spcPct val="120000"/>
                        </a:lnSpc>
                        <a:spcBef>
                          <a:spcPts val="0"/>
                        </a:spcBef>
                        <a:spcAft>
                          <a:spcPts val="0"/>
                        </a:spcAft>
                        <a:buNone/>
                      </a:pPr>
                      <a:r>
                        <a:rPr lang="en-US" altLang="zh-CN" sz="2000" b="0" spc="130">
                          <a:solidFill>
                            <a:schemeClr val="tx1">
                              <a:lumMod val="75000"/>
                              <a:lumOff val="25000"/>
                            </a:schemeClr>
                          </a:solidFill>
                          <a:latin typeface="+mn-lt"/>
                          <a:ea typeface="+mn-ea"/>
                          <a:cs typeface="+mn-ea"/>
                          <a:sym typeface="+mn-lt"/>
                        </a:rPr>
                        <a:t>10类132种</a:t>
                      </a:r>
                    </a:p>
                  </a:txBody>
                  <a:tcPr marL="317500" marR="317500" marT="215900" marB="215900" anchor="ctr">
                    <a:lnL w="12700">
                      <a:solidFill>
                        <a:schemeClr val="tx1"/>
                      </a:solidFill>
                      <a:prstDash val="sysDot"/>
                    </a:lnL>
                    <a:lnR w="9525">
                      <a:solidFill>
                        <a:srgbClr val="646464"/>
                      </a:solidFill>
                      <a:prstDash val="sysDash"/>
                    </a:lnR>
                    <a:lnT w="28575">
                      <a:solidFill>
                        <a:srgbClr val="646464"/>
                      </a:solidFill>
                      <a:prstDash val="solid"/>
                    </a:lnT>
                    <a:lnB w="12700">
                      <a:solidFill>
                        <a:schemeClr val="tx1"/>
                      </a:solidFill>
                      <a:prstDash val="sysDot"/>
                    </a:lnB>
                    <a:solidFill>
                      <a:srgbClr val="FFFFFF"/>
                    </a:solidFill>
                  </a:tcPr>
                </a:tc>
              </a:tr>
              <a:tr h="1089660">
                <a:tc>
                  <a:txBody>
                    <a:bodyPr/>
                    <a:lstStyle/>
                    <a:p>
                      <a:pPr indent="0" algn="ctr">
                        <a:lnSpc>
                          <a:spcPct val="120000"/>
                        </a:lnSpc>
                        <a:spcBef>
                          <a:spcPts val="0"/>
                        </a:spcBef>
                        <a:spcAft>
                          <a:spcPts val="0"/>
                        </a:spcAft>
                      </a:pPr>
                      <a:r>
                        <a:rPr lang="zh-CN" altLang="en-US" sz="1800" b="0" spc="130">
                          <a:solidFill>
                            <a:schemeClr val="tx1">
                              <a:lumMod val="75000"/>
                              <a:lumOff val="25000"/>
                            </a:schemeClr>
                          </a:solidFill>
                          <a:latin typeface="+mn-lt"/>
                          <a:ea typeface="+mn-ea"/>
                          <a:cs typeface="+mn-ea"/>
                          <a:sym typeface="+mn-lt"/>
                        </a:rPr>
                        <a:t>分布行业广</a:t>
                      </a:r>
                    </a:p>
                  </a:txBody>
                  <a:tcPr marL="317500" marR="317500" marT="215900" marB="215900" anchor="ctr">
                    <a:lnL w="9525">
                      <a:solidFill>
                        <a:srgbClr val="646464"/>
                      </a:solidFill>
                      <a:prstDash val="sysDash"/>
                    </a:lnL>
                    <a:lnR w="12700">
                      <a:solidFill>
                        <a:schemeClr val="tx1"/>
                      </a:solidFill>
                      <a:prstDash val="sysDot"/>
                    </a:lnR>
                    <a:lnT w="12700">
                      <a:solidFill>
                        <a:schemeClr val="tx1"/>
                      </a:solidFill>
                      <a:prstDash val="sysDot"/>
                    </a:lnT>
                    <a:lnB w="12700">
                      <a:solidFill>
                        <a:schemeClr val="tx1"/>
                      </a:solidFill>
                      <a:prstDash val="sysDot"/>
                    </a:lnB>
                    <a:solidFill>
                      <a:srgbClr val="FFFFFF"/>
                    </a:solidFill>
                  </a:tcPr>
                </a:tc>
                <a:tc>
                  <a:txBody>
                    <a:bodyPr/>
                    <a:lstStyle/>
                    <a:p>
                      <a:pPr indent="0" algn="l">
                        <a:lnSpc>
                          <a:spcPct val="120000"/>
                        </a:lnSpc>
                        <a:spcBef>
                          <a:spcPts val="0"/>
                        </a:spcBef>
                        <a:spcAft>
                          <a:spcPts val="0"/>
                        </a:spcAft>
                        <a:buNone/>
                      </a:pPr>
                      <a:r>
                        <a:rPr lang="zh-CN" altLang="en-US" sz="1800" b="0" spc="130">
                          <a:solidFill>
                            <a:schemeClr val="tx1">
                              <a:lumMod val="75000"/>
                              <a:lumOff val="25000"/>
                            </a:schemeClr>
                          </a:solidFill>
                          <a:latin typeface="+mn-lt"/>
                          <a:ea typeface="+mn-ea"/>
                          <a:cs typeface="+mn-ea"/>
                          <a:sym typeface="+mn-lt"/>
                        </a:rPr>
                        <a:t>职业病危害分布 矿山、冶金、建材、化工、电子等30多个行业</a:t>
                      </a:r>
                    </a:p>
                  </a:txBody>
                  <a:tcPr marL="317500" marR="317500" marT="215900" marB="215900" anchor="ctr">
                    <a:lnL w="12700">
                      <a:solidFill>
                        <a:schemeClr val="tx1"/>
                      </a:solidFill>
                      <a:prstDash val="sysDot"/>
                    </a:lnL>
                    <a:lnR w="9525">
                      <a:solidFill>
                        <a:srgbClr val="646464"/>
                      </a:solidFill>
                      <a:prstDash val="sysDash"/>
                    </a:lnR>
                    <a:lnT w="12700">
                      <a:solidFill>
                        <a:schemeClr val="tx1"/>
                      </a:solidFill>
                      <a:prstDash val="sysDot"/>
                    </a:lnT>
                    <a:lnB w="12700">
                      <a:solidFill>
                        <a:schemeClr val="tx1"/>
                      </a:solidFill>
                      <a:prstDash val="sysDot"/>
                    </a:lnB>
                    <a:solidFill>
                      <a:srgbClr val="FFFFFF"/>
                    </a:solidFill>
                  </a:tcPr>
                </a:tc>
              </a:tr>
              <a:tr h="1089660">
                <a:tc>
                  <a:txBody>
                    <a:bodyPr/>
                    <a:lstStyle/>
                    <a:p>
                      <a:pPr indent="0" algn="ctr">
                        <a:lnSpc>
                          <a:spcPct val="120000"/>
                        </a:lnSpc>
                        <a:spcBef>
                          <a:spcPts val="0"/>
                        </a:spcBef>
                        <a:spcAft>
                          <a:spcPts val="0"/>
                        </a:spcAft>
                        <a:buNone/>
                      </a:pPr>
                      <a:r>
                        <a:rPr lang="zh-CN" altLang="en-US" sz="1800" b="0" spc="130">
                          <a:solidFill>
                            <a:schemeClr val="tx1">
                              <a:lumMod val="75000"/>
                              <a:lumOff val="25000"/>
                            </a:schemeClr>
                          </a:solidFill>
                          <a:latin typeface="+mn-lt"/>
                          <a:ea typeface="+mn-ea"/>
                          <a:cs typeface="+mn-ea"/>
                          <a:sym typeface="+mn-lt"/>
                        </a:rPr>
                        <a:t>接害人数多</a:t>
                      </a:r>
                    </a:p>
                  </a:txBody>
                  <a:tcPr marL="317500" marR="317500" marT="215900" marB="215900" anchor="ctr">
                    <a:lnL w="9525">
                      <a:solidFill>
                        <a:srgbClr val="646464"/>
                      </a:solidFill>
                      <a:prstDash val="sysDash"/>
                    </a:lnL>
                    <a:lnR w="12700">
                      <a:solidFill>
                        <a:schemeClr val="tx1"/>
                      </a:solidFill>
                      <a:prstDash val="sysDot"/>
                    </a:lnR>
                    <a:lnT w="12700">
                      <a:solidFill>
                        <a:schemeClr val="tx1"/>
                      </a:solidFill>
                      <a:prstDash val="sysDot"/>
                    </a:lnT>
                    <a:lnB w="28575">
                      <a:solidFill>
                        <a:srgbClr val="646464"/>
                      </a:solidFill>
                      <a:prstDash val="solid"/>
                    </a:lnB>
                    <a:solidFill>
                      <a:srgbClr val="F2F2F2"/>
                    </a:solidFill>
                  </a:tcPr>
                </a:tc>
                <a:tc>
                  <a:txBody>
                    <a:bodyPr/>
                    <a:lstStyle/>
                    <a:p>
                      <a:pPr indent="0" algn="l">
                        <a:lnSpc>
                          <a:spcPct val="120000"/>
                        </a:lnSpc>
                        <a:spcBef>
                          <a:spcPts val="0"/>
                        </a:spcBef>
                        <a:spcAft>
                          <a:spcPts val="0"/>
                        </a:spcAft>
                        <a:buNone/>
                      </a:pPr>
                      <a:r>
                        <a:rPr lang="zh-CN" altLang="en-US" sz="1800" b="0" spc="130">
                          <a:solidFill>
                            <a:schemeClr val="tx1">
                              <a:lumMod val="75000"/>
                              <a:lumOff val="25000"/>
                            </a:schemeClr>
                          </a:solidFill>
                          <a:latin typeface="+mn-lt"/>
                          <a:ea typeface="+mn-ea"/>
                          <a:cs typeface="+mn-ea"/>
                          <a:sym typeface="+mn-lt"/>
                        </a:rPr>
                        <a:t>中国接触职业危害人数超过</a:t>
                      </a:r>
                      <a:r>
                        <a:rPr lang="en-US" altLang="zh-CN" sz="1800" b="0" spc="130">
                          <a:solidFill>
                            <a:schemeClr val="tx1">
                              <a:lumMod val="75000"/>
                              <a:lumOff val="25000"/>
                            </a:schemeClr>
                          </a:solidFill>
                          <a:latin typeface="+mn-lt"/>
                          <a:ea typeface="+mn-ea"/>
                          <a:cs typeface="+mn-ea"/>
                          <a:sym typeface="+mn-lt"/>
                        </a:rPr>
                        <a:t>2</a:t>
                      </a:r>
                      <a:r>
                        <a:rPr lang="zh-CN" altLang="en-US" sz="1800" b="0" spc="130">
                          <a:solidFill>
                            <a:schemeClr val="tx1">
                              <a:lumMod val="75000"/>
                              <a:lumOff val="25000"/>
                            </a:schemeClr>
                          </a:solidFill>
                          <a:latin typeface="+mn-lt"/>
                          <a:ea typeface="+mn-ea"/>
                          <a:cs typeface="+mn-ea"/>
                          <a:sym typeface="+mn-lt"/>
                        </a:rPr>
                        <a:t>亿，</a:t>
                      </a:r>
                    </a:p>
                    <a:p>
                      <a:pPr indent="0" algn="l">
                        <a:lnSpc>
                          <a:spcPct val="120000"/>
                        </a:lnSpc>
                        <a:spcBef>
                          <a:spcPts val="0"/>
                        </a:spcBef>
                        <a:spcAft>
                          <a:spcPts val="0"/>
                        </a:spcAft>
                        <a:buNone/>
                      </a:pPr>
                      <a:r>
                        <a:rPr lang="zh-CN" altLang="en-US" sz="1800" b="0" spc="130">
                          <a:solidFill>
                            <a:schemeClr val="tx1">
                              <a:lumMod val="75000"/>
                              <a:lumOff val="25000"/>
                            </a:schemeClr>
                          </a:solidFill>
                          <a:latin typeface="+mn-lt"/>
                          <a:ea typeface="+mn-ea"/>
                          <a:cs typeface="+mn-ea"/>
                          <a:sym typeface="+mn-lt"/>
                        </a:rPr>
                        <a:t>存在职业病危害企业</a:t>
                      </a:r>
                      <a:r>
                        <a:rPr lang="en-US" altLang="zh-CN" sz="1800" b="0" spc="130">
                          <a:solidFill>
                            <a:schemeClr val="tx1">
                              <a:lumMod val="75000"/>
                              <a:lumOff val="25000"/>
                            </a:schemeClr>
                          </a:solidFill>
                          <a:latin typeface="+mn-lt"/>
                          <a:ea typeface="+mn-ea"/>
                          <a:cs typeface="+mn-ea"/>
                          <a:sym typeface="+mn-lt"/>
                        </a:rPr>
                        <a:t>1600</a:t>
                      </a:r>
                      <a:r>
                        <a:rPr lang="zh-CN" altLang="en-US" sz="1800" b="0" spc="130">
                          <a:solidFill>
                            <a:schemeClr val="tx1">
                              <a:lumMod val="75000"/>
                              <a:lumOff val="25000"/>
                            </a:schemeClr>
                          </a:solidFill>
                          <a:latin typeface="+mn-lt"/>
                          <a:ea typeface="+mn-ea"/>
                          <a:cs typeface="+mn-ea"/>
                          <a:sym typeface="+mn-lt"/>
                        </a:rPr>
                        <a:t>万家？</a:t>
                      </a:r>
                    </a:p>
                  </a:txBody>
                  <a:tcPr marL="317500" marR="317500" marT="215900" marB="215900" anchor="ctr">
                    <a:lnL w="12700">
                      <a:solidFill>
                        <a:schemeClr val="tx1"/>
                      </a:solidFill>
                      <a:prstDash val="sysDot"/>
                    </a:lnL>
                    <a:lnR w="9525">
                      <a:solidFill>
                        <a:srgbClr val="646464"/>
                      </a:solidFill>
                      <a:prstDash val="sysDash"/>
                    </a:lnR>
                    <a:lnT w="12700">
                      <a:solidFill>
                        <a:schemeClr val="tx1"/>
                      </a:solidFill>
                      <a:prstDash val="sysDot"/>
                    </a:lnT>
                    <a:lnB w="28575">
                      <a:solidFill>
                        <a:srgbClr val="646464"/>
                      </a:solidFill>
                      <a:prstDash val="solid"/>
                    </a:lnB>
                    <a:solidFill>
                      <a:srgbClr val="F2F2F2"/>
                    </a:solidFill>
                  </a:tcPr>
                </a:tc>
              </a:tr>
            </a:tbl>
          </a:graphicData>
        </a:graphic>
      </p:graphicFrame>
      <p:sp>
        <p:nvSpPr>
          <p:cNvPr id="19" name="TextBox 18"/>
          <p:cNvSpPr txBox="1"/>
          <p:nvPr/>
        </p:nvSpPr>
        <p:spPr>
          <a:xfrm>
            <a:off x="191344" y="6448586"/>
            <a:ext cx="1440159" cy="123111"/>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rPr>
              <a:t>行</a:t>
            </a:r>
            <a:r>
              <a:rPr lang="zh-CN" altLang="en-US" sz="100" dirty="0" smtClean="0">
                <a:solidFill>
                  <a:schemeClr val="bg1"/>
                </a:solidFill>
                <a:latin typeface="微软雅黑" panose="020B0503020204020204" pitchFamily="34" charset="-122"/>
              </a:rPr>
              <a:t>业</a:t>
            </a:r>
            <a:r>
              <a:rPr lang="en-US" altLang="zh-CN" sz="100" dirty="0" smtClean="0">
                <a:solidFill>
                  <a:schemeClr val="bg1"/>
                </a:solidFill>
                <a:latin typeface="微软雅黑" panose="020B0503020204020204" pitchFamily="34" charset="-122"/>
              </a:rPr>
              <a:t>PPT</a:t>
            </a:r>
            <a:r>
              <a:rPr lang="zh-CN" altLang="en-US" sz="100" dirty="0" smtClean="0">
                <a:solidFill>
                  <a:schemeClr val="bg1"/>
                </a:solidFill>
                <a:latin typeface="微软雅黑" panose="020B0503020204020204" pitchFamily="34" charset="-122"/>
              </a:rPr>
              <a:t>模板</a:t>
            </a:r>
            <a:r>
              <a:rPr lang="en-US" altLang="zh-CN" sz="100" dirty="0">
                <a:solidFill>
                  <a:schemeClr val="bg1"/>
                </a:solidFill>
                <a:latin typeface="微软雅黑" panose="020B0503020204020204" pitchFamily="34" charset="-122"/>
              </a:rPr>
              <a:t>http://www.1ppt.com/hangye/</a:t>
            </a:r>
            <a:endParaRPr lang="en-US" altLang="zh-CN" sz="100" dirty="0" smtClean="0">
              <a:solidFill>
                <a:schemeClr val="bg1"/>
              </a:solidFill>
              <a:latin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48814"/>
                                        </p:tgtEl>
                                        <p:attrNameLst>
                                          <p:attrName>style.visibility</p:attrName>
                                        </p:attrNameLst>
                                      </p:cBhvr>
                                      <p:to>
                                        <p:strVal val="visible"/>
                                      </p:to>
                                    </p:set>
                                    <p:animEffect transition="in" filter="wipe(down)">
                                      <p:cBhvr>
                                        <p:cTn id="7" dur="500"/>
                                        <p:tgtEl>
                                          <p:spTgt spid="104881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814" grpId="0"/>
    </p:bld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mVlNzRjNzJmYjQ0NmEzMGNhMGUwZDgwYWEyMTczZDUifQ=="/>
</p:tagLst>
</file>

<file path=ppt/tags/tag10.xml><?xml version="1.0" encoding="utf-8"?>
<p:tagLst xmlns:a="http://schemas.openxmlformats.org/drawingml/2006/main" xmlns:r="http://schemas.openxmlformats.org/officeDocument/2006/relationships" xmlns:p="http://schemas.openxmlformats.org/presentationml/2006/main">
  <p:tag name="KSO_WM_UNIT_TABLE_BEAUTIFY" val="smartTable{a716ca7a-a6b2-4117-a938-0d7eaf1e5872}"/>
  <p:tag name="TABLE_ENDDRAG_ORIGIN_RECT" val="819*209"/>
  <p:tag name="TABLE_ENDDRAG_RECT" val="71*287*819*209"/>
  <p:tag name="TABLE_RECT" val="36*245.267*888*226.3"/>
  <p:tag name="TABLE_EMPHASIZE_COLOR" val="6579300"/>
  <p:tag name="TABLE_ONEKEY_SKIN_IDX" val="0"/>
  <p:tag name="TABLE_SKINIDX" val="-1"/>
  <p:tag name="TABLE_COLORIDX" val="l"/>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m_h_i"/>
  <p:tag name="KSO_WM_UNIT_INDEX" val="1_3_3"/>
  <p:tag name="KSO_WM_UNIT_ID" val="diagram726_4*m_h_i*1_3_3"/>
  <p:tag name="KSO_WM_TEMPLATE_CATEGORY" val="diagram"/>
  <p:tag name="KSO_WM_TEMPLATE_INDEX" val="726"/>
  <p:tag name="KSO_WM_UNIT_LAYERLEVEL" val="1_1_1"/>
  <p:tag name="KSO_WM_TAG_VERSION" val="1.0"/>
  <p:tag name="KSO_WM_BEAUTIFY_FLAG" val="#wm#"/>
  <p:tag name="KSO_WM_DIAGRAM_GROUP_CODE" val="m1-1"/>
  <p:tag name="KSO_WM_UNIT_FILL_FORE_SCHEMECOLOR_INDEX" val="6"/>
  <p:tag name="KSO_WM_UNIT_FILL_TYPE" val="1"/>
  <p:tag name="KSO_WM_UNIT_TEXT_FILL_FORE_SCHEMECOLOR_INDEX" val="2"/>
  <p:tag name="KSO_WM_UNIT_TEXT_FILL_TYPE" val="1"/>
  <p:tag name="KSO_WM_UNIT_USESOURCEFORMAT_APPLY" val="0"/>
</p:tagLst>
</file>

<file path=ppt/tags/tag101.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
  <p:tag name="KSO_WM_UNIT_NOCLEAR" val="0"/>
  <p:tag name="KSO_WM_UNIT_VALUE" val="36"/>
  <p:tag name="KSO_WM_UNIT_HIGHLIGHT" val="0"/>
  <p:tag name="KSO_WM_UNIT_COMPATIBLE" val="0"/>
  <p:tag name="KSO_WM_UNIT_DIAGRAM_ISNUMVISUAL" val="0"/>
  <p:tag name="KSO_WM_UNIT_DIAGRAM_ISREFERUNIT" val="0"/>
  <p:tag name="KSO_WM_UNIT_TYPE" val="m_h_f"/>
  <p:tag name="KSO_WM_UNIT_INDEX" val="1_3_1"/>
  <p:tag name="KSO_WM_UNIT_ID" val="diagram726_4*m_h_f*1_3_1"/>
  <p:tag name="KSO_WM_TEMPLATE_CATEGORY" val="diagram"/>
  <p:tag name="KSO_WM_TEMPLATE_INDEX" val="726"/>
  <p:tag name="KSO_WM_UNIT_LAYERLEVEL" val="1_1_1"/>
  <p:tag name="KSO_WM_TAG_VERSION" val="1.0"/>
  <p:tag name="KSO_WM_BEAUTIFY_FLAG" val="#wm#"/>
  <p:tag name="KSO_WM_DIAGRAM_GROUP_CODE" val="m1-1"/>
  <p:tag name="KSO_WM_UNIT_TEXT_FILL_FORE_SCHEMECOLOR_INDEX" val="14"/>
  <p:tag name="KSO_WM_UNIT_TEXT_FILL_TYPE" val="1"/>
  <p:tag name="KSO_WM_UNIT_USESOURCEFORMAT_APPLY" val="0"/>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m_h_i"/>
  <p:tag name="KSO_WM_UNIT_INDEX" val="1_3_1"/>
  <p:tag name="KSO_WM_UNIT_ID" val="diagram726_4*m_h_i*1_3_1"/>
  <p:tag name="KSO_WM_TEMPLATE_CATEGORY" val="diagram"/>
  <p:tag name="KSO_WM_TEMPLATE_INDEX" val="726"/>
  <p:tag name="KSO_WM_UNIT_LAYERLEVEL" val="1_1_1"/>
  <p:tag name="KSO_WM_TAG_VERSION" val="1.0"/>
  <p:tag name="KSO_WM_BEAUTIFY_FLAG" val="#wm#"/>
  <p:tag name="KSO_WM_DIAGRAM_GROUP_CODE" val="m1-1"/>
  <p:tag name="KSO_WM_UNIT_FILL_FORE_SCHEMECOLOR_INDEX" val="6"/>
  <p:tag name="KSO_WM_UNIT_FILL_TYPE" val="1"/>
  <p:tag name="KSO_WM_UNIT_TEXT_FILL_FORE_SCHEMECOLOR_INDEX" val="14"/>
  <p:tag name="KSO_WM_UNIT_TEXT_FILL_TYPE" val="1"/>
  <p:tag name="KSO_WM_UNIT_USESOURCEFORMAT_APPLY" val="0"/>
</p:tagLst>
</file>

<file path=ppt/tags/tag103.xml><?xml version="1.0" encoding="utf-8"?>
<p:tagLst xmlns:a="http://schemas.openxmlformats.org/drawingml/2006/main" xmlns:r="http://schemas.openxmlformats.org/officeDocument/2006/relationships"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m_h_i"/>
  <p:tag name="KSO_WM_UNIT_INDEX" val="1_2_2"/>
  <p:tag name="KSO_WM_UNIT_ID" val="diagram726_4*m_h_i*1_2_2"/>
  <p:tag name="KSO_WM_TEMPLATE_CATEGORY" val="diagram"/>
  <p:tag name="KSO_WM_TEMPLATE_INDEX" val="726"/>
  <p:tag name="KSO_WM_UNIT_LAYERLEVEL" val="1_1_1"/>
  <p:tag name="KSO_WM_TAG_VERSION" val="1.0"/>
  <p:tag name="KSO_WM_BEAUTIFY_FLAG" val="#wm#"/>
  <p:tag name="KSO_WM_DIAGRAM_GROUP_CODE" val="m1-1"/>
  <p:tag name="KSO_WM_UNIT_FILL_FORE_SCHEMECOLOR_INDEX" val="7"/>
  <p:tag name="KSO_WM_UNIT_FILL_TYPE" val="1"/>
  <p:tag name="KSO_WM_UNIT_TEXT_FILL_FORE_SCHEMECOLOR_INDEX" val="2"/>
  <p:tag name="KSO_WM_UNIT_TEXT_FILL_TYPE" val="1"/>
  <p:tag name="KSO_WM_UNIT_USESOURCEFORMAT_APPLY" val="0"/>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m_h_i"/>
  <p:tag name="KSO_WM_UNIT_INDEX" val="1_2_3"/>
  <p:tag name="KSO_WM_UNIT_ID" val="diagram726_4*m_h_i*1_2_3"/>
  <p:tag name="KSO_WM_TEMPLATE_CATEGORY" val="diagram"/>
  <p:tag name="KSO_WM_TEMPLATE_INDEX" val="726"/>
  <p:tag name="KSO_WM_UNIT_LAYERLEVEL" val="1_1_1"/>
  <p:tag name="KSO_WM_TAG_VERSION" val="1.0"/>
  <p:tag name="KSO_WM_BEAUTIFY_FLAG" val="#wm#"/>
  <p:tag name="KSO_WM_DIAGRAM_GROUP_CODE" val="m1-1"/>
  <p:tag name="KSO_WM_UNIT_FILL_FORE_SCHEMECOLOR_INDEX" val="7"/>
  <p:tag name="KSO_WM_UNIT_FILL_TYPE" val="1"/>
  <p:tag name="KSO_WM_UNIT_TEXT_FILL_FORE_SCHEMECOLOR_INDEX" val="2"/>
  <p:tag name="KSO_WM_UNIT_TEXT_FILL_TYPE" val="1"/>
  <p:tag name="KSO_WM_UNIT_USESOURCEFORMAT_APPLY" val="0"/>
</p:tagLst>
</file>

<file path=ppt/tags/tag105.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
  <p:tag name="KSO_WM_UNIT_NOCLEAR" val="0"/>
  <p:tag name="KSO_WM_UNIT_VALUE" val="36"/>
  <p:tag name="KSO_WM_UNIT_HIGHLIGHT" val="0"/>
  <p:tag name="KSO_WM_UNIT_COMPATIBLE" val="0"/>
  <p:tag name="KSO_WM_UNIT_DIAGRAM_ISNUMVISUAL" val="0"/>
  <p:tag name="KSO_WM_UNIT_DIAGRAM_ISREFERUNIT" val="0"/>
  <p:tag name="KSO_WM_UNIT_TYPE" val="m_h_f"/>
  <p:tag name="KSO_WM_UNIT_INDEX" val="1_2_1"/>
  <p:tag name="KSO_WM_UNIT_ID" val="diagram726_4*m_h_f*1_2_1"/>
  <p:tag name="KSO_WM_TEMPLATE_CATEGORY" val="diagram"/>
  <p:tag name="KSO_WM_TEMPLATE_INDEX" val="726"/>
  <p:tag name="KSO_WM_UNIT_LAYERLEVEL" val="1_1_1"/>
  <p:tag name="KSO_WM_TAG_VERSION" val="1.0"/>
  <p:tag name="KSO_WM_BEAUTIFY_FLAG" val="#wm#"/>
  <p:tag name="KSO_WM_DIAGRAM_GROUP_CODE" val="m1-1"/>
  <p:tag name="KSO_WM_UNIT_TEXT_FILL_FORE_SCHEMECOLOR_INDEX" val="14"/>
  <p:tag name="KSO_WM_UNIT_TEXT_FILL_TYPE" val="1"/>
  <p:tag name="KSO_WM_UNIT_USESOURCEFORMAT_APPLY" val="0"/>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m_h_i"/>
  <p:tag name="KSO_WM_UNIT_INDEX" val="1_2_1"/>
  <p:tag name="KSO_WM_UNIT_ID" val="diagram726_4*m_h_i*1_2_1"/>
  <p:tag name="KSO_WM_TEMPLATE_CATEGORY" val="diagram"/>
  <p:tag name="KSO_WM_TEMPLATE_INDEX" val="726"/>
  <p:tag name="KSO_WM_UNIT_LAYERLEVEL" val="1_1_1"/>
  <p:tag name="KSO_WM_TAG_VERSION" val="1.0"/>
  <p:tag name="KSO_WM_BEAUTIFY_FLAG" val="#wm#"/>
  <p:tag name="KSO_WM_DIAGRAM_GROUP_CODE" val="m1-1"/>
  <p:tag name="KSO_WM_UNIT_FILL_FORE_SCHEMECOLOR_INDEX" val="7"/>
  <p:tag name="KSO_WM_UNIT_FILL_TYPE" val="1"/>
  <p:tag name="KSO_WM_UNIT_TEXT_FILL_FORE_SCHEMECOLOR_INDEX" val="14"/>
  <p:tag name="KSO_WM_UNIT_TEXT_FILL_TYPE" val="1"/>
  <p:tag name="KSO_WM_UNIT_USESOURCEFORMAT_APPLY" val="0"/>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m_h_i"/>
  <p:tag name="KSO_WM_UNIT_INDEX" val="1_4_1"/>
  <p:tag name="KSO_WM_UNIT_ID" val="diagram726_4*m_h_i*1_4_1"/>
  <p:tag name="KSO_WM_TEMPLATE_CATEGORY" val="diagram"/>
  <p:tag name="KSO_WM_TEMPLATE_INDEX" val="726"/>
  <p:tag name="KSO_WM_UNIT_LAYERLEVEL" val="1_1_1"/>
  <p:tag name="KSO_WM_TAG_VERSION" val="1.0"/>
  <p:tag name="KSO_WM_BEAUTIFY_FLAG" val="#wm#"/>
  <p:tag name="KSO_WM_DIAGRAM_GROUP_CODE" val="m1-1"/>
  <p:tag name="KSO_WM_UNIT_FILL_FORE_SCHEMECOLOR_INDEX" val="8"/>
  <p:tag name="KSO_WM_UNIT_FILL_TYPE" val="1"/>
  <p:tag name="KSO_WM_UNIT_TEXT_FILL_FORE_SCHEMECOLOR_INDEX" val="14"/>
  <p:tag name="KSO_WM_UNIT_TEXT_FILL_TYPE" val="1"/>
  <p:tag name="KSO_WM_UNIT_USESOURCEFORMAT_APPLY" val="0"/>
</p:tagLst>
</file>

<file path=ppt/tags/tag108.xml><?xml version="1.0" encoding="utf-8"?>
<p:tagLst xmlns:a="http://schemas.openxmlformats.org/drawingml/2006/main" xmlns:r="http://schemas.openxmlformats.org/officeDocument/2006/relationships"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m_h_i"/>
  <p:tag name="KSO_WM_UNIT_INDEX" val="1_4_2"/>
  <p:tag name="KSO_WM_UNIT_ID" val="diagram726_4*m_h_i*1_4_2"/>
  <p:tag name="KSO_WM_TEMPLATE_CATEGORY" val="diagram"/>
  <p:tag name="KSO_WM_TEMPLATE_INDEX" val="726"/>
  <p:tag name="KSO_WM_UNIT_LAYERLEVEL" val="1_1_1"/>
  <p:tag name="KSO_WM_TAG_VERSION" val="1.0"/>
  <p:tag name="KSO_WM_BEAUTIFY_FLAG" val="#wm#"/>
  <p:tag name="KSO_WM_DIAGRAM_GROUP_CODE" val="m1-1"/>
  <p:tag name="KSO_WM_UNIT_FILL_FORE_SCHEMECOLOR_INDEX" val="8"/>
  <p:tag name="KSO_WM_UNIT_FILL_TYPE" val="1"/>
  <p:tag name="KSO_WM_UNIT_TEXT_FILL_FORE_SCHEMECOLOR_INDEX" val="2"/>
  <p:tag name="KSO_WM_UNIT_TEXT_FILL_TYPE" val="1"/>
  <p:tag name="KSO_WM_UNIT_USESOURCEFORMAT_APPLY" val="0"/>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m_h_i"/>
  <p:tag name="KSO_WM_UNIT_INDEX" val="1_4_3"/>
  <p:tag name="KSO_WM_UNIT_ID" val="diagram726_4*m_h_i*1_4_3"/>
  <p:tag name="KSO_WM_TEMPLATE_CATEGORY" val="diagram"/>
  <p:tag name="KSO_WM_TEMPLATE_INDEX" val="726"/>
  <p:tag name="KSO_WM_UNIT_LAYERLEVEL" val="1_1_1"/>
  <p:tag name="KSO_WM_TAG_VERSION" val="1.0"/>
  <p:tag name="KSO_WM_BEAUTIFY_FLAG" val="#wm#"/>
  <p:tag name="KSO_WM_DIAGRAM_GROUP_CODE" val="m1-1"/>
  <p:tag name="KSO_WM_UNIT_FILL_FORE_SCHEMECOLOR_INDEX" val="8"/>
  <p:tag name="KSO_WM_UNIT_FILL_TYPE" val="1"/>
  <p:tag name="KSO_WM_UNIT_TEXT_FILL_FORE_SCHEMECOLOR_INDEX" val="2"/>
  <p:tag name="KSO_WM_UNIT_TEXT_FILL_TYPE" val="1"/>
  <p:tag name="KSO_WM_UNIT_USESOURCEFORMAT_APPLY" val="0"/>
</p:tagLst>
</file>

<file path=ppt/tags/tag11.xml><?xml version="1.0" encoding="utf-8"?>
<p:tagLst xmlns:a="http://schemas.openxmlformats.org/drawingml/2006/main" xmlns:r="http://schemas.openxmlformats.org/officeDocument/2006/relationships" xmlns:p="http://schemas.openxmlformats.org/presentationml/2006/main">
  <p:tag name="KSO_WM_UNIT_TABLE_BEAUTIFY" val="smartTable{a716ca7a-a6b2-4117-a938-0d7eaf1e5872}"/>
  <p:tag name="TABLE_ENDDRAG_ORIGIN_RECT" val="516*161"/>
  <p:tag name="TABLE_ENDDRAG_RECT" val="70*317*516*161"/>
  <p:tag name="TABLE_RECT" val="36*245.267*888*226.3"/>
  <p:tag name="TABLE_EMPHASIZE_COLOR" val="6579300"/>
  <p:tag name="TABLE_ONEKEY_SKIN_IDX" val="0"/>
  <p:tag name="TABLE_SKINIDX" val="-1"/>
  <p:tag name="TABLE_COLORIDX" val="l"/>
</p:tagLst>
</file>

<file path=ppt/tags/tag110.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
  <p:tag name="KSO_WM_UNIT_NOCLEAR" val="0"/>
  <p:tag name="KSO_WM_UNIT_VALUE" val="36"/>
  <p:tag name="KSO_WM_UNIT_HIGHLIGHT" val="0"/>
  <p:tag name="KSO_WM_UNIT_COMPATIBLE" val="0"/>
  <p:tag name="KSO_WM_UNIT_DIAGRAM_ISNUMVISUAL" val="0"/>
  <p:tag name="KSO_WM_UNIT_DIAGRAM_ISREFERUNIT" val="0"/>
  <p:tag name="KSO_WM_UNIT_TYPE" val="m_h_f"/>
  <p:tag name="KSO_WM_UNIT_INDEX" val="1_4_1"/>
  <p:tag name="KSO_WM_UNIT_ID" val="diagram726_4*m_h_f*1_4_1"/>
  <p:tag name="KSO_WM_TEMPLATE_CATEGORY" val="diagram"/>
  <p:tag name="KSO_WM_TEMPLATE_INDEX" val="726"/>
  <p:tag name="KSO_WM_UNIT_LAYERLEVEL" val="1_1_1"/>
  <p:tag name="KSO_WM_TAG_VERSION" val="1.0"/>
  <p:tag name="KSO_WM_BEAUTIFY_FLAG" val="#wm#"/>
  <p:tag name="KSO_WM_DIAGRAM_GROUP_CODE" val="m1-1"/>
  <p:tag name="KSO_WM_UNIT_TEXT_FILL_FORE_SCHEMECOLOR_INDEX" val="14"/>
  <p:tag name="KSO_WM_UNIT_TEXT_FILL_TYPE" val="1"/>
  <p:tag name="KSO_WM_UNIT_USESOURCEFORMAT_APPLY" val="0"/>
</p:tagLst>
</file>

<file path=ppt/tags/tag111.xml><?xml version="1.0" encoding="utf-8"?>
<p:tagLst xmlns:a="http://schemas.openxmlformats.org/drawingml/2006/main" xmlns:r="http://schemas.openxmlformats.org/officeDocument/2006/relationships" xmlns:p="http://schemas.openxmlformats.org/presentationml/2006/main">
  <p:tag name="KSO_WM_UNIT_TABLE_BEAUTIFY" val="smartTable{0940f271-848d-4ff2-b645-7606409e482b}"/>
  <p:tag name="TABLE_RECT" val="36*303.548*888*174.5"/>
  <p:tag name="TABLE_EMPHASIZE_COLOR" val="6579300"/>
  <p:tag name="TABLE_ONEKEY_SKIN_IDX" val="0"/>
  <p:tag name="TABLE_SKINIDX" val="-1"/>
  <p:tag name="TABLE_COLORIDX" val="l"/>
</p:tagLst>
</file>

<file path=ppt/tags/tag11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7642,&quot;width&quot;:9147}"/>
</p:tagLst>
</file>

<file path=ppt/tags/tag11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7642,&quot;width&quot;:9147}"/>
</p:tagLst>
</file>

<file path=ppt/tags/tag1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7642,&quot;width&quot;:9147}"/>
</p:tagLst>
</file>

<file path=ppt/tags/tag13.xml><?xml version="1.0" encoding="utf-8"?>
<p:tagLst xmlns:a="http://schemas.openxmlformats.org/drawingml/2006/main" xmlns:r="http://schemas.openxmlformats.org/officeDocument/2006/relationships" xmlns:p="http://schemas.openxmlformats.org/presentationml/2006/main">
  <p:tag name="KSO_WM_SLIDE_ITEM_CNT" val="5"/>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i"/>
  <p:tag name="KSO_WM_UNIT_INDEX" val="1_1"/>
  <p:tag name="KSO_WM_UNIT_ID" val="diagram794_4*q_i*1_1"/>
  <p:tag name="KSO_WM_UNIT_CLEAR" val="1"/>
  <p:tag name="KSO_WM_UNIT_LAYERLEVEL" val="1_1"/>
  <p:tag name="KSO_WM_UNIT_FILL_FORE_SCHEMECOLOR_INDEX" val="5"/>
  <p:tag name="KSO_WM_UNIT_FILL_TYPE" val="1"/>
  <p:tag name="KSO_WM_UNIT_USESOURCEFORMAT_APPLY" val="0"/>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i"/>
  <p:tag name="KSO_WM_UNIT_INDEX" val="1_2"/>
  <p:tag name="KSO_WM_UNIT_ID" val="diagram794_4*q_i*1_2"/>
  <p:tag name="KSO_WM_UNIT_CLEAR" val="1"/>
  <p:tag name="KSO_WM_UNIT_LAYERLEVEL" val="1_1"/>
  <p:tag name="KSO_WM_UNIT_FILL_FORE_SCHEMECOLOR_INDEX" val="6"/>
  <p:tag name="KSO_WM_UNIT_FILL_TYPE" val="1"/>
  <p:tag name="KSO_WM_UNIT_USESOURCEFORMAT_APPLY" val="0"/>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i"/>
  <p:tag name="KSO_WM_UNIT_INDEX" val="1_3"/>
  <p:tag name="KSO_WM_UNIT_ID" val="diagram794_4*q_i*1_3"/>
  <p:tag name="KSO_WM_UNIT_CLEAR" val="1"/>
  <p:tag name="KSO_WM_UNIT_LAYERLEVEL" val="1_1"/>
  <p:tag name="KSO_WM_UNIT_FILL_FORE_SCHEMECOLOR_INDEX" val="7"/>
  <p:tag name="KSO_WM_UNIT_FILL_TYPE" val="1"/>
  <p:tag name="KSO_WM_UNIT_USESOURCEFORMAT_APPLY" val="0"/>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i"/>
  <p:tag name="KSO_WM_UNIT_INDEX" val="1_4"/>
  <p:tag name="KSO_WM_UNIT_ID" val="diagram794_4*q_i*1_4"/>
  <p:tag name="KSO_WM_UNIT_CLEAR" val="1"/>
  <p:tag name="KSO_WM_UNIT_LAYERLEVEL" val="1_1"/>
  <p:tag name="KSO_WM_UNIT_FILL_FORE_SCHEMECOLOR_INDEX" val="5"/>
  <p:tag name="KSO_WM_UNIT_FILL_TYPE" val="1"/>
  <p:tag name="KSO_WM_UNIT_USESOURCEFORMAT_APPLY" val="0"/>
</p:tagLst>
</file>

<file path=ppt/tags/tag1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i"/>
  <p:tag name="KSO_WM_UNIT_INDEX" val="1_5"/>
  <p:tag name="KSO_WM_UNIT_ID" val="diagram794_4*q_i*1_5"/>
  <p:tag name="KSO_WM_UNIT_CLEAR" val="1"/>
  <p:tag name="KSO_WM_UNIT_LAYERLEVEL" val="1_1"/>
  <p:tag name="KSO_WM_UNIT_FILL_FORE_SCHEMECOLOR_INDEX" val="6"/>
  <p:tag name="KSO_WM_UNIT_FILL_TYPE" val="1"/>
  <p:tag name="KSO_WM_UNIT_USESOURCEFORMAT_APPLY" val="0"/>
</p:tagLst>
</file>

<file path=ppt/tags/tag1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i"/>
  <p:tag name="KSO_WM_UNIT_INDEX" val="1_6"/>
  <p:tag name="KSO_WM_UNIT_ID" val="diagram794_4*q_i*1_6"/>
  <p:tag name="KSO_WM_UNIT_CLEAR" val="1"/>
  <p:tag name="KSO_WM_UNIT_LAYERLEVEL" val="1_1"/>
  <p:tag name="KSO_WM_UNIT_USESOURCEFORMAT_APPLY" val="0"/>
</p:tagLst>
</file>

<file path=ppt/tags/tag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7199}"/>
</p:tagLst>
</file>

<file path=ppt/tags/tag2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i"/>
  <p:tag name="KSO_WM_UNIT_INDEX" val="1_7"/>
  <p:tag name="KSO_WM_UNIT_ID" val="diagram794_4*q_i*1_7"/>
  <p:tag name="KSO_WM_UNIT_CLEAR" val="1"/>
  <p:tag name="KSO_WM_UNIT_LAYERLEVEL" val="1_1"/>
  <p:tag name="KSO_WM_UNIT_USESOURCEFORMAT_APPLY" val="0"/>
</p:tagLst>
</file>

<file path=ppt/tags/tag2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i"/>
  <p:tag name="KSO_WM_UNIT_INDEX" val="1_8"/>
  <p:tag name="KSO_WM_UNIT_ID" val="diagram794_4*q_i*1_8"/>
  <p:tag name="KSO_WM_UNIT_CLEAR" val="1"/>
  <p:tag name="KSO_WM_UNIT_LAYERLEVEL" val="1_1"/>
  <p:tag name="KSO_WM_UNIT_USESOURCEFORMAT_APPLY" val="0"/>
</p:tagLst>
</file>

<file path=ppt/tags/tag2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i"/>
  <p:tag name="KSO_WM_UNIT_INDEX" val="1_9"/>
  <p:tag name="KSO_WM_UNIT_ID" val="diagram794_4*q_i*1_9"/>
  <p:tag name="KSO_WM_UNIT_CLEAR" val="1"/>
  <p:tag name="KSO_WM_UNIT_LAYERLEVEL" val="1_1"/>
  <p:tag name="KSO_WM_UNIT_USESOURCEFORMAT_APPLY" val="0"/>
</p:tagLst>
</file>

<file path=ppt/tags/tag2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i"/>
  <p:tag name="KSO_WM_UNIT_INDEX" val="1_10"/>
  <p:tag name="KSO_WM_UNIT_ID" val="diagram794_4*q_i*1_10"/>
  <p:tag name="KSO_WM_UNIT_CLEAR" val="1"/>
  <p:tag name="KSO_WM_UNIT_LAYERLEVEL" val="1_1"/>
  <p:tag name="KSO_WM_UNIT_USESOURCEFORMAT_APPLY" val="0"/>
</p:tagLst>
</file>

<file path=ppt/tags/tag2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h_f"/>
  <p:tag name="KSO_WM_UNIT_INDEX" val="1_2_1"/>
  <p:tag name="KSO_WM_UNIT_ID" val="diagram794_4*q_h_f*1_2_1"/>
  <p:tag name="KSO_WM_UNIT_CLEAR" val="1"/>
  <p:tag name="KSO_WM_UNIT_LAYERLEVEL" val="1_1_1"/>
  <p:tag name="KSO_WM_UNIT_VALUE" val="24"/>
  <p:tag name="KSO_WM_UNIT_HIGHLIGHT" val="0"/>
  <p:tag name="KSO_WM_UNIT_COMPATIBLE" val="0"/>
  <p:tag name="KSO_WM_UNIT_PRESET_TEXT_INDEX" val="4"/>
  <p:tag name="KSO_WM_UNIT_PRESET_TEXT_LEN" val="55"/>
  <p:tag name="KSO_WM_UNIT_TEXT_FILL_FORE_SCHEMECOLOR_INDEX" val="13"/>
  <p:tag name="KSO_WM_UNIT_TEXT_FILL_TYPE" val="1"/>
  <p:tag name="KSO_WM_UNIT_USESOURCEFORMAT_APPLY" val="0"/>
</p:tagLst>
</file>

<file path=ppt/tags/tag2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h_f"/>
  <p:tag name="KSO_WM_UNIT_INDEX" val="1_4_1"/>
  <p:tag name="KSO_WM_UNIT_ID" val="diagram794_4*q_h_f*1_4_1"/>
  <p:tag name="KSO_WM_UNIT_CLEAR" val="1"/>
  <p:tag name="KSO_WM_UNIT_LAYERLEVEL" val="1_1_1"/>
  <p:tag name="KSO_WM_UNIT_VALUE" val="24"/>
  <p:tag name="KSO_WM_UNIT_HIGHLIGHT" val="0"/>
  <p:tag name="KSO_WM_UNIT_COMPATIBLE" val="0"/>
  <p:tag name="KSO_WM_UNIT_PRESET_TEXT_INDEX" val="4"/>
  <p:tag name="KSO_WM_UNIT_PRESET_TEXT_LEN" val="55"/>
  <p:tag name="KSO_WM_UNIT_TEXT_FILL_FORE_SCHEMECOLOR_INDEX" val="13"/>
  <p:tag name="KSO_WM_UNIT_TEXT_FILL_TYPE" val="1"/>
  <p:tag name="KSO_WM_UNIT_USESOURCEFORMAT_APPLY" val="0"/>
</p:tagLst>
</file>

<file path=ppt/tags/tag2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h_f"/>
  <p:tag name="KSO_WM_UNIT_INDEX" val="1_5_1"/>
  <p:tag name="KSO_WM_UNIT_ID" val="diagram794_4*q_h_f*1_5_1"/>
  <p:tag name="KSO_WM_UNIT_CLEAR" val="1"/>
  <p:tag name="KSO_WM_UNIT_LAYERLEVEL" val="1_1_1"/>
  <p:tag name="KSO_WM_UNIT_VALUE" val="24"/>
  <p:tag name="KSO_WM_UNIT_HIGHLIGHT" val="0"/>
  <p:tag name="KSO_WM_UNIT_COMPATIBLE" val="0"/>
  <p:tag name="KSO_WM_UNIT_PRESET_TEXT_INDEX" val="4"/>
  <p:tag name="KSO_WM_UNIT_PRESET_TEXT_LEN" val="55"/>
  <p:tag name="KSO_WM_UNIT_TEXT_FILL_FORE_SCHEMECOLOR_INDEX" val="13"/>
  <p:tag name="KSO_WM_UNIT_TEXT_FILL_TYPE" val="1"/>
  <p:tag name="KSO_WM_UNIT_USESOURCEFORMAT_APPLY" val="0"/>
</p:tagLst>
</file>

<file path=ppt/tags/tag2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h_f"/>
  <p:tag name="KSO_WM_UNIT_INDEX" val="1_3_1"/>
  <p:tag name="KSO_WM_UNIT_ID" val="diagram794_4*q_h_f*1_3_1"/>
  <p:tag name="KSO_WM_UNIT_CLEAR" val="1"/>
  <p:tag name="KSO_WM_UNIT_LAYERLEVEL" val="1_1_1"/>
  <p:tag name="KSO_WM_UNIT_VALUE" val="24"/>
  <p:tag name="KSO_WM_UNIT_HIGHLIGHT" val="0"/>
  <p:tag name="KSO_WM_UNIT_COMPATIBLE" val="0"/>
  <p:tag name="KSO_WM_UNIT_PRESET_TEXT_INDEX" val="4"/>
  <p:tag name="KSO_WM_UNIT_PRESET_TEXT_LEN" val="55"/>
  <p:tag name="KSO_WM_UNIT_TEXT_FILL_FORE_SCHEMECOLOR_INDEX" val="13"/>
  <p:tag name="KSO_WM_UNIT_TEXT_FILL_TYPE" val="1"/>
  <p:tag name="KSO_WM_UNIT_USESOURCEFORMAT_APPLY" val="0"/>
</p:tagLst>
</file>

<file path=ppt/tags/tag2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794"/>
  <p:tag name="KSO_WM_TAG_VERSION" val="1.0"/>
  <p:tag name="KSO_WM_BEAUTIFY_FLAG" val="#wm#"/>
  <p:tag name="KSO_WM_DIAGRAM_GROUP_CODE" val="q1-1"/>
  <p:tag name="KSO_WM_UNIT_TYPE" val="q_h_f"/>
  <p:tag name="KSO_WM_UNIT_INDEX" val="1_1_1"/>
  <p:tag name="KSO_WM_UNIT_ID" val="diagram794_4*q_h_f*1_1_1"/>
  <p:tag name="KSO_WM_UNIT_CLEAR" val="1"/>
  <p:tag name="KSO_WM_UNIT_LAYERLEVEL" val="1_1_1"/>
  <p:tag name="KSO_WM_UNIT_VALUE" val="24"/>
  <p:tag name="KSO_WM_UNIT_HIGHLIGHT" val="0"/>
  <p:tag name="KSO_WM_UNIT_COMPATIBLE" val="0"/>
  <p:tag name="KSO_WM_UNIT_PRESET_TEXT_INDEX" val="4"/>
  <p:tag name="KSO_WM_UNIT_PRESET_TEXT_LEN" val="55"/>
  <p:tag name="KSO_WM_UNIT_TEXT_FILL_FORE_SCHEMECOLOR_INDEX" val="13"/>
  <p:tag name="KSO_WM_UNIT_TEXT_FILL_TYPE" val="1"/>
  <p:tag name="KSO_WM_UNIT_USESOURCEFORMAT_APPLY" val="0"/>
</p:tagLst>
</file>

<file path=ppt/tags/tag2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10800}"/>
</p:tagLst>
</file>

<file path=ppt/tags/tag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7199}"/>
</p:tagLst>
</file>

<file path=ppt/tags/tag30.xml><?xml version="1.0" encoding="utf-8"?>
<p:tagLst xmlns:a="http://schemas.openxmlformats.org/drawingml/2006/main" xmlns:r="http://schemas.openxmlformats.org/officeDocument/2006/relationships" xmlns:p="http://schemas.openxmlformats.org/presentationml/2006/main">
  <p:tag name="KSO_WM_SLIDE_ITEM_CNT" val="4"/>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49_3*l_h_i*1_1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0"/>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70849_3*l_h_i*1_1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0"/>
</p:tagLst>
</file>

<file path=ppt/tags/tag33.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49_3*l_h_f*1_1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 name="KSO_WM_UNIT_USESOURCEFORMAT_APPLY" val="0"/>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49_3*l_h_i*1_2_1"/>
  <p:tag name="KSO_WM_TEMPLATE_CATEGORY" val="diagram"/>
  <p:tag name="KSO_WM_TEMPLATE_INDEX" val="20170849"/>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0"/>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70849_3*l_h_i*1_2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0"/>
</p:tagLst>
</file>

<file path=ppt/tags/tag36.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49_3*l_h_f*1_2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 name="KSO_WM_UNIT_USESOURCEFORMAT_APPLY" val="0"/>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849_3*l_h_i*1_3_1"/>
  <p:tag name="KSO_WM_TEMPLATE_CATEGORY" val="diagram"/>
  <p:tag name="KSO_WM_TEMPLATE_INDEX" val="20170849"/>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0"/>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70849_3*l_h_i*1_3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0"/>
</p:tagLst>
</file>

<file path=ppt/tags/tag39.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849_3*l_h_f*1_3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 name="KSO_WM_UNIT_USESOURCEFORMAT_APPLY" val="0"/>
</p:tagLst>
</file>

<file path=ppt/tags/tag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7199}"/>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70849_3*l_h_i*1_4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0"/>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170849_3*l_h_i*1_4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0"/>
</p:tagLst>
</file>

<file path=ppt/tags/tag42.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70849_3*l_h_f*1_4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 name="KSO_WM_UNIT_USESOURCEFORMAT_APPLY" val="0"/>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170849_3*l_h_i*1_3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 name="KSO_WM_UNIT_USESOURCEFORMAT_APPLY" val="0"/>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170849_3*l_h_i*1_2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 name="KSO_WM_UNIT_USESOURCEFORMAT_APPLY" val="0"/>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170849_3*l_h_i*1_1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 name="KSO_WM_UNIT_USESOURCEFORMAT_APPLY" val="0"/>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3"/>
  <p:tag name="KSO_WM_UNIT_ID" val="diagram20170849_3*l_h_i*1_4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 name="KSO_WM_UNIT_USESOURCEFORMAT_APPLY" val="0"/>
</p:tagLst>
</file>

<file path=ppt/tags/tag47.xml><?xml version="1.0" encoding="utf-8"?>
<p:tagLst xmlns:a="http://schemas.openxmlformats.org/drawingml/2006/main" xmlns:r="http://schemas.openxmlformats.org/officeDocument/2006/relationships" xmlns:p="http://schemas.openxmlformats.org/presentationml/2006/main">
  <p:tag name="KSO_WM_SLIDE_ITEM_CNT" val="4"/>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05954_3*l_h_i*1_4_1"/>
  <p:tag name="KSO_WM_TEMPLATE_CATEGORY" val="diagram"/>
  <p:tag name="KSO_WM_TEMPLATE_INDEX" val="20205954"/>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0"/>
</p:tagLst>
</file>

<file path=ppt/tags/tag49.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05954_3*l_h_f*1_4_1"/>
  <p:tag name="KSO_WM_TEMPLATE_CATEGORY" val="diagram"/>
  <p:tag name="KSO_WM_TEMPLATE_INDEX" val="20205954"/>
  <p:tag name="KSO_WM_UNIT_LAYERLEVEL" val="1_1_1"/>
  <p:tag name="KSO_WM_TAG_VERSION" val="1.0"/>
  <p:tag name="KSO_WM_BEAUTIFY_FLAG" val="#wm#"/>
  <p:tag name="KSO_WM_UNIT_TEXT_FILL_FORE_SCHEMECOLOR_INDEX" val="13"/>
  <p:tag name="KSO_WM_UNIT_TEXT_FILL_TYPE" val="1"/>
  <p:tag name="KSO_WM_UNIT_USESOURCEFORMAT_APPLY" val="0"/>
</p:tagLst>
</file>

<file path=ppt/tags/tag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7642,&quot;width&quot;:9147}"/>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05954_3*l_h_i*1_4_2"/>
  <p:tag name="KSO_WM_TEMPLATE_CATEGORY" val="diagram"/>
  <p:tag name="KSO_WM_TEMPLATE_INDEX" val="20205954"/>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0"/>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05954_3*l_h_i*1_4_3"/>
  <p:tag name="KSO_WM_TEMPLATE_CATEGORY" val="diagram"/>
  <p:tag name="KSO_WM_TEMPLATE_INDEX" val="20205954"/>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0"/>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05954_3*l_h_i*1_4_4"/>
  <p:tag name="KSO_WM_TEMPLATE_CATEGORY" val="diagram"/>
  <p:tag name="KSO_WM_TEMPLATE_INDEX" val="20205954"/>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 name="KSO_WM_UNIT_USESOURCEFORMAT_APPLY" val="0"/>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05954_3*l_h_i*1_3_1"/>
  <p:tag name="KSO_WM_TEMPLATE_CATEGORY" val="diagram"/>
  <p:tag name="KSO_WM_TEMPLATE_INDEX" val="20205954"/>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0"/>
</p:tagLst>
</file>

<file path=ppt/tags/tag54.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5954_3*l_h_f*1_3_1"/>
  <p:tag name="KSO_WM_TEMPLATE_CATEGORY" val="diagram"/>
  <p:tag name="KSO_WM_TEMPLATE_INDEX" val="20205954"/>
  <p:tag name="KSO_WM_UNIT_LAYERLEVEL" val="1_1_1"/>
  <p:tag name="KSO_WM_TAG_VERSION" val="1.0"/>
  <p:tag name="KSO_WM_BEAUTIFY_FLAG" val="#wm#"/>
  <p:tag name="KSO_WM_UNIT_TEXT_FILL_FORE_SCHEMECOLOR_INDEX" val="13"/>
  <p:tag name="KSO_WM_UNIT_TEXT_FILL_TYPE" val="1"/>
  <p:tag name="KSO_WM_UNIT_USESOURCEFORMAT_APPLY" val="0"/>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5954_3*l_h_i*1_3_2"/>
  <p:tag name="KSO_WM_TEMPLATE_CATEGORY" val="diagram"/>
  <p:tag name="KSO_WM_TEMPLATE_INDEX" val="20205954"/>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0"/>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5954_3*l_h_i*1_3_3"/>
  <p:tag name="KSO_WM_TEMPLATE_CATEGORY" val="diagram"/>
  <p:tag name="KSO_WM_TEMPLATE_INDEX" val="20205954"/>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0"/>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05954_3*l_h_i*1_3_4"/>
  <p:tag name="KSO_WM_TEMPLATE_CATEGORY" val="diagram"/>
  <p:tag name="KSO_WM_TEMPLATE_INDEX" val="20205954"/>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 name="KSO_WM_UNIT_USESOURCEFORMAT_APPLY" val="0"/>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5954_3*l_h_i*1_2_1"/>
  <p:tag name="KSO_WM_TEMPLATE_CATEGORY" val="diagram"/>
  <p:tag name="KSO_WM_TEMPLATE_INDEX" val="20205954"/>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0"/>
</p:tagLst>
</file>

<file path=ppt/tags/tag59.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5954_3*l_h_f*1_2_1"/>
  <p:tag name="KSO_WM_TEMPLATE_CATEGORY" val="diagram"/>
  <p:tag name="KSO_WM_TEMPLATE_INDEX" val="20205954"/>
  <p:tag name="KSO_WM_UNIT_LAYERLEVEL" val="1_1_1"/>
  <p:tag name="KSO_WM_TAG_VERSION" val="1.0"/>
  <p:tag name="KSO_WM_BEAUTIFY_FLAG" val="#wm#"/>
  <p:tag name="KSO_WM_UNIT_TEXT_FILL_FORE_SCHEMECOLOR_INDEX" val="13"/>
  <p:tag name="KSO_WM_UNIT_TEXT_FILL_TYPE" val="1"/>
  <p:tag name="KSO_WM_UNIT_USESOURCEFORMAT_APPLY" val="0"/>
</p:tagLst>
</file>

<file path=ppt/tags/tag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7642,&quot;width&quot;:9147}"/>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5954_3*l_h_i*1_2_2"/>
  <p:tag name="KSO_WM_TEMPLATE_CATEGORY" val="diagram"/>
  <p:tag name="KSO_WM_TEMPLATE_INDEX" val="20205954"/>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0"/>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5954_3*l_h_i*1_2_3"/>
  <p:tag name="KSO_WM_TEMPLATE_CATEGORY" val="diagram"/>
  <p:tag name="KSO_WM_TEMPLATE_INDEX" val="20205954"/>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0"/>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05954_3*l_h_i*1_2_4"/>
  <p:tag name="KSO_WM_TEMPLATE_CATEGORY" val="diagram"/>
  <p:tag name="KSO_WM_TEMPLATE_INDEX" val="20205954"/>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 name="KSO_WM_UNIT_USESOURCEFORMAT_APPLY" val="0"/>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5954_3*l_h_i*1_1_1"/>
  <p:tag name="KSO_WM_TEMPLATE_CATEGORY" val="diagram"/>
  <p:tag name="KSO_WM_TEMPLATE_INDEX" val="20205954"/>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0"/>
</p:tagLst>
</file>

<file path=ppt/tags/tag64.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5954_3*l_h_f*1_1_1"/>
  <p:tag name="KSO_WM_TEMPLATE_CATEGORY" val="diagram"/>
  <p:tag name="KSO_WM_TEMPLATE_INDEX" val="20205954"/>
  <p:tag name="KSO_WM_UNIT_LAYERLEVEL" val="1_1_1"/>
  <p:tag name="KSO_WM_TAG_VERSION" val="1.0"/>
  <p:tag name="KSO_WM_BEAUTIFY_FLAG" val="#wm#"/>
  <p:tag name="KSO_WM_UNIT_TEXT_FILL_FORE_SCHEMECOLOR_INDEX" val="13"/>
  <p:tag name="KSO_WM_UNIT_TEXT_FILL_TYPE" val="1"/>
  <p:tag name="KSO_WM_UNIT_USESOURCEFORMAT_APPLY" val="0"/>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5954_3*l_h_i*1_1_2"/>
  <p:tag name="KSO_WM_TEMPLATE_CATEGORY" val="diagram"/>
  <p:tag name="KSO_WM_TEMPLATE_INDEX" val="2020595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0"/>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05954_3*l_h_i*1_1_3"/>
  <p:tag name="KSO_WM_TEMPLATE_CATEGORY" val="diagram"/>
  <p:tag name="KSO_WM_TEMPLATE_INDEX" val="2020595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0"/>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05954_3*l_h_i*1_1_4"/>
  <p:tag name="KSO_WM_TEMPLATE_CATEGORY" val="diagram"/>
  <p:tag name="KSO_WM_TEMPLATE_INDEX" val="20205954"/>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 name="KSO_WM_UNIT_USESOURCEFORMAT_APPLY" val="0"/>
</p:tagLst>
</file>

<file path=ppt/tags/tag68.xml><?xml version="1.0" encoding="utf-8"?>
<p:tagLst xmlns:a="http://schemas.openxmlformats.org/drawingml/2006/main" xmlns:r="http://schemas.openxmlformats.org/officeDocument/2006/relationships" xmlns:p="http://schemas.openxmlformats.org/presentationml/2006/main">
  <p:tag name="KSO_WM_SLIDE_ITEM_CNT" val="5"/>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70233_4*l_h_i*1_4_1"/>
  <p:tag name="KSO_WM_TEMPLATE_CATEGORY" val="diagram"/>
  <p:tag name="KSO_WM_TEMPLATE_INDEX" val="20170233"/>
  <p:tag name="KSO_WM_UNIT_LAYERLEVEL" val="1_1_1"/>
  <p:tag name="KSO_WM_TAG_VERSION" val="1.0"/>
  <p:tag name="KSO_WM_BEAUTIFY_FLAG" val="#wm#"/>
  <p:tag name="KSO_WM_UNIT_FILL_FORE_SCHEMECOLOR_INDEX" val="8"/>
  <p:tag name="KSO_WM_UNIT_FILL_TYPE" val="1"/>
  <p:tag name="KSO_WM_UNIT_SHADOW_SCHEMECOLOR_INDEX" val="13"/>
  <p:tag name="KSO_WM_UNIT_TEXT_FILL_FORE_SCHEMECOLOR_INDEX" val="2"/>
  <p:tag name="KSO_WM_UNIT_TEXT_FILL_TYPE" val="1"/>
  <p:tag name="KSO_WM_UNIT_USESOURCEFORMAT_APPLY" val="0"/>
</p:tagLst>
</file>

<file path=ppt/tags/tag7.xml><?xml version="1.0" encoding="utf-8"?>
<p:tagLst xmlns:a="http://schemas.openxmlformats.org/drawingml/2006/main" xmlns:r="http://schemas.openxmlformats.org/officeDocument/2006/relationships" xmlns:p="http://schemas.openxmlformats.org/presentationml/2006/main">
  <p:tag name="KSO_WM_UNIT_TABLE_BEAUTIFY" val="smartTable{d9752f93-6ac7-4ca2-9f88-15f1b34bc699}"/>
  <p:tag name="TABLE_RECT" val="102.5*222.642*755*234.4"/>
  <p:tag name="TABLE_EMPHASIZE_COLOR" val="6579300"/>
  <p:tag name="TABLE_ONEKEY_SKIN_IDX" val="0"/>
  <p:tag name="TABLE_SKINIDX" val="-1"/>
  <p:tag name="TABLE_COLORIDX" val="l"/>
</p:tagLst>
</file>

<file path=ppt/tags/tag7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70233_4*l_h_f*1_4_1"/>
  <p:tag name="KSO_WM_TEMPLATE_CATEGORY" val="diagram"/>
  <p:tag name="KSO_WM_TEMPLATE_INDEX" val="20170233"/>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 name="KSO_WM_UNIT_USESOURCEFORMAT_APPLY" val="0"/>
</p:tagLst>
</file>

<file path=ppt/tags/tag71.xml><?xml version="1.0" encoding="utf-8"?>
<p:tagLst xmlns:a="http://schemas.openxmlformats.org/drawingml/2006/main" xmlns:r="http://schemas.openxmlformats.org/officeDocument/2006/relationships" xmlns:p="http://schemas.openxmlformats.org/presentationml/2006/main">
  <p:tag name="KSO_WM_UNIT_VALUE" val="222*222"/>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170233_4*l_h_x*1_4_1"/>
  <p:tag name="KSO_WM_TEMPLATE_CATEGORY" val="diagram"/>
  <p:tag name="KSO_WM_TEMPLATE_INDEX" val="20170233"/>
  <p:tag name="KSO_WM_UNIT_LAYERLEVEL" val="1_1_1"/>
  <p:tag name="KSO_WM_TAG_VERSION" val="1.0"/>
  <p:tag name="KSO_WM_BEAUTIFY_FLAG" val="#wm#"/>
  <p:tag name="KSO_WM_UNIT_USESOURCEFORMAT_APPLY" val="0"/>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233_4*l_h_i*1_2_1"/>
  <p:tag name="KSO_WM_TEMPLATE_CATEGORY" val="diagram"/>
  <p:tag name="KSO_WM_TEMPLATE_INDEX" val="20170233"/>
  <p:tag name="KSO_WM_UNIT_LAYERLEVEL" val="1_1_1"/>
  <p:tag name="KSO_WM_TAG_VERSION" val="1.0"/>
  <p:tag name="KSO_WM_BEAUTIFY_FLAG" val="#wm#"/>
  <p:tag name="KSO_WM_UNIT_FILL_FORE_SCHEMECOLOR_INDEX" val="6"/>
  <p:tag name="KSO_WM_UNIT_FILL_TYPE" val="1"/>
  <p:tag name="KSO_WM_UNIT_SHADOW_SCHEMECOLOR_INDEX" val="13"/>
  <p:tag name="KSO_WM_UNIT_TEXT_FILL_FORE_SCHEMECOLOR_INDEX" val="2"/>
  <p:tag name="KSO_WM_UNIT_TEXT_FILL_TYPE" val="1"/>
  <p:tag name="KSO_WM_UNIT_USESOURCEFORMAT_APPLY" val="0"/>
</p:tagLst>
</file>

<file path=ppt/tags/tag73.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233_4*l_h_f*1_2_1"/>
  <p:tag name="KSO_WM_TEMPLATE_CATEGORY" val="diagram"/>
  <p:tag name="KSO_WM_TEMPLATE_INDEX" val="20170233"/>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 name="KSO_WM_UNIT_USESOURCEFORMAT_APPLY" val="0"/>
</p:tagLst>
</file>

<file path=ppt/tags/tag74.xml><?xml version="1.0" encoding="utf-8"?>
<p:tagLst xmlns:a="http://schemas.openxmlformats.org/drawingml/2006/main" xmlns:r="http://schemas.openxmlformats.org/officeDocument/2006/relationships" xmlns:p="http://schemas.openxmlformats.org/presentationml/2006/main">
  <p:tag name="KSO_WM_UNIT_VALUE" val="209*20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170233_4*l_h_x*1_2_1"/>
  <p:tag name="KSO_WM_TEMPLATE_CATEGORY" val="diagram"/>
  <p:tag name="KSO_WM_TEMPLATE_INDEX" val="20170233"/>
  <p:tag name="KSO_WM_UNIT_LAYERLEVEL" val="1_1_1"/>
  <p:tag name="KSO_WM_TAG_VERSION" val="1.0"/>
  <p:tag name="KSO_WM_BEAUTIFY_FLAG" val="#wm#"/>
  <p:tag name="KSO_WM_UNIT_USESOURCEFORMAT_APPLY" val="0"/>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233_4*l_h_i*1_1_1"/>
  <p:tag name="KSO_WM_TEMPLATE_CATEGORY" val="diagram"/>
  <p:tag name="KSO_WM_TEMPLATE_INDEX" val="20170233"/>
  <p:tag name="KSO_WM_UNIT_LAYERLEVEL" val="1_1_1"/>
  <p:tag name="KSO_WM_TAG_VERSION" val="1.0"/>
  <p:tag name="KSO_WM_BEAUTIFY_FLAG" val="#wm#"/>
  <p:tag name="KSO_WM_UNIT_FILL_FORE_SCHEMECOLOR_INDEX" val="5"/>
  <p:tag name="KSO_WM_UNIT_FILL_TYPE" val="1"/>
  <p:tag name="KSO_WM_UNIT_SHADOW_SCHEMECOLOR_INDEX" val="13"/>
  <p:tag name="KSO_WM_UNIT_TEXT_FILL_FORE_SCHEMECOLOR_INDEX" val="2"/>
  <p:tag name="KSO_WM_UNIT_TEXT_FILL_TYPE" val="1"/>
  <p:tag name="KSO_WM_UNIT_USESOURCEFORMAT_APPLY" val="0"/>
</p:tagLst>
</file>

<file path=ppt/tags/tag76.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233_4*l_h_f*1_1_1"/>
  <p:tag name="KSO_WM_TEMPLATE_CATEGORY" val="diagram"/>
  <p:tag name="KSO_WM_TEMPLATE_INDEX" val="20170233"/>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 name="KSO_WM_UNIT_USESOURCEFORMAT_APPLY" val="0"/>
</p:tagLst>
</file>

<file path=ppt/tags/tag77.xml><?xml version="1.0" encoding="utf-8"?>
<p:tagLst xmlns:a="http://schemas.openxmlformats.org/drawingml/2006/main" xmlns:r="http://schemas.openxmlformats.org/officeDocument/2006/relationships" xmlns:p="http://schemas.openxmlformats.org/presentationml/2006/main">
  <p:tag name="KSO_WM_UNIT_VALUE" val="236*236"/>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170233_4*l_h_x*1_1_1"/>
  <p:tag name="KSO_WM_TEMPLATE_CATEGORY" val="diagram"/>
  <p:tag name="KSO_WM_TEMPLATE_INDEX" val="20170233"/>
  <p:tag name="KSO_WM_UNIT_LAYERLEVEL" val="1_1_1"/>
  <p:tag name="KSO_WM_TAG_VERSION" val="1.0"/>
  <p:tag name="KSO_WM_BEAUTIFY_FLAG" val="#wm#"/>
  <p:tag name="KSO_WM_UNIT_USESOURCEFORMAT_APPLY" val="0"/>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233_4*l_h_i*1_3_1"/>
  <p:tag name="KSO_WM_TEMPLATE_CATEGORY" val="diagram"/>
  <p:tag name="KSO_WM_TEMPLATE_INDEX" val="20170233"/>
  <p:tag name="KSO_WM_UNIT_LAYERLEVEL" val="1_1_1"/>
  <p:tag name="KSO_WM_TAG_VERSION" val="1.0"/>
  <p:tag name="KSO_WM_BEAUTIFY_FLAG" val="#wm#"/>
  <p:tag name="KSO_WM_UNIT_FILL_FORE_SCHEMECOLOR_INDEX" val="7"/>
  <p:tag name="KSO_WM_UNIT_FILL_TYPE" val="1"/>
  <p:tag name="KSO_WM_UNIT_SHADOW_SCHEMECOLOR_INDEX" val="13"/>
  <p:tag name="KSO_WM_UNIT_TEXT_FILL_FORE_SCHEMECOLOR_INDEX" val="2"/>
  <p:tag name="KSO_WM_UNIT_TEXT_FILL_TYPE" val="1"/>
  <p:tag name="KSO_WM_UNIT_USESOURCEFORMAT_APPLY" val="0"/>
</p:tagLst>
</file>

<file path=ppt/tags/tag79.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233_4*l_h_f*1_3_1"/>
  <p:tag name="KSO_WM_TEMPLATE_CATEGORY" val="diagram"/>
  <p:tag name="KSO_WM_TEMPLATE_INDEX" val="20170233"/>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 name="KSO_WM_UNIT_USESOURCEFORMAT_APPLY" val="0"/>
</p:tagLst>
</file>

<file path=ppt/tags/tag8.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7642,&quot;width&quot;:9147}"/>
</p:tagLst>
</file>

<file path=ppt/tags/tag80.xml><?xml version="1.0" encoding="utf-8"?>
<p:tagLst xmlns:a="http://schemas.openxmlformats.org/drawingml/2006/main" xmlns:r="http://schemas.openxmlformats.org/officeDocument/2006/relationships" xmlns:p="http://schemas.openxmlformats.org/presentationml/2006/main">
  <p:tag name="KSO_WM_UNIT_VALUE" val="176*176"/>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170233_4*l_h_x*1_3_1"/>
  <p:tag name="KSO_WM_TEMPLATE_CATEGORY" val="diagram"/>
  <p:tag name="KSO_WM_TEMPLATE_INDEX" val="20170233"/>
  <p:tag name="KSO_WM_UNIT_LAYERLEVEL" val="1_1_1"/>
  <p:tag name="KSO_WM_TAG_VERSION" val="1.0"/>
  <p:tag name="KSO_WM_BEAUTIFY_FLAG" val="#wm#"/>
  <p:tag name="KSO_WM_UNIT_USESOURCEFORMAT_APPLY" val="0"/>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170233_4*l_h_i*1_5_1"/>
  <p:tag name="KSO_WM_TEMPLATE_CATEGORY" val="diagram"/>
  <p:tag name="KSO_WM_TEMPLATE_INDEX" val="20170233"/>
  <p:tag name="KSO_WM_UNIT_LAYERLEVEL" val="1_1_1"/>
  <p:tag name="KSO_WM_TAG_VERSION" val="1.0"/>
  <p:tag name="KSO_WM_BEAUTIFY_FLAG" val="#wm#"/>
  <p:tag name="KSO_WM_UNIT_FILL_FORE_SCHEMECOLOR_INDEX" val="9"/>
  <p:tag name="KSO_WM_UNIT_FILL_TYPE" val="1"/>
  <p:tag name="KSO_WM_UNIT_SHADOW_SCHEMECOLOR_INDEX" val="13"/>
  <p:tag name="KSO_WM_UNIT_TEXT_FILL_FORE_SCHEMECOLOR_INDEX" val="2"/>
  <p:tag name="KSO_WM_UNIT_TEXT_FILL_TYPE" val="1"/>
  <p:tag name="KSO_WM_UNIT_USESOURCEFORMAT_APPLY" val="0"/>
</p:tagLst>
</file>

<file path=ppt/tags/tag82.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170233_4*l_h_f*1_5_1"/>
  <p:tag name="KSO_WM_TEMPLATE_CATEGORY" val="diagram"/>
  <p:tag name="KSO_WM_TEMPLATE_INDEX" val="20170233"/>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 name="KSO_WM_UNIT_USESOURCEFORMAT_APPLY" val="0"/>
</p:tagLst>
</file>

<file path=ppt/tags/tag83.xml><?xml version="1.0" encoding="utf-8"?>
<p:tagLst xmlns:a="http://schemas.openxmlformats.org/drawingml/2006/main" xmlns:r="http://schemas.openxmlformats.org/officeDocument/2006/relationships" xmlns:p="http://schemas.openxmlformats.org/presentationml/2006/main">
  <p:tag name="KSO_WM_UNIT_VALUE" val="176*176"/>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170233_4*l_h_x*1_5_1"/>
  <p:tag name="KSO_WM_TEMPLATE_CATEGORY" val="diagram"/>
  <p:tag name="KSO_WM_TEMPLATE_INDEX" val="20170233"/>
  <p:tag name="KSO_WM_UNIT_LAYERLEVEL" val="1_1_1"/>
  <p:tag name="KSO_WM_TAG_VERSION" val="1.0"/>
  <p:tag name="KSO_WM_BEAUTIFY_FLAG" val="#wm#"/>
  <p:tag name="KSO_WM_UNIT_USESOURCEFORMAT_APPLY" val="0"/>
</p:tagLst>
</file>

<file path=ppt/tags/tag84.xml><?xml version="1.0" encoding="utf-8"?>
<p:tagLst xmlns:a="http://schemas.openxmlformats.org/drawingml/2006/main" xmlns:r="http://schemas.openxmlformats.org/officeDocument/2006/relationships" xmlns:p="http://schemas.openxmlformats.org/presentationml/2006/main">
  <p:tag name="KSO_WM_SLIDE_ITEM_CNT" val="2"/>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5828_1*l_h_i*1_2_1"/>
  <p:tag name="KSO_WM_TEMPLATE_CATEGORY" val="diagram"/>
  <p:tag name="KSO_WM_TEMPLATE_INDEX" val="2020582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0"/>
</p:tagLst>
</file>

<file path=ppt/tags/tag86.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4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5828_1*l_h_f*1_2_1"/>
  <p:tag name="KSO_WM_TEMPLATE_CATEGORY" val="diagram"/>
  <p:tag name="KSO_WM_TEMPLATE_INDEX" val="20205828"/>
  <p:tag name="KSO_WM_UNIT_LAYERLEVEL" val="1_1_1"/>
  <p:tag name="KSO_WM_TAG_VERSION" val="1.0"/>
  <p:tag name="KSO_WM_BEAUTIFY_FLAG" val="#wm#"/>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TEXT_FILL_FORE_SCHEMECOLOR_INDEX" val="13"/>
  <p:tag name="KSO_WM_UNIT_TEXT_FILL_TYPE" val="1"/>
  <p:tag name="KSO_WM_UNIT_USESOURCEFORMAT_APPLY" val="0"/>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5828_1*l_h_i*1_2_3"/>
  <p:tag name="KSO_WM_TEMPLATE_CATEGORY" val="diagram"/>
  <p:tag name="KSO_WM_TEMPLATE_INDEX" val="2020582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0"/>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05828_1*l_h_i*1_2_2"/>
  <p:tag name="KSO_WM_TEMPLATE_CATEGORY" val="diagram"/>
  <p:tag name="KSO_WM_TEMPLATE_INDEX" val="20205828"/>
  <p:tag name="KSO_WM_UNIT_LAYERLEVEL" val="1_1_1"/>
  <p:tag name="KSO_WM_TAG_VERSION" val="1.0"/>
  <p:tag name="KSO_WM_BEAUTIFY_FLAG" val="#wm#"/>
  <p:tag name="KSO_WM_UNIT_TEXT_FILL_FORE_SCHEMECOLOR_INDEX" val="16"/>
  <p:tag name="KSO_WM_UNIT_TEXT_FILL_TYPE" val="1"/>
  <p:tag name="KSO_WM_UNIT_USESOURCEFORMAT_APPLY" val="0"/>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5828_1*l_h_i*1_1_1"/>
  <p:tag name="KSO_WM_TEMPLATE_CATEGORY" val="diagram"/>
  <p:tag name="KSO_WM_TEMPLATE_INDEX" val="2020582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0"/>
</p:tagLst>
</file>

<file path=ppt/tags/tag9.xml><?xml version="1.0" encoding="utf-8"?>
<p:tagLst xmlns:a="http://schemas.openxmlformats.org/drawingml/2006/main" xmlns:r="http://schemas.openxmlformats.org/officeDocument/2006/relationships" xmlns:p="http://schemas.openxmlformats.org/presentationml/2006/main">
  <p:tag name="KSO_WM_UNIT_TABLE_BEAUTIFY" val="smartTable{ef116b48-b036-46cc-b9bc-fb548c86bbd6}"/>
  <p:tag name="TABLE_ENDDRAG_ORIGIN_RECT" val="873*277"/>
  <p:tag name="TABLE_ENDDRAG_RECT" val="48*162*873*277"/>
  <p:tag name="TABLE_RECT" val="17*162.413*926*293.9"/>
  <p:tag name="TABLE_EMPHASIZE_COLOR" val="6579300"/>
  <p:tag name="TABLE_ONEKEY_SKIN_IDX" val="0"/>
  <p:tag name="TABLE_SKINIDX" val="-1"/>
  <p:tag name="TABLE_COLORIDX" val="l"/>
</p:tagLst>
</file>

<file path=ppt/tags/tag9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4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5828_1*l_h_f*1_1_1"/>
  <p:tag name="KSO_WM_TEMPLATE_CATEGORY" val="diagram"/>
  <p:tag name="KSO_WM_TEMPLATE_INDEX" val="20205828"/>
  <p:tag name="KSO_WM_UNIT_LAYERLEVEL" val="1_1_1"/>
  <p:tag name="KSO_WM_TAG_VERSION" val="1.0"/>
  <p:tag name="KSO_WM_BEAUTIFY_FLAG" val="#wm#"/>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TEXT_FILL_FORE_SCHEMECOLOR_INDEX" val="13"/>
  <p:tag name="KSO_WM_UNIT_TEXT_FILL_TYPE" val="1"/>
  <p:tag name="KSO_WM_UNIT_USESOURCEFORMAT_APPLY" val="0"/>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05828_1*l_h_i*1_1_3"/>
  <p:tag name="KSO_WM_TEMPLATE_CATEGORY" val="diagram"/>
  <p:tag name="KSO_WM_TEMPLATE_INDEX" val="2020582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0"/>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05828_1*l_h_i*1_1_2"/>
  <p:tag name="KSO_WM_TEMPLATE_CATEGORY" val="diagram"/>
  <p:tag name="KSO_WM_TEMPLATE_INDEX" val="20205828"/>
  <p:tag name="KSO_WM_UNIT_LAYERLEVEL" val="1_1_1"/>
  <p:tag name="KSO_WM_TAG_VERSION" val="1.0"/>
  <p:tag name="KSO_WM_BEAUTIFY_FLAG" val="#wm#"/>
  <p:tag name="KSO_WM_UNIT_TEXT_FILL_FORE_SCHEMECOLOR_INDEX" val="16"/>
  <p:tag name="KSO_WM_UNIT_TEXT_FILL_TYPE" val="1"/>
  <p:tag name="KSO_WM_UNIT_USESOURCEFORMAT_APPLY" val="0"/>
</p:tagLst>
</file>

<file path=ppt/tags/tag93.xml><?xml version="1.0" encoding="utf-8"?>
<p:tagLst xmlns:a="http://schemas.openxmlformats.org/drawingml/2006/main" xmlns:r="http://schemas.openxmlformats.org/officeDocument/2006/relationships" xmlns:p="http://schemas.openxmlformats.org/presentationml/2006/main">
  <p:tag name="KSO_WM_SLIDE_ITEM_CNT" val="4"/>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m_i"/>
  <p:tag name="KSO_WM_UNIT_INDEX" val="1_1"/>
  <p:tag name="KSO_WM_UNIT_ID" val="diagram726_4*m_i*1_1"/>
  <p:tag name="KSO_WM_TEMPLATE_CATEGORY" val="diagram"/>
  <p:tag name="KSO_WM_TEMPLATE_INDEX" val="726"/>
  <p:tag name="KSO_WM_UNIT_LAYERLEVEL" val="1_1"/>
  <p:tag name="KSO_WM_TAG_VERSION" val="1.0"/>
  <p:tag name="KSO_WM_BEAUTIFY_FLAG" val="#wm#"/>
  <p:tag name="KSO_WM_DIAGRAM_GROUP_CODE" val="m1-1"/>
  <p:tag name="KSO_WM_UNIT_LINE_FORE_SCHEMECOLOR_INDEX" val="6"/>
  <p:tag name="KSO_WM_UNIT_LINE_FILL_TYPE" val="2"/>
  <p:tag name="KSO_WM_UNIT_USESOURCEFORMAT_APPLY" val="0"/>
</p:tagLst>
</file>

<file path=ppt/tags/tag95.xml><?xml version="1.0" encoding="utf-8"?>
<p:tagLst xmlns:a="http://schemas.openxmlformats.org/drawingml/2006/main" xmlns:r="http://schemas.openxmlformats.org/officeDocument/2006/relationships"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m_h_i"/>
  <p:tag name="KSO_WM_UNIT_INDEX" val="1_1_2"/>
  <p:tag name="KSO_WM_UNIT_ID" val="diagram726_4*m_h_i*1_1_2"/>
  <p:tag name="KSO_WM_TEMPLATE_CATEGORY" val="diagram"/>
  <p:tag name="KSO_WM_TEMPLATE_INDEX" val="726"/>
  <p:tag name="KSO_WM_UNIT_LAYERLEVEL" val="1_1_1"/>
  <p:tag name="KSO_WM_TAG_VERSION" val="1.0"/>
  <p:tag name="KSO_WM_BEAUTIFY_FLAG" val="#wm#"/>
  <p:tag name="KSO_WM_DIAGRAM_GROUP_CODE" val="m1-1"/>
  <p:tag name="KSO_WM_UNIT_FILL_FORE_SCHEMECOLOR_INDEX" val="5"/>
  <p:tag name="KSO_WM_UNIT_FILL_TYPE" val="1"/>
  <p:tag name="KSO_WM_UNIT_TEXT_FILL_FORE_SCHEMECOLOR_INDEX" val="2"/>
  <p:tag name="KSO_WM_UNIT_TEXT_FILL_TYPE" val="1"/>
  <p:tag name="KSO_WM_UNIT_USESOURCEFORMAT_APPLY" val="0"/>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m_h_i"/>
  <p:tag name="KSO_WM_UNIT_INDEX" val="1_1_3"/>
  <p:tag name="KSO_WM_UNIT_ID" val="diagram726_4*m_h_i*1_1_3"/>
  <p:tag name="KSO_WM_TEMPLATE_CATEGORY" val="diagram"/>
  <p:tag name="KSO_WM_TEMPLATE_INDEX" val="726"/>
  <p:tag name="KSO_WM_UNIT_LAYERLEVEL" val="1_1_1"/>
  <p:tag name="KSO_WM_TAG_VERSION" val="1.0"/>
  <p:tag name="KSO_WM_BEAUTIFY_FLAG" val="#wm#"/>
  <p:tag name="KSO_WM_DIAGRAM_GROUP_CODE" val="m1-1"/>
  <p:tag name="KSO_WM_UNIT_FILL_FORE_SCHEMECOLOR_INDEX" val="5"/>
  <p:tag name="KSO_WM_UNIT_FILL_TYPE" val="1"/>
  <p:tag name="KSO_WM_UNIT_TEXT_FILL_FORE_SCHEMECOLOR_INDEX" val="2"/>
  <p:tag name="KSO_WM_UNIT_TEXT_FILL_TYPE" val="1"/>
  <p:tag name="KSO_WM_UNIT_USESOURCEFORMAT_APPLY" val="0"/>
</p:tagLst>
</file>

<file path=ppt/tags/tag97.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
  <p:tag name="KSO_WM_UNIT_NOCLEAR" val="0"/>
  <p:tag name="KSO_WM_UNIT_VALUE" val="36"/>
  <p:tag name="KSO_WM_UNIT_HIGHLIGHT" val="0"/>
  <p:tag name="KSO_WM_UNIT_COMPATIBLE" val="0"/>
  <p:tag name="KSO_WM_UNIT_DIAGRAM_ISNUMVISUAL" val="0"/>
  <p:tag name="KSO_WM_UNIT_DIAGRAM_ISREFERUNIT" val="0"/>
  <p:tag name="KSO_WM_UNIT_TYPE" val="m_h_f"/>
  <p:tag name="KSO_WM_UNIT_INDEX" val="1_1_1"/>
  <p:tag name="KSO_WM_UNIT_ID" val="diagram726_4*m_h_f*1_1_1"/>
  <p:tag name="KSO_WM_TEMPLATE_CATEGORY" val="diagram"/>
  <p:tag name="KSO_WM_TEMPLATE_INDEX" val="726"/>
  <p:tag name="KSO_WM_UNIT_LAYERLEVEL" val="1_1_1"/>
  <p:tag name="KSO_WM_TAG_VERSION" val="1.0"/>
  <p:tag name="KSO_WM_BEAUTIFY_FLAG" val="#wm#"/>
  <p:tag name="KSO_WM_DIAGRAM_GROUP_CODE" val="m1-1"/>
  <p:tag name="KSO_WM_UNIT_TEXT_FILL_FORE_SCHEMECOLOR_INDEX" val="14"/>
  <p:tag name="KSO_WM_UNIT_TEXT_FILL_TYPE" val="1"/>
  <p:tag name="KSO_WM_UNIT_USESOURCEFORMAT_APPLY" val="0"/>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m_h_i"/>
  <p:tag name="KSO_WM_UNIT_INDEX" val="1_1_1"/>
  <p:tag name="KSO_WM_UNIT_ID" val="diagram726_4*m_h_i*1_1_1"/>
  <p:tag name="KSO_WM_TEMPLATE_CATEGORY" val="diagram"/>
  <p:tag name="KSO_WM_TEMPLATE_INDEX" val="726"/>
  <p:tag name="KSO_WM_UNIT_LAYERLEVEL" val="1_1_1"/>
  <p:tag name="KSO_WM_TAG_VERSION" val="1.0"/>
  <p:tag name="KSO_WM_BEAUTIFY_FLAG" val="#wm#"/>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0"/>
</p:tagLst>
</file>

<file path=ppt/tags/tag99.xml><?xml version="1.0" encoding="utf-8"?>
<p:tagLst xmlns:a="http://schemas.openxmlformats.org/drawingml/2006/main" xmlns:r="http://schemas.openxmlformats.org/officeDocument/2006/relationships"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m_h_i"/>
  <p:tag name="KSO_WM_UNIT_INDEX" val="1_3_2"/>
  <p:tag name="KSO_WM_UNIT_ID" val="diagram726_4*m_h_i*1_3_2"/>
  <p:tag name="KSO_WM_TEMPLATE_CATEGORY" val="diagram"/>
  <p:tag name="KSO_WM_TEMPLATE_INDEX" val="726"/>
  <p:tag name="KSO_WM_UNIT_LAYERLEVEL" val="1_1_1"/>
  <p:tag name="KSO_WM_TAG_VERSION" val="1.0"/>
  <p:tag name="KSO_WM_BEAUTIFY_FLAG" val="#wm#"/>
  <p:tag name="KSO_WM_DIAGRAM_GROUP_CODE" val="m1-1"/>
  <p:tag name="KSO_WM_UNIT_FILL_FORE_SCHEMECOLOR_INDEX" val="6"/>
  <p:tag name="KSO_WM_UNIT_FILL_TYPE" val="1"/>
  <p:tag name="KSO_WM_UNIT_TEXT_FILL_FORE_SCHEMECOLOR_INDEX" val="2"/>
  <p:tag name="KSO_WM_UNIT_TEXT_FILL_TYPE" val="1"/>
  <p:tag name="KSO_WM_UNIT_USESOURCEFORMAT_APPLY" val="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wexfo0v">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8632</Words>
  <Application>Microsoft Office PowerPoint</Application>
  <PresentationFormat>宽屏</PresentationFormat>
  <Paragraphs>767</Paragraphs>
  <Slides>78</Slides>
  <Notes>78</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78</vt:i4>
      </vt:variant>
    </vt:vector>
  </HeadingPairs>
  <TitlesOfParts>
    <vt:vector size="89" baseType="lpstr">
      <vt:lpstr>Meiryo</vt:lpstr>
      <vt:lpstr>等线</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99</cp:revision>
  <dcterms:created xsi:type="dcterms:W3CDTF">2022-08-17T01:58:00Z</dcterms:created>
  <dcterms:modified xsi:type="dcterms:W3CDTF">2022-10-26T00:57:03Z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AEA51E9FD7E24F58BACBB8A9FE4130AA</vt:lpwstr>
  </property>
  <property fmtid="{D5CDD505-2E9C-101B-9397-08002B2CF9AE}" pid="3" name="KSOProductBuildVer">
    <vt:lpwstr>2052-11.1.0.12302</vt:lpwstr>
  </property>
</Properties>
</file>