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26"/>
  </p:notesMasterIdLst>
  <p:sldIdLst>
    <p:sldId id="257" r:id="rId4"/>
    <p:sldId id="258" r:id="rId5"/>
    <p:sldId id="259" r:id="rId6"/>
    <p:sldId id="260" r:id="rId7"/>
    <p:sldId id="261" r:id="rId8"/>
    <p:sldId id="262" r:id="rId9"/>
    <p:sldId id="263" r:id="rId10"/>
    <p:sldId id="264" r:id="rId11"/>
    <p:sldId id="280" r:id="rId12"/>
    <p:sldId id="281" r:id="rId13"/>
    <p:sldId id="282" r:id="rId14"/>
    <p:sldId id="283" r:id="rId15"/>
    <p:sldId id="284" r:id="rId16"/>
    <p:sldId id="285" r:id="rId17"/>
    <p:sldId id="286" r:id="rId18"/>
    <p:sldId id="288" r:id="rId19"/>
    <p:sldId id="265" r:id="rId20"/>
    <p:sldId id="266" r:id="rId21"/>
    <p:sldId id="287" r:id="rId22"/>
    <p:sldId id="269" r:id="rId23"/>
    <p:sldId id="267" r:id="rId24"/>
    <p:sldId id="289"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4020" userDrawn="1">
          <p15:clr>
            <a:srgbClr val="A4A3A4"/>
          </p15:clr>
        </p15:guide>
        <p15:guide id="4" orient="horz" pos="300" userDrawn="1">
          <p15:clr>
            <a:srgbClr val="A4A3A4"/>
          </p15:clr>
        </p15:guide>
        <p15:guide id="5" pos="302" userDrawn="1">
          <p15:clr>
            <a:srgbClr val="A4A3A4"/>
          </p15:clr>
        </p15:guide>
        <p15:guide id="6" pos="7378" userDrawn="1">
          <p15:clr>
            <a:srgbClr val="A4A3A4"/>
          </p15:clr>
        </p15:guide>
        <p15:guide id="7" pos="665" userDrawn="1">
          <p15:clr>
            <a:srgbClr val="A4A3A4"/>
          </p15:clr>
        </p15:guide>
        <p15:guide id="8" pos="701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536E"/>
    <a:srgbClr val="152D45"/>
    <a:srgbClr val="9AC4D5"/>
    <a:srgbClr val="20637D"/>
    <a:srgbClr val="2E6CA4"/>
    <a:srgbClr val="B0E1F5"/>
    <a:srgbClr val="213242"/>
    <a:srgbClr val="101A24"/>
    <a:srgbClr val="01000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6" autoAdjust="0"/>
    <p:restoredTop sz="96314" autoAdjust="0"/>
  </p:normalViewPr>
  <p:slideViewPr>
    <p:cSldViewPr snapToGrid="0" showGuides="1">
      <p:cViewPr varScale="1">
        <p:scale>
          <a:sx n="108" d="100"/>
          <a:sy n="108" d="100"/>
        </p:scale>
        <p:origin x="708" y="114"/>
      </p:cViewPr>
      <p:guideLst>
        <p:guide orient="horz" pos="2160"/>
        <p:guide pos="3840"/>
        <p:guide orient="horz" pos="4020"/>
        <p:guide orient="horz" pos="300"/>
        <p:guide pos="302"/>
        <p:guide pos="7378"/>
        <p:guide pos="665"/>
        <p:guide pos="701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A0E2FB-1C18-4D53-96A3-EA3DE50A5C6F}" type="datetimeFigureOut">
              <a:rPr lang="zh-CN" altLang="en-US" smtClean="0"/>
              <a:t>2022/10/26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DF08AA-B44F-408D-8FC8-60BE87DA6F52}" type="slidenum">
              <a:rPr lang="zh-CN" altLang="en-US" smtClean="0"/>
              <a:t>‹#›</a:t>
            </a:fld>
            <a:endParaRPr lang="zh-CN" altLang="en-US"/>
          </a:p>
        </p:txBody>
      </p:sp>
    </p:spTree>
    <p:extLst>
      <p:ext uri="{BB962C8B-B14F-4D97-AF65-F5344CB8AC3E}">
        <p14:creationId xmlns:p14="http://schemas.microsoft.com/office/powerpoint/2010/main" val="13274990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14DF08AA-B44F-408D-8FC8-60BE87DA6F52}" type="slidenum">
              <a:rPr lang="zh-CN" altLang="en-US" smtClean="0"/>
              <a:t>11</a:t>
            </a:fld>
            <a:endParaRPr lang="zh-CN" altLang="en-US"/>
          </a:p>
        </p:txBody>
      </p:sp>
    </p:spTree>
    <p:extLst>
      <p:ext uri="{BB962C8B-B14F-4D97-AF65-F5344CB8AC3E}">
        <p14:creationId xmlns:p14="http://schemas.microsoft.com/office/powerpoint/2010/main" val="1006931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07220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BECE01A-6ACC-4469-A914-6F1DC79BC61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D2F8B4B8-9BEA-4F9A-9616-63A07ED2DD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7F2CBF43-07CA-4360-B8B6-3DFAA73F9640}"/>
              </a:ext>
            </a:extLst>
          </p:cNvPr>
          <p:cNvSpPr>
            <a:spLocks noGrp="1"/>
          </p:cNvSpPr>
          <p:nvPr>
            <p:ph type="dt" sz="half" idx="10"/>
          </p:nvPr>
        </p:nvSpPr>
        <p:spPr/>
        <p:txBody>
          <a:bodyPr/>
          <a:lstStyle/>
          <a:p>
            <a:fld id="{EA746F72-0339-4690-9F65-5C66D8E3145A}" type="datetimeFigureOut">
              <a:rPr lang="zh-CN" altLang="en-US" smtClean="0"/>
              <a:t>2022/10/26</a:t>
            </a:fld>
            <a:endParaRPr lang="zh-CN" altLang="en-US"/>
          </a:p>
        </p:txBody>
      </p:sp>
      <p:sp>
        <p:nvSpPr>
          <p:cNvPr id="5" name="页脚占位符 4">
            <a:extLst>
              <a:ext uri="{FF2B5EF4-FFF2-40B4-BE49-F238E27FC236}">
                <a16:creationId xmlns:a16="http://schemas.microsoft.com/office/drawing/2014/main" xmlns="" id="{9A756C34-0C6F-4A28-B9D8-F5AD6FF9DC8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D94A30C-B130-444F-AEFF-3C8B6A45FB37}"/>
              </a:ext>
            </a:extLst>
          </p:cNvPr>
          <p:cNvSpPr>
            <a:spLocks noGrp="1"/>
          </p:cNvSpPr>
          <p:nvPr>
            <p:ph type="sldNum" sz="quarter" idx="12"/>
          </p:nvPr>
        </p:nvSpPr>
        <p:spPr/>
        <p:txBody>
          <a:bodyPr/>
          <a:lstStyle/>
          <a:p>
            <a:fld id="{E89CD36E-1DED-4C04-A268-8CB096AC4E8A}" type="slidenum">
              <a:rPr lang="zh-CN" altLang="en-US" smtClean="0"/>
              <a:t>‹#›</a:t>
            </a:fld>
            <a:endParaRPr lang="zh-CN" altLang="en-US"/>
          </a:p>
        </p:txBody>
      </p:sp>
    </p:spTree>
    <p:extLst>
      <p:ext uri="{BB962C8B-B14F-4D97-AF65-F5344CB8AC3E}">
        <p14:creationId xmlns:p14="http://schemas.microsoft.com/office/powerpoint/2010/main" val="571818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D2DC1D6-5AE1-4095-BE40-C205C1DBE3B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B05501C5-8C08-45A1-B165-B6459FBB50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5AA4D49C-51BA-4D82-9F11-5B9BAD4B9F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F85BECAD-342C-4E4C-AF75-2AE6ED9CAAD1}"/>
              </a:ext>
            </a:extLst>
          </p:cNvPr>
          <p:cNvSpPr>
            <a:spLocks noGrp="1"/>
          </p:cNvSpPr>
          <p:nvPr>
            <p:ph type="dt" sz="half" idx="10"/>
          </p:nvPr>
        </p:nvSpPr>
        <p:spPr/>
        <p:txBody>
          <a:bodyPr/>
          <a:lstStyle/>
          <a:p>
            <a:fld id="{EA746F72-0339-4690-9F65-5C66D8E3145A}" type="datetimeFigureOut">
              <a:rPr lang="zh-CN" altLang="en-US" smtClean="0"/>
              <a:t>2022/10/26</a:t>
            </a:fld>
            <a:endParaRPr lang="zh-CN" altLang="en-US"/>
          </a:p>
        </p:txBody>
      </p:sp>
      <p:sp>
        <p:nvSpPr>
          <p:cNvPr id="6" name="页脚占位符 5">
            <a:extLst>
              <a:ext uri="{FF2B5EF4-FFF2-40B4-BE49-F238E27FC236}">
                <a16:creationId xmlns:a16="http://schemas.microsoft.com/office/drawing/2014/main" xmlns="" id="{B30D4063-ADDF-48B8-9990-9EA44F43C8C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40229D70-EE31-4CFF-B218-97F713989831}"/>
              </a:ext>
            </a:extLst>
          </p:cNvPr>
          <p:cNvSpPr>
            <a:spLocks noGrp="1"/>
          </p:cNvSpPr>
          <p:nvPr>
            <p:ph type="sldNum" sz="quarter" idx="12"/>
          </p:nvPr>
        </p:nvSpPr>
        <p:spPr/>
        <p:txBody>
          <a:bodyPr/>
          <a:lstStyle/>
          <a:p>
            <a:fld id="{E89CD36E-1DED-4C04-A268-8CB096AC4E8A}" type="slidenum">
              <a:rPr lang="zh-CN" altLang="en-US" smtClean="0"/>
              <a:t>‹#›</a:t>
            </a:fld>
            <a:endParaRPr lang="zh-CN" altLang="en-US"/>
          </a:p>
        </p:txBody>
      </p:sp>
    </p:spTree>
    <p:extLst>
      <p:ext uri="{BB962C8B-B14F-4D97-AF65-F5344CB8AC3E}">
        <p14:creationId xmlns:p14="http://schemas.microsoft.com/office/powerpoint/2010/main" val="3369910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83856DF-E3CD-4D79-AFD5-9683DD8DE600}"/>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A2BA7D02-BFFE-432E-8077-E6FA5199A256}"/>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C04196F5-1FDC-4320-9CAF-4C8E4279AB6C}"/>
              </a:ext>
            </a:extLst>
          </p:cNvPr>
          <p:cNvSpPr>
            <a:spLocks noGrp="1"/>
          </p:cNvSpPr>
          <p:nvPr>
            <p:ph type="dt" sz="half" idx="10"/>
          </p:nvPr>
        </p:nvSpPr>
        <p:spPr/>
        <p:txBody>
          <a:bodyPr/>
          <a:lstStyle/>
          <a:p>
            <a:fld id="{EA746F72-0339-4690-9F65-5C66D8E3145A}" type="datetimeFigureOut">
              <a:rPr lang="zh-CN" altLang="en-US" smtClean="0"/>
              <a:t>2022/10/26</a:t>
            </a:fld>
            <a:endParaRPr lang="zh-CN" altLang="en-US"/>
          </a:p>
        </p:txBody>
      </p:sp>
      <p:sp>
        <p:nvSpPr>
          <p:cNvPr id="5" name="页脚占位符 4">
            <a:extLst>
              <a:ext uri="{FF2B5EF4-FFF2-40B4-BE49-F238E27FC236}">
                <a16:creationId xmlns:a16="http://schemas.microsoft.com/office/drawing/2014/main" xmlns="" id="{38E8E2C7-308F-4EC7-A412-EC159CF67C4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586B9F3-E19A-4E5F-A5BE-90EE0881A71D}"/>
              </a:ext>
            </a:extLst>
          </p:cNvPr>
          <p:cNvSpPr>
            <a:spLocks noGrp="1"/>
          </p:cNvSpPr>
          <p:nvPr>
            <p:ph type="sldNum" sz="quarter" idx="12"/>
          </p:nvPr>
        </p:nvSpPr>
        <p:spPr/>
        <p:txBody>
          <a:bodyPr/>
          <a:lstStyle/>
          <a:p>
            <a:fld id="{E89CD36E-1DED-4C04-A268-8CB096AC4E8A}" type="slidenum">
              <a:rPr lang="zh-CN" altLang="en-US" smtClean="0"/>
              <a:t>‹#›</a:t>
            </a:fld>
            <a:endParaRPr lang="zh-CN" altLang="en-US"/>
          </a:p>
        </p:txBody>
      </p:sp>
    </p:spTree>
    <p:extLst>
      <p:ext uri="{BB962C8B-B14F-4D97-AF65-F5344CB8AC3E}">
        <p14:creationId xmlns:p14="http://schemas.microsoft.com/office/powerpoint/2010/main" val="28714589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4DB2BA8F-2A34-48A8-A617-19011883CC9D}"/>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1F729556-8FD3-47C3-A03E-506810464D7B}"/>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D3232367-066D-4419-862D-08C5E71FF5FA}"/>
              </a:ext>
            </a:extLst>
          </p:cNvPr>
          <p:cNvSpPr>
            <a:spLocks noGrp="1"/>
          </p:cNvSpPr>
          <p:nvPr>
            <p:ph type="dt" sz="half" idx="10"/>
          </p:nvPr>
        </p:nvSpPr>
        <p:spPr/>
        <p:txBody>
          <a:bodyPr/>
          <a:lstStyle/>
          <a:p>
            <a:fld id="{EA746F72-0339-4690-9F65-5C66D8E3145A}" type="datetimeFigureOut">
              <a:rPr lang="zh-CN" altLang="en-US" smtClean="0"/>
              <a:t>2022/10/26</a:t>
            </a:fld>
            <a:endParaRPr lang="zh-CN" altLang="en-US"/>
          </a:p>
        </p:txBody>
      </p:sp>
      <p:sp>
        <p:nvSpPr>
          <p:cNvPr id="5" name="页脚占位符 4">
            <a:extLst>
              <a:ext uri="{FF2B5EF4-FFF2-40B4-BE49-F238E27FC236}">
                <a16:creationId xmlns:a16="http://schemas.microsoft.com/office/drawing/2014/main" xmlns="" id="{4E2BC7AB-B8B6-43A1-90CE-C6B00756D80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EB72FDC-4757-4BBA-833C-B13275F93AAC}"/>
              </a:ext>
            </a:extLst>
          </p:cNvPr>
          <p:cNvSpPr>
            <a:spLocks noGrp="1"/>
          </p:cNvSpPr>
          <p:nvPr>
            <p:ph type="sldNum" sz="quarter" idx="12"/>
          </p:nvPr>
        </p:nvSpPr>
        <p:spPr/>
        <p:txBody>
          <a:bodyPr/>
          <a:lstStyle/>
          <a:p>
            <a:fld id="{E89CD36E-1DED-4C04-A268-8CB096AC4E8A}" type="slidenum">
              <a:rPr lang="zh-CN" altLang="en-US" smtClean="0"/>
              <a:t>‹#›</a:t>
            </a:fld>
            <a:endParaRPr lang="zh-CN" altLang="en-US"/>
          </a:p>
        </p:txBody>
      </p:sp>
    </p:spTree>
    <p:extLst>
      <p:ext uri="{BB962C8B-B14F-4D97-AF65-F5344CB8AC3E}">
        <p14:creationId xmlns:p14="http://schemas.microsoft.com/office/powerpoint/2010/main" val="13106009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2022/10/26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8885122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2022/10/26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8717995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8384079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69194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59195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44753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3829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9E68666-7D0C-45D4-A2D4-8BD591CF16E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3F290CA0-5615-44C5-A4B6-8519A61C9687}"/>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CB814685-0032-4757-BA87-DE47ED46E55E}"/>
              </a:ext>
            </a:extLst>
          </p:cNvPr>
          <p:cNvSpPr>
            <a:spLocks noGrp="1"/>
          </p:cNvSpPr>
          <p:nvPr>
            <p:ph type="dt" sz="half" idx="10"/>
          </p:nvPr>
        </p:nvSpPr>
        <p:spPr/>
        <p:txBody>
          <a:bodyPr/>
          <a:lstStyle/>
          <a:p>
            <a:fld id="{EA746F72-0339-4690-9F65-5C66D8E3145A}" type="datetimeFigureOut">
              <a:rPr lang="zh-CN" altLang="en-US" smtClean="0"/>
              <a:t>2022/10/26</a:t>
            </a:fld>
            <a:endParaRPr lang="zh-CN" altLang="en-US"/>
          </a:p>
        </p:txBody>
      </p:sp>
      <p:sp>
        <p:nvSpPr>
          <p:cNvPr id="5" name="页脚占位符 4">
            <a:extLst>
              <a:ext uri="{FF2B5EF4-FFF2-40B4-BE49-F238E27FC236}">
                <a16:creationId xmlns:a16="http://schemas.microsoft.com/office/drawing/2014/main" xmlns="" id="{F69E6662-AF49-4E4A-9533-B64E5A8101A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DE714C7-C5AF-4D1D-8621-EE766155043D}"/>
              </a:ext>
            </a:extLst>
          </p:cNvPr>
          <p:cNvSpPr>
            <a:spLocks noGrp="1"/>
          </p:cNvSpPr>
          <p:nvPr>
            <p:ph type="sldNum" sz="quarter" idx="12"/>
          </p:nvPr>
        </p:nvSpPr>
        <p:spPr/>
        <p:txBody>
          <a:bodyPr/>
          <a:lstStyle/>
          <a:p>
            <a:fld id="{E89CD36E-1DED-4C04-A268-8CB096AC4E8A}" type="slidenum">
              <a:rPr lang="zh-CN" altLang="en-US" smtClean="0"/>
              <a:t>‹#›</a:t>
            </a:fld>
            <a:endParaRPr lang="zh-CN" altLang="en-US"/>
          </a:p>
        </p:txBody>
      </p:sp>
    </p:spTree>
    <p:extLst>
      <p:ext uri="{BB962C8B-B14F-4D97-AF65-F5344CB8AC3E}">
        <p14:creationId xmlns:p14="http://schemas.microsoft.com/office/powerpoint/2010/main" val="18660250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56484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77652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63762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89424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71613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49510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1387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67B1A7D-61C2-4F0B-9E6C-6AF767CF7625}"/>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6E12F057-A477-4FCD-897A-D4BD52888C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C6862339-0767-4BB2-AB57-02CA17553A6E}"/>
              </a:ext>
            </a:extLst>
          </p:cNvPr>
          <p:cNvSpPr>
            <a:spLocks noGrp="1"/>
          </p:cNvSpPr>
          <p:nvPr>
            <p:ph type="dt" sz="half" idx="10"/>
          </p:nvPr>
        </p:nvSpPr>
        <p:spPr/>
        <p:txBody>
          <a:bodyPr/>
          <a:lstStyle/>
          <a:p>
            <a:fld id="{EA746F72-0339-4690-9F65-5C66D8E3145A}" type="datetimeFigureOut">
              <a:rPr lang="zh-CN" altLang="en-US" smtClean="0"/>
              <a:t>2022/10/26</a:t>
            </a:fld>
            <a:endParaRPr lang="zh-CN" altLang="en-US"/>
          </a:p>
        </p:txBody>
      </p:sp>
      <p:sp>
        <p:nvSpPr>
          <p:cNvPr id="5" name="页脚占位符 4">
            <a:extLst>
              <a:ext uri="{FF2B5EF4-FFF2-40B4-BE49-F238E27FC236}">
                <a16:creationId xmlns:a16="http://schemas.microsoft.com/office/drawing/2014/main" xmlns="" id="{3684B111-AB65-42C1-BD4B-BF79B14D632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71F8D72-EE20-43B7-80AB-F58B6345E369}"/>
              </a:ext>
            </a:extLst>
          </p:cNvPr>
          <p:cNvSpPr>
            <a:spLocks noGrp="1"/>
          </p:cNvSpPr>
          <p:nvPr>
            <p:ph type="sldNum" sz="quarter" idx="12"/>
          </p:nvPr>
        </p:nvSpPr>
        <p:spPr/>
        <p:txBody>
          <a:bodyPr/>
          <a:lstStyle/>
          <a:p>
            <a:fld id="{E89CD36E-1DED-4C04-A268-8CB096AC4E8A}" type="slidenum">
              <a:rPr lang="zh-CN" altLang="en-US" smtClean="0"/>
              <a:t>‹#›</a:t>
            </a:fld>
            <a:endParaRPr lang="zh-CN" altLang="en-US"/>
          </a:p>
        </p:txBody>
      </p:sp>
    </p:spTree>
    <p:extLst>
      <p:ext uri="{BB962C8B-B14F-4D97-AF65-F5344CB8AC3E}">
        <p14:creationId xmlns:p14="http://schemas.microsoft.com/office/powerpoint/2010/main" val="624656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F72C5B-D428-48E3-AEFD-0413D2E2066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BE15BCEA-0AEB-4614-89AF-E4A1603D0DE3}"/>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3A4852DA-49A9-4DE7-A4A2-2833C77092F5}"/>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13072219-2373-40A7-91B6-98E3877D922E}"/>
              </a:ext>
            </a:extLst>
          </p:cNvPr>
          <p:cNvSpPr>
            <a:spLocks noGrp="1"/>
          </p:cNvSpPr>
          <p:nvPr>
            <p:ph type="dt" sz="half" idx="10"/>
          </p:nvPr>
        </p:nvSpPr>
        <p:spPr/>
        <p:txBody>
          <a:bodyPr/>
          <a:lstStyle/>
          <a:p>
            <a:fld id="{EA746F72-0339-4690-9F65-5C66D8E3145A}" type="datetimeFigureOut">
              <a:rPr lang="zh-CN" altLang="en-US" smtClean="0"/>
              <a:t>2022/10/26</a:t>
            </a:fld>
            <a:endParaRPr lang="zh-CN" altLang="en-US"/>
          </a:p>
        </p:txBody>
      </p:sp>
      <p:sp>
        <p:nvSpPr>
          <p:cNvPr id="6" name="页脚占位符 5">
            <a:extLst>
              <a:ext uri="{FF2B5EF4-FFF2-40B4-BE49-F238E27FC236}">
                <a16:creationId xmlns:a16="http://schemas.microsoft.com/office/drawing/2014/main" xmlns="" id="{2A469A4D-C754-41DC-8AA3-B525C5BB922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4BF494EB-E64A-4F69-94DE-482DAE2D4DBA}"/>
              </a:ext>
            </a:extLst>
          </p:cNvPr>
          <p:cNvSpPr>
            <a:spLocks noGrp="1"/>
          </p:cNvSpPr>
          <p:nvPr>
            <p:ph type="sldNum" sz="quarter" idx="12"/>
          </p:nvPr>
        </p:nvSpPr>
        <p:spPr/>
        <p:txBody>
          <a:bodyPr/>
          <a:lstStyle/>
          <a:p>
            <a:fld id="{E89CD36E-1DED-4C04-A268-8CB096AC4E8A}" type="slidenum">
              <a:rPr lang="zh-CN" altLang="en-US" smtClean="0"/>
              <a:t>‹#›</a:t>
            </a:fld>
            <a:endParaRPr lang="zh-CN" altLang="en-US"/>
          </a:p>
        </p:txBody>
      </p:sp>
    </p:spTree>
    <p:extLst>
      <p:ext uri="{BB962C8B-B14F-4D97-AF65-F5344CB8AC3E}">
        <p14:creationId xmlns:p14="http://schemas.microsoft.com/office/powerpoint/2010/main" val="499055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414B818-F9A6-430B-81A5-F7AC956E3A22}"/>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224F5D03-ABA7-4F78-93C7-0ACA2A40903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5CEB1A14-0FB6-463A-8DBF-820432C175BB}"/>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62BDBFF7-3DFB-4CE8-B021-351345FE3B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B940E29E-A864-457C-A168-C43F8FD5306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5DEF6020-5F7B-4167-8DFC-60156F834215}"/>
              </a:ext>
            </a:extLst>
          </p:cNvPr>
          <p:cNvSpPr>
            <a:spLocks noGrp="1"/>
          </p:cNvSpPr>
          <p:nvPr>
            <p:ph type="dt" sz="half" idx="10"/>
          </p:nvPr>
        </p:nvSpPr>
        <p:spPr/>
        <p:txBody>
          <a:bodyPr/>
          <a:lstStyle/>
          <a:p>
            <a:fld id="{EA746F72-0339-4690-9F65-5C66D8E3145A}" type="datetimeFigureOut">
              <a:rPr lang="zh-CN" altLang="en-US" smtClean="0"/>
              <a:t>2022/10/26</a:t>
            </a:fld>
            <a:endParaRPr lang="zh-CN" altLang="en-US"/>
          </a:p>
        </p:txBody>
      </p:sp>
      <p:sp>
        <p:nvSpPr>
          <p:cNvPr id="8" name="页脚占位符 7">
            <a:extLst>
              <a:ext uri="{FF2B5EF4-FFF2-40B4-BE49-F238E27FC236}">
                <a16:creationId xmlns:a16="http://schemas.microsoft.com/office/drawing/2014/main" xmlns="" id="{502F07CC-0F98-41C0-BE0D-1BB1921B1CC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A777E895-1753-4E12-8C72-3F4FDEC72463}"/>
              </a:ext>
            </a:extLst>
          </p:cNvPr>
          <p:cNvSpPr>
            <a:spLocks noGrp="1"/>
          </p:cNvSpPr>
          <p:nvPr>
            <p:ph type="sldNum" sz="quarter" idx="12"/>
          </p:nvPr>
        </p:nvSpPr>
        <p:spPr/>
        <p:txBody>
          <a:bodyPr/>
          <a:lstStyle/>
          <a:p>
            <a:fld id="{E89CD36E-1DED-4C04-A268-8CB096AC4E8A}" type="slidenum">
              <a:rPr lang="zh-CN" altLang="en-US" smtClean="0"/>
              <a:t>‹#›</a:t>
            </a:fld>
            <a:endParaRPr lang="zh-CN" altLang="en-US"/>
          </a:p>
        </p:txBody>
      </p:sp>
    </p:spTree>
    <p:extLst>
      <p:ext uri="{BB962C8B-B14F-4D97-AF65-F5344CB8AC3E}">
        <p14:creationId xmlns:p14="http://schemas.microsoft.com/office/powerpoint/2010/main" val="419756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414B818-F9A6-430B-81A5-F7AC956E3A22}"/>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224F5D03-ABA7-4F78-93C7-0ACA2A40903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5CEB1A14-0FB6-463A-8DBF-820432C175BB}"/>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62BDBFF7-3DFB-4CE8-B021-351345FE3B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B940E29E-A864-457C-A168-C43F8FD5306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5DEF6020-5F7B-4167-8DFC-60156F834215}"/>
              </a:ext>
            </a:extLst>
          </p:cNvPr>
          <p:cNvSpPr>
            <a:spLocks noGrp="1"/>
          </p:cNvSpPr>
          <p:nvPr>
            <p:ph type="dt" sz="half" idx="10"/>
          </p:nvPr>
        </p:nvSpPr>
        <p:spPr/>
        <p:txBody>
          <a:bodyPr/>
          <a:lstStyle/>
          <a:p>
            <a:fld id="{EA746F72-0339-4690-9F65-5C66D8E3145A}" type="datetimeFigureOut">
              <a:rPr lang="zh-CN" altLang="en-US" smtClean="0"/>
              <a:t>2022/10/26</a:t>
            </a:fld>
            <a:endParaRPr lang="zh-CN" altLang="en-US"/>
          </a:p>
        </p:txBody>
      </p:sp>
      <p:sp>
        <p:nvSpPr>
          <p:cNvPr id="8" name="页脚占位符 7">
            <a:extLst>
              <a:ext uri="{FF2B5EF4-FFF2-40B4-BE49-F238E27FC236}">
                <a16:creationId xmlns:a16="http://schemas.microsoft.com/office/drawing/2014/main" xmlns="" id="{502F07CC-0F98-41C0-BE0D-1BB1921B1CC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A777E895-1753-4E12-8C72-3F4FDEC72463}"/>
              </a:ext>
            </a:extLst>
          </p:cNvPr>
          <p:cNvSpPr>
            <a:spLocks noGrp="1"/>
          </p:cNvSpPr>
          <p:nvPr>
            <p:ph type="sldNum" sz="quarter" idx="12"/>
          </p:nvPr>
        </p:nvSpPr>
        <p:spPr/>
        <p:txBody>
          <a:bodyPr/>
          <a:lstStyle/>
          <a:p>
            <a:fld id="{E89CD36E-1DED-4C04-A268-8CB096AC4E8A}" type="slidenum">
              <a:rPr lang="zh-CN" altLang="en-US" smtClean="0"/>
              <a:t>‹#›</a:t>
            </a:fld>
            <a:endParaRPr lang="zh-CN" altLang="en-US"/>
          </a:p>
        </p:txBody>
      </p:sp>
      <p:sp>
        <p:nvSpPr>
          <p:cNvPr id="11" name="TextBox 10"/>
          <p:cNvSpPr txBox="1"/>
          <p:nvPr userDrawn="1"/>
        </p:nvSpPr>
        <p:spPr>
          <a:xfrm>
            <a:off x="1056804" y="6739570"/>
            <a:ext cx="1440159"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hlinkClick r:id="rId2"/>
              </a:rPr>
              <a:t>行</a:t>
            </a:r>
            <a:r>
              <a:rPr lang="zh-CN" altLang="en-US" sz="100" dirty="0" smtClean="0">
                <a:solidFill>
                  <a:prstClr val="black"/>
                </a:solidFill>
                <a:latin typeface="微软雅黑" panose="020B0503020204020204" pitchFamily="34" charset="-122"/>
                <a:hlinkClick r:id="rId2"/>
              </a:rPr>
              <a:t>业</a:t>
            </a:r>
            <a:r>
              <a:rPr lang="en-US" altLang="zh-CN" sz="100" dirty="0" smtClean="0">
                <a:solidFill>
                  <a:prstClr val="black"/>
                </a:solidFill>
                <a:latin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hlinkClick r:id="rId2"/>
              </a:rPr>
              <a:t>模板</a:t>
            </a:r>
            <a:r>
              <a:rPr lang="en-US" altLang="zh-CN" sz="100" dirty="0">
                <a:solidFill>
                  <a:prstClr val="black"/>
                </a:solidFill>
                <a:latin typeface="微软雅黑" panose="020B0503020204020204" pitchFamily="34" charset="-122"/>
              </a:rPr>
              <a:t>http://www.1ppt.com/hangye/</a:t>
            </a:r>
            <a:endParaRPr lang="en-US" altLang="zh-CN" sz="100" dirty="0" smtClean="0">
              <a:solidFill>
                <a:prstClr val="black"/>
              </a:solidFill>
              <a:latin typeface="微软雅黑" panose="020B0503020204020204" pitchFamily="34" charset="-122"/>
            </a:endParaRPr>
          </a:p>
        </p:txBody>
      </p:sp>
    </p:spTree>
    <p:extLst>
      <p:ext uri="{BB962C8B-B14F-4D97-AF65-F5344CB8AC3E}">
        <p14:creationId xmlns:p14="http://schemas.microsoft.com/office/powerpoint/2010/main" val="1861938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D0F3877-AE4C-439D-A47C-8289B168FC5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B616CC71-05EC-4292-A0FF-7233E1EB8887}"/>
              </a:ext>
            </a:extLst>
          </p:cNvPr>
          <p:cNvSpPr>
            <a:spLocks noGrp="1"/>
          </p:cNvSpPr>
          <p:nvPr>
            <p:ph type="dt" sz="half" idx="10"/>
          </p:nvPr>
        </p:nvSpPr>
        <p:spPr/>
        <p:txBody>
          <a:bodyPr/>
          <a:lstStyle/>
          <a:p>
            <a:fld id="{EA746F72-0339-4690-9F65-5C66D8E3145A}" type="datetimeFigureOut">
              <a:rPr lang="zh-CN" altLang="en-US" smtClean="0"/>
              <a:t>2022/10/26</a:t>
            </a:fld>
            <a:endParaRPr lang="zh-CN" altLang="en-US"/>
          </a:p>
        </p:txBody>
      </p:sp>
      <p:sp>
        <p:nvSpPr>
          <p:cNvPr id="4" name="页脚占位符 3">
            <a:extLst>
              <a:ext uri="{FF2B5EF4-FFF2-40B4-BE49-F238E27FC236}">
                <a16:creationId xmlns:a16="http://schemas.microsoft.com/office/drawing/2014/main" xmlns="" id="{3AAF5E4E-7606-4F6B-B55E-A1C6C50DC30A}"/>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D80D206E-4EE2-4846-860B-E9D10A848DCF}"/>
              </a:ext>
            </a:extLst>
          </p:cNvPr>
          <p:cNvSpPr>
            <a:spLocks noGrp="1"/>
          </p:cNvSpPr>
          <p:nvPr>
            <p:ph type="sldNum" sz="quarter" idx="12"/>
          </p:nvPr>
        </p:nvSpPr>
        <p:spPr/>
        <p:txBody>
          <a:bodyPr/>
          <a:lstStyle/>
          <a:p>
            <a:fld id="{E89CD36E-1DED-4C04-A268-8CB096AC4E8A}" type="slidenum">
              <a:rPr lang="zh-CN" altLang="en-US" smtClean="0"/>
              <a:t>‹#›</a:t>
            </a:fld>
            <a:endParaRPr lang="zh-CN" altLang="en-US"/>
          </a:p>
        </p:txBody>
      </p:sp>
    </p:spTree>
    <p:extLst>
      <p:ext uri="{BB962C8B-B14F-4D97-AF65-F5344CB8AC3E}">
        <p14:creationId xmlns:p14="http://schemas.microsoft.com/office/powerpoint/2010/main" val="2305491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CA30C739-B3C0-44EB-A070-2E76AAF95852}"/>
              </a:ext>
            </a:extLst>
          </p:cNvPr>
          <p:cNvSpPr>
            <a:spLocks noGrp="1"/>
          </p:cNvSpPr>
          <p:nvPr>
            <p:ph type="dt" sz="half" idx="10"/>
          </p:nvPr>
        </p:nvSpPr>
        <p:spPr/>
        <p:txBody>
          <a:bodyPr/>
          <a:lstStyle/>
          <a:p>
            <a:fld id="{EA746F72-0339-4690-9F65-5C66D8E3145A}" type="datetimeFigureOut">
              <a:rPr lang="zh-CN" altLang="en-US" smtClean="0"/>
              <a:t>2022/10/26</a:t>
            </a:fld>
            <a:endParaRPr lang="zh-CN" altLang="en-US"/>
          </a:p>
        </p:txBody>
      </p:sp>
      <p:sp>
        <p:nvSpPr>
          <p:cNvPr id="3" name="页脚占位符 2">
            <a:extLst>
              <a:ext uri="{FF2B5EF4-FFF2-40B4-BE49-F238E27FC236}">
                <a16:creationId xmlns:a16="http://schemas.microsoft.com/office/drawing/2014/main" xmlns="" id="{DBC034FB-5B67-4A8C-B285-592A7213B01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04135178-DE0B-45B2-967F-9A75A05E61A7}"/>
              </a:ext>
            </a:extLst>
          </p:cNvPr>
          <p:cNvSpPr>
            <a:spLocks noGrp="1"/>
          </p:cNvSpPr>
          <p:nvPr>
            <p:ph type="sldNum" sz="quarter" idx="12"/>
          </p:nvPr>
        </p:nvSpPr>
        <p:spPr/>
        <p:txBody>
          <a:bodyPr/>
          <a:lstStyle/>
          <a:p>
            <a:fld id="{E89CD36E-1DED-4C04-A268-8CB096AC4E8A}" type="slidenum">
              <a:rPr lang="zh-CN" altLang="en-US" smtClean="0"/>
              <a:t>‹#›</a:t>
            </a:fld>
            <a:endParaRPr lang="zh-CN" altLang="en-US"/>
          </a:p>
        </p:txBody>
      </p:sp>
    </p:spTree>
    <p:extLst>
      <p:ext uri="{BB962C8B-B14F-4D97-AF65-F5344CB8AC3E}">
        <p14:creationId xmlns:p14="http://schemas.microsoft.com/office/powerpoint/2010/main" val="3806875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B5FB0D4-820F-4A14-8FB4-161105B2398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37F4DA3E-503D-4CE6-9CC9-8AFB52A73EC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42402D03-32F3-42CF-A0C6-D5F53EBEE5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0B340A55-50C8-43DB-BE70-186EDDF76B1B}"/>
              </a:ext>
            </a:extLst>
          </p:cNvPr>
          <p:cNvSpPr>
            <a:spLocks noGrp="1"/>
          </p:cNvSpPr>
          <p:nvPr>
            <p:ph type="dt" sz="half" idx="10"/>
          </p:nvPr>
        </p:nvSpPr>
        <p:spPr/>
        <p:txBody>
          <a:bodyPr/>
          <a:lstStyle/>
          <a:p>
            <a:fld id="{EA746F72-0339-4690-9F65-5C66D8E3145A}" type="datetimeFigureOut">
              <a:rPr lang="zh-CN" altLang="en-US" smtClean="0"/>
              <a:t>2022/10/26</a:t>
            </a:fld>
            <a:endParaRPr lang="zh-CN" altLang="en-US"/>
          </a:p>
        </p:txBody>
      </p:sp>
      <p:sp>
        <p:nvSpPr>
          <p:cNvPr id="6" name="页脚占位符 5">
            <a:extLst>
              <a:ext uri="{FF2B5EF4-FFF2-40B4-BE49-F238E27FC236}">
                <a16:creationId xmlns:a16="http://schemas.microsoft.com/office/drawing/2014/main" xmlns="" id="{E3A03120-5B24-468C-9F0C-5EDDE28E324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CD14A10-F510-49AE-AECE-9C22E0AF712C}"/>
              </a:ext>
            </a:extLst>
          </p:cNvPr>
          <p:cNvSpPr>
            <a:spLocks noGrp="1"/>
          </p:cNvSpPr>
          <p:nvPr>
            <p:ph type="sldNum" sz="quarter" idx="12"/>
          </p:nvPr>
        </p:nvSpPr>
        <p:spPr/>
        <p:txBody>
          <a:bodyPr/>
          <a:lstStyle/>
          <a:p>
            <a:fld id="{E89CD36E-1DED-4C04-A268-8CB096AC4E8A}" type="slidenum">
              <a:rPr lang="zh-CN" altLang="en-US" smtClean="0"/>
              <a:t>‹#›</a:t>
            </a:fld>
            <a:endParaRPr lang="zh-CN" altLang="en-US"/>
          </a:p>
        </p:txBody>
      </p:sp>
    </p:spTree>
    <p:extLst>
      <p:ext uri="{BB962C8B-B14F-4D97-AF65-F5344CB8AC3E}">
        <p14:creationId xmlns:p14="http://schemas.microsoft.com/office/powerpoint/2010/main" val="2394720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1536E"/>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316DAE48-B9FC-4A23-A127-C38A88F199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1190D5F1-311F-4C32-A651-F1D2CC307B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B85B7987-4064-4F9E-B7B0-52D061930F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746F72-0339-4690-9F65-5C66D8E3145A}" type="datetimeFigureOut">
              <a:rPr lang="zh-CN" altLang="en-US" smtClean="0"/>
              <a:t>2022/10/26</a:t>
            </a:fld>
            <a:endParaRPr lang="zh-CN" altLang="en-US"/>
          </a:p>
        </p:txBody>
      </p:sp>
      <p:sp>
        <p:nvSpPr>
          <p:cNvPr id="5" name="页脚占位符 4">
            <a:extLst>
              <a:ext uri="{FF2B5EF4-FFF2-40B4-BE49-F238E27FC236}">
                <a16:creationId xmlns:a16="http://schemas.microsoft.com/office/drawing/2014/main" xmlns="" id="{498E7076-06A3-4337-A45C-A332D9DC45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18D926DD-C560-4144-BA0F-0285EA98FD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9CD36E-1DED-4C04-A268-8CB096AC4E8A}" type="slidenum">
              <a:rPr lang="zh-CN" altLang="en-US" smtClean="0"/>
              <a:t>‹#›</a:t>
            </a:fld>
            <a:endParaRPr lang="zh-CN" altLang="en-US"/>
          </a:p>
        </p:txBody>
      </p:sp>
    </p:spTree>
    <p:extLst>
      <p:ext uri="{BB962C8B-B14F-4D97-AF65-F5344CB8AC3E}">
        <p14:creationId xmlns:p14="http://schemas.microsoft.com/office/powerpoint/2010/main" val="1503568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395174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9555147"/>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svg"/></Relationships>
</file>

<file path=ppt/slides/_rels/slide1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svg"/><Relationship Id="rId7" Type="http://schemas.openxmlformats.org/officeDocument/2006/relationships/image" Target="../media/image13.sv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1.svg"/><Relationship Id="rId4" Type="http://schemas.openxmlformats.org/officeDocument/2006/relationships/image" Target="../media/image8.png"/><Relationship Id="rId9" Type="http://schemas.openxmlformats.org/officeDocument/2006/relationships/image" Target="../media/image15.svg"/></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svg"/><Relationship Id="rId7" Type="http://schemas.openxmlformats.org/officeDocument/2006/relationships/image" Target="../media/image13.sv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1.svg"/><Relationship Id="rId4" Type="http://schemas.openxmlformats.org/officeDocument/2006/relationships/image" Target="../media/image8.png"/><Relationship Id="rId9" Type="http://schemas.openxmlformats.org/officeDocument/2006/relationships/image" Target="../media/image15.sv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6.svg"/><Relationship Id="rId7" Type="http://schemas.openxmlformats.org/officeDocument/2006/relationships/image" Target="../media/image20.sv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24.svg"/><Relationship Id="rId5" Type="http://schemas.openxmlformats.org/officeDocument/2006/relationships/image" Target="../media/image18.svg"/><Relationship Id="rId10" Type="http://schemas.openxmlformats.org/officeDocument/2006/relationships/image" Target="../media/image15.png"/><Relationship Id="rId4" Type="http://schemas.openxmlformats.org/officeDocument/2006/relationships/image" Target="../media/image12.png"/><Relationship Id="rId9" Type="http://schemas.openxmlformats.org/officeDocument/2006/relationships/image" Target="../media/image22.svg"/></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sv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1D77B53D-8EA0-4F5C-A834-3BC0E6EB98B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 y="4"/>
            <a:ext cx="12191984" cy="6857991"/>
          </a:xfrm>
          <a:prstGeom prst="rect">
            <a:avLst/>
          </a:prstGeom>
          <a:ln>
            <a:solidFill>
              <a:srgbClr val="B0E1F5"/>
            </a:solidFill>
          </a:ln>
        </p:spPr>
      </p:pic>
      <p:sp>
        <p:nvSpPr>
          <p:cNvPr id="12" name="矩形 11">
            <a:extLst>
              <a:ext uri="{FF2B5EF4-FFF2-40B4-BE49-F238E27FC236}">
                <a16:creationId xmlns:a16="http://schemas.microsoft.com/office/drawing/2014/main" xmlns="" id="{323DEA9A-E7AB-4FA9-93D3-D3D46652577F}"/>
              </a:ext>
            </a:extLst>
          </p:cNvPr>
          <p:cNvSpPr/>
          <p:nvPr/>
        </p:nvSpPr>
        <p:spPr>
          <a:xfrm>
            <a:off x="630505" y="4808915"/>
            <a:ext cx="2765838" cy="505985"/>
          </a:xfrm>
          <a:prstGeom prst="rect">
            <a:avLst/>
          </a:prstGeom>
          <a:solidFill>
            <a:srgbClr val="101A24">
              <a:alpha val="35000"/>
            </a:srgbClr>
          </a:solidFill>
          <a:ln w="12700">
            <a:solidFill>
              <a:srgbClr val="B0E1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cs typeface="+mn-ea"/>
                <a:sym typeface="+mn-lt"/>
              </a:rPr>
              <a:t>主讲人</a:t>
            </a:r>
            <a:r>
              <a:rPr lang="zh-CN" altLang="en-US" sz="2000" dirty="0" smtClean="0">
                <a:cs typeface="+mn-ea"/>
                <a:sym typeface="+mn-lt"/>
              </a:rPr>
              <a:t>：</a:t>
            </a:r>
            <a:r>
              <a:rPr lang="zh-CN" altLang="en-US" sz="2000" dirty="0">
                <a:cs typeface="+mn-ea"/>
                <a:sym typeface="+mn-lt"/>
              </a:rPr>
              <a:t>优品</a:t>
            </a:r>
            <a:r>
              <a:rPr lang="en-US" altLang="zh-CN" sz="2000" dirty="0" smtClean="0">
                <a:cs typeface="+mn-ea"/>
                <a:sym typeface="+mn-lt"/>
              </a:rPr>
              <a:t>PPT</a:t>
            </a:r>
            <a:endParaRPr lang="zh-CN" altLang="en-US" sz="2000" dirty="0">
              <a:cs typeface="+mn-ea"/>
              <a:sym typeface="+mn-lt"/>
            </a:endParaRPr>
          </a:p>
        </p:txBody>
      </p:sp>
      <p:sp>
        <p:nvSpPr>
          <p:cNvPr id="13" name="矩形 12">
            <a:extLst>
              <a:ext uri="{FF2B5EF4-FFF2-40B4-BE49-F238E27FC236}">
                <a16:creationId xmlns:a16="http://schemas.microsoft.com/office/drawing/2014/main" xmlns="" id="{E21CAA31-7633-4648-91EC-48963701D3EC}"/>
              </a:ext>
            </a:extLst>
          </p:cNvPr>
          <p:cNvSpPr/>
          <p:nvPr/>
        </p:nvSpPr>
        <p:spPr>
          <a:xfrm>
            <a:off x="3486779" y="4809254"/>
            <a:ext cx="3995570" cy="505985"/>
          </a:xfrm>
          <a:prstGeom prst="rect">
            <a:avLst/>
          </a:prstGeom>
          <a:solidFill>
            <a:srgbClr val="101A24">
              <a:alpha val="35000"/>
            </a:srgbClr>
          </a:solidFill>
          <a:ln w="12700">
            <a:solidFill>
              <a:srgbClr val="B0E1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cs typeface="+mn-ea"/>
                <a:sym typeface="+mn-lt"/>
              </a:rPr>
              <a:t>时间：</a:t>
            </a:r>
            <a:r>
              <a:rPr lang="en-US" altLang="zh-CN" sz="2000" dirty="0">
                <a:cs typeface="+mn-ea"/>
                <a:sym typeface="+mn-lt"/>
              </a:rPr>
              <a:t>20XX </a:t>
            </a:r>
            <a:r>
              <a:rPr lang="zh-CN" altLang="en-US" sz="2000" dirty="0">
                <a:cs typeface="+mn-ea"/>
                <a:sym typeface="+mn-lt"/>
              </a:rPr>
              <a:t>年 </a:t>
            </a:r>
            <a:r>
              <a:rPr lang="en-US" altLang="zh-CN" sz="2000" dirty="0">
                <a:cs typeface="+mn-ea"/>
                <a:sym typeface="+mn-lt"/>
              </a:rPr>
              <a:t>XX </a:t>
            </a:r>
            <a:r>
              <a:rPr lang="zh-CN" altLang="en-US" sz="2000" dirty="0">
                <a:cs typeface="+mn-ea"/>
                <a:sym typeface="+mn-lt"/>
              </a:rPr>
              <a:t>月 </a:t>
            </a:r>
            <a:r>
              <a:rPr lang="en-US" altLang="zh-CN" sz="2000" dirty="0">
                <a:cs typeface="+mn-ea"/>
                <a:sym typeface="+mn-lt"/>
              </a:rPr>
              <a:t>XX </a:t>
            </a:r>
            <a:r>
              <a:rPr lang="zh-CN" altLang="en-US" sz="2000" dirty="0">
                <a:cs typeface="+mn-ea"/>
                <a:sym typeface="+mn-lt"/>
              </a:rPr>
              <a:t>日</a:t>
            </a:r>
          </a:p>
        </p:txBody>
      </p:sp>
      <p:sp>
        <p:nvSpPr>
          <p:cNvPr id="14" name="文本框 13">
            <a:extLst>
              <a:ext uri="{FF2B5EF4-FFF2-40B4-BE49-F238E27FC236}">
                <a16:creationId xmlns:a16="http://schemas.microsoft.com/office/drawing/2014/main" xmlns="" id="{81C37491-6EF5-4476-A041-463EDC74E2C7}"/>
              </a:ext>
            </a:extLst>
          </p:cNvPr>
          <p:cNvSpPr txBox="1"/>
          <p:nvPr/>
        </p:nvSpPr>
        <p:spPr>
          <a:xfrm>
            <a:off x="461124" y="493074"/>
            <a:ext cx="2199769" cy="400110"/>
          </a:xfrm>
          <a:prstGeom prst="rect">
            <a:avLst/>
          </a:prstGeom>
          <a:noFill/>
        </p:spPr>
        <p:txBody>
          <a:bodyPr wrap="none" rtlCol="0">
            <a:spAutoFit/>
          </a:bodyPr>
          <a:lstStyle/>
          <a:p>
            <a:r>
              <a:rPr lang="en-US" altLang="zh-CN" sz="2000" dirty="0">
                <a:solidFill>
                  <a:schemeClr val="bg1"/>
                </a:solidFill>
                <a:cs typeface="+mn-ea"/>
                <a:sym typeface="+mn-lt"/>
              </a:rPr>
              <a:t>LOGO / </a:t>
            </a:r>
            <a:r>
              <a:rPr lang="zh-CN" altLang="en-US" sz="2000" dirty="0">
                <a:solidFill>
                  <a:schemeClr val="bg1"/>
                </a:solidFill>
                <a:cs typeface="+mn-ea"/>
                <a:sym typeface="+mn-lt"/>
              </a:rPr>
              <a:t>公司名称</a:t>
            </a:r>
          </a:p>
        </p:txBody>
      </p:sp>
      <p:sp>
        <p:nvSpPr>
          <p:cNvPr id="11" name="矩形: 剪去对角 10">
            <a:extLst>
              <a:ext uri="{FF2B5EF4-FFF2-40B4-BE49-F238E27FC236}">
                <a16:creationId xmlns:a16="http://schemas.microsoft.com/office/drawing/2014/main" xmlns="" id="{34EC72E9-6C5A-4BD5-8B93-F5A004792CD8}"/>
              </a:ext>
            </a:extLst>
          </p:cNvPr>
          <p:cNvSpPr/>
          <p:nvPr/>
        </p:nvSpPr>
        <p:spPr>
          <a:xfrm>
            <a:off x="461124" y="1967528"/>
            <a:ext cx="7021224" cy="2454530"/>
          </a:xfrm>
          <a:prstGeom prst="snip2DiagRect">
            <a:avLst>
              <a:gd name="adj1" fmla="val 0"/>
              <a:gd name="adj2" fmla="val 26645"/>
            </a:avLst>
          </a:prstGeom>
          <a:solidFill>
            <a:schemeClr val="accent4"/>
          </a:solidFill>
          <a:ln w="12700">
            <a:noFill/>
          </a:ln>
          <a:effectLst>
            <a:outerShdw blurRad="431800" sx="105000" sy="105000" algn="tl" rotWithShape="0">
              <a:srgbClr val="B0E1F5">
                <a:alpha val="30000"/>
              </a:srgb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dirty="0">
              <a:cs typeface="+mn-ea"/>
              <a:sym typeface="+mn-lt"/>
            </a:endParaRPr>
          </a:p>
        </p:txBody>
      </p:sp>
      <p:sp>
        <p:nvSpPr>
          <p:cNvPr id="6" name="文本框 5">
            <a:extLst>
              <a:ext uri="{FF2B5EF4-FFF2-40B4-BE49-F238E27FC236}">
                <a16:creationId xmlns:a16="http://schemas.microsoft.com/office/drawing/2014/main" xmlns="" id="{9C59361B-0E42-41AA-86A9-D5B6A1AC9F8C}"/>
              </a:ext>
            </a:extLst>
          </p:cNvPr>
          <p:cNvSpPr txBox="1"/>
          <p:nvPr/>
        </p:nvSpPr>
        <p:spPr>
          <a:xfrm>
            <a:off x="461124" y="2228670"/>
            <a:ext cx="6955750" cy="1107996"/>
          </a:xfrm>
          <a:prstGeom prst="rect">
            <a:avLst/>
          </a:prstGeom>
          <a:noFill/>
        </p:spPr>
        <p:txBody>
          <a:bodyPr wrap="none" rtlCol="0">
            <a:spAutoFit/>
          </a:bodyPr>
          <a:lstStyle/>
          <a:p>
            <a:r>
              <a:rPr lang="zh-CN" altLang="en-US" sz="6600" b="1" dirty="0">
                <a:ln w="0"/>
                <a:effectLst>
                  <a:outerShdw blurRad="38100" dist="19050" dir="2700000" algn="tl" rotWithShape="0">
                    <a:schemeClr val="dk1">
                      <a:alpha val="40000"/>
                    </a:schemeClr>
                  </a:outerShdw>
                </a:effectLst>
                <a:cs typeface="+mn-ea"/>
                <a:sym typeface="+mn-lt"/>
              </a:rPr>
              <a:t>汽车保险基础培训</a:t>
            </a:r>
          </a:p>
        </p:txBody>
      </p:sp>
      <p:sp>
        <p:nvSpPr>
          <p:cNvPr id="15" name="文本框 14">
            <a:extLst>
              <a:ext uri="{FF2B5EF4-FFF2-40B4-BE49-F238E27FC236}">
                <a16:creationId xmlns:a16="http://schemas.microsoft.com/office/drawing/2014/main" xmlns="" id="{797CABA4-C5E8-43BC-A5FC-ABCFA120302F}"/>
              </a:ext>
            </a:extLst>
          </p:cNvPr>
          <p:cNvSpPr txBox="1"/>
          <p:nvPr/>
        </p:nvSpPr>
        <p:spPr>
          <a:xfrm>
            <a:off x="1018273" y="3582713"/>
            <a:ext cx="6159276" cy="646331"/>
          </a:xfrm>
          <a:prstGeom prst="rect">
            <a:avLst/>
          </a:prstGeom>
          <a:noFill/>
        </p:spPr>
        <p:txBody>
          <a:bodyPr wrap="square" rtlCol="0">
            <a:spAutoFit/>
          </a:bodyPr>
          <a:lstStyle/>
          <a:p>
            <a:pPr algn="r"/>
            <a:r>
              <a:rPr lang="en-US" altLang="zh-CN" sz="3600" dirty="0">
                <a:cs typeface="+mn-ea"/>
                <a:sym typeface="+mn-lt"/>
              </a:rPr>
              <a:t>——</a:t>
            </a:r>
            <a:r>
              <a:rPr lang="zh-CN" altLang="en-US" sz="3600" dirty="0">
                <a:cs typeface="+mn-ea"/>
                <a:sym typeface="+mn-lt"/>
              </a:rPr>
              <a:t>从购买到理赔万无一失</a:t>
            </a:r>
          </a:p>
        </p:txBody>
      </p:sp>
      <p:cxnSp>
        <p:nvCxnSpPr>
          <p:cNvPr id="17" name="直接连接符 16">
            <a:extLst>
              <a:ext uri="{FF2B5EF4-FFF2-40B4-BE49-F238E27FC236}">
                <a16:creationId xmlns:a16="http://schemas.microsoft.com/office/drawing/2014/main" xmlns="" id="{1A311D88-DBFB-4AAA-B972-0B33A4308B43}"/>
              </a:ext>
            </a:extLst>
          </p:cNvPr>
          <p:cNvCxnSpPr>
            <a:cxnSpLocks/>
          </p:cNvCxnSpPr>
          <p:nvPr/>
        </p:nvCxnSpPr>
        <p:spPr>
          <a:xfrm>
            <a:off x="638600" y="3429000"/>
            <a:ext cx="6538948" cy="0"/>
          </a:xfrm>
          <a:prstGeom prst="line">
            <a:avLst/>
          </a:prstGeom>
          <a:ln w="38100">
            <a:solidFill>
              <a:srgbClr val="21324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98848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114427C2-9A24-4577-AA5F-DA23631C6856}"/>
              </a:ext>
            </a:extLst>
          </p:cNvPr>
          <p:cNvSpPr txBox="1"/>
          <p:nvPr/>
        </p:nvSpPr>
        <p:spPr>
          <a:xfrm>
            <a:off x="341429" y="432629"/>
            <a:ext cx="2941831" cy="707886"/>
          </a:xfrm>
          <a:prstGeom prst="rect">
            <a:avLst/>
          </a:prstGeom>
          <a:noFill/>
        </p:spPr>
        <p:txBody>
          <a:bodyPr wrap="none" rtlCol="0">
            <a:spAutoFit/>
          </a:bodyPr>
          <a:lstStyle>
            <a:defPPr>
              <a:defRPr lang="zh-CN"/>
            </a:defPPr>
            <a:lvl1pPr>
              <a:defRPr sz="4000" spc="300">
                <a:solidFill>
                  <a:srgbClr val="FFC000"/>
                </a:solidFill>
                <a:cs typeface="+mn-ea"/>
              </a:defRPr>
            </a:lvl1pPr>
          </a:lstStyle>
          <a:p>
            <a:r>
              <a:rPr lang="zh-CN" altLang="en-US" dirty="0">
                <a:sym typeface="+mn-lt"/>
              </a:rPr>
              <a:t>车辆损失险</a:t>
            </a:r>
          </a:p>
        </p:txBody>
      </p:sp>
      <p:pic>
        <p:nvPicPr>
          <p:cNvPr id="13" name="图形 12" descr="V 形箭头 纯色填充">
            <a:extLst>
              <a:ext uri="{FF2B5EF4-FFF2-40B4-BE49-F238E27FC236}">
                <a16:creationId xmlns:a16="http://schemas.microsoft.com/office/drawing/2014/main" xmlns="" id="{2DAE7918-AEB1-455D-A379-8A5202B8869D}"/>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1005032" y="437497"/>
            <a:ext cx="707887" cy="707887"/>
          </a:xfrm>
          <a:prstGeom prst="rect">
            <a:avLst/>
          </a:prstGeom>
        </p:spPr>
      </p:pic>
      <p:sp>
        <p:nvSpPr>
          <p:cNvPr id="15" name="矩形: 圆角 14">
            <a:extLst>
              <a:ext uri="{FF2B5EF4-FFF2-40B4-BE49-F238E27FC236}">
                <a16:creationId xmlns:a16="http://schemas.microsoft.com/office/drawing/2014/main" xmlns="" id="{834A6BD1-1B73-47C0-8339-C979FC6F13C2}"/>
              </a:ext>
            </a:extLst>
          </p:cNvPr>
          <p:cNvSpPr/>
          <p:nvPr/>
        </p:nvSpPr>
        <p:spPr>
          <a:xfrm>
            <a:off x="1055688" y="2645006"/>
            <a:ext cx="10080624" cy="3040334"/>
          </a:xfrm>
          <a:prstGeom prst="roundRect">
            <a:avLst>
              <a:gd name="adj" fmla="val 2749"/>
            </a:avLst>
          </a:prstGeom>
          <a:solidFill>
            <a:schemeClr val="bg1">
              <a:alpha val="77000"/>
            </a:scheme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 name="文本框 1">
            <a:extLst>
              <a:ext uri="{FF2B5EF4-FFF2-40B4-BE49-F238E27FC236}">
                <a16:creationId xmlns:a16="http://schemas.microsoft.com/office/drawing/2014/main" xmlns="" id="{10FACE3A-2B5F-4E85-8386-208D7365E746}"/>
              </a:ext>
            </a:extLst>
          </p:cNvPr>
          <p:cNvSpPr txBox="1"/>
          <p:nvPr/>
        </p:nvSpPr>
        <p:spPr>
          <a:xfrm>
            <a:off x="1338944" y="2860108"/>
            <a:ext cx="5649685" cy="1569660"/>
          </a:xfrm>
          <a:prstGeom prst="rect">
            <a:avLst/>
          </a:prstGeom>
          <a:noFill/>
        </p:spPr>
        <p:txBody>
          <a:bodyPr wrap="square" rtlCol="0">
            <a:spAutoFit/>
          </a:bodyPr>
          <a:lstStyle/>
          <a:p>
            <a:pPr algn="just"/>
            <a:r>
              <a:rPr lang="zh-CN" altLang="en-US" sz="2400" dirty="0">
                <a:cs typeface="+mn-ea"/>
                <a:sym typeface="+mn-lt"/>
              </a:rPr>
              <a:t>保险车辆遭受保险责任范围内的自然灾害（不包括地震）或意外事故，造成保险车辆本身损失。多数私家车保费最高的险种。</a:t>
            </a:r>
          </a:p>
        </p:txBody>
      </p:sp>
      <p:sp>
        <p:nvSpPr>
          <p:cNvPr id="10" name="文本框 9">
            <a:extLst>
              <a:ext uri="{FF2B5EF4-FFF2-40B4-BE49-F238E27FC236}">
                <a16:creationId xmlns:a16="http://schemas.microsoft.com/office/drawing/2014/main" xmlns="" id="{0F6ED76A-7101-4DD0-BDCF-E21F175631DA}"/>
              </a:ext>
            </a:extLst>
          </p:cNvPr>
          <p:cNvSpPr txBox="1"/>
          <p:nvPr/>
        </p:nvSpPr>
        <p:spPr>
          <a:xfrm>
            <a:off x="1338944" y="4378367"/>
            <a:ext cx="6735519" cy="1200329"/>
          </a:xfrm>
          <a:prstGeom prst="rect">
            <a:avLst/>
          </a:prstGeom>
          <a:noFill/>
        </p:spPr>
        <p:txBody>
          <a:bodyPr wrap="square" rtlCol="0">
            <a:spAutoFit/>
          </a:bodyPr>
          <a:lstStyle/>
          <a:p>
            <a:pPr marL="342900" indent="-342900" algn="just">
              <a:buFont typeface="Arial" panose="020B0604020202020204" pitchFamily="34" charset="0"/>
              <a:buChar char="•"/>
            </a:pPr>
            <a:r>
              <a:rPr lang="zh-CN" altLang="en-US" sz="2400" dirty="0">
                <a:cs typeface="+mn-ea"/>
                <a:sym typeface="+mn-lt"/>
              </a:rPr>
              <a:t>商业险主险，针对自身车辆损失风险。</a:t>
            </a:r>
            <a:endParaRPr lang="en-US" altLang="zh-CN" sz="2400" dirty="0">
              <a:cs typeface="+mn-ea"/>
              <a:sym typeface="+mn-lt"/>
            </a:endParaRPr>
          </a:p>
          <a:p>
            <a:pPr marL="342900" indent="-342900" algn="just">
              <a:buFont typeface="Arial" panose="020B0604020202020204" pitchFamily="34" charset="0"/>
              <a:buChar char="•"/>
            </a:pPr>
            <a:r>
              <a:rPr lang="zh-CN" altLang="en-US" sz="2400" dirty="0">
                <a:cs typeface="+mn-ea"/>
                <a:sym typeface="+mn-lt"/>
              </a:rPr>
              <a:t>车主可选择不足额投保，与此同时，保障也会打折扣。</a:t>
            </a:r>
          </a:p>
        </p:txBody>
      </p:sp>
      <p:cxnSp>
        <p:nvCxnSpPr>
          <p:cNvPr id="7" name="直接连接符 6">
            <a:extLst>
              <a:ext uri="{FF2B5EF4-FFF2-40B4-BE49-F238E27FC236}">
                <a16:creationId xmlns:a16="http://schemas.microsoft.com/office/drawing/2014/main" xmlns="" id="{95C562A2-0078-4EA5-B70D-563E3CC5C99B}"/>
              </a:ext>
            </a:extLst>
          </p:cNvPr>
          <p:cNvCxnSpPr>
            <a:cxnSpLocks/>
          </p:cNvCxnSpPr>
          <p:nvPr/>
        </p:nvCxnSpPr>
        <p:spPr>
          <a:xfrm>
            <a:off x="1055688" y="4228467"/>
            <a:ext cx="7315426" cy="0"/>
          </a:xfrm>
          <a:prstGeom prst="line">
            <a:avLst/>
          </a:prstGeom>
          <a:ln w="19050">
            <a:solidFill>
              <a:schemeClr val="bg1">
                <a:alpha val="77000"/>
              </a:schemeClr>
            </a:solidFill>
          </a:ln>
        </p:spPr>
        <p:style>
          <a:lnRef idx="1">
            <a:schemeClr val="accent1"/>
          </a:lnRef>
          <a:fillRef idx="0">
            <a:schemeClr val="accent1"/>
          </a:fillRef>
          <a:effectRef idx="0">
            <a:schemeClr val="accent1"/>
          </a:effectRef>
          <a:fontRef idx="minor">
            <a:schemeClr val="tx1"/>
          </a:fontRef>
        </p:style>
      </p:cxnSp>
      <p:pic>
        <p:nvPicPr>
          <p:cNvPr id="26" name="图片 25">
            <a:extLst>
              <a:ext uri="{FF2B5EF4-FFF2-40B4-BE49-F238E27FC236}">
                <a16:creationId xmlns:a16="http://schemas.microsoft.com/office/drawing/2014/main" xmlns="" id="{76FB869E-8A02-4A9C-8A5D-5248A3348D4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2433" y="419527"/>
            <a:ext cx="5788330" cy="5788330"/>
          </a:xfrm>
          <a:prstGeom prst="rect">
            <a:avLst/>
          </a:prstGeom>
        </p:spPr>
      </p:pic>
      <p:cxnSp>
        <p:nvCxnSpPr>
          <p:cNvPr id="14" name="直接连接符 13">
            <a:extLst>
              <a:ext uri="{FF2B5EF4-FFF2-40B4-BE49-F238E27FC236}">
                <a16:creationId xmlns:a16="http://schemas.microsoft.com/office/drawing/2014/main" xmlns="" id="{6089EE63-F425-4BEA-B622-AE819AB48B29}"/>
              </a:ext>
            </a:extLst>
          </p:cNvPr>
          <p:cNvCxnSpPr>
            <a:cxnSpLocks/>
          </p:cNvCxnSpPr>
          <p:nvPr/>
        </p:nvCxnSpPr>
        <p:spPr>
          <a:xfrm>
            <a:off x="0" y="1145384"/>
            <a:ext cx="12192000" cy="0"/>
          </a:xfrm>
          <a:prstGeom prst="line">
            <a:avLst/>
          </a:prstGeom>
          <a:ln w="31750">
            <a:solidFill>
              <a:srgbClr val="FFC00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72185" y="6588458"/>
            <a:ext cx="1440159" cy="123111"/>
          </a:xfrm>
          <a:prstGeom prst="rect">
            <a:avLst/>
          </a:prstGeom>
          <a:noFill/>
        </p:spPr>
        <p:txBody>
          <a:bodyPr wrap="square" rtlCol="0">
            <a:spAutoFit/>
          </a:bodyPr>
          <a:lstStyle/>
          <a:p>
            <a:pPr>
              <a:lnSpc>
                <a:spcPct val="200000"/>
              </a:lnSpc>
            </a:pPr>
            <a:r>
              <a:rPr lang="zh-CN" altLang="en-US" sz="100" dirty="0">
                <a:solidFill>
                  <a:srgbClr val="01536E"/>
                </a:solidFill>
                <a:latin typeface="微软雅黑" panose="020B0503020204020204" pitchFamily="34" charset="-122"/>
              </a:rPr>
              <a:t>行</a:t>
            </a:r>
            <a:r>
              <a:rPr lang="zh-CN" altLang="en-US" sz="100" dirty="0" smtClean="0">
                <a:solidFill>
                  <a:srgbClr val="01536E"/>
                </a:solidFill>
                <a:latin typeface="微软雅黑" panose="020B0503020204020204" pitchFamily="34" charset="-122"/>
              </a:rPr>
              <a:t>业</a:t>
            </a:r>
            <a:r>
              <a:rPr lang="en-US" altLang="zh-CN" sz="100" dirty="0" smtClean="0">
                <a:solidFill>
                  <a:srgbClr val="01536E"/>
                </a:solidFill>
                <a:latin typeface="微软雅黑" panose="020B0503020204020204" pitchFamily="34" charset="-122"/>
              </a:rPr>
              <a:t>PPT</a:t>
            </a:r>
            <a:r>
              <a:rPr lang="zh-CN" altLang="en-US" sz="100" dirty="0" smtClean="0">
                <a:solidFill>
                  <a:srgbClr val="01536E"/>
                </a:solidFill>
                <a:latin typeface="微软雅黑" panose="020B0503020204020204" pitchFamily="34" charset="-122"/>
              </a:rPr>
              <a:t>模板</a:t>
            </a:r>
            <a:r>
              <a:rPr lang="en-US" altLang="zh-CN" sz="100" dirty="0">
                <a:solidFill>
                  <a:srgbClr val="01536E"/>
                </a:solidFill>
                <a:latin typeface="微软雅黑" panose="020B0503020204020204" pitchFamily="34" charset="-122"/>
              </a:rPr>
              <a:t>http://www.1ppt.com/hangye/</a:t>
            </a:r>
            <a:endParaRPr lang="en-US" altLang="zh-CN" sz="100" dirty="0" smtClean="0">
              <a:solidFill>
                <a:srgbClr val="01536E"/>
              </a:solidFill>
              <a:latin typeface="微软雅黑" panose="020B0503020204020204" pitchFamily="34" charset="-122"/>
            </a:endParaRPr>
          </a:p>
        </p:txBody>
      </p:sp>
    </p:spTree>
    <p:extLst>
      <p:ext uri="{BB962C8B-B14F-4D97-AF65-F5344CB8AC3E}">
        <p14:creationId xmlns:p14="http://schemas.microsoft.com/office/powerpoint/2010/main" val="3324130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114427C2-9A24-4577-AA5F-DA23631C6856}"/>
              </a:ext>
            </a:extLst>
          </p:cNvPr>
          <p:cNvSpPr txBox="1"/>
          <p:nvPr/>
        </p:nvSpPr>
        <p:spPr>
          <a:xfrm>
            <a:off x="365968" y="432629"/>
            <a:ext cx="2941831" cy="707886"/>
          </a:xfrm>
          <a:prstGeom prst="rect">
            <a:avLst/>
          </a:prstGeom>
          <a:noFill/>
        </p:spPr>
        <p:txBody>
          <a:bodyPr wrap="none" rtlCol="0">
            <a:spAutoFit/>
          </a:bodyPr>
          <a:lstStyle>
            <a:defPPr>
              <a:defRPr lang="zh-CN"/>
            </a:defPPr>
            <a:lvl1pPr>
              <a:defRPr sz="4000" spc="300">
                <a:solidFill>
                  <a:srgbClr val="FFC000"/>
                </a:solidFill>
                <a:cs typeface="+mn-ea"/>
              </a:defRPr>
            </a:lvl1pPr>
          </a:lstStyle>
          <a:p>
            <a:r>
              <a:rPr lang="zh-CN" altLang="en-US" dirty="0">
                <a:sym typeface="+mn-lt"/>
              </a:rPr>
              <a:t>车上人员险</a:t>
            </a:r>
          </a:p>
        </p:txBody>
      </p:sp>
      <p:pic>
        <p:nvPicPr>
          <p:cNvPr id="13" name="图形 12" descr="V 形箭头 纯色填充">
            <a:extLst>
              <a:ext uri="{FF2B5EF4-FFF2-40B4-BE49-F238E27FC236}">
                <a16:creationId xmlns:a16="http://schemas.microsoft.com/office/drawing/2014/main" xmlns="" id="{2DAE7918-AEB1-455D-A379-8A5202B8869D}"/>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11005032" y="437497"/>
            <a:ext cx="707887" cy="707887"/>
          </a:xfrm>
          <a:prstGeom prst="rect">
            <a:avLst/>
          </a:prstGeom>
        </p:spPr>
      </p:pic>
      <p:sp>
        <p:nvSpPr>
          <p:cNvPr id="15" name="矩形: 圆角 14">
            <a:extLst>
              <a:ext uri="{FF2B5EF4-FFF2-40B4-BE49-F238E27FC236}">
                <a16:creationId xmlns:a16="http://schemas.microsoft.com/office/drawing/2014/main" xmlns="" id="{834A6BD1-1B73-47C0-8339-C979FC6F13C2}"/>
              </a:ext>
            </a:extLst>
          </p:cNvPr>
          <p:cNvSpPr/>
          <p:nvPr/>
        </p:nvSpPr>
        <p:spPr>
          <a:xfrm>
            <a:off x="1055688" y="2645006"/>
            <a:ext cx="10080624" cy="3040334"/>
          </a:xfrm>
          <a:prstGeom prst="roundRect">
            <a:avLst>
              <a:gd name="adj" fmla="val 2749"/>
            </a:avLst>
          </a:prstGeom>
          <a:solidFill>
            <a:schemeClr val="bg1">
              <a:alpha val="77000"/>
            </a:scheme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 name="文本框 1">
            <a:extLst>
              <a:ext uri="{FF2B5EF4-FFF2-40B4-BE49-F238E27FC236}">
                <a16:creationId xmlns:a16="http://schemas.microsoft.com/office/drawing/2014/main" xmlns="" id="{10FACE3A-2B5F-4E85-8386-208D7365E746}"/>
              </a:ext>
            </a:extLst>
          </p:cNvPr>
          <p:cNvSpPr txBox="1"/>
          <p:nvPr/>
        </p:nvSpPr>
        <p:spPr>
          <a:xfrm>
            <a:off x="1338944" y="2860108"/>
            <a:ext cx="5649685" cy="1200329"/>
          </a:xfrm>
          <a:prstGeom prst="rect">
            <a:avLst/>
          </a:prstGeom>
          <a:noFill/>
        </p:spPr>
        <p:txBody>
          <a:bodyPr wrap="square" rtlCol="0">
            <a:spAutoFit/>
          </a:bodyPr>
          <a:lstStyle/>
          <a:p>
            <a:pPr algn="just"/>
            <a:r>
              <a:rPr lang="zh-CN" altLang="en-US" sz="2400" dirty="0">
                <a:cs typeface="+mn-ea"/>
                <a:sym typeface="+mn-lt"/>
              </a:rPr>
              <a:t>发生保险事故时，致使车内乘客人身伤亡，依法应由被保险人承担的赔偿责任，保险公司会按照保险合同进行赔偿。</a:t>
            </a:r>
          </a:p>
        </p:txBody>
      </p:sp>
      <p:sp>
        <p:nvSpPr>
          <p:cNvPr id="10" name="文本框 9">
            <a:extLst>
              <a:ext uri="{FF2B5EF4-FFF2-40B4-BE49-F238E27FC236}">
                <a16:creationId xmlns:a16="http://schemas.microsoft.com/office/drawing/2014/main" xmlns="" id="{0F6ED76A-7101-4DD0-BDCF-E21F175631DA}"/>
              </a:ext>
            </a:extLst>
          </p:cNvPr>
          <p:cNvSpPr txBox="1"/>
          <p:nvPr/>
        </p:nvSpPr>
        <p:spPr>
          <a:xfrm>
            <a:off x="1338944" y="4378367"/>
            <a:ext cx="6735519" cy="830997"/>
          </a:xfrm>
          <a:prstGeom prst="rect">
            <a:avLst/>
          </a:prstGeom>
          <a:noFill/>
        </p:spPr>
        <p:txBody>
          <a:bodyPr wrap="square" rtlCol="0">
            <a:spAutoFit/>
          </a:bodyPr>
          <a:lstStyle/>
          <a:p>
            <a:pPr marL="342900" indent="-342900" algn="just">
              <a:buFont typeface="Arial" panose="020B0604020202020204" pitchFamily="34" charset="0"/>
              <a:buChar char="•"/>
            </a:pPr>
            <a:r>
              <a:rPr lang="zh-CN" altLang="en-US" sz="2400" dirty="0">
                <a:cs typeface="+mn-ea"/>
                <a:sym typeface="+mn-lt"/>
              </a:rPr>
              <a:t>商业险主险，针对造成他人损失风险。</a:t>
            </a:r>
            <a:endParaRPr lang="en-US" altLang="zh-CN" sz="2400" dirty="0">
              <a:cs typeface="+mn-ea"/>
              <a:sym typeface="+mn-lt"/>
            </a:endParaRPr>
          </a:p>
          <a:p>
            <a:pPr marL="342900" indent="-342900" algn="just">
              <a:buFont typeface="Arial" panose="020B0604020202020204" pitchFamily="34" charset="0"/>
              <a:buChar char="•"/>
            </a:pPr>
            <a:r>
              <a:rPr lang="zh-CN" altLang="en-US" sz="2400" dirty="0">
                <a:cs typeface="+mn-ea"/>
                <a:sym typeface="+mn-lt"/>
              </a:rPr>
              <a:t>新手和经常开车载朋友出行，建议购买。</a:t>
            </a:r>
          </a:p>
        </p:txBody>
      </p:sp>
      <p:cxnSp>
        <p:nvCxnSpPr>
          <p:cNvPr id="7" name="直接连接符 6">
            <a:extLst>
              <a:ext uri="{FF2B5EF4-FFF2-40B4-BE49-F238E27FC236}">
                <a16:creationId xmlns:a16="http://schemas.microsoft.com/office/drawing/2014/main" xmlns="" id="{95C562A2-0078-4EA5-B70D-563E3CC5C99B}"/>
              </a:ext>
            </a:extLst>
          </p:cNvPr>
          <p:cNvCxnSpPr>
            <a:cxnSpLocks/>
          </p:cNvCxnSpPr>
          <p:nvPr/>
        </p:nvCxnSpPr>
        <p:spPr>
          <a:xfrm>
            <a:off x="1055688" y="4228467"/>
            <a:ext cx="7315426" cy="0"/>
          </a:xfrm>
          <a:prstGeom prst="line">
            <a:avLst/>
          </a:prstGeom>
          <a:ln w="19050">
            <a:solidFill>
              <a:schemeClr val="bg1">
                <a:alpha val="77000"/>
              </a:schemeClr>
            </a:solidFill>
          </a:ln>
        </p:spPr>
        <p:style>
          <a:lnRef idx="1">
            <a:schemeClr val="accent1"/>
          </a:lnRef>
          <a:fillRef idx="0">
            <a:schemeClr val="accent1"/>
          </a:fillRef>
          <a:effectRef idx="0">
            <a:schemeClr val="accent1"/>
          </a:effectRef>
          <a:fontRef idx="minor">
            <a:schemeClr val="tx1"/>
          </a:fontRef>
        </p:style>
      </p:cxnSp>
      <p:pic>
        <p:nvPicPr>
          <p:cNvPr id="26" name="图片 25">
            <a:extLst>
              <a:ext uri="{FF2B5EF4-FFF2-40B4-BE49-F238E27FC236}">
                <a16:creationId xmlns:a16="http://schemas.microsoft.com/office/drawing/2014/main" xmlns="" id="{76FB869E-8A02-4A9C-8A5D-5248A3348D4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52433" y="419527"/>
            <a:ext cx="5788330" cy="5788330"/>
          </a:xfrm>
          <a:prstGeom prst="rect">
            <a:avLst/>
          </a:prstGeom>
        </p:spPr>
      </p:pic>
      <p:cxnSp>
        <p:nvCxnSpPr>
          <p:cNvPr id="14" name="直接连接符 13">
            <a:extLst>
              <a:ext uri="{FF2B5EF4-FFF2-40B4-BE49-F238E27FC236}">
                <a16:creationId xmlns:a16="http://schemas.microsoft.com/office/drawing/2014/main" xmlns="" id="{C463EA10-B5E3-4830-8306-59073C8C5F32}"/>
              </a:ext>
            </a:extLst>
          </p:cNvPr>
          <p:cNvCxnSpPr>
            <a:cxnSpLocks/>
          </p:cNvCxnSpPr>
          <p:nvPr/>
        </p:nvCxnSpPr>
        <p:spPr>
          <a:xfrm>
            <a:off x="0" y="1145384"/>
            <a:ext cx="12192000" cy="0"/>
          </a:xfrm>
          <a:prstGeom prst="line">
            <a:avLst/>
          </a:prstGeom>
          <a:ln w="3175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7173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114427C2-9A24-4577-AA5F-DA23631C6856}"/>
              </a:ext>
            </a:extLst>
          </p:cNvPr>
          <p:cNvSpPr txBox="1"/>
          <p:nvPr/>
        </p:nvSpPr>
        <p:spPr>
          <a:xfrm>
            <a:off x="383688" y="432629"/>
            <a:ext cx="1838965" cy="707886"/>
          </a:xfrm>
          <a:prstGeom prst="rect">
            <a:avLst/>
          </a:prstGeom>
          <a:noFill/>
        </p:spPr>
        <p:txBody>
          <a:bodyPr wrap="none" rtlCol="0">
            <a:spAutoFit/>
          </a:bodyPr>
          <a:lstStyle>
            <a:defPPr>
              <a:defRPr lang="zh-CN"/>
            </a:defPPr>
            <a:lvl1pPr>
              <a:defRPr sz="4000" spc="300">
                <a:solidFill>
                  <a:srgbClr val="FFC000"/>
                </a:solidFill>
                <a:cs typeface="+mn-ea"/>
              </a:defRPr>
            </a:lvl1pPr>
          </a:lstStyle>
          <a:p>
            <a:r>
              <a:rPr lang="zh-CN" altLang="en-US" dirty="0">
                <a:sym typeface="+mn-lt"/>
              </a:rPr>
              <a:t>盗抢险</a:t>
            </a:r>
          </a:p>
        </p:txBody>
      </p:sp>
      <p:pic>
        <p:nvPicPr>
          <p:cNvPr id="13" name="图形 12" descr="V 形箭头 纯色填充">
            <a:extLst>
              <a:ext uri="{FF2B5EF4-FFF2-40B4-BE49-F238E27FC236}">
                <a16:creationId xmlns:a16="http://schemas.microsoft.com/office/drawing/2014/main" xmlns="" id="{2DAE7918-AEB1-455D-A379-8A5202B8869D}"/>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1005032" y="437497"/>
            <a:ext cx="707887" cy="707887"/>
          </a:xfrm>
          <a:prstGeom prst="rect">
            <a:avLst/>
          </a:prstGeom>
        </p:spPr>
      </p:pic>
      <p:sp>
        <p:nvSpPr>
          <p:cNvPr id="15" name="矩形: 圆角 14">
            <a:extLst>
              <a:ext uri="{FF2B5EF4-FFF2-40B4-BE49-F238E27FC236}">
                <a16:creationId xmlns:a16="http://schemas.microsoft.com/office/drawing/2014/main" xmlns="" id="{834A6BD1-1B73-47C0-8339-C979FC6F13C2}"/>
              </a:ext>
            </a:extLst>
          </p:cNvPr>
          <p:cNvSpPr/>
          <p:nvPr/>
        </p:nvSpPr>
        <p:spPr>
          <a:xfrm>
            <a:off x="1055688" y="2645006"/>
            <a:ext cx="10080624" cy="3040334"/>
          </a:xfrm>
          <a:prstGeom prst="roundRect">
            <a:avLst>
              <a:gd name="adj" fmla="val 2749"/>
            </a:avLst>
          </a:prstGeom>
          <a:solidFill>
            <a:schemeClr val="bg1">
              <a:alpha val="77000"/>
            </a:scheme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 name="文本框 1">
            <a:extLst>
              <a:ext uri="{FF2B5EF4-FFF2-40B4-BE49-F238E27FC236}">
                <a16:creationId xmlns:a16="http://schemas.microsoft.com/office/drawing/2014/main" xmlns="" id="{10FACE3A-2B5F-4E85-8386-208D7365E746}"/>
              </a:ext>
            </a:extLst>
          </p:cNvPr>
          <p:cNvSpPr txBox="1"/>
          <p:nvPr/>
        </p:nvSpPr>
        <p:spPr>
          <a:xfrm>
            <a:off x="1338944" y="2860108"/>
            <a:ext cx="5649685" cy="1569660"/>
          </a:xfrm>
          <a:prstGeom prst="rect">
            <a:avLst/>
          </a:prstGeom>
          <a:noFill/>
        </p:spPr>
        <p:txBody>
          <a:bodyPr wrap="square" rtlCol="0">
            <a:spAutoFit/>
          </a:bodyPr>
          <a:lstStyle/>
          <a:p>
            <a:pPr algn="just"/>
            <a:r>
              <a:rPr lang="zh-CN" altLang="en-US" sz="2400" dirty="0">
                <a:cs typeface="+mn-ea"/>
                <a:sym typeface="+mn-lt"/>
              </a:rPr>
              <a:t>盗抢险是全车被盗窃、被抢劫、被抢夺造成的车辆损失以及期间受到损坏或车上零部件、附属设备丢失等修复的合理费用。</a:t>
            </a:r>
          </a:p>
        </p:txBody>
      </p:sp>
      <p:sp>
        <p:nvSpPr>
          <p:cNvPr id="10" name="文本框 9">
            <a:extLst>
              <a:ext uri="{FF2B5EF4-FFF2-40B4-BE49-F238E27FC236}">
                <a16:creationId xmlns:a16="http://schemas.microsoft.com/office/drawing/2014/main" xmlns="" id="{0F6ED76A-7101-4DD0-BDCF-E21F175631DA}"/>
              </a:ext>
            </a:extLst>
          </p:cNvPr>
          <p:cNvSpPr txBox="1"/>
          <p:nvPr/>
        </p:nvSpPr>
        <p:spPr>
          <a:xfrm>
            <a:off x="1338944" y="4378367"/>
            <a:ext cx="6735519" cy="1200329"/>
          </a:xfrm>
          <a:prstGeom prst="rect">
            <a:avLst/>
          </a:prstGeom>
          <a:noFill/>
        </p:spPr>
        <p:txBody>
          <a:bodyPr wrap="square" rtlCol="0">
            <a:spAutoFit/>
          </a:bodyPr>
          <a:lstStyle/>
          <a:p>
            <a:pPr marL="342900" indent="-342900" algn="just">
              <a:buFont typeface="Arial" panose="020B0604020202020204" pitchFamily="34" charset="0"/>
              <a:buChar char="•"/>
            </a:pPr>
            <a:r>
              <a:rPr lang="zh-CN" altLang="en-US" sz="2400" dirty="0">
                <a:cs typeface="+mn-ea"/>
                <a:sym typeface="+mn-lt"/>
              </a:rPr>
              <a:t>商业险主险，针对</a:t>
            </a:r>
            <a:r>
              <a:rPr lang="zh-CN" altLang="en-US" sz="2400" b="1" dirty="0">
                <a:cs typeface="+mn-ea"/>
                <a:sym typeface="+mn-lt"/>
              </a:rPr>
              <a:t>自身车辆损失风险</a:t>
            </a:r>
            <a:r>
              <a:rPr lang="zh-CN" altLang="en-US" sz="2400" dirty="0">
                <a:cs typeface="+mn-ea"/>
                <a:sym typeface="+mn-lt"/>
              </a:rPr>
              <a:t>。</a:t>
            </a:r>
            <a:endParaRPr lang="en-US" altLang="zh-CN" sz="2400" dirty="0">
              <a:cs typeface="+mn-ea"/>
              <a:sym typeface="+mn-lt"/>
            </a:endParaRPr>
          </a:p>
          <a:p>
            <a:pPr marL="342900" indent="-342900" algn="just">
              <a:buFont typeface="Arial" panose="020B0604020202020204" pitchFamily="34" charset="0"/>
              <a:buChar char="•"/>
            </a:pPr>
            <a:r>
              <a:rPr lang="zh-CN" altLang="en-US" sz="2400" dirty="0">
                <a:cs typeface="+mn-ea"/>
                <a:sym typeface="+mn-lt"/>
              </a:rPr>
              <a:t>建议高端车用户或者经常前往偏僻地区的车主购买。</a:t>
            </a:r>
          </a:p>
        </p:txBody>
      </p:sp>
      <p:cxnSp>
        <p:nvCxnSpPr>
          <p:cNvPr id="7" name="直接连接符 6">
            <a:extLst>
              <a:ext uri="{FF2B5EF4-FFF2-40B4-BE49-F238E27FC236}">
                <a16:creationId xmlns:a16="http://schemas.microsoft.com/office/drawing/2014/main" xmlns="" id="{95C562A2-0078-4EA5-B70D-563E3CC5C99B}"/>
              </a:ext>
            </a:extLst>
          </p:cNvPr>
          <p:cNvCxnSpPr>
            <a:cxnSpLocks/>
          </p:cNvCxnSpPr>
          <p:nvPr/>
        </p:nvCxnSpPr>
        <p:spPr>
          <a:xfrm>
            <a:off x="1055688" y="4228467"/>
            <a:ext cx="7315426" cy="0"/>
          </a:xfrm>
          <a:prstGeom prst="line">
            <a:avLst/>
          </a:prstGeom>
          <a:ln w="19050">
            <a:solidFill>
              <a:schemeClr val="bg1">
                <a:alpha val="77000"/>
              </a:schemeClr>
            </a:solidFill>
          </a:ln>
        </p:spPr>
        <p:style>
          <a:lnRef idx="1">
            <a:schemeClr val="accent1"/>
          </a:lnRef>
          <a:fillRef idx="0">
            <a:schemeClr val="accent1"/>
          </a:fillRef>
          <a:effectRef idx="0">
            <a:schemeClr val="accent1"/>
          </a:effectRef>
          <a:fontRef idx="minor">
            <a:schemeClr val="tx1"/>
          </a:fontRef>
        </p:style>
      </p:cxnSp>
      <p:pic>
        <p:nvPicPr>
          <p:cNvPr id="26" name="图片 25">
            <a:extLst>
              <a:ext uri="{FF2B5EF4-FFF2-40B4-BE49-F238E27FC236}">
                <a16:creationId xmlns:a16="http://schemas.microsoft.com/office/drawing/2014/main" xmlns="" id="{76FB869E-8A02-4A9C-8A5D-5248A3348D4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2433" y="419527"/>
            <a:ext cx="5788330" cy="5788330"/>
          </a:xfrm>
          <a:prstGeom prst="rect">
            <a:avLst/>
          </a:prstGeom>
        </p:spPr>
      </p:pic>
      <p:cxnSp>
        <p:nvCxnSpPr>
          <p:cNvPr id="14" name="直接连接符 13">
            <a:extLst>
              <a:ext uri="{FF2B5EF4-FFF2-40B4-BE49-F238E27FC236}">
                <a16:creationId xmlns:a16="http://schemas.microsoft.com/office/drawing/2014/main" xmlns="" id="{7C97B626-C528-4145-9EA0-8A55DF0EFF0E}"/>
              </a:ext>
            </a:extLst>
          </p:cNvPr>
          <p:cNvCxnSpPr>
            <a:cxnSpLocks/>
          </p:cNvCxnSpPr>
          <p:nvPr/>
        </p:nvCxnSpPr>
        <p:spPr>
          <a:xfrm>
            <a:off x="0" y="1145384"/>
            <a:ext cx="12192000" cy="0"/>
          </a:xfrm>
          <a:prstGeom prst="line">
            <a:avLst/>
          </a:prstGeom>
          <a:ln w="3175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9602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114427C2-9A24-4577-AA5F-DA23631C6856}"/>
              </a:ext>
            </a:extLst>
          </p:cNvPr>
          <p:cNvSpPr txBox="1"/>
          <p:nvPr/>
        </p:nvSpPr>
        <p:spPr>
          <a:xfrm>
            <a:off x="359458" y="432629"/>
            <a:ext cx="10661893" cy="707886"/>
          </a:xfrm>
          <a:prstGeom prst="rect">
            <a:avLst/>
          </a:prstGeom>
          <a:noFill/>
        </p:spPr>
        <p:txBody>
          <a:bodyPr wrap="none" rtlCol="0">
            <a:spAutoFit/>
          </a:bodyPr>
          <a:lstStyle>
            <a:defPPr>
              <a:defRPr lang="zh-CN"/>
            </a:defPPr>
            <a:lvl1pPr>
              <a:defRPr sz="4000" spc="300">
                <a:solidFill>
                  <a:srgbClr val="FFC000"/>
                </a:solidFill>
                <a:cs typeface="+mn-ea"/>
              </a:defRPr>
            </a:lvl1pPr>
          </a:lstStyle>
          <a:p>
            <a:r>
              <a:rPr lang="zh-CN" altLang="en-US" dirty="0">
                <a:sym typeface="+mn-lt"/>
              </a:rPr>
              <a:t>玻璃单独破碎险、车身划痕险和自燃损失险</a:t>
            </a:r>
          </a:p>
        </p:txBody>
      </p:sp>
      <p:pic>
        <p:nvPicPr>
          <p:cNvPr id="13" name="图形 12" descr="V 形箭头 纯色填充">
            <a:extLst>
              <a:ext uri="{FF2B5EF4-FFF2-40B4-BE49-F238E27FC236}">
                <a16:creationId xmlns:a16="http://schemas.microsoft.com/office/drawing/2014/main" xmlns="" id="{2DAE7918-AEB1-455D-A379-8A5202B8869D}"/>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1005032" y="437497"/>
            <a:ext cx="707887" cy="707887"/>
          </a:xfrm>
          <a:prstGeom prst="rect">
            <a:avLst/>
          </a:prstGeom>
        </p:spPr>
      </p:pic>
      <p:sp>
        <p:nvSpPr>
          <p:cNvPr id="15" name="矩形: 圆角 14">
            <a:extLst>
              <a:ext uri="{FF2B5EF4-FFF2-40B4-BE49-F238E27FC236}">
                <a16:creationId xmlns:a16="http://schemas.microsoft.com/office/drawing/2014/main" xmlns="" id="{834A6BD1-1B73-47C0-8339-C979FC6F13C2}"/>
              </a:ext>
            </a:extLst>
          </p:cNvPr>
          <p:cNvSpPr/>
          <p:nvPr/>
        </p:nvSpPr>
        <p:spPr>
          <a:xfrm>
            <a:off x="1055688" y="2645006"/>
            <a:ext cx="10080624" cy="3040334"/>
          </a:xfrm>
          <a:prstGeom prst="roundRect">
            <a:avLst>
              <a:gd name="adj" fmla="val 2749"/>
            </a:avLst>
          </a:prstGeom>
          <a:solidFill>
            <a:schemeClr val="bg1">
              <a:alpha val="77000"/>
            </a:scheme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 name="文本框 1">
            <a:extLst>
              <a:ext uri="{FF2B5EF4-FFF2-40B4-BE49-F238E27FC236}">
                <a16:creationId xmlns:a16="http://schemas.microsoft.com/office/drawing/2014/main" xmlns="" id="{10FACE3A-2B5F-4E85-8386-208D7365E746}"/>
              </a:ext>
            </a:extLst>
          </p:cNvPr>
          <p:cNvSpPr txBox="1"/>
          <p:nvPr/>
        </p:nvSpPr>
        <p:spPr>
          <a:xfrm>
            <a:off x="1338944" y="2860108"/>
            <a:ext cx="5649685" cy="1569660"/>
          </a:xfrm>
          <a:prstGeom prst="rect">
            <a:avLst/>
          </a:prstGeom>
          <a:noFill/>
        </p:spPr>
        <p:txBody>
          <a:bodyPr wrap="square" rtlCol="0">
            <a:spAutoFit/>
          </a:bodyPr>
          <a:lstStyle/>
          <a:p>
            <a:pPr algn="just"/>
            <a:r>
              <a:rPr lang="zh-CN" altLang="en-US" sz="2400" dirty="0">
                <a:cs typeface="+mn-ea"/>
                <a:sym typeface="+mn-lt"/>
              </a:rPr>
              <a:t>车辆损失险的三个附加险种，是对车辆损失险未涉及的玻璃损害、车身划痕以及自燃等造成的车辆损失等进行赔偿的保险。 </a:t>
            </a:r>
            <a:endParaRPr lang="en-US" altLang="zh-CN" sz="2400" dirty="0">
              <a:cs typeface="+mn-ea"/>
              <a:sym typeface="+mn-lt"/>
            </a:endParaRPr>
          </a:p>
        </p:txBody>
      </p:sp>
      <p:sp>
        <p:nvSpPr>
          <p:cNvPr id="10" name="文本框 9">
            <a:extLst>
              <a:ext uri="{FF2B5EF4-FFF2-40B4-BE49-F238E27FC236}">
                <a16:creationId xmlns:a16="http://schemas.microsoft.com/office/drawing/2014/main" xmlns="" id="{0F6ED76A-7101-4DD0-BDCF-E21F175631DA}"/>
              </a:ext>
            </a:extLst>
          </p:cNvPr>
          <p:cNvSpPr txBox="1"/>
          <p:nvPr/>
        </p:nvSpPr>
        <p:spPr>
          <a:xfrm>
            <a:off x="1338944" y="4378367"/>
            <a:ext cx="6735519" cy="1200329"/>
          </a:xfrm>
          <a:prstGeom prst="rect">
            <a:avLst/>
          </a:prstGeom>
          <a:noFill/>
        </p:spPr>
        <p:txBody>
          <a:bodyPr wrap="square" rtlCol="0">
            <a:spAutoFit/>
          </a:bodyPr>
          <a:lstStyle/>
          <a:p>
            <a:pPr marL="342900" indent="-342900" algn="just">
              <a:buFont typeface="Arial" panose="020B0604020202020204" pitchFamily="34" charset="0"/>
              <a:buChar char="•"/>
            </a:pPr>
            <a:r>
              <a:rPr lang="zh-CN" altLang="en-US" sz="2400" dirty="0">
                <a:cs typeface="+mn-ea"/>
                <a:sym typeface="+mn-lt"/>
              </a:rPr>
              <a:t>商业险附加险，针对</a:t>
            </a:r>
            <a:r>
              <a:rPr lang="zh-CN" altLang="en-US" sz="2400" b="1" dirty="0">
                <a:cs typeface="+mn-ea"/>
                <a:sym typeface="+mn-lt"/>
              </a:rPr>
              <a:t>自身车辆损失风险</a:t>
            </a:r>
            <a:r>
              <a:rPr lang="zh-CN" altLang="en-US" sz="2400" dirty="0">
                <a:cs typeface="+mn-ea"/>
                <a:sym typeface="+mn-lt"/>
              </a:rPr>
              <a:t>。</a:t>
            </a:r>
            <a:endParaRPr lang="en-US" altLang="zh-CN" sz="2400" dirty="0">
              <a:cs typeface="+mn-ea"/>
              <a:sym typeface="+mn-lt"/>
            </a:endParaRPr>
          </a:p>
          <a:p>
            <a:pPr marL="342900" indent="-342900" algn="just">
              <a:buFont typeface="Arial" panose="020B0604020202020204" pitchFamily="34" charset="0"/>
              <a:buChar char="•"/>
            </a:pPr>
            <a:r>
              <a:rPr lang="zh-CN" altLang="en-US" sz="2400" dirty="0">
                <a:cs typeface="+mn-ea"/>
                <a:sym typeface="+mn-lt"/>
              </a:rPr>
              <a:t>车辆损失险的附加险种，以便补充车损险的保障不到的地方。</a:t>
            </a:r>
          </a:p>
        </p:txBody>
      </p:sp>
      <p:cxnSp>
        <p:nvCxnSpPr>
          <p:cNvPr id="7" name="直接连接符 6">
            <a:extLst>
              <a:ext uri="{FF2B5EF4-FFF2-40B4-BE49-F238E27FC236}">
                <a16:creationId xmlns:a16="http://schemas.microsoft.com/office/drawing/2014/main" xmlns="" id="{95C562A2-0078-4EA5-B70D-563E3CC5C99B}"/>
              </a:ext>
            </a:extLst>
          </p:cNvPr>
          <p:cNvCxnSpPr>
            <a:cxnSpLocks/>
          </p:cNvCxnSpPr>
          <p:nvPr/>
        </p:nvCxnSpPr>
        <p:spPr>
          <a:xfrm>
            <a:off x="1055688" y="4228467"/>
            <a:ext cx="7315426" cy="0"/>
          </a:xfrm>
          <a:prstGeom prst="line">
            <a:avLst/>
          </a:prstGeom>
          <a:ln w="19050">
            <a:solidFill>
              <a:schemeClr val="bg1">
                <a:alpha val="77000"/>
              </a:schemeClr>
            </a:solidFill>
          </a:ln>
        </p:spPr>
        <p:style>
          <a:lnRef idx="1">
            <a:schemeClr val="accent1"/>
          </a:lnRef>
          <a:fillRef idx="0">
            <a:schemeClr val="accent1"/>
          </a:fillRef>
          <a:effectRef idx="0">
            <a:schemeClr val="accent1"/>
          </a:effectRef>
          <a:fontRef idx="minor">
            <a:schemeClr val="tx1"/>
          </a:fontRef>
        </p:style>
      </p:cxnSp>
      <p:pic>
        <p:nvPicPr>
          <p:cNvPr id="26" name="图片 25">
            <a:extLst>
              <a:ext uri="{FF2B5EF4-FFF2-40B4-BE49-F238E27FC236}">
                <a16:creationId xmlns:a16="http://schemas.microsoft.com/office/drawing/2014/main" xmlns="" id="{76FB869E-8A02-4A9C-8A5D-5248A3348D4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2433" y="419527"/>
            <a:ext cx="5788330" cy="5788330"/>
          </a:xfrm>
          <a:prstGeom prst="rect">
            <a:avLst/>
          </a:prstGeom>
        </p:spPr>
      </p:pic>
      <p:cxnSp>
        <p:nvCxnSpPr>
          <p:cNvPr id="14" name="直接连接符 13">
            <a:extLst>
              <a:ext uri="{FF2B5EF4-FFF2-40B4-BE49-F238E27FC236}">
                <a16:creationId xmlns:a16="http://schemas.microsoft.com/office/drawing/2014/main" xmlns="" id="{81DC20A8-7882-4EF4-A547-37DCE441603B}"/>
              </a:ext>
            </a:extLst>
          </p:cNvPr>
          <p:cNvCxnSpPr>
            <a:cxnSpLocks/>
          </p:cNvCxnSpPr>
          <p:nvPr/>
        </p:nvCxnSpPr>
        <p:spPr>
          <a:xfrm>
            <a:off x="0" y="1145384"/>
            <a:ext cx="12192000" cy="0"/>
          </a:xfrm>
          <a:prstGeom prst="line">
            <a:avLst/>
          </a:prstGeom>
          <a:ln w="3175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0935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114427C2-9A24-4577-AA5F-DA23631C6856}"/>
              </a:ext>
            </a:extLst>
          </p:cNvPr>
          <p:cNvSpPr txBox="1"/>
          <p:nvPr/>
        </p:nvSpPr>
        <p:spPr>
          <a:xfrm>
            <a:off x="334363" y="432629"/>
            <a:ext cx="2941831" cy="707886"/>
          </a:xfrm>
          <a:prstGeom prst="rect">
            <a:avLst/>
          </a:prstGeom>
          <a:noFill/>
        </p:spPr>
        <p:txBody>
          <a:bodyPr wrap="none" rtlCol="0">
            <a:spAutoFit/>
          </a:bodyPr>
          <a:lstStyle>
            <a:defPPr>
              <a:defRPr lang="zh-CN"/>
            </a:defPPr>
            <a:lvl1pPr>
              <a:defRPr sz="4000" spc="300">
                <a:solidFill>
                  <a:srgbClr val="FFC000"/>
                </a:solidFill>
                <a:cs typeface="+mn-ea"/>
              </a:defRPr>
            </a:lvl1pPr>
          </a:lstStyle>
          <a:p>
            <a:r>
              <a:rPr lang="zh-CN" altLang="en-US" dirty="0">
                <a:sym typeface="+mn-lt"/>
              </a:rPr>
              <a:t>车上货物险</a:t>
            </a:r>
          </a:p>
        </p:txBody>
      </p:sp>
      <p:pic>
        <p:nvPicPr>
          <p:cNvPr id="13" name="图形 12" descr="V 形箭头 纯色填充">
            <a:extLst>
              <a:ext uri="{FF2B5EF4-FFF2-40B4-BE49-F238E27FC236}">
                <a16:creationId xmlns:a16="http://schemas.microsoft.com/office/drawing/2014/main" xmlns="" id="{2DAE7918-AEB1-455D-A379-8A5202B8869D}"/>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1005032" y="437497"/>
            <a:ext cx="707887" cy="707887"/>
          </a:xfrm>
          <a:prstGeom prst="rect">
            <a:avLst/>
          </a:prstGeom>
        </p:spPr>
      </p:pic>
      <p:sp>
        <p:nvSpPr>
          <p:cNvPr id="15" name="矩形: 圆角 14">
            <a:extLst>
              <a:ext uri="{FF2B5EF4-FFF2-40B4-BE49-F238E27FC236}">
                <a16:creationId xmlns:a16="http://schemas.microsoft.com/office/drawing/2014/main" xmlns="" id="{834A6BD1-1B73-47C0-8339-C979FC6F13C2}"/>
              </a:ext>
            </a:extLst>
          </p:cNvPr>
          <p:cNvSpPr/>
          <p:nvPr/>
        </p:nvSpPr>
        <p:spPr>
          <a:xfrm>
            <a:off x="1055688" y="2645006"/>
            <a:ext cx="10080624" cy="3040334"/>
          </a:xfrm>
          <a:prstGeom prst="roundRect">
            <a:avLst>
              <a:gd name="adj" fmla="val 2749"/>
            </a:avLst>
          </a:prstGeom>
          <a:solidFill>
            <a:schemeClr val="bg1">
              <a:alpha val="77000"/>
            </a:scheme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 name="文本框 1">
            <a:extLst>
              <a:ext uri="{FF2B5EF4-FFF2-40B4-BE49-F238E27FC236}">
                <a16:creationId xmlns:a16="http://schemas.microsoft.com/office/drawing/2014/main" xmlns="" id="{10FACE3A-2B5F-4E85-8386-208D7365E746}"/>
              </a:ext>
            </a:extLst>
          </p:cNvPr>
          <p:cNvSpPr txBox="1"/>
          <p:nvPr/>
        </p:nvSpPr>
        <p:spPr>
          <a:xfrm>
            <a:off x="1338944" y="2860108"/>
            <a:ext cx="5649685" cy="1200329"/>
          </a:xfrm>
          <a:prstGeom prst="rect">
            <a:avLst/>
          </a:prstGeom>
          <a:noFill/>
        </p:spPr>
        <p:txBody>
          <a:bodyPr wrap="square" rtlCol="0">
            <a:spAutoFit/>
          </a:bodyPr>
          <a:lstStyle/>
          <a:p>
            <a:pPr algn="just"/>
            <a:r>
              <a:rPr lang="zh-CN" altLang="en-US" sz="2400" dirty="0">
                <a:cs typeface="+mn-ea"/>
                <a:sym typeface="+mn-lt"/>
              </a:rPr>
              <a:t>发生意外事故，致使保险车辆所载货物遭受直接损毁，可获得保险单赔偿限额部分的赔偿。 </a:t>
            </a:r>
            <a:endParaRPr lang="en-US" altLang="zh-CN" sz="2400" dirty="0">
              <a:cs typeface="+mn-ea"/>
              <a:sym typeface="+mn-lt"/>
            </a:endParaRPr>
          </a:p>
        </p:txBody>
      </p:sp>
      <p:sp>
        <p:nvSpPr>
          <p:cNvPr id="10" name="文本框 9">
            <a:extLst>
              <a:ext uri="{FF2B5EF4-FFF2-40B4-BE49-F238E27FC236}">
                <a16:creationId xmlns:a16="http://schemas.microsoft.com/office/drawing/2014/main" xmlns="" id="{0F6ED76A-7101-4DD0-BDCF-E21F175631DA}"/>
              </a:ext>
            </a:extLst>
          </p:cNvPr>
          <p:cNvSpPr txBox="1"/>
          <p:nvPr/>
        </p:nvSpPr>
        <p:spPr>
          <a:xfrm>
            <a:off x="1338944" y="4378367"/>
            <a:ext cx="6735519" cy="830997"/>
          </a:xfrm>
          <a:prstGeom prst="rect">
            <a:avLst/>
          </a:prstGeom>
          <a:noFill/>
        </p:spPr>
        <p:txBody>
          <a:bodyPr wrap="square" rtlCol="0">
            <a:spAutoFit/>
          </a:bodyPr>
          <a:lstStyle/>
          <a:p>
            <a:pPr marL="342900" indent="-342900" algn="just">
              <a:buFont typeface="Arial" panose="020B0604020202020204" pitchFamily="34" charset="0"/>
              <a:buChar char="•"/>
            </a:pPr>
            <a:r>
              <a:rPr lang="zh-CN" altLang="en-US" sz="2400" dirty="0">
                <a:cs typeface="+mn-ea"/>
                <a:sym typeface="+mn-lt"/>
              </a:rPr>
              <a:t>商业险附加险，针对造成他人损失风险。</a:t>
            </a:r>
            <a:endParaRPr lang="en-US" altLang="zh-CN" sz="2400" dirty="0">
              <a:cs typeface="+mn-ea"/>
              <a:sym typeface="+mn-lt"/>
            </a:endParaRPr>
          </a:p>
          <a:p>
            <a:pPr marL="342900" indent="-342900" algn="just">
              <a:buFont typeface="Arial" panose="020B0604020202020204" pitchFamily="34" charset="0"/>
              <a:buChar char="•"/>
            </a:pPr>
            <a:r>
              <a:rPr lang="zh-CN" altLang="en-US" sz="2400" dirty="0">
                <a:cs typeface="+mn-ea"/>
                <a:sym typeface="+mn-lt"/>
              </a:rPr>
              <a:t>车上货物险是第三者责任险附加险种。</a:t>
            </a:r>
          </a:p>
        </p:txBody>
      </p:sp>
      <p:cxnSp>
        <p:nvCxnSpPr>
          <p:cNvPr id="7" name="直接连接符 6">
            <a:extLst>
              <a:ext uri="{FF2B5EF4-FFF2-40B4-BE49-F238E27FC236}">
                <a16:creationId xmlns:a16="http://schemas.microsoft.com/office/drawing/2014/main" xmlns="" id="{95C562A2-0078-4EA5-B70D-563E3CC5C99B}"/>
              </a:ext>
            </a:extLst>
          </p:cNvPr>
          <p:cNvCxnSpPr>
            <a:cxnSpLocks/>
          </p:cNvCxnSpPr>
          <p:nvPr/>
        </p:nvCxnSpPr>
        <p:spPr>
          <a:xfrm>
            <a:off x="1055688" y="4228467"/>
            <a:ext cx="7315426" cy="0"/>
          </a:xfrm>
          <a:prstGeom prst="line">
            <a:avLst/>
          </a:prstGeom>
          <a:ln w="19050">
            <a:solidFill>
              <a:schemeClr val="bg1">
                <a:alpha val="77000"/>
              </a:schemeClr>
            </a:solidFill>
          </a:ln>
        </p:spPr>
        <p:style>
          <a:lnRef idx="1">
            <a:schemeClr val="accent1"/>
          </a:lnRef>
          <a:fillRef idx="0">
            <a:schemeClr val="accent1"/>
          </a:fillRef>
          <a:effectRef idx="0">
            <a:schemeClr val="accent1"/>
          </a:effectRef>
          <a:fontRef idx="minor">
            <a:schemeClr val="tx1"/>
          </a:fontRef>
        </p:style>
      </p:cxnSp>
      <p:pic>
        <p:nvPicPr>
          <p:cNvPr id="26" name="图片 25">
            <a:extLst>
              <a:ext uri="{FF2B5EF4-FFF2-40B4-BE49-F238E27FC236}">
                <a16:creationId xmlns:a16="http://schemas.microsoft.com/office/drawing/2014/main" xmlns="" id="{76FB869E-8A02-4A9C-8A5D-5248A3348D4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2433" y="419527"/>
            <a:ext cx="5788330" cy="5788330"/>
          </a:xfrm>
          <a:prstGeom prst="rect">
            <a:avLst/>
          </a:prstGeom>
        </p:spPr>
      </p:pic>
      <p:cxnSp>
        <p:nvCxnSpPr>
          <p:cNvPr id="14" name="直接连接符 13">
            <a:extLst>
              <a:ext uri="{FF2B5EF4-FFF2-40B4-BE49-F238E27FC236}">
                <a16:creationId xmlns:a16="http://schemas.microsoft.com/office/drawing/2014/main" xmlns="" id="{42906C15-C0CF-4F37-9005-D34E1013D5D3}"/>
              </a:ext>
            </a:extLst>
          </p:cNvPr>
          <p:cNvCxnSpPr>
            <a:cxnSpLocks/>
          </p:cNvCxnSpPr>
          <p:nvPr/>
        </p:nvCxnSpPr>
        <p:spPr>
          <a:xfrm>
            <a:off x="0" y="1145384"/>
            <a:ext cx="12192000" cy="0"/>
          </a:xfrm>
          <a:prstGeom prst="line">
            <a:avLst/>
          </a:prstGeom>
          <a:ln w="3175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6640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114427C2-9A24-4577-AA5F-DA23631C6856}"/>
              </a:ext>
            </a:extLst>
          </p:cNvPr>
          <p:cNvSpPr txBox="1"/>
          <p:nvPr/>
        </p:nvSpPr>
        <p:spPr>
          <a:xfrm>
            <a:off x="396020" y="432629"/>
            <a:ext cx="4596130" cy="707886"/>
          </a:xfrm>
          <a:prstGeom prst="rect">
            <a:avLst/>
          </a:prstGeom>
          <a:noFill/>
        </p:spPr>
        <p:txBody>
          <a:bodyPr wrap="none" rtlCol="0">
            <a:spAutoFit/>
          </a:bodyPr>
          <a:lstStyle>
            <a:defPPr>
              <a:defRPr lang="zh-CN"/>
            </a:defPPr>
            <a:lvl1pPr>
              <a:defRPr sz="4000" spc="300">
                <a:solidFill>
                  <a:srgbClr val="FFC000"/>
                </a:solidFill>
                <a:cs typeface="+mn-ea"/>
              </a:defRPr>
            </a:lvl1pPr>
          </a:lstStyle>
          <a:p>
            <a:r>
              <a:rPr lang="zh-CN" altLang="en-US" dirty="0">
                <a:sym typeface="+mn-lt"/>
              </a:rPr>
              <a:t>不计免赔率特约险</a:t>
            </a:r>
          </a:p>
        </p:txBody>
      </p:sp>
      <p:pic>
        <p:nvPicPr>
          <p:cNvPr id="13" name="图形 12" descr="V 形箭头 纯色填充">
            <a:extLst>
              <a:ext uri="{FF2B5EF4-FFF2-40B4-BE49-F238E27FC236}">
                <a16:creationId xmlns:a16="http://schemas.microsoft.com/office/drawing/2014/main" xmlns="" id="{2DAE7918-AEB1-455D-A379-8A5202B8869D}"/>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1005032" y="437497"/>
            <a:ext cx="707887" cy="707887"/>
          </a:xfrm>
          <a:prstGeom prst="rect">
            <a:avLst/>
          </a:prstGeom>
        </p:spPr>
      </p:pic>
      <p:sp>
        <p:nvSpPr>
          <p:cNvPr id="15" name="矩形: 圆角 14">
            <a:extLst>
              <a:ext uri="{FF2B5EF4-FFF2-40B4-BE49-F238E27FC236}">
                <a16:creationId xmlns:a16="http://schemas.microsoft.com/office/drawing/2014/main" xmlns="" id="{834A6BD1-1B73-47C0-8339-C979FC6F13C2}"/>
              </a:ext>
            </a:extLst>
          </p:cNvPr>
          <p:cNvSpPr/>
          <p:nvPr/>
        </p:nvSpPr>
        <p:spPr>
          <a:xfrm>
            <a:off x="1055688" y="2645006"/>
            <a:ext cx="10080624" cy="3040334"/>
          </a:xfrm>
          <a:prstGeom prst="roundRect">
            <a:avLst>
              <a:gd name="adj" fmla="val 2749"/>
            </a:avLst>
          </a:prstGeom>
          <a:solidFill>
            <a:schemeClr val="bg1">
              <a:alpha val="77000"/>
            </a:scheme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 name="文本框 1">
            <a:extLst>
              <a:ext uri="{FF2B5EF4-FFF2-40B4-BE49-F238E27FC236}">
                <a16:creationId xmlns:a16="http://schemas.microsoft.com/office/drawing/2014/main" xmlns="" id="{10FACE3A-2B5F-4E85-8386-208D7365E746}"/>
              </a:ext>
            </a:extLst>
          </p:cNvPr>
          <p:cNvSpPr txBox="1"/>
          <p:nvPr/>
        </p:nvSpPr>
        <p:spPr>
          <a:xfrm>
            <a:off x="1338944" y="2860108"/>
            <a:ext cx="5649685" cy="1569660"/>
          </a:xfrm>
          <a:prstGeom prst="rect">
            <a:avLst/>
          </a:prstGeom>
          <a:noFill/>
        </p:spPr>
        <p:txBody>
          <a:bodyPr wrap="square" rtlCol="0">
            <a:spAutoFit/>
          </a:bodyPr>
          <a:lstStyle/>
          <a:p>
            <a:pPr algn="just"/>
            <a:r>
              <a:rPr lang="zh-CN" altLang="en-US" sz="2400" dirty="0">
                <a:cs typeface="+mn-ea"/>
                <a:sym typeface="+mn-lt"/>
              </a:rPr>
              <a:t>保险事故发生后，按照对应投保的险种规定的免赔率计算的、应当由被保险人自行承担的免赔金额部分，保险人负责赔偿。</a:t>
            </a:r>
          </a:p>
        </p:txBody>
      </p:sp>
      <p:sp>
        <p:nvSpPr>
          <p:cNvPr id="10" name="文本框 9">
            <a:extLst>
              <a:ext uri="{FF2B5EF4-FFF2-40B4-BE49-F238E27FC236}">
                <a16:creationId xmlns:a16="http://schemas.microsoft.com/office/drawing/2014/main" xmlns="" id="{0F6ED76A-7101-4DD0-BDCF-E21F175631DA}"/>
              </a:ext>
            </a:extLst>
          </p:cNvPr>
          <p:cNvSpPr txBox="1"/>
          <p:nvPr/>
        </p:nvSpPr>
        <p:spPr>
          <a:xfrm>
            <a:off x="1338945" y="4378367"/>
            <a:ext cx="6422570" cy="1200329"/>
          </a:xfrm>
          <a:prstGeom prst="rect">
            <a:avLst/>
          </a:prstGeom>
          <a:noFill/>
        </p:spPr>
        <p:txBody>
          <a:bodyPr wrap="square" rtlCol="0">
            <a:spAutoFit/>
          </a:bodyPr>
          <a:lstStyle/>
          <a:p>
            <a:pPr marL="342900" indent="-342900" algn="just">
              <a:buFont typeface="Arial" panose="020B0604020202020204" pitchFamily="34" charset="0"/>
              <a:buChar char="•"/>
            </a:pPr>
            <a:r>
              <a:rPr lang="zh-CN" altLang="en-US" sz="2400" dirty="0">
                <a:cs typeface="+mn-ea"/>
                <a:sym typeface="+mn-lt"/>
              </a:rPr>
              <a:t>商业险附加险，针对</a:t>
            </a:r>
            <a:r>
              <a:rPr lang="zh-CN" altLang="en-US" sz="2400" b="1" dirty="0">
                <a:cs typeface="+mn-ea"/>
                <a:sym typeface="+mn-lt"/>
              </a:rPr>
              <a:t>自身车辆损失风险和</a:t>
            </a:r>
            <a:r>
              <a:rPr lang="zh-CN" altLang="en-US" sz="2400" dirty="0">
                <a:cs typeface="+mn-ea"/>
                <a:sym typeface="+mn-lt"/>
              </a:rPr>
              <a:t>造成他人损失风险。</a:t>
            </a:r>
            <a:endParaRPr lang="en-US" altLang="zh-CN" sz="2400" dirty="0">
              <a:cs typeface="+mn-ea"/>
              <a:sym typeface="+mn-lt"/>
            </a:endParaRPr>
          </a:p>
          <a:p>
            <a:pPr marL="342900" indent="-342900" algn="just">
              <a:buFont typeface="Arial" panose="020B0604020202020204" pitchFamily="34" charset="0"/>
              <a:buChar char="•"/>
            </a:pPr>
            <a:r>
              <a:rPr lang="zh-CN" altLang="en-US" sz="2400" dirty="0">
                <a:cs typeface="+mn-ea"/>
                <a:sym typeface="+mn-lt"/>
              </a:rPr>
              <a:t>常见的四种商业主险都可附加此险。</a:t>
            </a:r>
          </a:p>
        </p:txBody>
      </p:sp>
      <p:cxnSp>
        <p:nvCxnSpPr>
          <p:cNvPr id="7" name="直接连接符 6">
            <a:extLst>
              <a:ext uri="{FF2B5EF4-FFF2-40B4-BE49-F238E27FC236}">
                <a16:creationId xmlns:a16="http://schemas.microsoft.com/office/drawing/2014/main" xmlns="" id="{95C562A2-0078-4EA5-B70D-563E3CC5C99B}"/>
              </a:ext>
            </a:extLst>
          </p:cNvPr>
          <p:cNvCxnSpPr>
            <a:cxnSpLocks/>
          </p:cNvCxnSpPr>
          <p:nvPr/>
        </p:nvCxnSpPr>
        <p:spPr>
          <a:xfrm>
            <a:off x="1055688" y="4228467"/>
            <a:ext cx="7315426" cy="0"/>
          </a:xfrm>
          <a:prstGeom prst="line">
            <a:avLst/>
          </a:prstGeom>
          <a:ln w="19050">
            <a:solidFill>
              <a:schemeClr val="bg1">
                <a:alpha val="77000"/>
              </a:schemeClr>
            </a:solidFill>
          </a:ln>
        </p:spPr>
        <p:style>
          <a:lnRef idx="1">
            <a:schemeClr val="accent1"/>
          </a:lnRef>
          <a:fillRef idx="0">
            <a:schemeClr val="accent1"/>
          </a:fillRef>
          <a:effectRef idx="0">
            <a:schemeClr val="accent1"/>
          </a:effectRef>
          <a:fontRef idx="minor">
            <a:schemeClr val="tx1"/>
          </a:fontRef>
        </p:style>
      </p:cxnSp>
      <p:pic>
        <p:nvPicPr>
          <p:cNvPr id="26" name="图片 25">
            <a:extLst>
              <a:ext uri="{FF2B5EF4-FFF2-40B4-BE49-F238E27FC236}">
                <a16:creationId xmlns:a16="http://schemas.microsoft.com/office/drawing/2014/main" xmlns="" id="{76FB869E-8A02-4A9C-8A5D-5248A3348D4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2433" y="419527"/>
            <a:ext cx="5788330" cy="5788330"/>
          </a:xfrm>
          <a:prstGeom prst="rect">
            <a:avLst/>
          </a:prstGeom>
        </p:spPr>
      </p:pic>
      <p:cxnSp>
        <p:nvCxnSpPr>
          <p:cNvPr id="14" name="直接连接符 13">
            <a:extLst>
              <a:ext uri="{FF2B5EF4-FFF2-40B4-BE49-F238E27FC236}">
                <a16:creationId xmlns:a16="http://schemas.microsoft.com/office/drawing/2014/main" xmlns="" id="{10E24F67-A02A-412C-9EE7-17C8FBF8F199}"/>
              </a:ext>
            </a:extLst>
          </p:cNvPr>
          <p:cNvCxnSpPr>
            <a:cxnSpLocks/>
          </p:cNvCxnSpPr>
          <p:nvPr/>
        </p:nvCxnSpPr>
        <p:spPr>
          <a:xfrm>
            <a:off x="0" y="1145384"/>
            <a:ext cx="12192000" cy="0"/>
          </a:xfrm>
          <a:prstGeom prst="line">
            <a:avLst/>
          </a:prstGeom>
          <a:ln w="3175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7318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114427C2-9A24-4577-AA5F-DA23631C6856}"/>
              </a:ext>
            </a:extLst>
          </p:cNvPr>
          <p:cNvSpPr txBox="1"/>
          <p:nvPr/>
        </p:nvSpPr>
        <p:spPr>
          <a:xfrm>
            <a:off x="401439" y="432629"/>
            <a:ext cx="4596130" cy="707886"/>
          </a:xfrm>
          <a:prstGeom prst="rect">
            <a:avLst/>
          </a:prstGeom>
          <a:noFill/>
        </p:spPr>
        <p:txBody>
          <a:bodyPr wrap="none" rtlCol="0">
            <a:spAutoFit/>
          </a:bodyPr>
          <a:lstStyle>
            <a:defPPr>
              <a:defRPr lang="zh-CN"/>
            </a:defPPr>
            <a:lvl1pPr>
              <a:defRPr sz="4000" spc="300">
                <a:solidFill>
                  <a:srgbClr val="FFC000"/>
                </a:solidFill>
                <a:cs typeface="+mn-ea"/>
              </a:defRPr>
            </a:lvl1pPr>
          </a:lstStyle>
          <a:p>
            <a:r>
              <a:rPr lang="zh-CN" altLang="en-US" dirty="0">
                <a:sym typeface="+mn-lt"/>
              </a:rPr>
              <a:t>购买车险注意事项</a:t>
            </a:r>
          </a:p>
        </p:txBody>
      </p:sp>
      <p:pic>
        <p:nvPicPr>
          <p:cNvPr id="13" name="图形 12" descr="V 形箭头 纯色填充">
            <a:extLst>
              <a:ext uri="{FF2B5EF4-FFF2-40B4-BE49-F238E27FC236}">
                <a16:creationId xmlns:a16="http://schemas.microsoft.com/office/drawing/2014/main" xmlns="" id="{2DAE7918-AEB1-455D-A379-8A5202B8869D}"/>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1005032" y="437497"/>
            <a:ext cx="707887" cy="707887"/>
          </a:xfrm>
          <a:prstGeom prst="rect">
            <a:avLst/>
          </a:prstGeom>
        </p:spPr>
      </p:pic>
      <p:sp>
        <p:nvSpPr>
          <p:cNvPr id="14" name="矩形: 圆角 13">
            <a:extLst>
              <a:ext uri="{FF2B5EF4-FFF2-40B4-BE49-F238E27FC236}">
                <a16:creationId xmlns:a16="http://schemas.microsoft.com/office/drawing/2014/main" xmlns="" id="{84D63FB1-42BF-4390-9AA1-B59913C94E40}"/>
              </a:ext>
            </a:extLst>
          </p:cNvPr>
          <p:cNvSpPr/>
          <p:nvPr/>
        </p:nvSpPr>
        <p:spPr>
          <a:xfrm>
            <a:off x="1055689" y="1608917"/>
            <a:ext cx="3102654" cy="4772832"/>
          </a:xfrm>
          <a:prstGeom prst="roundRect">
            <a:avLst>
              <a:gd name="adj" fmla="val 2151"/>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a:cs typeface="+mn-ea"/>
              <a:sym typeface="+mn-lt"/>
            </a:endParaRPr>
          </a:p>
        </p:txBody>
      </p:sp>
      <p:sp>
        <p:nvSpPr>
          <p:cNvPr id="16" name="矩形: 圆角 15">
            <a:extLst>
              <a:ext uri="{FF2B5EF4-FFF2-40B4-BE49-F238E27FC236}">
                <a16:creationId xmlns:a16="http://schemas.microsoft.com/office/drawing/2014/main" xmlns="" id="{4A5FAC41-B874-403F-950A-E52CEC2A11FA}"/>
              </a:ext>
            </a:extLst>
          </p:cNvPr>
          <p:cNvSpPr/>
          <p:nvPr/>
        </p:nvSpPr>
        <p:spPr>
          <a:xfrm>
            <a:off x="4544673" y="1599390"/>
            <a:ext cx="3102654" cy="4782360"/>
          </a:xfrm>
          <a:prstGeom prst="roundRect">
            <a:avLst>
              <a:gd name="adj" fmla="val 2151"/>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a:cs typeface="+mn-ea"/>
              <a:sym typeface="+mn-lt"/>
            </a:endParaRPr>
          </a:p>
        </p:txBody>
      </p:sp>
      <p:sp>
        <p:nvSpPr>
          <p:cNvPr id="17" name="矩形: 圆角 16">
            <a:extLst>
              <a:ext uri="{FF2B5EF4-FFF2-40B4-BE49-F238E27FC236}">
                <a16:creationId xmlns:a16="http://schemas.microsoft.com/office/drawing/2014/main" xmlns="" id="{02AFD269-346A-4FA1-9A6A-020F7AB540FA}"/>
              </a:ext>
            </a:extLst>
          </p:cNvPr>
          <p:cNvSpPr/>
          <p:nvPr/>
        </p:nvSpPr>
        <p:spPr>
          <a:xfrm>
            <a:off x="8033657" y="1647672"/>
            <a:ext cx="3102654" cy="4734077"/>
          </a:xfrm>
          <a:prstGeom prst="roundRect">
            <a:avLst>
              <a:gd name="adj" fmla="val 2151"/>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a:cs typeface="+mn-ea"/>
              <a:sym typeface="+mn-lt"/>
            </a:endParaRPr>
          </a:p>
        </p:txBody>
      </p:sp>
      <p:sp>
        <p:nvSpPr>
          <p:cNvPr id="18" name="椭圆 17">
            <a:extLst>
              <a:ext uri="{FF2B5EF4-FFF2-40B4-BE49-F238E27FC236}">
                <a16:creationId xmlns:a16="http://schemas.microsoft.com/office/drawing/2014/main" xmlns="" id="{6D2DDB53-7A03-4FCC-95F3-D8579D5F3680}"/>
              </a:ext>
            </a:extLst>
          </p:cNvPr>
          <p:cNvSpPr/>
          <p:nvPr/>
        </p:nvSpPr>
        <p:spPr>
          <a:xfrm>
            <a:off x="2217005" y="1978300"/>
            <a:ext cx="780022" cy="780022"/>
          </a:xfrm>
          <a:prstGeom prst="ellipse">
            <a:avLst/>
          </a:prstGeom>
          <a:noFill/>
          <a:ln w="666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0" name="图形 19" descr="免提电话 纯色填充">
            <a:extLst>
              <a:ext uri="{FF2B5EF4-FFF2-40B4-BE49-F238E27FC236}">
                <a16:creationId xmlns:a16="http://schemas.microsoft.com/office/drawing/2014/main" xmlns="" id="{B9F64182-CB8D-4018-8DF7-5C564A8C530D}"/>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2256670" y="2017965"/>
            <a:ext cx="700691" cy="700691"/>
          </a:xfrm>
          <a:prstGeom prst="rect">
            <a:avLst/>
          </a:prstGeom>
        </p:spPr>
      </p:pic>
      <p:grpSp>
        <p:nvGrpSpPr>
          <p:cNvPr id="21" name="组合 20">
            <a:extLst>
              <a:ext uri="{FF2B5EF4-FFF2-40B4-BE49-F238E27FC236}">
                <a16:creationId xmlns:a16="http://schemas.microsoft.com/office/drawing/2014/main" xmlns="" id="{CF6AA170-674A-43B4-BAAC-7AB4AA66F797}"/>
              </a:ext>
            </a:extLst>
          </p:cNvPr>
          <p:cNvGrpSpPr/>
          <p:nvPr/>
        </p:nvGrpSpPr>
        <p:grpSpPr>
          <a:xfrm>
            <a:off x="5705989" y="1978300"/>
            <a:ext cx="780022" cy="780022"/>
            <a:chOff x="5624495" y="1992936"/>
            <a:chExt cx="1017927" cy="1017927"/>
          </a:xfrm>
        </p:grpSpPr>
        <p:pic>
          <p:nvPicPr>
            <p:cNvPr id="22" name="图形 21" descr="汽车 纯色填充">
              <a:extLst>
                <a:ext uri="{FF2B5EF4-FFF2-40B4-BE49-F238E27FC236}">
                  <a16:creationId xmlns:a16="http://schemas.microsoft.com/office/drawing/2014/main" xmlns="" id="{AABC288A-4501-4743-9F02-6BEF4DE224E5}"/>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xmlns="" r:embed="rId7"/>
                </a:ext>
              </a:extLst>
            </a:blip>
            <a:stretch>
              <a:fillRect/>
            </a:stretch>
          </p:blipFill>
          <p:spPr>
            <a:xfrm>
              <a:off x="5692280" y="2044700"/>
              <a:ext cx="914400" cy="914400"/>
            </a:xfrm>
            <a:prstGeom prst="rect">
              <a:avLst/>
            </a:prstGeom>
          </p:spPr>
        </p:pic>
        <p:sp>
          <p:nvSpPr>
            <p:cNvPr id="23" name="椭圆 22">
              <a:extLst>
                <a:ext uri="{FF2B5EF4-FFF2-40B4-BE49-F238E27FC236}">
                  <a16:creationId xmlns:a16="http://schemas.microsoft.com/office/drawing/2014/main" xmlns="" id="{45902CD2-0F61-4DAC-9B0A-D02448EEFF5D}"/>
                </a:ext>
              </a:extLst>
            </p:cNvPr>
            <p:cNvSpPr/>
            <p:nvPr/>
          </p:nvSpPr>
          <p:spPr>
            <a:xfrm>
              <a:off x="5624495" y="1992936"/>
              <a:ext cx="1017927" cy="1017927"/>
            </a:xfrm>
            <a:prstGeom prst="ellipse">
              <a:avLst/>
            </a:prstGeom>
            <a:noFill/>
            <a:ln w="66675">
              <a:solidFill>
                <a:srgbClr val="152D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4" name="组合 23">
            <a:extLst>
              <a:ext uri="{FF2B5EF4-FFF2-40B4-BE49-F238E27FC236}">
                <a16:creationId xmlns:a16="http://schemas.microsoft.com/office/drawing/2014/main" xmlns="" id="{3D2BA0D8-68DA-4E18-9E68-863D737FFDD6}"/>
              </a:ext>
            </a:extLst>
          </p:cNvPr>
          <p:cNvGrpSpPr/>
          <p:nvPr/>
        </p:nvGrpSpPr>
        <p:grpSpPr>
          <a:xfrm>
            <a:off x="9194973" y="1978301"/>
            <a:ext cx="780022" cy="780022"/>
            <a:chOff x="9194973" y="1978301"/>
            <a:chExt cx="780022" cy="780022"/>
          </a:xfrm>
        </p:grpSpPr>
        <p:pic>
          <p:nvPicPr>
            <p:cNvPr id="25" name="图形 24" descr="照相机 纯色填充">
              <a:extLst>
                <a:ext uri="{FF2B5EF4-FFF2-40B4-BE49-F238E27FC236}">
                  <a16:creationId xmlns:a16="http://schemas.microsoft.com/office/drawing/2014/main" xmlns="" id="{4C3B92E5-745E-4DEC-9FE9-397B076E65FB}"/>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xmlns="" r:embed="rId9"/>
                </a:ext>
              </a:extLst>
            </a:blip>
            <a:stretch>
              <a:fillRect/>
            </a:stretch>
          </p:blipFill>
          <p:spPr>
            <a:xfrm>
              <a:off x="9294777" y="2078103"/>
              <a:ext cx="580413" cy="580413"/>
            </a:xfrm>
            <a:prstGeom prst="rect">
              <a:avLst/>
            </a:prstGeom>
          </p:spPr>
        </p:pic>
        <p:sp>
          <p:nvSpPr>
            <p:cNvPr id="27" name="椭圆 26">
              <a:extLst>
                <a:ext uri="{FF2B5EF4-FFF2-40B4-BE49-F238E27FC236}">
                  <a16:creationId xmlns:a16="http://schemas.microsoft.com/office/drawing/2014/main" xmlns="" id="{5682F101-9A4A-4322-93E0-42E99C9BF81B}"/>
                </a:ext>
              </a:extLst>
            </p:cNvPr>
            <p:cNvSpPr/>
            <p:nvPr/>
          </p:nvSpPr>
          <p:spPr>
            <a:xfrm>
              <a:off x="9194973" y="1978301"/>
              <a:ext cx="780022" cy="780022"/>
            </a:xfrm>
            <a:prstGeom prst="ellipse">
              <a:avLst/>
            </a:prstGeom>
            <a:noFill/>
            <a:ln w="66675">
              <a:solidFill>
                <a:srgbClr val="152D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8" name="文本框 27">
            <a:extLst>
              <a:ext uri="{FF2B5EF4-FFF2-40B4-BE49-F238E27FC236}">
                <a16:creationId xmlns:a16="http://schemas.microsoft.com/office/drawing/2014/main" xmlns="" id="{4E5254A2-BE0E-48E8-9C5C-2A5DC4546FA0}"/>
              </a:ext>
            </a:extLst>
          </p:cNvPr>
          <p:cNvSpPr txBox="1"/>
          <p:nvPr/>
        </p:nvSpPr>
        <p:spPr>
          <a:xfrm>
            <a:off x="1181212" y="2976972"/>
            <a:ext cx="2857388" cy="3231654"/>
          </a:xfrm>
          <a:prstGeom prst="rect">
            <a:avLst/>
          </a:prstGeom>
          <a:noFill/>
        </p:spPr>
        <p:txBody>
          <a:bodyPr wrap="square" rtlCol="0">
            <a:spAutoFit/>
          </a:bodyPr>
          <a:lstStyle/>
          <a:p>
            <a:pPr algn="ctr"/>
            <a:r>
              <a:rPr lang="zh-CN" altLang="en-US" sz="2400" dirty="0">
                <a:solidFill>
                  <a:schemeClr val="bg1"/>
                </a:solidFill>
                <a:cs typeface="+mn-ea"/>
                <a:sym typeface="+mn-lt"/>
              </a:rPr>
              <a:t>保险公司</a:t>
            </a:r>
            <a:endParaRPr lang="en-US" altLang="zh-CN" sz="2400" dirty="0">
              <a:solidFill>
                <a:schemeClr val="bg1"/>
              </a:solidFill>
              <a:cs typeface="+mn-ea"/>
              <a:sym typeface="+mn-lt"/>
            </a:endParaRPr>
          </a:p>
          <a:p>
            <a:pPr algn="just"/>
            <a:endParaRPr lang="en-US" altLang="zh-CN" dirty="0">
              <a:solidFill>
                <a:schemeClr val="bg1"/>
              </a:solidFill>
              <a:cs typeface="+mn-ea"/>
              <a:sym typeface="+mn-lt"/>
            </a:endParaRPr>
          </a:p>
          <a:p>
            <a:pPr algn="just"/>
            <a:r>
              <a:rPr lang="zh-CN" altLang="en-US" dirty="0">
                <a:solidFill>
                  <a:schemeClr val="bg1"/>
                </a:solidFill>
                <a:cs typeface="+mn-ea"/>
                <a:sym typeface="+mn-lt"/>
              </a:rPr>
              <a:t>各保险公司承担的责任范围和价格是一样的，仅是在投保和索赔时一些细节规定略有不同。但各家保险公司提供的投保服务和理赔服务存在一定的差异，选择信誉好、服务质量优的保险公司应是您投保时首要考虑的因素。 </a:t>
            </a:r>
          </a:p>
        </p:txBody>
      </p:sp>
      <p:sp>
        <p:nvSpPr>
          <p:cNvPr id="29" name="文本框 28">
            <a:extLst>
              <a:ext uri="{FF2B5EF4-FFF2-40B4-BE49-F238E27FC236}">
                <a16:creationId xmlns:a16="http://schemas.microsoft.com/office/drawing/2014/main" xmlns="" id="{EB5ED724-96D1-4C38-9DBE-80AAC0E4934A}"/>
              </a:ext>
            </a:extLst>
          </p:cNvPr>
          <p:cNvSpPr txBox="1"/>
          <p:nvPr/>
        </p:nvSpPr>
        <p:spPr>
          <a:xfrm>
            <a:off x="4679583" y="2976971"/>
            <a:ext cx="2857388" cy="3231654"/>
          </a:xfrm>
          <a:prstGeom prst="rect">
            <a:avLst/>
          </a:prstGeom>
          <a:noFill/>
        </p:spPr>
        <p:txBody>
          <a:bodyPr wrap="square" rtlCol="0">
            <a:spAutoFit/>
          </a:bodyPr>
          <a:lstStyle/>
          <a:p>
            <a:pPr algn="ctr"/>
            <a:r>
              <a:rPr lang="zh-CN" altLang="en-US" sz="2400" dirty="0">
                <a:cs typeface="+mn-ea"/>
                <a:sym typeface="+mn-lt"/>
              </a:rPr>
              <a:t>保险过户</a:t>
            </a:r>
            <a:endParaRPr lang="en-US" altLang="zh-CN" sz="2400" dirty="0">
              <a:cs typeface="+mn-ea"/>
              <a:sym typeface="+mn-lt"/>
            </a:endParaRPr>
          </a:p>
          <a:p>
            <a:pPr algn="just"/>
            <a:endParaRPr lang="en-US" altLang="zh-CN" dirty="0">
              <a:cs typeface="+mn-ea"/>
              <a:sym typeface="+mn-lt"/>
            </a:endParaRPr>
          </a:p>
          <a:p>
            <a:pPr algn="just"/>
            <a:r>
              <a:rPr lang="zh-CN" altLang="en-US" dirty="0">
                <a:cs typeface="+mn-ea"/>
                <a:sym typeface="+mn-lt"/>
              </a:rPr>
              <a:t>当保单中的内容发生变化，如车辆过户、改变使用性质、调整保险金额或终止保险责任、保单有错误等等，必须及时向保险公司提出变更申请，保险公司审核同意后出具批单，若变更项目影响保费，还将追加或退还这部分保费。</a:t>
            </a:r>
            <a:endParaRPr lang="en-US" altLang="zh-CN" dirty="0">
              <a:cs typeface="+mn-ea"/>
              <a:sym typeface="+mn-lt"/>
            </a:endParaRPr>
          </a:p>
        </p:txBody>
      </p:sp>
      <p:sp>
        <p:nvSpPr>
          <p:cNvPr id="30" name="文本框 29">
            <a:extLst>
              <a:ext uri="{FF2B5EF4-FFF2-40B4-BE49-F238E27FC236}">
                <a16:creationId xmlns:a16="http://schemas.microsoft.com/office/drawing/2014/main" xmlns="" id="{B3A12E46-18A7-480F-8D90-7D3A97378F71}"/>
              </a:ext>
            </a:extLst>
          </p:cNvPr>
          <p:cNvSpPr txBox="1"/>
          <p:nvPr/>
        </p:nvSpPr>
        <p:spPr>
          <a:xfrm>
            <a:off x="8156289" y="2956929"/>
            <a:ext cx="2857388" cy="3231654"/>
          </a:xfrm>
          <a:prstGeom prst="rect">
            <a:avLst/>
          </a:prstGeom>
          <a:noFill/>
        </p:spPr>
        <p:txBody>
          <a:bodyPr wrap="square" rtlCol="0">
            <a:spAutoFit/>
          </a:bodyPr>
          <a:lstStyle/>
          <a:p>
            <a:pPr algn="ctr"/>
            <a:r>
              <a:rPr lang="zh-CN" altLang="en-US" sz="2400" dirty="0">
                <a:cs typeface="+mn-ea"/>
                <a:sym typeface="+mn-lt"/>
              </a:rPr>
              <a:t>购买保险</a:t>
            </a:r>
            <a:endParaRPr lang="en-US" altLang="zh-CN" sz="2400" dirty="0">
              <a:cs typeface="+mn-ea"/>
              <a:sym typeface="+mn-lt"/>
            </a:endParaRPr>
          </a:p>
          <a:p>
            <a:pPr algn="just"/>
            <a:endParaRPr lang="en-US" altLang="zh-CN" dirty="0">
              <a:cs typeface="+mn-ea"/>
              <a:sym typeface="+mn-lt"/>
            </a:endParaRPr>
          </a:p>
          <a:p>
            <a:pPr algn="just"/>
            <a:r>
              <a:rPr lang="zh-CN" altLang="en-US" dirty="0">
                <a:cs typeface="+mn-ea"/>
                <a:sym typeface="+mn-lt"/>
              </a:rPr>
              <a:t>除交强险外，其他险种都由车主自愿购买。交强险和商业险可以在不同保险公司交纳。不过，建议最好在同一家保险公司购买。若不在同一家，出险后，就需要两家保险公司共同参与理赔，理赔程序将变得更加复杂和繁琐！</a:t>
            </a:r>
          </a:p>
        </p:txBody>
      </p:sp>
      <p:cxnSp>
        <p:nvCxnSpPr>
          <p:cNvPr id="26" name="直接连接符 25">
            <a:extLst>
              <a:ext uri="{FF2B5EF4-FFF2-40B4-BE49-F238E27FC236}">
                <a16:creationId xmlns:a16="http://schemas.microsoft.com/office/drawing/2014/main" xmlns="" id="{905753E4-3D23-4067-B48B-A582A6A0AEDC}"/>
              </a:ext>
            </a:extLst>
          </p:cNvPr>
          <p:cNvCxnSpPr>
            <a:cxnSpLocks/>
          </p:cNvCxnSpPr>
          <p:nvPr/>
        </p:nvCxnSpPr>
        <p:spPr>
          <a:xfrm>
            <a:off x="0" y="1145384"/>
            <a:ext cx="12192000" cy="0"/>
          </a:xfrm>
          <a:prstGeom prst="line">
            <a:avLst/>
          </a:prstGeom>
          <a:ln w="3175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241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randombar(horizontal)">
                                      <p:cBhvr>
                                        <p:cTn id="10" dur="500"/>
                                        <p:tgtEl>
                                          <p:spTgt spid="18"/>
                                        </p:tgtEl>
                                      </p:cBhvr>
                                    </p:animEffect>
                                  </p:childTnLst>
                                </p:cTn>
                              </p:par>
                              <p:par>
                                <p:cTn id="11" presetID="14" presetClass="entr" presetSubtype="1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randombar(horizontal)">
                                      <p:cBhvr>
                                        <p:cTn id="13" dur="500"/>
                                        <p:tgtEl>
                                          <p:spTgt spid="20"/>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randombar(horizontal)">
                                      <p:cBhvr>
                                        <p:cTn id="16" dur="500"/>
                                        <p:tgtEl>
                                          <p:spTgt spid="28"/>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randombar(horizontal)">
                                      <p:cBhvr>
                                        <p:cTn id="21" dur="500"/>
                                        <p:tgtEl>
                                          <p:spTgt spid="16"/>
                                        </p:tgtEl>
                                      </p:cBhvr>
                                    </p:animEffect>
                                  </p:childTnLst>
                                </p:cTn>
                              </p:par>
                              <p:par>
                                <p:cTn id="22" presetID="14" presetClass="entr" presetSubtype="10" fill="hold"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randombar(horizontal)">
                                      <p:cBhvr>
                                        <p:cTn id="24" dur="500"/>
                                        <p:tgtEl>
                                          <p:spTgt spid="21"/>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randombar(horizontal)">
                                      <p:cBhvr>
                                        <p:cTn id="27" dur="5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randombar(horizontal)">
                                      <p:cBhvr>
                                        <p:cTn id="32" dur="500"/>
                                        <p:tgtEl>
                                          <p:spTgt spid="17"/>
                                        </p:tgtEl>
                                      </p:cBhvr>
                                    </p:animEffect>
                                  </p:childTnLst>
                                </p:cTn>
                              </p:par>
                              <p:par>
                                <p:cTn id="33" presetID="14" presetClass="entr" presetSubtype="10"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randombar(horizontal)">
                                      <p:cBhvr>
                                        <p:cTn id="35" dur="500"/>
                                        <p:tgtEl>
                                          <p:spTgt spid="24"/>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randombar(horizontal)">
                                      <p:cBhvr>
                                        <p:cTn id="3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8" grpId="0" animBg="1"/>
      <p:bldP spid="28" grpId="0"/>
      <p:bldP spid="29" grpId="0"/>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D0CA244B-1CA6-401D-A1BA-CD32D2392847}"/>
              </a:ext>
            </a:extLst>
          </p:cNvPr>
          <p:cNvPicPr>
            <a:picLocks noChangeAspect="1"/>
          </p:cNvPicPr>
          <p:nvPr/>
        </p:nvPicPr>
        <p:blipFill rotWithShape="1">
          <a:blip r:embed="rId2" cstate="screen">
            <a:duotone>
              <a:prstClr val="black"/>
              <a:schemeClr val="accent5">
                <a:tint val="45000"/>
                <a:satMod val="400000"/>
              </a:schemeClr>
            </a:duotone>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矩形: 剪去对角 4">
            <a:extLst>
              <a:ext uri="{FF2B5EF4-FFF2-40B4-BE49-F238E27FC236}">
                <a16:creationId xmlns:a16="http://schemas.microsoft.com/office/drawing/2014/main" xmlns="" id="{F1B5E9D4-50C9-476E-866E-F20D26D822C5}"/>
              </a:ext>
            </a:extLst>
          </p:cNvPr>
          <p:cNvSpPr/>
          <p:nvPr/>
        </p:nvSpPr>
        <p:spPr>
          <a:xfrm>
            <a:off x="2542233" y="1614016"/>
            <a:ext cx="6963508" cy="3629967"/>
          </a:xfrm>
          <a:prstGeom prst="snip2DiagRect">
            <a:avLst>
              <a:gd name="adj1" fmla="val 0"/>
              <a:gd name="adj2" fmla="val 26645"/>
            </a:avLst>
          </a:prstGeom>
          <a:solidFill>
            <a:schemeClr val="accent4">
              <a:alpha val="78000"/>
            </a:schemeClr>
          </a:solidFill>
          <a:ln w="12700">
            <a:solidFill>
              <a:srgbClr val="FFC000"/>
            </a:solidFill>
          </a:ln>
          <a:effectLst>
            <a:outerShdw blurRad="203200" sx="105000" sy="105000" algn="ctr" rotWithShape="0">
              <a:srgbClr val="B0E1F5">
                <a:alpha val="39000"/>
              </a:srgb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dirty="0">
              <a:cs typeface="+mn-ea"/>
              <a:sym typeface="+mn-lt"/>
            </a:endParaRPr>
          </a:p>
        </p:txBody>
      </p:sp>
      <p:sp>
        <p:nvSpPr>
          <p:cNvPr id="8" name="文本框 7">
            <a:extLst>
              <a:ext uri="{FF2B5EF4-FFF2-40B4-BE49-F238E27FC236}">
                <a16:creationId xmlns:a16="http://schemas.microsoft.com/office/drawing/2014/main" xmlns="" id="{D06A2CA3-54F3-4BD8-9B14-4811DAF4A53F}"/>
              </a:ext>
            </a:extLst>
          </p:cNvPr>
          <p:cNvSpPr txBox="1"/>
          <p:nvPr/>
        </p:nvSpPr>
        <p:spPr>
          <a:xfrm>
            <a:off x="2542233" y="2028615"/>
            <a:ext cx="6963508" cy="2800767"/>
          </a:xfrm>
          <a:prstGeom prst="rect">
            <a:avLst/>
          </a:prstGeom>
          <a:noFill/>
        </p:spPr>
        <p:txBody>
          <a:bodyPr wrap="square" rtlCol="0">
            <a:spAutoFit/>
          </a:bodyPr>
          <a:lstStyle>
            <a:defPPr>
              <a:defRPr lang="zh-CN"/>
            </a:defPPr>
            <a:lvl1pPr algn="ctr">
              <a:defRPr sz="8800" b="1">
                <a:solidFill>
                  <a:schemeClr val="bg1"/>
                </a:solidFill>
                <a:cs typeface="+mn-ea"/>
              </a:defRPr>
            </a:lvl1pPr>
          </a:lstStyle>
          <a:p>
            <a:r>
              <a:rPr lang="en-US" altLang="zh-CN" dirty="0">
                <a:sym typeface="+mn-lt"/>
              </a:rPr>
              <a:t>03</a:t>
            </a:r>
          </a:p>
          <a:p>
            <a:r>
              <a:rPr lang="zh-CN" altLang="en-US" dirty="0">
                <a:sym typeface="+mn-lt"/>
              </a:rPr>
              <a:t>理 赔 流 程</a:t>
            </a:r>
          </a:p>
        </p:txBody>
      </p:sp>
    </p:spTree>
    <p:extLst>
      <p:ext uri="{BB962C8B-B14F-4D97-AF65-F5344CB8AC3E}">
        <p14:creationId xmlns:p14="http://schemas.microsoft.com/office/powerpoint/2010/main" val="41775939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xmlns="" id="{E9020169-AB57-4A85-B9BE-4FFA1392667B}"/>
              </a:ext>
            </a:extLst>
          </p:cNvPr>
          <p:cNvSpPr txBox="1"/>
          <p:nvPr/>
        </p:nvSpPr>
        <p:spPr>
          <a:xfrm>
            <a:off x="381263" y="432629"/>
            <a:ext cx="3493264" cy="707886"/>
          </a:xfrm>
          <a:prstGeom prst="rect">
            <a:avLst/>
          </a:prstGeom>
          <a:noFill/>
        </p:spPr>
        <p:txBody>
          <a:bodyPr wrap="none" rtlCol="0">
            <a:spAutoFit/>
          </a:bodyPr>
          <a:lstStyle>
            <a:defPPr>
              <a:defRPr lang="zh-CN"/>
            </a:defPPr>
            <a:lvl1pPr>
              <a:defRPr sz="4000" spc="300">
                <a:solidFill>
                  <a:srgbClr val="FFC000"/>
                </a:solidFill>
                <a:cs typeface="+mn-ea"/>
              </a:defRPr>
            </a:lvl1pPr>
          </a:lstStyle>
          <a:p>
            <a:r>
              <a:rPr lang="zh-CN" altLang="en-US" dirty="0">
                <a:sym typeface="+mn-lt"/>
              </a:rPr>
              <a:t>车险理赔流程</a:t>
            </a:r>
          </a:p>
        </p:txBody>
      </p:sp>
      <p:pic>
        <p:nvPicPr>
          <p:cNvPr id="10" name="图形 9" descr="V 形箭头 纯色填充">
            <a:extLst>
              <a:ext uri="{FF2B5EF4-FFF2-40B4-BE49-F238E27FC236}">
                <a16:creationId xmlns:a16="http://schemas.microsoft.com/office/drawing/2014/main" xmlns="" id="{95EFC515-9EAC-4DED-9C69-35A4C4D7B7F6}"/>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1005032" y="437497"/>
            <a:ext cx="707887" cy="707887"/>
          </a:xfrm>
          <a:prstGeom prst="rect">
            <a:avLst/>
          </a:prstGeom>
        </p:spPr>
      </p:pic>
      <p:grpSp>
        <p:nvGrpSpPr>
          <p:cNvPr id="2" name="组合 1">
            <a:extLst>
              <a:ext uri="{FF2B5EF4-FFF2-40B4-BE49-F238E27FC236}">
                <a16:creationId xmlns:a16="http://schemas.microsoft.com/office/drawing/2014/main" xmlns="" id="{552FD839-5667-4297-B9FC-949B64F0C439}"/>
              </a:ext>
            </a:extLst>
          </p:cNvPr>
          <p:cNvGrpSpPr/>
          <p:nvPr/>
        </p:nvGrpSpPr>
        <p:grpSpPr>
          <a:xfrm>
            <a:off x="1357753" y="976404"/>
            <a:ext cx="9476494" cy="5484981"/>
            <a:chOff x="1357753" y="976404"/>
            <a:chExt cx="9476494" cy="5484981"/>
          </a:xfrm>
        </p:grpSpPr>
        <p:sp>
          <p:nvSpPr>
            <p:cNvPr id="11" name="椭圆 10">
              <a:extLst>
                <a:ext uri="{FF2B5EF4-FFF2-40B4-BE49-F238E27FC236}">
                  <a16:creationId xmlns:a16="http://schemas.microsoft.com/office/drawing/2014/main" xmlns="" id="{CAEAE18A-4C3B-4774-AB69-0C5AA8BC9A6E}"/>
                </a:ext>
              </a:extLst>
            </p:cNvPr>
            <p:cNvSpPr/>
            <p:nvPr/>
          </p:nvSpPr>
          <p:spPr>
            <a:xfrm>
              <a:off x="5159037" y="1845392"/>
              <a:ext cx="1873928" cy="1873926"/>
            </a:xfrm>
            <a:prstGeom prst="ellipse">
              <a:avLst/>
            </a:prstGeom>
            <a:blipFill dpi="0" rotWithShape="1">
              <a:blip r:embed="rId4" cstate="screen">
                <a:extLst>
                  <a:ext uri="{28A0092B-C50C-407E-A947-70E740481C1C}">
                    <a14:useLocalDpi xmlns:a14="http://schemas.microsoft.com/office/drawing/2010/main"/>
                  </a:ext>
                </a:extLst>
              </a:blip>
              <a:srcRect/>
              <a:tile tx="-158750" ty="0" sx="50000" sy="5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2" name="椭圆 11">
              <a:extLst>
                <a:ext uri="{FF2B5EF4-FFF2-40B4-BE49-F238E27FC236}">
                  <a16:creationId xmlns:a16="http://schemas.microsoft.com/office/drawing/2014/main" xmlns="" id="{0F6235A9-322A-4364-8398-1746A6D03595}"/>
                </a:ext>
              </a:extLst>
            </p:cNvPr>
            <p:cNvSpPr/>
            <p:nvPr/>
          </p:nvSpPr>
          <p:spPr>
            <a:xfrm>
              <a:off x="4786640" y="1472997"/>
              <a:ext cx="2618722" cy="2618716"/>
            </a:xfrm>
            <a:prstGeom prst="ellipse">
              <a:avLst/>
            </a:prstGeom>
            <a:noFill/>
            <a:ln>
              <a:gradFill>
                <a:gsLst>
                  <a:gs pos="49000">
                    <a:schemeClr val="bg1">
                      <a:lumMod val="50000"/>
                      <a:alpha val="40000"/>
                    </a:schemeClr>
                  </a:gs>
                  <a:gs pos="13000">
                    <a:schemeClr val="bg1">
                      <a:lumMod val="50000"/>
                      <a:alpha val="0"/>
                    </a:schemeClr>
                  </a:gs>
                  <a:gs pos="100000">
                    <a:schemeClr val="bg1">
                      <a:lumMod val="50000"/>
                      <a:alpha val="49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75000"/>
                    <a:lumOff val="25000"/>
                  </a:schemeClr>
                </a:solidFill>
                <a:effectLst/>
                <a:uLnTx/>
                <a:uFillTx/>
                <a:cs typeface="+mn-ea"/>
                <a:sym typeface="+mn-lt"/>
              </a:endParaRPr>
            </a:p>
          </p:txBody>
        </p:sp>
        <p:sp>
          <p:nvSpPr>
            <p:cNvPr id="13" name="椭圆 12">
              <a:extLst>
                <a:ext uri="{FF2B5EF4-FFF2-40B4-BE49-F238E27FC236}">
                  <a16:creationId xmlns:a16="http://schemas.microsoft.com/office/drawing/2014/main" xmlns="" id="{7F1F2E96-F85B-4151-814D-88B1EDBE022C}"/>
                </a:ext>
              </a:extLst>
            </p:cNvPr>
            <p:cNvSpPr/>
            <p:nvPr/>
          </p:nvSpPr>
          <p:spPr>
            <a:xfrm>
              <a:off x="4030399" y="976404"/>
              <a:ext cx="4131204" cy="4131196"/>
            </a:xfrm>
            <a:prstGeom prst="ellipse">
              <a:avLst/>
            </a:prstGeom>
            <a:noFill/>
            <a:ln w="41275">
              <a:gradFill>
                <a:gsLst>
                  <a:gs pos="31000">
                    <a:srgbClr val="FFC000"/>
                  </a:gs>
                  <a:gs pos="20000">
                    <a:schemeClr val="bg1">
                      <a:lumMod val="50000"/>
                      <a:alpha val="0"/>
                    </a:schemeClr>
                  </a:gs>
                  <a:gs pos="100000">
                    <a:srgbClr val="FFC0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75000"/>
                    <a:lumOff val="25000"/>
                  </a:schemeClr>
                </a:solidFill>
                <a:effectLst/>
                <a:uLnTx/>
                <a:uFillTx/>
                <a:cs typeface="+mn-ea"/>
                <a:sym typeface="+mn-lt"/>
              </a:endParaRPr>
            </a:p>
          </p:txBody>
        </p:sp>
        <p:sp>
          <p:nvSpPr>
            <p:cNvPr id="14" name="椭圆 13">
              <a:extLst>
                <a:ext uri="{FF2B5EF4-FFF2-40B4-BE49-F238E27FC236}">
                  <a16:creationId xmlns:a16="http://schemas.microsoft.com/office/drawing/2014/main" xmlns="" id="{9CE6EC0C-823F-41FC-A491-30490509BE7D}"/>
                </a:ext>
              </a:extLst>
            </p:cNvPr>
            <p:cNvSpPr/>
            <p:nvPr/>
          </p:nvSpPr>
          <p:spPr>
            <a:xfrm>
              <a:off x="3894402" y="3430211"/>
              <a:ext cx="689234" cy="689234"/>
            </a:xfrm>
            <a:prstGeom prst="ellipse">
              <a:avLst/>
            </a:prstGeom>
            <a:solidFill>
              <a:srgbClr val="FFC000"/>
            </a:solidFill>
            <a:ln w="60325">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chemeClr val="tx1">
                      <a:lumMod val="75000"/>
                      <a:lumOff val="25000"/>
                    </a:schemeClr>
                  </a:solidFill>
                  <a:effectLst/>
                  <a:uLnTx/>
                  <a:uFillTx/>
                  <a:cs typeface="+mn-ea"/>
                  <a:sym typeface="+mn-lt"/>
                </a:rPr>
                <a:t>02</a:t>
              </a:r>
              <a:endParaRPr kumimoji="0" lang="zh-CN" altLang="en-US" sz="18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5" name="椭圆 14">
              <a:extLst>
                <a:ext uri="{FF2B5EF4-FFF2-40B4-BE49-F238E27FC236}">
                  <a16:creationId xmlns:a16="http://schemas.microsoft.com/office/drawing/2014/main" xmlns="" id="{0DC1EDA7-29E7-4460-9A29-AEAB438E2298}"/>
                </a:ext>
              </a:extLst>
            </p:cNvPr>
            <p:cNvSpPr/>
            <p:nvPr/>
          </p:nvSpPr>
          <p:spPr>
            <a:xfrm>
              <a:off x="7608364" y="3430211"/>
              <a:ext cx="689234" cy="689234"/>
            </a:xfrm>
            <a:prstGeom prst="ellipse">
              <a:avLst/>
            </a:prstGeom>
            <a:solidFill>
              <a:srgbClr val="FFC000"/>
            </a:solidFill>
            <a:ln w="60325">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chemeClr val="tx1">
                      <a:lumMod val="75000"/>
                      <a:lumOff val="25000"/>
                    </a:schemeClr>
                  </a:solidFill>
                  <a:effectLst/>
                  <a:uLnTx/>
                  <a:uFillTx/>
                  <a:cs typeface="+mn-ea"/>
                  <a:sym typeface="+mn-lt"/>
                </a:rPr>
                <a:t>04</a:t>
              </a:r>
              <a:endParaRPr kumimoji="0" lang="zh-CN" altLang="en-US" sz="20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6" name="椭圆 15">
              <a:extLst>
                <a:ext uri="{FF2B5EF4-FFF2-40B4-BE49-F238E27FC236}">
                  <a16:creationId xmlns:a16="http://schemas.microsoft.com/office/drawing/2014/main" xmlns="" id="{6177848F-2D73-4125-8888-B91E6F0260FD}"/>
                </a:ext>
              </a:extLst>
            </p:cNvPr>
            <p:cNvSpPr/>
            <p:nvPr/>
          </p:nvSpPr>
          <p:spPr>
            <a:xfrm>
              <a:off x="3894402" y="1549373"/>
              <a:ext cx="689234" cy="689234"/>
            </a:xfrm>
            <a:prstGeom prst="ellipse">
              <a:avLst/>
            </a:prstGeom>
            <a:solidFill>
              <a:srgbClr val="FFC000"/>
            </a:solidFill>
            <a:ln w="60325">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chemeClr val="tx1">
                      <a:lumMod val="75000"/>
                      <a:lumOff val="25000"/>
                    </a:schemeClr>
                  </a:solidFill>
                  <a:effectLst/>
                  <a:uLnTx/>
                  <a:uFillTx/>
                  <a:cs typeface="+mn-ea"/>
                  <a:sym typeface="+mn-lt"/>
                </a:rPr>
                <a:t>01</a:t>
              </a:r>
              <a:endParaRPr kumimoji="0" lang="zh-CN" altLang="en-US" sz="20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7" name="椭圆 16">
              <a:extLst>
                <a:ext uri="{FF2B5EF4-FFF2-40B4-BE49-F238E27FC236}">
                  <a16:creationId xmlns:a16="http://schemas.microsoft.com/office/drawing/2014/main" xmlns="" id="{99074A17-73B8-431E-B302-5643874D67C5}"/>
                </a:ext>
              </a:extLst>
            </p:cNvPr>
            <p:cNvSpPr/>
            <p:nvPr/>
          </p:nvSpPr>
          <p:spPr>
            <a:xfrm>
              <a:off x="7608364" y="1549373"/>
              <a:ext cx="689234" cy="689234"/>
            </a:xfrm>
            <a:prstGeom prst="ellipse">
              <a:avLst/>
            </a:prstGeom>
            <a:solidFill>
              <a:srgbClr val="FFC000"/>
            </a:solidFill>
            <a:ln w="60325">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chemeClr val="tx1">
                      <a:lumMod val="75000"/>
                      <a:lumOff val="25000"/>
                    </a:schemeClr>
                  </a:solidFill>
                  <a:effectLst/>
                  <a:uLnTx/>
                  <a:uFillTx/>
                  <a:cs typeface="+mn-ea"/>
                  <a:sym typeface="+mn-lt"/>
                </a:rPr>
                <a:t>05</a:t>
              </a:r>
              <a:endParaRPr kumimoji="0" lang="zh-CN" altLang="en-US" sz="20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8" name="椭圆 17">
              <a:extLst>
                <a:ext uri="{FF2B5EF4-FFF2-40B4-BE49-F238E27FC236}">
                  <a16:creationId xmlns:a16="http://schemas.microsoft.com/office/drawing/2014/main" xmlns="" id="{A0B33759-B724-4F2F-BD79-6F28FFB49235}"/>
                </a:ext>
              </a:extLst>
            </p:cNvPr>
            <p:cNvSpPr/>
            <p:nvPr/>
          </p:nvSpPr>
          <p:spPr>
            <a:xfrm>
              <a:off x="5751383" y="4618919"/>
              <a:ext cx="689234" cy="689234"/>
            </a:xfrm>
            <a:prstGeom prst="ellipse">
              <a:avLst/>
            </a:prstGeom>
            <a:solidFill>
              <a:srgbClr val="FFC000"/>
            </a:solidFill>
            <a:ln w="60325">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chemeClr val="tx1">
                      <a:lumMod val="75000"/>
                      <a:lumOff val="25000"/>
                    </a:schemeClr>
                  </a:solidFill>
                  <a:effectLst/>
                  <a:uLnTx/>
                  <a:uFillTx/>
                  <a:cs typeface="+mn-ea"/>
                  <a:sym typeface="+mn-lt"/>
                </a:rPr>
                <a:t>03</a:t>
              </a:r>
              <a:endParaRPr kumimoji="0" lang="zh-CN" altLang="en-US" sz="20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47" name="文本框 46">
              <a:extLst>
                <a:ext uri="{FF2B5EF4-FFF2-40B4-BE49-F238E27FC236}">
                  <a16:creationId xmlns:a16="http://schemas.microsoft.com/office/drawing/2014/main" xmlns="" id="{44AD2FBB-31E4-485F-850A-BBF675BC147A}"/>
                </a:ext>
              </a:extLst>
            </p:cNvPr>
            <p:cNvSpPr txBox="1"/>
            <p:nvPr/>
          </p:nvSpPr>
          <p:spPr>
            <a:xfrm>
              <a:off x="2365795" y="1588755"/>
              <a:ext cx="1415772" cy="461665"/>
            </a:xfrm>
            <a:prstGeom prst="rect">
              <a:avLst/>
            </a:prstGeom>
            <a:noFill/>
          </p:spPr>
          <p:txBody>
            <a:bodyPr wrap="none" rtlCol="0">
              <a:spAutoFit/>
            </a:bodyPr>
            <a:lstStyle/>
            <a:p>
              <a:r>
                <a:rPr lang="zh-CN" altLang="en-US" sz="2400" dirty="0">
                  <a:solidFill>
                    <a:schemeClr val="bg1"/>
                  </a:solidFill>
                  <a:cs typeface="+mn-ea"/>
                  <a:sym typeface="+mn-lt"/>
                </a:rPr>
                <a:t>及时报险</a:t>
              </a:r>
            </a:p>
          </p:txBody>
        </p:sp>
        <p:sp>
          <p:nvSpPr>
            <p:cNvPr id="48" name="文本框 47">
              <a:extLst>
                <a:ext uri="{FF2B5EF4-FFF2-40B4-BE49-F238E27FC236}">
                  <a16:creationId xmlns:a16="http://schemas.microsoft.com/office/drawing/2014/main" xmlns="" id="{2BBE6829-B2CD-4FBF-9268-E3CC5D7D4E25}"/>
                </a:ext>
              </a:extLst>
            </p:cNvPr>
            <p:cNvSpPr txBox="1"/>
            <p:nvPr/>
          </p:nvSpPr>
          <p:spPr>
            <a:xfrm>
              <a:off x="1543716" y="2026252"/>
              <a:ext cx="2214691" cy="646331"/>
            </a:xfrm>
            <a:prstGeom prst="rect">
              <a:avLst/>
            </a:prstGeom>
            <a:noFill/>
          </p:spPr>
          <p:txBody>
            <a:bodyPr wrap="square" rtlCol="0">
              <a:spAutoFit/>
            </a:bodyPr>
            <a:lstStyle/>
            <a:p>
              <a:pPr algn="just"/>
              <a:r>
                <a:rPr lang="zh-CN" altLang="en-US" dirty="0">
                  <a:solidFill>
                    <a:schemeClr val="bg1"/>
                  </a:solidFill>
                  <a:cs typeface="+mn-ea"/>
                  <a:sym typeface="+mn-lt"/>
                </a:rPr>
                <a:t>保护好现场的同时注意车上的钱物。</a:t>
              </a:r>
            </a:p>
          </p:txBody>
        </p:sp>
        <p:sp>
          <p:nvSpPr>
            <p:cNvPr id="49" name="文本框 48">
              <a:extLst>
                <a:ext uri="{FF2B5EF4-FFF2-40B4-BE49-F238E27FC236}">
                  <a16:creationId xmlns:a16="http://schemas.microsoft.com/office/drawing/2014/main" xmlns="" id="{B0F73DF3-6C46-40D7-9943-20C51535ECA8}"/>
                </a:ext>
              </a:extLst>
            </p:cNvPr>
            <p:cNvSpPr txBox="1"/>
            <p:nvPr/>
          </p:nvSpPr>
          <p:spPr>
            <a:xfrm>
              <a:off x="2179832" y="3422201"/>
              <a:ext cx="1415772" cy="461665"/>
            </a:xfrm>
            <a:prstGeom prst="rect">
              <a:avLst/>
            </a:prstGeom>
            <a:noFill/>
          </p:spPr>
          <p:txBody>
            <a:bodyPr wrap="none" rtlCol="0">
              <a:spAutoFit/>
            </a:bodyPr>
            <a:lstStyle/>
            <a:p>
              <a:r>
                <a:rPr lang="zh-CN" altLang="en-US" sz="2400" dirty="0">
                  <a:solidFill>
                    <a:schemeClr val="bg1"/>
                  </a:solidFill>
                  <a:cs typeface="+mn-ea"/>
                  <a:sym typeface="+mn-lt"/>
                </a:rPr>
                <a:t>查勘定损</a:t>
              </a:r>
            </a:p>
          </p:txBody>
        </p:sp>
        <p:sp>
          <p:nvSpPr>
            <p:cNvPr id="50" name="文本框 49">
              <a:extLst>
                <a:ext uri="{FF2B5EF4-FFF2-40B4-BE49-F238E27FC236}">
                  <a16:creationId xmlns:a16="http://schemas.microsoft.com/office/drawing/2014/main" xmlns="" id="{D0F6A694-F960-4B39-BB55-3BDD169204F9}"/>
                </a:ext>
              </a:extLst>
            </p:cNvPr>
            <p:cNvSpPr txBox="1"/>
            <p:nvPr/>
          </p:nvSpPr>
          <p:spPr>
            <a:xfrm>
              <a:off x="1357753" y="3859698"/>
              <a:ext cx="2214691" cy="923330"/>
            </a:xfrm>
            <a:prstGeom prst="rect">
              <a:avLst/>
            </a:prstGeom>
            <a:noFill/>
          </p:spPr>
          <p:txBody>
            <a:bodyPr wrap="square" rtlCol="0">
              <a:spAutoFit/>
            </a:bodyPr>
            <a:lstStyle/>
            <a:p>
              <a:pPr algn="just"/>
              <a:r>
                <a:rPr lang="zh-CN" altLang="en-US" dirty="0">
                  <a:solidFill>
                    <a:schemeClr val="bg1"/>
                  </a:solidFill>
                  <a:cs typeface="+mn-ea"/>
                  <a:sym typeface="+mn-lt"/>
                </a:rPr>
                <a:t>协商过程中如有异议，可交由第三方鉴定。</a:t>
              </a:r>
            </a:p>
          </p:txBody>
        </p:sp>
        <p:sp>
          <p:nvSpPr>
            <p:cNvPr id="51" name="文本框 50">
              <a:extLst>
                <a:ext uri="{FF2B5EF4-FFF2-40B4-BE49-F238E27FC236}">
                  <a16:creationId xmlns:a16="http://schemas.microsoft.com/office/drawing/2014/main" xmlns="" id="{647F77A1-C5A2-4463-AD42-DFB8F0DE346C}"/>
                </a:ext>
              </a:extLst>
            </p:cNvPr>
            <p:cNvSpPr txBox="1"/>
            <p:nvPr/>
          </p:nvSpPr>
          <p:spPr>
            <a:xfrm>
              <a:off x="5405715" y="5355522"/>
              <a:ext cx="1415772" cy="461665"/>
            </a:xfrm>
            <a:prstGeom prst="rect">
              <a:avLst/>
            </a:prstGeom>
            <a:noFill/>
          </p:spPr>
          <p:txBody>
            <a:bodyPr wrap="none" rtlCol="0">
              <a:spAutoFit/>
            </a:bodyPr>
            <a:lstStyle/>
            <a:p>
              <a:r>
                <a:rPr lang="zh-CN" altLang="en-US" sz="2400" dirty="0">
                  <a:solidFill>
                    <a:schemeClr val="bg1"/>
                  </a:solidFill>
                  <a:cs typeface="+mn-ea"/>
                  <a:sym typeface="+mn-lt"/>
                </a:rPr>
                <a:t>车辆修理</a:t>
              </a:r>
            </a:p>
          </p:txBody>
        </p:sp>
        <p:sp>
          <p:nvSpPr>
            <p:cNvPr id="52" name="文本框 51">
              <a:extLst>
                <a:ext uri="{FF2B5EF4-FFF2-40B4-BE49-F238E27FC236}">
                  <a16:creationId xmlns:a16="http://schemas.microsoft.com/office/drawing/2014/main" xmlns="" id="{3CFCD709-5869-44B6-8EE3-62A1C437888E}"/>
                </a:ext>
              </a:extLst>
            </p:cNvPr>
            <p:cNvSpPr txBox="1"/>
            <p:nvPr/>
          </p:nvSpPr>
          <p:spPr>
            <a:xfrm>
              <a:off x="4886222" y="5815054"/>
              <a:ext cx="2214691" cy="646331"/>
            </a:xfrm>
            <a:prstGeom prst="rect">
              <a:avLst/>
            </a:prstGeom>
            <a:noFill/>
          </p:spPr>
          <p:txBody>
            <a:bodyPr wrap="square" rtlCol="0">
              <a:spAutoFit/>
            </a:bodyPr>
            <a:lstStyle/>
            <a:p>
              <a:pPr algn="just"/>
              <a:r>
                <a:rPr lang="zh-CN" altLang="en-US" dirty="0">
                  <a:solidFill>
                    <a:schemeClr val="bg1"/>
                  </a:solidFill>
                  <a:cs typeface="+mn-ea"/>
                  <a:sym typeface="+mn-lt"/>
                </a:rPr>
                <a:t>选择熟悉的</a:t>
              </a:r>
              <a:r>
                <a:rPr lang="en-US" altLang="zh-CN" dirty="0">
                  <a:solidFill>
                    <a:schemeClr val="bg1"/>
                  </a:solidFill>
                  <a:cs typeface="+mn-ea"/>
                  <a:sym typeface="+mn-lt"/>
                </a:rPr>
                <a:t>4S</a:t>
              </a:r>
              <a:r>
                <a:rPr lang="zh-CN" altLang="en-US" dirty="0">
                  <a:solidFill>
                    <a:schemeClr val="bg1"/>
                  </a:solidFill>
                  <a:cs typeface="+mn-ea"/>
                  <a:sym typeface="+mn-lt"/>
                </a:rPr>
                <a:t>店和维修店进行维修。</a:t>
              </a:r>
            </a:p>
          </p:txBody>
        </p:sp>
        <p:sp>
          <p:nvSpPr>
            <p:cNvPr id="53" name="文本框 52">
              <a:extLst>
                <a:ext uri="{FF2B5EF4-FFF2-40B4-BE49-F238E27FC236}">
                  <a16:creationId xmlns:a16="http://schemas.microsoft.com/office/drawing/2014/main" xmlns="" id="{F7980EFF-DDA4-4A27-A3CE-50AA9E87AB74}"/>
                </a:ext>
              </a:extLst>
            </p:cNvPr>
            <p:cNvSpPr txBox="1"/>
            <p:nvPr/>
          </p:nvSpPr>
          <p:spPr>
            <a:xfrm>
              <a:off x="8614035" y="3422201"/>
              <a:ext cx="1415772" cy="461665"/>
            </a:xfrm>
            <a:prstGeom prst="rect">
              <a:avLst/>
            </a:prstGeom>
            <a:noFill/>
          </p:spPr>
          <p:txBody>
            <a:bodyPr wrap="none" rtlCol="0">
              <a:spAutoFit/>
            </a:bodyPr>
            <a:lstStyle/>
            <a:p>
              <a:r>
                <a:rPr lang="zh-CN" altLang="en-US" sz="2400" dirty="0">
                  <a:solidFill>
                    <a:schemeClr val="bg1"/>
                  </a:solidFill>
                  <a:cs typeface="+mn-ea"/>
                  <a:sym typeface="+mn-lt"/>
                </a:rPr>
                <a:t>索赔递交</a:t>
              </a:r>
            </a:p>
          </p:txBody>
        </p:sp>
        <p:sp>
          <p:nvSpPr>
            <p:cNvPr id="54" name="文本框 53">
              <a:extLst>
                <a:ext uri="{FF2B5EF4-FFF2-40B4-BE49-F238E27FC236}">
                  <a16:creationId xmlns:a16="http://schemas.microsoft.com/office/drawing/2014/main" xmlns="" id="{41994DCB-888F-4330-99EE-77D33745C7F2}"/>
                </a:ext>
              </a:extLst>
            </p:cNvPr>
            <p:cNvSpPr txBox="1"/>
            <p:nvPr/>
          </p:nvSpPr>
          <p:spPr>
            <a:xfrm>
              <a:off x="8619556" y="3859698"/>
              <a:ext cx="2214691" cy="646331"/>
            </a:xfrm>
            <a:prstGeom prst="rect">
              <a:avLst/>
            </a:prstGeom>
            <a:noFill/>
          </p:spPr>
          <p:txBody>
            <a:bodyPr wrap="square" rtlCol="0">
              <a:spAutoFit/>
            </a:bodyPr>
            <a:lstStyle/>
            <a:p>
              <a:pPr algn="just"/>
              <a:r>
                <a:rPr lang="zh-CN" altLang="en-US" dirty="0">
                  <a:solidFill>
                    <a:schemeClr val="bg1"/>
                  </a:solidFill>
                  <a:cs typeface="+mn-ea"/>
                  <a:sym typeface="+mn-lt"/>
                </a:rPr>
                <a:t>完整资料和修理发票及其他必要材料。</a:t>
              </a:r>
            </a:p>
          </p:txBody>
        </p:sp>
        <p:sp>
          <p:nvSpPr>
            <p:cNvPr id="57" name="文本框 56">
              <a:extLst>
                <a:ext uri="{FF2B5EF4-FFF2-40B4-BE49-F238E27FC236}">
                  <a16:creationId xmlns:a16="http://schemas.microsoft.com/office/drawing/2014/main" xmlns="" id="{46275F53-3EFA-40CE-838E-6D6A363CDC0C}"/>
                </a:ext>
              </a:extLst>
            </p:cNvPr>
            <p:cNvSpPr txBox="1"/>
            <p:nvPr/>
          </p:nvSpPr>
          <p:spPr>
            <a:xfrm>
              <a:off x="8428072" y="1514025"/>
              <a:ext cx="1415772" cy="461665"/>
            </a:xfrm>
            <a:prstGeom prst="rect">
              <a:avLst/>
            </a:prstGeom>
            <a:noFill/>
          </p:spPr>
          <p:txBody>
            <a:bodyPr wrap="none" rtlCol="0">
              <a:spAutoFit/>
            </a:bodyPr>
            <a:lstStyle/>
            <a:p>
              <a:r>
                <a:rPr lang="zh-CN" altLang="en-US" sz="2400" dirty="0">
                  <a:solidFill>
                    <a:schemeClr val="bg1"/>
                  </a:solidFill>
                  <a:cs typeface="+mn-ea"/>
                  <a:sym typeface="+mn-lt"/>
                </a:rPr>
                <a:t>索赔递交</a:t>
              </a:r>
            </a:p>
          </p:txBody>
        </p:sp>
        <p:sp>
          <p:nvSpPr>
            <p:cNvPr id="58" name="文本框 57">
              <a:extLst>
                <a:ext uri="{FF2B5EF4-FFF2-40B4-BE49-F238E27FC236}">
                  <a16:creationId xmlns:a16="http://schemas.microsoft.com/office/drawing/2014/main" xmlns="" id="{8AE90A4C-93D2-4AEB-84AF-246361F2A98A}"/>
                </a:ext>
              </a:extLst>
            </p:cNvPr>
            <p:cNvSpPr txBox="1"/>
            <p:nvPr/>
          </p:nvSpPr>
          <p:spPr>
            <a:xfrm>
              <a:off x="8433593" y="1951522"/>
              <a:ext cx="2214691" cy="923330"/>
            </a:xfrm>
            <a:prstGeom prst="rect">
              <a:avLst/>
            </a:prstGeom>
            <a:noFill/>
          </p:spPr>
          <p:txBody>
            <a:bodyPr wrap="square" rtlCol="0">
              <a:spAutoFit/>
            </a:bodyPr>
            <a:lstStyle/>
            <a:p>
              <a:pPr algn="just"/>
              <a:r>
                <a:rPr lang="zh-CN" altLang="en-US" dirty="0">
                  <a:solidFill>
                    <a:schemeClr val="bg1"/>
                  </a:solidFill>
                  <a:cs typeface="+mn-ea"/>
                  <a:sym typeface="+mn-lt"/>
                </a:rPr>
                <a:t>协商过程中如有异议，可交由第三方鉴定。</a:t>
              </a:r>
            </a:p>
          </p:txBody>
        </p:sp>
      </p:grpSp>
      <p:cxnSp>
        <p:nvCxnSpPr>
          <p:cNvPr id="28" name="直接连接符 27">
            <a:extLst>
              <a:ext uri="{FF2B5EF4-FFF2-40B4-BE49-F238E27FC236}">
                <a16:creationId xmlns:a16="http://schemas.microsoft.com/office/drawing/2014/main" xmlns="" id="{5EEDF0CD-66BA-43BA-BBDE-EA7CCA7D98E8}"/>
              </a:ext>
            </a:extLst>
          </p:cNvPr>
          <p:cNvCxnSpPr>
            <a:cxnSpLocks/>
          </p:cNvCxnSpPr>
          <p:nvPr/>
        </p:nvCxnSpPr>
        <p:spPr>
          <a:xfrm>
            <a:off x="0" y="1145384"/>
            <a:ext cx="12192000" cy="0"/>
          </a:xfrm>
          <a:prstGeom prst="line">
            <a:avLst/>
          </a:prstGeom>
          <a:ln w="3175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8096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8)">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xmlns="" id="{E9020169-AB57-4A85-B9BE-4FFA1392667B}"/>
              </a:ext>
            </a:extLst>
          </p:cNvPr>
          <p:cNvSpPr txBox="1"/>
          <p:nvPr/>
        </p:nvSpPr>
        <p:spPr>
          <a:xfrm>
            <a:off x="320440" y="432629"/>
            <a:ext cx="4596130" cy="707886"/>
          </a:xfrm>
          <a:prstGeom prst="rect">
            <a:avLst/>
          </a:prstGeom>
          <a:noFill/>
        </p:spPr>
        <p:txBody>
          <a:bodyPr wrap="none" rtlCol="0">
            <a:spAutoFit/>
          </a:bodyPr>
          <a:lstStyle>
            <a:defPPr>
              <a:defRPr lang="zh-CN"/>
            </a:defPPr>
            <a:lvl1pPr>
              <a:defRPr sz="4000" spc="300">
                <a:solidFill>
                  <a:srgbClr val="FFC000"/>
                </a:solidFill>
                <a:cs typeface="+mn-ea"/>
              </a:defRPr>
            </a:lvl1pPr>
          </a:lstStyle>
          <a:p>
            <a:r>
              <a:rPr lang="zh-CN" altLang="en-US" dirty="0">
                <a:sym typeface="+mn-lt"/>
              </a:rPr>
              <a:t>事故现场注意事项</a:t>
            </a:r>
          </a:p>
        </p:txBody>
      </p:sp>
      <p:pic>
        <p:nvPicPr>
          <p:cNvPr id="10" name="图形 9" descr="V 形箭头 纯色填充">
            <a:extLst>
              <a:ext uri="{FF2B5EF4-FFF2-40B4-BE49-F238E27FC236}">
                <a16:creationId xmlns:a16="http://schemas.microsoft.com/office/drawing/2014/main" xmlns="" id="{95EFC515-9EAC-4DED-9C69-35A4C4D7B7F6}"/>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1005032" y="437497"/>
            <a:ext cx="707887" cy="707887"/>
          </a:xfrm>
          <a:prstGeom prst="rect">
            <a:avLst/>
          </a:prstGeom>
        </p:spPr>
      </p:pic>
      <p:sp>
        <p:nvSpPr>
          <p:cNvPr id="56" name="矩形: 圆角 55">
            <a:extLst>
              <a:ext uri="{FF2B5EF4-FFF2-40B4-BE49-F238E27FC236}">
                <a16:creationId xmlns:a16="http://schemas.microsoft.com/office/drawing/2014/main" xmlns="" id="{8F6455DD-FC83-4AD2-AAEC-99A6B80BDB96}"/>
              </a:ext>
            </a:extLst>
          </p:cNvPr>
          <p:cNvSpPr/>
          <p:nvPr/>
        </p:nvSpPr>
        <p:spPr>
          <a:xfrm>
            <a:off x="1055689" y="1608917"/>
            <a:ext cx="3102654" cy="4772832"/>
          </a:xfrm>
          <a:prstGeom prst="roundRect">
            <a:avLst>
              <a:gd name="adj" fmla="val 2151"/>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a:cs typeface="+mn-ea"/>
              <a:sym typeface="+mn-lt"/>
            </a:endParaRPr>
          </a:p>
        </p:txBody>
      </p:sp>
      <p:sp>
        <p:nvSpPr>
          <p:cNvPr id="67" name="矩形: 圆角 66">
            <a:extLst>
              <a:ext uri="{FF2B5EF4-FFF2-40B4-BE49-F238E27FC236}">
                <a16:creationId xmlns:a16="http://schemas.microsoft.com/office/drawing/2014/main" xmlns="" id="{3E653254-191B-47F5-A743-3441612C5BAA}"/>
              </a:ext>
            </a:extLst>
          </p:cNvPr>
          <p:cNvSpPr/>
          <p:nvPr/>
        </p:nvSpPr>
        <p:spPr>
          <a:xfrm>
            <a:off x="4544673" y="1599390"/>
            <a:ext cx="3102654" cy="4782360"/>
          </a:xfrm>
          <a:prstGeom prst="roundRect">
            <a:avLst>
              <a:gd name="adj" fmla="val 2151"/>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a:cs typeface="+mn-ea"/>
              <a:sym typeface="+mn-lt"/>
            </a:endParaRPr>
          </a:p>
        </p:txBody>
      </p:sp>
      <p:sp>
        <p:nvSpPr>
          <p:cNvPr id="68" name="矩形: 圆角 67">
            <a:extLst>
              <a:ext uri="{FF2B5EF4-FFF2-40B4-BE49-F238E27FC236}">
                <a16:creationId xmlns:a16="http://schemas.microsoft.com/office/drawing/2014/main" xmlns="" id="{668A6F07-4EE5-47A0-936A-3DCA889BD7A6}"/>
              </a:ext>
            </a:extLst>
          </p:cNvPr>
          <p:cNvSpPr/>
          <p:nvPr/>
        </p:nvSpPr>
        <p:spPr>
          <a:xfrm>
            <a:off x="8033657" y="1647672"/>
            <a:ext cx="3102654" cy="4734077"/>
          </a:xfrm>
          <a:prstGeom prst="roundRect">
            <a:avLst>
              <a:gd name="adj" fmla="val 2151"/>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a:cs typeface="+mn-ea"/>
              <a:sym typeface="+mn-lt"/>
            </a:endParaRPr>
          </a:p>
        </p:txBody>
      </p:sp>
      <p:sp>
        <p:nvSpPr>
          <p:cNvPr id="22" name="椭圆 21">
            <a:extLst>
              <a:ext uri="{FF2B5EF4-FFF2-40B4-BE49-F238E27FC236}">
                <a16:creationId xmlns:a16="http://schemas.microsoft.com/office/drawing/2014/main" xmlns="" id="{A17CD06F-9AC9-4F19-8FAE-55EE638FC3F4}"/>
              </a:ext>
            </a:extLst>
          </p:cNvPr>
          <p:cNvSpPr/>
          <p:nvPr/>
        </p:nvSpPr>
        <p:spPr>
          <a:xfrm>
            <a:off x="2217005" y="1978300"/>
            <a:ext cx="780022" cy="780022"/>
          </a:xfrm>
          <a:prstGeom prst="ellipse">
            <a:avLst/>
          </a:prstGeom>
          <a:noFill/>
          <a:ln w="666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9" name="图形 18" descr="免提电话 纯色填充">
            <a:extLst>
              <a:ext uri="{FF2B5EF4-FFF2-40B4-BE49-F238E27FC236}">
                <a16:creationId xmlns:a16="http://schemas.microsoft.com/office/drawing/2014/main" xmlns="" id="{1FB35EEC-D654-4D17-A7B7-4DFFFF39FCE6}"/>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2256670" y="2017965"/>
            <a:ext cx="700691" cy="700691"/>
          </a:xfrm>
          <a:prstGeom prst="rect">
            <a:avLst/>
          </a:prstGeom>
        </p:spPr>
      </p:pic>
      <p:grpSp>
        <p:nvGrpSpPr>
          <p:cNvPr id="24" name="组合 23">
            <a:extLst>
              <a:ext uri="{FF2B5EF4-FFF2-40B4-BE49-F238E27FC236}">
                <a16:creationId xmlns:a16="http://schemas.microsoft.com/office/drawing/2014/main" xmlns="" id="{8DC7147A-FEC1-4E29-80C3-370AE0D46F46}"/>
              </a:ext>
            </a:extLst>
          </p:cNvPr>
          <p:cNvGrpSpPr/>
          <p:nvPr/>
        </p:nvGrpSpPr>
        <p:grpSpPr>
          <a:xfrm>
            <a:off x="5705989" y="1978300"/>
            <a:ext cx="780022" cy="780022"/>
            <a:chOff x="5624495" y="1992936"/>
            <a:chExt cx="1017927" cy="1017927"/>
          </a:xfrm>
        </p:grpSpPr>
        <p:pic>
          <p:nvPicPr>
            <p:cNvPr id="21" name="图形 20" descr="汽车 纯色填充">
              <a:extLst>
                <a:ext uri="{FF2B5EF4-FFF2-40B4-BE49-F238E27FC236}">
                  <a16:creationId xmlns:a16="http://schemas.microsoft.com/office/drawing/2014/main" xmlns="" id="{5193E06F-6237-4C83-B169-695666D514E0}"/>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xmlns="" r:embed="rId7"/>
                </a:ext>
              </a:extLst>
            </a:blip>
            <a:stretch>
              <a:fillRect/>
            </a:stretch>
          </p:blipFill>
          <p:spPr>
            <a:xfrm>
              <a:off x="5692280" y="2044700"/>
              <a:ext cx="914400" cy="914400"/>
            </a:xfrm>
            <a:prstGeom prst="rect">
              <a:avLst/>
            </a:prstGeom>
          </p:spPr>
        </p:pic>
        <p:sp>
          <p:nvSpPr>
            <p:cNvPr id="69" name="椭圆 68">
              <a:extLst>
                <a:ext uri="{FF2B5EF4-FFF2-40B4-BE49-F238E27FC236}">
                  <a16:creationId xmlns:a16="http://schemas.microsoft.com/office/drawing/2014/main" xmlns="" id="{3221A7AD-46CA-4DD4-87E5-BF2CF492EA5C}"/>
                </a:ext>
              </a:extLst>
            </p:cNvPr>
            <p:cNvSpPr/>
            <p:nvPr/>
          </p:nvSpPr>
          <p:spPr>
            <a:xfrm>
              <a:off x="5624495" y="1992936"/>
              <a:ext cx="1017927" cy="1017927"/>
            </a:xfrm>
            <a:prstGeom prst="ellipse">
              <a:avLst/>
            </a:prstGeom>
            <a:noFill/>
            <a:ln w="66675">
              <a:solidFill>
                <a:srgbClr val="152D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71" name="组合 70">
            <a:extLst>
              <a:ext uri="{FF2B5EF4-FFF2-40B4-BE49-F238E27FC236}">
                <a16:creationId xmlns:a16="http://schemas.microsoft.com/office/drawing/2014/main" xmlns="" id="{BD0A6AC7-25E2-4B8B-A058-F1AD91B1DF55}"/>
              </a:ext>
            </a:extLst>
          </p:cNvPr>
          <p:cNvGrpSpPr/>
          <p:nvPr/>
        </p:nvGrpSpPr>
        <p:grpSpPr>
          <a:xfrm>
            <a:off x="9194973" y="1978301"/>
            <a:ext cx="780022" cy="780022"/>
            <a:chOff x="9194973" y="1978301"/>
            <a:chExt cx="780022" cy="780022"/>
          </a:xfrm>
        </p:grpSpPr>
        <p:pic>
          <p:nvPicPr>
            <p:cNvPr id="3" name="图形 2" descr="照相机 纯色填充">
              <a:extLst>
                <a:ext uri="{FF2B5EF4-FFF2-40B4-BE49-F238E27FC236}">
                  <a16:creationId xmlns:a16="http://schemas.microsoft.com/office/drawing/2014/main" xmlns="" id="{85D0325F-4B00-47A5-B717-A37C6788E16E}"/>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xmlns="" r:embed="rId9"/>
                </a:ext>
              </a:extLst>
            </a:blip>
            <a:stretch>
              <a:fillRect/>
            </a:stretch>
          </p:blipFill>
          <p:spPr>
            <a:xfrm>
              <a:off x="9294777" y="2078103"/>
              <a:ext cx="580413" cy="580413"/>
            </a:xfrm>
            <a:prstGeom prst="rect">
              <a:avLst/>
            </a:prstGeom>
          </p:spPr>
        </p:pic>
        <p:sp>
          <p:nvSpPr>
            <p:cNvPr id="70" name="椭圆 69">
              <a:extLst>
                <a:ext uri="{FF2B5EF4-FFF2-40B4-BE49-F238E27FC236}">
                  <a16:creationId xmlns:a16="http://schemas.microsoft.com/office/drawing/2014/main" xmlns="" id="{1C9DD14B-3015-40F4-A5B2-F9AF820E2CB6}"/>
                </a:ext>
              </a:extLst>
            </p:cNvPr>
            <p:cNvSpPr/>
            <p:nvPr/>
          </p:nvSpPr>
          <p:spPr>
            <a:xfrm>
              <a:off x="9194973" y="1978301"/>
              <a:ext cx="780022" cy="780022"/>
            </a:xfrm>
            <a:prstGeom prst="ellipse">
              <a:avLst/>
            </a:prstGeom>
            <a:noFill/>
            <a:ln w="66675">
              <a:solidFill>
                <a:srgbClr val="152D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2" name="文本框 71">
            <a:extLst>
              <a:ext uri="{FF2B5EF4-FFF2-40B4-BE49-F238E27FC236}">
                <a16:creationId xmlns:a16="http://schemas.microsoft.com/office/drawing/2014/main" xmlns="" id="{21D9AC78-4F8C-4F9F-9CFB-DA8AF6086B15}"/>
              </a:ext>
            </a:extLst>
          </p:cNvPr>
          <p:cNvSpPr txBox="1"/>
          <p:nvPr/>
        </p:nvSpPr>
        <p:spPr>
          <a:xfrm>
            <a:off x="1181212" y="2976972"/>
            <a:ext cx="2857388" cy="2677656"/>
          </a:xfrm>
          <a:prstGeom prst="rect">
            <a:avLst/>
          </a:prstGeom>
          <a:noFill/>
        </p:spPr>
        <p:txBody>
          <a:bodyPr wrap="square" rtlCol="0">
            <a:spAutoFit/>
          </a:bodyPr>
          <a:lstStyle/>
          <a:p>
            <a:pPr algn="ctr"/>
            <a:r>
              <a:rPr lang="zh-CN" altLang="en-US" sz="2400" dirty="0">
                <a:solidFill>
                  <a:schemeClr val="bg1"/>
                </a:solidFill>
                <a:cs typeface="+mn-ea"/>
                <a:sym typeface="+mn-lt"/>
              </a:rPr>
              <a:t>报  警</a:t>
            </a:r>
            <a:endParaRPr lang="en-US" altLang="zh-CN" sz="2400" dirty="0">
              <a:solidFill>
                <a:schemeClr val="bg1"/>
              </a:solidFill>
              <a:cs typeface="+mn-ea"/>
              <a:sym typeface="+mn-lt"/>
            </a:endParaRPr>
          </a:p>
          <a:p>
            <a:pPr algn="just"/>
            <a:endParaRPr lang="en-US" altLang="zh-CN" dirty="0">
              <a:solidFill>
                <a:schemeClr val="bg1"/>
              </a:solidFill>
              <a:cs typeface="+mn-ea"/>
              <a:sym typeface="+mn-lt"/>
            </a:endParaRPr>
          </a:p>
          <a:p>
            <a:pPr algn="just"/>
            <a:r>
              <a:rPr lang="zh-CN" altLang="en-US" dirty="0">
                <a:solidFill>
                  <a:schemeClr val="bg1"/>
                </a:solidFill>
                <a:cs typeface="+mn-ea"/>
                <a:sym typeface="+mn-lt"/>
              </a:rPr>
              <a:t>单方事故在保留了第一现场的时候可以不报交警。但如果是多方事故，原则上是要报交警处理的，但您可以保留现场，先向保险公司的查勘人员说明情况，具体情况具体处理。</a:t>
            </a:r>
            <a:endParaRPr lang="en-US" altLang="zh-CN" dirty="0">
              <a:solidFill>
                <a:schemeClr val="bg1"/>
              </a:solidFill>
              <a:cs typeface="+mn-ea"/>
              <a:sym typeface="+mn-lt"/>
            </a:endParaRPr>
          </a:p>
        </p:txBody>
      </p:sp>
      <p:sp>
        <p:nvSpPr>
          <p:cNvPr id="73" name="文本框 72">
            <a:extLst>
              <a:ext uri="{FF2B5EF4-FFF2-40B4-BE49-F238E27FC236}">
                <a16:creationId xmlns:a16="http://schemas.microsoft.com/office/drawing/2014/main" xmlns="" id="{31039FD3-B705-4025-8047-269719205B1A}"/>
              </a:ext>
            </a:extLst>
          </p:cNvPr>
          <p:cNvSpPr txBox="1"/>
          <p:nvPr/>
        </p:nvSpPr>
        <p:spPr>
          <a:xfrm>
            <a:off x="4679583" y="2976971"/>
            <a:ext cx="2857388" cy="3231654"/>
          </a:xfrm>
          <a:prstGeom prst="rect">
            <a:avLst/>
          </a:prstGeom>
          <a:noFill/>
        </p:spPr>
        <p:txBody>
          <a:bodyPr wrap="square" rtlCol="0">
            <a:spAutoFit/>
          </a:bodyPr>
          <a:lstStyle/>
          <a:p>
            <a:pPr algn="ctr"/>
            <a:r>
              <a:rPr lang="zh-CN" altLang="en-US" sz="2400" dirty="0">
                <a:cs typeface="+mn-ea"/>
                <a:sym typeface="+mn-lt"/>
              </a:rPr>
              <a:t>现场等候</a:t>
            </a:r>
            <a:endParaRPr lang="en-US" altLang="zh-CN" sz="2400" dirty="0">
              <a:cs typeface="+mn-ea"/>
              <a:sym typeface="+mn-lt"/>
            </a:endParaRPr>
          </a:p>
          <a:p>
            <a:pPr algn="just"/>
            <a:endParaRPr lang="en-US" altLang="zh-CN" dirty="0">
              <a:cs typeface="+mn-ea"/>
              <a:sym typeface="+mn-lt"/>
            </a:endParaRPr>
          </a:p>
          <a:p>
            <a:pPr algn="just"/>
            <a:r>
              <a:rPr lang="zh-CN" altLang="en-US" dirty="0">
                <a:cs typeface="+mn-ea"/>
                <a:sym typeface="+mn-lt"/>
              </a:rPr>
              <a:t>当若不幸发生道路交通事故，司机必须立即停车，积极保护现场，抢救伤员和财产，迅速向公安交管部门报案，并通知保险公司。若发生车辆被盗抢或其他非道路交通事故，请及时向当地公安机关报案，同时通知保险公司。</a:t>
            </a:r>
            <a:endParaRPr lang="en-US" altLang="zh-CN" dirty="0">
              <a:cs typeface="+mn-ea"/>
              <a:sym typeface="+mn-lt"/>
            </a:endParaRPr>
          </a:p>
        </p:txBody>
      </p:sp>
      <p:sp>
        <p:nvSpPr>
          <p:cNvPr id="74" name="文本框 73">
            <a:extLst>
              <a:ext uri="{FF2B5EF4-FFF2-40B4-BE49-F238E27FC236}">
                <a16:creationId xmlns:a16="http://schemas.microsoft.com/office/drawing/2014/main" xmlns="" id="{E88F3C6E-B22F-46CF-BBE7-A9281482A344}"/>
              </a:ext>
            </a:extLst>
          </p:cNvPr>
          <p:cNvSpPr txBox="1"/>
          <p:nvPr/>
        </p:nvSpPr>
        <p:spPr>
          <a:xfrm>
            <a:off x="8156289" y="2956929"/>
            <a:ext cx="2857388" cy="3231654"/>
          </a:xfrm>
          <a:prstGeom prst="rect">
            <a:avLst/>
          </a:prstGeom>
          <a:noFill/>
        </p:spPr>
        <p:txBody>
          <a:bodyPr wrap="square" rtlCol="0">
            <a:spAutoFit/>
          </a:bodyPr>
          <a:lstStyle/>
          <a:p>
            <a:pPr algn="ctr"/>
            <a:r>
              <a:rPr lang="zh-CN" altLang="en-US" sz="2400" dirty="0">
                <a:cs typeface="+mn-ea"/>
                <a:sym typeface="+mn-lt"/>
              </a:rPr>
              <a:t>收集证据</a:t>
            </a:r>
            <a:endParaRPr lang="en-US" altLang="zh-CN" sz="2400" dirty="0">
              <a:cs typeface="+mn-ea"/>
              <a:sym typeface="+mn-lt"/>
            </a:endParaRPr>
          </a:p>
          <a:p>
            <a:pPr algn="just"/>
            <a:endParaRPr lang="en-US" altLang="zh-CN" dirty="0">
              <a:cs typeface="+mn-ea"/>
              <a:sym typeface="+mn-lt"/>
            </a:endParaRPr>
          </a:p>
          <a:p>
            <a:pPr algn="just"/>
            <a:r>
              <a:rPr lang="zh-CN" altLang="en-US" dirty="0">
                <a:cs typeface="+mn-ea"/>
                <a:sym typeface="+mn-lt"/>
              </a:rPr>
              <a:t>一共拍摄</a:t>
            </a:r>
            <a:r>
              <a:rPr lang="en-US" altLang="zh-CN" dirty="0">
                <a:cs typeface="+mn-ea"/>
                <a:sym typeface="+mn-lt"/>
              </a:rPr>
              <a:t>3</a:t>
            </a:r>
            <a:r>
              <a:rPr lang="zh-CN" altLang="en-US" dirty="0">
                <a:cs typeface="+mn-ea"/>
                <a:sym typeface="+mn-lt"/>
              </a:rPr>
              <a:t>类照片，至少</a:t>
            </a:r>
            <a:r>
              <a:rPr lang="en-US" altLang="zh-CN" dirty="0">
                <a:cs typeface="+mn-ea"/>
                <a:sym typeface="+mn-lt"/>
              </a:rPr>
              <a:t>4</a:t>
            </a:r>
            <a:r>
              <a:rPr lang="zh-CN" altLang="en-US" dirty="0">
                <a:cs typeface="+mn-ea"/>
                <a:sym typeface="+mn-lt"/>
              </a:rPr>
              <a:t>张。首先是全景照：在事故现场的前后各拍一张全景；其次是方位照：从侧面拍摄，反映车辆所处的方位、行驶方向等；最后是细目照：把碰撞的部位、车损情况、地上的撒落物、漆片、刹车印等拍下来。</a:t>
            </a:r>
            <a:endParaRPr lang="en-US" altLang="zh-CN" dirty="0">
              <a:cs typeface="+mn-ea"/>
              <a:sym typeface="+mn-lt"/>
            </a:endParaRPr>
          </a:p>
        </p:txBody>
      </p:sp>
      <p:cxnSp>
        <p:nvCxnSpPr>
          <p:cNvPr id="23" name="直接连接符 22">
            <a:extLst>
              <a:ext uri="{FF2B5EF4-FFF2-40B4-BE49-F238E27FC236}">
                <a16:creationId xmlns:a16="http://schemas.microsoft.com/office/drawing/2014/main" xmlns="" id="{2ADACC6F-DFB0-4828-9069-8E8BED164AAC}"/>
              </a:ext>
            </a:extLst>
          </p:cNvPr>
          <p:cNvCxnSpPr>
            <a:cxnSpLocks/>
          </p:cNvCxnSpPr>
          <p:nvPr/>
        </p:nvCxnSpPr>
        <p:spPr>
          <a:xfrm>
            <a:off x="0" y="1145384"/>
            <a:ext cx="12192000" cy="0"/>
          </a:xfrm>
          <a:prstGeom prst="line">
            <a:avLst/>
          </a:prstGeom>
          <a:ln w="3175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0160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randombar(horizontal)">
                                      <p:cBhvr>
                                        <p:cTn id="7" dur="500"/>
                                        <p:tgtEl>
                                          <p:spTgt spid="5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randombar(horizontal)">
                                      <p:cBhvr>
                                        <p:cTn id="10" dur="500"/>
                                        <p:tgtEl>
                                          <p:spTgt spid="22"/>
                                        </p:tgtEl>
                                      </p:cBhvr>
                                    </p:animEffect>
                                  </p:childTnLst>
                                </p:cTn>
                              </p:par>
                              <p:par>
                                <p:cTn id="11" presetID="14" presetClass="entr" presetSubtype="1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randombar(horizontal)">
                                      <p:cBhvr>
                                        <p:cTn id="13" dur="500"/>
                                        <p:tgtEl>
                                          <p:spTgt spid="1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72"/>
                                        </p:tgtEl>
                                        <p:attrNameLst>
                                          <p:attrName>style.visibility</p:attrName>
                                        </p:attrNameLst>
                                      </p:cBhvr>
                                      <p:to>
                                        <p:strVal val="visible"/>
                                      </p:to>
                                    </p:set>
                                    <p:animEffect transition="in" filter="randombar(horizontal)">
                                      <p:cBhvr>
                                        <p:cTn id="16" dur="500"/>
                                        <p:tgtEl>
                                          <p:spTgt spid="72"/>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67"/>
                                        </p:tgtEl>
                                        <p:attrNameLst>
                                          <p:attrName>style.visibility</p:attrName>
                                        </p:attrNameLst>
                                      </p:cBhvr>
                                      <p:to>
                                        <p:strVal val="visible"/>
                                      </p:to>
                                    </p:set>
                                    <p:animEffect transition="in" filter="randombar(horizontal)">
                                      <p:cBhvr>
                                        <p:cTn id="21" dur="500"/>
                                        <p:tgtEl>
                                          <p:spTgt spid="67"/>
                                        </p:tgtEl>
                                      </p:cBhvr>
                                    </p:animEffect>
                                  </p:childTnLst>
                                </p:cTn>
                              </p:par>
                              <p:par>
                                <p:cTn id="22" presetID="14" presetClass="entr" presetSubtype="10"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randombar(horizontal)">
                                      <p:cBhvr>
                                        <p:cTn id="24" dur="500"/>
                                        <p:tgtEl>
                                          <p:spTgt spid="24"/>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randombar(horizontal)">
                                      <p:cBhvr>
                                        <p:cTn id="27" dur="500"/>
                                        <p:tgtEl>
                                          <p:spTgt spid="73"/>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68"/>
                                        </p:tgtEl>
                                        <p:attrNameLst>
                                          <p:attrName>style.visibility</p:attrName>
                                        </p:attrNameLst>
                                      </p:cBhvr>
                                      <p:to>
                                        <p:strVal val="visible"/>
                                      </p:to>
                                    </p:set>
                                    <p:animEffect transition="in" filter="randombar(horizontal)">
                                      <p:cBhvr>
                                        <p:cTn id="32" dur="500"/>
                                        <p:tgtEl>
                                          <p:spTgt spid="68"/>
                                        </p:tgtEl>
                                      </p:cBhvr>
                                    </p:animEffect>
                                  </p:childTnLst>
                                </p:cTn>
                              </p:par>
                              <p:par>
                                <p:cTn id="33" presetID="14" presetClass="entr" presetSubtype="10" fill="hold" nodeType="withEffect">
                                  <p:stCondLst>
                                    <p:cond delay="0"/>
                                  </p:stCondLst>
                                  <p:childTnLst>
                                    <p:set>
                                      <p:cBhvr>
                                        <p:cTn id="34" dur="1" fill="hold">
                                          <p:stCondLst>
                                            <p:cond delay="0"/>
                                          </p:stCondLst>
                                        </p:cTn>
                                        <p:tgtEl>
                                          <p:spTgt spid="71"/>
                                        </p:tgtEl>
                                        <p:attrNameLst>
                                          <p:attrName>style.visibility</p:attrName>
                                        </p:attrNameLst>
                                      </p:cBhvr>
                                      <p:to>
                                        <p:strVal val="visible"/>
                                      </p:to>
                                    </p:set>
                                    <p:animEffect transition="in" filter="randombar(horizontal)">
                                      <p:cBhvr>
                                        <p:cTn id="35" dur="500"/>
                                        <p:tgtEl>
                                          <p:spTgt spid="71"/>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74"/>
                                        </p:tgtEl>
                                        <p:attrNameLst>
                                          <p:attrName>style.visibility</p:attrName>
                                        </p:attrNameLst>
                                      </p:cBhvr>
                                      <p:to>
                                        <p:strVal val="visible"/>
                                      </p:to>
                                    </p:set>
                                    <p:animEffect transition="in" filter="randombar(horizontal)">
                                      <p:cBhvr>
                                        <p:cTn id="38"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67" grpId="0" animBg="1"/>
      <p:bldP spid="68" grpId="0" animBg="1"/>
      <p:bldP spid="22" grpId="0" animBg="1"/>
      <p:bldP spid="72" grpId="0"/>
      <p:bldP spid="73" grpId="0"/>
      <p:bldP spid="7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a16="http://schemas.microsoft.com/office/drawing/2014/main" xmlns="" id="{4C9453AB-0E7E-4728-8EF4-7C1DCD3EACDC}"/>
              </a:ext>
            </a:extLst>
          </p:cNvPr>
          <p:cNvPicPr>
            <a:picLocks noChangeAspect="1"/>
          </p:cNvPicPr>
          <p:nvPr/>
        </p:nvPicPr>
        <p:blipFill rotWithShape="1">
          <a:blip r:embed="rId2" cstate="screen">
            <a:duotone>
              <a:prstClr val="black"/>
              <a:schemeClr val="accent5">
                <a:tint val="45000"/>
                <a:satMod val="400000"/>
              </a:schemeClr>
            </a:duotone>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9" name="矩形 28">
            <a:extLst>
              <a:ext uri="{FF2B5EF4-FFF2-40B4-BE49-F238E27FC236}">
                <a16:creationId xmlns:a16="http://schemas.microsoft.com/office/drawing/2014/main" xmlns="" id="{FFDE3D62-7DB9-4ADB-AE8A-524B09C0953A}"/>
              </a:ext>
            </a:extLst>
          </p:cNvPr>
          <p:cNvSpPr/>
          <p:nvPr/>
        </p:nvSpPr>
        <p:spPr>
          <a:xfrm>
            <a:off x="7543801" y="3703766"/>
            <a:ext cx="4168774" cy="695217"/>
          </a:xfrm>
          <a:prstGeom prst="rect">
            <a:avLst/>
          </a:prstGeom>
          <a:solidFill>
            <a:srgbClr val="101A24">
              <a:alpha val="75000"/>
            </a:srgbClr>
          </a:solidFill>
          <a:ln w="12700">
            <a:solidFill>
              <a:srgbClr val="B0E1F5"/>
            </a:solidFill>
          </a:ln>
          <a:effectLst>
            <a:outerShdw blurRad="203200" dist="152400" dir="5400000" algn="t" rotWithShape="0">
              <a:srgbClr val="B0E1F5">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u="sng" dirty="0">
              <a:cs typeface="+mn-ea"/>
              <a:sym typeface="+mn-lt"/>
            </a:endParaRPr>
          </a:p>
        </p:txBody>
      </p:sp>
      <p:sp>
        <p:nvSpPr>
          <p:cNvPr id="28" name="矩形 27">
            <a:extLst>
              <a:ext uri="{FF2B5EF4-FFF2-40B4-BE49-F238E27FC236}">
                <a16:creationId xmlns:a16="http://schemas.microsoft.com/office/drawing/2014/main" xmlns="" id="{39023F4D-74E4-433E-B658-6F2A240E396F}"/>
              </a:ext>
            </a:extLst>
          </p:cNvPr>
          <p:cNvSpPr/>
          <p:nvPr/>
        </p:nvSpPr>
        <p:spPr>
          <a:xfrm>
            <a:off x="7543801" y="4939286"/>
            <a:ext cx="4168774" cy="695217"/>
          </a:xfrm>
          <a:prstGeom prst="rect">
            <a:avLst/>
          </a:prstGeom>
          <a:solidFill>
            <a:srgbClr val="101A24">
              <a:alpha val="75000"/>
            </a:srgbClr>
          </a:solidFill>
          <a:ln w="12700">
            <a:solidFill>
              <a:srgbClr val="B0E1F5"/>
            </a:solidFill>
          </a:ln>
          <a:effectLst>
            <a:outerShdw blurRad="203200" sx="105000" sy="105000" algn="t" rotWithShape="0">
              <a:srgbClr val="B0E1F5">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u="sng" dirty="0">
              <a:cs typeface="+mn-ea"/>
              <a:sym typeface="+mn-lt"/>
            </a:endParaRPr>
          </a:p>
        </p:txBody>
      </p:sp>
      <p:sp>
        <p:nvSpPr>
          <p:cNvPr id="25" name="矩形 24">
            <a:extLst>
              <a:ext uri="{FF2B5EF4-FFF2-40B4-BE49-F238E27FC236}">
                <a16:creationId xmlns:a16="http://schemas.microsoft.com/office/drawing/2014/main" xmlns="" id="{CC3D89DE-1A1F-4593-9CB3-68100B75AC92}"/>
              </a:ext>
            </a:extLst>
          </p:cNvPr>
          <p:cNvSpPr/>
          <p:nvPr/>
        </p:nvSpPr>
        <p:spPr>
          <a:xfrm>
            <a:off x="7543799" y="2487644"/>
            <a:ext cx="4168774" cy="695217"/>
          </a:xfrm>
          <a:prstGeom prst="rect">
            <a:avLst/>
          </a:prstGeom>
          <a:solidFill>
            <a:srgbClr val="101A24">
              <a:alpha val="75000"/>
            </a:srgbClr>
          </a:solidFill>
          <a:ln w="12700">
            <a:solidFill>
              <a:srgbClr val="B0E1F5"/>
            </a:solidFill>
          </a:ln>
          <a:effectLst>
            <a:outerShdw blurRad="203200" sx="105000" sy="105000" algn="t" rotWithShape="0">
              <a:srgbClr val="B0E1F5">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u="sng" dirty="0">
              <a:cs typeface="+mn-ea"/>
              <a:sym typeface="+mn-lt"/>
            </a:endParaRPr>
          </a:p>
        </p:txBody>
      </p:sp>
      <p:sp>
        <p:nvSpPr>
          <p:cNvPr id="22" name="矩形: 剪去对角 21">
            <a:extLst>
              <a:ext uri="{FF2B5EF4-FFF2-40B4-BE49-F238E27FC236}">
                <a16:creationId xmlns:a16="http://schemas.microsoft.com/office/drawing/2014/main" xmlns="" id="{D16951CA-4B66-4A7B-9D78-D30281B64CBD}"/>
              </a:ext>
            </a:extLst>
          </p:cNvPr>
          <p:cNvSpPr/>
          <p:nvPr/>
        </p:nvSpPr>
        <p:spPr>
          <a:xfrm>
            <a:off x="7543800" y="1058942"/>
            <a:ext cx="4168775" cy="888399"/>
          </a:xfrm>
          <a:prstGeom prst="snip2DiagRect">
            <a:avLst>
              <a:gd name="adj1" fmla="val 0"/>
              <a:gd name="adj2" fmla="val 26645"/>
            </a:avLst>
          </a:prstGeom>
          <a:solidFill>
            <a:schemeClr val="accent4">
              <a:alpha val="78000"/>
            </a:schemeClr>
          </a:solidFill>
          <a:ln w="12700">
            <a:solidFill>
              <a:srgbClr val="FFC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dirty="0">
              <a:cs typeface="+mn-ea"/>
              <a:sym typeface="+mn-lt"/>
            </a:endParaRPr>
          </a:p>
        </p:txBody>
      </p:sp>
      <p:sp>
        <p:nvSpPr>
          <p:cNvPr id="14" name="文本框 13">
            <a:extLst>
              <a:ext uri="{FF2B5EF4-FFF2-40B4-BE49-F238E27FC236}">
                <a16:creationId xmlns:a16="http://schemas.microsoft.com/office/drawing/2014/main" xmlns="" id="{93303DE0-C748-46DB-BDBA-A287BD9E6778}"/>
              </a:ext>
            </a:extLst>
          </p:cNvPr>
          <p:cNvSpPr txBox="1"/>
          <p:nvPr/>
        </p:nvSpPr>
        <p:spPr>
          <a:xfrm>
            <a:off x="7738563" y="1149199"/>
            <a:ext cx="3634328" cy="707886"/>
          </a:xfrm>
          <a:prstGeom prst="rect">
            <a:avLst/>
          </a:prstGeom>
          <a:noFill/>
          <a:ln>
            <a:noFill/>
          </a:ln>
        </p:spPr>
        <p:txBody>
          <a:bodyPr wrap="none" rtlCol="0">
            <a:spAutoFit/>
          </a:bodyPr>
          <a:lstStyle/>
          <a:p>
            <a:pPr algn="ctr"/>
            <a:r>
              <a:rPr lang="zh-CN" altLang="en-US" sz="4000" dirty="0">
                <a:solidFill>
                  <a:srgbClr val="101A24"/>
                </a:solidFill>
                <a:cs typeface="+mn-ea"/>
                <a:sym typeface="+mn-lt"/>
              </a:rPr>
              <a:t>目  录  </a:t>
            </a:r>
            <a:r>
              <a:rPr lang="en-US" altLang="zh-CN" sz="4000" dirty="0">
                <a:solidFill>
                  <a:srgbClr val="101A24"/>
                </a:solidFill>
                <a:cs typeface="+mn-ea"/>
                <a:sym typeface="+mn-lt"/>
              </a:rPr>
              <a:t>|  </a:t>
            </a:r>
            <a:r>
              <a:rPr lang="en-US" altLang="zh-CN" sz="3200" dirty="0">
                <a:solidFill>
                  <a:srgbClr val="101A24"/>
                </a:solidFill>
                <a:cs typeface="+mn-ea"/>
                <a:sym typeface="+mn-lt"/>
              </a:rPr>
              <a:t>Content</a:t>
            </a:r>
            <a:endParaRPr lang="zh-CN" altLang="en-US" sz="4000" dirty="0">
              <a:solidFill>
                <a:srgbClr val="101A24"/>
              </a:solidFill>
              <a:cs typeface="+mn-ea"/>
              <a:sym typeface="+mn-lt"/>
            </a:endParaRPr>
          </a:p>
        </p:txBody>
      </p:sp>
      <p:sp>
        <p:nvSpPr>
          <p:cNvPr id="15" name="文本框 14">
            <a:extLst>
              <a:ext uri="{FF2B5EF4-FFF2-40B4-BE49-F238E27FC236}">
                <a16:creationId xmlns:a16="http://schemas.microsoft.com/office/drawing/2014/main" xmlns="" id="{097DC2BE-FB0B-4D95-9430-5F4151927B65}"/>
              </a:ext>
            </a:extLst>
          </p:cNvPr>
          <p:cNvSpPr txBox="1"/>
          <p:nvPr/>
        </p:nvSpPr>
        <p:spPr>
          <a:xfrm>
            <a:off x="8276710" y="2545053"/>
            <a:ext cx="2702951" cy="584775"/>
          </a:xfrm>
          <a:prstGeom prst="rect">
            <a:avLst/>
          </a:prstGeom>
          <a:noFill/>
        </p:spPr>
        <p:txBody>
          <a:bodyPr wrap="square" rtlCol="0">
            <a:spAutoFit/>
          </a:bodyPr>
          <a:lstStyle/>
          <a:p>
            <a:pPr algn="r"/>
            <a:r>
              <a:rPr lang="en-US" altLang="zh-CN" sz="3200" dirty="0">
                <a:solidFill>
                  <a:schemeClr val="bg1"/>
                </a:solidFill>
                <a:cs typeface="+mn-ea"/>
                <a:sym typeface="+mn-lt"/>
              </a:rPr>
              <a:t>01 · </a:t>
            </a:r>
            <a:r>
              <a:rPr lang="zh-CN" altLang="en-US" sz="3200" dirty="0">
                <a:solidFill>
                  <a:schemeClr val="bg1"/>
                </a:solidFill>
                <a:cs typeface="+mn-ea"/>
                <a:sym typeface="+mn-lt"/>
              </a:rPr>
              <a:t>车险概述</a:t>
            </a:r>
          </a:p>
        </p:txBody>
      </p:sp>
      <p:sp>
        <p:nvSpPr>
          <p:cNvPr id="16" name="文本框 15">
            <a:extLst>
              <a:ext uri="{FF2B5EF4-FFF2-40B4-BE49-F238E27FC236}">
                <a16:creationId xmlns:a16="http://schemas.microsoft.com/office/drawing/2014/main" xmlns="" id="{8F2C5458-6AC4-4EAA-A12D-AB5FDC059B82}"/>
              </a:ext>
            </a:extLst>
          </p:cNvPr>
          <p:cNvSpPr txBox="1"/>
          <p:nvPr/>
        </p:nvSpPr>
        <p:spPr>
          <a:xfrm>
            <a:off x="8276710" y="3768686"/>
            <a:ext cx="2702951" cy="584775"/>
          </a:xfrm>
          <a:prstGeom prst="rect">
            <a:avLst/>
          </a:prstGeom>
          <a:noFill/>
        </p:spPr>
        <p:txBody>
          <a:bodyPr wrap="square" rtlCol="0">
            <a:spAutoFit/>
          </a:bodyPr>
          <a:lstStyle/>
          <a:p>
            <a:pPr algn="r"/>
            <a:r>
              <a:rPr lang="en-US" altLang="zh-CN" sz="3200" dirty="0">
                <a:solidFill>
                  <a:schemeClr val="bg1"/>
                </a:solidFill>
                <a:cs typeface="+mn-ea"/>
                <a:sym typeface="+mn-lt"/>
              </a:rPr>
              <a:t>02 · </a:t>
            </a:r>
            <a:r>
              <a:rPr lang="zh-CN" altLang="en-US" sz="3200" dirty="0">
                <a:solidFill>
                  <a:schemeClr val="bg1"/>
                </a:solidFill>
                <a:cs typeface="+mn-ea"/>
                <a:sym typeface="+mn-lt"/>
              </a:rPr>
              <a:t>车险险种</a:t>
            </a:r>
          </a:p>
        </p:txBody>
      </p:sp>
      <p:sp>
        <p:nvSpPr>
          <p:cNvPr id="17" name="文本框 16">
            <a:extLst>
              <a:ext uri="{FF2B5EF4-FFF2-40B4-BE49-F238E27FC236}">
                <a16:creationId xmlns:a16="http://schemas.microsoft.com/office/drawing/2014/main" xmlns="" id="{5D9299B6-63E2-451F-9CFF-44AE1F40BF74}"/>
              </a:ext>
            </a:extLst>
          </p:cNvPr>
          <p:cNvSpPr txBox="1"/>
          <p:nvPr/>
        </p:nvSpPr>
        <p:spPr>
          <a:xfrm>
            <a:off x="8276709" y="4994506"/>
            <a:ext cx="2702951" cy="584775"/>
          </a:xfrm>
          <a:prstGeom prst="rect">
            <a:avLst/>
          </a:prstGeom>
          <a:noFill/>
        </p:spPr>
        <p:txBody>
          <a:bodyPr wrap="square" rtlCol="0">
            <a:spAutoFit/>
          </a:bodyPr>
          <a:lstStyle/>
          <a:p>
            <a:pPr algn="r"/>
            <a:r>
              <a:rPr lang="en-US" altLang="zh-CN" sz="3200" dirty="0">
                <a:solidFill>
                  <a:schemeClr val="bg1"/>
                </a:solidFill>
                <a:cs typeface="+mn-ea"/>
                <a:sym typeface="+mn-lt"/>
              </a:rPr>
              <a:t>03 · </a:t>
            </a:r>
            <a:r>
              <a:rPr lang="zh-CN" altLang="en-US" sz="3200" dirty="0">
                <a:solidFill>
                  <a:schemeClr val="bg1"/>
                </a:solidFill>
                <a:cs typeface="+mn-ea"/>
                <a:sym typeface="+mn-lt"/>
              </a:rPr>
              <a:t>理赔流程</a:t>
            </a:r>
          </a:p>
        </p:txBody>
      </p:sp>
    </p:spTree>
    <p:extLst>
      <p:ext uri="{BB962C8B-B14F-4D97-AF65-F5344CB8AC3E}">
        <p14:creationId xmlns:p14="http://schemas.microsoft.com/office/powerpoint/2010/main" val="3436079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500" fill="hold"/>
                                        <p:tgtEl>
                                          <p:spTgt spid="29"/>
                                        </p:tgtEl>
                                        <p:attrNameLst>
                                          <p:attrName>ppt_x</p:attrName>
                                        </p:attrNameLst>
                                      </p:cBhvr>
                                      <p:tavLst>
                                        <p:tav tm="0">
                                          <p:val>
                                            <p:strVal val="#ppt_x"/>
                                          </p:val>
                                        </p:tav>
                                        <p:tav tm="100000">
                                          <p:val>
                                            <p:strVal val="#ppt_x"/>
                                          </p:val>
                                        </p:tav>
                                      </p:tavLst>
                                    </p:anim>
                                    <p:anim calcmode="lin" valueType="num">
                                      <p:cBhvr additive="base">
                                        <p:cTn id="17" dur="500" fill="hold"/>
                                        <p:tgtEl>
                                          <p:spTgt spid="29"/>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500" fill="hold"/>
                                        <p:tgtEl>
                                          <p:spTgt spid="28"/>
                                        </p:tgtEl>
                                        <p:attrNameLst>
                                          <p:attrName>ppt_x</p:attrName>
                                        </p:attrNameLst>
                                      </p:cBhvr>
                                      <p:tavLst>
                                        <p:tav tm="0">
                                          <p:val>
                                            <p:strVal val="#ppt_x"/>
                                          </p:val>
                                        </p:tav>
                                        <p:tav tm="100000">
                                          <p:val>
                                            <p:strVal val="#ppt_x"/>
                                          </p:val>
                                        </p:tav>
                                      </p:tavLst>
                                    </p:anim>
                                    <p:anim calcmode="lin" valueType="num">
                                      <p:cBhvr additive="base">
                                        <p:cTn id="26" dur="500" fill="hold"/>
                                        <p:tgtEl>
                                          <p:spTgt spid="2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8" grpId="0" animBg="1"/>
      <p:bldP spid="25" grpId="0" animBg="1"/>
      <p:bldP spid="15" grpId="0"/>
      <p:bldP spid="16"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圆角 43">
            <a:extLst>
              <a:ext uri="{FF2B5EF4-FFF2-40B4-BE49-F238E27FC236}">
                <a16:creationId xmlns:a16="http://schemas.microsoft.com/office/drawing/2014/main" xmlns="" id="{CF36DE84-DE22-4E3D-B8FF-FA9A423B7CBE}"/>
              </a:ext>
            </a:extLst>
          </p:cNvPr>
          <p:cNvSpPr/>
          <p:nvPr/>
        </p:nvSpPr>
        <p:spPr>
          <a:xfrm>
            <a:off x="1064016" y="1573144"/>
            <a:ext cx="4869588" cy="2277284"/>
          </a:xfrm>
          <a:prstGeom prst="roundRect">
            <a:avLst>
              <a:gd name="adj" fmla="val 2749"/>
            </a:avLst>
          </a:prstGeom>
          <a:solidFill>
            <a:srgbClr val="FFC000"/>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sp>
        <p:nvSpPr>
          <p:cNvPr id="46" name="矩形: 圆角 45">
            <a:extLst>
              <a:ext uri="{FF2B5EF4-FFF2-40B4-BE49-F238E27FC236}">
                <a16:creationId xmlns:a16="http://schemas.microsoft.com/office/drawing/2014/main" xmlns="" id="{1C21A41E-9C87-439C-B382-3089DA36DDD8}"/>
              </a:ext>
            </a:extLst>
          </p:cNvPr>
          <p:cNvSpPr/>
          <p:nvPr/>
        </p:nvSpPr>
        <p:spPr>
          <a:xfrm>
            <a:off x="1064015" y="4105185"/>
            <a:ext cx="4869588" cy="2273791"/>
          </a:xfrm>
          <a:prstGeom prst="roundRect">
            <a:avLst>
              <a:gd name="adj" fmla="val 2749"/>
            </a:avLst>
          </a:prstGeom>
          <a:solidFill>
            <a:schemeClr val="bg1"/>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9" name="文本框 8">
            <a:extLst>
              <a:ext uri="{FF2B5EF4-FFF2-40B4-BE49-F238E27FC236}">
                <a16:creationId xmlns:a16="http://schemas.microsoft.com/office/drawing/2014/main" xmlns="" id="{E9020169-AB57-4A85-B9BE-4FFA1392667B}"/>
              </a:ext>
            </a:extLst>
          </p:cNvPr>
          <p:cNvSpPr txBox="1"/>
          <p:nvPr/>
        </p:nvSpPr>
        <p:spPr>
          <a:xfrm>
            <a:off x="387732" y="432629"/>
            <a:ext cx="3493264" cy="707886"/>
          </a:xfrm>
          <a:prstGeom prst="rect">
            <a:avLst/>
          </a:prstGeom>
          <a:noFill/>
        </p:spPr>
        <p:txBody>
          <a:bodyPr wrap="none" rtlCol="0">
            <a:spAutoFit/>
          </a:bodyPr>
          <a:lstStyle>
            <a:defPPr>
              <a:defRPr lang="zh-CN"/>
            </a:defPPr>
            <a:lvl1pPr>
              <a:defRPr sz="4000" spc="300">
                <a:solidFill>
                  <a:srgbClr val="FFC000"/>
                </a:solidFill>
                <a:cs typeface="+mn-ea"/>
              </a:defRPr>
            </a:lvl1pPr>
          </a:lstStyle>
          <a:p>
            <a:r>
              <a:rPr lang="zh-CN" altLang="en-US" dirty="0">
                <a:sym typeface="+mn-lt"/>
              </a:rPr>
              <a:t>理赔注意事项</a:t>
            </a:r>
          </a:p>
        </p:txBody>
      </p:sp>
      <p:pic>
        <p:nvPicPr>
          <p:cNvPr id="10" name="图形 9" descr="V 形箭头 纯色填充">
            <a:extLst>
              <a:ext uri="{FF2B5EF4-FFF2-40B4-BE49-F238E27FC236}">
                <a16:creationId xmlns:a16="http://schemas.microsoft.com/office/drawing/2014/main" xmlns="" id="{95EFC515-9EAC-4DED-9C69-35A4C4D7B7F6}"/>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1005032" y="437497"/>
            <a:ext cx="707887" cy="707887"/>
          </a:xfrm>
          <a:prstGeom prst="rect">
            <a:avLst/>
          </a:prstGeom>
        </p:spPr>
      </p:pic>
      <p:sp>
        <p:nvSpPr>
          <p:cNvPr id="66" name="矩形: 圆角 65">
            <a:extLst>
              <a:ext uri="{FF2B5EF4-FFF2-40B4-BE49-F238E27FC236}">
                <a16:creationId xmlns:a16="http://schemas.microsoft.com/office/drawing/2014/main" xmlns="" id="{794C04DA-A3A4-4AE3-BA0D-A49C44AA3455}"/>
              </a:ext>
            </a:extLst>
          </p:cNvPr>
          <p:cNvSpPr/>
          <p:nvPr/>
        </p:nvSpPr>
        <p:spPr>
          <a:xfrm>
            <a:off x="6266726" y="1573144"/>
            <a:ext cx="4869588" cy="2277284"/>
          </a:xfrm>
          <a:prstGeom prst="roundRect">
            <a:avLst>
              <a:gd name="adj" fmla="val 2749"/>
            </a:avLst>
          </a:prstGeom>
          <a:solidFill>
            <a:schemeClr val="bg1"/>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pic>
        <p:nvPicPr>
          <p:cNvPr id="52" name="图形 51" descr="禁止标志 纯色填充">
            <a:extLst>
              <a:ext uri="{FF2B5EF4-FFF2-40B4-BE49-F238E27FC236}">
                <a16:creationId xmlns:a16="http://schemas.microsoft.com/office/drawing/2014/main" xmlns="" id="{34CCF847-D054-4B38-BF0B-44C000B063C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6503925" y="2042012"/>
            <a:ext cx="914400" cy="914400"/>
          </a:xfrm>
          <a:prstGeom prst="rect">
            <a:avLst/>
          </a:prstGeom>
        </p:spPr>
      </p:pic>
      <p:sp>
        <p:nvSpPr>
          <p:cNvPr id="55" name="文本框 54">
            <a:extLst>
              <a:ext uri="{FF2B5EF4-FFF2-40B4-BE49-F238E27FC236}">
                <a16:creationId xmlns:a16="http://schemas.microsoft.com/office/drawing/2014/main" xmlns="" id="{F9A5084B-B72A-48EC-AE89-FCEBF2CBF56F}"/>
              </a:ext>
            </a:extLst>
          </p:cNvPr>
          <p:cNvSpPr txBox="1"/>
          <p:nvPr/>
        </p:nvSpPr>
        <p:spPr>
          <a:xfrm>
            <a:off x="2430275" y="1779656"/>
            <a:ext cx="3129769" cy="2031325"/>
          </a:xfrm>
          <a:prstGeom prst="rect">
            <a:avLst/>
          </a:prstGeom>
          <a:noFill/>
        </p:spPr>
        <p:txBody>
          <a:bodyPr wrap="square" rtlCol="0">
            <a:spAutoFit/>
          </a:bodyPr>
          <a:lstStyle/>
          <a:p>
            <a:pPr algn="just"/>
            <a:r>
              <a:rPr lang="zh-CN" altLang="en-US" sz="1800" dirty="0">
                <a:solidFill>
                  <a:srgbClr val="101A24"/>
                </a:solidFill>
                <a:cs typeface="+mn-ea"/>
                <a:sym typeface="+mn-lt"/>
              </a:rPr>
              <a:t>超过</a:t>
            </a:r>
            <a:r>
              <a:rPr lang="en-US" altLang="zh-CN" sz="1800" dirty="0">
                <a:solidFill>
                  <a:srgbClr val="101A24"/>
                </a:solidFill>
                <a:cs typeface="+mn-ea"/>
                <a:sym typeface="+mn-lt"/>
              </a:rPr>
              <a:t>48</a:t>
            </a:r>
            <a:r>
              <a:rPr lang="zh-CN" altLang="en-US" sz="1800" dirty="0">
                <a:solidFill>
                  <a:srgbClr val="101A24"/>
                </a:solidFill>
                <a:cs typeface="+mn-ea"/>
                <a:sym typeface="+mn-lt"/>
              </a:rPr>
              <a:t>小时（盗抢险超过</a:t>
            </a:r>
            <a:r>
              <a:rPr lang="en-US" altLang="zh-CN" sz="1800" dirty="0">
                <a:solidFill>
                  <a:srgbClr val="101A24"/>
                </a:solidFill>
                <a:cs typeface="+mn-ea"/>
                <a:sym typeface="+mn-lt"/>
              </a:rPr>
              <a:t>24</a:t>
            </a:r>
            <a:r>
              <a:rPr lang="zh-CN" altLang="en-US" sz="1800" dirty="0">
                <a:solidFill>
                  <a:srgbClr val="101A24"/>
                </a:solidFill>
                <a:cs typeface="+mn-ea"/>
                <a:sym typeface="+mn-lt"/>
              </a:rPr>
              <a:t>小时）内未向保险公司报案，保险公司可以不受理该案。对于多方事故或涉及人伤、物损的事故还应向交警部门报案。如果出现伤重病人，还应及时施救。</a:t>
            </a:r>
            <a:endParaRPr lang="zh-CN" altLang="en-US" dirty="0">
              <a:solidFill>
                <a:srgbClr val="101A24"/>
              </a:solidFill>
              <a:cs typeface="+mn-ea"/>
              <a:sym typeface="+mn-lt"/>
            </a:endParaRPr>
          </a:p>
        </p:txBody>
      </p:sp>
      <p:grpSp>
        <p:nvGrpSpPr>
          <p:cNvPr id="58" name="组合 57">
            <a:extLst>
              <a:ext uri="{FF2B5EF4-FFF2-40B4-BE49-F238E27FC236}">
                <a16:creationId xmlns:a16="http://schemas.microsoft.com/office/drawing/2014/main" xmlns="" id="{5E0ACDF6-E06C-49F5-920E-869A1FF0EF10}"/>
              </a:ext>
            </a:extLst>
          </p:cNvPr>
          <p:cNvGrpSpPr/>
          <p:nvPr/>
        </p:nvGrpSpPr>
        <p:grpSpPr>
          <a:xfrm>
            <a:off x="1193758" y="2047248"/>
            <a:ext cx="1107996" cy="1319893"/>
            <a:chOff x="1178688" y="2202121"/>
            <a:chExt cx="1107996" cy="1319893"/>
          </a:xfrm>
        </p:grpSpPr>
        <p:pic>
          <p:nvPicPr>
            <p:cNvPr id="48" name="图形 47" descr="时钟 纯色填充">
              <a:extLst>
                <a:ext uri="{FF2B5EF4-FFF2-40B4-BE49-F238E27FC236}">
                  <a16:creationId xmlns:a16="http://schemas.microsoft.com/office/drawing/2014/main" xmlns="" id="{A2428CD7-1A70-4F89-8AE3-B29F63CF803F}"/>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xmlns="" r:embed="rId7"/>
                </a:ext>
              </a:extLst>
            </a:blip>
            <a:stretch>
              <a:fillRect/>
            </a:stretch>
          </p:blipFill>
          <p:spPr>
            <a:xfrm>
              <a:off x="1269074" y="2202121"/>
              <a:ext cx="914400" cy="914400"/>
            </a:xfrm>
            <a:prstGeom prst="rect">
              <a:avLst/>
            </a:prstGeom>
          </p:spPr>
        </p:pic>
        <p:sp>
          <p:nvSpPr>
            <p:cNvPr id="56" name="文本框 55">
              <a:extLst>
                <a:ext uri="{FF2B5EF4-FFF2-40B4-BE49-F238E27FC236}">
                  <a16:creationId xmlns:a16="http://schemas.microsoft.com/office/drawing/2014/main" xmlns="" id="{F56EEAE4-5CC7-4F4D-BF0C-9B3677C58850}"/>
                </a:ext>
              </a:extLst>
            </p:cNvPr>
            <p:cNvSpPr txBox="1"/>
            <p:nvPr/>
          </p:nvSpPr>
          <p:spPr>
            <a:xfrm>
              <a:off x="1178688" y="3152682"/>
              <a:ext cx="1107996" cy="369332"/>
            </a:xfrm>
            <a:prstGeom prst="rect">
              <a:avLst/>
            </a:prstGeom>
            <a:noFill/>
          </p:spPr>
          <p:txBody>
            <a:bodyPr wrap="none" rtlCol="0">
              <a:spAutoFit/>
            </a:bodyPr>
            <a:lstStyle/>
            <a:p>
              <a:r>
                <a:rPr lang="zh-CN" altLang="en-US" sz="1800" dirty="0">
                  <a:solidFill>
                    <a:srgbClr val="101A24"/>
                  </a:solidFill>
                  <a:cs typeface="+mn-ea"/>
                  <a:sym typeface="+mn-lt"/>
                </a:rPr>
                <a:t>及时报案</a:t>
              </a:r>
              <a:endParaRPr lang="en-US" altLang="zh-CN" sz="1800" dirty="0">
                <a:solidFill>
                  <a:srgbClr val="101A24"/>
                </a:solidFill>
                <a:cs typeface="+mn-ea"/>
                <a:sym typeface="+mn-lt"/>
              </a:endParaRPr>
            </a:p>
          </p:txBody>
        </p:sp>
      </p:grpSp>
      <p:grpSp>
        <p:nvGrpSpPr>
          <p:cNvPr id="64" name="组合 63">
            <a:extLst>
              <a:ext uri="{FF2B5EF4-FFF2-40B4-BE49-F238E27FC236}">
                <a16:creationId xmlns:a16="http://schemas.microsoft.com/office/drawing/2014/main" xmlns="" id="{0CA6E0B9-BED7-4177-A345-8A9B42A67A80}"/>
              </a:ext>
            </a:extLst>
          </p:cNvPr>
          <p:cNvGrpSpPr/>
          <p:nvPr/>
        </p:nvGrpSpPr>
        <p:grpSpPr>
          <a:xfrm>
            <a:off x="1216628" y="4569478"/>
            <a:ext cx="1107996" cy="1325129"/>
            <a:chOff x="1208985" y="4428361"/>
            <a:chExt cx="1107996" cy="1325129"/>
          </a:xfrm>
        </p:grpSpPr>
        <p:sp>
          <p:nvSpPr>
            <p:cNvPr id="62" name="文本框 61">
              <a:extLst>
                <a:ext uri="{FF2B5EF4-FFF2-40B4-BE49-F238E27FC236}">
                  <a16:creationId xmlns:a16="http://schemas.microsoft.com/office/drawing/2014/main" xmlns="" id="{CDFE6F2C-1998-47BE-9713-B27086537D43}"/>
                </a:ext>
              </a:extLst>
            </p:cNvPr>
            <p:cNvSpPr txBox="1"/>
            <p:nvPr/>
          </p:nvSpPr>
          <p:spPr>
            <a:xfrm>
              <a:off x="1208985" y="5384158"/>
              <a:ext cx="1107996" cy="369332"/>
            </a:xfrm>
            <a:prstGeom prst="rect">
              <a:avLst/>
            </a:prstGeom>
            <a:noFill/>
          </p:spPr>
          <p:txBody>
            <a:bodyPr wrap="none" rtlCol="0">
              <a:spAutoFit/>
            </a:bodyPr>
            <a:lstStyle/>
            <a:p>
              <a:r>
                <a:rPr lang="zh-CN" altLang="en-US" sz="1800" dirty="0">
                  <a:solidFill>
                    <a:srgbClr val="101A24"/>
                  </a:solidFill>
                  <a:cs typeface="+mn-ea"/>
                  <a:sym typeface="+mn-lt"/>
                </a:rPr>
                <a:t>注意时效</a:t>
              </a:r>
              <a:endParaRPr lang="en-US" altLang="zh-CN" sz="1800" dirty="0">
                <a:solidFill>
                  <a:srgbClr val="101A24"/>
                </a:solidFill>
                <a:cs typeface="+mn-ea"/>
                <a:sym typeface="+mn-lt"/>
              </a:endParaRPr>
            </a:p>
          </p:txBody>
        </p:sp>
        <p:pic>
          <p:nvPicPr>
            <p:cNvPr id="50" name="图形 49" descr="秒表 纯色填充">
              <a:extLst>
                <a:ext uri="{FF2B5EF4-FFF2-40B4-BE49-F238E27FC236}">
                  <a16:creationId xmlns:a16="http://schemas.microsoft.com/office/drawing/2014/main" xmlns="" id="{2A0FF083-BB7D-4546-831E-74FFD8114AD7}"/>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xmlns="" r:embed="rId9"/>
                </a:ext>
              </a:extLst>
            </a:blip>
            <a:stretch>
              <a:fillRect/>
            </a:stretch>
          </p:blipFill>
          <p:spPr>
            <a:xfrm>
              <a:off x="1293572" y="4428361"/>
              <a:ext cx="914400" cy="914400"/>
            </a:xfrm>
            <a:prstGeom prst="rect">
              <a:avLst/>
            </a:prstGeom>
          </p:spPr>
        </p:pic>
      </p:grpSp>
      <p:sp>
        <p:nvSpPr>
          <p:cNvPr id="63" name="文本框 62">
            <a:extLst>
              <a:ext uri="{FF2B5EF4-FFF2-40B4-BE49-F238E27FC236}">
                <a16:creationId xmlns:a16="http://schemas.microsoft.com/office/drawing/2014/main" xmlns="" id="{E38FEEE1-9946-4805-8C9A-1079835009BE}"/>
              </a:ext>
            </a:extLst>
          </p:cNvPr>
          <p:cNvSpPr txBox="1"/>
          <p:nvPr/>
        </p:nvSpPr>
        <p:spPr>
          <a:xfrm>
            <a:off x="2402335" y="4216381"/>
            <a:ext cx="3157709" cy="2031325"/>
          </a:xfrm>
          <a:prstGeom prst="rect">
            <a:avLst/>
          </a:prstGeom>
          <a:noFill/>
        </p:spPr>
        <p:txBody>
          <a:bodyPr wrap="square" rtlCol="0">
            <a:spAutoFit/>
          </a:bodyPr>
          <a:lstStyle/>
          <a:p>
            <a:pPr algn="just"/>
            <a:r>
              <a:rPr lang="zh-CN" altLang="en-US" sz="1800" dirty="0">
                <a:solidFill>
                  <a:srgbClr val="101A24"/>
                </a:solidFill>
                <a:cs typeface="+mn-ea"/>
                <a:sym typeface="+mn-lt"/>
              </a:rPr>
              <a:t>尽快提交索赔单证。如调解或法院判决生效</a:t>
            </a:r>
            <a:r>
              <a:rPr lang="en-US" altLang="zh-CN" sz="1800" dirty="0">
                <a:solidFill>
                  <a:srgbClr val="101A24"/>
                </a:solidFill>
                <a:cs typeface="+mn-ea"/>
                <a:sym typeface="+mn-lt"/>
              </a:rPr>
              <a:t>15</a:t>
            </a:r>
            <a:r>
              <a:rPr lang="zh-CN" altLang="en-US" sz="1800" dirty="0">
                <a:solidFill>
                  <a:srgbClr val="101A24"/>
                </a:solidFill>
                <a:cs typeface="+mn-ea"/>
                <a:sym typeface="+mn-lt"/>
              </a:rPr>
              <a:t>日内未向保险公司提交相关材料，及自报案起</a:t>
            </a:r>
            <a:r>
              <a:rPr lang="en-US" altLang="zh-CN" sz="1800" dirty="0">
                <a:solidFill>
                  <a:srgbClr val="101A24"/>
                </a:solidFill>
                <a:cs typeface="+mn-ea"/>
                <a:sym typeface="+mn-lt"/>
              </a:rPr>
              <a:t>2</a:t>
            </a:r>
            <a:r>
              <a:rPr lang="zh-CN" altLang="en-US" sz="1800" dirty="0">
                <a:solidFill>
                  <a:srgbClr val="101A24"/>
                </a:solidFill>
                <a:cs typeface="+mn-ea"/>
                <a:sym typeface="+mn-lt"/>
              </a:rPr>
              <a:t>年内未索赔，保险公司将不受理。手续齐备协商一致，保险公司应在</a:t>
            </a:r>
            <a:r>
              <a:rPr lang="en-US" altLang="zh-CN" sz="1800" dirty="0">
                <a:solidFill>
                  <a:srgbClr val="101A24"/>
                </a:solidFill>
                <a:cs typeface="+mn-ea"/>
                <a:sym typeface="+mn-lt"/>
              </a:rPr>
              <a:t>10</a:t>
            </a:r>
            <a:r>
              <a:rPr lang="zh-CN" altLang="en-US" sz="1800" dirty="0">
                <a:solidFill>
                  <a:srgbClr val="101A24"/>
                </a:solidFill>
                <a:cs typeface="+mn-ea"/>
                <a:sym typeface="+mn-lt"/>
              </a:rPr>
              <a:t>天内一次结案赔偿。</a:t>
            </a:r>
          </a:p>
        </p:txBody>
      </p:sp>
      <p:sp>
        <p:nvSpPr>
          <p:cNvPr id="67" name="矩形: 圆角 66">
            <a:extLst>
              <a:ext uri="{FF2B5EF4-FFF2-40B4-BE49-F238E27FC236}">
                <a16:creationId xmlns:a16="http://schemas.microsoft.com/office/drawing/2014/main" xmlns="" id="{FDF3030B-F1AE-436E-81FF-1623F4C8A7BF}"/>
              </a:ext>
            </a:extLst>
          </p:cNvPr>
          <p:cNvSpPr/>
          <p:nvPr/>
        </p:nvSpPr>
        <p:spPr>
          <a:xfrm>
            <a:off x="6266725" y="4105185"/>
            <a:ext cx="4869588" cy="2273791"/>
          </a:xfrm>
          <a:prstGeom prst="roundRect">
            <a:avLst>
              <a:gd name="adj" fmla="val 2749"/>
            </a:avLst>
          </a:prstGeom>
          <a:solidFill>
            <a:srgbClr val="FFC000"/>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68" name="文本框 67">
            <a:extLst>
              <a:ext uri="{FF2B5EF4-FFF2-40B4-BE49-F238E27FC236}">
                <a16:creationId xmlns:a16="http://schemas.microsoft.com/office/drawing/2014/main" xmlns="" id="{6E63655F-9043-4D19-8D22-A7DE0D398A61}"/>
              </a:ext>
            </a:extLst>
          </p:cNvPr>
          <p:cNvSpPr txBox="1"/>
          <p:nvPr/>
        </p:nvSpPr>
        <p:spPr>
          <a:xfrm>
            <a:off x="7632985" y="1779656"/>
            <a:ext cx="3129769" cy="2308324"/>
          </a:xfrm>
          <a:prstGeom prst="rect">
            <a:avLst/>
          </a:prstGeom>
          <a:noFill/>
        </p:spPr>
        <p:txBody>
          <a:bodyPr wrap="square" rtlCol="0">
            <a:spAutoFit/>
          </a:bodyPr>
          <a:lstStyle/>
          <a:p>
            <a:pPr algn="just"/>
            <a:r>
              <a:rPr lang="zh-CN" altLang="en-US" sz="1800" dirty="0">
                <a:solidFill>
                  <a:srgbClr val="101A24"/>
                </a:solidFill>
                <a:cs typeface="+mn-ea"/>
                <a:sym typeface="+mn-lt"/>
              </a:rPr>
              <a:t>根据有关规定，对于酒后驾车、无证驾驶、无有效驾驶证驾驶、核验不合格或到期未年检车辆、保险车辆拖带未保险车辆、交通肇事逃逸、购买二手车后保单未予过户等情况，保险公司是有权拒赔的。</a:t>
            </a:r>
            <a:endParaRPr lang="zh-CN" altLang="en-US" dirty="0">
              <a:solidFill>
                <a:srgbClr val="101A24"/>
              </a:solidFill>
              <a:cs typeface="+mn-ea"/>
              <a:sym typeface="+mn-lt"/>
            </a:endParaRPr>
          </a:p>
        </p:txBody>
      </p:sp>
      <p:sp>
        <p:nvSpPr>
          <p:cNvPr id="71" name="文本框 70">
            <a:extLst>
              <a:ext uri="{FF2B5EF4-FFF2-40B4-BE49-F238E27FC236}">
                <a16:creationId xmlns:a16="http://schemas.microsoft.com/office/drawing/2014/main" xmlns="" id="{269D6282-A012-492F-9A4F-2968154A8DC8}"/>
              </a:ext>
            </a:extLst>
          </p:cNvPr>
          <p:cNvSpPr txBox="1"/>
          <p:nvPr/>
        </p:nvSpPr>
        <p:spPr>
          <a:xfrm>
            <a:off x="6396468" y="2997809"/>
            <a:ext cx="1107996" cy="369332"/>
          </a:xfrm>
          <a:prstGeom prst="rect">
            <a:avLst/>
          </a:prstGeom>
          <a:noFill/>
        </p:spPr>
        <p:txBody>
          <a:bodyPr wrap="none" rtlCol="0">
            <a:spAutoFit/>
          </a:bodyPr>
          <a:lstStyle/>
          <a:p>
            <a:r>
              <a:rPr lang="zh-CN" altLang="en-US" sz="1800" dirty="0">
                <a:solidFill>
                  <a:srgbClr val="101A24"/>
                </a:solidFill>
                <a:cs typeface="+mn-ea"/>
                <a:sym typeface="+mn-lt"/>
              </a:rPr>
              <a:t>拒赔范围</a:t>
            </a:r>
            <a:endParaRPr lang="en-US" altLang="zh-CN" sz="1800" dirty="0">
              <a:solidFill>
                <a:srgbClr val="101A24"/>
              </a:solidFill>
              <a:cs typeface="+mn-ea"/>
              <a:sym typeface="+mn-lt"/>
            </a:endParaRPr>
          </a:p>
        </p:txBody>
      </p:sp>
      <p:sp>
        <p:nvSpPr>
          <p:cNvPr id="73" name="文本框 72">
            <a:extLst>
              <a:ext uri="{FF2B5EF4-FFF2-40B4-BE49-F238E27FC236}">
                <a16:creationId xmlns:a16="http://schemas.microsoft.com/office/drawing/2014/main" xmlns="" id="{32CCD693-81E2-4DA5-91AF-6162B6AD2785}"/>
              </a:ext>
            </a:extLst>
          </p:cNvPr>
          <p:cNvSpPr txBox="1"/>
          <p:nvPr/>
        </p:nvSpPr>
        <p:spPr>
          <a:xfrm>
            <a:off x="6419338" y="5525275"/>
            <a:ext cx="1107996" cy="369332"/>
          </a:xfrm>
          <a:prstGeom prst="rect">
            <a:avLst/>
          </a:prstGeom>
          <a:noFill/>
        </p:spPr>
        <p:txBody>
          <a:bodyPr wrap="none" rtlCol="0">
            <a:spAutoFit/>
          </a:bodyPr>
          <a:lstStyle/>
          <a:p>
            <a:r>
              <a:rPr lang="zh-CN" altLang="en-US" dirty="0">
                <a:solidFill>
                  <a:srgbClr val="101A24"/>
                </a:solidFill>
                <a:cs typeface="+mn-ea"/>
                <a:sym typeface="+mn-lt"/>
              </a:rPr>
              <a:t>保险范围</a:t>
            </a:r>
            <a:endParaRPr lang="en-US" altLang="zh-CN" sz="1800" dirty="0">
              <a:solidFill>
                <a:srgbClr val="101A24"/>
              </a:solidFill>
              <a:cs typeface="+mn-ea"/>
              <a:sym typeface="+mn-lt"/>
            </a:endParaRPr>
          </a:p>
        </p:txBody>
      </p:sp>
      <p:sp>
        <p:nvSpPr>
          <p:cNvPr id="75" name="文本框 74">
            <a:extLst>
              <a:ext uri="{FF2B5EF4-FFF2-40B4-BE49-F238E27FC236}">
                <a16:creationId xmlns:a16="http://schemas.microsoft.com/office/drawing/2014/main" xmlns="" id="{AF697092-BD29-4DB8-9C0B-B8CD80D1CA08}"/>
              </a:ext>
            </a:extLst>
          </p:cNvPr>
          <p:cNvSpPr txBox="1"/>
          <p:nvPr/>
        </p:nvSpPr>
        <p:spPr>
          <a:xfrm>
            <a:off x="7605045" y="4216381"/>
            <a:ext cx="3157709" cy="2031325"/>
          </a:xfrm>
          <a:prstGeom prst="rect">
            <a:avLst/>
          </a:prstGeom>
          <a:noFill/>
        </p:spPr>
        <p:txBody>
          <a:bodyPr wrap="square" rtlCol="0">
            <a:spAutoFit/>
          </a:bodyPr>
          <a:lstStyle/>
          <a:p>
            <a:pPr algn="just"/>
            <a:r>
              <a:rPr lang="zh-CN" altLang="en-US" sz="1800" dirty="0">
                <a:solidFill>
                  <a:srgbClr val="101A24"/>
                </a:solidFill>
                <a:cs typeface="+mn-ea"/>
                <a:sym typeface="+mn-lt"/>
              </a:rPr>
              <a:t>留意所购险种的免赔范围，特别是附加险种。例如：盗抢险只赔付全车遭遇盗抢；玻璃单独破碎险只赔使用过程中发生本车玻璃“单独”破碎；车身划痕损失险只赔无明显碰撞痕迹的车身划痕损失。</a:t>
            </a:r>
          </a:p>
        </p:txBody>
      </p:sp>
      <p:pic>
        <p:nvPicPr>
          <p:cNvPr id="54" name="图形 53" descr="拼图 纯色填充">
            <a:extLst>
              <a:ext uri="{FF2B5EF4-FFF2-40B4-BE49-F238E27FC236}">
                <a16:creationId xmlns:a16="http://schemas.microsoft.com/office/drawing/2014/main" xmlns="" id="{46BD4036-13EA-44FC-B7FC-7E35C53206CB}"/>
              </a:ext>
            </a:extLst>
          </p:cNvPr>
          <p:cNvPicPr>
            <a:picLocks noChangeAspect="1"/>
          </p:cNvPicPr>
          <p:nvPr/>
        </p:nvPicPr>
        <p:blipFill>
          <a:blip r:embed="rId10" cstate="screen">
            <a:extLst>
              <a:ext uri="{28A0092B-C50C-407E-A947-70E740481C1C}">
                <a14:useLocalDpi xmlns:a14="http://schemas.microsoft.com/office/drawing/2010/main"/>
              </a:ext>
              <a:ext uri="{96DAC541-7B7A-43D3-8B79-37D633B846F1}">
                <asvg:svgBlip xmlns:asvg="http://schemas.microsoft.com/office/drawing/2016/SVG/main" xmlns="" r:embed="rId11"/>
              </a:ext>
            </a:extLst>
          </a:blip>
          <a:stretch>
            <a:fillRect/>
          </a:stretch>
        </p:blipFill>
        <p:spPr>
          <a:xfrm>
            <a:off x="6486854" y="4566678"/>
            <a:ext cx="914400" cy="914400"/>
          </a:xfrm>
          <a:prstGeom prst="rect">
            <a:avLst/>
          </a:prstGeom>
        </p:spPr>
      </p:pic>
      <p:cxnSp>
        <p:nvCxnSpPr>
          <p:cNvPr id="27" name="直接连接符 26">
            <a:extLst>
              <a:ext uri="{FF2B5EF4-FFF2-40B4-BE49-F238E27FC236}">
                <a16:creationId xmlns:a16="http://schemas.microsoft.com/office/drawing/2014/main" xmlns="" id="{7528772C-A662-4BAF-9240-E8D4594D6EB4}"/>
              </a:ext>
            </a:extLst>
          </p:cNvPr>
          <p:cNvCxnSpPr>
            <a:cxnSpLocks/>
          </p:cNvCxnSpPr>
          <p:nvPr/>
        </p:nvCxnSpPr>
        <p:spPr>
          <a:xfrm>
            <a:off x="0" y="1145384"/>
            <a:ext cx="12192000" cy="0"/>
          </a:xfrm>
          <a:prstGeom prst="line">
            <a:avLst/>
          </a:prstGeom>
          <a:ln w="3175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607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randombar(horizontal)">
                                      <p:cBhvr>
                                        <p:cTn id="7" dur="500"/>
                                        <p:tgtEl>
                                          <p:spTgt spid="4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randombar(horizontal)">
                                      <p:cBhvr>
                                        <p:cTn id="10" dur="500"/>
                                        <p:tgtEl>
                                          <p:spTgt spid="55"/>
                                        </p:tgtEl>
                                      </p:cBhvr>
                                    </p:animEffect>
                                  </p:childTnLst>
                                </p:cTn>
                              </p:par>
                              <p:par>
                                <p:cTn id="11" presetID="14" presetClass="entr" presetSubtype="10" fill="hold" nodeType="with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randombar(horizontal)">
                                      <p:cBhvr>
                                        <p:cTn id="13" dur="500"/>
                                        <p:tgtEl>
                                          <p:spTgt spid="58"/>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randombar(horizontal)">
                                      <p:cBhvr>
                                        <p:cTn id="18" dur="500"/>
                                        <p:tgtEl>
                                          <p:spTgt spid="46"/>
                                        </p:tgtEl>
                                      </p:cBhvr>
                                    </p:animEffect>
                                  </p:childTnLst>
                                </p:cTn>
                              </p:par>
                              <p:par>
                                <p:cTn id="19" presetID="14" presetClass="entr" presetSubtype="10" fill="hold" nodeType="withEffect">
                                  <p:stCondLst>
                                    <p:cond delay="0"/>
                                  </p:stCondLst>
                                  <p:childTnLst>
                                    <p:set>
                                      <p:cBhvr>
                                        <p:cTn id="20" dur="1" fill="hold">
                                          <p:stCondLst>
                                            <p:cond delay="0"/>
                                          </p:stCondLst>
                                        </p:cTn>
                                        <p:tgtEl>
                                          <p:spTgt spid="64"/>
                                        </p:tgtEl>
                                        <p:attrNameLst>
                                          <p:attrName>style.visibility</p:attrName>
                                        </p:attrNameLst>
                                      </p:cBhvr>
                                      <p:to>
                                        <p:strVal val="visible"/>
                                      </p:to>
                                    </p:set>
                                    <p:animEffect transition="in" filter="randombar(horizontal)">
                                      <p:cBhvr>
                                        <p:cTn id="21" dur="500"/>
                                        <p:tgtEl>
                                          <p:spTgt spid="64"/>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randombar(horizontal)">
                                      <p:cBhvr>
                                        <p:cTn id="24" dur="500"/>
                                        <p:tgtEl>
                                          <p:spTgt spid="63"/>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66"/>
                                        </p:tgtEl>
                                        <p:attrNameLst>
                                          <p:attrName>style.visibility</p:attrName>
                                        </p:attrNameLst>
                                      </p:cBhvr>
                                      <p:to>
                                        <p:strVal val="visible"/>
                                      </p:to>
                                    </p:set>
                                    <p:animEffect transition="in" filter="randombar(horizontal)">
                                      <p:cBhvr>
                                        <p:cTn id="29" dur="500"/>
                                        <p:tgtEl>
                                          <p:spTgt spid="66"/>
                                        </p:tgtEl>
                                      </p:cBhvr>
                                    </p:animEffect>
                                  </p:childTnLst>
                                </p:cTn>
                              </p:par>
                              <p:par>
                                <p:cTn id="30" presetID="14" presetClass="entr" presetSubtype="10" fill="hold" nodeType="with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randombar(horizontal)">
                                      <p:cBhvr>
                                        <p:cTn id="32" dur="500"/>
                                        <p:tgtEl>
                                          <p:spTgt spid="52"/>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68"/>
                                        </p:tgtEl>
                                        <p:attrNameLst>
                                          <p:attrName>style.visibility</p:attrName>
                                        </p:attrNameLst>
                                      </p:cBhvr>
                                      <p:to>
                                        <p:strVal val="visible"/>
                                      </p:to>
                                    </p:set>
                                    <p:animEffect transition="in" filter="randombar(horizontal)">
                                      <p:cBhvr>
                                        <p:cTn id="35" dur="500"/>
                                        <p:tgtEl>
                                          <p:spTgt spid="68"/>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71"/>
                                        </p:tgtEl>
                                        <p:attrNameLst>
                                          <p:attrName>style.visibility</p:attrName>
                                        </p:attrNameLst>
                                      </p:cBhvr>
                                      <p:to>
                                        <p:strVal val="visible"/>
                                      </p:to>
                                    </p:set>
                                    <p:animEffect transition="in" filter="randombar(horizontal)">
                                      <p:cBhvr>
                                        <p:cTn id="38" dur="500"/>
                                        <p:tgtEl>
                                          <p:spTgt spid="71"/>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grpId="0" nodeType="click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randombar(horizontal)">
                                      <p:cBhvr>
                                        <p:cTn id="43" dur="500"/>
                                        <p:tgtEl>
                                          <p:spTgt spid="67"/>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73"/>
                                        </p:tgtEl>
                                        <p:attrNameLst>
                                          <p:attrName>style.visibility</p:attrName>
                                        </p:attrNameLst>
                                      </p:cBhvr>
                                      <p:to>
                                        <p:strVal val="visible"/>
                                      </p:to>
                                    </p:set>
                                    <p:animEffect transition="in" filter="randombar(horizontal)">
                                      <p:cBhvr>
                                        <p:cTn id="46" dur="500"/>
                                        <p:tgtEl>
                                          <p:spTgt spid="73"/>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75"/>
                                        </p:tgtEl>
                                        <p:attrNameLst>
                                          <p:attrName>style.visibility</p:attrName>
                                        </p:attrNameLst>
                                      </p:cBhvr>
                                      <p:to>
                                        <p:strVal val="visible"/>
                                      </p:to>
                                    </p:set>
                                    <p:animEffect transition="in" filter="randombar(horizontal)">
                                      <p:cBhvr>
                                        <p:cTn id="49" dur="500"/>
                                        <p:tgtEl>
                                          <p:spTgt spid="75"/>
                                        </p:tgtEl>
                                      </p:cBhvr>
                                    </p:animEffect>
                                  </p:childTnLst>
                                </p:cTn>
                              </p:par>
                              <p:par>
                                <p:cTn id="50" presetID="14" presetClass="entr" presetSubtype="10" fill="hold"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randombar(horizontal)">
                                      <p:cBhvr>
                                        <p:cTn id="5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6" grpId="0" animBg="1"/>
      <p:bldP spid="66" grpId="0" animBg="1"/>
      <p:bldP spid="55" grpId="0"/>
      <p:bldP spid="63" grpId="0"/>
      <p:bldP spid="67" grpId="0" animBg="1"/>
      <p:bldP spid="68" grpId="0"/>
      <p:bldP spid="71" grpId="0"/>
      <p:bldP spid="73" grpId="0"/>
      <p:bldP spid="7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D0CA244B-1CA6-401D-A1BA-CD32D2392847}"/>
              </a:ext>
            </a:extLst>
          </p:cNvPr>
          <p:cNvPicPr>
            <a:picLocks noChangeAspect="1"/>
          </p:cNvPicPr>
          <p:nvPr/>
        </p:nvPicPr>
        <p:blipFill rotWithShape="1">
          <a:blip r:embed="rId2" cstate="screen">
            <a:duotone>
              <a:prstClr val="black"/>
              <a:schemeClr val="accent5">
                <a:tint val="45000"/>
                <a:satMod val="400000"/>
              </a:schemeClr>
            </a:duotone>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7" name="矩形: 剪去对角 6">
            <a:extLst>
              <a:ext uri="{FF2B5EF4-FFF2-40B4-BE49-F238E27FC236}">
                <a16:creationId xmlns:a16="http://schemas.microsoft.com/office/drawing/2014/main" xmlns="" id="{A553CD0A-7359-4312-AA85-201BB0B77130}"/>
              </a:ext>
            </a:extLst>
          </p:cNvPr>
          <p:cNvSpPr/>
          <p:nvPr/>
        </p:nvSpPr>
        <p:spPr>
          <a:xfrm>
            <a:off x="2542233" y="1614016"/>
            <a:ext cx="6963508" cy="3629967"/>
          </a:xfrm>
          <a:prstGeom prst="snip2DiagRect">
            <a:avLst>
              <a:gd name="adj1" fmla="val 0"/>
              <a:gd name="adj2" fmla="val 26645"/>
            </a:avLst>
          </a:prstGeom>
          <a:solidFill>
            <a:schemeClr val="accent4">
              <a:alpha val="78000"/>
            </a:schemeClr>
          </a:solidFill>
          <a:ln w="12700">
            <a:solidFill>
              <a:srgbClr val="FFC000"/>
            </a:solidFill>
          </a:ln>
          <a:effectLst>
            <a:outerShdw blurRad="203200" sx="105000" sy="105000" algn="ctr" rotWithShape="0">
              <a:srgbClr val="B0E1F5">
                <a:alpha val="39000"/>
              </a:srgb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b="1" dirty="0">
              <a:cs typeface="+mn-ea"/>
              <a:sym typeface="+mn-lt"/>
            </a:endParaRPr>
          </a:p>
        </p:txBody>
      </p:sp>
      <p:sp>
        <p:nvSpPr>
          <p:cNvPr id="6" name="文本框 5">
            <a:extLst>
              <a:ext uri="{FF2B5EF4-FFF2-40B4-BE49-F238E27FC236}">
                <a16:creationId xmlns:a16="http://schemas.microsoft.com/office/drawing/2014/main" xmlns="" id="{040D8FCF-2980-42D1-8E2C-FECDEF13156F}"/>
              </a:ext>
            </a:extLst>
          </p:cNvPr>
          <p:cNvSpPr txBox="1"/>
          <p:nvPr/>
        </p:nvSpPr>
        <p:spPr>
          <a:xfrm>
            <a:off x="3240460" y="2028616"/>
            <a:ext cx="5711079" cy="2800767"/>
          </a:xfrm>
          <a:prstGeom prst="rect">
            <a:avLst/>
          </a:prstGeom>
          <a:noFill/>
        </p:spPr>
        <p:txBody>
          <a:bodyPr wrap="square" rtlCol="0">
            <a:spAutoFit/>
          </a:bodyPr>
          <a:lstStyle/>
          <a:p>
            <a:pPr algn="ctr"/>
            <a:r>
              <a:rPr lang="zh-CN" altLang="en-US" sz="8800" b="1" dirty="0">
                <a:solidFill>
                  <a:schemeClr val="bg1"/>
                </a:solidFill>
                <a:cs typeface="+mn-ea"/>
                <a:sym typeface="+mn-lt"/>
              </a:rPr>
              <a:t>谢 谢 观 看</a:t>
            </a:r>
            <a:endParaRPr lang="en-US" altLang="zh-CN" sz="8800" b="1" dirty="0">
              <a:solidFill>
                <a:schemeClr val="bg1"/>
              </a:solidFill>
              <a:cs typeface="+mn-ea"/>
              <a:sym typeface="+mn-lt"/>
            </a:endParaRPr>
          </a:p>
          <a:p>
            <a:pPr algn="ctr"/>
            <a:r>
              <a:rPr lang="en-US" altLang="zh-CN" sz="8800" b="1" dirty="0">
                <a:solidFill>
                  <a:schemeClr val="bg1"/>
                </a:solidFill>
                <a:cs typeface="+mn-ea"/>
                <a:sym typeface="+mn-lt"/>
              </a:rPr>
              <a:t>THANKS</a:t>
            </a:r>
            <a:endParaRPr lang="zh-CN" altLang="en-US" sz="8800" b="1" dirty="0">
              <a:solidFill>
                <a:schemeClr val="bg1"/>
              </a:solidFill>
              <a:cs typeface="+mn-ea"/>
              <a:sym typeface="+mn-lt"/>
            </a:endParaRPr>
          </a:p>
        </p:txBody>
      </p:sp>
    </p:spTree>
    <p:extLst>
      <p:ext uri="{BB962C8B-B14F-4D97-AF65-F5344CB8AC3E}">
        <p14:creationId xmlns:p14="http://schemas.microsoft.com/office/powerpoint/2010/main" val="30628203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8949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D0CA244B-1CA6-401D-A1BA-CD32D2392847}"/>
              </a:ext>
            </a:extLst>
          </p:cNvPr>
          <p:cNvPicPr>
            <a:picLocks noChangeAspect="1"/>
          </p:cNvPicPr>
          <p:nvPr/>
        </p:nvPicPr>
        <p:blipFill rotWithShape="1">
          <a:blip r:embed="rId2" cstate="screen">
            <a:duotone>
              <a:prstClr val="black"/>
              <a:schemeClr val="accent5">
                <a:tint val="45000"/>
                <a:satMod val="400000"/>
              </a:schemeClr>
            </a:duotone>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矩形: 剪去对角 4">
            <a:extLst>
              <a:ext uri="{FF2B5EF4-FFF2-40B4-BE49-F238E27FC236}">
                <a16:creationId xmlns:a16="http://schemas.microsoft.com/office/drawing/2014/main" xmlns="" id="{770C9D98-F5BA-4780-9167-40B49B69296C}"/>
              </a:ext>
            </a:extLst>
          </p:cNvPr>
          <p:cNvSpPr/>
          <p:nvPr/>
        </p:nvSpPr>
        <p:spPr>
          <a:xfrm>
            <a:off x="2542233" y="1614016"/>
            <a:ext cx="6963508" cy="3629967"/>
          </a:xfrm>
          <a:prstGeom prst="snip2DiagRect">
            <a:avLst>
              <a:gd name="adj1" fmla="val 0"/>
              <a:gd name="adj2" fmla="val 26645"/>
            </a:avLst>
          </a:prstGeom>
          <a:solidFill>
            <a:schemeClr val="accent4">
              <a:alpha val="78000"/>
            </a:schemeClr>
          </a:solidFill>
          <a:ln w="12700">
            <a:solidFill>
              <a:srgbClr val="FFC000"/>
            </a:solidFill>
          </a:ln>
          <a:effectLst>
            <a:outerShdw blurRad="203200" sx="105000" sy="105000" algn="ctr" rotWithShape="0">
              <a:srgbClr val="B0E1F5">
                <a:alpha val="39000"/>
              </a:srgb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dirty="0">
              <a:cs typeface="+mn-ea"/>
              <a:sym typeface="+mn-lt"/>
            </a:endParaRPr>
          </a:p>
        </p:txBody>
      </p:sp>
      <p:sp>
        <p:nvSpPr>
          <p:cNvPr id="6" name="文本框 5">
            <a:extLst>
              <a:ext uri="{FF2B5EF4-FFF2-40B4-BE49-F238E27FC236}">
                <a16:creationId xmlns:a16="http://schemas.microsoft.com/office/drawing/2014/main" xmlns="" id="{040D8FCF-2980-42D1-8E2C-FECDEF13156F}"/>
              </a:ext>
            </a:extLst>
          </p:cNvPr>
          <p:cNvSpPr txBox="1"/>
          <p:nvPr/>
        </p:nvSpPr>
        <p:spPr>
          <a:xfrm>
            <a:off x="2542233" y="2028615"/>
            <a:ext cx="6963508" cy="2800767"/>
          </a:xfrm>
          <a:prstGeom prst="rect">
            <a:avLst/>
          </a:prstGeom>
          <a:noFill/>
        </p:spPr>
        <p:txBody>
          <a:bodyPr wrap="square" rtlCol="0">
            <a:spAutoFit/>
          </a:bodyPr>
          <a:lstStyle/>
          <a:p>
            <a:pPr algn="ctr"/>
            <a:r>
              <a:rPr lang="en-US" altLang="zh-CN" sz="8800" b="1" dirty="0">
                <a:solidFill>
                  <a:schemeClr val="bg1"/>
                </a:solidFill>
                <a:cs typeface="+mn-ea"/>
                <a:sym typeface="+mn-lt"/>
              </a:rPr>
              <a:t>01</a:t>
            </a:r>
          </a:p>
          <a:p>
            <a:pPr algn="ctr"/>
            <a:r>
              <a:rPr lang="zh-CN" altLang="en-US" sz="8800" b="1" dirty="0">
                <a:solidFill>
                  <a:schemeClr val="bg1"/>
                </a:solidFill>
                <a:cs typeface="+mn-ea"/>
                <a:sym typeface="+mn-lt"/>
              </a:rPr>
              <a:t>车 险 概 述</a:t>
            </a:r>
          </a:p>
        </p:txBody>
      </p:sp>
    </p:spTree>
    <p:extLst>
      <p:ext uri="{BB962C8B-B14F-4D97-AF65-F5344CB8AC3E}">
        <p14:creationId xmlns:p14="http://schemas.microsoft.com/office/powerpoint/2010/main" val="32906618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直接连接符 70">
            <a:extLst>
              <a:ext uri="{FF2B5EF4-FFF2-40B4-BE49-F238E27FC236}">
                <a16:creationId xmlns:a16="http://schemas.microsoft.com/office/drawing/2014/main" xmlns="" id="{52C23FF1-357E-4CC7-BC7F-F8F3D064E7D0}"/>
              </a:ext>
            </a:extLst>
          </p:cNvPr>
          <p:cNvCxnSpPr>
            <a:cxnSpLocks/>
          </p:cNvCxnSpPr>
          <p:nvPr/>
        </p:nvCxnSpPr>
        <p:spPr>
          <a:xfrm>
            <a:off x="0" y="1145384"/>
            <a:ext cx="12192000" cy="0"/>
          </a:xfrm>
          <a:prstGeom prst="line">
            <a:avLst/>
          </a:prstGeom>
          <a:ln w="31750">
            <a:solidFill>
              <a:srgbClr val="FFC000"/>
            </a:solidFill>
          </a:ln>
        </p:spPr>
        <p:style>
          <a:lnRef idx="1">
            <a:schemeClr val="accent1"/>
          </a:lnRef>
          <a:fillRef idx="0">
            <a:schemeClr val="accent1"/>
          </a:fillRef>
          <a:effectRef idx="0">
            <a:schemeClr val="accent1"/>
          </a:effectRef>
          <a:fontRef idx="minor">
            <a:schemeClr val="tx1"/>
          </a:fontRef>
        </p:style>
      </p:cxnSp>
      <p:sp>
        <p:nvSpPr>
          <p:cNvPr id="67" name="矩形: 圆角 66">
            <a:extLst>
              <a:ext uri="{FF2B5EF4-FFF2-40B4-BE49-F238E27FC236}">
                <a16:creationId xmlns:a16="http://schemas.microsoft.com/office/drawing/2014/main" xmlns="" id="{34E77C75-5D30-4211-AE31-B82662C3D203}"/>
              </a:ext>
            </a:extLst>
          </p:cNvPr>
          <p:cNvSpPr/>
          <p:nvPr/>
        </p:nvSpPr>
        <p:spPr>
          <a:xfrm>
            <a:off x="1055689" y="1832740"/>
            <a:ext cx="5935926" cy="4259321"/>
          </a:xfrm>
          <a:prstGeom prst="roundRect">
            <a:avLst>
              <a:gd name="adj" fmla="val 2749"/>
            </a:avLst>
          </a:prstGeom>
          <a:solidFill>
            <a:srgbClr val="101A24">
              <a:alpha val="62000"/>
            </a:srgb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14" name="文本框 13">
            <a:extLst>
              <a:ext uri="{FF2B5EF4-FFF2-40B4-BE49-F238E27FC236}">
                <a16:creationId xmlns:a16="http://schemas.microsoft.com/office/drawing/2014/main" xmlns="" id="{D1181834-F58B-4617-B93C-0EBB2B9C9330}"/>
              </a:ext>
            </a:extLst>
          </p:cNvPr>
          <p:cNvSpPr txBox="1"/>
          <p:nvPr/>
        </p:nvSpPr>
        <p:spPr>
          <a:xfrm>
            <a:off x="357189" y="432629"/>
            <a:ext cx="5147563" cy="707886"/>
          </a:xfrm>
          <a:prstGeom prst="rect">
            <a:avLst/>
          </a:prstGeom>
          <a:noFill/>
        </p:spPr>
        <p:txBody>
          <a:bodyPr wrap="none" rtlCol="0">
            <a:spAutoFit/>
          </a:bodyPr>
          <a:lstStyle/>
          <a:p>
            <a:r>
              <a:rPr lang="zh-CN" altLang="en-US" sz="4000" spc="300" dirty="0">
                <a:solidFill>
                  <a:srgbClr val="FFC000"/>
                </a:solidFill>
                <a:cs typeface="+mn-ea"/>
                <a:sym typeface="+mn-lt"/>
              </a:rPr>
              <a:t>保险的定义及其作用</a:t>
            </a:r>
          </a:p>
        </p:txBody>
      </p:sp>
      <p:sp>
        <p:nvSpPr>
          <p:cNvPr id="15" name="文本框 14">
            <a:extLst>
              <a:ext uri="{FF2B5EF4-FFF2-40B4-BE49-F238E27FC236}">
                <a16:creationId xmlns:a16="http://schemas.microsoft.com/office/drawing/2014/main" xmlns="" id="{373F3178-CA07-4F58-A9F8-B39AE0C96000}"/>
              </a:ext>
            </a:extLst>
          </p:cNvPr>
          <p:cNvSpPr txBox="1"/>
          <p:nvPr/>
        </p:nvSpPr>
        <p:spPr>
          <a:xfrm>
            <a:off x="1327063" y="2623572"/>
            <a:ext cx="5436613" cy="2677656"/>
          </a:xfrm>
          <a:prstGeom prst="rect">
            <a:avLst/>
          </a:prstGeom>
          <a:noFill/>
        </p:spPr>
        <p:txBody>
          <a:bodyPr wrap="square" rtlCol="0">
            <a:spAutoFit/>
          </a:bodyPr>
          <a:lstStyle/>
          <a:p>
            <a:pPr algn="just"/>
            <a:r>
              <a:rPr lang="zh-CN" altLang="en-US" sz="2400" dirty="0">
                <a:solidFill>
                  <a:schemeClr val="bg1"/>
                </a:solidFill>
                <a:cs typeface="+mn-ea"/>
                <a:sym typeface="+mn-lt"/>
              </a:rPr>
              <a:t>保险是指投保人根据合同约定，向保险人支付保险费，保险人对于合同约定的可能发生的事故因其发生所造成的财产损失承担赔偿保险金责任，或者当被保险人死亡、伤残、疾病或者达到合同约定年龄、期限时承担给给付保险金责任的商业保险行为</a:t>
            </a:r>
            <a:r>
              <a:rPr lang="zh-CN" altLang="en-US" sz="2400" b="0" dirty="0">
                <a:solidFill>
                  <a:schemeClr val="bg1"/>
                </a:solidFill>
                <a:cs typeface="+mn-ea"/>
                <a:sym typeface="+mn-lt"/>
              </a:rPr>
              <a:t>。</a:t>
            </a:r>
            <a:endParaRPr lang="zh-CN" altLang="en-US" sz="2400" dirty="0">
              <a:solidFill>
                <a:schemeClr val="bg1"/>
              </a:solidFill>
              <a:cs typeface="+mn-ea"/>
              <a:sym typeface="+mn-lt"/>
            </a:endParaRPr>
          </a:p>
        </p:txBody>
      </p:sp>
      <p:sp>
        <p:nvSpPr>
          <p:cNvPr id="18" name="矩形: 圆角 17">
            <a:extLst>
              <a:ext uri="{FF2B5EF4-FFF2-40B4-BE49-F238E27FC236}">
                <a16:creationId xmlns:a16="http://schemas.microsoft.com/office/drawing/2014/main" xmlns="" id="{2025D2B2-D73A-4EC8-AFD7-8B73779ED181}"/>
              </a:ext>
            </a:extLst>
          </p:cNvPr>
          <p:cNvSpPr/>
          <p:nvPr/>
        </p:nvSpPr>
        <p:spPr>
          <a:xfrm>
            <a:off x="9546033" y="1832740"/>
            <a:ext cx="2166887" cy="2006687"/>
          </a:xfrm>
          <a:prstGeom prst="roundRect">
            <a:avLst>
              <a:gd name="adj" fmla="val 2749"/>
            </a:avLst>
          </a:prstGeom>
          <a:solidFill>
            <a:schemeClr val="bg1"/>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44" name="矩形: 圆角 43">
            <a:extLst>
              <a:ext uri="{FF2B5EF4-FFF2-40B4-BE49-F238E27FC236}">
                <a16:creationId xmlns:a16="http://schemas.microsoft.com/office/drawing/2014/main" xmlns="" id="{BBE3B67E-D70D-4DFC-A3ED-A7BF6462D65F}"/>
              </a:ext>
            </a:extLst>
          </p:cNvPr>
          <p:cNvSpPr/>
          <p:nvPr/>
        </p:nvSpPr>
        <p:spPr>
          <a:xfrm>
            <a:off x="9546032" y="4085373"/>
            <a:ext cx="2166887" cy="2006687"/>
          </a:xfrm>
          <a:prstGeom prst="roundRect">
            <a:avLst>
              <a:gd name="adj" fmla="val 2749"/>
            </a:avLst>
          </a:prstGeom>
          <a:solidFill>
            <a:srgbClr val="FFC000"/>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45" name="矩形: 圆角 44">
            <a:extLst>
              <a:ext uri="{FF2B5EF4-FFF2-40B4-BE49-F238E27FC236}">
                <a16:creationId xmlns:a16="http://schemas.microsoft.com/office/drawing/2014/main" xmlns="" id="{1BD565F1-8293-4979-83CE-0B0EB080D2FC}"/>
              </a:ext>
            </a:extLst>
          </p:cNvPr>
          <p:cNvSpPr/>
          <p:nvPr/>
        </p:nvSpPr>
        <p:spPr>
          <a:xfrm>
            <a:off x="7208304" y="1832740"/>
            <a:ext cx="2166887" cy="2006687"/>
          </a:xfrm>
          <a:prstGeom prst="roundRect">
            <a:avLst>
              <a:gd name="adj" fmla="val 2749"/>
            </a:avLst>
          </a:prstGeom>
          <a:solidFill>
            <a:srgbClr val="FFC000"/>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46" name="矩形: 圆角 45">
            <a:extLst>
              <a:ext uri="{FF2B5EF4-FFF2-40B4-BE49-F238E27FC236}">
                <a16:creationId xmlns:a16="http://schemas.microsoft.com/office/drawing/2014/main" xmlns="" id="{0C600246-15A5-4EBC-964B-37F35A92E894}"/>
              </a:ext>
            </a:extLst>
          </p:cNvPr>
          <p:cNvSpPr/>
          <p:nvPr/>
        </p:nvSpPr>
        <p:spPr>
          <a:xfrm>
            <a:off x="7208303" y="4085373"/>
            <a:ext cx="2166887" cy="2006687"/>
          </a:xfrm>
          <a:prstGeom prst="roundRect">
            <a:avLst>
              <a:gd name="adj" fmla="val 2749"/>
            </a:avLst>
          </a:prstGeom>
          <a:solidFill>
            <a:schemeClr val="bg1"/>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grpSp>
        <p:nvGrpSpPr>
          <p:cNvPr id="47" name="组合 112">
            <a:extLst>
              <a:ext uri="{FF2B5EF4-FFF2-40B4-BE49-F238E27FC236}">
                <a16:creationId xmlns:a16="http://schemas.microsoft.com/office/drawing/2014/main" xmlns="" id="{5CC23B07-F9B7-4D04-8BF9-6065A41E993E}"/>
              </a:ext>
            </a:extLst>
          </p:cNvPr>
          <p:cNvGrpSpPr/>
          <p:nvPr/>
        </p:nvGrpSpPr>
        <p:grpSpPr bwMode="auto">
          <a:xfrm>
            <a:off x="8129710" y="2069522"/>
            <a:ext cx="324071" cy="349791"/>
            <a:chOff x="0" y="0"/>
            <a:chExt cx="466184" cy="501686"/>
          </a:xfrm>
          <a:solidFill>
            <a:srgbClr val="152D45"/>
          </a:solidFill>
        </p:grpSpPr>
        <p:sp>
          <p:nvSpPr>
            <p:cNvPr id="48" name="Freeform 154">
              <a:extLst>
                <a:ext uri="{FF2B5EF4-FFF2-40B4-BE49-F238E27FC236}">
                  <a16:creationId xmlns:a16="http://schemas.microsoft.com/office/drawing/2014/main" xmlns="" id="{35B98C1E-B94B-49C2-8483-962D7AC0E488}"/>
                </a:ext>
              </a:extLst>
            </p:cNvPr>
            <p:cNvSpPr>
              <a:spLocks noChangeArrowheads="1"/>
            </p:cNvSpPr>
            <p:nvPr/>
          </p:nvSpPr>
          <p:spPr bwMode="auto">
            <a:xfrm>
              <a:off x="141070" y="426012"/>
              <a:ext cx="50449" cy="46712"/>
            </a:xfrm>
            <a:custGeom>
              <a:avLst/>
              <a:gdLst>
                <a:gd name="T0" fmla="*/ 35095 w 23"/>
                <a:gd name="T1" fmla="*/ 0 h 21"/>
                <a:gd name="T2" fmla="*/ 35095 w 23"/>
                <a:gd name="T3" fmla="*/ 8898 h 21"/>
                <a:gd name="T4" fmla="*/ 41675 w 23"/>
                <a:gd name="T5" fmla="*/ 24468 h 21"/>
                <a:gd name="T6" fmla="*/ 21934 w 23"/>
                <a:gd name="T7" fmla="*/ 37814 h 21"/>
                <a:gd name="T8" fmla="*/ 8774 w 23"/>
                <a:gd name="T9" fmla="*/ 20019 h 21"/>
                <a:gd name="T10" fmla="*/ 13161 w 23"/>
                <a:gd name="T11" fmla="*/ 11122 h 21"/>
                <a:gd name="T12" fmla="*/ 13161 w 23"/>
                <a:gd name="T13" fmla="*/ 0 h 21"/>
                <a:gd name="T14" fmla="*/ 0 w 23"/>
                <a:gd name="T15" fmla="*/ 22244 h 21"/>
                <a:gd name="T16" fmla="*/ 24128 w 23"/>
                <a:gd name="T17" fmla="*/ 46712 h 21"/>
                <a:gd name="T18" fmla="*/ 50449 w 23"/>
                <a:gd name="T19" fmla="*/ 22244 h 21"/>
                <a:gd name="T20" fmla="*/ 35095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49" name="Rectangle 155">
              <a:extLst>
                <a:ext uri="{FF2B5EF4-FFF2-40B4-BE49-F238E27FC236}">
                  <a16:creationId xmlns:a16="http://schemas.microsoft.com/office/drawing/2014/main" xmlns="" id="{C885501A-71B9-4237-A8A8-29D2FB3F7FA8}"/>
                </a:ext>
              </a:extLst>
            </p:cNvPr>
            <p:cNvSpPr>
              <a:spLocks noChangeArrowheads="1"/>
            </p:cNvSpPr>
            <p:nvPr/>
          </p:nvSpPr>
          <p:spPr bwMode="auto">
            <a:xfrm>
              <a:off x="160689" y="419472"/>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prstClr val="black"/>
                </a:solidFill>
                <a:effectLst/>
                <a:uLnTx/>
                <a:uFillTx/>
                <a:latin typeface="+mn-lt"/>
                <a:ea typeface="+mn-ea"/>
                <a:cs typeface="+mn-ea"/>
                <a:sym typeface="+mn-lt"/>
              </a:endParaRPr>
            </a:p>
          </p:txBody>
        </p:sp>
        <p:sp>
          <p:nvSpPr>
            <p:cNvPr id="50" name="Freeform 156">
              <a:extLst>
                <a:ext uri="{FF2B5EF4-FFF2-40B4-BE49-F238E27FC236}">
                  <a16:creationId xmlns:a16="http://schemas.microsoft.com/office/drawing/2014/main" xmlns="" id="{AC48C412-B2B3-44E8-BD82-60ED03217E04}"/>
                </a:ext>
              </a:extLst>
            </p:cNvPr>
            <p:cNvSpPr>
              <a:spLocks noEditPoints="1" noChangeArrowheads="1"/>
            </p:cNvSpPr>
            <p:nvPr/>
          </p:nvSpPr>
          <p:spPr bwMode="auto">
            <a:xfrm>
              <a:off x="39238" y="81278"/>
              <a:ext cx="260652" cy="260652"/>
            </a:xfrm>
            <a:custGeom>
              <a:avLst/>
              <a:gdLst>
                <a:gd name="T0" fmla="*/ 53014 w 118"/>
                <a:gd name="T1" fmla="*/ 41969 h 118"/>
                <a:gd name="T2" fmla="*/ 41969 w 118"/>
                <a:gd name="T3" fmla="*/ 207638 h 118"/>
                <a:gd name="T4" fmla="*/ 207638 w 118"/>
                <a:gd name="T5" fmla="*/ 218683 h 118"/>
                <a:gd name="T6" fmla="*/ 218683 w 118"/>
                <a:gd name="T7" fmla="*/ 53014 h 118"/>
                <a:gd name="T8" fmla="*/ 53014 w 118"/>
                <a:gd name="T9" fmla="*/ 41969 h 118"/>
                <a:gd name="T10" fmla="*/ 141371 w 118"/>
                <a:gd name="T11" fmla="*/ 185549 h 118"/>
                <a:gd name="T12" fmla="*/ 141371 w 118"/>
                <a:gd name="T13" fmla="*/ 205429 h 118"/>
                <a:gd name="T14" fmla="*/ 123699 w 118"/>
                <a:gd name="T15" fmla="*/ 205429 h 118"/>
                <a:gd name="T16" fmla="*/ 123699 w 118"/>
                <a:gd name="T17" fmla="*/ 187758 h 118"/>
                <a:gd name="T18" fmla="*/ 90566 w 118"/>
                <a:gd name="T19" fmla="*/ 178922 h 118"/>
                <a:gd name="T20" fmla="*/ 94983 w 118"/>
                <a:gd name="T21" fmla="*/ 156833 h 118"/>
                <a:gd name="T22" fmla="*/ 128117 w 118"/>
                <a:gd name="T23" fmla="*/ 165669 h 118"/>
                <a:gd name="T24" fmla="*/ 145788 w 118"/>
                <a:gd name="T25" fmla="*/ 154624 h 118"/>
                <a:gd name="T26" fmla="*/ 125908 w 118"/>
                <a:gd name="T27" fmla="*/ 136953 h 118"/>
                <a:gd name="T28" fmla="*/ 90566 w 118"/>
                <a:gd name="T29" fmla="*/ 101610 h 118"/>
                <a:gd name="T30" fmla="*/ 123699 w 118"/>
                <a:gd name="T31" fmla="*/ 68476 h 118"/>
                <a:gd name="T32" fmla="*/ 123699 w 118"/>
                <a:gd name="T33" fmla="*/ 50805 h 118"/>
                <a:gd name="T34" fmla="*/ 141371 w 118"/>
                <a:gd name="T35" fmla="*/ 50805 h 118"/>
                <a:gd name="T36" fmla="*/ 141371 w 118"/>
                <a:gd name="T37" fmla="*/ 66267 h 118"/>
                <a:gd name="T38" fmla="*/ 170086 w 118"/>
                <a:gd name="T39" fmla="*/ 72894 h 118"/>
                <a:gd name="T40" fmla="*/ 163460 w 118"/>
                <a:gd name="T41" fmla="*/ 94983 h 118"/>
                <a:gd name="T42" fmla="*/ 136953 w 118"/>
                <a:gd name="T43" fmla="*/ 88357 h 118"/>
                <a:gd name="T44" fmla="*/ 121490 w 118"/>
                <a:gd name="T45" fmla="*/ 99401 h 118"/>
                <a:gd name="T46" fmla="*/ 143579 w 118"/>
                <a:gd name="T47" fmla="*/ 114864 h 118"/>
                <a:gd name="T48" fmla="*/ 174504 w 118"/>
                <a:gd name="T49" fmla="*/ 152415 h 118"/>
                <a:gd name="T50" fmla="*/ 141371 w 118"/>
                <a:gd name="T51" fmla="*/ 185549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51" name="Freeform 157">
              <a:extLst>
                <a:ext uri="{FF2B5EF4-FFF2-40B4-BE49-F238E27FC236}">
                  <a16:creationId xmlns:a16="http://schemas.microsoft.com/office/drawing/2014/main" xmlns="" id="{6EE25A9F-EE11-468C-9EBB-4AEF482B54CF}"/>
                </a:ext>
              </a:extLst>
            </p:cNvPr>
            <p:cNvSpPr>
              <a:spLocks noEditPoints="1" noChangeArrowheads="1"/>
            </p:cNvSpPr>
            <p:nvPr/>
          </p:nvSpPr>
          <p:spPr bwMode="auto">
            <a:xfrm>
              <a:off x="0" y="0"/>
              <a:ext cx="338194" cy="501686"/>
            </a:xfrm>
            <a:custGeom>
              <a:avLst/>
              <a:gdLst>
                <a:gd name="T0" fmla="*/ 305038 w 153"/>
                <a:gd name="T1" fmla="*/ 391182 h 227"/>
                <a:gd name="T2" fmla="*/ 35367 w 153"/>
                <a:gd name="T3" fmla="*/ 391182 h 227"/>
                <a:gd name="T4" fmla="*/ 35367 w 153"/>
                <a:gd name="T5" fmla="*/ 35361 h 227"/>
                <a:gd name="T6" fmla="*/ 305038 w 153"/>
                <a:gd name="T7" fmla="*/ 35361 h 227"/>
                <a:gd name="T8" fmla="*/ 305038 w 153"/>
                <a:gd name="T9" fmla="*/ 227637 h 227"/>
                <a:gd name="T10" fmla="*/ 307248 w 153"/>
                <a:gd name="T11" fmla="*/ 225427 h 227"/>
                <a:gd name="T12" fmla="*/ 338194 w 153"/>
                <a:gd name="T13" fmla="*/ 207747 h 227"/>
                <a:gd name="T14" fmla="*/ 338194 w 153"/>
                <a:gd name="T15" fmla="*/ 28731 h 227"/>
                <a:gd name="T16" fmla="*/ 311669 w 153"/>
                <a:gd name="T17" fmla="*/ 0 h 227"/>
                <a:gd name="T18" fmla="*/ 26525 w 153"/>
                <a:gd name="T19" fmla="*/ 0 h 227"/>
                <a:gd name="T20" fmla="*/ 0 w 153"/>
                <a:gd name="T21" fmla="*/ 28731 h 227"/>
                <a:gd name="T22" fmla="*/ 0 w 153"/>
                <a:gd name="T23" fmla="*/ 475165 h 227"/>
                <a:gd name="T24" fmla="*/ 26525 w 153"/>
                <a:gd name="T25" fmla="*/ 501686 h 227"/>
                <a:gd name="T26" fmla="*/ 311669 w 153"/>
                <a:gd name="T27" fmla="*/ 501686 h 227"/>
                <a:gd name="T28" fmla="*/ 338194 w 153"/>
                <a:gd name="T29" fmla="*/ 475165 h 227"/>
                <a:gd name="T30" fmla="*/ 338194 w 153"/>
                <a:gd name="T31" fmla="*/ 388972 h 227"/>
                <a:gd name="T32" fmla="*/ 305038 w 153"/>
                <a:gd name="T33" fmla="*/ 366872 h 227"/>
                <a:gd name="T34" fmla="*/ 305038 w 153"/>
                <a:gd name="T35" fmla="*/ 391182 h 227"/>
                <a:gd name="T36" fmla="*/ 165781 w 153"/>
                <a:gd name="T37" fmla="*/ 488426 h 227"/>
                <a:gd name="T38" fmla="*/ 123783 w 153"/>
                <a:gd name="T39" fmla="*/ 444224 h 227"/>
                <a:gd name="T40" fmla="*/ 165781 w 153"/>
                <a:gd name="T41" fmla="*/ 402233 h 227"/>
                <a:gd name="T42" fmla="*/ 209990 w 153"/>
                <a:gd name="T43" fmla="*/ 444224 h 227"/>
                <a:gd name="T44" fmla="*/ 165781 w 153"/>
                <a:gd name="T45" fmla="*/ 488426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52" name="Freeform 158">
              <a:extLst>
                <a:ext uri="{FF2B5EF4-FFF2-40B4-BE49-F238E27FC236}">
                  <a16:creationId xmlns:a16="http://schemas.microsoft.com/office/drawing/2014/main" xmlns="" id="{8E2B6AD8-B60F-44D5-A678-215A91FDF2DE}"/>
                </a:ext>
              </a:extLst>
            </p:cNvPr>
            <p:cNvSpPr>
              <a:spLocks noEditPoints="1" noChangeArrowheads="1"/>
            </p:cNvSpPr>
            <p:nvPr/>
          </p:nvSpPr>
          <p:spPr bwMode="auto">
            <a:xfrm>
              <a:off x="275600" y="202729"/>
              <a:ext cx="190584" cy="190584"/>
            </a:xfrm>
            <a:custGeom>
              <a:avLst/>
              <a:gdLst>
                <a:gd name="T0" fmla="*/ 159559 w 86"/>
                <a:gd name="T1" fmla="*/ 37674 h 86"/>
                <a:gd name="T2" fmla="*/ 39890 w 86"/>
                <a:gd name="T3" fmla="*/ 31025 h 86"/>
                <a:gd name="T4" fmla="*/ 31025 w 86"/>
                <a:gd name="T5" fmla="*/ 150694 h 86"/>
                <a:gd name="T6" fmla="*/ 152910 w 86"/>
                <a:gd name="T7" fmla="*/ 159559 h 86"/>
                <a:gd name="T8" fmla="*/ 159559 w 86"/>
                <a:gd name="T9" fmla="*/ 37674 h 86"/>
                <a:gd name="T10" fmla="*/ 101940 w 86"/>
                <a:gd name="T11" fmla="*/ 139614 h 86"/>
                <a:gd name="T12" fmla="*/ 101940 w 86"/>
                <a:gd name="T13" fmla="*/ 155127 h 86"/>
                <a:gd name="T14" fmla="*/ 88644 w 86"/>
                <a:gd name="T15" fmla="*/ 155127 h 86"/>
                <a:gd name="T16" fmla="*/ 88644 w 86"/>
                <a:gd name="T17" fmla="*/ 141830 h 86"/>
                <a:gd name="T18" fmla="*/ 62051 w 86"/>
                <a:gd name="T19" fmla="*/ 135182 h 86"/>
                <a:gd name="T20" fmla="*/ 66483 w 86"/>
                <a:gd name="T21" fmla="*/ 117453 h 86"/>
                <a:gd name="T22" fmla="*/ 90860 w 86"/>
                <a:gd name="T23" fmla="*/ 124101 h 86"/>
                <a:gd name="T24" fmla="*/ 106372 w 86"/>
                <a:gd name="T25" fmla="*/ 115237 h 86"/>
                <a:gd name="T26" fmla="*/ 90860 w 86"/>
                <a:gd name="T27" fmla="*/ 101940 h 86"/>
                <a:gd name="T28" fmla="*/ 64267 w 86"/>
                <a:gd name="T29" fmla="*/ 75347 h 86"/>
                <a:gd name="T30" fmla="*/ 88644 w 86"/>
                <a:gd name="T31" fmla="*/ 48754 h 86"/>
                <a:gd name="T32" fmla="*/ 88644 w 86"/>
                <a:gd name="T33" fmla="*/ 33241 h 86"/>
                <a:gd name="T34" fmla="*/ 104156 w 86"/>
                <a:gd name="T35" fmla="*/ 33241 h 86"/>
                <a:gd name="T36" fmla="*/ 104156 w 86"/>
                <a:gd name="T37" fmla="*/ 46538 h 86"/>
                <a:gd name="T38" fmla="*/ 124101 w 86"/>
                <a:gd name="T39" fmla="*/ 50970 h 86"/>
                <a:gd name="T40" fmla="*/ 119669 w 86"/>
                <a:gd name="T41" fmla="*/ 68699 h 86"/>
                <a:gd name="T42" fmla="*/ 99724 w 86"/>
                <a:gd name="T43" fmla="*/ 64267 h 86"/>
                <a:gd name="T44" fmla="*/ 86428 w 86"/>
                <a:gd name="T45" fmla="*/ 70915 h 86"/>
                <a:gd name="T46" fmla="*/ 104156 w 86"/>
                <a:gd name="T47" fmla="*/ 84212 h 86"/>
                <a:gd name="T48" fmla="*/ 128533 w 86"/>
                <a:gd name="T49" fmla="*/ 113021 h 86"/>
                <a:gd name="T50" fmla="*/ 101940 w 86"/>
                <a:gd name="T51" fmla="*/ 139614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
        <p:nvSpPr>
          <p:cNvPr id="53" name="Freeform 16">
            <a:extLst>
              <a:ext uri="{FF2B5EF4-FFF2-40B4-BE49-F238E27FC236}">
                <a16:creationId xmlns:a16="http://schemas.microsoft.com/office/drawing/2014/main" xmlns="" id="{A0D2F43D-07DB-49F7-83A0-FCFE28F6329F}"/>
              </a:ext>
            </a:extLst>
          </p:cNvPr>
          <p:cNvSpPr>
            <a:spLocks noChangeAspect="1"/>
          </p:cNvSpPr>
          <p:nvPr/>
        </p:nvSpPr>
        <p:spPr bwMode="auto">
          <a:xfrm>
            <a:off x="10473808" y="4291344"/>
            <a:ext cx="311333" cy="350469"/>
          </a:xfrm>
          <a:custGeom>
            <a:avLst/>
            <a:gdLst/>
            <a:ahLst/>
            <a:cxnLst/>
            <a:rect l="l" t="t" r="r" b="b"/>
            <a:pathLst>
              <a:path w="1407693" h="1585061">
                <a:moveTo>
                  <a:pt x="727084" y="1101630"/>
                </a:moveTo>
                <a:lnTo>
                  <a:pt x="727305" y="1101630"/>
                </a:lnTo>
                <a:lnTo>
                  <a:pt x="727157" y="1101892"/>
                </a:lnTo>
                <a:close/>
                <a:moveTo>
                  <a:pt x="671601" y="1101630"/>
                </a:moveTo>
                <a:lnTo>
                  <a:pt x="671822" y="1101630"/>
                </a:lnTo>
                <a:lnTo>
                  <a:pt x="671749" y="1101892"/>
                </a:lnTo>
                <a:close/>
                <a:moveTo>
                  <a:pt x="707320" y="531266"/>
                </a:moveTo>
                <a:cubicBezTo>
                  <a:pt x="761703" y="531060"/>
                  <a:pt x="807433" y="592034"/>
                  <a:pt x="809287" y="623345"/>
                </a:cubicBezTo>
                <a:cubicBezTo>
                  <a:pt x="811106" y="654060"/>
                  <a:pt x="809356" y="690723"/>
                  <a:pt x="809313" y="724582"/>
                </a:cubicBezTo>
                <a:lnTo>
                  <a:pt x="596682" y="724582"/>
                </a:lnTo>
                <a:cubicBezTo>
                  <a:pt x="596639" y="691338"/>
                  <a:pt x="595085" y="670420"/>
                  <a:pt x="596701" y="623345"/>
                </a:cubicBezTo>
                <a:cubicBezTo>
                  <a:pt x="598349" y="575348"/>
                  <a:pt x="652938" y="531471"/>
                  <a:pt x="707320" y="531266"/>
                </a:cubicBezTo>
                <a:close/>
                <a:moveTo>
                  <a:pt x="704848" y="461434"/>
                </a:moveTo>
                <a:cubicBezTo>
                  <a:pt x="617919" y="461846"/>
                  <a:pt x="529547" y="530648"/>
                  <a:pt x="529960" y="622727"/>
                </a:cubicBezTo>
                <a:lnTo>
                  <a:pt x="529960" y="725226"/>
                </a:lnTo>
                <a:cubicBezTo>
                  <a:pt x="496208" y="728119"/>
                  <a:pt x="469840" y="756526"/>
                  <a:pt x="469840" y="791091"/>
                </a:cubicBezTo>
                <a:lnTo>
                  <a:pt x="469840" y="1057120"/>
                </a:lnTo>
                <a:cubicBezTo>
                  <a:pt x="469840" y="1093852"/>
                  <a:pt x="499617" y="1123629"/>
                  <a:pt x="536349" y="1123629"/>
                </a:cubicBezTo>
                <a:lnTo>
                  <a:pt x="871343" y="1123629"/>
                </a:lnTo>
                <a:cubicBezTo>
                  <a:pt x="908075" y="1123629"/>
                  <a:pt x="937852" y="1093852"/>
                  <a:pt x="937852" y="1057120"/>
                </a:cubicBezTo>
                <a:lnTo>
                  <a:pt x="937852" y="791091"/>
                </a:lnTo>
                <a:cubicBezTo>
                  <a:pt x="937852" y="755520"/>
                  <a:pt x="909928" y="726472"/>
                  <a:pt x="874792" y="724930"/>
                </a:cubicBezTo>
                <a:cubicBezTo>
                  <a:pt x="874789" y="692087"/>
                  <a:pt x="874589" y="709210"/>
                  <a:pt x="874793" y="623345"/>
                </a:cubicBezTo>
                <a:cubicBezTo>
                  <a:pt x="874999" y="536621"/>
                  <a:pt x="791778" y="461022"/>
                  <a:pt x="704848" y="461434"/>
                </a:cubicBezTo>
                <a:close/>
                <a:moveTo>
                  <a:pt x="695394" y="0"/>
                </a:moveTo>
                <a:cubicBezTo>
                  <a:pt x="895720" y="148883"/>
                  <a:pt x="1163791" y="186000"/>
                  <a:pt x="1407693" y="200525"/>
                </a:cubicBezTo>
                <a:cubicBezTo>
                  <a:pt x="1390747" y="285861"/>
                  <a:pt x="1461517" y="1376262"/>
                  <a:pt x="694708" y="1585061"/>
                </a:cubicBezTo>
                <a:cubicBezTo>
                  <a:pt x="23523" y="1327239"/>
                  <a:pt x="4842" y="669975"/>
                  <a:pt x="0" y="196090"/>
                </a:cubicBezTo>
                <a:cubicBezTo>
                  <a:pt x="235429" y="194275"/>
                  <a:pt x="456333" y="161593"/>
                  <a:pt x="695394" y="0"/>
                </a:cubicBezTo>
                <a:close/>
              </a:path>
            </a:pathLst>
          </a:custGeom>
          <a:solidFill>
            <a:srgbClr val="152D4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93260" numCol="1" spcCol="0" rtlCol="0" fromWordArt="0" anchor="b" anchorCtr="0" forceAA="0" compatLnSpc="1">
            <a:prstTxWarp prst="textNoShape">
              <a:avLst/>
            </a:prstTxWarp>
            <a:noAutofit/>
          </a:bodyPr>
          <a:lstStyle/>
          <a:p>
            <a:pPr marL="0" marR="0" lvl="0" indent="0" algn="ctr" defTabSz="932290" rtl="0" eaLnBrk="1" fontAlgn="base" latinLnBrk="0" hangingPunct="1">
              <a:lnSpc>
                <a:spcPct val="100000"/>
              </a:lnSpc>
              <a:spcBef>
                <a:spcPct val="0"/>
              </a:spcBef>
              <a:spcAft>
                <a:spcPct val="0"/>
              </a:spcAft>
              <a:buClrTx/>
              <a:buSzTx/>
              <a:buFontTx/>
              <a:buNone/>
              <a:tabLst/>
              <a:defRPr/>
            </a:pPr>
            <a:endParaRPr kumimoji="0" lang="en-US" sz="1836" b="0" i="0" u="none" strike="noStrike" kern="1200" cap="none" spc="-51" normalizeH="0" baseline="0" noProof="0" dirty="0" err="1">
              <a:ln>
                <a:noFill/>
              </a:ln>
              <a:solidFill>
                <a:srgbClr val="0078D7"/>
              </a:solidFill>
              <a:effectLst/>
              <a:uLnTx/>
              <a:uFillTx/>
              <a:cs typeface="+mn-ea"/>
              <a:sym typeface="+mn-lt"/>
            </a:endParaRPr>
          </a:p>
        </p:txBody>
      </p:sp>
      <p:sp>
        <p:nvSpPr>
          <p:cNvPr id="54" name="Freeform 26">
            <a:extLst>
              <a:ext uri="{FF2B5EF4-FFF2-40B4-BE49-F238E27FC236}">
                <a16:creationId xmlns:a16="http://schemas.microsoft.com/office/drawing/2014/main" xmlns="" id="{4BDF9954-82F5-4105-9E86-767B4709646A}"/>
              </a:ext>
            </a:extLst>
          </p:cNvPr>
          <p:cNvSpPr>
            <a:spLocks noEditPoints="1"/>
          </p:cNvSpPr>
          <p:nvPr/>
        </p:nvSpPr>
        <p:spPr bwMode="auto">
          <a:xfrm>
            <a:off x="8093065" y="4363792"/>
            <a:ext cx="339561" cy="278021"/>
          </a:xfrm>
          <a:custGeom>
            <a:avLst/>
            <a:gdLst>
              <a:gd name="T0" fmla="*/ 116 w 128"/>
              <a:gd name="T1" fmla="*/ 36 h 104"/>
              <a:gd name="T2" fmla="*/ 124 w 128"/>
              <a:gd name="T3" fmla="*/ 20 h 104"/>
              <a:gd name="T4" fmla="*/ 104 w 128"/>
              <a:gd name="T5" fmla="*/ 0 h 104"/>
              <a:gd name="T6" fmla="*/ 84 w 128"/>
              <a:gd name="T7" fmla="*/ 20 h 104"/>
              <a:gd name="T8" fmla="*/ 92 w 128"/>
              <a:gd name="T9" fmla="*/ 36 h 104"/>
              <a:gd name="T10" fmla="*/ 84 w 128"/>
              <a:gd name="T11" fmla="*/ 43 h 104"/>
              <a:gd name="T12" fmla="*/ 64 w 128"/>
              <a:gd name="T13" fmla="*/ 32 h 104"/>
              <a:gd name="T14" fmla="*/ 44 w 128"/>
              <a:gd name="T15" fmla="*/ 43 h 104"/>
              <a:gd name="T16" fmla="*/ 36 w 128"/>
              <a:gd name="T17" fmla="*/ 36 h 104"/>
              <a:gd name="T18" fmla="*/ 44 w 128"/>
              <a:gd name="T19" fmla="*/ 20 h 104"/>
              <a:gd name="T20" fmla="*/ 24 w 128"/>
              <a:gd name="T21" fmla="*/ 0 h 104"/>
              <a:gd name="T22" fmla="*/ 4 w 128"/>
              <a:gd name="T23" fmla="*/ 20 h 104"/>
              <a:gd name="T24" fmla="*/ 12 w 128"/>
              <a:gd name="T25" fmla="*/ 36 h 104"/>
              <a:gd name="T26" fmla="*/ 0 w 128"/>
              <a:gd name="T27" fmla="*/ 56 h 104"/>
              <a:gd name="T28" fmla="*/ 8 w 128"/>
              <a:gd name="T29" fmla="*/ 56 h 104"/>
              <a:gd name="T30" fmla="*/ 24 w 128"/>
              <a:gd name="T31" fmla="*/ 40 h 104"/>
              <a:gd name="T32" fmla="*/ 40 w 128"/>
              <a:gd name="T33" fmla="*/ 56 h 104"/>
              <a:gd name="T34" fmla="*/ 50 w 128"/>
              <a:gd name="T35" fmla="*/ 75 h 104"/>
              <a:gd name="T36" fmla="*/ 32 w 128"/>
              <a:gd name="T37" fmla="*/ 104 h 104"/>
              <a:gd name="T38" fmla="*/ 40 w 128"/>
              <a:gd name="T39" fmla="*/ 104 h 104"/>
              <a:gd name="T40" fmla="*/ 64 w 128"/>
              <a:gd name="T41" fmla="*/ 80 h 104"/>
              <a:gd name="T42" fmla="*/ 88 w 128"/>
              <a:gd name="T43" fmla="*/ 104 h 104"/>
              <a:gd name="T44" fmla="*/ 96 w 128"/>
              <a:gd name="T45" fmla="*/ 104 h 104"/>
              <a:gd name="T46" fmla="*/ 78 w 128"/>
              <a:gd name="T47" fmla="*/ 75 h 104"/>
              <a:gd name="T48" fmla="*/ 88 w 128"/>
              <a:gd name="T49" fmla="*/ 56 h 104"/>
              <a:gd name="T50" fmla="*/ 104 w 128"/>
              <a:gd name="T51" fmla="*/ 40 h 104"/>
              <a:gd name="T52" fmla="*/ 120 w 128"/>
              <a:gd name="T53" fmla="*/ 56 h 104"/>
              <a:gd name="T54" fmla="*/ 128 w 128"/>
              <a:gd name="T55" fmla="*/ 56 h 104"/>
              <a:gd name="T56" fmla="*/ 116 w 128"/>
              <a:gd name="T57" fmla="*/ 36 h 104"/>
              <a:gd name="T58" fmla="*/ 24 w 128"/>
              <a:gd name="T59" fmla="*/ 32 h 104"/>
              <a:gd name="T60" fmla="*/ 12 w 128"/>
              <a:gd name="T61" fmla="*/ 20 h 104"/>
              <a:gd name="T62" fmla="*/ 24 w 128"/>
              <a:gd name="T63" fmla="*/ 8 h 104"/>
              <a:gd name="T64" fmla="*/ 36 w 128"/>
              <a:gd name="T65" fmla="*/ 20 h 104"/>
              <a:gd name="T66" fmla="*/ 24 w 128"/>
              <a:gd name="T67" fmla="*/ 32 h 104"/>
              <a:gd name="T68" fmla="*/ 64 w 128"/>
              <a:gd name="T69" fmla="*/ 72 h 104"/>
              <a:gd name="T70" fmla="*/ 48 w 128"/>
              <a:gd name="T71" fmla="*/ 56 h 104"/>
              <a:gd name="T72" fmla="*/ 64 w 128"/>
              <a:gd name="T73" fmla="*/ 40 h 104"/>
              <a:gd name="T74" fmla="*/ 80 w 128"/>
              <a:gd name="T75" fmla="*/ 56 h 104"/>
              <a:gd name="T76" fmla="*/ 64 w 128"/>
              <a:gd name="T77" fmla="*/ 72 h 104"/>
              <a:gd name="T78" fmla="*/ 104 w 128"/>
              <a:gd name="T79" fmla="*/ 32 h 104"/>
              <a:gd name="T80" fmla="*/ 92 w 128"/>
              <a:gd name="T81" fmla="*/ 20 h 104"/>
              <a:gd name="T82" fmla="*/ 104 w 128"/>
              <a:gd name="T83" fmla="*/ 8 h 104"/>
              <a:gd name="T84" fmla="*/ 116 w 128"/>
              <a:gd name="T85" fmla="*/ 20 h 104"/>
              <a:gd name="T86" fmla="*/ 104 w 128"/>
              <a:gd name="T87" fmla="*/ 3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8" h="104">
                <a:moveTo>
                  <a:pt x="116" y="36"/>
                </a:moveTo>
                <a:cubicBezTo>
                  <a:pt x="121" y="32"/>
                  <a:pt x="124" y="26"/>
                  <a:pt x="124" y="20"/>
                </a:cubicBezTo>
                <a:cubicBezTo>
                  <a:pt x="124" y="9"/>
                  <a:pt x="115" y="0"/>
                  <a:pt x="104" y="0"/>
                </a:cubicBezTo>
                <a:cubicBezTo>
                  <a:pt x="93" y="0"/>
                  <a:pt x="84" y="9"/>
                  <a:pt x="84" y="20"/>
                </a:cubicBezTo>
                <a:cubicBezTo>
                  <a:pt x="84" y="26"/>
                  <a:pt x="87" y="32"/>
                  <a:pt x="92" y="36"/>
                </a:cubicBezTo>
                <a:cubicBezTo>
                  <a:pt x="89" y="37"/>
                  <a:pt x="86" y="40"/>
                  <a:pt x="84" y="43"/>
                </a:cubicBezTo>
                <a:cubicBezTo>
                  <a:pt x="80" y="36"/>
                  <a:pt x="72" y="32"/>
                  <a:pt x="64" y="32"/>
                </a:cubicBezTo>
                <a:cubicBezTo>
                  <a:pt x="56" y="32"/>
                  <a:pt x="48" y="36"/>
                  <a:pt x="44" y="43"/>
                </a:cubicBezTo>
                <a:cubicBezTo>
                  <a:pt x="42" y="40"/>
                  <a:pt x="39" y="37"/>
                  <a:pt x="36" y="36"/>
                </a:cubicBezTo>
                <a:cubicBezTo>
                  <a:pt x="41" y="32"/>
                  <a:pt x="44" y="26"/>
                  <a:pt x="44" y="20"/>
                </a:cubicBezTo>
                <a:cubicBezTo>
                  <a:pt x="44" y="9"/>
                  <a:pt x="35" y="0"/>
                  <a:pt x="24" y="0"/>
                </a:cubicBezTo>
                <a:cubicBezTo>
                  <a:pt x="13" y="0"/>
                  <a:pt x="4" y="9"/>
                  <a:pt x="4" y="20"/>
                </a:cubicBezTo>
                <a:cubicBezTo>
                  <a:pt x="4" y="26"/>
                  <a:pt x="7" y="32"/>
                  <a:pt x="12" y="36"/>
                </a:cubicBezTo>
                <a:cubicBezTo>
                  <a:pt x="5" y="40"/>
                  <a:pt x="0" y="47"/>
                  <a:pt x="0" y="56"/>
                </a:cubicBezTo>
                <a:cubicBezTo>
                  <a:pt x="8" y="56"/>
                  <a:pt x="8" y="56"/>
                  <a:pt x="8" y="56"/>
                </a:cubicBezTo>
                <a:cubicBezTo>
                  <a:pt x="8" y="47"/>
                  <a:pt x="15" y="40"/>
                  <a:pt x="24" y="40"/>
                </a:cubicBezTo>
                <a:cubicBezTo>
                  <a:pt x="33" y="40"/>
                  <a:pt x="40" y="47"/>
                  <a:pt x="40" y="56"/>
                </a:cubicBezTo>
                <a:cubicBezTo>
                  <a:pt x="40" y="64"/>
                  <a:pt x="44" y="71"/>
                  <a:pt x="50" y="75"/>
                </a:cubicBezTo>
                <a:cubicBezTo>
                  <a:pt x="39" y="81"/>
                  <a:pt x="32" y="91"/>
                  <a:pt x="32" y="104"/>
                </a:cubicBezTo>
                <a:cubicBezTo>
                  <a:pt x="40" y="104"/>
                  <a:pt x="40" y="104"/>
                  <a:pt x="40" y="104"/>
                </a:cubicBezTo>
                <a:cubicBezTo>
                  <a:pt x="40" y="91"/>
                  <a:pt x="51" y="80"/>
                  <a:pt x="64" y="80"/>
                </a:cubicBezTo>
                <a:cubicBezTo>
                  <a:pt x="77" y="80"/>
                  <a:pt x="88" y="91"/>
                  <a:pt x="88" y="104"/>
                </a:cubicBezTo>
                <a:cubicBezTo>
                  <a:pt x="96" y="104"/>
                  <a:pt x="96" y="104"/>
                  <a:pt x="96" y="104"/>
                </a:cubicBezTo>
                <a:cubicBezTo>
                  <a:pt x="96" y="91"/>
                  <a:pt x="89" y="81"/>
                  <a:pt x="78" y="75"/>
                </a:cubicBezTo>
                <a:cubicBezTo>
                  <a:pt x="84" y="71"/>
                  <a:pt x="88" y="64"/>
                  <a:pt x="88" y="56"/>
                </a:cubicBezTo>
                <a:cubicBezTo>
                  <a:pt x="88" y="47"/>
                  <a:pt x="95" y="40"/>
                  <a:pt x="104" y="40"/>
                </a:cubicBezTo>
                <a:cubicBezTo>
                  <a:pt x="113" y="40"/>
                  <a:pt x="120" y="47"/>
                  <a:pt x="120" y="56"/>
                </a:cubicBezTo>
                <a:cubicBezTo>
                  <a:pt x="128" y="56"/>
                  <a:pt x="128" y="56"/>
                  <a:pt x="128" y="56"/>
                </a:cubicBezTo>
                <a:cubicBezTo>
                  <a:pt x="128" y="47"/>
                  <a:pt x="123" y="40"/>
                  <a:pt x="116" y="36"/>
                </a:cubicBezTo>
                <a:close/>
                <a:moveTo>
                  <a:pt x="24" y="32"/>
                </a:moveTo>
                <a:cubicBezTo>
                  <a:pt x="17" y="32"/>
                  <a:pt x="12" y="27"/>
                  <a:pt x="12" y="20"/>
                </a:cubicBezTo>
                <a:cubicBezTo>
                  <a:pt x="12" y="13"/>
                  <a:pt x="17" y="8"/>
                  <a:pt x="24" y="8"/>
                </a:cubicBezTo>
                <a:cubicBezTo>
                  <a:pt x="31" y="8"/>
                  <a:pt x="36" y="13"/>
                  <a:pt x="36" y="20"/>
                </a:cubicBezTo>
                <a:cubicBezTo>
                  <a:pt x="36" y="27"/>
                  <a:pt x="31" y="32"/>
                  <a:pt x="24" y="32"/>
                </a:cubicBezTo>
                <a:close/>
                <a:moveTo>
                  <a:pt x="64" y="72"/>
                </a:moveTo>
                <a:cubicBezTo>
                  <a:pt x="55" y="72"/>
                  <a:pt x="48" y="65"/>
                  <a:pt x="48" y="56"/>
                </a:cubicBezTo>
                <a:cubicBezTo>
                  <a:pt x="48" y="47"/>
                  <a:pt x="55" y="40"/>
                  <a:pt x="64" y="40"/>
                </a:cubicBezTo>
                <a:cubicBezTo>
                  <a:pt x="73" y="40"/>
                  <a:pt x="80" y="47"/>
                  <a:pt x="80" y="56"/>
                </a:cubicBezTo>
                <a:cubicBezTo>
                  <a:pt x="80" y="65"/>
                  <a:pt x="73" y="72"/>
                  <a:pt x="64" y="72"/>
                </a:cubicBezTo>
                <a:close/>
                <a:moveTo>
                  <a:pt x="104" y="32"/>
                </a:moveTo>
                <a:cubicBezTo>
                  <a:pt x="97" y="32"/>
                  <a:pt x="92" y="27"/>
                  <a:pt x="92" y="20"/>
                </a:cubicBezTo>
                <a:cubicBezTo>
                  <a:pt x="92" y="13"/>
                  <a:pt x="97" y="8"/>
                  <a:pt x="104" y="8"/>
                </a:cubicBezTo>
                <a:cubicBezTo>
                  <a:pt x="111" y="8"/>
                  <a:pt x="116" y="13"/>
                  <a:pt x="116" y="20"/>
                </a:cubicBezTo>
                <a:cubicBezTo>
                  <a:pt x="116" y="27"/>
                  <a:pt x="111" y="32"/>
                  <a:pt x="104" y="32"/>
                </a:cubicBezTo>
                <a:close/>
              </a:path>
            </a:pathLst>
          </a:custGeom>
          <a:solidFill>
            <a:srgbClr val="152D45"/>
          </a:solidFill>
          <a:ln>
            <a:solidFill>
              <a:srgbClr val="002050"/>
            </a:solidFill>
          </a:ln>
        </p:spPr>
        <p:txBody>
          <a:bodyPr vert="horz" wrap="square" lIns="91414" tIns="45706" rIns="91414" bIns="45706" numCol="1" anchor="t" anchorCtr="0" compatLnSpc="1">
            <a:prstTxWarp prst="textNoShape">
              <a:avLst/>
            </a:prstTxWarp>
          </a:bodyPr>
          <a:lstStyle/>
          <a:p>
            <a:pPr marL="0" marR="0" lvl="0" indent="0" algn="ctr" defTabSz="932563" eaLnBrk="1" fontAlgn="auto" latinLnBrk="0" hangingPunct="1">
              <a:lnSpc>
                <a:spcPct val="100000"/>
              </a:lnSpc>
              <a:spcBef>
                <a:spcPts val="0"/>
              </a:spcBef>
              <a:spcAft>
                <a:spcPts val="0"/>
              </a:spcAft>
              <a:buClrTx/>
              <a:buSzTx/>
              <a:buFontTx/>
              <a:buNone/>
              <a:tabLst/>
              <a:defRPr/>
            </a:pPr>
            <a:endParaRPr kumimoji="0" lang="en-US" sz="1599" b="0" i="0" u="none" strike="noStrike" kern="0" cap="none" spc="0" normalizeH="0" baseline="0" noProof="0" dirty="0">
              <a:ln>
                <a:noFill/>
              </a:ln>
              <a:gradFill>
                <a:gsLst>
                  <a:gs pos="16667">
                    <a:srgbClr val="002050"/>
                  </a:gs>
                  <a:gs pos="80000">
                    <a:srgbClr val="002050"/>
                  </a:gs>
                </a:gsLst>
                <a:lin ang="5400000" scaled="1"/>
              </a:gradFill>
              <a:effectLst/>
              <a:uLnTx/>
              <a:uFillTx/>
              <a:cs typeface="+mn-ea"/>
              <a:sym typeface="+mn-lt"/>
            </a:endParaRPr>
          </a:p>
        </p:txBody>
      </p:sp>
      <p:pic>
        <p:nvPicPr>
          <p:cNvPr id="56" name="图形 55" descr="正义天平 纯色填充">
            <a:extLst>
              <a:ext uri="{FF2B5EF4-FFF2-40B4-BE49-F238E27FC236}">
                <a16:creationId xmlns:a16="http://schemas.microsoft.com/office/drawing/2014/main" xmlns="" id="{B1664B93-2E36-42DC-85A4-E0958D2D813A}"/>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0418721" y="2066558"/>
            <a:ext cx="421505" cy="421505"/>
          </a:xfrm>
          <a:prstGeom prst="rect">
            <a:avLst/>
          </a:prstGeom>
        </p:spPr>
      </p:pic>
      <p:sp>
        <p:nvSpPr>
          <p:cNvPr id="57" name="文本框 56">
            <a:extLst>
              <a:ext uri="{FF2B5EF4-FFF2-40B4-BE49-F238E27FC236}">
                <a16:creationId xmlns:a16="http://schemas.microsoft.com/office/drawing/2014/main" xmlns="" id="{EDCC97E0-D3FE-4CD3-8D14-B63207BE77E5}"/>
              </a:ext>
            </a:extLst>
          </p:cNvPr>
          <p:cNvSpPr txBox="1"/>
          <p:nvPr/>
        </p:nvSpPr>
        <p:spPr>
          <a:xfrm>
            <a:off x="7285486" y="2438853"/>
            <a:ext cx="1957218" cy="1200329"/>
          </a:xfrm>
          <a:prstGeom prst="rect">
            <a:avLst/>
          </a:prstGeom>
          <a:noFill/>
        </p:spPr>
        <p:txBody>
          <a:bodyPr wrap="square" rtlCol="0">
            <a:spAutoFit/>
          </a:bodyPr>
          <a:lstStyle/>
          <a:p>
            <a:pPr algn="ctr"/>
            <a:r>
              <a:rPr lang="zh-CN" altLang="en-US" b="1" dirty="0">
                <a:solidFill>
                  <a:srgbClr val="101A24"/>
                </a:solidFill>
                <a:cs typeface="+mn-ea"/>
                <a:sym typeface="+mn-lt"/>
              </a:rPr>
              <a:t>经    济</a:t>
            </a:r>
            <a:endParaRPr lang="en-US" altLang="zh-CN" b="1" dirty="0">
              <a:solidFill>
                <a:srgbClr val="101A24"/>
              </a:solidFill>
              <a:cs typeface="+mn-ea"/>
              <a:sym typeface="+mn-lt"/>
            </a:endParaRPr>
          </a:p>
          <a:p>
            <a:pPr algn="just"/>
            <a:r>
              <a:rPr lang="zh-CN" altLang="en-US" dirty="0">
                <a:solidFill>
                  <a:srgbClr val="101A24"/>
                </a:solidFill>
                <a:cs typeface="+mn-ea"/>
                <a:sym typeface="+mn-lt"/>
              </a:rPr>
              <a:t>保险是分摊意外事故损失的一种财务安排。</a:t>
            </a:r>
          </a:p>
        </p:txBody>
      </p:sp>
      <p:sp>
        <p:nvSpPr>
          <p:cNvPr id="58" name="文本框 57">
            <a:extLst>
              <a:ext uri="{FF2B5EF4-FFF2-40B4-BE49-F238E27FC236}">
                <a16:creationId xmlns:a16="http://schemas.microsoft.com/office/drawing/2014/main" xmlns="" id="{70E41B85-DD93-4CDC-94BA-738F5234B562}"/>
              </a:ext>
            </a:extLst>
          </p:cNvPr>
          <p:cNvSpPr txBox="1"/>
          <p:nvPr/>
        </p:nvSpPr>
        <p:spPr>
          <a:xfrm>
            <a:off x="9708521" y="2429658"/>
            <a:ext cx="1861507" cy="1200329"/>
          </a:xfrm>
          <a:prstGeom prst="rect">
            <a:avLst/>
          </a:prstGeom>
          <a:noFill/>
        </p:spPr>
        <p:txBody>
          <a:bodyPr wrap="square" rtlCol="0">
            <a:spAutoFit/>
          </a:bodyPr>
          <a:lstStyle/>
          <a:p>
            <a:pPr algn="ctr"/>
            <a:r>
              <a:rPr lang="zh-CN" altLang="en-US" b="1" dirty="0">
                <a:solidFill>
                  <a:srgbClr val="101A24"/>
                </a:solidFill>
                <a:cs typeface="+mn-ea"/>
                <a:sym typeface="+mn-lt"/>
              </a:rPr>
              <a:t>法    律</a:t>
            </a:r>
            <a:endParaRPr lang="en-US" altLang="zh-CN" b="1" dirty="0">
              <a:solidFill>
                <a:srgbClr val="101A24"/>
              </a:solidFill>
              <a:cs typeface="+mn-ea"/>
              <a:sym typeface="+mn-lt"/>
            </a:endParaRPr>
          </a:p>
          <a:p>
            <a:pPr algn="just"/>
            <a:r>
              <a:rPr lang="zh-CN" altLang="en-US" dirty="0">
                <a:solidFill>
                  <a:srgbClr val="101A24"/>
                </a:solidFill>
                <a:cs typeface="+mn-ea"/>
                <a:sym typeface="+mn-lt"/>
              </a:rPr>
              <a:t>保险是合同行为，一方同意补偿另一方损失。</a:t>
            </a:r>
          </a:p>
        </p:txBody>
      </p:sp>
      <p:sp>
        <p:nvSpPr>
          <p:cNvPr id="59" name="文本框 58">
            <a:extLst>
              <a:ext uri="{FF2B5EF4-FFF2-40B4-BE49-F238E27FC236}">
                <a16:creationId xmlns:a16="http://schemas.microsoft.com/office/drawing/2014/main" xmlns="" id="{A38E2774-92AC-4261-90C8-9D2840F5A783}"/>
              </a:ext>
            </a:extLst>
          </p:cNvPr>
          <p:cNvSpPr txBox="1"/>
          <p:nvPr/>
        </p:nvSpPr>
        <p:spPr>
          <a:xfrm>
            <a:off x="7285486" y="4679672"/>
            <a:ext cx="1957218" cy="1200329"/>
          </a:xfrm>
          <a:prstGeom prst="rect">
            <a:avLst/>
          </a:prstGeom>
          <a:noFill/>
        </p:spPr>
        <p:txBody>
          <a:bodyPr wrap="square" rtlCol="0">
            <a:spAutoFit/>
          </a:bodyPr>
          <a:lstStyle/>
          <a:p>
            <a:pPr algn="ctr"/>
            <a:r>
              <a:rPr lang="zh-CN" altLang="en-US" b="1" dirty="0">
                <a:solidFill>
                  <a:srgbClr val="101A24"/>
                </a:solidFill>
                <a:cs typeface="+mn-ea"/>
                <a:sym typeface="+mn-lt"/>
              </a:rPr>
              <a:t>社    会</a:t>
            </a:r>
            <a:endParaRPr lang="en-US" altLang="zh-CN" b="1" dirty="0">
              <a:solidFill>
                <a:srgbClr val="101A24"/>
              </a:solidFill>
              <a:cs typeface="+mn-ea"/>
              <a:sym typeface="+mn-lt"/>
            </a:endParaRPr>
          </a:p>
          <a:p>
            <a:pPr algn="just"/>
            <a:r>
              <a:rPr lang="zh-CN" altLang="en-US" dirty="0">
                <a:solidFill>
                  <a:srgbClr val="101A24"/>
                </a:solidFill>
                <a:cs typeface="+mn-ea"/>
                <a:sym typeface="+mn-lt"/>
              </a:rPr>
              <a:t>保险是社会生产和社会生活“精巧的稳定器”。</a:t>
            </a:r>
          </a:p>
        </p:txBody>
      </p:sp>
      <p:sp>
        <p:nvSpPr>
          <p:cNvPr id="60" name="文本框 59">
            <a:extLst>
              <a:ext uri="{FF2B5EF4-FFF2-40B4-BE49-F238E27FC236}">
                <a16:creationId xmlns:a16="http://schemas.microsoft.com/office/drawing/2014/main" xmlns="" id="{BE30B87E-4B7B-4014-9D48-D00238A52DAA}"/>
              </a:ext>
            </a:extLst>
          </p:cNvPr>
          <p:cNvSpPr txBox="1"/>
          <p:nvPr/>
        </p:nvSpPr>
        <p:spPr>
          <a:xfrm>
            <a:off x="9708521" y="4679003"/>
            <a:ext cx="1957218" cy="1200329"/>
          </a:xfrm>
          <a:prstGeom prst="rect">
            <a:avLst/>
          </a:prstGeom>
          <a:noFill/>
        </p:spPr>
        <p:txBody>
          <a:bodyPr wrap="square" rtlCol="0">
            <a:spAutoFit/>
          </a:bodyPr>
          <a:lstStyle/>
          <a:p>
            <a:pPr algn="ctr"/>
            <a:r>
              <a:rPr lang="zh-CN" altLang="en-US" b="1" dirty="0">
                <a:solidFill>
                  <a:srgbClr val="101A24"/>
                </a:solidFill>
                <a:cs typeface="+mn-ea"/>
                <a:sym typeface="+mn-lt"/>
              </a:rPr>
              <a:t>风险管理</a:t>
            </a:r>
            <a:endParaRPr lang="en-US" altLang="zh-CN" b="1" dirty="0">
              <a:solidFill>
                <a:srgbClr val="101A24"/>
              </a:solidFill>
              <a:cs typeface="+mn-ea"/>
              <a:sym typeface="+mn-lt"/>
            </a:endParaRPr>
          </a:p>
          <a:p>
            <a:pPr algn="just"/>
            <a:r>
              <a:rPr lang="zh-CN" altLang="en-US" dirty="0">
                <a:solidFill>
                  <a:srgbClr val="101A24"/>
                </a:solidFill>
                <a:cs typeface="+mn-ea"/>
                <a:sym typeface="+mn-lt"/>
              </a:rPr>
              <a:t>保险能起到分散风险、消化损失的作用。</a:t>
            </a:r>
          </a:p>
        </p:txBody>
      </p:sp>
      <p:pic>
        <p:nvPicPr>
          <p:cNvPr id="69" name="图形 68" descr="V 形箭头 纯色填充">
            <a:extLst>
              <a:ext uri="{FF2B5EF4-FFF2-40B4-BE49-F238E27FC236}">
                <a16:creationId xmlns:a16="http://schemas.microsoft.com/office/drawing/2014/main" xmlns="" id="{0280185E-04BD-4AB0-A93F-5C0514E7715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11005032" y="437497"/>
            <a:ext cx="707887" cy="707887"/>
          </a:xfrm>
          <a:prstGeom prst="rect">
            <a:avLst/>
          </a:prstGeom>
        </p:spPr>
      </p:pic>
      <p:sp>
        <p:nvSpPr>
          <p:cNvPr id="2" name="文本框 1"/>
          <p:cNvSpPr txBox="1"/>
          <p:nvPr/>
        </p:nvSpPr>
        <p:spPr>
          <a:xfrm>
            <a:off x="7285486" y="248575"/>
            <a:ext cx="1894025" cy="261610"/>
          </a:xfrm>
          <a:prstGeom prst="rect">
            <a:avLst/>
          </a:prstGeom>
          <a:noFill/>
        </p:spPr>
        <p:txBody>
          <a:bodyPr wrap="square" rtlCol="0">
            <a:spAutoFit/>
          </a:bodyPr>
          <a:lstStyle/>
          <a:p>
            <a:r>
              <a:rPr lang="en-US" altLang="zh-CN" sz="1100" dirty="0">
                <a:solidFill>
                  <a:srgbClr val="01536E"/>
                </a:solidFill>
              </a:rPr>
              <a:t>https://www.ypppt.com/</a:t>
            </a:r>
            <a:endParaRPr lang="zh-CN" altLang="en-US" sz="1100" dirty="0">
              <a:solidFill>
                <a:srgbClr val="01536E"/>
              </a:solidFill>
            </a:endParaRPr>
          </a:p>
        </p:txBody>
      </p:sp>
    </p:spTree>
    <p:extLst>
      <p:ext uri="{BB962C8B-B14F-4D97-AF65-F5344CB8AC3E}">
        <p14:creationId xmlns:p14="http://schemas.microsoft.com/office/powerpoint/2010/main" val="3530672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randombar(horizontal)">
                                      <p:cBhvr>
                                        <p:cTn id="7" dur="500"/>
                                        <p:tgtEl>
                                          <p:spTgt spid="6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randombar(horizontal)">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randombar(horizontal)">
                                      <p:cBhvr>
                                        <p:cTn id="15" dur="500"/>
                                        <p:tgtEl>
                                          <p:spTgt spid="45"/>
                                        </p:tgtEl>
                                      </p:cBhvr>
                                    </p:animEffect>
                                  </p:childTnLst>
                                </p:cTn>
                              </p:par>
                              <p:par>
                                <p:cTn id="16" presetID="14" presetClass="entr" presetSubtype="10" fill="hold" nodeType="with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randombar(horizontal)">
                                      <p:cBhvr>
                                        <p:cTn id="18" dur="500"/>
                                        <p:tgtEl>
                                          <p:spTgt spid="47"/>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randombar(horizontal)">
                                      <p:cBhvr>
                                        <p:cTn id="21" dur="500"/>
                                        <p:tgtEl>
                                          <p:spTgt spid="57"/>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randombar(horizontal)">
                                      <p:cBhvr>
                                        <p:cTn id="26" dur="500"/>
                                        <p:tgtEl>
                                          <p:spTgt spid="18"/>
                                        </p:tgtEl>
                                      </p:cBhvr>
                                    </p:animEffect>
                                  </p:childTnLst>
                                </p:cTn>
                              </p:par>
                              <p:par>
                                <p:cTn id="27" presetID="14" presetClass="entr" presetSubtype="10" fill="hold" nodeType="with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randombar(horizontal)">
                                      <p:cBhvr>
                                        <p:cTn id="29" dur="500"/>
                                        <p:tgtEl>
                                          <p:spTgt spid="56"/>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randombar(horizontal)">
                                      <p:cBhvr>
                                        <p:cTn id="32" dur="500"/>
                                        <p:tgtEl>
                                          <p:spTgt spid="58"/>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randombar(horizontal)">
                                      <p:cBhvr>
                                        <p:cTn id="37" dur="500"/>
                                        <p:tgtEl>
                                          <p:spTgt spid="46"/>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randombar(horizontal)">
                                      <p:cBhvr>
                                        <p:cTn id="40" dur="500"/>
                                        <p:tgtEl>
                                          <p:spTgt spid="54"/>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randombar(horizontal)">
                                      <p:cBhvr>
                                        <p:cTn id="43" dur="500"/>
                                        <p:tgtEl>
                                          <p:spTgt spid="59"/>
                                        </p:tgtEl>
                                      </p:cBhvr>
                                    </p:animEffect>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grpId="0" nodeType="click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randombar(horizontal)">
                                      <p:cBhvr>
                                        <p:cTn id="48" dur="500"/>
                                        <p:tgtEl>
                                          <p:spTgt spid="44"/>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randombar(horizontal)">
                                      <p:cBhvr>
                                        <p:cTn id="51" dur="500"/>
                                        <p:tgtEl>
                                          <p:spTgt spid="53"/>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randombar(horizontal)">
                                      <p:cBhvr>
                                        <p:cTn id="54"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15" grpId="0"/>
      <p:bldP spid="18" grpId="0" animBg="1"/>
      <p:bldP spid="44" grpId="0" animBg="1"/>
      <p:bldP spid="45" grpId="0" animBg="1"/>
      <p:bldP spid="46" grpId="0" animBg="1"/>
      <p:bldP spid="53" grpId="0" animBg="1"/>
      <p:bldP spid="54" grpId="0" animBg="1"/>
      <p:bldP spid="57" grpId="0"/>
      <p:bldP spid="58" grpId="0"/>
      <p:bldP spid="59" grpId="0"/>
      <p:bldP spid="6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a:extLst>
              <a:ext uri="{FF2B5EF4-FFF2-40B4-BE49-F238E27FC236}">
                <a16:creationId xmlns:a16="http://schemas.microsoft.com/office/drawing/2014/main" xmlns="" id="{CBDBDE7B-A3A4-45A4-B80C-403D17E5A1FE}"/>
              </a:ext>
            </a:extLst>
          </p:cNvPr>
          <p:cNvSpPr txBox="1"/>
          <p:nvPr/>
        </p:nvSpPr>
        <p:spPr>
          <a:xfrm>
            <a:off x="383525" y="434776"/>
            <a:ext cx="5147563" cy="707886"/>
          </a:xfrm>
          <a:prstGeom prst="rect">
            <a:avLst/>
          </a:prstGeom>
          <a:noFill/>
        </p:spPr>
        <p:txBody>
          <a:bodyPr wrap="none" rtlCol="0">
            <a:spAutoFit/>
          </a:bodyPr>
          <a:lstStyle>
            <a:defPPr>
              <a:defRPr lang="zh-CN"/>
            </a:defPPr>
            <a:lvl1pPr>
              <a:defRPr sz="4000" spc="300">
                <a:solidFill>
                  <a:srgbClr val="FFC000"/>
                </a:solidFill>
                <a:cs typeface="+mn-ea"/>
              </a:defRPr>
            </a:lvl1pPr>
          </a:lstStyle>
          <a:p>
            <a:r>
              <a:rPr lang="zh-CN" altLang="en-US" dirty="0">
                <a:sym typeface="+mn-lt"/>
              </a:rPr>
              <a:t>汽车面临的两大风险</a:t>
            </a:r>
          </a:p>
        </p:txBody>
      </p:sp>
      <p:pic>
        <p:nvPicPr>
          <p:cNvPr id="11" name="图形 10" descr="V 形箭头 纯色填充">
            <a:extLst>
              <a:ext uri="{FF2B5EF4-FFF2-40B4-BE49-F238E27FC236}">
                <a16:creationId xmlns:a16="http://schemas.microsoft.com/office/drawing/2014/main" xmlns="" id="{14E6076B-BCA4-41FD-994B-B4FBE1741A2E}"/>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1005032" y="437497"/>
            <a:ext cx="707887" cy="707887"/>
          </a:xfrm>
          <a:prstGeom prst="rect">
            <a:avLst/>
          </a:prstGeom>
        </p:spPr>
      </p:pic>
      <p:sp>
        <p:nvSpPr>
          <p:cNvPr id="17" name="矩形: 圆角 16">
            <a:extLst>
              <a:ext uri="{FF2B5EF4-FFF2-40B4-BE49-F238E27FC236}">
                <a16:creationId xmlns:a16="http://schemas.microsoft.com/office/drawing/2014/main" xmlns="" id="{CAA5608A-B946-4B20-A9B3-B92575C3EB93}"/>
              </a:ext>
            </a:extLst>
          </p:cNvPr>
          <p:cNvSpPr/>
          <p:nvPr/>
        </p:nvSpPr>
        <p:spPr>
          <a:xfrm>
            <a:off x="1055688" y="3496216"/>
            <a:ext cx="4773612" cy="2569437"/>
          </a:xfrm>
          <a:prstGeom prst="roundRect">
            <a:avLst>
              <a:gd name="adj" fmla="val 2151"/>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a:cs typeface="+mn-ea"/>
              <a:sym typeface="+mn-lt"/>
            </a:endParaRPr>
          </a:p>
        </p:txBody>
      </p:sp>
      <p:sp>
        <p:nvSpPr>
          <p:cNvPr id="14" name="文本框 13">
            <a:extLst>
              <a:ext uri="{FF2B5EF4-FFF2-40B4-BE49-F238E27FC236}">
                <a16:creationId xmlns:a16="http://schemas.microsoft.com/office/drawing/2014/main" xmlns="" id="{95954610-0BF7-4E45-B42A-1228FD165005}"/>
              </a:ext>
            </a:extLst>
          </p:cNvPr>
          <p:cNvSpPr txBox="1">
            <a:spLocks noChangeAspect="1"/>
          </p:cNvSpPr>
          <p:nvPr/>
        </p:nvSpPr>
        <p:spPr>
          <a:xfrm rot="10800000" flipV="1">
            <a:off x="1947059" y="5416500"/>
            <a:ext cx="2990869" cy="461665"/>
          </a:xfrm>
          <a:prstGeom prst="rect">
            <a:avLst/>
          </a:prstGeom>
          <a:noFill/>
          <a:ln w="9525">
            <a:noFill/>
          </a:ln>
        </p:spPr>
        <p:txBody>
          <a:bodyPr wrap="square">
            <a:spAutoFit/>
          </a:bodyPr>
          <a:lstStyle/>
          <a:p>
            <a:pPr algn="ctr" eaLnBrk="0" hangingPunct="0">
              <a:lnSpc>
                <a:spcPct val="100000"/>
              </a:lnSpc>
            </a:pPr>
            <a:r>
              <a:rPr lang="zh-CN" altLang="en-US" sz="2400" dirty="0">
                <a:cs typeface="+mn-ea"/>
                <a:sym typeface="+mn-lt"/>
              </a:rPr>
              <a:t>自身车辆损失风险</a:t>
            </a:r>
          </a:p>
        </p:txBody>
      </p:sp>
      <p:sp>
        <p:nvSpPr>
          <p:cNvPr id="28" name="矩形: 圆角 27">
            <a:extLst>
              <a:ext uri="{FF2B5EF4-FFF2-40B4-BE49-F238E27FC236}">
                <a16:creationId xmlns:a16="http://schemas.microsoft.com/office/drawing/2014/main" xmlns="" id="{8FEFC1E9-D87E-4539-8EA0-54BF82DC6DBB}"/>
              </a:ext>
            </a:extLst>
          </p:cNvPr>
          <p:cNvSpPr/>
          <p:nvPr/>
        </p:nvSpPr>
        <p:spPr>
          <a:xfrm>
            <a:off x="6370573" y="3496216"/>
            <a:ext cx="4773612" cy="2569433"/>
          </a:xfrm>
          <a:prstGeom prst="roundRect">
            <a:avLst>
              <a:gd name="adj" fmla="val 2151"/>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a:cs typeface="+mn-ea"/>
              <a:sym typeface="+mn-lt"/>
            </a:endParaRPr>
          </a:p>
        </p:txBody>
      </p:sp>
      <p:pic>
        <p:nvPicPr>
          <p:cNvPr id="32" name="图片 31">
            <a:extLst>
              <a:ext uri="{FF2B5EF4-FFF2-40B4-BE49-F238E27FC236}">
                <a16:creationId xmlns:a16="http://schemas.microsoft.com/office/drawing/2014/main" xmlns="" id="{95BB1AB1-FC52-4D2F-AEFD-AFC4702F1BF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593669" y="1969807"/>
            <a:ext cx="4327420" cy="3245565"/>
          </a:xfrm>
          <a:prstGeom prst="rect">
            <a:avLst/>
          </a:prstGeom>
          <a:effectLst>
            <a:outerShdw blurRad="203200" dist="127000" dir="2700000" algn="t" rotWithShape="0">
              <a:prstClr val="black">
                <a:alpha val="40000"/>
              </a:prstClr>
            </a:outerShdw>
          </a:effectLst>
        </p:spPr>
      </p:pic>
      <p:sp>
        <p:nvSpPr>
          <p:cNvPr id="29" name="文本框 28">
            <a:extLst>
              <a:ext uri="{FF2B5EF4-FFF2-40B4-BE49-F238E27FC236}">
                <a16:creationId xmlns:a16="http://schemas.microsoft.com/office/drawing/2014/main" xmlns="" id="{20CBE340-0D57-433E-9CE4-612EB99B6FF1}"/>
              </a:ext>
            </a:extLst>
          </p:cNvPr>
          <p:cNvSpPr txBox="1">
            <a:spLocks noChangeAspect="1"/>
          </p:cNvSpPr>
          <p:nvPr/>
        </p:nvSpPr>
        <p:spPr>
          <a:xfrm rot="10800000" flipV="1">
            <a:off x="7015858" y="5416500"/>
            <a:ext cx="3483041" cy="461665"/>
          </a:xfrm>
          <a:prstGeom prst="rect">
            <a:avLst/>
          </a:prstGeom>
          <a:noFill/>
          <a:ln w="9525">
            <a:noFill/>
          </a:ln>
        </p:spPr>
        <p:txBody>
          <a:bodyPr wrap="square">
            <a:spAutoFit/>
          </a:bodyPr>
          <a:lstStyle/>
          <a:p>
            <a:pPr algn="ctr" eaLnBrk="0" hangingPunct="0">
              <a:lnSpc>
                <a:spcPct val="100000"/>
              </a:lnSpc>
            </a:pPr>
            <a:r>
              <a:rPr lang="zh-CN" altLang="en-US" sz="2400" dirty="0">
                <a:cs typeface="+mn-ea"/>
                <a:sym typeface="+mn-lt"/>
              </a:rPr>
              <a:t>造成他人损失风险</a:t>
            </a:r>
          </a:p>
        </p:txBody>
      </p:sp>
      <p:pic>
        <p:nvPicPr>
          <p:cNvPr id="34" name="图片 33">
            <a:extLst>
              <a:ext uri="{FF2B5EF4-FFF2-40B4-BE49-F238E27FC236}">
                <a16:creationId xmlns:a16="http://schemas.microsoft.com/office/drawing/2014/main" xmlns="" id="{CA775D5B-CD7F-4862-8CDD-6DAB04D86AA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270911" y="1966888"/>
            <a:ext cx="4327421" cy="3245566"/>
          </a:xfrm>
          <a:prstGeom prst="rect">
            <a:avLst/>
          </a:prstGeom>
          <a:effectLst>
            <a:outerShdw blurRad="203200" dist="127000" dir="2700000" algn="t" rotWithShape="0">
              <a:prstClr val="black">
                <a:alpha val="40000"/>
              </a:prstClr>
            </a:outerShdw>
          </a:effectLst>
        </p:spPr>
      </p:pic>
      <p:cxnSp>
        <p:nvCxnSpPr>
          <p:cNvPr id="16" name="直接连接符 15">
            <a:extLst>
              <a:ext uri="{FF2B5EF4-FFF2-40B4-BE49-F238E27FC236}">
                <a16:creationId xmlns:a16="http://schemas.microsoft.com/office/drawing/2014/main" xmlns="" id="{A6BD6A66-D83A-4C05-BF79-08EF110FAE8F}"/>
              </a:ext>
            </a:extLst>
          </p:cNvPr>
          <p:cNvCxnSpPr>
            <a:cxnSpLocks/>
          </p:cNvCxnSpPr>
          <p:nvPr/>
        </p:nvCxnSpPr>
        <p:spPr>
          <a:xfrm>
            <a:off x="0" y="1145384"/>
            <a:ext cx="12192000" cy="0"/>
          </a:xfrm>
          <a:prstGeom prst="line">
            <a:avLst/>
          </a:prstGeom>
          <a:ln w="3175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3718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randombar(horizontal)">
                                      <p:cBhvr>
                                        <p:cTn id="10" dur="500"/>
                                        <p:tgtEl>
                                          <p:spTgt spid="14"/>
                                        </p:tgtEl>
                                      </p:cBhvr>
                                    </p:animEffect>
                                  </p:childTnLst>
                                </p:cTn>
                              </p:par>
                              <p:par>
                                <p:cTn id="11" presetID="14" presetClass="entr" presetSubtype="1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randombar(horizontal)">
                                      <p:cBhvr>
                                        <p:cTn id="13" dur="500"/>
                                        <p:tgtEl>
                                          <p:spTgt spid="34"/>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randombar(horizontal)">
                                      <p:cBhvr>
                                        <p:cTn id="18" dur="500"/>
                                        <p:tgtEl>
                                          <p:spTgt spid="28"/>
                                        </p:tgtEl>
                                      </p:cBhvr>
                                    </p:animEffect>
                                  </p:childTnLst>
                                </p:cTn>
                              </p:par>
                              <p:par>
                                <p:cTn id="19" presetID="14" presetClass="entr" presetSubtype="1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randombar(horizontal)">
                                      <p:cBhvr>
                                        <p:cTn id="21" dur="500"/>
                                        <p:tgtEl>
                                          <p:spTgt spid="32"/>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randombar(horizontal)">
                                      <p:cBhvr>
                                        <p:cTn id="2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4" grpId="0"/>
      <p:bldP spid="28" grpId="0" animBg="1"/>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xmlns="" id="{736A76FA-DAC0-4B18-896F-C695F582EC63}"/>
              </a:ext>
            </a:extLst>
          </p:cNvPr>
          <p:cNvSpPr txBox="1"/>
          <p:nvPr/>
        </p:nvSpPr>
        <p:spPr>
          <a:xfrm>
            <a:off x="354795" y="432629"/>
            <a:ext cx="4044697" cy="707886"/>
          </a:xfrm>
          <a:prstGeom prst="rect">
            <a:avLst/>
          </a:prstGeom>
          <a:noFill/>
        </p:spPr>
        <p:txBody>
          <a:bodyPr wrap="none" rtlCol="0">
            <a:spAutoFit/>
          </a:bodyPr>
          <a:lstStyle>
            <a:defPPr>
              <a:defRPr lang="zh-CN"/>
            </a:defPPr>
            <a:lvl1pPr>
              <a:defRPr sz="4000" spc="300">
                <a:solidFill>
                  <a:srgbClr val="FFC000"/>
                </a:solidFill>
                <a:cs typeface="+mn-ea"/>
              </a:defRPr>
            </a:lvl1pPr>
          </a:lstStyle>
          <a:p>
            <a:r>
              <a:rPr lang="zh-CN" altLang="en-US" dirty="0">
                <a:sym typeface="+mn-lt"/>
              </a:rPr>
              <a:t>车险的基本类型</a:t>
            </a:r>
          </a:p>
        </p:txBody>
      </p:sp>
      <p:pic>
        <p:nvPicPr>
          <p:cNvPr id="10" name="图形 9" descr="V 形箭头 纯色填充">
            <a:extLst>
              <a:ext uri="{FF2B5EF4-FFF2-40B4-BE49-F238E27FC236}">
                <a16:creationId xmlns:a16="http://schemas.microsoft.com/office/drawing/2014/main" xmlns="" id="{31A353D3-79BD-42E3-BB15-D32B8E3E5FAA}"/>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1005032" y="437497"/>
            <a:ext cx="707887" cy="707887"/>
          </a:xfrm>
          <a:prstGeom prst="rect">
            <a:avLst/>
          </a:prstGeom>
        </p:spPr>
      </p:pic>
      <p:sp>
        <p:nvSpPr>
          <p:cNvPr id="12" name="矩形: 圆角 11">
            <a:extLst>
              <a:ext uri="{FF2B5EF4-FFF2-40B4-BE49-F238E27FC236}">
                <a16:creationId xmlns:a16="http://schemas.microsoft.com/office/drawing/2014/main" xmlns="" id="{BA9EC05E-1B90-4EBC-A047-DB94018C8A38}"/>
              </a:ext>
            </a:extLst>
          </p:cNvPr>
          <p:cNvSpPr/>
          <p:nvPr/>
        </p:nvSpPr>
        <p:spPr>
          <a:xfrm>
            <a:off x="1055688" y="1404954"/>
            <a:ext cx="929471" cy="4952399"/>
          </a:xfrm>
          <a:prstGeom prst="roundRect">
            <a:avLst>
              <a:gd name="adj" fmla="val 2749"/>
            </a:avLst>
          </a:prstGeom>
          <a:solidFill>
            <a:schemeClr val="bg1"/>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15" name="矩形: 圆角 14">
            <a:extLst>
              <a:ext uri="{FF2B5EF4-FFF2-40B4-BE49-F238E27FC236}">
                <a16:creationId xmlns:a16="http://schemas.microsoft.com/office/drawing/2014/main" xmlns="" id="{A318AFC9-2874-4007-BA41-347387484733}"/>
              </a:ext>
            </a:extLst>
          </p:cNvPr>
          <p:cNvSpPr/>
          <p:nvPr/>
        </p:nvSpPr>
        <p:spPr>
          <a:xfrm>
            <a:off x="2703154" y="1709881"/>
            <a:ext cx="2338393" cy="906318"/>
          </a:xfrm>
          <a:prstGeom prst="roundRect">
            <a:avLst>
              <a:gd name="adj" fmla="val 822"/>
            </a:avLst>
          </a:prstGeom>
          <a:solidFill>
            <a:srgbClr val="C00000">
              <a:alpha val="80000"/>
            </a:srgb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0" name="文本框 19">
            <a:extLst>
              <a:ext uri="{FF2B5EF4-FFF2-40B4-BE49-F238E27FC236}">
                <a16:creationId xmlns:a16="http://schemas.microsoft.com/office/drawing/2014/main" xmlns="" id="{F1B369E0-2A11-4DC2-97BA-3BB8C15B46FC}"/>
              </a:ext>
            </a:extLst>
          </p:cNvPr>
          <p:cNvSpPr txBox="1">
            <a:spLocks noChangeAspect="1"/>
          </p:cNvSpPr>
          <p:nvPr/>
        </p:nvSpPr>
        <p:spPr>
          <a:xfrm rot="10800000" flipV="1">
            <a:off x="2852809" y="1921049"/>
            <a:ext cx="2042332" cy="461665"/>
          </a:xfrm>
          <a:prstGeom prst="rect">
            <a:avLst/>
          </a:prstGeom>
          <a:noFill/>
          <a:ln w="9525">
            <a:noFill/>
          </a:ln>
        </p:spPr>
        <p:txBody>
          <a:bodyPr wrap="square">
            <a:spAutoFit/>
          </a:bodyPr>
          <a:lstStyle/>
          <a:p>
            <a:pPr algn="ctr" eaLnBrk="0" hangingPunct="0">
              <a:lnSpc>
                <a:spcPct val="100000"/>
              </a:lnSpc>
            </a:pPr>
            <a:r>
              <a:rPr lang="zh-CN" altLang="en-US" sz="2400" dirty="0">
                <a:solidFill>
                  <a:schemeClr val="bg1"/>
                </a:solidFill>
                <a:cs typeface="+mn-ea"/>
                <a:sym typeface="+mn-lt"/>
              </a:rPr>
              <a:t>强制险</a:t>
            </a:r>
          </a:p>
        </p:txBody>
      </p:sp>
      <p:sp>
        <p:nvSpPr>
          <p:cNvPr id="21" name="矩形: 圆角 20">
            <a:extLst>
              <a:ext uri="{FF2B5EF4-FFF2-40B4-BE49-F238E27FC236}">
                <a16:creationId xmlns:a16="http://schemas.microsoft.com/office/drawing/2014/main" xmlns="" id="{C0F72819-E955-43DE-9734-9B6DC9A25FAD}"/>
              </a:ext>
            </a:extLst>
          </p:cNvPr>
          <p:cNvSpPr/>
          <p:nvPr/>
        </p:nvSpPr>
        <p:spPr>
          <a:xfrm>
            <a:off x="2703154" y="4531946"/>
            <a:ext cx="2338393" cy="906318"/>
          </a:xfrm>
          <a:prstGeom prst="roundRect">
            <a:avLst>
              <a:gd name="adj" fmla="val 822"/>
            </a:avLst>
          </a:prstGeom>
          <a:solidFill>
            <a:srgbClr val="FFC000">
              <a:alpha val="80000"/>
            </a:srgb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2" name="文本框 21">
            <a:extLst>
              <a:ext uri="{FF2B5EF4-FFF2-40B4-BE49-F238E27FC236}">
                <a16:creationId xmlns:a16="http://schemas.microsoft.com/office/drawing/2014/main" xmlns="" id="{702C30CF-6F56-413D-B7EC-E860B26A5685}"/>
              </a:ext>
            </a:extLst>
          </p:cNvPr>
          <p:cNvSpPr txBox="1">
            <a:spLocks noChangeAspect="1"/>
          </p:cNvSpPr>
          <p:nvPr/>
        </p:nvSpPr>
        <p:spPr>
          <a:xfrm rot="10800000" flipV="1">
            <a:off x="2887632" y="4764991"/>
            <a:ext cx="2042332" cy="461665"/>
          </a:xfrm>
          <a:prstGeom prst="rect">
            <a:avLst/>
          </a:prstGeom>
          <a:noFill/>
          <a:ln w="9525">
            <a:noFill/>
          </a:ln>
        </p:spPr>
        <p:txBody>
          <a:bodyPr wrap="square">
            <a:spAutoFit/>
          </a:bodyPr>
          <a:lstStyle/>
          <a:p>
            <a:pPr algn="ctr" eaLnBrk="0" hangingPunct="0">
              <a:lnSpc>
                <a:spcPct val="100000"/>
              </a:lnSpc>
            </a:pPr>
            <a:r>
              <a:rPr lang="zh-CN" altLang="en-US" sz="2400" dirty="0">
                <a:solidFill>
                  <a:schemeClr val="bg1"/>
                </a:solidFill>
                <a:cs typeface="+mn-ea"/>
                <a:sym typeface="+mn-lt"/>
              </a:rPr>
              <a:t>商业险</a:t>
            </a:r>
          </a:p>
        </p:txBody>
      </p:sp>
      <p:sp>
        <p:nvSpPr>
          <p:cNvPr id="66" name="文本框 65">
            <a:extLst>
              <a:ext uri="{FF2B5EF4-FFF2-40B4-BE49-F238E27FC236}">
                <a16:creationId xmlns:a16="http://schemas.microsoft.com/office/drawing/2014/main" xmlns="" id="{20104C6C-F881-432D-BBC4-A50A44C70676}"/>
              </a:ext>
            </a:extLst>
          </p:cNvPr>
          <p:cNvSpPr txBox="1"/>
          <p:nvPr/>
        </p:nvSpPr>
        <p:spPr>
          <a:xfrm>
            <a:off x="1246683" y="2764708"/>
            <a:ext cx="553998" cy="2340077"/>
          </a:xfrm>
          <a:prstGeom prst="rect">
            <a:avLst/>
          </a:prstGeom>
          <a:noFill/>
        </p:spPr>
        <p:txBody>
          <a:bodyPr vert="eaVert" wrap="square" rtlCol="0">
            <a:spAutoFit/>
          </a:bodyPr>
          <a:lstStyle/>
          <a:p>
            <a:pPr algn="dist"/>
            <a:r>
              <a:rPr lang="zh-CN" altLang="en-US" sz="2400" dirty="0">
                <a:solidFill>
                  <a:srgbClr val="152D45"/>
                </a:solidFill>
                <a:cs typeface="+mn-ea"/>
                <a:sym typeface="+mn-lt"/>
              </a:rPr>
              <a:t>车辆保险</a:t>
            </a:r>
          </a:p>
        </p:txBody>
      </p:sp>
      <p:sp>
        <p:nvSpPr>
          <p:cNvPr id="87" name="矩形: 圆角 86">
            <a:extLst>
              <a:ext uri="{FF2B5EF4-FFF2-40B4-BE49-F238E27FC236}">
                <a16:creationId xmlns:a16="http://schemas.microsoft.com/office/drawing/2014/main" xmlns="" id="{DC51EBF9-640A-4982-B63F-1EA87D0DC882}"/>
              </a:ext>
            </a:extLst>
          </p:cNvPr>
          <p:cNvSpPr/>
          <p:nvPr/>
        </p:nvSpPr>
        <p:spPr>
          <a:xfrm>
            <a:off x="5759541" y="1705769"/>
            <a:ext cx="2338393" cy="906318"/>
          </a:xfrm>
          <a:prstGeom prst="roundRect">
            <a:avLst>
              <a:gd name="adj" fmla="val 822"/>
            </a:avLst>
          </a:prstGeom>
          <a:solidFill>
            <a:srgbClr val="C00000">
              <a:alpha val="80000"/>
            </a:srgb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88" name="文本框 87">
            <a:extLst>
              <a:ext uri="{FF2B5EF4-FFF2-40B4-BE49-F238E27FC236}">
                <a16:creationId xmlns:a16="http://schemas.microsoft.com/office/drawing/2014/main" xmlns="" id="{318E3C8E-406B-4BCF-819B-CE33FB43E31C}"/>
              </a:ext>
            </a:extLst>
          </p:cNvPr>
          <p:cNvSpPr txBox="1">
            <a:spLocks noChangeAspect="1"/>
          </p:cNvSpPr>
          <p:nvPr/>
        </p:nvSpPr>
        <p:spPr>
          <a:xfrm rot="10800000" flipV="1">
            <a:off x="5907572" y="1948628"/>
            <a:ext cx="2042332" cy="461665"/>
          </a:xfrm>
          <a:prstGeom prst="rect">
            <a:avLst/>
          </a:prstGeom>
          <a:noFill/>
          <a:ln w="9525">
            <a:noFill/>
          </a:ln>
        </p:spPr>
        <p:txBody>
          <a:bodyPr wrap="square">
            <a:spAutoFit/>
          </a:bodyPr>
          <a:lstStyle/>
          <a:p>
            <a:pPr algn="ctr" eaLnBrk="0" hangingPunct="0">
              <a:lnSpc>
                <a:spcPct val="100000"/>
              </a:lnSpc>
            </a:pPr>
            <a:r>
              <a:rPr lang="zh-CN" altLang="en-US" sz="2400" dirty="0">
                <a:solidFill>
                  <a:schemeClr val="bg1"/>
                </a:solidFill>
                <a:cs typeface="+mn-ea"/>
                <a:sym typeface="+mn-lt"/>
              </a:rPr>
              <a:t>交强险</a:t>
            </a:r>
          </a:p>
        </p:txBody>
      </p:sp>
      <p:sp>
        <p:nvSpPr>
          <p:cNvPr id="90" name="矩形: 圆角 89">
            <a:extLst>
              <a:ext uri="{FF2B5EF4-FFF2-40B4-BE49-F238E27FC236}">
                <a16:creationId xmlns:a16="http://schemas.microsoft.com/office/drawing/2014/main" xmlns="" id="{71317021-5ED1-4D1C-A666-BA9427AAD149}"/>
              </a:ext>
            </a:extLst>
          </p:cNvPr>
          <p:cNvSpPr/>
          <p:nvPr/>
        </p:nvSpPr>
        <p:spPr>
          <a:xfrm>
            <a:off x="5759541" y="5318700"/>
            <a:ext cx="2338393" cy="906318"/>
          </a:xfrm>
          <a:prstGeom prst="roundRect">
            <a:avLst>
              <a:gd name="adj" fmla="val 822"/>
            </a:avLst>
          </a:prstGeom>
          <a:solidFill>
            <a:srgbClr val="92D050">
              <a:alpha val="80000"/>
            </a:srgb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91" name="文本框 90">
            <a:extLst>
              <a:ext uri="{FF2B5EF4-FFF2-40B4-BE49-F238E27FC236}">
                <a16:creationId xmlns:a16="http://schemas.microsoft.com/office/drawing/2014/main" xmlns="" id="{31955786-7966-4CEA-905D-5B79728CA8CF}"/>
              </a:ext>
            </a:extLst>
          </p:cNvPr>
          <p:cNvSpPr txBox="1">
            <a:spLocks noChangeAspect="1"/>
          </p:cNvSpPr>
          <p:nvPr/>
        </p:nvSpPr>
        <p:spPr>
          <a:xfrm rot="10800000" flipV="1">
            <a:off x="5907571" y="5541026"/>
            <a:ext cx="2042332" cy="461665"/>
          </a:xfrm>
          <a:prstGeom prst="rect">
            <a:avLst/>
          </a:prstGeom>
          <a:noFill/>
          <a:ln w="9525">
            <a:noFill/>
          </a:ln>
        </p:spPr>
        <p:txBody>
          <a:bodyPr wrap="square">
            <a:spAutoFit/>
          </a:bodyPr>
          <a:lstStyle/>
          <a:p>
            <a:pPr algn="ctr" eaLnBrk="0" hangingPunct="0">
              <a:lnSpc>
                <a:spcPct val="100000"/>
              </a:lnSpc>
            </a:pPr>
            <a:r>
              <a:rPr lang="zh-CN" altLang="en-US" sz="2400" dirty="0">
                <a:solidFill>
                  <a:schemeClr val="bg1"/>
                </a:solidFill>
                <a:cs typeface="+mn-ea"/>
                <a:sym typeface="+mn-lt"/>
              </a:rPr>
              <a:t>附加险</a:t>
            </a:r>
          </a:p>
        </p:txBody>
      </p:sp>
      <p:sp>
        <p:nvSpPr>
          <p:cNvPr id="92" name="矩形: 圆角 91">
            <a:extLst>
              <a:ext uri="{FF2B5EF4-FFF2-40B4-BE49-F238E27FC236}">
                <a16:creationId xmlns:a16="http://schemas.microsoft.com/office/drawing/2014/main" xmlns="" id="{523F25B9-FC45-4EC4-B1C8-EFF8B482EA6B}"/>
              </a:ext>
            </a:extLst>
          </p:cNvPr>
          <p:cNvSpPr/>
          <p:nvPr/>
        </p:nvSpPr>
        <p:spPr>
          <a:xfrm>
            <a:off x="5759542" y="3514291"/>
            <a:ext cx="2338393" cy="906318"/>
          </a:xfrm>
          <a:prstGeom prst="roundRect">
            <a:avLst>
              <a:gd name="adj" fmla="val 822"/>
            </a:avLst>
          </a:prstGeom>
          <a:solidFill>
            <a:srgbClr val="FFC000">
              <a:alpha val="80000"/>
            </a:srgb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93" name="文本框 92">
            <a:extLst>
              <a:ext uri="{FF2B5EF4-FFF2-40B4-BE49-F238E27FC236}">
                <a16:creationId xmlns:a16="http://schemas.microsoft.com/office/drawing/2014/main" xmlns="" id="{1549E98C-551A-4FB9-A6EE-8F073786BF1B}"/>
              </a:ext>
            </a:extLst>
          </p:cNvPr>
          <p:cNvSpPr txBox="1">
            <a:spLocks noChangeAspect="1"/>
          </p:cNvSpPr>
          <p:nvPr/>
        </p:nvSpPr>
        <p:spPr>
          <a:xfrm rot="10800000" flipV="1">
            <a:off x="5907572" y="3736616"/>
            <a:ext cx="2042332" cy="461665"/>
          </a:xfrm>
          <a:prstGeom prst="rect">
            <a:avLst/>
          </a:prstGeom>
          <a:noFill/>
          <a:ln w="9525">
            <a:noFill/>
          </a:ln>
        </p:spPr>
        <p:txBody>
          <a:bodyPr wrap="square">
            <a:spAutoFit/>
          </a:bodyPr>
          <a:lstStyle/>
          <a:p>
            <a:pPr algn="ctr" eaLnBrk="0" hangingPunct="0">
              <a:lnSpc>
                <a:spcPct val="100000"/>
              </a:lnSpc>
            </a:pPr>
            <a:r>
              <a:rPr lang="zh-CN" altLang="en-US" sz="2400" dirty="0">
                <a:solidFill>
                  <a:schemeClr val="bg1"/>
                </a:solidFill>
                <a:cs typeface="+mn-ea"/>
                <a:sym typeface="+mn-lt"/>
              </a:rPr>
              <a:t>主  险</a:t>
            </a:r>
          </a:p>
        </p:txBody>
      </p:sp>
      <p:sp>
        <p:nvSpPr>
          <p:cNvPr id="94" name="矩形: 圆角 93">
            <a:extLst>
              <a:ext uri="{FF2B5EF4-FFF2-40B4-BE49-F238E27FC236}">
                <a16:creationId xmlns:a16="http://schemas.microsoft.com/office/drawing/2014/main" xmlns="" id="{F3756747-8A3F-4CF2-BC59-DEA444D70EFF}"/>
              </a:ext>
            </a:extLst>
          </p:cNvPr>
          <p:cNvSpPr/>
          <p:nvPr/>
        </p:nvSpPr>
        <p:spPr>
          <a:xfrm>
            <a:off x="8797918" y="1404954"/>
            <a:ext cx="2338393" cy="516094"/>
          </a:xfrm>
          <a:prstGeom prst="roundRect">
            <a:avLst>
              <a:gd name="adj" fmla="val 822"/>
            </a:avLst>
          </a:prstGeom>
          <a:solidFill>
            <a:srgbClr val="FFC000">
              <a:alpha val="80000"/>
            </a:srgb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dirty="0">
                <a:cs typeface="+mn-ea"/>
                <a:sym typeface="+mn-lt"/>
              </a:rPr>
              <a:t>车辆损失险</a:t>
            </a:r>
          </a:p>
        </p:txBody>
      </p:sp>
      <p:cxnSp>
        <p:nvCxnSpPr>
          <p:cNvPr id="103" name="直接箭头连接符 102">
            <a:extLst>
              <a:ext uri="{FF2B5EF4-FFF2-40B4-BE49-F238E27FC236}">
                <a16:creationId xmlns:a16="http://schemas.microsoft.com/office/drawing/2014/main" xmlns="" id="{4E9B1CC0-60AB-43BD-B60C-11D1FA11C33A}"/>
              </a:ext>
            </a:extLst>
          </p:cNvPr>
          <p:cNvCxnSpPr>
            <a:stCxn id="15" idx="3"/>
            <a:endCxn id="87" idx="1"/>
          </p:cNvCxnSpPr>
          <p:nvPr/>
        </p:nvCxnSpPr>
        <p:spPr>
          <a:xfrm flipV="1">
            <a:off x="5041547" y="2158928"/>
            <a:ext cx="717994" cy="4112"/>
          </a:xfrm>
          <a:prstGeom prst="straightConnector1">
            <a:avLst/>
          </a:prstGeom>
          <a:ln w="38100">
            <a:solidFill>
              <a:srgbClr val="C00000">
                <a:alpha val="80000"/>
              </a:srgbClr>
            </a:solidFill>
            <a:tailEnd type="triangle"/>
          </a:ln>
        </p:spPr>
        <p:style>
          <a:lnRef idx="1">
            <a:schemeClr val="accent1"/>
          </a:lnRef>
          <a:fillRef idx="0">
            <a:schemeClr val="accent1"/>
          </a:fillRef>
          <a:effectRef idx="0">
            <a:schemeClr val="accent1"/>
          </a:effectRef>
          <a:fontRef idx="minor">
            <a:schemeClr val="tx1"/>
          </a:fontRef>
        </p:style>
      </p:cxnSp>
      <p:sp>
        <p:nvSpPr>
          <p:cNvPr id="113" name="矩形: 圆角 112">
            <a:extLst>
              <a:ext uri="{FF2B5EF4-FFF2-40B4-BE49-F238E27FC236}">
                <a16:creationId xmlns:a16="http://schemas.microsoft.com/office/drawing/2014/main" xmlns="" id="{CB3F343A-BFF3-47FE-8CB9-6E817210E059}"/>
              </a:ext>
            </a:extLst>
          </p:cNvPr>
          <p:cNvSpPr/>
          <p:nvPr/>
        </p:nvSpPr>
        <p:spPr>
          <a:xfrm>
            <a:off x="8797918" y="5841260"/>
            <a:ext cx="2338393" cy="516094"/>
          </a:xfrm>
          <a:prstGeom prst="roundRect">
            <a:avLst>
              <a:gd name="adj" fmla="val 822"/>
            </a:avLst>
          </a:prstGeom>
          <a:solidFill>
            <a:srgbClr val="92D050">
              <a:alpha val="80000"/>
            </a:srgb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dirty="0">
                <a:cs typeface="+mn-ea"/>
                <a:sym typeface="+mn-lt"/>
              </a:rPr>
              <a:t>不计免赔特约金</a:t>
            </a:r>
          </a:p>
        </p:txBody>
      </p:sp>
      <p:sp>
        <p:nvSpPr>
          <p:cNvPr id="114" name="矩形: 圆角 113">
            <a:extLst>
              <a:ext uri="{FF2B5EF4-FFF2-40B4-BE49-F238E27FC236}">
                <a16:creationId xmlns:a16="http://schemas.microsoft.com/office/drawing/2014/main" xmlns="" id="{54EA2F09-AD10-4C84-BBF0-661E1DD24773}"/>
              </a:ext>
            </a:extLst>
          </p:cNvPr>
          <p:cNvSpPr/>
          <p:nvPr/>
        </p:nvSpPr>
        <p:spPr>
          <a:xfrm>
            <a:off x="8797918" y="1959492"/>
            <a:ext cx="2338393" cy="516094"/>
          </a:xfrm>
          <a:prstGeom prst="roundRect">
            <a:avLst>
              <a:gd name="adj" fmla="val 822"/>
            </a:avLst>
          </a:prstGeom>
          <a:solidFill>
            <a:srgbClr val="FFC000">
              <a:alpha val="80000"/>
            </a:srgb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dirty="0">
                <a:cs typeface="+mn-ea"/>
                <a:sym typeface="+mn-lt"/>
              </a:rPr>
              <a:t>第三者责任险</a:t>
            </a:r>
          </a:p>
        </p:txBody>
      </p:sp>
      <p:sp>
        <p:nvSpPr>
          <p:cNvPr id="115" name="矩形: 圆角 114">
            <a:extLst>
              <a:ext uri="{FF2B5EF4-FFF2-40B4-BE49-F238E27FC236}">
                <a16:creationId xmlns:a16="http://schemas.microsoft.com/office/drawing/2014/main" xmlns="" id="{B5E72500-CA37-4971-81F7-EDEEE20F59D5}"/>
              </a:ext>
            </a:extLst>
          </p:cNvPr>
          <p:cNvSpPr/>
          <p:nvPr/>
        </p:nvSpPr>
        <p:spPr>
          <a:xfrm>
            <a:off x="8797918" y="2514030"/>
            <a:ext cx="2338393" cy="516094"/>
          </a:xfrm>
          <a:prstGeom prst="roundRect">
            <a:avLst>
              <a:gd name="adj" fmla="val 822"/>
            </a:avLst>
          </a:prstGeom>
          <a:solidFill>
            <a:srgbClr val="FFC000">
              <a:alpha val="80000"/>
            </a:srgb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dirty="0">
                <a:cs typeface="+mn-ea"/>
                <a:sym typeface="+mn-lt"/>
              </a:rPr>
              <a:t>车上人员险</a:t>
            </a:r>
          </a:p>
        </p:txBody>
      </p:sp>
      <p:sp>
        <p:nvSpPr>
          <p:cNvPr id="116" name="矩形: 圆角 115">
            <a:extLst>
              <a:ext uri="{FF2B5EF4-FFF2-40B4-BE49-F238E27FC236}">
                <a16:creationId xmlns:a16="http://schemas.microsoft.com/office/drawing/2014/main" xmlns="" id="{06763322-619D-40F7-BC7A-F58EA781ED0C}"/>
              </a:ext>
            </a:extLst>
          </p:cNvPr>
          <p:cNvSpPr/>
          <p:nvPr/>
        </p:nvSpPr>
        <p:spPr>
          <a:xfrm>
            <a:off x="8797918" y="3068568"/>
            <a:ext cx="2338393" cy="516094"/>
          </a:xfrm>
          <a:prstGeom prst="roundRect">
            <a:avLst>
              <a:gd name="adj" fmla="val 822"/>
            </a:avLst>
          </a:prstGeom>
          <a:solidFill>
            <a:srgbClr val="FFC000">
              <a:alpha val="80000"/>
            </a:srgb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dirty="0">
                <a:cs typeface="+mn-ea"/>
                <a:sym typeface="+mn-lt"/>
              </a:rPr>
              <a:t>盗抢险</a:t>
            </a:r>
          </a:p>
        </p:txBody>
      </p:sp>
      <p:sp>
        <p:nvSpPr>
          <p:cNvPr id="117" name="矩形: 圆角 116">
            <a:extLst>
              <a:ext uri="{FF2B5EF4-FFF2-40B4-BE49-F238E27FC236}">
                <a16:creationId xmlns:a16="http://schemas.microsoft.com/office/drawing/2014/main" xmlns="" id="{A8A7DD26-D3B2-4FA8-BE6E-5B190A3CD94C}"/>
              </a:ext>
            </a:extLst>
          </p:cNvPr>
          <p:cNvSpPr/>
          <p:nvPr/>
        </p:nvSpPr>
        <p:spPr>
          <a:xfrm>
            <a:off x="8797918" y="3623106"/>
            <a:ext cx="2338393" cy="516094"/>
          </a:xfrm>
          <a:prstGeom prst="roundRect">
            <a:avLst>
              <a:gd name="adj" fmla="val 822"/>
            </a:avLst>
          </a:prstGeom>
          <a:solidFill>
            <a:srgbClr val="92D050">
              <a:alpha val="80000"/>
            </a:srgb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dirty="0">
                <a:cs typeface="+mn-ea"/>
                <a:sym typeface="+mn-lt"/>
              </a:rPr>
              <a:t>玻璃单独破碎险</a:t>
            </a:r>
          </a:p>
        </p:txBody>
      </p:sp>
      <p:sp>
        <p:nvSpPr>
          <p:cNvPr id="118" name="矩形: 圆角 117">
            <a:extLst>
              <a:ext uri="{FF2B5EF4-FFF2-40B4-BE49-F238E27FC236}">
                <a16:creationId xmlns:a16="http://schemas.microsoft.com/office/drawing/2014/main" xmlns="" id="{D044A16A-010C-455D-B08A-E9872AFB1864}"/>
              </a:ext>
            </a:extLst>
          </p:cNvPr>
          <p:cNvSpPr/>
          <p:nvPr/>
        </p:nvSpPr>
        <p:spPr>
          <a:xfrm>
            <a:off x="8797918" y="4177644"/>
            <a:ext cx="2338393" cy="516094"/>
          </a:xfrm>
          <a:prstGeom prst="roundRect">
            <a:avLst>
              <a:gd name="adj" fmla="val 822"/>
            </a:avLst>
          </a:prstGeom>
          <a:solidFill>
            <a:srgbClr val="92D050">
              <a:alpha val="80000"/>
            </a:srgb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dirty="0">
                <a:cs typeface="+mn-ea"/>
                <a:sym typeface="+mn-lt"/>
              </a:rPr>
              <a:t>车身划痕险</a:t>
            </a:r>
          </a:p>
        </p:txBody>
      </p:sp>
      <p:sp>
        <p:nvSpPr>
          <p:cNvPr id="119" name="矩形: 圆角 118">
            <a:extLst>
              <a:ext uri="{FF2B5EF4-FFF2-40B4-BE49-F238E27FC236}">
                <a16:creationId xmlns:a16="http://schemas.microsoft.com/office/drawing/2014/main" xmlns="" id="{82CBF1BB-D119-4269-A818-412415D9B450}"/>
              </a:ext>
            </a:extLst>
          </p:cNvPr>
          <p:cNvSpPr/>
          <p:nvPr/>
        </p:nvSpPr>
        <p:spPr>
          <a:xfrm>
            <a:off x="8797918" y="4732182"/>
            <a:ext cx="2338393" cy="516094"/>
          </a:xfrm>
          <a:prstGeom prst="roundRect">
            <a:avLst>
              <a:gd name="adj" fmla="val 822"/>
            </a:avLst>
          </a:prstGeom>
          <a:solidFill>
            <a:srgbClr val="92D050">
              <a:alpha val="80000"/>
            </a:srgb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dirty="0">
                <a:cs typeface="+mn-ea"/>
                <a:sym typeface="+mn-lt"/>
              </a:rPr>
              <a:t>自燃损失险</a:t>
            </a:r>
          </a:p>
        </p:txBody>
      </p:sp>
      <p:sp>
        <p:nvSpPr>
          <p:cNvPr id="120" name="矩形: 圆角 119">
            <a:extLst>
              <a:ext uri="{FF2B5EF4-FFF2-40B4-BE49-F238E27FC236}">
                <a16:creationId xmlns:a16="http://schemas.microsoft.com/office/drawing/2014/main" xmlns="" id="{B068EC6E-F613-423A-9127-65B3F2CC4001}"/>
              </a:ext>
            </a:extLst>
          </p:cNvPr>
          <p:cNvSpPr/>
          <p:nvPr/>
        </p:nvSpPr>
        <p:spPr>
          <a:xfrm>
            <a:off x="8797918" y="5286720"/>
            <a:ext cx="2338393" cy="516094"/>
          </a:xfrm>
          <a:prstGeom prst="roundRect">
            <a:avLst>
              <a:gd name="adj" fmla="val 822"/>
            </a:avLst>
          </a:prstGeom>
          <a:solidFill>
            <a:srgbClr val="92D050">
              <a:alpha val="80000"/>
            </a:srgb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dirty="0">
                <a:cs typeface="+mn-ea"/>
                <a:sym typeface="+mn-lt"/>
              </a:rPr>
              <a:t>车上货物险</a:t>
            </a:r>
          </a:p>
        </p:txBody>
      </p:sp>
      <p:cxnSp>
        <p:nvCxnSpPr>
          <p:cNvPr id="125" name="连接符: 肘形 124">
            <a:extLst>
              <a:ext uri="{FF2B5EF4-FFF2-40B4-BE49-F238E27FC236}">
                <a16:creationId xmlns:a16="http://schemas.microsoft.com/office/drawing/2014/main" xmlns="" id="{6E238C3F-6674-4670-AC53-0155DC9DF274}"/>
              </a:ext>
            </a:extLst>
          </p:cNvPr>
          <p:cNvCxnSpPr>
            <a:cxnSpLocks/>
            <a:stCxn id="21" idx="0"/>
            <a:endCxn id="92" idx="1"/>
          </p:cNvCxnSpPr>
          <p:nvPr/>
        </p:nvCxnSpPr>
        <p:spPr>
          <a:xfrm rot="5400000" flipH="1" flipV="1">
            <a:off x="4533698" y="3306103"/>
            <a:ext cx="564496" cy="1887191"/>
          </a:xfrm>
          <a:prstGeom prst="bentConnector2">
            <a:avLst/>
          </a:prstGeom>
          <a:ln w="38100">
            <a:solidFill>
              <a:srgbClr val="FFC000">
                <a:alpha val="8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28" name="连接符: 肘形 127">
            <a:extLst>
              <a:ext uri="{FF2B5EF4-FFF2-40B4-BE49-F238E27FC236}">
                <a16:creationId xmlns:a16="http://schemas.microsoft.com/office/drawing/2014/main" xmlns="" id="{7321C36D-0567-472D-BAF5-1234B395B015}"/>
              </a:ext>
            </a:extLst>
          </p:cNvPr>
          <p:cNvCxnSpPr>
            <a:cxnSpLocks/>
            <a:stCxn id="21" idx="2"/>
            <a:endCxn id="90" idx="1"/>
          </p:cNvCxnSpPr>
          <p:nvPr/>
        </p:nvCxnSpPr>
        <p:spPr>
          <a:xfrm rot="16200000" flipH="1">
            <a:off x="4649149" y="4661466"/>
            <a:ext cx="333595" cy="1887190"/>
          </a:xfrm>
          <a:prstGeom prst="bentConnector2">
            <a:avLst/>
          </a:prstGeom>
          <a:ln w="38100">
            <a:solidFill>
              <a:srgbClr val="92D050">
                <a:alpha val="8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33" name="连接符: 肘形 132">
            <a:extLst>
              <a:ext uri="{FF2B5EF4-FFF2-40B4-BE49-F238E27FC236}">
                <a16:creationId xmlns:a16="http://schemas.microsoft.com/office/drawing/2014/main" xmlns="" id="{4C5D17F7-4A02-4F46-9B60-C0E7892FE2E1}"/>
              </a:ext>
            </a:extLst>
          </p:cNvPr>
          <p:cNvCxnSpPr>
            <a:cxnSpLocks/>
            <a:stCxn id="92" idx="3"/>
            <a:endCxn id="94" idx="1"/>
          </p:cNvCxnSpPr>
          <p:nvPr/>
        </p:nvCxnSpPr>
        <p:spPr>
          <a:xfrm flipV="1">
            <a:off x="8097935" y="1663001"/>
            <a:ext cx="699983" cy="2304449"/>
          </a:xfrm>
          <a:prstGeom prst="bentConnector3">
            <a:avLst>
              <a:gd name="adj1" fmla="val 50000"/>
            </a:avLst>
          </a:prstGeom>
          <a:ln w="38100">
            <a:solidFill>
              <a:srgbClr val="FFC000">
                <a:alpha val="8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连接符: 肘形 135">
            <a:extLst>
              <a:ext uri="{FF2B5EF4-FFF2-40B4-BE49-F238E27FC236}">
                <a16:creationId xmlns:a16="http://schemas.microsoft.com/office/drawing/2014/main" xmlns="" id="{4A88299C-94F9-4221-926A-4CF09680826C}"/>
              </a:ext>
            </a:extLst>
          </p:cNvPr>
          <p:cNvCxnSpPr>
            <a:cxnSpLocks/>
            <a:stCxn id="92" idx="3"/>
            <a:endCxn id="114" idx="1"/>
          </p:cNvCxnSpPr>
          <p:nvPr/>
        </p:nvCxnSpPr>
        <p:spPr>
          <a:xfrm flipV="1">
            <a:off x="8097935" y="2217539"/>
            <a:ext cx="699983" cy="1749911"/>
          </a:xfrm>
          <a:prstGeom prst="bentConnector3">
            <a:avLst>
              <a:gd name="adj1" fmla="val 50000"/>
            </a:avLst>
          </a:prstGeom>
          <a:ln w="38100">
            <a:solidFill>
              <a:srgbClr val="FFC000">
                <a:alpha val="8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连接符: 肘形 140">
            <a:extLst>
              <a:ext uri="{FF2B5EF4-FFF2-40B4-BE49-F238E27FC236}">
                <a16:creationId xmlns:a16="http://schemas.microsoft.com/office/drawing/2014/main" xmlns="" id="{7A7A576A-8C32-4097-BA8C-A61D44BAB2EE}"/>
              </a:ext>
            </a:extLst>
          </p:cNvPr>
          <p:cNvCxnSpPr>
            <a:cxnSpLocks/>
            <a:stCxn id="92" idx="3"/>
            <a:endCxn id="115" idx="1"/>
          </p:cNvCxnSpPr>
          <p:nvPr/>
        </p:nvCxnSpPr>
        <p:spPr>
          <a:xfrm flipV="1">
            <a:off x="8097935" y="2772077"/>
            <a:ext cx="699983" cy="1195373"/>
          </a:xfrm>
          <a:prstGeom prst="bentConnector3">
            <a:avLst>
              <a:gd name="adj1" fmla="val 50000"/>
            </a:avLst>
          </a:prstGeom>
          <a:ln w="38100">
            <a:solidFill>
              <a:srgbClr val="FFC000">
                <a:alpha val="8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44" name="连接符: 肘形 143">
            <a:extLst>
              <a:ext uri="{FF2B5EF4-FFF2-40B4-BE49-F238E27FC236}">
                <a16:creationId xmlns:a16="http://schemas.microsoft.com/office/drawing/2014/main" xmlns="" id="{F5B22DA9-033A-4653-9D6D-122D74CFA9F6}"/>
              </a:ext>
            </a:extLst>
          </p:cNvPr>
          <p:cNvCxnSpPr>
            <a:cxnSpLocks/>
            <a:stCxn id="92" idx="3"/>
            <a:endCxn id="116" idx="1"/>
          </p:cNvCxnSpPr>
          <p:nvPr/>
        </p:nvCxnSpPr>
        <p:spPr>
          <a:xfrm flipV="1">
            <a:off x="8097935" y="3326615"/>
            <a:ext cx="699983" cy="640835"/>
          </a:xfrm>
          <a:prstGeom prst="bentConnector3">
            <a:avLst>
              <a:gd name="adj1" fmla="val 50000"/>
            </a:avLst>
          </a:prstGeom>
          <a:ln w="38100">
            <a:solidFill>
              <a:srgbClr val="FFC000">
                <a:alpha val="8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47" name="连接符: 肘形 146">
            <a:extLst>
              <a:ext uri="{FF2B5EF4-FFF2-40B4-BE49-F238E27FC236}">
                <a16:creationId xmlns:a16="http://schemas.microsoft.com/office/drawing/2014/main" xmlns="" id="{03D61601-D6F0-4B2C-B82E-A51C0E49366E}"/>
              </a:ext>
            </a:extLst>
          </p:cNvPr>
          <p:cNvCxnSpPr>
            <a:cxnSpLocks/>
            <a:stCxn id="90" idx="3"/>
            <a:endCxn id="117" idx="1"/>
          </p:cNvCxnSpPr>
          <p:nvPr/>
        </p:nvCxnSpPr>
        <p:spPr>
          <a:xfrm flipV="1">
            <a:off x="8097934" y="3881153"/>
            <a:ext cx="699984" cy="1890706"/>
          </a:xfrm>
          <a:prstGeom prst="bentConnector3">
            <a:avLst>
              <a:gd name="adj1" fmla="val 66127"/>
            </a:avLst>
          </a:prstGeom>
          <a:ln w="38100">
            <a:solidFill>
              <a:srgbClr val="92D050">
                <a:alpha val="8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连接符: 肘形 150">
            <a:extLst>
              <a:ext uri="{FF2B5EF4-FFF2-40B4-BE49-F238E27FC236}">
                <a16:creationId xmlns:a16="http://schemas.microsoft.com/office/drawing/2014/main" xmlns="" id="{1D587C61-D1EA-465C-B80B-384CEA08C3C7}"/>
              </a:ext>
            </a:extLst>
          </p:cNvPr>
          <p:cNvCxnSpPr>
            <a:cxnSpLocks/>
            <a:stCxn id="90" idx="3"/>
            <a:endCxn id="118" idx="1"/>
          </p:cNvCxnSpPr>
          <p:nvPr/>
        </p:nvCxnSpPr>
        <p:spPr>
          <a:xfrm flipV="1">
            <a:off x="8097934" y="4435691"/>
            <a:ext cx="699984" cy="1336168"/>
          </a:xfrm>
          <a:prstGeom prst="bentConnector3">
            <a:avLst>
              <a:gd name="adj1" fmla="val 66675"/>
            </a:avLst>
          </a:prstGeom>
          <a:ln w="38100">
            <a:solidFill>
              <a:srgbClr val="92D050">
                <a:alpha val="8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55" name="连接符: 肘形 154">
            <a:extLst>
              <a:ext uri="{FF2B5EF4-FFF2-40B4-BE49-F238E27FC236}">
                <a16:creationId xmlns:a16="http://schemas.microsoft.com/office/drawing/2014/main" xmlns="" id="{83017197-2BF2-4E67-80A9-B69729EF7F5B}"/>
              </a:ext>
            </a:extLst>
          </p:cNvPr>
          <p:cNvCxnSpPr>
            <a:cxnSpLocks/>
            <a:stCxn id="90" idx="3"/>
            <a:endCxn id="119" idx="1"/>
          </p:cNvCxnSpPr>
          <p:nvPr/>
        </p:nvCxnSpPr>
        <p:spPr>
          <a:xfrm flipV="1">
            <a:off x="8097934" y="4990229"/>
            <a:ext cx="699984" cy="781630"/>
          </a:xfrm>
          <a:prstGeom prst="bentConnector3">
            <a:avLst>
              <a:gd name="adj1" fmla="val 66127"/>
            </a:avLst>
          </a:prstGeom>
          <a:ln w="38100">
            <a:solidFill>
              <a:srgbClr val="92D050">
                <a:alpha val="8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59" name="连接符: 肘形 158">
            <a:extLst>
              <a:ext uri="{FF2B5EF4-FFF2-40B4-BE49-F238E27FC236}">
                <a16:creationId xmlns:a16="http://schemas.microsoft.com/office/drawing/2014/main" xmlns="" id="{3765F96B-2465-443A-80C4-3880211C4097}"/>
              </a:ext>
            </a:extLst>
          </p:cNvPr>
          <p:cNvCxnSpPr>
            <a:cxnSpLocks/>
            <a:stCxn id="90" idx="3"/>
            <a:endCxn id="120" idx="1"/>
          </p:cNvCxnSpPr>
          <p:nvPr/>
        </p:nvCxnSpPr>
        <p:spPr>
          <a:xfrm flipV="1">
            <a:off x="8097934" y="5544767"/>
            <a:ext cx="699984" cy="227092"/>
          </a:xfrm>
          <a:prstGeom prst="bentConnector3">
            <a:avLst>
              <a:gd name="adj1" fmla="val 66128"/>
            </a:avLst>
          </a:prstGeom>
          <a:ln w="38100">
            <a:solidFill>
              <a:srgbClr val="92D050">
                <a:alpha val="8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63" name="连接符: 肘形 162">
            <a:extLst>
              <a:ext uri="{FF2B5EF4-FFF2-40B4-BE49-F238E27FC236}">
                <a16:creationId xmlns:a16="http://schemas.microsoft.com/office/drawing/2014/main" xmlns="" id="{2639CC6B-7AB5-4C6A-8C76-E38AF8CC7FA4}"/>
              </a:ext>
            </a:extLst>
          </p:cNvPr>
          <p:cNvCxnSpPr>
            <a:cxnSpLocks/>
            <a:stCxn id="90" idx="3"/>
            <a:endCxn id="113" idx="1"/>
          </p:cNvCxnSpPr>
          <p:nvPr/>
        </p:nvCxnSpPr>
        <p:spPr>
          <a:xfrm>
            <a:off x="8097934" y="5771859"/>
            <a:ext cx="699984" cy="327448"/>
          </a:xfrm>
          <a:prstGeom prst="bentConnector3">
            <a:avLst>
              <a:gd name="adj1" fmla="val 66128"/>
            </a:avLst>
          </a:prstGeom>
          <a:ln w="38100">
            <a:solidFill>
              <a:srgbClr val="92D050">
                <a:alpha val="8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95" name="直接箭头连接符 194">
            <a:extLst>
              <a:ext uri="{FF2B5EF4-FFF2-40B4-BE49-F238E27FC236}">
                <a16:creationId xmlns:a16="http://schemas.microsoft.com/office/drawing/2014/main" xmlns="" id="{A9AC1EEE-BF27-4CC5-9CB6-1F60AFAA507A}"/>
              </a:ext>
            </a:extLst>
          </p:cNvPr>
          <p:cNvCxnSpPr>
            <a:cxnSpLocks/>
          </p:cNvCxnSpPr>
          <p:nvPr/>
        </p:nvCxnSpPr>
        <p:spPr>
          <a:xfrm flipV="1">
            <a:off x="2006462" y="2141513"/>
            <a:ext cx="717994" cy="4112"/>
          </a:xfrm>
          <a:prstGeom prst="straightConnector1">
            <a:avLst/>
          </a:prstGeom>
          <a:ln w="38100">
            <a:solidFill>
              <a:srgbClr val="C00000">
                <a:alpha val="8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97" name="直接箭头连接符 196">
            <a:extLst>
              <a:ext uri="{FF2B5EF4-FFF2-40B4-BE49-F238E27FC236}">
                <a16:creationId xmlns:a16="http://schemas.microsoft.com/office/drawing/2014/main" xmlns="" id="{C2AFCCC0-8DC9-418D-AC7A-A54109056C0D}"/>
              </a:ext>
            </a:extLst>
          </p:cNvPr>
          <p:cNvCxnSpPr>
            <a:cxnSpLocks/>
          </p:cNvCxnSpPr>
          <p:nvPr/>
        </p:nvCxnSpPr>
        <p:spPr>
          <a:xfrm flipV="1">
            <a:off x="2021608" y="4980993"/>
            <a:ext cx="717994" cy="4112"/>
          </a:xfrm>
          <a:prstGeom prst="straightConnector1">
            <a:avLst/>
          </a:prstGeom>
          <a:ln w="38100">
            <a:solidFill>
              <a:srgbClr val="FFC000">
                <a:alpha val="8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0D58347-949F-4401-948F-E6B4BFE6BB84}"/>
              </a:ext>
            </a:extLst>
          </p:cNvPr>
          <p:cNvCxnSpPr>
            <a:cxnSpLocks/>
          </p:cNvCxnSpPr>
          <p:nvPr/>
        </p:nvCxnSpPr>
        <p:spPr>
          <a:xfrm>
            <a:off x="0" y="1145384"/>
            <a:ext cx="12192000" cy="0"/>
          </a:xfrm>
          <a:prstGeom prst="line">
            <a:avLst/>
          </a:prstGeom>
          <a:ln w="3175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0693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9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3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4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4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9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1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1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13"/>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17"/>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1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19"/>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20"/>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47"/>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51"/>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55"/>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59"/>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0" grpId="0"/>
      <p:bldP spid="21" grpId="0" animBg="1"/>
      <p:bldP spid="22" grpId="0"/>
      <p:bldP spid="87" grpId="0" animBg="1"/>
      <p:bldP spid="88" grpId="0"/>
      <p:bldP spid="90" grpId="0" animBg="1"/>
      <p:bldP spid="91" grpId="0"/>
      <p:bldP spid="92" grpId="0" animBg="1"/>
      <p:bldP spid="93" grpId="0"/>
      <p:bldP spid="94" grpId="0" animBg="1"/>
      <p:bldP spid="113" grpId="0" animBg="1"/>
      <p:bldP spid="114" grpId="0" animBg="1"/>
      <p:bldP spid="115" grpId="0" animBg="1"/>
      <p:bldP spid="116" grpId="0" animBg="1"/>
      <p:bldP spid="117" grpId="0" animBg="1"/>
      <p:bldP spid="118" grpId="0" animBg="1"/>
      <p:bldP spid="119" grpId="0" animBg="1"/>
      <p:bldP spid="1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D0CA244B-1CA6-401D-A1BA-CD32D2392847}"/>
              </a:ext>
            </a:extLst>
          </p:cNvPr>
          <p:cNvPicPr>
            <a:picLocks noChangeAspect="1"/>
          </p:cNvPicPr>
          <p:nvPr/>
        </p:nvPicPr>
        <p:blipFill rotWithShape="1">
          <a:blip r:embed="rId2" cstate="screen">
            <a:duotone>
              <a:prstClr val="black"/>
              <a:schemeClr val="accent5">
                <a:tint val="45000"/>
                <a:satMod val="400000"/>
              </a:schemeClr>
            </a:duotone>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矩形: 剪去对角 4">
            <a:extLst>
              <a:ext uri="{FF2B5EF4-FFF2-40B4-BE49-F238E27FC236}">
                <a16:creationId xmlns:a16="http://schemas.microsoft.com/office/drawing/2014/main" xmlns="" id="{0A2EA5AF-B5A7-4229-BBC9-B36E003AC1DD}"/>
              </a:ext>
            </a:extLst>
          </p:cNvPr>
          <p:cNvSpPr/>
          <p:nvPr/>
        </p:nvSpPr>
        <p:spPr>
          <a:xfrm>
            <a:off x="2542233" y="1614016"/>
            <a:ext cx="6963508" cy="3629967"/>
          </a:xfrm>
          <a:prstGeom prst="snip2DiagRect">
            <a:avLst>
              <a:gd name="adj1" fmla="val 0"/>
              <a:gd name="adj2" fmla="val 26645"/>
            </a:avLst>
          </a:prstGeom>
          <a:solidFill>
            <a:schemeClr val="accent4">
              <a:alpha val="78000"/>
            </a:schemeClr>
          </a:solidFill>
          <a:ln w="12700">
            <a:solidFill>
              <a:srgbClr val="FFC000"/>
            </a:solidFill>
          </a:ln>
          <a:effectLst>
            <a:outerShdw blurRad="203200" sx="105000" sy="105000" algn="ctr" rotWithShape="0">
              <a:srgbClr val="B0E1F5">
                <a:alpha val="39000"/>
              </a:srgb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dirty="0">
              <a:cs typeface="+mn-ea"/>
              <a:sym typeface="+mn-lt"/>
            </a:endParaRPr>
          </a:p>
        </p:txBody>
      </p:sp>
      <p:sp>
        <p:nvSpPr>
          <p:cNvPr id="8" name="文本框 7">
            <a:extLst>
              <a:ext uri="{FF2B5EF4-FFF2-40B4-BE49-F238E27FC236}">
                <a16:creationId xmlns:a16="http://schemas.microsoft.com/office/drawing/2014/main" xmlns="" id="{4EFA9766-403E-46A8-B06A-C4855DC8B803}"/>
              </a:ext>
            </a:extLst>
          </p:cNvPr>
          <p:cNvSpPr txBox="1"/>
          <p:nvPr/>
        </p:nvSpPr>
        <p:spPr>
          <a:xfrm>
            <a:off x="2542233" y="2028615"/>
            <a:ext cx="6963508" cy="2800767"/>
          </a:xfrm>
          <a:prstGeom prst="rect">
            <a:avLst/>
          </a:prstGeom>
          <a:noFill/>
        </p:spPr>
        <p:txBody>
          <a:bodyPr wrap="square" rtlCol="0">
            <a:spAutoFit/>
          </a:bodyPr>
          <a:lstStyle>
            <a:defPPr>
              <a:defRPr lang="zh-CN"/>
            </a:defPPr>
            <a:lvl1pPr algn="ctr">
              <a:defRPr sz="8800" b="1">
                <a:solidFill>
                  <a:schemeClr val="bg1"/>
                </a:solidFill>
                <a:cs typeface="+mn-ea"/>
              </a:defRPr>
            </a:lvl1pPr>
          </a:lstStyle>
          <a:p>
            <a:r>
              <a:rPr lang="en-US" altLang="zh-CN" dirty="0">
                <a:sym typeface="+mn-lt"/>
              </a:rPr>
              <a:t>02</a:t>
            </a:r>
          </a:p>
          <a:p>
            <a:r>
              <a:rPr lang="zh-CN" altLang="en-US" dirty="0">
                <a:sym typeface="+mn-lt"/>
              </a:rPr>
              <a:t>车 险 险 种</a:t>
            </a:r>
          </a:p>
        </p:txBody>
      </p:sp>
    </p:spTree>
    <p:extLst>
      <p:ext uri="{BB962C8B-B14F-4D97-AF65-F5344CB8AC3E}">
        <p14:creationId xmlns:p14="http://schemas.microsoft.com/office/powerpoint/2010/main" val="3263207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114427C2-9A24-4577-AA5F-DA23631C6856}"/>
              </a:ext>
            </a:extLst>
          </p:cNvPr>
          <p:cNvSpPr txBox="1"/>
          <p:nvPr/>
        </p:nvSpPr>
        <p:spPr>
          <a:xfrm>
            <a:off x="393521" y="432629"/>
            <a:ext cx="1838965" cy="707886"/>
          </a:xfrm>
          <a:prstGeom prst="rect">
            <a:avLst/>
          </a:prstGeom>
          <a:noFill/>
        </p:spPr>
        <p:txBody>
          <a:bodyPr wrap="none" rtlCol="0">
            <a:spAutoFit/>
          </a:bodyPr>
          <a:lstStyle>
            <a:defPPr>
              <a:defRPr lang="zh-CN"/>
            </a:defPPr>
            <a:lvl1pPr>
              <a:defRPr sz="4000" spc="300">
                <a:solidFill>
                  <a:srgbClr val="FFC000"/>
                </a:solidFill>
                <a:cs typeface="+mn-ea"/>
              </a:defRPr>
            </a:lvl1pPr>
          </a:lstStyle>
          <a:p>
            <a:r>
              <a:rPr lang="zh-CN" altLang="en-US" dirty="0">
                <a:sym typeface="+mn-lt"/>
              </a:rPr>
              <a:t>交强险</a:t>
            </a:r>
          </a:p>
        </p:txBody>
      </p:sp>
      <p:pic>
        <p:nvPicPr>
          <p:cNvPr id="13" name="图形 12" descr="V 形箭头 纯色填充">
            <a:extLst>
              <a:ext uri="{FF2B5EF4-FFF2-40B4-BE49-F238E27FC236}">
                <a16:creationId xmlns:a16="http://schemas.microsoft.com/office/drawing/2014/main" xmlns="" id="{2DAE7918-AEB1-455D-A379-8A5202B8869D}"/>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1005032" y="437497"/>
            <a:ext cx="707887" cy="707887"/>
          </a:xfrm>
          <a:prstGeom prst="rect">
            <a:avLst/>
          </a:prstGeom>
        </p:spPr>
      </p:pic>
      <p:sp>
        <p:nvSpPr>
          <p:cNvPr id="15" name="矩形: 圆角 14">
            <a:extLst>
              <a:ext uri="{FF2B5EF4-FFF2-40B4-BE49-F238E27FC236}">
                <a16:creationId xmlns:a16="http://schemas.microsoft.com/office/drawing/2014/main" xmlns="" id="{834A6BD1-1B73-47C0-8339-C979FC6F13C2}"/>
              </a:ext>
            </a:extLst>
          </p:cNvPr>
          <p:cNvSpPr/>
          <p:nvPr/>
        </p:nvSpPr>
        <p:spPr>
          <a:xfrm>
            <a:off x="1055688" y="2645006"/>
            <a:ext cx="10080624" cy="3040334"/>
          </a:xfrm>
          <a:prstGeom prst="roundRect">
            <a:avLst>
              <a:gd name="adj" fmla="val 2749"/>
            </a:avLst>
          </a:prstGeom>
          <a:solidFill>
            <a:schemeClr val="bg1">
              <a:alpha val="77000"/>
            </a:scheme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 name="文本框 1">
            <a:extLst>
              <a:ext uri="{FF2B5EF4-FFF2-40B4-BE49-F238E27FC236}">
                <a16:creationId xmlns:a16="http://schemas.microsoft.com/office/drawing/2014/main" xmlns="" id="{10FACE3A-2B5F-4E85-8386-208D7365E746}"/>
              </a:ext>
            </a:extLst>
          </p:cNvPr>
          <p:cNvSpPr txBox="1"/>
          <p:nvPr/>
        </p:nvSpPr>
        <p:spPr>
          <a:xfrm>
            <a:off x="1338944" y="2860108"/>
            <a:ext cx="5649685" cy="1200329"/>
          </a:xfrm>
          <a:prstGeom prst="rect">
            <a:avLst/>
          </a:prstGeom>
          <a:noFill/>
        </p:spPr>
        <p:txBody>
          <a:bodyPr wrap="square" rtlCol="0">
            <a:spAutoFit/>
          </a:bodyPr>
          <a:lstStyle/>
          <a:p>
            <a:pPr algn="just"/>
            <a:r>
              <a:rPr lang="zh-CN" altLang="en-US" sz="2400" dirty="0">
                <a:cs typeface="+mn-ea"/>
                <a:sym typeface="+mn-lt"/>
              </a:rPr>
              <a:t>保险公司对被保险机动车发生道路事故造成受害人的人身伤亡、财产损失、在责任限额内予以赔偿的强制性责任保险。</a:t>
            </a:r>
          </a:p>
        </p:txBody>
      </p:sp>
      <p:sp>
        <p:nvSpPr>
          <p:cNvPr id="10" name="文本框 9">
            <a:extLst>
              <a:ext uri="{FF2B5EF4-FFF2-40B4-BE49-F238E27FC236}">
                <a16:creationId xmlns:a16="http://schemas.microsoft.com/office/drawing/2014/main" xmlns="" id="{0F6ED76A-7101-4DD0-BDCF-E21F175631DA}"/>
              </a:ext>
            </a:extLst>
          </p:cNvPr>
          <p:cNvSpPr txBox="1"/>
          <p:nvPr/>
        </p:nvSpPr>
        <p:spPr>
          <a:xfrm>
            <a:off x="1338944" y="4378367"/>
            <a:ext cx="6735519" cy="1200329"/>
          </a:xfrm>
          <a:prstGeom prst="rect">
            <a:avLst/>
          </a:prstGeom>
          <a:noFill/>
        </p:spPr>
        <p:txBody>
          <a:bodyPr wrap="square" rtlCol="0">
            <a:spAutoFit/>
          </a:bodyPr>
          <a:lstStyle/>
          <a:p>
            <a:pPr marL="342900" indent="-342900" algn="just">
              <a:buFont typeface="Arial" panose="020B0604020202020204" pitchFamily="34" charset="0"/>
              <a:buChar char="•"/>
            </a:pPr>
            <a:r>
              <a:rPr lang="zh-CN" altLang="en-US" sz="2400" dirty="0">
                <a:cs typeface="+mn-ea"/>
                <a:sym typeface="+mn-lt"/>
              </a:rPr>
              <a:t>必须购买的强制险，针对造成他人损失风险。</a:t>
            </a:r>
          </a:p>
          <a:p>
            <a:pPr marL="342900" indent="-342900" algn="just">
              <a:buFont typeface="Arial" panose="020B0604020202020204" pitchFamily="34" charset="0"/>
              <a:buChar char="•"/>
            </a:pPr>
            <a:r>
              <a:rPr lang="zh-CN" altLang="en-US" sz="2400" dirty="0">
                <a:cs typeface="+mn-ea"/>
                <a:sym typeface="+mn-lt"/>
              </a:rPr>
              <a:t>被保险人和本车人员发生的伤害不在交强险赔偿之列。</a:t>
            </a:r>
          </a:p>
        </p:txBody>
      </p:sp>
      <p:cxnSp>
        <p:nvCxnSpPr>
          <p:cNvPr id="7" name="直接连接符 6">
            <a:extLst>
              <a:ext uri="{FF2B5EF4-FFF2-40B4-BE49-F238E27FC236}">
                <a16:creationId xmlns:a16="http://schemas.microsoft.com/office/drawing/2014/main" xmlns="" id="{95C562A2-0078-4EA5-B70D-563E3CC5C99B}"/>
              </a:ext>
            </a:extLst>
          </p:cNvPr>
          <p:cNvCxnSpPr>
            <a:cxnSpLocks/>
          </p:cNvCxnSpPr>
          <p:nvPr/>
        </p:nvCxnSpPr>
        <p:spPr>
          <a:xfrm>
            <a:off x="1055688" y="4228467"/>
            <a:ext cx="7315426" cy="0"/>
          </a:xfrm>
          <a:prstGeom prst="line">
            <a:avLst/>
          </a:prstGeom>
          <a:ln w="19050">
            <a:solidFill>
              <a:schemeClr val="bg1">
                <a:alpha val="77000"/>
              </a:schemeClr>
            </a:solidFill>
          </a:ln>
        </p:spPr>
        <p:style>
          <a:lnRef idx="1">
            <a:schemeClr val="accent1"/>
          </a:lnRef>
          <a:fillRef idx="0">
            <a:schemeClr val="accent1"/>
          </a:fillRef>
          <a:effectRef idx="0">
            <a:schemeClr val="accent1"/>
          </a:effectRef>
          <a:fontRef idx="minor">
            <a:schemeClr val="tx1"/>
          </a:fontRef>
        </p:style>
      </p:cxnSp>
      <p:pic>
        <p:nvPicPr>
          <p:cNvPr id="26" name="图片 25">
            <a:extLst>
              <a:ext uri="{FF2B5EF4-FFF2-40B4-BE49-F238E27FC236}">
                <a16:creationId xmlns:a16="http://schemas.microsoft.com/office/drawing/2014/main" xmlns="" id="{76FB869E-8A02-4A9C-8A5D-5248A3348D4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2433" y="419527"/>
            <a:ext cx="5788330" cy="5788330"/>
          </a:xfrm>
          <a:prstGeom prst="rect">
            <a:avLst/>
          </a:prstGeom>
        </p:spPr>
      </p:pic>
      <p:cxnSp>
        <p:nvCxnSpPr>
          <p:cNvPr id="14" name="直接连接符 13">
            <a:extLst>
              <a:ext uri="{FF2B5EF4-FFF2-40B4-BE49-F238E27FC236}">
                <a16:creationId xmlns:a16="http://schemas.microsoft.com/office/drawing/2014/main" xmlns="" id="{1F98AAC5-2450-4066-9EAA-802681912083}"/>
              </a:ext>
            </a:extLst>
          </p:cNvPr>
          <p:cNvCxnSpPr>
            <a:cxnSpLocks/>
          </p:cNvCxnSpPr>
          <p:nvPr/>
        </p:nvCxnSpPr>
        <p:spPr>
          <a:xfrm>
            <a:off x="0" y="1145384"/>
            <a:ext cx="12192000" cy="0"/>
          </a:xfrm>
          <a:prstGeom prst="line">
            <a:avLst/>
          </a:prstGeom>
          <a:ln w="3175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4488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114427C2-9A24-4577-AA5F-DA23631C6856}"/>
              </a:ext>
            </a:extLst>
          </p:cNvPr>
          <p:cNvSpPr txBox="1"/>
          <p:nvPr/>
        </p:nvSpPr>
        <p:spPr>
          <a:xfrm>
            <a:off x="379174" y="432629"/>
            <a:ext cx="3493264" cy="707886"/>
          </a:xfrm>
          <a:prstGeom prst="rect">
            <a:avLst/>
          </a:prstGeom>
          <a:noFill/>
        </p:spPr>
        <p:txBody>
          <a:bodyPr wrap="none" rtlCol="0">
            <a:spAutoFit/>
          </a:bodyPr>
          <a:lstStyle>
            <a:defPPr>
              <a:defRPr lang="zh-CN"/>
            </a:defPPr>
            <a:lvl1pPr>
              <a:defRPr sz="4000" spc="300">
                <a:solidFill>
                  <a:srgbClr val="FFC000"/>
                </a:solidFill>
                <a:cs typeface="+mn-ea"/>
              </a:defRPr>
            </a:lvl1pPr>
          </a:lstStyle>
          <a:p>
            <a:r>
              <a:rPr lang="zh-CN" altLang="en-US" dirty="0">
                <a:sym typeface="+mn-lt"/>
              </a:rPr>
              <a:t>第三者责任险</a:t>
            </a:r>
          </a:p>
        </p:txBody>
      </p:sp>
      <p:pic>
        <p:nvPicPr>
          <p:cNvPr id="13" name="图形 12" descr="V 形箭头 纯色填充">
            <a:extLst>
              <a:ext uri="{FF2B5EF4-FFF2-40B4-BE49-F238E27FC236}">
                <a16:creationId xmlns:a16="http://schemas.microsoft.com/office/drawing/2014/main" xmlns="" id="{2DAE7918-AEB1-455D-A379-8A5202B8869D}"/>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1005032" y="437497"/>
            <a:ext cx="707887" cy="707887"/>
          </a:xfrm>
          <a:prstGeom prst="rect">
            <a:avLst/>
          </a:prstGeom>
        </p:spPr>
      </p:pic>
      <p:sp>
        <p:nvSpPr>
          <p:cNvPr id="15" name="矩形: 圆角 14">
            <a:extLst>
              <a:ext uri="{FF2B5EF4-FFF2-40B4-BE49-F238E27FC236}">
                <a16:creationId xmlns:a16="http://schemas.microsoft.com/office/drawing/2014/main" xmlns="" id="{834A6BD1-1B73-47C0-8339-C979FC6F13C2}"/>
              </a:ext>
            </a:extLst>
          </p:cNvPr>
          <p:cNvSpPr/>
          <p:nvPr/>
        </p:nvSpPr>
        <p:spPr>
          <a:xfrm>
            <a:off x="1055688" y="2645006"/>
            <a:ext cx="10080624" cy="3040334"/>
          </a:xfrm>
          <a:prstGeom prst="roundRect">
            <a:avLst>
              <a:gd name="adj" fmla="val 2749"/>
            </a:avLst>
          </a:prstGeom>
          <a:solidFill>
            <a:schemeClr val="bg1">
              <a:alpha val="77000"/>
            </a:schemeClr>
          </a:solidFill>
          <a:ln>
            <a:noFill/>
          </a:ln>
          <a:effectLst>
            <a:outerShdw blurRad="317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 name="文本框 1">
            <a:extLst>
              <a:ext uri="{FF2B5EF4-FFF2-40B4-BE49-F238E27FC236}">
                <a16:creationId xmlns:a16="http://schemas.microsoft.com/office/drawing/2014/main" xmlns="" id="{10FACE3A-2B5F-4E85-8386-208D7365E746}"/>
              </a:ext>
            </a:extLst>
          </p:cNvPr>
          <p:cNvSpPr txBox="1"/>
          <p:nvPr/>
        </p:nvSpPr>
        <p:spPr>
          <a:xfrm>
            <a:off x="1338944" y="2860108"/>
            <a:ext cx="5649685" cy="1200329"/>
          </a:xfrm>
          <a:prstGeom prst="rect">
            <a:avLst/>
          </a:prstGeom>
          <a:noFill/>
        </p:spPr>
        <p:txBody>
          <a:bodyPr wrap="square" rtlCol="0">
            <a:spAutoFit/>
          </a:bodyPr>
          <a:lstStyle/>
          <a:p>
            <a:pPr algn="just"/>
            <a:r>
              <a:rPr lang="zh-CN" altLang="en-US" sz="2400" dirty="0">
                <a:cs typeface="+mn-ea"/>
                <a:sym typeface="+mn-lt"/>
              </a:rPr>
              <a:t>意外事故中，致使第三者遭受人身伤亡或财产直接损毁，依法应当由被保险人承担的经济责任，保险公司负责赔偿。</a:t>
            </a:r>
          </a:p>
        </p:txBody>
      </p:sp>
      <p:sp>
        <p:nvSpPr>
          <p:cNvPr id="10" name="文本框 9">
            <a:extLst>
              <a:ext uri="{FF2B5EF4-FFF2-40B4-BE49-F238E27FC236}">
                <a16:creationId xmlns:a16="http://schemas.microsoft.com/office/drawing/2014/main" xmlns="" id="{0F6ED76A-7101-4DD0-BDCF-E21F175631DA}"/>
              </a:ext>
            </a:extLst>
          </p:cNvPr>
          <p:cNvSpPr txBox="1"/>
          <p:nvPr/>
        </p:nvSpPr>
        <p:spPr>
          <a:xfrm>
            <a:off x="1338944" y="4378367"/>
            <a:ext cx="6735519" cy="1200329"/>
          </a:xfrm>
          <a:prstGeom prst="rect">
            <a:avLst/>
          </a:prstGeom>
          <a:noFill/>
        </p:spPr>
        <p:txBody>
          <a:bodyPr wrap="square" rtlCol="0">
            <a:spAutoFit/>
          </a:bodyPr>
          <a:lstStyle/>
          <a:p>
            <a:pPr marL="342900" indent="-342900" algn="just">
              <a:buFont typeface="Arial" panose="020B0604020202020204" pitchFamily="34" charset="0"/>
              <a:buChar char="•"/>
            </a:pPr>
            <a:r>
              <a:rPr lang="zh-CN" altLang="en-US" sz="2400" dirty="0">
                <a:cs typeface="+mn-ea"/>
                <a:sym typeface="+mn-lt"/>
              </a:rPr>
              <a:t>商业险主险，针对造成他人损失风险。</a:t>
            </a:r>
            <a:endParaRPr lang="en-US" altLang="zh-CN" sz="2400" dirty="0">
              <a:cs typeface="+mn-ea"/>
              <a:sym typeface="+mn-lt"/>
            </a:endParaRPr>
          </a:p>
          <a:p>
            <a:pPr marL="342900" indent="-342900" algn="just">
              <a:buFont typeface="Arial" panose="020B0604020202020204" pitchFamily="34" charset="0"/>
              <a:buChar char="•"/>
            </a:pPr>
            <a:r>
              <a:rPr lang="zh-CN" altLang="en-US" sz="2400" dirty="0">
                <a:cs typeface="+mn-ea"/>
                <a:sym typeface="+mn-lt"/>
              </a:rPr>
              <a:t>第三者责任险是交强险的补充险种，可提升赔偿金额。</a:t>
            </a:r>
          </a:p>
        </p:txBody>
      </p:sp>
      <p:cxnSp>
        <p:nvCxnSpPr>
          <p:cNvPr id="7" name="直接连接符 6">
            <a:extLst>
              <a:ext uri="{FF2B5EF4-FFF2-40B4-BE49-F238E27FC236}">
                <a16:creationId xmlns:a16="http://schemas.microsoft.com/office/drawing/2014/main" xmlns="" id="{95C562A2-0078-4EA5-B70D-563E3CC5C99B}"/>
              </a:ext>
            </a:extLst>
          </p:cNvPr>
          <p:cNvCxnSpPr>
            <a:cxnSpLocks/>
          </p:cNvCxnSpPr>
          <p:nvPr/>
        </p:nvCxnSpPr>
        <p:spPr>
          <a:xfrm>
            <a:off x="1055688" y="4228467"/>
            <a:ext cx="7315426" cy="0"/>
          </a:xfrm>
          <a:prstGeom prst="line">
            <a:avLst/>
          </a:prstGeom>
          <a:ln w="19050">
            <a:solidFill>
              <a:schemeClr val="bg1">
                <a:alpha val="77000"/>
              </a:schemeClr>
            </a:solidFill>
          </a:ln>
        </p:spPr>
        <p:style>
          <a:lnRef idx="1">
            <a:schemeClr val="accent1"/>
          </a:lnRef>
          <a:fillRef idx="0">
            <a:schemeClr val="accent1"/>
          </a:fillRef>
          <a:effectRef idx="0">
            <a:schemeClr val="accent1"/>
          </a:effectRef>
          <a:fontRef idx="minor">
            <a:schemeClr val="tx1"/>
          </a:fontRef>
        </p:style>
      </p:cxnSp>
      <p:pic>
        <p:nvPicPr>
          <p:cNvPr id="26" name="图片 25">
            <a:extLst>
              <a:ext uri="{FF2B5EF4-FFF2-40B4-BE49-F238E27FC236}">
                <a16:creationId xmlns:a16="http://schemas.microsoft.com/office/drawing/2014/main" xmlns="" id="{76FB869E-8A02-4A9C-8A5D-5248A3348D4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2433" y="419527"/>
            <a:ext cx="5788330" cy="5788330"/>
          </a:xfrm>
          <a:prstGeom prst="rect">
            <a:avLst/>
          </a:prstGeom>
        </p:spPr>
      </p:pic>
      <p:cxnSp>
        <p:nvCxnSpPr>
          <p:cNvPr id="14" name="直接连接符 13">
            <a:extLst>
              <a:ext uri="{FF2B5EF4-FFF2-40B4-BE49-F238E27FC236}">
                <a16:creationId xmlns:a16="http://schemas.microsoft.com/office/drawing/2014/main" xmlns="" id="{4E9F9898-837B-457B-B37A-29C196ED49AF}"/>
              </a:ext>
            </a:extLst>
          </p:cNvPr>
          <p:cNvCxnSpPr>
            <a:cxnSpLocks/>
          </p:cNvCxnSpPr>
          <p:nvPr/>
        </p:nvCxnSpPr>
        <p:spPr>
          <a:xfrm>
            <a:off x="0" y="1145384"/>
            <a:ext cx="12192000" cy="0"/>
          </a:xfrm>
          <a:prstGeom prst="line">
            <a:avLst/>
          </a:prstGeom>
          <a:ln w="3175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7954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v0ppttcq">
      <a:majorFont>
        <a:latin typeface="Arial" panose="020F0302020204030204"/>
        <a:ea typeface="微软雅黑"/>
        <a:cs typeface=""/>
      </a:majorFont>
      <a:minorFont>
        <a:latin typeface="Arial"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873</TotalTime>
  <Words>1522</Words>
  <Application>Microsoft Office PowerPoint</Application>
  <PresentationFormat>宽屏</PresentationFormat>
  <Paragraphs>136</Paragraphs>
  <Slides>22</Slides>
  <Notes>2</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22</vt:i4>
      </vt:variant>
    </vt:vector>
  </HeadingPairs>
  <TitlesOfParts>
    <vt:vector size="32" baseType="lpstr">
      <vt:lpstr>Meiryo</vt:lpstr>
      <vt:lpstr>等线</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153</cp:revision>
  <dcterms:created xsi:type="dcterms:W3CDTF">2022-08-13T10:26:09Z</dcterms:created>
  <dcterms:modified xsi:type="dcterms:W3CDTF">2022-10-26T01:07:19Z</dcterms:modified>
</cp:coreProperties>
</file>