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84" r:id="rId3"/>
    <p:sldId id="261" r:id="rId4"/>
    <p:sldId id="258" r:id="rId5"/>
    <p:sldId id="287" r:id="rId6"/>
    <p:sldId id="285" r:id="rId7"/>
    <p:sldId id="286" r:id="rId8"/>
    <p:sldId id="266" r:id="rId9"/>
    <p:sldId id="267" r:id="rId10"/>
    <p:sldId id="268" r:id="rId11"/>
    <p:sldId id="272" r:id="rId12"/>
    <p:sldId id="262" r:id="rId13"/>
    <p:sldId id="273" r:id="rId14"/>
    <p:sldId id="269" r:id="rId15"/>
    <p:sldId id="276" r:id="rId16"/>
    <p:sldId id="263" r:id="rId17"/>
    <p:sldId id="274" r:id="rId18"/>
    <p:sldId id="277" r:id="rId19"/>
    <p:sldId id="278" r:id="rId20"/>
    <p:sldId id="264" r:id="rId21"/>
    <p:sldId id="282" r:id="rId22"/>
    <p:sldId id="283" r:id="rId23"/>
    <p:sldId id="289" r:id="rId24"/>
    <p:sldId id="290" r:id="rId25"/>
    <p:sldId id="291" r:id="rId26"/>
    <p:sldId id="288" r:id="rId27"/>
    <p:sldId id="29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396C"/>
    <a:srgbClr val="D76739"/>
    <a:srgbClr val="416660"/>
    <a:srgbClr val="34524D"/>
    <a:srgbClr val="DDDBBD"/>
    <a:srgbClr val="0F2C5D"/>
    <a:srgbClr val="B7C8A5"/>
    <a:srgbClr val="F0D2AF"/>
    <a:srgbClr val="E8BD88"/>
    <a:srgbClr val="0B20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4" autoAdjust="0"/>
    <p:restoredTop sz="95317" autoAdjust="0"/>
  </p:normalViewPr>
  <p:slideViewPr>
    <p:cSldViewPr snapToGrid="0">
      <p:cViewPr varScale="1">
        <p:scale>
          <a:sx n="84" d="100"/>
          <a:sy n="84" d="100"/>
        </p:scale>
        <p:origin x="372" y="96"/>
      </p:cViewPr>
      <p:guideLst/>
    </p:cSldViewPr>
  </p:slideViewPr>
  <p:notesTextViewPr>
    <p:cViewPr>
      <p:scale>
        <a:sx n="1" d="1"/>
        <a:sy n="1" d="1"/>
      </p:scale>
      <p:origin x="0" y="0"/>
    </p:cViewPr>
  </p:notesTextViewPr>
  <p:sorterViewPr>
    <p:cViewPr>
      <p:scale>
        <a:sx n="75" d="100"/>
        <a:sy n="75" d="100"/>
      </p:scale>
      <p:origin x="0" y="-451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成交额</c:v>
                </c:pt>
              </c:strCache>
            </c:strRef>
          </c:tx>
          <c:spPr>
            <a:solidFill>
              <a:srgbClr val="13396C"/>
            </a:solidFill>
            <a:ln>
              <a:noFill/>
            </a:ln>
            <a:effectLst/>
          </c:spPr>
          <c:invertIfNegative val="0"/>
          <c:cat>
            <c:strRef>
              <c:f>Sheet1!$A$2:$A$5</c:f>
              <c:strCache>
                <c:ptCount val="4"/>
                <c:pt idx="0">
                  <c:v>2013</c:v>
                </c:pt>
                <c:pt idx="1">
                  <c:v>2014</c:v>
                </c:pt>
                <c:pt idx="2">
                  <c:v>2015</c:v>
                </c:pt>
                <c:pt idx="3">
                  <c:v>2016预测</c:v>
                </c:pt>
              </c:strCache>
            </c:strRef>
          </c:cat>
          <c:val>
            <c:numRef>
              <c:f>Sheet1!$B$2:$B$5</c:f>
              <c:numCache>
                <c:formatCode>General</c:formatCode>
                <c:ptCount val="4"/>
                <c:pt idx="0">
                  <c:v>1.1000000000000001</c:v>
                </c:pt>
                <c:pt idx="1">
                  <c:v>2.7</c:v>
                </c:pt>
                <c:pt idx="2">
                  <c:v>3.9</c:v>
                </c:pt>
                <c:pt idx="3">
                  <c:v>4.5</c:v>
                </c:pt>
              </c:numCache>
            </c:numRef>
          </c:val>
          <c:extLst xmlns:c16r2="http://schemas.microsoft.com/office/drawing/2015/06/chart">
            <c:ext xmlns:c16="http://schemas.microsoft.com/office/drawing/2014/chart" uri="{C3380CC4-5D6E-409C-BE32-E72D297353CC}">
              <c16:uniqueId val="{00000000-0AB0-4D7A-A419-9706D4F95B51}"/>
            </c:ext>
          </c:extLst>
        </c:ser>
        <c:ser>
          <c:idx val="1"/>
          <c:order val="1"/>
          <c:tx>
            <c:strRef>
              <c:f>Sheet1!$C$1</c:f>
              <c:strCache>
                <c:ptCount val="1"/>
                <c:pt idx="0">
                  <c:v>使用人数</c:v>
                </c:pt>
              </c:strCache>
            </c:strRef>
          </c:tx>
          <c:spPr>
            <a:solidFill>
              <a:srgbClr val="0070C0"/>
            </a:solidFill>
            <a:ln>
              <a:noFill/>
            </a:ln>
            <a:effectLst/>
          </c:spPr>
          <c:invertIfNegative val="0"/>
          <c:cat>
            <c:strRef>
              <c:f>Sheet1!$A$2:$A$5</c:f>
              <c:strCache>
                <c:ptCount val="4"/>
                <c:pt idx="0">
                  <c:v>2013</c:v>
                </c:pt>
                <c:pt idx="1">
                  <c:v>2014</c:v>
                </c:pt>
                <c:pt idx="2">
                  <c:v>2015</c:v>
                </c:pt>
                <c:pt idx="3">
                  <c:v>2016预测</c:v>
                </c:pt>
              </c:strCache>
            </c:strRef>
          </c:cat>
          <c:val>
            <c:numRef>
              <c:f>Sheet1!$C$2:$C$5</c:f>
              <c:numCache>
                <c:formatCode>General</c:formatCode>
                <c:ptCount val="4"/>
                <c:pt idx="0">
                  <c:v>1.6</c:v>
                </c:pt>
                <c:pt idx="1">
                  <c:v>2.2999999999999998</c:v>
                </c:pt>
                <c:pt idx="2">
                  <c:v>4.7</c:v>
                </c:pt>
                <c:pt idx="3">
                  <c:v>5</c:v>
                </c:pt>
              </c:numCache>
            </c:numRef>
          </c:val>
          <c:extLst xmlns:c16r2="http://schemas.microsoft.com/office/drawing/2015/06/chart">
            <c:ext xmlns:c16="http://schemas.microsoft.com/office/drawing/2014/chart" uri="{C3380CC4-5D6E-409C-BE32-E72D297353CC}">
              <c16:uniqueId val="{00000001-0AB0-4D7A-A419-9706D4F95B51}"/>
            </c:ext>
          </c:extLst>
        </c:ser>
        <c:ser>
          <c:idx val="2"/>
          <c:order val="2"/>
          <c:tx>
            <c:strRef>
              <c:f>Sheet1!$D$1</c:f>
              <c:strCache>
                <c:ptCount val="1"/>
                <c:pt idx="0">
                  <c:v>市场份额</c:v>
                </c:pt>
              </c:strCache>
            </c:strRef>
          </c:tx>
          <c:spPr>
            <a:solidFill>
              <a:srgbClr val="00B0F0"/>
            </a:solidFill>
            <a:ln>
              <a:noFill/>
            </a:ln>
            <a:effectLst/>
          </c:spPr>
          <c:invertIfNegative val="0"/>
          <c:cat>
            <c:strRef>
              <c:f>Sheet1!$A$2:$A$5</c:f>
              <c:strCache>
                <c:ptCount val="4"/>
                <c:pt idx="0">
                  <c:v>2013</c:v>
                </c:pt>
                <c:pt idx="1">
                  <c:v>2014</c:v>
                </c:pt>
                <c:pt idx="2">
                  <c:v>2015</c:v>
                </c:pt>
                <c:pt idx="3">
                  <c:v>2016预测</c:v>
                </c:pt>
              </c:strCache>
            </c:strRef>
          </c:cat>
          <c:val>
            <c:numRef>
              <c:f>Sheet1!$D$2:$D$5</c:f>
              <c:numCache>
                <c:formatCode>General</c:formatCode>
                <c:ptCount val="4"/>
                <c:pt idx="0">
                  <c:v>0.6</c:v>
                </c:pt>
                <c:pt idx="1">
                  <c:v>3.2</c:v>
                </c:pt>
                <c:pt idx="2">
                  <c:v>3.6</c:v>
                </c:pt>
                <c:pt idx="3">
                  <c:v>5.6</c:v>
                </c:pt>
              </c:numCache>
            </c:numRef>
          </c:val>
          <c:extLst xmlns:c16r2="http://schemas.microsoft.com/office/drawing/2015/06/chart">
            <c:ext xmlns:c16="http://schemas.microsoft.com/office/drawing/2014/chart" uri="{C3380CC4-5D6E-409C-BE32-E72D297353CC}">
              <c16:uniqueId val="{00000002-0AB0-4D7A-A419-9706D4F95B51}"/>
            </c:ext>
          </c:extLst>
        </c:ser>
        <c:dLbls>
          <c:showLegendKey val="0"/>
          <c:showVal val="0"/>
          <c:showCatName val="0"/>
          <c:showSerName val="0"/>
          <c:showPercent val="0"/>
          <c:showBubbleSize val="0"/>
        </c:dLbls>
        <c:gapWidth val="219"/>
        <c:overlap val="-27"/>
        <c:axId val="703649568"/>
        <c:axId val="714561024"/>
      </c:barChart>
      <c:catAx>
        <c:axId val="703649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微软雅黑" panose="020B0503020204020204" pitchFamily="34" charset="-122"/>
                <a:ea typeface="微软雅黑" panose="020B0503020204020204" pitchFamily="34" charset="-122"/>
                <a:cs typeface="+mn-cs"/>
              </a:defRPr>
            </a:pPr>
            <a:endParaRPr lang="en-US"/>
          </a:p>
        </c:txPr>
        <c:crossAx val="714561024"/>
        <c:crosses val="autoZero"/>
        <c:auto val="1"/>
        <c:lblAlgn val="ctr"/>
        <c:lblOffset val="100"/>
        <c:noMultiLvlLbl val="0"/>
      </c:catAx>
      <c:valAx>
        <c:axId val="714561024"/>
        <c:scaling>
          <c:orientation val="minMax"/>
        </c:scaling>
        <c:delete val="1"/>
        <c:axPos val="l"/>
        <c:numFmt formatCode="General" sourceLinked="1"/>
        <c:majorTickMark val="none"/>
        <c:minorTickMark val="none"/>
        <c:tickLblPos val="nextTo"/>
        <c:crossAx val="703649568"/>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人数占比</c:v>
                </c:pt>
              </c:strCache>
            </c:strRef>
          </c:tx>
          <c:dPt>
            <c:idx val="0"/>
            <c:bubble3D val="0"/>
            <c:spPr>
              <a:solidFill>
                <a:srgbClr val="13396C"/>
              </a:solidFill>
              <a:ln w="19050">
                <a:solidFill>
                  <a:schemeClr val="lt1"/>
                </a:solidFill>
              </a:ln>
              <a:effectLst/>
            </c:spPr>
            <c:extLst xmlns:c16r2="http://schemas.microsoft.com/office/drawing/2015/06/chart">
              <c:ext xmlns:c16="http://schemas.microsoft.com/office/drawing/2014/chart" uri="{C3380CC4-5D6E-409C-BE32-E72D297353CC}">
                <c16:uniqueId val="{00000001-EA8B-4F45-A2D3-FEF5824A695A}"/>
              </c:ext>
            </c:extLst>
          </c:dPt>
          <c:dPt>
            <c:idx val="1"/>
            <c:bubble3D val="0"/>
            <c:spPr>
              <a:solidFill>
                <a:srgbClr val="0070C0"/>
              </a:solidFill>
              <a:ln w="19050">
                <a:solidFill>
                  <a:schemeClr val="lt1"/>
                </a:solidFill>
              </a:ln>
              <a:effectLst/>
            </c:spPr>
            <c:extLst xmlns:c16r2="http://schemas.microsoft.com/office/drawing/2015/06/chart">
              <c:ext xmlns:c16="http://schemas.microsoft.com/office/drawing/2014/chart" uri="{C3380CC4-5D6E-409C-BE32-E72D297353CC}">
                <c16:uniqueId val="{00000003-EA8B-4F45-A2D3-FEF5824A695A}"/>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EA8B-4F45-A2D3-FEF5824A695A}"/>
              </c:ext>
            </c:extLst>
          </c:dPt>
          <c:dPt>
            <c:idx val="3"/>
            <c:bubble3D val="0"/>
            <c:spPr>
              <a:solidFill>
                <a:srgbClr val="00B0F0"/>
              </a:solidFill>
              <a:ln w="19050">
                <a:solidFill>
                  <a:schemeClr val="lt1"/>
                </a:solidFill>
              </a:ln>
              <a:effectLst/>
            </c:spPr>
            <c:extLst xmlns:c16r2="http://schemas.microsoft.com/office/drawing/2015/06/chart">
              <c:ext xmlns:c16="http://schemas.microsoft.com/office/drawing/2014/chart" uri="{C3380CC4-5D6E-409C-BE32-E72D297353CC}">
                <c16:uniqueId val="{00000007-EA8B-4F45-A2D3-FEF5824A695A}"/>
              </c:ext>
            </c:extLst>
          </c:dPt>
          <c:cat>
            <c:strRef>
              <c:f>Sheet1!$A$2:$A$5</c:f>
              <c:strCache>
                <c:ptCount val="4"/>
                <c:pt idx="0">
                  <c:v>手机</c:v>
                </c:pt>
                <c:pt idx="1">
                  <c:v>电视</c:v>
                </c:pt>
                <c:pt idx="2">
                  <c:v>PC</c:v>
                </c:pt>
                <c:pt idx="3">
                  <c:v>纸媒</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EA8B-4F45-A2D3-FEF5824A695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资金占比</c:v>
                </c:pt>
              </c:strCache>
            </c:strRef>
          </c:tx>
          <c:spPr>
            <a:ln>
              <a:noFill/>
            </a:ln>
          </c:spPr>
          <c:dPt>
            <c:idx val="0"/>
            <c:bubble3D val="0"/>
            <c:spPr>
              <a:solidFill>
                <a:srgbClr val="13396C"/>
              </a:solidFill>
              <a:ln w="19050">
                <a:noFill/>
              </a:ln>
              <a:effectLst/>
            </c:spPr>
            <c:extLst xmlns:c16r2="http://schemas.microsoft.com/office/drawing/2015/06/chart">
              <c:ext xmlns:c16="http://schemas.microsoft.com/office/drawing/2014/chart" uri="{C3380CC4-5D6E-409C-BE32-E72D297353CC}">
                <c16:uniqueId val="{00000001-A5D4-4BFC-A759-F1DA13C54AF7}"/>
              </c:ext>
            </c:extLst>
          </c:dPt>
          <c:dPt>
            <c:idx val="1"/>
            <c:bubble3D val="0"/>
            <c:spPr>
              <a:solidFill>
                <a:srgbClr val="0070C0"/>
              </a:solidFill>
              <a:ln w="19050">
                <a:noFill/>
              </a:ln>
              <a:effectLst/>
            </c:spPr>
            <c:extLst xmlns:c16r2="http://schemas.microsoft.com/office/drawing/2015/06/chart">
              <c:ext xmlns:c16="http://schemas.microsoft.com/office/drawing/2014/chart" uri="{C3380CC4-5D6E-409C-BE32-E72D297353CC}">
                <c16:uniqueId val="{00000003-A5D4-4BFC-A759-F1DA13C54AF7}"/>
              </c:ext>
            </c:extLst>
          </c:dPt>
          <c:dPt>
            <c:idx val="2"/>
            <c:bubble3D val="0"/>
            <c:spPr>
              <a:solidFill>
                <a:srgbClr val="00B0F0"/>
              </a:solidFill>
              <a:ln w="19050">
                <a:noFill/>
              </a:ln>
              <a:effectLst/>
            </c:spPr>
            <c:extLst xmlns:c16r2="http://schemas.microsoft.com/office/drawing/2015/06/chart">
              <c:ext xmlns:c16="http://schemas.microsoft.com/office/drawing/2014/chart" uri="{C3380CC4-5D6E-409C-BE32-E72D297353CC}">
                <c16:uniqueId val="{00000005-A5D4-4BFC-A759-F1DA13C54AF7}"/>
              </c:ext>
            </c:extLst>
          </c:dPt>
          <c:dPt>
            <c:idx val="3"/>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7-A5D4-4BFC-A759-F1DA13C54AF7}"/>
              </c:ext>
            </c:extLst>
          </c:dPt>
          <c:cat>
            <c:strRef>
              <c:f>Sheet1!$A$2:$A$5</c:f>
              <c:strCache>
                <c:ptCount val="4"/>
                <c:pt idx="0">
                  <c:v>技术开发</c:v>
                </c:pt>
                <c:pt idx="1">
                  <c:v>推广费用</c:v>
                </c:pt>
                <c:pt idx="2">
                  <c:v>设计费用</c:v>
                </c:pt>
                <c:pt idx="3">
                  <c:v>人力成本</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A5D4-4BFC-A759-F1DA13C54AF7}"/>
            </c:ext>
          </c:extLst>
        </c:ser>
        <c:dLbls>
          <c:showLegendKey val="0"/>
          <c:showVal val="0"/>
          <c:showCatName val="0"/>
          <c:showSerName val="0"/>
          <c:showPercent val="0"/>
          <c:showBubbleSize val="0"/>
          <c:showLeaderLines val="1"/>
        </c:dLbls>
        <c:firstSliceAng val="0"/>
        <c:holeSize val="67"/>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B3CA59-E96E-4A51-8407-0D042DA131F7}"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98EE382B-8317-4366-A4BB-7600F5F42648}">
      <dgm:prSet phldrT="[文本]" custT="1"/>
      <dgm:spPr>
        <a:solidFill>
          <a:srgbClr val="0070C0"/>
        </a:solidFill>
        <a:ln>
          <a:solidFill>
            <a:srgbClr val="13396C"/>
          </a:solidFill>
        </a:ln>
      </dgm:spPr>
      <dgm:t>
        <a:bodyPr/>
        <a:lstStyle/>
        <a:p>
          <a:endParaRPr lang="zh-CN" altLang="en-US" sz="1600" spc="110" baseline="0" dirty="0">
            <a:solidFill>
              <a:schemeClr val="bg1"/>
            </a:solidFill>
            <a:latin typeface="微软雅黑" panose="020B0503020204020204" pitchFamily="34" charset="-122"/>
            <a:ea typeface="微软雅黑" panose="020B0503020204020204" pitchFamily="34" charset="-122"/>
          </a:endParaRPr>
        </a:p>
      </dgm:t>
      <dgm:extLst/>
    </dgm:pt>
    <dgm:pt modelId="{6BC5BF06-F579-4C1B-9776-5B38DB06CEBB}" type="parTrans" cxnId="{86E85F7E-BE98-4BC5-B407-E6ADEA4C0CFF}">
      <dgm:prSet/>
      <dgm:spPr/>
      <dgm:t>
        <a:bodyPr/>
        <a:lstStyle/>
        <a:p>
          <a:endParaRPr lang="zh-CN" altLang="en-US" sz="1600"/>
        </a:p>
      </dgm:t>
    </dgm:pt>
    <dgm:pt modelId="{AAA36AE5-291E-481F-8411-D6DDAC6E7161}" type="sibTrans" cxnId="{86E85F7E-BE98-4BC5-B407-E6ADEA4C0CFF}">
      <dgm:prSet/>
      <dgm:spPr/>
      <dgm:t>
        <a:bodyPr/>
        <a:lstStyle/>
        <a:p>
          <a:endParaRPr lang="zh-CN" altLang="en-US" sz="1600"/>
        </a:p>
      </dgm:t>
    </dgm:pt>
    <dgm:pt modelId="{29F99EB4-91FB-46FF-A666-03EE11A36587}">
      <dgm:prSet phldrT="[文本]" custT="1"/>
      <dgm:spPr>
        <a:solidFill>
          <a:srgbClr val="13396C"/>
        </a:solidFill>
        <a:ln>
          <a:solidFill>
            <a:srgbClr val="13396C"/>
          </a:solidFill>
        </a:ln>
      </dgm:spPr>
      <dgm: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点击添加内容</a:t>
          </a:r>
        </a:p>
      </dgm:t>
      <dgm:extLst/>
    </dgm:pt>
    <dgm:pt modelId="{0B59B060-AF52-4715-AA95-A1A58440D725}" type="parTrans" cxnId="{B28EE93A-DE95-4EDC-9BE5-F86E9F15918C}">
      <dgm:prSet custT="1"/>
      <dgm:spPr>
        <a:ln>
          <a:solidFill>
            <a:srgbClr val="13396C"/>
          </a:solidFill>
        </a:ln>
      </dgm:spPr>
      <dgm:t>
        <a:bodyPr/>
        <a:lstStyle/>
        <a:p>
          <a:endParaRPr lang="zh-CN" altLang="en-US" sz="400"/>
        </a:p>
      </dgm:t>
    </dgm:pt>
    <dgm:pt modelId="{784E9937-0D44-42C9-8818-433CF683174F}" type="sibTrans" cxnId="{B28EE93A-DE95-4EDC-9BE5-F86E9F15918C}">
      <dgm:prSet/>
      <dgm:spPr/>
      <dgm:t>
        <a:bodyPr/>
        <a:lstStyle/>
        <a:p>
          <a:endParaRPr lang="zh-CN" altLang="en-US" sz="1600"/>
        </a:p>
      </dgm:t>
    </dgm:pt>
    <dgm:pt modelId="{9C61A653-1F6B-45BF-A3C8-8935D48D20F5}">
      <dgm:prSet phldrT="[文本]" custT="1"/>
      <dgm:spPr>
        <a:solidFill>
          <a:srgbClr val="13396C"/>
        </a:solidFill>
        <a:ln>
          <a:solidFill>
            <a:srgbClr val="13396C"/>
          </a:solidFill>
        </a:ln>
      </dgm:spPr>
      <dgm: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zh-CN" altLang="en-US" sz="1400" dirty="0">
            <a:solidFill>
              <a:schemeClr val="bg1"/>
            </a:solidFill>
          </a:endParaRPr>
        </a:p>
      </dgm:t>
      <dgm:extLst/>
    </dgm:pt>
    <dgm:pt modelId="{48A78859-7D60-41AA-B02A-01C804CCE7AF}" type="parTrans" cxnId="{7B2AB337-AC76-4A49-8B60-6FC5456B67F0}">
      <dgm:prSet custT="1"/>
      <dgm:spPr>
        <a:ln>
          <a:solidFill>
            <a:srgbClr val="13396C"/>
          </a:solidFill>
        </a:ln>
      </dgm:spPr>
      <dgm:t>
        <a:bodyPr/>
        <a:lstStyle/>
        <a:p>
          <a:endParaRPr lang="zh-CN" altLang="en-US" sz="400"/>
        </a:p>
      </dgm:t>
    </dgm:pt>
    <dgm:pt modelId="{FBFE4850-4CE5-4BD9-88B5-ACB2C18F9234}" type="sibTrans" cxnId="{7B2AB337-AC76-4A49-8B60-6FC5456B67F0}">
      <dgm:prSet/>
      <dgm:spPr/>
      <dgm:t>
        <a:bodyPr/>
        <a:lstStyle/>
        <a:p>
          <a:endParaRPr lang="zh-CN" altLang="en-US" sz="1600"/>
        </a:p>
      </dgm:t>
    </dgm:pt>
    <dgm:pt modelId="{CF4AB1CC-B8F6-4011-96FD-4F14992F9AC2}">
      <dgm:prSet phldrT="[文本]" custT="1"/>
      <dgm:spPr>
        <a:solidFill>
          <a:srgbClr val="13396C"/>
        </a:solidFill>
        <a:ln>
          <a:solidFill>
            <a:srgbClr val="13396C"/>
          </a:solidFill>
        </a:ln>
      </dgm:spPr>
      <dgm: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点击添加内容</a:t>
          </a:r>
        </a:p>
      </dgm:t>
      <dgm:extLst/>
    </dgm:pt>
    <dgm:pt modelId="{9BAAC82B-3A25-41EC-9D8A-6A3FAC8EDCDF}" type="parTrans" cxnId="{4C4AE677-86C1-47A8-A3D3-D6E4C35C32B3}">
      <dgm:prSet custT="1"/>
      <dgm:spPr>
        <a:ln>
          <a:solidFill>
            <a:srgbClr val="13396C"/>
          </a:solidFill>
        </a:ln>
      </dgm:spPr>
      <dgm:t>
        <a:bodyPr/>
        <a:lstStyle/>
        <a:p>
          <a:endParaRPr lang="zh-CN" altLang="en-US" sz="400"/>
        </a:p>
      </dgm:t>
    </dgm:pt>
    <dgm:pt modelId="{5A0141A7-B310-4652-8374-580F184DD519}" type="sibTrans" cxnId="{4C4AE677-86C1-47A8-A3D3-D6E4C35C32B3}">
      <dgm:prSet/>
      <dgm:spPr/>
      <dgm:t>
        <a:bodyPr/>
        <a:lstStyle/>
        <a:p>
          <a:endParaRPr lang="zh-CN" altLang="en-US" sz="1600"/>
        </a:p>
      </dgm:t>
    </dgm:pt>
    <dgm:pt modelId="{F90F45FB-24A2-4113-A5E0-063757EF8152}" type="pres">
      <dgm:prSet presAssocID="{9AB3CA59-E96E-4A51-8407-0D042DA131F7}" presName="Name0" presStyleCnt="0">
        <dgm:presLayoutVars>
          <dgm:chPref val="1"/>
          <dgm:dir/>
          <dgm:animOne val="branch"/>
          <dgm:animLvl val="lvl"/>
          <dgm:resizeHandles val="exact"/>
        </dgm:presLayoutVars>
      </dgm:prSet>
      <dgm:spPr/>
      <dgm:t>
        <a:bodyPr/>
        <a:lstStyle/>
        <a:p>
          <a:endParaRPr lang="zh-CN" altLang="en-US"/>
        </a:p>
      </dgm:t>
    </dgm:pt>
    <dgm:pt modelId="{FBAFF942-AF0D-4BA0-914A-98AE9A0B22ED}" type="pres">
      <dgm:prSet presAssocID="{98EE382B-8317-4366-A4BB-7600F5F42648}" presName="root1" presStyleCnt="0"/>
      <dgm:spPr/>
    </dgm:pt>
    <dgm:pt modelId="{FBA1D8E3-B212-40A4-9367-F5B80382E11F}" type="pres">
      <dgm:prSet presAssocID="{98EE382B-8317-4366-A4BB-7600F5F42648}" presName="LevelOneTextNode" presStyleLbl="node0" presStyleIdx="0" presStyleCnt="1">
        <dgm:presLayoutVars>
          <dgm:chPref val="3"/>
        </dgm:presLayoutVars>
      </dgm:prSet>
      <dgm:spPr/>
      <dgm:t>
        <a:bodyPr/>
        <a:lstStyle/>
        <a:p>
          <a:endParaRPr lang="zh-CN" altLang="en-US"/>
        </a:p>
      </dgm:t>
    </dgm:pt>
    <dgm:pt modelId="{4192E778-BDA4-44F2-ADC9-1101F3BB498D}" type="pres">
      <dgm:prSet presAssocID="{98EE382B-8317-4366-A4BB-7600F5F42648}" presName="level2hierChild" presStyleCnt="0"/>
      <dgm:spPr/>
    </dgm:pt>
    <dgm:pt modelId="{EFD6EA81-108C-4404-B3BE-DED838D72A94}" type="pres">
      <dgm:prSet presAssocID="{0B59B060-AF52-4715-AA95-A1A58440D725}" presName="conn2-1" presStyleLbl="parChTrans1D2" presStyleIdx="0" presStyleCnt="3"/>
      <dgm:spPr/>
      <dgm:t>
        <a:bodyPr/>
        <a:lstStyle/>
        <a:p>
          <a:endParaRPr lang="zh-CN" altLang="en-US"/>
        </a:p>
      </dgm:t>
    </dgm:pt>
    <dgm:pt modelId="{C1474064-A0C3-41AD-8B02-78360F534617}" type="pres">
      <dgm:prSet presAssocID="{0B59B060-AF52-4715-AA95-A1A58440D725}" presName="connTx" presStyleLbl="parChTrans1D2" presStyleIdx="0" presStyleCnt="3"/>
      <dgm:spPr/>
      <dgm:t>
        <a:bodyPr/>
        <a:lstStyle/>
        <a:p>
          <a:endParaRPr lang="zh-CN" altLang="en-US"/>
        </a:p>
      </dgm:t>
    </dgm:pt>
    <dgm:pt modelId="{852A1EDB-1D3E-4384-86AD-9BEA2AA673D9}" type="pres">
      <dgm:prSet presAssocID="{29F99EB4-91FB-46FF-A666-03EE11A36587}" presName="root2" presStyleCnt="0"/>
      <dgm:spPr/>
    </dgm:pt>
    <dgm:pt modelId="{DB573871-A674-4273-8830-F03050226792}" type="pres">
      <dgm:prSet presAssocID="{29F99EB4-91FB-46FF-A666-03EE11A36587}" presName="LevelTwoTextNode" presStyleLbl="node2" presStyleIdx="0" presStyleCnt="3">
        <dgm:presLayoutVars>
          <dgm:chPref val="3"/>
        </dgm:presLayoutVars>
      </dgm:prSet>
      <dgm:spPr/>
      <dgm:t>
        <a:bodyPr/>
        <a:lstStyle/>
        <a:p>
          <a:endParaRPr lang="zh-CN" altLang="en-US"/>
        </a:p>
      </dgm:t>
    </dgm:pt>
    <dgm:pt modelId="{A9F4509B-9C4E-4AE5-88F8-CBE322B26861}" type="pres">
      <dgm:prSet presAssocID="{29F99EB4-91FB-46FF-A666-03EE11A36587}" presName="level3hierChild" presStyleCnt="0"/>
      <dgm:spPr/>
    </dgm:pt>
    <dgm:pt modelId="{7A9A4601-A49B-4AC0-B106-F566AA2B3F7F}" type="pres">
      <dgm:prSet presAssocID="{48A78859-7D60-41AA-B02A-01C804CCE7AF}" presName="conn2-1" presStyleLbl="parChTrans1D2" presStyleIdx="1" presStyleCnt="3"/>
      <dgm:spPr/>
      <dgm:t>
        <a:bodyPr/>
        <a:lstStyle/>
        <a:p>
          <a:endParaRPr lang="zh-CN" altLang="en-US"/>
        </a:p>
      </dgm:t>
    </dgm:pt>
    <dgm:pt modelId="{0CA1DF54-A73F-4976-9AE8-34960E66F091}" type="pres">
      <dgm:prSet presAssocID="{48A78859-7D60-41AA-B02A-01C804CCE7AF}" presName="connTx" presStyleLbl="parChTrans1D2" presStyleIdx="1" presStyleCnt="3"/>
      <dgm:spPr/>
      <dgm:t>
        <a:bodyPr/>
        <a:lstStyle/>
        <a:p>
          <a:endParaRPr lang="zh-CN" altLang="en-US"/>
        </a:p>
      </dgm:t>
    </dgm:pt>
    <dgm:pt modelId="{A8D09188-D839-4132-8C5E-BCC87E93EE62}" type="pres">
      <dgm:prSet presAssocID="{9C61A653-1F6B-45BF-A3C8-8935D48D20F5}" presName="root2" presStyleCnt="0"/>
      <dgm:spPr/>
    </dgm:pt>
    <dgm:pt modelId="{8819E659-93F6-4A4C-9A75-2CB74E769F7A}" type="pres">
      <dgm:prSet presAssocID="{9C61A653-1F6B-45BF-A3C8-8935D48D20F5}" presName="LevelTwoTextNode" presStyleLbl="node2" presStyleIdx="1" presStyleCnt="3">
        <dgm:presLayoutVars>
          <dgm:chPref val="3"/>
        </dgm:presLayoutVars>
      </dgm:prSet>
      <dgm:spPr/>
      <dgm:t>
        <a:bodyPr/>
        <a:lstStyle/>
        <a:p>
          <a:endParaRPr lang="zh-CN" altLang="en-US"/>
        </a:p>
      </dgm:t>
    </dgm:pt>
    <dgm:pt modelId="{7F974027-6F88-4284-9A20-15496962C9C1}" type="pres">
      <dgm:prSet presAssocID="{9C61A653-1F6B-45BF-A3C8-8935D48D20F5}" presName="level3hierChild" presStyleCnt="0"/>
      <dgm:spPr/>
    </dgm:pt>
    <dgm:pt modelId="{402788B0-960A-4BD5-89ED-BF08D8DDE226}" type="pres">
      <dgm:prSet presAssocID="{9BAAC82B-3A25-41EC-9D8A-6A3FAC8EDCDF}" presName="conn2-1" presStyleLbl="parChTrans1D2" presStyleIdx="2" presStyleCnt="3"/>
      <dgm:spPr/>
      <dgm:t>
        <a:bodyPr/>
        <a:lstStyle/>
        <a:p>
          <a:endParaRPr lang="zh-CN" altLang="en-US"/>
        </a:p>
      </dgm:t>
    </dgm:pt>
    <dgm:pt modelId="{0F196CDD-0F77-4F1E-9BB2-BE2BE8E3C512}" type="pres">
      <dgm:prSet presAssocID="{9BAAC82B-3A25-41EC-9D8A-6A3FAC8EDCDF}" presName="connTx" presStyleLbl="parChTrans1D2" presStyleIdx="2" presStyleCnt="3"/>
      <dgm:spPr/>
      <dgm:t>
        <a:bodyPr/>
        <a:lstStyle/>
        <a:p>
          <a:endParaRPr lang="zh-CN" altLang="en-US"/>
        </a:p>
      </dgm:t>
    </dgm:pt>
    <dgm:pt modelId="{1D81258F-D55F-4AF3-8585-072C1525A24F}" type="pres">
      <dgm:prSet presAssocID="{CF4AB1CC-B8F6-4011-96FD-4F14992F9AC2}" presName="root2" presStyleCnt="0"/>
      <dgm:spPr/>
    </dgm:pt>
    <dgm:pt modelId="{DABAD4C4-0E3F-4F0D-92DA-1D069C1BE552}" type="pres">
      <dgm:prSet presAssocID="{CF4AB1CC-B8F6-4011-96FD-4F14992F9AC2}" presName="LevelTwoTextNode" presStyleLbl="node2" presStyleIdx="2" presStyleCnt="3">
        <dgm:presLayoutVars>
          <dgm:chPref val="3"/>
        </dgm:presLayoutVars>
      </dgm:prSet>
      <dgm:spPr/>
      <dgm:t>
        <a:bodyPr/>
        <a:lstStyle/>
        <a:p>
          <a:endParaRPr lang="zh-CN" altLang="en-US"/>
        </a:p>
      </dgm:t>
    </dgm:pt>
    <dgm:pt modelId="{756196BE-650E-4A6D-AF9D-FCEC08C71CBF}" type="pres">
      <dgm:prSet presAssocID="{CF4AB1CC-B8F6-4011-96FD-4F14992F9AC2}" presName="level3hierChild" presStyleCnt="0"/>
      <dgm:spPr/>
    </dgm:pt>
  </dgm:ptLst>
  <dgm:cxnLst>
    <dgm:cxn modelId="{AA549F38-A3D7-4CEB-B36A-0B2C47439F37}" type="presOf" srcId="{29F99EB4-91FB-46FF-A666-03EE11A36587}" destId="{DB573871-A674-4273-8830-F03050226792}" srcOrd="0" destOrd="0" presId="urn:microsoft.com/office/officeart/2008/layout/HorizontalMultiLevelHierarchy"/>
    <dgm:cxn modelId="{4D8393B0-ED00-4AB6-9B7B-834A993CD64E}" type="presOf" srcId="{98EE382B-8317-4366-A4BB-7600F5F42648}" destId="{FBA1D8E3-B212-40A4-9367-F5B80382E11F}" srcOrd="0" destOrd="0" presId="urn:microsoft.com/office/officeart/2008/layout/HorizontalMultiLevelHierarchy"/>
    <dgm:cxn modelId="{86E85F7E-BE98-4BC5-B407-E6ADEA4C0CFF}" srcId="{9AB3CA59-E96E-4A51-8407-0D042DA131F7}" destId="{98EE382B-8317-4366-A4BB-7600F5F42648}" srcOrd="0" destOrd="0" parTransId="{6BC5BF06-F579-4C1B-9776-5B38DB06CEBB}" sibTransId="{AAA36AE5-291E-481F-8411-D6DDAC6E7161}"/>
    <dgm:cxn modelId="{C0E10EC8-8D06-4EAD-833D-08B9FB711C83}" type="presOf" srcId="{9AB3CA59-E96E-4A51-8407-0D042DA131F7}" destId="{F90F45FB-24A2-4113-A5E0-063757EF8152}" srcOrd="0" destOrd="0" presId="urn:microsoft.com/office/officeart/2008/layout/HorizontalMultiLevelHierarchy"/>
    <dgm:cxn modelId="{9A3631E5-B1A9-4C9C-ACC5-5DC41B80A48B}" type="presOf" srcId="{9BAAC82B-3A25-41EC-9D8A-6A3FAC8EDCDF}" destId="{0F196CDD-0F77-4F1E-9BB2-BE2BE8E3C512}" srcOrd="1" destOrd="0" presId="urn:microsoft.com/office/officeart/2008/layout/HorizontalMultiLevelHierarchy"/>
    <dgm:cxn modelId="{B28EE93A-DE95-4EDC-9BE5-F86E9F15918C}" srcId="{98EE382B-8317-4366-A4BB-7600F5F42648}" destId="{29F99EB4-91FB-46FF-A666-03EE11A36587}" srcOrd="0" destOrd="0" parTransId="{0B59B060-AF52-4715-AA95-A1A58440D725}" sibTransId="{784E9937-0D44-42C9-8818-433CF683174F}"/>
    <dgm:cxn modelId="{3FCF64CE-BCDA-4BFF-800E-F1C2FB4D2A1F}" type="presOf" srcId="{0B59B060-AF52-4715-AA95-A1A58440D725}" destId="{EFD6EA81-108C-4404-B3BE-DED838D72A94}" srcOrd="0" destOrd="0" presId="urn:microsoft.com/office/officeart/2008/layout/HorizontalMultiLevelHierarchy"/>
    <dgm:cxn modelId="{D31584B2-E757-4825-B33E-B5D9A1BE00B0}" type="presOf" srcId="{48A78859-7D60-41AA-B02A-01C804CCE7AF}" destId="{7A9A4601-A49B-4AC0-B106-F566AA2B3F7F}" srcOrd="0" destOrd="0" presId="urn:microsoft.com/office/officeart/2008/layout/HorizontalMultiLevelHierarchy"/>
    <dgm:cxn modelId="{3BDC9506-DF99-4719-A9D4-4B95817D9F38}" type="presOf" srcId="{9BAAC82B-3A25-41EC-9D8A-6A3FAC8EDCDF}" destId="{402788B0-960A-4BD5-89ED-BF08D8DDE226}" srcOrd="0" destOrd="0" presId="urn:microsoft.com/office/officeart/2008/layout/HorizontalMultiLevelHierarchy"/>
    <dgm:cxn modelId="{CADB67F6-4C41-4B09-9C2C-D70CB05232AB}" type="presOf" srcId="{9C61A653-1F6B-45BF-A3C8-8935D48D20F5}" destId="{8819E659-93F6-4A4C-9A75-2CB74E769F7A}" srcOrd="0" destOrd="0" presId="urn:microsoft.com/office/officeart/2008/layout/HorizontalMultiLevelHierarchy"/>
    <dgm:cxn modelId="{F5790869-FB04-432D-868D-E76D1587C345}" type="presOf" srcId="{0B59B060-AF52-4715-AA95-A1A58440D725}" destId="{C1474064-A0C3-41AD-8B02-78360F534617}" srcOrd="1" destOrd="0" presId="urn:microsoft.com/office/officeart/2008/layout/HorizontalMultiLevelHierarchy"/>
    <dgm:cxn modelId="{4C4AE677-86C1-47A8-A3D3-D6E4C35C32B3}" srcId="{98EE382B-8317-4366-A4BB-7600F5F42648}" destId="{CF4AB1CC-B8F6-4011-96FD-4F14992F9AC2}" srcOrd="2" destOrd="0" parTransId="{9BAAC82B-3A25-41EC-9D8A-6A3FAC8EDCDF}" sibTransId="{5A0141A7-B310-4652-8374-580F184DD519}"/>
    <dgm:cxn modelId="{415BA5DD-9182-46DB-9488-98161A9CC3C2}" type="presOf" srcId="{48A78859-7D60-41AA-B02A-01C804CCE7AF}" destId="{0CA1DF54-A73F-4976-9AE8-34960E66F091}" srcOrd="1" destOrd="0" presId="urn:microsoft.com/office/officeart/2008/layout/HorizontalMultiLevelHierarchy"/>
    <dgm:cxn modelId="{7B2AB337-AC76-4A49-8B60-6FC5456B67F0}" srcId="{98EE382B-8317-4366-A4BB-7600F5F42648}" destId="{9C61A653-1F6B-45BF-A3C8-8935D48D20F5}" srcOrd="1" destOrd="0" parTransId="{48A78859-7D60-41AA-B02A-01C804CCE7AF}" sibTransId="{FBFE4850-4CE5-4BD9-88B5-ACB2C18F9234}"/>
    <dgm:cxn modelId="{EE8CA1A0-639F-4212-AE57-B4930DD062FD}" type="presOf" srcId="{CF4AB1CC-B8F6-4011-96FD-4F14992F9AC2}" destId="{DABAD4C4-0E3F-4F0D-92DA-1D069C1BE552}" srcOrd="0" destOrd="0" presId="urn:microsoft.com/office/officeart/2008/layout/HorizontalMultiLevelHierarchy"/>
    <dgm:cxn modelId="{1FCE574F-DEBC-4BF5-B727-2DF3B9356EFE}" type="presParOf" srcId="{F90F45FB-24A2-4113-A5E0-063757EF8152}" destId="{FBAFF942-AF0D-4BA0-914A-98AE9A0B22ED}" srcOrd="0" destOrd="0" presId="urn:microsoft.com/office/officeart/2008/layout/HorizontalMultiLevelHierarchy"/>
    <dgm:cxn modelId="{EB95C258-D255-4EA5-AC40-69BFBECC13AE}" type="presParOf" srcId="{FBAFF942-AF0D-4BA0-914A-98AE9A0B22ED}" destId="{FBA1D8E3-B212-40A4-9367-F5B80382E11F}" srcOrd="0" destOrd="0" presId="urn:microsoft.com/office/officeart/2008/layout/HorizontalMultiLevelHierarchy"/>
    <dgm:cxn modelId="{8381319B-2462-4373-8246-9F946D07A4B6}" type="presParOf" srcId="{FBAFF942-AF0D-4BA0-914A-98AE9A0B22ED}" destId="{4192E778-BDA4-44F2-ADC9-1101F3BB498D}" srcOrd="1" destOrd="0" presId="urn:microsoft.com/office/officeart/2008/layout/HorizontalMultiLevelHierarchy"/>
    <dgm:cxn modelId="{ABF5D80E-78F4-4A9C-B700-6EA0A523672C}" type="presParOf" srcId="{4192E778-BDA4-44F2-ADC9-1101F3BB498D}" destId="{EFD6EA81-108C-4404-B3BE-DED838D72A94}" srcOrd="0" destOrd="0" presId="urn:microsoft.com/office/officeart/2008/layout/HorizontalMultiLevelHierarchy"/>
    <dgm:cxn modelId="{43ED775C-8760-4C7C-AD11-1A739C7D74C9}" type="presParOf" srcId="{EFD6EA81-108C-4404-B3BE-DED838D72A94}" destId="{C1474064-A0C3-41AD-8B02-78360F534617}" srcOrd="0" destOrd="0" presId="urn:microsoft.com/office/officeart/2008/layout/HorizontalMultiLevelHierarchy"/>
    <dgm:cxn modelId="{BA074C76-BC44-4B98-95CB-745FF63F7F9D}" type="presParOf" srcId="{4192E778-BDA4-44F2-ADC9-1101F3BB498D}" destId="{852A1EDB-1D3E-4384-86AD-9BEA2AA673D9}" srcOrd="1" destOrd="0" presId="urn:microsoft.com/office/officeart/2008/layout/HorizontalMultiLevelHierarchy"/>
    <dgm:cxn modelId="{1D3A7AC1-E4FB-4C71-8A59-894828F54073}" type="presParOf" srcId="{852A1EDB-1D3E-4384-86AD-9BEA2AA673D9}" destId="{DB573871-A674-4273-8830-F03050226792}" srcOrd="0" destOrd="0" presId="urn:microsoft.com/office/officeart/2008/layout/HorizontalMultiLevelHierarchy"/>
    <dgm:cxn modelId="{03EBC34A-E35D-49D5-B192-2CE1491F27A0}" type="presParOf" srcId="{852A1EDB-1D3E-4384-86AD-9BEA2AA673D9}" destId="{A9F4509B-9C4E-4AE5-88F8-CBE322B26861}" srcOrd="1" destOrd="0" presId="urn:microsoft.com/office/officeart/2008/layout/HorizontalMultiLevelHierarchy"/>
    <dgm:cxn modelId="{D6766232-9A09-4369-879A-20E062FBA953}" type="presParOf" srcId="{4192E778-BDA4-44F2-ADC9-1101F3BB498D}" destId="{7A9A4601-A49B-4AC0-B106-F566AA2B3F7F}" srcOrd="2" destOrd="0" presId="urn:microsoft.com/office/officeart/2008/layout/HorizontalMultiLevelHierarchy"/>
    <dgm:cxn modelId="{5632F36F-C635-419B-A974-6678E40920D0}" type="presParOf" srcId="{7A9A4601-A49B-4AC0-B106-F566AA2B3F7F}" destId="{0CA1DF54-A73F-4976-9AE8-34960E66F091}" srcOrd="0" destOrd="0" presId="urn:microsoft.com/office/officeart/2008/layout/HorizontalMultiLevelHierarchy"/>
    <dgm:cxn modelId="{7FA35256-6B01-445E-9B10-C6276C3C200A}" type="presParOf" srcId="{4192E778-BDA4-44F2-ADC9-1101F3BB498D}" destId="{A8D09188-D839-4132-8C5E-BCC87E93EE62}" srcOrd="3" destOrd="0" presId="urn:microsoft.com/office/officeart/2008/layout/HorizontalMultiLevelHierarchy"/>
    <dgm:cxn modelId="{9E3471FB-A284-470C-AEC5-440C8A593F52}" type="presParOf" srcId="{A8D09188-D839-4132-8C5E-BCC87E93EE62}" destId="{8819E659-93F6-4A4C-9A75-2CB74E769F7A}" srcOrd="0" destOrd="0" presId="urn:microsoft.com/office/officeart/2008/layout/HorizontalMultiLevelHierarchy"/>
    <dgm:cxn modelId="{7A64EB58-CDCF-472E-B9EC-12CF7D88BD16}" type="presParOf" srcId="{A8D09188-D839-4132-8C5E-BCC87E93EE62}" destId="{7F974027-6F88-4284-9A20-15496962C9C1}" srcOrd="1" destOrd="0" presId="urn:microsoft.com/office/officeart/2008/layout/HorizontalMultiLevelHierarchy"/>
    <dgm:cxn modelId="{7ED405F7-86AE-44AC-AA42-3F22631100FF}" type="presParOf" srcId="{4192E778-BDA4-44F2-ADC9-1101F3BB498D}" destId="{402788B0-960A-4BD5-89ED-BF08D8DDE226}" srcOrd="4" destOrd="0" presId="urn:microsoft.com/office/officeart/2008/layout/HorizontalMultiLevelHierarchy"/>
    <dgm:cxn modelId="{EC7FF19C-AC13-4306-A862-029335700A1B}" type="presParOf" srcId="{402788B0-960A-4BD5-89ED-BF08D8DDE226}" destId="{0F196CDD-0F77-4F1E-9BB2-BE2BE8E3C512}" srcOrd="0" destOrd="0" presId="urn:microsoft.com/office/officeart/2008/layout/HorizontalMultiLevelHierarchy"/>
    <dgm:cxn modelId="{AAB00099-DF47-48FA-89AD-029C34E4DDF7}" type="presParOf" srcId="{4192E778-BDA4-44F2-ADC9-1101F3BB498D}" destId="{1D81258F-D55F-4AF3-8585-072C1525A24F}" srcOrd="5" destOrd="0" presId="urn:microsoft.com/office/officeart/2008/layout/HorizontalMultiLevelHierarchy"/>
    <dgm:cxn modelId="{668FD1CD-60B7-4FB6-9C11-D1F1D3901EDA}" type="presParOf" srcId="{1D81258F-D55F-4AF3-8585-072C1525A24F}" destId="{DABAD4C4-0E3F-4F0D-92DA-1D069C1BE552}" srcOrd="0" destOrd="0" presId="urn:microsoft.com/office/officeart/2008/layout/HorizontalMultiLevelHierarchy"/>
    <dgm:cxn modelId="{6299D95F-C874-464D-AEA3-3075FC00ADB2}" type="presParOf" srcId="{1D81258F-D55F-4AF3-8585-072C1525A24F}" destId="{756196BE-650E-4A6D-AF9D-FCEC08C71CB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2788B0-960A-4BD5-89ED-BF08D8DDE226}">
      <dsp:nvSpPr>
        <dsp:cNvPr id="0" name=""/>
        <dsp:cNvSpPr/>
      </dsp:nvSpPr>
      <dsp:spPr>
        <a:xfrm>
          <a:off x="1846669" y="1960038"/>
          <a:ext cx="488598" cy="931018"/>
        </a:xfrm>
        <a:custGeom>
          <a:avLst/>
          <a:gdLst/>
          <a:ahLst/>
          <a:cxnLst/>
          <a:rect l="0" t="0" r="0" b="0"/>
          <a:pathLst>
            <a:path>
              <a:moveTo>
                <a:pt x="0" y="0"/>
              </a:moveTo>
              <a:lnTo>
                <a:pt x="244299" y="0"/>
              </a:lnTo>
              <a:lnTo>
                <a:pt x="244299" y="931018"/>
              </a:lnTo>
              <a:lnTo>
                <a:pt x="488598" y="931018"/>
              </a:lnTo>
            </a:path>
          </a:pathLst>
        </a:custGeom>
        <a:noFill/>
        <a:ln w="12700" cap="flat" cmpd="sng" algn="ctr">
          <a:solidFill>
            <a:srgbClr val="13396C"/>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2064683" y="2399261"/>
        <a:ext cx="52571" cy="52571"/>
      </dsp:txXfrm>
    </dsp:sp>
    <dsp:sp modelId="{7A9A4601-A49B-4AC0-B106-F566AA2B3F7F}">
      <dsp:nvSpPr>
        <dsp:cNvPr id="0" name=""/>
        <dsp:cNvSpPr/>
      </dsp:nvSpPr>
      <dsp:spPr>
        <a:xfrm>
          <a:off x="1846669" y="1914317"/>
          <a:ext cx="488598" cy="91440"/>
        </a:xfrm>
        <a:custGeom>
          <a:avLst/>
          <a:gdLst/>
          <a:ahLst/>
          <a:cxnLst/>
          <a:rect l="0" t="0" r="0" b="0"/>
          <a:pathLst>
            <a:path>
              <a:moveTo>
                <a:pt x="0" y="45720"/>
              </a:moveTo>
              <a:lnTo>
                <a:pt x="488598" y="45720"/>
              </a:lnTo>
            </a:path>
          </a:pathLst>
        </a:custGeom>
        <a:noFill/>
        <a:ln w="12700" cap="flat" cmpd="sng" algn="ctr">
          <a:solidFill>
            <a:srgbClr val="13396C"/>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2078754" y="1947823"/>
        <a:ext cx="24429" cy="24429"/>
      </dsp:txXfrm>
    </dsp:sp>
    <dsp:sp modelId="{EFD6EA81-108C-4404-B3BE-DED838D72A94}">
      <dsp:nvSpPr>
        <dsp:cNvPr id="0" name=""/>
        <dsp:cNvSpPr/>
      </dsp:nvSpPr>
      <dsp:spPr>
        <a:xfrm>
          <a:off x="1846669" y="1029019"/>
          <a:ext cx="488598" cy="931018"/>
        </a:xfrm>
        <a:custGeom>
          <a:avLst/>
          <a:gdLst/>
          <a:ahLst/>
          <a:cxnLst/>
          <a:rect l="0" t="0" r="0" b="0"/>
          <a:pathLst>
            <a:path>
              <a:moveTo>
                <a:pt x="0" y="931018"/>
              </a:moveTo>
              <a:lnTo>
                <a:pt x="244299" y="931018"/>
              </a:lnTo>
              <a:lnTo>
                <a:pt x="244299" y="0"/>
              </a:lnTo>
              <a:lnTo>
                <a:pt x="488598" y="0"/>
              </a:lnTo>
            </a:path>
          </a:pathLst>
        </a:custGeom>
        <a:noFill/>
        <a:ln w="12700" cap="flat" cmpd="sng" algn="ctr">
          <a:solidFill>
            <a:srgbClr val="13396C"/>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2064683" y="1468243"/>
        <a:ext cx="52571" cy="52571"/>
      </dsp:txXfrm>
    </dsp:sp>
    <dsp:sp modelId="{FBA1D8E3-B212-40A4-9367-F5B80382E11F}">
      <dsp:nvSpPr>
        <dsp:cNvPr id="0" name=""/>
        <dsp:cNvSpPr/>
      </dsp:nvSpPr>
      <dsp:spPr>
        <a:xfrm rot="16200000">
          <a:off x="-485775" y="1587630"/>
          <a:ext cx="3920076" cy="744814"/>
        </a:xfrm>
        <a:prstGeom prst="rect">
          <a:avLst/>
        </a:prstGeom>
        <a:solidFill>
          <a:srgbClr val="0070C0"/>
        </a:solidFill>
        <a:ln w="12700" cap="flat" cmpd="sng" algn="ctr">
          <a:solidFill>
            <a:srgbClr val="1339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spc="110" baseline="0" dirty="0">
            <a:solidFill>
              <a:schemeClr val="bg1"/>
            </a:solidFill>
            <a:latin typeface="微软雅黑" panose="020B0503020204020204" pitchFamily="34" charset="-122"/>
            <a:ea typeface="微软雅黑" panose="020B0503020204020204" pitchFamily="34" charset="-122"/>
          </a:endParaRPr>
        </a:p>
      </dsp:txBody>
      <dsp:txXfrm>
        <a:off x="-485775" y="1587630"/>
        <a:ext cx="3920076" cy="744814"/>
      </dsp:txXfrm>
    </dsp:sp>
    <dsp:sp modelId="{DB573871-A674-4273-8830-F03050226792}">
      <dsp:nvSpPr>
        <dsp:cNvPr id="0" name=""/>
        <dsp:cNvSpPr/>
      </dsp:nvSpPr>
      <dsp:spPr>
        <a:xfrm>
          <a:off x="2335268" y="656612"/>
          <a:ext cx="2442991" cy="744814"/>
        </a:xfrm>
        <a:prstGeom prst="rect">
          <a:avLst/>
        </a:prstGeom>
        <a:solidFill>
          <a:srgbClr val="13396C"/>
        </a:solidFill>
        <a:ln w="12700" cap="flat" cmpd="sng" algn="ctr">
          <a:solidFill>
            <a:srgbClr val="1339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a:solidFill>
                <a:schemeClr val="bg1"/>
              </a:solidFill>
              <a:latin typeface="微软雅黑" panose="020B0503020204020204" pitchFamily="34" charset="-122"/>
              <a:ea typeface="微软雅黑" panose="020B0503020204020204" pitchFamily="34" charset="-122"/>
            </a:rPr>
            <a:t>点击添加内容</a:t>
          </a:r>
        </a:p>
      </dsp:txBody>
      <dsp:txXfrm>
        <a:off x="2335268" y="656612"/>
        <a:ext cx="2442991" cy="744814"/>
      </dsp:txXfrm>
    </dsp:sp>
    <dsp:sp modelId="{8819E659-93F6-4A4C-9A75-2CB74E769F7A}">
      <dsp:nvSpPr>
        <dsp:cNvPr id="0" name=""/>
        <dsp:cNvSpPr/>
      </dsp:nvSpPr>
      <dsp:spPr>
        <a:xfrm>
          <a:off x="2335268" y="1587630"/>
          <a:ext cx="2442991" cy="744814"/>
        </a:xfrm>
        <a:prstGeom prst="rect">
          <a:avLst/>
        </a:prstGeom>
        <a:solidFill>
          <a:srgbClr val="13396C"/>
        </a:solidFill>
        <a:ln w="12700" cap="flat" cmpd="sng" algn="ctr">
          <a:solidFill>
            <a:srgbClr val="1339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400" kern="1200" dirty="0">
            <a:solidFill>
              <a:schemeClr val="bg1"/>
            </a:solidFill>
          </a:endParaRPr>
        </a:p>
      </dsp:txBody>
      <dsp:txXfrm>
        <a:off x="2335268" y="1587630"/>
        <a:ext cx="2442991" cy="744814"/>
      </dsp:txXfrm>
    </dsp:sp>
    <dsp:sp modelId="{DABAD4C4-0E3F-4F0D-92DA-1D069C1BE552}">
      <dsp:nvSpPr>
        <dsp:cNvPr id="0" name=""/>
        <dsp:cNvSpPr/>
      </dsp:nvSpPr>
      <dsp:spPr>
        <a:xfrm>
          <a:off x="2335268" y="2518648"/>
          <a:ext cx="2442991" cy="744814"/>
        </a:xfrm>
        <a:prstGeom prst="rect">
          <a:avLst/>
        </a:prstGeom>
        <a:solidFill>
          <a:srgbClr val="13396C"/>
        </a:solidFill>
        <a:ln w="12700" cap="flat" cmpd="sng" algn="ctr">
          <a:solidFill>
            <a:srgbClr val="1339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a:solidFill>
                <a:schemeClr val="bg1"/>
              </a:solidFill>
              <a:latin typeface="微软雅黑" panose="020B0503020204020204" pitchFamily="34" charset="-122"/>
              <a:ea typeface="微软雅黑" panose="020B0503020204020204" pitchFamily="34" charset="-122"/>
            </a:rPr>
            <a:t>点击添加内容</a:t>
          </a:r>
        </a:p>
      </dsp:txBody>
      <dsp:txXfrm>
        <a:off x="2335268" y="2518648"/>
        <a:ext cx="2442991" cy="74481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71081C-11B4-47D1-9ECE-42F6D633BA79}" type="datetimeFigureOut">
              <a:rPr lang="zh-CN" altLang="en-US" smtClean="0"/>
              <a:t>2019/4/8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E8EC4A-8B05-4F43-B693-EA8B079873B4}" type="slidenum">
              <a:rPr lang="zh-CN" altLang="en-US" smtClean="0"/>
              <a:t>‹#›</a:t>
            </a:fld>
            <a:endParaRPr lang="zh-CN" altLang="en-US"/>
          </a:p>
        </p:txBody>
      </p:sp>
    </p:spTree>
    <p:extLst>
      <p:ext uri="{BB962C8B-B14F-4D97-AF65-F5344CB8AC3E}">
        <p14:creationId xmlns:p14="http://schemas.microsoft.com/office/powerpoint/2010/main" val="1500620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E8EC4A-8B05-4F43-B693-EA8B079873B4}" type="slidenum">
              <a:rPr lang="zh-CN" altLang="en-US" smtClean="0"/>
              <a:t>1</a:t>
            </a:fld>
            <a:endParaRPr lang="zh-CN" altLang="en-US"/>
          </a:p>
        </p:txBody>
      </p:sp>
    </p:spTree>
    <p:extLst>
      <p:ext uri="{BB962C8B-B14F-4D97-AF65-F5344CB8AC3E}">
        <p14:creationId xmlns:p14="http://schemas.microsoft.com/office/powerpoint/2010/main" val="91558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06E0F2-5BC9-4F28-B5E3-CBA9952F9602}" type="slidenum">
              <a:rPr lang="zh-CN" altLang="en-US" smtClean="0"/>
              <a:t>24</a:t>
            </a:fld>
            <a:endParaRPr lang="zh-CN" altLang="en-US"/>
          </a:p>
        </p:txBody>
      </p:sp>
    </p:spTree>
    <p:extLst>
      <p:ext uri="{BB962C8B-B14F-4D97-AF65-F5344CB8AC3E}">
        <p14:creationId xmlns:p14="http://schemas.microsoft.com/office/powerpoint/2010/main" val="1536342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42896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27845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288377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097904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34499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4122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14230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2276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09508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59750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00954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888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98859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99416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6260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3935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
        <p:nvSpPr>
          <p:cNvPr id="7" name="矩形 6">
            <a:extLst>
              <a:ext uri="{FF2B5EF4-FFF2-40B4-BE49-F238E27FC236}">
                <a16:creationId xmlns="" xmlns:a16="http://schemas.microsoft.com/office/drawing/2014/main" id="{103D0ACC-985F-4DE2-84F8-B559F49A8FEF}"/>
              </a:ext>
            </a:extLst>
          </p:cNvPr>
          <p:cNvSpPr/>
          <p:nvPr userDrawn="1"/>
        </p:nvSpPr>
        <p:spPr>
          <a:xfrm>
            <a:off x="0" y="342900"/>
            <a:ext cx="171450" cy="571500"/>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文本框 7">
            <a:extLst>
              <a:ext uri="{FF2B5EF4-FFF2-40B4-BE49-F238E27FC236}">
                <a16:creationId xmlns="" xmlns:a16="http://schemas.microsoft.com/office/drawing/2014/main" id="{6C867062-E0D5-403C-82C5-4C508BABE501}"/>
              </a:ext>
            </a:extLst>
          </p:cNvPr>
          <p:cNvSpPr txBox="1"/>
          <p:nvPr userDrawn="1"/>
        </p:nvSpPr>
        <p:spPr>
          <a:xfrm>
            <a:off x="19050" y="314980"/>
            <a:ext cx="2247900" cy="584775"/>
          </a:xfrm>
          <a:prstGeom prst="rect">
            <a:avLst/>
          </a:prstGeom>
          <a:noFill/>
        </p:spPr>
        <p:txBody>
          <a:bodyPr wrap="square" rtlCol="0">
            <a:spAutoFit/>
          </a:bodyPr>
          <a:lstStyle/>
          <a:p>
            <a:pPr algn="ctr"/>
            <a:r>
              <a:rPr lang="zh-CN" altLang="en-US" sz="3200" b="1" dirty="0">
                <a:solidFill>
                  <a:srgbClr val="0F2C5D"/>
                </a:solidFill>
                <a:latin typeface="微软雅黑" panose="020B0503020204020204" pitchFamily="34" charset="-122"/>
                <a:ea typeface="微软雅黑" panose="020B0503020204020204" pitchFamily="34" charset="-122"/>
              </a:rPr>
              <a:t>标题内容</a:t>
            </a:r>
          </a:p>
        </p:txBody>
      </p:sp>
      <p:cxnSp>
        <p:nvCxnSpPr>
          <p:cNvPr id="9" name="直接连接符 8">
            <a:extLst>
              <a:ext uri="{FF2B5EF4-FFF2-40B4-BE49-F238E27FC236}">
                <a16:creationId xmlns="" xmlns:a16="http://schemas.microsoft.com/office/drawing/2014/main" id="{7A8C9FAF-6000-4DF8-AF53-FA272EA158C6}"/>
              </a:ext>
            </a:extLst>
          </p:cNvPr>
          <p:cNvCxnSpPr/>
          <p:nvPr userDrawn="1"/>
        </p:nvCxnSpPr>
        <p:spPr>
          <a:xfrm>
            <a:off x="973883" y="5600700"/>
            <a:ext cx="1612058" cy="1889203"/>
          </a:xfrm>
          <a:prstGeom prst="line">
            <a:avLst/>
          </a:prstGeom>
          <a:ln w="6350">
            <a:solidFill>
              <a:srgbClr val="0F2C5D">
                <a:alpha val="21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08EBA758-98F8-4D0A-8B2A-9E65438F60F6}"/>
              </a:ext>
            </a:extLst>
          </p:cNvPr>
          <p:cNvCxnSpPr/>
          <p:nvPr userDrawn="1"/>
        </p:nvCxnSpPr>
        <p:spPr>
          <a:xfrm>
            <a:off x="-2434804" y="899755"/>
            <a:ext cx="4214716" cy="4939309"/>
          </a:xfrm>
          <a:prstGeom prst="line">
            <a:avLst/>
          </a:prstGeom>
          <a:ln w="6350">
            <a:solidFill>
              <a:srgbClr val="0F2C5D">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9CA1F649-A39F-422E-8ACB-16897319B49C}"/>
              </a:ext>
            </a:extLst>
          </p:cNvPr>
          <p:cNvSpPr txBox="1"/>
          <p:nvPr userDrawn="1"/>
        </p:nvSpPr>
        <p:spPr>
          <a:xfrm>
            <a:off x="0" y="7014765"/>
            <a:ext cx="1960793" cy="978729"/>
          </a:xfrm>
          <a:prstGeom prst="rect">
            <a:avLst/>
          </a:prstGeom>
          <a:noFill/>
        </p:spPr>
        <p:txBody>
          <a:bodyPr wrap="none" rtlCol="0">
            <a:spAutoFit/>
          </a:bodyPr>
          <a:lstStyle/>
          <a:p>
            <a:pPr>
              <a:lnSpc>
                <a:spcPct val="120000"/>
              </a:lnSpc>
            </a:pPr>
            <a:r>
              <a:rPr lang="en-US" altLang="zh-CN" sz="1200" dirty="0">
                <a:latin typeface="方正粗宋简体" panose="03000509000000000000" pitchFamily="65" charset="-122"/>
                <a:ea typeface="方正粗宋简体" panose="03000509000000000000" pitchFamily="65" charset="-122"/>
              </a:rPr>
              <a:t>PPT</a:t>
            </a:r>
            <a:r>
              <a:rPr lang="zh-CN" altLang="en-US" sz="1200" dirty="0">
                <a:latin typeface="方正粗宋简体" panose="03000509000000000000" pitchFamily="65" charset="-122"/>
                <a:ea typeface="方正粗宋简体" panose="03000509000000000000" pitchFamily="65" charset="-122"/>
              </a:rPr>
              <a:t>定制</a:t>
            </a:r>
            <a:r>
              <a:rPr lang="en-US" altLang="zh-CN" sz="1200" dirty="0">
                <a:latin typeface="方正粗宋简体" panose="03000509000000000000" pitchFamily="65" charset="-122"/>
                <a:ea typeface="方正粗宋简体" panose="03000509000000000000" pitchFamily="65" charset="-122"/>
              </a:rPr>
              <a:t>: </a:t>
            </a:r>
            <a:r>
              <a:rPr lang="zh-CN" altLang="en-US" sz="1200" dirty="0">
                <a:latin typeface="方正粗宋简体" panose="03000509000000000000" pitchFamily="65" charset="-122"/>
                <a:ea typeface="方正粗宋简体" panose="03000509000000000000" pitchFamily="65" charset="-122"/>
              </a:rPr>
              <a:t>静水流深工作室</a:t>
            </a:r>
            <a:endParaRPr lang="en-US" altLang="zh-CN" sz="1200" dirty="0">
              <a:latin typeface="方正粗宋简体" panose="03000509000000000000" pitchFamily="65" charset="-122"/>
              <a:ea typeface="方正粗宋简体" panose="03000509000000000000" pitchFamily="65" charset="-122"/>
            </a:endParaRPr>
          </a:p>
          <a:p>
            <a:pPr>
              <a:lnSpc>
                <a:spcPct val="120000"/>
              </a:lnSpc>
            </a:pPr>
            <a:r>
              <a:rPr lang="en-US" altLang="zh-CN" sz="1200" dirty="0">
                <a:latin typeface="方正粗宋简体" panose="03000509000000000000" pitchFamily="65" charset="-122"/>
                <a:ea typeface="方正粗宋简体" panose="03000509000000000000" pitchFamily="65" charset="-122"/>
              </a:rPr>
              <a:t>QQ:    276060523</a:t>
            </a:r>
          </a:p>
          <a:p>
            <a:pPr>
              <a:lnSpc>
                <a:spcPct val="120000"/>
              </a:lnSpc>
            </a:pPr>
            <a:r>
              <a:rPr lang="zh-CN" altLang="en-US" sz="1200" dirty="0">
                <a:latin typeface="方正粗宋简体" panose="03000509000000000000" pitchFamily="65" charset="-122"/>
                <a:ea typeface="方正粗宋简体" panose="03000509000000000000" pitchFamily="65" charset="-122"/>
              </a:rPr>
              <a:t>电话</a:t>
            </a:r>
            <a:r>
              <a:rPr lang="en-US" altLang="zh-CN" sz="1200" dirty="0">
                <a:latin typeface="方正粗宋简体" panose="03000509000000000000" pitchFamily="65" charset="-122"/>
                <a:ea typeface="方正粗宋简体" panose="03000509000000000000" pitchFamily="65" charset="-122"/>
              </a:rPr>
              <a:t>:  18928897164</a:t>
            </a:r>
          </a:p>
          <a:p>
            <a:pPr>
              <a:lnSpc>
                <a:spcPct val="120000"/>
              </a:lnSpc>
            </a:pPr>
            <a:r>
              <a:rPr lang="zh-CN" altLang="en-US" sz="1200" dirty="0">
                <a:latin typeface="方正粗宋简体" panose="03000509000000000000" pitchFamily="65" charset="-122"/>
                <a:ea typeface="方正粗宋简体" panose="03000509000000000000" pitchFamily="65" charset="-122"/>
              </a:rPr>
              <a:t>微信</a:t>
            </a:r>
            <a:r>
              <a:rPr lang="en-US" altLang="zh-CN" sz="1200" dirty="0">
                <a:latin typeface="方正粗宋简体" panose="03000509000000000000" pitchFamily="65" charset="-122"/>
                <a:ea typeface="方正粗宋简体" panose="03000509000000000000" pitchFamily="65" charset="-122"/>
              </a:rPr>
              <a:t>:  </a:t>
            </a:r>
            <a:r>
              <a:rPr lang="en-US" altLang="zh-CN" sz="1200" dirty="0" err="1">
                <a:latin typeface="方正粗宋简体" panose="03000509000000000000" pitchFamily="65" charset="-122"/>
                <a:ea typeface="方正粗宋简体" panose="03000509000000000000" pitchFamily="65" charset="-122"/>
              </a:rPr>
              <a:t>whishile</a:t>
            </a:r>
            <a:endParaRPr lang="zh-CN" altLang="en-US" sz="1200" dirty="0">
              <a:latin typeface="方正粗宋简体" panose="03000509000000000000" pitchFamily="65" charset="-122"/>
              <a:ea typeface="方正粗宋简体" panose="03000509000000000000" pitchFamily="65" charset="-122"/>
            </a:endParaRPr>
          </a:p>
        </p:txBody>
      </p:sp>
    </p:spTree>
    <p:extLst>
      <p:ext uri="{BB962C8B-B14F-4D97-AF65-F5344CB8AC3E}">
        <p14:creationId xmlns:p14="http://schemas.microsoft.com/office/powerpoint/2010/main" val="2920259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4233346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47476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127600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569710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265033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2019/4/8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620670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9166FB0D-3649-4659-A4EA-16B622D04D18}" type="datetimeFigureOut">
              <a:rPr lang="zh-CN" altLang="en-US" smtClean="0"/>
              <a:pPr/>
              <a:t>2019/4/8</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85BC0CA1-3571-4BD4-9253-723F5D1C3D94}" type="slidenum">
              <a:rPr lang="zh-CN" altLang="en-US" smtClean="0"/>
              <a:pPr/>
              <a:t>‹#›</a:t>
            </a:fld>
            <a:endParaRPr lang="zh-CN" altLang="en-US" dirty="0"/>
          </a:p>
        </p:txBody>
      </p:sp>
    </p:spTree>
    <p:extLst>
      <p:ext uri="{BB962C8B-B14F-4D97-AF65-F5344CB8AC3E}">
        <p14:creationId xmlns:p14="http://schemas.microsoft.com/office/powerpoint/2010/main" val="1621341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2019/4/8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49107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3.xml"/><Relationship Id="rId5" Type="http://schemas.openxmlformats.org/officeDocument/2006/relationships/image" Target="../media/image17.jp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3.xml"/><Relationship Id="rId5" Type="http://schemas.openxmlformats.org/officeDocument/2006/relationships/image" Target="../media/image21.jpg"/><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6.jp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www.rapidesign.cn/" TargetMode="Externa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7C300DC7-F7FA-4942-8CC0-2A66DAF0012E}"/>
              </a:ext>
            </a:extLst>
          </p:cNvPr>
          <p:cNvPicPr>
            <a:picLocks noChangeAspect="1"/>
          </p:cNvPicPr>
          <p:nvPr/>
        </p:nvPicPr>
        <p:blipFill rotWithShape="1">
          <a:blip r:embed="rId3">
            <a:extLst>
              <a:ext uri="{28A0092B-C50C-407E-A947-70E740481C1C}">
                <a14:useLocalDpi xmlns:a14="http://schemas.microsoft.com/office/drawing/2010/main" val="0"/>
              </a:ext>
            </a:extLst>
          </a:blip>
          <a:srcRect t="4561" b="5350"/>
          <a:stretch/>
        </p:blipFill>
        <p:spPr>
          <a:xfrm>
            <a:off x="0" y="-33867"/>
            <a:ext cx="12225867" cy="6891867"/>
          </a:xfrm>
          <a:prstGeom prst="rect">
            <a:avLst/>
          </a:prstGeom>
        </p:spPr>
      </p:pic>
      <p:sp>
        <p:nvSpPr>
          <p:cNvPr id="2" name="任意多边形 1"/>
          <p:cNvSpPr/>
          <p:nvPr/>
        </p:nvSpPr>
        <p:spPr>
          <a:xfrm>
            <a:off x="3759200" y="-33867"/>
            <a:ext cx="8466667" cy="6908800"/>
          </a:xfrm>
          <a:custGeom>
            <a:avLst/>
            <a:gdLst>
              <a:gd name="connsiteX0" fmla="*/ 2882900 w 6324600"/>
              <a:gd name="connsiteY0" fmla="*/ 0 h 5181600"/>
              <a:gd name="connsiteX1" fmla="*/ 2260600 w 6324600"/>
              <a:gd name="connsiteY1" fmla="*/ 1485900 h 5181600"/>
              <a:gd name="connsiteX2" fmla="*/ 0 w 6324600"/>
              <a:gd name="connsiteY2" fmla="*/ 1485900 h 5181600"/>
              <a:gd name="connsiteX3" fmla="*/ 0 w 6324600"/>
              <a:gd name="connsiteY3" fmla="*/ 2019300 h 5181600"/>
              <a:gd name="connsiteX4" fmla="*/ 990600 w 6324600"/>
              <a:gd name="connsiteY4" fmla="*/ 2019300 h 5181600"/>
              <a:gd name="connsiteX5" fmla="*/ 990600 w 6324600"/>
              <a:gd name="connsiteY5" fmla="*/ 2819400 h 5181600"/>
              <a:gd name="connsiteX6" fmla="*/ 1930400 w 6324600"/>
              <a:gd name="connsiteY6" fmla="*/ 2819400 h 5181600"/>
              <a:gd name="connsiteX7" fmla="*/ 952500 w 6324600"/>
              <a:gd name="connsiteY7" fmla="*/ 5181600 h 5181600"/>
              <a:gd name="connsiteX8" fmla="*/ 6324600 w 6324600"/>
              <a:gd name="connsiteY8" fmla="*/ 5168900 h 5181600"/>
              <a:gd name="connsiteX9" fmla="*/ 6235700 w 6324600"/>
              <a:gd name="connsiteY9" fmla="*/ 12700 h 5181600"/>
              <a:gd name="connsiteX10" fmla="*/ 2882900 w 63246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990600 w 6350000"/>
              <a:gd name="connsiteY5" fmla="*/ 28194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68500 w 6350000"/>
              <a:gd name="connsiteY6" fmla="*/ 26162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0000" h="5181600">
                <a:moveTo>
                  <a:pt x="2882900" y="0"/>
                </a:moveTo>
                <a:lnTo>
                  <a:pt x="2260600" y="1485900"/>
                </a:lnTo>
                <a:lnTo>
                  <a:pt x="0" y="1485900"/>
                </a:lnTo>
                <a:lnTo>
                  <a:pt x="0" y="2019300"/>
                </a:lnTo>
                <a:lnTo>
                  <a:pt x="990600" y="2019300"/>
                </a:lnTo>
                <a:lnTo>
                  <a:pt x="1003300" y="2616200"/>
                </a:lnTo>
                <a:lnTo>
                  <a:pt x="1968500" y="2616200"/>
                </a:lnTo>
                <a:lnTo>
                  <a:pt x="952500" y="5181600"/>
                </a:lnTo>
                <a:lnTo>
                  <a:pt x="6324600" y="5168900"/>
                </a:lnTo>
                <a:lnTo>
                  <a:pt x="6350000" y="12700"/>
                </a:lnTo>
                <a:lnTo>
                  <a:pt x="2882900" y="0"/>
                </a:lnTo>
                <a:close/>
              </a:path>
            </a:pathLst>
          </a:cu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 name="TextBox 2"/>
          <p:cNvSpPr txBox="1"/>
          <p:nvPr/>
        </p:nvSpPr>
        <p:spPr>
          <a:xfrm>
            <a:off x="4032668" y="2110828"/>
            <a:ext cx="3865161" cy="400110"/>
          </a:xfrm>
          <a:prstGeom prst="rect">
            <a:avLst/>
          </a:prstGeom>
          <a:noFill/>
        </p:spPr>
        <p:txBody>
          <a:bodyPr wrap="non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框架完整    内容实用    严谨专业</a:t>
            </a:r>
          </a:p>
        </p:txBody>
      </p:sp>
      <p:sp>
        <p:nvSpPr>
          <p:cNvPr id="4" name="TextBox 3"/>
          <p:cNvSpPr txBox="1"/>
          <p:nvPr/>
        </p:nvSpPr>
        <p:spPr>
          <a:xfrm>
            <a:off x="5230168" y="2572689"/>
            <a:ext cx="3775393" cy="707886"/>
          </a:xfrm>
          <a:prstGeom prst="rect">
            <a:avLst/>
          </a:prstGeom>
          <a:noFill/>
        </p:spPr>
        <p:txBody>
          <a:bodyPr wrap="non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商业计划书模板</a:t>
            </a:r>
          </a:p>
        </p:txBody>
      </p:sp>
      <p:sp>
        <p:nvSpPr>
          <p:cNvPr id="5" name="任意多边形 4"/>
          <p:cNvSpPr/>
          <p:nvPr/>
        </p:nvSpPr>
        <p:spPr>
          <a:xfrm>
            <a:off x="3855101" y="89635"/>
            <a:ext cx="8240315" cy="6635579"/>
          </a:xfrm>
          <a:custGeom>
            <a:avLst/>
            <a:gdLst>
              <a:gd name="connsiteX0" fmla="*/ 2882900 w 6324600"/>
              <a:gd name="connsiteY0" fmla="*/ 0 h 5181600"/>
              <a:gd name="connsiteX1" fmla="*/ 2260600 w 6324600"/>
              <a:gd name="connsiteY1" fmla="*/ 1485900 h 5181600"/>
              <a:gd name="connsiteX2" fmla="*/ 0 w 6324600"/>
              <a:gd name="connsiteY2" fmla="*/ 1485900 h 5181600"/>
              <a:gd name="connsiteX3" fmla="*/ 0 w 6324600"/>
              <a:gd name="connsiteY3" fmla="*/ 2019300 h 5181600"/>
              <a:gd name="connsiteX4" fmla="*/ 990600 w 6324600"/>
              <a:gd name="connsiteY4" fmla="*/ 2019300 h 5181600"/>
              <a:gd name="connsiteX5" fmla="*/ 990600 w 6324600"/>
              <a:gd name="connsiteY5" fmla="*/ 2819400 h 5181600"/>
              <a:gd name="connsiteX6" fmla="*/ 1930400 w 6324600"/>
              <a:gd name="connsiteY6" fmla="*/ 2819400 h 5181600"/>
              <a:gd name="connsiteX7" fmla="*/ 952500 w 6324600"/>
              <a:gd name="connsiteY7" fmla="*/ 5181600 h 5181600"/>
              <a:gd name="connsiteX8" fmla="*/ 6324600 w 6324600"/>
              <a:gd name="connsiteY8" fmla="*/ 5168900 h 5181600"/>
              <a:gd name="connsiteX9" fmla="*/ 6235700 w 6324600"/>
              <a:gd name="connsiteY9" fmla="*/ 12700 h 5181600"/>
              <a:gd name="connsiteX10" fmla="*/ 2882900 w 63246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990600 w 6350000"/>
              <a:gd name="connsiteY5" fmla="*/ 28194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68500 w 6350000"/>
              <a:gd name="connsiteY6" fmla="*/ 26162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3134972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68500 w 6350000"/>
              <a:gd name="connsiteY6" fmla="*/ 26162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3134972 w 6350000"/>
              <a:gd name="connsiteY10" fmla="*/ 0 h 5181600"/>
              <a:gd name="connsiteX0" fmla="*/ 3134972 w 6522470"/>
              <a:gd name="connsiteY0" fmla="*/ 28094 h 5209694"/>
              <a:gd name="connsiteX1" fmla="*/ 2260600 w 6522470"/>
              <a:gd name="connsiteY1" fmla="*/ 1513994 h 5209694"/>
              <a:gd name="connsiteX2" fmla="*/ 0 w 6522470"/>
              <a:gd name="connsiteY2" fmla="*/ 1513994 h 5209694"/>
              <a:gd name="connsiteX3" fmla="*/ 0 w 6522470"/>
              <a:gd name="connsiteY3" fmla="*/ 2047394 h 5209694"/>
              <a:gd name="connsiteX4" fmla="*/ 990600 w 6522470"/>
              <a:gd name="connsiteY4" fmla="*/ 2047394 h 5209694"/>
              <a:gd name="connsiteX5" fmla="*/ 1003300 w 6522470"/>
              <a:gd name="connsiteY5" fmla="*/ 2644294 h 5209694"/>
              <a:gd name="connsiteX6" fmla="*/ 1968500 w 6522470"/>
              <a:gd name="connsiteY6" fmla="*/ 2644294 h 5209694"/>
              <a:gd name="connsiteX7" fmla="*/ 952500 w 6522470"/>
              <a:gd name="connsiteY7" fmla="*/ 5209694 h 5209694"/>
              <a:gd name="connsiteX8" fmla="*/ 6324600 w 6522470"/>
              <a:gd name="connsiteY8" fmla="*/ 5196994 h 5209694"/>
              <a:gd name="connsiteX9" fmla="*/ 6522470 w 6522470"/>
              <a:gd name="connsiteY9" fmla="*/ 0 h 5209694"/>
              <a:gd name="connsiteX10" fmla="*/ 3134972 w 6522470"/>
              <a:gd name="connsiteY10" fmla="*/ 28094 h 5209694"/>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003300 w 6522470"/>
              <a:gd name="connsiteY5" fmla="*/ 2644294 h 5305778"/>
              <a:gd name="connsiteX6" fmla="*/ 1968500 w 6522470"/>
              <a:gd name="connsiteY6" fmla="*/ 2644294 h 5305778"/>
              <a:gd name="connsiteX7" fmla="*/ 952500 w 6522470"/>
              <a:gd name="connsiteY7" fmla="*/ 5209694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003300 w 6522470"/>
              <a:gd name="connsiteY5" fmla="*/ 2644294 h 5305778"/>
              <a:gd name="connsiteX6" fmla="*/ 1968500 w 6522470"/>
              <a:gd name="connsiteY6" fmla="*/ 2644294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003300 w 6522470"/>
              <a:gd name="connsiteY5" fmla="*/ 2644294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162504 w 6522470"/>
              <a:gd name="connsiteY5" fmla="*/ 2589902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1149803 w 6522470"/>
              <a:gd name="connsiteY4" fmla="*/ 1952209 h 5305778"/>
              <a:gd name="connsiteX5" fmla="*/ 1162504 w 6522470"/>
              <a:gd name="connsiteY5" fmla="*/ 2589902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53068 w 6522470"/>
              <a:gd name="connsiteY3" fmla="*/ 1965807 h 5305778"/>
              <a:gd name="connsiteX4" fmla="*/ 1149803 w 6522470"/>
              <a:gd name="connsiteY4" fmla="*/ 1952209 h 5305778"/>
              <a:gd name="connsiteX5" fmla="*/ 1162504 w 6522470"/>
              <a:gd name="connsiteY5" fmla="*/ 2589902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081904 w 6469402"/>
              <a:gd name="connsiteY0" fmla="*/ 28094 h 5305778"/>
              <a:gd name="connsiteX1" fmla="*/ 2207532 w 6469402"/>
              <a:gd name="connsiteY1" fmla="*/ 1513994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81904 w 6469402"/>
              <a:gd name="connsiteY10" fmla="*/ 28094 h 5305778"/>
              <a:gd name="connsiteX0" fmla="*/ 3081904 w 6469402"/>
              <a:gd name="connsiteY0" fmla="*/ 28094 h 5305778"/>
              <a:gd name="connsiteX1" fmla="*/ 2366736 w 6469402"/>
              <a:gd name="connsiteY1" fmla="*/ 1622777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81904 w 6469402"/>
              <a:gd name="connsiteY10" fmla="*/ 28094 h 5305778"/>
              <a:gd name="connsiteX0" fmla="*/ 3042103 w 6469402"/>
              <a:gd name="connsiteY0" fmla="*/ 898 h 5305778"/>
              <a:gd name="connsiteX1" fmla="*/ 2366736 w 6469402"/>
              <a:gd name="connsiteY1" fmla="*/ 1622777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42103 w 6469402"/>
              <a:gd name="connsiteY10" fmla="*/ 898 h 5305778"/>
              <a:gd name="connsiteX0" fmla="*/ 3042103 w 6469402"/>
              <a:gd name="connsiteY0" fmla="*/ 898 h 5305778"/>
              <a:gd name="connsiteX1" fmla="*/ 2400057 w 6469402"/>
              <a:gd name="connsiteY1" fmla="*/ 1577239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42103 w 6469402"/>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65807 h 5305778"/>
              <a:gd name="connsiteX4" fmla="*/ 1105682 w 6478349"/>
              <a:gd name="connsiteY4" fmla="*/ 1952209 h 5305778"/>
              <a:gd name="connsiteX5" fmla="*/ 1118383 w 6478349"/>
              <a:gd name="connsiteY5" fmla="*/ 2589902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05682 w 6478349"/>
              <a:gd name="connsiteY4" fmla="*/ 1952209 h 5305778"/>
              <a:gd name="connsiteX5" fmla="*/ 1118383 w 6478349"/>
              <a:gd name="connsiteY5" fmla="*/ 2589902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589902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76451 w 6478349"/>
              <a:gd name="connsiteY6" fmla="*/ 2624054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65344 w 6478349"/>
              <a:gd name="connsiteY6" fmla="*/ 2601286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76452 w 6478349"/>
              <a:gd name="connsiteY6" fmla="*/ 2612670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500563"/>
              <a:gd name="connsiteY0" fmla="*/ 898 h 5305778"/>
              <a:gd name="connsiteX1" fmla="*/ 2409004 w 6500563"/>
              <a:gd name="connsiteY1" fmla="*/ 1577239 h 5305778"/>
              <a:gd name="connsiteX2" fmla="*/ 0 w 6500563"/>
              <a:gd name="connsiteY2" fmla="*/ 1595581 h 5305778"/>
              <a:gd name="connsiteX3" fmla="*/ 8947 w 6500563"/>
              <a:gd name="connsiteY3" fmla="*/ 1999960 h 5305778"/>
              <a:gd name="connsiteX4" fmla="*/ 1116789 w 6500563"/>
              <a:gd name="connsiteY4" fmla="*/ 1974977 h 5305778"/>
              <a:gd name="connsiteX5" fmla="*/ 1118383 w 6500563"/>
              <a:gd name="connsiteY5" fmla="*/ 2612671 h 5305778"/>
              <a:gd name="connsiteX6" fmla="*/ 2176452 w 6500563"/>
              <a:gd name="connsiteY6" fmla="*/ 2612670 h 5305778"/>
              <a:gd name="connsiteX7" fmla="*/ 1200252 w 6500563"/>
              <a:gd name="connsiteY7" fmla="*/ 5304880 h 5305778"/>
              <a:gd name="connsiteX8" fmla="*/ 6452950 w 6500563"/>
              <a:gd name="connsiteY8" fmla="*/ 5305778 h 5305778"/>
              <a:gd name="connsiteX9" fmla="*/ 6500563 w 6500563"/>
              <a:gd name="connsiteY9" fmla="*/ 0 h 5305778"/>
              <a:gd name="connsiteX10" fmla="*/ 3051050 w 6500563"/>
              <a:gd name="connsiteY10" fmla="*/ 898 h 5305778"/>
              <a:gd name="connsiteX0" fmla="*/ 3051050 w 6489456"/>
              <a:gd name="connsiteY0" fmla="*/ 898 h 5305778"/>
              <a:gd name="connsiteX1" fmla="*/ 2409004 w 6489456"/>
              <a:gd name="connsiteY1" fmla="*/ 1577239 h 5305778"/>
              <a:gd name="connsiteX2" fmla="*/ 0 w 6489456"/>
              <a:gd name="connsiteY2" fmla="*/ 1595581 h 5305778"/>
              <a:gd name="connsiteX3" fmla="*/ 8947 w 6489456"/>
              <a:gd name="connsiteY3" fmla="*/ 1999960 h 5305778"/>
              <a:gd name="connsiteX4" fmla="*/ 1116789 w 6489456"/>
              <a:gd name="connsiteY4" fmla="*/ 1974977 h 5305778"/>
              <a:gd name="connsiteX5" fmla="*/ 1118383 w 6489456"/>
              <a:gd name="connsiteY5" fmla="*/ 2612671 h 5305778"/>
              <a:gd name="connsiteX6" fmla="*/ 2176452 w 6489456"/>
              <a:gd name="connsiteY6" fmla="*/ 2612670 h 5305778"/>
              <a:gd name="connsiteX7" fmla="*/ 1200252 w 6489456"/>
              <a:gd name="connsiteY7" fmla="*/ 5304880 h 5305778"/>
              <a:gd name="connsiteX8" fmla="*/ 6452950 w 6489456"/>
              <a:gd name="connsiteY8" fmla="*/ 5305778 h 5305778"/>
              <a:gd name="connsiteX9" fmla="*/ 6489456 w 6489456"/>
              <a:gd name="connsiteY9" fmla="*/ 0 h 5305778"/>
              <a:gd name="connsiteX10" fmla="*/ 3051050 w 6489456"/>
              <a:gd name="connsiteY10" fmla="*/ 898 h 5305778"/>
              <a:gd name="connsiteX0" fmla="*/ 3051050 w 6489456"/>
              <a:gd name="connsiteY0" fmla="*/ 898 h 5305778"/>
              <a:gd name="connsiteX1" fmla="*/ 2409004 w 6489456"/>
              <a:gd name="connsiteY1" fmla="*/ 1577239 h 5305778"/>
              <a:gd name="connsiteX2" fmla="*/ 0 w 6489456"/>
              <a:gd name="connsiteY2" fmla="*/ 1595581 h 5305778"/>
              <a:gd name="connsiteX3" fmla="*/ 8947 w 6489456"/>
              <a:gd name="connsiteY3" fmla="*/ 1999960 h 5305778"/>
              <a:gd name="connsiteX4" fmla="*/ 1116789 w 6489456"/>
              <a:gd name="connsiteY4" fmla="*/ 2009131 h 5305778"/>
              <a:gd name="connsiteX5" fmla="*/ 1118383 w 6489456"/>
              <a:gd name="connsiteY5" fmla="*/ 2612671 h 5305778"/>
              <a:gd name="connsiteX6" fmla="*/ 2176452 w 6489456"/>
              <a:gd name="connsiteY6" fmla="*/ 2612670 h 5305778"/>
              <a:gd name="connsiteX7" fmla="*/ 1200252 w 6489456"/>
              <a:gd name="connsiteY7" fmla="*/ 5304880 h 5305778"/>
              <a:gd name="connsiteX8" fmla="*/ 6452950 w 6489456"/>
              <a:gd name="connsiteY8" fmla="*/ 5305778 h 5305778"/>
              <a:gd name="connsiteX9" fmla="*/ 6489456 w 6489456"/>
              <a:gd name="connsiteY9" fmla="*/ 0 h 5305778"/>
              <a:gd name="connsiteX10" fmla="*/ 3051050 w 6489456"/>
              <a:gd name="connsiteY10" fmla="*/ 898 h 5305778"/>
              <a:gd name="connsiteX0" fmla="*/ 3062157 w 6500563"/>
              <a:gd name="connsiteY0" fmla="*/ 898 h 5305778"/>
              <a:gd name="connsiteX1" fmla="*/ 2420111 w 6500563"/>
              <a:gd name="connsiteY1" fmla="*/ 1577239 h 5305778"/>
              <a:gd name="connsiteX2" fmla="*/ 0 w 6500563"/>
              <a:gd name="connsiteY2" fmla="*/ 1572813 h 5305778"/>
              <a:gd name="connsiteX3" fmla="*/ 20054 w 6500563"/>
              <a:gd name="connsiteY3" fmla="*/ 1999960 h 5305778"/>
              <a:gd name="connsiteX4" fmla="*/ 1127896 w 6500563"/>
              <a:gd name="connsiteY4" fmla="*/ 2009131 h 5305778"/>
              <a:gd name="connsiteX5" fmla="*/ 1129490 w 6500563"/>
              <a:gd name="connsiteY5" fmla="*/ 2612671 h 5305778"/>
              <a:gd name="connsiteX6" fmla="*/ 2187559 w 6500563"/>
              <a:gd name="connsiteY6" fmla="*/ 2612670 h 5305778"/>
              <a:gd name="connsiteX7" fmla="*/ 1211359 w 6500563"/>
              <a:gd name="connsiteY7" fmla="*/ 5304880 h 5305778"/>
              <a:gd name="connsiteX8" fmla="*/ 6464057 w 6500563"/>
              <a:gd name="connsiteY8" fmla="*/ 5305778 h 5305778"/>
              <a:gd name="connsiteX9" fmla="*/ 6500563 w 6500563"/>
              <a:gd name="connsiteY9" fmla="*/ 0 h 5305778"/>
              <a:gd name="connsiteX10" fmla="*/ 3062157 w 6500563"/>
              <a:gd name="connsiteY10" fmla="*/ 898 h 5305778"/>
              <a:gd name="connsiteX0" fmla="*/ 3062157 w 6500563"/>
              <a:gd name="connsiteY0" fmla="*/ 898 h 5316264"/>
              <a:gd name="connsiteX1" fmla="*/ 2420111 w 6500563"/>
              <a:gd name="connsiteY1" fmla="*/ 1577239 h 5316264"/>
              <a:gd name="connsiteX2" fmla="*/ 0 w 6500563"/>
              <a:gd name="connsiteY2" fmla="*/ 1572813 h 5316264"/>
              <a:gd name="connsiteX3" fmla="*/ 20054 w 6500563"/>
              <a:gd name="connsiteY3" fmla="*/ 1999960 h 5316264"/>
              <a:gd name="connsiteX4" fmla="*/ 1127896 w 6500563"/>
              <a:gd name="connsiteY4" fmla="*/ 2009131 h 5316264"/>
              <a:gd name="connsiteX5" fmla="*/ 1129490 w 6500563"/>
              <a:gd name="connsiteY5" fmla="*/ 2612671 h 5316264"/>
              <a:gd name="connsiteX6" fmla="*/ 2187559 w 6500563"/>
              <a:gd name="connsiteY6" fmla="*/ 2612670 h 5316264"/>
              <a:gd name="connsiteX7" fmla="*/ 1133608 w 6500563"/>
              <a:gd name="connsiteY7" fmla="*/ 5316264 h 5316264"/>
              <a:gd name="connsiteX8" fmla="*/ 6464057 w 6500563"/>
              <a:gd name="connsiteY8" fmla="*/ 5305778 h 5316264"/>
              <a:gd name="connsiteX9" fmla="*/ 6500563 w 6500563"/>
              <a:gd name="connsiteY9" fmla="*/ 0 h 5316264"/>
              <a:gd name="connsiteX10" fmla="*/ 3062157 w 6500563"/>
              <a:gd name="connsiteY10" fmla="*/ 898 h 5316264"/>
              <a:gd name="connsiteX0" fmla="*/ 3062157 w 6500563"/>
              <a:gd name="connsiteY0" fmla="*/ 898 h 5316264"/>
              <a:gd name="connsiteX1" fmla="*/ 2420111 w 6500563"/>
              <a:gd name="connsiteY1" fmla="*/ 1577239 h 5316264"/>
              <a:gd name="connsiteX2" fmla="*/ 0 w 6500563"/>
              <a:gd name="connsiteY2" fmla="*/ 1572813 h 5316264"/>
              <a:gd name="connsiteX3" fmla="*/ 20054 w 6500563"/>
              <a:gd name="connsiteY3" fmla="*/ 1999960 h 5316264"/>
              <a:gd name="connsiteX4" fmla="*/ 1127896 w 6500563"/>
              <a:gd name="connsiteY4" fmla="*/ 2009131 h 5316264"/>
              <a:gd name="connsiteX5" fmla="*/ 1129490 w 6500563"/>
              <a:gd name="connsiteY5" fmla="*/ 2612671 h 5316264"/>
              <a:gd name="connsiteX6" fmla="*/ 2187559 w 6500563"/>
              <a:gd name="connsiteY6" fmla="*/ 2612670 h 5316264"/>
              <a:gd name="connsiteX7" fmla="*/ 1133608 w 6500563"/>
              <a:gd name="connsiteY7" fmla="*/ 5316264 h 5316264"/>
              <a:gd name="connsiteX8" fmla="*/ 6441843 w 6500563"/>
              <a:gd name="connsiteY8" fmla="*/ 5305779 h 5316264"/>
              <a:gd name="connsiteX9" fmla="*/ 6500563 w 6500563"/>
              <a:gd name="connsiteY9" fmla="*/ 0 h 5316264"/>
              <a:gd name="connsiteX10" fmla="*/ 3062157 w 6500563"/>
              <a:gd name="connsiteY10" fmla="*/ 898 h 5316264"/>
              <a:gd name="connsiteX0" fmla="*/ 3062157 w 6500563"/>
              <a:gd name="connsiteY0" fmla="*/ 898 h 5328548"/>
              <a:gd name="connsiteX1" fmla="*/ 2420111 w 6500563"/>
              <a:gd name="connsiteY1" fmla="*/ 1577239 h 5328548"/>
              <a:gd name="connsiteX2" fmla="*/ 0 w 6500563"/>
              <a:gd name="connsiteY2" fmla="*/ 1572813 h 5328548"/>
              <a:gd name="connsiteX3" fmla="*/ 20054 w 6500563"/>
              <a:gd name="connsiteY3" fmla="*/ 1999960 h 5328548"/>
              <a:gd name="connsiteX4" fmla="*/ 1127896 w 6500563"/>
              <a:gd name="connsiteY4" fmla="*/ 2009131 h 5328548"/>
              <a:gd name="connsiteX5" fmla="*/ 1129490 w 6500563"/>
              <a:gd name="connsiteY5" fmla="*/ 2612671 h 5328548"/>
              <a:gd name="connsiteX6" fmla="*/ 2187559 w 6500563"/>
              <a:gd name="connsiteY6" fmla="*/ 2612670 h 5328548"/>
              <a:gd name="connsiteX7" fmla="*/ 1133608 w 6500563"/>
              <a:gd name="connsiteY7" fmla="*/ 5316264 h 5328548"/>
              <a:gd name="connsiteX8" fmla="*/ 6452949 w 6500563"/>
              <a:gd name="connsiteY8" fmla="*/ 5328548 h 5328548"/>
              <a:gd name="connsiteX9" fmla="*/ 6500563 w 6500563"/>
              <a:gd name="connsiteY9" fmla="*/ 0 h 5328548"/>
              <a:gd name="connsiteX10" fmla="*/ 3062157 w 6500563"/>
              <a:gd name="connsiteY10" fmla="*/ 898 h 5328548"/>
              <a:gd name="connsiteX0" fmla="*/ 3062157 w 6500563"/>
              <a:gd name="connsiteY0" fmla="*/ 898 h 5328548"/>
              <a:gd name="connsiteX1" fmla="*/ 2420111 w 6500563"/>
              <a:gd name="connsiteY1" fmla="*/ 1577239 h 5328548"/>
              <a:gd name="connsiteX2" fmla="*/ 0 w 6500563"/>
              <a:gd name="connsiteY2" fmla="*/ 1572813 h 5328548"/>
              <a:gd name="connsiteX3" fmla="*/ 20054 w 6500563"/>
              <a:gd name="connsiteY3" fmla="*/ 1999960 h 5328548"/>
              <a:gd name="connsiteX4" fmla="*/ 1127896 w 6500563"/>
              <a:gd name="connsiteY4" fmla="*/ 2009131 h 5328548"/>
              <a:gd name="connsiteX5" fmla="*/ 1129490 w 6500563"/>
              <a:gd name="connsiteY5" fmla="*/ 2612671 h 5328548"/>
              <a:gd name="connsiteX6" fmla="*/ 2187559 w 6500563"/>
              <a:gd name="connsiteY6" fmla="*/ 2612670 h 5328548"/>
              <a:gd name="connsiteX7" fmla="*/ 1133608 w 6500563"/>
              <a:gd name="connsiteY7" fmla="*/ 5316264 h 5328548"/>
              <a:gd name="connsiteX8" fmla="*/ 6486271 w 6500563"/>
              <a:gd name="connsiteY8" fmla="*/ 5328548 h 5328548"/>
              <a:gd name="connsiteX9" fmla="*/ 6500563 w 6500563"/>
              <a:gd name="connsiteY9" fmla="*/ 0 h 5328548"/>
              <a:gd name="connsiteX10" fmla="*/ 3062157 w 6500563"/>
              <a:gd name="connsiteY10" fmla="*/ 898 h 5328548"/>
              <a:gd name="connsiteX0" fmla="*/ 3062157 w 6500563"/>
              <a:gd name="connsiteY0" fmla="*/ 898 h 5328548"/>
              <a:gd name="connsiteX1" fmla="*/ 2420111 w 6500563"/>
              <a:gd name="connsiteY1" fmla="*/ 1577239 h 5328548"/>
              <a:gd name="connsiteX2" fmla="*/ 0 w 6500563"/>
              <a:gd name="connsiteY2" fmla="*/ 1572813 h 5328548"/>
              <a:gd name="connsiteX3" fmla="*/ 20054 w 6500563"/>
              <a:gd name="connsiteY3" fmla="*/ 1999960 h 5328548"/>
              <a:gd name="connsiteX4" fmla="*/ 1127896 w 6500563"/>
              <a:gd name="connsiteY4" fmla="*/ 2009131 h 5328548"/>
              <a:gd name="connsiteX5" fmla="*/ 1129490 w 6500563"/>
              <a:gd name="connsiteY5" fmla="*/ 2612671 h 5328548"/>
              <a:gd name="connsiteX6" fmla="*/ 2187559 w 6500563"/>
              <a:gd name="connsiteY6" fmla="*/ 2612670 h 5328548"/>
              <a:gd name="connsiteX7" fmla="*/ 1133608 w 6500563"/>
              <a:gd name="connsiteY7" fmla="*/ 5316264 h 5328548"/>
              <a:gd name="connsiteX8" fmla="*/ 6486271 w 6500563"/>
              <a:gd name="connsiteY8" fmla="*/ 5328548 h 5328548"/>
              <a:gd name="connsiteX9" fmla="*/ 6500563 w 6500563"/>
              <a:gd name="connsiteY9" fmla="*/ 0 h 5328548"/>
              <a:gd name="connsiteX10" fmla="*/ 3062157 w 6500563"/>
              <a:gd name="connsiteY10" fmla="*/ 898 h 5328548"/>
              <a:gd name="connsiteX0" fmla="*/ 3042103 w 6480509"/>
              <a:gd name="connsiteY0" fmla="*/ 898 h 5328548"/>
              <a:gd name="connsiteX1" fmla="*/ 2400057 w 6480509"/>
              <a:gd name="connsiteY1" fmla="*/ 1577239 h 5328548"/>
              <a:gd name="connsiteX2" fmla="*/ 24375 w 6480509"/>
              <a:gd name="connsiteY2" fmla="*/ 1572813 h 5328548"/>
              <a:gd name="connsiteX3" fmla="*/ 0 w 6480509"/>
              <a:gd name="connsiteY3" fmla="*/ 1999960 h 5328548"/>
              <a:gd name="connsiteX4" fmla="*/ 1107842 w 6480509"/>
              <a:gd name="connsiteY4" fmla="*/ 2009131 h 5328548"/>
              <a:gd name="connsiteX5" fmla="*/ 1109436 w 6480509"/>
              <a:gd name="connsiteY5" fmla="*/ 2612671 h 5328548"/>
              <a:gd name="connsiteX6" fmla="*/ 2167505 w 6480509"/>
              <a:gd name="connsiteY6" fmla="*/ 2612670 h 5328548"/>
              <a:gd name="connsiteX7" fmla="*/ 1113554 w 6480509"/>
              <a:gd name="connsiteY7" fmla="*/ 5316264 h 5328548"/>
              <a:gd name="connsiteX8" fmla="*/ 6466217 w 6480509"/>
              <a:gd name="connsiteY8" fmla="*/ 5328548 h 5328548"/>
              <a:gd name="connsiteX9" fmla="*/ 6480509 w 6480509"/>
              <a:gd name="connsiteY9" fmla="*/ 0 h 5328548"/>
              <a:gd name="connsiteX10" fmla="*/ 3042103 w 6480509"/>
              <a:gd name="connsiteY10" fmla="*/ 898 h 5328548"/>
              <a:gd name="connsiteX0" fmla="*/ 3017728 w 6456134"/>
              <a:gd name="connsiteY0" fmla="*/ 898 h 5328548"/>
              <a:gd name="connsiteX1" fmla="*/ 2375682 w 6456134"/>
              <a:gd name="connsiteY1" fmla="*/ 1577239 h 5328548"/>
              <a:gd name="connsiteX2" fmla="*/ 0 w 6456134"/>
              <a:gd name="connsiteY2" fmla="*/ 1572813 h 5328548"/>
              <a:gd name="connsiteX3" fmla="*/ 8947 w 6456134"/>
              <a:gd name="connsiteY3" fmla="*/ 1999960 h 5328548"/>
              <a:gd name="connsiteX4" fmla="*/ 1083467 w 6456134"/>
              <a:gd name="connsiteY4" fmla="*/ 2009131 h 5328548"/>
              <a:gd name="connsiteX5" fmla="*/ 1085061 w 6456134"/>
              <a:gd name="connsiteY5" fmla="*/ 2612671 h 5328548"/>
              <a:gd name="connsiteX6" fmla="*/ 2143130 w 6456134"/>
              <a:gd name="connsiteY6" fmla="*/ 2612670 h 5328548"/>
              <a:gd name="connsiteX7" fmla="*/ 1089179 w 6456134"/>
              <a:gd name="connsiteY7" fmla="*/ 5316264 h 5328548"/>
              <a:gd name="connsiteX8" fmla="*/ 6441842 w 6456134"/>
              <a:gd name="connsiteY8" fmla="*/ 5328548 h 5328548"/>
              <a:gd name="connsiteX9" fmla="*/ 6456134 w 6456134"/>
              <a:gd name="connsiteY9" fmla="*/ 0 h 5328548"/>
              <a:gd name="connsiteX10" fmla="*/ 3017728 w 6456134"/>
              <a:gd name="connsiteY10" fmla="*/ 898 h 5328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6134" h="5328548">
                <a:moveTo>
                  <a:pt x="3017728" y="898"/>
                </a:moveTo>
                <a:lnTo>
                  <a:pt x="2375682" y="1577239"/>
                </a:lnTo>
                <a:lnTo>
                  <a:pt x="0" y="1572813"/>
                </a:lnTo>
                <a:lnTo>
                  <a:pt x="8947" y="1999960"/>
                </a:lnTo>
                <a:lnTo>
                  <a:pt x="1083467" y="2009131"/>
                </a:lnTo>
                <a:cubicBezTo>
                  <a:pt x="1083998" y="2214106"/>
                  <a:pt x="1084530" y="2407696"/>
                  <a:pt x="1085061" y="2612671"/>
                </a:cubicBezTo>
                <a:lnTo>
                  <a:pt x="2143130" y="2612670"/>
                </a:lnTo>
                <a:lnTo>
                  <a:pt x="1089179" y="5316264"/>
                </a:lnTo>
                <a:lnTo>
                  <a:pt x="6441842" y="5328548"/>
                </a:lnTo>
                <a:lnTo>
                  <a:pt x="6456134" y="0"/>
                </a:lnTo>
                <a:lnTo>
                  <a:pt x="3017728" y="898"/>
                </a:lnTo>
                <a:close/>
              </a:path>
            </a:pathLst>
          </a:cu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 name="梯形 5"/>
          <p:cNvSpPr/>
          <p:nvPr/>
        </p:nvSpPr>
        <p:spPr>
          <a:xfrm rot="19727813">
            <a:off x="-695842" y="201193"/>
            <a:ext cx="3264363" cy="566123"/>
          </a:xfrm>
          <a:prstGeom prst="trapezoid">
            <a:avLst/>
          </a:pr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7" name="梯形 6"/>
          <p:cNvSpPr/>
          <p:nvPr/>
        </p:nvSpPr>
        <p:spPr>
          <a:xfrm rot="19727813">
            <a:off x="-385607" y="237615"/>
            <a:ext cx="2869837" cy="382676"/>
          </a:xfrm>
          <a:prstGeom prst="trapezoid">
            <a:avLst/>
          </a:prstGeom>
          <a:noFill/>
          <a:ln w="635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8" name="TextBox 7"/>
          <p:cNvSpPr txBox="1"/>
          <p:nvPr/>
        </p:nvSpPr>
        <p:spPr>
          <a:xfrm rot="19712961">
            <a:off x="210603" y="320328"/>
            <a:ext cx="1218603" cy="461665"/>
          </a:xfrm>
          <a:prstGeom prst="rect">
            <a:avLst/>
          </a:prstGeom>
          <a:noFill/>
        </p:spPr>
        <p:txBody>
          <a:bodyPr wrap="none" rtlCol="0">
            <a:spAutoFit/>
          </a:bodyPr>
          <a:lstStyle/>
          <a:p>
            <a:r>
              <a:rPr lang="en-US" altLang="zh-CN" sz="2400" b="1" dirty="0" smtClean="0">
                <a:solidFill>
                  <a:schemeClr val="bg1"/>
                </a:solidFill>
                <a:latin typeface="微软雅黑" pitchFamily="34" charset="-122"/>
                <a:ea typeface="微软雅黑" pitchFamily="34" charset="-122"/>
              </a:rPr>
              <a:t>2019.4</a:t>
            </a:r>
            <a:endParaRPr lang="zh-CN" altLang="en-US" sz="2400" b="1" dirty="0">
              <a:solidFill>
                <a:schemeClr val="bg1"/>
              </a:solidFill>
              <a:latin typeface="微软雅黑" pitchFamily="34" charset="-122"/>
              <a:ea typeface="微软雅黑" pitchFamily="34" charset="-122"/>
            </a:endParaRPr>
          </a:p>
        </p:txBody>
      </p:sp>
      <p:sp>
        <p:nvSpPr>
          <p:cNvPr id="10" name="矩形 9">
            <a:extLst>
              <a:ext uri="{FF2B5EF4-FFF2-40B4-BE49-F238E27FC236}">
                <a16:creationId xmlns="" xmlns:a16="http://schemas.microsoft.com/office/drawing/2014/main" id="{970F58D4-2AFF-4866-804D-257E2A7A335A}"/>
              </a:ext>
            </a:extLst>
          </p:cNvPr>
          <p:cNvSpPr/>
          <p:nvPr/>
        </p:nvSpPr>
        <p:spPr>
          <a:xfrm>
            <a:off x="6550363" y="4193577"/>
            <a:ext cx="2455198" cy="338554"/>
          </a:xfrm>
          <a:prstGeom prst="rect">
            <a:avLst/>
          </a:prstGeom>
        </p:spPr>
        <p:txBody>
          <a:bodyPr wrap="square">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请插入您的公司名称</a:t>
            </a:r>
          </a:p>
        </p:txBody>
      </p:sp>
      <p:sp>
        <p:nvSpPr>
          <p:cNvPr id="11" name="文本框 10">
            <a:extLst>
              <a:ext uri="{FF2B5EF4-FFF2-40B4-BE49-F238E27FC236}">
                <a16:creationId xmlns="" xmlns:a16="http://schemas.microsoft.com/office/drawing/2014/main" id="{167400B6-E563-4EBC-B849-4747EA664333}"/>
              </a:ext>
            </a:extLst>
          </p:cNvPr>
          <p:cNvSpPr txBox="1"/>
          <p:nvPr/>
        </p:nvSpPr>
        <p:spPr>
          <a:xfrm>
            <a:off x="6550365" y="4636462"/>
            <a:ext cx="2455196" cy="338554"/>
          </a:xfrm>
          <a:prstGeom prst="rect">
            <a:avLst/>
          </a:prstGeom>
        </p:spPr>
        <p:txBody>
          <a:bodyPr wrap="square">
            <a:spAutoFit/>
          </a:bodyPr>
          <a:lstStyle>
            <a:defPPr>
              <a:defRPr lang="zh-CN"/>
            </a:defPPr>
            <a:lvl1pPr algn="dist">
              <a:defRPr sz="1600">
                <a:solidFill>
                  <a:schemeClr val="bg1"/>
                </a:solidFill>
                <a:latin typeface="+mj-ea"/>
                <a:ea typeface="+mj-ea"/>
              </a:defRPr>
            </a:lvl1pPr>
          </a:lstStyle>
          <a:p>
            <a:pPr algn="r"/>
            <a:r>
              <a:rPr lang="zh-CN" altLang="en-US" dirty="0">
                <a:latin typeface="微软雅黑" panose="020B0503020204020204" pitchFamily="34" charset="-122"/>
                <a:ea typeface="微软雅黑" panose="020B0503020204020204" pitchFamily="34" charset="-122"/>
              </a:rPr>
              <a:t>汇报人：小包总</a:t>
            </a:r>
          </a:p>
        </p:txBody>
      </p:sp>
      <p:sp>
        <p:nvSpPr>
          <p:cNvPr id="12" name="矩形 11">
            <a:extLst>
              <a:ext uri="{FF2B5EF4-FFF2-40B4-BE49-F238E27FC236}">
                <a16:creationId xmlns="" xmlns:a16="http://schemas.microsoft.com/office/drawing/2014/main" id="{32D3EB01-8B08-478D-90D2-E9E7F35C5504}"/>
              </a:ext>
            </a:extLst>
          </p:cNvPr>
          <p:cNvSpPr/>
          <p:nvPr/>
        </p:nvSpPr>
        <p:spPr>
          <a:xfrm>
            <a:off x="6829103" y="3283789"/>
            <a:ext cx="4352915" cy="307777"/>
          </a:xfrm>
          <a:prstGeom prst="rect">
            <a:avLst/>
          </a:prstGeom>
        </p:spPr>
        <p:txBody>
          <a:bodyPr wrap="square">
            <a:spAutoFit/>
          </a:bodyPr>
          <a:lstStyle/>
          <a:p>
            <a:pPr algn="dist"/>
            <a:r>
              <a:rPr lang="en-US" altLang="zh-CN" sz="1400" dirty="0">
                <a:solidFill>
                  <a:schemeClr val="bg1"/>
                </a:solidFill>
                <a:latin typeface="微软雅黑" panose="020B0503020204020204" pitchFamily="34" charset="-122"/>
                <a:ea typeface="微软雅黑" panose="020B0503020204020204" pitchFamily="34" charset="-122"/>
              </a:rPr>
              <a:t>BUSINESS PLAN POWERPOINT 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等腰三角形 12">
            <a:extLst>
              <a:ext uri="{FF2B5EF4-FFF2-40B4-BE49-F238E27FC236}">
                <a16:creationId xmlns="" xmlns:a16="http://schemas.microsoft.com/office/drawing/2014/main" id="{9B7149DC-6242-4991-B15F-D5A7070BCAA5}"/>
              </a:ext>
            </a:extLst>
          </p:cNvPr>
          <p:cNvSpPr/>
          <p:nvPr/>
        </p:nvSpPr>
        <p:spPr>
          <a:xfrm rot="10800000">
            <a:off x="7686743" y="3703909"/>
            <a:ext cx="304800" cy="1786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274112518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10" grpId="0"/>
      <p:bldP spid="11" grpId="0"/>
      <p:bldP spid="12"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A4BB4BDD-8EAA-4325-A04E-316681901AB6}"/>
              </a:ext>
            </a:extLst>
          </p:cNvPr>
          <p:cNvGrpSpPr/>
          <p:nvPr/>
        </p:nvGrpSpPr>
        <p:grpSpPr>
          <a:xfrm>
            <a:off x="4118821" y="1833937"/>
            <a:ext cx="3954359" cy="3703390"/>
            <a:chOff x="4118821" y="1833937"/>
            <a:chExt cx="3954359" cy="3703390"/>
          </a:xfrm>
        </p:grpSpPr>
        <p:grpSp>
          <p:nvGrpSpPr>
            <p:cNvPr id="2" name="组合 1"/>
            <p:cNvGrpSpPr/>
            <p:nvPr/>
          </p:nvGrpSpPr>
          <p:grpSpPr>
            <a:xfrm>
              <a:off x="4118821" y="1833937"/>
              <a:ext cx="3954359" cy="3703390"/>
              <a:chOff x="2343047" y="1309778"/>
              <a:chExt cx="3954359" cy="3703390"/>
            </a:xfrm>
          </p:grpSpPr>
          <p:sp>
            <p:nvSpPr>
              <p:cNvPr id="14" name="椭圆 13"/>
              <p:cNvSpPr/>
              <p:nvPr/>
            </p:nvSpPr>
            <p:spPr>
              <a:xfrm>
                <a:off x="2343047" y="253722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5" name="椭圆 84"/>
              <p:cNvSpPr/>
              <p:nvPr/>
            </p:nvSpPr>
            <p:spPr>
              <a:xfrm>
                <a:off x="3004850" y="3763513"/>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4" name="椭圆 83"/>
              <p:cNvSpPr/>
              <p:nvPr/>
            </p:nvSpPr>
            <p:spPr>
              <a:xfrm>
                <a:off x="4378610" y="3733750"/>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3" name="椭圆 82"/>
              <p:cNvSpPr/>
              <p:nvPr/>
            </p:nvSpPr>
            <p:spPr>
              <a:xfrm>
                <a:off x="5055575" y="256410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2" name="椭圆 81"/>
              <p:cNvSpPr/>
              <p:nvPr/>
            </p:nvSpPr>
            <p:spPr>
              <a:xfrm>
                <a:off x="4388135"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1" name="椭圆 80"/>
              <p:cNvSpPr/>
              <p:nvPr/>
            </p:nvSpPr>
            <p:spPr>
              <a:xfrm>
                <a:off x="3047707"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7" name="Freeform 71922"/>
              <p:cNvSpPr>
                <a:spLocks/>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13396C"/>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61" name="Freeform 71929"/>
              <p:cNvSpPr>
                <a:spLocks/>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0070C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56" name="Freeform 71928"/>
              <p:cNvSpPr>
                <a:spLocks/>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00B0F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35" name="Freeform 71922"/>
              <p:cNvSpPr>
                <a:spLocks/>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002060"/>
              </a:solidFill>
              <a:ln>
                <a:noFill/>
              </a:ln>
              <a:scene3d>
                <a:camera prst="orthographicFront"/>
                <a:lightRig rig="flat"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41" name="Freeform 71924"/>
              <p:cNvSpPr>
                <a:spLocks/>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0070C0"/>
              </a:solidFill>
              <a:ln>
                <a:noFill/>
              </a:ln>
              <a:scene3d>
                <a:camera prst="orthographicFront"/>
                <a:lightRig rig="flat" dir="t"/>
              </a:scene3d>
              <a:sp3d>
                <a:bevelB/>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51" name="Freeform 71926"/>
              <p:cNvSpPr>
                <a:spLocks/>
              </p:cNvSpPr>
              <p:nvPr/>
            </p:nvSpPr>
            <p:spPr bwMode="auto">
              <a:xfrm>
                <a:off x="4413160" y="2557960"/>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00B0F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80" name="任意多边形 79"/>
              <p:cNvSpPr>
                <a:spLocks/>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13396C"/>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endParaRPr>
              </a:p>
            </p:txBody>
          </p:sp>
          <p:sp>
            <p:nvSpPr>
              <p:cNvPr id="15" name="椭圆 14"/>
              <p:cNvSpPr/>
              <p:nvPr/>
            </p:nvSpPr>
            <p:spPr>
              <a:xfrm>
                <a:off x="3205655" y="148554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椭圆 15"/>
              <p:cNvSpPr/>
              <p:nvPr/>
            </p:nvSpPr>
            <p:spPr>
              <a:xfrm>
                <a:off x="4565171" y="1491581"/>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椭圆 16"/>
              <p:cNvSpPr/>
              <p:nvPr/>
            </p:nvSpPr>
            <p:spPr>
              <a:xfrm>
                <a:off x="5213523" y="270613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椭圆 17"/>
              <p:cNvSpPr/>
              <p:nvPr/>
            </p:nvSpPr>
            <p:spPr>
              <a:xfrm>
                <a:off x="4529968" y="390078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椭圆 18"/>
              <p:cNvSpPr/>
              <p:nvPr/>
            </p:nvSpPr>
            <p:spPr>
              <a:xfrm>
                <a:off x="3162798" y="3927560"/>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椭圆 19"/>
              <p:cNvSpPr/>
              <p:nvPr/>
            </p:nvSpPr>
            <p:spPr>
              <a:xfrm>
                <a:off x="2490109" y="268065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4" name="文本框 23"/>
            <p:cNvSpPr txBox="1"/>
            <p:nvPr/>
          </p:nvSpPr>
          <p:spPr>
            <a:xfrm>
              <a:off x="4940445" y="2208038"/>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广告位出租</a:t>
              </a:r>
            </a:p>
          </p:txBody>
        </p:sp>
        <p:sp>
          <p:nvSpPr>
            <p:cNvPr id="25" name="文本框 24"/>
            <p:cNvSpPr txBox="1"/>
            <p:nvPr/>
          </p:nvSpPr>
          <p:spPr>
            <a:xfrm>
              <a:off x="6297773" y="2183283"/>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付费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下载</a:t>
              </a:r>
            </a:p>
          </p:txBody>
        </p:sp>
        <p:sp>
          <p:nvSpPr>
            <p:cNvPr id="26" name="文本框 25"/>
            <p:cNvSpPr txBox="1"/>
            <p:nvPr/>
          </p:nvSpPr>
          <p:spPr>
            <a:xfrm>
              <a:off x="6963763" y="3422678"/>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增值</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服务</a:t>
              </a:r>
            </a:p>
          </p:txBody>
        </p:sp>
        <p:sp>
          <p:nvSpPr>
            <p:cNvPr id="27" name="文本框 26"/>
            <p:cNvSpPr txBox="1"/>
            <p:nvPr/>
          </p:nvSpPr>
          <p:spPr>
            <a:xfrm>
              <a:off x="6271203" y="4612610"/>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会员</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充值</a:t>
              </a:r>
            </a:p>
          </p:txBody>
        </p:sp>
        <p:sp>
          <p:nvSpPr>
            <p:cNvPr id="28" name="文本框 27"/>
            <p:cNvSpPr txBox="1"/>
            <p:nvPr/>
          </p:nvSpPr>
          <p:spPr>
            <a:xfrm>
              <a:off x="4901633" y="4650656"/>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佣金</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收取</a:t>
              </a:r>
            </a:p>
          </p:txBody>
        </p:sp>
        <p:sp>
          <p:nvSpPr>
            <p:cNvPr id="29" name="文本框 28"/>
            <p:cNvSpPr txBox="1"/>
            <p:nvPr/>
          </p:nvSpPr>
          <p:spPr>
            <a:xfrm>
              <a:off x="4242187" y="3409970"/>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租借</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资质</a:t>
              </a:r>
            </a:p>
          </p:txBody>
        </p:sp>
        <p:sp>
          <p:nvSpPr>
            <p:cNvPr id="30" name="文本框 29"/>
            <p:cNvSpPr txBox="1"/>
            <p:nvPr/>
          </p:nvSpPr>
          <p:spPr>
            <a:xfrm>
              <a:off x="5488244" y="3766812"/>
              <a:ext cx="1264667" cy="400110"/>
            </a:xfrm>
            <a:prstGeom prst="rect">
              <a:avLst/>
            </a:prstGeom>
            <a:noFill/>
            <a:ln>
              <a:noFill/>
            </a:ln>
          </p:spPr>
          <p:txBody>
            <a:bodyPr wrap="square" rtlCol="0">
              <a:spAutoFit/>
            </a:bodyPr>
            <a:lstStyle/>
            <a:p>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盈利模式</a:t>
              </a:r>
            </a:p>
          </p:txBody>
        </p:sp>
        <p:sp>
          <p:nvSpPr>
            <p:cNvPr id="31" name="Freeform 83"/>
            <p:cNvSpPr>
              <a:spLocks/>
            </p:cNvSpPr>
            <p:nvPr/>
          </p:nvSpPr>
          <p:spPr bwMode="auto">
            <a:xfrm>
              <a:off x="6073651" y="3224478"/>
              <a:ext cx="248080" cy="249163"/>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30163" cap="rnd">
              <a:solidFill>
                <a:srgbClr val="13396C"/>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2" name="Line 84"/>
            <p:cNvSpPr>
              <a:spLocks noChangeShapeType="1"/>
            </p:cNvSpPr>
            <p:nvPr/>
          </p:nvSpPr>
          <p:spPr bwMode="auto">
            <a:xfrm>
              <a:off x="6114817" y="3350143"/>
              <a:ext cx="82332" cy="0"/>
            </a:xfrm>
            <a:prstGeom prst="line">
              <a:avLst/>
            </a:prstGeom>
            <a:noFill/>
            <a:ln w="30163" cap="rnd">
              <a:solidFill>
                <a:srgbClr val="13396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3" name="Line 85"/>
            <p:cNvSpPr>
              <a:spLocks noChangeShapeType="1"/>
            </p:cNvSpPr>
            <p:nvPr/>
          </p:nvSpPr>
          <p:spPr bwMode="auto">
            <a:xfrm>
              <a:off x="6197149" y="3268894"/>
              <a:ext cx="0" cy="81249"/>
            </a:xfrm>
            <a:prstGeom prst="line">
              <a:avLst/>
            </a:prstGeom>
            <a:noFill/>
            <a:ln w="30163" cap="rnd">
              <a:solidFill>
                <a:srgbClr val="13396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4" name="Freeform 86"/>
            <p:cNvSpPr>
              <a:spLocks/>
            </p:cNvSpPr>
            <p:nvPr/>
          </p:nvSpPr>
          <p:spPr bwMode="auto">
            <a:xfrm>
              <a:off x="5848321" y="3227728"/>
              <a:ext cx="471243" cy="471243"/>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30163" cap="rnd">
              <a:solidFill>
                <a:srgbClr val="13396C"/>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6" name="Freeform 87"/>
            <p:cNvSpPr>
              <a:spLocks/>
            </p:cNvSpPr>
            <p:nvPr/>
          </p:nvSpPr>
          <p:spPr bwMode="auto">
            <a:xfrm>
              <a:off x="5919820" y="3289477"/>
              <a:ext cx="163581" cy="222080"/>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30163" cap="rnd">
              <a:solidFill>
                <a:srgbClr val="13396C"/>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7" name="Freeform 88"/>
            <p:cNvSpPr>
              <a:spLocks/>
            </p:cNvSpPr>
            <p:nvPr/>
          </p:nvSpPr>
          <p:spPr bwMode="auto">
            <a:xfrm>
              <a:off x="6050902" y="3460641"/>
              <a:ext cx="186331" cy="217747"/>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13396C"/>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8" name="Freeform 89"/>
            <p:cNvSpPr>
              <a:spLocks/>
            </p:cNvSpPr>
            <p:nvPr/>
          </p:nvSpPr>
          <p:spPr bwMode="auto">
            <a:xfrm>
              <a:off x="6257815" y="3432475"/>
              <a:ext cx="54166" cy="110498"/>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30163" cap="rnd">
              <a:solidFill>
                <a:srgbClr val="13396C"/>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40" name="组合 39">
            <a:extLst>
              <a:ext uri="{FF2B5EF4-FFF2-40B4-BE49-F238E27FC236}">
                <a16:creationId xmlns="" xmlns:a16="http://schemas.microsoft.com/office/drawing/2014/main" id="{899C57DD-0A69-413D-AFE8-469FFBF6F3F9}"/>
              </a:ext>
            </a:extLst>
          </p:cNvPr>
          <p:cNvGrpSpPr/>
          <p:nvPr/>
        </p:nvGrpSpPr>
        <p:grpSpPr>
          <a:xfrm>
            <a:off x="2188734" y="2152849"/>
            <a:ext cx="2506911" cy="615209"/>
            <a:chOff x="2188734" y="2152849"/>
            <a:chExt cx="2506911" cy="615209"/>
          </a:xfrm>
        </p:grpSpPr>
        <p:cxnSp>
          <p:nvCxnSpPr>
            <p:cNvPr id="48" name="直接连接符 47"/>
            <p:cNvCxnSpPr/>
            <p:nvPr/>
          </p:nvCxnSpPr>
          <p:spPr>
            <a:xfrm>
              <a:off x="2489201"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188734" y="2152849"/>
              <a:ext cx="250691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早期的互联网企业，其盈利基本都来自于“流量</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广告”模式。</a:t>
              </a:r>
            </a:p>
          </p:txBody>
        </p:sp>
      </p:grpSp>
      <p:grpSp>
        <p:nvGrpSpPr>
          <p:cNvPr id="6" name="组合 5">
            <a:extLst>
              <a:ext uri="{FF2B5EF4-FFF2-40B4-BE49-F238E27FC236}">
                <a16:creationId xmlns="" xmlns:a16="http://schemas.microsoft.com/office/drawing/2014/main" id="{23831551-9D76-46CA-A580-81F5DE59BDF0}"/>
              </a:ext>
            </a:extLst>
          </p:cNvPr>
          <p:cNvGrpSpPr/>
          <p:nvPr/>
        </p:nvGrpSpPr>
        <p:grpSpPr>
          <a:xfrm>
            <a:off x="7523974" y="2162043"/>
            <a:ext cx="2780088" cy="613694"/>
            <a:chOff x="7523974" y="2162043"/>
            <a:chExt cx="2780088" cy="613694"/>
          </a:xfrm>
        </p:grpSpPr>
        <p:cxnSp>
          <p:nvCxnSpPr>
            <p:cNvPr id="4" name="直接连接符 3"/>
            <p:cNvCxnSpPr/>
            <p:nvPr/>
          </p:nvCxnSpPr>
          <p:spPr>
            <a:xfrm>
              <a:off x="7576457"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523974" y="2162043"/>
              <a:ext cx="2780088"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付费下载模式对于独立开发商来说是一种比较实惠和快速的赚钱方式。</a:t>
              </a:r>
            </a:p>
          </p:txBody>
        </p:sp>
      </p:grpSp>
      <p:grpSp>
        <p:nvGrpSpPr>
          <p:cNvPr id="12" name="组合 11">
            <a:extLst>
              <a:ext uri="{FF2B5EF4-FFF2-40B4-BE49-F238E27FC236}">
                <a16:creationId xmlns="" xmlns:a16="http://schemas.microsoft.com/office/drawing/2014/main" id="{EE9B4AD2-6500-4A1D-99B6-F5850DB173B7}"/>
              </a:ext>
            </a:extLst>
          </p:cNvPr>
          <p:cNvGrpSpPr/>
          <p:nvPr/>
        </p:nvGrpSpPr>
        <p:grpSpPr>
          <a:xfrm>
            <a:off x="8186362" y="3576754"/>
            <a:ext cx="3170646" cy="613694"/>
            <a:chOff x="8186362" y="3576754"/>
            <a:chExt cx="3170646" cy="613694"/>
          </a:xfrm>
        </p:grpSpPr>
        <p:cxnSp>
          <p:nvCxnSpPr>
            <p:cNvPr id="49" name="直接连接符 48"/>
            <p:cNvCxnSpPr/>
            <p:nvPr/>
          </p:nvCxnSpPr>
          <p:spPr>
            <a:xfrm>
              <a:off x="8348952" y="4189756"/>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186362" y="3576754"/>
              <a:ext cx="317064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将某项非核心技术、产品或服务利用新方式加以修正改善，以创造更高的价值。</a:t>
              </a:r>
            </a:p>
          </p:txBody>
        </p:sp>
      </p:grpSp>
      <p:grpSp>
        <p:nvGrpSpPr>
          <p:cNvPr id="39" name="组合 38">
            <a:extLst>
              <a:ext uri="{FF2B5EF4-FFF2-40B4-BE49-F238E27FC236}">
                <a16:creationId xmlns="" xmlns:a16="http://schemas.microsoft.com/office/drawing/2014/main" id="{43C01AAF-AAF0-4CBC-A2A3-1A1213F2C7DB}"/>
              </a:ext>
            </a:extLst>
          </p:cNvPr>
          <p:cNvGrpSpPr/>
          <p:nvPr/>
        </p:nvGrpSpPr>
        <p:grpSpPr>
          <a:xfrm>
            <a:off x="909220" y="3482921"/>
            <a:ext cx="3184961" cy="614048"/>
            <a:chOff x="909220" y="3482921"/>
            <a:chExt cx="3184961" cy="614048"/>
          </a:xfrm>
        </p:grpSpPr>
        <p:cxnSp>
          <p:nvCxnSpPr>
            <p:cNvPr id="50" name="直接连接符 49"/>
            <p:cNvCxnSpPr/>
            <p:nvPr/>
          </p:nvCxnSpPr>
          <p:spPr>
            <a:xfrm>
              <a:off x="1623081" y="4096969"/>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909220" y="3482921"/>
              <a:ext cx="318496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资质“挂靠”是指被挂靠方通过出租、出借资质证书等方式，并收取管理费。</a:t>
              </a:r>
            </a:p>
          </p:txBody>
        </p:sp>
      </p:grpSp>
      <p:grpSp>
        <p:nvGrpSpPr>
          <p:cNvPr id="21" name="组合 20">
            <a:extLst>
              <a:ext uri="{FF2B5EF4-FFF2-40B4-BE49-F238E27FC236}">
                <a16:creationId xmlns="" xmlns:a16="http://schemas.microsoft.com/office/drawing/2014/main" id="{8141B807-9DD2-46A7-8479-9CC732255E4B}"/>
              </a:ext>
            </a:extLst>
          </p:cNvPr>
          <p:cNvGrpSpPr/>
          <p:nvPr/>
        </p:nvGrpSpPr>
        <p:grpSpPr>
          <a:xfrm>
            <a:off x="1745084" y="4742442"/>
            <a:ext cx="3048000" cy="646331"/>
            <a:chOff x="1745084" y="4742442"/>
            <a:chExt cx="3048000" cy="646331"/>
          </a:xfrm>
        </p:grpSpPr>
        <p:cxnSp>
          <p:nvCxnSpPr>
            <p:cNvPr id="52" name="直接连接符 51"/>
            <p:cNvCxnSpPr/>
            <p:nvPr/>
          </p:nvCxnSpPr>
          <p:spPr>
            <a:xfrm>
              <a:off x="2675367"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45084" y="4742442"/>
              <a:ext cx="3048000" cy="646331"/>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是商业活动中的一种劳务报酬，在商业活动中为他人提供服务所得到的报酬。  </a:t>
              </a:r>
            </a:p>
          </p:txBody>
        </p:sp>
      </p:grpSp>
      <p:grpSp>
        <p:nvGrpSpPr>
          <p:cNvPr id="13" name="组合 12">
            <a:extLst>
              <a:ext uri="{FF2B5EF4-FFF2-40B4-BE49-F238E27FC236}">
                <a16:creationId xmlns="" xmlns:a16="http://schemas.microsoft.com/office/drawing/2014/main" id="{AFEFD3BC-7948-4536-8282-F4206764AFB6}"/>
              </a:ext>
            </a:extLst>
          </p:cNvPr>
          <p:cNvGrpSpPr/>
          <p:nvPr/>
        </p:nvGrpSpPr>
        <p:grpSpPr>
          <a:xfrm>
            <a:off x="7405740" y="4735607"/>
            <a:ext cx="3457878" cy="646331"/>
            <a:chOff x="7405740" y="4735607"/>
            <a:chExt cx="3457878" cy="646331"/>
          </a:xfrm>
        </p:grpSpPr>
        <p:cxnSp>
          <p:nvCxnSpPr>
            <p:cNvPr id="53" name="直接连接符 52"/>
            <p:cNvCxnSpPr/>
            <p:nvPr/>
          </p:nvCxnSpPr>
          <p:spPr>
            <a:xfrm>
              <a:off x="7405740"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576457" y="4735607"/>
              <a:ext cx="3287161" cy="646331"/>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到货后您可以按照充值卡上的说明进行自助充值，充值成功金点将会立即到帐。</a:t>
              </a:r>
            </a:p>
          </p:txBody>
        </p:sp>
      </p:grpSp>
    </p:spTree>
    <p:extLst>
      <p:ext uri="{BB962C8B-B14F-4D97-AF65-F5344CB8AC3E}">
        <p14:creationId xmlns:p14="http://schemas.microsoft.com/office/powerpoint/2010/main" val="11453256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1+#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 y="3585307"/>
            <a:ext cx="7175053" cy="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a:solidFill>
                  <a:srgbClr val="13396C"/>
                </a:solidFill>
                <a:latin typeface="微软雅黑" panose="020B0503020204020204" pitchFamily="34" charset="-122"/>
                <a:ea typeface="微软雅黑" panose="020B0503020204020204" pitchFamily="34" charset="-122"/>
              </a:rPr>
              <a:t>产品运营</a:t>
            </a: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a:solidFill>
                  <a:srgbClr val="13396C"/>
                </a:solidFill>
                <a:latin typeface="微软雅黑" panose="020B0503020204020204" pitchFamily="34" charset="-122"/>
                <a:ea typeface="微软雅黑" panose="020B0503020204020204" pitchFamily="34" charset="-122"/>
              </a:rPr>
              <a:t>产品介绍</a:t>
            </a: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a:solidFill>
                  <a:srgbClr val="13396C"/>
                </a:solidFill>
                <a:latin typeface="微软雅黑" panose="020B0503020204020204" pitchFamily="34" charset="-122"/>
                <a:ea typeface="微软雅黑" panose="020B0503020204020204" pitchFamily="34" charset="-122"/>
              </a:rPr>
              <a:t>销售渠道</a:t>
            </a: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a:solidFill>
                  <a:srgbClr val="13396C"/>
                </a:solidFill>
                <a:latin typeface="微软雅黑" panose="020B0503020204020204" pitchFamily="34" charset="-122"/>
                <a:ea typeface="微软雅黑" panose="020B0503020204020204" pitchFamily="34" charset="-122"/>
              </a:rPr>
              <a:t>技术核心</a:t>
            </a:r>
          </a:p>
        </p:txBody>
      </p:sp>
      <p:sp>
        <p:nvSpPr>
          <p:cNvPr id="14" name="文本框 13"/>
          <p:cNvSpPr txBox="1"/>
          <p:nvPr/>
        </p:nvSpPr>
        <p:spPr>
          <a:xfrm>
            <a:off x="3561748" y="3639877"/>
            <a:ext cx="1340355" cy="338554"/>
          </a:xfrm>
          <a:prstGeom prst="rect">
            <a:avLst/>
          </a:prstGeom>
          <a:noFill/>
        </p:spPr>
        <p:txBody>
          <a:bodyPr wrap="square" rtlCol="0">
            <a:spAutoFit/>
          </a:bodyPr>
          <a:lstStyle/>
          <a:p>
            <a:pPr algn="ctr"/>
            <a:r>
              <a:rPr lang="zh-CN" altLang="en-US" sz="1600" dirty="0">
                <a:solidFill>
                  <a:srgbClr val="13396C"/>
                </a:solidFill>
                <a:latin typeface="微软雅黑" panose="020B0503020204020204" pitchFamily="34" charset="-122"/>
                <a:ea typeface="微软雅黑" panose="020B0503020204020204" pitchFamily="34" charset="-122"/>
              </a:rPr>
              <a:t>推广渠道</a:t>
            </a:r>
          </a:p>
        </p:txBody>
      </p:sp>
      <p:cxnSp>
        <p:nvCxnSpPr>
          <p:cNvPr id="15" name="直接连接符 14"/>
          <p:cNvCxnSpPr/>
          <p:nvPr/>
        </p:nvCxnSpPr>
        <p:spPr>
          <a:xfrm>
            <a:off x="-231933" y="1857375"/>
            <a:ext cx="1110798" cy="1301766"/>
          </a:xfrm>
          <a:prstGeom prst="line">
            <a:avLst/>
          </a:prstGeom>
          <a:ln w="2540">
            <a:solidFill>
              <a:srgbClr val="13396C">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86306" y="4033000"/>
            <a:ext cx="2995768" cy="3510800"/>
          </a:xfrm>
          <a:prstGeom prst="line">
            <a:avLst/>
          </a:prstGeom>
          <a:ln w="2540">
            <a:solidFill>
              <a:srgbClr val="13396C">
                <a:alpha val="21000"/>
              </a:srgb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 xmlns:a16="http://schemas.microsoft.com/office/drawing/2014/main" id="{FB0A38B1-6415-43F3-8E3E-EFC5935A969A}"/>
              </a:ext>
            </a:extLst>
          </p:cNvPr>
          <p:cNvGrpSpPr/>
          <p:nvPr/>
        </p:nvGrpSpPr>
        <p:grpSpPr>
          <a:xfrm>
            <a:off x="7163736" y="2285748"/>
            <a:ext cx="5028264" cy="2261841"/>
            <a:chOff x="7163736" y="2285748"/>
            <a:chExt cx="5028264" cy="2261841"/>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25245" r="46107" b="33959"/>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PART</a:t>
              </a:r>
            </a:p>
            <a:p>
              <a:pPr algn="ctr"/>
              <a:r>
                <a:rPr lang="en-US" altLang="zh-CN" sz="3600" dirty="0">
                  <a:solidFill>
                    <a:schemeClr val="bg1"/>
                  </a:solidFill>
                  <a:latin typeface="微软雅黑" panose="020B0503020204020204" pitchFamily="34" charset="-122"/>
                  <a:ea typeface="微软雅黑" panose="020B0503020204020204" pitchFamily="34" charset="-122"/>
                </a:rPr>
                <a:t>2</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rot="2700000">
              <a:off x="7695006" y="2328959"/>
              <a:ext cx="370728" cy="370728"/>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rot="2700000">
              <a:off x="8366539" y="2285748"/>
              <a:ext cx="181545" cy="181545"/>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矩形 17">
              <a:extLst>
                <a:ext uri="{FF2B5EF4-FFF2-40B4-BE49-F238E27FC236}">
                  <a16:creationId xmlns="" xmlns:a16="http://schemas.microsoft.com/office/drawing/2014/main" id="{3E6B5E3D-CF0C-45EE-86C0-7257B576F672}"/>
                </a:ext>
              </a:extLst>
            </p:cNvPr>
            <p:cNvSpPr/>
            <p:nvPr/>
          </p:nvSpPr>
          <p:spPr>
            <a:xfrm rot="2700000">
              <a:off x="7541700" y="2992507"/>
              <a:ext cx="1201625" cy="1201625"/>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24966502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98326">
            <a:off x="946052" y="1303017"/>
            <a:ext cx="3909634" cy="6858000"/>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186" y="1233715"/>
            <a:ext cx="3909634" cy="6858000"/>
          </a:xfrm>
          <a:prstGeom prst="rect">
            <a:avLst/>
          </a:prstGeom>
        </p:spPr>
      </p:pic>
      <p:grpSp>
        <p:nvGrpSpPr>
          <p:cNvPr id="8" name="组合 7"/>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椭圆 9"/>
            <p:cNvSpPr/>
            <p:nvPr/>
          </p:nvSpPr>
          <p:spPr>
            <a:xfrm>
              <a:off x="3561365" y="3313435"/>
              <a:ext cx="800100" cy="8001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13" name="直接连接符 12"/>
          <p:cNvCxnSpPr/>
          <p:nvPr/>
        </p:nvCxnSpPr>
        <p:spPr>
          <a:xfrm>
            <a:off x="4422555" y="2335911"/>
            <a:ext cx="1419734"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rot="10800000">
            <a:off x="6271724" y="3490810"/>
            <a:ext cx="1192838" cy="972348"/>
            <a:chOff x="3456897" y="3211271"/>
            <a:chExt cx="1232193" cy="1004428"/>
          </a:xfrm>
        </p:grpSpPr>
        <p:sp>
          <p:nvSpPr>
            <p:cNvPr id="16"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椭圆 16"/>
            <p:cNvSpPr/>
            <p:nvPr/>
          </p:nvSpPr>
          <p:spPr>
            <a:xfrm>
              <a:off x="3561365" y="3313435"/>
              <a:ext cx="800100" cy="8001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18" name="直接连接符 17"/>
          <p:cNvCxnSpPr/>
          <p:nvPr/>
        </p:nvCxnSpPr>
        <p:spPr>
          <a:xfrm>
            <a:off x="3970769" y="3983281"/>
            <a:ext cx="230095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rot="10800000">
            <a:off x="5204431" y="4943034"/>
            <a:ext cx="1192838" cy="972348"/>
            <a:chOff x="3456897" y="3211271"/>
            <a:chExt cx="1232193" cy="1004428"/>
          </a:xfrm>
        </p:grpSpPr>
        <p:sp>
          <p:nvSpPr>
            <p:cNvPr id="2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2" name="椭圆 21"/>
            <p:cNvSpPr/>
            <p:nvPr/>
          </p:nvSpPr>
          <p:spPr>
            <a:xfrm>
              <a:off x="3561365" y="3313435"/>
              <a:ext cx="800100" cy="8001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3" name="直接连接符 22"/>
          <p:cNvCxnSpPr/>
          <p:nvPr/>
        </p:nvCxnSpPr>
        <p:spPr>
          <a:xfrm>
            <a:off x="2298700" y="5429208"/>
            <a:ext cx="292024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131740" y="2027091"/>
            <a:ext cx="759529"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移动</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下载</a:t>
            </a:r>
          </a:p>
        </p:txBody>
      </p:sp>
      <p:sp>
        <p:nvSpPr>
          <p:cNvPr id="26" name="文本框 25"/>
          <p:cNvSpPr txBox="1"/>
          <p:nvPr/>
        </p:nvSpPr>
        <p:spPr>
          <a:xfrm>
            <a:off x="6592143" y="3662506"/>
            <a:ext cx="759529"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类目</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丰富</a:t>
            </a:r>
          </a:p>
        </p:txBody>
      </p:sp>
      <p:sp>
        <p:nvSpPr>
          <p:cNvPr id="27" name="文本框 26"/>
          <p:cNvSpPr txBox="1"/>
          <p:nvPr/>
        </p:nvSpPr>
        <p:spPr>
          <a:xfrm>
            <a:off x="5512195" y="5094534"/>
            <a:ext cx="759529" cy="646331"/>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在线</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支付</a:t>
            </a:r>
          </a:p>
        </p:txBody>
      </p:sp>
      <p:sp>
        <p:nvSpPr>
          <p:cNvPr id="29" name="矩形 28"/>
          <p:cNvSpPr/>
          <p:nvPr/>
        </p:nvSpPr>
        <p:spPr>
          <a:xfrm>
            <a:off x="7180720" y="1864251"/>
            <a:ext cx="4114198"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完美的手机购物流程，从购买到支付轻松搞定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手机商城和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PC</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商城的会员资料，商品信息，订单管理等所有数据同步</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550970" y="3490810"/>
            <a:ext cx="4080416"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集结网络最丰富的强势类目，精选最优质的卖家和商品，达到最广泛的买家覆盖率，几乎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98%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。商品都有返利</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多元化的满足用户不同面的购物需求。</a:t>
            </a:r>
          </a:p>
        </p:txBody>
      </p:sp>
      <p:sp>
        <p:nvSpPr>
          <p:cNvPr id="31" name="矩形 30"/>
          <p:cNvSpPr/>
          <p:nvPr/>
        </p:nvSpPr>
        <p:spPr>
          <a:xfrm>
            <a:off x="6511504" y="4956034"/>
            <a:ext cx="4552082"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在线支付是指卖方与买方网络进行交易时</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银行为其提供网上资金结算服务的一种业务，为企业和个人提供了一个安全、快捷、方便的交易方式。</a:t>
            </a:r>
          </a:p>
        </p:txBody>
      </p:sp>
    </p:spTree>
    <p:extLst>
      <p:ext uri="{BB962C8B-B14F-4D97-AF65-F5344CB8AC3E}">
        <p14:creationId xmlns:p14="http://schemas.microsoft.com/office/powerpoint/2010/main" val="29345764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7510" y="1218773"/>
            <a:ext cx="4846594" cy="4914802"/>
            <a:chOff x="6076725" y="1604721"/>
            <a:chExt cx="4151991" cy="4210424"/>
          </a:xfrm>
        </p:grpSpPr>
        <p:sp>
          <p:nvSpPr>
            <p:cNvPr id="7" name="Freeform 14"/>
            <p:cNvSpPr>
              <a:spLocks/>
            </p:cNvSpPr>
            <p:nvPr/>
          </p:nvSpPr>
          <p:spPr bwMode="auto">
            <a:xfrm>
              <a:off x="7428367" y="2310365"/>
              <a:ext cx="2800349" cy="2799136"/>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nvGrpSpPr>
            <p:cNvPr id="1055" name="组合 1054"/>
            <p:cNvGrpSpPr/>
            <p:nvPr/>
          </p:nvGrpSpPr>
          <p:grpSpPr>
            <a:xfrm>
              <a:off x="7308918" y="1604721"/>
              <a:ext cx="1153297" cy="1004887"/>
              <a:chOff x="4650990" y="1574006"/>
              <a:chExt cx="1153297" cy="1004887"/>
            </a:xfrm>
          </p:grpSpPr>
          <p:sp>
            <p:nvSpPr>
              <p:cNvPr id="1053" name="Freeform 62"/>
              <p:cNvSpPr>
                <a:spLocks/>
              </p:cNvSpPr>
              <p:nvPr/>
            </p:nvSpPr>
            <p:spPr bwMode="auto">
              <a:xfrm>
                <a:off x="4650990" y="1574006"/>
                <a:ext cx="1153297" cy="1004887"/>
              </a:xfrm>
              <a:custGeom>
                <a:avLst/>
                <a:gdLst>
                  <a:gd name="T0" fmla="*/ 1133 w 1133"/>
                  <a:gd name="T1" fmla="*/ 835 h 987"/>
                  <a:gd name="T2" fmla="*/ 937 w 1133"/>
                  <a:gd name="T3" fmla="*/ 710 h 987"/>
                  <a:gd name="T4" fmla="*/ 987 w 1133"/>
                  <a:gd name="T5" fmla="*/ 494 h 987"/>
                  <a:gd name="T6" fmla="*/ 493 w 1133"/>
                  <a:gd name="T7" fmla="*/ 0 h 987"/>
                  <a:gd name="T8" fmla="*/ 0 w 1133"/>
                  <a:gd name="T9" fmla="*/ 494 h 987"/>
                  <a:gd name="T10" fmla="*/ 493 w 1133"/>
                  <a:gd name="T11" fmla="*/ 987 h 987"/>
                  <a:gd name="T12" fmla="*/ 849 w 1133"/>
                  <a:gd name="T13" fmla="*/ 835 h 987"/>
                  <a:gd name="T14" fmla="*/ 1133 w 1133"/>
                  <a:gd name="T15" fmla="*/ 835 h 9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7">
                    <a:moveTo>
                      <a:pt x="1133" y="835"/>
                    </a:moveTo>
                    <a:cubicBezTo>
                      <a:pt x="937" y="710"/>
                      <a:pt x="937" y="710"/>
                      <a:pt x="937" y="710"/>
                    </a:cubicBezTo>
                    <a:cubicBezTo>
                      <a:pt x="969" y="645"/>
                      <a:pt x="987" y="571"/>
                      <a:pt x="987" y="494"/>
                    </a:cubicBezTo>
                    <a:cubicBezTo>
                      <a:pt x="987" y="221"/>
                      <a:pt x="766" y="0"/>
                      <a:pt x="493" y="0"/>
                    </a:cubicBezTo>
                    <a:cubicBezTo>
                      <a:pt x="221" y="0"/>
                      <a:pt x="0" y="221"/>
                      <a:pt x="0" y="494"/>
                    </a:cubicBezTo>
                    <a:cubicBezTo>
                      <a:pt x="0" y="766"/>
                      <a:pt x="221" y="987"/>
                      <a:pt x="493" y="987"/>
                    </a:cubicBezTo>
                    <a:cubicBezTo>
                      <a:pt x="633" y="987"/>
                      <a:pt x="759" y="929"/>
                      <a:pt x="849" y="835"/>
                    </a:cubicBezTo>
                    <a:lnTo>
                      <a:pt x="1133" y="83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54" name="椭圆 1053"/>
              <p:cNvSpPr/>
              <p:nvPr/>
            </p:nvSpPr>
            <p:spPr>
              <a:xfrm>
                <a:off x="4752590" y="1676399"/>
                <a:ext cx="800100" cy="8001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5" name="组合 74"/>
            <p:cNvGrpSpPr/>
            <p:nvPr/>
          </p:nvGrpSpPr>
          <p:grpSpPr>
            <a:xfrm>
              <a:off x="6076725" y="3241986"/>
              <a:ext cx="1232193" cy="1004428"/>
              <a:chOff x="3456897" y="3211271"/>
              <a:chExt cx="1232193" cy="1004428"/>
            </a:xfrm>
          </p:grpSpPr>
          <p:sp>
            <p:nvSpPr>
              <p:cNvPr id="6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9" name="椭圆 78"/>
              <p:cNvSpPr/>
              <p:nvPr/>
            </p:nvSpPr>
            <p:spPr>
              <a:xfrm>
                <a:off x="3561365" y="3313435"/>
                <a:ext cx="800100" cy="8001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6" name="组合 75"/>
            <p:cNvGrpSpPr/>
            <p:nvPr/>
          </p:nvGrpSpPr>
          <p:grpSpPr>
            <a:xfrm>
              <a:off x="7396618" y="4810745"/>
              <a:ext cx="1153726" cy="1004400"/>
              <a:chOff x="4776790" y="4780030"/>
              <a:chExt cx="1153726" cy="1004400"/>
            </a:xfrm>
          </p:grpSpPr>
          <p:sp>
            <p:nvSpPr>
              <p:cNvPr id="74" name="Freeform 78"/>
              <p:cNvSpPr>
                <a:spLocks noChangeAspect="1"/>
              </p:cNvSpPr>
              <p:nvPr/>
            </p:nvSpPr>
            <p:spPr bwMode="auto">
              <a:xfrm>
                <a:off x="4776790" y="4780030"/>
                <a:ext cx="1153726" cy="1004400"/>
              </a:xfrm>
              <a:custGeom>
                <a:avLst/>
                <a:gdLst>
                  <a:gd name="T0" fmla="*/ 1133 w 1133"/>
                  <a:gd name="T1" fmla="*/ 151 h 986"/>
                  <a:gd name="T2" fmla="*/ 849 w 1133"/>
                  <a:gd name="T3" fmla="*/ 151 h 986"/>
                  <a:gd name="T4" fmla="*/ 493 w 1133"/>
                  <a:gd name="T5" fmla="*/ 0 h 986"/>
                  <a:gd name="T6" fmla="*/ 0 w 1133"/>
                  <a:gd name="T7" fmla="*/ 493 h 986"/>
                  <a:gd name="T8" fmla="*/ 493 w 1133"/>
                  <a:gd name="T9" fmla="*/ 986 h 986"/>
                  <a:gd name="T10" fmla="*/ 987 w 1133"/>
                  <a:gd name="T11" fmla="*/ 493 h 986"/>
                  <a:gd name="T12" fmla="*/ 937 w 1133"/>
                  <a:gd name="T13" fmla="*/ 277 h 986"/>
                  <a:gd name="T14" fmla="*/ 1133 w 1133"/>
                  <a:gd name="T15" fmla="*/ 151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6">
                    <a:moveTo>
                      <a:pt x="1133" y="151"/>
                    </a:moveTo>
                    <a:cubicBezTo>
                      <a:pt x="849" y="151"/>
                      <a:pt x="849" y="151"/>
                      <a:pt x="849" y="151"/>
                    </a:cubicBezTo>
                    <a:cubicBezTo>
                      <a:pt x="759" y="58"/>
                      <a:pt x="633" y="0"/>
                      <a:pt x="493" y="0"/>
                    </a:cubicBezTo>
                    <a:cubicBezTo>
                      <a:pt x="221" y="0"/>
                      <a:pt x="0" y="220"/>
                      <a:pt x="0" y="493"/>
                    </a:cubicBezTo>
                    <a:cubicBezTo>
                      <a:pt x="0" y="765"/>
                      <a:pt x="221" y="986"/>
                      <a:pt x="493" y="986"/>
                    </a:cubicBezTo>
                    <a:cubicBezTo>
                      <a:pt x="766" y="986"/>
                      <a:pt x="987" y="765"/>
                      <a:pt x="987" y="493"/>
                    </a:cubicBezTo>
                    <a:cubicBezTo>
                      <a:pt x="987" y="415"/>
                      <a:pt x="969" y="342"/>
                      <a:pt x="937" y="277"/>
                    </a:cubicBezTo>
                    <a:lnTo>
                      <a:pt x="1133" y="15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8" name="椭圆 87"/>
              <p:cNvSpPr/>
              <p:nvPr/>
            </p:nvSpPr>
            <p:spPr>
              <a:xfrm>
                <a:off x="4878388" y="4875168"/>
                <a:ext cx="800100" cy="800100"/>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Group 4"/>
            <p:cNvGrpSpPr>
              <a:grpSpLocks noChangeAspect="1"/>
            </p:cNvGrpSpPr>
            <p:nvPr/>
          </p:nvGrpSpPr>
          <p:grpSpPr bwMode="auto">
            <a:xfrm>
              <a:off x="7689228" y="2160526"/>
              <a:ext cx="265257" cy="265257"/>
              <a:chOff x="3634" y="1954"/>
              <a:chExt cx="412" cy="412"/>
            </a:xfrm>
          </p:grpSpPr>
          <p:sp>
            <p:nvSpPr>
              <p:cNvPr id="6" name="AutoShape 3"/>
              <p:cNvSpPr>
                <a:spLocks noChangeAspect="1" noChangeArrowheads="1" noTextEdit="1"/>
              </p:cNvSpPr>
              <p:nvPr/>
            </p:nvSpPr>
            <p:spPr bwMode="auto">
              <a:xfrm>
                <a:off x="3634" y="1954"/>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5"/>
              <p:cNvSpPr>
                <a:spLocks noEditPoints="1"/>
              </p:cNvSpPr>
              <p:nvPr/>
            </p:nvSpPr>
            <p:spPr bwMode="auto">
              <a:xfrm>
                <a:off x="3632" y="1952"/>
                <a:ext cx="414" cy="414"/>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6"/>
              <p:cNvSpPr>
                <a:spLocks/>
              </p:cNvSpPr>
              <p:nvPr/>
            </p:nvSpPr>
            <p:spPr bwMode="auto">
              <a:xfrm>
                <a:off x="3812" y="2029"/>
                <a:ext cx="106" cy="207"/>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12" name="Group 9"/>
            <p:cNvGrpSpPr>
              <a:grpSpLocks noChangeAspect="1"/>
            </p:cNvGrpSpPr>
            <p:nvPr/>
          </p:nvGrpSpPr>
          <p:grpSpPr bwMode="auto">
            <a:xfrm>
              <a:off x="6441966" y="3766378"/>
              <a:ext cx="239310" cy="324434"/>
              <a:chOff x="3691" y="1958"/>
              <a:chExt cx="298" cy="404"/>
            </a:xfrm>
          </p:grpSpPr>
          <p:sp>
            <p:nvSpPr>
              <p:cNvPr id="13" name="AutoShape 8"/>
              <p:cNvSpPr>
                <a:spLocks noChangeAspect="1" noChangeArrowheads="1" noTextEdit="1"/>
              </p:cNvSpPr>
              <p:nvPr/>
            </p:nvSpPr>
            <p:spPr bwMode="auto">
              <a:xfrm>
                <a:off x="3691" y="1958"/>
                <a:ext cx="29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 name="Freeform 10"/>
              <p:cNvSpPr>
                <a:spLocks noEditPoints="1"/>
              </p:cNvSpPr>
              <p:nvPr/>
            </p:nvSpPr>
            <p:spPr bwMode="auto">
              <a:xfrm>
                <a:off x="3749" y="2011"/>
                <a:ext cx="114" cy="11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11"/>
              <p:cNvSpPr>
                <a:spLocks noEditPoints="1"/>
              </p:cNvSpPr>
              <p:nvPr/>
            </p:nvSpPr>
            <p:spPr bwMode="auto">
              <a:xfrm>
                <a:off x="3693" y="1956"/>
                <a:ext cx="228" cy="226"/>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12"/>
              <p:cNvSpPr>
                <a:spLocks/>
              </p:cNvSpPr>
              <p:nvPr/>
            </p:nvSpPr>
            <p:spPr bwMode="auto">
              <a:xfrm>
                <a:off x="3785" y="2054"/>
                <a:ext cx="204" cy="306"/>
              </a:xfrm>
              <a:custGeom>
                <a:avLst/>
                <a:gdLst>
                  <a:gd name="T0" fmla="*/ 70 w 84"/>
                  <a:gd name="T1" fmla="*/ 127 h 127"/>
                  <a:gd name="T2" fmla="*/ 84 w 84"/>
                  <a:gd name="T3" fmla="*/ 108 h 127"/>
                  <a:gd name="T4" fmla="*/ 84 w 84"/>
                  <a:gd name="T5" fmla="*/ 87 h 127"/>
                  <a:gd name="T6" fmla="*/ 84 w 84"/>
                  <a:gd name="T7" fmla="*/ 86 h 127"/>
                  <a:gd name="T8" fmla="*/ 84 w 84"/>
                  <a:gd name="T9" fmla="*/ 49 h 127"/>
                  <a:gd name="T10" fmla="*/ 75 w 84"/>
                  <a:gd name="T11" fmla="*/ 40 h 127"/>
                  <a:gd name="T12" fmla="*/ 66 w 84"/>
                  <a:gd name="T13" fmla="*/ 49 h 127"/>
                  <a:gd name="T14" fmla="*/ 66 w 84"/>
                  <a:gd name="T15" fmla="*/ 68 h 127"/>
                  <a:gd name="T16" fmla="*/ 62 w 84"/>
                  <a:gd name="T17" fmla="*/ 68 h 127"/>
                  <a:gd name="T18" fmla="*/ 62 w 84"/>
                  <a:gd name="T19" fmla="*/ 49 h 127"/>
                  <a:gd name="T20" fmla="*/ 53 w 84"/>
                  <a:gd name="T21" fmla="*/ 40 h 127"/>
                  <a:gd name="T22" fmla="*/ 44 w 84"/>
                  <a:gd name="T23" fmla="*/ 49 h 127"/>
                  <a:gd name="T24" fmla="*/ 44 w 84"/>
                  <a:gd name="T25" fmla="*/ 68 h 127"/>
                  <a:gd name="T26" fmla="*/ 40 w 84"/>
                  <a:gd name="T27" fmla="*/ 68 h 127"/>
                  <a:gd name="T28" fmla="*/ 40 w 84"/>
                  <a:gd name="T29" fmla="*/ 49 h 127"/>
                  <a:gd name="T30" fmla="*/ 31 w 84"/>
                  <a:gd name="T31" fmla="*/ 40 h 127"/>
                  <a:gd name="T32" fmla="*/ 22 w 84"/>
                  <a:gd name="T33" fmla="*/ 49 h 127"/>
                  <a:gd name="T34" fmla="*/ 22 w 84"/>
                  <a:gd name="T35" fmla="*/ 68 h 127"/>
                  <a:gd name="T36" fmla="*/ 18 w 84"/>
                  <a:gd name="T37" fmla="*/ 68 h 127"/>
                  <a:gd name="T38" fmla="*/ 18 w 84"/>
                  <a:gd name="T39" fmla="*/ 9 h 127"/>
                  <a:gd name="T40" fmla="*/ 9 w 84"/>
                  <a:gd name="T41" fmla="*/ 0 h 127"/>
                  <a:gd name="T42" fmla="*/ 0 w 84"/>
                  <a:gd name="T43" fmla="*/ 9 h 127"/>
                  <a:gd name="T44" fmla="*/ 0 w 84"/>
                  <a:gd name="T45" fmla="*/ 87 h 127"/>
                  <a:gd name="T46" fmla="*/ 0 w 84"/>
                  <a:gd name="T47" fmla="*/ 88 h 127"/>
                  <a:gd name="T48" fmla="*/ 0 w 84"/>
                  <a:gd name="T49" fmla="*/ 108 h 127"/>
                  <a:gd name="T50" fmla="*/ 14 w 84"/>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 h="127">
                    <a:moveTo>
                      <a:pt x="70" y="127"/>
                    </a:moveTo>
                    <a:cubicBezTo>
                      <a:pt x="78" y="127"/>
                      <a:pt x="84" y="119"/>
                      <a:pt x="84" y="108"/>
                    </a:cubicBezTo>
                    <a:cubicBezTo>
                      <a:pt x="84" y="87"/>
                      <a:pt x="84" y="87"/>
                      <a:pt x="84" y="87"/>
                    </a:cubicBezTo>
                    <a:cubicBezTo>
                      <a:pt x="84" y="86"/>
                      <a:pt x="84" y="86"/>
                      <a:pt x="84" y="86"/>
                    </a:cubicBez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18" name="Group 15"/>
            <p:cNvGrpSpPr>
              <a:grpSpLocks noChangeAspect="1"/>
            </p:cNvGrpSpPr>
            <p:nvPr/>
          </p:nvGrpSpPr>
          <p:grpSpPr bwMode="auto">
            <a:xfrm>
              <a:off x="7766690" y="5304482"/>
              <a:ext cx="255702" cy="299041"/>
              <a:chOff x="5220" y="1367"/>
              <a:chExt cx="649" cy="759"/>
            </a:xfrm>
          </p:grpSpPr>
          <p:sp>
            <p:nvSpPr>
              <p:cNvPr id="19" name="AutoShape 14"/>
              <p:cNvSpPr>
                <a:spLocks noChangeAspect="1" noChangeArrowheads="1" noTextEdit="1"/>
              </p:cNvSpPr>
              <p:nvPr/>
            </p:nvSpPr>
            <p:spPr bwMode="auto">
              <a:xfrm>
                <a:off x="5220" y="1367"/>
                <a:ext cx="649"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20" name="Freeform 16"/>
              <p:cNvSpPr>
                <a:spLocks noEditPoints="1"/>
              </p:cNvSpPr>
              <p:nvPr/>
            </p:nvSpPr>
            <p:spPr bwMode="auto">
              <a:xfrm>
                <a:off x="5224" y="1362"/>
                <a:ext cx="650" cy="769"/>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sp>
        <p:nvSpPr>
          <p:cNvPr id="28" name="文本框 27"/>
          <p:cNvSpPr txBox="1"/>
          <p:nvPr/>
        </p:nvSpPr>
        <p:spPr>
          <a:xfrm>
            <a:off x="2391649" y="1374156"/>
            <a:ext cx="759529" cy="523220"/>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手机</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33761" y="3283991"/>
            <a:ext cx="759529" cy="523220"/>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游戏</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486263" y="5085623"/>
            <a:ext cx="759529" cy="523220"/>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电视</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观众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753312" y="2999957"/>
            <a:ext cx="1472082" cy="1291771"/>
            <a:chOff x="6031804" y="3124235"/>
            <a:chExt cx="1472082" cy="1291771"/>
          </a:xfrm>
        </p:grpSpPr>
        <p:sp>
          <p:nvSpPr>
            <p:cNvPr id="10" name="椭圆 9"/>
            <p:cNvSpPr/>
            <p:nvPr/>
          </p:nvSpPr>
          <p:spPr>
            <a:xfrm>
              <a:off x="6212115" y="3124235"/>
              <a:ext cx="1291771" cy="129177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5" name="任意多边形 34"/>
            <p:cNvSpPr/>
            <p:nvPr/>
          </p:nvSpPr>
          <p:spPr>
            <a:xfrm rot="16200000">
              <a:off x="6201564" y="3113685"/>
              <a:ext cx="973354" cy="1312873"/>
            </a:xfrm>
            <a:custGeom>
              <a:avLst/>
              <a:gdLst>
                <a:gd name="connsiteX0" fmla="*/ 973354 w 973354"/>
                <a:gd name="connsiteY0" fmla="*/ 826196 h 1312873"/>
                <a:gd name="connsiteX1" fmla="*/ 486677 w 973354"/>
                <a:gd name="connsiteY1" fmla="*/ 1312873 h 1312873"/>
                <a:gd name="connsiteX2" fmla="*/ 0 w 973354"/>
                <a:gd name="connsiteY2" fmla="*/ 826196 h 1312873"/>
                <a:gd name="connsiteX3" fmla="*/ 297240 w 973354"/>
                <a:gd name="connsiteY3" fmla="*/ 377765 h 1312873"/>
                <a:gd name="connsiteX4" fmla="*/ 349513 w 973354"/>
                <a:gd name="connsiteY4" fmla="*/ 361539 h 1312873"/>
                <a:gd name="connsiteX5" fmla="*/ 464302 w 973354"/>
                <a:gd name="connsiteY5" fmla="*/ 0 h 1312873"/>
                <a:gd name="connsiteX6" fmla="*/ 574924 w 973354"/>
                <a:gd name="connsiteY6" fmla="*/ 348415 h 1312873"/>
                <a:gd name="connsiteX7" fmla="*/ 584759 w 973354"/>
                <a:gd name="connsiteY7" fmla="*/ 349407 h 1312873"/>
                <a:gd name="connsiteX8" fmla="*/ 973354 w 973354"/>
                <a:gd name="connsiteY8" fmla="*/ 826196 h 13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354" h="1312873">
                  <a:moveTo>
                    <a:pt x="973354" y="826196"/>
                  </a:moveTo>
                  <a:cubicBezTo>
                    <a:pt x="973354" y="1094980"/>
                    <a:pt x="755461" y="1312873"/>
                    <a:pt x="486677" y="1312873"/>
                  </a:cubicBezTo>
                  <a:cubicBezTo>
                    <a:pt x="217893" y="1312873"/>
                    <a:pt x="0" y="1094980"/>
                    <a:pt x="0" y="826196"/>
                  </a:cubicBezTo>
                  <a:cubicBezTo>
                    <a:pt x="0" y="624608"/>
                    <a:pt x="122565" y="451646"/>
                    <a:pt x="297240" y="377765"/>
                  </a:cubicBezTo>
                  <a:lnTo>
                    <a:pt x="349513" y="361539"/>
                  </a:lnTo>
                  <a:lnTo>
                    <a:pt x="464302" y="0"/>
                  </a:lnTo>
                  <a:lnTo>
                    <a:pt x="574924" y="348415"/>
                  </a:lnTo>
                  <a:lnTo>
                    <a:pt x="584759" y="349407"/>
                  </a:lnTo>
                  <a:cubicBezTo>
                    <a:pt x="806530" y="394788"/>
                    <a:pt x="973354" y="591010"/>
                    <a:pt x="973354" y="826196"/>
                  </a:cubicBezTo>
                  <a:close/>
                </a:path>
              </a:pathLst>
            </a:cu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sp>
        <p:nvSpPr>
          <p:cNvPr id="37" name="文本框 36"/>
          <p:cNvSpPr txBox="1"/>
          <p:nvPr/>
        </p:nvSpPr>
        <p:spPr>
          <a:xfrm>
            <a:off x="6122163" y="3460861"/>
            <a:ext cx="900481"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本产品</a:t>
            </a:r>
          </a:p>
        </p:txBody>
      </p:sp>
      <p:sp>
        <p:nvSpPr>
          <p:cNvPr id="24" name="矩形 23"/>
          <p:cNvSpPr/>
          <p:nvPr/>
        </p:nvSpPr>
        <p:spPr>
          <a:xfrm>
            <a:off x="5741528" y="5263995"/>
            <a:ext cx="5144763"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不对产品本身进行增值，而是通过服务，增加产品的附加价值；对本产品来说，销售渠道起到物流、资金流、信息流、商流的作用，完成厂家很难完成的任务。</a:t>
            </a:r>
          </a:p>
        </p:txBody>
      </p:sp>
      <p:sp>
        <p:nvSpPr>
          <p:cNvPr id="42" name="Freeform 14"/>
          <p:cNvSpPr>
            <a:spLocks/>
          </p:cNvSpPr>
          <p:nvPr/>
        </p:nvSpPr>
        <p:spPr bwMode="auto">
          <a:xfrm>
            <a:off x="7726583" y="2546599"/>
            <a:ext cx="2260202" cy="2259223"/>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3" name="椭圆 42"/>
          <p:cNvSpPr/>
          <p:nvPr/>
        </p:nvSpPr>
        <p:spPr>
          <a:xfrm>
            <a:off x="7792345" y="4492164"/>
            <a:ext cx="627317" cy="62731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4" name="椭圆 43"/>
          <p:cNvSpPr/>
          <p:nvPr/>
        </p:nvSpPr>
        <p:spPr>
          <a:xfrm>
            <a:off x="7792345" y="2199156"/>
            <a:ext cx="627317" cy="62731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5" name="椭圆 44"/>
          <p:cNvSpPr/>
          <p:nvPr/>
        </p:nvSpPr>
        <p:spPr>
          <a:xfrm>
            <a:off x="10299288" y="3228902"/>
            <a:ext cx="954249" cy="95424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6" name="文本框 45"/>
          <p:cNvSpPr txBox="1"/>
          <p:nvPr/>
        </p:nvSpPr>
        <p:spPr>
          <a:xfrm>
            <a:off x="7726583" y="2284989"/>
            <a:ext cx="759529" cy="523220"/>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增值</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服务</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718189" y="4548979"/>
            <a:ext cx="759529" cy="523220"/>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会员</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付费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10396647" y="3352082"/>
            <a:ext cx="759529" cy="707886"/>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入驻</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商家</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96669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070100"/>
            <a:ext cx="12192000" cy="2019300"/>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矩形 6"/>
          <p:cNvSpPr/>
          <p:nvPr/>
        </p:nvSpPr>
        <p:spPr>
          <a:xfrm>
            <a:off x="1203325" y="1708150"/>
            <a:ext cx="2120900" cy="39941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a:off x="3758142" y="1708150"/>
            <a:ext cx="2120900" cy="39941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矩形 12"/>
          <p:cNvSpPr/>
          <p:nvPr/>
        </p:nvSpPr>
        <p:spPr>
          <a:xfrm>
            <a:off x="6312959" y="1708150"/>
            <a:ext cx="2120900" cy="39941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矩形 13"/>
          <p:cNvSpPr/>
          <p:nvPr/>
        </p:nvSpPr>
        <p:spPr>
          <a:xfrm>
            <a:off x="8867775" y="1708150"/>
            <a:ext cx="2120900" cy="39941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矩形 15"/>
          <p:cNvSpPr/>
          <p:nvPr/>
        </p:nvSpPr>
        <p:spPr>
          <a:xfrm>
            <a:off x="1222375" y="2070100"/>
            <a:ext cx="2120900" cy="20193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矩形 16"/>
          <p:cNvSpPr/>
          <p:nvPr/>
        </p:nvSpPr>
        <p:spPr>
          <a:xfrm>
            <a:off x="3758141" y="2070100"/>
            <a:ext cx="2120900" cy="20193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矩形 17"/>
          <p:cNvSpPr/>
          <p:nvPr/>
        </p:nvSpPr>
        <p:spPr>
          <a:xfrm>
            <a:off x="6312959" y="2070100"/>
            <a:ext cx="2120900" cy="20193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矩形 18"/>
          <p:cNvSpPr/>
          <p:nvPr/>
        </p:nvSpPr>
        <p:spPr>
          <a:xfrm>
            <a:off x="8867775" y="2063750"/>
            <a:ext cx="2120900" cy="20193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文本框 23"/>
          <p:cNvSpPr txBox="1"/>
          <p:nvPr/>
        </p:nvSpPr>
        <p:spPr>
          <a:xfrm>
            <a:off x="1623347" y="413819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会员拉人</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1428750"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50155"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通过建立会员系统，把产品打造成客流量稳定，建立完善的日常运作平台。</a:t>
            </a:r>
          </a:p>
        </p:txBody>
      </p:sp>
      <p:sp>
        <p:nvSpPr>
          <p:cNvPr id="29" name="文本框 28"/>
          <p:cNvSpPr txBox="1"/>
          <p:nvPr/>
        </p:nvSpPr>
        <p:spPr>
          <a:xfrm>
            <a:off x="4162816" y="413819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手机下载</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968219"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89624"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通过建立会员系统，把产品打造成客流量稳定，建立完善的日常运作平台。</a:t>
            </a:r>
          </a:p>
        </p:txBody>
      </p:sp>
      <p:sp>
        <p:nvSpPr>
          <p:cNvPr id="32" name="文本框 31"/>
          <p:cNvSpPr txBox="1"/>
          <p:nvPr/>
        </p:nvSpPr>
        <p:spPr>
          <a:xfrm>
            <a:off x="6741712" y="413819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软文推广</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6547115"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368520"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通过建立会员系统，把产品打造成客流量稳定，建立完善的日常运作平台。</a:t>
            </a:r>
          </a:p>
        </p:txBody>
      </p:sp>
      <p:cxnSp>
        <p:nvCxnSpPr>
          <p:cNvPr id="36" name="直接连接符 35"/>
          <p:cNvCxnSpPr/>
          <p:nvPr/>
        </p:nvCxnSpPr>
        <p:spPr>
          <a:xfrm>
            <a:off x="9079307"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900712"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通过建立会员系统，把产品打造成客流量稳定，建立完善的日常运作平台。</a:t>
            </a:r>
          </a:p>
        </p:txBody>
      </p:sp>
      <p:sp>
        <p:nvSpPr>
          <p:cNvPr id="38" name="文本框 37"/>
          <p:cNvSpPr txBox="1"/>
          <p:nvPr/>
        </p:nvSpPr>
        <p:spPr>
          <a:xfrm>
            <a:off x="9273904" y="4138196"/>
            <a:ext cx="1337824"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搜索推广</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8969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734473" y="2465536"/>
            <a:ext cx="3208562" cy="830997"/>
          </a:xfrm>
          <a:prstGeom prst="rect">
            <a:avLst/>
          </a:prstGeom>
          <a:noFill/>
        </p:spPr>
        <p:txBody>
          <a:bodyPr wrap="square" rtlCol="0">
            <a:spAutoFit/>
          </a:bodyPr>
          <a:lstStyle/>
          <a:p>
            <a:pPr algn="ctr"/>
            <a:r>
              <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rPr>
              <a:t>团队介绍</a:t>
            </a:r>
          </a:p>
        </p:txBody>
      </p:sp>
      <p:cxnSp>
        <p:nvCxnSpPr>
          <p:cNvPr id="10" name="直接连接符 9"/>
          <p:cNvCxnSpPr/>
          <p:nvPr/>
        </p:nvCxnSpPr>
        <p:spPr>
          <a:xfrm>
            <a:off x="5016947" y="3391343"/>
            <a:ext cx="7175053" cy="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422480" y="3505524"/>
            <a:ext cx="1340355" cy="338554"/>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发展历程</a:t>
            </a:r>
          </a:p>
        </p:txBody>
      </p:sp>
      <p:sp>
        <p:nvSpPr>
          <p:cNvPr id="12" name="文本框 11"/>
          <p:cNvSpPr txBox="1"/>
          <p:nvPr/>
        </p:nvSpPr>
        <p:spPr>
          <a:xfrm>
            <a:off x="8611815" y="3505524"/>
            <a:ext cx="1340355" cy="338554"/>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组织架构</a:t>
            </a:r>
          </a:p>
        </p:txBody>
      </p:sp>
      <p:sp>
        <p:nvSpPr>
          <p:cNvPr id="13" name="文本框 12"/>
          <p:cNvSpPr txBox="1"/>
          <p:nvPr/>
        </p:nvSpPr>
        <p:spPr>
          <a:xfrm>
            <a:off x="9783549" y="3505524"/>
            <a:ext cx="1340355" cy="338554"/>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团队成员</a:t>
            </a:r>
          </a:p>
        </p:txBody>
      </p:sp>
      <p:sp>
        <p:nvSpPr>
          <p:cNvPr id="14" name="文本框 13"/>
          <p:cNvSpPr txBox="1"/>
          <p:nvPr/>
        </p:nvSpPr>
        <p:spPr>
          <a:xfrm>
            <a:off x="10930719" y="3505524"/>
            <a:ext cx="1340355" cy="338554"/>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企业荣誉</a:t>
            </a:r>
          </a:p>
        </p:txBody>
      </p:sp>
      <p:cxnSp>
        <p:nvCxnSpPr>
          <p:cNvPr id="15" name="直接连接符 14"/>
          <p:cNvCxnSpPr/>
          <p:nvPr/>
        </p:nvCxnSpPr>
        <p:spPr>
          <a:xfrm>
            <a:off x="8002520" y="5276850"/>
            <a:ext cx="1949650" cy="2284833"/>
          </a:xfrm>
          <a:prstGeom prst="line">
            <a:avLst/>
          </a:prstGeom>
          <a:ln w="2540">
            <a:solidFill>
              <a:srgbClr val="13396C">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29104" y="-1291071"/>
            <a:ext cx="6010738" cy="7327405"/>
          </a:xfrm>
          <a:prstGeom prst="line">
            <a:avLst/>
          </a:prstGeom>
          <a:ln w="2540">
            <a:solidFill>
              <a:srgbClr val="13396C">
                <a:alpha val="21000"/>
              </a:srgb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AC2ED9FD-29B5-4571-B917-1D1FDCC665E0}"/>
              </a:ext>
            </a:extLst>
          </p:cNvPr>
          <p:cNvGrpSpPr/>
          <p:nvPr/>
        </p:nvGrpSpPr>
        <p:grpSpPr>
          <a:xfrm>
            <a:off x="1" y="2423886"/>
            <a:ext cx="5422517" cy="1993765"/>
            <a:chOff x="1" y="2423886"/>
            <a:chExt cx="5422517" cy="1993765"/>
          </a:xfrm>
        </p:grpSpPr>
        <p:pic>
          <p:nvPicPr>
            <p:cNvPr id="19" name="图片 18">
              <a:extLst>
                <a:ext uri="{FF2B5EF4-FFF2-40B4-BE49-F238E27FC236}">
                  <a16:creationId xmlns="" xmlns:a16="http://schemas.microsoft.com/office/drawing/2014/main" id="{6D6C9353-9DE0-476D-9A5D-485E47B40B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5245" r="46107" b="33959"/>
            <a:stretch/>
          </p:blipFill>
          <p:spPr>
            <a:xfrm>
              <a:off x="1" y="2423886"/>
              <a:ext cx="4049486" cy="1915885"/>
            </a:xfrm>
            <a:prstGeom prst="rect">
              <a:avLst/>
            </a:prstGeom>
          </p:spPr>
        </p:pic>
        <p:sp>
          <p:nvSpPr>
            <p:cNvPr id="20" name="矩形 19">
              <a:extLst>
                <a:ext uri="{FF2B5EF4-FFF2-40B4-BE49-F238E27FC236}">
                  <a16:creationId xmlns="" xmlns:a16="http://schemas.microsoft.com/office/drawing/2014/main" id="{552E491D-ED25-4580-96BC-2CB942051A4A}"/>
                </a:ext>
              </a:extLst>
            </p:cNvPr>
            <p:cNvSpPr/>
            <p:nvPr/>
          </p:nvSpPr>
          <p:spPr>
            <a:xfrm rot="2700000">
              <a:off x="3365391" y="2707247"/>
              <a:ext cx="1368193" cy="1368193"/>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21" name="矩形 20">
              <a:extLst>
                <a:ext uri="{FF2B5EF4-FFF2-40B4-BE49-F238E27FC236}">
                  <a16:creationId xmlns="" xmlns:a16="http://schemas.microsoft.com/office/drawing/2014/main" id="{E86C7721-926B-4D7C-8D52-59BDE7F4E974}"/>
                </a:ext>
              </a:extLst>
            </p:cNvPr>
            <p:cNvSpPr/>
            <p:nvPr/>
          </p:nvSpPr>
          <p:spPr>
            <a:xfrm rot="2700000">
              <a:off x="4569440" y="4046923"/>
              <a:ext cx="370728" cy="370728"/>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 name="矩形 21">
              <a:extLst>
                <a:ext uri="{FF2B5EF4-FFF2-40B4-BE49-F238E27FC236}">
                  <a16:creationId xmlns="" xmlns:a16="http://schemas.microsoft.com/office/drawing/2014/main" id="{D8FB7DC8-A93E-408E-8D57-69B0A273BCF9}"/>
                </a:ext>
              </a:extLst>
            </p:cNvPr>
            <p:cNvSpPr/>
            <p:nvPr/>
          </p:nvSpPr>
          <p:spPr>
            <a:xfrm rot="2700000">
              <a:off x="5240973" y="4003712"/>
              <a:ext cx="181545" cy="181545"/>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文本框 22">
              <a:extLst>
                <a:ext uri="{FF2B5EF4-FFF2-40B4-BE49-F238E27FC236}">
                  <a16:creationId xmlns="" xmlns:a16="http://schemas.microsoft.com/office/drawing/2014/main" id="{F3E324B6-7B04-41D7-8E33-C4C28BD1B189}"/>
                </a:ext>
              </a:extLst>
            </p:cNvPr>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PART</a:t>
              </a:r>
            </a:p>
            <a:p>
              <a:pPr algn="ctr"/>
              <a:r>
                <a:rPr lang="en-US" altLang="zh-CN" sz="3600" dirty="0">
                  <a:solidFill>
                    <a:schemeClr val="bg1"/>
                  </a:solidFill>
                  <a:latin typeface="微软雅黑" panose="020B0503020204020204" pitchFamily="34" charset="-122"/>
                  <a:ea typeface="微软雅黑" panose="020B0503020204020204" pitchFamily="34" charset="-122"/>
                </a:rPr>
                <a:t>3</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8CD723F5-8E09-4F20-AAB8-B5A50BB08BD1}"/>
                </a:ext>
              </a:extLst>
            </p:cNvPr>
            <p:cNvSpPr/>
            <p:nvPr/>
          </p:nvSpPr>
          <p:spPr>
            <a:xfrm rot="2700000">
              <a:off x="3459230" y="2786515"/>
              <a:ext cx="1201625" cy="1201625"/>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2139874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flipH="1">
            <a:off x="2266950" y="2012585"/>
            <a:ext cx="9925050" cy="4845415"/>
          </a:xfrm>
          <a:prstGeom prst="triangle">
            <a:avLst>
              <a:gd name="adj" fmla="val 0"/>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6" name="直接连接符 5"/>
          <p:cNvCxnSpPr/>
          <p:nvPr/>
        </p:nvCxnSpPr>
        <p:spPr>
          <a:xfrm flipV="1">
            <a:off x="1966712" y="6027312"/>
            <a:ext cx="1974224" cy="985616"/>
          </a:xfrm>
          <a:prstGeom prst="line">
            <a:avLst/>
          </a:prstGeom>
          <a:ln w="3175">
            <a:solidFill>
              <a:srgbClr val="13396C"/>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2700000">
            <a:off x="4090861" y="5378622"/>
            <a:ext cx="723900" cy="723900"/>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8" name="直接连接符 7"/>
          <p:cNvCxnSpPr/>
          <p:nvPr/>
        </p:nvCxnSpPr>
        <p:spPr>
          <a:xfrm flipV="1">
            <a:off x="4991726" y="5231312"/>
            <a:ext cx="597705" cy="298400"/>
          </a:xfrm>
          <a:prstGeom prst="line">
            <a:avLst/>
          </a:prstGeom>
          <a:ln w="3175">
            <a:solidFill>
              <a:srgbClr val="13396C"/>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rot="2700000">
            <a:off x="5790872" y="4559457"/>
            <a:ext cx="723900" cy="723900"/>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1" name="直接连接符 10"/>
          <p:cNvCxnSpPr/>
          <p:nvPr/>
        </p:nvCxnSpPr>
        <p:spPr>
          <a:xfrm flipV="1">
            <a:off x="6677576" y="4409532"/>
            <a:ext cx="597705" cy="298400"/>
          </a:xfrm>
          <a:prstGeom prst="line">
            <a:avLst/>
          </a:prstGeom>
          <a:ln w="3175">
            <a:solidFill>
              <a:srgbClr val="13396C"/>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700000">
            <a:off x="7454124" y="3749303"/>
            <a:ext cx="723900" cy="723900"/>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4" name="直接连接符 13"/>
          <p:cNvCxnSpPr/>
          <p:nvPr/>
        </p:nvCxnSpPr>
        <p:spPr>
          <a:xfrm flipV="1">
            <a:off x="8316946" y="3599378"/>
            <a:ext cx="597705" cy="298400"/>
          </a:xfrm>
          <a:prstGeom prst="line">
            <a:avLst/>
          </a:prstGeom>
          <a:ln w="3175">
            <a:solidFill>
              <a:srgbClr val="13396C"/>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2700000">
            <a:off x="8894978" y="2397172"/>
            <a:ext cx="1119541" cy="1119541"/>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6" name="直接连接符 15"/>
          <p:cNvCxnSpPr/>
          <p:nvPr/>
        </p:nvCxnSpPr>
        <p:spPr>
          <a:xfrm flipV="1">
            <a:off x="10059287" y="1961070"/>
            <a:ext cx="2284047" cy="1091223"/>
          </a:xfrm>
          <a:prstGeom prst="line">
            <a:avLst/>
          </a:prstGeom>
          <a:ln w="3175">
            <a:solidFill>
              <a:srgbClr val="13396C"/>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900796" y="2681477"/>
            <a:ext cx="1108449"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爆发</a:t>
            </a:r>
          </a:p>
        </p:txBody>
      </p:sp>
      <p:sp>
        <p:nvSpPr>
          <p:cNvPr id="19" name="文本框 18"/>
          <p:cNvSpPr txBox="1"/>
          <p:nvPr/>
        </p:nvSpPr>
        <p:spPr>
          <a:xfrm>
            <a:off x="7252683" y="3926917"/>
            <a:ext cx="1108449"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壮大</a:t>
            </a:r>
          </a:p>
        </p:txBody>
      </p:sp>
      <p:sp>
        <p:nvSpPr>
          <p:cNvPr id="20" name="文本框 19"/>
          <p:cNvSpPr txBox="1"/>
          <p:nvPr/>
        </p:nvSpPr>
        <p:spPr>
          <a:xfrm>
            <a:off x="5592079" y="4736582"/>
            <a:ext cx="1108449"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发展</a:t>
            </a:r>
          </a:p>
        </p:txBody>
      </p:sp>
      <p:sp>
        <p:nvSpPr>
          <p:cNvPr id="21" name="文本框 20"/>
          <p:cNvSpPr txBox="1"/>
          <p:nvPr/>
        </p:nvSpPr>
        <p:spPr>
          <a:xfrm>
            <a:off x="3883277" y="5540517"/>
            <a:ext cx="1108449"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成立</a:t>
            </a:r>
          </a:p>
        </p:txBody>
      </p:sp>
      <p:cxnSp>
        <p:nvCxnSpPr>
          <p:cNvPr id="23" name="直接连接符 22"/>
          <p:cNvCxnSpPr/>
          <p:nvPr/>
        </p:nvCxnSpPr>
        <p:spPr>
          <a:xfrm>
            <a:off x="936162" y="5560185"/>
            <a:ext cx="2614411" cy="0"/>
          </a:xfrm>
          <a:prstGeom prst="line">
            <a:avLst/>
          </a:prstGeom>
          <a:ln>
            <a:solidFill>
              <a:srgbClr val="13396C"/>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874136" y="4413578"/>
            <a:ext cx="2614411" cy="0"/>
          </a:xfrm>
          <a:prstGeom prst="line">
            <a:avLst/>
          </a:prstGeom>
          <a:ln>
            <a:solidFill>
              <a:srgbClr val="13396C"/>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702936" y="3371682"/>
            <a:ext cx="2614411" cy="0"/>
          </a:xfrm>
          <a:prstGeom prst="line">
            <a:avLst/>
          </a:prstGeom>
          <a:ln>
            <a:solidFill>
              <a:srgbClr val="13396C"/>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147840" y="2249464"/>
            <a:ext cx="2614411" cy="0"/>
          </a:xfrm>
          <a:prstGeom prst="line">
            <a:avLst/>
          </a:prstGeom>
          <a:ln>
            <a:solidFill>
              <a:srgbClr val="13396C"/>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49677" y="4921116"/>
            <a:ext cx="3581486"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  2012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月正式注册，经过团队一年多的发展，现已发展为注册资金</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1000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万的省级正规企业。</a:t>
            </a:r>
          </a:p>
        </p:txBody>
      </p:sp>
      <p:sp>
        <p:nvSpPr>
          <p:cNvPr id="29" name="矩形 28"/>
          <p:cNvSpPr/>
          <p:nvPr/>
        </p:nvSpPr>
        <p:spPr>
          <a:xfrm>
            <a:off x="2203123" y="3507998"/>
            <a:ext cx="3581486"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扩展业务领域，创建运营新格局，先后承接盛典分期，乐享购，快生活，奢小二等多个项目。</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r>
            <a:b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b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627503" y="2729653"/>
            <a:ext cx="2889009" cy="646331"/>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新官网上线，各项目顺利完成交付，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经典案例在业界赢得良好口碑。</a:t>
            </a:r>
          </a:p>
        </p:txBody>
      </p:sp>
      <p:sp>
        <p:nvSpPr>
          <p:cNvPr id="31" name="矩形 30"/>
          <p:cNvSpPr/>
          <p:nvPr/>
        </p:nvSpPr>
        <p:spPr>
          <a:xfrm>
            <a:off x="5397961" y="1606202"/>
            <a:ext cx="3676490" cy="646331"/>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公司变更为</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XXXXX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网络科技有限公司，搭建</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平台，目前注册用户</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万，逐步建立品牌影响力！</a:t>
            </a:r>
          </a:p>
        </p:txBody>
      </p:sp>
      <p:sp>
        <p:nvSpPr>
          <p:cNvPr id="32" name="矩形 31"/>
          <p:cNvSpPr/>
          <p:nvPr/>
        </p:nvSpPr>
        <p:spPr>
          <a:xfrm>
            <a:off x="5437031" y="1185617"/>
            <a:ext cx="1254714" cy="39420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4211969" y="2350582"/>
            <a:ext cx="1254714" cy="39420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2577850" y="3321646"/>
            <a:ext cx="1254714" cy="39420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5" name="矩形 34"/>
          <p:cNvSpPr/>
          <p:nvPr/>
        </p:nvSpPr>
        <p:spPr>
          <a:xfrm>
            <a:off x="912578" y="4514755"/>
            <a:ext cx="1254714" cy="39420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文本框 35"/>
          <p:cNvSpPr txBox="1"/>
          <p:nvPr/>
        </p:nvSpPr>
        <p:spPr>
          <a:xfrm>
            <a:off x="5499658" y="1151634"/>
            <a:ext cx="1108449" cy="461665"/>
          </a:xfrm>
          <a:prstGeom prst="rect">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285771" y="2329215"/>
            <a:ext cx="1108449" cy="461665"/>
          </a:xfrm>
          <a:prstGeom prst="rect">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650982" y="3299054"/>
            <a:ext cx="1108449" cy="461665"/>
          </a:xfrm>
          <a:prstGeom prst="rect">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978640" y="4487737"/>
            <a:ext cx="1108449" cy="461665"/>
          </a:xfrm>
          <a:prstGeom prst="rect">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26181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231574"/>
            <a:ext cx="12192000" cy="362642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2" name="组合 21"/>
          <p:cNvGrpSpPr/>
          <p:nvPr/>
        </p:nvGrpSpPr>
        <p:grpSpPr>
          <a:xfrm>
            <a:off x="1407408" y="1688121"/>
            <a:ext cx="9377185" cy="4085800"/>
            <a:chOff x="1441939" y="1688121"/>
            <a:chExt cx="9377185" cy="4085800"/>
          </a:xfrm>
        </p:grpSpPr>
        <p:sp>
          <p:nvSpPr>
            <p:cNvPr id="3" name="矩形 2"/>
            <p:cNvSpPr/>
            <p:nvPr/>
          </p:nvSpPr>
          <p:spPr>
            <a:xfrm>
              <a:off x="1441939" y="1887414"/>
              <a:ext cx="2133600" cy="21336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p:cNvSpPr/>
            <p:nvPr/>
          </p:nvSpPr>
          <p:spPr>
            <a:xfrm>
              <a:off x="3833446" y="1887414"/>
              <a:ext cx="2133600" cy="21336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矩形 6"/>
            <p:cNvSpPr/>
            <p:nvPr/>
          </p:nvSpPr>
          <p:spPr>
            <a:xfrm>
              <a:off x="6224953" y="1887414"/>
              <a:ext cx="2133600" cy="21336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矩形 7"/>
            <p:cNvSpPr/>
            <p:nvPr/>
          </p:nvSpPr>
          <p:spPr>
            <a:xfrm>
              <a:off x="8616460" y="1887414"/>
              <a:ext cx="2133600" cy="21336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矩形 9"/>
            <p:cNvSpPr/>
            <p:nvPr/>
          </p:nvSpPr>
          <p:spPr>
            <a:xfrm>
              <a:off x="1441939" y="1688123"/>
              <a:ext cx="2133600" cy="937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矩形 10"/>
            <p:cNvSpPr/>
            <p:nvPr/>
          </p:nvSpPr>
          <p:spPr>
            <a:xfrm>
              <a:off x="3833446" y="1688123"/>
              <a:ext cx="2133600" cy="937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a:off x="6224953" y="1699845"/>
              <a:ext cx="2133600" cy="937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矩形 12"/>
            <p:cNvSpPr/>
            <p:nvPr/>
          </p:nvSpPr>
          <p:spPr>
            <a:xfrm>
              <a:off x="8616460" y="1688121"/>
              <a:ext cx="2133600" cy="937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文本框 13"/>
            <p:cNvSpPr txBox="1"/>
            <p:nvPr/>
          </p:nvSpPr>
          <p:spPr>
            <a:xfrm>
              <a:off x="1839827" y="4126521"/>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运营总监 </a:t>
              </a:r>
              <a:r>
                <a:rPr lang="en-US" altLang="zh-CN" sz="1600" b="1" dirty="0">
                  <a:solidFill>
                    <a:schemeClr val="bg1"/>
                  </a:solidFill>
                  <a:latin typeface="微软雅黑" panose="020B0503020204020204" pitchFamily="34" charset="-122"/>
                  <a:ea typeface="微软雅黑" panose="020B0503020204020204" pitchFamily="34" charset="-122"/>
                </a:rPr>
                <a:t>XXX</a:t>
              </a:r>
            </a:p>
          </p:txBody>
        </p:sp>
        <p:sp>
          <p:nvSpPr>
            <p:cNvPr id="15" name="文本框 14"/>
            <p:cNvSpPr txBox="1"/>
            <p:nvPr/>
          </p:nvSpPr>
          <p:spPr>
            <a:xfrm>
              <a:off x="4231334" y="4126521"/>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技术总监 </a:t>
              </a:r>
              <a:r>
                <a:rPr lang="en-US" altLang="zh-CN" sz="1600" b="1" dirty="0">
                  <a:solidFill>
                    <a:schemeClr val="bg1"/>
                  </a:solidFill>
                  <a:latin typeface="微软雅黑" panose="020B0503020204020204" pitchFamily="34" charset="-122"/>
                  <a:ea typeface="微软雅黑" panose="020B0503020204020204" pitchFamily="34" charset="-122"/>
                </a:rPr>
                <a:t>XXX</a:t>
              </a:r>
            </a:p>
          </p:txBody>
        </p:sp>
        <p:sp>
          <p:nvSpPr>
            <p:cNvPr id="16" name="文本框 15"/>
            <p:cNvSpPr txBox="1"/>
            <p:nvPr/>
          </p:nvSpPr>
          <p:spPr>
            <a:xfrm>
              <a:off x="6622841" y="4126521"/>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市场总监 </a:t>
              </a:r>
              <a:r>
                <a:rPr lang="en-US" altLang="zh-CN" sz="1600" b="1" dirty="0">
                  <a:solidFill>
                    <a:schemeClr val="bg1"/>
                  </a:solidFill>
                  <a:latin typeface="微软雅黑" panose="020B0503020204020204" pitchFamily="34" charset="-122"/>
                  <a:ea typeface="微软雅黑" panose="020B0503020204020204" pitchFamily="34" charset="-122"/>
                </a:rPr>
                <a:t>XXX</a:t>
              </a:r>
            </a:p>
          </p:txBody>
        </p:sp>
        <p:sp>
          <p:nvSpPr>
            <p:cNvPr id="17" name="文本框 16"/>
            <p:cNvSpPr txBox="1"/>
            <p:nvPr/>
          </p:nvSpPr>
          <p:spPr>
            <a:xfrm>
              <a:off x="9014348" y="4099079"/>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客服经理 </a:t>
              </a:r>
              <a:r>
                <a:rPr lang="en-US" altLang="zh-CN" sz="1600" b="1" dirty="0">
                  <a:solidFill>
                    <a:schemeClr val="bg1"/>
                  </a:solidFill>
                  <a:latin typeface="微软雅黑" panose="020B0503020204020204" pitchFamily="34" charset="-122"/>
                  <a:ea typeface="微软雅黑" panose="020B0503020204020204" pitchFamily="34" charset="-122"/>
                </a:rPr>
                <a:t>XXX</a:t>
              </a:r>
            </a:p>
          </p:txBody>
        </p:sp>
        <p:sp>
          <p:nvSpPr>
            <p:cNvPr id="18" name="矩形 17"/>
            <p:cNvSpPr/>
            <p:nvPr/>
          </p:nvSpPr>
          <p:spPr>
            <a:xfrm>
              <a:off x="1526547" y="4850591"/>
              <a:ext cx="1964384"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曾任职国内某上市互联网公司运营中心经理</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成功运营</a:t>
              </a:r>
              <a:r>
                <a:rPr lang="en-US" altLang="zh-CN" sz="1200" dirty="0">
                  <a:solidFill>
                    <a:schemeClr val="bg1"/>
                  </a:solidFill>
                  <a:latin typeface="微软雅黑" panose="020B0503020204020204" pitchFamily="34" charset="-122"/>
                  <a:ea typeface="微软雅黑" panose="020B0503020204020204" pitchFamily="34" charset="-122"/>
                </a:rPr>
                <a:t>XX</a:t>
              </a:r>
              <a:r>
                <a:rPr lang="zh-CN" altLang="en-US" sz="1200" dirty="0">
                  <a:solidFill>
                    <a:schemeClr val="bg1"/>
                  </a:solidFill>
                  <a:latin typeface="微软雅黑" panose="020B0503020204020204" pitchFamily="34" charset="-122"/>
                  <a:ea typeface="微软雅黑" panose="020B0503020204020204" pitchFamily="34" charset="-122"/>
                </a:rPr>
                <a:t>项目。</a:t>
              </a:r>
            </a:p>
          </p:txBody>
        </p:sp>
        <p:sp>
          <p:nvSpPr>
            <p:cNvPr id="19" name="矩形 18"/>
            <p:cNvSpPr/>
            <p:nvPr/>
          </p:nvSpPr>
          <p:spPr>
            <a:xfrm>
              <a:off x="3707737" y="4850591"/>
              <a:ext cx="2271729"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曾任职国内某上市互联网公司开发中心经理</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成功开发</a:t>
              </a:r>
              <a:r>
                <a:rPr lang="en-US" altLang="zh-CN" sz="1200" dirty="0">
                  <a:solidFill>
                    <a:schemeClr val="bg1"/>
                  </a:solidFill>
                  <a:latin typeface="微软雅黑" panose="020B0503020204020204" pitchFamily="34" charset="-122"/>
                  <a:ea typeface="微软雅黑" panose="020B0503020204020204" pitchFamily="34" charset="-122"/>
                </a:rPr>
                <a:t>XX</a:t>
              </a:r>
              <a:r>
                <a:rPr lang="zh-CN" altLang="en-US" sz="1200" dirty="0">
                  <a:solidFill>
                    <a:schemeClr val="bg1"/>
                  </a:solidFill>
                  <a:latin typeface="微软雅黑" panose="020B0503020204020204" pitchFamily="34" charset="-122"/>
                  <a:ea typeface="微软雅黑" panose="020B0503020204020204" pitchFamily="34" charset="-122"/>
                </a:rPr>
                <a:t>项目，保证项目稳定上线。</a:t>
              </a:r>
            </a:p>
          </p:txBody>
        </p:sp>
        <p:sp>
          <p:nvSpPr>
            <p:cNvPr id="20" name="矩形 19"/>
            <p:cNvSpPr/>
            <p:nvPr/>
          </p:nvSpPr>
          <p:spPr>
            <a:xfrm>
              <a:off x="6196272" y="4850591"/>
              <a:ext cx="2271729"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曾任职国内某上市互联网公司市场推广总监，成功推广</a:t>
              </a:r>
              <a:r>
                <a:rPr lang="en-US" altLang="zh-CN" sz="1200" dirty="0">
                  <a:solidFill>
                    <a:schemeClr val="bg1"/>
                  </a:solidFill>
                  <a:latin typeface="微软雅黑" panose="020B0503020204020204" pitchFamily="34" charset="-122"/>
                  <a:ea typeface="微软雅黑" panose="020B0503020204020204" pitchFamily="34" charset="-122"/>
                </a:rPr>
                <a:t>XX</a:t>
              </a:r>
              <a:r>
                <a:rPr lang="zh-CN" altLang="en-US" sz="1200" dirty="0">
                  <a:solidFill>
                    <a:schemeClr val="bg1"/>
                  </a:solidFill>
                  <a:latin typeface="微软雅黑" panose="020B0503020204020204" pitchFamily="34" charset="-122"/>
                  <a:ea typeface="微软雅黑" panose="020B0503020204020204" pitchFamily="34" charset="-122"/>
                </a:rPr>
                <a:t>项目，开拓用户</a:t>
              </a:r>
              <a:r>
                <a:rPr lang="en-US" altLang="zh-CN" sz="1200" dirty="0">
                  <a:solidFill>
                    <a:schemeClr val="bg1"/>
                  </a:solidFill>
                  <a:latin typeface="微软雅黑" panose="020B0503020204020204" pitchFamily="34" charset="-122"/>
                  <a:ea typeface="微软雅黑" panose="020B0503020204020204" pitchFamily="34" charset="-122"/>
                </a:rPr>
                <a:t>XX</a:t>
              </a:r>
              <a:r>
                <a:rPr lang="zh-CN" altLang="en-US" sz="1200" dirty="0">
                  <a:solidFill>
                    <a:schemeClr val="bg1"/>
                  </a:solidFill>
                  <a:latin typeface="微软雅黑" panose="020B0503020204020204" pitchFamily="34" charset="-122"/>
                  <a:ea typeface="微软雅黑" panose="020B0503020204020204" pitchFamily="34" charset="-122"/>
                </a:rPr>
                <a:t>万人。</a:t>
              </a:r>
            </a:p>
          </p:txBody>
        </p:sp>
        <p:sp>
          <p:nvSpPr>
            <p:cNvPr id="21" name="矩形 20"/>
            <p:cNvSpPr/>
            <p:nvPr/>
          </p:nvSpPr>
          <p:spPr>
            <a:xfrm>
              <a:off x="8547395" y="4846125"/>
              <a:ext cx="2271729"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曾任职国内某上市互联网公司金牌售后中心督导，接待售后人次</a:t>
              </a:r>
              <a:r>
                <a:rPr lang="en-US" altLang="zh-CN" sz="1200" dirty="0">
                  <a:solidFill>
                    <a:schemeClr val="bg1"/>
                  </a:solidFill>
                  <a:latin typeface="微软雅黑" panose="020B0503020204020204" pitchFamily="34" charset="-122"/>
                  <a:ea typeface="微软雅黑" panose="020B0503020204020204" pitchFamily="34" charset="-122"/>
                </a:rPr>
                <a:t>XX</a:t>
              </a:r>
              <a:r>
                <a:rPr lang="zh-CN" altLang="en-US" sz="1200" dirty="0">
                  <a:solidFill>
                    <a:schemeClr val="bg1"/>
                  </a:solidFill>
                  <a:latin typeface="微软雅黑" panose="020B0503020204020204" pitchFamily="34" charset="-122"/>
                  <a:ea typeface="微软雅黑" panose="020B0503020204020204" pitchFamily="34" charset="-122"/>
                </a:rPr>
                <a:t>万。</a:t>
              </a:r>
            </a:p>
          </p:txBody>
        </p:sp>
      </p:grpSp>
    </p:spTree>
    <p:extLst>
      <p:ext uri="{BB962C8B-B14F-4D97-AF65-F5344CB8AC3E}">
        <p14:creationId xmlns:p14="http://schemas.microsoft.com/office/powerpoint/2010/main" val="40468742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75"/>
          <p:cNvSpPr/>
          <p:nvPr/>
        </p:nvSpPr>
        <p:spPr>
          <a:xfrm>
            <a:off x="8272179" y="1780055"/>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5" name="椭圆 74"/>
          <p:cNvSpPr/>
          <p:nvPr/>
        </p:nvSpPr>
        <p:spPr>
          <a:xfrm>
            <a:off x="6199928" y="1765541"/>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4" name="椭圆 73"/>
          <p:cNvSpPr/>
          <p:nvPr/>
        </p:nvSpPr>
        <p:spPr>
          <a:xfrm>
            <a:off x="4145249" y="1767014"/>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3" name="椭圆 72"/>
          <p:cNvSpPr/>
          <p:nvPr/>
        </p:nvSpPr>
        <p:spPr>
          <a:xfrm>
            <a:off x="2120050" y="1767238"/>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7" name="Group 24"/>
          <p:cNvGrpSpPr>
            <a:grpSpLocks noChangeAspect="1"/>
          </p:cNvGrpSpPr>
          <p:nvPr/>
        </p:nvGrpSpPr>
        <p:grpSpPr bwMode="auto">
          <a:xfrm>
            <a:off x="6302546" y="1864758"/>
            <a:ext cx="1597025" cy="1597025"/>
            <a:chOff x="3337" y="1657"/>
            <a:chExt cx="1006" cy="1006"/>
          </a:xfrm>
        </p:grpSpPr>
        <p:sp>
          <p:nvSpPr>
            <p:cNvPr id="38" name="AutoShape 23"/>
            <p:cNvSpPr>
              <a:spLocks noChangeAspect="1" noChangeArrowheads="1" noTextEdit="1"/>
            </p:cNvSpPr>
            <p:nvPr/>
          </p:nvSpPr>
          <p:spPr bwMode="auto">
            <a:xfrm>
              <a:off x="3337"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9" name="Oval 25"/>
            <p:cNvSpPr>
              <a:spLocks noChangeArrowheads="1"/>
            </p:cNvSpPr>
            <p:nvPr/>
          </p:nvSpPr>
          <p:spPr bwMode="auto">
            <a:xfrm>
              <a:off x="3337" y="1657"/>
              <a:ext cx="1006" cy="1006"/>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0" name="Freeform 26"/>
            <p:cNvSpPr>
              <a:spLocks noEditPoints="1"/>
            </p:cNvSpPr>
            <p:nvPr/>
          </p:nvSpPr>
          <p:spPr bwMode="auto">
            <a:xfrm>
              <a:off x="3675" y="1876"/>
              <a:ext cx="328" cy="95"/>
            </a:xfrm>
            <a:custGeom>
              <a:avLst/>
              <a:gdLst>
                <a:gd name="T0" fmla="*/ 69 w 138"/>
                <a:gd name="T1" fmla="*/ 40 h 40"/>
                <a:gd name="T2" fmla="*/ 138 w 138"/>
                <a:gd name="T3" fmla="*/ 22 h 40"/>
                <a:gd name="T4" fmla="*/ 138 w 138"/>
                <a:gd name="T5" fmla="*/ 20 h 40"/>
                <a:gd name="T6" fmla="*/ 69 w 138"/>
                <a:gd name="T7" fmla="*/ 0 h 40"/>
                <a:gd name="T8" fmla="*/ 0 w 138"/>
                <a:gd name="T9" fmla="*/ 20 h 40"/>
                <a:gd name="T10" fmla="*/ 1 w 138"/>
                <a:gd name="T11" fmla="*/ 22 h 40"/>
                <a:gd name="T12" fmla="*/ 69 w 138"/>
                <a:gd name="T13" fmla="*/ 40 h 40"/>
                <a:gd name="T14" fmla="*/ 12 w 138"/>
                <a:gd name="T15" fmla="*/ 17 h 40"/>
                <a:gd name="T16" fmla="*/ 26 w 138"/>
                <a:gd name="T17" fmla="*/ 13 h 40"/>
                <a:gd name="T18" fmla="*/ 69 w 138"/>
                <a:gd name="T19" fmla="*/ 8 h 40"/>
                <a:gd name="T20" fmla="*/ 113 w 138"/>
                <a:gd name="T21" fmla="*/ 13 h 40"/>
                <a:gd name="T22" fmla="*/ 126 w 138"/>
                <a:gd name="T23" fmla="*/ 17 h 40"/>
                <a:gd name="T24" fmla="*/ 130 w 138"/>
                <a:gd name="T25" fmla="*/ 20 h 40"/>
                <a:gd name="T26" fmla="*/ 126 w 138"/>
                <a:gd name="T27" fmla="*/ 23 h 40"/>
                <a:gd name="T28" fmla="*/ 113 w 138"/>
                <a:gd name="T29" fmla="*/ 28 h 40"/>
                <a:gd name="T30" fmla="*/ 69 w 138"/>
                <a:gd name="T31" fmla="*/ 32 h 40"/>
                <a:gd name="T32" fmla="*/ 26 w 138"/>
                <a:gd name="T33" fmla="*/ 28 h 40"/>
                <a:gd name="T34" fmla="*/ 12 w 138"/>
                <a:gd name="T35" fmla="*/ 23 h 40"/>
                <a:gd name="T36" fmla="*/ 8 w 138"/>
                <a:gd name="T37" fmla="*/ 20 h 40"/>
                <a:gd name="T38" fmla="*/ 12 w 138"/>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0">
                  <a:moveTo>
                    <a:pt x="69" y="40"/>
                  </a:moveTo>
                  <a:cubicBezTo>
                    <a:pt x="105" y="40"/>
                    <a:pt x="134" y="32"/>
                    <a:pt x="138" y="22"/>
                  </a:cubicBezTo>
                  <a:cubicBezTo>
                    <a:pt x="138" y="21"/>
                    <a:pt x="138" y="21"/>
                    <a:pt x="138" y="20"/>
                  </a:cubicBezTo>
                  <a:cubicBezTo>
                    <a:pt x="138" y="9"/>
                    <a:pt x="107" y="0"/>
                    <a:pt x="69" y="0"/>
                  </a:cubicBezTo>
                  <a:cubicBezTo>
                    <a:pt x="31" y="0"/>
                    <a:pt x="0" y="9"/>
                    <a:pt x="0" y="20"/>
                  </a:cubicBezTo>
                  <a:cubicBezTo>
                    <a:pt x="0" y="21"/>
                    <a:pt x="0" y="21"/>
                    <a:pt x="1" y="22"/>
                  </a:cubicBezTo>
                  <a:cubicBezTo>
                    <a:pt x="4" y="32"/>
                    <a:pt x="33" y="40"/>
                    <a:pt x="69" y="40"/>
                  </a:cubicBezTo>
                  <a:close/>
                  <a:moveTo>
                    <a:pt x="12" y="17"/>
                  </a:moveTo>
                  <a:cubicBezTo>
                    <a:pt x="15" y="16"/>
                    <a:pt x="20" y="14"/>
                    <a:pt x="26" y="13"/>
                  </a:cubicBezTo>
                  <a:cubicBezTo>
                    <a:pt x="38" y="9"/>
                    <a:pt x="53" y="8"/>
                    <a:pt x="69" y="8"/>
                  </a:cubicBezTo>
                  <a:cubicBezTo>
                    <a:pt x="85" y="8"/>
                    <a:pt x="101" y="9"/>
                    <a:pt x="113" y="13"/>
                  </a:cubicBezTo>
                  <a:cubicBezTo>
                    <a:pt x="118" y="14"/>
                    <a:pt x="123" y="16"/>
                    <a:pt x="126" y="17"/>
                  </a:cubicBezTo>
                  <a:cubicBezTo>
                    <a:pt x="128" y="19"/>
                    <a:pt x="130" y="19"/>
                    <a:pt x="130" y="20"/>
                  </a:cubicBezTo>
                  <a:cubicBezTo>
                    <a:pt x="130" y="21"/>
                    <a:pt x="128" y="22"/>
                    <a:pt x="126" y="23"/>
                  </a:cubicBezTo>
                  <a:cubicBezTo>
                    <a:pt x="123" y="25"/>
                    <a:pt x="118" y="26"/>
                    <a:pt x="113" y="28"/>
                  </a:cubicBezTo>
                  <a:cubicBezTo>
                    <a:pt x="101" y="31"/>
                    <a:pt x="85" y="32"/>
                    <a:pt x="69" y="32"/>
                  </a:cubicBezTo>
                  <a:cubicBezTo>
                    <a:pt x="53" y="32"/>
                    <a:pt x="38" y="31"/>
                    <a:pt x="26" y="28"/>
                  </a:cubicBezTo>
                  <a:cubicBezTo>
                    <a:pt x="20" y="26"/>
                    <a:pt x="15" y="25"/>
                    <a:pt x="12" y="23"/>
                  </a:cubicBezTo>
                  <a:cubicBezTo>
                    <a:pt x="10" y="22"/>
                    <a:pt x="9" y="21"/>
                    <a:pt x="8" y="20"/>
                  </a:cubicBezTo>
                  <a:cubicBezTo>
                    <a:pt x="9" y="19"/>
                    <a:pt x="10" y="19"/>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1" name="Freeform 27"/>
            <p:cNvSpPr>
              <a:spLocks noEditPoints="1"/>
            </p:cNvSpPr>
            <p:nvPr/>
          </p:nvSpPr>
          <p:spPr bwMode="auto">
            <a:xfrm>
              <a:off x="3539" y="1942"/>
              <a:ext cx="599" cy="502"/>
            </a:xfrm>
            <a:custGeom>
              <a:avLst/>
              <a:gdLst>
                <a:gd name="T0" fmla="*/ 236 w 252"/>
                <a:gd name="T1" fmla="*/ 8 h 211"/>
                <a:gd name="T2" fmla="*/ 220 w 252"/>
                <a:gd name="T3" fmla="*/ 6 h 211"/>
                <a:gd name="T4" fmla="*/ 195 w 252"/>
                <a:gd name="T5" fmla="*/ 0 h 211"/>
                <a:gd name="T6" fmla="*/ 126 w 252"/>
                <a:gd name="T7" fmla="*/ 16 h 211"/>
                <a:gd name="T8" fmla="*/ 57 w 252"/>
                <a:gd name="T9" fmla="*/ 0 h 211"/>
                <a:gd name="T10" fmla="*/ 32 w 252"/>
                <a:gd name="T11" fmla="*/ 6 h 211"/>
                <a:gd name="T12" fmla="*/ 16 w 252"/>
                <a:gd name="T13" fmla="*/ 8 h 211"/>
                <a:gd name="T14" fmla="*/ 1 w 252"/>
                <a:gd name="T15" fmla="*/ 32 h 211"/>
                <a:gd name="T16" fmla="*/ 23 w 252"/>
                <a:gd name="T17" fmla="*/ 53 h 211"/>
                <a:gd name="T18" fmla="*/ 58 w 252"/>
                <a:gd name="T19" fmla="*/ 91 h 211"/>
                <a:gd name="T20" fmla="*/ 46 w 252"/>
                <a:gd name="T21" fmla="*/ 97 h 211"/>
                <a:gd name="T22" fmla="*/ 40 w 252"/>
                <a:gd name="T23" fmla="*/ 95 h 211"/>
                <a:gd name="T24" fmla="*/ 28 w 252"/>
                <a:gd name="T25" fmla="*/ 101 h 211"/>
                <a:gd name="T26" fmla="*/ 42 w 252"/>
                <a:gd name="T27" fmla="*/ 112 h 211"/>
                <a:gd name="T28" fmla="*/ 59 w 252"/>
                <a:gd name="T29" fmla="*/ 109 h 211"/>
                <a:gd name="T30" fmla="*/ 112 w 252"/>
                <a:gd name="T31" fmla="*/ 144 h 211"/>
                <a:gd name="T32" fmla="*/ 96 w 252"/>
                <a:gd name="T33" fmla="*/ 184 h 211"/>
                <a:gd name="T34" fmla="*/ 86 w 252"/>
                <a:gd name="T35" fmla="*/ 194 h 211"/>
                <a:gd name="T36" fmla="*/ 75 w 252"/>
                <a:gd name="T37" fmla="*/ 211 h 211"/>
                <a:gd name="T38" fmla="*/ 177 w 252"/>
                <a:gd name="T39" fmla="*/ 204 h 211"/>
                <a:gd name="T40" fmla="*/ 167 w 252"/>
                <a:gd name="T41" fmla="*/ 194 h 211"/>
                <a:gd name="T42" fmla="*/ 144 w 252"/>
                <a:gd name="T43" fmla="*/ 184 h 211"/>
                <a:gd name="T44" fmla="*/ 182 w 252"/>
                <a:gd name="T45" fmla="*/ 98 h 211"/>
                <a:gd name="T46" fmla="*/ 206 w 252"/>
                <a:gd name="T47" fmla="*/ 111 h 211"/>
                <a:gd name="T48" fmla="*/ 222 w 252"/>
                <a:gd name="T49" fmla="*/ 108 h 211"/>
                <a:gd name="T50" fmla="*/ 222 w 252"/>
                <a:gd name="T51" fmla="*/ 96 h 211"/>
                <a:gd name="T52" fmla="*/ 210 w 252"/>
                <a:gd name="T53" fmla="*/ 98 h 211"/>
                <a:gd name="T54" fmla="*/ 199 w 252"/>
                <a:gd name="T55" fmla="*/ 96 h 211"/>
                <a:gd name="T56" fmla="*/ 205 w 252"/>
                <a:gd name="T57" fmla="*/ 71 h 211"/>
                <a:gd name="T58" fmla="*/ 245 w 252"/>
                <a:gd name="T59" fmla="*/ 42 h 211"/>
                <a:gd name="T60" fmla="*/ 250 w 252"/>
                <a:gd name="T61" fmla="*/ 19 h 211"/>
                <a:gd name="T62" fmla="*/ 29 w 252"/>
                <a:gd name="T63" fmla="*/ 40 h 211"/>
                <a:gd name="T64" fmla="*/ 15 w 252"/>
                <a:gd name="T65" fmla="*/ 25 h 211"/>
                <a:gd name="T66" fmla="*/ 32 w 252"/>
                <a:gd name="T67" fmla="*/ 19 h 211"/>
                <a:gd name="T68" fmla="*/ 49 w 252"/>
                <a:gd name="T69" fmla="*/ 27 h 211"/>
                <a:gd name="T70" fmla="*/ 58 w 252"/>
                <a:gd name="T71" fmla="*/ 36 h 211"/>
                <a:gd name="T72" fmla="*/ 58 w 252"/>
                <a:gd name="T73" fmla="*/ 62 h 211"/>
                <a:gd name="T74" fmla="*/ 223 w 252"/>
                <a:gd name="T75" fmla="*/ 40 h 211"/>
                <a:gd name="T76" fmla="*/ 190 w 252"/>
                <a:gd name="T77" fmla="*/ 66 h 211"/>
                <a:gd name="T78" fmla="*/ 199 w 252"/>
                <a:gd name="T79" fmla="*/ 36 h 211"/>
                <a:gd name="T80" fmla="*/ 204 w 252"/>
                <a:gd name="T81" fmla="*/ 24 h 211"/>
                <a:gd name="T82" fmla="*/ 220 w 252"/>
                <a:gd name="T83" fmla="*/ 19 h 211"/>
                <a:gd name="T84" fmla="*/ 235 w 252"/>
                <a:gd name="T85" fmla="*/ 3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2" h="211">
                  <a:moveTo>
                    <a:pt x="250" y="19"/>
                  </a:moveTo>
                  <a:cubicBezTo>
                    <a:pt x="248" y="16"/>
                    <a:pt x="245" y="11"/>
                    <a:pt x="236" y="8"/>
                  </a:cubicBezTo>
                  <a:cubicBezTo>
                    <a:pt x="231" y="6"/>
                    <a:pt x="226" y="6"/>
                    <a:pt x="220" y="6"/>
                  </a:cubicBezTo>
                  <a:cubicBezTo>
                    <a:pt x="220" y="6"/>
                    <a:pt x="220" y="6"/>
                    <a:pt x="220" y="6"/>
                  </a:cubicBezTo>
                  <a:cubicBezTo>
                    <a:pt x="209" y="6"/>
                    <a:pt x="200" y="8"/>
                    <a:pt x="195" y="13"/>
                  </a:cubicBezTo>
                  <a:cubicBezTo>
                    <a:pt x="195" y="8"/>
                    <a:pt x="195" y="3"/>
                    <a:pt x="195" y="0"/>
                  </a:cubicBezTo>
                  <a:cubicBezTo>
                    <a:pt x="191" y="4"/>
                    <a:pt x="184" y="8"/>
                    <a:pt x="173" y="11"/>
                  </a:cubicBezTo>
                  <a:cubicBezTo>
                    <a:pt x="160" y="14"/>
                    <a:pt x="144" y="16"/>
                    <a:pt x="126" y="16"/>
                  </a:cubicBezTo>
                  <a:cubicBezTo>
                    <a:pt x="109" y="16"/>
                    <a:pt x="92" y="14"/>
                    <a:pt x="79" y="11"/>
                  </a:cubicBezTo>
                  <a:cubicBezTo>
                    <a:pt x="69" y="8"/>
                    <a:pt x="61" y="4"/>
                    <a:pt x="57" y="0"/>
                  </a:cubicBezTo>
                  <a:cubicBezTo>
                    <a:pt x="57" y="3"/>
                    <a:pt x="57" y="8"/>
                    <a:pt x="57" y="13"/>
                  </a:cubicBezTo>
                  <a:cubicBezTo>
                    <a:pt x="52" y="8"/>
                    <a:pt x="44" y="6"/>
                    <a:pt x="32" y="6"/>
                  </a:cubicBezTo>
                  <a:cubicBezTo>
                    <a:pt x="32" y="6"/>
                    <a:pt x="32" y="6"/>
                    <a:pt x="32" y="6"/>
                  </a:cubicBezTo>
                  <a:cubicBezTo>
                    <a:pt x="26" y="6"/>
                    <a:pt x="21" y="6"/>
                    <a:pt x="16" y="8"/>
                  </a:cubicBezTo>
                  <a:cubicBezTo>
                    <a:pt x="8" y="11"/>
                    <a:pt x="4" y="16"/>
                    <a:pt x="2" y="20"/>
                  </a:cubicBezTo>
                  <a:cubicBezTo>
                    <a:pt x="0" y="24"/>
                    <a:pt x="0" y="28"/>
                    <a:pt x="1" y="32"/>
                  </a:cubicBezTo>
                  <a:cubicBezTo>
                    <a:pt x="2" y="36"/>
                    <a:pt x="5" y="39"/>
                    <a:pt x="7" y="42"/>
                  </a:cubicBezTo>
                  <a:cubicBezTo>
                    <a:pt x="12" y="47"/>
                    <a:pt x="18" y="50"/>
                    <a:pt x="23" y="53"/>
                  </a:cubicBezTo>
                  <a:cubicBezTo>
                    <a:pt x="33" y="58"/>
                    <a:pt x="41" y="64"/>
                    <a:pt x="48" y="71"/>
                  </a:cubicBezTo>
                  <a:cubicBezTo>
                    <a:pt x="54" y="78"/>
                    <a:pt x="58" y="86"/>
                    <a:pt x="58" y="91"/>
                  </a:cubicBezTo>
                  <a:cubicBezTo>
                    <a:pt x="57" y="92"/>
                    <a:pt x="57" y="94"/>
                    <a:pt x="53" y="96"/>
                  </a:cubicBezTo>
                  <a:cubicBezTo>
                    <a:pt x="52" y="96"/>
                    <a:pt x="50" y="97"/>
                    <a:pt x="46" y="97"/>
                  </a:cubicBezTo>
                  <a:cubicBezTo>
                    <a:pt x="44" y="98"/>
                    <a:pt x="43" y="98"/>
                    <a:pt x="42" y="98"/>
                  </a:cubicBezTo>
                  <a:cubicBezTo>
                    <a:pt x="41" y="97"/>
                    <a:pt x="41" y="96"/>
                    <a:pt x="40" y="95"/>
                  </a:cubicBezTo>
                  <a:cubicBezTo>
                    <a:pt x="37" y="92"/>
                    <a:pt x="32" y="93"/>
                    <a:pt x="30" y="96"/>
                  </a:cubicBezTo>
                  <a:cubicBezTo>
                    <a:pt x="29" y="98"/>
                    <a:pt x="28" y="99"/>
                    <a:pt x="28" y="101"/>
                  </a:cubicBezTo>
                  <a:cubicBezTo>
                    <a:pt x="28" y="104"/>
                    <a:pt x="28" y="106"/>
                    <a:pt x="30" y="108"/>
                  </a:cubicBezTo>
                  <a:cubicBezTo>
                    <a:pt x="32" y="110"/>
                    <a:pt x="36" y="112"/>
                    <a:pt x="42" y="112"/>
                  </a:cubicBezTo>
                  <a:cubicBezTo>
                    <a:pt x="43" y="112"/>
                    <a:pt x="45" y="112"/>
                    <a:pt x="46" y="111"/>
                  </a:cubicBezTo>
                  <a:cubicBezTo>
                    <a:pt x="50" y="111"/>
                    <a:pt x="56" y="110"/>
                    <a:pt x="59" y="109"/>
                  </a:cubicBezTo>
                  <a:cubicBezTo>
                    <a:pt x="65" y="106"/>
                    <a:pt x="69" y="101"/>
                    <a:pt x="70" y="98"/>
                  </a:cubicBezTo>
                  <a:cubicBezTo>
                    <a:pt x="78" y="120"/>
                    <a:pt x="91" y="138"/>
                    <a:pt x="112" y="144"/>
                  </a:cubicBezTo>
                  <a:cubicBezTo>
                    <a:pt x="113" y="147"/>
                    <a:pt x="116" y="174"/>
                    <a:pt x="108" y="184"/>
                  </a:cubicBezTo>
                  <a:cubicBezTo>
                    <a:pt x="96" y="184"/>
                    <a:pt x="96" y="184"/>
                    <a:pt x="96" y="184"/>
                  </a:cubicBezTo>
                  <a:cubicBezTo>
                    <a:pt x="90" y="184"/>
                    <a:pt x="86" y="188"/>
                    <a:pt x="86" y="194"/>
                  </a:cubicBezTo>
                  <a:cubicBezTo>
                    <a:pt x="86" y="194"/>
                    <a:pt x="86" y="194"/>
                    <a:pt x="86" y="194"/>
                  </a:cubicBezTo>
                  <a:cubicBezTo>
                    <a:pt x="80" y="194"/>
                    <a:pt x="75" y="199"/>
                    <a:pt x="75" y="204"/>
                  </a:cubicBezTo>
                  <a:cubicBezTo>
                    <a:pt x="75" y="211"/>
                    <a:pt x="75" y="211"/>
                    <a:pt x="75" y="211"/>
                  </a:cubicBezTo>
                  <a:cubicBezTo>
                    <a:pt x="177" y="211"/>
                    <a:pt x="177" y="211"/>
                    <a:pt x="177" y="211"/>
                  </a:cubicBezTo>
                  <a:cubicBezTo>
                    <a:pt x="177" y="204"/>
                    <a:pt x="177" y="204"/>
                    <a:pt x="177" y="204"/>
                  </a:cubicBezTo>
                  <a:cubicBezTo>
                    <a:pt x="177" y="199"/>
                    <a:pt x="173" y="195"/>
                    <a:pt x="167" y="194"/>
                  </a:cubicBezTo>
                  <a:cubicBezTo>
                    <a:pt x="167" y="194"/>
                    <a:pt x="167" y="194"/>
                    <a:pt x="167" y="194"/>
                  </a:cubicBezTo>
                  <a:cubicBezTo>
                    <a:pt x="167" y="188"/>
                    <a:pt x="162" y="184"/>
                    <a:pt x="157" y="184"/>
                  </a:cubicBezTo>
                  <a:cubicBezTo>
                    <a:pt x="144" y="184"/>
                    <a:pt x="144" y="184"/>
                    <a:pt x="144" y="184"/>
                  </a:cubicBezTo>
                  <a:cubicBezTo>
                    <a:pt x="136" y="174"/>
                    <a:pt x="140" y="147"/>
                    <a:pt x="140" y="144"/>
                  </a:cubicBezTo>
                  <a:cubicBezTo>
                    <a:pt x="161" y="138"/>
                    <a:pt x="174" y="120"/>
                    <a:pt x="182" y="98"/>
                  </a:cubicBezTo>
                  <a:cubicBezTo>
                    <a:pt x="184" y="101"/>
                    <a:pt x="187" y="106"/>
                    <a:pt x="193" y="109"/>
                  </a:cubicBezTo>
                  <a:cubicBezTo>
                    <a:pt x="196" y="110"/>
                    <a:pt x="203" y="111"/>
                    <a:pt x="206" y="111"/>
                  </a:cubicBezTo>
                  <a:cubicBezTo>
                    <a:pt x="208" y="112"/>
                    <a:pt x="209" y="112"/>
                    <a:pt x="210" y="112"/>
                  </a:cubicBezTo>
                  <a:cubicBezTo>
                    <a:pt x="216" y="112"/>
                    <a:pt x="220" y="110"/>
                    <a:pt x="222" y="108"/>
                  </a:cubicBezTo>
                  <a:cubicBezTo>
                    <a:pt x="224" y="106"/>
                    <a:pt x="225" y="104"/>
                    <a:pt x="224" y="101"/>
                  </a:cubicBezTo>
                  <a:cubicBezTo>
                    <a:pt x="224" y="99"/>
                    <a:pt x="223" y="98"/>
                    <a:pt x="222" y="96"/>
                  </a:cubicBezTo>
                  <a:cubicBezTo>
                    <a:pt x="220" y="93"/>
                    <a:pt x="216" y="92"/>
                    <a:pt x="213" y="95"/>
                  </a:cubicBezTo>
                  <a:cubicBezTo>
                    <a:pt x="212" y="96"/>
                    <a:pt x="211" y="97"/>
                    <a:pt x="210" y="98"/>
                  </a:cubicBezTo>
                  <a:cubicBezTo>
                    <a:pt x="209" y="98"/>
                    <a:pt x="208" y="98"/>
                    <a:pt x="206" y="97"/>
                  </a:cubicBezTo>
                  <a:cubicBezTo>
                    <a:pt x="203" y="97"/>
                    <a:pt x="200" y="96"/>
                    <a:pt x="199" y="96"/>
                  </a:cubicBezTo>
                  <a:cubicBezTo>
                    <a:pt x="196" y="94"/>
                    <a:pt x="195" y="92"/>
                    <a:pt x="195" y="91"/>
                  </a:cubicBezTo>
                  <a:cubicBezTo>
                    <a:pt x="194" y="86"/>
                    <a:pt x="198" y="78"/>
                    <a:pt x="205" y="71"/>
                  </a:cubicBezTo>
                  <a:cubicBezTo>
                    <a:pt x="212" y="64"/>
                    <a:pt x="219" y="58"/>
                    <a:pt x="229" y="53"/>
                  </a:cubicBezTo>
                  <a:cubicBezTo>
                    <a:pt x="234" y="50"/>
                    <a:pt x="240" y="47"/>
                    <a:pt x="245" y="42"/>
                  </a:cubicBezTo>
                  <a:cubicBezTo>
                    <a:pt x="248" y="39"/>
                    <a:pt x="250" y="36"/>
                    <a:pt x="251" y="32"/>
                  </a:cubicBezTo>
                  <a:cubicBezTo>
                    <a:pt x="252" y="28"/>
                    <a:pt x="252" y="24"/>
                    <a:pt x="250" y="19"/>
                  </a:cubicBezTo>
                  <a:close/>
                  <a:moveTo>
                    <a:pt x="58" y="62"/>
                  </a:moveTo>
                  <a:cubicBezTo>
                    <a:pt x="50" y="53"/>
                    <a:pt x="41" y="46"/>
                    <a:pt x="29" y="40"/>
                  </a:cubicBezTo>
                  <a:cubicBezTo>
                    <a:pt x="26" y="38"/>
                    <a:pt x="21" y="35"/>
                    <a:pt x="17" y="32"/>
                  </a:cubicBezTo>
                  <a:cubicBezTo>
                    <a:pt x="14" y="28"/>
                    <a:pt x="15" y="26"/>
                    <a:pt x="15" y="25"/>
                  </a:cubicBezTo>
                  <a:cubicBezTo>
                    <a:pt x="17" y="21"/>
                    <a:pt x="25" y="19"/>
                    <a:pt x="32" y="19"/>
                  </a:cubicBezTo>
                  <a:cubicBezTo>
                    <a:pt x="32" y="19"/>
                    <a:pt x="32" y="19"/>
                    <a:pt x="32" y="19"/>
                  </a:cubicBezTo>
                  <a:cubicBezTo>
                    <a:pt x="40" y="19"/>
                    <a:pt x="46" y="21"/>
                    <a:pt x="48" y="24"/>
                  </a:cubicBezTo>
                  <a:cubicBezTo>
                    <a:pt x="49" y="25"/>
                    <a:pt x="49" y="27"/>
                    <a:pt x="49" y="27"/>
                  </a:cubicBezTo>
                  <a:cubicBezTo>
                    <a:pt x="48" y="31"/>
                    <a:pt x="50" y="35"/>
                    <a:pt x="53" y="36"/>
                  </a:cubicBezTo>
                  <a:cubicBezTo>
                    <a:pt x="55" y="37"/>
                    <a:pt x="57" y="36"/>
                    <a:pt x="58" y="36"/>
                  </a:cubicBezTo>
                  <a:cubicBezTo>
                    <a:pt x="59" y="45"/>
                    <a:pt x="60" y="56"/>
                    <a:pt x="62" y="67"/>
                  </a:cubicBezTo>
                  <a:cubicBezTo>
                    <a:pt x="61" y="65"/>
                    <a:pt x="59" y="63"/>
                    <a:pt x="58" y="62"/>
                  </a:cubicBezTo>
                  <a:close/>
                  <a:moveTo>
                    <a:pt x="235" y="32"/>
                  </a:moveTo>
                  <a:cubicBezTo>
                    <a:pt x="232" y="35"/>
                    <a:pt x="227" y="38"/>
                    <a:pt x="223" y="40"/>
                  </a:cubicBezTo>
                  <a:cubicBezTo>
                    <a:pt x="211" y="46"/>
                    <a:pt x="203" y="53"/>
                    <a:pt x="194" y="62"/>
                  </a:cubicBezTo>
                  <a:cubicBezTo>
                    <a:pt x="193" y="63"/>
                    <a:pt x="192" y="65"/>
                    <a:pt x="190" y="66"/>
                  </a:cubicBezTo>
                  <a:cubicBezTo>
                    <a:pt x="192" y="56"/>
                    <a:pt x="193" y="45"/>
                    <a:pt x="194" y="36"/>
                  </a:cubicBezTo>
                  <a:cubicBezTo>
                    <a:pt x="196" y="36"/>
                    <a:pt x="197" y="37"/>
                    <a:pt x="199" y="36"/>
                  </a:cubicBezTo>
                  <a:cubicBezTo>
                    <a:pt x="203" y="35"/>
                    <a:pt x="205" y="31"/>
                    <a:pt x="203" y="27"/>
                  </a:cubicBezTo>
                  <a:cubicBezTo>
                    <a:pt x="203" y="27"/>
                    <a:pt x="203" y="25"/>
                    <a:pt x="204" y="24"/>
                  </a:cubicBezTo>
                  <a:cubicBezTo>
                    <a:pt x="206" y="21"/>
                    <a:pt x="212" y="19"/>
                    <a:pt x="220" y="19"/>
                  </a:cubicBezTo>
                  <a:cubicBezTo>
                    <a:pt x="220" y="19"/>
                    <a:pt x="220" y="19"/>
                    <a:pt x="220" y="19"/>
                  </a:cubicBezTo>
                  <a:cubicBezTo>
                    <a:pt x="227" y="19"/>
                    <a:pt x="235" y="21"/>
                    <a:pt x="237" y="25"/>
                  </a:cubicBezTo>
                  <a:cubicBezTo>
                    <a:pt x="238" y="26"/>
                    <a:pt x="239" y="28"/>
                    <a:pt x="235"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48" name="Group 30"/>
          <p:cNvGrpSpPr>
            <a:grpSpLocks noChangeAspect="1"/>
          </p:cNvGrpSpPr>
          <p:nvPr/>
        </p:nvGrpSpPr>
        <p:grpSpPr bwMode="auto">
          <a:xfrm>
            <a:off x="4234940" y="1864758"/>
            <a:ext cx="1597025" cy="1597025"/>
            <a:chOff x="2126" y="1657"/>
            <a:chExt cx="1006" cy="1006"/>
          </a:xfrm>
        </p:grpSpPr>
        <p:sp>
          <p:nvSpPr>
            <p:cNvPr id="49" name="AutoShape 29"/>
            <p:cNvSpPr>
              <a:spLocks noChangeAspect="1" noChangeArrowheads="1" noTextEdit="1"/>
            </p:cNvSpPr>
            <p:nvPr/>
          </p:nvSpPr>
          <p:spPr bwMode="auto">
            <a:xfrm>
              <a:off x="2126"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0" name="Oval 31"/>
            <p:cNvSpPr>
              <a:spLocks noChangeArrowheads="1"/>
            </p:cNvSpPr>
            <p:nvPr/>
          </p:nvSpPr>
          <p:spPr bwMode="auto">
            <a:xfrm>
              <a:off x="2128" y="1657"/>
              <a:ext cx="1006" cy="1006"/>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1" name="Freeform 32"/>
            <p:cNvSpPr>
              <a:spLocks noEditPoints="1"/>
            </p:cNvSpPr>
            <p:nvPr/>
          </p:nvSpPr>
          <p:spPr bwMode="auto">
            <a:xfrm>
              <a:off x="2490" y="1866"/>
              <a:ext cx="285" cy="83"/>
            </a:xfrm>
            <a:custGeom>
              <a:avLst/>
              <a:gdLst>
                <a:gd name="T0" fmla="*/ 60 w 120"/>
                <a:gd name="T1" fmla="*/ 35 h 35"/>
                <a:gd name="T2" fmla="*/ 119 w 120"/>
                <a:gd name="T3" fmla="*/ 19 h 35"/>
                <a:gd name="T4" fmla="*/ 120 w 120"/>
                <a:gd name="T5" fmla="*/ 18 h 35"/>
                <a:gd name="T6" fmla="*/ 60 w 120"/>
                <a:gd name="T7" fmla="*/ 0 h 35"/>
                <a:gd name="T8" fmla="*/ 0 w 120"/>
                <a:gd name="T9" fmla="*/ 18 h 35"/>
                <a:gd name="T10" fmla="*/ 1 w 120"/>
                <a:gd name="T11" fmla="*/ 19 h 35"/>
                <a:gd name="T12" fmla="*/ 60 w 120"/>
                <a:gd name="T13" fmla="*/ 35 h 35"/>
                <a:gd name="T14" fmla="*/ 10 w 120"/>
                <a:gd name="T15" fmla="*/ 15 h 35"/>
                <a:gd name="T16" fmla="*/ 22 w 120"/>
                <a:gd name="T17" fmla="*/ 11 h 35"/>
                <a:gd name="T18" fmla="*/ 60 w 120"/>
                <a:gd name="T19" fmla="*/ 7 h 35"/>
                <a:gd name="T20" fmla="*/ 98 w 120"/>
                <a:gd name="T21" fmla="*/ 11 h 35"/>
                <a:gd name="T22" fmla="*/ 109 w 120"/>
                <a:gd name="T23" fmla="*/ 15 h 35"/>
                <a:gd name="T24" fmla="*/ 113 w 120"/>
                <a:gd name="T25" fmla="*/ 18 h 35"/>
                <a:gd name="T26" fmla="*/ 109 w 120"/>
                <a:gd name="T27" fmla="*/ 20 h 35"/>
                <a:gd name="T28" fmla="*/ 98 w 120"/>
                <a:gd name="T29" fmla="*/ 24 h 35"/>
                <a:gd name="T30" fmla="*/ 60 w 120"/>
                <a:gd name="T31" fmla="*/ 28 h 35"/>
                <a:gd name="T32" fmla="*/ 22 w 120"/>
                <a:gd name="T33" fmla="*/ 24 h 35"/>
                <a:gd name="T34" fmla="*/ 10 w 120"/>
                <a:gd name="T35" fmla="*/ 20 h 35"/>
                <a:gd name="T36" fmla="*/ 7 w 120"/>
                <a:gd name="T37" fmla="*/ 18 h 35"/>
                <a:gd name="T38" fmla="*/ 10 w 120"/>
                <a:gd name="T39"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35">
                  <a:moveTo>
                    <a:pt x="60" y="35"/>
                  </a:moveTo>
                  <a:cubicBezTo>
                    <a:pt x="91" y="35"/>
                    <a:pt x="116" y="28"/>
                    <a:pt x="119" y="19"/>
                  </a:cubicBezTo>
                  <a:cubicBezTo>
                    <a:pt x="120" y="19"/>
                    <a:pt x="120" y="18"/>
                    <a:pt x="120" y="18"/>
                  </a:cubicBezTo>
                  <a:cubicBezTo>
                    <a:pt x="120" y="8"/>
                    <a:pt x="93" y="0"/>
                    <a:pt x="60" y="0"/>
                  </a:cubicBezTo>
                  <a:cubicBezTo>
                    <a:pt x="27" y="0"/>
                    <a:pt x="0" y="8"/>
                    <a:pt x="0" y="18"/>
                  </a:cubicBezTo>
                  <a:cubicBezTo>
                    <a:pt x="0" y="18"/>
                    <a:pt x="0" y="19"/>
                    <a:pt x="1" y="19"/>
                  </a:cubicBezTo>
                  <a:cubicBezTo>
                    <a:pt x="4" y="28"/>
                    <a:pt x="29" y="35"/>
                    <a:pt x="60" y="35"/>
                  </a:cubicBezTo>
                  <a:close/>
                  <a:moveTo>
                    <a:pt x="10" y="15"/>
                  </a:moveTo>
                  <a:cubicBezTo>
                    <a:pt x="13" y="14"/>
                    <a:pt x="17" y="12"/>
                    <a:pt x="22" y="11"/>
                  </a:cubicBezTo>
                  <a:cubicBezTo>
                    <a:pt x="33" y="9"/>
                    <a:pt x="46" y="7"/>
                    <a:pt x="60" y="7"/>
                  </a:cubicBezTo>
                  <a:cubicBezTo>
                    <a:pt x="74" y="7"/>
                    <a:pt x="87" y="9"/>
                    <a:pt x="98" y="11"/>
                  </a:cubicBezTo>
                  <a:cubicBezTo>
                    <a:pt x="102" y="12"/>
                    <a:pt x="106" y="14"/>
                    <a:pt x="109" y="15"/>
                  </a:cubicBezTo>
                  <a:cubicBezTo>
                    <a:pt x="111" y="16"/>
                    <a:pt x="112" y="17"/>
                    <a:pt x="113" y="18"/>
                  </a:cubicBezTo>
                  <a:cubicBezTo>
                    <a:pt x="112" y="18"/>
                    <a:pt x="111" y="19"/>
                    <a:pt x="109" y="20"/>
                  </a:cubicBezTo>
                  <a:cubicBezTo>
                    <a:pt x="106" y="22"/>
                    <a:pt x="102" y="23"/>
                    <a:pt x="98" y="24"/>
                  </a:cubicBezTo>
                  <a:cubicBezTo>
                    <a:pt x="87" y="27"/>
                    <a:pt x="74" y="28"/>
                    <a:pt x="60" y="28"/>
                  </a:cubicBezTo>
                  <a:cubicBezTo>
                    <a:pt x="46" y="28"/>
                    <a:pt x="33" y="27"/>
                    <a:pt x="22" y="24"/>
                  </a:cubicBezTo>
                  <a:cubicBezTo>
                    <a:pt x="17" y="23"/>
                    <a:pt x="13" y="22"/>
                    <a:pt x="10" y="20"/>
                  </a:cubicBezTo>
                  <a:cubicBezTo>
                    <a:pt x="9" y="19"/>
                    <a:pt x="8" y="18"/>
                    <a:pt x="7" y="18"/>
                  </a:cubicBezTo>
                  <a:cubicBezTo>
                    <a:pt x="8" y="17"/>
                    <a:pt x="9" y="16"/>
                    <a:pt x="10"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2" name="Freeform 33"/>
            <p:cNvSpPr>
              <a:spLocks noEditPoints="1"/>
            </p:cNvSpPr>
            <p:nvPr/>
          </p:nvSpPr>
          <p:spPr bwMode="auto">
            <a:xfrm>
              <a:off x="2395" y="1926"/>
              <a:ext cx="473" cy="566"/>
            </a:xfrm>
            <a:custGeom>
              <a:avLst/>
              <a:gdLst>
                <a:gd name="T0" fmla="*/ 198 w 199"/>
                <a:gd name="T1" fmla="*/ 11 h 238"/>
                <a:gd name="T2" fmla="*/ 191 w 199"/>
                <a:gd name="T3" fmla="*/ 5 h 238"/>
                <a:gd name="T4" fmla="*/ 160 w 199"/>
                <a:gd name="T5" fmla="*/ 5 h 238"/>
                <a:gd name="T6" fmla="*/ 160 w 199"/>
                <a:gd name="T7" fmla="*/ 0 h 238"/>
                <a:gd name="T8" fmla="*/ 141 w 199"/>
                <a:gd name="T9" fmla="*/ 9 h 238"/>
                <a:gd name="T10" fmla="*/ 100 w 199"/>
                <a:gd name="T11" fmla="*/ 14 h 238"/>
                <a:gd name="T12" fmla="*/ 59 w 199"/>
                <a:gd name="T13" fmla="*/ 9 h 238"/>
                <a:gd name="T14" fmla="*/ 40 w 199"/>
                <a:gd name="T15" fmla="*/ 0 h 238"/>
                <a:gd name="T16" fmla="*/ 40 w 199"/>
                <a:gd name="T17" fmla="*/ 5 h 238"/>
                <a:gd name="T18" fmla="*/ 8 w 199"/>
                <a:gd name="T19" fmla="*/ 5 h 238"/>
                <a:gd name="T20" fmla="*/ 1 w 199"/>
                <a:gd name="T21" fmla="*/ 11 h 238"/>
                <a:gd name="T22" fmla="*/ 1 w 199"/>
                <a:gd name="T23" fmla="*/ 38 h 238"/>
                <a:gd name="T24" fmla="*/ 7 w 199"/>
                <a:gd name="T25" fmla="*/ 62 h 238"/>
                <a:gd name="T26" fmla="*/ 20 w 199"/>
                <a:gd name="T27" fmla="*/ 85 h 238"/>
                <a:gd name="T28" fmla="*/ 60 w 199"/>
                <a:gd name="T29" fmla="*/ 102 h 238"/>
                <a:gd name="T30" fmla="*/ 90 w 199"/>
                <a:gd name="T31" fmla="*/ 125 h 238"/>
                <a:gd name="T32" fmla="*/ 90 w 199"/>
                <a:gd name="T33" fmla="*/ 150 h 238"/>
                <a:gd name="T34" fmla="*/ 68 w 199"/>
                <a:gd name="T35" fmla="*/ 150 h 238"/>
                <a:gd name="T36" fmla="*/ 59 w 199"/>
                <a:gd name="T37" fmla="*/ 158 h 238"/>
                <a:gd name="T38" fmla="*/ 56 w 199"/>
                <a:gd name="T39" fmla="*/ 161 h 238"/>
                <a:gd name="T40" fmla="*/ 49 w 199"/>
                <a:gd name="T41" fmla="*/ 161 h 238"/>
                <a:gd name="T42" fmla="*/ 41 w 199"/>
                <a:gd name="T43" fmla="*/ 169 h 238"/>
                <a:gd name="T44" fmla="*/ 41 w 199"/>
                <a:gd name="T45" fmla="*/ 230 h 238"/>
                <a:gd name="T46" fmla="*/ 49 w 199"/>
                <a:gd name="T47" fmla="*/ 238 h 238"/>
                <a:gd name="T48" fmla="*/ 149 w 199"/>
                <a:gd name="T49" fmla="*/ 238 h 238"/>
                <a:gd name="T50" fmla="*/ 157 w 199"/>
                <a:gd name="T51" fmla="*/ 230 h 238"/>
                <a:gd name="T52" fmla="*/ 157 w 199"/>
                <a:gd name="T53" fmla="*/ 169 h 238"/>
                <a:gd name="T54" fmla="*/ 149 w 199"/>
                <a:gd name="T55" fmla="*/ 161 h 238"/>
                <a:gd name="T56" fmla="*/ 144 w 199"/>
                <a:gd name="T57" fmla="*/ 161 h 238"/>
                <a:gd name="T58" fmla="*/ 139 w 199"/>
                <a:gd name="T59" fmla="*/ 158 h 238"/>
                <a:gd name="T60" fmla="*/ 131 w 199"/>
                <a:gd name="T61" fmla="*/ 150 h 238"/>
                <a:gd name="T62" fmla="*/ 110 w 199"/>
                <a:gd name="T63" fmla="*/ 150 h 238"/>
                <a:gd name="T64" fmla="*/ 110 w 199"/>
                <a:gd name="T65" fmla="*/ 125 h 238"/>
                <a:gd name="T66" fmla="*/ 140 w 199"/>
                <a:gd name="T67" fmla="*/ 102 h 238"/>
                <a:gd name="T68" fmla="*/ 178 w 199"/>
                <a:gd name="T69" fmla="*/ 85 h 238"/>
                <a:gd name="T70" fmla="*/ 192 w 199"/>
                <a:gd name="T71" fmla="*/ 62 h 238"/>
                <a:gd name="T72" fmla="*/ 197 w 199"/>
                <a:gd name="T73" fmla="*/ 38 h 238"/>
                <a:gd name="T74" fmla="*/ 198 w 199"/>
                <a:gd name="T75" fmla="*/ 11 h 238"/>
                <a:gd name="T76" fmla="*/ 43 w 199"/>
                <a:gd name="T77" fmla="*/ 84 h 238"/>
                <a:gd name="T78" fmla="*/ 31 w 199"/>
                <a:gd name="T79" fmla="*/ 76 h 238"/>
                <a:gd name="T80" fmla="*/ 15 w 199"/>
                <a:gd name="T81" fmla="*/ 19 h 238"/>
                <a:gd name="T82" fmla="*/ 40 w 199"/>
                <a:gd name="T83" fmla="*/ 19 h 238"/>
                <a:gd name="T84" fmla="*/ 52 w 199"/>
                <a:gd name="T85" fmla="*/ 87 h 238"/>
                <a:gd name="T86" fmla="*/ 43 w 199"/>
                <a:gd name="T87" fmla="*/ 84 h 238"/>
                <a:gd name="T88" fmla="*/ 135 w 199"/>
                <a:gd name="T89" fmla="*/ 177 h 238"/>
                <a:gd name="T90" fmla="*/ 135 w 199"/>
                <a:gd name="T91" fmla="*/ 219 h 238"/>
                <a:gd name="T92" fmla="*/ 64 w 199"/>
                <a:gd name="T93" fmla="*/ 219 h 238"/>
                <a:gd name="T94" fmla="*/ 64 w 199"/>
                <a:gd name="T95" fmla="*/ 177 h 238"/>
                <a:gd name="T96" fmla="*/ 135 w 199"/>
                <a:gd name="T97" fmla="*/ 177 h 238"/>
                <a:gd name="T98" fmla="*/ 168 w 199"/>
                <a:gd name="T99" fmla="*/ 76 h 238"/>
                <a:gd name="T100" fmla="*/ 156 w 199"/>
                <a:gd name="T101" fmla="*/ 84 h 238"/>
                <a:gd name="T102" fmla="*/ 148 w 199"/>
                <a:gd name="T103" fmla="*/ 87 h 238"/>
                <a:gd name="T104" fmla="*/ 159 w 199"/>
                <a:gd name="T105" fmla="*/ 19 h 238"/>
                <a:gd name="T106" fmla="*/ 184 w 199"/>
                <a:gd name="T107" fmla="*/ 19 h 238"/>
                <a:gd name="T108" fmla="*/ 168 w 199"/>
                <a:gd name="T109" fmla="*/ 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9" h="238">
                  <a:moveTo>
                    <a:pt x="198" y="11"/>
                  </a:moveTo>
                  <a:cubicBezTo>
                    <a:pt x="198" y="8"/>
                    <a:pt x="194" y="5"/>
                    <a:pt x="191" y="5"/>
                  </a:cubicBezTo>
                  <a:cubicBezTo>
                    <a:pt x="160" y="5"/>
                    <a:pt x="160" y="5"/>
                    <a:pt x="160" y="5"/>
                  </a:cubicBezTo>
                  <a:cubicBezTo>
                    <a:pt x="160" y="3"/>
                    <a:pt x="160" y="1"/>
                    <a:pt x="160" y="0"/>
                  </a:cubicBezTo>
                  <a:cubicBezTo>
                    <a:pt x="156" y="3"/>
                    <a:pt x="150" y="6"/>
                    <a:pt x="141" y="9"/>
                  </a:cubicBezTo>
                  <a:cubicBezTo>
                    <a:pt x="130" y="12"/>
                    <a:pt x="115" y="14"/>
                    <a:pt x="100" y="14"/>
                  </a:cubicBezTo>
                  <a:cubicBezTo>
                    <a:pt x="85" y="14"/>
                    <a:pt x="70" y="12"/>
                    <a:pt x="59" y="9"/>
                  </a:cubicBezTo>
                  <a:cubicBezTo>
                    <a:pt x="50" y="6"/>
                    <a:pt x="44" y="3"/>
                    <a:pt x="40" y="0"/>
                  </a:cubicBezTo>
                  <a:cubicBezTo>
                    <a:pt x="40" y="1"/>
                    <a:pt x="40" y="3"/>
                    <a:pt x="40" y="5"/>
                  </a:cubicBezTo>
                  <a:cubicBezTo>
                    <a:pt x="8" y="5"/>
                    <a:pt x="8" y="5"/>
                    <a:pt x="8" y="5"/>
                  </a:cubicBezTo>
                  <a:cubicBezTo>
                    <a:pt x="4" y="5"/>
                    <a:pt x="1" y="8"/>
                    <a:pt x="1" y="11"/>
                  </a:cubicBezTo>
                  <a:cubicBezTo>
                    <a:pt x="1" y="12"/>
                    <a:pt x="0" y="23"/>
                    <a:pt x="1" y="38"/>
                  </a:cubicBezTo>
                  <a:cubicBezTo>
                    <a:pt x="3" y="47"/>
                    <a:pt x="4" y="55"/>
                    <a:pt x="7" y="62"/>
                  </a:cubicBezTo>
                  <a:cubicBezTo>
                    <a:pt x="10" y="71"/>
                    <a:pt x="15" y="79"/>
                    <a:pt x="20" y="85"/>
                  </a:cubicBezTo>
                  <a:cubicBezTo>
                    <a:pt x="30" y="96"/>
                    <a:pt x="43" y="102"/>
                    <a:pt x="60" y="102"/>
                  </a:cubicBezTo>
                  <a:cubicBezTo>
                    <a:pt x="67" y="113"/>
                    <a:pt x="77" y="122"/>
                    <a:pt x="90" y="125"/>
                  </a:cubicBezTo>
                  <a:cubicBezTo>
                    <a:pt x="91" y="133"/>
                    <a:pt x="91" y="142"/>
                    <a:pt x="90" y="150"/>
                  </a:cubicBezTo>
                  <a:cubicBezTo>
                    <a:pt x="68" y="150"/>
                    <a:pt x="68" y="150"/>
                    <a:pt x="68" y="150"/>
                  </a:cubicBezTo>
                  <a:cubicBezTo>
                    <a:pt x="63" y="150"/>
                    <a:pt x="60" y="154"/>
                    <a:pt x="59" y="158"/>
                  </a:cubicBezTo>
                  <a:cubicBezTo>
                    <a:pt x="58" y="159"/>
                    <a:pt x="57" y="160"/>
                    <a:pt x="56" y="161"/>
                  </a:cubicBezTo>
                  <a:cubicBezTo>
                    <a:pt x="49" y="161"/>
                    <a:pt x="49" y="161"/>
                    <a:pt x="49" y="161"/>
                  </a:cubicBezTo>
                  <a:cubicBezTo>
                    <a:pt x="45" y="161"/>
                    <a:pt x="41" y="165"/>
                    <a:pt x="41" y="169"/>
                  </a:cubicBezTo>
                  <a:cubicBezTo>
                    <a:pt x="41" y="230"/>
                    <a:pt x="41" y="230"/>
                    <a:pt x="41" y="230"/>
                  </a:cubicBezTo>
                  <a:cubicBezTo>
                    <a:pt x="41" y="234"/>
                    <a:pt x="45" y="238"/>
                    <a:pt x="49" y="238"/>
                  </a:cubicBezTo>
                  <a:cubicBezTo>
                    <a:pt x="149" y="238"/>
                    <a:pt x="149" y="238"/>
                    <a:pt x="149" y="238"/>
                  </a:cubicBezTo>
                  <a:cubicBezTo>
                    <a:pt x="154" y="238"/>
                    <a:pt x="157" y="234"/>
                    <a:pt x="157" y="230"/>
                  </a:cubicBezTo>
                  <a:cubicBezTo>
                    <a:pt x="157" y="169"/>
                    <a:pt x="157" y="169"/>
                    <a:pt x="157" y="169"/>
                  </a:cubicBezTo>
                  <a:cubicBezTo>
                    <a:pt x="157" y="165"/>
                    <a:pt x="154" y="161"/>
                    <a:pt x="149" y="161"/>
                  </a:cubicBezTo>
                  <a:cubicBezTo>
                    <a:pt x="144" y="161"/>
                    <a:pt x="144" y="161"/>
                    <a:pt x="144" y="161"/>
                  </a:cubicBezTo>
                  <a:cubicBezTo>
                    <a:pt x="143" y="160"/>
                    <a:pt x="141" y="159"/>
                    <a:pt x="139" y="158"/>
                  </a:cubicBezTo>
                  <a:cubicBezTo>
                    <a:pt x="138" y="154"/>
                    <a:pt x="135" y="150"/>
                    <a:pt x="131" y="150"/>
                  </a:cubicBezTo>
                  <a:cubicBezTo>
                    <a:pt x="110" y="150"/>
                    <a:pt x="110" y="150"/>
                    <a:pt x="110" y="150"/>
                  </a:cubicBezTo>
                  <a:cubicBezTo>
                    <a:pt x="109" y="142"/>
                    <a:pt x="109" y="133"/>
                    <a:pt x="110" y="125"/>
                  </a:cubicBezTo>
                  <a:cubicBezTo>
                    <a:pt x="123" y="122"/>
                    <a:pt x="133" y="113"/>
                    <a:pt x="140" y="102"/>
                  </a:cubicBezTo>
                  <a:cubicBezTo>
                    <a:pt x="156" y="101"/>
                    <a:pt x="169" y="96"/>
                    <a:pt x="178" y="85"/>
                  </a:cubicBezTo>
                  <a:cubicBezTo>
                    <a:pt x="184" y="79"/>
                    <a:pt x="189" y="71"/>
                    <a:pt x="192" y="62"/>
                  </a:cubicBezTo>
                  <a:cubicBezTo>
                    <a:pt x="194" y="55"/>
                    <a:pt x="196" y="47"/>
                    <a:pt x="197" y="38"/>
                  </a:cubicBezTo>
                  <a:cubicBezTo>
                    <a:pt x="199" y="23"/>
                    <a:pt x="198" y="12"/>
                    <a:pt x="198" y="11"/>
                  </a:cubicBezTo>
                  <a:close/>
                  <a:moveTo>
                    <a:pt x="43" y="84"/>
                  </a:moveTo>
                  <a:cubicBezTo>
                    <a:pt x="38" y="82"/>
                    <a:pt x="34" y="79"/>
                    <a:pt x="31" y="76"/>
                  </a:cubicBezTo>
                  <a:cubicBezTo>
                    <a:pt x="16" y="60"/>
                    <a:pt x="15" y="32"/>
                    <a:pt x="15" y="19"/>
                  </a:cubicBezTo>
                  <a:cubicBezTo>
                    <a:pt x="40" y="19"/>
                    <a:pt x="40" y="19"/>
                    <a:pt x="40" y="19"/>
                  </a:cubicBezTo>
                  <a:cubicBezTo>
                    <a:pt x="41" y="39"/>
                    <a:pt x="44" y="65"/>
                    <a:pt x="52" y="87"/>
                  </a:cubicBezTo>
                  <a:cubicBezTo>
                    <a:pt x="49" y="86"/>
                    <a:pt x="46" y="85"/>
                    <a:pt x="43" y="84"/>
                  </a:cubicBezTo>
                  <a:close/>
                  <a:moveTo>
                    <a:pt x="135" y="177"/>
                  </a:moveTo>
                  <a:cubicBezTo>
                    <a:pt x="135" y="219"/>
                    <a:pt x="135" y="219"/>
                    <a:pt x="135" y="219"/>
                  </a:cubicBezTo>
                  <a:cubicBezTo>
                    <a:pt x="64" y="219"/>
                    <a:pt x="64" y="219"/>
                    <a:pt x="64" y="219"/>
                  </a:cubicBezTo>
                  <a:cubicBezTo>
                    <a:pt x="64" y="177"/>
                    <a:pt x="64" y="177"/>
                    <a:pt x="64" y="177"/>
                  </a:cubicBezTo>
                  <a:lnTo>
                    <a:pt x="135" y="177"/>
                  </a:lnTo>
                  <a:close/>
                  <a:moveTo>
                    <a:pt x="168" y="76"/>
                  </a:moveTo>
                  <a:cubicBezTo>
                    <a:pt x="164" y="79"/>
                    <a:pt x="160" y="82"/>
                    <a:pt x="156" y="84"/>
                  </a:cubicBezTo>
                  <a:cubicBezTo>
                    <a:pt x="153" y="85"/>
                    <a:pt x="151" y="86"/>
                    <a:pt x="148" y="87"/>
                  </a:cubicBezTo>
                  <a:cubicBezTo>
                    <a:pt x="156" y="65"/>
                    <a:pt x="159" y="39"/>
                    <a:pt x="159" y="19"/>
                  </a:cubicBezTo>
                  <a:cubicBezTo>
                    <a:pt x="184" y="19"/>
                    <a:pt x="184" y="19"/>
                    <a:pt x="184" y="19"/>
                  </a:cubicBezTo>
                  <a:cubicBezTo>
                    <a:pt x="184" y="32"/>
                    <a:pt x="182" y="60"/>
                    <a:pt x="16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59" name="Group 36"/>
          <p:cNvGrpSpPr>
            <a:grpSpLocks noChangeAspect="1"/>
          </p:cNvGrpSpPr>
          <p:nvPr/>
        </p:nvGrpSpPr>
        <p:grpSpPr bwMode="auto">
          <a:xfrm>
            <a:off x="8366296" y="1864758"/>
            <a:ext cx="1598612" cy="1597025"/>
            <a:chOff x="4637" y="1657"/>
            <a:chExt cx="1007" cy="1006"/>
          </a:xfrm>
        </p:grpSpPr>
        <p:sp>
          <p:nvSpPr>
            <p:cNvPr id="60" name="AutoShape 35"/>
            <p:cNvSpPr>
              <a:spLocks noChangeAspect="1" noChangeArrowheads="1" noTextEdit="1"/>
            </p:cNvSpPr>
            <p:nvPr/>
          </p:nvSpPr>
          <p:spPr bwMode="auto">
            <a:xfrm>
              <a:off x="4637" y="1657"/>
              <a:ext cx="1007"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1" name="Oval 37"/>
            <p:cNvSpPr>
              <a:spLocks noChangeArrowheads="1"/>
            </p:cNvSpPr>
            <p:nvPr/>
          </p:nvSpPr>
          <p:spPr bwMode="auto">
            <a:xfrm>
              <a:off x="4637" y="1659"/>
              <a:ext cx="1007" cy="1006"/>
            </a:xfrm>
            <a:prstGeom prst="ellipse">
              <a:avLst/>
            </a:pr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2" name="Freeform 38"/>
            <p:cNvSpPr>
              <a:spLocks/>
            </p:cNvSpPr>
            <p:nvPr/>
          </p:nvSpPr>
          <p:spPr bwMode="auto">
            <a:xfrm>
              <a:off x="4932" y="1888"/>
              <a:ext cx="414" cy="325"/>
            </a:xfrm>
            <a:custGeom>
              <a:avLst/>
              <a:gdLst>
                <a:gd name="T0" fmla="*/ 16 w 174"/>
                <a:gd name="T1" fmla="*/ 137 h 137"/>
                <a:gd name="T2" fmla="*/ 24 w 174"/>
                <a:gd name="T3" fmla="*/ 133 h 137"/>
                <a:gd name="T4" fmla="*/ 28 w 174"/>
                <a:gd name="T5" fmla="*/ 133 h 137"/>
                <a:gd name="T6" fmla="*/ 12 w 174"/>
                <a:gd name="T7" fmla="*/ 87 h 137"/>
                <a:gd name="T8" fmla="*/ 34 w 174"/>
                <a:gd name="T9" fmla="*/ 34 h 137"/>
                <a:gd name="T10" fmla="*/ 87 w 174"/>
                <a:gd name="T11" fmla="*/ 12 h 137"/>
                <a:gd name="T12" fmla="*/ 140 w 174"/>
                <a:gd name="T13" fmla="*/ 34 h 137"/>
                <a:gd name="T14" fmla="*/ 162 w 174"/>
                <a:gd name="T15" fmla="*/ 87 h 137"/>
                <a:gd name="T16" fmla="*/ 146 w 174"/>
                <a:gd name="T17" fmla="*/ 133 h 137"/>
                <a:gd name="T18" fmla="*/ 151 w 174"/>
                <a:gd name="T19" fmla="*/ 133 h 137"/>
                <a:gd name="T20" fmla="*/ 159 w 174"/>
                <a:gd name="T21" fmla="*/ 137 h 137"/>
                <a:gd name="T22" fmla="*/ 168 w 174"/>
                <a:gd name="T23" fmla="*/ 121 h 137"/>
                <a:gd name="T24" fmla="*/ 174 w 174"/>
                <a:gd name="T25" fmla="*/ 87 h 137"/>
                <a:gd name="T26" fmla="*/ 168 w 174"/>
                <a:gd name="T27" fmla="*/ 53 h 137"/>
                <a:gd name="T28" fmla="*/ 149 w 174"/>
                <a:gd name="T29" fmla="*/ 25 h 137"/>
                <a:gd name="T30" fmla="*/ 121 w 174"/>
                <a:gd name="T31" fmla="*/ 6 h 137"/>
                <a:gd name="T32" fmla="*/ 87 w 174"/>
                <a:gd name="T33" fmla="*/ 0 h 137"/>
                <a:gd name="T34" fmla="*/ 53 w 174"/>
                <a:gd name="T35" fmla="*/ 6 h 137"/>
                <a:gd name="T36" fmla="*/ 26 w 174"/>
                <a:gd name="T37" fmla="*/ 25 h 137"/>
                <a:gd name="T38" fmla="*/ 7 w 174"/>
                <a:gd name="T39" fmla="*/ 53 h 137"/>
                <a:gd name="T40" fmla="*/ 0 w 174"/>
                <a:gd name="T41" fmla="*/ 87 h 137"/>
                <a:gd name="T42" fmla="*/ 7 w 174"/>
                <a:gd name="T43" fmla="*/ 121 h 137"/>
                <a:gd name="T44" fmla="*/ 16 w 174"/>
                <a:gd name="T4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7">
                  <a:moveTo>
                    <a:pt x="16" y="137"/>
                  </a:moveTo>
                  <a:cubicBezTo>
                    <a:pt x="18" y="134"/>
                    <a:pt x="20" y="133"/>
                    <a:pt x="24" y="133"/>
                  </a:cubicBezTo>
                  <a:cubicBezTo>
                    <a:pt x="28" y="133"/>
                    <a:pt x="28" y="133"/>
                    <a:pt x="28" y="133"/>
                  </a:cubicBezTo>
                  <a:cubicBezTo>
                    <a:pt x="18" y="120"/>
                    <a:pt x="12" y="104"/>
                    <a:pt x="12" y="87"/>
                  </a:cubicBezTo>
                  <a:cubicBezTo>
                    <a:pt x="12" y="67"/>
                    <a:pt x="20" y="48"/>
                    <a:pt x="34" y="34"/>
                  </a:cubicBezTo>
                  <a:cubicBezTo>
                    <a:pt x="48" y="20"/>
                    <a:pt x="67" y="12"/>
                    <a:pt x="87" y="12"/>
                  </a:cubicBezTo>
                  <a:cubicBezTo>
                    <a:pt x="107" y="12"/>
                    <a:pt x="126" y="20"/>
                    <a:pt x="140" y="34"/>
                  </a:cubicBezTo>
                  <a:cubicBezTo>
                    <a:pt x="154" y="48"/>
                    <a:pt x="162" y="67"/>
                    <a:pt x="162" y="87"/>
                  </a:cubicBezTo>
                  <a:cubicBezTo>
                    <a:pt x="162" y="104"/>
                    <a:pt x="157" y="120"/>
                    <a:pt x="146" y="133"/>
                  </a:cubicBezTo>
                  <a:cubicBezTo>
                    <a:pt x="151" y="133"/>
                    <a:pt x="151" y="133"/>
                    <a:pt x="151" y="133"/>
                  </a:cubicBezTo>
                  <a:cubicBezTo>
                    <a:pt x="154" y="133"/>
                    <a:pt x="157" y="134"/>
                    <a:pt x="159" y="137"/>
                  </a:cubicBezTo>
                  <a:cubicBezTo>
                    <a:pt x="162" y="132"/>
                    <a:pt x="165" y="126"/>
                    <a:pt x="168" y="121"/>
                  </a:cubicBezTo>
                  <a:cubicBezTo>
                    <a:pt x="172" y="110"/>
                    <a:pt x="174" y="99"/>
                    <a:pt x="174" y="87"/>
                  </a:cubicBezTo>
                  <a:cubicBezTo>
                    <a:pt x="174" y="75"/>
                    <a:pt x="172" y="64"/>
                    <a:pt x="168" y="53"/>
                  </a:cubicBezTo>
                  <a:cubicBezTo>
                    <a:pt x="163" y="42"/>
                    <a:pt x="157" y="33"/>
                    <a:pt x="149" y="25"/>
                  </a:cubicBezTo>
                  <a:cubicBezTo>
                    <a:pt x="141" y="17"/>
                    <a:pt x="132" y="11"/>
                    <a:pt x="121" y="6"/>
                  </a:cubicBezTo>
                  <a:cubicBezTo>
                    <a:pt x="110" y="2"/>
                    <a:pt x="99" y="0"/>
                    <a:pt x="87" y="0"/>
                  </a:cubicBezTo>
                  <a:cubicBezTo>
                    <a:pt x="75" y="0"/>
                    <a:pt x="64" y="2"/>
                    <a:pt x="53" y="6"/>
                  </a:cubicBezTo>
                  <a:cubicBezTo>
                    <a:pt x="43" y="11"/>
                    <a:pt x="34" y="17"/>
                    <a:pt x="26" y="25"/>
                  </a:cubicBezTo>
                  <a:cubicBezTo>
                    <a:pt x="18" y="33"/>
                    <a:pt x="11" y="42"/>
                    <a:pt x="7" y="53"/>
                  </a:cubicBezTo>
                  <a:cubicBezTo>
                    <a:pt x="2" y="64"/>
                    <a:pt x="0" y="75"/>
                    <a:pt x="0" y="87"/>
                  </a:cubicBezTo>
                  <a:cubicBezTo>
                    <a:pt x="0" y="99"/>
                    <a:pt x="2" y="110"/>
                    <a:pt x="7" y="121"/>
                  </a:cubicBezTo>
                  <a:cubicBezTo>
                    <a:pt x="9" y="126"/>
                    <a:pt x="12" y="132"/>
                    <a:pt x="16"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3" name="Freeform 39"/>
            <p:cNvSpPr>
              <a:spLocks/>
            </p:cNvSpPr>
            <p:nvPr/>
          </p:nvSpPr>
          <p:spPr bwMode="auto">
            <a:xfrm>
              <a:off x="4975" y="1930"/>
              <a:ext cx="329" cy="274"/>
            </a:xfrm>
            <a:custGeom>
              <a:avLst/>
              <a:gdLst>
                <a:gd name="T0" fmla="*/ 110 w 138"/>
                <a:gd name="T1" fmla="*/ 115 h 115"/>
                <a:gd name="T2" fmla="*/ 121 w 138"/>
                <a:gd name="T3" fmla="*/ 115 h 115"/>
                <a:gd name="T4" fmla="*/ 138 w 138"/>
                <a:gd name="T5" fmla="*/ 69 h 115"/>
                <a:gd name="T6" fmla="*/ 118 w 138"/>
                <a:gd name="T7" fmla="*/ 20 h 115"/>
                <a:gd name="T8" fmla="*/ 69 w 138"/>
                <a:gd name="T9" fmla="*/ 0 h 115"/>
                <a:gd name="T10" fmla="*/ 20 w 138"/>
                <a:gd name="T11" fmla="*/ 20 h 115"/>
                <a:gd name="T12" fmla="*/ 0 w 138"/>
                <a:gd name="T13" fmla="*/ 69 h 115"/>
                <a:gd name="T14" fmla="*/ 18 w 138"/>
                <a:gd name="T15" fmla="*/ 115 h 115"/>
                <a:gd name="T16" fmla="*/ 28 w 138"/>
                <a:gd name="T17" fmla="*/ 115 h 115"/>
                <a:gd name="T18" fmla="*/ 26 w 138"/>
                <a:gd name="T19" fmla="*/ 112 h 115"/>
                <a:gd name="T20" fmla="*/ 8 w 138"/>
                <a:gd name="T21" fmla="*/ 69 h 115"/>
                <a:gd name="T22" fmla="*/ 26 w 138"/>
                <a:gd name="T23" fmla="*/ 25 h 115"/>
                <a:gd name="T24" fmla="*/ 69 w 138"/>
                <a:gd name="T25" fmla="*/ 7 h 115"/>
                <a:gd name="T26" fmla="*/ 113 w 138"/>
                <a:gd name="T27" fmla="*/ 25 h 115"/>
                <a:gd name="T28" fmla="*/ 131 w 138"/>
                <a:gd name="T29" fmla="*/ 69 h 115"/>
                <a:gd name="T30" fmla="*/ 113 w 138"/>
                <a:gd name="T31" fmla="*/ 112 h 115"/>
                <a:gd name="T32" fmla="*/ 110 w 138"/>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15">
                  <a:moveTo>
                    <a:pt x="110" y="115"/>
                  </a:moveTo>
                  <a:cubicBezTo>
                    <a:pt x="121" y="115"/>
                    <a:pt x="121" y="115"/>
                    <a:pt x="121" y="115"/>
                  </a:cubicBezTo>
                  <a:cubicBezTo>
                    <a:pt x="132" y="102"/>
                    <a:pt x="138" y="86"/>
                    <a:pt x="138" y="69"/>
                  </a:cubicBezTo>
                  <a:cubicBezTo>
                    <a:pt x="138" y="50"/>
                    <a:pt x="131" y="33"/>
                    <a:pt x="118" y="20"/>
                  </a:cubicBezTo>
                  <a:cubicBezTo>
                    <a:pt x="105" y="7"/>
                    <a:pt x="88" y="0"/>
                    <a:pt x="69" y="0"/>
                  </a:cubicBezTo>
                  <a:cubicBezTo>
                    <a:pt x="51" y="0"/>
                    <a:pt x="33" y="7"/>
                    <a:pt x="20" y="20"/>
                  </a:cubicBezTo>
                  <a:cubicBezTo>
                    <a:pt x="7" y="33"/>
                    <a:pt x="0" y="50"/>
                    <a:pt x="0" y="69"/>
                  </a:cubicBezTo>
                  <a:cubicBezTo>
                    <a:pt x="0" y="86"/>
                    <a:pt x="6" y="102"/>
                    <a:pt x="18" y="115"/>
                  </a:cubicBezTo>
                  <a:cubicBezTo>
                    <a:pt x="28" y="115"/>
                    <a:pt x="28" y="115"/>
                    <a:pt x="28" y="115"/>
                  </a:cubicBezTo>
                  <a:cubicBezTo>
                    <a:pt x="27" y="114"/>
                    <a:pt x="26" y="113"/>
                    <a:pt x="26" y="112"/>
                  </a:cubicBezTo>
                  <a:cubicBezTo>
                    <a:pt x="14" y="101"/>
                    <a:pt x="8" y="85"/>
                    <a:pt x="8" y="69"/>
                  </a:cubicBezTo>
                  <a:cubicBezTo>
                    <a:pt x="8" y="52"/>
                    <a:pt x="14" y="37"/>
                    <a:pt x="26" y="25"/>
                  </a:cubicBezTo>
                  <a:cubicBezTo>
                    <a:pt x="37" y="14"/>
                    <a:pt x="53" y="7"/>
                    <a:pt x="69" y="7"/>
                  </a:cubicBezTo>
                  <a:cubicBezTo>
                    <a:pt x="86" y="7"/>
                    <a:pt x="101" y="14"/>
                    <a:pt x="113" y="25"/>
                  </a:cubicBezTo>
                  <a:cubicBezTo>
                    <a:pt x="124" y="37"/>
                    <a:pt x="131" y="52"/>
                    <a:pt x="131" y="69"/>
                  </a:cubicBezTo>
                  <a:cubicBezTo>
                    <a:pt x="131" y="85"/>
                    <a:pt x="124" y="101"/>
                    <a:pt x="113" y="112"/>
                  </a:cubicBezTo>
                  <a:cubicBezTo>
                    <a:pt x="112" y="113"/>
                    <a:pt x="111" y="114"/>
                    <a:pt x="110"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4" name="Freeform 40"/>
            <p:cNvSpPr>
              <a:spLocks noEditPoints="1"/>
            </p:cNvSpPr>
            <p:nvPr/>
          </p:nvSpPr>
          <p:spPr bwMode="auto">
            <a:xfrm>
              <a:off x="4827" y="2211"/>
              <a:ext cx="624" cy="226"/>
            </a:xfrm>
            <a:custGeom>
              <a:avLst/>
              <a:gdLst>
                <a:gd name="T0" fmla="*/ 259 w 262"/>
                <a:gd name="T1" fmla="*/ 84 h 95"/>
                <a:gd name="T2" fmla="*/ 224 w 262"/>
                <a:gd name="T3" fmla="*/ 59 h 95"/>
                <a:gd name="T4" fmla="*/ 259 w 262"/>
                <a:gd name="T5" fmla="*/ 35 h 95"/>
                <a:gd name="T6" fmla="*/ 261 w 262"/>
                <a:gd name="T7" fmla="*/ 28 h 95"/>
                <a:gd name="T8" fmla="*/ 256 w 262"/>
                <a:gd name="T9" fmla="*/ 23 h 95"/>
                <a:gd name="T10" fmla="*/ 201 w 262"/>
                <a:gd name="T11" fmla="*/ 23 h 95"/>
                <a:gd name="T12" fmla="*/ 201 w 262"/>
                <a:gd name="T13" fmla="*/ 6 h 95"/>
                <a:gd name="T14" fmla="*/ 195 w 262"/>
                <a:gd name="T15" fmla="*/ 0 h 95"/>
                <a:gd name="T16" fmla="*/ 68 w 262"/>
                <a:gd name="T17" fmla="*/ 0 h 95"/>
                <a:gd name="T18" fmla="*/ 62 w 262"/>
                <a:gd name="T19" fmla="*/ 6 h 95"/>
                <a:gd name="T20" fmla="*/ 62 w 262"/>
                <a:gd name="T21" fmla="*/ 23 h 95"/>
                <a:gd name="T22" fmla="*/ 7 w 262"/>
                <a:gd name="T23" fmla="*/ 23 h 95"/>
                <a:gd name="T24" fmla="*/ 1 w 262"/>
                <a:gd name="T25" fmla="*/ 28 h 95"/>
                <a:gd name="T26" fmla="*/ 3 w 262"/>
                <a:gd name="T27" fmla="*/ 35 h 95"/>
                <a:gd name="T28" fmla="*/ 39 w 262"/>
                <a:gd name="T29" fmla="*/ 59 h 95"/>
                <a:gd name="T30" fmla="*/ 4 w 262"/>
                <a:gd name="T31" fmla="*/ 84 h 95"/>
                <a:gd name="T32" fmla="*/ 1 w 262"/>
                <a:gd name="T33" fmla="*/ 91 h 95"/>
                <a:gd name="T34" fmla="*/ 7 w 262"/>
                <a:gd name="T35" fmla="*/ 95 h 95"/>
                <a:gd name="T36" fmla="*/ 84 w 262"/>
                <a:gd name="T37" fmla="*/ 95 h 95"/>
                <a:gd name="T38" fmla="*/ 90 w 262"/>
                <a:gd name="T39" fmla="*/ 89 h 95"/>
                <a:gd name="T40" fmla="*/ 90 w 262"/>
                <a:gd name="T41" fmla="*/ 72 h 95"/>
                <a:gd name="T42" fmla="*/ 172 w 262"/>
                <a:gd name="T43" fmla="*/ 72 h 95"/>
                <a:gd name="T44" fmla="*/ 172 w 262"/>
                <a:gd name="T45" fmla="*/ 89 h 95"/>
                <a:gd name="T46" fmla="*/ 179 w 262"/>
                <a:gd name="T47" fmla="*/ 95 h 95"/>
                <a:gd name="T48" fmla="*/ 255 w 262"/>
                <a:gd name="T49" fmla="*/ 95 h 95"/>
                <a:gd name="T50" fmla="*/ 261 w 262"/>
                <a:gd name="T51" fmla="*/ 91 h 95"/>
                <a:gd name="T52" fmla="*/ 259 w 262"/>
                <a:gd name="T53" fmla="*/ 84 h 95"/>
                <a:gd name="T54" fmla="*/ 78 w 262"/>
                <a:gd name="T55" fmla="*/ 83 h 95"/>
                <a:gd name="T56" fmla="*/ 27 w 262"/>
                <a:gd name="T57" fmla="*/ 83 h 95"/>
                <a:gd name="T58" fmla="*/ 53 w 262"/>
                <a:gd name="T59" fmla="*/ 64 h 95"/>
                <a:gd name="T60" fmla="*/ 56 w 262"/>
                <a:gd name="T61" fmla="*/ 59 h 95"/>
                <a:gd name="T62" fmla="*/ 53 w 262"/>
                <a:gd name="T63" fmla="*/ 54 h 95"/>
                <a:gd name="T64" fmla="*/ 27 w 262"/>
                <a:gd name="T65" fmla="*/ 36 h 95"/>
                <a:gd name="T66" fmla="*/ 62 w 262"/>
                <a:gd name="T67" fmla="*/ 36 h 95"/>
                <a:gd name="T68" fmla="*/ 62 w 262"/>
                <a:gd name="T69" fmla="*/ 66 h 95"/>
                <a:gd name="T70" fmla="*/ 68 w 262"/>
                <a:gd name="T71" fmla="*/ 72 h 95"/>
                <a:gd name="T72" fmla="*/ 78 w 262"/>
                <a:gd name="T73" fmla="*/ 72 h 95"/>
                <a:gd name="T74" fmla="*/ 78 w 262"/>
                <a:gd name="T75" fmla="*/ 83 h 95"/>
                <a:gd name="T76" fmla="*/ 74 w 262"/>
                <a:gd name="T77" fmla="*/ 60 h 95"/>
                <a:gd name="T78" fmla="*/ 74 w 262"/>
                <a:gd name="T79" fmla="*/ 12 h 95"/>
                <a:gd name="T80" fmla="*/ 188 w 262"/>
                <a:gd name="T81" fmla="*/ 12 h 95"/>
                <a:gd name="T82" fmla="*/ 188 w 262"/>
                <a:gd name="T83" fmla="*/ 60 h 95"/>
                <a:gd name="T84" fmla="*/ 74 w 262"/>
                <a:gd name="T85" fmla="*/ 60 h 95"/>
                <a:gd name="T86" fmla="*/ 185 w 262"/>
                <a:gd name="T87" fmla="*/ 83 h 95"/>
                <a:gd name="T88" fmla="*/ 185 w 262"/>
                <a:gd name="T89" fmla="*/ 72 h 95"/>
                <a:gd name="T90" fmla="*/ 195 w 262"/>
                <a:gd name="T91" fmla="*/ 72 h 95"/>
                <a:gd name="T92" fmla="*/ 201 w 262"/>
                <a:gd name="T93" fmla="*/ 66 h 95"/>
                <a:gd name="T94" fmla="*/ 201 w 262"/>
                <a:gd name="T95" fmla="*/ 36 h 95"/>
                <a:gd name="T96" fmla="*/ 236 w 262"/>
                <a:gd name="T97" fmla="*/ 36 h 95"/>
                <a:gd name="T98" fmla="*/ 209 w 262"/>
                <a:gd name="T99" fmla="*/ 54 h 95"/>
                <a:gd name="T100" fmla="*/ 207 w 262"/>
                <a:gd name="T101" fmla="*/ 59 h 95"/>
                <a:gd name="T102" fmla="*/ 209 w 262"/>
                <a:gd name="T103" fmla="*/ 64 h 95"/>
                <a:gd name="T104" fmla="*/ 236 w 262"/>
                <a:gd name="T105" fmla="*/ 83 h 95"/>
                <a:gd name="T106" fmla="*/ 185 w 262"/>
                <a:gd name="T107"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 h="95">
                  <a:moveTo>
                    <a:pt x="259" y="84"/>
                  </a:moveTo>
                  <a:cubicBezTo>
                    <a:pt x="224" y="59"/>
                    <a:pt x="224" y="59"/>
                    <a:pt x="224" y="59"/>
                  </a:cubicBezTo>
                  <a:cubicBezTo>
                    <a:pt x="259" y="35"/>
                    <a:pt x="259" y="35"/>
                    <a:pt x="259" y="35"/>
                  </a:cubicBezTo>
                  <a:cubicBezTo>
                    <a:pt x="261" y="33"/>
                    <a:pt x="262" y="30"/>
                    <a:pt x="261" y="28"/>
                  </a:cubicBezTo>
                  <a:cubicBezTo>
                    <a:pt x="261" y="25"/>
                    <a:pt x="258" y="23"/>
                    <a:pt x="256" y="23"/>
                  </a:cubicBezTo>
                  <a:cubicBezTo>
                    <a:pt x="201" y="23"/>
                    <a:pt x="201" y="23"/>
                    <a:pt x="201" y="23"/>
                  </a:cubicBezTo>
                  <a:cubicBezTo>
                    <a:pt x="201" y="6"/>
                    <a:pt x="201" y="6"/>
                    <a:pt x="201" y="6"/>
                  </a:cubicBezTo>
                  <a:cubicBezTo>
                    <a:pt x="201" y="3"/>
                    <a:pt x="198" y="0"/>
                    <a:pt x="195" y="0"/>
                  </a:cubicBezTo>
                  <a:cubicBezTo>
                    <a:pt x="68" y="0"/>
                    <a:pt x="68" y="0"/>
                    <a:pt x="68" y="0"/>
                  </a:cubicBezTo>
                  <a:cubicBezTo>
                    <a:pt x="64" y="0"/>
                    <a:pt x="62" y="3"/>
                    <a:pt x="62" y="6"/>
                  </a:cubicBezTo>
                  <a:cubicBezTo>
                    <a:pt x="62" y="23"/>
                    <a:pt x="62" y="23"/>
                    <a:pt x="62" y="23"/>
                  </a:cubicBezTo>
                  <a:cubicBezTo>
                    <a:pt x="7" y="23"/>
                    <a:pt x="7" y="23"/>
                    <a:pt x="7" y="23"/>
                  </a:cubicBezTo>
                  <a:cubicBezTo>
                    <a:pt x="4" y="23"/>
                    <a:pt x="2" y="25"/>
                    <a:pt x="1" y="28"/>
                  </a:cubicBezTo>
                  <a:cubicBezTo>
                    <a:pt x="0" y="30"/>
                    <a:pt x="1" y="33"/>
                    <a:pt x="3" y="35"/>
                  </a:cubicBezTo>
                  <a:cubicBezTo>
                    <a:pt x="39" y="59"/>
                    <a:pt x="39" y="59"/>
                    <a:pt x="39" y="59"/>
                  </a:cubicBezTo>
                  <a:cubicBezTo>
                    <a:pt x="4" y="84"/>
                    <a:pt x="4" y="84"/>
                    <a:pt x="4" y="84"/>
                  </a:cubicBezTo>
                  <a:cubicBezTo>
                    <a:pt x="2" y="85"/>
                    <a:pt x="1" y="88"/>
                    <a:pt x="1" y="91"/>
                  </a:cubicBezTo>
                  <a:cubicBezTo>
                    <a:pt x="2" y="93"/>
                    <a:pt x="5" y="95"/>
                    <a:pt x="7" y="95"/>
                  </a:cubicBezTo>
                  <a:cubicBezTo>
                    <a:pt x="84" y="95"/>
                    <a:pt x="84" y="95"/>
                    <a:pt x="84" y="95"/>
                  </a:cubicBezTo>
                  <a:cubicBezTo>
                    <a:pt x="87" y="95"/>
                    <a:pt x="90" y="92"/>
                    <a:pt x="90" y="89"/>
                  </a:cubicBezTo>
                  <a:cubicBezTo>
                    <a:pt x="90" y="72"/>
                    <a:pt x="90" y="72"/>
                    <a:pt x="90" y="72"/>
                  </a:cubicBezTo>
                  <a:cubicBezTo>
                    <a:pt x="172" y="72"/>
                    <a:pt x="172" y="72"/>
                    <a:pt x="172" y="72"/>
                  </a:cubicBezTo>
                  <a:cubicBezTo>
                    <a:pt x="172" y="89"/>
                    <a:pt x="172" y="89"/>
                    <a:pt x="172" y="89"/>
                  </a:cubicBezTo>
                  <a:cubicBezTo>
                    <a:pt x="172" y="92"/>
                    <a:pt x="175" y="95"/>
                    <a:pt x="179" y="95"/>
                  </a:cubicBezTo>
                  <a:cubicBezTo>
                    <a:pt x="255" y="95"/>
                    <a:pt x="255" y="95"/>
                    <a:pt x="255" y="95"/>
                  </a:cubicBezTo>
                  <a:cubicBezTo>
                    <a:pt x="258" y="95"/>
                    <a:pt x="260" y="93"/>
                    <a:pt x="261" y="91"/>
                  </a:cubicBezTo>
                  <a:cubicBezTo>
                    <a:pt x="262" y="88"/>
                    <a:pt x="261" y="85"/>
                    <a:pt x="259" y="84"/>
                  </a:cubicBezTo>
                  <a:close/>
                  <a:moveTo>
                    <a:pt x="78" y="83"/>
                  </a:moveTo>
                  <a:cubicBezTo>
                    <a:pt x="27" y="83"/>
                    <a:pt x="27" y="83"/>
                    <a:pt x="27" y="83"/>
                  </a:cubicBezTo>
                  <a:cubicBezTo>
                    <a:pt x="53" y="64"/>
                    <a:pt x="53" y="64"/>
                    <a:pt x="53" y="64"/>
                  </a:cubicBezTo>
                  <a:cubicBezTo>
                    <a:pt x="55" y="63"/>
                    <a:pt x="56" y="61"/>
                    <a:pt x="56" y="59"/>
                  </a:cubicBezTo>
                  <a:cubicBezTo>
                    <a:pt x="56" y="57"/>
                    <a:pt x="55" y="56"/>
                    <a:pt x="53" y="54"/>
                  </a:cubicBezTo>
                  <a:cubicBezTo>
                    <a:pt x="27" y="36"/>
                    <a:pt x="27" y="36"/>
                    <a:pt x="27" y="36"/>
                  </a:cubicBezTo>
                  <a:cubicBezTo>
                    <a:pt x="62" y="36"/>
                    <a:pt x="62" y="36"/>
                    <a:pt x="62" y="36"/>
                  </a:cubicBezTo>
                  <a:cubicBezTo>
                    <a:pt x="62" y="66"/>
                    <a:pt x="62" y="66"/>
                    <a:pt x="62" y="66"/>
                  </a:cubicBezTo>
                  <a:cubicBezTo>
                    <a:pt x="62" y="69"/>
                    <a:pt x="64" y="72"/>
                    <a:pt x="68" y="72"/>
                  </a:cubicBezTo>
                  <a:cubicBezTo>
                    <a:pt x="78" y="72"/>
                    <a:pt x="78" y="72"/>
                    <a:pt x="78" y="72"/>
                  </a:cubicBezTo>
                  <a:lnTo>
                    <a:pt x="78" y="83"/>
                  </a:lnTo>
                  <a:close/>
                  <a:moveTo>
                    <a:pt x="74" y="60"/>
                  </a:moveTo>
                  <a:cubicBezTo>
                    <a:pt x="74" y="12"/>
                    <a:pt x="74" y="12"/>
                    <a:pt x="74" y="12"/>
                  </a:cubicBezTo>
                  <a:cubicBezTo>
                    <a:pt x="188" y="12"/>
                    <a:pt x="188" y="12"/>
                    <a:pt x="188" y="12"/>
                  </a:cubicBezTo>
                  <a:cubicBezTo>
                    <a:pt x="188" y="60"/>
                    <a:pt x="188" y="60"/>
                    <a:pt x="188" y="60"/>
                  </a:cubicBezTo>
                  <a:lnTo>
                    <a:pt x="74" y="60"/>
                  </a:lnTo>
                  <a:close/>
                  <a:moveTo>
                    <a:pt x="185" y="83"/>
                  </a:moveTo>
                  <a:cubicBezTo>
                    <a:pt x="185" y="72"/>
                    <a:pt x="185" y="72"/>
                    <a:pt x="185" y="72"/>
                  </a:cubicBezTo>
                  <a:cubicBezTo>
                    <a:pt x="195" y="72"/>
                    <a:pt x="195" y="72"/>
                    <a:pt x="195" y="72"/>
                  </a:cubicBezTo>
                  <a:cubicBezTo>
                    <a:pt x="198" y="72"/>
                    <a:pt x="201" y="69"/>
                    <a:pt x="201" y="66"/>
                  </a:cubicBezTo>
                  <a:cubicBezTo>
                    <a:pt x="201" y="36"/>
                    <a:pt x="201" y="36"/>
                    <a:pt x="201" y="36"/>
                  </a:cubicBezTo>
                  <a:cubicBezTo>
                    <a:pt x="236" y="36"/>
                    <a:pt x="236" y="36"/>
                    <a:pt x="236" y="36"/>
                  </a:cubicBezTo>
                  <a:cubicBezTo>
                    <a:pt x="209" y="54"/>
                    <a:pt x="209" y="54"/>
                    <a:pt x="209" y="54"/>
                  </a:cubicBezTo>
                  <a:cubicBezTo>
                    <a:pt x="208" y="56"/>
                    <a:pt x="207" y="57"/>
                    <a:pt x="207" y="59"/>
                  </a:cubicBezTo>
                  <a:cubicBezTo>
                    <a:pt x="207" y="61"/>
                    <a:pt x="208" y="63"/>
                    <a:pt x="209" y="64"/>
                  </a:cubicBezTo>
                  <a:cubicBezTo>
                    <a:pt x="236" y="83"/>
                    <a:pt x="236" y="83"/>
                    <a:pt x="236" y="83"/>
                  </a:cubicBezTo>
                  <a:lnTo>
                    <a:pt x="185"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5" name="Freeform 41"/>
            <p:cNvSpPr>
              <a:spLocks/>
            </p:cNvSpPr>
            <p:nvPr/>
          </p:nvSpPr>
          <p:spPr bwMode="auto">
            <a:xfrm>
              <a:off x="5077" y="2011"/>
              <a:ext cx="127" cy="164"/>
            </a:xfrm>
            <a:custGeom>
              <a:avLst/>
              <a:gdLst>
                <a:gd name="T0" fmla="*/ 0 w 53"/>
                <a:gd name="T1" fmla="*/ 53 h 69"/>
                <a:gd name="T2" fmla="*/ 0 w 53"/>
                <a:gd name="T3" fmla="*/ 69 h 69"/>
                <a:gd name="T4" fmla="*/ 53 w 53"/>
                <a:gd name="T5" fmla="*/ 69 h 69"/>
                <a:gd name="T6" fmla="*/ 53 w 53"/>
                <a:gd name="T7" fmla="*/ 53 h 69"/>
                <a:gd name="T8" fmla="*/ 39 w 53"/>
                <a:gd name="T9" fmla="*/ 53 h 69"/>
                <a:gd name="T10" fmla="*/ 39 w 53"/>
                <a:gd name="T11" fmla="*/ 0 h 69"/>
                <a:gd name="T12" fmla="*/ 16 w 53"/>
                <a:gd name="T13" fmla="*/ 0 h 69"/>
                <a:gd name="T14" fmla="*/ 13 w 53"/>
                <a:gd name="T15" fmla="*/ 8 h 69"/>
                <a:gd name="T16" fmla="*/ 0 w 53"/>
                <a:gd name="T17" fmla="*/ 9 h 69"/>
                <a:gd name="T18" fmla="*/ 0 w 53"/>
                <a:gd name="T19" fmla="*/ 24 h 69"/>
                <a:gd name="T20" fmla="*/ 14 w 53"/>
                <a:gd name="T21" fmla="*/ 24 h 69"/>
                <a:gd name="T22" fmla="*/ 14 w 53"/>
                <a:gd name="T23" fmla="*/ 53 h 69"/>
                <a:gd name="T24" fmla="*/ 0 w 53"/>
                <a:gd name="T25"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69">
                  <a:moveTo>
                    <a:pt x="0" y="53"/>
                  </a:moveTo>
                  <a:cubicBezTo>
                    <a:pt x="0" y="69"/>
                    <a:pt x="0" y="69"/>
                    <a:pt x="0" y="69"/>
                  </a:cubicBezTo>
                  <a:cubicBezTo>
                    <a:pt x="53" y="69"/>
                    <a:pt x="53" y="69"/>
                    <a:pt x="53" y="69"/>
                  </a:cubicBezTo>
                  <a:cubicBezTo>
                    <a:pt x="53" y="53"/>
                    <a:pt x="53" y="53"/>
                    <a:pt x="53" y="53"/>
                  </a:cubicBezTo>
                  <a:cubicBezTo>
                    <a:pt x="39" y="53"/>
                    <a:pt x="39" y="53"/>
                    <a:pt x="39" y="53"/>
                  </a:cubicBezTo>
                  <a:cubicBezTo>
                    <a:pt x="39" y="0"/>
                    <a:pt x="39" y="0"/>
                    <a:pt x="39" y="0"/>
                  </a:cubicBezTo>
                  <a:cubicBezTo>
                    <a:pt x="16" y="0"/>
                    <a:pt x="16" y="0"/>
                    <a:pt x="16" y="0"/>
                  </a:cubicBezTo>
                  <a:cubicBezTo>
                    <a:pt x="15" y="4"/>
                    <a:pt x="15" y="7"/>
                    <a:pt x="13" y="8"/>
                  </a:cubicBezTo>
                  <a:cubicBezTo>
                    <a:pt x="11" y="9"/>
                    <a:pt x="5" y="9"/>
                    <a:pt x="0" y="9"/>
                  </a:cubicBezTo>
                  <a:cubicBezTo>
                    <a:pt x="0" y="24"/>
                    <a:pt x="0" y="24"/>
                    <a:pt x="0" y="24"/>
                  </a:cubicBezTo>
                  <a:cubicBezTo>
                    <a:pt x="14" y="24"/>
                    <a:pt x="14" y="24"/>
                    <a:pt x="14" y="24"/>
                  </a:cubicBezTo>
                  <a:cubicBezTo>
                    <a:pt x="14" y="53"/>
                    <a:pt x="14" y="53"/>
                    <a:pt x="14" y="53"/>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67" name="Group 44"/>
          <p:cNvGrpSpPr>
            <a:grpSpLocks noChangeAspect="1"/>
          </p:cNvGrpSpPr>
          <p:nvPr/>
        </p:nvGrpSpPr>
        <p:grpSpPr bwMode="auto">
          <a:xfrm>
            <a:off x="2216321" y="1863170"/>
            <a:ext cx="1597025" cy="1597025"/>
            <a:chOff x="763" y="1656"/>
            <a:chExt cx="1006" cy="1006"/>
          </a:xfrm>
        </p:grpSpPr>
        <p:sp>
          <p:nvSpPr>
            <p:cNvPr id="69" name="Oval 45"/>
            <p:cNvSpPr>
              <a:spLocks noChangeArrowheads="1"/>
            </p:cNvSpPr>
            <p:nvPr/>
          </p:nvSpPr>
          <p:spPr bwMode="auto">
            <a:xfrm>
              <a:off x="763" y="1656"/>
              <a:ext cx="1006" cy="1006"/>
            </a:xfrm>
            <a:prstGeom prst="ellipse">
              <a:avLst/>
            </a:prstGeom>
            <a:solidFill>
              <a:srgbClr val="1339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0" name="Freeform 46"/>
            <p:cNvSpPr>
              <a:spLocks/>
            </p:cNvSpPr>
            <p:nvPr/>
          </p:nvSpPr>
          <p:spPr bwMode="auto">
            <a:xfrm>
              <a:off x="1170" y="2179"/>
              <a:ext cx="195" cy="300"/>
            </a:xfrm>
            <a:custGeom>
              <a:avLst/>
              <a:gdLst>
                <a:gd name="T0" fmla="*/ 76 w 82"/>
                <a:gd name="T1" fmla="*/ 105 h 126"/>
                <a:gd name="T2" fmla="*/ 61 w 82"/>
                <a:gd name="T3" fmla="*/ 105 h 126"/>
                <a:gd name="T4" fmla="*/ 63 w 82"/>
                <a:gd name="T5" fmla="*/ 53 h 126"/>
                <a:gd name="T6" fmla="*/ 64 w 82"/>
                <a:gd name="T7" fmla="*/ 53 h 126"/>
                <a:gd name="T8" fmla="*/ 68 w 82"/>
                <a:gd name="T9" fmla="*/ 49 h 126"/>
                <a:gd name="T10" fmla="*/ 68 w 82"/>
                <a:gd name="T11" fmla="*/ 40 h 126"/>
                <a:gd name="T12" fmla="*/ 64 w 82"/>
                <a:gd name="T13" fmla="*/ 36 h 126"/>
                <a:gd name="T14" fmla="*/ 62 w 82"/>
                <a:gd name="T15" fmla="*/ 36 h 126"/>
                <a:gd name="T16" fmla="*/ 57 w 82"/>
                <a:gd name="T17" fmla="*/ 9 h 126"/>
                <a:gd name="T18" fmla="*/ 41 w 82"/>
                <a:gd name="T19" fmla="*/ 0 h 126"/>
                <a:gd name="T20" fmla="*/ 25 w 82"/>
                <a:gd name="T21" fmla="*/ 8 h 126"/>
                <a:gd name="T22" fmla="*/ 20 w 82"/>
                <a:gd name="T23" fmla="*/ 36 h 126"/>
                <a:gd name="T24" fmla="*/ 18 w 82"/>
                <a:gd name="T25" fmla="*/ 36 h 126"/>
                <a:gd name="T26" fmla="*/ 14 w 82"/>
                <a:gd name="T27" fmla="*/ 40 h 126"/>
                <a:gd name="T28" fmla="*/ 14 w 82"/>
                <a:gd name="T29" fmla="*/ 49 h 126"/>
                <a:gd name="T30" fmla="*/ 18 w 82"/>
                <a:gd name="T31" fmla="*/ 53 h 126"/>
                <a:gd name="T32" fmla="*/ 19 w 82"/>
                <a:gd name="T33" fmla="*/ 53 h 126"/>
                <a:gd name="T34" fmla="*/ 21 w 82"/>
                <a:gd name="T35" fmla="*/ 105 h 126"/>
                <a:gd name="T36" fmla="*/ 5 w 82"/>
                <a:gd name="T37" fmla="*/ 105 h 126"/>
                <a:gd name="T38" fmla="*/ 0 w 82"/>
                <a:gd name="T39" fmla="*/ 114 h 126"/>
                <a:gd name="T40" fmla="*/ 0 w 82"/>
                <a:gd name="T41" fmla="*/ 126 h 126"/>
                <a:gd name="T42" fmla="*/ 82 w 82"/>
                <a:gd name="T43" fmla="*/ 126 h 126"/>
                <a:gd name="T44" fmla="*/ 82 w 82"/>
                <a:gd name="T45" fmla="*/ 114 h 126"/>
                <a:gd name="T46" fmla="*/ 76 w 82"/>
                <a:gd name="T47" fmla="*/ 10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126">
                  <a:moveTo>
                    <a:pt x="76" y="105"/>
                  </a:moveTo>
                  <a:cubicBezTo>
                    <a:pt x="61" y="105"/>
                    <a:pt x="61" y="105"/>
                    <a:pt x="61" y="105"/>
                  </a:cubicBezTo>
                  <a:cubicBezTo>
                    <a:pt x="54" y="88"/>
                    <a:pt x="55" y="70"/>
                    <a:pt x="63" y="53"/>
                  </a:cubicBezTo>
                  <a:cubicBezTo>
                    <a:pt x="64" y="53"/>
                    <a:pt x="64" y="53"/>
                    <a:pt x="64" y="53"/>
                  </a:cubicBezTo>
                  <a:cubicBezTo>
                    <a:pt x="66" y="53"/>
                    <a:pt x="68" y="51"/>
                    <a:pt x="68" y="49"/>
                  </a:cubicBezTo>
                  <a:cubicBezTo>
                    <a:pt x="68" y="40"/>
                    <a:pt x="68" y="40"/>
                    <a:pt x="68" y="40"/>
                  </a:cubicBezTo>
                  <a:cubicBezTo>
                    <a:pt x="68" y="37"/>
                    <a:pt x="66" y="36"/>
                    <a:pt x="64" y="36"/>
                  </a:cubicBezTo>
                  <a:cubicBezTo>
                    <a:pt x="62" y="36"/>
                    <a:pt x="62" y="36"/>
                    <a:pt x="62" y="36"/>
                  </a:cubicBezTo>
                  <a:cubicBezTo>
                    <a:pt x="57" y="27"/>
                    <a:pt x="55" y="18"/>
                    <a:pt x="57" y="9"/>
                  </a:cubicBezTo>
                  <a:cubicBezTo>
                    <a:pt x="41" y="0"/>
                    <a:pt x="41" y="0"/>
                    <a:pt x="41" y="0"/>
                  </a:cubicBezTo>
                  <a:cubicBezTo>
                    <a:pt x="25" y="8"/>
                    <a:pt x="25" y="8"/>
                    <a:pt x="25" y="8"/>
                  </a:cubicBezTo>
                  <a:cubicBezTo>
                    <a:pt x="27" y="17"/>
                    <a:pt x="25" y="27"/>
                    <a:pt x="20" y="36"/>
                  </a:cubicBezTo>
                  <a:cubicBezTo>
                    <a:pt x="18" y="36"/>
                    <a:pt x="18" y="36"/>
                    <a:pt x="18" y="36"/>
                  </a:cubicBezTo>
                  <a:cubicBezTo>
                    <a:pt x="16" y="36"/>
                    <a:pt x="14" y="37"/>
                    <a:pt x="14" y="40"/>
                  </a:cubicBezTo>
                  <a:cubicBezTo>
                    <a:pt x="14" y="49"/>
                    <a:pt x="14" y="49"/>
                    <a:pt x="14" y="49"/>
                  </a:cubicBezTo>
                  <a:cubicBezTo>
                    <a:pt x="14" y="51"/>
                    <a:pt x="16" y="53"/>
                    <a:pt x="18" y="53"/>
                  </a:cubicBezTo>
                  <a:cubicBezTo>
                    <a:pt x="19" y="53"/>
                    <a:pt x="19" y="53"/>
                    <a:pt x="19" y="53"/>
                  </a:cubicBezTo>
                  <a:cubicBezTo>
                    <a:pt x="27" y="70"/>
                    <a:pt x="28" y="88"/>
                    <a:pt x="21" y="105"/>
                  </a:cubicBezTo>
                  <a:cubicBezTo>
                    <a:pt x="5" y="105"/>
                    <a:pt x="5" y="105"/>
                    <a:pt x="5" y="105"/>
                  </a:cubicBezTo>
                  <a:cubicBezTo>
                    <a:pt x="2" y="105"/>
                    <a:pt x="0" y="109"/>
                    <a:pt x="0" y="114"/>
                  </a:cubicBezTo>
                  <a:cubicBezTo>
                    <a:pt x="0" y="126"/>
                    <a:pt x="0" y="126"/>
                    <a:pt x="0" y="126"/>
                  </a:cubicBezTo>
                  <a:cubicBezTo>
                    <a:pt x="82" y="126"/>
                    <a:pt x="82" y="126"/>
                    <a:pt x="82" y="126"/>
                  </a:cubicBezTo>
                  <a:cubicBezTo>
                    <a:pt x="82" y="114"/>
                    <a:pt x="82" y="114"/>
                    <a:pt x="82" y="114"/>
                  </a:cubicBezTo>
                  <a:cubicBezTo>
                    <a:pt x="82" y="109"/>
                    <a:pt x="79" y="105"/>
                    <a:pt x="76"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1" name="Freeform 47"/>
            <p:cNvSpPr>
              <a:spLocks noEditPoints="1"/>
            </p:cNvSpPr>
            <p:nvPr/>
          </p:nvSpPr>
          <p:spPr bwMode="auto">
            <a:xfrm>
              <a:off x="1063" y="1839"/>
              <a:ext cx="406" cy="385"/>
            </a:xfrm>
            <a:custGeom>
              <a:avLst/>
              <a:gdLst>
                <a:gd name="T0" fmla="*/ 170 w 171"/>
                <a:gd name="T1" fmla="*/ 61 h 162"/>
                <a:gd name="T2" fmla="*/ 163 w 171"/>
                <a:gd name="T3" fmla="*/ 55 h 162"/>
                <a:gd name="T4" fmla="*/ 115 w 171"/>
                <a:gd name="T5" fmla="*/ 48 h 162"/>
                <a:gd name="T6" fmla="*/ 93 w 171"/>
                <a:gd name="T7" fmla="*/ 5 h 162"/>
                <a:gd name="T8" fmla="*/ 86 w 171"/>
                <a:gd name="T9" fmla="*/ 0 h 162"/>
                <a:gd name="T10" fmla="*/ 78 w 171"/>
                <a:gd name="T11" fmla="*/ 5 h 162"/>
                <a:gd name="T12" fmla="*/ 56 w 171"/>
                <a:gd name="T13" fmla="*/ 48 h 162"/>
                <a:gd name="T14" fmla="*/ 8 w 171"/>
                <a:gd name="T15" fmla="*/ 55 h 162"/>
                <a:gd name="T16" fmla="*/ 1 w 171"/>
                <a:gd name="T17" fmla="*/ 61 h 162"/>
                <a:gd name="T18" fmla="*/ 4 w 171"/>
                <a:gd name="T19" fmla="*/ 70 h 162"/>
                <a:gd name="T20" fmla="*/ 38 w 171"/>
                <a:gd name="T21" fmla="*/ 104 h 162"/>
                <a:gd name="T22" fmla="*/ 30 w 171"/>
                <a:gd name="T23" fmla="*/ 151 h 162"/>
                <a:gd name="T24" fmla="*/ 34 w 171"/>
                <a:gd name="T25" fmla="*/ 160 h 162"/>
                <a:gd name="T26" fmla="*/ 43 w 171"/>
                <a:gd name="T27" fmla="*/ 161 h 162"/>
                <a:gd name="T28" fmla="*/ 86 w 171"/>
                <a:gd name="T29" fmla="*/ 138 h 162"/>
                <a:gd name="T30" fmla="*/ 129 w 171"/>
                <a:gd name="T31" fmla="*/ 160 h 162"/>
                <a:gd name="T32" fmla="*/ 133 w 171"/>
                <a:gd name="T33" fmla="*/ 161 h 162"/>
                <a:gd name="T34" fmla="*/ 133 w 171"/>
                <a:gd name="T35" fmla="*/ 161 h 162"/>
                <a:gd name="T36" fmla="*/ 141 w 171"/>
                <a:gd name="T37" fmla="*/ 153 h 162"/>
                <a:gd name="T38" fmla="*/ 141 w 171"/>
                <a:gd name="T39" fmla="*/ 151 h 162"/>
                <a:gd name="T40" fmla="*/ 133 w 171"/>
                <a:gd name="T41" fmla="*/ 104 h 162"/>
                <a:gd name="T42" fmla="*/ 168 w 171"/>
                <a:gd name="T43" fmla="*/ 70 h 162"/>
                <a:gd name="T44" fmla="*/ 170 w 171"/>
                <a:gd name="T45" fmla="*/ 61 h 162"/>
                <a:gd name="T46" fmla="*/ 118 w 171"/>
                <a:gd name="T47" fmla="*/ 94 h 162"/>
                <a:gd name="T48" fmla="*/ 115 w 171"/>
                <a:gd name="T49" fmla="*/ 102 h 162"/>
                <a:gd name="T50" fmla="*/ 121 w 171"/>
                <a:gd name="T51" fmla="*/ 137 h 162"/>
                <a:gd name="T52" fmla="*/ 90 w 171"/>
                <a:gd name="T53" fmla="*/ 121 h 162"/>
                <a:gd name="T54" fmla="*/ 82 w 171"/>
                <a:gd name="T55" fmla="*/ 121 h 162"/>
                <a:gd name="T56" fmla="*/ 50 w 171"/>
                <a:gd name="T57" fmla="*/ 137 h 162"/>
                <a:gd name="T58" fmla="*/ 56 w 171"/>
                <a:gd name="T59" fmla="*/ 102 h 162"/>
                <a:gd name="T60" fmla="*/ 54 w 171"/>
                <a:gd name="T61" fmla="*/ 94 h 162"/>
                <a:gd name="T62" fmla="*/ 28 w 171"/>
                <a:gd name="T63" fmla="*/ 70 h 162"/>
                <a:gd name="T64" fmla="*/ 63 w 171"/>
                <a:gd name="T65" fmla="*/ 65 h 162"/>
                <a:gd name="T66" fmla="*/ 70 w 171"/>
                <a:gd name="T67" fmla="*/ 60 h 162"/>
                <a:gd name="T68" fmla="*/ 86 w 171"/>
                <a:gd name="T69" fmla="*/ 28 h 162"/>
                <a:gd name="T70" fmla="*/ 101 w 171"/>
                <a:gd name="T71" fmla="*/ 60 h 162"/>
                <a:gd name="T72" fmla="*/ 108 w 171"/>
                <a:gd name="T73" fmla="*/ 65 h 162"/>
                <a:gd name="T74" fmla="*/ 143 w 171"/>
                <a:gd name="T75" fmla="*/ 70 h 162"/>
                <a:gd name="T76" fmla="*/ 118 w 171"/>
                <a:gd name="T77" fmla="*/ 9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62">
                  <a:moveTo>
                    <a:pt x="170" y="61"/>
                  </a:moveTo>
                  <a:cubicBezTo>
                    <a:pt x="169" y="58"/>
                    <a:pt x="166" y="56"/>
                    <a:pt x="163" y="55"/>
                  </a:cubicBezTo>
                  <a:cubicBezTo>
                    <a:pt x="115" y="48"/>
                    <a:pt x="115" y="48"/>
                    <a:pt x="115" y="48"/>
                  </a:cubicBezTo>
                  <a:cubicBezTo>
                    <a:pt x="93" y="5"/>
                    <a:pt x="93" y="5"/>
                    <a:pt x="93" y="5"/>
                  </a:cubicBezTo>
                  <a:cubicBezTo>
                    <a:pt x="92" y="2"/>
                    <a:pt x="89" y="0"/>
                    <a:pt x="86" y="0"/>
                  </a:cubicBezTo>
                  <a:cubicBezTo>
                    <a:pt x="82" y="0"/>
                    <a:pt x="79" y="2"/>
                    <a:pt x="78" y="5"/>
                  </a:cubicBezTo>
                  <a:cubicBezTo>
                    <a:pt x="56" y="48"/>
                    <a:pt x="56" y="48"/>
                    <a:pt x="56" y="48"/>
                  </a:cubicBezTo>
                  <a:cubicBezTo>
                    <a:pt x="8" y="55"/>
                    <a:pt x="8" y="55"/>
                    <a:pt x="8" y="55"/>
                  </a:cubicBezTo>
                  <a:cubicBezTo>
                    <a:pt x="5" y="56"/>
                    <a:pt x="3" y="58"/>
                    <a:pt x="1" y="61"/>
                  </a:cubicBezTo>
                  <a:cubicBezTo>
                    <a:pt x="0" y="64"/>
                    <a:pt x="1" y="68"/>
                    <a:pt x="4" y="70"/>
                  </a:cubicBezTo>
                  <a:cubicBezTo>
                    <a:pt x="38" y="104"/>
                    <a:pt x="38" y="104"/>
                    <a:pt x="38" y="104"/>
                  </a:cubicBezTo>
                  <a:cubicBezTo>
                    <a:pt x="30" y="151"/>
                    <a:pt x="30" y="151"/>
                    <a:pt x="30" y="151"/>
                  </a:cubicBezTo>
                  <a:cubicBezTo>
                    <a:pt x="30" y="155"/>
                    <a:pt x="31" y="158"/>
                    <a:pt x="34" y="160"/>
                  </a:cubicBezTo>
                  <a:cubicBezTo>
                    <a:pt x="36" y="162"/>
                    <a:pt x="40" y="162"/>
                    <a:pt x="43" y="161"/>
                  </a:cubicBezTo>
                  <a:cubicBezTo>
                    <a:pt x="86" y="138"/>
                    <a:pt x="86" y="138"/>
                    <a:pt x="86" y="138"/>
                  </a:cubicBezTo>
                  <a:cubicBezTo>
                    <a:pt x="129" y="160"/>
                    <a:pt x="129" y="160"/>
                    <a:pt x="129" y="160"/>
                  </a:cubicBezTo>
                  <a:cubicBezTo>
                    <a:pt x="130" y="161"/>
                    <a:pt x="131" y="161"/>
                    <a:pt x="133" y="161"/>
                  </a:cubicBezTo>
                  <a:cubicBezTo>
                    <a:pt x="133" y="161"/>
                    <a:pt x="133" y="161"/>
                    <a:pt x="133" y="161"/>
                  </a:cubicBezTo>
                  <a:cubicBezTo>
                    <a:pt x="137" y="161"/>
                    <a:pt x="141" y="158"/>
                    <a:pt x="141" y="153"/>
                  </a:cubicBezTo>
                  <a:cubicBezTo>
                    <a:pt x="141" y="152"/>
                    <a:pt x="141" y="152"/>
                    <a:pt x="141" y="151"/>
                  </a:cubicBezTo>
                  <a:cubicBezTo>
                    <a:pt x="133" y="104"/>
                    <a:pt x="133" y="104"/>
                    <a:pt x="133" y="104"/>
                  </a:cubicBezTo>
                  <a:cubicBezTo>
                    <a:pt x="168" y="70"/>
                    <a:pt x="168" y="70"/>
                    <a:pt x="168" y="70"/>
                  </a:cubicBezTo>
                  <a:cubicBezTo>
                    <a:pt x="170" y="68"/>
                    <a:pt x="171" y="64"/>
                    <a:pt x="170" y="61"/>
                  </a:cubicBezTo>
                  <a:close/>
                  <a:moveTo>
                    <a:pt x="118" y="94"/>
                  </a:moveTo>
                  <a:cubicBezTo>
                    <a:pt x="116" y="96"/>
                    <a:pt x="115" y="99"/>
                    <a:pt x="115" y="102"/>
                  </a:cubicBezTo>
                  <a:cubicBezTo>
                    <a:pt x="121" y="137"/>
                    <a:pt x="121" y="137"/>
                    <a:pt x="121" y="137"/>
                  </a:cubicBezTo>
                  <a:cubicBezTo>
                    <a:pt x="90" y="121"/>
                    <a:pt x="90" y="121"/>
                    <a:pt x="90" y="121"/>
                  </a:cubicBezTo>
                  <a:cubicBezTo>
                    <a:pt x="87" y="119"/>
                    <a:pt x="84" y="119"/>
                    <a:pt x="82" y="121"/>
                  </a:cubicBezTo>
                  <a:cubicBezTo>
                    <a:pt x="50" y="137"/>
                    <a:pt x="50" y="137"/>
                    <a:pt x="50" y="137"/>
                  </a:cubicBezTo>
                  <a:cubicBezTo>
                    <a:pt x="56" y="102"/>
                    <a:pt x="56" y="102"/>
                    <a:pt x="56" y="102"/>
                  </a:cubicBezTo>
                  <a:cubicBezTo>
                    <a:pt x="57" y="99"/>
                    <a:pt x="56" y="96"/>
                    <a:pt x="54" y="94"/>
                  </a:cubicBezTo>
                  <a:cubicBezTo>
                    <a:pt x="28" y="70"/>
                    <a:pt x="28" y="70"/>
                    <a:pt x="28" y="70"/>
                  </a:cubicBezTo>
                  <a:cubicBezTo>
                    <a:pt x="63" y="65"/>
                    <a:pt x="63" y="65"/>
                    <a:pt x="63" y="65"/>
                  </a:cubicBezTo>
                  <a:cubicBezTo>
                    <a:pt x="66" y="64"/>
                    <a:pt x="69" y="62"/>
                    <a:pt x="70" y="60"/>
                  </a:cubicBezTo>
                  <a:cubicBezTo>
                    <a:pt x="86" y="28"/>
                    <a:pt x="86" y="28"/>
                    <a:pt x="86" y="28"/>
                  </a:cubicBezTo>
                  <a:cubicBezTo>
                    <a:pt x="101" y="60"/>
                    <a:pt x="101" y="60"/>
                    <a:pt x="101" y="60"/>
                  </a:cubicBezTo>
                  <a:cubicBezTo>
                    <a:pt x="103" y="62"/>
                    <a:pt x="105" y="64"/>
                    <a:pt x="108" y="65"/>
                  </a:cubicBezTo>
                  <a:cubicBezTo>
                    <a:pt x="143" y="70"/>
                    <a:pt x="143" y="70"/>
                    <a:pt x="143" y="70"/>
                  </a:cubicBezTo>
                  <a:lnTo>
                    <a:pt x="118"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cxnSp>
        <p:nvCxnSpPr>
          <p:cNvPr id="78" name="直接连接符 77"/>
          <p:cNvCxnSpPr>
            <a:stCxn id="73" idx="4"/>
          </p:cNvCxnSpPr>
          <p:nvPr/>
        </p:nvCxnSpPr>
        <p:spPr>
          <a:xfrm>
            <a:off x="3011091" y="3549320"/>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048079" y="3532765"/>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098677" y="3513147"/>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9186919" y="3537072"/>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2324271" y="3997222"/>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3" name="矩形 82"/>
          <p:cNvSpPr/>
          <p:nvPr/>
        </p:nvSpPr>
        <p:spPr>
          <a:xfrm>
            <a:off x="2324271" y="4098595"/>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4" name="矩形 83"/>
          <p:cNvSpPr/>
          <p:nvPr/>
        </p:nvSpPr>
        <p:spPr>
          <a:xfrm>
            <a:off x="4367268" y="3994956"/>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5" name="矩形 84"/>
          <p:cNvSpPr/>
          <p:nvPr/>
        </p:nvSpPr>
        <p:spPr>
          <a:xfrm>
            <a:off x="4367268" y="4096329"/>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6" name="矩形 85"/>
          <p:cNvSpPr/>
          <p:nvPr/>
        </p:nvSpPr>
        <p:spPr>
          <a:xfrm>
            <a:off x="6417866" y="4008789"/>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7" name="矩形 86"/>
          <p:cNvSpPr/>
          <p:nvPr/>
        </p:nvSpPr>
        <p:spPr>
          <a:xfrm>
            <a:off x="6417866" y="4110162"/>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8" name="矩形 87"/>
          <p:cNvSpPr/>
          <p:nvPr/>
        </p:nvSpPr>
        <p:spPr>
          <a:xfrm>
            <a:off x="8510420" y="3994956"/>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9" name="矩形 88"/>
          <p:cNvSpPr/>
          <p:nvPr/>
        </p:nvSpPr>
        <p:spPr>
          <a:xfrm>
            <a:off x="8510420" y="4096329"/>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0" name="矩形 89"/>
          <p:cNvSpPr/>
          <p:nvPr/>
        </p:nvSpPr>
        <p:spPr>
          <a:xfrm>
            <a:off x="2031146" y="4546497"/>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p>
        </p:txBody>
      </p:sp>
      <p:sp>
        <p:nvSpPr>
          <p:cNvPr id="91" name="矩形 90"/>
          <p:cNvSpPr/>
          <p:nvPr/>
        </p:nvSpPr>
        <p:spPr>
          <a:xfrm>
            <a:off x="4074143" y="4542189"/>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p>
        </p:txBody>
      </p:sp>
      <p:sp>
        <p:nvSpPr>
          <p:cNvPr id="92" name="矩形 91"/>
          <p:cNvSpPr/>
          <p:nvPr/>
        </p:nvSpPr>
        <p:spPr>
          <a:xfrm>
            <a:off x="6124741" y="4542189"/>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p>
        </p:txBody>
      </p:sp>
      <p:sp>
        <p:nvSpPr>
          <p:cNvPr id="93" name="矩形 92"/>
          <p:cNvSpPr/>
          <p:nvPr/>
        </p:nvSpPr>
        <p:spPr>
          <a:xfrm>
            <a:off x="8212984" y="4542189"/>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p>
        </p:txBody>
      </p:sp>
    </p:spTree>
    <p:extLst>
      <p:ext uri="{BB962C8B-B14F-4D97-AF65-F5344CB8AC3E}">
        <p14:creationId xmlns:p14="http://schemas.microsoft.com/office/powerpoint/2010/main" val="42202271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 y="3585307"/>
            <a:ext cx="7175053" cy="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rPr>
              <a:t>风险管控</a:t>
            </a: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危机预测</a:t>
            </a: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解决方案</a:t>
            </a: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财务计划</a:t>
            </a:r>
          </a:p>
        </p:txBody>
      </p:sp>
      <p:sp>
        <p:nvSpPr>
          <p:cNvPr id="14" name="文本框 13"/>
          <p:cNvSpPr txBox="1"/>
          <p:nvPr/>
        </p:nvSpPr>
        <p:spPr>
          <a:xfrm>
            <a:off x="3650648" y="3639877"/>
            <a:ext cx="1340355"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SWOT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分析</a:t>
            </a:r>
          </a:p>
        </p:txBody>
      </p:sp>
      <p:cxnSp>
        <p:nvCxnSpPr>
          <p:cNvPr id="15" name="直接连接符 14"/>
          <p:cNvCxnSpPr/>
          <p:nvPr/>
        </p:nvCxnSpPr>
        <p:spPr>
          <a:xfrm>
            <a:off x="3100098" y="2491315"/>
            <a:ext cx="1110798" cy="1301766"/>
          </a:xfrm>
          <a:prstGeom prst="line">
            <a:avLst/>
          </a:prstGeom>
          <a:ln w="2540">
            <a:solidFill>
              <a:srgbClr val="13396C">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3466" y="-1302282"/>
            <a:ext cx="2995768" cy="3510800"/>
          </a:xfrm>
          <a:prstGeom prst="line">
            <a:avLst/>
          </a:prstGeom>
          <a:ln w="2540">
            <a:solidFill>
              <a:srgbClr val="13396C">
                <a:alpha val="21000"/>
              </a:srgb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2B860BC9-7FD2-4ED4-90CB-E7B1999BDDFE}"/>
              </a:ext>
            </a:extLst>
          </p:cNvPr>
          <p:cNvGrpSpPr/>
          <p:nvPr/>
        </p:nvGrpSpPr>
        <p:grpSpPr>
          <a:xfrm>
            <a:off x="7163736" y="2285748"/>
            <a:ext cx="5028264" cy="2261841"/>
            <a:chOff x="7163736" y="2285748"/>
            <a:chExt cx="5028264" cy="2261841"/>
          </a:xfrm>
        </p:grpSpPr>
        <p:pic>
          <p:nvPicPr>
            <p:cNvPr id="19" name="图片 18">
              <a:extLst>
                <a:ext uri="{FF2B5EF4-FFF2-40B4-BE49-F238E27FC236}">
                  <a16:creationId xmlns="" xmlns:a16="http://schemas.microsoft.com/office/drawing/2014/main" id="{4D1A5B24-9038-4E3E-BC54-A198E3B9697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5245" r="46107" b="33959"/>
            <a:stretch/>
          </p:blipFill>
          <p:spPr>
            <a:xfrm>
              <a:off x="8142514" y="2631704"/>
              <a:ext cx="4049486" cy="1915885"/>
            </a:xfrm>
            <a:prstGeom prst="rect">
              <a:avLst/>
            </a:prstGeom>
          </p:spPr>
        </p:pic>
        <p:sp>
          <p:nvSpPr>
            <p:cNvPr id="20" name="矩形 19">
              <a:extLst>
                <a:ext uri="{FF2B5EF4-FFF2-40B4-BE49-F238E27FC236}">
                  <a16:creationId xmlns="" xmlns:a16="http://schemas.microsoft.com/office/drawing/2014/main" id="{64F16211-01CA-4921-87B2-E02AA026AC3E}"/>
                </a:ext>
              </a:extLst>
            </p:cNvPr>
            <p:cNvSpPr/>
            <p:nvPr/>
          </p:nvSpPr>
          <p:spPr>
            <a:xfrm rot="2700000">
              <a:off x="7458417" y="2915065"/>
              <a:ext cx="1368193" cy="1368193"/>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文本框 20">
              <a:extLst>
                <a:ext uri="{FF2B5EF4-FFF2-40B4-BE49-F238E27FC236}">
                  <a16:creationId xmlns="" xmlns:a16="http://schemas.microsoft.com/office/drawing/2014/main" id="{01EB5E38-C724-4A5F-B489-187F99C2D428}"/>
                </a:ext>
              </a:extLst>
            </p:cNvPr>
            <p:cNvSpPr txBox="1"/>
            <p:nvPr/>
          </p:nvSpPr>
          <p:spPr>
            <a:xfrm>
              <a:off x="7163736" y="3142198"/>
              <a:ext cx="1963492" cy="1200329"/>
            </a:xfrm>
            <a:prstGeom prst="rect">
              <a:avLst/>
            </a:prstGeom>
            <a:noFill/>
          </p:spPr>
          <p:txBody>
            <a:bodyPr wrap="squar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PART</a:t>
              </a:r>
            </a:p>
            <a:p>
              <a:pPr algn="ctr"/>
              <a:r>
                <a:rPr lang="en-US" altLang="zh-CN" sz="3600" dirty="0">
                  <a:solidFill>
                    <a:schemeClr val="bg1"/>
                  </a:solidFill>
                  <a:latin typeface="微软雅黑" panose="020B0503020204020204" pitchFamily="34" charset="-122"/>
                  <a:ea typeface="微软雅黑" panose="020B0503020204020204" pitchFamily="34" charset="-122"/>
                </a:rPr>
                <a:t>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 xmlns:a16="http://schemas.microsoft.com/office/drawing/2014/main" id="{E0D0C7F6-0D05-4DDD-9008-F323907FA947}"/>
                </a:ext>
              </a:extLst>
            </p:cNvPr>
            <p:cNvSpPr/>
            <p:nvPr/>
          </p:nvSpPr>
          <p:spPr>
            <a:xfrm rot="2700000">
              <a:off x="7695006" y="2328959"/>
              <a:ext cx="370728" cy="370728"/>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矩形 22">
              <a:extLst>
                <a:ext uri="{FF2B5EF4-FFF2-40B4-BE49-F238E27FC236}">
                  <a16:creationId xmlns="" xmlns:a16="http://schemas.microsoft.com/office/drawing/2014/main" id="{AE7B224C-75A5-41B8-A1E4-B6245971EC87}"/>
                </a:ext>
              </a:extLst>
            </p:cNvPr>
            <p:cNvSpPr/>
            <p:nvPr/>
          </p:nvSpPr>
          <p:spPr>
            <a:xfrm rot="2700000">
              <a:off x="8366539" y="2285748"/>
              <a:ext cx="181545" cy="181545"/>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矩形 23">
              <a:extLst>
                <a:ext uri="{FF2B5EF4-FFF2-40B4-BE49-F238E27FC236}">
                  <a16:creationId xmlns="" xmlns:a16="http://schemas.microsoft.com/office/drawing/2014/main" id="{E2189DE7-D0D8-450B-B65C-6DC066F0FEAE}"/>
                </a:ext>
              </a:extLst>
            </p:cNvPr>
            <p:cNvSpPr/>
            <p:nvPr/>
          </p:nvSpPr>
          <p:spPr>
            <a:xfrm rot="2700000">
              <a:off x="7541700" y="2992507"/>
              <a:ext cx="1201625" cy="1201625"/>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230087712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686050 w 9144000"/>
              <a:gd name="connsiteY2" fmla="*/ 64008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305050 w 9144000"/>
              <a:gd name="connsiteY2" fmla="*/ 6858000 h 6858000"/>
              <a:gd name="connsiteX3" fmla="*/ 0 w 9144000"/>
              <a:gd name="connsiteY3" fmla="*/ 6858000 h 6858000"/>
              <a:gd name="connsiteX4" fmla="*/ 0 w 914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858000">
                <a:moveTo>
                  <a:pt x="0" y="0"/>
                </a:moveTo>
                <a:lnTo>
                  <a:pt x="9144000" y="0"/>
                </a:lnTo>
                <a:lnTo>
                  <a:pt x="2305050" y="6858000"/>
                </a:lnTo>
                <a:lnTo>
                  <a:pt x="0" y="6858000"/>
                </a:lnTo>
                <a:lnTo>
                  <a:pt x="0" y="0"/>
                </a:lnTo>
                <a:close/>
              </a:path>
            </a:pathLst>
          </a:cu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组合 11">
            <a:extLst>
              <a:ext uri="{FF2B5EF4-FFF2-40B4-BE49-F238E27FC236}">
                <a16:creationId xmlns="" xmlns:a16="http://schemas.microsoft.com/office/drawing/2014/main" id="{2924D162-9516-4493-9DEF-C69CAA2D3593}"/>
              </a:ext>
            </a:extLst>
          </p:cNvPr>
          <p:cNvGrpSpPr/>
          <p:nvPr/>
        </p:nvGrpSpPr>
        <p:grpSpPr>
          <a:xfrm>
            <a:off x="8513690" y="1034089"/>
            <a:ext cx="3445277" cy="1099475"/>
            <a:chOff x="8513690" y="1034089"/>
            <a:chExt cx="3445277" cy="1099475"/>
          </a:xfrm>
        </p:grpSpPr>
        <p:sp>
          <p:nvSpPr>
            <p:cNvPr id="19" name="文本框 18"/>
            <p:cNvSpPr txBox="1"/>
            <p:nvPr/>
          </p:nvSpPr>
          <p:spPr>
            <a:xfrm>
              <a:off x="8513690" y="1034089"/>
              <a:ext cx="2346557" cy="400110"/>
            </a:xfrm>
            <a:prstGeom prst="rect">
              <a:avLst/>
            </a:prstGeom>
            <a:noFill/>
          </p:spPr>
          <p:txBody>
            <a:bodyPr wrap="square" rtlCol="0">
              <a:spAutoFit/>
            </a:bodyPr>
            <a:lstStyle/>
            <a:p>
              <a:pPr algn="ctr"/>
              <a:r>
                <a:rPr lang="zh-CN" altLang="en-US" sz="2000" b="1" dirty="0">
                  <a:solidFill>
                    <a:srgbClr val="0F2C5D"/>
                  </a:solidFill>
                  <a:latin typeface="微软雅黑" panose="020B0503020204020204" pitchFamily="34" charset="-122"/>
                  <a:ea typeface="微软雅黑" panose="020B0503020204020204" pitchFamily="34" charset="-122"/>
                </a:rPr>
                <a:t>项目介绍</a:t>
              </a:r>
            </a:p>
          </p:txBody>
        </p:sp>
        <p:sp>
          <p:nvSpPr>
            <p:cNvPr id="2" name="椭圆 1"/>
            <p:cNvSpPr/>
            <p:nvPr/>
          </p:nvSpPr>
          <p:spPr>
            <a:xfrm>
              <a:off x="9082729"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21" name="文本框 20"/>
            <p:cNvSpPr txBox="1"/>
            <p:nvPr/>
          </p:nvSpPr>
          <p:spPr>
            <a:xfrm>
              <a:off x="9153505" y="1473962"/>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行业前景</a:t>
              </a:r>
            </a:p>
          </p:txBody>
        </p:sp>
        <p:sp>
          <p:nvSpPr>
            <p:cNvPr id="22" name="椭圆 21"/>
            <p:cNvSpPr/>
            <p:nvPr/>
          </p:nvSpPr>
          <p:spPr>
            <a:xfrm>
              <a:off x="10547836"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23" name="文本框 22"/>
            <p:cNvSpPr txBox="1"/>
            <p:nvPr/>
          </p:nvSpPr>
          <p:spPr>
            <a:xfrm>
              <a:off x="10618612" y="1473962"/>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需求分析</a:t>
              </a:r>
            </a:p>
          </p:txBody>
        </p:sp>
        <p:sp>
          <p:nvSpPr>
            <p:cNvPr id="24" name="椭圆 23"/>
            <p:cNvSpPr/>
            <p:nvPr/>
          </p:nvSpPr>
          <p:spPr>
            <a:xfrm>
              <a:off x="9079793"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25" name="文本框 24"/>
            <p:cNvSpPr txBox="1"/>
            <p:nvPr/>
          </p:nvSpPr>
          <p:spPr>
            <a:xfrm>
              <a:off x="9150569" y="1795010"/>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盈利模式</a:t>
              </a:r>
            </a:p>
          </p:txBody>
        </p:sp>
        <p:sp>
          <p:nvSpPr>
            <p:cNvPr id="29" name="椭圆 28"/>
            <p:cNvSpPr/>
            <p:nvPr/>
          </p:nvSpPr>
          <p:spPr>
            <a:xfrm>
              <a:off x="10544900"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31" name="文本框 30"/>
            <p:cNvSpPr txBox="1"/>
            <p:nvPr/>
          </p:nvSpPr>
          <p:spPr>
            <a:xfrm>
              <a:off x="10615676" y="1795010"/>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核心优势</a:t>
              </a:r>
            </a:p>
          </p:txBody>
        </p:sp>
      </p:grpSp>
      <p:grpSp>
        <p:nvGrpSpPr>
          <p:cNvPr id="14" name="组合 13">
            <a:extLst>
              <a:ext uri="{FF2B5EF4-FFF2-40B4-BE49-F238E27FC236}">
                <a16:creationId xmlns="" xmlns:a16="http://schemas.microsoft.com/office/drawing/2014/main" id="{4E646FFC-043F-48BA-A009-DF82F12ED6F5}"/>
              </a:ext>
            </a:extLst>
          </p:cNvPr>
          <p:cNvGrpSpPr/>
          <p:nvPr/>
        </p:nvGrpSpPr>
        <p:grpSpPr>
          <a:xfrm>
            <a:off x="5936294" y="3701109"/>
            <a:ext cx="3452213" cy="1113349"/>
            <a:chOff x="5936294" y="3701109"/>
            <a:chExt cx="3452213" cy="1113349"/>
          </a:xfrm>
        </p:grpSpPr>
        <p:sp>
          <p:nvSpPr>
            <p:cNvPr id="33" name="文本框 32"/>
            <p:cNvSpPr txBox="1"/>
            <p:nvPr/>
          </p:nvSpPr>
          <p:spPr>
            <a:xfrm>
              <a:off x="5936294" y="3701109"/>
              <a:ext cx="2346557" cy="400110"/>
            </a:xfrm>
            <a:prstGeom prst="rect">
              <a:avLst/>
            </a:prstGeom>
            <a:noFill/>
          </p:spPr>
          <p:txBody>
            <a:bodyPr wrap="square" rtlCol="0">
              <a:spAutoFit/>
            </a:bodyPr>
            <a:lstStyle/>
            <a:p>
              <a:pPr algn="ctr"/>
              <a:r>
                <a:rPr lang="zh-CN" altLang="en-US" sz="2000" b="1" dirty="0">
                  <a:solidFill>
                    <a:srgbClr val="0F2C5D"/>
                  </a:solidFill>
                  <a:latin typeface="微软雅黑" panose="020B0503020204020204" pitchFamily="34" charset="-122"/>
                  <a:ea typeface="微软雅黑" panose="020B0503020204020204" pitchFamily="34" charset="-122"/>
                </a:rPr>
                <a:t>团队介绍</a:t>
              </a:r>
            </a:p>
          </p:txBody>
        </p:sp>
        <p:sp>
          <p:nvSpPr>
            <p:cNvPr id="34" name="椭圆 33"/>
            <p:cNvSpPr/>
            <p:nvPr/>
          </p:nvSpPr>
          <p:spPr>
            <a:xfrm>
              <a:off x="6512269"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35" name="文本框 34"/>
            <p:cNvSpPr txBox="1"/>
            <p:nvPr/>
          </p:nvSpPr>
          <p:spPr>
            <a:xfrm>
              <a:off x="6583045" y="4154856"/>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发展历程</a:t>
              </a:r>
            </a:p>
          </p:txBody>
        </p:sp>
        <p:sp>
          <p:nvSpPr>
            <p:cNvPr id="36" name="椭圆 35"/>
            <p:cNvSpPr/>
            <p:nvPr/>
          </p:nvSpPr>
          <p:spPr>
            <a:xfrm>
              <a:off x="7977376"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38" name="文本框 37"/>
            <p:cNvSpPr txBox="1"/>
            <p:nvPr/>
          </p:nvSpPr>
          <p:spPr>
            <a:xfrm>
              <a:off x="8048152" y="4154856"/>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组织架构</a:t>
              </a:r>
            </a:p>
          </p:txBody>
        </p:sp>
        <p:sp>
          <p:nvSpPr>
            <p:cNvPr id="40" name="椭圆 39"/>
            <p:cNvSpPr/>
            <p:nvPr/>
          </p:nvSpPr>
          <p:spPr>
            <a:xfrm>
              <a:off x="6509333"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41" name="文本框 40"/>
            <p:cNvSpPr txBox="1"/>
            <p:nvPr/>
          </p:nvSpPr>
          <p:spPr>
            <a:xfrm>
              <a:off x="6580109" y="4475904"/>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团队成员</a:t>
              </a:r>
            </a:p>
          </p:txBody>
        </p:sp>
        <p:sp>
          <p:nvSpPr>
            <p:cNvPr id="45" name="椭圆 44"/>
            <p:cNvSpPr/>
            <p:nvPr/>
          </p:nvSpPr>
          <p:spPr>
            <a:xfrm>
              <a:off x="7974440"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46" name="文本框 45"/>
            <p:cNvSpPr txBox="1"/>
            <p:nvPr/>
          </p:nvSpPr>
          <p:spPr>
            <a:xfrm>
              <a:off x="8045216" y="4475904"/>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企业荣誉</a:t>
              </a:r>
            </a:p>
          </p:txBody>
        </p:sp>
      </p:grpSp>
      <p:grpSp>
        <p:nvGrpSpPr>
          <p:cNvPr id="13" name="组合 12">
            <a:extLst>
              <a:ext uri="{FF2B5EF4-FFF2-40B4-BE49-F238E27FC236}">
                <a16:creationId xmlns="" xmlns:a16="http://schemas.microsoft.com/office/drawing/2014/main" id="{734E2C50-B3A2-4B39-83D3-5948ACCBEB04}"/>
              </a:ext>
            </a:extLst>
          </p:cNvPr>
          <p:cNvGrpSpPr/>
          <p:nvPr/>
        </p:nvGrpSpPr>
        <p:grpSpPr>
          <a:xfrm>
            <a:off x="7456624" y="2398831"/>
            <a:ext cx="3425211" cy="1128177"/>
            <a:chOff x="7456624" y="2398831"/>
            <a:chExt cx="3425211" cy="1128177"/>
          </a:xfrm>
        </p:grpSpPr>
        <p:sp>
          <p:nvSpPr>
            <p:cNvPr id="53" name="文本框 52"/>
            <p:cNvSpPr txBox="1"/>
            <p:nvPr/>
          </p:nvSpPr>
          <p:spPr>
            <a:xfrm>
              <a:off x="7456624" y="2398831"/>
              <a:ext cx="2346557" cy="400110"/>
            </a:xfrm>
            <a:prstGeom prst="rect">
              <a:avLst/>
            </a:prstGeom>
            <a:noFill/>
          </p:spPr>
          <p:txBody>
            <a:bodyPr wrap="square" rtlCol="0">
              <a:spAutoFit/>
            </a:bodyPr>
            <a:lstStyle/>
            <a:p>
              <a:pPr algn="ctr"/>
              <a:r>
                <a:rPr lang="zh-CN" altLang="en-US" sz="2000" b="1" dirty="0">
                  <a:solidFill>
                    <a:srgbClr val="0F2C5D"/>
                  </a:solidFill>
                  <a:latin typeface="微软雅黑" panose="020B0503020204020204" pitchFamily="34" charset="-122"/>
                  <a:ea typeface="微软雅黑" panose="020B0503020204020204" pitchFamily="34" charset="-122"/>
                </a:rPr>
                <a:t>产品运营</a:t>
              </a:r>
            </a:p>
          </p:txBody>
        </p:sp>
        <p:sp>
          <p:nvSpPr>
            <p:cNvPr id="54" name="椭圆 53"/>
            <p:cNvSpPr/>
            <p:nvPr/>
          </p:nvSpPr>
          <p:spPr>
            <a:xfrm>
              <a:off x="8005597"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55" name="文本框 54"/>
            <p:cNvSpPr txBox="1"/>
            <p:nvPr/>
          </p:nvSpPr>
          <p:spPr>
            <a:xfrm>
              <a:off x="8076373" y="2867406"/>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产品介绍</a:t>
              </a:r>
            </a:p>
          </p:txBody>
        </p:sp>
        <p:sp>
          <p:nvSpPr>
            <p:cNvPr id="56" name="椭圆 55"/>
            <p:cNvSpPr/>
            <p:nvPr/>
          </p:nvSpPr>
          <p:spPr>
            <a:xfrm>
              <a:off x="9470704"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57" name="文本框 56"/>
            <p:cNvSpPr txBox="1"/>
            <p:nvPr/>
          </p:nvSpPr>
          <p:spPr>
            <a:xfrm>
              <a:off x="9541480" y="2867406"/>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销售渠道</a:t>
              </a:r>
            </a:p>
          </p:txBody>
        </p:sp>
        <p:sp>
          <p:nvSpPr>
            <p:cNvPr id="58" name="椭圆 57"/>
            <p:cNvSpPr/>
            <p:nvPr/>
          </p:nvSpPr>
          <p:spPr>
            <a:xfrm>
              <a:off x="8002661"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59" name="文本框 58"/>
            <p:cNvSpPr txBox="1"/>
            <p:nvPr/>
          </p:nvSpPr>
          <p:spPr>
            <a:xfrm>
              <a:off x="8073437" y="3188454"/>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技术核心</a:t>
              </a:r>
            </a:p>
          </p:txBody>
        </p:sp>
        <p:sp>
          <p:nvSpPr>
            <p:cNvPr id="60" name="椭圆 59"/>
            <p:cNvSpPr/>
            <p:nvPr/>
          </p:nvSpPr>
          <p:spPr>
            <a:xfrm>
              <a:off x="9467768"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61" name="文本框 60"/>
            <p:cNvSpPr txBox="1"/>
            <p:nvPr/>
          </p:nvSpPr>
          <p:spPr>
            <a:xfrm>
              <a:off x="9538544" y="3188454"/>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推广渠道</a:t>
              </a:r>
            </a:p>
          </p:txBody>
        </p:sp>
      </p:grpSp>
      <p:grpSp>
        <p:nvGrpSpPr>
          <p:cNvPr id="15" name="组合 14">
            <a:extLst>
              <a:ext uri="{FF2B5EF4-FFF2-40B4-BE49-F238E27FC236}">
                <a16:creationId xmlns="" xmlns:a16="http://schemas.microsoft.com/office/drawing/2014/main" id="{E76D43F0-8FB5-4F84-ADEC-9CF822C5A290}"/>
              </a:ext>
            </a:extLst>
          </p:cNvPr>
          <p:cNvGrpSpPr/>
          <p:nvPr/>
        </p:nvGrpSpPr>
        <p:grpSpPr>
          <a:xfrm>
            <a:off x="4934000" y="5107027"/>
            <a:ext cx="3538177" cy="1142377"/>
            <a:chOff x="4934000" y="5107027"/>
            <a:chExt cx="3538177" cy="1142377"/>
          </a:xfrm>
        </p:grpSpPr>
        <p:sp>
          <p:nvSpPr>
            <p:cNvPr id="63" name="文本框 62"/>
            <p:cNvSpPr txBox="1"/>
            <p:nvPr/>
          </p:nvSpPr>
          <p:spPr>
            <a:xfrm>
              <a:off x="4934000" y="5107027"/>
              <a:ext cx="2346557" cy="400110"/>
            </a:xfrm>
            <a:prstGeom prst="rect">
              <a:avLst/>
            </a:prstGeom>
            <a:noFill/>
          </p:spPr>
          <p:txBody>
            <a:bodyPr wrap="square" rtlCol="0">
              <a:spAutoFit/>
            </a:bodyPr>
            <a:lstStyle/>
            <a:p>
              <a:pPr algn="ctr"/>
              <a:r>
                <a:rPr lang="zh-CN" altLang="en-US" sz="2000" b="1" dirty="0">
                  <a:solidFill>
                    <a:srgbClr val="0F2C5D"/>
                  </a:solidFill>
                  <a:latin typeface="微软雅黑" panose="020B0503020204020204" pitchFamily="34" charset="-122"/>
                  <a:ea typeface="微软雅黑" panose="020B0503020204020204" pitchFamily="34" charset="-122"/>
                </a:rPr>
                <a:t>风险管控</a:t>
              </a:r>
            </a:p>
          </p:txBody>
        </p:sp>
        <p:sp>
          <p:nvSpPr>
            <p:cNvPr id="64" name="椭圆 63"/>
            <p:cNvSpPr/>
            <p:nvPr/>
          </p:nvSpPr>
          <p:spPr>
            <a:xfrm>
              <a:off x="5509975"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65" name="文本框 64"/>
            <p:cNvSpPr txBox="1"/>
            <p:nvPr/>
          </p:nvSpPr>
          <p:spPr>
            <a:xfrm>
              <a:off x="5580751" y="5560774"/>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危机预测</a:t>
              </a:r>
            </a:p>
          </p:txBody>
        </p:sp>
        <p:sp>
          <p:nvSpPr>
            <p:cNvPr id="66" name="椭圆 65"/>
            <p:cNvSpPr/>
            <p:nvPr/>
          </p:nvSpPr>
          <p:spPr>
            <a:xfrm>
              <a:off x="6975082"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67" name="文本框 66"/>
            <p:cNvSpPr txBox="1"/>
            <p:nvPr/>
          </p:nvSpPr>
          <p:spPr>
            <a:xfrm>
              <a:off x="7045858" y="5589802"/>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解决方案</a:t>
              </a:r>
            </a:p>
          </p:txBody>
        </p:sp>
        <p:sp>
          <p:nvSpPr>
            <p:cNvPr id="68" name="椭圆 67"/>
            <p:cNvSpPr/>
            <p:nvPr/>
          </p:nvSpPr>
          <p:spPr>
            <a:xfrm>
              <a:off x="5507039"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69" name="文本框 68"/>
            <p:cNvSpPr txBox="1"/>
            <p:nvPr/>
          </p:nvSpPr>
          <p:spPr>
            <a:xfrm>
              <a:off x="5577815" y="5881822"/>
              <a:ext cx="1340355" cy="338554"/>
            </a:xfrm>
            <a:prstGeom prst="rect">
              <a:avLst/>
            </a:prstGeom>
            <a:noFill/>
          </p:spPr>
          <p:txBody>
            <a:bodyPr wrap="square" rtlCol="0">
              <a:spAutoFit/>
            </a:bodyPr>
            <a:lstStyle/>
            <a:p>
              <a:pPr algn="ctr"/>
              <a:r>
                <a:rPr lang="zh-CN" altLang="en-US" sz="1600" dirty="0">
                  <a:solidFill>
                    <a:schemeClr val="bg2">
                      <a:lumMod val="50000"/>
                    </a:schemeClr>
                  </a:solidFill>
                  <a:latin typeface="微软雅黑" panose="020B0503020204020204" pitchFamily="34" charset="-122"/>
                  <a:ea typeface="微软雅黑" panose="020B0503020204020204" pitchFamily="34" charset="-122"/>
                </a:rPr>
                <a:t>财务计划</a:t>
              </a:r>
            </a:p>
          </p:txBody>
        </p:sp>
        <p:sp>
          <p:nvSpPr>
            <p:cNvPr id="70" name="椭圆 69"/>
            <p:cNvSpPr/>
            <p:nvPr/>
          </p:nvSpPr>
          <p:spPr>
            <a:xfrm>
              <a:off x="6972146"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endParaRPr>
            </a:p>
          </p:txBody>
        </p:sp>
        <p:sp>
          <p:nvSpPr>
            <p:cNvPr id="71" name="文本框 70"/>
            <p:cNvSpPr txBox="1"/>
            <p:nvPr/>
          </p:nvSpPr>
          <p:spPr>
            <a:xfrm>
              <a:off x="7131822" y="5910850"/>
              <a:ext cx="1340355" cy="338554"/>
            </a:xfrm>
            <a:prstGeom prst="rect">
              <a:avLst/>
            </a:prstGeom>
            <a:noFill/>
          </p:spPr>
          <p:txBody>
            <a:bodyPr wrap="square" rtlCol="0">
              <a:spAutoFit/>
            </a:bodyPr>
            <a:lstStyle/>
            <a:p>
              <a:pPr algn="ctr"/>
              <a:r>
                <a:rPr lang="en-US" altLang="zh-CN" sz="1600" dirty="0">
                  <a:solidFill>
                    <a:schemeClr val="bg2">
                      <a:lumMod val="50000"/>
                    </a:schemeClr>
                  </a:solidFill>
                  <a:latin typeface="微软雅黑" panose="020B0503020204020204" pitchFamily="34" charset="-122"/>
                  <a:ea typeface="微软雅黑" panose="020B0503020204020204" pitchFamily="34" charset="-122"/>
                </a:rPr>
                <a:t>SWOT</a:t>
              </a:r>
              <a:r>
                <a:rPr lang="zh-CN" altLang="en-US" sz="1600" dirty="0">
                  <a:solidFill>
                    <a:schemeClr val="bg2">
                      <a:lumMod val="50000"/>
                    </a:schemeClr>
                  </a:solidFill>
                  <a:latin typeface="微软雅黑" panose="020B0503020204020204" pitchFamily="34" charset="-122"/>
                  <a:ea typeface="微软雅黑" panose="020B0503020204020204" pitchFamily="34" charset="-122"/>
                </a:rPr>
                <a:t>分析</a:t>
              </a:r>
            </a:p>
          </p:txBody>
        </p:sp>
      </p:grpSp>
      <p:cxnSp>
        <p:nvCxnSpPr>
          <p:cNvPr id="4" name="直接连接符 3">
            <a:extLst>
              <a:ext uri="{FF2B5EF4-FFF2-40B4-BE49-F238E27FC236}">
                <a16:creationId xmlns="" xmlns:a16="http://schemas.microsoft.com/office/drawing/2014/main" id="{6E162B80-117A-4FB8-AB4B-EF79A1D67CAB}"/>
              </a:ext>
            </a:extLst>
          </p:cNvPr>
          <p:cNvCxnSpPr/>
          <p:nvPr/>
        </p:nvCxnSpPr>
        <p:spPr>
          <a:xfrm flipH="1">
            <a:off x="1528009" y="-589553"/>
            <a:ext cx="7567863" cy="7567863"/>
          </a:xfrm>
          <a:prstGeom prst="line">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1" name="组合 10">
            <a:extLst>
              <a:ext uri="{FF2B5EF4-FFF2-40B4-BE49-F238E27FC236}">
                <a16:creationId xmlns="" xmlns:a16="http://schemas.microsoft.com/office/drawing/2014/main" id="{EC2A1F08-852B-49C4-ADB0-E7040034CF2B}"/>
              </a:ext>
            </a:extLst>
          </p:cNvPr>
          <p:cNvGrpSpPr/>
          <p:nvPr/>
        </p:nvGrpSpPr>
        <p:grpSpPr>
          <a:xfrm>
            <a:off x="2095500" y="4529218"/>
            <a:ext cx="2513380" cy="2522347"/>
            <a:chOff x="2095500" y="4529218"/>
            <a:chExt cx="2513380" cy="2522347"/>
          </a:xfrm>
        </p:grpSpPr>
        <p:sp>
          <p:nvSpPr>
            <p:cNvPr id="26" name="矩形 25"/>
            <p:cNvSpPr/>
            <p:nvPr/>
          </p:nvSpPr>
          <p:spPr>
            <a:xfrm rot="2700000">
              <a:off x="3505488" y="4910231"/>
              <a:ext cx="723900" cy="723900"/>
            </a:xfrm>
            <a:prstGeom prst="rect">
              <a:avLst/>
            </a:pr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37" name="直接连接符 36"/>
            <p:cNvCxnSpPr/>
            <p:nvPr/>
          </p:nvCxnSpPr>
          <p:spPr>
            <a:xfrm flipV="1">
              <a:off x="2095500" y="5757511"/>
              <a:ext cx="1294055" cy="1294054"/>
            </a:xfrm>
            <a:prstGeom prst="line">
              <a:avLst/>
            </a:prstGeom>
            <a:ln w="3175">
              <a:solidFill>
                <a:srgbClr val="0F2C5D"/>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371156" y="4529218"/>
              <a:ext cx="237724" cy="237725"/>
            </a:xfrm>
            <a:prstGeom prst="line">
              <a:avLst/>
            </a:prstGeom>
            <a:ln w="3175">
              <a:solidFill>
                <a:srgbClr val="0F2C5D"/>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3508663" y="4930938"/>
              <a:ext cx="666750" cy="707886"/>
            </a:xfrm>
            <a:prstGeom prst="rect">
              <a:avLst/>
            </a:prstGeom>
            <a:noFill/>
          </p:spPr>
          <p:txBody>
            <a:bodyPr wrap="squar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4</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62" name="矩形 61">
              <a:extLst>
                <a:ext uri="{FF2B5EF4-FFF2-40B4-BE49-F238E27FC236}">
                  <a16:creationId xmlns="" xmlns:a16="http://schemas.microsoft.com/office/drawing/2014/main" id="{73FC766B-77BA-4F5A-9824-CD6BEB6AA776}"/>
                </a:ext>
              </a:extLst>
            </p:cNvPr>
            <p:cNvSpPr/>
            <p:nvPr/>
          </p:nvSpPr>
          <p:spPr>
            <a:xfrm rot="2700000">
              <a:off x="3587884" y="4983890"/>
              <a:ext cx="576000" cy="576000"/>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6" name="组合 15">
            <a:extLst>
              <a:ext uri="{FF2B5EF4-FFF2-40B4-BE49-F238E27FC236}">
                <a16:creationId xmlns="" xmlns:a16="http://schemas.microsoft.com/office/drawing/2014/main" id="{9B0D47F6-8F7D-484C-BBA1-CB2015FAD7C7}"/>
              </a:ext>
            </a:extLst>
          </p:cNvPr>
          <p:cNvGrpSpPr/>
          <p:nvPr/>
        </p:nvGrpSpPr>
        <p:grpSpPr>
          <a:xfrm>
            <a:off x="4725240" y="3362993"/>
            <a:ext cx="1049510" cy="1073450"/>
            <a:chOff x="4725240" y="3362993"/>
            <a:chExt cx="1049510" cy="1073450"/>
          </a:xfrm>
        </p:grpSpPr>
        <p:sp>
          <p:nvSpPr>
            <p:cNvPr id="27" name="矩形 26"/>
            <p:cNvSpPr/>
            <p:nvPr/>
          </p:nvSpPr>
          <p:spPr>
            <a:xfrm rot="2700000">
              <a:off x="4725240" y="3712543"/>
              <a:ext cx="723900" cy="723900"/>
            </a:xfrm>
            <a:prstGeom prst="rect">
              <a:avLst/>
            </a:pr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0" name="组合 9">
              <a:extLst>
                <a:ext uri="{FF2B5EF4-FFF2-40B4-BE49-F238E27FC236}">
                  <a16:creationId xmlns="" xmlns:a16="http://schemas.microsoft.com/office/drawing/2014/main" id="{E7E90A16-D3A4-4C04-8F2C-446B43BA2F4C}"/>
                </a:ext>
              </a:extLst>
            </p:cNvPr>
            <p:cNvGrpSpPr/>
            <p:nvPr/>
          </p:nvGrpSpPr>
          <p:grpSpPr>
            <a:xfrm>
              <a:off x="4753815" y="3362993"/>
              <a:ext cx="1020935" cy="1065443"/>
              <a:chOff x="4753815" y="3362993"/>
              <a:chExt cx="1020935" cy="1065443"/>
            </a:xfrm>
          </p:grpSpPr>
          <p:cxnSp>
            <p:nvCxnSpPr>
              <p:cNvPr id="42" name="直接连接符 41"/>
              <p:cNvCxnSpPr/>
              <p:nvPr/>
            </p:nvCxnSpPr>
            <p:spPr>
              <a:xfrm flipV="1">
                <a:off x="5537026" y="3362993"/>
                <a:ext cx="237724" cy="237725"/>
              </a:xfrm>
              <a:prstGeom prst="line">
                <a:avLst/>
              </a:prstGeom>
              <a:ln w="3175">
                <a:solidFill>
                  <a:srgbClr val="0F2C5D"/>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753815" y="3720550"/>
                <a:ext cx="666750" cy="707886"/>
              </a:xfrm>
              <a:prstGeom prst="rect">
                <a:avLst/>
              </a:prstGeom>
              <a:noFill/>
            </p:spPr>
            <p:txBody>
              <a:bodyPr wrap="squar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3</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73" name="矩形 72">
                <a:extLst>
                  <a:ext uri="{FF2B5EF4-FFF2-40B4-BE49-F238E27FC236}">
                    <a16:creationId xmlns="" xmlns:a16="http://schemas.microsoft.com/office/drawing/2014/main" id="{EFDA116F-CFBB-474F-80A2-DACB132807DC}"/>
                  </a:ext>
                </a:extLst>
              </p:cNvPr>
              <p:cNvSpPr/>
              <p:nvPr/>
            </p:nvSpPr>
            <p:spPr>
              <a:xfrm rot="2700000">
                <a:off x="4807636" y="3786202"/>
                <a:ext cx="576000" cy="576000"/>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grpSp>
        <p:nvGrpSpPr>
          <p:cNvPr id="9" name="组合 8">
            <a:extLst>
              <a:ext uri="{FF2B5EF4-FFF2-40B4-BE49-F238E27FC236}">
                <a16:creationId xmlns="" xmlns:a16="http://schemas.microsoft.com/office/drawing/2014/main" id="{53BD981C-659C-4E2E-84DD-599A4A52025D}"/>
              </a:ext>
            </a:extLst>
          </p:cNvPr>
          <p:cNvGrpSpPr/>
          <p:nvPr/>
        </p:nvGrpSpPr>
        <p:grpSpPr>
          <a:xfrm>
            <a:off x="5973659" y="2088249"/>
            <a:ext cx="1073339" cy="1090770"/>
            <a:chOff x="5973659" y="2088249"/>
            <a:chExt cx="1073339" cy="1090770"/>
          </a:xfrm>
        </p:grpSpPr>
        <p:sp>
          <p:nvSpPr>
            <p:cNvPr id="28" name="矩形 27"/>
            <p:cNvSpPr/>
            <p:nvPr/>
          </p:nvSpPr>
          <p:spPr>
            <a:xfrm rot="2700000">
              <a:off x="5973659" y="2455119"/>
              <a:ext cx="723900" cy="723900"/>
            </a:xfrm>
            <a:prstGeom prst="rect">
              <a:avLst/>
            </a:pr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43" name="直接连接符 42"/>
            <p:cNvCxnSpPr/>
            <p:nvPr/>
          </p:nvCxnSpPr>
          <p:spPr>
            <a:xfrm flipV="1">
              <a:off x="6809274" y="2088249"/>
              <a:ext cx="237724" cy="237725"/>
            </a:xfrm>
            <a:prstGeom prst="line">
              <a:avLst/>
            </a:prstGeom>
            <a:ln w="3175">
              <a:solidFill>
                <a:srgbClr val="0F2C5D"/>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6002234" y="2463126"/>
              <a:ext cx="666750" cy="707886"/>
            </a:xfrm>
            <a:prstGeom prst="rect">
              <a:avLst/>
            </a:prstGeom>
            <a:noFill/>
          </p:spPr>
          <p:txBody>
            <a:bodyPr wrap="squar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2</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74" name="矩形 73">
              <a:extLst>
                <a:ext uri="{FF2B5EF4-FFF2-40B4-BE49-F238E27FC236}">
                  <a16:creationId xmlns="" xmlns:a16="http://schemas.microsoft.com/office/drawing/2014/main" id="{335C2D48-A0C6-461A-9F34-2D2FFB5AB3B9}"/>
                </a:ext>
              </a:extLst>
            </p:cNvPr>
            <p:cNvSpPr/>
            <p:nvPr/>
          </p:nvSpPr>
          <p:spPr>
            <a:xfrm rot="2700000">
              <a:off x="6056055" y="2528778"/>
              <a:ext cx="576000" cy="576000"/>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 name="组合 7">
            <a:extLst>
              <a:ext uri="{FF2B5EF4-FFF2-40B4-BE49-F238E27FC236}">
                <a16:creationId xmlns="" xmlns:a16="http://schemas.microsoft.com/office/drawing/2014/main" id="{27F3853C-DA8F-4994-A321-2BA442597A56}"/>
              </a:ext>
            </a:extLst>
          </p:cNvPr>
          <p:cNvGrpSpPr/>
          <p:nvPr/>
        </p:nvGrpSpPr>
        <p:grpSpPr>
          <a:xfrm>
            <a:off x="7221194" y="-621672"/>
            <a:ext cx="2517008" cy="2538848"/>
            <a:chOff x="7221194" y="-621672"/>
            <a:chExt cx="2517008" cy="2538848"/>
          </a:xfrm>
        </p:grpSpPr>
        <p:sp>
          <p:nvSpPr>
            <p:cNvPr id="30" name="矩形 29"/>
            <p:cNvSpPr/>
            <p:nvPr/>
          </p:nvSpPr>
          <p:spPr>
            <a:xfrm rot="2700000">
              <a:off x="7221194" y="1193276"/>
              <a:ext cx="723900" cy="723900"/>
            </a:xfrm>
            <a:prstGeom prst="rect">
              <a:avLst/>
            </a:pr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44" name="直接连接符 43"/>
            <p:cNvCxnSpPr/>
            <p:nvPr/>
          </p:nvCxnSpPr>
          <p:spPr>
            <a:xfrm flipV="1">
              <a:off x="8018709" y="-621672"/>
              <a:ext cx="1719493" cy="1719492"/>
            </a:xfrm>
            <a:prstGeom prst="line">
              <a:avLst/>
            </a:prstGeom>
            <a:ln w="3175">
              <a:solidFill>
                <a:srgbClr val="0F2C5D"/>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261340" y="1201283"/>
              <a:ext cx="666750" cy="707886"/>
            </a:xfrm>
            <a:prstGeom prst="rect">
              <a:avLst/>
            </a:prstGeom>
            <a:noFill/>
          </p:spPr>
          <p:txBody>
            <a:bodyPr wrap="square" rtlCol="0">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1</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75" name="矩形 74">
              <a:extLst>
                <a:ext uri="{FF2B5EF4-FFF2-40B4-BE49-F238E27FC236}">
                  <a16:creationId xmlns="" xmlns:a16="http://schemas.microsoft.com/office/drawing/2014/main" id="{F4D709C5-3A55-4551-9ED5-E02B216BA5CB}"/>
                </a:ext>
              </a:extLst>
            </p:cNvPr>
            <p:cNvSpPr/>
            <p:nvPr/>
          </p:nvSpPr>
          <p:spPr>
            <a:xfrm rot="2700000">
              <a:off x="7303590" y="1266935"/>
              <a:ext cx="576000" cy="576000"/>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
            <a:extLst>
              <a:ext uri="{FF2B5EF4-FFF2-40B4-BE49-F238E27FC236}">
                <a16:creationId xmlns="" xmlns:a16="http://schemas.microsoft.com/office/drawing/2014/main" id="{E8B1EFAB-10A5-4B01-85C1-F591DA488FE0}"/>
              </a:ext>
            </a:extLst>
          </p:cNvPr>
          <p:cNvGrpSpPr/>
          <p:nvPr/>
        </p:nvGrpSpPr>
        <p:grpSpPr>
          <a:xfrm>
            <a:off x="329480" y="-1473555"/>
            <a:ext cx="3679083" cy="3225547"/>
            <a:chOff x="329480" y="-1473555"/>
            <a:chExt cx="3679083" cy="3225547"/>
          </a:xfrm>
        </p:grpSpPr>
        <p:sp>
          <p:nvSpPr>
            <p:cNvPr id="5" name="矩形 4"/>
            <p:cNvSpPr/>
            <p:nvPr/>
          </p:nvSpPr>
          <p:spPr>
            <a:xfrm rot="2968493">
              <a:off x="598521" y="-1742596"/>
              <a:ext cx="3075252" cy="3613333"/>
            </a:xfrm>
            <a:prstGeom prst="rect">
              <a:avLst/>
            </a:prstGeom>
            <a:solidFill>
              <a:srgbClr val="0F2C5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文本框 5"/>
            <p:cNvSpPr txBox="1"/>
            <p:nvPr/>
          </p:nvSpPr>
          <p:spPr>
            <a:xfrm>
              <a:off x="1461405" y="613219"/>
              <a:ext cx="1712686"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目 录</a:t>
              </a:r>
            </a:p>
          </p:txBody>
        </p:sp>
        <p:sp>
          <p:nvSpPr>
            <p:cNvPr id="7" name="矩形 6"/>
            <p:cNvSpPr/>
            <p:nvPr/>
          </p:nvSpPr>
          <p:spPr>
            <a:xfrm>
              <a:off x="1480455" y="1382660"/>
              <a:ext cx="2528108" cy="369332"/>
            </a:xfrm>
            <a:prstGeom prst="rect">
              <a:avLst/>
            </a:prstGeom>
          </p:spPr>
          <p:txBody>
            <a:bodyPr wrap="square">
              <a:spAutoFit/>
            </a:bodyPr>
            <a:lstStyle/>
            <a:p>
              <a:pPr algn="dist"/>
              <a:r>
                <a:rPr lang="en-US" altLang="zh-CN" dirty="0">
                  <a:solidFill>
                    <a:schemeClr val="bg1"/>
                  </a:solidFill>
                  <a:latin typeface="微软雅黑" panose="020B0503020204020204" pitchFamily="34" charset="-122"/>
                  <a:ea typeface="微软雅黑" panose="020B0503020204020204" pitchFamily="34" charset="-122"/>
                </a:rPr>
                <a:t>CONT</a:t>
              </a:r>
              <a:r>
                <a:rPr lang="en-US" altLang="zh-CN" dirty="0">
                  <a:solidFill>
                    <a:srgbClr val="0F2C5D"/>
                  </a:solidFill>
                  <a:latin typeface="微软雅黑" panose="020B0503020204020204" pitchFamily="34" charset="-122"/>
                  <a:ea typeface="微软雅黑" panose="020B0503020204020204" pitchFamily="34" charset="-122"/>
                </a:rPr>
                <a:t>ENTS</a:t>
              </a:r>
              <a:endParaRPr lang="zh-CN" altLang="en-US" dirty="0">
                <a:solidFill>
                  <a:srgbClr val="0F2C5D"/>
                </a:solidFill>
                <a:latin typeface="微软雅黑" panose="020B0503020204020204" pitchFamily="34" charset="-122"/>
                <a:ea typeface="微软雅黑" panose="020B0503020204020204" pitchFamily="34" charset="-122"/>
              </a:endParaRPr>
            </a:p>
          </p:txBody>
        </p:sp>
        <p:sp>
          <p:nvSpPr>
            <p:cNvPr id="76" name="矩形 75">
              <a:extLst>
                <a:ext uri="{FF2B5EF4-FFF2-40B4-BE49-F238E27FC236}">
                  <a16:creationId xmlns="" xmlns:a16="http://schemas.microsoft.com/office/drawing/2014/main" id="{11FB231A-0C06-4F73-A9C7-722192992F72}"/>
                </a:ext>
              </a:extLst>
            </p:cNvPr>
            <p:cNvSpPr/>
            <p:nvPr/>
          </p:nvSpPr>
          <p:spPr>
            <a:xfrm rot="2968493">
              <a:off x="744163" y="-1435446"/>
              <a:ext cx="2698688" cy="3170881"/>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406826948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096000" y="1879600"/>
            <a:ext cx="0" cy="285750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485900" y="2400300"/>
            <a:ext cx="2146300" cy="2146300"/>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椭圆 9"/>
          <p:cNvSpPr/>
          <p:nvPr/>
        </p:nvSpPr>
        <p:spPr>
          <a:xfrm>
            <a:off x="3365500" y="3213100"/>
            <a:ext cx="1333500" cy="13335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8" name="组合 17"/>
          <p:cNvGrpSpPr/>
          <p:nvPr/>
        </p:nvGrpSpPr>
        <p:grpSpPr>
          <a:xfrm>
            <a:off x="1485900" y="1439674"/>
            <a:ext cx="2476500" cy="365440"/>
            <a:chOff x="7607300" y="899755"/>
            <a:chExt cx="2476500" cy="365440"/>
          </a:xfrm>
        </p:grpSpPr>
        <p:sp>
          <p:nvSpPr>
            <p:cNvPr id="16" name="矩形 15"/>
            <p:cNvSpPr/>
            <p:nvPr/>
          </p:nvSpPr>
          <p:spPr>
            <a:xfrm>
              <a:off x="7988300" y="899755"/>
              <a:ext cx="1714500" cy="3429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文本框 16"/>
            <p:cNvSpPr txBox="1"/>
            <p:nvPr/>
          </p:nvSpPr>
          <p:spPr>
            <a:xfrm>
              <a:off x="7607300" y="926641"/>
              <a:ext cx="2476500"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资金投入情况</a:t>
              </a:r>
            </a:p>
          </p:txBody>
        </p:sp>
      </p:grpSp>
      <p:grpSp>
        <p:nvGrpSpPr>
          <p:cNvPr id="19" name="组合 18"/>
          <p:cNvGrpSpPr/>
          <p:nvPr/>
        </p:nvGrpSpPr>
        <p:grpSpPr>
          <a:xfrm>
            <a:off x="7696200" y="1395055"/>
            <a:ext cx="2476500" cy="351254"/>
            <a:chOff x="7607300" y="899755"/>
            <a:chExt cx="2476500" cy="351254"/>
          </a:xfrm>
          <a:solidFill>
            <a:srgbClr val="00B0F0"/>
          </a:solidFill>
        </p:grpSpPr>
        <p:sp>
          <p:nvSpPr>
            <p:cNvPr id="20" name="矩形 19"/>
            <p:cNvSpPr/>
            <p:nvPr/>
          </p:nvSpPr>
          <p:spPr>
            <a:xfrm>
              <a:off x="7988300" y="899755"/>
              <a:ext cx="1714500" cy="3429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文本框 20"/>
            <p:cNvSpPr txBox="1"/>
            <p:nvPr/>
          </p:nvSpPr>
          <p:spPr>
            <a:xfrm>
              <a:off x="7607300" y="912455"/>
              <a:ext cx="2476500"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资金使用计划占比</a:t>
              </a:r>
            </a:p>
          </p:txBody>
        </p:sp>
      </p:grpSp>
      <p:sp>
        <p:nvSpPr>
          <p:cNvPr id="22" name="文本框 21"/>
          <p:cNvSpPr txBox="1"/>
          <p:nvPr/>
        </p:nvSpPr>
        <p:spPr>
          <a:xfrm>
            <a:off x="1866900" y="3730595"/>
            <a:ext cx="1371600"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第一期</a:t>
            </a:r>
          </a:p>
        </p:txBody>
      </p:sp>
      <p:sp>
        <p:nvSpPr>
          <p:cNvPr id="23" name="文本框 22"/>
          <p:cNvSpPr txBox="1"/>
          <p:nvPr/>
        </p:nvSpPr>
        <p:spPr>
          <a:xfrm>
            <a:off x="3340100" y="4006850"/>
            <a:ext cx="137160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第一期</a:t>
            </a:r>
          </a:p>
        </p:txBody>
      </p:sp>
      <p:sp>
        <p:nvSpPr>
          <p:cNvPr id="24" name="文本框 23"/>
          <p:cNvSpPr txBox="1"/>
          <p:nvPr/>
        </p:nvSpPr>
        <p:spPr>
          <a:xfrm>
            <a:off x="1587500" y="2926889"/>
            <a:ext cx="1968500" cy="769441"/>
          </a:xfrm>
          <a:prstGeom prst="rect">
            <a:avLst/>
          </a:prstGeom>
          <a:noFill/>
        </p:spPr>
        <p:txBody>
          <a:bodyPr wrap="square" rtlCol="0">
            <a:spAutoFit/>
          </a:bodyPr>
          <a:lstStyle/>
          <a:p>
            <a:pPr algn="ctr"/>
            <a:r>
              <a:rPr lang="en-US" altLang="zh-CN" sz="4400" dirty="0">
                <a:solidFill>
                  <a:schemeClr val="bg1"/>
                </a:solidFill>
                <a:latin typeface="微软雅黑" panose="020B0503020204020204" pitchFamily="34" charset="-122"/>
                <a:ea typeface="微软雅黑" panose="020B0503020204020204" pitchFamily="34" charset="-122"/>
              </a:rPr>
              <a:t>500</a:t>
            </a:r>
            <a:r>
              <a:rPr lang="zh-CN" altLang="en-US" sz="4400" dirty="0">
                <a:solidFill>
                  <a:schemeClr val="bg1"/>
                </a:solidFill>
                <a:latin typeface="微软雅黑" panose="020B0503020204020204" pitchFamily="34" charset="-122"/>
                <a:ea typeface="微软雅黑" panose="020B0503020204020204" pitchFamily="34" charset="-122"/>
              </a:rPr>
              <a:t>万</a:t>
            </a:r>
          </a:p>
        </p:txBody>
      </p:sp>
      <p:sp>
        <p:nvSpPr>
          <p:cNvPr id="25" name="文本框 24"/>
          <p:cNvSpPr txBox="1"/>
          <p:nvPr/>
        </p:nvSpPr>
        <p:spPr>
          <a:xfrm>
            <a:off x="3067050" y="3487519"/>
            <a:ext cx="19685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200</a:t>
            </a:r>
            <a:r>
              <a:rPr lang="zh-CN" altLang="en-US" sz="2800" dirty="0">
                <a:solidFill>
                  <a:schemeClr val="bg1"/>
                </a:solidFill>
                <a:latin typeface="微软雅黑" panose="020B0503020204020204" pitchFamily="34" charset="-122"/>
                <a:ea typeface="微软雅黑" panose="020B0503020204020204" pitchFamily="34" charset="-122"/>
              </a:rPr>
              <a:t>万</a:t>
            </a:r>
          </a:p>
        </p:txBody>
      </p:sp>
      <p:cxnSp>
        <p:nvCxnSpPr>
          <p:cNvPr id="27" name="直接连接符 26"/>
          <p:cNvCxnSpPr/>
          <p:nvPr/>
        </p:nvCxnSpPr>
        <p:spPr>
          <a:xfrm>
            <a:off x="1778000" y="3651250"/>
            <a:ext cx="1587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4100" y="3975100"/>
            <a:ext cx="863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670674" y="2028825"/>
            <a:ext cx="4524375" cy="3016250"/>
            <a:chOff x="6670674" y="2193925"/>
            <a:chExt cx="4524375" cy="3016250"/>
          </a:xfrm>
        </p:grpSpPr>
        <p:graphicFrame>
          <p:nvGraphicFramePr>
            <p:cNvPr id="15" name="图表 14"/>
            <p:cNvGraphicFramePr/>
            <p:nvPr>
              <p:extLst>
                <p:ext uri="{D42A27DB-BD31-4B8C-83A1-F6EECF244321}">
                  <p14:modId xmlns:p14="http://schemas.microsoft.com/office/powerpoint/2010/main" val="1033271664"/>
                </p:ext>
              </p:extLst>
            </p:nvPr>
          </p:nvGraphicFramePr>
          <p:xfrm>
            <a:off x="6670674" y="2193925"/>
            <a:ext cx="4524375" cy="3016250"/>
          </p:xfrm>
          <a:graphic>
            <a:graphicData uri="http://schemas.openxmlformats.org/drawingml/2006/chart">
              <c:chart xmlns:c="http://schemas.openxmlformats.org/drawingml/2006/chart" xmlns:r="http://schemas.openxmlformats.org/officeDocument/2006/relationships" r:id="rId2"/>
            </a:graphicData>
          </a:graphic>
        </p:graphicFrame>
        <p:sp>
          <p:nvSpPr>
            <p:cNvPr id="33" name="文本框 32"/>
            <p:cNvSpPr txBox="1"/>
            <p:nvPr/>
          </p:nvSpPr>
          <p:spPr>
            <a:xfrm>
              <a:off x="9702800" y="3470131"/>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60%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937501" y="2801089"/>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45501" y="2477636"/>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715250" y="3674129"/>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Group 4"/>
            <p:cNvGrpSpPr>
              <a:grpSpLocks noChangeAspect="1"/>
            </p:cNvGrpSpPr>
            <p:nvPr/>
          </p:nvGrpSpPr>
          <p:grpSpPr bwMode="auto">
            <a:xfrm>
              <a:off x="8629649" y="3178874"/>
              <a:ext cx="606426" cy="734095"/>
              <a:chOff x="3688" y="1976"/>
              <a:chExt cx="304" cy="368"/>
            </a:xfrm>
          </p:grpSpPr>
          <p:sp>
            <p:nvSpPr>
              <p:cNvPr id="39" name="AutoShape 3"/>
              <p:cNvSpPr>
                <a:spLocks noChangeAspect="1" noChangeArrowheads="1" noTextEdit="1"/>
              </p:cNvSpPr>
              <p:nvPr/>
            </p:nvSpPr>
            <p:spPr bwMode="auto">
              <a:xfrm>
                <a:off x="3688" y="1976"/>
                <a:ext cx="30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40" name="Freeform 5"/>
              <p:cNvSpPr>
                <a:spLocks noEditPoints="1"/>
              </p:cNvSpPr>
              <p:nvPr/>
            </p:nvSpPr>
            <p:spPr bwMode="auto">
              <a:xfrm>
                <a:off x="3628" y="1969"/>
                <a:ext cx="424" cy="378"/>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sp>
        <p:nvSpPr>
          <p:cNvPr id="41" name="矩形 40"/>
          <p:cNvSpPr/>
          <p:nvPr/>
        </p:nvSpPr>
        <p:spPr>
          <a:xfrm>
            <a:off x="1352550" y="5206772"/>
            <a:ext cx="375920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第一期投资将于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日进入，用于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开发与推广，第二期预计将</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日进入，具体占比视第一期财务状况决定。</a:t>
            </a:r>
          </a:p>
        </p:txBody>
      </p:sp>
      <p:sp>
        <p:nvSpPr>
          <p:cNvPr id="42" name="矩形 41"/>
          <p:cNvSpPr/>
          <p:nvPr/>
        </p:nvSpPr>
        <p:spPr>
          <a:xfrm>
            <a:off x="6733778" y="5301782"/>
            <a:ext cx="4398168"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第一期投资将主要用在以下方面：技术开发占比为</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、推广拓展占比为</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、设计成本占比</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、人力占比</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5349544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Horizontal)">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2" grpId="0"/>
      <p:bldP spid="23" grpId="0"/>
      <p:bldP spid="24" grpId="0"/>
      <p:bldP spid="25"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54FF336A-1C45-48D7-8000-04DB8EBAFA29}"/>
              </a:ext>
            </a:extLst>
          </p:cNvPr>
          <p:cNvGrpSpPr/>
          <p:nvPr/>
        </p:nvGrpSpPr>
        <p:grpSpPr>
          <a:xfrm>
            <a:off x="1350963" y="1739900"/>
            <a:ext cx="5011737" cy="1968500"/>
            <a:chOff x="1350963" y="1739900"/>
            <a:chExt cx="5011737" cy="1968500"/>
          </a:xfrm>
        </p:grpSpPr>
        <p:sp>
          <p:nvSpPr>
            <p:cNvPr id="6" name="矩形 5"/>
            <p:cNvSpPr/>
            <p:nvPr/>
          </p:nvSpPr>
          <p:spPr>
            <a:xfrm>
              <a:off x="1460500" y="1739900"/>
              <a:ext cx="4610100" cy="1968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10" name="等腰三角形 9"/>
            <p:cNvSpPr/>
            <p:nvPr/>
          </p:nvSpPr>
          <p:spPr>
            <a:xfrm rot="5400000">
              <a:off x="5372100" y="2578100"/>
              <a:ext cx="1689100" cy="292100"/>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15" name="文本框 14"/>
            <p:cNvSpPr txBox="1"/>
            <p:nvPr/>
          </p:nvSpPr>
          <p:spPr>
            <a:xfrm>
              <a:off x="1350963" y="2074346"/>
              <a:ext cx="1231900" cy="1200329"/>
            </a:xfrm>
            <a:prstGeom prst="rect">
              <a:avLst/>
            </a:prstGeom>
            <a:noFill/>
          </p:spPr>
          <p:txBody>
            <a:bodyPr wrap="square" rtlCol="0">
              <a:spAutoFit/>
            </a:bodyPr>
            <a:lstStyle/>
            <a:p>
              <a:pPr algn="ctr"/>
              <a:r>
                <a:rPr lang="en-US" altLang="zh-CN" sz="7200" dirty="0">
                  <a:solidFill>
                    <a:schemeClr val="bg1"/>
                  </a:solidFill>
                  <a:latin typeface="微软雅黑" panose="020B0503020204020204" pitchFamily="34" charset="-122"/>
                  <a:ea typeface="微软雅黑" panose="020B0503020204020204" pitchFamily="34" charset="-122"/>
                </a:rPr>
                <a:t>S</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736850" y="1890951"/>
              <a:ext cx="2495550" cy="553998"/>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我们的优势有哪些？</a:t>
              </a:r>
            </a:p>
          </p:txBody>
        </p:sp>
        <p:sp>
          <p:nvSpPr>
            <p:cNvPr id="27" name="矩形 26"/>
            <p:cNvSpPr/>
            <p:nvPr/>
          </p:nvSpPr>
          <p:spPr>
            <a:xfrm>
              <a:off x="2428875" y="2484160"/>
              <a:ext cx="3397250"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在保留原有大部分</a:t>
              </a:r>
              <a:r>
                <a:rPr lang="en-US" altLang="zh-CN" sz="1200" dirty="0">
                  <a:solidFill>
                    <a:schemeClr val="bg1"/>
                  </a:solidFill>
                  <a:latin typeface="微软雅黑" panose="020B0503020204020204" pitchFamily="34" charset="-122"/>
                  <a:ea typeface="微软雅黑" panose="020B0503020204020204" pitchFamily="34" charset="-122"/>
                </a:rPr>
                <a:t>XX</a:t>
              </a:r>
              <a:r>
                <a:rPr lang="zh-CN" altLang="en-US" sz="1200" dirty="0">
                  <a:solidFill>
                    <a:schemeClr val="bg1"/>
                  </a:solidFill>
                  <a:latin typeface="微软雅黑" panose="020B0503020204020204" pitchFamily="34" charset="-122"/>
                  <a:ea typeface="微软雅黑" panose="020B0503020204020204" pitchFamily="34" charset="-122"/>
                </a:rPr>
                <a:t>业务和实现业绩稳步增长的同时，继承了绝大部分的客户资源、保持良好的客户关系，在市场上占领了绝对的优势。</a:t>
              </a:r>
            </a:p>
          </p:txBody>
        </p:sp>
        <p:cxnSp>
          <p:nvCxnSpPr>
            <p:cNvPr id="30" name="直接连接符 29"/>
            <p:cNvCxnSpPr/>
            <p:nvPr/>
          </p:nvCxnSpPr>
          <p:spPr>
            <a:xfrm>
              <a:off x="2428875" y="189095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 xmlns:a16="http://schemas.microsoft.com/office/drawing/2014/main" id="{96A38ECB-EF90-4CF0-B3BE-9C5537A57F99}"/>
              </a:ext>
            </a:extLst>
          </p:cNvPr>
          <p:cNvGrpSpPr/>
          <p:nvPr/>
        </p:nvGrpSpPr>
        <p:grpSpPr>
          <a:xfrm>
            <a:off x="1385888" y="3451341"/>
            <a:ext cx="4684712" cy="2221154"/>
            <a:chOff x="1385888" y="3451341"/>
            <a:chExt cx="4684712" cy="2221154"/>
          </a:xfrm>
        </p:grpSpPr>
        <p:sp>
          <p:nvSpPr>
            <p:cNvPr id="9" name="矩形 8"/>
            <p:cNvSpPr/>
            <p:nvPr/>
          </p:nvSpPr>
          <p:spPr>
            <a:xfrm>
              <a:off x="1460500" y="3703995"/>
              <a:ext cx="4610100" cy="1968500"/>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文本框 17"/>
            <p:cNvSpPr txBox="1"/>
            <p:nvPr/>
          </p:nvSpPr>
          <p:spPr>
            <a:xfrm>
              <a:off x="1385888" y="4182557"/>
              <a:ext cx="1231900" cy="1200329"/>
            </a:xfrm>
            <a:prstGeom prst="rect">
              <a:avLst/>
            </a:prstGeom>
            <a:noFill/>
          </p:spPr>
          <p:txBody>
            <a:bodyPr wrap="square" rtlCol="0">
              <a:spAutoFit/>
            </a:bodyPr>
            <a:lstStyle/>
            <a:p>
              <a:pPr algn="ctr"/>
              <a:r>
                <a:rPr lang="en-US" altLang="zh-CN" sz="7200" dirty="0">
                  <a:solidFill>
                    <a:schemeClr val="bg1"/>
                  </a:solidFill>
                  <a:latin typeface="微软雅黑" panose="020B0503020204020204" pitchFamily="34" charset="-122"/>
                  <a:ea typeface="微软雅黑" panose="020B0503020204020204" pitchFamily="34" charset="-122"/>
                </a:rPr>
                <a:t>O</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692400" y="4985147"/>
              <a:ext cx="2495550" cy="553998"/>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我们的机会有哪些？</a:t>
              </a:r>
            </a:p>
          </p:txBody>
        </p:sp>
        <p:sp>
          <p:nvSpPr>
            <p:cNvPr id="28" name="矩形 27"/>
            <p:cNvSpPr/>
            <p:nvPr/>
          </p:nvSpPr>
          <p:spPr>
            <a:xfrm>
              <a:off x="2492375" y="4017605"/>
              <a:ext cx="3298825"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中国加入</a:t>
              </a:r>
              <a:r>
                <a:rPr lang="en-US" altLang="zh-CN" sz="1200" dirty="0">
                  <a:solidFill>
                    <a:schemeClr val="bg1"/>
                  </a:solidFill>
                  <a:latin typeface="微软雅黑" panose="020B0503020204020204" pitchFamily="34" charset="-122"/>
                  <a:ea typeface="微软雅黑" panose="020B0503020204020204" pitchFamily="34" charset="-122"/>
                </a:rPr>
                <a:t>WTO</a:t>
              </a:r>
              <a:r>
                <a:rPr lang="zh-CN" altLang="en-US" sz="1200" dirty="0">
                  <a:solidFill>
                    <a:schemeClr val="bg1"/>
                  </a:solidFill>
                  <a:latin typeface="微软雅黑" panose="020B0503020204020204" pitchFamily="34" charset="-122"/>
                  <a:ea typeface="微软雅黑" panose="020B0503020204020204" pitchFamily="34" charset="-122"/>
                </a:rPr>
                <a:t>后市场逐步对外开放，将加快企业的国际化进程，有利于企业的经营管理、运作机制、人才培养与国际接轨。</a:t>
              </a:r>
            </a:p>
          </p:txBody>
        </p:sp>
        <p:sp>
          <p:nvSpPr>
            <p:cNvPr id="14" name="等腰三角形 13"/>
            <p:cNvSpPr/>
            <p:nvPr/>
          </p:nvSpPr>
          <p:spPr>
            <a:xfrm>
              <a:off x="2921000" y="3451341"/>
              <a:ext cx="1689100" cy="292100"/>
            </a:xfrm>
            <a:prstGeom prs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cxnSp>
          <p:nvCxnSpPr>
            <p:cNvPr id="33" name="直接连接符 32"/>
            <p:cNvCxnSpPr/>
            <p:nvPr/>
          </p:nvCxnSpPr>
          <p:spPr>
            <a:xfrm>
              <a:off x="2492375" y="401760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 xmlns:a16="http://schemas.microsoft.com/office/drawing/2014/main" id="{8EC53913-0DA3-450E-96C9-AFACF7BD9489}"/>
              </a:ext>
            </a:extLst>
          </p:cNvPr>
          <p:cNvGrpSpPr/>
          <p:nvPr/>
        </p:nvGrpSpPr>
        <p:grpSpPr>
          <a:xfrm>
            <a:off x="5778500" y="3703995"/>
            <a:ext cx="4937125" cy="1968500"/>
            <a:chOff x="5778500" y="3703995"/>
            <a:chExt cx="4937125" cy="1968500"/>
          </a:xfrm>
        </p:grpSpPr>
        <p:sp>
          <p:nvSpPr>
            <p:cNvPr id="7" name="矩形 6"/>
            <p:cNvSpPr/>
            <p:nvPr/>
          </p:nvSpPr>
          <p:spPr>
            <a:xfrm>
              <a:off x="6070600" y="3703995"/>
              <a:ext cx="4610100" cy="1968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等腰三角形 12"/>
            <p:cNvSpPr/>
            <p:nvPr/>
          </p:nvSpPr>
          <p:spPr>
            <a:xfrm rot="16200000">
              <a:off x="5080000" y="4548545"/>
              <a:ext cx="1689100" cy="292100"/>
            </a:xfrm>
            <a:prstGeom prst="triangl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17" name="文本框 16"/>
            <p:cNvSpPr txBox="1"/>
            <p:nvPr/>
          </p:nvSpPr>
          <p:spPr>
            <a:xfrm>
              <a:off x="9483725" y="4131646"/>
              <a:ext cx="1231900" cy="1200329"/>
            </a:xfrm>
            <a:prstGeom prst="rect">
              <a:avLst/>
            </a:prstGeom>
            <a:noFill/>
          </p:spPr>
          <p:txBody>
            <a:bodyPr wrap="square" rtlCol="0">
              <a:spAutoFit/>
            </a:bodyPr>
            <a:lstStyle>
              <a:defPPr>
                <a:defRPr lang="zh-CN"/>
              </a:defPPr>
              <a:lvl1pPr algn="ctr">
                <a:defRPr sz="7200">
                  <a:solidFill>
                    <a:schemeClr val="bg1"/>
                  </a:solidFill>
                  <a:latin typeface="微软雅黑" panose="020B0503020204020204" pitchFamily="34" charset="-122"/>
                  <a:ea typeface="微软雅黑" panose="020B0503020204020204" pitchFamily="34" charset="-122"/>
                </a:defRPr>
              </a:lvl1pPr>
            </a:lstStyle>
            <a:p>
              <a:r>
                <a:rPr lang="en-US" altLang="zh-CN" dirty="0"/>
                <a:t>T</a:t>
              </a:r>
              <a:endParaRPr lang="zh-CN" altLang="en-US" dirty="0"/>
            </a:p>
          </p:txBody>
        </p:sp>
        <p:sp>
          <p:nvSpPr>
            <p:cNvPr id="24" name="矩形 23"/>
            <p:cNvSpPr/>
            <p:nvPr/>
          </p:nvSpPr>
          <p:spPr>
            <a:xfrm>
              <a:off x="6661150" y="4985147"/>
              <a:ext cx="2495550" cy="499624"/>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我们的威胁有哪些？</a:t>
              </a:r>
            </a:p>
          </p:txBody>
        </p:sp>
        <p:sp>
          <p:nvSpPr>
            <p:cNvPr id="34" name="矩形 33"/>
            <p:cNvSpPr/>
            <p:nvPr/>
          </p:nvSpPr>
          <p:spPr>
            <a:xfrm>
              <a:off x="6216650" y="4096087"/>
              <a:ext cx="3048000"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国内外许多公司采用高薪、高福利等政策吸引移动互联网人才，造成</a:t>
              </a:r>
              <a:r>
                <a:rPr lang="en-US" altLang="zh-CN" sz="1200" dirty="0">
                  <a:solidFill>
                    <a:schemeClr val="bg1"/>
                  </a:solidFill>
                  <a:latin typeface="微软雅黑" panose="020B0503020204020204" pitchFamily="34" charset="-122"/>
                  <a:ea typeface="微软雅黑" panose="020B0503020204020204" pitchFamily="34" charset="-122"/>
                </a:rPr>
                <a:t>XX</a:t>
              </a:r>
              <a:r>
                <a:rPr lang="zh-CN" altLang="en-US" sz="1200" dirty="0">
                  <a:solidFill>
                    <a:schemeClr val="bg1"/>
                  </a:solidFill>
                  <a:latin typeface="微软雅黑" panose="020B0503020204020204" pitchFamily="34" charset="-122"/>
                  <a:ea typeface="微软雅黑" panose="020B0503020204020204" pitchFamily="34" charset="-122"/>
                </a:rPr>
                <a:t>行业人才严重流失。</a:t>
              </a:r>
            </a:p>
          </p:txBody>
        </p:sp>
        <p:cxnSp>
          <p:nvCxnSpPr>
            <p:cNvPr id="35" name="直接连接符 34"/>
            <p:cNvCxnSpPr/>
            <p:nvPr/>
          </p:nvCxnSpPr>
          <p:spPr>
            <a:xfrm>
              <a:off x="9483725" y="392997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 xmlns:a16="http://schemas.microsoft.com/office/drawing/2014/main" id="{0D200D17-2620-47B3-9EC3-B87B19E11A84}"/>
              </a:ext>
            </a:extLst>
          </p:cNvPr>
          <p:cNvGrpSpPr/>
          <p:nvPr/>
        </p:nvGrpSpPr>
        <p:grpSpPr>
          <a:xfrm>
            <a:off x="6070600" y="1739900"/>
            <a:ext cx="4670425" cy="2256195"/>
            <a:chOff x="6070600" y="1739900"/>
            <a:chExt cx="4670425" cy="2256195"/>
          </a:xfrm>
        </p:grpSpPr>
        <p:grpSp>
          <p:nvGrpSpPr>
            <p:cNvPr id="20" name="组合 19">
              <a:extLst>
                <a:ext uri="{FF2B5EF4-FFF2-40B4-BE49-F238E27FC236}">
                  <a16:creationId xmlns="" xmlns:a16="http://schemas.microsoft.com/office/drawing/2014/main" id="{C0AE2868-D758-4AF7-8318-F9A4378BB6DD}"/>
                </a:ext>
              </a:extLst>
            </p:cNvPr>
            <p:cNvGrpSpPr/>
            <p:nvPr/>
          </p:nvGrpSpPr>
          <p:grpSpPr>
            <a:xfrm>
              <a:off x="6070600" y="1739900"/>
              <a:ext cx="4670425" cy="1968500"/>
              <a:chOff x="6070600" y="1739900"/>
              <a:chExt cx="4670425" cy="1968500"/>
            </a:xfrm>
          </p:grpSpPr>
          <p:sp>
            <p:nvSpPr>
              <p:cNvPr id="8" name="矩形 7"/>
              <p:cNvSpPr/>
              <p:nvPr/>
            </p:nvSpPr>
            <p:spPr>
              <a:xfrm>
                <a:off x="6070600" y="1739900"/>
                <a:ext cx="4610100" cy="1968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文本框 15"/>
              <p:cNvSpPr txBox="1"/>
              <p:nvPr/>
            </p:nvSpPr>
            <p:spPr>
              <a:xfrm>
                <a:off x="9509125" y="2177176"/>
                <a:ext cx="1231900" cy="1200329"/>
              </a:xfrm>
              <a:prstGeom prst="rect">
                <a:avLst/>
              </a:prstGeom>
              <a:noFill/>
            </p:spPr>
            <p:txBody>
              <a:bodyPr wrap="square" rtlCol="0">
                <a:spAutoFit/>
              </a:bodyPr>
              <a:lstStyle/>
              <a:p>
                <a:r>
                  <a:rPr lang="en-US" altLang="zh-CN" sz="7200" dirty="0">
                    <a:solidFill>
                      <a:schemeClr val="bg1"/>
                    </a:solidFill>
                    <a:latin typeface="微软雅黑" panose="020B0503020204020204" pitchFamily="34" charset="-122"/>
                    <a:ea typeface="微软雅黑" panose="020B0503020204020204" pitchFamily="34" charset="-122"/>
                  </a:rPr>
                  <a:t>W</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6699250" y="1828760"/>
                <a:ext cx="2495550" cy="553998"/>
              </a:xfrm>
              <a:prstGeom prst="rect">
                <a:avLst/>
              </a:prstGeom>
              <a:noFill/>
            </p:spPr>
            <p:txBody>
              <a:bodyPr wrap="square" rtlCol="0">
                <a:spAutoFit/>
              </a:bodyPr>
              <a:lstStyle/>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我们的劣势有哪些？</a:t>
                </a:r>
              </a:p>
            </p:txBody>
          </p:sp>
          <p:sp>
            <p:nvSpPr>
              <p:cNvPr id="26" name="矩形 25"/>
              <p:cNvSpPr/>
              <p:nvPr/>
            </p:nvSpPr>
            <p:spPr>
              <a:xfrm>
                <a:off x="6378575" y="2454175"/>
                <a:ext cx="3213100"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       企业决策层只重视当前战术和策略，忽视长远战略，湮没在日常经营性事物中，不能统观大局。</a:t>
                </a:r>
              </a:p>
            </p:txBody>
          </p:sp>
          <p:cxnSp>
            <p:nvCxnSpPr>
              <p:cNvPr id="32" name="直接连接符 31"/>
              <p:cNvCxnSpPr/>
              <p:nvPr/>
            </p:nvCxnSpPr>
            <p:spPr>
              <a:xfrm>
                <a:off x="9461500" y="201406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等腰三角形 11"/>
            <p:cNvSpPr/>
            <p:nvPr/>
          </p:nvSpPr>
          <p:spPr>
            <a:xfrm rot="10800000">
              <a:off x="7531100" y="3703995"/>
              <a:ext cx="1689100" cy="29210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spTree>
    <p:extLst>
      <p:ext uri="{BB962C8B-B14F-4D97-AF65-F5344CB8AC3E}">
        <p14:creationId xmlns:p14="http://schemas.microsoft.com/office/powerpoint/2010/main" val="1251547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right)">
                                      <p:cBhvr>
                                        <p:cTn id="15" dur="500"/>
                                        <p:tgtEl>
                                          <p:spTgt spid="3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3437" y="1688418"/>
            <a:ext cx="3345513" cy="3345513"/>
            <a:chOff x="675976" y="1235930"/>
            <a:chExt cx="2509135" cy="2509135"/>
          </a:xfrm>
        </p:grpSpPr>
        <p:sp>
          <p:nvSpPr>
            <p:cNvPr id="9" name="等腰三角形 8"/>
            <p:cNvSpPr/>
            <p:nvPr/>
          </p:nvSpPr>
          <p:spPr>
            <a:xfrm>
              <a:off x="675976" y="1235930"/>
              <a:ext cx="2509135" cy="2509135"/>
            </a:xfrm>
            <a:prstGeom prst="triangle">
              <a:avLst/>
            </a:prstGeom>
            <a:solidFill>
              <a:srgbClr val="13396C"/>
            </a:solidFill>
            <a:ln w="12700">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Freeform 37"/>
            <p:cNvSpPr>
              <a:spLocks/>
            </p:cNvSpPr>
            <p:nvPr/>
          </p:nvSpPr>
          <p:spPr bwMode="auto">
            <a:xfrm rot="20458948">
              <a:off x="1329943" y="2344872"/>
              <a:ext cx="934171" cy="547860"/>
            </a:xfrm>
            <a:custGeom>
              <a:avLst/>
              <a:gdLst>
                <a:gd name="T0" fmla="*/ 399 w 399"/>
                <a:gd name="T1" fmla="*/ 0 h 234"/>
                <a:gd name="T2" fmla="*/ 286 w 399"/>
                <a:gd name="T3" fmla="*/ 0 h 234"/>
                <a:gd name="T4" fmla="*/ 334 w 399"/>
                <a:gd name="T5" fmla="*/ 46 h 234"/>
                <a:gd name="T6" fmla="*/ 212 w 399"/>
                <a:gd name="T7" fmla="*/ 152 h 234"/>
                <a:gd name="T8" fmla="*/ 130 w 399"/>
                <a:gd name="T9" fmla="*/ 82 h 234"/>
                <a:gd name="T10" fmla="*/ 0 w 399"/>
                <a:gd name="T11" fmla="*/ 188 h 234"/>
                <a:gd name="T12" fmla="*/ 0 w 399"/>
                <a:gd name="T13" fmla="*/ 234 h 234"/>
                <a:gd name="T14" fmla="*/ 130 w 399"/>
                <a:gd name="T15" fmla="*/ 128 h 234"/>
                <a:gd name="T16" fmla="*/ 212 w 399"/>
                <a:gd name="T17" fmla="*/ 198 h 234"/>
                <a:gd name="T18" fmla="*/ 358 w 399"/>
                <a:gd name="T19" fmla="*/ 73 h 234"/>
                <a:gd name="T20" fmla="*/ 399 w 399"/>
                <a:gd name="T21" fmla="*/ 111 h 234"/>
                <a:gd name="T22" fmla="*/ 399 w 399"/>
                <a:gd name="T2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234">
                  <a:moveTo>
                    <a:pt x="399" y="0"/>
                  </a:moveTo>
                  <a:lnTo>
                    <a:pt x="286" y="0"/>
                  </a:lnTo>
                  <a:lnTo>
                    <a:pt x="334" y="46"/>
                  </a:lnTo>
                  <a:lnTo>
                    <a:pt x="212" y="152"/>
                  </a:lnTo>
                  <a:lnTo>
                    <a:pt x="130" y="82"/>
                  </a:lnTo>
                  <a:lnTo>
                    <a:pt x="0" y="188"/>
                  </a:lnTo>
                  <a:lnTo>
                    <a:pt x="0" y="234"/>
                  </a:lnTo>
                  <a:lnTo>
                    <a:pt x="130" y="128"/>
                  </a:lnTo>
                  <a:lnTo>
                    <a:pt x="212" y="198"/>
                  </a:lnTo>
                  <a:lnTo>
                    <a:pt x="358" y="73"/>
                  </a:lnTo>
                  <a:lnTo>
                    <a:pt x="399" y="111"/>
                  </a:lnTo>
                  <a:lnTo>
                    <a:pt x="399" y="0"/>
                  </a:lnTo>
                  <a:close/>
                </a:path>
              </a:pathLst>
            </a:custGeom>
            <a:solidFill>
              <a:schemeClr val="bg1"/>
            </a:solidFill>
            <a:ln w="9525">
              <a:noFill/>
              <a:round/>
              <a:headEnd/>
              <a:tailEnd/>
            </a:ln>
            <a:extLst/>
          </p:spPr>
          <p:txBody>
            <a:bodyPr vert="horz" wrap="square" lIns="121920" tIns="60960" rIns="121920" bIns="60960" numCol="1" anchor="t" anchorCtr="0" compatLnSpc="1">
              <a:prstTxWarp prst="textNoShape">
                <a:avLst/>
              </a:prstTxWarp>
            </a:bodyPr>
            <a:lstStyle/>
            <a:p>
              <a:pPr defTabSz="914377"/>
              <a:endParaRPr lang="zh-CN" altLang="en-US" sz="1600" dirty="0">
                <a:solidFill>
                  <a:prstClr val="white"/>
                </a:solidFill>
                <a:ea typeface="微软雅黑" panose="020B0503020204020204" pitchFamily="34" charset="-122"/>
              </a:endParaRPr>
            </a:p>
          </p:txBody>
        </p:sp>
        <p:sp>
          <p:nvSpPr>
            <p:cNvPr id="11" name="文本框 10"/>
            <p:cNvSpPr txBox="1"/>
            <p:nvPr/>
          </p:nvSpPr>
          <p:spPr>
            <a:xfrm>
              <a:off x="1668273" y="2776576"/>
              <a:ext cx="366927" cy="561741"/>
            </a:xfrm>
            <a:prstGeom prst="rect">
              <a:avLst/>
            </a:prstGeom>
            <a:noFill/>
            <a:ln>
              <a:noFill/>
            </a:ln>
          </p:spPr>
          <p:txBody>
            <a:bodyPr wrap="none" rtlCol="0">
              <a:spAutoFit/>
            </a:bodyPr>
            <a:lstStyle/>
            <a:p>
              <a:pPr defTabSz="914377"/>
              <a:r>
                <a:rPr lang="en-US" altLang="zh-CN" sz="4267" dirty="0">
                  <a:solidFill>
                    <a:prstClr val="white"/>
                  </a:solidFill>
                  <a:latin typeface="Arial" panose="020B0604020202020204" pitchFamily="34" charset="0"/>
                  <a:ea typeface="微软雅黑" panose="020B0503020204020204" pitchFamily="34" charset="-122"/>
                  <a:cs typeface="Arial" panose="020B0604020202020204" pitchFamily="34" charset="0"/>
                </a:rPr>
                <a:t>?</a:t>
              </a:r>
              <a:endParaRPr lang="zh-CN" altLang="en-US" sz="4267"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2" name="任意多边形 11"/>
          <p:cNvSpPr/>
          <p:nvPr/>
        </p:nvSpPr>
        <p:spPr>
          <a:xfrm>
            <a:off x="3039757" y="2024766"/>
            <a:ext cx="2174583" cy="791945"/>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chemeClr val="bg1"/>
          </a:solidFill>
          <a:ln>
            <a:solidFill>
              <a:srgbClr val="13396C"/>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9940" tIns="119940" rIns="119940" bIns="119940" numCol="1" spcCol="1270" anchor="ctr" anchorCtr="0">
            <a:noAutofit/>
          </a:bodyPr>
          <a:lstStyle/>
          <a:p>
            <a:pPr algn="ctr" defTabSz="948243">
              <a:lnSpc>
                <a:spcPct val="90000"/>
              </a:lnSpc>
              <a:spcBef>
                <a:spcPct val="0"/>
              </a:spcBef>
              <a:spcAft>
                <a:spcPct val="3500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点击添加内容</a:t>
            </a:r>
          </a:p>
        </p:txBody>
      </p:sp>
      <p:sp>
        <p:nvSpPr>
          <p:cNvPr id="13" name="任意多边形 12"/>
          <p:cNvSpPr/>
          <p:nvPr/>
        </p:nvSpPr>
        <p:spPr>
          <a:xfrm>
            <a:off x="3039757" y="2915705"/>
            <a:ext cx="2174583" cy="791945"/>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chemeClr val="bg1"/>
          </a:solidFill>
          <a:ln>
            <a:solidFill>
              <a:srgbClr val="13396C"/>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9940" tIns="119940" rIns="119940" bIns="119940" numCol="1" spcCol="1270" anchor="ctr" anchorCtr="0">
            <a:noAutofit/>
          </a:bodyPr>
          <a:lstStyle/>
          <a:p>
            <a:pPr algn="ctr" defTabSz="948243">
              <a:lnSpc>
                <a:spcPct val="90000"/>
              </a:lnSpc>
              <a:spcBef>
                <a:spcPct val="0"/>
              </a:spcBef>
              <a:spcAft>
                <a:spcPct val="3500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点击添加内容</a:t>
            </a:r>
          </a:p>
        </p:txBody>
      </p:sp>
      <p:sp>
        <p:nvSpPr>
          <p:cNvPr id="14" name="任意多边形 13"/>
          <p:cNvSpPr/>
          <p:nvPr/>
        </p:nvSpPr>
        <p:spPr>
          <a:xfrm>
            <a:off x="3039757" y="3806644"/>
            <a:ext cx="2174583" cy="791945"/>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chemeClr val="bg1"/>
          </a:solidFill>
          <a:ln>
            <a:solidFill>
              <a:srgbClr val="13396C"/>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9940" tIns="119940" rIns="119940" bIns="119940" numCol="1" spcCol="1270" anchor="ctr" anchorCtr="0">
            <a:noAutofit/>
          </a:bodyPr>
          <a:lstStyle/>
          <a:p>
            <a:pPr algn="ctr" defTabSz="948243">
              <a:lnSpc>
                <a:spcPct val="90000"/>
              </a:lnSpc>
              <a:spcBef>
                <a:spcPct val="0"/>
              </a:spcBef>
              <a:spcAft>
                <a:spcPct val="3500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点击添加内容</a:t>
            </a:r>
          </a:p>
        </p:txBody>
      </p:sp>
      <p:grpSp>
        <p:nvGrpSpPr>
          <p:cNvPr id="15" name="组合 14"/>
          <p:cNvGrpSpPr/>
          <p:nvPr/>
        </p:nvGrpSpPr>
        <p:grpSpPr>
          <a:xfrm>
            <a:off x="5488224" y="2673647"/>
            <a:ext cx="6148936" cy="1754326"/>
            <a:chOff x="4241896" y="1447197"/>
            <a:chExt cx="4631760" cy="1315744"/>
          </a:xfrm>
        </p:grpSpPr>
        <p:sp>
          <p:nvSpPr>
            <p:cNvPr id="16" name="矩形 15"/>
            <p:cNvSpPr>
              <a:spLocks noChangeArrowheads="1"/>
            </p:cNvSpPr>
            <p:nvPr/>
          </p:nvSpPr>
          <p:spPr bwMode="auto">
            <a:xfrm>
              <a:off x="4241897" y="1447197"/>
              <a:ext cx="4631759" cy="64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请插入您的文本内容请插入您的文本内容请插入您的文本内容请插入您的文本内容请插入您的文本内容请插入您的文本内容请插入您的文本内容请插入您的文本内容请插入您的文本内容</a:t>
              </a:r>
              <a:endParaRPr lang="zh-CN" altLang="en-US" sz="1200" spc="67"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p:nvSpPr>
          <p:spPr bwMode="auto">
            <a:xfrm>
              <a:off x="4241896" y="2116611"/>
              <a:ext cx="4631760" cy="64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请插入您的文本内容请插入您的文本内容请插入您的文本内容请插入您的文本内容请插入您的文本内容请插入您的文本内容请插入您的文本内容请插入您的文本内容请插入您的文本内容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488225" y="2048210"/>
            <a:ext cx="2922087" cy="492379"/>
            <a:chOff x="4024549" y="1733700"/>
            <a:chExt cx="2191565" cy="369284"/>
          </a:xfrm>
        </p:grpSpPr>
        <p:sp>
          <p:nvSpPr>
            <p:cNvPr id="19" name="文本框 18">
              <a:hlinkClick r:id="rId2"/>
            </p:cNvPr>
            <p:cNvSpPr txBox="1"/>
            <p:nvPr/>
          </p:nvSpPr>
          <p:spPr>
            <a:xfrm>
              <a:off x="4024549" y="1733700"/>
              <a:ext cx="1240744" cy="369284"/>
            </a:xfrm>
            <a:prstGeom prst="rect">
              <a:avLst/>
            </a:prstGeom>
            <a:noFill/>
          </p:spPr>
          <p:txBody>
            <a:bodyPr wrap="square" rtlCol="0">
              <a:spAutoFit/>
            </a:bodyPr>
            <a:lstStyle/>
            <a:p>
              <a:pPr algn="dist">
                <a:lnSpc>
                  <a:spcPct val="150000"/>
                </a:lnSpc>
              </a:pPr>
              <a:r>
                <a:rPr lang="zh-CN" altLang="en-US" sz="1733" dirty="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sp>
          <p:nvSpPr>
            <p:cNvPr id="20" name="文本框 19">
              <a:hlinkClick r:id="rId2"/>
            </p:cNvPr>
            <p:cNvSpPr txBox="1"/>
            <p:nvPr/>
          </p:nvSpPr>
          <p:spPr>
            <a:xfrm>
              <a:off x="5136206" y="1749219"/>
              <a:ext cx="1079908" cy="333986"/>
            </a:xfrm>
            <a:prstGeom prst="rect">
              <a:avLst/>
            </a:prstGeom>
            <a:noFill/>
          </p:spPr>
          <p:txBody>
            <a:bodyPr wrap="square" rtlCol="0">
              <a:spAutoFit/>
            </a:bodyPr>
            <a:lstStyle/>
            <a:p>
              <a:pPr algn="dist">
                <a:lnSpc>
                  <a:spcPct val="150000"/>
                </a:lnSpc>
              </a:pPr>
              <a:r>
                <a:rPr lang="en-US" altLang="zh-CN" sz="1733" dirty="0">
                  <a:solidFill>
                    <a:schemeClr val="tx1">
                      <a:lumMod val="85000"/>
                      <a:lumOff val="15000"/>
                    </a:schemeClr>
                  </a:solidFill>
                  <a:latin typeface="微软雅黑" panose="020B0503020204020204" pitchFamily="34" charset="-122"/>
                  <a:ea typeface="微软雅黑" panose="020B0503020204020204" pitchFamily="34" charset="-122"/>
                </a:rPr>
                <a:t>Add a title</a:t>
              </a:r>
              <a:endParaRPr lang="zh-CN" altLang="en-US" sz="173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41989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0" presetClass="entr" presetSubtype="0" decel="100000" fill="hold" grpId="0" nodeType="withEffect">
                                  <p:stCondLst>
                                    <p:cond delay="400"/>
                                  </p:stCondLst>
                                  <p:childTnLst>
                                    <p:set>
                                      <p:cBhvr>
                                        <p:cTn id="9" dur="1" fill="hold">
                                          <p:stCondLst>
                                            <p:cond delay="0"/>
                                          </p:stCondLst>
                                        </p:cTn>
                                        <p:tgtEl>
                                          <p:spTgt spid="12"/>
                                        </p:tgtEl>
                                        <p:attrNameLst>
                                          <p:attrName>style.visibility</p:attrName>
                                        </p:attrNameLst>
                                      </p:cBhvr>
                                      <p:to>
                                        <p:strVal val="visible"/>
                                      </p:to>
                                    </p:set>
                                    <p:anim calcmode="lin" valueType="num">
                                      <p:cBhvr>
                                        <p:cTn id="10" dur="900" fill="hold"/>
                                        <p:tgtEl>
                                          <p:spTgt spid="12"/>
                                        </p:tgtEl>
                                        <p:attrNameLst>
                                          <p:attrName>ppt_w</p:attrName>
                                        </p:attrNameLst>
                                      </p:cBhvr>
                                      <p:tavLst>
                                        <p:tav tm="0">
                                          <p:val>
                                            <p:strVal val="#ppt_w+.3"/>
                                          </p:val>
                                        </p:tav>
                                        <p:tav tm="100000">
                                          <p:val>
                                            <p:strVal val="#ppt_w"/>
                                          </p:val>
                                        </p:tav>
                                      </p:tavLst>
                                    </p:anim>
                                    <p:anim calcmode="lin" valueType="num">
                                      <p:cBhvr>
                                        <p:cTn id="11" dur="900" fill="hold"/>
                                        <p:tgtEl>
                                          <p:spTgt spid="12"/>
                                        </p:tgtEl>
                                        <p:attrNameLst>
                                          <p:attrName>ppt_h</p:attrName>
                                        </p:attrNameLst>
                                      </p:cBhvr>
                                      <p:tavLst>
                                        <p:tav tm="0">
                                          <p:val>
                                            <p:strVal val="#ppt_h"/>
                                          </p:val>
                                        </p:tav>
                                        <p:tav tm="100000">
                                          <p:val>
                                            <p:strVal val="#ppt_h"/>
                                          </p:val>
                                        </p:tav>
                                      </p:tavLst>
                                    </p:anim>
                                    <p:animEffect transition="in" filter="fade">
                                      <p:cBhvr>
                                        <p:cTn id="12" dur="900"/>
                                        <p:tgtEl>
                                          <p:spTgt spid="12"/>
                                        </p:tgtEl>
                                      </p:cBhvr>
                                    </p:animEffect>
                                  </p:childTnLst>
                                </p:cTn>
                              </p:par>
                              <p:par>
                                <p:cTn id="13" presetID="50" presetClass="entr" presetSubtype="0" decel="100000" fill="hold" grpId="0" nodeType="withEffect">
                                  <p:stCondLst>
                                    <p:cond delay="7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900" fill="hold"/>
                                        <p:tgtEl>
                                          <p:spTgt spid="13"/>
                                        </p:tgtEl>
                                        <p:attrNameLst>
                                          <p:attrName>ppt_w</p:attrName>
                                        </p:attrNameLst>
                                      </p:cBhvr>
                                      <p:tavLst>
                                        <p:tav tm="0">
                                          <p:val>
                                            <p:strVal val="#ppt_w+.3"/>
                                          </p:val>
                                        </p:tav>
                                        <p:tav tm="100000">
                                          <p:val>
                                            <p:strVal val="#ppt_w"/>
                                          </p:val>
                                        </p:tav>
                                      </p:tavLst>
                                    </p:anim>
                                    <p:anim calcmode="lin" valueType="num">
                                      <p:cBhvr>
                                        <p:cTn id="16" dur="900" fill="hold"/>
                                        <p:tgtEl>
                                          <p:spTgt spid="13"/>
                                        </p:tgtEl>
                                        <p:attrNameLst>
                                          <p:attrName>ppt_h</p:attrName>
                                        </p:attrNameLst>
                                      </p:cBhvr>
                                      <p:tavLst>
                                        <p:tav tm="0">
                                          <p:val>
                                            <p:strVal val="#ppt_h"/>
                                          </p:val>
                                        </p:tav>
                                        <p:tav tm="100000">
                                          <p:val>
                                            <p:strVal val="#ppt_h"/>
                                          </p:val>
                                        </p:tav>
                                      </p:tavLst>
                                    </p:anim>
                                    <p:animEffect transition="in" filter="fade">
                                      <p:cBhvr>
                                        <p:cTn id="17" dur="900"/>
                                        <p:tgtEl>
                                          <p:spTgt spid="13"/>
                                        </p:tgtEl>
                                      </p:cBhvr>
                                    </p:animEffect>
                                  </p:childTnLst>
                                </p:cTn>
                              </p:par>
                              <p:par>
                                <p:cTn id="18" presetID="50" presetClass="entr" presetSubtype="0" decel="100000" fill="hold" grpId="0" nodeType="withEffect">
                                  <p:stCondLst>
                                    <p:cond delay="1000"/>
                                  </p:stCondLst>
                                  <p:childTnLst>
                                    <p:set>
                                      <p:cBhvr>
                                        <p:cTn id="19" dur="1" fill="hold">
                                          <p:stCondLst>
                                            <p:cond delay="0"/>
                                          </p:stCondLst>
                                        </p:cTn>
                                        <p:tgtEl>
                                          <p:spTgt spid="14"/>
                                        </p:tgtEl>
                                        <p:attrNameLst>
                                          <p:attrName>style.visibility</p:attrName>
                                        </p:attrNameLst>
                                      </p:cBhvr>
                                      <p:to>
                                        <p:strVal val="visible"/>
                                      </p:to>
                                    </p:set>
                                    <p:anim calcmode="lin" valueType="num">
                                      <p:cBhvr>
                                        <p:cTn id="20" dur="900" fill="hold"/>
                                        <p:tgtEl>
                                          <p:spTgt spid="14"/>
                                        </p:tgtEl>
                                        <p:attrNameLst>
                                          <p:attrName>ppt_w</p:attrName>
                                        </p:attrNameLst>
                                      </p:cBhvr>
                                      <p:tavLst>
                                        <p:tav tm="0">
                                          <p:val>
                                            <p:strVal val="#ppt_w+.3"/>
                                          </p:val>
                                        </p:tav>
                                        <p:tav tm="100000">
                                          <p:val>
                                            <p:strVal val="#ppt_w"/>
                                          </p:val>
                                        </p:tav>
                                      </p:tavLst>
                                    </p:anim>
                                    <p:anim calcmode="lin" valueType="num">
                                      <p:cBhvr>
                                        <p:cTn id="21" dur="900" fill="hold"/>
                                        <p:tgtEl>
                                          <p:spTgt spid="14"/>
                                        </p:tgtEl>
                                        <p:attrNameLst>
                                          <p:attrName>ppt_h</p:attrName>
                                        </p:attrNameLst>
                                      </p:cBhvr>
                                      <p:tavLst>
                                        <p:tav tm="0">
                                          <p:val>
                                            <p:strVal val="#ppt_h"/>
                                          </p:val>
                                        </p:tav>
                                        <p:tav tm="100000">
                                          <p:val>
                                            <p:strVal val="#ppt_h"/>
                                          </p:val>
                                        </p:tav>
                                      </p:tavLst>
                                    </p:anim>
                                    <p:animEffect transition="in" filter="fade">
                                      <p:cBhvr>
                                        <p:cTn id="22" dur="900"/>
                                        <p:tgtEl>
                                          <p:spTgt spid="14"/>
                                        </p:tgtEl>
                                      </p:cBhvr>
                                    </p:animEffect>
                                  </p:childTnLst>
                                </p:cTn>
                              </p:par>
                              <p:par>
                                <p:cTn id="23" presetID="14" presetClass="entr" presetSubtype="10" fill="hold" nodeType="withEffect">
                                  <p:stCondLst>
                                    <p:cond delay="150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par>
                                <p:cTn id="26" presetID="14" presetClass="entr" presetSubtype="10" fill="hold" nodeType="withEffect">
                                  <p:stCondLst>
                                    <p:cond delay="150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934480" y="1268329"/>
            <a:ext cx="10460184" cy="583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请插入您的文本内容请插入您的文本内容请插入您的文本内容请插入您的文本内容请插入您的文本内容请插入您的文本内容请插入您的文本内容请插入您的文本内容请插入您的文本内容</a:t>
            </a:r>
            <a:endParaRPr lang="zh-CN" altLang="en-US" sz="1200" spc="67"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934480" y="1913344"/>
            <a:ext cx="10460184" cy="583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请插入您的文本内容请插入您的文本内容请插入您的文本内容请插入您的文本内容请插入您的文本内容请插入您的文本内容请插入您的文本内容请插入您的文本内容请插入您的文本内容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 xmlns:a16="http://schemas.microsoft.com/office/drawing/2014/main" id="{B64E7ECC-A9D8-42CA-BBAD-9D2E072DEDC0}"/>
              </a:ext>
            </a:extLst>
          </p:cNvPr>
          <p:cNvGrpSpPr/>
          <p:nvPr/>
        </p:nvGrpSpPr>
        <p:grpSpPr>
          <a:xfrm>
            <a:off x="2056087" y="3382029"/>
            <a:ext cx="8120856" cy="937021"/>
            <a:chOff x="2056087" y="3382029"/>
            <a:chExt cx="8120856" cy="937021"/>
          </a:xfrm>
        </p:grpSpPr>
        <p:sp>
          <p:nvSpPr>
            <p:cNvPr id="12" name="任意多边形: 形状 11">
              <a:extLst>
                <a:ext uri="{FF2B5EF4-FFF2-40B4-BE49-F238E27FC236}">
                  <a16:creationId xmlns="" xmlns:a16="http://schemas.microsoft.com/office/drawing/2014/main" id="{FFE17A7D-85B4-4A8E-803F-76EDAC9A1809}"/>
                </a:ext>
              </a:extLst>
            </p:cNvPr>
            <p:cNvSpPr/>
            <p:nvPr/>
          </p:nvSpPr>
          <p:spPr>
            <a:xfrm>
              <a:off x="2056087" y="3382029"/>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rgbClr val="13396C"/>
            </a:solidFill>
            <a:ln w="1270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100" kern="1200" dirty="0">
                <a:solidFill>
                  <a:schemeClr val="bg1"/>
                </a:solidFill>
                <a:ea typeface="微软雅黑" panose="020B0503020204020204" pitchFamily="34" charset="-122"/>
              </a:endParaRPr>
            </a:p>
          </p:txBody>
        </p:sp>
        <p:sp>
          <p:nvSpPr>
            <p:cNvPr id="13" name="任意多边形: 形状 12">
              <a:extLst>
                <a:ext uri="{FF2B5EF4-FFF2-40B4-BE49-F238E27FC236}">
                  <a16:creationId xmlns="" xmlns:a16="http://schemas.microsoft.com/office/drawing/2014/main" id="{FAE4FE68-CF0A-4555-B600-0AB67388EE76}"/>
                </a:ext>
              </a:extLst>
            </p:cNvPr>
            <p:cNvSpPr/>
            <p:nvPr/>
          </p:nvSpPr>
          <p:spPr>
            <a:xfrm>
              <a:off x="3773961" y="3656889"/>
              <a:ext cx="331081" cy="387302"/>
            </a:xfrm>
            <a:custGeom>
              <a:avLst/>
              <a:gdLst>
                <a:gd name="connsiteX0" fmla="*/ 0 w 331081"/>
                <a:gd name="connsiteY0" fmla="*/ 77460 h 387302"/>
                <a:gd name="connsiteX1" fmla="*/ 165541 w 331081"/>
                <a:gd name="connsiteY1" fmla="*/ 77460 h 387302"/>
                <a:gd name="connsiteX2" fmla="*/ 165541 w 331081"/>
                <a:gd name="connsiteY2" fmla="*/ 0 h 387302"/>
                <a:gd name="connsiteX3" fmla="*/ 331081 w 331081"/>
                <a:gd name="connsiteY3" fmla="*/ 193651 h 387302"/>
                <a:gd name="connsiteX4" fmla="*/ 165541 w 331081"/>
                <a:gd name="connsiteY4" fmla="*/ 387302 h 387302"/>
                <a:gd name="connsiteX5" fmla="*/ 165541 w 331081"/>
                <a:gd name="connsiteY5" fmla="*/ 309842 h 387302"/>
                <a:gd name="connsiteX6" fmla="*/ 0 w 331081"/>
                <a:gd name="connsiteY6" fmla="*/ 309842 h 387302"/>
                <a:gd name="connsiteX7" fmla="*/ 0 w 331081"/>
                <a:gd name="connsiteY7" fmla="*/ 77460 h 3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81" h="387302">
                  <a:moveTo>
                    <a:pt x="0" y="77460"/>
                  </a:moveTo>
                  <a:lnTo>
                    <a:pt x="165541" y="77460"/>
                  </a:lnTo>
                  <a:lnTo>
                    <a:pt x="165541" y="0"/>
                  </a:lnTo>
                  <a:lnTo>
                    <a:pt x="331081" y="193651"/>
                  </a:lnTo>
                  <a:lnTo>
                    <a:pt x="165541" y="387302"/>
                  </a:lnTo>
                  <a:lnTo>
                    <a:pt x="165541" y="309842"/>
                  </a:lnTo>
                  <a:lnTo>
                    <a:pt x="0" y="309842"/>
                  </a:lnTo>
                  <a:lnTo>
                    <a:pt x="0" y="77460"/>
                  </a:lnTo>
                  <a:close/>
                </a:path>
              </a:pathLst>
            </a:custGeom>
            <a:solidFill>
              <a:srgbClr val="13396C"/>
            </a:solidFill>
            <a:ln w="12700">
              <a:solidFill>
                <a:schemeClr val="bg1"/>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7460" rIns="99324" bIns="77460" numCol="1" spcCol="1270" anchor="ctr" anchorCtr="0">
              <a:noAutofit/>
            </a:bodyPr>
            <a:lstStyle/>
            <a:p>
              <a:pPr marL="0" lvl="0" indent="0" algn="ctr" defTabSz="711200">
                <a:lnSpc>
                  <a:spcPct val="90000"/>
                </a:lnSpc>
                <a:spcBef>
                  <a:spcPct val="0"/>
                </a:spcBef>
                <a:spcAft>
                  <a:spcPct val="35000"/>
                </a:spcAft>
                <a:buNone/>
              </a:pPr>
              <a:endParaRPr lang="zh-CN" altLang="en-US" sz="1600" kern="1200" dirty="0">
                <a:ea typeface="微软雅黑" panose="020B0503020204020204" pitchFamily="34" charset="-122"/>
              </a:endParaRPr>
            </a:p>
          </p:txBody>
        </p:sp>
        <p:sp>
          <p:nvSpPr>
            <p:cNvPr id="14" name="任意多边形: 形状 13">
              <a:extLst>
                <a:ext uri="{FF2B5EF4-FFF2-40B4-BE49-F238E27FC236}">
                  <a16:creationId xmlns="" xmlns:a16="http://schemas.microsoft.com/office/drawing/2014/main" id="{6EE28A06-D3F8-464B-A1E7-918DE770B783}"/>
                </a:ext>
              </a:extLst>
            </p:cNvPr>
            <p:cNvSpPr/>
            <p:nvPr/>
          </p:nvSpPr>
          <p:spPr>
            <a:xfrm>
              <a:off x="4242472" y="3382029"/>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rgbClr val="13396C"/>
            </a:solidFill>
            <a:ln w="1270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zh-CN" altLang="en-US" sz="10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000" kern="1200" dirty="0">
                <a:latin typeface="微软雅黑" panose="020B0503020204020204" pitchFamily="34" charset="-122"/>
                <a:ea typeface="微软雅黑" panose="020B0503020204020204" pitchFamily="34" charset="-122"/>
              </a:endParaRPr>
            </a:p>
          </p:txBody>
        </p:sp>
        <p:sp>
          <p:nvSpPr>
            <p:cNvPr id="15" name="任意多边形: 形状 14">
              <a:extLst>
                <a:ext uri="{FF2B5EF4-FFF2-40B4-BE49-F238E27FC236}">
                  <a16:creationId xmlns="" xmlns:a16="http://schemas.microsoft.com/office/drawing/2014/main" id="{5A8C649B-AE5D-4FCB-9EF1-8DD06BD7BD52}"/>
                </a:ext>
              </a:extLst>
            </p:cNvPr>
            <p:cNvSpPr/>
            <p:nvPr/>
          </p:nvSpPr>
          <p:spPr>
            <a:xfrm>
              <a:off x="5960345" y="3656889"/>
              <a:ext cx="331081" cy="387302"/>
            </a:xfrm>
            <a:custGeom>
              <a:avLst/>
              <a:gdLst>
                <a:gd name="connsiteX0" fmla="*/ 0 w 331081"/>
                <a:gd name="connsiteY0" fmla="*/ 77460 h 387302"/>
                <a:gd name="connsiteX1" fmla="*/ 165541 w 331081"/>
                <a:gd name="connsiteY1" fmla="*/ 77460 h 387302"/>
                <a:gd name="connsiteX2" fmla="*/ 165541 w 331081"/>
                <a:gd name="connsiteY2" fmla="*/ 0 h 387302"/>
                <a:gd name="connsiteX3" fmla="*/ 331081 w 331081"/>
                <a:gd name="connsiteY3" fmla="*/ 193651 h 387302"/>
                <a:gd name="connsiteX4" fmla="*/ 165541 w 331081"/>
                <a:gd name="connsiteY4" fmla="*/ 387302 h 387302"/>
                <a:gd name="connsiteX5" fmla="*/ 165541 w 331081"/>
                <a:gd name="connsiteY5" fmla="*/ 309842 h 387302"/>
                <a:gd name="connsiteX6" fmla="*/ 0 w 331081"/>
                <a:gd name="connsiteY6" fmla="*/ 309842 h 387302"/>
                <a:gd name="connsiteX7" fmla="*/ 0 w 331081"/>
                <a:gd name="connsiteY7" fmla="*/ 77460 h 3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81" h="387302">
                  <a:moveTo>
                    <a:pt x="0" y="77460"/>
                  </a:moveTo>
                  <a:lnTo>
                    <a:pt x="165541" y="77460"/>
                  </a:lnTo>
                  <a:lnTo>
                    <a:pt x="165541" y="0"/>
                  </a:lnTo>
                  <a:lnTo>
                    <a:pt x="331081" y="193651"/>
                  </a:lnTo>
                  <a:lnTo>
                    <a:pt x="165541" y="387302"/>
                  </a:lnTo>
                  <a:lnTo>
                    <a:pt x="165541" y="309842"/>
                  </a:lnTo>
                  <a:lnTo>
                    <a:pt x="0" y="309842"/>
                  </a:lnTo>
                  <a:lnTo>
                    <a:pt x="0" y="77460"/>
                  </a:lnTo>
                  <a:close/>
                </a:path>
              </a:pathLst>
            </a:custGeom>
            <a:solidFill>
              <a:srgbClr val="13396C"/>
            </a:solidFill>
            <a:ln w="12700">
              <a:solidFill>
                <a:schemeClr val="bg1"/>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7460" rIns="99324" bIns="77460" numCol="1" spcCol="1270" anchor="ctr" anchorCtr="0">
              <a:noAutofit/>
            </a:bodyPr>
            <a:lstStyle/>
            <a:p>
              <a:pPr marL="0" lvl="0" indent="0" algn="ctr" defTabSz="711200">
                <a:lnSpc>
                  <a:spcPct val="90000"/>
                </a:lnSpc>
                <a:spcBef>
                  <a:spcPct val="0"/>
                </a:spcBef>
                <a:spcAft>
                  <a:spcPct val="35000"/>
                </a:spcAft>
                <a:buNone/>
              </a:pPr>
              <a:endParaRPr lang="zh-CN" altLang="en-US" sz="1600" kern="1200" dirty="0">
                <a:ea typeface="微软雅黑" panose="020B0503020204020204" pitchFamily="34" charset="-122"/>
              </a:endParaRPr>
            </a:p>
          </p:txBody>
        </p:sp>
        <p:sp>
          <p:nvSpPr>
            <p:cNvPr id="16" name="任意多边形: 形状 15">
              <a:extLst>
                <a:ext uri="{FF2B5EF4-FFF2-40B4-BE49-F238E27FC236}">
                  <a16:creationId xmlns="" xmlns:a16="http://schemas.microsoft.com/office/drawing/2014/main" id="{9311D51D-0110-47AA-903F-9D1AF758FC82}"/>
                </a:ext>
              </a:extLst>
            </p:cNvPr>
            <p:cNvSpPr/>
            <p:nvPr/>
          </p:nvSpPr>
          <p:spPr>
            <a:xfrm>
              <a:off x="6428856" y="3382029"/>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rgbClr val="13396C"/>
            </a:solidFill>
            <a:ln w="1270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100" kern="1200" dirty="0">
                <a:ea typeface="微软雅黑" panose="020B0503020204020204" pitchFamily="34" charset="-122"/>
              </a:endParaRPr>
            </a:p>
          </p:txBody>
        </p:sp>
        <p:sp>
          <p:nvSpPr>
            <p:cNvPr id="17" name="任意多边形: 形状 16">
              <a:extLst>
                <a:ext uri="{FF2B5EF4-FFF2-40B4-BE49-F238E27FC236}">
                  <a16:creationId xmlns="" xmlns:a16="http://schemas.microsoft.com/office/drawing/2014/main" id="{1B22AA59-4093-41C2-BCFA-793339701696}"/>
                </a:ext>
              </a:extLst>
            </p:cNvPr>
            <p:cNvSpPr/>
            <p:nvPr/>
          </p:nvSpPr>
          <p:spPr>
            <a:xfrm>
              <a:off x="8146730" y="3656889"/>
              <a:ext cx="331081" cy="387302"/>
            </a:xfrm>
            <a:custGeom>
              <a:avLst/>
              <a:gdLst>
                <a:gd name="connsiteX0" fmla="*/ 0 w 331081"/>
                <a:gd name="connsiteY0" fmla="*/ 77460 h 387302"/>
                <a:gd name="connsiteX1" fmla="*/ 165541 w 331081"/>
                <a:gd name="connsiteY1" fmla="*/ 77460 h 387302"/>
                <a:gd name="connsiteX2" fmla="*/ 165541 w 331081"/>
                <a:gd name="connsiteY2" fmla="*/ 0 h 387302"/>
                <a:gd name="connsiteX3" fmla="*/ 331081 w 331081"/>
                <a:gd name="connsiteY3" fmla="*/ 193651 h 387302"/>
                <a:gd name="connsiteX4" fmla="*/ 165541 w 331081"/>
                <a:gd name="connsiteY4" fmla="*/ 387302 h 387302"/>
                <a:gd name="connsiteX5" fmla="*/ 165541 w 331081"/>
                <a:gd name="connsiteY5" fmla="*/ 309842 h 387302"/>
                <a:gd name="connsiteX6" fmla="*/ 0 w 331081"/>
                <a:gd name="connsiteY6" fmla="*/ 309842 h 387302"/>
                <a:gd name="connsiteX7" fmla="*/ 0 w 331081"/>
                <a:gd name="connsiteY7" fmla="*/ 77460 h 3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81" h="387302">
                  <a:moveTo>
                    <a:pt x="0" y="77460"/>
                  </a:moveTo>
                  <a:lnTo>
                    <a:pt x="165541" y="77460"/>
                  </a:lnTo>
                  <a:lnTo>
                    <a:pt x="165541" y="0"/>
                  </a:lnTo>
                  <a:lnTo>
                    <a:pt x="331081" y="193651"/>
                  </a:lnTo>
                  <a:lnTo>
                    <a:pt x="165541" y="387302"/>
                  </a:lnTo>
                  <a:lnTo>
                    <a:pt x="165541" y="309842"/>
                  </a:lnTo>
                  <a:lnTo>
                    <a:pt x="0" y="309842"/>
                  </a:lnTo>
                  <a:lnTo>
                    <a:pt x="0" y="77460"/>
                  </a:lnTo>
                  <a:close/>
                </a:path>
              </a:pathLst>
            </a:custGeom>
            <a:solidFill>
              <a:srgbClr val="13396C"/>
            </a:solidFill>
            <a:ln w="12700">
              <a:solidFill>
                <a:schemeClr val="bg1"/>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7460" rIns="99324" bIns="77460" numCol="1" spcCol="1270" anchor="ctr" anchorCtr="0">
              <a:noAutofit/>
            </a:bodyPr>
            <a:lstStyle/>
            <a:p>
              <a:pPr marL="0" lvl="0" indent="0" algn="ctr" defTabSz="711200">
                <a:lnSpc>
                  <a:spcPct val="90000"/>
                </a:lnSpc>
                <a:spcBef>
                  <a:spcPct val="0"/>
                </a:spcBef>
                <a:spcAft>
                  <a:spcPct val="35000"/>
                </a:spcAft>
                <a:buNone/>
              </a:pPr>
              <a:endParaRPr lang="zh-CN" altLang="en-US" sz="1600" kern="1200" dirty="0">
                <a:ea typeface="微软雅黑" panose="020B0503020204020204" pitchFamily="34" charset="-122"/>
              </a:endParaRPr>
            </a:p>
          </p:txBody>
        </p:sp>
        <p:sp>
          <p:nvSpPr>
            <p:cNvPr id="18" name="任意多边形: 形状 17">
              <a:extLst>
                <a:ext uri="{FF2B5EF4-FFF2-40B4-BE49-F238E27FC236}">
                  <a16:creationId xmlns="" xmlns:a16="http://schemas.microsoft.com/office/drawing/2014/main" id="{CBA88205-4CEB-49C6-973F-7988402F787F}"/>
                </a:ext>
              </a:extLst>
            </p:cNvPr>
            <p:cNvSpPr/>
            <p:nvPr/>
          </p:nvSpPr>
          <p:spPr>
            <a:xfrm>
              <a:off x="8615240" y="3382029"/>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rgbClr val="13396C"/>
            </a:solidFill>
            <a:ln w="1270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zh-CN" altLang="en-US" sz="10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000" kern="1200" dirty="0">
                <a:ea typeface="微软雅黑" panose="020B0503020204020204" pitchFamily="34" charset="-122"/>
              </a:endParaRPr>
            </a:p>
          </p:txBody>
        </p:sp>
      </p:grpSp>
      <p:grpSp>
        <p:nvGrpSpPr>
          <p:cNvPr id="29" name="组合 28">
            <a:extLst>
              <a:ext uri="{FF2B5EF4-FFF2-40B4-BE49-F238E27FC236}">
                <a16:creationId xmlns="" xmlns:a16="http://schemas.microsoft.com/office/drawing/2014/main" id="{0009C958-8293-490B-89AA-66A8953A9C29}"/>
              </a:ext>
            </a:extLst>
          </p:cNvPr>
          <p:cNvGrpSpPr/>
          <p:nvPr/>
        </p:nvGrpSpPr>
        <p:grpSpPr>
          <a:xfrm>
            <a:off x="2055520" y="4573477"/>
            <a:ext cx="8120856" cy="937021"/>
            <a:chOff x="2055520" y="4573477"/>
            <a:chExt cx="8120856" cy="937021"/>
          </a:xfrm>
        </p:grpSpPr>
        <p:sp>
          <p:nvSpPr>
            <p:cNvPr id="20" name="任意多边形: 形状 19">
              <a:extLst>
                <a:ext uri="{FF2B5EF4-FFF2-40B4-BE49-F238E27FC236}">
                  <a16:creationId xmlns="" xmlns:a16="http://schemas.microsoft.com/office/drawing/2014/main" id="{98CCC68E-CC41-47B1-A4B2-7D072542E718}"/>
                </a:ext>
              </a:extLst>
            </p:cNvPr>
            <p:cNvSpPr/>
            <p:nvPr/>
          </p:nvSpPr>
          <p:spPr>
            <a:xfrm>
              <a:off x="2055520" y="4573477"/>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chemeClr val="bg1"/>
            </a:solidFill>
            <a:ln w="12700">
              <a:solidFill>
                <a:srgbClr val="13396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altLang="zh-CN" sz="1100" kern="1200" dirty="0">
                  <a:solidFill>
                    <a:schemeClr val="tx1">
                      <a:lumMod val="85000"/>
                      <a:lumOff val="15000"/>
                    </a:schemeClr>
                  </a:solidFill>
                  <a:latin typeface="微软雅黑" panose="020B0503020204020204" pitchFamily="34" charset="-122"/>
                  <a:ea typeface="微软雅黑" panose="020B0503020204020204" pitchFamily="34" charset="-122"/>
                </a:rPr>
                <a:t>Add a content</a:t>
              </a:r>
              <a:endParaRPr lang="zh-CN" altLang="en-US" sz="1100" kern="1200" dirty="0">
                <a:solidFill>
                  <a:schemeClr val="tx1">
                    <a:lumMod val="85000"/>
                    <a:lumOff val="15000"/>
                  </a:schemeClr>
                </a:solidFill>
                <a:ea typeface="微软雅黑" panose="020B0503020204020204" pitchFamily="34" charset="-122"/>
              </a:endParaRPr>
            </a:p>
          </p:txBody>
        </p:sp>
        <p:sp>
          <p:nvSpPr>
            <p:cNvPr id="21" name="任意多边形: 形状 20">
              <a:extLst>
                <a:ext uri="{FF2B5EF4-FFF2-40B4-BE49-F238E27FC236}">
                  <a16:creationId xmlns="" xmlns:a16="http://schemas.microsoft.com/office/drawing/2014/main" id="{C9C74E91-3587-4BFC-BBCD-7A22DF623C19}"/>
                </a:ext>
              </a:extLst>
            </p:cNvPr>
            <p:cNvSpPr/>
            <p:nvPr/>
          </p:nvSpPr>
          <p:spPr>
            <a:xfrm>
              <a:off x="3773394" y="4848337"/>
              <a:ext cx="331081" cy="387302"/>
            </a:xfrm>
            <a:custGeom>
              <a:avLst/>
              <a:gdLst>
                <a:gd name="connsiteX0" fmla="*/ 0 w 331081"/>
                <a:gd name="connsiteY0" fmla="*/ 77460 h 387302"/>
                <a:gd name="connsiteX1" fmla="*/ 165541 w 331081"/>
                <a:gd name="connsiteY1" fmla="*/ 77460 h 387302"/>
                <a:gd name="connsiteX2" fmla="*/ 165541 w 331081"/>
                <a:gd name="connsiteY2" fmla="*/ 0 h 387302"/>
                <a:gd name="connsiteX3" fmla="*/ 331081 w 331081"/>
                <a:gd name="connsiteY3" fmla="*/ 193651 h 387302"/>
                <a:gd name="connsiteX4" fmla="*/ 165541 w 331081"/>
                <a:gd name="connsiteY4" fmla="*/ 387302 h 387302"/>
                <a:gd name="connsiteX5" fmla="*/ 165541 w 331081"/>
                <a:gd name="connsiteY5" fmla="*/ 309842 h 387302"/>
                <a:gd name="connsiteX6" fmla="*/ 0 w 331081"/>
                <a:gd name="connsiteY6" fmla="*/ 309842 h 387302"/>
                <a:gd name="connsiteX7" fmla="*/ 0 w 331081"/>
                <a:gd name="connsiteY7" fmla="*/ 77460 h 3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81" h="387302">
                  <a:moveTo>
                    <a:pt x="0" y="77460"/>
                  </a:moveTo>
                  <a:lnTo>
                    <a:pt x="165541" y="77460"/>
                  </a:lnTo>
                  <a:lnTo>
                    <a:pt x="165541" y="0"/>
                  </a:lnTo>
                  <a:lnTo>
                    <a:pt x="331081" y="193651"/>
                  </a:lnTo>
                  <a:lnTo>
                    <a:pt x="165541" y="387302"/>
                  </a:lnTo>
                  <a:lnTo>
                    <a:pt x="165541" y="309842"/>
                  </a:lnTo>
                  <a:lnTo>
                    <a:pt x="0" y="309842"/>
                  </a:lnTo>
                  <a:lnTo>
                    <a:pt x="0" y="77460"/>
                  </a:lnTo>
                  <a:close/>
                </a:path>
              </a:pathLst>
            </a:custGeom>
            <a:solidFill>
              <a:schemeClr val="bg1"/>
            </a:solidFill>
            <a:ln w="12700">
              <a:solidFill>
                <a:srgbClr val="13396C"/>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7460" rIns="99324" bIns="77460" numCol="1" spcCol="1270" anchor="ctr" anchorCtr="0">
              <a:noAutofit/>
            </a:bodyPr>
            <a:lstStyle/>
            <a:p>
              <a:pPr marL="0" lvl="0" indent="0" algn="ctr" defTabSz="711200">
                <a:lnSpc>
                  <a:spcPct val="90000"/>
                </a:lnSpc>
                <a:spcBef>
                  <a:spcPct val="0"/>
                </a:spcBef>
                <a:spcAft>
                  <a:spcPct val="35000"/>
                </a:spcAft>
                <a:buNone/>
              </a:pPr>
              <a:endParaRPr lang="zh-CN" altLang="en-US" sz="1600" kern="1200" dirty="0">
                <a:solidFill>
                  <a:srgbClr val="C20F2A"/>
                </a:solidFill>
                <a:ea typeface="微软雅黑" panose="020B0503020204020204" pitchFamily="34" charset="-122"/>
              </a:endParaRPr>
            </a:p>
          </p:txBody>
        </p:sp>
        <p:sp>
          <p:nvSpPr>
            <p:cNvPr id="22" name="任意多边形: 形状 21">
              <a:extLst>
                <a:ext uri="{FF2B5EF4-FFF2-40B4-BE49-F238E27FC236}">
                  <a16:creationId xmlns="" xmlns:a16="http://schemas.microsoft.com/office/drawing/2014/main" id="{39111A56-CF38-4161-8874-64347CE372CE}"/>
                </a:ext>
              </a:extLst>
            </p:cNvPr>
            <p:cNvSpPr/>
            <p:nvPr/>
          </p:nvSpPr>
          <p:spPr>
            <a:xfrm>
              <a:off x="4241905" y="4573477"/>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chemeClr val="bg1"/>
            </a:solidFill>
            <a:ln w="12700">
              <a:solidFill>
                <a:srgbClr val="13396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altLang="zh-CN" sz="1000" kern="1200" dirty="0">
                  <a:solidFill>
                    <a:schemeClr val="tx1">
                      <a:lumMod val="85000"/>
                      <a:lumOff val="15000"/>
                    </a:schemeClr>
                  </a:solidFill>
                  <a:latin typeface="微软雅黑" panose="020B0503020204020204" pitchFamily="34" charset="-122"/>
                  <a:ea typeface="微软雅黑" panose="020B0503020204020204" pitchFamily="34" charset="-122"/>
                </a:rPr>
                <a:t>Add a content</a:t>
              </a:r>
              <a:endParaRPr lang="zh-CN" altLang="en-US" sz="1000" kern="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任意多边形: 形状 22">
              <a:extLst>
                <a:ext uri="{FF2B5EF4-FFF2-40B4-BE49-F238E27FC236}">
                  <a16:creationId xmlns="" xmlns:a16="http://schemas.microsoft.com/office/drawing/2014/main" id="{1DAEA56D-CE87-4842-AD72-24AA6ED22A4F}"/>
                </a:ext>
              </a:extLst>
            </p:cNvPr>
            <p:cNvSpPr/>
            <p:nvPr/>
          </p:nvSpPr>
          <p:spPr>
            <a:xfrm>
              <a:off x="5959778" y="4848337"/>
              <a:ext cx="331081" cy="387302"/>
            </a:xfrm>
            <a:custGeom>
              <a:avLst/>
              <a:gdLst>
                <a:gd name="connsiteX0" fmla="*/ 0 w 331081"/>
                <a:gd name="connsiteY0" fmla="*/ 77460 h 387302"/>
                <a:gd name="connsiteX1" fmla="*/ 165541 w 331081"/>
                <a:gd name="connsiteY1" fmla="*/ 77460 h 387302"/>
                <a:gd name="connsiteX2" fmla="*/ 165541 w 331081"/>
                <a:gd name="connsiteY2" fmla="*/ 0 h 387302"/>
                <a:gd name="connsiteX3" fmla="*/ 331081 w 331081"/>
                <a:gd name="connsiteY3" fmla="*/ 193651 h 387302"/>
                <a:gd name="connsiteX4" fmla="*/ 165541 w 331081"/>
                <a:gd name="connsiteY4" fmla="*/ 387302 h 387302"/>
                <a:gd name="connsiteX5" fmla="*/ 165541 w 331081"/>
                <a:gd name="connsiteY5" fmla="*/ 309842 h 387302"/>
                <a:gd name="connsiteX6" fmla="*/ 0 w 331081"/>
                <a:gd name="connsiteY6" fmla="*/ 309842 h 387302"/>
                <a:gd name="connsiteX7" fmla="*/ 0 w 331081"/>
                <a:gd name="connsiteY7" fmla="*/ 77460 h 3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81" h="387302">
                  <a:moveTo>
                    <a:pt x="0" y="77460"/>
                  </a:moveTo>
                  <a:lnTo>
                    <a:pt x="165541" y="77460"/>
                  </a:lnTo>
                  <a:lnTo>
                    <a:pt x="165541" y="0"/>
                  </a:lnTo>
                  <a:lnTo>
                    <a:pt x="331081" y="193651"/>
                  </a:lnTo>
                  <a:lnTo>
                    <a:pt x="165541" y="387302"/>
                  </a:lnTo>
                  <a:lnTo>
                    <a:pt x="165541" y="309842"/>
                  </a:lnTo>
                  <a:lnTo>
                    <a:pt x="0" y="309842"/>
                  </a:lnTo>
                  <a:lnTo>
                    <a:pt x="0" y="77460"/>
                  </a:lnTo>
                  <a:close/>
                </a:path>
              </a:pathLst>
            </a:custGeom>
            <a:solidFill>
              <a:schemeClr val="bg1"/>
            </a:solidFill>
            <a:ln w="12700">
              <a:solidFill>
                <a:srgbClr val="13396C"/>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7460" rIns="99324" bIns="77460" numCol="1" spcCol="1270" anchor="ctr" anchorCtr="0">
              <a:noAutofit/>
            </a:bodyPr>
            <a:lstStyle/>
            <a:p>
              <a:pPr marL="0" lvl="0" indent="0" algn="ctr" defTabSz="711200">
                <a:lnSpc>
                  <a:spcPct val="90000"/>
                </a:lnSpc>
                <a:spcBef>
                  <a:spcPct val="0"/>
                </a:spcBef>
                <a:spcAft>
                  <a:spcPct val="35000"/>
                </a:spcAft>
                <a:buNone/>
              </a:pPr>
              <a:endParaRPr lang="zh-CN" altLang="en-US" sz="1600" kern="1200" dirty="0">
                <a:solidFill>
                  <a:srgbClr val="C20F2A"/>
                </a:solidFill>
                <a:ea typeface="微软雅黑" panose="020B0503020204020204" pitchFamily="34" charset="-122"/>
              </a:endParaRPr>
            </a:p>
          </p:txBody>
        </p:sp>
        <p:sp>
          <p:nvSpPr>
            <p:cNvPr id="24" name="任意多边形: 形状 23">
              <a:extLst>
                <a:ext uri="{FF2B5EF4-FFF2-40B4-BE49-F238E27FC236}">
                  <a16:creationId xmlns="" xmlns:a16="http://schemas.microsoft.com/office/drawing/2014/main" id="{7CC492E7-3AE9-4C65-B557-12781747966B}"/>
                </a:ext>
              </a:extLst>
            </p:cNvPr>
            <p:cNvSpPr/>
            <p:nvPr/>
          </p:nvSpPr>
          <p:spPr>
            <a:xfrm>
              <a:off x="6428289" y="4573477"/>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chemeClr val="bg1"/>
            </a:solidFill>
            <a:ln w="12700">
              <a:solidFill>
                <a:srgbClr val="13396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altLang="zh-CN" sz="1100" kern="1200" dirty="0">
                  <a:solidFill>
                    <a:schemeClr val="tx1">
                      <a:lumMod val="85000"/>
                      <a:lumOff val="15000"/>
                    </a:schemeClr>
                  </a:solidFill>
                  <a:latin typeface="微软雅黑" panose="020B0503020204020204" pitchFamily="34" charset="-122"/>
                  <a:ea typeface="微软雅黑" panose="020B0503020204020204" pitchFamily="34" charset="-122"/>
                </a:rPr>
                <a:t>Add a content</a:t>
              </a:r>
              <a:endParaRPr lang="zh-CN" altLang="en-US" sz="1100" kern="1200" dirty="0">
                <a:solidFill>
                  <a:schemeClr val="tx1">
                    <a:lumMod val="85000"/>
                    <a:lumOff val="15000"/>
                  </a:schemeClr>
                </a:solidFill>
                <a:ea typeface="微软雅黑" panose="020B0503020204020204" pitchFamily="34" charset="-122"/>
              </a:endParaRPr>
            </a:p>
          </p:txBody>
        </p:sp>
        <p:sp>
          <p:nvSpPr>
            <p:cNvPr id="25" name="任意多边形: 形状 24">
              <a:extLst>
                <a:ext uri="{FF2B5EF4-FFF2-40B4-BE49-F238E27FC236}">
                  <a16:creationId xmlns="" xmlns:a16="http://schemas.microsoft.com/office/drawing/2014/main" id="{126EAE73-941D-40DC-A0A8-2111842D7C5C}"/>
                </a:ext>
              </a:extLst>
            </p:cNvPr>
            <p:cNvSpPr/>
            <p:nvPr/>
          </p:nvSpPr>
          <p:spPr>
            <a:xfrm>
              <a:off x="8146163" y="4848337"/>
              <a:ext cx="331081" cy="387302"/>
            </a:xfrm>
            <a:custGeom>
              <a:avLst/>
              <a:gdLst>
                <a:gd name="connsiteX0" fmla="*/ 0 w 331081"/>
                <a:gd name="connsiteY0" fmla="*/ 77460 h 387302"/>
                <a:gd name="connsiteX1" fmla="*/ 165541 w 331081"/>
                <a:gd name="connsiteY1" fmla="*/ 77460 h 387302"/>
                <a:gd name="connsiteX2" fmla="*/ 165541 w 331081"/>
                <a:gd name="connsiteY2" fmla="*/ 0 h 387302"/>
                <a:gd name="connsiteX3" fmla="*/ 331081 w 331081"/>
                <a:gd name="connsiteY3" fmla="*/ 193651 h 387302"/>
                <a:gd name="connsiteX4" fmla="*/ 165541 w 331081"/>
                <a:gd name="connsiteY4" fmla="*/ 387302 h 387302"/>
                <a:gd name="connsiteX5" fmla="*/ 165541 w 331081"/>
                <a:gd name="connsiteY5" fmla="*/ 309842 h 387302"/>
                <a:gd name="connsiteX6" fmla="*/ 0 w 331081"/>
                <a:gd name="connsiteY6" fmla="*/ 309842 h 387302"/>
                <a:gd name="connsiteX7" fmla="*/ 0 w 331081"/>
                <a:gd name="connsiteY7" fmla="*/ 77460 h 387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081" h="387302">
                  <a:moveTo>
                    <a:pt x="0" y="77460"/>
                  </a:moveTo>
                  <a:lnTo>
                    <a:pt x="165541" y="77460"/>
                  </a:lnTo>
                  <a:lnTo>
                    <a:pt x="165541" y="0"/>
                  </a:lnTo>
                  <a:lnTo>
                    <a:pt x="331081" y="193651"/>
                  </a:lnTo>
                  <a:lnTo>
                    <a:pt x="165541" y="387302"/>
                  </a:lnTo>
                  <a:lnTo>
                    <a:pt x="165541" y="309842"/>
                  </a:lnTo>
                  <a:lnTo>
                    <a:pt x="0" y="309842"/>
                  </a:lnTo>
                  <a:lnTo>
                    <a:pt x="0" y="77460"/>
                  </a:lnTo>
                  <a:close/>
                </a:path>
              </a:pathLst>
            </a:custGeom>
            <a:solidFill>
              <a:schemeClr val="bg1"/>
            </a:solidFill>
            <a:ln w="12700">
              <a:solidFill>
                <a:srgbClr val="13396C"/>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7460" rIns="99324" bIns="77460" numCol="1" spcCol="1270" anchor="ctr" anchorCtr="0">
              <a:noAutofit/>
            </a:bodyPr>
            <a:lstStyle/>
            <a:p>
              <a:pPr marL="0" lvl="0" indent="0" algn="ctr" defTabSz="711200">
                <a:lnSpc>
                  <a:spcPct val="90000"/>
                </a:lnSpc>
                <a:spcBef>
                  <a:spcPct val="0"/>
                </a:spcBef>
                <a:spcAft>
                  <a:spcPct val="35000"/>
                </a:spcAft>
                <a:buNone/>
              </a:pPr>
              <a:endParaRPr lang="zh-CN" altLang="en-US" sz="1600" kern="1200" dirty="0">
                <a:solidFill>
                  <a:srgbClr val="C20F2A"/>
                </a:solidFill>
                <a:ea typeface="微软雅黑" panose="020B0503020204020204" pitchFamily="34" charset="-122"/>
              </a:endParaRPr>
            </a:p>
          </p:txBody>
        </p:sp>
        <p:sp>
          <p:nvSpPr>
            <p:cNvPr id="26" name="任意多边形: 形状 25">
              <a:extLst>
                <a:ext uri="{FF2B5EF4-FFF2-40B4-BE49-F238E27FC236}">
                  <a16:creationId xmlns="" xmlns:a16="http://schemas.microsoft.com/office/drawing/2014/main" id="{4DF24FDD-A74C-498E-A6E9-0EF494C097D8}"/>
                </a:ext>
              </a:extLst>
            </p:cNvPr>
            <p:cNvSpPr/>
            <p:nvPr/>
          </p:nvSpPr>
          <p:spPr>
            <a:xfrm>
              <a:off x="8614673" y="4573477"/>
              <a:ext cx="1561703" cy="937021"/>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10000"/>
                  </a:lnTo>
                  <a:lnTo>
                    <a:pt x="0" y="0"/>
                  </a:lnTo>
                  <a:close/>
                </a:path>
              </a:pathLst>
            </a:custGeom>
            <a:solidFill>
              <a:schemeClr val="bg1"/>
            </a:solidFill>
            <a:ln w="12700">
              <a:solidFill>
                <a:srgbClr val="13396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altLang="zh-CN" sz="1000" kern="1200" dirty="0">
                  <a:solidFill>
                    <a:schemeClr val="tx1">
                      <a:lumMod val="85000"/>
                      <a:lumOff val="15000"/>
                    </a:schemeClr>
                  </a:solidFill>
                  <a:latin typeface="微软雅黑" panose="020B0503020204020204" pitchFamily="34" charset="-122"/>
                  <a:ea typeface="微软雅黑" panose="020B0503020204020204" pitchFamily="34" charset="-122"/>
                </a:rPr>
                <a:t>Add a content</a:t>
              </a:r>
              <a:endParaRPr lang="zh-CN" altLang="en-US" sz="1000" kern="1200" dirty="0">
                <a:solidFill>
                  <a:schemeClr val="tx1">
                    <a:lumMod val="85000"/>
                    <a:lumOff val="15000"/>
                  </a:schemeClr>
                </a:solidFill>
                <a:ea typeface="微软雅黑" panose="020B0503020204020204" pitchFamily="34" charset="-122"/>
              </a:endParaRPr>
            </a:p>
          </p:txBody>
        </p:sp>
      </p:grpSp>
    </p:spTree>
    <p:extLst>
      <p:ext uri="{BB962C8B-B14F-4D97-AF65-F5344CB8AC3E}">
        <p14:creationId xmlns:p14="http://schemas.microsoft.com/office/powerpoint/2010/main" val="27113633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1000"/>
                                        <p:tgtEl>
                                          <p:spTgt spid="28"/>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09" y="3771286"/>
            <a:ext cx="12187592" cy="285750"/>
            <a:chOff x="0" y="3771286"/>
            <a:chExt cx="12192000" cy="285750"/>
          </a:xfrm>
        </p:grpSpPr>
        <p:cxnSp>
          <p:nvCxnSpPr>
            <p:cNvPr id="24" name="直接连接符 23"/>
            <p:cNvCxnSpPr/>
            <p:nvPr/>
          </p:nvCxnSpPr>
          <p:spPr>
            <a:xfrm>
              <a:off x="0" y="3914161"/>
              <a:ext cx="12192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1157987" y="3771286"/>
              <a:ext cx="285750" cy="28575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sp>
          <p:nvSpPr>
            <p:cNvPr id="26" name="椭圆 25"/>
            <p:cNvSpPr/>
            <p:nvPr/>
          </p:nvSpPr>
          <p:spPr>
            <a:xfrm>
              <a:off x="3817783" y="3771286"/>
              <a:ext cx="285750" cy="28575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sp>
          <p:nvSpPr>
            <p:cNvPr id="27" name="椭圆 26"/>
            <p:cNvSpPr/>
            <p:nvPr/>
          </p:nvSpPr>
          <p:spPr>
            <a:xfrm>
              <a:off x="6477579" y="3771286"/>
              <a:ext cx="285750" cy="28575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sp>
          <p:nvSpPr>
            <p:cNvPr id="28" name="椭圆 27"/>
            <p:cNvSpPr/>
            <p:nvPr/>
          </p:nvSpPr>
          <p:spPr>
            <a:xfrm>
              <a:off x="9137375" y="3771286"/>
              <a:ext cx="285750" cy="28575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grpSp>
      <p:grpSp>
        <p:nvGrpSpPr>
          <p:cNvPr id="34" name="组合 33"/>
          <p:cNvGrpSpPr/>
          <p:nvPr/>
        </p:nvGrpSpPr>
        <p:grpSpPr>
          <a:xfrm>
            <a:off x="1111760" y="3143077"/>
            <a:ext cx="395552" cy="586237"/>
            <a:chOff x="976397" y="2745409"/>
            <a:chExt cx="648930" cy="961411"/>
          </a:xfrm>
        </p:grpSpPr>
        <p:sp>
          <p:nvSpPr>
            <p:cNvPr id="32" name="任意多边形 31"/>
            <p:cNvSpPr/>
            <p:nvPr/>
          </p:nvSpPr>
          <p:spPr>
            <a:xfrm>
              <a:off x="976397" y="2745409"/>
              <a:ext cx="648930" cy="961411"/>
            </a:xfrm>
            <a:custGeom>
              <a:avLst/>
              <a:gdLst>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930" h="961411">
                  <a:moveTo>
                    <a:pt x="324464" y="0"/>
                  </a:moveTo>
                  <a:lnTo>
                    <a:pt x="324464" y="0"/>
                  </a:lnTo>
                  <a:lnTo>
                    <a:pt x="324465" y="0"/>
                  </a:lnTo>
                  <a:cubicBezTo>
                    <a:pt x="503662" y="0"/>
                    <a:pt x="648930" y="145268"/>
                    <a:pt x="648930" y="324465"/>
                  </a:cubicBezTo>
                  <a:cubicBezTo>
                    <a:pt x="648930" y="391664"/>
                    <a:pt x="628502" y="454092"/>
                    <a:pt x="593517" y="505877"/>
                  </a:cubicBezTo>
                  <a:lnTo>
                    <a:pt x="583509" y="518006"/>
                  </a:lnTo>
                  <a:cubicBezTo>
                    <a:pt x="497161" y="665808"/>
                    <a:pt x="404462" y="645334"/>
                    <a:pt x="324464" y="961411"/>
                  </a:cubicBezTo>
                  <a:cubicBezTo>
                    <a:pt x="234939" y="642157"/>
                    <a:pt x="151764" y="665802"/>
                    <a:pt x="65414" y="517998"/>
                  </a:cubicBezTo>
                  <a:lnTo>
                    <a:pt x="55414" y="505877"/>
                  </a:lnTo>
                  <a:cubicBezTo>
                    <a:pt x="20428" y="454092"/>
                    <a:pt x="0" y="391664"/>
                    <a:pt x="0" y="324465"/>
                  </a:cubicBezTo>
                  <a:cubicBezTo>
                    <a:pt x="0" y="167668"/>
                    <a:pt x="111221" y="36847"/>
                    <a:pt x="259074" y="6592"/>
                  </a:cubicBezTo>
                  <a:lnTo>
                    <a:pt x="324464" y="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sp>
          <p:nvSpPr>
            <p:cNvPr id="33" name="椭圆 32"/>
            <p:cNvSpPr/>
            <p:nvPr/>
          </p:nvSpPr>
          <p:spPr>
            <a:xfrm>
              <a:off x="1108931" y="2887976"/>
              <a:ext cx="383862" cy="3838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grpSp>
      <p:grpSp>
        <p:nvGrpSpPr>
          <p:cNvPr id="35" name="组合 34"/>
          <p:cNvGrpSpPr/>
          <p:nvPr/>
        </p:nvGrpSpPr>
        <p:grpSpPr>
          <a:xfrm>
            <a:off x="6422436" y="3143077"/>
            <a:ext cx="395552" cy="586237"/>
            <a:chOff x="976397" y="2745409"/>
            <a:chExt cx="648930" cy="961411"/>
          </a:xfrm>
        </p:grpSpPr>
        <p:sp>
          <p:nvSpPr>
            <p:cNvPr id="36" name="任意多边形 35"/>
            <p:cNvSpPr/>
            <p:nvPr/>
          </p:nvSpPr>
          <p:spPr>
            <a:xfrm>
              <a:off x="976397" y="2745409"/>
              <a:ext cx="648930" cy="961411"/>
            </a:xfrm>
            <a:custGeom>
              <a:avLst/>
              <a:gdLst>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930" h="961411">
                  <a:moveTo>
                    <a:pt x="324464" y="0"/>
                  </a:moveTo>
                  <a:lnTo>
                    <a:pt x="324464" y="0"/>
                  </a:lnTo>
                  <a:lnTo>
                    <a:pt x="324465" y="0"/>
                  </a:lnTo>
                  <a:cubicBezTo>
                    <a:pt x="503662" y="0"/>
                    <a:pt x="648930" y="145268"/>
                    <a:pt x="648930" y="324465"/>
                  </a:cubicBezTo>
                  <a:cubicBezTo>
                    <a:pt x="648930" y="391664"/>
                    <a:pt x="628502" y="454092"/>
                    <a:pt x="593517" y="505877"/>
                  </a:cubicBezTo>
                  <a:lnTo>
                    <a:pt x="583509" y="518006"/>
                  </a:lnTo>
                  <a:cubicBezTo>
                    <a:pt x="497161" y="665808"/>
                    <a:pt x="404462" y="645334"/>
                    <a:pt x="324464" y="961411"/>
                  </a:cubicBezTo>
                  <a:cubicBezTo>
                    <a:pt x="234939" y="642157"/>
                    <a:pt x="151764" y="665802"/>
                    <a:pt x="65414" y="517998"/>
                  </a:cubicBezTo>
                  <a:lnTo>
                    <a:pt x="55414" y="505877"/>
                  </a:lnTo>
                  <a:cubicBezTo>
                    <a:pt x="20428" y="454092"/>
                    <a:pt x="0" y="391664"/>
                    <a:pt x="0" y="324465"/>
                  </a:cubicBezTo>
                  <a:cubicBezTo>
                    <a:pt x="0" y="167668"/>
                    <a:pt x="111221" y="36847"/>
                    <a:pt x="259074" y="6592"/>
                  </a:cubicBezTo>
                  <a:lnTo>
                    <a:pt x="324464"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sp>
          <p:nvSpPr>
            <p:cNvPr id="37" name="椭圆 36"/>
            <p:cNvSpPr/>
            <p:nvPr/>
          </p:nvSpPr>
          <p:spPr>
            <a:xfrm>
              <a:off x="1108931" y="2887976"/>
              <a:ext cx="383862" cy="3838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grpSp>
      <p:grpSp>
        <p:nvGrpSpPr>
          <p:cNvPr id="38" name="组合 37"/>
          <p:cNvGrpSpPr/>
          <p:nvPr/>
        </p:nvGrpSpPr>
        <p:grpSpPr>
          <a:xfrm flipV="1">
            <a:off x="3767689" y="4117420"/>
            <a:ext cx="395552" cy="586237"/>
            <a:chOff x="976397" y="2745409"/>
            <a:chExt cx="648930" cy="961411"/>
          </a:xfrm>
        </p:grpSpPr>
        <p:sp>
          <p:nvSpPr>
            <p:cNvPr id="39" name="任意多边形 38"/>
            <p:cNvSpPr/>
            <p:nvPr/>
          </p:nvSpPr>
          <p:spPr>
            <a:xfrm>
              <a:off x="976397" y="2745409"/>
              <a:ext cx="648930" cy="961411"/>
            </a:xfrm>
            <a:custGeom>
              <a:avLst/>
              <a:gdLst>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930" h="961411">
                  <a:moveTo>
                    <a:pt x="324464" y="0"/>
                  </a:moveTo>
                  <a:lnTo>
                    <a:pt x="324464" y="0"/>
                  </a:lnTo>
                  <a:lnTo>
                    <a:pt x="324465" y="0"/>
                  </a:lnTo>
                  <a:cubicBezTo>
                    <a:pt x="503662" y="0"/>
                    <a:pt x="648930" y="145268"/>
                    <a:pt x="648930" y="324465"/>
                  </a:cubicBezTo>
                  <a:cubicBezTo>
                    <a:pt x="648930" y="391664"/>
                    <a:pt x="628502" y="454092"/>
                    <a:pt x="593517" y="505877"/>
                  </a:cubicBezTo>
                  <a:lnTo>
                    <a:pt x="583509" y="518006"/>
                  </a:lnTo>
                  <a:cubicBezTo>
                    <a:pt x="497161" y="665808"/>
                    <a:pt x="404462" y="645334"/>
                    <a:pt x="324464" y="961411"/>
                  </a:cubicBezTo>
                  <a:cubicBezTo>
                    <a:pt x="234939" y="642157"/>
                    <a:pt x="151764" y="665802"/>
                    <a:pt x="65414" y="517998"/>
                  </a:cubicBezTo>
                  <a:lnTo>
                    <a:pt x="55414" y="505877"/>
                  </a:lnTo>
                  <a:cubicBezTo>
                    <a:pt x="20428" y="454092"/>
                    <a:pt x="0" y="391664"/>
                    <a:pt x="0" y="324465"/>
                  </a:cubicBezTo>
                  <a:cubicBezTo>
                    <a:pt x="0" y="167668"/>
                    <a:pt x="111221" y="36847"/>
                    <a:pt x="259074" y="6592"/>
                  </a:cubicBezTo>
                  <a:lnTo>
                    <a:pt x="324464"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sp>
          <p:nvSpPr>
            <p:cNvPr id="40" name="椭圆 39"/>
            <p:cNvSpPr/>
            <p:nvPr/>
          </p:nvSpPr>
          <p:spPr>
            <a:xfrm>
              <a:off x="1108931" y="2887976"/>
              <a:ext cx="383862" cy="3838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grpSp>
      <p:grpSp>
        <p:nvGrpSpPr>
          <p:cNvPr id="41" name="组合 40"/>
          <p:cNvGrpSpPr/>
          <p:nvPr/>
        </p:nvGrpSpPr>
        <p:grpSpPr>
          <a:xfrm flipV="1">
            <a:off x="9106930" y="4117420"/>
            <a:ext cx="395552" cy="586237"/>
            <a:chOff x="976397" y="2745409"/>
            <a:chExt cx="648930" cy="961411"/>
          </a:xfrm>
        </p:grpSpPr>
        <p:sp>
          <p:nvSpPr>
            <p:cNvPr id="42" name="任意多边形 41"/>
            <p:cNvSpPr/>
            <p:nvPr/>
          </p:nvSpPr>
          <p:spPr>
            <a:xfrm>
              <a:off x="976397" y="2745409"/>
              <a:ext cx="648930" cy="961411"/>
            </a:xfrm>
            <a:custGeom>
              <a:avLst/>
              <a:gdLst>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 name="connsiteX0" fmla="*/ 324464 w 648930"/>
                <a:gd name="connsiteY0" fmla="*/ 0 h 961411"/>
                <a:gd name="connsiteX1" fmla="*/ 324464 w 648930"/>
                <a:gd name="connsiteY1" fmla="*/ 0 h 961411"/>
                <a:gd name="connsiteX2" fmla="*/ 324465 w 648930"/>
                <a:gd name="connsiteY2" fmla="*/ 0 h 961411"/>
                <a:gd name="connsiteX3" fmla="*/ 648930 w 648930"/>
                <a:gd name="connsiteY3" fmla="*/ 324465 h 961411"/>
                <a:gd name="connsiteX4" fmla="*/ 593517 w 648930"/>
                <a:gd name="connsiteY4" fmla="*/ 505877 h 961411"/>
                <a:gd name="connsiteX5" fmla="*/ 583509 w 648930"/>
                <a:gd name="connsiteY5" fmla="*/ 518006 h 961411"/>
                <a:gd name="connsiteX6" fmla="*/ 324464 w 648930"/>
                <a:gd name="connsiteY6" fmla="*/ 961411 h 961411"/>
                <a:gd name="connsiteX7" fmla="*/ 65414 w 648930"/>
                <a:gd name="connsiteY7" fmla="*/ 517998 h 961411"/>
                <a:gd name="connsiteX8" fmla="*/ 55414 w 648930"/>
                <a:gd name="connsiteY8" fmla="*/ 505877 h 961411"/>
                <a:gd name="connsiteX9" fmla="*/ 0 w 648930"/>
                <a:gd name="connsiteY9" fmla="*/ 324465 h 961411"/>
                <a:gd name="connsiteX10" fmla="*/ 259074 w 648930"/>
                <a:gd name="connsiteY10" fmla="*/ 6592 h 961411"/>
                <a:gd name="connsiteX11" fmla="*/ 324464 w 648930"/>
                <a:gd name="connsiteY11" fmla="*/ 0 h 9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930" h="961411">
                  <a:moveTo>
                    <a:pt x="324464" y="0"/>
                  </a:moveTo>
                  <a:lnTo>
                    <a:pt x="324464" y="0"/>
                  </a:lnTo>
                  <a:lnTo>
                    <a:pt x="324465" y="0"/>
                  </a:lnTo>
                  <a:cubicBezTo>
                    <a:pt x="503662" y="0"/>
                    <a:pt x="648930" y="145268"/>
                    <a:pt x="648930" y="324465"/>
                  </a:cubicBezTo>
                  <a:cubicBezTo>
                    <a:pt x="648930" y="391664"/>
                    <a:pt x="628502" y="454092"/>
                    <a:pt x="593517" y="505877"/>
                  </a:cubicBezTo>
                  <a:lnTo>
                    <a:pt x="583509" y="518006"/>
                  </a:lnTo>
                  <a:cubicBezTo>
                    <a:pt x="497161" y="665808"/>
                    <a:pt x="404462" y="645334"/>
                    <a:pt x="324464" y="961411"/>
                  </a:cubicBezTo>
                  <a:cubicBezTo>
                    <a:pt x="234939" y="642157"/>
                    <a:pt x="151764" y="665802"/>
                    <a:pt x="65414" y="517998"/>
                  </a:cubicBezTo>
                  <a:lnTo>
                    <a:pt x="55414" y="505877"/>
                  </a:lnTo>
                  <a:cubicBezTo>
                    <a:pt x="20428" y="454092"/>
                    <a:pt x="0" y="391664"/>
                    <a:pt x="0" y="324465"/>
                  </a:cubicBezTo>
                  <a:cubicBezTo>
                    <a:pt x="0" y="167668"/>
                    <a:pt x="111221" y="36847"/>
                    <a:pt x="259074" y="6592"/>
                  </a:cubicBezTo>
                  <a:lnTo>
                    <a:pt x="324464"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sp>
          <p:nvSpPr>
            <p:cNvPr id="43" name="椭圆 42"/>
            <p:cNvSpPr/>
            <p:nvPr/>
          </p:nvSpPr>
          <p:spPr>
            <a:xfrm>
              <a:off x="1108931" y="2887976"/>
              <a:ext cx="383862" cy="3838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dirty="0">
                <a:solidFill>
                  <a:prstClr val="white"/>
                </a:solidFill>
                <a:ea typeface="微软雅黑" panose="020B0503020204020204" pitchFamily="34" charset="-122"/>
              </a:endParaRPr>
            </a:p>
          </p:txBody>
        </p:sp>
      </p:grpSp>
      <p:grpSp>
        <p:nvGrpSpPr>
          <p:cNvPr id="44" name="组合 43"/>
          <p:cNvGrpSpPr/>
          <p:nvPr/>
        </p:nvGrpSpPr>
        <p:grpSpPr>
          <a:xfrm>
            <a:off x="1578577" y="1894219"/>
            <a:ext cx="2268293" cy="1989752"/>
            <a:chOff x="2762327" y="1745711"/>
            <a:chExt cx="2269113" cy="1989752"/>
          </a:xfrm>
        </p:grpSpPr>
        <p:sp>
          <p:nvSpPr>
            <p:cNvPr id="45" name="TextBox 55"/>
            <p:cNvSpPr txBox="1">
              <a:spLocks noChangeArrowheads="1"/>
            </p:cNvSpPr>
            <p:nvPr/>
          </p:nvSpPr>
          <p:spPr bwMode="auto">
            <a:xfrm>
              <a:off x="2762327" y="1745711"/>
              <a:ext cx="22408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4217"/>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插入您的标题内容</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6" name="矩形 45"/>
            <p:cNvSpPr/>
            <p:nvPr/>
          </p:nvSpPr>
          <p:spPr>
            <a:xfrm>
              <a:off x="2762327" y="2350468"/>
              <a:ext cx="2269113" cy="1384995"/>
            </a:xfrm>
            <a:prstGeom prst="rect">
              <a:avLst/>
            </a:prstGeom>
          </p:spPr>
          <p:txBody>
            <a:bodyPr wrap="square">
              <a:spAutoFit/>
            </a:bodyPr>
            <a:lstStyle/>
            <a:p>
              <a:pPr defTabSz="914217">
                <a:lnSpc>
                  <a:spcPct val="150000"/>
                </a:lnSpc>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a:t>
              </a:r>
            </a:p>
          </p:txBody>
        </p:sp>
      </p:grpSp>
      <p:grpSp>
        <p:nvGrpSpPr>
          <p:cNvPr id="47" name="组合 46"/>
          <p:cNvGrpSpPr/>
          <p:nvPr/>
        </p:nvGrpSpPr>
        <p:grpSpPr>
          <a:xfrm>
            <a:off x="4231337" y="4102106"/>
            <a:ext cx="2268293" cy="1958937"/>
            <a:chOff x="2762327" y="1776527"/>
            <a:chExt cx="2269113" cy="1958936"/>
          </a:xfrm>
        </p:grpSpPr>
        <p:sp>
          <p:nvSpPr>
            <p:cNvPr id="48" name="TextBox 55"/>
            <p:cNvSpPr txBox="1">
              <a:spLocks noChangeArrowheads="1"/>
            </p:cNvSpPr>
            <p:nvPr/>
          </p:nvSpPr>
          <p:spPr bwMode="auto">
            <a:xfrm>
              <a:off x="2762327" y="1776527"/>
              <a:ext cx="22408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4217"/>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插入您的标题内容</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9" name="矩形 48"/>
            <p:cNvSpPr/>
            <p:nvPr/>
          </p:nvSpPr>
          <p:spPr>
            <a:xfrm>
              <a:off x="2762327" y="2350468"/>
              <a:ext cx="2269113" cy="1384995"/>
            </a:xfrm>
            <a:prstGeom prst="rect">
              <a:avLst/>
            </a:prstGeom>
          </p:spPr>
          <p:txBody>
            <a:bodyPr wrap="square">
              <a:spAutoFit/>
            </a:bodyPr>
            <a:lstStyle/>
            <a:p>
              <a:pPr defTabSz="914217">
                <a:lnSpc>
                  <a:spcPct val="150000"/>
                </a:lnSpc>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a:t>
              </a:r>
            </a:p>
          </p:txBody>
        </p:sp>
      </p:grpSp>
      <p:grpSp>
        <p:nvGrpSpPr>
          <p:cNvPr id="50" name="组合 49"/>
          <p:cNvGrpSpPr/>
          <p:nvPr/>
        </p:nvGrpSpPr>
        <p:grpSpPr>
          <a:xfrm>
            <a:off x="9583273" y="4102109"/>
            <a:ext cx="2268293" cy="1958938"/>
            <a:chOff x="2762327" y="1776526"/>
            <a:chExt cx="2269113" cy="1958937"/>
          </a:xfrm>
        </p:grpSpPr>
        <p:sp>
          <p:nvSpPr>
            <p:cNvPr id="51" name="TextBox 55"/>
            <p:cNvSpPr txBox="1">
              <a:spLocks noChangeArrowheads="1"/>
            </p:cNvSpPr>
            <p:nvPr/>
          </p:nvSpPr>
          <p:spPr bwMode="auto">
            <a:xfrm>
              <a:off x="2762327" y="1776526"/>
              <a:ext cx="22408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4217"/>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插入您的标题内容</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2" name="矩形 51"/>
            <p:cNvSpPr/>
            <p:nvPr/>
          </p:nvSpPr>
          <p:spPr>
            <a:xfrm>
              <a:off x="2762327" y="2350468"/>
              <a:ext cx="2269113" cy="1384995"/>
            </a:xfrm>
            <a:prstGeom prst="rect">
              <a:avLst/>
            </a:prstGeom>
          </p:spPr>
          <p:txBody>
            <a:bodyPr wrap="square">
              <a:spAutoFit/>
            </a:bodyPr>
            <a:lstStyle/>
            <a:p>
              <a:pPr defTabSz="914217">
                <a:lnSpc>
                  <a:spcPct val="150000"/>
                </a:lnSpc>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a:t>
              </a:r>
            </a:p>
          </p:txBody>
        </p:sp>
      </p:grpSp>
      <p:grpSp>
        <p:nvGrpSpPr>
          <p:cNvPr id="53" name="组合 52"/>
          <p:cNvGrpSpPr/>
          <p:nvPr/>
        </p:nvGrpSpPr>
        <p:grpSpPr>
          <a:xfrm>
            <a:off x="6983518" y="1894219"/>
            <a:ext cx="2268293" cy="1989752"/>
            <a:chOff x="2762327" y="1745711"/>
            <a:chExt cx="2269113" cy="1989752"/>
          </a:xfrm>
        </p:grpSpPr>
        <p:sp>
          <p:nvSpPr>
            <p:cNvPr id="54" name="TextBox 55"/>
            <p:cNvSpPr txBox="1">
              <a:spLocks noChangeArrowheads="1"/>
            </p:cNvSpPr>
            <p:nvPr/>
          </p:nvSpPr>
          <p:spPr bwMode="auto">
            <a:xfrm>
              <a:off x="2762327" y="1745711"/>
              <a:ext cx="22408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914217"/>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插入您的标题内容</a:t>
              </a:r>
              <a:endParaRPr lang="zh-CN" altLang="en-US" sz="2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5" name="矩形 54"/>
            <p:cNvSpPr/>
            <p:nvPr/>
          </p:nvSpPr>
          <p:spPr>
            <a:xfrm>
              <a:off x="2762327" y="2350468"/>
              <a:ext cx="2269113" cy="1384995"/>
            </a:xfrm>
            <a:prstGeom prst="rect">
              <a:avLst/>
            </a:prstGeom>
          </p:spPr>
          <p:txBody>
            <a:bodyPr wrap="square">
              <a:spAutoFit/>
            </a:bodyPr>
            <a:lstStyle/>
            <a:p>
              <a:pPr defTabSz="914217">
                <a:lnSpc>
                  <a:spcPct val="150000"/>
                </a:lnSpc>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a:t>
              </a:r>
            </a:p>
          </p:txBody>
        </p:sp>
      </p:grpSp>
    </p:spTree>
    <p:extLst>
      <p:ext uri="{BB962C8B-B14F-4D97-AF65-F5344CB8AC3E}">
        <p14:creationId xmlns:p14="http://schemas.microsoft.com/office/powerpoint/2010/main" val="19569625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100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par>
                                <p:cTn id="12" presetID="22" presetClass="entr" presetSubtype="4" fill="hold" nodeType="withEffect">
                                  <p:stCondLst>
                                    <p:cond delay="100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par>
                                <p:cTn id="15" presetID="22" presetClass="entr" presetSubtype="1" fill="hold" nodeType="withEffect">
                                  <p:stCondLst>
                                    <p:cond delay="1000"/>
                                  </p:stCondLst>
                                  <p:childTnLst>
                                    <p:set>
                                      <p:cBhvr>
                                        <p:cTn id="16" dur="1" fill="hold">
                                          <p:stCondLst>
                                            <p:cond delay="0"/>
                                          </p:stCondLst>
                                        </p:cTn>
                                        <p:tgtEl>
                                          <p:spTgt spid="38"/>
                                        </p:tgtEl>
                                        <p:attrNameLst>
                                          <p:attrName>style.visibility</p:attrName>
                                        </p:attrNameLst>
                                      </p:cBhvr>
                                      <p:to>
                                        <p:strVal val="visible"/>
                                      </p:to>
                                    </p:set>
                                    <p:animEffect transition="in" filter="wipe(up)">
                                      <p:cBhvr>
                                        <p:cTn id="17" dur="500"/>
                                        <p:tgtEl>
                                          <p:spTgt spid="38"/>
                                        </p:tgtEl>
                                      </p:cBhvr>
                                    </p:animEffect>
                                  </p:childTnLst>
                                </p:cTn>
                              </p:par>
                              <p:par>
                                <p:cTn id="18" presetID="22" presetClass="entr" presetSubtype="1" fill="hold" nodeType="withEffect">
                                  <p:stCondLst>
                                    <p:cond delay="1000"/>
                                  </p:stCondLst>
                                  <p:childTnLst>
                                    <p:set>
                                      <p:cBhvr>
                                        <p:cTn id="19" dur="1" fill="hold">
                                          <p:stCondLst>
                                            <p:cond delay="0"/>
                                          </p:stCondLst>
                                        </p:cTn>
                                        <p:tgtEl>
                                          <p:spTgt spid="47"/>
                                        </p:tgtEl>
                                        <p:attrNameLst>
                                          <p:attrName>style.visibility</p:attrName>
                                        </p:attrNameLst>
                                      </p:cBhvr>
                                      <p:to>
                                        <p:strVal val="visible"/>
                                      </p:to>
                                    </p:set>
                                    <p:animEffect transition="in" filter="wipe(up)">
                                      <p:cBhvr>
                                        <p:cTn id="20" dur="500"/>
                                        <p:tgtEl>
                                          <p:spTgt spid="47"/>
                                        </p:tgtEl>
                                      </p:cBhvr>
                                    </p:animEffect>
                                  </p:childTnLst>
                                </p:cTn>
                              </p:par>
                              <p:par>
                                <p:cTn id="21" presetID="22" presetClass="entr" presetSubtype="4" fill="hold" nodeType="withEffect">
                                  <p:stCondLst>
                                    <p:cond delay="100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500"/>
                                        <p:tgtEl>
                                          <p:spTgt spid="53"/>
                                        </p:tgtEl>
                                      </p:cBhvr>
                                    </p:animEffect>
                                  </p:childTnLst>
                                </p:cTn>
                              </p:par>
                              <p:par>
                                <p:cTn id="24" presetID="22" presetClass="entr" presetSubtype="4" fill="hold" nodeType="withEffect">
                                  <p:stCondLst>
                                    <p:cond delay="1000"/>
                                  </p:stCondLst>
                                  <p:childTnLst>
                                    <p:set>
                                      <p:cBhvr>
                                        <p:cTn id="25" dur="1" fill="hold">
                                          <p:stCondLst>
                                            <p:cond delay="0"/>
                                          </p:stCondLst>
                                        </p:cTn>
                                        <p:tgtEl>
                                          <p:spTgt spid="35"/>
                                        </p:tgtEl>
                                        <p:attrNameLst>
                                          <p:attrName>style.visibility</p:attrName>
                                        </p:attrNameLst>
                                      </p:cBhvr>
                                      <p:to>
                                        <p:strVal val="visible"/>
                                      </p:to>
                                    </p:set>
                                    <p:animEffect transition="in" filter="wipe(down)">
                                      <p:cBhvr>
                                        <p:cTn id="26" dur="500"/>
                                        <p:tgtEl>
                                          <p:spTgt spid="35"/>
                                        </p:tgtEl>
                                      </p:cBhvr>
                                    </p:animEffect>
                                  </p:childTnLst>
                                </p:cTn>
                              </p:par>
                              <p:par>
                                <p:cTn id="27" presetID="22" presetClass="entr" presetSubtype="1" fill="hold" nodeType="withEffect">
                                  <p:stCondLst>
                                    <p:cond delay="1000"/>
                                  </p:stCondLst>
                                  <p:childTnLst>
                                    <p:set>
                                      <p:cBhvr>
                                        <p:cTn id="28" dur="1" fill="hold">
                                          <p:stCondLst>
                                            <p:cond delay="0"/>
                                          </p:stCondLst>
                                        </p:cTn>
                                        <p:tgtEl>
                                          <p:spTgt spid="41"/>
                                        </p:tgtEl>
                                        <p:attrNameLst>
                                          <p:attrName>style.visibility</p:attrName>
                                        </p:attrNameLst>
                                      </p:cBhvr>
                                      <p:to>
                                        <p:strVal val="visible"/>
                                      </p:to>
                                    </p:set>
                                    <p:animEffect transition="in" filter="wipe(up)">
                                      <p:cBhvr>
                                        <p:cTn id="29" dur="500"/>
                                        <p:tgtEl>
                                          <p:spTgt spid="41"/>
                                        </p:tgtEl>
                                      </p:cBhvr>
                                    </p:animEffect>
                                  </p:childTnLst>
                                </p:cTn>
                              </p:par>
                              <p:par>
                                <p:cTn id="30" presetID="22" presetClass="entr" presetSubtype="1" fill="hold" nodeType="withEffect">
                                  <p:stCondLst>
                                    <p:cond delay="1000"/>
                                  </p:stCondLst>
                                  <p:childTnLst>
                                    <p:set>
                                      <p:cBhvr>
                                        <p:cTn id="31" dur="1" fill="hold">
                                          <p:stCondLst>
                                            <p:cond delay="0"/>
                                          </p:stCondLst>
                                        </p:cTn>
                                        <p:tgtEl>
                                          <p:spTgt spid="50"/>
                                        </p:tgtEl>
                                        <p:attrNameLst>
                                          <p:attrName>style.visibility</p:attrName>
                                        </p:attrNameLst>
                                      </p:cBhvr>
                                      <p:to>
                                        <p:strVal val="visible"/>
                                      </p:to>
                                    </p:set>
                                    <p:animEffect transition="in" filter="wipe(up)">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7C300DC7-F7FA-4942-8CC0-2A66DAF0012E}"/>
              </a:ext>
            </a:extLst>
          </p:cNvPr>
          <p:cNvPicPr>
            <a:picLocks noChangeAspect="1"/>
          </p:cNvPicPr>
          <p:nvPr/>
        </p:nvPicPr>
        <p:blipFill rotWithShape="1">
          <a:blip r:embed="rId2">
            <a:extLst>
              <a:ext uri="{28A0092B-C50C-407E-A947-70E740481C1C}">
                <a14:useLocalDpi xmlns:a14="http://schemas.microsoft.com/office/drawing/2010/main" val="0"/>
              </a:ext>
            </a:extLst>
          </a:blip>
          <a:srcRect t="4561" b="5350"/>
          <a:stretch/>
        </p:blipFill>
        <p:spPr>
          <a:xfrm>
            <a:off x="0" y="-33867"/>
            <a:ext cx="12225867" cy="6891867"/>
          </a:xfrm>
          <a:prstGeom prst="rect">
            <a:avLst/>
          </a:prstGeom>
        </p:spPr>
      </p:pic>
      <p:sp>
        <p:nvSpPr>
          <p:cNvPr id="2" name="任意多边形 1"/>
          <p:cNvSpPr/>
          <p:nvPr/>
        </p:nvSpPr>
        <p:spPr>
          <a:xfrm>
            <a:off x="3759200" y="-33867"/>
            <a:ext cx="8466667" cy="6908800"/>
          </a:xfrm>
          <a:custGeom>
            <a:avLst/>
            <a:gdLst>
              <a:gd name="connsiteX0" fmla="*/ 2882900 w 6324600"/>
              <a:gd name="connsiteY0" fmla="*/ 0 h 5181600"/>
              <a:gd name="connsiteX1" fmla="*/ 2260600 w 6324600"/>
              <a:gd name="connsiteY1" fmla="*/ 1485900 h 5181600"/>
              <a:gd name="connsiteX2" fmla="*/ 0 w 6324600"/>
              <a:gd name="connsiteY2" fmla="*/ 1485900 h 5181600"/>
              <a:gd name="connsiteX3" fmla="*/ 0 w 6324600"/>
              <a:gd name="connsiteY3" fmla="*/ 2019300 h 5181600"/>
              <a:gd name="connsiteX4" fmla="*/ 990600 w 6324600"/>
              <a:gd name="connsiteY4" fmla="*/ 2019300 h 5181600"/>
              <a:gd name="connsiteX5" fmla="*/ 990600 w 6324600"/>
              <a:gd name="connsiteY5" fmla="*/ 2819400 h 5181600"/>
              <a:gd name="connsiteX6" fmla="*/ 1930400 w 6324600"/>
              <a:gd name="connsiteY6" fmla="*/ 2819400 h 5181600"/>
              <a:gd name="connsiteX7" fmla="*/ 952500 w 6324600"/>
              <a:gd name="connsiteY7" fmla="*/ 5181600 h 5181600"/>
              <a:gd name="connsiteX8" fmla="*/ 6324600 w 6324600"/>
              <a:gd name="connsiteY8" fmla="*/ 5168900 h 5181600"/>
              <a:gd name="connsiteX9" fmla="*/ 6235700 w 6324600"/>
              <a:gd name="connsiteY9" fmla="*/ 12700 h 5181600"/>
              <a:gd name="connsiteX10" fmla="*/ 2882900 w 63246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990600 w 6350000"/>
              <a:gd name="connsiteY5" fmla="*/ 28194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68500 w 6350000"/>
              <a:gd name="connsiteY6" fmla="*/ 26162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0000" h="5181600">
                <a:moveTo>
                  <a:pt x="2882900" y="0"/>
                </a:moveTo>
                <a:lnTo>
                  <a:pt x="2260600" y="1485900"/>
                </a:lnTo>
                <a:lnTo>
                  <a:pt x="0" y="1485900"/>
                </a:lnTo>
                <a:lnTo>
                  <a:pt x="0" y="2019300"/>
                </a:lnTo>
                <a:lnTo>
                  <a:pt x="990600" y="2019300"/>
                </a:lnTo>
                <a:lnTo>
                  <a:pt x="1003300" y="2616200"/>
                </a:lnTo>
                <a:lnTo>
                  <a:pt x="1968500" y="2616200"/>
                </a:lnTo>
                <a:lnTo>
                  <a:pt x="952500" y="5181600"/>
                </a:lnTo>
                <a:lnTo>
                  <a:pt x="6324600" y="5168900"/>
                </a:lnTo>
                <a:lnTo>
                  <a:pt x="6350000" y="12700"/>
                </a:lnTo>
                <a:lnTo>
                  <a:pt x="2882900" y="0"/>
                </a:lnTo>
                <a:close/>
              </a:path>
            </a:pathLst>
          </a:cu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 name="TextBox 2"/>
          <p:cNvSpPr txBox="1"/>
          <p:nvPr/>
        </p:nvSpPr>
        <p:spPr>
          <a:xfrm>
            <a:off x="4032668" y="2110828"/>
            <a:ext cx="3865161" cy="400110"/>
          </a:xfrm>
          <a:prstGeom prst="rect">
            <a:avLst/>
          </a:prstGeom>
          <a:noFill/>
        </p:spPr>
        <p:txBody>
          <a:bodyPr wrap="non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框架完整    内容实用    严谨专业</a:t>
            </a:r>
          </a:p>
        </p:txBody>
      </p:sp>
      <p:sp>
        <p:nvSpPr>
          <p:cNvPr id="4" name="TextBox 3"/>
          <p:cNvSpPr txBox="1"/>
          <p:nvPr/>
        </p:nvSpPr>
        <p:spPr>
          <a:xfrm>
            <a:off x="5379096" y="2579425"/>
            <a:ext cx="3753614" cy="707886"/>
          </a:xfrm>
          <a:prstGeom prst="rect">
            <a:avLst/>
          </a:prstGeom>
          <a:noFill/>
        </p:spPr>
        <p:txBody>
          <a:bodyPr wrap="square" rtlCol="0">
            <a:spAutoFit/>
          </a:bodyPr>
          <a:lstStyle/>
          <a:p>
            <a:pPr algn="dist"/>
            <a:r>
              <a:rPr lang="zh-CN" altLang="en-US" sz="4000" b="1" dirty="0">
                <a:solidFill>
                  <a:schemeClr val="bg1"/>
                </a:solidFill>
                <a:latin typeface="微软雅黑" panose="020B0503020204020204" pitchFamily="34" charset="-122"/>
                <a:ea typeface="微软雅黑" panose="020B0503020204020204" pitchFamily="34" charset="-122"/>
              </a:rPr>
              <a:t>感谢聆听</a:t>
            </a:r>
          </a:p>
        </p:txBody>
      </p:sp>
      <p:sp>
        <p:nvSpPr>
          <p:cNvPr id="5" name="任意多边形 4"/>
          <p:cNvSpPr/>
          <p:nvPr/>
        </p:nvSpPr>
        <p:spPr>
          <a:xfrm>
            <a:off x="3855101" y="89635"/>
            <a:ext cx="8240315" cy="6635579"/>
          </a:xfrm>
          <a:custGeom>
            <a:avLst/>
            <a:gdLst>
              <a:gd name="connsiteX0" fmla="*/ 2882900 w 6324600"/>
              <a:gd name="connsiteY0" fmla="*/ 0 h 5181600"/>
              <a:gd name="connsiteX1" fmla="*/ 2260600 w 6324600"/>
              <a:gd name="connsiteY1" fmla="*/ 1485900 h 5181600"/>
              <a:gd name="connsiteX2" fmla="*/ 0 w 6324600"/>
              <a:gd name="connsiteY2" fmla="*/ 1485900 h 5181600"/>
              <a:gd name="connsiteX3" fmla="*/ 0 w 6324600"/>
              <a:gd name="connsiteY3" fmla="*/ 2019300 h 5181600"/>
              <a:gd name="connsiteX4" fmla="*/ 990600 w 6324600"/>
              <a:gd name="connsiteY4" fmla="*/ 2019300 h 5181600"/>
              <a:gd name="connsiteX5" fmla="*/ 990600 w 6324600"/>
              <a:gd name="connsiteY5" fmla="*/ 2819400 h 5181600"/>
              <a:gd name="connsiteX6" fmla="*/ 1930400 w 6324600"/>
              <a:gd name="connsiteY6" fmla="*/ 2819400 h 5181600"/>
              <a:gd name="connsiteX7" fmla="*/ 952500 w 6324600"/>
              <a:gd name="connsiteY7" fmla="*/ 5181600 h 5181600"/>
              <a:gd name="connsiteX8" fmla="*/ 6324600 w 6324600"/>
              <a:gd name="connsiteY8" fmla="*/ 5168900 h 5181600"/>
              <a:gd name="connsiteX9" fmla="*/ 6235700 w 6324600"/>
              <a:gd name="connsiteY9" fmla="*/ 12700 h 5181600"/>
              <a:gd name="connsiteX10" fmla="*/ 2882900 w 63246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990600 w 6350000"/>
              <a:gd name="connsiteY5" fmla="*/ 28194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30400 w 6350000"/>
              <a:gd name="connsiteY6" fmla="*/ 28194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2882900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68500 w 6350000"/>
              <a:gd name="connsiteY6" fmla="*/ 26162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2882900 w 6350000"/>
              <a:gd name="connsiteY10" fmla="*/ 0 h 5181600"/>
              <a:gd name="connsiteX0" fmla="*/ 3134972 w 6350000"/>
              <a:gd name="connsiteY0" fmla="*/ 0 h 5181600"/>
              <a:gd name="connsiteX1" fmla="*/ 2260600 w 6350000"/>
              <a:gd name="connsiteY1" fmla="*/ 1485900 h 5181600"/>
              <a:gd name="connsiteX2" fmla="*/ 0 w 6350000"/>
              <a:gd name="connsiteY2" fmla="*/ 1485900 h 5181600"/>
              <a:gd name="connsiteX3" fmla="*/ 0 w 6350000"/>
              <a:gd name="connsiteY3" fmla="*/ 2019300 h 5181600"/>
              <a:gd name="connsiteX4" fmla="*/ 990600 w 6350000"/>
              <a:gd name="connsiteY4" fmla="*/ 2019300 h 5181600"/>
              <a:gd name="connsiteX5" fmla="*/ 1003300 w 6350000"/>
              <a:gd name="connsiteY5" fmla="*/ 2616200 h 5181600"/>
              <a:gd name="connsiteX6" fmla="*/ 1968500 w 6350000"/>
              <a:gd name="connsiteY6" fmla="*/ 2616200 h 5181600"/>
              <a:gd name="connsiteX7" fmla="*/ 952500 w 6350000"/>
              <a:gd name="connsiteY7" fmla="*/ 5181600 h 5181600"/>
              <a:gd name="connsiteX8" fmla="*/ 6324600 w 6350000"/>
              <a:gd name="connsiteY8" fmla="*/ 5168900 h 5181600"/>
              <a:gd name="connsiteX9" fmla="*/ 6350000 w 6350000"/>
              <a:gd name="connsiteY9" fmla="*/ 12700 h 5181600"/>
              <a:gd name="connsiteX10" fmla="*/ 3134972 w 6350000"/>
              <a:gd name="connsiteY10" fmla="*/ 0 h 5181600"/>
              <a:gd name="connsiteX0" fmla="*/ 3134972 w 6522470"/>
              <a:gd name="connsiteY0" fmla="*/ 28094 h 5209694"/>
              <a:gd name="connsiteX1" fmla="*/ 2260600 w 6522470"/>
              <a:gd name="connsiteY1" fmla="*/ 1513994 h 5209694"/>
              <a:gd name="connsiteX2" fmla="*/ 0 w 6522470"/>
              <a:gd name="connsiteY2" fmla="*/ 1513994 h 5209694"/>
              <a:gd name="connsiteX3" fmla="*/ 0 w 6522470"/>
              <a:gd name="connsiteY3" fmla="*/ 2047394 h 5209694"/>
              <a:gd name="connsiteX4" fmla="*/ 990600 w 6522470"/>
              <a:gd name="connsiteY4" fmla="*/ 2047394 h 5209694"/>
              <a:gd name="connsiteX5" fmla="*/ 1003300 w 6522470"/>
              <a:gd name="connsiteY5" fmla="*/ 2644294 h 5209694"/>
              <a:gd name="connsiteX6" fmla="*/ 1968500 w 6522470"/>
              <a:gd name="connsiteY6" fmla="*/ 2644294 h 5209694"/>
              <a:gd name="connsiteX7" fmla="*/ 952500 w 6522470"/>
              <a:gd name="connsiteY7" fmla="*/ 5209694 h 5209694"/>
              <a:gd name="connsiteX8" fmla="*/ 6324600 w 6522470"/>
              <a:gd name="connsiteY8" fmla="*/ 5196994 h 5209694"/>
              <a:gd name="connsiteX9" fmla="*/ 6522470 w 6522470"/>
              <a:gd name="connsiteY9" fmla="*/ 0 h 5209694"/>
              <a:gd name="connsiteX10" fmla="*/ 3134972 w 6522470"/>
              <a:gd name="connsiteY10" fmla="*/ 28094 h 5209694"/>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003300 w 6522470"/>
              <a:gd name="connsiteY5" fmla="*/ 2644294 h 5305778"/>
              <a:gd name="connsiteX6" fmla="*/ 1968500 w 6522470"/>
              <a:gd name="connsiteY6" fmla="*/ 2644294 h 5305778"/>
              <a:gd name="connsiteX7" fmla="*/ 952500 w 6522470"/>
              <a:gd name="connsiteY7" fmla="*/ 5209694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003300 w 6522470"/>
              <a:gd name="connsiteY5" fmla="*/ 2644294 h 5305778"/>
              <a:gd name="connsiteX6" fmla="*/ 1968500 w 6522470"/>
              <a:gd name="connsiteY6" fmla="*/ 2644294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003300 w 6522470"/>
              <a:gd name="connsiteY5" fmla="*/ 2644294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990600 w 6522470"/>
              <a:gd name="connsiteY4" fmla="*/ 2047394 h 5305778"/>
              <a:gd name="connsiteX5" fmla="*/ 1162504 w 6522470"/>
              <a:gd name="connsiteY5" fmla="*/ 2589902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0 w 6522470"/>
              <a:gd name="connsiteY3" fmla="*/ 2047394 h 5305778"/>
              <a:gd name="connsiteX4" fmla="*/ 1149803 w 6522470"/>
              <a:gd name="connsiteY4" fmla="*/ 1952209 h 5305778"/>
              <a:gd name="connsiteX5" fmla="*/ 1162504 w 6522470"/>
              <a:gd name="connsiteY5" fmla="*/ 2589902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134972 w 6522470"/>
              <a:gd name="connsiteY0" fmla="*/ 28094 h 5305778"/>
              <a:gd name="connsiteX1" fmla="*/ 2260600 w 6522470"/>
              <a:gd name="connsiteY1" fmla="*/ 1513994 h 5305778"/>
              <a:gd name="connsiteX2" fmla="*/ 0 w 6522470"/>
              <a:gd name="connsiteY2" fmla="*/ 1513994 h 5305778"/>
              <a:gd name="connsiteX3" fmla="*/ 53068 w 6522470"/>
              <a:gd name="connsiteY3" fmla="*/ 1965807 h 5305778"/>
              <a:gd name="connsiteX4" fmla="*/ 1149803 w 6522470"/>
              <a:gd name="connsiteY4" fmla="*/ 1952209 h 5305778"/>
              <a:gd name="connsiteX5" fmla="*/ 1162504 w 6522470"/>
              <a:gd name="connsiteY5" fmla="*/ 2589902 h 5305778"/>
              <a:gd name="connsiteX6" fmla="*/ 2220572 w 6522470"/>
              <a:gd name="connsiteY6" fmla="*/ 2589902 h 5305778"/>
              <a:gd name="connsiteX7" fmla="*/ 1244373 w 6522470"/>
              <a:gd name="connsiteY7" fmla="*/ 5304880 h 5305778"/>
              <a:gd name="connsiteX8" fmla="*/ 6497071 w 6522470"/>
              <a:gd name="connsiteY8" fmla="*/ 5305778 h 5305778"/>
              <a:gd name="connsiteX9" fmla="*/ 6522470 w 6522470"/>
              <a:gd name="connsiteY9" fmla="*/ 0 h 5305778"/>
              <a:gd name="connsiteX10" fmla="*/ 3134972 w 6522470"/>
              <a:gd name="connsiteY10" fmla="*/ 28094 h 5305778"/>
              <a:gd name="connsiteX0" fmla="*/ 3081904 w 6469402"/>
              <a:gd name="connsiteY0" fmla="*/ 28094 h 5305778"/>
              <a:gd name="connsiteX1" fmla="*/ 2207532 w 6469402"/>
              <a:gd name="connsiteY1" fmla="*/ 1513994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81904 w 6469402"/>
              <a:gd name="connsiteY10" fmla="*/ 28094 h 5305778"/>
              <a:gd name="connsiteX0" fmla="*/ 3081904 w 6469402"/>
              <a:gd name="connsiteY0" fmla="*/ 28094 h 5305778"/>
              <a:gd name="connsiteX1" fmla="*/ 2366736 w 6469402"/>
              <a:gd name="connsiteY1" fmla="*/ 1622777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81904 w 6469402"/>
              <a:gd name="connsiteY10" fmla="*/ 28094 h 5305778"/>
              <a:gd name="connsiteX0" fmla="*/ 3042103 w 6469402"/>
              <a:gd name="connsiteY0" fmla="*/ 898 h 5305778"/>
              <a:gd name="connsiteX1" fmla="*/ 2366736 w 6469402"/>
              <a:gd name="connsiteY1" fmla="*/ 1622777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42103 w 6469402"/>
              <a:gd name="connsiteY10" fmla="*/ 898 h 5305778"/>
              <a:gd name="connsiteX0" fmla="*/ 3042103 w 6469402"/>
              <a:gd name="connsiteY0" fmla="*/ 898 h 5305778"/>
              <a:gd name="connsiteX1" fmla="*/ 2400057 w 6469402"/>
              <a:gd name="connsiteY1" fmla="*/ 1577239 h 5305778"/>
              <a:gd name="connsiteX2" fmla="*/ 13267 w 6469402"/>
              <a:gd name="connsiteY2" fmla="*/ 1595581 h 5305778"/>
              <a:gd name="connsiteX3" fmla="*/ 0 w 6469402"/>
              <a:gd name="connsiteY3" fmla="*/ 1965807 h 5305778"/>
              <a:gd name="connsiteX4" fmla="*/ 1096735 w 6469402"/>
              <a:gd name="connsiteY4" fmla="*/ 1952209 h 5305778"/>
              <a:gd name="connsiteX5" fmla="*/ 1109436 w 6469402"/>
              <a:gd name="connsiteY5" fmla="*/ 2589902 h 5305778"/>
              <a:gd name="connsiteX6" fmla="*/ 2167504 w 6469402"/>
              <a:gd name="connsiteY6" fmla="*/ 2589902 h 5305778"/>
              <a:gd name="connsiteX7" fmla="*/ 1191305 w 6469402"/>
              <a:gd name="connsiteY7" fmla="*/ 5304880 h 5305778"/>
              <a:gd name="connsiteX8" fmla="*/ 6444003 w 6469402"/>
              <a:gd name="connsiteY8" fmla="*/ 5305778 h 5305778"/>
              <a:gd name="connsiteX9" fmla="*/ 6469402 w 6469402"/>
              <a:gd name="connsiteY9" fmla="*/ 0 h 5305778"/>
              <a:gd name="connsiteX10" fmla="*/ 3042103 w 6469402"/>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65807 h 5305778"/>
              <a:gd name="connsiteX4" fmla="*/ 1105682 w 6478349"/>
              <a:gd name="connsiteY4" fmla="*/ 1952209 h 5305778"/>
              <a:gd name="connsiteX5" fmla="*/ 1118383 w 6478349"/>
              <a:gd name="connsiteY5" fmla="*/ 2589902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05682 w 6478349"/>
              <a:gd name="connsiteY4" fmla="*/ 1952209 h 5305778"/>
              <a:gd name="connsiteX5" fmla="*/ 1118383 w 6478349"/>
              <a:gd name="connsiteY5" fmla="*/ 2589902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589902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76451 w 6478349"/>
              <a:gd name="connsiteY6" fmla="*/ 2589902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76451 w 6478349"/>
              <a:gd name="connsiteY6" fmla="*/ 2624054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65344 w 6478349"/>
              <a:gd name="connsiteY6" fmla="*/ 2601286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478349"/>
              <a:gd name="connsiteY0" fmla="*/ 898 h 5305778"/>
              <a:gd name="connsiteX1" fmla="*/ 2409004 w 6478349"/>
              <a:gd name="connsiteY1" fmla="*/ 1577239 h 5305778"/>
              <a:gd name="connsiteX2" fmla="*/ 0 w 6478349"/>
              <a:gd name="connsiteY2" fmla="*/ 1595581 h 5305778"/>
              <a:gd name="connsiteX3" fmla="*/ 8947 w 6478349"/>
              <a:gd name="connsiteY3" fmla="*/ 1999960 h 5305778"/>
              <a:gd name="connsiteX4" fmla="*/ 1116789 w 6478349"/>
              <a:gd name="connsiteY4" fmla="*/ 1974977 h 5305778"/>
              <a:gd name="connsiteX5" fmla="*/ 1118383 w 6478349"/>
              <a:gd name="connsiteY5" fmla="*/ 2612671 h 5305778"/>
              <a:gd name="connsiteX6" fmla="*/ 2176452 w 6478349"/>
              <a:gd name="connsiteY6" fmla="*/ 2612670 h 5305778"/>
              <a:gd name="connsiteX7" fmla="*/ 1200252 w 6478349"/>
              <a:gd name="connsiteY7" fmla="*/ 5304880 h 5305778"/>
              <a:gd name="connsiteX8" fmla="*/ 6452950 w 6478349"/>
              <a:gd name="connsiteY8" fmla="*/ 5305778 h 5305778"/>
              <a:gd name="connsiteX9" fmla="*/ 6478349 w 6478349"/>
              <a:gd name="connsiteY9" fmla="*/ 0 h 5305778"/>
              <a:gd name="connsiteX10" fmla="*/ 3051050 w 6478349"/>
              <a:gd name="connsiteY10" fmla="*/ 898 h 5305778"/>
              <a:gd name="connsiteX0" fmla="*/ 3051050 w 6500563"/>
              <a:gd name="connsiteY0" fmla="*/ 898 h 5305778"/>
              <a:gd name="connsiteX1" fmla="*/ 2409004 w 6500563"/>
              <a:gd name="connsiteY1" fmla="*/ 1577239 h 5305778"/>
              <a:gd name="connsiteX2" fmla="*/ 0 w 6500563"/>
              <a:gd name="connsiteY2" fmla="*/ 1595581 h 5305778"/>
              <a:gd name="connsiteX3" fmla="*/ 8947 w 6500563"/>
              <a:gd name="connsiteY3" fmla="*/ 1999960 h 5305778"/>
              <a:gd name="connsiteX4" fmla="*/ 1116789 w 6500563"/>
              <a:gd name="connsiteY4" fmla="*/ 1974977 h 5305778"/>
              <a:gd name="connsiteX5" fmla="*/ 1118383 w 6500563"/>
              <a:gd name="connsiteY5" fmla="*/ 2612671 h 5305778"/>
              <a:gd name="connsiteX6" fmla="*/ 2176452 w 6500563"/>
              <a:gd name="connsiteY6" fmla="*/ 2612670 h 5305778"/>
              <a:gd name="connsiteX7" fmla="*/ 1200252 w 6500563"/>
              <a:gd name="connsiteY7" fmla="*/ 5304880 h 5305778"/>
              <a:gd name="connsiteX8" fmla="*/ 6452950 w 6500563"/>
              <a:gd name="connsiteY8" fmla="*/ 5305778 h 5305778"/>
              <a:gd name="connsiteX9" fmla="*/ 6500563 w 6500563"/>
              <a:gd name="connsiteY9" fmla="*/ 0 h 5305778"/>
              <a:gd name="connsiteX10" fmla="*/ 3051050 w 6500563"/>
              <a:gd name="connsiteY10" fmla="*/ 898 h 5305778"/>
              <a:gd name="connsiteX0" fmla="*/ 3051050 w 6489456"/>
              <a:gd name="connsiteY0" fmla="*/ 898 h 5305778"/>
              <a:gd name="connsiteX1" fmla="*/ 2409004 w 6489456"/>
              <a:gd name="connsiteY1" fmla="*/ 1577239 h 5305778"/>
              <a:gd name="connsiteX2" fmla="*/ 0 w 6489456"/>
              <a:gd name="connsiteY2" fmla="*/ 1595581 h 5305778"/>
              <a:gd name="connsiteX3" fmla="*/ 8947 w 6489456"/>
              <a:gd name="connsiteY3" fmla="*/ 1999960 h 5305778"/>
              <a:gd name="connsiteX4" fmla="*/ 1116789 w 6489456"/>
              <a:gd name="connsiteY4" fmla="*/ 1974977 h 5305778"/>
              <a:gd name="connsiteX5" fmla="*/ 1118383 w 6489456"/>
              <a:gd name="connsiteY5" fmla="*/ 2612671 h 5305778"/>
              <a:gd name="connsiteX6" fmla="*/ 2176452 w 6489456"/>
              <a:gd name="connsiteY6" fmla="*/ 2612670 h 5305778"/>
              <a:gd name="connsiteX7" fmla="*/ 1200252 w 6489456"/>
              <a:gd name="connsiteY7" fmla="*/ 5304880 h 5305778"/>
              <a:gd name="connsiteX8" fmla="*/ 6452950 w 6489456"/>
              <a:gd name="connsiteY8" fmla="*/ 5305778 h 5305778"/>
              <a:gd name="connsiteX9" fmla="*/ 6489456 w 6489456"/>
              <a:gd name="connsiteY9" fmla="*/ 0 h 5305778"/>
              <a:gd name="connsiteX10" fmla="*/ 3051050 w 6489456"/>
              <a:gd name="connsiteY10" fmla="*/ 898 h 5305778"/>
              <a:gd name="connsiteX0" fmla="*/ 3051050 w 6489456"/>
              <a:gd name="connsiteY0" fmla="*/ 898 h 5305778"/>
              <a:gd name="connsiteX1" fmla="*/ 2409004 w 6489456"/>
              <a:gd name="connsiteY1" fmla="*/ 1577239 h 5305778"/>
              <a:gd name="connsiteX2" fmla="*/ 0 w 6489456"/>
              <a:gd name="connsiteY2" fmla="*/ 1595581 h 5305778"/>
              <a:gd name="connsiteX3" fmla="*/ 8947 w 6489456"/>
              <a:gd name="connsiteY3" fmla="*/ 1999960 h 5305778"/>
              <a:gd name="connsiteX4" fmla="*/ 1116789 w 6489456"/>
              <a:gd name="connsiteY4" fmla="*/ 2009131 h 5305778"/>
              <a:gd name="connsiteX5" fmla="*/ 1118383 w 6489456"/>
              <a:gd name="connsiteY5" fmla="*/ 2612671 h 5305778"/>
              <a:gd name="connsiteX6" fmla="*/ 2176452 w 6489456"/>
              <a:gd name="connsiteY6" fmla="*/ 2612670 h 5305778"/>
              <a:gd name="connsiteX7" fmla="*/ 1200252 w 6489456"/>
              <a:gd name="connsiteY7" fmla="*/ 5304880 h 5305778"/>
              <a:gd name="connsiteX8" fmla="*/ 6452950 w 6489456"/>
              <a:gd name="connsiteY8" fmla="*/ 5305778 h 5305778"/>
              <a:gd name="connsiteX9" fmla="*/ 6489456 w 6489456"/>
              <a:gd name="connsiteY9" fmla="*/ 0 h 5305778"/>
              <a:gd name="connsiteX10" fmla="*/ 3051050 w 6489456"/>
              <a:gd name="connsiteY10" fmla="*/ 898 h 5305778"/>
              <a:gd name="connsiteX0" fmla="*/ 3062157 w 6500563"/>
              <a:gd name="connsiteY0" fmla="*/ 898 h 5305778"/>
              <a:gd name="connsiteX1" fmla="*/ 2420111 w 6500563"/>
              <a:gd name="connsiteY1" fmla="*/ 1577239 h 5305778"/>
              <a:gd name="connsiteX2" fmla="*/ 0 w 6500563"/>
              <a:gd name="connsiteY2" fmla="*/ 1572813 h 5305778"/>
              <a:gd name="connsiteX3" fmla="*/ 20054 w 6500563"/>
              <a:gd name="connsiteY3" fmla="*/ 1999960 h 5305778"/>
              <a:gd name="connsiteX4" fmla="*/ 1127896 w 6500563"/>
              <a:gd name="connsiteY4" fmla="*/ 2009131 h 5305778"/>
              <a:gd name="connsiteX5" fmla="*/ 1129490 w 6500563"/>
              <a:gd name="connsiteY5" fmla="*/ 2612671 h 5305778"/>
              <a:gd name="connsiteX6" fmla="*/ 2187559 w 6500563"/>
              <a:gd name="connsiteY6" fmla="*/ 2612670 h 5305778"/>
              <a:gd name="connsiteX7" fmla="*/ 1211359 w 6500563"/>
              <a:gd name="connsiteY7" fmla="*/ 5304880 h 5305778"/>
              <a:gd name="connsiteX8" fmla="*/ 6464057 w 6500563"/>
              <a:gd name="connsiteY8" fmla="*/ 5305778 h 5305778"/>
              <a:gd name="connsiteX9" fmla="*/ 6500563 w 6500563"/>
              <a:gd name="connsiteY9" fmla="*/ 0 h 5305778"/>
              <a:gd name="connsiteX10" fmla="*/ 3062157 w 6500563"/>
              <a:gd name="connsiteY10" fmla="*/ 898 h 5305778"/>
              <a:gd name="connsiteX0" fmla="*/ 3062157 w 6500563"/>
              <a:gd name="connsiteY0" fmla="*/ 898 h 5316264"/>
              <a:gd name="connsiteX1" fmla="*/ 2420111 w 6500563"/>
              <a:gd name="connsiteY1" fmla="*/ 1577239 h 5316264"/>
              <a:gd name="connsiteX2" fmla="*/ 0 w 6500563"/>
              <a:gd name="connsiteY2" fmla="*/ 1572813 h 5316264"/>
              <a:gd name="connsiteX3" fmla="*/ 20054 w 6500563"/>
              <a:gd name="connsiteY3" fmla="*/ 1999960 h 5316264"/>
              <a:gd name="connsiteX4" fmla="*/ 1127896 w 6500563"/>
              <a:gd name="connsiteY4" fmla="*/ 2009131 h 5316264"/>
              <a:gd name="connsiteX5" fmla="*/ 1129490 w 6500563"/>
              <a:gd name="connsiteY5" fmla="*/ 2612671 h 5316264"/>
              <a:gd name="connsiteX6" fmla="*/ 2187559 w 6500563"/>
              <a:gd name="connsiteY6" fmla="*/ 2612670 h 5316264"/>
              <a:gd name="connsiteX7" fmla="*/ 1133608 w 6500563"/>
              <a:gd name="connsiteY7" fmla="*/ 5316264 h 5316264"/>
              <a:gd name="connsiteX8" fmla="*/ 6464057 w 6500563"/>
              <a:gd name="connsiteY8" fmla="*/ 5305778 h 5316264"/>
              <a:gd name="connsiteX9" fmla="*/ 6500563 w 6500563"/>
              <a:gd name="connsiteY9" fmla="*/ 0 h 5316264"/>
              <a:gd name="connsiteX10" fmla="*/ 3062157 w 6500563"/>
              <a:gd name="connsiteY10" fmla="*/ 898 h 5316264"/>
              <a:gd name="connsiteX0" fmla="*/ 3062157 w 6500563"/>
              <a:gd name="connsiteY0" fmla="*/ 898 h 5316264"/>
              <a:gd name="connsiteX1" fmla="*/ 2420111 w 6500563"/>
              <a:gd name="connsiteY1" fmla="*/ 1577239 h 5316264"/>
              <a:gd name="connsiteX2" fmla="*/ 0 w 6500563"/>
              <a:gd name="connsiteY2" fmla="*/ 1572813 h 5316264"/>
              <a:gd name="connsiteX3" fmla="*/ 20054 w 6500563"/>
              <a:gd name="connsiteY3" fmla="*/ 1999960 h 5316264"/>
              <a:gd name="connsiteX4" fmla="*/ 1127896 w 6500563"/>
              <a:gd name="connsiteY4" fmla="*/ 2009131 h 5316264"/>
              <a:gd name="connsiteX5" fmla="*/ 1129490 w 6500563"/>
              <a:gd name="connsiteY5" fmla="*/ 2612671 h 5316264"/>
              <a:gd name="connsiteX6" fmla="*/ 2187559 w 6500563"/>
              <a:gd name="connsiteY6" fmla="*/ 2612670 h 5316264"/>
              <a:gd name="connsiteX7" fmla="*/ 1133608 w 6500563"/>
              <a:gd name="connsiteY7" fmla="*/ 5316264 h 5316264"/>
              <a:gd name="connsiteX8" fmla="*/ 6441843 w 6500563"/>
              <a:gd name="connsiteY8" fmla="*/ 5305779 h 5316264"/>
              <a:gd name="connsiteX9" fmla="*/ 6500563 w 6500563"/>
              <a:gd name="connsiteY9" fmla="*/ 0 h 5316264"/>
              <a:gd name="connsiteX10" fmla="*/ 3062157 w 6500563"/>
              <a:gd name="connsiteY10" fmla="*/ 898 h 5316264"/>
              <a:gd name="connsiteX0" fmla="*/ 3062157 w 6500563"/>
              <a:gd name="connsiteY0" fmla="*/ 898 h 5328548"/>
              <a:gd name="connsiteX1" fmla="*/ 2420111 w 6500563"/>
              <a:gd name="connsiteY1" fmla="*/ 1577239 h 5328548"/>
              <a:gd name="connsiteX2" fmla="*/ 0 w 6500563"/>
              <a:gd name="connsiteY2" fmla="*/ 1572813 h 5328548"/>
              <a:gd name="connsiteX3" fmla="*/ 20054 w 6500563"/>
              <a:gd name="connsiteY3" fmla="*/ 1999960 h 5328548"/>
              <a:gd name="connsiteX4" fmla="*/ 1127896 w 6500563"/>
              <a:gd name="connsiteY4" fmla="*/ 2009131 h 5328548"/>
              <a:gd name="connsiteX5" fmla="*/ 1129490 w 6500563"/>
              <a:gd name="connsiteY5" fmla="*/ 2612671 h 5328548"/>
              <a:gd name="connsiteX6" fmla="*/ 2187559 w 6500563"/>
              <a:gd name="connsiteY6" fmla="*/ 2612670 h 5328548"/>
              <a:gd name="connsiteX7" fmla="*/ 1133608 w 6500563"/>
              <a:gd name="connsiteY7" fmla="*/ 5316264 h 5328548"/>
              <a:gd name="connsiteX8" fmla="*/ 6452949 w 6500563"/>
              <a:gd name="connsiteY8" fmla="*/ 5328548 h 5328548"/>
              <a:gd name="connsiteX9" fmla="*/ 6500563 w 6500563"/>
              <a:gd name="connsiteY9" fmla="*/ 0 h 5328548"/>
              <a:gd name="connsiteX10" fmla="*/ 3062157 w 6500563"/>
              <a:gd name="connsiteY10" fmla="*/ 898 h 5328548"/>
              <a:gd name="connsiteX0" fmla="*/ 3062157 w 6500563"/>
              <a:gd name="connsiteY0" fmla="*/ 898 h 5328548"/>
              <a:gd name="connsiteX1" fmla="*/ 2420111 w 6500563"/>
              <a:gd name="connsiteY1" fmla="*/ 1577239 h 5328548"/>
              <a:gd name="connsiteX2" fmla="*/ 0 w 6500563"/>
              <a:gd name="connsiteY2" fmla="*/ 1572813 h 5328548"/>
              <a:gd name="connsiteX3" fmla="*/ 20054 w 6500563"/>
              <a:gd name="connsiteY3" fmla="*/ 1999960 h 5328548"/>
              <a:gd name="connsiteX4" fmla="*/ 1127896 w 6500563"/>
              <a:gd name="connsiteY4" fmla="*/ 2009131 h 5328548"/>
              <a:gd name="connsiteX5" fmla="*/ 1129490 w 6500563"/>
              <a:gd name="connsiteY5" fmla="*/ 2612671 h 5328548"/>
              <a:gd name="connsiteX6" fmla="*/ 2187559 w 6500563"/>
              <a:gd name="connsiteY6" fmla="*/ 2612670 h 5328548"/>
              <a:gd name="connsiteX7" fmla="*/ 1133608 w 6500563"/>
              <a:gd name="connsiteY7" fmla="*/ 5316264 h 5328548"/>
              <a:gd name="connsiteX8" fmla="*/ 6486271 w 6500563"/>
              <a:gd name="connsiteY8" fmla="*/ 5328548 h 5328548"/>
              <a:gd name="connsiteX9" fmla="*/ 6500563 w 6500563"/>
              <a:gd name="connsiteY9" fmla="*/ 0 h 5328548"/>
              <a:gd name="connsiteX10" fmla="*/ 3062157 w 6500563"/>
              <a:gd name="connsiteY10" fmla="*/ 898 h 5328548"/>
              <a:gd name="connsiteX0" fmla="*/ 3062157 w 6500563"/>
              <a:gd name="connsiteY0" fmla="*/ 898 h 5328548"/>
              <a:gd name="connsiteX1" fmla="*/ 2420111 w 6500563"/>
              <a:gd name="connsiteY1" fmla="*/ 1577239 h 5328548"/>
              <a:gd name="connsiteX2" fmla="*/ 0 w 6500563"/>
              <a:gd name="connsiteY2" fmla="*/ 1572813 h 5328548"/>
              <a:gd name="connsiteX3" fmla="*/ 20054 w 6500563"/>
              <a:gd name="connsiteY3" fmla="*/ 1999960 h 5328548"/>
              <a:gd name="connsiteX4" fmla="*/ 1127896 w 6500563"/>
              <a:gd name="connsiteY4" fmla="*/ 2009131 h 5328548"/>
              <a:gd name="connsiteX5" fmla="*/ 1129490 w 6500563"/>
              <a:gd name="connsiteY5" fmla="*/ 2612671 h 5328548"/>
              <a:gd name="connsiteX6" fmla="*/ 2187559 w 6500563"/>
              <a:gd name="connsiteY6" fmla="*/ 2612670 h 5328548"/>
              <a:gd name="connsiteX7" fmla="*/ 1133608 w 6500563"/>
              <a:gd name="connsiteY7" fmla="*/ 5316264 h 5328548"/>
              <a:gd name="connsiteX8" fmla="*/ 6486271 w 6500563"/>
              <a:gd name="connsiteY8" fmla="*/ 5328548 h 5328548"/>
              <a:gd name="connsiteX9" fmla="*/ 6500563 w 6500563"/>
              <a:gd name="connsiteY9" fmla="*/ 0 h 5328548"/>
              <a:gd name="connsiteX10" fmla="*/ 3062157 w 6500563"/>
              <a:gd name="connsiteY10" fmla="*/ 898 h 5328548"/>
              <a:gd name="connsiteX0" fmla="*/ 3042103 w 6480509"/>
              <a:gd name="connsiteY0" fmla="*/ 898 h 5328548"/>
              <a:gd name="connsiteX1" fmla="*/ 2400057 w 6480509"/>
              <a:gd name="connsiteY1" fmla="*/ 1577239 h 5328548"/>
              <a:gd name="connsiteX2" fmla="*/ 24375 w 6480509"/>
              <a:gd name="connsiteY2" fmla="*/ 1572813 h 5328548"/>
              <a:gd name="connsiteX3" fmla="*/ 0 w 6480509"/>
              <a:gd name="connsiteY3" fmla="*/ 1999960 h 5328548"/>
              <a:gd name="connsiteX4" fmla="*/ 1107842 w 6480509"/>
              <a:gd name="connsiteY4" fmla="*/ 2009131 h 5328548"/>
              <a:gd name="connsiteX5" fmla="*/ 1109436 w 6480509"/>
              <a:gd name="connsiteY5" fmla="*/ 2612671 h 5328548"/>
              <a:gd name="connsiteX6" fmla="*/ 2167505 w 6480509"/>
              <a:gd name="connsiteY6" fmla="*/ 2612670 h 5328548"/>
              <a:gd name="connsiteX7" fmla="*/ 1113554 w 6480509"/>
              <a:gd name="connsiteY7" fmla="*/ 5316264 h 5328548"/>
              <a:gd name="connsiteX8" fmla="*/ 6466217 w 6480509"/>
              <a:gd name="connsiteY8" fmla="*/ 5328548 h 5328548"/>
              <a:gd name="connsiteX9" fmla="*/ 6480509 w 6480509"/>
              <a:gd name="connsiteY9" fmla="*/ 0 h 5328548"/>
              <a:gd name="connsiteX10" fmla="*/ 3042103 w 6480509"/>
              <a:gd name="connsiteY10" fmla="*/ 898 h 5328548"/>
              <a:gd name="connsiteX0" fmla="*/ 3017728 w 6456134"/>
              <a:gd name="connsiteY0" fmla="*/ 898 h 5328548"/>
              <a:gd name="connsiteX1" fmla="*/ 2375682 w 6456134"/>
              <a:gd name="connsiteY1" fmla="*/ 1577239 h 5328548"/>
              <a:gd name="connsiteX2" fmla="*/ 0 w 6456134"/>
              <a:gd name="connsiteY2" fmla="*/ 1572813 h 5328548"/>
              <a:gd name="connsiteX3" fmla="*/ 8947 w 6456134"/>
              <a:gd name="connsiteY3" fmla="*/ 1999960 h 5328548"/>
              <a:gd name="connsiteX4" fmla="*/ 1083467 w 6456134"/>
              <a:gd name="connsiteY4" fmla="*/ 2009131 h 5328548"/>
              <a:gd name="connsiteX5" fmla="*/ 1085061 w 6456134"/>
              <a:gd name="connsiteY5" fmla="*/ 2612671 h 5328548"/>
              <a:gd name="connsiteX6" fmla="*/ 2143130 w 6456134"/>
              <a:gd name="connsiteY6" fmla="*/ 2612670 h 5328548"/>
              <a:gd name="connsiteX7" fmla="*/ 1089179 w 6456134"/>
              <a:gd name="connsiteY7" fmla="*/ 5316264 h 5328548"/>
              <a:gd name="connsiteX8" fmla="*/ 6441842 w 6456134"/>
              <a:gd name="connsiteY8" fmla="*/ 5328548 h 5328548"/>
              <a:gd name="connsiteX9" fmla="*/ 6456134 w 6456134"/>
              <a:gd name="connsiteY9" fmla="*/ 0 h 5328548"/>
              <a:gd name="connsiteX10" fmla="*/ 3017728 w 6456134"/>
              <a:gd name="connsiteY10" fmla="*/ 898 h 5328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6134" h="5328548">
                <a:moveTo>
                  <a:pt x="3017728" y="898"/>
                </a:moveTo>
                <a:lnTo>
                  <a:pt x="2375682" y="1577239"/>
                </a:lnTo>
                <a:lnTo>
                  <a:pt x="0" y="1572813"/>
                </a:lnTo>
                <a:lnTo>
                  <a:pt x="8947" y="1999960"/>
                </a:lnTo>
                <a:lnTo>
                  <a:pt x="1083467" y="2009131"/>
                </a:lnTo>
                <a:cubicBezTo>
                  <a:pt x="1083998" y="2214106"/>
                  <a:pt x="1084530" y="2407696"/>
                  <a:pt x="1085061" y="2612671"/>
                </a:cubicBezTo>
                <a:lnTo>
                  <a:pt x="2143130" y="2612670"/>
                </a:lnTo>
                <a:lnTo>
                  <a:pt x="1089179" y="5316264"/>
                </a:lnTo>
                <a:lnTo>
                  <a:pt x="6441842" y="5328548"/>
                </a:lnTo>
                <a:lnTo>
                  <a:pt x="6456134" y="0"/>
                </a:lnTo>
                <a:lnTo>
                  <a:pt x="3017728" y="898"/>
                </a:lnTo>
                <a:close/>
              </a:path>
            </a:pathLst>
          </a:cu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 name="梯形 5"/>
          <p:cNvSpPr/>
          <p:nvPr/>
        </p:nvSpPr>
        <p:spPr>
          <a:xfrm rot="19727813">
            <a:off x="-695842" y="201193"/>
            <a:ext cx="3264363" cy="566123"/>
          </a:xfrm>
          <a:prstGeom prst="trapezoid">
            <a:avLst/>
          </a:prstGeom>
          <a:solidFill>
            <a:srgbClr val="0F2C5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7" name="梯形 6"/>
          <p:cNvSpPr/>
          <p:nvPr/>
        </p:nvSpPr>
        <p:spPr>
          <a:xfrm rot="19727813">
            <a:off x="-385607" y="237615"/>
            <a:ext cx="2869837" cy="382676"/>
          </a:xfrm>
          <a:prstGeom prst="trapezoid">
            <a:avLst/>
          </a:prstGeom>
          <a:noFill/>
          <a:ln w="635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8" name="TextBox 7"/>
          <p:cNvSpPr txBox="1"/>
          <p:nvPr/>
        </p:nvSpPr>
        <p:spPr>
          <a:xfrm rot="19712961">
            <a:off x="210603" y="320328"/>
            <a:ext cx="1218603" cy="461665"/>
          </a:xfrm>
          <a:prstGeom prst="rect">
            <a:avLst/>
          </a:prstGeom>
          <a:noFill/>
        </p:spPr>
        <p:txBody>
          <a:bodyPr wrap="none" rtlCol="0">
            <a:spAutoFit/>
          </a:bodyPr>
          <a:lstStyle/>
          <a:p>
            <a:r>
              <a:rPr lang="en-US" altLang="zh-CN" sz="2400" b="1" dirty="0" smtClean="0">
                <a:solidFill>
                  <a:schemeClr val="bg1"/>
                </a:solidFill>
                <a:latin typeface="微软雅黑" pitchFamily="34" charset="-122"/>
                <a:ea typeface="微软雅黑" pitchFamily="34" charset="-122"/>
              </a:rPr>
              <a:t>2019.4</a:t>
            </a:r>
            <a:endParaRPr lang="zh-CN" altLang="en-US" sz="2400" b="1" dirty="0">
              <a:solidFill>
                <a:schemeClr val="bg1"/>
              </a:solidFill>
              <a:latin typeface="微软雅黑" pitchFamily="34" charset="-122"/>
              <a:ea typeface="微软雅黑" pitchFamily="34" charset="-122"/>
            </a:endParaRPr>
          </a:p>
        </p:txBody>
      </p:sp>
      <p:sp>
        <p:nvSpPr>
          <p:cNvPr id="10" name="矩形 9">
            <a:extLst>
              <a:ext uri="{FF2B5EF4-FFF2-40B4-BE49-F238E27FC236}">
                <a16:creationId xmlns="" xmlns:a16="http://schemas.microsoft.com/office/drawing/2014/main" id="{970F58D4-2AFF-4866-804D-257E2A7A335A}"/>
              </a:ext>
            </a:extLst>
          </p:cNvPr>
          <p:cNvSpPr/>
          <p:nvPr/>
        </p:nvSpPr>
        <p:spPr>
          <a:xfrm>
            <a:off x="6550363" y="4193577"/>
            <a:ext cx="2455198" cy="338554"/>
          </a:xfrm>
          <a:prstGeom prst="rect">
            <a:avLst/>
          </a:prstGeom>
        </p:spPr>
        <p:txBody>
          <a:bodyPr wrap="square">
            <a:spAutoFit/>
          </a:bodyPr>
          <a:lstStyle/>
          <a:p>
            <a:pPr algn="dist"/>
            <a:r>
              <a:rPr lang="zh-CN" altLang="en-US" sz="1600" dirty="0">
                <a:solidFill>
                  <a:schemeClr val="bg1"/>
                </a:solidFill>
                <a:latin typeface="微软雅黑" panose="020B0503020204020204" pitchFamily="34" charset="-122"/>
                <a:ea typeface="微软雅黑" panose="020B0503020204020204" pitchFamily="34" charset="-122"/>
              </a:rPr>
              <a:t>请插入您的公司名称</a:t>
            </a:r>
          </a:p>
        </p:txBody>
      </p:sp>
      <p:sp>
        <p:nvSpPr>
          <p:cNvPr id="11" name="文本框 10">
            <a:extLst>
              <a:ext uri="{FF2B5EF4-FFF2-40B4-BE49-F238E27FC236}">
                <a16:creationId xmlns="" xmlns:a16="http://schemas.microsoft.com/office/drawing/2014/main" id="{167400B6-E563-4EBC-B849-4747EA664333}"/>
              </a:ext>
            </a:extLst>
          </p:cNvPr>
          <p:cNvSpPr txBox="1"/>
          <p:nvPr/>
        </p:nvSpPr>
        <p:spPr>
          <a:xfrm>
            <a:off x="6550365" y="4636462"/>
            <a:ext cx="2455196" cy="338554"/>
          </a:xfrm>
          <a:prstGeom prst="rect">
            <a:avLst/>
          </a:prstGeom>
        </p:spPr>
        <p:txBody>
          <a:bodyPr wrap="square">
            <a:spAutoFit/>
          </a:bodyPr>
          <a:lstStyle>
            <a:defPPr>
              <a:defRPr lang="zh-CN"/>
            </a:defPPr>
            <a:lvl1pPr algn="dist">
              <a:defRPr sz="1600">
                <a:solidFill>
                  <a:schemeClr val="bg1"/>
                </a:solidFill>
                <a:latin typeface="+mj-ea"/>
                <a:ea typeface="+mj-ea"/>
              </a:defRPr>
            </a:lvl1pPr>
          </a:lstStyle>
          <a:p>
            <a:pPr algn="r"/>
            <a:r>
              <a:rPr lang="zh-CN" altLang="en-US" dirty="0">
                <a:latin typeface="微软雅黑" panose="020B0503020204020204" pitchFamily="34" charset="-122"/>
                <a:ea typeface="微软雅黑" panose="020B0503020204020204" pitchFamily="34" charset="-122"/>
              </a:rPr>
              <a:t>汇报人：小包总</a:t>
            </a:r>
          </a:p>
        </p:txBody>
      </p:sp>
      <p:sp>
        <p:nvSpPr>
          <p:cNvPr id="12" name="矩形 11">
            <a:extLst>
              <a:ext uri="{FF2B5EF4-FFF2-40B4-BE49-F238E27FC236}">
                <a16:creationId xmlns="" xmlns:a16="http://schemas.microsoft.com/office/drawing/2014/main" id="{32D3EB01-8B08-478D-90D2-E9E7F35C5504}"/>
              </a:ext>
            </a:extLst>
          </p:cNvPr>
          <p:cNvSpPr/>
          <p:nvPr/>
        </p:nvSpPr>
        <p:spPr>
          <a:xfrm>
            <a:off x="6829103" y="3363775"/>
            <a:ext cx="4352915" cy="307777"/>
          </a:xfrm>
          <a:prstGeom prst="rect">
            <a:avLst/>
          </a:prstGeom>
        </p:spPr>
        <p:txBody>
          <a:bodyPr wrap="square">
            <a:spAutoFit/>
          </a:bodyPr>
          <a:lstStyle/>
          <a:p>
            <a:pPr algn="dist"/>
            <a:r>
              <a:rPr lang="en-US" altLang="zh-CN" sz="1400" dirty="0">
                <a:solidFill>
                  <a:schemeClr val="bg1"/>
                </a:solidFill>
                <a:latin typeface="微软雅黑" panose="020B0503020204020204" pitchFamily="34" charset="-122"/>
                <a:ea typeface="微软雅黑" panose="020B0503020204020204" pitchFamily="34" charset="-122"/>
              </a:rPr>
              <a:t>BUSINESS PLAN POWERPOINT TEMPLATE</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等腰三角形 12">
            <a:extLst>
              <a:ext uri="{FF2B5EF4-FFF2-40B4-BE49-F238E27FC236}">
                <a16:creationId xmlns="" xmlns:a16="http://schemas.microsoft.com/office/drawing/2014/main" id="{9B7149DC-6242-4991-B15F-D5A7070BCAA5}"/>
              </a:ext>
            </a:extLst>
          </p:cNvPr>
          <p:cNvSpPr/>
          <p:nvPr/>
        </p:nvSpPr>
        <p:spPr>
          <a:xfrm rot="10800000">
            <a:off x="7686743" y="3703909"/>
            <a:ext cx="304800" cy="1786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181246438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60907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0084642" y="1384124"/>
            <a:ext cx="4214716" cy="4939309"/>
          </a:xfrm>
          <a:prstGeom prst="line">
            <a:avLst/>
          </a:prstGeom>
          <a:ln w="2540">
            <a:solidFill>
              <a:srgbClr val="0F2C5D">
                <a:alpha val="21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2540">
            <a:solidFill>
              <a:srgbClr val="0F2C5D">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473" y="2465536"/>
            <a:ext cx="3208562" cy="830997"/>
          </a:xfrm>
          <a:prstGeom prst="rect">
            <a:avLst/>
          </a:prstGeom>
          <a:noFill/>
        </p:spPr>
        <p:txBody>
          <a:bodyPr wrap="square" rtlCol="0">
            <a:spAutoFit/>
          </a:bodyPr>
          <a:lstStyle/>
          <a:p>
            <a:pPr algn="ctr"/>
            <a:r>
              <a:rPr lang="zh-CN" altLang="en-US" sz="4800" b="1" dirty="0">
                <a:solidFill>
                  <a:srgbClr val="0F2C5D"/>
                </a:solidFill>
                <a:latin typeface="微软雅黑" panose="020B0503020204020204" pitchFamily="34" charset="-122"/>
                <a:ea typeface="微软雅黑" panose="020B0503020204020204" pitchFamily="34" charset="-122"/>
              </a:rPr>
              <a:t>项目介绍</a:t>
            </a:r>
          </a:p>
        </p:txBody>
      </p:sp>
      <p:cxnSp>
        <p:nvCxnSpPr>
          <p:cNvPr id="15" name="直接连接符 14"/>
          <p:cNvCxnSpPr/>
          <p:nvPr/>
        </p:nvCxnSpPr>
        <p:spPr>
          <a:xfrm>
            <a:off x="5016947" y="3391343"/>
            <a:ext cx="7175053" cy="0"/>
          </a:xfrm>
          <a:prstGeom prst="line">
            <a:avLst/>
          </a:prstGeom>
          <a:ln>
            <a:solidFill>
              <a:srgbClr val="0F2C5D"/>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22480" y="3505524"/>
            <a:ext cx="1340355" cy="338554"/>
          </a:xfrm>
          <a:prstGeom prst="rect">
            <a:avLst/>
          </a:prstGeom>
          <a:noFill/>
        </p:spPr>
        <p:txBody>
          <a:bodyPr wrap="square" rtlCol="0">
            <a:spAutoFit/>
          </a:bodyPr>
          <a:lstStyle/>
          <a:p>
            <a:pPr algn="ctr"/>
            <a:r>
              <a:rPr lang="zh-CN" altLang="en-US" sz="1600" dirty="0">
                <a:solidFill>
                  <a:srgbClr val="0F2C5D"/>
                </a:solidFill>
                <a:latin typeface="微软雅黑" panose="020B0503020204020204" pitchFamily="34" charset="-122"/>
                <a:ea typeface="微软雅黑" panose="020B0503020204020204" pitchFamily="34" charset="-122"/>
              </a:rPr>
              <a:t>行业前景</a:t>
            </a:r>
          </a:p>
        </p:txBody>
      </p:sp>
      <p:sp>
        <p:nvSpPr>
          <p:cNvPr id="17" name="文本框 16"/>
          <p:cNvSpPr txBox="1"/>
          <p:nvPr/>
        </p:nvSpPr>
        <p:spPr>
          <a:xfrm>
            <a:off x="8611815" y="3505524"/>
            <a:ext cx="1340355" cy="338554"/>
          </a:xfrm>
          <a:prstGeom prst="rect">
            <a:avLst/>
          </a:prstGeom>
          <a:noFill/>
        </p:spPr>
        <p:txBody>
          <a:bodyPr wrap="square" rtlCol="0">
            <a:spAutoFit/>
          </a:bodyPr>
          <a:lstStyle/>
          <a:p>
            <a:pPr algn="ctr"/>
            <a:r>
              <a:rPr lang="zh-CN" altLang="en-US" sz="1600" dirty="0">
                <a:solidFill>
                  <a:srgbClr val="0F2C5D"/>
                </a:solidFill>
                <a:latin typeface="微软雅黑" panose="020B0503020204020204" pitchFamily="34" charset="-122"/>
                <a:ea typeface="微软雅黑" panose="020B0503020204020204" pitchFamily="34" charset="-122"/>
              </a:rPr>
              <a:t>需求分析</a:t>
            </a:r>
          </a:p>
        </p:txBody>
      </p:sp>
      <p:sp>
        <p:nvSpPr>
          <p:cNvPr id="18" name="文本框 17"/>
          <p:cNvSpPr txBox="1"/>
          <p:nvPr/>
        </p:nvSpPr>
        <p:spPr>
          <a:xfrm>
            <a:off x="9783549" y="3505524"/>
            <a:ext cx="1340355" cy="338554"/>
          </a:xfrm>
          <a:prstGeom prst="rect">
            <a:avLst/>
          </a:prstGeom>
          <a:noFill/>
        </p:spPr>
        <p:txBody>
          <a:bodyPr wrap="square" rtlCol="0">
            <a:spAutoFit/>
          </a:bodyPr>
          <a:lstStyle/>
          <a:p>
            <a:pPr algn="ctr"/>
            <a:r>
              <a:rPr lang="zh-CN" altLang="en-US" sz="1600" dirty="0">
                <a:solidFill>
                  <a:srgbClr val="0F2C5D"/>
                </a:solidFill>
                <a:latin typeface="微软雅黑" panose="020B0503020204020204" pitchFamily="34" charset="-122"/>
                <a:ea typeface="微软雅黑" panose="020B0503020204020204" pitchFamily="34" charset="-122"/>
              </a:rPr>
              <a:t>盈利模式</a:t>
            </a:r>
          </a:p>
        </p:txBody>
      </p:sp>
      <p:sp>
        <p:nvSpPr>
          <p:cNvPr id="19" name="文本框 18"/>
          <p:cNvSpPr txBox="1"/>
          <p:nvPr/>
        </p:nvSpPr>
        <p:spPr>
          <a:xfrm>
            <a:off x="10930719" y="3505524"/>
            <a:ext cx="1340355" cy="338554"/>
          </a:xfrm>
          <a:prstGeom prst="rect">
            <a:avLst/>
          </a:prstGeom>
          <a:noFill/>
        </p:spPr>
        <p:txBody>
          <a:bodyPr wrap="square" rtlCol="0">
            <a:spAutoFit/>
          </a:bodyPr>
          <a:lstStyle/>
          <a:p>
            <a:pPr algn="ctr"/>
            <a:r>
              <a:rPr lang="zh-CN" altLang="en-US" sz="1600" dirty="0">
                <a:solidFill>
                  <a:srgbClr val="0F2C5D"/>
                </a:solidFill>
                <a:latin typeface="微软雅黑" panose="020B0503020204020204" pitchFamily="34" charset="-122"/>
                <a:ea typeface="微软雅黑" panose="020B0503020204020204" pitchFamily="34" charset="-122"/>
              </a:rPr>
              <a:t>核心优势</a:t>
            </a:r>
          </a:p>
        </p:txBody>
      </p:sp>
      <p:grpSp>
        <p:nvGrpSpPr>
          <p:cNvPr id="2" name="组合 1">
            <a:extLst>
              <a:ext uri="{FF2B5EF4-FFF2-40B4-BE49-F238E27FC236}">
                <a16:creationId xmlns="" xmlns:a16="http://schemas.microsoft.com/office/drawing/2014/main" id="{C338C522-1CE3-47D6-81CA-022223EB42A5}"/>
              </a:ext>
            </a:extLst>
          </p:cNvPr>
          <p:cNvGrpSpPr/>
          <p:nvPr/>
        </p:nvGrpSpPr>
        <p:grpSpPr>
          <a:xfrm>
            <a:off x="1" y="2423886"/>
            <a:ext cx="5422517" cy="1993765"/>
            <a:chOff x="1" y="2423886"/>
            <a:chExt cx="5422517" cy="1993765"/>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25245" r="46107" b="33959"/>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8" name="矩形 7"/>
            <p:cNvSpPr/>
            <p:nvPr/>
          </p:nvSpPr>
          <p:spPr>
            <a:xfrm rot="2700000">
              <a:off x="4569440" y="4046923"/>
              <a:ext cx="370728" cy="370728"/>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rot="2700000">
              <a:off x="5240973" y="4003712"/>
              <a:ext cx="181545" cy="181545"/>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文本框 9"/>
            <p:cNvSpPr txBox="1"/>
            <p:nvPr/>
          </p:nvSpPr>
          <p:spPr>
            <a:xfrm>
              <a:off x="3070710" y="2934380"/>
              <a:ext cx="1963492" cy="1200329"/>
            </a:xfrm>
            <a:prstGeom prst="rect">
              <a:avLst/>
            </a:prstGeom>
            <a:noFill/>
          </p:spPr>
          <p:txBody>
            <a:bodyPr wrap="squar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PART</a:t>
              </a:r>
            </a:p>
            <a:p>
              <a:pPr algn="ctr"/>
              <a:r>
                <a:rPr lang="en-US" altLang="zh-CN" sz="3600" dirty="0">
                  <a:solidFill>
                    <a:schemeClr val="bg1"/>
                  </a:solidFill>
                  <a:latin typeface="微软雅黑" panose="020B0503020204020204" pitchFamily="34" charset="-122"/>
                  <a:ea typeface="微软雅黑" panose="020B0503020204020204" pitchFamily="34" charset="-122"/>
                </a:rPr>
                <a:t>1</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51EFC408-A19E-419D-8E36-79159366D720}"/>
                </a:ext>
              </a:extLst>
            </p:cNvPr>
            <p:cNvSpPr/>
            <p:nvPr/>
          </p:nvSpPr>
          <p:spPr>
            <a:xfrm rot="2700000">
              <a:off x="3459230" y="2786515"/>
              <a:ext cx="1201625" cy="1201625"/>
            </a:xfrm>
            <a:prstGeom prst="rect">
              <a:avLst/>
            </a:prstGeom>
            <a:noFill/>
            <a:ln w="1270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106028442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 name="Picture 4" descr="E:\JGQ\PPT 制作素材\shutterstock\shutterstock_10397072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98" r="6656"/>
          <a:stretch/>
        </p:blipFill>
        <p:spPr bwMode="auto">
          <a:xfrm>
            <a:off x="7907798" y="1464179"/>
            <a:ext cx="2784309" cy="2303872"/>
          </a:xfrm>
          <a:prstGeom prst="hexagon">
            <a:avLst/>
          </a:prstGeom>
          <a:solidFill>
            <a:schemeClr val="bg2">
              <a:lumMod val="25000"/>
            </a:schemeClr>
          </a:solidFill>
          <a:ln w="3175">
            <a:solidFill>
              <a:srgbClr val="13396C"/>
            </a:solidFill>
          </a:ln>
          <a:effectLst/>
          <a:extLst/>
        </p:spPr>
      </p:pic>
      <p:pic>
        <p:nvPicPr>
          <p:cNvPr id="327" name="Picture 2" descr="E:\JGQ\PPT 制作素材\shutterstock\shutterstock_783079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7104" y="1464179"/>
            <a:ext cx="2784309" cy="2303872"/>
          </a:xfrm>
          <a:prstGeom prst="hexagon">
            <a:avLst/>
          </a:prstGeom>
          <a:solidFill>
            <a:srgbClr val="00B1B4"/>
          </a:solidFill>
          <a:ln w="3175">
            <a:solidFill>
              <a:srgbClr val="13396C"/>
            </a:solidFill>
          </a:ln>
          <a:effectLst/>
          <a:extLst/>
        </p:spPr>
      </p:pic>
      <p:pic>
        <p:nvPicPr>
          <p:cNvPr id="328" name="Picture 3" descr="E:\JGQ\PPT 制作素材\shutterstock\shutterstock_12586045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0321" t="156966" r="-254186" b="-150598"/>
          <a:stretch/>
        </p:blipFill>
        <p:spPr bwMode="auto">
          <a:xfrm>
            <a:off x="4741487" y="1464175"/>
            <a:ext cx="2876237" cy="2303872"/>
          </a:xfrm>
          <a:prstGeom prst="hexagon">
            <a:avLst/>
          </a:prstGeom>
          <a:blipFill>
            <a:blip r:embed="rId5"/>
            <a:stretch>
              <a:fillRect/>
            </a:stretch>
          </a:blipFill>
          <a:ln w="3175">
            <a:solidFill>
              <a:srgbClr val="13396C"/>
            </a:solidFill>
          </a:ln>
          <a:effectLst/>
          <a:extLst/>
        </p:spPr>
      </p:pic>
      <p:grpSp>
        <p:nvGrpSpPr>
          <p:cNvPr id="329" name="组合 328"/>
          <p:cNvGrpSpPr>
            <a:grpSpLocks/>
          </p:cNvGrpSpPr>
          <p:nvPr/>
        </p:nvGrpSpPr>
        <p:grpSpPr bwMode="auto">
          <a:xfrm>
            <a:off x="4237267" y="1464219"/>
            <a:ext cx="3869267" cy="797984"/>
            <a:chOff x="3043240" y="1339815"/>
            <a:chExt cx="2902064" cy="598310"/>
          </a:xfrm>
          <a:solidFill>
            <a:srgbClr val="13396C"/>
          </a:solidFill>
          <a:effectLst/>
        </p:grpSpPr>
        <p:sp>
          <p:nvSpPr>
            <p:cNvPr id="330" name="等腰三角形 41"/>
            <p:cNvSpPr/>
            <p:nvPr/>
          </p:nvSpPr>
          <p:spPr>
            <a:xfrm rot="10800000">
              <a:off x="5403945" y="1339815"/>
              <a:ext cx="541359"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dirty="0">
                <a:solidFill>
                  <a:prstClr val="white"/>
                </a:solidFill>
                <a:ea typeface="微软雅黑" panose="020B0503020204020204" pitchFamily="34" charset="-122"/>
              </a:endParaRPr>
            </a:p>
          </p:txBody>
        </p:sp>
        <p:sp>
          <p:nvSpPr>
            <p:cNvPr id="331" name="等腰三角形 41"/>
            <p:cNvSpPr/>
            <p:nvPr/>
          </p:nvSpPr>
          <p:spPr>
            <a:xfrm rot="10800000">
              <a:off x="3043240" y="1339815"/>
              <a:ext cx="541358"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365621" rIns="0" bIns="63395"/>
            <a:lstStyle/>
            <a:p>
              <a:pPr algn="ctr" defTabSz="1267530">
                <a:defRPr/>
              </a:pPr>
              <a:endParaRPr lang="zh-CN" altLang="en-US" sz="4267" dirty="0">
                <a:solidFill>
                  <a:prstClr val="white"/>
                </a:solidFill>
                <a:ea typeface="微软雅黑" panose="020B0503020204020204" pitchFamily="34" charset="-122"/>
              </a:endParaRPr>
            </a:p>
          </p:txBody>
        </p:sp>
      </p:grpSp>
      <p:grpSp>
        <p:nvGrpSpPr>
          <p:cNvPr id="332" name="组合 331"/>
          <p:cNvGrpSpPr>
            <a:grpSpLocks/>
          </p:cNvGrpSpPr>
          <p:nvPr/>
        </p:nvGrpSpPr>
        <p:grpSpPr bwMode="auto">
          <a:xfrm>
            <a:off x="4237267" y="2971285"/>
            <a:ext cx="3869267" cy="795867"/>
            <a:chOff x="3043240" y="2469414"/>
            <a:chExt cx="2902064" cy="598310"/>
          </a:xfrm>
          <a:solidFill>
            <a:srgbClr val="0070C0"/>
          </a:solidFill>
          <a:effectLst/>
        </p:grpSpPr>
        <p:sp>
          <p:nvSpPr>
            <p:cNvPr id="333" name="等腰三角形 41"/>
            <p:cNvSpPr/>
            <p:nvPr/>
          </p:nvSpPr>
          <p:spPr>
            <a:xfrm>
              <a:off x="5403945" y="2469414"/>
              <a:ext cx="541359"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365621" rIns="0" bIns="63395"/>
            <a:lstStyle/>
            <a:p>
              <a:pPr algn="ctr" defTabSz="1267530">
                <a:defRPr/>
              </a:pPr>
              <a:endParaRPr lang="zh-CN" altLang="en-US" sz="4267" dirty="0">
                <a:solidFill>
                  <a:prstClr val="white"/>
                </a:solidFill>
                <a:ea typeface="微软雅黑" panose="020B0503020204020204" pitchFamily="34" charset="-122"/>
              </a:endParaRPr>
            </a:p>
          </p:txBody>
        </p:sp>
        <p:sp>
          <p:nvSpPr>
            <p:cNvPr id="334" name="等腰三角形 41"/>
            <p:cNvSpPr/>
            <p:nvPr/>
          </p:nvSpPr>
          <p:spPr>
            <a:xfrm>
              <a:off x="3043240" y="2469414"/>
              <a:ext cx="541358"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dirty="0">
                <a:solidFill>
                  <a:prstClr val="white"/>
                </a:solidFill>
                <a:ea typeface="微软雅黑" panose="020B0503020204020204" pitchFamily="34" charset="-122"/>
              </a:endParaRPr>
            </a:p>
          </p:txBody>
        </p:sp>
      </p:grpSp>
      <p:sp>
        <p:nvSpPr>
          <p:cNvPr id="335" name="Text Box 11"/>
          <p:cNvSpPr txBox="1">
            <a:spLocks noChangeArrowheads="1"/>
          </p:cNvSpPr>
          <p:nvPr/>
        </p:nvSpPr>
        <p:spPr bwMode="auto">
          <a:xfrm>
            <a:off x="1630893" y="4111895"/>
            <a:ext cx="928551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914377">
              <a:lnSpc>
                <a:spcPts val="2000"/>
              </a:lnSpc>
              <a:buClr>
                <a:srgbClr val="0070C0"/>
              </a:buClr>
            </a:pP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请插入您的文本内容请插入您的文本内容请插入您的文本内容请插入您的文本内容请插入您的文本内容请插入您的文本内容请插入您的文本内容请插入您的文本内容请插入您的文本内容请插入您的文本内容</a:t>
            </a:r>
          </a:p>
        </p:txBody>
      </p:sp>
      <p:sp>
        <p:nvSpPr>
          <p:cNvPr id="336" name="矩形 335"/>
          <p:cNvSpPr>
            <a:spLocks noChangeArrowheads="1"/>
          </p:cNvSpPr>
          <p:nvPr/>
        </p:nvSpPr>
        <p:spPr bwMode="auto">
          <a:xfrm>
            <a:off x="1630893" y="4725441"/>
            <a:ext cx="91736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914377">
              <a:lnSpc>
                <a:spcPts val="2000"/>
              </a:lnSpc>
              <a:buClr>
                <a:srgbClr val="0070C0"/>
              </a:buCl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48680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400"/>
                                  </p:stCondLst>
                                  <p:childTnLst>
                                    <p:set>
                                      <p:cBhvr>
                                        <p:cTn id="6" dur="1" fill="hold">
                                          <p:stCondLst>
                                            <p:cond delay="0"/>
                                          </p:stCondLst>
                                        </p:cTn>
                                        <p:tgtEl>
                                          <p:spTgt spid="332"/>
                                        </p:tgtEl>
                                        <p:attrNameLst>
                                          <p:attrName>style.visibility</p:attrName>
                                        </p:attrNameLst>
                                      </p:cBhvr>
                                      <p:to>
                                        <p:strVal val="visible"/>
                                      </p:to>
                                    </p:set>
                                    <p:anim calcmode="lin" valueType="num">
                                      <p:cBhvr additive="base">
                                        <p:cTn id="7" dur="500"/>
                                        <p:tgtEl>
                                          <p:spTgt spid="332"/>
                                        </p:tgtEl>
                                        <p:attrNameLst>
                                          <p:attrName>ppt_y</p:attrName>
                                        </p:attrNameLst>
                                      </p:cBhvr>
                                      <p:tavLst>
                                        <p:tav tm="0">
                                          <p:val>
                                            <p:strVal val="#ppt_y+#ppt_h*1.125000"/>
                                          </p:val>
                                        </p:tav>
                                        <p:tav tm="100000">
                                          <p:val>
                                            <p:strVal val="#ppt_y"/>
                                          </p:val>
                                        </p:tav>
                                      </p:tavLst>
                                    </p:anim>
                                    <p:animEffect transition="in" filter="wipe(up)">
                                      <p:cBhvr>
                                        <p:cTn id="8" dur="500"/>
                                        <p:tgtEl>
                                          <p:spTgt spid="332"/>
                                        </p:tgtEl>
                                      </p:cBhvr>
                                    </p:animEffect>
                                  </p:childTnLst>
                                </p:cTn>
                              </p:par>
                              <p:par>
                                <p:cTn id="9" presetID="12" presetClass="entr" presetSubtype="1" fill="hold" nodeType="withEffect">
                                  <p:stCondLst>
                                    <p:cond delay="400"/>
                                  </p:stCondLst>
                                  <p:childTnLst>
                                    <p:set>
                                      <p:cBhvr>
                                        <p:cTn id="10" dur="1" fill="hold">
                                          <p:stCondLst>
                                            <p:cond delay="0"/>
                                          </p:stCondLst>
                                        </p:cTn>
                                        <p:tgtEl>
                                          <p:spTgt spid="329"/>
                                        </p:tgtEl>
                                        <p:attrNameLst>
                                          <p:attrName>style.visibility</p:attrName>
                                        </p:attrNameLst>
                                      </p:cBhvr>
                                      <p:to>
                                        <p:strVal val="visible"/>
                                      </p:to>
                                    </p:set>
                                    <p:anim calcmode="lin" valueType="num">
                                      <p:cBhvr additive="base">
                                        <p:cTn id="11" dur="500"/>
                                        <p:tgtEl>
                                          <p:spTgt spid="329"/>
                                        </p:tgtEl>
                                        <p:attrNameLst>
                                          <p:attrName>ppt_y</p:attrName>
                                        </p:attrNameLst>
                                      </p:cBhvr>
                                      <p:tavLst>
                                        <p:tav tm="0">
                                          <p:val>
                                            <p:strVal val="#ppt_y-#ppt_h*1.125000"/>
                                          </p:val>
                                        </p:tav>
                                        <p:tav tm="100000">
                                          <p:val>
                                            <p:strVal val="#ppt_y"/>
                                          </p:val>
                                        </p:tav>
                                      </p:tavLst>
                                    </p:anim>
                                    <p:animEffect transition="in" filter="wipe(down)">
                                      <p:cBhvr>
                                        <p:cTn id="12" dur="500"/>
                                        <p:tgtEl>
                                          <p:spTgt spid="329"/>
                                        </p:tgtEl>
                                      </p:cBhvr>
                                    </p:animEffect>
                                  </p:childTnLst>
                                </p:cTn>
                              </p:par>
                              <p:par>
                                <p:cTn id="13" presetID="53" presetClass="entr" presetSubtype="16" fill="hold" nodeType="withEffect">
                                  <p:stCondLst>
                                    <p:cond delay="400"/>
                                  </p:stCondLst>
                                  <p:childTnLst>
                                    <p:set>
                                      <p:cBhvr>
                                        <p:cTn id="14" dur="1" fill="hold">
                                          <p:stCondLst>
                                            <p:cond delay="0"/>
                                          </p:stCondLst>
                                        </p:cTn>
                                        <p:tgtEl>
                                          <p:spTgt spid="327"/>
                                        </p:tgtEl>
                                        <p:attrNameLst>
                                          <p:attrName>style.visibility</p:attrName>
                                        </p:attrNameLst>
                                      </p:cBhvr>
                                      <p:to>
                                        <p:strVal val="visible"/>
                                      </p:to>
                                    </p:set>
                                    <p:anim calcmode="lin" valueType="num">
                                      <p:cBhvr>
                                        <p:cTn id="15" dur="500" fill="hold"/>
                                        <p:tgtEl>
                                          <p:spTgt spid="327"/>
                                        </p:tgtEl>
                                        <p:attrNameLst>
                                          <p:attrName>ppt_w</p:attrName>
                                        </p:attrNameLst>
                                      </p:cBhvr>
                                      <p:tavLst>
                                        <p:tav tm="0">
                                          <p:val>
                                            <p:fltVal val="0"/>
                                          </p:val>
                                        </p:tav>
                                        <p:tav tm="100000">
                                          <p:val>
                                            <p:strVal val="#ppt_w"/>
                                          </p:val>
                                        </p:tav>
                                      </p:tavLst>
                                    </p:anim>
                                    <p:anim calcmode="lin" valueType="num">
                                      <p:cBhvr>
                                        <p:cTn id="16" dur="500" fill="hold"/>
                                        <p:tgtEl>
                                          <p:spTgt spid="327"/>
                                        </p:tgtEl>
                                        <p:attrNameLst>
                                          <p:attrName>ppt_h</p:attrName>
                                        </p:attrNameLst>
                                      </p:cBhvr>
                                      <p:tavLst>
                                        <p:tav tm="0">
                                          <p:val>
                                            <p:fltVal val="0"/>
                                          </p:val>
                                        </p:tav>
                                        <p:tav tm="100000">
                                          <p:val>
                                            <p:strVal val="#ppt_h"/>
                                          </p:val>
                                        </p:tav>
                                      </p:tavLst>
                                    </p:anim>
                                    <p:animEffect transition="in" filter="fade">
                                      <p:cBhvr>
                                        <p:cTn id="17" dur="500"/>
                                        <p:tgtEl>
                                          <p:spTgt spid="327"/>
                                        </p:tgtEl>
                                      </p:cBhvr>
                                    </p:animEffect>
                                  </p:childTnLst>
                                </p:cTn>
                              </p:par>
                              <p:par>
                                <p:cTn id="18" presetID="53" presetClass="entr" presetSubtype="16" fill="hold" nodeType="withEffect">
                                  <p:stCondLst>
                                    <p:cond delay="400"/>
                                  </p:stCondLst>
                                  <p:childTnLst>
                                    <p:set>
                                      <p:cBhvr>
                                        <p:cTn id="19" dur="1" fill="hold">
                                          <p:stCondLst>
                                            <p:cond delay="0"/>
                                          </p:stCondLst>
                                        </p:cTn>
                                        <p:tgtEl>
                                          <p:spTgt spid="328"/>
                                        </p:tgtEl>
                                        <p:attrNameLst>
                                          <p:attrName>style.visibility</p:attrName>
                                        </p:attrNameLst>
                                      </p:cBhvr>
                                      <p:to>
                                        <p:strVal val="visible"/>
                                      </p:to>
                                    </p:set>
                                    <p:anim calcmode="lin" valueType="num">
                                      <p:cBhvr>
                                        <p:cTn id="20" dur="500" fill="hold"/>
                                        <p:tgtEl>
                                          <p:spTgt spid="328"/>
                                        </p:tgtEl>
                                        <p:attrNameLst>
                                          <p:attrName>ppt_w</p:attrName>
                                        </p:attrNameLst>
                                      </p:cBhvr>
                                      <p:tavLst>
                                        <p:tav tm="0">
                                          <p:val>
                                            <p:fltVal val="0"/>
                                          </p:val>
                                        </p:tav>
                                        <p:tav tm="100000">
                                          <p:val>
                                            <p:strVal val="#ppt_w"/>
                                          </p:val>
                                        </p:tav>
                                      </p:tavLst>
                                    </p:anim>
                                    <p:anim calcmode="lin" valueType="num">
                                      <p:cBhvr>
                                        <p:cTn id="21" dur="500" fill="hold"/>
                                        <p:tgtEl>
                                          <p:spTgt spid="328"/>
                                        </p:tgtEl>
                                        <p:attrNameLst>
                                          <p:attrName>ppt_h</p:attrName>
                                        </p:attrNameLst>
                                      </p:cBhvr>
                                      <p:tavLst>
                                        <p:tav tm="0">
                                          <p:val>
                                            <p:fltVal val="0"/>
                                          </p:val>
                                        </p:tav>
                                        <p:tav tm="100000">
                                          <p:val>
                                            <p:strVal val="#ppt_h"/>
                                          </p:val>
                                        </p:tav>
                                      </p:tavLst>
                                    </p:anim>
                                    <p:animEffect transition="in" filter="fade">
                                      <p:cBhvr>
                                        <p:cTn id="22" dur="500"/>
                                        <p:tgtEl>
                                          <p:spTgt spid="328"/>
                                        </p:tgtEl>
                                      </p:cBhvr>
                                    </p:animEffect>
                                  </p:childTnLst>
                                </p:cTn>
                              </p:par>
                              <p:par>
                                <p:cTn id="23" presetID="53" presetClass="entr" presetSubtype="16" fill="hold" nodeType="withEffect">
                                  <p:stCondLst>
                                    <p:cond delay="400"/>
                                  </p:stCondLst>
                                  <p:childTnLst>
                                    <p:set>
                                      <p:cBhvr>
                                        <p:cTn id="24" dur="1" fill="hold">
                                          <p:stCondLst>
                                            <p:cond delay="0"/>
                                          </p:stCondLst>
                                        </p:cTn>
                                        <p:tgtEl>
                                          <p:spTgt spid="326"/>
                                        </p:tgtEl>
                                        <p:attrNameLst>
                                          <p:attrName>style.visibility</p:attrName>
                                        </p:attrNameLst>
                                      </p:cBhvr>
                                      <p:to>
                                        <p:strVal val="visible"/>
                                      </p:to>
                                    </p:set>
                                    <p:anim calcmode="lin" valueType="num">
                                      <p:cBhvr>
                                        <p:cTn id="25" dur="500" fill="hold"/>
                                        <p:tgtEl>
                                          <p:spTgt spid="326"/>
                                        </p:tgtEl>
                                        <p:attrNameLst>
                                          <p:attrName>ppt_w</p:attrName>
                                        </p:attrNameLst>
                                      </p:cBhvr>
                                      <p:tavLst>
                                        <p:tav tm="0">
                                          <p:val>
                                            <p:fltVal val="0"/>
                                          </p:val>
                                        </p:tav>
                                        <p:tav tm="100000">
                                          <p:val>
                                            <p:strVal val="#ppt_w"/>
                                          </p:val>
                                        </p:tav>
                                      </p:tavLst>
                                    </p:anim>
                                    <p:anim calcmode="lin" valueType="num">
                                      <p:cBhvr>
                                        <p:cTn id="26" dur="500" fill="hold"/>
                                        <p:tgtEl>
                                          <p:spTgt spid="326"/>
                                        </p:tgtEl>
                                        <p:attrNameLst>
                                          <p:attrName>ppt_h</p:attrName>
                                        </p:attrNameLst>
                                      </p:cBhvr>
                                      <p:tavLst>
                                        <p:tav tm="0">
                                          <p:val>
                                            <p:fltVal val="0"/>
                                          </p:val>
                                        </p:tav>
                                        <p:tav tm="100000">
                                          <p:val>
                                            <p:strVal val="#ppt_h"/>
                                          </p:val>
                                        </p:tav>
                                      </p:tavLst>
                                    </p:anim>
                                    <p:animEffect transition="in" filter="fade">
                                      <p:cBhvr>
                                        <p:cTn id="27" dur="500"/>
                                        <p:tgtEl>
                                          <p:spTgt spid="326"/>
                                        </p:tgtEl>
                                      </p:cBhvr>
                                    </p:animEffect>
                                  </p:childTnLst>
                                </p:cTn>
                              </p:par>
                              <p:par>
                                <p:cTn id="28" presetID="23" presetClass="entr" presetSubtype="16" fill="hold" grpId="0" nodeType="withEffect">
                                  <p:stCondLst>
                                    <p:cond delay="700"/>
                                  </p:stCondLst>
                                  <p:childTnLst>
                                    <p:set>
                                      <p:cBhvr>
                                        <p:cTn id="29" dur="1" fill="hold">
                                          <p:stCondLst>
                                            <p:cond delay="0"/>
                                          </p:stCondLst>
                                        </p:cTn>
                                        <p:tgtEl>
                                          <p:spTgt spid="335"/>
                                        </p:tgtEl>
                                        <p:attrNameLst>
                                          <p:attrName>style.visibility</p:attrName>
                                        </p:attrNameLst>
                                      </p:cBhvr>
                                      <p:to>
                                        <p:strVal val="visible"/>
                                      </p:to>
                                    </p:set>
                                    <p:anim calcmode="lin" valueType="num">
                                      <p:cBhvr>
                                        <p:cTn id="30" dur="500" fill="hold"/>
                                        <p:tgtEl>
                                          <p:spTgt spid="335"/>
                                        </p:tgtEl>
                                        <p:attrNameLst>
                                          <p:attrName>ppt_w</p:attrName>
                                        </p:attrNameLst>
                                      </p:cBhvr>
                                      <p:tavLst>
                                        <p:tav tm="0">
                                          <p:val>
                                            <p:fltVal val="0"/>
                                          </p:val>
                                        </p:tav>
                                        <p:tav tm="100000">
                                          <p:val>
                                            <p:strVal val="#ppt_w"/>
                                          </p:val>
                                        </p:tav>
                                      </p:tavLst>
                                    </p:anim>
                                    <p:anim calcmode="lin" valueType="num">
                                      <p:cBhvr>
                                        <p:cTn id="31" dur="500" fill="hold"/>
                                        <p:tgtEl>
                                          <p:spTgt spid="335"/>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700"/>
                                  </p:stCondLst>
                                  <p:childTnLst>
                                    <p:set>
                                      <p:cBhvr>
                                        <p:cTn id="33" dur="1" fill="hold">
                                          <p:stCondLst>
                                            <p:cond delay="0"/>
                                          </p:stCondLst>
                                        </p:cTn>
                                        <p:tgtEl>
                                          <p:spTgt spid="336"/>
                                        </p:tgtEl>
                                        <p:attrNameLst>
                                          <p:attrName>style.visibility</p:attrName>
                                        </p:attrNameLst>
                                      </p:cBhvr>
                                      <p:to>
                                        <p:strVal val="visible"/>
                                      </p:to>
                                    </p:set>
                                    <p:anim calcmode="lin" valueType="num">
                                      <p:cBhvr>
                                        <p:cTn id="34" dur="500" fill="hold"/>
                                        <p:tgtEl>
                                          <p:spTgt spid="336"/>
                                        </p:tgtEl>
                                        <p:attrNameLst>
                                          <p:attrName>ppt_w</p:attrName>
                                        </p:attrNameLst>
                                      </p:cBhvr>
                                      <p:tavLst>
                                        <p:tav tm="0">
                                          <p:val>
                                            <p:fltVal val="0"/>
                                          </p:val>
                                        </p:tav>
                                        <p:tav tm="100000">
                                          <p:val>
                                            <p:strVal val="#ppt_w"/>
                                          </p:val>
                                        </p:tav>
                                      </p:tavLst>
                                    </p:anim>
                                    <p:anim calcmode="lin" valueType="num">
                                      <p:cBhvr>
                                        <p:cTn id="35" dur="500" fill="hold"/>
                                        <p:tgtEl>
                                          <p:spTgt spid="3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 grpId="0"/>
      <p:bldP spid="3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199400"/>
            <a:ext cx="12192000" cy="2548741"/>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ea typeface="微软雅黑" panose="020B0503020204020204" pitchFamily="34"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3" y="1301348"/>
            <a:ext cx="12170833" cy="2336800"/>
          </a:xfrm>
          <a:prstGeom prst="rect">
            <a:avLst/>
          </a:prstGeom>
        </p:spPr>
      </p:pic>
      <p:sp>
        <p:nvSpPr>
          <p:cNvPr id="11" name="矩形 10"/>
          <p:cNvSpPr>
            <a:spLocks noChangeArrowheads="1"/>
          </p:cNvSpPr>
          <p:nvPr/>
        </p:nvSpPr>
        <p:spPr bwMode="auto">
          <a:xfrm>
            <a:off x="662260" y="4223568"/>
            <a:ext cx="516466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defRPr/>
            </a:pPr>
            <a:r>
              <a:rPr lang="en-US" altLang="zh-CN" sz="1200" spc="67"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a:t>
            </a:r>
            <a:endParaRPr lang="en-US" altLang="zh-CN" sz="1200" spc="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6428854" y="4212353"/>
            <a:ext cx="514834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pPr>
            <a:r>
              <a:rPr lang="en-US" altLang="zh-CN" sz="1200" spc="67"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a:t>
            </a:r>
          </a:p>
        </p:txBody>
      </p:sp>
      <p:sp>
        <p:nvSpPr>
          <p:cNvPr id="21" name="矩形 20"/>
          <p:cNvSpPr>
            <a:spLocks noChangeArrowheads="1"/>
          </p:cNvSpPr>
          <p:nvPr/>
        </p:nvSpPr>
        <p:spPr bwMode="auto">
          <a:xfrm>
            <a:off x="6411920" y="5235692"/>
            <a:ext cx="518220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defRPr/>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25"/>
          <p:cNvSpPr>
            <a:spLocks noChangeArrowheads="1"/>
          </p:cNvSpPr>
          <p:nvPr/>
        </p:nvSpPr>
        <p:spPr bwMode="auto">
          <a:xfrm>
            <a:off x="662260" y="5129882"/>
            <a:ext cx="516466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defRPr/>
            </a:pP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３</a:t>
            </a:r>
            <a:r>
              <a:rPr lang="en-US" altLang="zh-CN" sz="1200" spc="67" dirty="0">
                <a:solidFill>
                  <a:schemeClr val="tx1">
                    <a:lumMod val="75000"/>
                    <a:lumOff val="25000"/>
                  </a:schemeClr>
                </a:solidFill>
                <a:latin typeface="微软雅黑" panose="020B0503020204020204" pitchFamily="34" charset="-122"/>
                <a:ea typeface="微软雅黑" panose="020B0503020204020204" pitchFamily="34" charset="-122"/>
              </a:rPr>
              <a:t>.l</a:t>
            </a: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24141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37" fill="hold"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12" presetClass="entr" presetSubtype="8" fill="hold" grpId="0" nodeType="withEffect">
                                  <p:stCondLst>
                                    <p:cond delay="7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ppt_x</p:attrName>
                                        </p:attrNameLst>
                                      </p:cBhvr>
                                      <p:tavLst>
                                        <p:tav tm="0">
                                          <p:val>
                                            <p:strVal val="#ppt_x-#ppt_w*1.125000"/>
                                          </p:val>
                                        </p:tav>
                                        <p:tav tm="100000">
                                          <p:val>
                                            <p:strVal val="#ppt_x"/>
                                          </p:val>
                                        </p:tav>
                                      </p:tavLst>
                                    </p:anim>
                                    <p:animEffect transition="in" filter="wipe(right)">
                                      <p:cBhvr>
                                        <p:cTn id="14" dur="500"/>
                                        <p:tgtEl>
                                          <p:spTgt spid="11"/>
                                        </p:tgtEl>
                                      </p:cBhvr>
                                    </p:animEffect>
                                  </p:childTnLst>
                                </p:cTn>
                              </p:par>
                              <p:par>
                                <p:cTn id="15" presetID="12" presetClass="entr" presetSubtype="8" fill="hold" grpId="0" nodeType="withEffect">
                                  <p:stCondLst>
                                    <p:cond delay="70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ppt_x</p:attrName>
                                        </p:attrNameLst>
                                      </p:cBhvr>
                                      <p:tavLst>
                                        <p:tav tm="0">
                                          <p:val>
                                            <p:strVal val="#ppt_x-#ppt_w*1.125000"/>
                                          </p:val>
                                        </p:tav>
                                        <p:tav tm="100000">
                                          <p:val>
                                            <p:strVal val="#ppt_x"/>
                                          </p:val>
                                        </p:tav>
                                      </p:tavLst>
                                    </p:anim>
                                    <p:animEffect transition="in" filter="wipe(right)">
                                      <p:cBhvr>
                                        <p:cTn id="18" dur="500"/>
                                        <p:tgtEl>
                                          <p:spTgt spid="26"/>
                                        </p:tgtEl>
                                      </p:cBhvr>
                                    </p:animEffect>
                                  </p:childTnLst>
                                </p:cTn>
                              </p:par>
                              <p:par>
                                <p:cTn id="19" presetID="12" presetClass="entr" presetSubtype="8" fill="hold" grpId="0" nodeType="withEffect">
                                  <p:stCondLst>
                                    <p:cond delay="110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ppt_x</p:attrName>
                                        </p:attrNameLst>
                                      </p:cBhvr>
                                      <p:tavLst>
                                        <p:tav tm="0">
                                          <p:val>
                                            <p:strVal val="#ppt_x-#ppt_w*1.125000"/>
                                          </p:val>
                                        </p:tav>
                                        <p:tav tm="100000">
                                          <p:val>
                                            <p:strVal val="#ppt_x"/>
                                          </p:val>
                                        </p:tav>
                                      </p:tavLst>
                                    </p:anim>
                                    <p:animEffect transition="in" filter="wipe(right)">
                                      <p:cBhvr>
                                        <p:cTn id="22" dur="500"/>
                                        <p:tgtEl>
                                          <p:spTgt spid="16"/>
                                        </p:tgtEl>
                                      </p:cBhvr>
                                    </p:animEffect>
                                  </p:childTnLst>
                                </p:cTn>
                              </p:par>
                              <p:par>
                                <p:cTn id="23" presetID="12" presetClass="entr" presetSubtype="8" fill="hold" grpId="0" nodeType="withEffect">
                                  <p:stCondLst>
                                    <p:cond delay="110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6" grpId="0"/>
      <p:bldP spid="21"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771368" y="2608211"/>
            <a:ext cx="6185336" cy="5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pP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a:t>
            </a:r>
          </a:p>
        </p:txBody>
      </p:sp>
      <p:sp>
        <p:nvSpPr>
          <p:cNvPr id="9" name="矩形 8"/>
          <p:cNvSpPr>
            <a:spLocks noChangeArrowheads="1"/>
          </p:cNvSpPr>
          <p:nvPr/>
        </p:nvSpPr>
        <p:spPr bwMode="auto">
          <a:xfrm>
            <a:off x="771366" y="3539999"/>
            <a:ext cx="6269943" cy="5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14377">
              <a:lnSpc>
                <a:spcPts val="2000"/>
              </a:lnSpc>
              <a:buClr>
                <a:srgbClr val="0070C0"/>
              </a:buClr>
              <a:defRPr/>
            </a:pPr>
            <a:r>
              <a:rPr lang="zh-CN" altLang="en-US" sz="1200" spc="67" dirty="0">
                <a:solidFill>
                  <a:schemeClr val="tx1">
                    <a:lumMod val="75000"/>
                    <a:lumOff val="25000"/>
                  </a:schemeClr>
                </a:solidFill>
                <a:latin typeface="微软雅黑" panose="020B0503020204020204" pitchFamily="34" charset="-122"/>
                <a:ea typeface="微软雅黑" panose="020B0503020204020204" pitchFamily="34" charset="-122"/>
              </a:rPr>
              <a:t>请插入您的文本内容请插入您的文本内容请插入您的文本内容请插入您的文本内容请插入您的文本内容请插入您的文本内容请插入您的文本内容请插入您的文本内容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6437544" y="1433106"/>
            <a:ext cx="5880115" cy="3920076"/>
            <a:chOff x="4767044" y="1074984"/>
            <a:chExt cx="4410086" cy="2940057"/>
          </a:xfrm>
        </p:grpSpPr>
        <p:graphicFrame>
          <p:nvGraphicFramePr>
            <p:cNvPr id="11" name="图示 10"/>
            <p:cNvGraphicFramePr/>
            <p:nvPr>
              <p:extLst>
                <p:ext uri="{D42A27DB-BD31-4B8C-83A1-F6EECF244321}">
                  <p14:modId xmlns:p14="http://schemas.microsoft.com/office/powerpoint/2010/main" val="1057546455"/>
                </p:ext>
              </p:extLst>
            </p:nvPr>
          </p:nvGraphicFramePr>
          <p:xfrm>
            <a:off x="4767044" y="1074984"/>
            <a:ext cx="4410086" cy="29400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文本框 11">
              <a:hlinkClick r:id="rId7"/>
            </p:cNvPr>
            <p:cNvSpPr txBox="1"/>
            <p:nvPr/>
          </p:nvSpPr>
          <p:spPr>
            <a:xfrm>
              <a:off x="5680544" y="1694513"/>
              <a:ext cx="266700" cy="1546289"/>
            </a:xfrm>
            <a:prstGeom prst="rect">
              <a:avLst/>
            </a:prstGeom>
            <a:noFill/>
            <a:ln>
              <a:noFill/>
            </a:ln>
          </p:spPr>
          <p:txBody>
            <a:bodyPr wrap="square" rtlCol="0">
              <a:spAutoFit/>
            </a:bodyPr>
            <a:lstStyle/>
            <a:p>
              <a:pPr defTabSz="914377"/>
              <a:r>
                <a:rPr lang="zh-CN" altLang="en-US" sz="2133" spc="147" dirty="0">
                  <a:solidFill>
                    <a:prstClr val="white"/>
                  </a:solidFill>
                  <a:latin typeface="微软雅黑" panose="020B0503020204020204" pitchFamily="34" charset="-122"/>
                  <a:ea typeface="微软雅黑" panose="020B0503020204020204" pitchFamily="34" charset="-122"/>
                </a:rPr>
                <a:t>点击添加标题</a:t>
              </a:r>
            </a:p>
          </p:txBody>
        </p:sp>
      </p:grpSp>
      <p:grpSp>
        <p:nvGrpSpPr>
          <p:cNvPr id="13" name="组合 12"/>
          <p:cNvGrpSpPr/>
          <p:nvPr/>
        </p:nvGrpSpPr>
        <p:grpSpPr>
          <a:xfrm>
            <a:off x="801846" y="1985464"/>
            <a:ext cx="2922087" cy="492379"/>
            <a:chOff x="4024549" y="1733700"/>
            <a:chExt cx="2191565" cy="369284"/>
          </a:xfrm>
        </p:grpSpPr>
        <p:sp>
          <p:nvSpPr>
            <p:cNvPr id="14" name="文本框 13">
              <a:hlinkClick r:id="rId7"/>
            </p:cNvPr>
            <p:cNvSpPr txBox="1"/>
            <p:nvPr/>
          </p:nvSpPr>
          <p:spPr>
            <a:xfrm>
              <a:off x="4024549" y="1733700"/>
              <a:ext cx="1240744" cy="369284"/>
            </a:xfrm>
            <a:prstGeom prst="rect">
              <a:avLst/>
            </a:prstGeom>
            <a:noFill/>
          </p:spPr>
          <p:txBody>
            <a:bodyPr wrap="square" rtlCol="0">
              <a:spAutoFit/>
            </a:bodyPr>
            <a:lstStyle/>
            <a:p>
              <a:pPr algn="dist">
                <a:lnSpc>
                  <a:spcPct val="150000"/>
                </a:lnSpc>
              </a:pPr>
              <a:r>
                <a:rPr lang="zh-CN" altLang="en-US" sz="1733"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15" name="文本框 14"/>
            <p:cNvSpPr txBox="1"/>
            <p:nvPr/>
          </p:nvSpPr>
          <p:spPr>
            <a:xfrm>
              <a:off x="5136206" y="1749219"/>
              <a:ext cx="1079908" cy="333986"/>
            </a:xfrm>
            <a:prstGeom prst="rect">
              <a:avLst/>
            </a:prstGeom>
            <a:noFill/>
          </p:spPr>
          <p:txBody>
            <a:bodyPr wrap="square" rtlCol="0">
              <a:spAutoFit/>
            </a:bodyPr>
            <a:lstStyle/>
            <a:p>
              <a:pPr algn="dist">
                <a:lnSpc>
                  <a:spcPct val="150000"/>
                </a:lnSpc>
              </a:pPr>
              <a:r>
                <a:rPr lang="en-US" altLang="zh-CN" sz="1733" dirty="0">
                  <a:solidFill>
                    <a:schemeClr val="tx1">
                      <a:lumMod val="75000"/>
                      <a:lumOff val="25000"/>
                    </a:schemeClr>
                  </a:solidFill>
                  <a:latin typeface="微软雅黑" panose="020B0503020204020204" pitchFamily="34" charset="-122"/>
                  <a:ea typeface="微软雅黑" panose="020B0503020204020204" pitchFamily="34" charset="-122"/>
                </a:rPr>
                <a:t>Add a title</a:t>
              </a:r>
              <a:endParaRPr lang="zh-CN" altLang="en-US" sz="17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715956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5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6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7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37"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800"/>
                                        <p:tgtEl>
                                          <p:spTgt spid="10"/>
                                        </p:tgtEl>
                                      </p:cBhvr>
                                    </p:animEffect>
                                    <p:anim calcmode="lin" valueType="num">
                                      <p:cBhvr>
                                        <p:cTn id="20" dur="800" fill="hold"/>
                                        <p:tgtEl>
                                          <p:spTgt spid="10"/>
                                        </p:tgtEl>
                                        <p:attrNameLst>
                                          <p:attrName>ppt_x</p:attrName>
                                        </p:attrNameLst>
                                      </p:cBhvr>
                                      <p:tavLst>
                                        <p:tav tm="0">
                                          <p:val>
                                            <p:strVal val="#ppt_x"/>
                                          </p:val>
                                        </p:tav>
                                        <p:tav tm="100000">
                                          <p:val>
                                            <p:strVal val="#ppt_x"/>
                                          </p:val>
                                        </p:tav>
                                      </p:tavLst>
                                    </p:anim>
                                    <p:anim calcmode="lin" valueType="num">
                                      <p:cBhvr>
                                        <p:cTn id="21" dur="720" decel="100000" fill="hold"/>
                                        <p:tgtEl>
                                          <p:spTgt spid="10"/>
                                        </p:tgtEl>
                                        <p:attrNameLst>
                                          <p:attrName>ppt_y</p:attrName>
                                        </p:attrNameLst>
                                      </p:cBhvr>
                                      <p:tavLst>
                                        <p:tav tm="0">
                                          <p:val>
                                            <p:strVal val="#ppt_y+1"/>
                                          </p:val>
                                        </p:tav>
                                        <p:tav tm="100000">
                                          <p:val>
                                            <p:strVal val="#ppt_y-.03"/>
                                          </p:val>
                                        </p:tav>
                                      </p:tavLst>
                                    </p:anim>
                                    <p:anim calcmode="lin" valueType="num">
                                      <p:cBhvr>
                                        <p:cTn id="22" dur="80" accel="100000" fill="hold">
                                          <p:stCondLst>
                                            <p:cond delay="72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497206" y="1680029"/>
            <a:ext cx="1162050" cy="116205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rot="5400000">
            <a:off x="9849756" y="1680029"/>
            <a:ext cx="1162050" cy="1162050"/>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矩形 9"/>
          <p:cNvSpPr/>
          <p:nvPr/>
        </p:nvSpPr>
        <p:spPr>
          <a:xfrm rot="5400000">
            <a:off x="8497206" y="3051629"/>
            <a:ext cx="1162050" cy="11620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矩形 10"/>
          <p:cNvSpPr/>
          <p:nvPr/>
        </p:nvSpPr>
        <p:spPr>
          <a:xfrm>
            <a:off x="9849756" y="3051629"/>
            <a:ext cx="1162050" cy="11620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矩形 11"/>
          <p:cNvSpPr/>
          <p:nvPr/>
        </p:nvSpPr>
        <p:spPr>
          <a:xfrm rot="5400000">
            <a:off x="9849756" y="4423229"/>
            <a:ext cx="1162050" cy="11620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矩形 12"/>
          <p:cNvSpPr/>
          <p:nvPr/>
        </p:nvSpPr>
        <p:spPr>
          <a:xfrm rot="5400000">
            <a:off x="8497206" y="4423229"/>
            <a:ext cx="1162050" cy="1162050"/>
          </a:xfrm>
          <a:prstGeom prst="rect">
            <a:avLst/>
          </a:prstGeom>
          <a:blipFill dpi="0" rotWithShape="0">
            <a:blip r:embed="rId4"/>
            <a:srcRect/>
            <a:tile tx="-114300" ty="-2540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矩形 13"/>
          <p:cNvSpPr/>
          <p:nvPr/>
        </p:nvSpPr>
        <p:spPr>
          <a:xfrm rot="5400000">
            <a:off x="7144656" y="4423229"/>
            <a:ext cx="1162050" cy="116205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文本框 23"/>
          <p:cNvSpPr txBox="1"/>
          <p:nvPr/>
        </p:nvSpPr>
        <p:spPr>
          <a:xfrm>
            <a:off x="1151893" y="2479339"/>
            <a:ext cx="5326289" cy="2677656"/>
          </a:xfrm>
          <a:prstGeom prst="rect">
            <a:avLst/>
          </a:prstGeom>
          <a:noFill/>
        </p:spPr>
        <p:txBody>
          <a:bodyPr wrap="square" rtlCol="0">
            <a:spAutoFit/>
          </a:bodyPr>
          <a:lstStyle/>
          <a:p>
            <a:pPr>
              <a:lnSpc>
                <a:spcPct val="200000"/>
              </a:lnSpc>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　　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请插入您的文本内容</a:t>
            </a: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　　请插入您的文本内容请插入您的文本内容请插入您的文本内容请插入您的文本内容请插入您的文本内容请插入您的文本内容</a:t>
            </a: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309803" y="1921168"/>
            <a:ext cx="4428618" cy="476147"/>
            <a:chOff x="1265602" y="1767878"/>
            <a:chExt cx="4428618" cy="476147"/>
          </a:xfrm>
        </p:grpSpPr>
        <p:sp>
          <p:nvSpPr>
            <p:cNvPr id="25" name="矩形 24"/>
            <p:cNvSpPr/>
            <p:nvPr/>
          </p:nvSpPr>
          <p:spPr>
            <a:xfrm>
              <a:off x="1265602" y="1767878"/>
              <a:ext cx="4414762" cy="476147"/>
            </a:xfrm>
            <a:prstGeom prst="rect">
              <a:avLst/>
            </a:prstGeom>
            <a:solidFill>
              <a:srgbClr val="0F2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文本框 25"/>
            <p:cNvSpPr txBox="1"/>
            <p:nvPr/>
          </p:nvSpPr>
          <p:spPr>
            <a:xfrm>
              <a:off x="1287618" y="1805896"/>
              <a:ext cx="4406602"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朝阳产业    革新先锋    市场潜力巨大</a:t>
              </a:r>
            </a:p>
          </p:txBody>
        </p:sp>
        <p:cxnSp>
          <p:nvCxnSpPr>
            <p:cNvPr id="28" name="直接连接符 27"/>
            <p:cNvCxnSpPr/>
            <p:nvPr/>
          </p:nvCxnSpPr>
          <p:spPr>
            <a:xfrm>
              <a:off x="2544376"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846704"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48803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5878288" y="1389097"/>
            <a:ext cx="5204985" cy="4113770"/>
            <a:chOff x="5820228" y="1155991"/>
            <a:chExt cx="5204985" cy="4113770"/>
          </a:xfrm>
        </p:grpSpPr>
        <p:graphicFrame>
          <p:nvGraphicFramePr>
            <p:cNvPr id="22" name="图表 21"/>
            <p:cNvGraphicFramePr/>
            <p:nvPr>
              <p:extLst>
                <p:ext uri="{D42A27DB-BD31-4B8C-83A1-F6EECF244321}">
                  <p14:modId xmlns:p14="http://schemas.microsoft.com/office/powerpoint/2010/main" val="2898868600"/>
                </p:ext>
              </p:extLst>
            </p:nvPr>
          </p:nvGraphicFramePr>
          <p:xfrm>
            <a:off x="5820228" y="1799771"/>
            <a:ext cx="5204985" cy="3469990"/>
          </p:xfrm>
          <a:graphic>
            <a:graphicData uri="http://schemas.openxmlformats.org/drawingml/2006/chart">
              <c:chart xmlns:c="http://schemas.openxmlformats.org/drawingml/2006/chart" xmlns:r="http://schemas.openxmlformats.org/officeDocument/2006/relationships" r:id="rId2"/>
            </a:graphicData>
          </a:graphic>
        </p:graphicFrame>
        <p:sp>
          <p:nvSpPr>
            <p:cNvPr id="33" name="任意多边形 32"/>
            <p:cNvSpPr/>
            <p:nvPr/>
          </p:nvSpPr>
          <p:spPr>
            <a:xfrm rot="2920123">
              <a:off x="7353109" y="-215335"/>
              <a:ext cx="2059642" cy="4802293"/>
            </a:xfrm>
            <a:custGeom>
              <a:avLst/>
              <a:gdLst>
                <a:gd name="connsiteX0" fmla="*/ 1554072 w 2059642"/>
                <a:gd name="connsiteY0" fmla="*/ 0 h 4802293"/>
                <a:gd name="connsiteX1" fmla="*/ 2059642 w 2059642"/>
                <a:gd name="connsiteY1" fmla="*/ 470165 h 4802293"/>
                <a:gd name="connsiteX2" fmla="*/ 1779097 w 2059642"/>
                <a:gd name="connsiteY2" fmla="*/ 470165 h 4802293"/>
                <a:gd name="connsiteX3" fmla="*/ 1770526 w 2059642"/>
                <a:gd name="connsiteY3" fmla="*/ 566418 h 4802293"/>
                <a:gd name="connsiteX4" fmla="*/ 1340935 w 2059642"/>
                <a:gd name="connsiteY4" fmla="*/ 2384783 h 4802293"/>
                <a:gd name="connsiteX5" fmla="*/ 118514 w 2059642"/>
                <a:gd name="connsiteY5" fmla="*/ 4676114 h 4802293"/>
                <a:gd name="connsiteX6" fmla="*/ 0 w 2059642"/>
                <a:gd name="connsiteY6" fmla="*/ 4802293 h 4802293"/>
                <a:gd name="connsiteX7" fmla="*/ 100847 w 2059642"/>
                <a:gd name="connsiteY7" fmla="*/ 4649585 h 4802293"/>
                <a:gd name="connsiteX8" fmla="*/ 946208 w 2059642"/>
                <a:gd name="connsiteY8" fmla="*/ 2694678 h 4802293"/>
                <a:gd name="connsiteX9" fmla="*/ 1305085 w 2059642"/>
                <a:gd name="connsiteY9" fmla="*/ 595271 h 4802293"/>
                <a:gd name="connsiteX10" fmla="*/ 1304310 w 2059642"/>
                <a:gd name="connsiteY10" fmla="*/ 470165 h 4802293"/>
                <a:gd name="connsiteX11" fmla="*/ 1048502 w 2059642"/>
                <a:gd name="connsiteY11" fmla="*/ 470165 h 480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9642" h="4802293">
                  <a:moveTo>
                    <a:pt x="1554072" y="0"/>
                  </a:moveTo>
                  <a:lnTo>
                    <a:pt x="2059642" y="470165"/>
                  </a:lnTo>
                  <a:lnTo>
                    <a:pt x="1779097" y="470165"/>
                  </a:lnTo>
                  <a:lnTo>
                    <a:pt x="1770526" y="566418"/>
                  </a:lnTo>
                  <a:cubicBezTo>
                    <a:pt x="1709917" y="1106984"/>
                    <a:pt x="1566484" y="1734248"/>
                    <a:pt x="1340935" y="2384783"/>
                  </a:cubicBezTo>
                  <a:cubicBezTo>
                    <a:pt x="1002613" y="3360586"/>
                    <a:pt x="551595" y="4180897"/>
                    <a:pt x="118514" y="4676114"/>
                  </a:cubicBezTo>
                  <a:lnTo>
                    <a:pt x="0" y="4802293"/>
                  </a:lnTo>
                  <a:lnTo>
                    <a:pt x="100847" y="4649585"/>
                  </a:lnTo>
                  <a:cubicBezTo>
                    <a:pt x="416432" y="4143838"/>
                    <a:pt x="717488" y="3464708"/>
                    <a:pt x="946208" y="2694678"/>
                  </a:cubicBezTo>
                  <a:cubicBezTo>
                    <a:pt x="1174927" y="1924647"/>
                    <a:pt x="1293417" y="1191289"/>
                    <a:pt x="1305085" y="595271"/>
                  </a:cubicBezTo>
                  <a:lnTo>
                    <a:pt x="1304310" y="470165"/>
                  </a:lnTo>
                  <a:lnTo>
                    <a:pt x="1048502" y="470165"/>
                  </a:lnTo>
                  <a:close/>
                </a:path>
              </a:pathLst>
            </a:cu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5" name="文本框 34"/>
          <p:cNvSpPr txBox="1"/>
          <p:nvPr/>
        </p:nvSpPr>
        <p:spPr>
          <a:xfrm>
            <a:off x="4659617" y="1154463"/>
            <a:ext cx="2113769" cy="369332"/>
          </a:xfrm>
          <a:prstGeom prst="rect">
            <a:avLst/>
          </a:prstGeom>
          <a:noFill/>
        </p:spPr>
        <p:txBody>
          <a:bodyPr wrap="square" rtlCol="0">
            <a:spAutoFit/>
          </a:bodyPr>
          <a:lstStyle/>
          <a:p>
            <a:r>
              <a:rPr lang="zh-CN" altLang="en-US" b="1" dirty="0">
                <a:solidFill>
                  <a:srgbClr val="13396C"/>
                </a:solidFill>
                <a:latin typeface="微软雅黑" panose="020B0503020204020204" pitchFamily="34" charset="-122"/>
                <a:ea typeface="微软雅黑" panose="020B0503020204020204" pitchFamily="34" charset="-122"/>
              </a:rPr>
              <a:t>近年行业需求走势</a:t>
            </a:r>
          </a:p>
        </p:txBody>
      </p:sp>
      <p:sp>
        <p:nvSpPr>
          <p:cNvPr id="36" name="矩形 35"/>
          <p:cNvSpPr/>
          <p:nvPr/>
        </p:nvSpPr>
        <p:spPr>
          <a:xfrm>
            <a:off x="4688645" y="1139949"/>
            <a:ext cx="1954112" cy="369332"/>
          </a:xfrm>
          <a:prstGeom prst="rect">
            <a:avLst/>
          </a:prstGeom>
          <a:noFill/>
          <a:ln>
            <a:solidFill>
              <a:srgbClr val="1339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aphicFrame>
        <p:nvGraphicFramePr>
          <p:cNvPr id="43" name="图表 42"/>
          <p:cNvGraphicFramePr/>
          <p:nvPr>
            <p:extLst>
              <p:ext uri="{D42A27DB-BD31-4B8C-83A1-F6EECF244321}">
                <p14:modId xmlns:p14="http://schemas.microsoft.com/office/powerpoint/2010/main" val="3509363593"/>
              </p:ext>
            </p:extLst>
          </p:nvPr>
        </p:nvGraphicFramePr>
        <p:xfrm>
          <a:off x="832632" y="1981073"/>
          <a:ext cx="4160284" cy="2773523"/>
        </p:xfrm>
        <a:graphic>
          <a:graphicData uri="http://schemas.openxmlformats.org/drawingml/2006/chart">
            <c:chart xmlns:c="http://schemas.openxmlformats.org/drawingml/2006/chart" xmlns:r="http://schemas.openxmlformats.org/officeDocument/2006/relationships" r:id="rId3"/>
          </a:graphicData>
        </a:graphic>
      </p:graphicFrame>
      <p:sp>
        <p:nvSpPr>
          <p:cNvPr id="44" name="文本框 43"/>
          <p:cNvSpPr txBox="1"/>
          <p:nvPr/>
        </p:nvSpPr>
        <p:spPr>
          <a:xfrm>
            <a:off x="2960916" y="2924630"/>
            <a:ext cx="1059543"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60%</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588635" y="616729"/>
            <a:ext cx="1574801" cy="523220"/>
          </a:xfrm>
          <a:prstGeom prst="rect">
            <a:avLst/>
          </a:prstGeom>
          <a:noFill/>
        </p:spPr>
        <p:txBody>
          <a:bodyPr wrap="square" rtlCol="0">
            <a:spAutoFit/>
          </a:bodyPr>
          <a:lstStyle/>
          <a:p>
            <a:r>
              <a:rPr lang="en-US" altLang="zh-CN" sz="2800" b="1" dirty="0">
                <a:solidFill>
                  <a:srgbClr val="13396C"/>
                </a:solidFill>
                <a:latin typeface="微软雅黑" panose="020B0503020204020204" pitchFamily="34" charset="-122"/>
                <a:ea typeface="微软雅黑" panose="020B0503020204020204" pitchFamily="34" charset="-122"/>
              </a:rPr>
              <a:t>32</a:t>
            </a:r>
            <a:r>
              <a:rPr lang="zh-CN" altLang="en-US" sz="2800" b="1" dirty="0">
                <a:solidFill>
                  <a:srgbClr val="13396C"/>
                </a:solidFill>
                <a:latin typeface="微软雅黑" panose="020B0503020204020204" pitchFamily="34" charset="-122"/>
                <a:ea typeface="微软雅黑" panose="020B0503020204020204" pitchFamily="34" charset="-122"/>
              </a:rPr>
              <a:t>亿元</a:t>
            </a:r>
          </a:p>
        </p:txBody>
      </p:sp>
      <p:sp>
        <p:nvSpPr>
          <p:cNvPr id="46" name="文本框 45"/>
          <p:cNvSpPr txBox="1"/>
          <p:nvPr/>
        </p:nvSpPr>
        <p:spPr>
          <a:xfrm>
            <a:off x="1640115" y="5562154"/>
            <a:ext cx="8911771" cy="738664"/>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XX</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人群占比</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，近年来市场占有率逐年上增，据</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机构数据分析，预测在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年市场交易额达到</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32</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亿元，需求明显，市场缺口十分大，盈利空间明显，现在上线是填补空白的良好契机。</a:t>
            </a:r>
          </a:p>
        </p:txBody>
      </p:sp>
    </p:spTree>
    <p:extLst>
      <p:ext uri="{BB962C8B-B14F-4D97-AF65-F5344CB8AC3E}">
        <p14:creationId xmlns:p14="http://schemas.microsoft.com/office/powerpoint/2010/main" val="26595711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anim calcmode="lin" valueType="num">
                                      <p:cBhvr>
                                        <p:cTn id="18" dur="500" fill="hold"/>
                                        <p:tgtEl>
                                          <p:spTgt spid="45"/>
                                        </p:tgtEl>
                                        <p:attrNameLst>
                                          <p:attrName>ppt_x</p:attrName>
                                        </p:attrNameLst>
                                      </p:cBhvr>
                                      <p:tavLst>
                                        <p:tav tm="0">
                                          <p:val>
                                            <p:strVal val="#ppt_x"/>
                                          </p:val>
                                        </p:tav>
                                        <p:tav tm="100000">
                                          <p:val>
                                            <p:strVal val="#ppt_x"/>
                                          </p:val>
                                        </p:tav>
                                      </p:tavLst>
                                    </p:anim>
                                    <p:anim calcmode="lin" valueType="num">
                                      <p:cBhvr>
                                        <p:cTn id="19"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341678" y="5466038"/>
            <a:ext cx="7508644"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盈利模式为产品内收费为准，主要手段有广告位出租、付费下载、会员充值，增值服务，另有租借资质、佣金收取等盈利来源。</a:t>
            </a:r>
          </a:p>
        </p:txBody>
      </p:sp>
      <p:grpSp>
        <p:nvGrpSpPr>
          <p:cNvPr id="27" name="组合 26"/>
          <p:cNvGrpSpPr/>
          <p:nvPr/>
        </p:nvGrpSpPr>
        <p:grpSpPr>
          <a:xfrm>
            <a:off x="6096000" y="1755902"/>
            <a:ext cx="5036483" cy="2738746"/>
            <a:chOff x="5609002" y="1752599"/>
            <a:chExt cx="5920312" cy="3219355"/>
          </a:xfrm>
        </p:grpSpPr>
        <p:grpSp>
          <p:nvGrpSpPr>
            <p:cNvPr id="11" name="组合 10"/>
            <p:cNvGrpSpPr/>
            <p:nvPr/>
          </p:nvGrpSpPr>
          <p:grpSpPr>
            <a:xfrm>
              <a:off x="6877050" y="1752599"/>
              <a:ext cx="3219354" cy="3219355"/>
              <a:chOff x="4248150" y="1885949"/>
              <a:chExt cx="3219354" cy="3219355"/>
            </a:xfrm>
          </p:grpSpPr>
          <p:sp>
            <p:nvSpPr>
              <p:cNvPr id="7" name="矩形 6"/>
              <p:cNvSpPr/>
              <p:nvPr/>
            </p:nvSpPr>
            <p:spPr>
              <a:xfrm rot="2700000">
                <a:off x="4248150" y="1885949"/>
                <a:ext cx="1333500" cy="1333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矩形 7"/>
              <p:cNvSpPr/>
              <p:nvPr/>
            </p:nvSpPr>
            <p:spPr>
              <a:xfrm rot="2700000">
                <a:off x="6134004" y="1885951"/>
                <a:ext cx="1333500" cy="1333500"/>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矩形 8"/>
              <p:cNvSpPr/>
              <p:nvPr/>
            </p:nvSpPr>
            <p:spPr>
              <a:xfrm rot="2700000">
                <a:off x="4248151" y="3771803"/>
                <a:ext cx="1333500" cy="133350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矩形 9"/>
              <p:cNvSpPr/>
              <p:nvPr/>
            </p:nvSpPr>
            <p:spPr>
              <a:xfrm rot="2700000">
                <a:off x="6134004" y="3771804"/>
                <a:ext cx="1333500" cy="1333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2" name="矩形 11"/>
            <p:cNvSpPr/>
            <p:nvPr/>
          </p:nvSpPr>
          <p:spPr>
            <a:xfrm rot="2700000">
              <a:off x="5609002" y="2951428"/>
              <a:ext cx="821693" cy="821693"/>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矩形 12"/>
            <p:cNvSpPr/>
            <p:nvPr/>
          </p:nvSpPr>
          <p:spPr>
            <a:xfrm rot="2700000">
              <a:off x="10542758" y="2951428"/>
              <a:ext cx="821693" cy="8216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文本框 13"/>
            <p:cNvSpPr txBox="1"/>
            <p:nvPr/>
          </p:nvSpPr>
          <p:spPr>
            <a:xfrm>
              <a:off x="8100435" y="2969726"/>
              <a:ext cx="922033" cy="832109"/>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盈利</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手段</a:t>
              </a:r>
            </a:p>
          </p:txBody>
        </p:sp>
        <p:sp>
          <p:nvSpPr>
            <p:cNvPr id="15" name="文本框 14"/>
            <p:cNvSpPr txBox="1"/>
            <p:nvPr/>
          </p:nvSpPr>
          <p:spPr>
            <a:xfrm>
              <a:off x="6961626" y="2073363"/>
              <a:ext cx="1135497" cy="75975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广告位出租</a:t>
              </a:r>
            </a:p>
          </p:txBody>
        </p:sp>
        <p:sp>
          <p:nvSpPr>
            <p:cNvPr id="16" name="文本框 15"/>
            <p:cNvSpPr txBox="1"/>
            <p:nvPr/>
          </p:nvSpPr>
          <p:spPr>
            <a:xfrm>
              <a:off x="9060943" y="2051226"/>
              <a:ext cx="922033" cy="75975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付费</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下载</a:t>
              </a:r>
            </a:p>
          </p:txBody>
        </p:sp>
        <p:sp>
          <p:nvSpPr>
            <p:cNvPr id="17" name="文本框 16"/>
            <p:cNvSpPr txBox="1"/>
            <p:nvPr/>
          </p:nvSpPr>
          <p:spPr>
            <a:xfrm>
              <a:off x="7154710" y="3946064"/>
              <a:ext cx="922033" cy="75975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会员充值</a:t>
              </a:r>
            </a:p>
          </p:txBody>
        </p:sp>
        <p:sp>
          <p:nvSpPr>
            <p:cNvPr id="23" name="文本框 22"/>
            <p:cNvSpPr txBox="1"/>
            <p:nvPr/>
          </p:nvSpPr>
          <p:spPr>
            <a:xfrm>
              <a:off x="9040565" y="3946064"/>
              <a:ext cx="922033" cy="75975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增值服务</a:t>
              </a:r>
            </a:p>
          </p:txBody>
        </p:sp>
        <p:sp>
          <p:nvSpPr>
            <p:cNvPr id="24" name="文本框 23"/>
            <p:cNvSpPr txBox="1"/>
            <p:nvPr/>
          </p:nvSpPr>
          <p:spPr>
            <a:xfrm>
              <a:off x="5665438" y="3037521"/>
              <a:ext cx="922033" cy="58477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租借</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资质</a:t>
              </a:r>
            </a:p>
          </p:txBody>
        </p:sp>
        <p:sp>
          <p:nvSpPr>
            <p:cNvPr id="25" name="文本框 24"/>
            <p:cNvSpPr txBox="1"/>
            <p:nvPr/>
          </p:nvSpPr>
          <p:spPr>
            <a:xfrm>
              <a:off x="10607281" y="3033685"/>
              <a:ext cx="922033" cy="58477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佣金</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收取</a:t>
              </a:r>
            </a:p>
          </p:txBody>
        </p:sp>
        <p:sp>
          <p:nvSpPr>
            <p:cNvPr id="26" name="矩形 25"/>
            <p:cNvSpPr/>
            <p:nvPr/>
          </p:nvSpPr>
          <p:spPr>
            <a:xfrm rot="2700000">
              <a:off x="8003695" y="2862584"/>
              <a:ext cx="998642" cy="998640"/>
            </a:xfrm>
            <a:prstGeom prst="rect">
              <a:avLst/>
            </a:prstGeom>
            <a:noFill/>
            <a:ln>
              <a:solidFill>
                <a:srgbClr val="1339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
            <a:extLst>
              <a:ext uri="{FF2B5EF4-FFF2-40B4-BE49-F238E27FC236}">
                <a16:creationId xmlns="" xmlns:a16="http://schemas.microsoft.com/office/drawing/2014/main" id="{F5ABB417-252E-4998-B5B3-4FABA646873F}"/>
              </a:ext>
            </a:extLst>
          </p:cNvPr>
          <p:cNvGrpSpPr/>
          <p:nvPr/>
        </p:nvGrpSpPr>
        <p:grpSpPr>
          <a:xfrm>
            <a:off x="875311" y="1562519"/>
            <a:ext cx="4264726" cy="3309865"/>
            <a:chOff x="875311" y="1562519"/>
            <a:chExt cx="4264726" cy="3309865"/>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973" y="1763742"/>
              <a:ext cx="3894076" cy="2921275"/>
            </a:xfrm>
            <a:prstGeom prst="rect">
              <a:avLst/>
            </a:prstGeom>
          </p:spPr>
        </p:pic>
        <p:cxnSp>
          <p:nvCxnSpPr>
            <p:cNvPr id="29" name="直接连接符 28"/>
            <p:cNvCxnSpPr/>
            <p:nvPr/>
          </p:nvCxnSpPr>
          <p:spPr>
            <a:xfrm>
              <a:off x="4405746" y="1562519"/>
              <a:ext cx="734291" cy="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767622" y="1929665"/>
              <a:ext cx="734291" cy="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rot="10800000">
              <a:off x="875311" y="4138093"/>
              <a:ext cx="734291" cy="734291"/>
              <a:chOff x="4558146" y="1947144"/>
              <a:chExt cx="734291" cy="734291"/>
            </a:xfrm>
          </p:grpSpPr>
          <p:cxnSp>
            <p:nvCxnSpPr>
              <p:cNvPr id="31" name="直接连接符 30"/>
              <p:cNvCxnSpPr/>
              <p:nvPr/>
            </p:nvCxnSpPr>
            <p:spPr>
              <a:xfrm>
                <a:off x="4558146" y="1947144"/>
                <a:ext cx="734291" cy="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920022" y="2314290"/>
                <a:ext cx="734291" cy="0"/>
              </a:xfrm>
              <a:prstGeom prst="line">
                <a:avLst/>
              </a:prstGeom>
              <a:ln>
                <a:solidFill>
                  <a:srgbClr val="13396C"/>
                </a:solidFill>
              </a:ln>
            </p:spPr>
            <p:style>
              <a:lnRef idx="1">
                <a:schemeClr val="accent1"/>
              </a:lnRef>
              <a:fillRef idx="0">
                <a:schemeClr val="accent1"/>
              </a:fillRef>
              <a:effectRef idx="0">
                <a:schemeClr val="accent1"/>
              </a:effectRef>
              <a:fontRef idx="minor">
                <a:schemeClr val="tx1"/>
              </a:fontRef>
            </p:style>
          </p:cxnSp>
        </p:grpSp>
        <p:sp>
          <p:nvSpPr>
            <p:cNvPr id="2" name="等腰三角形 1"/>
            <p:cNvSpPr/>
            <p:nvPr/>
          </p:nvSpPr>
          <p:spPr>
            <a:xfrm>
              <a:off x="1050990" y="3499213"/>
              <a:ext cx="3918059" cy="1185804"/>
            </a:xfrm>
            <a:prstGeom prst="triangle">
              <a:avLst>
                <a:gd name="adj" fmla="val 0"/>
              </a:avLst>
            </a:prstGeom>
            <a:solidFill>
              <a:srgbClr val="F0D2AF">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等腰三角形 27"/>
            <p:cNvSpPr/>
            <p:nvPr/>
          </p:nvSpPr>
          <p:spPr>
            <a:xfrm flipH="1">
              <a:off x="1733517" y="3948545"/>
              <a:ext cx="3235531" cy="736472"/>
            </a:xfrm>
            <a:prstGeom prst="triangle">
              <a:avLst>
                <a:gd name="adj" fmla="val 0"/>
              </a:avLst>
            </a:prstGeom>
            <a:solidFill>
              <a:srgbClr val="F0D2A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5288212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TotalTime>
  <Words>3243</Words>
  <Application>Microsoft Office PowerPoint</Application>
  <PresentationFormat>宽屏</PresentationFormat>
  <Paragraphs>235</Paragraphs>
  <Slides>26</Slides>
  <Notes>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等线</vt:lpstr>
      <vt:lpstr>方正粗宋简体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92</cp:revision>
  <dcterms:created xsi:type="dcterms:W3CDTF">2015-12-07T16:40:02Z</dcterms:created>
  <dcterms:modified xsi:type="dcterms:W3CDTF">2019-04-08T00:55:54Z</dcterms:modified>
</cp:coreProperties>
</file>