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0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BCE"/>
    <a:srgbClr val="A09D7A"/>
    <a:srgbClr val="423E42"/>
    <a:srgbClr val="C5C2BD"/>
    <a:srgbClr val="CBCBCB"/>
    <a:srgbClr val="9F9A77"/>
    <a:srgbClr val="C4C2BC"/>
    <a:srgbClr val="000000"/>
    <a:srgbClr val="DDDACE"/>
    <a:srgbClr val="BD1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2973" autoAdjust="0"/>
  </p:normalViewPr>
  <p:slideViewPr>
    <p:cSldViewPr snapToObjects="1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57323845108798E-2"/>
          <c:y val="2.4645968455612201E-2"/>
          <c:w val="0.93447829808293303"/>
          <c:h val="0.85374344881650599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flat" cmpd="dbl" algn="ctr">
              <a:solidFill>
                <a:schemeClr val="bg1">
                  <a:lumMod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C4C2BC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3.3</c:v>
                </c:pt>
                <c:pt idx="1">
                  <c:v>1.5</c:v>
                </c:pt>
                <c:pt idx="2">
                  <c:v>2.2999999999999998</c:v>
                </c:pt>
                <c:pt idx="3">
                  <c:v>0.9</c:v>
                </c:pt>
                <c:pt idx="4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35-43A5-A768-2D5A9E1E30F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flat" cmpd="dbl" algn="ctr">
              <a:solidFill>
                <a:schemeClr val="accent3"/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9F9A77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1.4</c:v>
                </c:pt>
                <c:pt idx="1">
                  <c:v>3.4</c:v>
                </c:pt>
                <c:pt idx="2">
                  <c:v>2.8</c:v>
                </c:pt>
                <c:pt idx="3">
                  <c:v>1.5</c:v>
                </c:pt>
                <c:pt idx="4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935-43A5-A768-2D5A9E1E30F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flat" cmpd="dbl" algn="ctr">
              <a:solidFill>
                <a:schemeClr val="accent3">
                  <a:tint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chemeClr val="accent3">
                  <a:tint val="65000"/>
                </a:schemeClr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1</c:v>
                </c:pt>
                <c:pt idx="3">
                  <c:v>2</c:v>
                </c:pt>
                <c:pt idx="4">
                  <c:v>0.9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935-43A5-A768-2D5A9E1E30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6642352"/>
        <c:axId val="666642912"/>
      </c:lineChart>
      <c:catAx>
        <c:axId val="666642352"/>
        <c:scaling>
          <c:orientation val="minMax"/>
        </c:scaling>
        <c:delete val="1"/>
        <c:axPos val="b"/>
        <c:majorGridlines>
          <c:spPr>
            <a:ln w="12700" cap="flat" cmpd="sng" algn="ctr">
              <a:solidFill>
                <a:srgbClr val="9F9A77">
                  <a:alpha val="91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66642912"/>
        <c:crosses val="autoZero"/>
        <c:auto val="1"/>
        <c:lblAlgn val="ctr"/>
        <c:lblOffset val="100"/>
        <c:noMultiLvlLbl val="0"/>
      </c:catAx>
      <c:valAx>
        <c:axId val="666642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F9A77">
                  <a:alpha val="85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rgbClr val="9F9A77">
                <a:alpha val="85000"/>
              </a:srgb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6642352"/>
        <c:crosses val="autoZero"/>
        <c:crossBetween val="between"/>
      </c:valAx>
      <c:spPr>
        <a:noFill/>
        <a:ln w="158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6C-479B-8D14-F25BF193D768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6C-479B-8D14-F25BF193D768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6C-479B-8D14-F25BF193D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67-4923-A68B-E0BA19196677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67-4923-A68B-E0BA1919667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967-4923-A68B-E0BA19196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3D-43C6-9AD0-0B3FDC5119AB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3D-43C6-9AD0-0B3FDC5119AB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3D-43C6-9AD0-0B3FDC511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0F367-3BE4-184C-9C03-0781F8456D4F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624AB-350A-354C-ADDF-4E49EE41EB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72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0031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8174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-content/uploads/2016/02/Life-of-Pix-free-stock-city-buildings-river-</a:t>
            </a:r>
            <a:r>
              <a:rPr kumimoji="1" lang="en-US" altLang="zh-CN" dirty="0" err="1" smtClean="0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585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644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5716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300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7148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607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444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200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7526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154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13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26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9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750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6845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23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68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5701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3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247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19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176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729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18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841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7900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252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461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CF1D4-3983-5A42-B051-61AE3E0D2829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099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rot="18861991">
            <a:off x="1726012" y="1476449"/>
            <a:ext cx="1984027" cy="1984027"/>
          </a:xfrm>
          <a:prstGeom prst="rect">
            <a:avLst/>
          </a:prstGeom>
          <a:noFill/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5367255" y="1475711"/>
            <a:ext cx="466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dirty="0" smtClean="0">
                <a:solidFill>
                  <a:srgbClr val="423E42"/>
                </a:solidFill>
                <a:latin typeface="+mj-ea"/>
                <a:ea typeface="+mj-ea"/>
              </a:rPr>
              <a:t>PowerPoint</a:t>
            </a:r>
          </a:p>
          <a:p>
            <a:r>
              <a:rPr kumimoji="1" lang="zh-CN" altLang="en-US" sz="4000" b="1" dirty="0" smtClean="0">
                <a:solidFill>
                  <a:srgbClr val="423E42"/>
                </a:solidFill>
                <a:latin typeface="+mj-ea"/>
                <a:ea typeface="+mj-ea"/>
              </a:rPr>
              <a:t>品牌营销策划书</a:t>
            </a:r>
            <a:endParaRPr kumimoji="1" lang="zh-CN" altLang="en-US" sz="4000" b="1" dirty="0">
              <a:solidFill>
                <a:srgbClr val="423E42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 rot="2649555">
            <a:off x="2146231" y="-3604024"/>
            <a:ext cx="1404000" cy="11891901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8055790">
            <a:off x="3010122" y="-3589253"/>
            <a:ext cx="1404000" cy="1404630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8861991">
            <a:off x="2006278" y="1766463"/>
            <a:ext cx="1404000" cy="1404000"/>
          </a:xfrm>
          <a:prstGeom prst="rect">
            <a:avLst/>
          </a:prstGeom>
          <a:solidFill>
            <a:srgbClr val="423E42"/>
          </a:solidFill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9457" y="2137431"/>
            <a:ext cx="1137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DDDBCE"/>
                </a:solidFill>
              </a:rPr>
              <a:t>Logo</a:t>
            </a:r>
            <a:endParaRPr kumimoji="1" lang="zh-CN" altLang="en-US" sz="3200" b="1" dirty="0">
              <a:solidFill>
                <a:srgbClr val="DDDBC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7461" y="2855474"/>
            <a:ext cx="4796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  <a:latin typeface="+mj-ea"/>
                <a:ea typeface="+mj-ea"/>
              </a:rPr>
              <a:t>Brand  Marketing And Strategy Plan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31689" y="344699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rgbClr val="423E42"/>
                </a:solidFill>
                <a:latin typeface="+mj-ea"/>
                <a:ea typeface="+mj-ea"/>
              </a:rPr>
              <a:t>陈述人：袁甜梦</a:t>
            </a:r>
            <a:endParaRPr kumimoji="1" lang="en-US" altLang="zh-CN" b="1" dirty="0">
              <a:solidFill>
                <a:srgbClr val="423E42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99686" y="3461181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rgbClr val="423E42"/>
                </a:solidFill>
                <a:latin typeface="+mj-ea"/>
                <a:ea typeface="+mj-ea"/>
              </a:rPr>
              <a:t>陈述时间：</a:t>
            </a:r>
            <a:r>
              <a:rPr kumimoji="1" lang="en-US" altLang="zh-CN" b="1" dirty="0" smtClean="0">
                <a:solidFill>
                  <a:srgbClr val="423E42"/>
                </a:solidFill>
                <a:latin typeface="+mj-ea"/>
              </a:rPr>
              <a:t>2017.1.1</a:t>
            </a:r>
            <a:endParaRPr kumimoji="1" lang="en-US" altLang="zh-CN" b="1" dirty="0">
              <a:solidFill>
                <a:srgbClr val="423E42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0148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8602" y="-157691"/>
            <a:ext cx="3096698" cy="20644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32500" y="-1268652"/>
            <a:ext cx="1080120" cy="2736031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62470" y="2174119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4" name="直线箭头连接符 3"/>
          <p:cNvCxnSpPr/>
          <p:nvPr/>
        </p:nvCxnSpPr>
        <p:spPr>
          <a:xfrm>
            <a:off x="10272560" y="315251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箭头连接符 5"/>
          <p:cNvCxnSpPr/>
          <p:nvPr/>
        </p:nvCxnSpPr>
        <p:spPr>
          <a:xfrm>
            <a:off x="10272560" y="891315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9408560" y="3992663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139396" y="1825204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51987" y="177370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39396" y="4164515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051987" y="411301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62470" y="4430384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9408560" y="6345261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95789" y="-747464"/>
            <a:ext cx="1944081" cy="3107532"/>
          </a:xfrm>
          <a:prstGeom prst="rect">
            <a:avLst/>
          </a:prstGeom>
          <a:noFill/>
          <a:ln w="2540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9100" y="391566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cxnSp>
        <p:nvCxnSpPr>
          <p:cNvPr id="19" name="直线连接符 18"/>
          <p:cNvCxnSpPr/>
          <p:nvPr/>
        </p:nvCxnSpPr>
        <p:spPr>
          <a:xfrm>
            <a:off x="3444802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5692233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7939664" y="2946849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737238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84644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121159" y="2925928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 rot="5400000">
            <a:off x="3314555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 rot="5400000">
            <a:off x="5518662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 rot="5400000">
            <a:off x="7666264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6949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435494423"/>
              </p:ext>
            </p:extLst>
          </p:nvPr>
        </p:nvGraphicFramePr>
        <p:xfrm>
          <a:off x="3731488" y="298791"/>
          <a:ext cx="82089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4282660"/>
              </p:ext>
            </p:extLst>
          </p:nvPr>
        </p:nvGraphicFramePr>
        <p:xfrm>
          <a:off x="418879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464433361"/>
              </p:ext>
            </p:extLst>
          </p:nvPr>
        </p:nvGraphicFramePr>
        <p:xfrm>
          <a:off x="6762575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183808392"/>
              </p:ext>
            </p:extLst>
          </p:nvPr>
        </p:nvGraphicFramePr>
        <p:xfrm>
          <a:off x="933636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744626" y="5474117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40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8411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25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92196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90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867" y="404664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8348" y="428089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418348" y="94974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92576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418867" y="1491144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8348" y="1460651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713" y="190613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7" name="单圆角矩形 16"/>
          <p:cNvSpPr/>
          <p:nvPr/>
        </p:nvSpPr>
        <p:spPr>
          <a:xfrm>
            <a:off x="1546883" y="3518543"/>
            <a:ext cx="301928" cy="304507"/>
          </a:xfrm>
          <a:prstGeom prst="round1Rect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单圆角矩形 17"/>
          <p:cNvSpPr/>
          <p:nvPr/>
        </p:nvSpPr>
        <p:spPr>
          <a:xfrm>
            <a:off x="489563" y="3518544"/>
            <a:ext cx="301928" cy="304507"/>
          </a:xfrm>
          <a:prstGeom prst="round1Rect">
            <a:avLst>
              <a:gd name="adj" fmla="val 0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单圆角矩形 18"/>
          <p:cNvSpPr/>
          <p:nvPr/>
        </p:nvSpPr>
        <p:spPr>
          <a:xfrm>
            <a:off x="2604203" y="3518542"/>
            <a:ext cx="301928" cy="304507"/>
          </a:xfrm>
          <a:prstGeom prst="round1Rect">
            <a:avLst>
              <a:gd name="adj" fmla="val 0"/>
            </a:avLst>
          </a:prstGeom>
          <a:solidFill>
            <a:srgbClr val="C5C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4682" y="3471972"/>
            <a:ext cx="61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one</a:t>
            </a:r>
            <a:endParaRPr kumimoji="1"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2940232" y="3471972"/>
            <a:ext cx="734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mtClean="0"/>
              <a:t>three</a:t>
            </a:r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842404" y="3471972"/>
            <a:ext cx="56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mtClean="0"/>
              <a:t>two</a:t>
            </a:r>
            <a:endParaRPr kumimoji="1"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59318" y="4475255"/>
            <a:ext cx="301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1" smtClean="0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TITLE</a:t>
            </a:r>
            <a:endParaRPr kumimoji="1" lang="en-US" altLang="zh-CN" sz="2400" b="1" dirty="0">
              <a:solidFill>
                <a:srgbClr val="423E4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6024" y="4914842"/>
            <a:ext cx="234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Subtitle</a:t>
            </a:r>
            <a:endParaRPr kumimoji="1" lang="en-US" altLang="zh-CN" b="1" dirty="0">
              <a:solidFill>
                <a:srgbClr val="423E4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7368" y="519203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007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384" y="1412776"/>
            <a:ext cx="7507188" cy="4320480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27242" y="1703856"/>
            <a:ext cx="3654496" cy="1779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39450" y="3686268"/>
            <a:ext cx="3654496" cy="1779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1200" y="1772870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3791" y="17213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200" y="3713632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3791" y="366213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8434013" y="1721368"/>
            <a:ext cx="720080" cy="486228"/>
            <a:chOff x="8434013" y="1721368"/>
            <a:chExt cx="720080" cy="486228"/>
          </a:xfrm>
        </p:grpSpPr>
        <p:sp>
          <p:nvSpPr>
            <p:cNvPr id="11" name="矩形 10"/>
            <p:cNvSpPr/>
            <p:nvPr/>
          </p:nvSpPr>
          <p:spPr>
            <a:xfrm>
              <a:off x="8521422" y="1772870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34013" y="172136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 smtClean="0">
                  <a:solidFill>
                    <a:srgbClr val="DDDBCE"/>
                  </a:solidFill>
                </a:rPr>
                <a:t>03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34013" y="3662130"/>
            <a:ext cx="720080" cy="486228"/>
            <a:chOff x="8536331" y="3662130"/>
            <a:chExt cx="720080" cy="486228"/>
          </a:xfrm>
        </p:grpSpPr>
        <p:sp>
          <p:nvSpPr>
            <p:cNvPr id="13" name="矩形 12"/>
            <p:cNvSpPr/>
            <p:nvPr/>
          </p:nvSpPr>
          <p:spPr>
            <a:xfrm>
              <a:off x="8623740" y="3713632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36331" y="366213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 smtClean="0">
                  <a:solidFill>
                    <a:srgbClr val="DDDBCE"/>
                  </a:solidFill>
                </a:rPr>
                <a:t>04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61551" y="1695523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1367614" y="367991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9048328" y="1700808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9048328" y="366213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2144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32656"/>
            <a:ext cx="5112568" cy="6264696"/>
          </a:xfrm>
          <a:prstGeom prst="rect">
            <a:avLst/>
          </a:prstGeom>
          <a:solidFill>
            <a:srgbClr val="A09D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55946" y="654919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423E42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1913142" y="99718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2693803" y="1285944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HERE </a:t>
            </a:r>
            <a:endParaRPr kumimoji="1" lang="zh-CN" altLang="en-US" sz="2400" b="1" dirty="0">
              <a:solidFill>
                <a:srgbClr val="423E4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788" y="1832676"/>
            <a:ext cx="4621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DDDBCE"/>
                </a:solidFill>
              </a:rPr>
              <a:t>.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1055440" y="1832676"/>
            <a:ext cx="4435124" cy="15441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2279576" y="654919"/>
            <a:ext cx="1800200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1667505" y="3386204"/>
            <a:ext cx="3024336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92563" y="3799515"/>
            <a:ext cx="2062888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20452" y="3837188"/>
            <a:ext cx="1681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31704" y="3811686"/>
            <a:ext cx="1935644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207568" y="5057613"/>
            <a:ext cx="1791400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49061" y="3799516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80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23510" y="5070639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70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32" name="三角形 31"/>
          <p:cNvSpPr>
            <a:spLocks noChangeAspect="1"/>
          </p:cNvSpPr>
          <p:nvPr/>
        </p:nvSpPr>
        <p:spPr>
          <a:xfrm rot="13529716" flipV="1">
            <a:off x="2502817" y="3968558"/>
            <a:ext cx="303393" cy="302175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三角形 36"/>
          <p:cNvSpPr>
            <a:spLocks noChangeAspect="1"/>
          </p:cNvSpPr>
          <p:nvPr/>
        </p:nvSpPr>
        <p:spPr>
          <a:xfrm rot="13494793" flipV="1">
            <a:off x="3604494" y="5264851"/>
            <a:ext cx="269498" cy="26841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8" name="三角形 37"/>
          <p:cNvSpPr>
            <a:spLocks noChangeAspect="1"/>
          </p:cNvSpPr>
          <p:nvPr/>
        </p:nvSpPr>
        <p:spPr>
          <a:xfrm rot="2678518" flipV="1">
            <a:off x="4944087" y="4150286"/>
            <a:ext cx="267831" cy="26675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33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2" r="17262"/>
          <a:stretch/>
        </p:blipFill>
        <p:spPr>
          <a:xfrm>
            <a:off x="-746204" y="-316719"/>
            <a:ext cx="6842203" cy="6049975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>
            <a:off x="0" y="3356992"/>
            <a:ext cx="5951984" cy="2376264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7471" y="3326228"/>
            <a:ext cx="1483432" cy="269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600" dirty="0" smtClean="0">
                <a:solidFill>
                  <a:srgbClr val="A09D7A"/>
                </a:solidFill>
                <a:latin typeface="FangSong" charset="-122"/>
                <a:ea typeface="FangSong" charset="-122"/>
                <a:cs typeface="FangSong" charset="-122"/>
              </a:rPr>
              <a:t>”</a:t>
            </a:r>
            <a:endParaRPr kumimoji="1" lang="zh-CN" altLang="en-US" sz="16600" dirty="0">
              <a:solidFill>
                <a:srgbClr val="A09D7A"/>
              </a:solidFill>
              <a:latin typeface="FangSong" charset="-122"/>
              <a:ea typeface="FangSong" charset="-122"/>
              <a:cs typeface="FangSong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041" y="4924107"/>
            <a:ext cx="2234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ADD YOUR TITLE </a:t>
            </a:r>
          </a:p>
        </p:txBody>
      </p:sp>
      <p:sp>
        <p:nvSpPr>
          <p:cNvPr id="5" name="矩形 4"/>
          <p:cNvSpPr/>
          <p:nvPr/>
        </p:nvSpPr>
        <p:spPr>
          <a:xfrm>
            <a:off x="451500" y="4624787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PLEASE </a:t>
            </a:r>
          </a:p>
        </p:txBody>
      </p:sp>
      <p:sp>
        <p:nvSpPr>
          <p:cNvPr id="6" name="矩形 5"/>
          <p:cNvSpPr/>
          <p:nvPr/>
        </p:nvSpPr>
        <p:spPr>
          <a:xfrm>
            <a:off x="442041" y="5223427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 smtClean="0">
                <a:solidFill>
                  <a:srgbClr val="A09D7A"/>
                </a:solidFill>
              </a:rPr>
              <a:t>HERE</a:t>
            </a:r>
            <a:endParaRPr kumimoji="1" lang="en-US" altLang="zh-CN" sz="2000" b="1" dirty="0">
              <a:solidFill>
                <a:srgbClr val="A09D7A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63" y="476421"/>
            <a:ext cx="4994054" cy="3331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79767" y="2312247"/>
            <a:ext cx="118085" cy="2952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3832" y="196193"/>
            <a:ext cx="7343668" cy="4226372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8088" y="3979340"/>
            <a:ext cx="3439409" cy="74777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40756" y="3788411"/>
            <a:ext cx="28083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2475" y="4951761"/>
            <a:ext cx="118085" cy="295232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7648" y="5890046"/>
            <a:ext cx="308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93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3575720" y="4376277"/>
            <a:ext cx="3811004" cy="1754326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dirty="0" smtClean="0"/>
              <a:t>    </a:t>
            </a:r>
            <a:r>
              <a:rPr kumimoji="1" lang="en-US" altLang="zh-CN" dirty="0" smtClean="0"/>
              <a:t>add something you need here. </a:t>
            </a:r>
            <a:r>
              <a:rPr kumimoji="1" lang="en-US" altLang="zh-CN" dirty="0"/>
              <a:t>Please add something you need </a:t>
            </a:r>
            <a:r>
              <a:rPr kumimoji="1" lang="en-US" altLang="zh-CN" dirty="0" smtClean="0"/>
              <a:t> </a:t>
            </a:r>
            <a:r>
              <a:rPr kumimoji="1" lang="en-US" altLang="zh-CN" dirty="0"/>
              <a:t>add something you </a:t>
            </a:r>
            <a:r>
              <a:rPr kumimoji="1" lang="en-US" altLang="zh-CN" dirty="0" smtClean="0"/>
              <a:t>need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" name="直角三角形 1"/>
          <p:cNvSpPr/>
          <p:nvPr/>
        </p:nvSpPr>
        <p:spPr>
          <a:xfrm>
            <a:off x="1565099" y="896179"/>
            <a:ext cx="2940749" cy="5970768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5400000" flipV="1">
            <a:off x="-640383" y="2344438"/>
            <a:ext cx="2916324" cy="1252870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/>
        </p:nvCxnSpPr>
        <p:spPr>
          <a:xfrm>
            <a:off x="1818663" y="2717304"/>
            <a:ext cx="3240360" cy="11282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2073506" y="3441542"/>
            <a:ext cx="2049413" cy="0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18663" y="2204864"/>
            <a:ext cx="348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A09D7A"/>
                </a:solidFill>
              </a:rPr>
              <a:t>PLEASE</a:t>
            </a:r>
            <a:r>
              <a:rPr kumimoji="1" lang="zh-CN" altLang="en-US" sz="2800" b="1" dirty="0" smtClean="0">
                <a:solidFill>
                  <a:srgbClr val="A09D7A"/>
                </a:solidFill>
              </a:rPr>
              <a:t> </a:t>
            </a:r>
            <a:r>
              <a:rPr kumimoji="1" lang="en-US" altLang="zh-CN" sz="2800" b="1" dirty="0" smtClean="0">
                <a:solidFill>
                  <a:srgbClr val="A09D7A"/>
                </a:solidFill>
              </a:rPr>
              <a:t>ADD YOUR  </a:t>
            </a:r>
            <a:endParaRPr kumimoji="1" lang="en-US" altLang="zh-CN" sz="2800" b="1" dirty="0">
              <a:solidFill>
                <a:srgbClr val="A09D7A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3506" y="2978914"/>
            <a:ext cx="220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A09D7A"/>
                </a:solidFill>
              </a:rPr>
              <a:t>TITLE  HERE </a:t>
            </a:r>
            <a:endParaRPr kumimoji="1" lang="zh-CN" altLang="en-US" sz="2800" b="1" dirty="0">
              <a:solidFill>
                <a:srgbClr val="A09D7A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5840" y="298053"/>
            <a:ext cx="7271660" cy="829542"/>
          </a:xfrm>
          <a:prstGeom prst="rect">
            <a:avLst/>
          </a:prstGeom>
          <a:noFill/>
          <a:ln w="889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788" y="612388"/>
            <a:ext cx="5519520" cy="36819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099403" y="1084628"/>
            <a:ext cx="3915135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03985" y="454628"/>
            <a:ext cx="77416" cy="126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634323" y="896178"/>
            <a:ext cx="251809" cy="423753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886133" y="1164703"/>
            <a:ext cx="90000" cy="2772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51977" y="3868667"/>
            <a:ext cx="4320000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00825" y="5248134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0111323" y="633698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A09D7A"/>
                </a:solidFill>
              </a:rPr>
              <a:t>80</a:t>
            </a:r>
            <a:r>
              <a:rPr kumimoji="1" lang="zh-CN" altLang="en-US" sz="3200" dirty="0" smtClean="0">
                <a:solidFill>
                  <a:srgbClr val="A09D7A"/>
                </a:solidFill>
              </a:rPr>
              <a:t>％</a:t>
            </a:r>
            <a:endParaRPr kumimoji="1" lang="zh-CN" altLang="en-US" sz="3200" dirty="0">
              <a:solidFill>
                <a:srgbClr val="A09D7A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47821" y="3265067"/>
            <a:ext cx="90000" cy="158417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066937" y="2970873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A09D7A"/>
                </a:solidFill>
              </a:rPr>
              <a:t>20</a:t>
            </a:r>
            <a:r>
              <a:rPr kumimoji="1" lang="zh-CN" altLang="en-US" sz="3200" dirty="0" smtClean="0">
                <a:solidFill>
                  <a:srgbClr val="A09D7A"/>
                </a:solidFill>
              </a:rPr>
              <a:t>％</a:t>
            </a:r>
            <a:endParaRPr kumimoji="1" lang="zh-CN" altLang="en-US" sz="3200" dirty="0">
              <a:solidFill>
                <a:srgbClr val="A09D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92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305" y="699776"/>
            <a:ext cx="5740481" cy="3829321"/>
          </a:xfrm>
          <a:prstGeom prst="rect">
            <a:avLst/>
          </a:prstGeom>
        </p:spPr>
      </p:pic>
      <p:cxnSp>
        <p:nvCxnSpPr>
          <p:cNvPr id="6" name="直线连接符 5"/>
          <p:cNvCxnSpPr/>
          <p:nvPr/>
        </p:nvCxnSpPr>
        <p:spPr>
          <a:xfrm flipV="1">
            <a:off x="2766646" y="1447616"/>
            <a:ext cx="1817186" cy="671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947428" y="2343741"/>
            <a:ext cx="367240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3071664" y="3077957"/>
            <a:ext cx="151216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56715" y="867748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/>
              <a:t>PLEASE</a:t>
            </a:r>
            <a:endParaRPr kumimoji="1"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004006" y="1711547"/>
            <a:ext cx="35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/>
              <a:t>ADD YOUR TITLE</a:t>
            </a:r>
            <a:endParaRPr kumimoji="1"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272402" y="2455728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smtClean="0"/>
              <a:t>HERE</a:t>
            </a:r>
            <a:endParaRPr kumimoji="1"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211833" y="5192032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947428" y="3374935"/>
            <a:ext cx="3501482" cy="2308324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pPr algn="r"/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19836" y="458088"/>
            <a:ext cx="6624736" cy="4333220"/>
          </a:xfrm>
          <a:prstGeom prst="rect">
            <a:avLst/>
          </a:prstGeom>
          <a:noFill/>
          <a:ln w="762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5159896" y="3751872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直角三角形 19"/>
          <p:cNvSpPr/>
          <p:nvPr/>
        </p:nvSpPr>
        <p:spPr>
          <a:xfrm rot="10800000">
            <a:off x="10163288" y="699776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6445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625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854083"/>
            <a:ext cx="5514047" cy="514983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三角形 19"/>
          <p:cNvSpPr/>
          <p:nvPr/>
        </p:nvSpPr>
        <p:spPr>
          <a:xfrm rot="16200000">
            <a:off x="1703372" y="2188978"/>
            <a:ext cx="5149837" cy="2471514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16200000">
            <a:off x="4295186" y="3029472"/>
            <a:ext cx="1647200" cy="790524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 rot="16200000">
            <a:off x="3857734" y="2790991"/>
            <a:ext cx="5197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9F9A77"/>
                </a:solidFill>
              </a:rPr>
              <a:t>CONTENTS</a:t>
            </a:r>
            <a:endParaRPr kumimoji="1" lang="zh-CN" altLang="en-US" sz="8000" dirty="0">
              <a:solidFill>
                <a:srgbClr val="9F9A77"/>
              </a:solidFill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7153655" y="881581"/>
            <a:ext cx="218033" cy="440931"/>
            <a:chOff x="6382023" y="881581"/>
            <a:chExt cx="218033" cy="440931"/>
          </a:xfrm>
        </p:grpSpPr>
        <p:sp>
          <p:nvSpPr>
            <p:cNvPr id="23" name="三角形 2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三角形 3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153655" y="1549744"/>
            <a:ext cx="218033" cy="440931"/>
            <a:chOff x="6382023" y="881581"/>
            <a:chExt cx="218033" cy="440931"/>
          </a:xfrm>
        </p:grpSpPr>
        <p:sp>
          <p:nvSpPr>
            <p:cNvPr id="35" name="三角形 3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三角形 3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7153655" y="2217907"/>
            <a:ext cx="218033" cy="440931"/>
            <a:chOff x="6382023" y="881581"/>
            <a:chExt cx="218033" cy="440931"/>
          </a:xfrm>
        </p:grpSpPr>
        <p:sp>
          <p:nvSpPr>
            <p:cNvPr id="38" name="三角形 37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三角形 38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53655" y="2886070"/>
            <a:ext cx="218033" cy="440931"/>
            <a:chOff x="6382023" y="881581"/>
            <a:chExt cx="218033" cy="440931"/>
          </a:xfrm>
        </p:grpSpPr>
        <p:sp>
          <p:nvSpPr>
            <p:cNvPr id="41" name="三角形 40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三角形 4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7153655" y="3554233"/>
            <a:ext cx="218033" cy="440931"/>
            <a:chOff x="6382023" y="881581"/>
            <a:chExt cx="218033" cy="440931"/>
          </a:xfrm>
        </p:grpSpPr>
        <p:sp>
          <p:nvSpPr>
            <p:cNvPr id="44" name="三角形 43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三角形 44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7153655" y="4222396"/>
            <a:ext cx="218033" cy="440931"/>
            <a:chOff x="6382023" y="881581"/>
            <a:chExt cx="218033" cy="440931"/>
          </a:xfrm>
        </p:grpSpPr>
        <p:sp>
          <p:nvSpPr>
            <p:cNvPr id="47" name="三角形 46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三角形 47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9" name="组 48"/>
          <p:cNvGrpSpPr/>
          <p:nvPr/>
        </p:nvGrpSpPr>
        <p:grpSpPr>
          <a:xfrm>
            <a:off x="7153655" y="4890559"/>
            <a:ext cx="218033" cy="440931"/>
            <a:chOff x="6382023" y="881581"/>
            <a:chExt cx="218033" cy="440931"/>
          </a:xfrm>
        </p:grpSpPr>
        <p:sp>
          <p:nvSpPr>
            <p:cNvPr id="50" name="三角形 49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三角形 50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>
            <a:off x="7153655" y="5558723"/>
            <a:ext cx="218033" cy="440931"/>
            <a:chOff x="6382023" y="881581"/>
            <a:chExt cx="218033" cy="440931"/>
          </a:xfrm>
        </p:grpSpPr>
        <p:sp>
          <p:nvSpPr>
            <p:cNvPr id="53" name="三角形 5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三角形 53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481720" y="778880"/>
            <a:ext cx="1444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前言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81720" y="1447043"/>
            <a:ext cx="4086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Industry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81720" y="2115206"/>
            <a:ext cx="3874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目标市场环境分析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Target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81720" y="2783369"/>
            <a:ext cx="2329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竞品分析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Competitive Analysis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81720" y="3451532"/>
            <a:ext cx="2145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消费者分析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Consumer Analysis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481720" y="4119695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品牌分析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Brand Analysis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481720" y="4787858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战略设计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Strategic Design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481720" y="5456022"/>
            <a:ext cx="1311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品牌规划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Brand Plan</a:t>
            </a:r>
          </a:p>
        </p:txBody>
      </p:sp>
    </p:spTree>
    <p:extLst>
      <p:ext uri="{BB962C8B-B14F-4D97-AF65-F5344CB8AC3E}">
        <p14:creationId xmlns:p14="http://schemas.microsoft.com/office/powerpoint/2010/main" val="124657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1704" y="1332764"/>
            <a:ext cx="504056" cy="314096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7250" y="3012167"/>
            <a:ext cx="1461565" cy="146156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365" y="1332764"/>
            <a:ext cx="8029778" cy="4192472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89830" y="1294958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dirty="0" smtClean="0">
                <a:solidFill>
                  <a:srgbClr val="9F9A77"/>
                </a:solidFill>
                <a:latin typeface="+mn-ea"/>
                <a:cs typeface="Microsoft YaHei" charset="-122"/>
              </a:rPr>
              <a:t>“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52270" y="4429166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smtClean="0">
                <a:solidFill>
                  <a:srgbClr val="9F9A77"/>
                </a:solidFill>
                <a:latin typeface="+mn-ea"/>
                <a:cs typeface="Microsoft YaHei" charset="-122"/>
              </a:rPr>
              <a:t>”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grpSp>
        <p:nvGrpSpPr>
          <p:cNvPr id="11" name="组 10"/>
          <p:cNvGrpSpPr/>
          <p:nvPr/>
        </p:nvGrpSpPr>
        <p:grpSpPr>
          <a:xfrm rot="10800000">
            <a:off x="2608670" y="3242191"/>
            <a:ext cx="533434" cy="1078771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6200000">
            <a:off x="-141" y="2719779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1609159" y="3807629"/>
            <a:ext cx="494934" cy="288032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2340" y="4921608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71868" y="3260080"/>
            <a:ext cx="576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前    </a:t>
            </a:r>
            <a:endParaRPr kumimoji="1" lang="en-US" altLang="zh-CN" sz="2800" dirty="0" smtClean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zh-CN" altLang="en-US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言</a:t>
            </a:r>
            <a:endParaRPr kumimoji="1" lang="zh-CN" altLang="en-US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42986" y="1797676"/>
            <a:ext cx="68437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rgbClr val="DDDBCE"/>
                </a:solidFill>
              </a:rPr>
              <a:t>目前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公司</a:t>
            </a:r>
            <a:r>
              <a:rPr kumimoji="1" lang="zh-CN" altLang="en-US" dirty="0">
                <a:solidFill>
                  <a:srgbClr val="DDDBCE"/>
                </a:solidFill>
              </a:rPr>
              <a:t>拥有可乐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醒目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芬达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雪碧等碳酸饮料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拥有酷儿等果汁饮料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冰露纯净水自</a:t>
            </a:r>
            <a:r>
              <a:rPr kumimoji="1" lang="en-US" altLang="zh-CN" dirty="0">
                <a:solidFill>
                  <a:srgbClr val="DDDBCE"/>
                </a:solidFill>
              </a:rPr>
              <a:t>2002</a:t>
            </a:r>
            <a:r>
              <a:rPr kumimoji="1" lang="zh-CN" altLang="en-US" dirty="0">
                <a:solidFill>
                  <a:srgbClr val="DDDBCE"/>
                </a:solidFill>
              </a:rPr>
              <a:t>年投入市场以来没有</a:t>
            </a:r>
            <a:r>
              <a:rPr kumimoji="1" lang="zh-CN" altLang="en-US" dirty="0" smtClean="0">
                <a:solidFill>
                  <a:srgbClr val="DDDBCE"/>
                </a:solidFill>
              </a:rPr>
              <a:t>像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的</a:t>
            </a:r>
            <a:r>
              <a:rPr kumimoji="1" lang="zh-CN" altLang="en-US" dirty="0">
                <a:solidFill>
                  <a:srgbClr val="DDDBCE"/>
                </a:solidFill>
              </a:rPr>
              <a:t>其它饮料品牌那样以塑造品牌形象为核心展开广告宣传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 smtClean="0">
                <a:solidFill>
                  <a:srgbClr val="DDDBCE"/>
                </a:solidFill>
              </a:rPr>
              <a:t>像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广告语</a:t>
            </a:r>
            <a:r>
              <a:rPr kumimoji="1" lang="en-US" altLang="zh-CN" dirty="0">
                <a:solidFill>
                  <a:srgbClr val="DDDBCE"/>
                </a:solidFill>
              </a:rPr>
              <a:t>:"</a:t>
            </a:r>
            <a:r>
              <a:rPr kumimoji="1" lang="zh-CN" altLang="en-US" dirty="0">
                <a:solidFill>
                  <a:srgbClr val="DDDBCE"/>
                </a:solidFill>
              </a:rPr>
              <a:t>抓住这感觉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雪碧的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晶晶亮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透心凉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已成为当下的时尚语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可冰露</a:t>
            </a:r>
            <a:r>
              <a:rPr kumimoji="1" lang="zh-CN" altLang="en-US" dirty="0" smtClean="0">
                <a:solidFill>
                  <a:srgbClr val="DDDBCE"/>
                </a:solidFill>
              </a:rPr>
              <a:t>作为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投入</a:t>
            </a:r>
            <a:r>
              <a:rPr kumimoji="1" lang="zh-CN" altLang="en-US" dirty="0">
                <a:solidFill>
                  <a:srgbClr val="DDDBCE"/>
                </a:solidFill>
              </a:rPr>
              <a:t>中国市场的饮料产品之一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却没有进行品牌运作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悄无声息的一夜之间就出现在了消费者眼前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做好冰露纯净水的广告策划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实施好其广告策略有助于塑造</a:t>
            </a:r>
            <a:r>
              <a:rPr kumimoji="1" lang="zh-CN" altLang="en-US" dirty="0" smtClean="0">
                <a:solidFill>
                  <a:srgbClr val="DDDBCE"/>
                </a:solidFill>
              </a:rPr>
              <a:t>与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公司</a:t>
            </a:r>
            <a:r>
              <a:rPr kumimoji="1" lang="zh-CN" altLang="en-US" dirty="0">
                <a:solidFill>
                  <a:srgbClr val="DDDBCE"/>
                </a:solidFill>
              </a:rPr>
              <a:t>相适应的冰露纯净水品牌形象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有助于提升冰露纯净水在消费者心中的地位</a:t>
            </a:r>
          </a:p>
        </p:txBody>
      </p:sp>
    </p:spTree>
    <p:extLst>
      <p:ext uri="{BB962C8B-B14F-4D97-AF65-F5344CB8AC3E}">
        <p14:creationId xmlns:p14="http://schemas.microsoft.com/office/powerpoint/2010/main" val="345138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3498" y="0"/>
            <a:ext cx="6456363" cy="685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55440" y="1124744"/>
            <a:ext cx="4032448" cy="486577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48225" y="893911"/>
            <a:ext cx="2646878" cy="461665"/>
          </a:xfrm>
          <a:prstGeom prst="rect">
            <a:avLst/>
          </a:prstGeom>
          <a:solidFill>
            <a:srgbClr val="423E42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sz="24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1464" y="1268760"/>
            <a:ext cx="361714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Industry Market </a:t>
            </a:r>
            <a:endParaRPr kumimoji="1" lang="en-US" altLang="zh-CN" sz="2800" dirty="0" smtClean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ctr"/>
            <a:r>
              <a:rPr kumimoji="1" lang="en-US" altLang="zh-CN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Environment </a:t>
            </a:r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Analysis</a:t>
            </a:r>
            <a:endParaRPr kumimoji="1" lang="zh-CN" altLang="en-US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7143" y="2326525"/>
            <a:ext cx="18156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微观环境</a:t>
            </a:r>
            <a:r>
              <a:rPr lang="zh-CN" altLang="en-US" sz="2000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要素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顾客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竞争者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公众</a:t>
            </a:r>
            <a:endParaRPr lang="en-US" altLang="zh-CN" dirty="0" smtClean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内部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营销中间商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企业的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供应商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3508" y="2366883"/>
            <a:ext cx="268796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人口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经济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政治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法律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科学技术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社会文化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自然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地理</a:t>
            </a:r>
            <a:endParaRPr lang="en-US" altLang="zh-CN" dirty="0" smtClean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宏观环境</a:t>
            </a:r>
            <a:r>
              <a:rPr lang="zh-CN" altLang="en-US" sz="2000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要素</a:t>
            </a:r>
            <a:endParaRPr lang="en-US" altLang="zh-CN" sz="2000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11" name="组 10"/>
          <p:cNvGrpSpPr>
            <a:grpSpLocks noChangeAspect="1"/>
          </p:cNvGrpSpPr>
          <p:nvPr/>
        </p:nvGrpSpPr>
        <p:grpSpPr>
          <a:xfrm>
            <a:off x="4841807" y="5326003"/>
            <a:ext cx="226078" cy="457200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 rot="10800000">
            <a:off x="1084736" y="2355639"/>
            <a:ext cx="225937" cy="456916"/>
            <a:chOff x="6382023" y="881581"/>
            <a:chExt cx="218033" cy="440931"/>
          </a:xfrm>
        </p:grpSpPr>
        <p:sp>
          <p:nvSpPr>
            <p:cNvPr id="15" name="三角形 1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" name="直线连接符 17"/>
          <p:cNvCxnSpPr/>
          <p:nvPr/>
        </p:nvCxnSpPr>
        <p:spPr>
          <a:xfrm>
            <a:off x="1415480" y="2852936"/>
            <a:ext cx="1548000" cy="0"/>
          </a:xfrm>
          <a:prstGeom prst="line">
            <a:avLst/>
          </a:prstGeom>
          <a:ln w="1905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112769" y="5733256"/>
            <a:ext cx="1512000" cy="0"/>
          </a:xfrm>
          <a:prstGeom prst="line">
            <a:avLst/>
          </a:prstGeom>
          <a:ln w="1270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960887" y="2274190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949345" y="4538939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105899" y="66589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05380" y="66307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3" name="矩形 22"/>
          <p:cNvSpPr/>
          <p:nvPr/>
        </p:nvSpPr>
        <p:spPr>
          <a:xfrm>
            <a:off x="7116879" y="112756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05899" y="110358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5" name="矩形 24"/>
          <p:cNvSpPr/>
          <p:nvPr/>
        </p:nvSpPr>
        <p:spPr>
          <a:xfrm>
            <a:off x="7105899" y="159312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05380" y="156263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35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 11"/>
          <p:cNvGrpSpPr/>
          <p:nvPr/>
        </p:nvGrpSpPr>
        <p:grpSpPr>
          <a:xfrm>
            <a:off x="1415480" y="980728"/>
            <a:ext cx="2088232" cy="2448272"/>
            <a:chOff x="1631504" y="980728"/>
            <a:chExt cx="2088232" cy="2448272"/>
          </a:xfrm>
        </p:grpSpPr>
        <p:sp>
          <p:nvSpPr>
            <p:cNvPr id="2" name="矩形 1"/>
            <p:cNvSpPr/>
            <p:nvPr/>
          </p:nvSpPr>
          <p:spPr>
            <a:xfrm>
              <a:off x="1631504" y="98072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三角形 2"/>
            <p:cNvSpPr/>
            <p:nvPr/>
          </p:nvSpPr>
          <p:spPr>
            <a:xfrm flipV="1">
              <a:off x="2423591" y="308516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423E42">
                  <a:tint val="45000"/>
                  <a:satMod val="400000"/>
                </a:srgbClr>
              </a:duoton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69232" y="131845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5015880" y="980728"/>
            <a:ext cx="2088232" cy="2448272"/>
            <a:chOff x="5375920" y="1020908"/>
            <a:chExt cx="2088232" cy="2448272"/>
          </a:xfrm>
        </p:grpSpPr>
        <p:sp>
          <p:nvSpPr>
            <p:cNvPr id="6" name="矩形 5"/>
            <p:cNvSpPr/>
            <p:nvPr/>
          </p:nvSpPr>
          <p:spPr>
            <a:xfrm>
              <a:off x="5375920" y="102090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三角形 6"/>
            <p:cNvSpPr/>
            <p:nvPr/>
          </p:nvSpPr>
          <p:spPr>
            <a:xfrm flipV="1">
              <a:off x="6168007" y="312534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13648" y="135863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4" name="组 13"/>
          <p:cNvGrpSpPr/>
          <p:nvPr/>
        </p:nvGrpSpPr>
        <p:grpSpPr>
          <a:xfrm>
            <a:off x="8616280" y="980728"/>
            <a:ext cx="2088232" cy="2448272"/>
            <a:chOff x="8832304" y="1004706"/>
            <a:chExt cx="2088232" cy="2448272"/>
          </a:xfrm>
        </p:grpSpPr>
        <p:sp>
          <p:nvSpPr>
            <p:cNvPr id="9" name="矩形 8"/>
            <p:cNvSpPr/>
            <p:nvPr/>
          </p:nvSpPr>
          <p:spPr>
            <a:xfrm>
              <a:off x="8832304" y="1004706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三角形 9"/>
            <p:cNvSpPr/>
            <p:nvPr/>
          </p:nvSpPr>
          <p:spPr>
            <a:xfrm flipV="1">
              <a:off x="9624391" y="3109140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70032" y="1585304"/>
              <a:ext cx="1412776" cy="92703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303613" y="3565539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Mob  Marketing</a:t>
            </a:r>
            <a:endParaRPr kumimoji="1" lang="zh-CN" altLang="en-US" sz="2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138846" y="3573015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Relationship</a:t>
            </a:r>
            <a:endParaRPr kumimoji="1"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689331" y="3507207"/>
            <a:ext cx="2289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err="1" smtClean="0"/>
              <a:t>Seo</a:t>
            </a:r>
            <a:r>
              <a:rPr kumimoji="1" lang="en-US" altLang="zh-CN" sz="2400" b="1" dirty="0"/>
              <a:t> </a:t>
            </a:r>
            <a:r>
              <a:rPr kumimoji="1" lang="en-US" altLang="zh-CN" sz="2400" b="1" dirty="0" smtClean="0"/>
              <a:t>Consulting</a:t>
            </a:r>
            <a:endParaRPr kumimoji="1"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123509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869895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429878" y="3954745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21" name="直线连接符 20"/>
          <p:cNvCxnSpPr/>
          <p:nvPr/>
        </p:nvCxnSpPr>
        <p:spPr>
          <a:xfrm>
            <a:off x="1123509" y="6237312"/>
            <a:ext cx="10192987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227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784" y="476672"/>
            <a:ext cx="3888432" cy="100811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10794" y="1300118"/>
            <a:ext cx="1970411" cy="369332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subtitle</a:t>
            </a:r>
            <a:endParaRPr kumimoji="1" lang="en-US" altLang="zh-CN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7848" y="699955"/>
            <a:ext cx="2901948" cy="584775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Your Title</a:t>
            </a:r>
            <a:endParaRPr kumimoji="1" lang="en-US" altLang="zh-CN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 rot="16200000">
            <a:off x="5935116" y="1543594"/>
            <a:ext cx="321766" cy="650712"/>
            <a:chOff x="6382023" y="881581"/>
            <a:chExt cx="218033" cy="440931"/>
          </a:xfrm>
        </p:grpSpPr>
        <p:sp>
          <p:nvSpPr>
            <p:cNvPr id="13" name="三角形 1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三角形 13"/>
            <p:cNvSpPr>
              <a:spLocks noChangeAspect="1"/>
            </p:cNvSpPr>
            <p:nvPr/>
          </p:nvSpPr>
          <p:spPr>
            <a:xfrm rot="16200000">
              <a:off x="6369932" y="1033508"/>
              <a:ext cx="307965" cy="15228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11424" y="2420888"/>
            <a:ext cx="1296144" cy="1545902"/>
            <a:chOff x="911424" y="2348880"/>
            <a:chExt cx="1296144" cy="1545902"/>
          </a:xfrm>
        </p:grpSpPr>
        <p:sp>
          <p:nvSpPr>
            <p:cNvPr id="8" name="椭圆 7"/>
            <p:cNvSpPr/>
            <p:nvPr/>
          </p:nvSpPr>
          <p:spPr>
            <a:xfrm>
              <a:off x="911424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/>
            <p:nvPr/>
          </p:nvSpPr>
          <p:spPr>
            <a:xfrm rot="10800000">
              <a:off x="1234140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7626" y="274490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rgbClr val="DDDBCE"/>
                  </a:solidFill>
                </a:rPr>
                <a:t>壹</a:t>
              </a:r>
              <a:endParaRPr kumimoji="1" lang="zh-CN" altLang="en-US" sz="2800" dirty="0">
                <a:solidFill>
                  <a:srgbClr val="DDDBCE"/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3901130" y="2420888"/>
            <a:ext cx="1296144" cy="1545902"/>
            <a:chOff x="3647728" y="2348880"/>
            <a:chExt cx="1296144" cy="1545902"/>
          </a:xfrm>
        </p:grpSpPr>
        <p:sp>
          <p:nvSpPr>
            <p:cNvPr id="19" name="椭圆 18"/>
            <p:cNvSpPr/>
            <p:nvPr/>
          </p:nvSpPr>
          <p:spPr>
            <a:xfrm>
              <a:off x="3647728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三角形 19"/>
            <p:cNvSpPr/>
            <p:nvPr/>
          </p:nvSpPr>
          <p:spPr>
            <a:xfrm rot="10800000">
              <a:off x="3970444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49578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贰</a:t>
              </a: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890836" y="2420888"/>
            <a:ext cx="1296144" cy="1545902"/>
            <a:chOff x="7763201" y="2348880"/>
            <a:chExt cx="1296144" cy="1545902"/>
          </a:xfrm>
        </p:grpSpPr>
        <p:sp>
          <p:nvSpPr>
            <p:cNvPr id="22" name="椭圆 21"/>
            <p:cNvSpPr/>
            <p:nvPr/>
          </p:nvSpPr>
          <p:spPr>
            <a:xfrm>
              <a:off x="7763201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rot="10800000">
              <a:off x="8085917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165051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叁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9880541" y="2420888"/>
            <a:ext cx="1296144" cy="1545902"/>
            <a:chOff x="10413837" y="2375667"/>
            <a:chExt cx="1296144" cy="1545902"/>
          </a:xfrm>
        </p:grpSpPr>
        <p:sp>
          <p:nvSpPr>
            <p:cNvPr id="25" name="椭圆 24"/>
            <p:cNvSpPr/>
            <p:nvPr/>
          </p:nvSpPr>
          <p:spPr>
            <a:xfrm>
              <a:off x="10413837" y="2375667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rot="10800000">
              <a:off x="10736553" y="3599803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15687" y="281410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肆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63352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74019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84686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5353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7898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52859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7820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22782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0" name="直线连接符 39"/>
          <p:cNvCxnSpPr/>
          <p:nvPr/>
        </p:nvCxnSpPr>
        <p:spPr>
          <a:xfrm>
            <a:off x="330066" y="6597352"/>
            <a:ext cx="11670590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716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2709853">
            <a:off x="377891" y="2698303"/>
            <a:ext cx="1556841" cy="4526464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2709853">
            <a:off x="2189299" y="3282985"/>
            <a:ext cx="1160262" cy="215741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2709853">
            <a:off x="1057861" y="4226311"/>
            <a:ext cx="1791756" cy="4355575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三角形 18"/>
          <p:cNvSpPr/>
          <p:nvPr/>
        </p:nvSpPr>
        <p:spPr>
          <a:xfrm flipV="1">
            <a:off x="0" y="0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2709853">
            <a:off x="939134" y="-3362455"/>
            <a:ext cx="1435145" cy="12221651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709853">
            <a:off x="2372784" y="-878625"/>
            <a:ext cx="1422467" cy="6262977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三角形 11"/>
          <p:cNvSpPr/>
          <p:nvPr/>
        </p:nvSpPr>
        <p:spPr>
          <a:xfrm>
            <a:off x="6096000" y="764704"/>
            <a:ext cx="6096000" cy="6093296"/>
          </a:xfrm>
          <a:prstGeom prst="triangle">
            <a:avLst>
              <a:gd name="adj" fmla="val 10000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709853">
            <a:off x="9218512" y="637257"/>
            <a:ext cx="1422467" cy="68580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709853">
            <a:off x="9495231" y="-750341"/>
            <a:ext cx="1422467" cy="685800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709853">
            <a:off x="8518881" y="-1758452"/>
            <a:ext cx="1422467" cy="6858000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2675620" y="17240"/>
            <a:ext cx="6840760" cy="6840760"/>
          </a:xfrm>
          <a:prstGeom prst="diamond">
            <a:avLst/>
          </a:prstGeom>
          <a:solidFill>
            <a:srgbClr val="DDDBCE"/>
          </a:solidFill>
          <a:ln w="21590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2751138" algn="l"/>
              </a:tabLst>
            </a:pPr>
            <a:endParaRPr kumimoji="1" lang="zh-CN" altLang="en-US" dirty="0"/>
          </a:p>
        </p:txBody>
      </p:sp>
      <p:sp>
        <p:nvSpPr>
          <p:cNvPr id="23" name="矩形 22"/>
          <p:cNvSpPr/>
          <p:nvPr/>
        </p:nvSpPr>
        <p:spPr>
          <a:xfrm rot="2709853">
            <a:off x="2248926" y="4521045"/>
            <a:ext cx="932046" cy="1094064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三角形 6"/>
          <p:cNvSpPr/>
          <p:nvPr/>
        </p:nvSpPr>
        <p:spPr>
          <a:xfrm rot="17100121">
            <a:off x="5671636" y="-1575032"/>
            <a:ext cx="4887686" cy="4213522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三角形 14"/>
          <p:cNvSpPr/>
          <p:nvPr/>
        </p:nvSpPr>
        <p:spPr>
          <a:xfrm rot="16200000" flipV="1">
            <a:off x="2668753" y="3444487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5" name="直线连接符 24"/>
          <p:cNvCxnSpPr/>
          <p:nvPr/>
        </p:nvCxnSpPr>
        <p:spPr>
          <a:xfrm>
            <a:off x="4349844" y="1767758"/>
            <a:ext cx="1483259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 flipV="1">
            <a:off x="4390256" y="3733826"/>
            <a:ext cx="145201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H="1">
            <a:off x="6401473" y="1767758"/>
            <a:ext cx="1399356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401473" y="3733826"/>
            <a:ext cx="140909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977725" y="32874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mtClean="0"/>
              <a:t>1</a:t>
            </a:r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982246" y="38304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mtClean="0"/>
              <a:t>3</a:t>
            </a:r>
            <a:endParaRPr kumimoji="1"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7750955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2</a:t>
            </a:r>
            <a:endParaRPr kumimoji="1"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4185062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4</a:t>
            </a:r>
            <a:endParaRPr kumimoji="1"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5288863" y="752357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37951" y="2401995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05379" y="4114651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33104" y="2455790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07763" y="1208200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305028" y="289576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60806" y="285293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954828" y="4529083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85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6688" y="-171400"/>
            <a:ext cx="12385376" cy="7165367"/>
          </a:xfrm>
          <a:prstGeom prst="rect">
            <a:avLst/>
          </a:prstGeom>
          <a:solidFill>
            <a:srgbClr val="DDDB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464" y="1294250"/>
            <a:ext cx="2808312" cy="4824536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129425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6016" y="126876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4056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63537" y="138246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1" name="矩形 10"/>
          <p:cNvSpPr/>
          <p:nvPr/>
        </p:nvSpPr>
        <p:spPr>
          <a:xfrm>
            <a:off x="1375036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4056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2" name="矩形 11"/>
          <p:cNvSpPr/>
          <p:nvPr/>
        </p:nvSpPr>
        <p:spPr>
          <a:xfrm>
            <a:off x="1364056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3537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5397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66377" y="1370477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5" name="矩形 14"/>
          <p:cNvSpPr/>
          <p:nvPr/>
        </p:nvSpPr>
        <p:spPr>
          <a:xfrm>
            <a:off x="4966377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5397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7" name="矩形 16"/>
          <p:cNvSpPr/>
          <p:nvPr/>
        </p:nvSpPr>
        <p:spPr>
          <a:xfrm>
            <a:off x="4955397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4878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33292" y="1400095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544272" y="1385286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1" name="矩形 20"/>
          <p:cNvSpPr/>
          <p:nvPr/>
        </p:nvSpPr>
        <p:spPr>
          <a:xfrm>
            <a:off x="8544272" y="1861760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33292" y="1837779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3" name="矩形 22"/>
          <p:cNvSpPr/>
          <p:nvPr/>
        </p:nvSpPr>
        <p:spPr>
          <a:xfrm>
            <a:off x="8533292" y="2327325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32773" y="2296832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471" y="2849080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82829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72264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801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5400000">
            <a:off x="5206259" y="-5406794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79376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369735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79376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3369735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4365" y="1680365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DDDBCE"/>
                </a:solidFill>
              </a:rPr>
              <a:t>＋</a:t>
            </a:r>
            <a:r>
              <a:rPr kumimoji="1" lang="en-US" altLang="zh-CN" sz="4400" dirty="0" smtClean="0">
                <a:solidFill>
                  <a:srgbClr val="DDDBCE"/>
                </a:solidFill>
              </a:rPr>
              <a:t>14.8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3712" y="1715388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DDDBCE"/>
                </a:solidFill>
              </a:rPr>
              <a:t>－</a:t>
            </a:r>
            <a:r>
              <a:rPr kumimoji="1" lang="en-US" altLang="zh-CN" sz="4400" dirty="0" smtClean="0">
                <a:solidFill>
                  <a:srgbClr val="DDDBCE"/>
                </a:solidFill>
              </a:rPr>
              <a:t>0.06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7144" y="4621909"/>
            <a:ext cx="1638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04718" y="4650525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23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695375" y="2444160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>
            <a:off x="3503712" y="243525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>
            <a:off x="804365" y="538244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585735" y="5419966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三角形 19"/>
          <p:cNvSpPr/>
          <p:nvPr/>
        </p:nvSpPr>
        <p:spPr>
          <a:xfrm>
            <a:off x="1360019" y="3919876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5400000">
            <a:off x="2708055" y="2274370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三角形 21"/>
          <p:cNvSpPr/>
          <p:nvPr/>
        </p:nvSpPr>
        <p:spPr>
          <a:xfrm rot="10800000">
            <a:off x="4250379" y="3626701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三角形 22"/>
          <p:cNvSpPr/>
          <p:nvPr/>
        </p:nvSpPr>
        <p:spPr>
          <a:xfrm rot="16200000">
            <a:off x="2929682" y="5259083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4365" y="2531095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28" name="矩形 27"/>
          <p:cNvSpPr/>
          <p:nvPr/>
        </p:nvSpPr>
        <p:spPr>
          <a:xfrm>
            <a:off x="1131377" y="2811316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72653" y="2529320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0" name="矩形 29"/>
          <p:cNvSpPr/>
          <p:nvPr/>
        </p:nvSpPr>
        <p:spPr>
          <a:xfrm>
            <a:off x="3999665" y="2809541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7572" y="5423658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2" name="矩形 31"/>
          <p:cNvSpPr/>
          <p:nvPr/>
        </p:nvSpPr>
        <p:spPr>
          <a:xfrm>
            <a:off x="1094584" y="5703879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18700" y="5440602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4" name="矩形 33"/>
          <p:cNvSpPr/>
          <p:nvPr/>
        </p:nvSpPr>
        <p:spPr>
          <a:xfrm>
            <a:off x="3945712" y="5720823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2" name="矩形 41"/>
          <p:cNvSpPr/>
          <p:nvPr/>
        </p:nvSpPr>
        <p:spPr>
          <a:xfrm rot="5400000">
            <a:off x="6010584" y="-5578646"/>
            <a:ext cx="176366" cy="12197533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610095" y="4542803"/>
            <a:ext cx="4968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45" name="矩形 44"/>
          <p:cNvSpPr/>
          <p:nvPr/>
        </p:nvSpPr>
        <p:spPr>
          <a:xfrm rot="5400000">
            <a:off x="6777992" y="-5677927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5400000" flipH="1">
            <a:off x="9053475" y="3969540"/>
            <a:ext cx="66794" cy="486202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三角形 48"/>
          <p:cNvSpPr/>
          <p:nvPr/>
        </p:nvSpPr>
        <p:spPr>
          <a:xfrm rot="13453245" flipV="1">
            <a:off x="4416449" y="-2680599"/>
            <a:ext cx="3420380" cy="3406645"/>
          </a:xfrm>
          <a:prstGeom prst="triangle">
            <a:avLst>
              <a:gd name="adj" fmla="val 0"/>
            </a:avLst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406545" y="61238"/>
            <a:ext cx="1459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</a:t>
            </a:r>
          </a:p>
          <a:p>
            <a:pPr algn="ctr"/>
            <a:r>
              <a:rPr kumimoji="1" lang="en-US" altLang="zh-CN" sz="24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Your Title</a:t>
            </a:r>
            <a:endParaRPr kumimoji="1" lang="en-US" altLang="zh-CN" sz="24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1" name="三角形 50"/>
          <p:cNvSpPr>
            <a:spLocks noChangeAspect="1"/>
          </p:cNvSpPr>
          <p:nvPr/>
        </p:nvSpPr>
        <p:spPr>
          <a:xfrm rot="13453245" flipV="1">
            <a:off x="5986711" y="928767"/>
            <a:ext cx="361451" cy="360000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56380" y="1656940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655861" y="1680365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54" name="矩形 53"/>
          <p:cNvSpPr/>
          <p:nvPr/>
        </p:nvSpPr>
        <p:spPr>
          <a:xfrm>
            <a:off x="6655861" y="2202017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644881" y="2178036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56" name="矩形 55"/>
          <p:cNvSpPr/>
          <p:nvPr/>
        </p:nvSpPr>
        <p:spPr>
          <a:xfrm>
            <a:off x="6656380" y="2743420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655861" y="2712927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17226" y="315841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467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1662</Words>
  <Application>Microsoft Office PowerPoint</Application>
  <PresentationFormat>宽屏</PresentationFormat>
  <Paragraphs>248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FangSong</vt:lpstr>
      <vt:lpstr>Meiryo</vt:lpstr>
      <vt:lpstr>Microsoft YaHei Light</vt:lpstr>
      <vt:lpstr>DengXian</vt:lpstr>
      <vt:lpstr>DengXian Light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197</cp:revision>
  <dcterms:created xsi:type="dcterms:W3CDTF">2016-03-03T01:47:06Z</dcterms:created>
  <dcterms:modified xsi:type="dcterms:W3CDTF">2018-06-03T13:15:56Z</dcterms:modified>
</cp:coreProperties>
</file>