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57" r:id="rId3"/>
    <p:sldId id="258" r:id="rId4"/>
    <p:sldId id="259" r:id="rId5"/>
    <p:sldId id="261" r:id="rId6"/>
    <p:sldId id="260" r:id="rId7"/>
    <p:sldId id="267" r:id="rId8"/>
    <p:sldId id="268" r:id="rId9"/>
    <p:sldId id="269" r:id="rId10"/>
    <p:sldId id="270" r:id="rId11"/>
    <p:sldId id="271" r:id="rId12"/>
    <p:sldId id="275" r:id="rId13"/>
    <p:sldId id="276" r:id="rId14"/>
    <p:sldId id="277" r:id="rId15"/>
    <p:sldId id="278" r:id="rId16"/>
    <p:sldId id="279" r:id="rId17"/>
    <p:sldId id="272" r:id="rId18"/>
    <p:sldId id="262" r:id="rId19"/>
    <p:sldId id="280" r:id="rId20"/>
    <p:sldId id="281" r:id="rId21"/>
    <p:sldId id="282" r:id="rId22"/>
    <p:sldId id="283" r:id="rId23"/>
    <p:sldId id="273" r:id="rId24"/>
    <p:sldId id="263" r:id="rId25"/>
    <p:sldId id="284" r:id="rId26"/>
    <p:sldId id="286" r:id="rId27"/>
    <p:sldId id="285" r:id="rId28"/>
    <p:sldId id="287" r:id="rId29"/>
    <p:sldId id="288" r:id="rId30"/>
    <p:sldId id="274" r:id="rId31"/>
    <p:sldId id="264" r:id="rId32"/>
    <p:sldId id="289" r:id="rId33"/>
    <p:sldId id="290" r:id="rId34"/>
    <p:sldId id="291"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A6F5"/>
    <a:srgbClr val="2841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03" autoAdjust="0"/>
    <p:restoredTop sz="94660"/>
  </p:normalViewPr>
  <p:slideViewPr>
    <p:cSldViewPr snapToGrid="0" showGuides="1">
      <p:cViewPr varScale="1">
        <p:scale>
          <a:sx n="113" d="100"/>
          <a:sy n="113" d="100"/>
        </p:scale>
        <p:origin x="702" y="96"/>
      </p:cViewPr>
      <p:guideLst>
        <p:guide orient="horz" pos="2228"/>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077967-18F6-45D7-911F-E34407C4DF54}" type="datetimeFigureOut">
              <a:rPr lang="zh-CN" altLang="en-US" smtClean="0"/>
              <a:t>2020/3/13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7F8011-FD4A-4646-B006-E7F41AFE41EA}" type="slidenum">
              <a:rPr lang="zh-CN" altLang="en-US" smtClean="0"/>
              <a:t>‹#›</a:t>
            </a:fld>
            <a:endParaRPr lang="zh-CN" altLang="en-US"/>
          </a:p>
        </p:txBody>
      </p:sp>
    </p:spTree>
    <p:extLst>
      <p:ext uri="{BB962C8B-B14F-4D97-AF65-F5344CB8AC3E}">
        <p14:creationId xmlns:p14="http://schemas.microsoft.com/office/powerpoint/2010/main" val="1931694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3855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0FE25A-F59E-4A74-B665-864FD89EC22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1A42CC18-0C10-4C0D-A0F2-E6045AE31DB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01D336C-545D-4EB5-97AD-1195B1E100BF}"/>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5" name="页脚占位符 4">
            <a:extLst>
              <a:ext uri="{FF2B5EF4-FFF2-40B4-BE49-F238E27FC236}">
                <a16:creationId xmlns:a16="http://schemas.microsoft.com/office/drawing/2014/main" xmlns="" id="{B3F62F5E-1F39-4ED3-9466-620AD89BE98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BDAB90C6-7DD8-450C-B97D-289F0B9378B3}"/>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50482444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66AD53E-B178-4297-98EA-A089ED7320F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0556942-B490-4328-9B83-9C9BB76947C0}"/>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477D9A-D0E9-4BFE-A133-539EF3510ACD}"/>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5" name="页脚占位符 4">
            <a:extLst>
              <a:ext uri="{FF2B5EF4-FFF2-40B4-BE49-F238E27FC236}">
                <a16:creationId xmlns:a16="http://schemas.microsoft.com/office/drawing/2014/main" xmlns="" id="{D79A36C4-A4EC-4B12-A561-9EA223873E6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4400FF61-64BF-4082-A4BF-03C2826A0666}"/>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89854730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3CB5B84-7BAA-4C0E-9315-32926CB6628E}"/>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BA2B786-DB92-4CA5-BD65-7E71ECEB9DAF}"/>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E462C8C-6ECD-4384-B7EF-E818E268E0EB}"/>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5" name="页脚占位符 4">
            <a:extLst>
              <a:ext uri="{FF2B5EF4-FFF2-40B4-BE49-F238E27FC236}">
                <a16:creationId xmlns:a16="http://schemas.microsoft.com/office/drawing/2014/main" xmlns="" id="{5812D3DE-D332-49F4-BACE-50BD07363F6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6A7D04CE-85CD-45D1-8250-A1BF4FB099BB}"/>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4070879149"/>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1954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3188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2142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7154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1997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734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9850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0896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4959A3-A541-421B-9CD7-0C923F5DC50B}"/>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6FE6C62-2345-4AFC-A9B4-B80648B88A20}"/>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2FA61041-19B0-4309-B12C-8124D74B5C67}"/>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5" name="页脚占位符 4">
            <a:extLst>
              <a:ext uri="{FF2B5EF4-FFF2-40B4-BE49-F238E27FC236}">
                <a16:creationId xmlns:a16="http://schemas.microsoft.com/office/drawing/2014/main" xmlns="" id="{F5E58FA1-8289-4B63-94AF-DF8065BB97E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FF26FE73-8E88-4C1F-A28F-B1B51E3AF8C2}"/>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270307660"/>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255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52110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746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29A0A2-BE8C-4057-A1D5-768D61E4ADDD}"/>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9D4007E8-98A6-4576-94A3-FE0326A9A0F9}"/>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0D1821E-4A2A-4B59-8DDF-75A8438D441E}"/>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5" name="页脚占位符 4">
            <a:extLst>
              <a:ext uri="{FF2B5EF4-FFF2-40B4-BE49-F238E27FC236}">
                <a16:creationId xmlns:a16="http://schemas.microsoft.com/office/drawing/2014/main" xmlns="" id="{30E0B31B-6D2A-4136-908A-4423716D5E8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728EAE55-2B11-454C-A350-CC3547816338}"/>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14835944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FE4A545-F699-4950-93A8-BC319878917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B69C5D6-2F18-4473-97A9-2F81AD5DB7BB}"/>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D07A012-709F-4F3A-ADDA-73D347AF3AFD}"/>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53107ED7-A44F-4450-B219-CE0F6CD7F0AC}"/>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6" name="页脚占位符 5">
            <a:extLst>
              <a:ext uri="{FF2B5EF4-FFF2-40B4-BE49-F238E27FC236}">
                <a16:creationId xmlns:a16="http://schemas.microsoft.com/office/drawing/2014/main" xmlns="" id="{8009598C-1834-411E-A0F8-65A34F70E159}"/>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2FA3892B-8A58-4DB5-ACC2-432E89862D2E}"/>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774473964"/>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DA3C12F-D15F-4630-8257-DF4771B4BCEB}"/>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214BDED-CEC8-4E0A-8A90-F8326088CC4F}"/>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112C6276-E886-49EE-A760-73511872CB9C}"/>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9F5CF6B-EC6B-4054-87A7-A66A84658EA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F2CA1697-15A4-4147-A3C7-CC7B291FA64E}"/>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79BC274D-39CC-441F-9691-09365A988311}"/>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8" name="页脚占位符 7">
            <a:extLst>
              <a:ext uri="{FF2B5EF4-FFF2-40B4-BE49-F238E27FC236}">
                <a16:creationId xmlns:a16="http://schemas.microsoft.com/office/drawing/2014/main" xmlns="" id="{B1F0548A-C6C1-4FF5-AB9C-CB0BC4426E0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C0755F2A-F0C5-4BE0-A11C-DC717CA71192}"/>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853289422"/>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6B4F2B-2783-47F9-869F-F729080A795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E84CE04-D62F-474B-A81E-915D26A9EAF9}"/>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4" name="页脚占位符 3">
            <a:extLst>
              <a:ext uri="{FF2B5EF4-FFF2-40B4-BE49-F238E27FC236}">
                <a16:creationId xmlns:a16="http://schemas.microsoft.com/office/drawing/2014/main" xmlns="" id="{CD20AF0A-3BFE-497E-9B73-A0872FFFD2B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0993BD27-FA18-4EBB-A11C-93FE1E4D05F7}"/>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45069429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B86F372-3DA6-42B5-990C-0FE72901C43A}"/>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3" name="页脚占位符 2">
            <a:extLst>
              <a:ext uri="{FF2B5EF4-FFF2-40B4-BE49-F238E27FC236}">
                <a16:creationId xmlns:a16="http://schemas.microsoft.com/office/drawing/2014/main" xmlns="" id="{DE9785F2-AB04-454C-9154-7C803DD9B59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84C16569-06E6-481E-AF34-6CD13B1A0748}"/>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4109054106"/>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6F37C7E-B474-48E7-8BC5-7F2E1BCBA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1E7A20C-2293-4FD9-928F-B4F935E22B7D}"/>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259940D2-E2EC-4646-9A1A-18917FD9458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A95F08A-4358-426C-91A8-3DC1950E684D}"/>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6" name="页脚占位符 5">
            <a:extLst>
              <a:ext uri="{FF2B5EF4-FFF2-40B4-BE49-F238E27FC236}">
                <a16:creationId xmlns:a16="http://schemas.microsoft.com/office/drawing/2014/main" xmlns="" id="{0FA1DBB7-E57B-4AE2-B0F6-B41EA280055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69747C0B-928A-49B8-8D23-8E81E840587F}"/>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1920600195"/>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B6EA30-3B51-4522-B2F8-8B642AF9F898}"/>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F7923D5-D400-4D4D-84BE-35ED24A1524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187F63AB-4E4D-47E2-8200-DC2737DC658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BEE3E66-B940-4700-BB09-A636D7E1EA68}"/>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2020/3/13</a:t>
            </a:fld>
            <a:endParaRPr lang="zh-CN" altLang="en-US"/>
          </a:p>
        </p:txBody>
      </p:sp>
      <p:sp>
        <p:nvSpPr>
          <p:cNvPr id="6" name="页脚占位符 5">
            <a:extLst>
              <a:ext uri="{FF2B5EF4-FFF2-40B4-BE49-F238E27FC236}">
                <a16:creationId xmlns:a16="http://schemas.microsoft.com/office/drawing/2014/main" xmlns="" id="{0323E6D6-9CCF-4828-A28C-005FD4513E0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9CD32E02-1CAA-4DF8-B642-5B18CFF93C96}"/>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675392463"/>
      </p:ext>
    </p:extLst>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3">
            <a:extLst>
              <a:ext uri="{28A0092B-C50C-407E-A947-70E740481C1C}">
                <a14:useLocalDpi xmlns:a14="http://schemas.microsoft.com/office/drawing/2010/main" val="0"/>
              </a:ext>
            </a:extLst>
          </a:blip>
          <a:srcRect b="6666"/>
          <a:stretch/>
        </p:blipFill>
        <p:spPr>
          <a:xfrm>
            <a:off x="0" y="0"/>
            <a:ext cx="12192000" cy="6858000"/>
          </a:xfrm>
          <a:prstGeom prst="rect">
            <a:avLst/>
          </a:prstGeom>
        </p:spPr>
      </p:pic>
      <p:sp>
        <p:nvSpPr>
          <p:cNvPr id="8" name="矩形 7"/>
          <p:cNvSpPr/>
          <p:nvPr userDrawn="1"/>
        </p:nvSpPr>
        <p:spPr>
          <a:xfrm>
            <a:off x="283029" y="1032074"/>
            <a:ext cx="11625943" cy="5521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11286905" y="163843"/>
            <a:ext cx="701254" cy="701254"/>
          </a:xfrm>
          <a:prstGeom prst="rect">
            <a:avLst/>
          </a:prstGeom>
        </p:spPr>
      </p:pic>
      <p:sp>
        <p:nvSpPr>
          <p:cNvPr id="12" name="文本框 11"/>
          <p:cNvSpPr txBox="1"/>
          <p:nvPr userDrawn="1"/>
        </p:nvSpPr>
        <p:spPr>
          <a:xfrm>
            <a:off x="8196939" y="326573"/>
            <a:ext cx="3307676" cy="461665"/>
          </a:xfrm>
          <a:prstGeom prst="rect">
            <a:avLst/>
          </a:prstGeom>
          <a:noFill/>
        </p:spPr>
        <p:txBody>
          <a:bodyPr wrap="square" rtlCol="0">
            <a:spAutoFit/>
          </a:bodyPr>
          <a:lstStyle/>
          <a:p>
            <a:pPr algn="ctr"/>
            <a:r>
              <a:rPr lang="zh-CN" altLang="en-US" sz="24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万众一心 抗击疫情</a:t>
            </a:r>
          </a:p>
        </p:txBody>
      </p:sp>
    </p:spTree>
    <p:extLst>
      <p:ext uri="{BB962C8B-B14F-4D97-AF65-F5344CB8AC3E}">
        <p14:creationId xmlns:p14="http://schemas.microsoft.com/office/powerpoint/2010/main" val="11045548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9="http://schemas.microsoft.com/office/powerpoint/2015/09/main" xmlns="" Requires="p159">
      <p:transition xmlns:p14="http://schemas.microsoft.com/office/powerpoint/2010/main" spd="slow" p14:dur="2000" advTm="3000">
        <p159:morph option="byObject"/>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2020/3/13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100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507570" y="1909834"/>
            <a:ext cx="9176861"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自我预防防护感染指南</a:t>
            </a:r>
          </a:p>
        </p:txBody>
      </p:sp>
      <p:sp>
        <p:nvSpPr>
          <p:cNvPr id="11" name="圆角矩形 10"/>
          <p:cNvSpPr/>
          <p:nvPr/>
        </p:nvSpPr>
        <p:spPr>
          <a:xfrm>
            <a:off x="3151151" y="998097"/>
            <a:ext cx="5889697" cy="93038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444721" y="1077990"/>
            <a:ext cx="5302555"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返岗上班</a:t>
            </a:r>
            <a:r>
              <a:rPr lang="en-US" altLang="zh-CN"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a:t>
            </a:r>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复工</a:t>
            </a:r>
            <a:r>
              <a:rPr lang="en-US" altLang="zh-CN"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a:t>
            </a:r>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复学</a:t>
            </a:r>
          </a:p>
        </p:txBody>
      </p:sp>
      <p:sp>
        <p:nvSpPr>
          <p:cNvPr id="12" name="圆角矩形 11"/>
          <p:cNvSpPr/>
          <p:nvPr/>
        </p:nvSpPr>
        <p:spPr>
          <a:xfrm>
            <a:off x="2883759"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常戴口罩</a:t>
            </a:r>
          </a:p>
        </p:txBody>
      </p:sp>
      <p:sp>
        <p:nvSpPr>
          <p:cNvPr id="13" name="圆角矩形 12"/>
          <p:cNvSpPr/>
          <p:nvPr/>
        </p:nvSpPr>
        <p:spPr>
          <a:xfrm>
            <a:off x="4254977"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进屋洗手</a:t>
            </a:r>
          </a:p>
        </p:txBody>
      </p:sp>
      <p:sp>
        <p:nvSpPr>
          <p:cNvPr id="14" name="圆角矩形 13"/>
          <p:cNvSpPr/>
          <p:nvPr/>
        </p:nvSpPr>
        <p:spPr>
          <a:xfrm>
            <a:off x="5621139"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减少外出</a:t>
            </a:r>
          </a:p>
        </p:txBody>
      </p:sp>
      <p:sp>
        <p:nvSpPr>
          <p:cNvPr id="15" name="圆角矩形 14"/>
          <p:cNvSpPr/>
          <p:nvPr/>
        </p:nvSpPr>
        <p:spPr>
          <a:xfrm>
            <a:off x="6987301"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健康生活</a:t>
            </a:r>
          </a:p>
        </p:txBody>
      </p:sp>
      <p:sp>
        <p:nvSpPr>
          <p:cNvPr id="16" name="圆角矩形 15"/>
          <p:cNvSpPr/>
          <p:nvPr/>
        </p:nvSpPr>
        <p:spPr>
          <a:xfrm>
            <a:off x="8362841"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及时就医</a:t>
            </a:r>
          </a:p>
        </p:txBody>
      </p:sp>
      <p:sp>
        <p:nvSpPr>
          <p:cNvPr id="17" name="圆角矩形 16"/>
          <p:cNvSpPr/>
          <p:nvPr/>
        </p:nvSpPr>
        <p:spPr>
          <a:xfrm>
            <a:off x="258685" y="443518"/>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90769" y="463526"/>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sp>
        <p:nvSpPr>
          <p:cNvPr id="19" name="TextBox 16"/>
          <p:cNvSpPr txBox="1"/>
          <p:nvPr/>
        </p:nvSpPr>
        <p:spPr>
          <a:xfrm>
            <a:off x="2506748" y="3424420"/>
            <a:ext cx="7167348" cy="338554"/>
          </a:xfrm>
          <a:prstGeom prst="rect">
            <a:avLst/>
          </a:prstGeom>
          <a:noFill/>
        </p:spPr>
        <p:txBody>
          <a:bodyPr wrap="none" rtlCol="0">
            <a:spAutoFit/>
          </a:bodyPr>
          <a:lstStyle/>
          <a:p>
            <a:pPr algn="ct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政府</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党群</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学校</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商场</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居民预防新型冠状病毒感染肺炎健康知识讲座</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endPar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75871689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strVal val="4/3*#ppt_w"/>
                                          </p:val>
                                        </p:tav>
                                        <p:tav tm="100000">
                                          <p:val>
                                            <p:strVal val="#ppt_w"/>
                                          </p:val>
                                        </p:tav>
                                      </p:tavLst>
                                    </p:anim>
                                    <p:anim calcmode="lin" valueType="num">
                                      <p:cBhvr>
                                        <p:cTn id="8" dur="500" fill="hold"/>
                                        <p:tgtEl>
                                          <p:spTgt spid="11"/>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9"/>
                                        </p:tgtEl>
                                        <p:attrNameLst>
                                          <p:attrName>ppt_y</p:attrName>
                                        </p:attrNameLst>
                                      </p:cBhvr>
                                      <p:tavLst>
                                        <p:tav tm="0">
                                          <p:val>
                                            <p:strVal val="#ppt_y"/>
                                          </p:val>
                                        </p:tav>
                                        <p:tav tm="100000">
                                          <p:val>
                                            <p:strVal val="#ppt_y"/>
                                          </p:val>
                                        </p:tav>
                                      </p:tavLst>
                                    </p:anim>
                                    <p:anim calcmode="lin" valueType="num">
                                      <p:cBhvr>
                                        <p:cTn id="1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9"/>
                                        </p:tgtEl>
                                      </p:cBhvr>
                                    </p:animEffect>
                                  </p:childTnLst>
                                </p:cTn>
                              </p:par>
                            </p:childTnLst>
                          </p:cTn>
                        </p:par>
                        <p:par>
                          <p:cTn id="17" fill="hold">
                            <p:stCondLst>
                              <p:cond delay="14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
                                        </p:tgtEl>
                                        <p:attrNameLst>
                                          <p:attrName>ppt_y</p:attrName>
                                        </p:attrNameLst>
                                      </p:cBhvr>
                                      <p:tavLst>
                                        <p:tav tm="0">
                                          <p:val>
                                            <p:strVal val="#ppt_y"/>
                                          </p:val>
                                        </p:tav>
                                        <p:tav tm="100000">
                                          <p:val>
                                            <p:strVal val="#ppt_y"/>
                                          </p:val>
                                        </p:tav>
                                      </p:tavLst>
                                    </p:anim>
                                    <p:anim calcmode="lin" valueType="num">
                                      <p:cBhvr>
                                        <p:cTn id="2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0"/>
                                        </p:tgtEl>
                                      </p:cBhvr>
                                    </p:animEffect>
                                  </p:childTnLst>
                                </p:cTn>
                              </p:par>
                            </p:childTnLst>
                          </p:cTn>
                        </p:par>
                        <p:par>
                          <p:cTn id="25" fill="hold">
                            <p:stCondLst>
                              <p:cond delay="2400"/>
                            </p:stCondLst>
                            <p:childTnLst>
                              <p:par>
                                <p:cTn id="26" presetID="42"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anim calcmode="lin" valueType="num">
                                      <p:cBhvr>
                                        <p:cTn id="29" dur="500" fill="hold"/>
                                        <p:tgtEl>
                                          <p:spTgt spid="12"/>
                                        </p:tgtEl>
                                        <p:attrNameLst>
                                          <p:attrName>ppt_x</p:attrName>
                                        </p:attrNameLst>
                                      </p:cBhvr>
                                      <p:tavLst>
                                        <p:tav tm="0">
                                          <p:val>
                                            <p:strVal val="#ppt_x"/>
                                          </p:val>
                                        </p:tav>
                                        <p:tav tm="100000">
                                          <p:val>
                                            <p:strVal val="#ppt_x"/>
                                          </p:val>
                                        </p:tav>
                                      </p:tavLst>
                                    </p:anim>
                                    <p:anim calcmode="lin" valueType="num">
                                      <p:cBhvr>
                                        <p:cTn id="30" dur="5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290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anim calcmode="lin" valueType="num">
                                      <p:cBhvr>
                                        <p:cTn id="35" dur="500" fill="hold"/>
                                        <p:tgtEl>
                                          <p:spTgt spid="13"/>
                                        </p:tgtEl>
                                        <p:attrNameLst>
                                          <p:attrName>ppt_x</p:attrName>
                                        </p:attrNameLst>
                                      </p:cBhvr>
                                      <p:tavLst>
                                        <p:tav tm="0">
                                          <p:val>
                                            <p:strVal val="#ppt_x"/>
                                          </p:val>
                                        </p:tav>
                                        <p:tav tm="100000">
                                          <p:val>
                                            <p:strVal val="#ppt_x"/>
                                          </p:val>
                                        </p:tav>
                                      </p:tavLst>
                                    </p:anim>
                                    <p:anim calcmode="lin" valueType="num">
                                      <p:cBhvr>
                                        <p:cTn id="36" dur="5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400"/>
                            </p:stCondLst>
                            <p:childTnLst>
                              <p:par>
                                <p:cTn id="38" presetID="42"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anim calcmode="lin" valueType="num">
                                      <p:cBhvr>
                                        <p:cTn id="41" dur="500" fill="hold"/>
                                        <p:tgtEl>
                                          <p:spTgt spid="14"/>
                                        </p:tgtEl>
                                        <p:attrNameLst>
                                          <p:attrName>ppt_x</p:attrName>
                                        </p:attrNameLst>
                                      </p:cBhvr>
                                      <p:tavLst>
                                        <p:tav tm="0">
                                          <p:val>
                                            <p:strVal val="#ppt_x"/>
                                          </p:val>
                                        </p:tav>
                                        <p:tav tm="100000">
                                          <p:val>
                                            <p:strVal val="#ppt_x"/>
                                          </p:val>
                                        </p:tav>
                                      </p:tavLst>
                                    </p:anim>
                                    <p:anim calcmode="lin" valueType="num">
                                      <p:cBhvr>
                                        <p:cTn id="42" dur="500" fill="hold"/>
                                        <p:tgtEl>
                                          <p:spTgt spid="14"/>
                                        </p:tgtEl>
                                        <p:attrNameLst>
                                          <p:attrName>ppt_y</p:attrName>
                                        </p:attrNameLst>
                                      </p:cBhvr>
                                      <p:tavLst>
                                        <p:tav tm="0">
                                          <p:val>
                                            <p:strVal val="#ppt_y+.1"/>
                                          </p:val>
                                        </p:tav>
                                        <p:tav tm="100000">
                                          <p:val>
                                            <p:strVal val="#ppt_y"/>
                                          </p:val>
                                        </p:tav>
                                      </p:tavLst>
                                    </p:anim>
                                  </p:childTnLst>
                                </p:cTn>
                              </p:par>
                            </p:childTnLst>
                          </p:cTn>
                        </p:par>
                        <p:par>
                          <p:cTn id="43" fill="hold">
                            <p:stCondLst>
                              <p:cond delay="3900"/>
                            </p:stCondLst>
                            <p:childTnLst>
                              <p:par>
                                <p:cTn id="44" presetID="42"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anim calcmode="lin" valueType="num">
                                      <p:cBhvr>
                                        <p:cTn id="47" dur="500" fill="hold"/>
                                        <p:tgtEl>
                                          <p:spTgt spid="15"/>
                                        </p:tgtEl>
                                        <p:attrNameLst>
                                          <p:attrName>ppt_x</p:attrName>
                                        </p:attrNameLst>
                                      </p:cBhvr>
                                      <p:tavLst>
                                        <p:tav tm="0">
                                          <p:val>
                                            <p:strVal val="#ppt_x"/>
                                          </p:val>
                                        </p:tav>
                                        <p:tav tm="100000">
                                          <p:val>
                                            <p:strVal val="#ppt_x"/>
                                          </p:val>
                                        </p:tav>
                                      </p:tavLst>
                                    </p:anim>
                                    <p:anim calcmode="lin" valueType="num">
                                      <p:cBhvr>
                                        <p:cTn id="48" dur="500" fill="hold"/>
                                        <p:tgtEl>
                                          <p:spTgt spid="15"/>
                                        </p:tgtEl>
                                        <p:attrNameLst>
                                          <p:attrName>ppt_y</p:attrName>
                                        </p:attrNameLst>
                                      </p:cBhvr>
                                      <p:tavLst>
                                        <p:tav tm="0">
                                          <p:val>
                                            <p:strVal val="#ppt_y+.1"/>
                                          </p:val>
                                        </p:tav>
                                        <p:tav tm="100000">
                                          <p:val>
                                            <p:strVal val="#ppt_y"/>
                                          </p:val>
                                        </p:tav>
                                      </p:tavLst>
                                    </p:anim>
                                  </p:childTnLst>
                                </p:cTn>
                              </p:par>
                            </p:childTnLst>
                          </p:cTn>
                        </p:par>
                        <p:par>
                          <p:cTn id="49" fill="hold">
                            <p:stCondLst>
                              <p:cond delay="4400"/>
                            </p:stCondLst>
                            <p:childTnLst>
                              <p:par>
                                <p:cTn id="50" presetID="42"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anim calcmode="lin" valueType="num">
                                      <p:cBhvr>
                                        <p:cTn id="53" dur="500" fill="hold"/>
                                        <p:tgtEl>
                                          <p:spTgt spid="16"/>
                                        </p:tgtEl>
                                        <p:attrNameLst>
                                          <p:attrName>ppt_x</p:attrName>
                                        </p:attrNameLst>
                                      </p:cBhvr>
                                      <p:tavLst>
                                        <p:tav tm="0">
                                          <p:val>
                                            <p:strVal val="#ppt_x"/>
                                          </p:val>
                                        </p:tav>
                                        <p:tav tm="100000">
                                          <p:val>
                                            <p:strVal val="#ppt_x"/>
                                          </p:val>
                                        </p:tav>
                                      </p:tavLst>
                                    </p:anim>
                                    <p:anim calcmode="lin" valueType="num">
                                      <p:cBhvr>
                                        <p:cTn id="54" dur="500" fill="hold"/>
                                        <p:tgtEl>
                                          <p:spTgt spid="16"/>
                                        </p:tgtEl>
                                        <p:attrNameLst>
                                          <p:attrName>ppt_y</p:attrName>
                                        </p:attrNameLst>
                                      </p:cBhvr>
                                      <p:tavLst>
                                        <p:tav tm="0">
                                          <p:val>
                                            <p:strVal val="#ppt_y+.1"/>
                                          </p:val>
                                        </p:tav>
                                        <p:tav tm="100000">
                                          <p:val>
                                            <p:strVal val="#ppt_y"/>
                                          </p:val>
                                        </p:tav>
                                      </p:tavLst>
                                    </p:anim>
                                  </p:childTnLst>
                                </p:cTn>
                              </p:par>
                            </p:childTnLst>
                          </p:cTn>
                        </p:par>
                        <p:par>
                          <p:cTn id="55" fill="hold">
                            <p:stCondLst>
                              <p:cond delay="4900"/>
                            </p:stCondLst>
                            <p:childTnLst>
                              <p:par>
                                <p:cTn id="56" presetID="10"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500"/>
                                        <p:tgtEl>
                                          <p:spTgt spid="17"/>
                                        </p:tgtEl>
                                      </p:cBhvr>
                                    </p:animEffect>
                                  </p:childTnLst>
                                </p:cTn>
                              </p:par>
                              <p:par>
                                <p:cTn id="59" presetID="41" presetClass="entr" presetSubtype="0" fill="hold" grpId="0" nodeType="withEffect">
                                  <p:stCondLst>
                                    <p:cond delay="0"/>
                                  </p:stCondLst>
                                  <p:iterate type="lt">
                                    <p:tmPct val="10000"/>
                                  </p:iterate>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8"/>
                                        </p:tgtEl>
                                        <p:attrNameLst>
                                          <p:attrName>ppt_y</p:attrName>
                                        </p:attrNameLst>
                                      </p:cBhvr>
                                      <p:tavLst>
                                        <p:tav tm="0">
                                          <p:val>
                                            <p:strVal val="#ppt_y"/>
                                          </p:val>
                                        </p:tav>
                                        <p:tav tm="100000">
                                          <p:val>
                                            <p:strVal val="#ppt_y"/>
                                          </p:val>
                                        </p:tav>
                                      </p:tavLst>
                                    </p:anim>
                                    <p:anim calcmode="lin" valueType="num">
                                      <p:cBhvr>
                                        <p:cTn id="6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8"/>
                                        </p:tgtEl>
                                      </p:cBhvr>
                                    </p:animEffect>
                                  </p:childTnLst>
                                </p:cTn>
                              </p:par>
                              <p:par>
                                <p:cTn id="66" presetID="41" presetClass="entr" presetSubtype="0" fill="hold" grpId="0" nodeType="withEffect">
                                  <p:stCondLst>
                                    <p:cond delay="0"/>
                                  </p:stCondLst>
                                  <p:iterate type="lt">
                                    <p:tmPct val="4857"/>
                                  </p:iterate>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9"/>
                                        </p:tgtEl>
                                        <p:attrNameLst>
                                          <p:attrName>ppt_y</p:attrName>
                                        </p:attrNameLst>
                                      </p:cBhvr>
                                      <p:tavLst>
                                        <p:tav tm="0">
                                          <p:val>
                                            <p:strVal val="#ppt_y"/>
                                          </p:val>
                                        </p:tav>
                                        <p:tav tm="100000">
                                          <p:val>
                                            <p:strVal val="#ppt_y"/>
                                          </p:val>
                                        </p:tav>
                                      </p:tavLst>
                                    </p:anim>
                                    <p:anim calcmode="lin" valueType="num">
                                      <p:cBhvr>
                                        <p:cTn id="70"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9" grpId="0"/>
      <p:bldP spid="12" grpId="0" animBg="1"/>
      <p:bldP spid="13" grpId="0" animBg="1"/>
      <p:bldP spid="14" grpId="0" animBg="1"/>
      <p:bldP spid="15" grpId="0" animBg="1"/>
      <p:bldP spid="16" grpId="0" animBg="1"/>
      <p:bldP spid="17" grpId="0" animBg="1"/>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6</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下班路上如何做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31229" y="3146173"/>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62439" y="2988911"/>
            <a:ext cx="48804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洗手后佩戴一次性医用口罩外出，回到家中摘掉口罩后首先洗手消毒。</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387987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456914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62439" y="4593312"/>
            <a:ext cx="4597378"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居室保持通风和卫生清洁，避免多人聚会。</a:t>
            </a:r>
          </a:p>
        </p:txBody>
      </p:sp>
      <p:sp>
        <p:nvSpPr>
          <p:cNvPr id="27" name="矩形 26">
            <a:extLst>
              <a:ext uri="{FF2B5EF4-FFF2-40B4-BE49-F238E27FC236}">
                <a16:creationId xmlns:a16="http://schemas.microsoft.com/office/drawing/2014/main" xmlns="" id="{CF1C8E49-A183-4D27-8FF1-BDE1ACAB9A4C}"/>
              </a:ext>
            </a:extLst>
          </p:cNvPr>
          <p:cNvSpPr/>
          <p:nvPr/>
        </p:nvSpPr>
        <p:spPr>
          <a:xfrm>
            <a:off x="1762439" y="3872956"/>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手机和钥匙使用消毒湿巾或</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75%</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酒精擦拭。</a:t>
            </a:r>
          </a:p>
        </p:txBody>
      </p:sp>
      <p:pic>
        <p:nvPicPr>
          <p:cNvPr id="3" name="图片 2">
            <a:extLst>
              <a:ext uri="{FF2B5EF4-FFF2-40B4-BE49-F238E27FC236}">
                <a16:creationId xmlns:a16="http://schemas.microsoft.com/office/drawing/2014/main" xmlns="" id="{AF7E0A2C-5719-4F1A-95F8-2B509DD8F8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1207" y="3015085"/>
            <a:ext cx="4299031" cy="2828762"/>
          </a:xfrm>
          <a:prstGeom prst="rect">
            <a:avLst/>
          </a:prstGeom>
        </p:spPr>
      </p:pic>
    </p:spTree>
    <p:extLst>
      <p:ext uri="{BB962C8B-B14F-4D97-AF65-F5344CB8AC3E}">
        <p14:creationId xmlns:p14="http://schemas.microsoft.com/office/powerpoint/2010/main" val="34828962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par>
                                <p:cTn id="21" presetID="1" presetClass="entr" presetSubtype="0" fill="hold" grpId="0" nodeType="withEffect">
                                  <p:stCondLst>
                                    <p:cond delay="100"/>
                                  </p:stCondLst>
                                  <p:childTnLst>
                                    <p:set>
                                      <p:cBhvr>
                                        <p:cTn id="22" dur="1" fill="hold">
                                          <p:stCondLst>
                                            <p:cond delay="0"/>
                                          </p:stCondLst>
                                        </p:cTn>
                                        <p:tgtEl>
                                          <p:spTgt spid="22"/>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1.11111E-6 L -0.27773 0.10394 " pathEditMode="relative" rAng="0" ptsTypes="AA">
                                      <p:cBhvr>
                                        <p:cTn id="24" dur="500" spd="-100000" fill="hold"/>
                                        <p:tgtEl>
                                          <p:spTgt spid="22"/>
                                        </p:tgtEl>
                                        <p:attrNameLst>
                                          <p:attrName>ppt_x</p:attrName>
                                          <p:attrName>ppt_y</p:attrName>
                                        </p:attrNameLst>
                                      </p:cBhvr>
                                      <p:rCtr x="-13880" y="5185"/>
                                    </p:animMotion>
                                  </p:childTnLst>
                                </p:cTn>
                              </p:par>
                            </p:childTnLst>
                          </p:cTn>
                        </p:par>
                        <p:par>
                          <p:cTn id="25" fill="hold">
                            <p:stCondLst>
                              <p:cond delay="14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2" grpId="0" animBg="1"/>
      <p:bldP spid="22" grpId="1" animBg="1"/>
      <p:bldP spid="23"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7</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公务采购如何做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31229" y="2709612"/>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62439" y="2689483"/>
            <a:ext cx="4880422"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须佩戴口罩出行，避开密集人群。</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332342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4656676"/>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62439" y="4680843"/>
            <a:ext cx="4597378"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建议适当、适度活动，保证身体状况良好。</a:t>
            </a:r>
          </a:p>
        </p:txBody>
      </p:sp>
      <p:sp>
        <p:nvSpPr>
          <p:cNvPr id="27" name="矩形 26">
            <a:extLst>
              <a:ext uri="{FF2B5EF4-FFF2-40B4-BE49-F238E27FC236}">
                <a16:creationId xmlns:a16="http://schemas.microsoft.com/office/drawing/2014/main" xmlns="" id="{CF1C8E49-A183-4D27-8FF1-BDE1ACAB9A4C}"/>
              </a:ext>
            </a:extLst>
          </p:cNvPr>
          <p:cNvSpPr/>
          <p:nvPr/>
        </p:nvSpPr>
        <p:spPr>
          <a:xfrm>
            <a:off x="1762439" y="3316505"/>
            <a:ext cx="583776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与人接触保持</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米以上距离，避免在公共场所长时间停留。</a:t>
            </a:r>
          </a:p>
        </p:txBody>
      </p:sp>
      <p:sp>
        <p:nvSpPr>
          <p:cNvPr id="18" name="矩形 17">
            <a:extLst>
              <a:ext uri="{FF2B5EF4-FFF2-40B4-BE49-F238E27FC236}">
                <a16:creationId xmlns:a16="http://schemas.microsoft.com/office/drawing/2014/main" xmlns="" id="{A1756481-525B-45BB-B65E-2B2B859E5BC8}"/>
              </a:ext>
            </a:extLst>
          </p:cNvPr>
          <p:cNvSpPr/>
          <p:nvPr/>
        </p:nvSpPr>
        <p:spPr>
          <a:xfrm>
            <a:off x="1231229" y="3876331"/>
            <a:ext cx="3863447"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E4D6FA07-0D9F-4740-8C0B-EB61BCAAFCDC}"/>
              </a:ext>
            </a:extLst>
          </p:cNvPr>
          <p:cNvSpPr/>
          <p:nvPr/>
        </p:nvSpPr>
        <p:spPr>
          <a:xfrm>
            <a:off x="1231229" y="3876331"/>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8</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25" name="文本框 24">
            <a:extLst>
              <a:ext uri="{FF2B5EF4-FFF2-40B4-BE49-F238E27FC236}">
                <a16:creationId xmlns:a16="http://schemas.microsoft.com/office/drawing/2014/main" xmlns="" id="{1EB4A968-C605-459F-B616-A43941AD0821}"/>
              </a:ext>
            </a:extLst>
          </p:cNvPr>
          <p:cNvSpPr txBox="1"/>
          <p:nvPr/>
        </p:nvSpPr>
        <p:spPr>
          <a:xfrm>
            <a:off x="2003132" y="3943527"/>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工间运动如何做</a:t>
            </a:r>
          </a:p>
        </p:txBody>
      </p:sp>
      <p:sp>
        <p:nvSpPr>
          <p:cNvPr id="26" name="Oval 10">
            <a:extLst>
              <a:ext uri="{FF2B5EF4-FFF2-40B4-BE49-F238E27FC236}">
                <a16:creationId xmlns:a16="http://schemas.microsoft.com/office/drawing/2014/main" xmlns="" id="{401ABB0E-C10C-4805-95E7-DCFB2D9E9E7C}"/>
              </a:ext>
            </a:extLst>
          </p:cNvPr>
          <p:cNvSpPr>
            <a:spLocks noChangeArrowheads="1"/>
          </p:cNvSpPr>
          <p:nvPr/>
        </p:nvSpPr>
        <p:spPr bwMode="auto">
          <a:xfrm>
            <a:off x="1231229" y="527069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8" name="矩形 27">
            <a:extLst>
              <a:ext uri="{FF2B5EF4-FFF2-40B4-BE49-F238E27FC236}">
                <a16:creationId xmlns:a16="http://schemas.microsoft.com/office/drawing/2014/main" xmlns="" id="{64E141E4-3BD4-4170-A04E-7A4EF789BB46}"/>
              </a:ext>
            </a:extLst>
          </p:cNvPr>
          <p:cNvSpPr/>
          <p:nvPr/>
        </p:nvSpPr>
        <p:spPr>
          <a:xfrm>
            <a:off x="1762439" y="5294866"/>
            <a:ext cx="5042122"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避免过度、过量运动，造成身体免疫能力下降。</a:t>
            </a:r>
          </a:p>
        </p:txBody>
      </p:sp>
      <p:pic>
        <p:nvPicPr>
          <p:cNvPr id="3" name="图片 2">
            <a:extLst>
              <a:ext uri="{FF2B5EF4-FFF2-40B4-BE49-F238E27FC236}">
                <a16:creationId xmlns:a16="http://schemas.microsoft.com/office/drawing/2014/main" xmlns="" id="{27274134-08A1-4761-9976-49E17355FC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4152" y="1918279"/>
            <a:ext cx="5137848" cy="5137848"/>
          </a:xfrm>
          <a:prstGeom prst="rect">
            <a:avLst/>
          </a:prstGeom>
        </p:spPr>
      </p:pic>
    </p:spTree>
    <p:extLst>
      <p:ext uri="{BB962C8B-B14F-4D97-AF65-F5344CB8AC3E}">
        <p14:creationId xmlns:p14="http://schemas.microsoft.com/office/powerpoint/2010/main" val="5412957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par>
                                <p:cTn id="21" presetID="1" presetClass="entr" presetSubtype="0" fill="hold" grpId="0" nodeType="withEffect">
                                  <p:stCondLst>
                                    <p:cond delay="100"/>
                                  </p:stCondLst>
                                  <p:childTnLst>
                                    <p:set>
                                      <p:cBhvr>
                                        <p:cTn id="22" dur="1" fill="hold">
                                          <p:stCondLst>
                                            <p:cond delay="0"/>
                                          </p:stCondLst>
                                        </p:cTn>
                                        <p:tgtEl>
                                          <p:spTgt spid="22"/>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1.11111E-6 L -0.27773 0.10394 " pathEditMode="relative" rAng="0" ptsTypes="AA">
                                      <p:cBhvr>
                                        <p:cTn id="24" dur="500" spd="-100000" fill="hold"/>
                                        <p:tgtEl>
                                          <p:spTgt spid="22"/>
                                        </p:tgtEl>
                                        <p:attrNameLst>
                                          <p:attrName>ppt_x</p:attrName>
                                          <p:attrName>ppt_y</p:attrName>
                                        </p:attrNameLst>
                                      </p:cBhvr>
                                      <p:rCtr x="-13880" y="5185"/>
                                    </p:animMotion>
                                  </p:childTnLst>
                                </p:cTn>
                              </p:par>
                            </p:childTnLst>
                          </p:cTn>
                        </p:par>
                        <p:par>
                          <p:cTn id="25" fill="hold">
                            <p:stCondLst>
                              <p:cond delay="14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par>
                          <p:cTn id="35" fill="hold">
                            <p:stCondLst>
                              <p:cond delay="19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anim calcmode="lin" valueType="num">
                                      <p:cBhvr>
                                        <p:cTn id="4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5"/>
                                        </p:tgtEl>
                                      </p:cBhvr>
                                    </p:animEffect>
                                  </p:childTnLst>
                                </p:cTn>
                              </p:par>
                              <p:par>
                                <p:cTn id="43" presetID="1" presetClass="entr" presetSubtype="0" fill="hold" grpId="0" nodeType="withEffect">
                                  <p:stCondLst>
                                    <p:cond delay="100"/>
                                  </p:stCondLst>
                                  <p:childTnLst>
                                    <p:set>
                                      <p:cBhvr>
                                        <p:cTn id="44" dur="1" fill="hold">
                                          <p:stCondLst>
                                            <p:cond delay="0"/>
                                          </p:stCondLst>
                                        </p:cTn>
                                        <p:tgtEl>
                                          <p:spTgt spid="26"/>
                                        </p:tgtEl>
                                        <p:attrNameLst>
                                          <p:attrName>style.visibility</p:attrName>
                                        </p:attrNameLst>
                                      </p:cBhvr>
                                      <p:to>
                                        <p:strVal val="visible"/>
                                      </p:to>
                                    </p:set>
                                  </p:childTnLst>
                                </p:cTn>
                              </p:par>
                              <p:par>
                                <p:cTn id="45" presetID="35" presetClass="path" presetSubtype="0" accel="50000" decel="50000" fill="hold" grpId="1" nodeType="withEffect">
                                  <p:stCondLst>
                                    <p:cond delay="100"/>
                                  </p:stCondLst>
                                  <p:childTnLst>
                                    <p:animMotion origin="layout" path="M -8.33333E-7 -1.11111E-6 L -0.27773 0.10394 " pathEditMode="relative" rAng="0" ptsTypes="AA">
                                      <p:cBhvr>
                                        <p:cTn id="46" dur="500" spd="-100000" fill="hold"/>
                                        <p:tgtEl>
                                          <p:spTgt spid="26"/>
                                        </p:tgtEl>
                                        <p:attrNameLst>
                                          <p:attrName>ppt_x</p:attrName>
                                          <p:attrName>ppt_y</p:attrName>
                                        </p:attrNameLst>
                                      </p:cBhvr>
                                      <p:rCtr x="-13880" y="5185"/>
                                    </p:animMotion>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2" grpId="0" animBg="1"/>
      <p:bldP spid="22" grpId="1" animBg="1"/>
      <p:bldP spid="23" grpId="0"/>
      <p:bldP spid="27" grpId="0"/>
      <p:bldP spid="25" grpId="0"/>
      <p:bldP spid="26" grpId="0" animBg="1"/>
      <p:bldP spid="26" grpId="1" animBg="1"/>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9</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公共区域如何做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31229" y="2709612"/>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62438" y="2522468"/>
            <a:ext cx="6039649"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每日须对门厅、楼道、会议室、电梯、楼梯、卫生间等公共部位进行消毒，尽量使用喷雾消毒。</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332342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4656676"/>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62438" y="4646349"/>
            <a:ext cx="5042121"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专车内部及门把手建议每日用</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75%</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酒精擦拭</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次。</a:t>
            </a:r>
          </a:p>
        </p:txBody>
      </p:sp>
      <p:sp>
        <p:nvSpPr>
          <p:cNvPr id="27" name="矩形 26">
            <a:extLst>
              <a:ext uri="{FF2B5EF4-FFF2-40B4-BE49-F238E27FC236}">
                <a16:creationId xmlns:a16="http://schemas.microsoft.com/office/drawing/2014/main" xmlns="" id="{CF1C8E49-A183-4D27-8FF1-BDE1ACAB9A4C}"/>
              </a:ext>
            </a:extLst>
          </p:cNvPr>
          <p:cNvSpPr/>
          <p:nvPr/>
        </p:nvSpPr>
        <p:spPr>
          <a:xfrm>
            <a:off x="1762439" y="3316505"/>
            <a:ext cx="583776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每个区域使用的保洁用具要分开，避免混用。</a:t>
            </a:r>
          </a:p>
        </p:txBody>
      </p:sp>
      <p:sp>
        <p:nvSpPr>
          <p:cNvPr id="18" name="矩形 17">
            <a:extLst>
              <a:ext uri="{FF2B5EF4-FFF2-40B4-BE49-F238E27FC236}">
                <a16:creationId xmlns:a16="http://schemas.microsoft.com/office/drawing/2014/main" xmlns="" id="{A1756481-525B-45BB-B65E-2B2B859E5BC8}"/>
              </a:ext>
            </a:extLst>
          </p:cNvPr>
          <p:cNvSpPr/>
          <p:nvPr/>
        </p:nvSpPr>
        <p:spPr>
          <a:xfrm>
            <a:off x="1231229" y="3876331"/>
            <a:ext cx="3863447"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E4D6FA07-0D9F-4740-8C0B-EB61BCAAFCDC}"/>
              </a:ext>
            </a:extLst>
          </p:cNvPr>
          <p:cNvSpPr/>
          <p:nvPr/>
        </p:nvSpPr>
        <p:spPr>
          <a:xfrm>
            <a:off x="1231229" y="3876331"/>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10</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25" name="文本框 24">
            <a:extLst>
              <a:ext uri="{FF2B5EF4-FFF2-40B4-BE49-F238E27FC236}">
                <a16:creationId xmlns:a16="http://schemas.microsoft.com/office/drawing/2014/main" xmlns="" id="{1EB4A968-C605-459F-B616-A43941AD0821}"/>
              </a:ext>
            </a:extLst>
          </p:cNvPr>
          <p:cNvSpPr txBox="1"/>
          <p:nvPr/>
        </p:nvSpPr>
        <p:spPr>
          <a:xfrm>
            <a:off x="2003132" y="3943527"/>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公务出行如何做</a:t>
            </a:r>
          </a:p>
        </p:txBody>
      </p:sp>
      <p:sp>
        <p:nvSpPr>
          <p:cNvPr id="26" name="Oval 10">
            <a:extLst>
              <a:ext uri="{FF2B5EF4-FFF2-40B4-BE49-F238E27FC236}">
                <a16:creationId xmlns:a16="http://schemas.microsoft.com/office/drawing/2014/main" xmlns="" id="{401ABB0E-C10C-4805-95E7-DCFB2D9E9E7C}"/>
              </a:ext>
            </a:extLst>
          </p:cNvPr>
          <p:cNvSpPr>
            <a:spLocks noChangeArrowheads="1"/>
          </p:cNvSpPr>
          <p:nvPr/>
        </p:nvSpPr>
        <p:spPr bwMode="auto">
          <a:xfrm>
            <a:off x="1231229" y="527069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8" name="矩形 27">
            <a:extLst>
              <a:ext uri="{FF2B5EF4-FFF2-40B4-BE49-F238E27FC236}">
                <a16:creationId xmlns:a16="http://schemas.microsoft.com/office/drawing/2014/main" xmlns="" id="{64E141E4-3BD4-4170-A04E-7A4EF789BB46}"/>
              </a:ext>
            </a:extLst>
          </p:cNvPr>
          <p:cNvSpPr/>
          <p:nvPr/>
        </p:nvSpPr>
        <p:spPr>
          <a:xfrm>
            <a:off x="1762438" y="5170171"/>
            <a:ext cx="50421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乘坐班车须佩戴口罩，建议班车在使用后用</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75%</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酒精对车内及门把手擦拭消毒。</a:t>
            </a:r>
          </a:p>
        </p:txBody>
      </p:sp>
      <p:pic>
        <p:nvPicPr>
          <p:cNvPr id="3" name="图片 2">
            <a:extLst>
              <a:ext uri="{FF2B5EF4-FFF2-40B4-BE49-F238E27FC236}">
                <a16:creationId xmlns:a16="http://schemas.microsoft.com/office/drawing/2014/main" xmlns="" id="{3ED0270A-52AE-4344-B495-B24B095DC0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23858" y="2421597"/>
            <a:ext cx="3540335" cy="4148388"/>
          </a:xfrm>
          <a:prstGeom prst="rect">
            <a:avLst/>
          </a:prstGeom>
        </p:spPr>
      </p:pic>
    </p:spTree>
    <p:extLst>
      <p:ext uri="{BB962C8B-B14F-4D97-AF65-F5344CB8AC3E}">
        <p14:creationId xmlns:p14="http://schemas.microsoft.com/office/powerpoint/2010/main" val="268693167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par>
                                <p:cTn id="21" presetID="1" presetClass="entr" presetSubtype="0" fill="hold" grpId="0" nodeType="withEffect">
                                  <p:stCondLst>
                                    <p:cond delay="100"/>
                                  </p:stCondLst>
                                  <p:childTnLst>
                                    <p:set>
                                      <p:cBhvr>
                                        <p:cTn id="22" dur="1" fill="hold">
                                          <p:stCondLst>
                                            <p:cond delay="0"/>
                                          </p:stCondLst>
                                        </p:cTn>
                                        <p:tgtEl>
                                          <p:spTgt spid="22"/>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1.11111E-6 L -0.27773 0.10394 " pathEditMode="relative" rAng="0" ptsTypes="AA">
                                      <p:cBhvr>
                                        <p:cTn id="24" dur="500" spd="-100000" fill="hold"/>
                                        <p:tgtEl>
                                          <p:spTgt spid="22"/>
                                        </p:tgtEl>
                                        <p:attrNameLst>
                                          <p:attrName>ppt_x</p:attrName>
                                          <p:attrName>ppt_y</p:attrName>
                                        </p:attrNameLst>
                                      </p:cBhvr>
                                      <p:rCtr x="-13880" y="5185"/>
                                    </p:animMotion>
                                  </p:childTnLst>
                                </p:cTn>
                              </p:par>
                            </p:childTnLst>
                          </p:cTn>
                        </p:par>
                        <p:par>
                          <p:cTn id="25" fill="hold">
                            <p:stCondLst>
                              <p:cond delay="14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par>
                          <p:cTn id="35" fill="hold">
                            <p:stCondLst>
                              <p:cond delay="19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anim calcmode="lin" valueType="num">
                                      <p:cBhvr>
                                        <p:cTn id="4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5"/>
                                        </p:tgtEl>
                                      </p:cBhvr>
                                    </p:animEffect>
                                  </p:childTnLst>
                                </p:cTn>
                              </p:par>
                              <p:par>
                                <p:cTn id="43" presetID="1" presetClass="entr" presetSubtype="0" fill="hold" grpId="0" nodeType="withEffect">
                                  <p:stCondLst>
                                    <p:cond delay="100"/>
                                  </p:stCondLst>
                                  <p:childTnLst>
                                    <p:set>
                                      <p:cBhvr>
                                        <p:cTn id="44" dur="1" fill="hold">
                                          <p:stCondLst>
                                            <p:cond delay="0"/>
                                          </p:stCondLst>
                                        </p:cTn>
                                        <p:tgtEl>
                                          <p:spTgt spid="26"/>
                                        </p:tgtEl>
                                        <p:attrNameLst>
                                          <p:attrName>style.visibility</p:attrName>
                                        </p:attrNameLst>
                                      </p:cBhvr>
                                      <p:to>
                                        <p:strVal val="visible"/>
                                      </p:to>
                                    </p:set>
                                  </p:childTnLst>
                                </p:cTn>
                              </p:par>
                              <p:par>
                                <p:cTn id="45" presetID="35" presetClass="path" presetSubtype="0" accel="50000" decel="50000" fill="hold" grpId="1" nodeType="withEffect">
                                  <p:stCondLst>
                                    <p:cond delay="100"/>
                                  </p:stCondLst>
                                  <p:childTnLst>
                                    <p:animMotion origin="layout" path="M -8.33333E-7 -1.11111E-6 L -0.27773 0.10394 " pathEditMode="relative" rAng="0" ptsTypes="AA">
                                      <p:cBhvr>
                                        <p:cTn id="46" dur="500" spd="-100000" fill="hold"/>
                                        <p:tgtEl>
                                          <p:spTgt spid="26"/>
                                        </p:tgtEl>
                                        <p:attrNameLst>
                                          <p:attrName>ppt_x</p:attrName>
                                          <p:attrName>ppt_y</p:attrName>
                                        </p:attrNameLst>
                                      </p:cBhvr>
                                      <p:rCtr x="-13880" y="5185"/>
                                    </p:animMotion>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2" grpId="0" animBg="1"/>
      <p:bldP spid="22" grpId="1" animBg="1"/>
      <p:bldP spid="23" grpId="0"/>
      <p:bldP spid="27" grpId="0"/>
      <p:bldP spid="25" grpId="0"/>
      <p:bldP spid="26" grpId="0" animBg="1"/>
      <p:bldP spid="26" grpId="1" animBg="1"/>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4544445" y="1902827"/>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75073" y="1902827"/>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11</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5377146" y="1968708"/>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后勤人员如何做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4021769" y="1468348"/>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4675073" y="273596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5206282" y="2548823"/>
            <a:ext cx="6039649"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服务人员、安保人员、清洁人员工作时须佩戴口罩，并与人保持安全距离。</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4675073" y="356680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CF1C8E49-A183-4D27-8FF1-BDE1ACAB9A4C}"/>
              </a:ext>
            </a:extLst>
          </p:cNvPr>
          <p:cNvSpPr/>
          <p:nvPr/>
        </p:nvSpPr>
        <p:spPr>
          <a:xfrm>
            <a:off x="5206283" y="3342860"/>
            <a:ext cx="6039648"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食堂采购人员或供货人员须佩戴口罩和一次性橡胶手套，避免直接手触肉禽类生鲜材料，摘手套后及时洗手消毒。</a:t>
            </a:r>
          </a:p>
        </p:txBody>
      </p:sp>
      <p:sp>
        <p:nvSpPr>
          <p:cNvPr id="29" name="Oval 10">
            <a:extLst>
              <a:ext uri="{FF2B5EF4-FFF2-40B4-BE49-F238E27FC236}">
                <a16:creationId xmlns:a16="http://schemas.microsoft.com/office/drawing/2014/main" xmlns="" id="{F15328CA-BBBF-4C56-8392-E0D061AFB0F9}"/>
              </a:ext>
            </a:extLst>
          </p:cNvPr>
          <p:cNvSpPr>
            <a:spLocks noChangeArrowheads="1"/>
          </p:cNvSpPr>
          <p:nvPr/>
        </p:nvSpPr>
        <p:spPr bwMode="auto">
          <a:xfrm>
            <a:off x="4675073" y="4446982"/>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0" name="矩形 29">
            <a:extLst>
              <a:ext uri="{FF2B5EF4-FFF2-40B4-BE49-F238E27FC236}">
                <a16:creationId xmlns:a16="http://schemas.microsoft.com/office/drawing/2014/main" xmlns="" id="{4082E47F-575B-4D26-94F0-7335E697B39C}"/>
              </a:ext>
            </a:extLst>
          </p:cNvPr>
          <p:cNvSpPr/>
          <p:nvPr/>
        </p:nvSpPr>
        <p:spPr>
          <a:xfrm>
            <a:off x="5206282" y="4426853"/>
            <a:ext cx="6502787"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保洁人员工作时须佩戴一次性橡胶手套，工作结束后洗手消毒。</a:t>
            </a:r>
          </a:p>
        </p:txBody>
      </p:sp>
      <p:sp>
        <p:nvSpPr>
          <p:cNvPr id="31" name="Oval 10">
            <a:extLst>
              <a:ext uri="{FF2B5EF4-FFF2-40B4-BE49-F238E27FC236}">
                <a16:creationId xmlns:a16="http://schemas.microsoft.com/office/drawing/2014/main" xmlns="" id="{83A3E1D7-9AA9-4B63-AA76-56651D718CC6}"/>
              </a:ext>
            </a:extLst>
          </p:cNvPr>
          <p:cNvSpPr>
            <a:spLocks noChangeArrowheads="1"/>
          </p:cNvSpPr>
          <p:nvPr/>
        </p:nvSpPr>
        <p:spPr bwMode="auto">
          <a:xfrm>
            <a:off x="4675073" y="508472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4</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2" name="矩形 31">
            <a:extLst>
              <a:ext uri="{FF2B5EF4-FFF2-40B4-BE49-F238E27FC236}">
                <a16:creationId xmlns:a16="http://schemas.microsoft.com/office/drawing/2014/main" xmlns="" id="{0ED81204-E4A5-4A8E-A3B3-635F736625C8}"/>
              </a:ext>
            </a:extLst>
          </p:cNvPr>
          <p:cNvSpPr/>
          <p:nvPr/>
        </p:nvSpPr>
        <p:spPr>
          <a:xfrm>
            <a:off x="5206282" y="5064599"/>
            <a:ext cx="6502787"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安保人员须佩戴口罩工作，并认真询问和登记外来人员状况，发现异常情况及时报告。</a:t>
            </a:r>
          </a:p>
        </p:txBody>
      </p:sp>
      <p:pic>
        <p:nvPicPr>
          <p:cNvPr id="3" name="图片 2">
            <a:extLst>
              <a:ext uri="{FF2B5EF4-FFF2-40B4-BE49-F238E27FC236}">
                <a16:creationId xmlns:a16="http://schemas.microsoft.com/office/drawing/2014/main" xmlns="" id="{C2A2698D-8D39-4C48-BEB9-2B4B3EEE3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08" y="1879377"/>
            <a:ext cx="4479136" cy="4479136"/>
          </a:xfrm>
          <a:prstGeom prst="rect">
            <a:avLst/>
          </a:prstGeom>
        </p:spPr>
      </p:pic>
    </p:spTree>
    <p:extLst>
      <p:ext uri="{BB962C8B-B14F-4D97-AF65-F5344CB8AC3E}">
        <p14:creationId xmlns:p14="http://schemas.microsoft.com/office/powerpoint/2010/main" val="329921515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par>
                                <p:cTn id="28" presetID="1" presetClass="entr" presetSubtype="0" fill="hold" grpId="0" nodeType="withEffect">
                                  <p:stCondLst>
                                    <p:cond delay="100"/>
                                  </p:stCondLst>
                                  <p:childTnLst>
                                    <p:set>
                                      <p:cBhvr>
                                        <p:cTn id="29" dur="1" fill="hold">
                                          <p:stCondLst>
                                            <p:cond delay="0"/>
                                          </p:stCondLst>
                                        </p:cTn>
                                        <p:tgtEl>
                                          <p:spTgt spid="29"/>
                                        </p:tgtEl>
                                        <p:attrNameLst>
                                          <p:attrName>style.visibility</p:attrName>
                                        </p:attrNameLst>
                                      </p:cBhvr>
                                      <p:to>
                                        <p:strVal val="visible"/>
                                      </p:to>
                                    </p:set>
                                  </p:childTnLst>
                                </p:cTn>
                              </p:par>
                              <p:par>
                                <p:cTn id="30" presetID="35" presetClass="path" presetSubtype="0" accel="50000" decel="50000" fill="hold" grpId="1" nodeType="withEffect">
                                  <p:stCondLst>
                                    <p:cond delay="100"/>
                                  </p:stCondLst>
                                  <p:childTnLst>
                                    <p:animMotion origin="layout" path="M -8.33333E-7 -0.00556 L -0.27773 0.09838 " pathEditMode="relative" rAng="0" ptsTypes="AA">
                                      <p:cBhvr>
                                        <p:cTn id="31" dur="500" spd="-100000" fill="hold"/>
                                        <p:tgtEl>
                                          <p:spTgt spid="29"/>
                                        </p:tgtEl>
                                        <p:attrNameLst>
                                          <p:attrName>ppt_x</p:attrName>
                                          <p:attrName>ppt_y</p:attrName>
                                        </p:attrNameLst>
                                      </p:cBhvr>
                                      <p:rCtr x="-13880" y="5185"/>
                                    </p:animMotion>
                                  </p:childTnLst>
                                </p:cTn>
                              </p:par>
                              <p:par>
                                <p:cTn id="32" presetID="22" presetClass="entr" presetSubtype="8"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1" presetClass="entr" presetSubtype="0" fill="hold" grpId="0" nodeType="withEffect">
                                  <p:stCondLst>
                                    <p:cond delay="100"/>
                                  </p:stCondLst>
                                  <p:childTnLst>
                                    <p:set>
                                      <p:cBhvr>
                                        <p:cTn id="36" dur="1" fill="hold">
                                          <p:stCondLst>
                                            <p:cond delay="0"/>
                                          </p:stCondLst>
                                        </p:cTn>
                                        <p:tgtEl>
                                          <p:spTgt spid="31"/>
                                        </p:tgtEl>
                                        <p:attrNameLst>
                                          <p:attrName>style.visibility</p:attrName>
                                        </p:attrNameLst>
                                      </p:cBhvr>
                                      <p:to>
                                        <p:strVal val="visible"/>
                                      </p:to>
                                    </p:set>
                                  </p:childTnLst>
                                </p:cTn>
                              </p:par>
                              <p:par>
                                <p:cTn id="37" presetID="35" presetClass="path" presetSubtype="0" accel="50000" decel="50000" fill="hold" grpId="1" nodeType="withEffect">
                                  <p:stCondLst>
                                    <p:cond delay="100"/>
                                  </p:stCondLst>
                                  <p:childTnLst>
                                    <p:animMotion origin="layout" path="M -8.33333E-7 -0.00556 L -0.27773 0.09838 " pathEditMode="relative" rAng="0" ptsTypes="AA">
                                      <p:cBhvr>
                                        <p:cTn id="38" dur="500" spd="-100000" fill="hold"/>
                                        <p:tgtEl>
                                          <p:spTgt spid="31"/>
                                        </p:tgtEl>
                                        <p:attrNameLst>
                                          <p:attrName>ppt_x</p:attrName>
                                          <p:attrName>ppt_y</p:attrName>
                                        </p:attrNameLst>
                                      </p:cBhvr>
                                      <p:rCtr x="-13880" y="5185"/>
                                    </p:animMotion>
                                  </p:childTnLst>
                                </p:cTn>
                              </p:par>
                              <p:par>
                                <p:cTn id="39" presetID="22" presetClass="entr" presetSubtype="8"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7" grpId="0"/>
      <p:bldP spid="29" grpId="0" animBg="1"/>
      <p:bldP spid="29" grpId="1" animBg="1"/>
      <p:bldP spid="30" grpId="0"/>
      <p:bldP spid="31" grpId="0" animBg="1"/>
      <p:bldP spid="31" grpId="1" animBg="1"/>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4559" y="1615215"/>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5187" y="1615215"/>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12</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7260" y="1681096"/>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公务来访如何做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81883" y="1180736"/>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35187" y="244835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66396" y="2261211"/>
            <a:ext cx="6039649"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须佩戴口罩。进入办公楼前首先进行体温检测，并介绍有无湖北接触史和发热、咳嗽、呼吸不畅等症状。</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5187" y="306217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5187" y="446728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66396" y="4456960"/>
            <a:ext cx="5695266"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传递纸质文件前后均需洗手，传阅文件时佩戴口罩。</a:t>
            </a:r>
          </a:p>
        </p:txBody>
      </p:sp>
      <p:sp>
        <p:nvSpPr>
          <p:cNvPr id="27" name="矩形 26">
            <a:extLst>
              <a:ext uri="{FF2B5EF4-FFF2-40B4-BE49-F238E27FC236}">
                <a16:creationId xmlns:a16="http://schemas.microsoft.com/office/drawing/2014/main" xmlns="" id="{CF1C8E49-A183-4D27-8FF1-BDE1ACAB9A4C}"/>
              </a:ext>
            </a:extLst>
          </p:cNvPr>
          <p:cNvSpPr/>
          <p:nvPr/>
        </p:nvSpPr>
        <p:spPr>
          <a:xfrm>
            <a:off x="1766397" y="3055248"/>
            <a:ext cx="583776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无上述情况，且体温在</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37.2°</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正常条件下，方可入楼公干。</a:t>
            </a:r>
          </a:p>
        </p:txBody>
      </p:sp>
      <p:sp>
        <p:nvSpPr>
          <p:cNvPr id="18" name="矩形 17">
            <a:extLst>
              <a:ext uri="{FF2B5EF4-FFF2-40B4-BE49-F238E27FC236}">
                <a16:creationId xmlns:a16="http://schemas.microsoft.com/office/drawing/2014/main" xmlns="" id="{A1756481-525B-45BB-B65E-2B2B859E5BC8}"/>
              </a:ext>
            </a:extLst>
          </p:cNvPr>
          <p:cNvSpPr/>
          <p:nvPr/>
        </p:nvSpPr>
        <p:spPr>
          <a:xfrm>
            <a:off x="1235187" y="3686942"/>
            <a:ext cx="3863447"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E4D6FA07-0D9F-4740-8C0B-EB61BCAAFCDC}"/>
              </a:ext>
            </a:extLst>
          </p:cNvPr>
          <p:cNvSpPr/>
          <p:nvPr/>
        </p:nvSpPr>
        <p:spPr>
          <a:xfrm>
            <a:off x="1235187" y="368694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13</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25" name="文本框 24">
            <a:extLst>
              <a:ext uri="{FF2B5EF4-FFF2-40B4-BE49-F238E27FC236}">
                <a16:creationId xmlns:a16="http://schemas.microsoft.com/office/drawing/2014/main" xmlns="" id="{1EB4A968-C605-459F-B616-A43941AD0821}"/>
              </a:ext>
            </a:extLst>
          </p:cNvPr>
          <p:cNvSpPr txBox="1"/>
          <p:nvPr/>
        </p:nvSpPr>
        <p:spPr>
          <a:xfrm>
            <a:off x="2007090" y="3754138"/>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传阅文件如何做</a:t>
            </a:r>
          </a:p>
        </p:txBody>
      </p:sp>
      <p:sp>
        <p:nvSpPr>
          <p:cNvPr id="29" name="Oval 10">
            <a:extLst>
              <a:ext uri="{FF2B5EF4-FFF2-40B4-BE49-F238E27FC236}">
                <a16:creationId xmlns:a16="http://schemas.microsoft.com/office/drawing/2014/main" xmlns="" id="{F2F9FB23-8A94-4BC4-9B06-8892E43E39C3}"/>
              </a:ext>
            </a:extLst>
          </p:cNvPr>
          <p:cNvSpPr>
            <a:spLocks noChangeArrowheads="1"/>
          </p:cNvSpPr>
          <p:nvPr/>
        </p:nvSpPr>
        <p:spPr bwMode="auto">
          <a:xfrm>
            <a:off x="1235187" y="585846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0" name="矩形 29">
            <a:extLst>
              <a:ext uri="{FF2B5EF4-FFF2-40B4-BE49-F238E27FC236}">
                <a16:creationId xmlns:a16="http://schemas.microsoft.com/office/drawing/2014/main" xmlns="" id="{74B2148E-AF2C-4F77-A042-893DAE7884CE}"/>
              </a:ext>
            </a:extLst>
          </p:cNvPr>
          <p:cNvSpPr/>
          <p:nvPr/>
        </p:nvSpPr>
        <p:spPr>
          <a:xfrm>
            <a:off x="1766396" y="5848140"/>
            <a:ext cx="5695266"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用消毒液擦拭</a:t>
            </a:r>
          </a:p>
        </p:txBody>
      </p:sp>
      <p:sp>
        <p:nvSpPr>
          <p:cNvPr id="31" name="矩形 30">
            <a:extLst>
              <a:ext uri="{FF2B5EF4-FFF2-40B4-BE49-F238E27FC236}">
                <a16:creationId xmlns:a16="http://schemas.microsoft.com/office/drawing/2014/main" xmlns="" id="{1A30E199-FF83-4D0A-B797-40390E9A7A2C}"/>
              </a:ext>
            </a:extLst>
          </p:cNvPr>
          <p:cNvSpPr/>
          <p:nvPr/>
        </p:nvSpPr>
        <p:spPr>
          <a:xfrm>
            <a:off x="1235187" y="5078122"/>
            <a:ext cx="3863447"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a:extLst>
              <a:ext uri="{FF2B5EF4-FFF2-40B4-BE49-F238E27FC236}">
                <a16:creationId xmlns:a16="http://schemas.microsoft.com/office/drawing/2014/main" xmlns="" id="{331B1786-9782-48D6-96AC-043478034AE7}"/>
              </a:ext>
            </a:extLst>
          </p:cNvPr>
          <p:cNvSpPr/>
          <p:nvPr/>
        </p:nvSpPr>
        <p:spPr>
          <a:xfrm>
            <a:off x="1235187" y="507812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13</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33" name="文本框 32">
            <a:extLst>
              <a:ext uri="{FF2B5EF4-FFF2-40B4-BE49-F238E27FC236}">
                <a16:creationId xmlns:a16="http://schemas.microsoft.com/office/drawing/2014/main" xmlns="" id="{AB99A7A2-16AF-414E-8E71-5094FCAE8DFB}"/>
              </a:ext>
            </a:extLst>
          </p:cNvPr>
          <p:cNvSpPr txBox="1"/>
          <p:nvPr/>
        </p:nvSpPr>
        <p:spPr>
          <a:xfrm>
            <a:off x="2007090" y="5145318"/>
            <a:ext cx="3069773" cy="523220"/>
          </a:xfrm>
          <a:prstGeom prst="rect">
            <a:avLst/>
          </a:prstGeom>
          <a:noFill/>
        </p:spPr>
        <p:txBody>
          <a:bodyPr wrap="square" rtlCol="0">
            <a:spAutoFit/>
          </a:bodyPr>
          <a:lstStyle/>
          <a:p>
            <a:pPr algn="dist"/>
            <a:r>
              <a:rPr lang="zh-CN" altLang="en-US" sz="280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电话消毒如何做</a:t>
            </a:r>
            <a:endPar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pic>
        <p:nvPicPr>
          <p:cNvPr id="3" name="图片 2">
            <a:extLst>
              <a:ext uri="{FF2B5EF4-FFF2-40B4-BE49-F238E27FC236}">
                <a16:creationId xmlns:a16="http://schemas.microsoft.com/office/drawing/2014/main" xmlns="" id="{A41904E0-4F02-4CF5-B832-4EE53EDE7C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7099" y="2115965"/>
            <a:ext cx="4333017" cy="4333017"/>
          </a:xfrm>
          <a:prstGeom prst="rect">
            <a:avLst/>
          </a:prstGeom>
        </p:spPr>
      </p:pic>
    </p:spTree>
    <p:extLst>
      <p:ext uri="{BB962C8B-B14F-4D97-AF65-F5344CB8AC3E}">
        <p14:creationId xmlns:p14="http://schemas.microsoft.com/office/powerpoint/2010/main" val="168359973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par>
                                <p:cTn id="21" presetID="1" presetClass="entr" presetSubtype="0" fill="hold" grpId="0" nodeType="withEffect">
                                  <p:stCondLst>
                                    <p:cond delay="100"/>
                                  </p:stCondLst>
                                  <p:childTnLst>
                                    <p:set>
                                      <p:cBhvr>
                                        <p:cTn id="22" dur="1" fill="hold">
                                          <p:stCondLst>
                                            <p:cond delay="0"/>
                                          </p:stCondLst>
                                        </p:cTn>
                                        <p:tgtEl>
                                          <p:spTgt spid="22"/>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1.11111E-6 L -0.27773 0.10394 " pathEditMode="relative" rAng="0" ptsTypes="AA">
                                      <p:cBhvr>
                                        <p:cTn id="24" dur="500" spd="-100000" fill="hold"/>
                                        <p:tgtEl>
                                          <p:spTgt spid="22"/>
                                        </p:tgtEl>
                                        <p:attrNameLst>
                                          <p:attrName>ppt_x</p:attrName>
                                          <p:attrName>ppt_y</p:attrName>
                                        </p:attrNameLst>
                                      </p:cBhvr>
                                      <p:rCtr x="-13880" y="5185"/>
                                    </p:animMotion>
                                  </p:childTnLst>
                                </p:cTn>
                              </p:par>
                            </p:childTnLst>
                          </p:cTn>
                        </p:par>
                        <p:par>
                          <p:cTn id="25" fill="hold">
                            <p:stCondLst>
                              <p:cond delay="14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par>
                          <p:cTn id="35" fill="hold">
                            <p:stCondLst>
                              <p:cond delay="19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anim calcmode="lin" valueType="num">
                                      <p:cBhvr>
                                        <p:cTn id="4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5"/>
                                        </p:tgtEl>
                                      </p:cBhvr>
                                    </p:animEffect>
                                  </p:childTnLst>
                                </p:cTn>
                              </p:par>
                              <p:par>
                                <p:cTn id="43" presetID="1" presetClass="entr" presetSubtype="0" fill="hold" grpId="0" nodeType="withEffect">
                                  <p:stCondLst>
                                    <p:cond delay="100"/>
                                  </p:stCondLst>
                                  <p:childTnLst>
                                    <p:set>
                                      <p:cBhvr>
                                        <p:cTn id="44" dur="1" fill="hold">
                                          <p:stCondLst>
                                            <p:cond delay="0"/>
                                          </p:stCondLst>
                                        </p:cTn>
                                        <p:tgtEl>
                                          <p:spTgt spid="29"/>
                                        </p:tgtEl>
                                        <p:attrNameLst>
                                          <p:attrName>style.visibility</p:attrName>
                                        </p:attrNameLst>
                                      </p:cBhvr>
                                      <p:to>
                                        <p:strVal val="visible"/>
                                      </p:to>
                                    </p:set>
                                  </p:childTnLst>
                                </p:cTn>
                              </p:par>
                              <p:par>
                                <p:cTn id="45" presetID="35" presetClass="path" presetSubtype="0" accel="50000" decel="50000" fill="hold" grpId="1" nodeType="withEffect">
                                  <p:stCondLst>
                                    <p:cond delay="100"/>
                                  </p:stCondLst>
                                  <p:childTnLst>
                                    <p:animMotion origin="layout" path="M -8.33333E-7 -1.11111E-6 L -0.27773 0.10394 " pathEditMode="relative" rAng="0" ptsTypes="AA">
                                      <p:cBhvr>
                                        <p:cTn id="46" dur="500" spd="-100000" fill="hold"/>
                                        <p:tgtEl>
                                          <p:spTgt spid="29"/>
                                        </p:tgtEl>
                                        <p:attrNameLst>
                                          <p:attrName>ppt_x</p:attrName>
                                          <p:attrName>ppt_y</p:attrName>
                                        </p:attrNameLst>
                                      </p:cBhvr>
                                      <p:rCtr x="-13880" y="5185"/>
                                    </p:animMotion>
                                  </p:childTnLst>
                                </p:cTn>
                              </p:par>
                              <p:par>
                                <p:cTn id="47" presetID="22" presetClass="entr" presetSubtype="8"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childTnLst>
                          </p:cTn>
                        </p:par>
                        <p:par>
                          <p:cTn id="50" fill="hold">
                            <p:stCondLst>
                              <p:cond delay="27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3"/>
                                        </p:tgtEl>
                                        <p:attrNameLst>
                                          <p:attrName>ppt_y</p:attrName>
                                        </p:attrNameLst>
                                      </p:cBhvr>
                                      <p:tavLst>
                                        <p:tav tm="0">
                                          <p:val>
                                            <p:strVal val="#ppt_y"/>
                                          </p:val>
                                        </p:tav>
                                        <p:tav tm="100000">
                                          <p:val>
                                            <p:strVal val="#ppt_y"/>
                                          </p:val>
                                        </p:tav>
                                      </p:tavLst>
                                    </p:anim>
                                    <p:anim calcmode="lin" valueType="num">
                                      <p:cBhvr>
                                        <p:cTn id="55"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2" grpId="0" animBg="1"/>
      <p:bldP spid="22" grpId="1" animBg="1"/>
      <p:bldP spid="23" grpId="0"/>
      <p:bldP spid="27" grpId="0"/>
      <p:bldP spid="25" grpId="0"/>
      <p:bldP spid="29" grpId="0" animBg="1"/>
      <p:bldP spid="29" grpId="1" animBg="1"/>
      <p:bldP spid="30"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650841"/>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650841"/>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15</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716722"/>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空调消毒如何做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216362"/>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31229" y="248398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62438" y="2296837"/>
            <a:ext cx="6039649"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中央空调系统风机盘管正常使用时，定期对送风口、回风口进行消毒。</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309779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31229" y="536077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62437" y="5350444"/>
            <a:ext cx="617027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防疫期间，摘口罩前后做好手卫生，废弃口罩放入垃圾桶内</a:t>
            </a:r>
          </a:p>
        </p:txBody>
      </p:sp>
      <p:sp>
        <p:nvSpPr>
          <p:cNvPr id="27" name="矩形 26">
            <a:extLst>
              <a:ext uri="{FF2B5EF4-FFF2-40B4-BE49-F238E27FC236}">
                <a16:creationId xmlns:a16="http://schemas.microsoft.com/office/drawing/2014/main" xmlns="" id="{CF1C8E49-A183-4D27-8FF1-BDE1ACAB9A4C}"/>
              </a:ext>
            </a:extLst>
          </p:cNvPr>
          <p:cNvSpPr/>
          <p:nvPr/>
        </p:nvSpPr>
        <p:spPr>
          <a:xfrm>
            <a:off x="1762439" y="3090874"/>
            <a:ext cx="6039648" cy="1295676"/>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中央空调新风系统正常使用时，若出现疫情，不要停止风机运行，应在人员撤离后，对排风支管封闭，运行一段时间后关断新风排风系统，同时进行消毒。</a:t>
            </a:r>
          </a:p>
        </p:txBody>
      </p:sp>
      <p:sp>
        <p:nvSpPr>
          <p:cNvPr id="18" name="矩形 17">
            <a:extLst>
              <a:ext uri="{FF2B5EF4-FFF2-40B4-BE49-F238E27FC236}">
                <a16:creationId xmlns:a16="http://schemas.microsoft.com/office/drawing/2014/main" xmlns="" id="{A1756481-525B-45BB-B65E-2B2B859E5BC8}"/>
              </a:ext>
            </a:extLst>
          </p:cNvPr>
          <p:cNvSpPr/>
          <p:nvPr/>
        </p:nvSpPr>
        <p:spPr>
          <a:xfrm>
            <a:off x="1231229" y="4580426"/>
            <a:ext cx="3863447"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E4D6FA07-0D9F-4740-8C0B-EB61BCAAFCDC}"/>
              </a:ext>
            </a:extLst>
          </p:cNvPr>
          <p:cNvSpPr/>
          <p:nvPr/>
        </p:nvSpPr>
        <p:spPr>
          <a:xfrm>
            <a:off x="1231229" y="4580426"/>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16</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25" name="文本框 24">
            <a:extLst>
              <a:ext uri="{FF2B5EF4-FFF2-40B4-BE49-F238E27FC236}">
                <a16:creationId xmlns:a16="http://schemas.microsoft.com/office/drawing/2014/main" xmlns="" id="{1EB4A968-C605-459F-B616-A43941AD0821}"/>
              </a:ext>
            </a:extLst>
          </p:cNvPr>
          <p:cNvSpPr txBox="1"/>
          <p:nvPr/>
        </p:nvSpPr>
        <p:spPr>
          <a:xfrm>
            <a:off x="2003132" y="4647622"/>
            <a:ext cx="3069773"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废弃口罩处理如何做</a:t>
            </a:r>
          </a:p>
        </p:txBody>
      </p:sp>
      <p:sp>
        <p:nvSpPr>
          <p:cNvPr id="26" name="Oval 10">
            <a:extLst>
              <a:ext uri="{FF2B5EF4-FFF2-40B4-BE49-F238E27FC236}">
                <a16:creationId xmlns:a16="http://schemas.microsoft.com/office/drawing/2014/main" xmlns="" id="{32B4D3AD-3D8F-4ECF-A440-5F272CCF0ACB}"/>
              </a:ext>
            </a:extLst>
          </p:cNvPr>
          <p:cNvSpPr>
            <a:spLocks noChangeArrowheads="1"/>
          </p:cNvSpPr>
          <p:nvPr/>
        </p:nvSpPr>
        <p:spPr bwMode="auto">
          <a:xfrm>
            <a:off x="1231229" y="593317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8" name="矩形 27">
            <a:extLst>
              <a:ext uri="{FF2B5EF4-FFF2-40B4-BE49-F238E27FC236}">
                <a16:creationId xmlns:a16="http://schemas.microsoft.com/office/drawing/2014/main" xmlns="" id="{B1AD432B-12DD-4168-BEB4-14737BFB86B5}"/>
              </a:ext>
            </a:extLst>
          </p:cNvPr>
          <p:cNvSpPr/>
          <p:nvPr/>
        </p:nvSpPr>
        <p:spPr>
          <a:xfrm>
            <a:off x="1762437" y="5922852"/>
            <a:ext cx="617027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每天两次使用</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75%</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酒精或含氯消毒剂对垃圾桶进行消毒处理。</a:t>
            </a:r>
          </a:p>
        </p:txBody>
      </p:sp>
      <p:pic>
        <p:nvPicPr>
          <p:cNvPr id="3" name="图片 2">
            <a:extLst>
              <a:ext uri="{FF2B5EF4-FFF2-40B4-BE49-F238E27FC236}">
                <a16:creationId xmlns:a16="http://schemas.microsoft.com/office/drawing/2014/main" xmlns="" id="{EBCB6207-6CB7-49B5-8FD3-EBA1F1EE89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4378" y="1978332"/>
            <a:ext cx="4647622" cy="4647622"/>
          </a:xfrm>
          <a:prstGeom prst="rect">
            <a:avLst/>
          </a:prstGeom>
        </p:spPr>
      </p:pic>
    </p:spTree>
    <p:extLst>
      <p:ext uri="{BB962C8B-B14F-4D97-AF65-F5344CB8AC3E}">
        <p14:creationId xmlns:p14="http://schemas.microsoft.com/office/powerpoint/2010/main" val="14263927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9"/>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21"/>
                                        </p:tgtEl>
                                        <p:attrNameLst>
                                          <p:attrName>ppt_x</p:attrName>
                                          <p:attrName>ppt_y</p:attrName>
                                        </p:attrNameLst>
                                      </p:cBhvr>
                                      <p:rCtr x="-13880" y="5185"/>
                                    </p:animMotion>
                                  </p:childTnLst>
                                </p:cTn>
                              </p:par>
                              <p:par>
                                <p:cTn id="21" presetID="1" presetClass="entr" presetSubtype="0" fill="hold" grpId="0" nodeType="withEffect">
                                  <p:stCondLst>
                                    <p:cond delay="100"/>
                                  </p:stCondLst>
                                  <p:childTnLst>
                                    <p:set>
                                      <p:cBhvr>
                                        <p:cTn id="22" dur="1" fill="hold">
                                          <p:stCondLst>
                                            <p:cond delay="0"/>
                                          </p:stCondLst>
                                        </p:cTn>
                                        <p:tgtEl>
                                          <p:spTgt spid="22"/>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1.11111E-6 L -0.27773 0.10394 " pathEditMode="relative" rAng="0" ptsTypes="AA">
                                      <p:cBhvr>
                                        <p:cTn id="24" dur="500" spd="-100000" fill="hold"/>
                                        <p:tgtEl>
                                          <p:spTgt spid="22"/>
                                        </p:tgtEl>
                                        <p:attrNameLst>
                                          <p:attrName>ppt_x</p:attrName>
                                          <p:attrName>ppt_y</p:attrName>
                                        </p:attrNameLst>
                                      </p:cBhvr>
                                      <p:rCtr x="-13880" y="5185"/>
                                    </p:animMotion>
                                  </p:childTnLst>
                                </p:cTn>
                              </p:par>
                            </p:childTnLst>
                          </p:cTn>
                        </p:par>
                        <p:par>
                          <p:cTn id="25" fill="hold">
                            <p:stCondLst>
                              <p:cond delay="1400"/>
                            </p:stCondLst>
                            <p:childTnLst>
                              <p:par>
                                <p:cTn id="26" presetID="22" presetClass="entr" presetSubtype="8"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lef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childTnLst>
                          </p:cTn>
                        </p:par>
                        <p:par>
                          <p:cTn id="35" fill="hold">
                            <p:stCondLst>
                              <p:cond delay="19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5"/>
                                        </p:tgtEl>
                                        <p:attrNameLst>
                                          <p:attrName>ppt_y</p:attrName>
                                        </p:attrNameLst>
                                      </p:cBhvr>
                                      <p:tavLst>
                                        <p:tav tm="0">
                                          <p:val>
                                            <p:strVal val="#ppt_y"/>
                                          </p:val>
                                        </p:tav>
                                        <p:tav tm="100000">
                                          <p:val>
                                            <p:strVal val="#ppt_y"/>
                                          </p:val>
                                        </p:tav>
                                      </p:tavLst>
                                    </p:anim>
                                    <p:anim calcmode="lin" valueType="num">
                                      <p:cBhvr>
                                        <p:cTn id="40"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5"/>
                                        </p:tgtEl>
                                      </p:cBhvr>
                                    </p:animEffect>
                                  </p:childTnLst>
                                </p:cTn>
                              </p:par>
                              <p:par>
                                <p:cTn id="43" presetID="1" presetClass="entr" presetSubtype="0" fill="hold" grpId="0" nodeType="withEffect">
                                  <p:stCondLst>
                                    <p:cond delay="100"/>
                                  </p:stCondLst>
                                  <p:childTnLst>
                                    <p:set>
                                      <p:cBhvr>
                                        <p:cTn id="44" dur="1" fill="hold">
                                          <p:stCondLst>
                                            <p:cond delay="0"/>
                                          </p:stCondLst>
                                        </p:cTn>
                                        <p:tgtEl>
                                          <p:spTgt spid="26"/>
                                        </p:tgtEl>
                                        <p:attrNameLst>
                                          <p:attrName>style.visibility</p:attrName>
                                        </p:attrNameLst>
                                      </p:cBhvr>
                                      <p:to>
                                        <p:strVal val="visible"/>
                                      </p:to>
                                    </p:set>
                                  </p:childTnLst>
                                </p:cTn>
                              </p:par>
                              <p:par>
                                <p:cTn id="45" presetID="35" presetClass="path" presetSubtype="0" accel="50000" decel="50000" fill="hold" grpId="1" nodeType="withEffect">
                                  <p:stCondLst>
                                    <p:cond delay="100"/>
                                  </p:stCondLst>
                                  <p:childTnLst>
                                    <p:animMotion origin="layout" path="M -8.33333E-7 -1.11111E-6 L -0.27773 0.10394 " pathEditMode="relative" rAng="0" ptsTypes="AA">
                                      <p:cBhvr>
                                        <p:cTn id="46" dur="500" spd="-100000" fill="hold"/>
                                        <p:tgtEl>
                                          <p:spTgt spid="26"/>
                                        </p:tgtEl>
                                        <p:attrNameLst>
                                          <p:attrName>ppt_x</p:attrName>
                                          <p:attrName>ppt_y</p:attrName>
                                        </p:attrNameLst>
                                      </p:cBhvr>
                                      <p:rCtr x="-13880" y="5185"/>
                                    </p:animMotion>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2" grpId="0" animBg="1"/>
      <p:bldP spid="22" grpId="1" animBg="1"/>
      <p:bldP spid="23" grpId="0"/>
      <p:bldP spid="27" grpId="0"/>
      <p:bldP spid="25" grpId="0"/>
      <p:bldP spid="26" grpId="0" animBg="1"/>
      <p:bldP spid="26" grpId="1"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004156" y="2740211"/>
            <a:ext cx="10183687" cy="1107996"/>
          </a:xfrm>
          <a:prstGeom prst="rect">
            <a:avLst/>
          </a:prstGeom>
          <a:noFill/>
        </p:spPr>
        <p:txBody>
          <a:bodyPr wrap="square" rtlCol="0">
            <a:spAutoFit/>
          </a:bodyPr>
          <a:lstStyle/>
          <a:p>
            <a:pPr algn="ctr"/>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11" name="圆角矩形 10"/>
          <p:cNvSpPr/>
          <p:nvPr/>
        </p:nvSpPr>
        <p:spPr>
          <a:xfrm>
            <a:off x="3961407" y="1891305"/>
            <a:ext cx="4142278" cy="787779"/>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288198" y="1917673"/>
            <a:ext cx="3542580"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第二部分</a:t>
            </a:r>
          </a:p>
        </p:txBody>
      </p:sp>
      <p:sp>
        <p:nvSpPr>
          <p:cNvPr id="17" name="圆角矩形 16"/>
          <p:cNvSpPr/>
          <p:nvPr/>
        </p:nvSpPr>
        <p:spPr>
          <a:xfrm>
            <a:off x="9163198" y="459764"/>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195282" y="479772"/>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65813" y="605985"/>
            <a:ext cx="1187349" cy="1187349"/>
          </a:xfrm>
          <a:prstGeom prst="rect">
            <a:avLst/>
          </a:prstGeom>
        </p:spPr>
      </p:pic>
    </p:spTree>
    <p:extLst>
      <p:ext uri="{BB962C8B-B14F-4D97-AF65-F5344CB8AC3E}">
        <p14:creationId xmlns:p14="http://schemas.microsoft.com/office/powerpoint/2010/main" val="15752759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5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a:extLst>
              <a:ext uri="{FF2B5EF4-FFF2-40B4-BE49-F238E27FC236}">
                <a16:creationId xmlns:a16="http://schemas.microsoft.com/office/drawing/2014/main" xmlns="" id="{655128EF-213F-4EB4-B72B-534F6DB99DD6}"/>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49320D9-8C48-4D90-A482-7145C174EE82}"/>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4" name="矩形 3">
            <a:extLst>
              <a:ext uri="{FF2B5EF4-FFF2-40B4-BE49-F238E27FC236}">
                <a16:creationId xmlns:a16="http://schemas.microsoft.com/office/drawing/2014/main" xmlns="" id="{4FC083E0-7AC7-4E11-A688-31DD4DC79BC4}"/>
              </a:ext>
            </a:extLst>
          </p:cNvPr>
          <p:cNvSpPr/>
          <p:nvPr/>
        </p:nvSpPr>
        <p:spPr>
          <a:xfrm>
            <a:off x="847290" y="1790700"/>
            <a:ext cx="422001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2421D152-2D92-4E1C-A617-97E2A25168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6" name="文本框 5">
            <a:extLst>
              <a:ext uri="{FF2B5EF4-FFF2-40B4-BE49-F238E27FC236}">
                <a16:creationId xmlns:a16="http://schemas.microsoft.com/office/drawing/2014/main" xmlns="" id="{D8B50608-7B40-4322-A8EA-96C828BECF9C}"/>
              </a:ext>
            </a:extLst>
          </p:cNvPr>
          <p:cNvSpPr txBox="1"/>
          <p:nvPr/>
        </p:nvSpPr>
        <p:spPr>
          <a:xfrm>
            <a:off x="1337539" y="1872675"/>
            <a:ext cx="3658612"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冠状病毒是什么</a:t>
            </a:r>
          </a:p>
        </p:txBody>
      </p:sp>
      <p:sp>
        <p:nvSpPr>
          <p:cNvPr id="8" name="TextBox 16">
            <a:extLst>
              <a:ext uri="{FF2B5EF4-FFF2-40B4-BE49-F238E27FC236}">
                <a16:creationId xmlns:a16="http://schemas.microsoft.com/office/drawing/2014/main" xmlns="" id="{4049ADD3-9802-4E8E-B687-ADF147BECF03}"/>
              </a:ext>
            </a:extLst>
          </p:cNvPr>
          <p:cNvSpPr txBox="1"/>
          <p:nvPr/>
        </p:nvSpPr>
        <p:spPr>
          <a:xfrm>
            <a:off x="847290" y="2925852"/>
            <a:ext cx="6944160" cy="3290453"/>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冠状病毒在系统分类上属冠状病毒科（</a:t>
            </a:r>
            <a:r>
              <a:rPr lang="en-US" altLang="zh-CN" sz="1400" dirty="0" err="1">
                <a:solidFill>
                  <a:schemeClr val="tx1">
                    <a:lumMod val="75000"/>
                    <a:lumOff val="25000"/>
                  </a:schemeClr>
                </a:solidFill>
                <a:latin typeface="思源黑体 CN Regular" panose="020B0500000000000000" pitchFamily="34" charset="-122"/>
                <a:ea typeface="思源黑体 CN Regular" panose="020B0500000000000000" pitchFamily="34" charset="-122"/>
              </a:rPr>
              <a:t>Coronaviridae</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）冠状病毒属（</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Coronavirus</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）。冠状病毒属的病毒是具外套膜（</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envelope</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）的正链单股</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RNA</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病毒，直径约</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80</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120nm</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，其遗传物质是所有</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RNA</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病毒中最大的，感染人、鼠、猪、猫、犬、狼、鸡、牛、禽类脊椎动物。冠状病毒的一个变种是引起非典型肺炎的病原体，属于</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RNA</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病毒。冠状病毒最先是</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1937</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年从鸡身上分离出来，病毒颗粒的直径</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60</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200nm</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，平均直径为</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100nm</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，呈球形或椭圆形，具有多形性。病毒有包膜，包膜上存在棘突，整个病毒像日冕，不同的冠状病毒的棘突有明显的差异。在冠状病毒感染细胞内有时可以见到管状的包涵体。 </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 </a:t>
            </a:r>
          </a:p>
          <a:p>
            <a:pPr>
              <a:lnSpc>
                <a:spcPct val="150000"/>
              </a:lnSpc>
            </a:pP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2020</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年</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1</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月</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日，国家卫健委高级别专家组成员高福院士表示，</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2019</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新型冠状病毒是目前已知的第</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7</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种冠状病毒。</a:t>
            </a:r>
          </a:p>
        </p:txBody>
      </p:sp>
      <p:pic>
        <p:nvPicPr>
          <p:cNvPr id="9" name="图片 8">
            <a:extLst>
              <a:ext uri="{FF2B5EF4-FFF2-40B4-BE49-F238E27FC236}">
                <a16:creationId xmlns:a16="http://schemas.microsoft.com/office/drawing/2014/main" xmlns="" id="{DF4C3B0A-A85F-4B9D-9B08-CC372795160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14998" y="2601772"/>
            <a:ext cx="3119845" cy="2966373"/>
          </a:xfrm>
          <a:prstGeom prst="rect">
            <a:avLst/>
          </a:prstGeom>
        </p:spPr>
      </p:pic>
    </p:spTree>
    <p:extLst>
      <p:ext uri="{BB962C8B-B14F-4D97-AF65-F5344CB8AC3E}">
        <p14:creationId xmlns:p14="http://schemas.microsoft.com/office/powerpoint/2010/main" val="93992079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2819"/>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a:extLst>
              <a:ext uri="{FF2B5EF4-FFF2-40B4-BE49-F238E27FC236}">
                <a16:creationId xmlns:a16="http://schemas.microsoft.com/office/drawing/2014/main" xmlns="" id="{655128EF-213F-4EB4-B72B-534F6DB99DD6}"/>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49320D9-8C48-4D90-A482-7145C174EE82}"/>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4" name="矩形 3">
            <a:extLst>
              <a:ext uri="{FF2B5EF4-FFF2-40B4-BE49-F238E27FC236}">
                <a16:creationId xmlns:a16="http://schemas.microsoft.com/office/drawing/2014/main" xmlns="" id="{4FC083E0-7AC7-4E11-A688-31DD4DC79BC4}"/>
              </a:ext>
            </a:extLst>
          </p:cNvPr>
          <p:cNvSpPr/>
          <p:nvPr/>
        </p:nvSpPr>
        <p:spPr>
          <a:xfrm>
            <a:off x="847290" y="1790700"/>
            <a:ext cx="56247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2421D152-2D92-4E1C-A617-97E2A25168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6" name="文本框 5">
            <a:extLst>
              <a:ext uri="{FF2B5EF4-FFF2-40B4-BE49-F238E27FC236}">
                <a16:creationId xmlns:a16="http://schemas.microsoft.com/office/drawing/2014/main" xmlns="" id="{D8B50608-7B40-4322-A8EA-96C828BECF9C}"/>
              </a:ext>
            </a:extLst>
          </p:cNvPr>
          <p:cNvSpPr txBox="1"/>
          <p:nvPr/>
        </p:nvSpPr>
        <p:spPr>
          <a:xfrm>
            <a:off x="1337539" y="1907828"/>
            <a:ext cx="4876486" cy="461665"/>
          </a:xfrm>
          <a:prstGeom prst="rect">
            <a:avLst/>
          </a:prstGeom>
          <a:noFill/>
        </p:spPr>
        <p:txBody>
          <a:bodyPr wrap="square" rtlCol="0">
            <a:spAutoFit/>
          </a:bodyPr>
          <a:lstStyle/>
          <a:p>
            <a:pPr algn="dist"/>
            <a:r>
              <a:rPr lang="zh-CN" altLang="en-US" sz="24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人感染了冠状病毒后会有哪些症状</a:t>
            </a:r>
            <a:r>
              <a:rPr lang="en-US" altLang="zh-CN" sz="24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a:t>
            </a:r>
          </a:p>
        </p:txBody>
      </p:sp>
      <p:sp>
        <p:nvSpPr>
          <p:cNvPr id="9" name="矩形 8">
            <a:extLst>
              <a:ext uri="{FF2B5EF4-FFF2-40B4-BE49-F238E27FC236}">
                <a16:creationId xmlns:a16="http://schemas.microsoft.com/office/drawing/2014/main" xmlns="" id="{C07AE169-ABF5-4C1D-8A1D-6998306E6D08}"/>
              </a:ext>
            </a:extLst>
          </p:cNvPr>
          <p:cNvSpPr/>
          <p:nvPr/>
        </p:nvSpPr>
        <p:spPr>
          <a:xfrm>
            <a:off x="911803" y="2901408"/>
            <a:ext cx="211640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88136996-0DB2-4041-A517-A9BB4C86F43F}"/>
              </a:ext>
            </a:extLst>
          </p:cNvPr>
          <p:cNvSpPr txBox="1"/>
          <p:nvPr/>
        </p:nvSpPr>
        <p:spPr>
          <a:xfrm>
            <a:off x="911803" y="2945234"/>
            <a:ext cx="1932524"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一般症状</a:t>
            </a:r>
          </a:p>
        </p:txBody>
      </p:sp>
      <p:sp>
        <p:nvSpPr>
          <p:cNvPr id="11" name="矩形 10">
            <a:extLst>
              <a:ext uri="{FF2B5EF4-FFF2-40B4-BE49-F238E27FC236}">
                <a16:creationId xmlns:a16="http://schemas.microsoft.com/office/drawing/2014/main" xmlns="" id="{4CC55234-11A7-4B8E-B2F4-B03C48B4FE95}"/>
              </a:ext>
            </a:extLst>
          </p:cNvPr>
          <p:cNvSpPr/>
          <p:nvPr/>
        </p:nvSpPr>
        <p:spPr>
          <a:xfrm>
            <a:off x="847291" y="3556106"/>
            <a:ext cx="5482258"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临床主要表现为发热、浑身酸痛、少部分有呼吸困难，肺部浸润影</a:t>
            </a:r>
          </a:p>
        </p:txBody>
      </p:sp>
      <p:sp>
        <p:nvSpPr>
          <p:cNvPr id="12" name="矩形 11">
            <a:extLst>
              <a:ext uri="{FF2B5EF4-FFF2-40B4-BE49-F238E27FC236}">
                <a16:creationId xmlns:a16="http://schemas.microsoft.com/office/drawing/2014/main" xmlns="" id="{292F46F7-D63B-47AC-A400-98B46C3EDF84}"/>
              </a:ext>
            </a:extLst>
          </p:cNvPr>
          <p:cNvSpPr/>
          <p:nvPr/>
        </p:nvSpPr>
        <p:spPr>
          <a:xfrm>
            <a:off x="911803" y="4553786"/>
            <a:ext cx="211640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A555AFD4-16C1-43F0-8ECC-0A6D98E97E7D}"/>
              </a:ext>
            </a:extLst>
          </p:cNvPr>
          <p:cNvSpPr txBox="1"/>
          <p:nvPr/>
        </p:nvSpPr>
        <p:spPr>
          <a:xfrm>
            <a:off x="911803" y="4597612"/>
            <a:ext cx="1932524"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较严重者</a:t>
            </a:r>
          </a:p>
        </p:txBody>
      </p:sp>
      <p:sp>
        <p:nvSpPr>
          <p:cNvPr id="14" name="矩形 13">
            <a:extLst>
              <a:ext uri="{FF2B5EF4-FFF2-40B4-BE49-F238E27FC236}">
                <a16:creationId xmlns:a16="http://schemas.microsoft.com/office/drawing/2014/main" xmlns="" id="{2BE2F1E2-26CC-459D-B93C-9F25D5B36EE5}"/>
              </a:ext>
            </a:extLst>
          </p:cNvPr>
          <p:cNvSpPr/>
          <p:nvPr/>
        </p:nvSpPr>
        <p:spPr>
          <a:xfrm>
            <a:off x="847291" y="5208484"/>
            <a:ext cx="5482258"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感染可导致肺炎、严重急性呼吸综合征、肾衰竭，甚至死亡。</a:t>
            </a:r>
          </a:p>
        </p:txBody>
      </p:sp>
      <p:pic>
        <p:nvPicPr>
          <p:cNvPr id="15" name="图片 14">
            <a:extLst>
              <a:ext uri="{FF2B5EF4-FFF2-40B4-BE49-F238E27FC236}">
                <a16:creationId xmlns:a16="http://schemas.microsoft.com/office/drawing/2014/main" xmlns="" id="{72AC338F-71B9-4C6E-8799-E193E781E0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4201" y="1595894"/>
            <a:ext cx="4000500" cy="4800600"/>
          </a:xfrm>
          <a:prstGeom prst="rect">
            <a:avLst/>
          </a:prstGeom>
        </p:spPr>
      </p:pic>
    </p:spTree>
    <p:extLst>
      <p:ext uri="{BB962C8B-B14F-4D97-AF65-F5344CB8AC3E}">
        <p14:creationId xmlns:p14="http://schemas.microsoft.com/office/powerpoint/2010/main" val="404518569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180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a:extLst>
              <a:ext uri="{FF2B5EF4-FFF2-40B4-BE49-F238E27FC236}">
                <a16:creationId xmlns:a16="http://schemas.microsoft.com/office/drawing/2014/main" xmlns="" id="{655128EF-213F-4EB4-B72B-534F6DB99DD6}"/>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49320D9-8C48-4D90-A482-7145C174EE82}"/>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4" name="矩形 3">
            <a:extLst>
              <a:ext uri="{FF2B5EF4-FFF2-40B4-BE49-F238E27FC236}">
                <a16:creationId xmlns:a16="http://schemas.microsoft.com/office/drawing/2014/main" xmlns="" id="{4FC083E0-7AC7-4E11-A688-31DD4DC79BC4}"/>
              </a:ext>
            </a:extLst>
          </p:cNvPr>
          <p:cNvSpPr/>
          <p:nvPr/>
        </p:nvSpPr>
        <p:spPr>
          <a:xfrm>
            <a:off x="847290" y="1790700"/>
            <a:ext cx="56247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2421D152-2D92-4E1C-A617-97E2A25168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6" name="文本框 5">
            <a:extLst>
              <a:ext uri="{FF2B5EF4-FFF2-40B4-BE49-F238E27FC236}">
                <a16:creationId xmlns:a16="http://schemas.microsoft.com/office/drawing/2014/main" xmlns="" id="{D8B50608-7B40-4322-A8EA-96C828BECF9C}"/>
              </a:ext>
            </a:extLst>
          </p:cNvPr>
          <p:cNvSpPr txBox="1"/>
          <p:nvPr/>
        </p:nvSpPr>
        <p:spPr>
          <a:xfrm>
            <a:off x="1337539" y="1907828"/>
            <a:ext cx="4876486" cy="461665"/>
          </a:xfrm>
          <a:prstGeom prst="rect">
            <a:avLst/>
          </a:prstGeom>
          <a:noFill/>
        </p:spPr>
        <p:txBody>
          <a:bodyPr wrap="square" rtlCol="0">
            <a:spAutoFit/>
          </a:bodyPr>
          <a:lstStyle/>
          <a:p>
            <a:pPr algn="dist"/>
            <a:r>
              <a:rPr lang="zh-CN" altLang="en-US" sz="24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冠状病毒能够在人际传播吗？</a:t>
            </a:r>
          </a:p>
        </p:txBody>
      </p:sp>
      <p:sp>
        <p:nvSpPr>
          <p:cNvPr id="9" name="矩形 8">
            <a:extLst>
              <a:ext uri="{FF2B5EF4-FFF2-40B4-BE49-F238E27FC236}">
                <a16:creationId xmlns:a16="http://schemas.microsoft.com/office/drawing/2014/main" xmlns="" id="{C07AE169-ABF5-4C1D-8A1D-6998306E6D08}"/>
              </a:ext>
            </a:extLst>
          </p:cNvPr>
          <p:cNvSpPr/>
          <p:nvPr/>
        </p:nvSpPr>
        <p:spPr>
          <a:xfrm>
            <a:off x="911803" y="2758893"/>
            <a:ext cx="211640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88136996-0DB2-4041-A517-A9BB4C86F43F}"/>
              </a:ext>
            </a:extLst>
          </p:cNvPr>
          <p:cNvSpPr txBox="1"/>
          <p:nvPr/>
        </p:nvSpPr>
        <p:spPr>
          <a:xfrm>
            <a:off x="911803" y="2802719"/>
            <a:ext cx="1932524"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会</a:t>
            </a:r>
          </a:p>
        </p:txBody>
      </p:sp>
      <p:sp>
        <p:nvSpPr>
          <p:cNvPr id="11" name="矩形 10">
            <a:extLst>
              <a:ext uri="{FF2B5EF4-FFF2-40B4-BE49-F238E27FC236}">
                <a16:creationId xmlns:a16="http://schemas.microsoft.com/office/drawing/2014/main" xmlns="" id="{4CC55234-11A7-4B8E-B2F4-B03C48B4FE95}"/>
              </a:ext>
            </a:extLst>
          </p:cNvPr>
          <p:cNvSpPr/>
          <p:nvPr/>
        </p:nvSpPr>
        <p:spPr>
          <a:xfrm>
            <a:off x="847291" y="3413591"/>
            <a:ext cx="5482258" cy="1295676"/>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 一些冠状病毒可以在人际传播，人们通常是</a:t>
            </a:r>
          </a:p>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在住家、工作场所或医疗机构等地与感染者密切</a:t>
            </a:r>
          </a:p>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接触后受到感染。</a:t>
            </a:r>
          </a:p>
        </p:txBody>
      </p:sp>
      <p:sp>
        <p:nvSpPr>
          <p:cNvPr id="12" name="矩形 11">
            <a:extLst>
              <a:ext uri="{FF2B5EF4-FFF2-40B4-BE49-F238E27FC236}">
                <a16:creationId xmlns:a16="http://schemas.microsoft.com/office/drawing/2014/main" xmlns="" id="{292F46F7-D63B-47AC-A400-98B46C3EDF84}"/>
              </a:ext>
            </a:extLst>
          </p:cNvPr>
          <p:cNvSpPr/>
          <p:nvPr/>
        </p:nvSpPr>
        <p:spPr>
          <a:xfrm>
            <a:off x="911803" y="4796919"/>
            <a:ext cx="4265840"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A555AFD4-16C1-43F0-8ECC-0A6D98E97E7D}"/>
              </a:ext>
            </a:extLst>
          </p:cNvPr>
          <p:cNvSpPr txBox="1"/>
          <p:nvPr/>
        </p:nvSpPr>
        <p:spPr>
          <a:xfrm>
            <a:off x="911803" y="4871522"/>
            <a:ext cx="4090391" cy="461665"/>
          </a:xfrm>
          <a:prstGeom prst="rect">
            <a:avLst/>
          </a:prstGeom>
          <a:noFill/>
        </p:spPr>
        <p:txBody>
          <a:bodyPr wrap="square" rtlCol="0">
            <a:spAutoFit/>
          </a:bodyPr>
          <a:lstStyle/>
          <a:p>
            <a:pPr algn="dist"/>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有针对新型冠状病毒的疫苗吗</a:t>
            </a:r>
            <a:r>
              <a:rPr lang="en-US" altLang="zh-CN"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a:t>
            </a:r>
          </a:p>
        </p:txBody>
      </p:sp>
      <p:sp>
        <p:nvSpPr>
          <p:cNvPr id="14" name="矩形 13">
            <a:extLst>
              <a:ext uri="{FF2B5EF4-FFF2-40B4-BE49-F238E27FC236}">
                <a16:creationId xmlns:a16="http://schemas.microsoft.com/office/drawing/2014/main" xmlns="" id="{2BE2F1E2-26CC-459D-B93C-9F25D5B36EE5}"/>
              </a:ext>
            </a:extLst>
          </p:cNvPr>
          <p:cNvSpPr/>
          <p:nvPr/>
        </p:nvSpPr>
        <p:spPr>
          <a:xfrm>
            <a:off x="847290" y="5451617"/>
            <a:ext cx="5482258"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 针对新疾病，并无现有可用疫苗。开发一新疫苗可能需要若干年。</a:t>
            </a:r>
          </a:p>
        </p:txBody>
      </p:sp>
      <p:sp>
        <p:nvSpPr>
          <p:cNvPr id="15" name="矩形 14">
            <a:extLst>
              <a:ext uri="{FF2B5EF4-FFF2-40B4-BE49-F238E27FC236}">
                <a16:creationId xmlns:a16="http://schemas.microsoft.com/office/drawing/2014/main" xmlns="" id="{56F5E113-9C09-45B6-966C-6C6B964F1EDB}"/>
              </a:ext>
            </a:extLst>
          </p:cNvPr>
          <p:cNvSpPr/>
          <p:nvPr/>
        </p:nvSpPr>
        <p:spPr>
          <a:xfrm>
            <a:off x="6710391" y="3064329"/>
            <a:ext cx="4569806" cy="2639312"/>
          </a:xfrm>
          <a:prstGeom prst="rect">
            <a:avLst/>
          </a:prstGeom>
          <a:noFill/>
          <a:ln>
            <a:solidFill>
              <a:srgbClr val="47A6F5"/>
            </a:solidFill>
          </a:ln>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相关专家认为，即便加速研发出新病毒疫苗，还需走漫长的临床试验和审批流程，可能难以立刻用于当下疫情防控。美国国家过敏症和传染病研究所正在研发的新型冠状病毒疫苗预计几个月后可开展第一阶段临床试验，可能一年以后才会有疫苗进入市场。因此，目前最有效的方法还是利用公共卫生手段防控疫情蔓延。</a:t>
            </a:r>
          </a:p>
        </p:txBody>
      </p:sp>
    </p:spTree>
    <p:extLst>
      <p:ext uri="{BB962C8B-B14F-4D97-AF65-F5344CB8AC3E}">
        <p14:creationId xmlns:p14="http://schemas.microsoft.com/office/powerpoint/2010/main" val="25335192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265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xtBox 16"/>
          <p:cNvSpPr txBox="1"/>
          <p:nvPr/>
        </p:nvSpPr>
        <p:spPr>
          <a:xfrm>
            <a:off x="5157631" y="2431521"/>
            <a:ext cx="6393659" cy="2492990"/>
          </a:xfrm>
          <a:prstGeom prst="rect">
            <a:avLst/>
          </a:prstGeom>
          <a:noFill/>
        </p:spPr>
        <p:txBody>
          <a:bodyPr wrap="square" rtlCol="0">
            <a:spAutoFit/>
          </a:bodyPr>
          <a:lstStyle/>
          <a:p>
            <a:pPr>
              <a:lnSpc>
                <a:spcPct val="150000"/>
              </a:lnSpc>
            </a:pP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     </a:t>
            </a:r>
            <a:r>
              <a:rPr lang="zh-CN" altLang="en-US" sz="2000" b="1" u="sng"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冠状病毒在系统分类上属冠状病毒科</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en-US" altLang="zh-CN" sz="1400" b="1" dirty="0" err="1">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Coronaviridae</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）冠状病毒属（</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Coronavirus</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）。冠状病毒属的病毒是具外套膜</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(envelope)</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的正链单股</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RNA</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病毒，直径约</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80-120nm</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，其遗传物质是所有</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RNA</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病毒中最大的，只感染人、鼠、猪、猫、犬、禽类脊椎动物。冠状病毒的一个变种是引起非典型肺炎的病原体，属于</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RNA</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病毒。</a:t>
            </a:r>
            <a:endPar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endParaRPr>
          </a:p>
          <a:p>
            <a:pPr>
              <a:lnSpc>
                <a:spcPct val="150000"/>
              </a:lnSpc>
            </a:pP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         2019</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年</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12</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月，武汉发现不明原因肺炎。</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2020</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年</a:t>
            </a:r>
            <a:r>
              <a:rPr lang="en-US" altLang="zh-CN"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1</a:t>
            </a:r>
            <a:r>
              <a:rPr lang="zh-CN" altLang="en-US" sz="14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月，专家组认为，武汉不明原因的病毒性肺炎病例的病原体初步判定为新型冠状病毒。</a:t>
            </a:r>
          </a:p>
        </p:txBody>
      </p:sp>
      <p:sp>
        <p:nvSpPr>
          <p:cNvPr id="6" name="文本框 5"/>
          <p:cNvSpPr txBox="1"/>
          <p:nvPr/>
        </p:nvSpPr>
        <p:spPr>
          <a:xfrm>
            <a:off x="4842758" y="1600524"/>
            <a:ext cx="6564153" cy="830997"/>
          </a:xfrm>
          <a:prstGeom prst="rect">
            <a:avLst/>
          </a:prstGeom>
          <a:noFill/>
        </p:spPr>
        <p:txBody>
          <a:bodyPr wrap="squar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万众一心 抗击疫情</a:t>
            </a:r>
          </a:p>
        </p:txBody>
      </p:sp>
      <p:sp>
        <p:nvSpPr>
          <p:cNvPr id="8" name="圆角矩形 7"/>
          <p:cNvSpPr/>
          <p:nvPr/>
        </p:nvSpPr>
        <p:spPr>
          <a:xfrm>
            <a:off x="1033121" y="1085635"/>
            <a:ext cx="2358447" cy="93038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358756" y="1053551"/>
            <a:ext cx="1776119" cy="923330"/>
          </a:xfrm>
          <a:prstGeom prst="rect">
            <a:avLst/>
          </a:prstGeom>
          <a:noFill/>
        </p:spPr>
        <p:txBody>
          <a:bodyPr wrap="square" rtlCol="0">
            <a:spAutoFit/>
          </a:bodyPr>
          <a:lstStyle/>
          <a:p>
            <a:pPr algn="dist"/>
            <a:r>
              <a:rPr lang="zh-CN" altLang="en-US" sz="5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前言</a:t>
            </a:r>
          </a:p>
        </p:txBody>
      </p:sp>
      <p:sp>
        <p:nvSpPr>
          <p:cNvPr id="10" name="TextBox 16"/>
          <p:cNvSpPr txBox="1"/>
          <p:nvPr/>
        </p:nvSpPr>
        <p:spPr>
          <a:xfrm>
            <a:off x="1143232" y="2016023"/>
            <a:ext cx="2340770" cy="400110"/>
          </a:xfrm>
          <a:prstGeom prst="rect">
            <a:avLst/>
          </a:prstGeom>
          <a:noFill/>
        </p:spPr>
        <p:txBody>
          <a:bodyPr wrap="none" rtlCol="0">
            <a:spAutoFit/>
          </a:bodyPr>
          <a:lstStyle/>
          <a:p>
            <a:pPr algn="ctr"/>
            <a:r>
              <a:rPr lang="en-US" altLang="zh-CN" sz="20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——PREFACE——</a:t>
            </a:r>
            <a:endParaRPr lang="zh-CN" altLang="en-US" sz="20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3123" y="2416133"/>
            <a:ext cx="3145530" cy="4441867"/>
          </a:xfrm>
          <a:prstGeom prst="rect">
            <a:avLst/>
          </a:prstGeom>
        </p:spPr>
      </p:pic>
    </p:spTree>
    <p:extLst>
      <p:ext uri="{BB962C8B-B14F-4D97-AF65-F5344CB8AC3E}">
        <p14:creationId xmlns:p14="http://schemas.microsoft.com/office/powerpoint/2010/main" val="299166743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550"/>
                            </p:stCondLst>
                            <p:childTnLst>
                              <p:par>
                                <p:cTn id="13" presetID="41" presetClass="entr" presetSubtype="0" fill="hold" grpId="0" nodeType="afterEffect">
                                  <p:stCondLst>
                                    <p:cond delay="0"/>
                                  </p:stCondLst>
                                  <p:iterate type="lt">
                                    <p:tmPct val="4857"/>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293"/>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anim calcmode="lin" valueType="num">
                                      <p:cBhvr>
                                        <p:cTn id="2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6"/>
                                        </p:tgtEl>
                                      </p:cBhvr>
                                    </p:animEffect>
                                  </p:childTnLst>
                                </p:cTn>
                              </p:par>
                            </p:childTnLst>
                          </p:cTn>
                        </p:par>
                        <p:par>
                          <p:cTn id="28" fill="hold">
                            <p:stCondLst>
                              <p:cond delay="2143"/>
                            </p:stCondLst>
                            <p:childTnLst>
                              <p:par>
                                <p:cTn id="29" presetID="41" presetClass="entr" presetSubtype="0" fill="hold" grpId="0" nodeType="afterEffect">
                                  <p:stCondLst>
                                    <p:cond delay="0"/>
                                  </p:stCondLst>
                                  <p:iterate type="lt">
                                    <p:tmPct val="2819"/>
                                  </p:iterate>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5"/>
                                        </p:tgtEl>
                                        <p:attrNameLst>
                                          <p:attrName>ppt_y</p:attrName>
                                        </p:attrNameLst>
                                      </p:cBhvr>
                                      <p:tavLst>
                                        <p:tav tm="0">
                                          <p:val>
                                            <p:strVal val="#ppt_y"/>
                                          </p:val>
                                        </p:tav>
                                        <p:tav tm="100000">
                                          <p:val>
                                            <p:strVal val="#ppt_y"/>
                                          </p:val>
                                        </p:tav>
                                      </p:tavLst>
                                    </p:anim>
                                    <p:anim calcmode="lin" valueType="num">
                                      <p:cBhvr>
                                        <p:cTn id="3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a:extLst>
              <a:ext uri="{FF2B5EF4-FFF2-40B4-BE49-F238E27FC236}">
                <a16:creationId xmlns:a16="http://schemas.microsoft.com/office/drawing/2014/main" xmlns="" id="{655128EF-213F-4EB4-B72B-534F6DB99DD6}"/>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49320D9-8C48-4D90-A482-7145C174EE82}"/>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4" name="矩形 3">
            <a:extLst>
              <a:ext uri="{FF2B5EF4-FFF2-40B4-BE49-F238E27FC236}">
                <a16:creationId xmlns:a16="http://schemas.microsoft.com/office/drawing/2014/main" xmlns="" id="{4FC083E0-7AC7-4E11-A688-31DD4DC79BC4}"/>
              </a:ext>
            </a:extLst>
          </p:cNvPr>
          <p:cNvSpPr/>
          <p:nvPr/>
        </p:nvSpPr>
        <p:spPr>
          <a:xfrm>
            <a:off x="5039280" y="1814450"/>
            <a:ext cx="56247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2421D152-2D92-4E1C-A617-97E2A25168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87131" y="1264721"/>
            <a:ext cx="942398" cy="1330779"/>
          </a:xfrm>
          <a:prstGeom prst="rect">
            <a:avLst/>
          </a:prstGeom>
        </p:spPr>
      </p:pic>
      <p:sp>
        <p:nvSpPr>
          <p:cNvPr id="6" name="文本框 5">
            <a:extLst>
              <a:ext uri="{FF2B5EF4-FFF2-40B4-BE49-F238E27FC236}">
                <a16:creationId xmlns:a16="http://schemas.microsoft.com/office/drawing/2014/main" xmlns="" id="{D8B50608-7B40-4322-A8EA-96C828BECF9C}"/>
              </a:ext>
            </a:extLst>
          </p:cNvPr>
          <p:cNvSpPr txBox="1"/>
          <p:nvPr/>
        </p:nvSpPr>
        <p:spPr>
          <a:xfrm>
            <a:off x="5529529" y="1931578"/>
            <a:ext cx="4876486" cy="461665"/>
          </a:xfrm>
          <a:prstGeom prst="rect">
            <a:avLst/>
          </a:prstGeom>
          <a:noFill/>
        </p:spPr>
        <p:txBody>
          <a:bodyPr wrap="square" rtlCol="0">
            <a:spAutoFit/>
          </a:bodyPr>
          <a:lstStyle/>
          <a:p>
            <a:pPr algn="dist"/>
            <a:r>
              <a:rPr lang="zh-CN" altLang="en-US" sz="24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冠状病毒能够在人际传播吗？</a:t>
            </a:r>
          </a:p>
        </p:txBody>
      </p:sp>
      <p:sp>
        <p:nvSpPr>
          <p:cNvPr id="9" name="矩形 8">
            <a:extLst>
              <a:ext uri="{FF2B5EF4-FFF2-40B4-BE49-F238E27FC236}">
                <a16:creationId xmlns:a16="http://schemas.microsoft.com/office/drawing/2014/main" xmlns="" id="{C07AE169-ABF5-4C1D-8A1D-6998306E6D08}"/>
              </a:ext>
            </a:extLst>
          </p:cNvPr>
          <p:cNvSpPr/>
          <p:nvPr/>
        </p:nvSpPr>
        <p:spPr>
          <a:xfrm>
            <a:off x="5103793" y="2782643"/>
            <a:ext cx="4090391"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88136996-0DB2-4041-A517-A9BB4C86F43F}"/>
              </a:ext>
            </a:extLst>
          </p:cNvPr>
          <p:cNvSpPr txBox="1"/>
          <p:nvPr/>
        </p:nvSpPr>
        <p:spPr>
          <a:xfrm>
            <a:off x="5103793" y="2866111"/>
            <a:ext cx="3895208" cy="400110"/>
          </a:xfrm>
          <a:prstGeom prst="rect">
            <a:avLst/>
          </a:prstGeom>
          <a:noFill/>
        </p:spPr>
        <p:txBody>
          <a:bodyPr wrap="square" rtlCol="0">
            <a:spAutoFit/>
          </a:bodyPr>
          <a:lstStyle/>
          <a:p>
            <a:pPr algn="dist"/>
            <a:r>
              <a:rPr lang="zh-CN" altLang="en-US" sz="20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冠状病毒可能的传播途径有哪些？</a:t>
            </a:r>
          </a:p>
        </p:txBody>
      </p:sp>
      <p:sp>
        <p:nvSpPr>
          <p:cNvPr id="16" name="Oval 10">
            <a:extLst>
              <a:ext uri="{FF2B5EF4-FFF2-40B4-BE49-F238E27FC236}">
                <a16:creationId xmlns:a16="http://schemas.microsoft.com/office/drawing/2014/main" xmlns="" id="{52B08720-C31F-46D8-B23D-821EA2A69BEC}"/>
              </a:ext>
            </a:extLst>
          </p:cNvPr>
          <p:cNvSpPr>
            <a:spLocks noChangeArrowheads="1"/>
          </p:cNvSpPr>
          <p:nvPr/>
        </p:nvSpPr>
        <p:spPr bwMode="auto">
          <a:xfrm>
            <a:off x="4998319" y="374548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7" name="矩形 16">
            <a:extLst>
              <a:ext uri="{FF2B5EF4-FFF2-40B4-BE49-F238E27FC236}">
                <a16:creationId xmlns:a16="http://schemas.microsoft.com/office/drawing/2014/main" xmlns="" id="{76364494-395B-4D3B-9288-502A771D6885}"/>
              </a:ext>
            </a:extLst>
          </p:cNvPr>
          <p:cNvSpPr/>
          <p:nvPr/>
        </p:nvSpPr>
        <p:spPr>
          <a:xfrm>
            <a:off x="5529529" y="3725358"/>
            <a:ext cx="3664656"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通过咳嗽或打喷嚏在空气传播；</a:t>
            </a:r>
          </a:p>
        </p:txBody>
      </p:sp>
      <p:sp>
        <p:nvSpPr>
          <p:cNvPr id="18" name="Oval 10">
            <a:extLst>
              <a:ext uri="{FF2B5EF4-FFF2-40B4-BE49-F238E27FC236}">
                <a16:creationId xmlns:a16="http://schemas.microsoft.com/office/drawing/2014/main" xmlns="" id="{CBFD1A98-F40F-424B-AC5A-9399092E1C6F}"/>
              </a:ext>
            </a:extLst>
          </p:cNvPr>
          <p:cNvSpPr>
            <a:spLocks noChangeArrowheads="1"/>
          </p:cNvSpPr>
          <p:nvPr/>
        </p:nvSpPr>
        <p:spPr bwMode="auto">
          <a:xfrm>
            <a:off x="4998319" y="4359303"/>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9" name="矩形 18">
            <a:extLst>
              <a:ext uri="{FF2B5EF4-FFF2-40B4-BE49-F238E27FC236}">
                <a16:creationId xmlns:a16="http://schemas.microsoft.com/office/drawing/2014/main" xmlns="" id="{088FED27-FB6B-4953-9D13-F809B9862A0F}"/>
              </a:ext>
            </a:extLst>
          </p:cNvPr>
          <p:cNvSpPr/>
          <p:nvPr/>
        </p:nvSpPr>
        <p:spPr>
          <a:xfrm>
            <a:off x="5529529" y="4352380"/>
            <a:ext cx="3664655"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与病人的密切接触；</a:t>
            </a:r>
          </a:p>
        </p:txBody>
      </p:sp>
      <p:sp>
        <p:nvSpPr>
          <p:cNvPr id="20" name="Oval 10">
            <a:extLst>
              <a:ext uri="{FF2B5EF4-FFF2-40B4-BE49-F238E27FC236}">
                <a16:creationId xmlns:a16="http://schemas.microsoft.com/office/drawing/2014/main" xmlns="" id="{37656F75-113E-4AC3-BDF7-2A2C70A6EE03}"/>
              </a:ext>
            </a:extLst>
          </p:cNvPr>
          <p:cNvSpPr>
            <a:spLocks noChangeArrowheads="1"/>
          </p:cNvSpPr>
          <p:nvPr/>
        </p:nvSpPr>
        <p:spPr bwMode="auto">
          <a:xfrm>
            <a:off x="4998319" y="519622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1" name="矩形 20">
            <a:extLst>
              <a:ext uri="{FF2B5EF4-FFF2-40B4-BE49-F238E27FC236}">
                <a16:creationId xmlns:a16="http://schemas.microsoft.com/office/drawing/2014/main" xmlns="" id="{CC5F9198-5A89-4A2C-99A6-91F957F2AF03}"/>
              </a:ext>
            </a:extLst>
          </p:cNvPr>
          <p:cNvSpPr/>
          <p:nvPr/>
        </p:nvSpPr>
        <p:spPr>
          <a:xfrm>
            <a:off x="5533316" y="4977867"/>
            <a:ext cx="3313801"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触摸被污染的物体表面，然后用脏手触碰嘴巴、鼻子或眼睛。</a:t>
            </a:r>
          </a:p>
        </p:txBody>
      </p:sp>
      <p:pic>
        <p:nvPicPr>
          <p:cNvPr id="8" name="图片 7">
            <a:extLst>
              <a:ext uri="{FF2B5EF4-FFF2-40B4-BE49-F238E27FC236}">
                <a16:creationId xmlns:a16="http://schemas.microsoft.com/office/drawing/2014/main" xmlns="" id="{BB7A53EC-9983-4E97-B240-FECC8EDC47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3029" y="2821493"/>
            <a:ext cx="4156124" cy="2595499"/>
          </a:xfrm>
          <a:prstGeom prst="rect">
            <a:avLst/>
          </a:prstGeom>
        </p:spPr>
      </p:pic>
    </p:spTree>
    <p:extLst>
      <p:ext uri="{BB962C8B-B14F-4D97-AF65-F5344CB8AC3E}">
        <p14:creationId xmlns:p14="http://schemas.microsoft.com/office/powerpoint/2010/main" val="37539530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1200"/>
                            </p:stCondLst>
                            <p:childTnLst>
                              <p:par>
                                <p:cTn id="13" presetID="1"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6"/>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18"/>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18"/>
                                        </p:tgtEl>
                                        <p:attrNameLst>
                                          <p:attrName>ppt_x</p:attrName>
                                          <p:attrName>ppt_y</p:attrName>
                                        </p:attrNameLst>
                                      </p:cBhvr>
                                      <p:rCtr x="-13880" y="5185"/>
                                    </p:animMotion>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par>
                                <p:cTn id="28" presetID="1" presetClass="entr" presetSubtype="0" fill="hold" grpId="0" nodeType="withEffect">
                                  <p:stCondLst>
                                    <p:cond delay="100"/>
                                  </p:stCondLst>
                                  <p:childTnLst>
                                    <p:set>
                                      <p:cBhvr>
                                        <p:cTn id="29" dur="1" fill="hold">
                                          <p:stCondLst>
                                            <p:cond delay="0"/>
                                          </p:stCondLst>
                                        </p:cTn>
                                        <p:tgtEl>
                                          <p:spTgt spid="20"/>
                                        </p:tgtEl>
                                        <p:attrNameLst>
                                          <p:attrName>style.visibility</p:attrName>
                                        </p:attrNameLst>
                                      </p:cBhvr>
                                      <p:to>
                                        <p:strVal val="visible"/>
                                      </p:to>
                                    </p:set>
                                  </p:childTnLst>
                                </p:cTn>
                              </p:par>
                              <p:par>
                                <p:cTn id="30" presetID="35" presetClass="path" presetSubtype="0" accel="50000" decel="50000" fill="hold" grpId="1" nodeType="withEffect">
                                  <p:stCondLst>
                                    <p:cond delay="100"/>
                                  </p:stCondLst>
                                  <p:childTnLst>
                                    <p:animMotion origin="layout" path="M -8.33333E-7 -0.00556 L -0.27773 0.09838 " pathEditMode="relative" rAng="0" ptsTypes="AA">
                                      <p:cBhvr>
                                        <p:cTn id="31" dur="500" spd="-100000" fill="hold"/>
                                        <p:tgtEl>
                                          <p:spTgt spid="20"/>
                                        </p:tgtEl>
                                        <p:attrNameLst>
                                          <p:attrName>ppt_x</p:attrName>
                                          <p:attrName>ppt_y</p:attrName>
                                        </p:attrNameLst>
                                      </p:cBhvr>
                                      <p:rCtr x="-13880" y="5185"/>
                                    </p:animMotion>
                                  </p:childTnLst>
                                </p:cTn>
                              </p:par>
                              <p:par>
                                <p:cTn id="32" presetID="2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16" grpId="1" animBg="1"/>
      <p:bldP spid="17" grpId="0"/>
      <p:bldP spid="18" grpId="0" animBg="1"/>
      <p:bldP spid="18" grpId="1" animBg="1"/>
      <p:bldP spid="19" grpId="0"/>
      <p:bldP spid="20" grpId="0" animBg="1"/>
      <p:bldP spid="20" grpId="1" animBg="1"/>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7">
            <a:extLst>
              <a:ext uri="{FF2B5EF4-FFF2-40B4-BE49-F238E27FC236}">
                <a16:creationId xmlns:a16="http://schemas.microsoft.com/office/drawing/2014/main" xmlns="" id="{655128EF-213F-4EB4-B72B-534F6DB99DD6}"/>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349320D9-8C48-4D90-A482-7145C174EE82}"/>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4" name="矩形 3">
            <a:extLst>
              <a:ext uri="{FF2B5EF4-FFF2-40B4-BE49-F238E27FC236}">
                <a16:creationId xmlns:a16="http://schemas.microsoft.com/office/drawing/2014/main" xmlns="" id="{4FC083E0-7AC7-4E11-A688-31DD4DC79BC4}"/>
              </a:ext>
            </a:extLst>
          </p:cNvPr>
          <p:cNvSpPr/>
          <p:nvPr/>
        </p:nvSpPr>
        <p:spPr>
          <a:xfrm>
            <a:off x="847290" y="1790700"/>
            <a:ext cx="56247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2421D152-2D92-4E1C-A617-97E2A25168E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6" name="文本框 5">
            <a:extLst>
              <a:ext uri="{FF2B5EF4-FFF2-40B4-BE49-F238E27FC236}">
                <a16:creationId xmlns:a16="http://schemas.microsoft.com/office/drawing/2014/main" xmlns="" id="{D8B50608-7B40-4322-A8EA-96C828BECF9C}"/>
              </a:ext>
            </a:extLst>
          </p:cNvPr>
          <p:cNvSpPr txBox="1"/>
          <p:nvPr/>
        </p:nvSpPr>
        <p:spPr>
          <a:xfrm>
            <a:off x="1337539" y="1907828"/>
            <a:ext cx="4876486" cy="461665"/>
          </a:xfrm>
          <a:prstGeom prst="rect">
            <a:avLst/>
          </a:prstGeom>
          <a:noFill/>
        </p:spPr>
        <p:txBody>
          <a:bodyPr wrap="square" rtlCol="0">
            <a:spAutoFit/>
          </a:bodyPr>
          <a:lstStyle/>
          <a:p>
            <a:pPr algn="dist"/>
            <a:r>
              <a:rPr lang="zh-CN" altLang="en-US" sz="24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冠状病毒能够在人际传播吗？</a:t>
            </a:r>
          </a:p>
        </p:txBody>
      </p:sp>
      <p:sp>
        <p:nvSpPr>
          <p:cNvPr id="9" name="矩形 8">
            <a:extLst>
              <a:ext uri="{FF2B5EF4-FFF2-40B4-BE49-F238E27FC236}">
                <a16:creationId xmlns:a16="http://schemas.microsoft.com/office/drawing/2014/main" xmlns="" id="{C07AE169-ABF5-4C1D-8A1D-6998306E6D08}"/>
              </a:ext>
            </a:extLst>
          </p:cNvPr>
          <p:cNvSpPr/>
          <p:nvPr/>
        </p:nvSpPr>
        <p:spPr>
          <a:xfrm>
            <a:off x="911803" y="2774798"/>
            <a:ext cx="4265840"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xmlns="" id="{88136996-0DB2-4041-A517-A9BB4C86F43F}"/>
              </a:ext>
            </a:extLst>
          </p:cNvPr>
          <p:cNvSpPr txBox="1"/>
          <p:nvPr/>
        </p:nvSpPr>
        <p:spPr>
          <a:xfrm>
            <a:off x="911803" y="2818624"/>
            <a:ext cx="3895208"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新型冠状病毒＝</a:t>
            </a:r>
            <a:r>
              <a:rPr lang="en-US" altLang="zh-CN"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SARS</a:t>
            </a:r>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吗？</a:t>
            </a:r>
          </a:p>
        </p:txBody>
      </p:sp>
      <p:sp>
        <p:nvSpPr>
          <p:cNvPr id="15" name="矩形 14">
            <a:extLst>
              <a:ext uri="{FF2B5EF4-FFF2-40B4-BE49-F238E27FC236}">
                <a16:creationId xmlns:a16="http://schemas.microsoft.com/office/drawing/2014/main" xmlns="" id="{56F5E113-9C09-45B6-966C-6C6B964F1EDB}"/>
              </a:ext>
            </a:extLst>
          </p:cNvPr>
          <p:cNvSpPr/>
          <p:nvPr/>
        </p:nvSpPr>
        <p:spPr>
          <a:xfrm>
            <a:off x="1001281" y="4452742"/>
            <a:ext cx="4569806" cy="1900649"/>
          </a:xfrm>
          <a:prstGeom prst="rect">
            <a:avLst/>
          </a:prstGeom>
          <a:noFill/>
          <a:ln>
            <a:solidFill>
              <a:srgbClr val="47A6F5"/>
            </a:solidFill>
          </a:ln>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艾蒂安</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邦邦指出，很多人认为新型冠状病毒是与</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SARS</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和</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MERS</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属于同一家族，还有观点称新型冠状病毒是</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SARS </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的进化体。我想说的是，尽管这些病毒可能都来源于动物，存在某种程度的关联，但是并不相似，外界在进行比较时应该更加谨慎。</a:t>
            </a:r>
          </a:p>
        </p:txBody>
      </p:sp>
      <p:sp>
        <p:nvSpPr>
          <p:cNvPr id="16" name="Oval 10">
            <a:extLst>
              <a:ext uri="{FF2B5EF4-FFF2-40B4-BE49-F238E27FC236}">
                <a16:creationId xmlns:a16="http://schemas.microsoft.com/office/drawing/2014/main" xmlns="" id="{4BCBFF80-32C7-40C1-A238-9A72CDBDD04C}"/>
              </a:ext>
            </a:extLst>
          </p:cNvPr>
          <p:cNvSpPr>
            <a:spLocks noChangeArrowheads="1"/>
          </p:cNvSpPr>
          <p:nvPr/>
        </p:nvSpPr>
        <p:spPr bwMode="auto">
          <a:xfrm>
            <a:off x="847290" y="3751984"/>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7" name="矩形 16">
            <a:extLst>
              <a:ext uri="{FF2B5EF4-FFF2-40B4-BE49-F238E27FC236}">
                <a16:creationId xmlns:a16="http://schemas.microsoft.com/office/drawing/2014/main" xmlns="" id="{7BE25D17-EE3C-4277-9084-76DC9670AE0E}"/>
              </a:ext>
            </a:extLst>
          </p:cNvPr>
          <p:cNvSpPr/>
          <p:nvPr/>
        </p:nvSpPr>
        <p:spPr>
          <a:xfrm>
            <a:off x="1427017" y="3516157"/>
            <a:ext cx="3664656"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世卫专家：新型冠状病毒与</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SARS</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和</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MERS</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并不相似</a:t>
            </a:r>
          </a:p>
        </p:txBody>
      </p:sp>
      <p:sp>
        <p:nvSpPr>
          <p:cNvPr id="18" name="Oval 10">
            <a:extLst>
              <a:ext uri="{FF2B5EF4-FFF2-40B4-BE49-F238E27FC236}">
                <a16:creationId xmlns:a16="http://schemas.microsoft.com/office/drawing/2014/main" xmlns="" id="{63FBCD87-7E54-4151-8DB6-1FE221CF1420}"/>
              </a:ext>
            </a:extLst>
          </p:cNvPr>
          <p:cNvSpPr>
            <a:spLocks noChangeArrowheads="1"/>
          </p:cNvSpPr>
          <p:nvPr/>
        </p:nvSpPr>
        <p:spPr bwMode="auto">
          <a:xfrm>
            <a:off x="6774904" y="2991533"/>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9" name="矩形 18">
            <a:extLst>
              <a:ext uri="{FF2B5EF4-FFF2-40B4-BE49-F238E27FC236}">
                <a16:creationId xmlns:a16="http://schemas.microsoft.com/office/drawing/2014/main" xmlns="" id="{3980B3E0-DF82-4788-BA2C-A4C409891464}"/>
              </a:ext>
            </a:extLst>
          </p:cNvPr>
          <p:cNvSpPr/>
          <p:nvPr/>
        </p:nvSpPr>
        <p:spPr>
          <a:xfrm>
            <a:off x="7444110" y="2774798"/>
            <a:ext cx="3664655"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新型冠状病毒之后的主要传播途径似乎是人传人</a:t>
            </a:r>
          </a:p>
        </p:txBody>
      </p:sp>
      <p:sp>
        <p:nvSpPr>
          <p:cNvPr id="20" name="矩形 19">
            <a:extLst>
              <a:ext uri="{FF2B5EF4-FFF2-40B4-BE49-F238E27FC236}">
                <a16:creationId xmlns:a16="http://schemas.microsoft.com/office/drawing/2014/main" xmlns="" id="{BA9F6416-286C-4620-892E-05FAAFD3A690}"/>
              </a:ext>
            </a:extLst>
          </p:cNvPr>
          <p:cNvSpPr/>
          <p:nvPr/>
        </p:nvSpPr>
        <p:spPr>
          <a:xfrm>
            <a:off x="6774904" y="3714079"/>
            <a:ext cx="4569806" cy="2639312"/>
          </a:xfrm>
          <a:prstGeom prst="rect">
            <a:avLst/>
          </a:prstGeom>
          <a:noFill/>
          <a:ln>
            <a:solidFill>
              <a:srgbClr val="47A6F5"/>
            </a:solidFill>
          </a:ln>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艾蒂安</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邦邦说，根据世界动物卫生组织</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(OIE)</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的研究， 按照目前情况来看，虽然人们怀疑新型冠状病毒来源于动物，但是之后的主要传播途径似乎是人传人。当下对新型冠状病毒来源于何种动物的调查至关重要。艾蒂安表示，很多新发传染病都和动物有关，应该尽量避免接触市场上的蝙蝠、啮齿类、鸟类等野生动物。</a:t>
            </a:r>
          </a:p>
        </p:txBody>
      </p:sp>
    </p:spTree>
    <p:extLst>
      <p:ext uri="{BB962C8B-B14F-4D97-AF65-F5344CB8AC3E}">
        <p14:creationId xmlns:p14="http://schemas.microsoft.com/office/powerpoint/2010/main" val="45018995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11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600"/>
                            </p:stCondLst>
                            <p:childTnLst>
                              <p:par>
                                <p:cTn id="17" presetID="1"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35" presetClass="path" presetSubtype="0" accel="50000" decel="50000" fill="hold" grpId="1" nodeType="withEffect">
                                  <p:stCondLst>
                                    <p:cond delay="0"/>
                                  </p:stCondLst>
                                  <p:childTnLst>
                                    <p:animMotion origin="layout" path="M -8.33333E-7 -3.7037E-6 L -0.27773 0.23311 " pathEditMode="relative" rAng="0" ptsTypes="AA">
                                      <p:cBhvr>
                                        <p:cTn id="20" dur="500" spd="-100000" fill="hold"/>
                                        <p:tgtEl>
                                          <p:spTgt spid="16"/>
                                        </p:tgtEl>
                                        <p:attrNameLst>
                                          <p:attrName>ppt_x</p:attrName>
                                          <p:attrName>ppt_y</p:attrName>
                                        </p:attrNameLst>
                                      </p:cBhvr>
                                      <p:rCtr x="-13880" y="11644"/>
                                    </p:animMotion>
                                  </p:childTnLst>
                                </p:cTn>
                              </p:par>
                              <p:par>
                                <p:cTn id="21" presetID="1" presetClass="entr" presetSubtype="0" fill="hold" grpId="0" nodeType="withEffect">
                                  <p:stCondLst>
                                    <p:cond delay="100"/>
                                  </p:stCondLst>
                                  <p:childTnLst>
                                    <p:set>
                                      <p:cBhvr>
                                        <p:cTn id="22" dur="1" fill="hold">
                                          <p:stCondLst>
                                            <p:cond delay="0"/>
                                          </p:stCondLst>
                                        </p:cTn>
                                        <p:tgtEl>
                                          <p:spTgt spid="18"/>
                                        </p:tgtEl>
                                        <p:attrNameLst>
                                          <p:attrName>style.visibility</p:attrName>
                                        </p:attrNameLst>
                                      </p:cBhvr>
                                      <p:to>
                                        <p:strVal val="visible"/>
                                      </p:to>
                                    </p:set>
                                  </p:childTnLst>
                                </p:cTn>
                              </p:par>
                              <p:par>
                                <p:cTn id="23" presetID="35" presetClass="path" presetSubtype="0" accel="50000" decel="50000" fill="hold" grpId="1" nodeType="withEffect">
                                  <p:stCondLst>
                                    <p:cond delay="100"/>
                                  </p:stCondLst>
                                  <p:childTnLst>
                                    <p:animMotion origin="layout" path="M -8.33333E-7 -0.00556 L -0.27773 0.09838 " pathEditMode="relative" rAng="0" ptsTypes="AA">
                                      <p:cBhvr>
                                        <p:cTn id="24" dur="500" spd="-100000" fill="hold"/>
                                        <p:tgtEl>
                                          <p:spTgt spid="18"/>
                                        </p:tgtEl>
                                        <p:attrNameLst>
                                          <p:attrName>ppt_x</p:attrName>
                                          <p:attrName>ppt_y</p:attrName>
                                        </p:attrNameLst>
                                      </p:cBhvr>
                                      <p:rCtr x="-13880" y="5185"/>
                                    </p:animMotion>
                                  </p:childTnLst>
                                </p:cTn>
                              </p:par>
                            </p:childTnLst>
                          </p:cTn>
                        </p:par>
                        <p:par>
                          <p:cTn id="25" fill="hold">
                            <p:stCondLst>
                              <p:cond delay="22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270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16" grpId="0" animBg="1"/>
      <p:bldP spid="16" grpId="1" animBg="1"/>
      <p:bldP spid="17" grpId="0"/>
      <p:bldP spid="18" grpId="0" animBg="1"/>
      <p:bldP spid="18" grpId="1" animBg="1"/>
      <p:bldP spid="19" grpId="0"/>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004156" y="2740211"/>
            <a:ext cx="10183687" cy="1107996"/>
          </a:xfrm>
          <a:prstGeom prst="rect">
            <a:avLst/>
          </a:prstGeom>
          <a:noFill/>
        </p:spPr>
        <p:txBody>
          <a:bodyPr wrap="square" rtlCol="0">
            <a:spAutoFit/>
          </a:bodyPr>
          <a:lstStyle/>
          <a:p>
            <a:pPr algn="ctr"/>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11" name="圆角矩形 10"/>
          <p:cNvSpPr/>
          <p:nvPr/>
        </p:nvSpPr>
        <p:spPr>
          <a:xfrm>
            <a:off x="3961407" y="1891305"/>
            <a:ext cx="4142278" cy="787779"/>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288198" y="1917673"/>
            <a:ext cx="3542580"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第三部分</a:t>
            </a:r>
          </a:p>
        </p:txBody>
      </p:sp>
      <p:sp>
        <p:nvSpPr>
          <p:cNvPr id="17" name="圆角矩形 16"/>
          <p:cNvSpPr/>
          <p:nvPr/>
        </p:nvSpPr>
        <p:spPr>
          <a:xfrm>
            <a:off x="9163198" y="459764"/>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195282" y="479772"/>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65813" y="605985"/>
            <a:ext cx="1187349" cy="1187349"/>
          </a:xfrm>
          <a:prstGeom prst="rect">
            <a:avLst/>
          </a:prstGeom>
        </p:spPr>
      </p:pic>
    </p:spTree>
    <p:extLst>
      <p:ext uri="{BB962C8B-B14F-4D97-AF65-F5344CB8AC3E}">
        <p14:creationId xmlns:p14="http://schemas.microsoft.com/office/powerpoint/2010/main" val="3922190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6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47290" y="1790700"/>
            <a:ext cx="663936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337539" y="1872675"/>
            <a:ext cx="5891022"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如何更好地保护自己和家人</a:t>
            </a:r>
            <a:r>
              <a:rPr lang="en-US" altLang="zh-CN"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9" name="矩形 8">
            <a:extLst>
              <a:ext uri="{FF2B5EF4-FFF2-40B4-BE49-F238E27FC236}">
                <a16:creationId xmlns:a16="http://schemas.microsoft.com/office/drawing/2014/main" xmlns="" id="{8D4768EE-DB9B-44D7-BF03-92DC8D6CEF06}"/>
              </a:ext>
            </a:extLst>
          </p:cNvPr>
          <p:cNvSpPr/>
          <p:nvPr/>
        </p:nvSpPr>
        <p:spPr>
          <a:xfrm>
            <a:off x="1337539" y="2736838"/>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F5A3F7E5-772B-458B-A738-8531A92269F6}"/>
              </a:ext>
            </a:extLst>
          </p:cNvPr>
          <p:cNvSpPr/>
          <p:nvPr/>
        </p:nvSpPr>
        <p:spPr>
          <a:xfrm>
            <a:off x="1468167" y="2736838"/>
            <a:ext cx="1734316"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方法一</a:t>
            </a:r>
          </a:p>
        </p:txBody>
      </p:sp>
      <p:sp>
        <p:nvSpPr>
          <p:cNvPr id="11" name="文本框 10">
            <a:extLst>
              <a:ext uri="{FF2B5EF4-FFF2-40B4-BE49-F238E27FC236}">
                <a16:creationId xmlns:a16="http://schemas.microsoft.com/office/drawing/2014/main" xmlns="" id="{93D7912B-9E2B-4C13-AD4B-B4607878212C}"/>
              </a:ext>
            </a:extLst>
          </p:cNvPr>
          <p:cNvSpPr txBox="1"/>
          <p:nvPr/>
        </p:nvSpPr>
        <p:spPr>
          <a:xfrm>
            <a:off x="3294084" y="2802719"/>
            <a:ext cx="1945929"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远离传染源</a:t>
            </a:r>
          </a:p>
        </p:txBody>
      </p:sp>
      <p:sp>
        <p:nvSpPr>
          <p:cNvPr id="13" name="TextBox 16">
            <a:extLst>
              <a:ext uri="{FF2B5EF4-FFF2-40B4-BE49-F238E27FC236}">
                <a16:creationId xmlns:a16="http://schemas.microsoft.com/office/drawing/2014/main" xmlns="" id="{22F846E6-3882-485C-B05E-3220B3DA96B4}"/>
              </a:ext>
            </a:extLst>
          </p:cNvPr>
          <p:cNvSpPr txBox="1"/>
          <p:nvPr/>
        </p:nvSpPr>
        <p:spPr>
          <a:xfrm>
            <a:off x="5463647" y="2571750"/>
            <a:ext cx="5987735" cy="1160895"/>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 对于新型冠状病毒的传染来源尚未找到，国家及市卫健委根据常规掌握的信息已经积极投入备战，做好各方面的隔离、监测及筛查。我们自身要做的就是尽可能远离传染源</a:t>
            </a:r>
            <a:r>
              <a:rPr lang="zh-CN" altLang="en-US" sz="1600" dirty="0">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比如：</a:t>
            </a:r>
          </a:p>
        </p:txBody>
      </p:sp>
      <p:pic>
        <p:nvPicPr>
          <p:cNvPr id="16" name="图片 15">
            <a:extLst>
              <a:ext uri="{FF2B5EF4-FFF2-40B4-BE49-F238E27FC236}">
                <a16:creationId xmlns:a16="http://schemas.microsoft.com/office/drawing/2014/main" xmlns="" id="{F35F7261-559B-4397-A587-801DC0BD3B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7372" y="4099309"/>
            <a:ext cx="491453" cy="491453"/>
          </a:xfrm>
          <a:prstGeom prst="rect">
            <a:avLst/>
          </a:prstGeom>
        </p:spPr>
      </p:pic>
      <p:pic>
        <p:nvPicPr>
          <p:cNvPr id="17" name="图片 16">
            <a:extLst>
              <a:ext uri="{FF2B5EF4-FFF2-40B4-BE49-F238E27FC236}">
                <a16:creationId xmlns:a16="http://schemas.microsoft.com/office/drawing/2014/main" xmlns="" id="{BE7574B4-DCE3-4553-ADA5-C6AF64F10A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7372" y="4861309"/>
            <a:ext cx="491453" cy="491453"/>
          </a:xfrm>
          <a:prstGeom prst="rect">
            <a:avLst/>
          </a:prstGeom>
        </p:spPr>
      </p:pic>
      <p:pic>
        <p:nvPicPr>
          <p:cNvPr id="18" name="图片 17">
            <a:extLst>
              <a:ext uri="{FF2B5EF4-FFF2-40B4-BE49-F238E27FC236}">
                <a16:creationId xmlns:a16="http://schemas.microsoft.com/office/drawing/2014/main" xmlns="" id="{A99C1191-ED7B-422F-87DD-E0E4BB3A38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87372" y="5623309"/>
            <a:ext cx="491453" cy="491453"/>
          </a:xfrm>
          <a:prstGeom prst="rect">
            <a:avLst/>
          </a:prstGeom>
        </p:spPr>
      </p:pic>
      <p:pic>
        <p:nvPicPr>
          <p:cNvPr id="19" name="图片 18">
            <a:extLst>
              <a:ext uri="{FF2B5EF4-FFF2-40B4-BE49-F238E27FC236}">
                <a16:creationId xmlns:a16="http://schemas.microsoft.com/office/drawing/2014/main" xmlns="" id="{7E1F2A59-36BF-4A66-AD3D-F2663F5B8C8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23512" y="4345035"/>
            <a:ext cx="491453" cy="491453"/>
          </a:xfrm>
          <a:prstGeom prst="rect">
            <a:avLst/>
          </a:prstGeom>
        </p:spPr>
      </p:pic>
      <p:pic>
        <p:nvPicPr>
          <p:cNvPr id="20" name="图片 19">
            <a:extLst>
              <a:ext uri="{FF2B5EF4-FFF2-40B4-BE49-F238E27FC236}">
                <a16:creationId xmlns:a16="http://schemas.microsoft.com/office/drawing/2014/main" xmlns="" id="{42A57589-30E6-4B49-B6C2-1464D681E1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23513" y="5218603"/>
            <a:ext cx="491453" cy="491453"/>
          </a:xfrm>
          <a:prstGeom prst="rect">
            <a:avLst/>
          </a:prstGeom>
        </p:spPr>
      </p:pic>
      <p:sp>
        <p:nvSpPr>
          <p:cNvPr id="21" name="矩形 20">
            <a:extLst>
              <a:ext uri="{FF2B5EF4-FFF2-40B4-BE49-F238E27FC236}">
                <a16:creationId xmlns:a16="http://schemas.microsoft.com/office/drawing/2014/main" xmlns="" id="{92D5B6BC-8E02-4D08-A490-356F4C3D1E88}"/>
              </a:ext>
            </a:extLst>
          </p:cNvPr>
          <p:cNvSpPr/>
          <p:nvPr/>
        </p:nvSpPr>
        <p:spPr>
          <a:xfrm>
            <a:off x="2378825" y="4127580"/>
            <a:ext cx="3664656" cy="423321"/>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不去武汉尤其是农贸市场等高流行区。</a:t>
            </a:r>
          </a:p>
        </p:txBody>
      </p:sp>
      <p:sp>
        <p:nvSpPr>
          <p:cNvPr id="22" name="矩形 21">
            <a:extLst>
              <a:ext uri="{FF2B5EF4-FFF2-40B4-BE49-F238E27FC236}">
                <a16:creationId xmlns:a16="http://schemas.microsoft.com/office/drawing/2014/main" xmlns="" id="{3A5F9F8A-18F6-463F-A111-E49788DCC5E0}"/>
              </a:ext>
            </a:extLst>
          </p:cNvPr>
          <p:cNvSpPr/>
          <p:nvPr/>
        </p:nvSpPr>
        <p:spPr>
          <a:xfrm>
            <a:off x="2378825" y="4861309"/>
            <a:ext cx="3664656" cy="423321"/>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不去人流拥挤的医院、商场、演唱会等。</a:t>
            </a:r>
          </a:p>
        </p:txBody>
      </p:sp>
      <p:sp>
        <p:nvSpPr>
          <p:cNvPr id="23" name="矩形 22">
            <a:extLst>
              <a:ext uri="{FF2B5EF4-FFF2-40B4-BE49-F238E27FC236}">
                <a16:creationId xmlns:a16="http://schemas.microsoft.com/office/drawing/2014/main" xmlns="" id="{A06D2B71-49CD-41AD-934E-C2632E57D85A}"/>
              </a:ext>
            </a:extLst>
          </p:cNvPr>
          <p:cNvSpPr/>
          <p:nvPr/>
        </p:nvSpPr>
        <p:spPr>
          <a:xfrm>
            <a:off x="2378825" y="5623309"/>
            <a:ext cx="3664656" cy="423321"/>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远离有发烧、咳嗽症状的疑似患者。</a:t>
            </a:r>
          </a:p>
        </p:txBody>
      </p:sp>
      <p:sp>
        <p:nvSpPr>
          <p:cNvPr id="24" name="矩形 23">
            <a:extLst>
              <a:ext uri="{FF2B5EF4-FFF2-40B4-BE49-F238E27FC236}">
                <a16:creationId xmlns:a16="http://schemas.microsoft.com/office/drawing/2014/main" xmlns="" id="{DBD680F1-8731-4EB4-9961-06F1BDF123EC}"/>
              </a:ext>
            </a:extLst>
          </p:cNvPr>
          <p:cNvSpPr/>
          <p:nvPr/>
        </p:nvSpPr>
        <p:spPr>
          <a:xfrm>
            <a:off x="6534934" y="4343401"/>
            <a:ext cx="3664656" cy="423321"/>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远离与病患有密切接触的人员。</a:t>
            </a:r>
          </a:p>
        </p:txBody>
      </p:sp>
      <p:sp>
        <p:nvSpPr>
          <p:cNvPr id="25" name="矩形 24">
            <a:extLst>
              <a:ext uri="{FF2B5EF4-FFF2-40B4-BE49-F238E27FC236}">
                <a16:creationId xmlns:a16="http://schemas.microsoft.com/office/drawing/2014/main" xmlns="" id="{07E36685-5E09-4BB9-AB0A-4BE633F7676C}"/>
              </a:ext>
            </a:extLst>
          </p:cNvPr>
          <p:cNvSpPr/>
          <p:nvPr/>
        </p:nvSpPr>
        <p:spPr>
          <a:xfrm>
            <a:off x="6534934" y="5245444"/>
            <a:ext cx="4916448" cy="423321"/>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避免接触市场上的流浪动物或不明原因发病的病畜</a:t>
            </a:r>
          </a:p>
        </p:txBody>
      </p:sp>
    </p:spTree>
    <p:extLst>
      <p:ext uri="{BB962C8B-B14F-4D97-AF65-F5344CB8AC3E}">
        <p14:creationId xmlns:p14="http://schemas.microsoft.com/office/powerpoint/2010/main" val="244385502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00"/>
                            </p:stCondLst>
                            <p:childTnLst>
                              <p:par>
                                <p:cTn id="13" presetID="41" presetClass="entr" presetSubtype="0" fill="hold" grpId="0" nodeType="afterEffect">
                                  <p:stCondLst>
                                    <p:cond delay="0"/>
                                  </p:stCondLst>
                                  <p:iterate type="lt">
                                    <p:tmPct val="4274"/>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childTnLst>
                          </p:cTn>
                        </p:par>
                        <p:par>
                          <p:cTn id="20" fill="hold">
                            <p:stCondLst>
                              <p:cond delay="2867"/>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3367"/>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867"/>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4367"/>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867"/>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1" grpId="0"/>
      <p:bldP spid="22" grpId="0"/>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47290" y="1790700"/>
            <a:ext cx="663936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41" y="1240971"/>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337539" y="1872675"/>
            <a:ext cx="5891022"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如何更好地保护自己和家人</a:t>
            </a:r>
            <a:r>
              <a:rPr lang="en-US" altLang="zh-CN"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9" name="矩形 8">
            <a:extLst>
              <a:ext uri="{FF2B5EF4-FFF2-40B4-BE49-F238E27FC236}">
                <a16:creationId xmlns:a16="http://schemas.microsoft.com/office/drawing/2014/main" xmlns="" id="{8D4768EE-DB9B-44D7-BF03-92DC8D6CEF06}"/>
              </a:ext>
            </a:extLst>
          </p:cNvPr>
          <p:cNvSpPr/>
          <p:nvPr/>
        </p:nvSpPr>
        <p:spPr>
          <a:xfrm>
            <a:off x="1337539" y="2736838"/>
            <a:ext cx="4088852"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F5A3F7E5-772B-458B-A738-8531A92269F6}"/>
              </a:ext>
            </a:extLst>
          </p:cNvPr>
          <p:cNvSpPr/>
          <p:nvPr/>
        </p:nvSpPr>
        <p:spPr>
          <a:xfrm>
            <a:off x="1468167" y="2736838"/>
            <a:ext cx="1734316"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方法二</a:t>
            </a:r>
          </a:p>
        </p:txBody>
      </p:sp>
      <p:sp>
        <p:nvSpPr>
          <p:cNvPr id="11" name="文本框 10">
            <a:extLst>
              <a:ext uri="{FF2B5EF4-FFF2-40B4-BE49-F238E27FC236}">
                <a16:creationId xmlns:a16="http://schemas.microsoft.com/office/drawing/2014/main" xmlns="" id="{93D7912B-9E2B-4C13-AD4B-B4607878212C}"/>
              </a:ext>
            </a:extLst>
          </p:cNvPr>
          <p:cNvSpPr txBox="1"/>
          <p:nvPr/>
        </p:nvSpPr>
        <p:spPr>
          <a:xfrm>
            <a:off x="3107707" y="2817597"/>
            <a:ext cx="2318684"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切断传播途径</a:t>
            </a:r>
          </a:p>
        </p:txBody>
      </p:sp>
      <p:sp>
        <p:nvSpPr>
          <p:cNvPr id="13" name="TextBox 16">
            <a:extLst>
              <a:ext uri="{FF2B5EF4-FFF2-40B4-BE49-F238E27FC236}">
                <a16:creationId xmlns:a16="http://schemas.microsoft.com/office/drawing/2014/main" xmlns="" id="{22F846E6-3882-485C-B05E-3220B3DA96B4}"/>
              </a:ext>
            </a:extLst>
          </p:cNvPr>
          <p:cNvSpPr txBox="1"/>
          <p:nvPr/>
        </p:nvSpPr>
        <p:spPr>
          <a:xfrm>
            <a:off x="5463647" y="2661898"/>
            <a:ext cx="5987735" cy="79265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新型冠状病毒疫情传播途径目前尚不明确，但可以根据以往流感和</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SARS</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的传播经验采取措施。</a:t>
            </a:r>
          </a:p>
        </p:txBody>
      </p:sp>
      <p:pic>
        <p:nvPicPr>
          <p:cNvPr id="16" name="图片 15">
            <a:extLst>
              <a:ext uri="{FF2B5EF4-FFF2-40B4-BE49-F238E27FC236}">
                <a16:creationId xmlns:a16="http://schemas.microsoft.com/office/drawing/2014/main" xmlns="" id="{F35F7261-559B-4397-A587-801DC0BD3B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0480" y="3956806"/>
            <a:ext cx="491453" cy="491453"/>
          </a:xfrm>
          <a:prstGeom prst="rect">
            <a:avLst/>
          </a:prstGeom>
        </p:spPr>
      </p:pic>
      <p:pic>
        <p:nvPicPr>
          <p:cNvPr id="17" name="图片 16">
            <a:extLst>
              <a:ext uri="{FF2B5EF4-FFF2-40B4-BE49-F238E27FC236}">
                <a16:creationId xmlns:a16="http://schemas.microsoft.com/office/drawing/2014/main" xmlns="" id="{BE7574B4-DCE3-4553-ADA5-C6AF64F10A8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0480" y="4718806"/>
            <a:ext cx="491453" cy="491453"/>
          </a:xfrm>
          <a:prstGeom prst="rect">
            <a:avLst/>
          </a:prstGeom>
        </p:spPr>
      </p:pic>
      <p:pic>
        <p:nvPicPr>
          <p:cNvPr id="18" name="图片 17">
            <a:extLst>
              <a:ext uri="{FF2B5EF4-FFF2-40B4-BE49-F238E27FC236}">
                <a16:creationId xmlns:a16="http://schemas.microsoft.com/office/drawing/2014/main" xmlns="" id="{A99C1191-ED7B-422F-87DD-E0E4BB3A38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0480" y="5480806"/>
            <a:ext cx="491453" cy="491453"/>
          </a:xfrm>
          <a:prstGeom prst="rect">
            <a:avLst/>
          </a:prstGeom>
        </p:spPr>
      </p:pic>
      <p:sp>
        <p:nvSpPr>
          <p:cNvPr id="21" name="矩形 20">
            <a:extLst>
              <a:ext uri="{FF2B5EF4-FFF2-40B4-BE49-F238E27FC236}">
                <a16:creationId xmlns:a16="http://schemas.microsoft.com/office/drawing/2014/main" xmlns="" id="{92D5B6BC-8E02-4D08-A490-356F4C3D1E88}"/>
              </a:ext>
            </a:extLst>
          </p:cNvPr>
          <p:cNvSpPr/>
          <p:nvPr/>
        </p:nvSpPr>
        <p:spPr>
          <a:xfrm>
            <a:off x="6371933" y="3806947"/>
            <a:ext cx="3664656" cy="792653"/>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室内早晚通风，条件允许的可以进行紫外消毒。</a:t>
            </a:r>
          </a:p>
        </p:txBody>
      </p:sp>
      <p:sp>
        <p:nvSpPr>
          <p:cNvPr id="22" name="矩形 21">
            <a:extLst>
              <a:ext uri="{FF2B5EF4-FFF2-40B4-BE49-F238E27FC236}">
                <a16:creationId xmlns:a16="http://schemas.microsoft.com/office/drawing/2014/main" xmlns="" id="{3A5F9F8A-18F6-463F-A111-E49788DCC5E0}"/>
              </a:ext>
            </a:extLst>
          </p:cNvPr>
          <p:cNvSpPr/>
          <p:nvPr/>
        </p:nvSpPr>
        <p:spPr>
          <a:xfrm>
            <a:off x="6371933" y="4540676"/>
            <a:ext cx="3664656" cy="792653"/>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地面、周围物品可以采用</a:t>
            </a:r>
            <a:r>
              <a:rPr lang="en-US" altLang="zh-CN"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84</a:t>
            </a: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或氯化消毒剂进行常规消毒。</a:t>
            </a:r>
          </a:p>
        </p:txBody>
      </p:sp>
      <p:sp>
        <p:nvSpPr>
          <p:cNvPr id="23" name="矩形 22">
            <a:extLst>
              <a:ext uri="{FF2B5EF4-FFF2-40B4-BE49-F238E27FC236}">
                <a16:creationId xmlns:a16="http://schemas.microsoft.com/office/drawing/2014/main" xmlns="" id="{A06D2B71-49CD-41AD-934E-C2632E57D85A}"/>
              </a:ext>
            </a:extLst>
          </p:cNvPr>
          <p:cNvSpPr/>
          <p:nvPr/>
        </p:nvSpPr>
        <p:spPr>
          <a:xfrm>
            <a:off x="6371933" y="5302676"/>
            <a:ext cx="3664656" cy="792653"/>
          </a:xfrm>
          <a:prstGeom prst="rect">
            <a:avLst/>
          </a:prstGeom>
          <a:noFill/>
        </p:spPr>
        <p:txBody>
          <a:bodyPr wrap="square" rtlCol="0">
            <a:spAutoFit/>
          </a:bodyPr>
          <a:lstStyle/>
          <a:p>
            <a:pPr>
              <a:lnSpc>
                <a:spcPct val="150000"/>
              </a:lnSpc>
            </a:pPr>
            <a:r>
              <a:rPr lang="zh-CN" altLang="en-US" sz="1600"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衣物、被单等可以放进洗衣机，加入适量滴露消毒液进行清洗。</a:t>
            </a:r>
          </a:p>
        </p:txBody>
      </p:sp>
      <p:pic>
        <p:nvPicPr>
          <p:cNvPr id="14" name="图片 13">
            <a:extLst>
              <a:ext uri="{FF2B5EF4-FFF2-40B4-BE49-F238E27FC236}">
                <a16:creationId xmlns:a16="http://schemas.microsoft.com/office/drawing/2014/main" xmlns="" id="{D057E086-E31B-42B3-B748-F6AD72F0E1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607" y="3886616"/>
            <a:ext cx="4945040" cy="2620872"/>
          </a:xfrm>
          <a:prstGeom prst="rect">
            <a:avLst/>
          </a:prstGeom>
        </p:spPr>
      </p:pic>
    </p:spTree>
    <p:extLst>
      <p:ext uri="{BB962C8B-B14F-4D97-AF65-F5344CB8AC3E}">
        <p14:creationId xmlns:p14="http://schemas.microsoft.com/office/powerpoint/2010/main" val="2493844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4274"/>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childTnLst>
                          </p:cTn>
                        </p:par>
                        <p:par>
                          <p:cTn id="20" fill="hold">
                            <p:stCondLst>
                              <p:cond delay="2148"/>
                            </p:stCondLst>
                            <p:childTnLst>
                              <p:par>
                                <p:cTn id="21" presetID="22" presetClass="entr" presetSubtype="8"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648"/>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148"/>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23539" y="1599144"/>
            <a:ext cx="4616357"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49415"/>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313788" y="1681119"/>
            <a:ext cx="4096036"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什么是亲密接触者？</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26" name="Oval 10">
            <a:extLst>
              <a:ext uri="{FF2B5EF4-FFF2-40B4-BE49-F238E27FC236}">
                <a16:creationId xmlns:a16="http://schemas.microsoft.com/office/drawing/2014/main" xmlns="" id="{052CC776-A1D8-408A-ADC0-87A43FE500A2}"/>
              </a:ext>
            </a:extLst>
          </p:cNvPr>
          <p:cNvSpPr>
            <a:spLocks noChangeArrowheads="1"/>
          </p:cNvSpPr>
          <p:nvPr/>
        </p:nvSpPr>
        <p:spPr bwMode="auto">
          <a:xfrm>
            <a:off x="1057057" y="273850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D9BA4FB1-67A4-4674-90FC-B502965BA90B}"/>
              </a:ext>
            </a:extLst>
          </p:cNvPr>
          <p:cNvSpPr/>
          <p:nvPr/>
        </p:nvSpPr>
        <p:spPr>
          <a:xfrm>
            <a:off x="1588267" y="2718372"/>
            <a:ext cx="603964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与病例共同居住、学习、工作或其他有密切接触的人员。</a:t>
            </a:r>
          </a:p>
        </p:txBody>
      </p:sp>
      <p:sp>
        <p:nvSpPr>
          <p:cNvPr id="28" name="Oval 10">
            <a:extLst>
              <a:ext uri="{FF2B5EF4-FFF2-40B4-BE49-F238E27FC236}">
                <a16:creationId xmlns:a16="http://schemas.microsoft.com/office/drawing/2014/main" xmlns="" id="{0A99A127-DCDD-48B9-B337-D77EDED29E2E}"/>
              </a:ext>
            </a:extLst>
          </p:cNvPr>
          <p:cNvSpPr>
            <a:spLocks noChangeArrowheads="1"/>
          </p:cNvSpPr>
          <p:nvPr/>
        </p:nvSpPr>
        <p:spPr bwMode="auto">
          <a:xfrm>
            <a:off x="1057057" y="359850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9" name="矩形 28">
            <a:extLst>
              <a:ext uri="{FF2B5EF4-FFF2-40B4-BE49-F238E27FC236}">
                <a16:creationId xmlns:a16="http://schemas.microsoft.com/office/drawing/2014/main" xmlns="" id="{0B88FA05-064A-4CAA-87AC-0790C99D295C}"/>
              </a:ext>
            </a:extLst>
          </p:cNvPr>
          <p:cNvSpPr/>
          <p:nvPr/>
        </p:nvSpPr>
        <p:spPr>
          <a:xfrm>
            <a:off x="1588267" y="3345394"/>
            <a:ext cx="5837769"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诊疗、护理、探视病例时，未采取有效防护措施的医护人员、家属，或其他与病例有类似近距离接触的人员。</a:t>
            </a:r>
          </a:p>
        </p:txBody>
      </p:sp>
      <p:sp>
        <p:nvSpPr>
          <p:cNvPr id="30" name="Oval 10">
            <a:extLst>
              <a:ext uri="{FF2B5EF4-FFF2-40B4-BE49-F238E27FC236}">
                <a16:creationId xmlns:a16="http://schemas.microsoft.com/office/drawing/2014/main" xmlns="" id="{2F6032B1-4449-495A-9C14-746745D2EEF6}"/>
              </a:ext>
            </a:extLst>
          </p:cNvPr>
          <p:cNvSpPr>
            <a:spLocks noChangeArrowheads="1"/>
          </p:cNvSpPr>
          <p:nvPr/>
        </p:nvSpPr>
        <p:spPr bwMode="auto">
          <a:xfrm>
            <a:off x="1057057" y="4366232"/>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1" name="矩形 30">
            <a:extLst>
              <a:ext uri="{FF2B5EF4-FFF2-40B4-BE49-F238E27FC236}">
                <a16:creationId xmlns:a16="http://schemas.microsoft.com/office/drawing/2014/main" xmlns="" id="{AF770DE7-D54C-4844-B024-4CB279760CA6}"/>
              </a:ext>
            </a:extLst>
          </p:cNvPr>
          <p:cNvSpPr/>
          <p:nvPr/>
        </p:nvSpPr>
        <p:spPr>
          <a:xfrm>
            <a:off x="1588267" y="4346103"/>
            <a:ext cx="603964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病例同病室的其他患者及其陪护人员。</a:t>
            </a:r>
          </a:p>
        </p:txBody>
      </p:sp>
      <p:sp>
        <p:nvSpPr>
          <p:cNvPr id="32" name="Oval 10">
            <a:extLst>
              <a:ext uri="{FF2B5EF4-FFF2-40B4-BE49-F238E27FC236}">
                <a16:creationId xmlns:a16="http://schemas.microsoft.com/office/drawing/2014/main" xmlns="" id="{4E38A9C8-A1DD-4C2C-83FC-67B7B0D83F27}"/>
              </a:ext>
            </a:extLst>
          </p:cNvPr>
          <p:cNvSpPr>
            <a:spLocks noChangeArrowheads="1"/>
          </p:cNvSpPr>
          <p:nvPr/>
        </p:nvSpPr>
        <p:spPr bwMode="auto">
          <a:xfrm>
            <a:off x="1057057" y="502290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4</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3" name="矩形 32">
            <a:extLst>
              <a:ext uri="{FF2B5EF4-FFF2-40B4-BE49-F238E27FC236}">
                <a16:creationId xmlns:a16="http://schemas.microsoft.com/office/drawing/2014/main" xmlns="" id="{078FFF1F-AC4B-4CB4-9353-36B7CD758275}"/>
              </a:ext>
            </a:extLst>
          </p:cNvPr>
          <p:cNvSpPr/>
          <p:nvPr/>
        </p:nvSpPr>
        <p:spPr>
          <a:xfrm>
            <a:off x="1588267" y="4973770"/>
            <a:ext cx="5837769"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现场调查人员经评估认为符合条件的人员。</a:t>
            </a:r>
          </a:p>
        </p:txBody>
      </p:sp>
      <p:sp>
        <p:nvSpPr>
          <p:cNvPr id="34" name="矩形 33">
            <a:extLst>
              <a:ext uri="{FF2B5EF4-FFF2-40B4-BE49-F238E27FC236}">
                <a16:creationId xmlns:a16="http://schemas.microsoft.com/office/drawing/2014/main" xmlns="" id="{A8E29D1F-EF4A-4442-906B-FD60559882C2}"/>
              </a:ext>
            </a:extLst>
          </p:cNvPr>
          <p:cNvSpPr/>
          <p:nvPr/>
        </p:nvSpPr>
        <p:spPr>
          <a:xfrm>
            <a:off x="6902475" y="4973770"/>
            <a:ext cx="4925348" cy="1295676"/>
          </a:xfrm>
          <a:prstGeom prst="rect">
            <a:avLst/>
          </a:prstGeom>
          <a:noFill/>
          <a:ln>
            <a:solidFill>
              <a:srgbClr val="47A6F5"/>
            </a:solidFill>
          </a:ln>
        </p:spPr>
        <p:txBody>
          <a:bodyPr wrap="square" rtlCol="0">
            <a:spAutoFit/>
          </a:bodyPr>
          <a:lstStyle/>
          <a:p>
            <a:pPr algn="ct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当被确诊为感染新型冠状病毒时，不要慌张，听从医生的指导和安排，做好防护措施，积极配合治疗，一定会康复的。</a:t>
            </a:r>
          </a:p>
        </p:txBody>
      </p:sp>
      <p:pic>
        <p:nvPicPr>
          <p:cNvPr id="14" name="图片 13">
            <a:extLst>
              <a:ext uri="{FF2B5EF4-FFF2-40B4-BE49-F238E27FC236}">
                <a16:creationId xmlns:a16="http://schemas.microsoft.com/office/drawing/2014/main" xmlns="" id="{7329AC87-E192-40B7-ACEC-6B6E5CDA04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4734" y="1681119"/>
            <a:ext cx="2014732" cy="3048006"/>
          </a:xfrm>
          <a:prstGeom prst="rect">
            <a:avLst/>
          </a:prstGeom>
        </p:spPr>
      </p:pic>
    </p:spTree>
    <p:extLst>
      <p:ext uri="{BB962C8B-B14F-4D97-AF65-F5344CB8AC3E}">
        <p14:creationId xmlns:p14="http://schemas.microsoft.com/office/powerpoint/2010/main" val="288499778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35" presetClass="path" presetSubtype="0" accel="50000" decel="50000" fill="hold" grpId="1" nodeType="withEffect">
                                  <p:stCondLst>
                                    <p:cond delay="0"/>
                                  </p:stCondLst>
                                  <p:childTnLst>
                                    <p:animMotion origin="layout" path="M -8.33333E-7 -3.7037E-6 L -0.27773 0.23311 " pathEditMode="relative" rAng="0" ptsTypes="AA">
                                      <p:cBhvr>
                                        <p:cTn id="8" dur="500" spd="-100000" fill="hold"/>
                                        <p:tgtEl>
                                          <p:spTgt spid="26"/>
                                        </p:tgtEl>
                                        <p:attrNameLst>
                                          <p:attrName>ppt_x</p:attrName>
                                          <p:attrName>ppt_y</p:attrName>
                                        </p:attrNameLst>
                                      </p:cBhvr>
                                      <p:rCtr x="-13880" y="11644"/>
                                    </p:animMotion>
                                  </p:childTnLst>
                                </p:cTn>
                              </p:par>
                              <p:par>
                                <p:cTn id="9" presetID="1" presetClass="entr" presetSubtype="0" fill="hold" grpId="0" nodeType="withEffect">
                                  <p:stCondLst>
                                    <p:cond delay="100"/>
                                  </p:stCondLst>
                                  <p:childTnLst>
                                    <p:set>
                                      <p:cBhvr>
                                        <p:cTn id="10" dur="1" fill="hold">
                                          <p:stCondLst>
                                            <p:cond delay="0"/>
                                          </p:stCondLst>
                                        </p:cTn>
                                        <p:tgtEl>
                                          <p:spTgt spid="28"/>
                                        </p:tgtEl>
                                        <p:attrNameLst>
                                          <p:attrName>style.visibility</p:attrName>
                                        </p:attrNameLst>
                                      </p:cBhvr>
                                      <p:to>
                                        <p:strVal val="visible"/>
                                      </p:to>
                                    </p:set>
                                  </p:childTnLst>
                                </p:cTn>
                              </p:par>
                              <p:par>
                                <p:cTn id="11" presetID="35" presetClass="path" presetSubtype="0" accel="50000" decel="50000" fill="hold" grpId="1" nodeType="withEffect">
                                  <p:stCondLst>
                                    <p:cond delay="100"/>
                                  </p:stCondLst>
                                  <p:childTnLst>
                                    <p:animMotion origin="layout" path="M -8.33333E-7 -0.00556 L -0.27773 0.09838 " pathEditMode="relative" rAng="0" ptsTypes="AA">
                                      <p:cBhvr>
                                        <p:cTn id="12" dur="500" spd="-100000" fill="hold"/>
                                        <p:tgtEl>
                                          <p:spTgt spid="28"/>
                                        </p:tgtEl>
                                        <p:attrNameLst>
                                          <p:attrName>ppt_x</p:attrName>
                                          <p:attrName>ppt_y</p:attrName>
                                        </p:attrNameLst>
                                      </p:cBhvr>
                                      <p:rCtr x="-13880" y="5185"/>
                                    </p:animMotion>
                                  </p:childTnLst>
                                </p:cTn>
                              </p:par>
                            </p:childTnLst>
                          </p:cTn>
                        </p:par>
                        <p:par>
                          <p:cTn id="13" fill="hold">
                            <p:stCondLst>
                              <p:cond delay="6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1100"/>
                            </p:stCondLst>
                            <p:childTnLst>
                              <p:par>
                                <p:cTn id="21" presetID="1" presetClass="entr" presetSubtype="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35" presetClass="path" presetSubtype="0" accel="50000" decel="50000" fill="hold" grpId="1" nodeType="withEffect">
                                  <p:stCondLst>
                                    <p:cond delay="0"/>
                                  </p:stCondLst>
                                  <p:childTnLst>
                                    <p:animMotion origin="layout" path="M -8.33333E-7 -3.7037E-6 L -0.27773 0.23311 " pathEditMode="relative" rAng="0" ptsTypes="AA">
                                      <p:cBhvr>
                                        <p:cTn id="24" dur="500" spd="-100000" fill="hold"/>
                                        <p:tgtEl>
                                          <p:spTgt spid="30"/>
                                        </p:tgtEl>
                                        <p:attrNameLst>
                                          <p:attrName>ppt_x</p:attrName>
                                          <p:attrName>ppt_y</p:attrName>
                                        </p:attrNameLst>
                                      </p:cBhvr>
                                      <p:rCtr x="-13880" y="11644"/>
                                    </p:animMotion>
                                  </p:childTnLst>
                                </p:cTn>
                              </p:par>
                              <p:par>
                                <p:cTn id="25" presetID="1" presetClass="entr" presetSubtype="0"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childTnLst>
                                </p:cTn>
                              </p:par>
                              <p:par>
                                <p:cTn id="27" presetID="35" presetClass="path" presetSubtype="0" accel="50000" decel="50000" fill="hold" grpId="1" nodeType="withEffect">
                                  <p:stCondLst>
                                    <p:cond delay="100"/>
                                  </p:stCondLst>
                                  <p:childTnLst>
                                    <p:animMotion origin="layout" path="M -8.33333E-7 -0.00556 L -0.27773 0.09838 " pathEditMode="relative" rAng="0" ptsTypes="AA">
                                      <p:cBhvr>
                                        <p:cTn id="28" dur="500" spd="-100000" fill="hold"/>
                                        <p:tgtEl>
                                          <p:spTgt spid="32"/>
                                        </p:tgtEl>
                                        <p:attrNameLst>
                                          <p:attrName>ppt_x</p:attrName>
                                          <p:attrName>ppt_y</p:attrName>
                                        </p:attrNameLst>
                                      </p:cBhvr>
                                      <p:rCtr x="-13880" y="5185"/>
                                    </p:animMotion>
                                  </p:childTnLst>
                                </p:cTn>
                              </p:par>
                            </p:childTnLst>
                          </p:cTn>
                        </p:par>
                        <p:par>
                          <p:cTn id="29" fill="hold">
                            <p:stCondLst>
                              <p:cond delay="1700"/>
                            </p:stCondLst>
                            <p:childTnLst>
                              <p:par>
                                <p:cTn id="30" presetID="22" presetClass="entr" presetSubtype="8"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p:bldP spid="28" grpId="0" animBg="1"/>
      <p:bldP spid="28" grpId="1" animBg="1"/>
      <p:bldP spid="29" grpId="0"/>
      <p:bldP spid="30" grpId="0" animBg="1"/>
      <p:bldP spid="30" grpId="1" animBg="1"/>
      <p:bldP spid="31" grpId="0"/>
      <p:bldP spid="32" grpId="0" animBg="1"/>
      <p:bldP spid="32" grpId="1" animBg="1"/>
      <p:bldP spid="33" grpId="0"/>
      <p:bldP spid="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23539" y="1624445"/>
            <a:ext cx="663936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74716"/>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000009" y="1719926"/>
            <a:ext cx="6286419"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出现发热等呼吸道感染症状怎么办？</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9" name="矩形 8">
            <a:extLst>
              <a:ext uri="{FF2B5EF4-FFF2-40B4-BE49-F238E27FC236}">
                <a16:creationId xmlns:a16="http://schemas.microsoft.com/office/drawing/2014/main" xmlns="" id="{8D4768EE-DB9B-44D7-BF03-92DC8D6CEF06}"/>
              </a:ext>
            </a:extLst>
          </p:cNvPr>
          <p:cNvSpPr/>
          <p:nvPr/>
        </p:nvSpPr>
        <p:spPr>
          <a:xfrm>
            <a:off x="1313788" y="2570583"/>
            <a:ext cx="2925703"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F5A3F7E5-772B-458B-A738-8531A92269F6}"/>
              </a:ext>
            </a:extLst>
          </p:cNvPr>
          <p:cNvSpPr/>
          <p:nvPr/>
        </p:nvSpPr>
        <p:spPr>
          <a:xfrm>
            <a:off x="1444416" y="2570583"/>
            <a:ext cx="764394"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一</a:t>
            </a:r>
          </a:p>
        </p:txBody>
      </p:sp>
      <p:sp>
        <p:nvSpPr>
          <p:cNvPr id="11" name="文本框 10">
            <a:extLst>
              <a:ext uri="{FF2B5EF4-FFF2-40B4-BE49-F238E27FC236}">
                <a16:creationId xmlns:a16="http://schemas.microsoft.com/office/drawing/2014/main" xmlns="" id="{93D7912B-9E2B-4C13-AD4B-B4607878212C}"/>
              </a:ext>
            </a:extLst>
          </p:cNvPr>
          <p:cNvSpPr txBox="1"/>
          <p:nvPr/>
        </p:nvSpPr>
        <p:spPr>
          <a:xfrm>
            <a:off x="2208810" y="2636464"/>
            <a:ext cx="194755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主动就医</a:t>
            </a:r>
          </a:p>
        </p:txBody>
      </p:sp>
      <p:sp>
        <p:nvSpPr>
          <p:cNvPr id="13" name="TextBox 16">
            <a:extLst>
              <a:ext uri="{FF2B5EF4-FFF2-40B4-BE49-F238E27FC236}">
                <a16:creationId xmlns:a16="http://schemas.microsoft.com/office/drawing/2014/main" xmlns="" id="{22F846E6-3882-485C-B05E-3220B3DA96B4}"/>
              </a:ext>
            </a:extLst>
          </p:cNvPr>
          <p:cNvSpPr txBox="1"/>
          <p:nvPr/>
        </p:nvSpPr>
        <p:spPr>
          <a:xfrm>
            <a:off x="1162495" y="3266960"/>
            <a:ext cx="7874627" cy="1161985"/>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出现发热、呼吸道感染症状，特别是持续发热不退时，应及时主动戴上医用外科口罩并马上就医。就诊过程中主动告诉医生：曾经到访过的地方、有无接触过类似病人，有无去过禽鸟或动物市场，有无接触过禽鸟和动物（活的或死的）。</a:t>
            </a:r>
          </a:p>
        </p:txBody>
      </p:sp>
      <p:sp>
        <p:nvSpPr>
          <p:cNvPr id="19" name="矩形 18">
            <a:extLst>
              <a:ext uri="{FF2B5EF4-FFF2-40B4-BE49-F238E27FC236}">
                <a16:creationId xmlns:a16="http://schemas.microsoft.com/office/drawing/2014/main" xmlns="" id="{497C571D-3272-4524-A675-BB14A2120DFC}"/>
              </a:ext>
            </a:extLst>
          </p:cNvPr>
          <p:cNvSpPr/>
          <p:nvPr/>
        </p:nvSpPr>
        <p:spPr>
          <a:xfrm>
            <a:off x="1313788" y="4514450"/>
            <a:ext cx="2925703"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A44DD6DB-37CE-4056-872D-09CBE5CFCFEB}"/>
              </a:ext>
            </a:extLst>
          </p:cNvPr>
          <p:cNvSpPr/>
          <p:nvPr/>
        </p:nvSpPr>
        <p:spPr>
          <a:xfrm>
            <a:off x="1444416" y="4514450"/>
            <a:ext cx="764394"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二</a:t>
            </a:r>
          </a:p>
        </p:txBody>
      </p:sp>
      <p:sp>
        <p:nvSpPr>
          <p:cNvPr id="24" name="文本框 23">
            <a:extLst>
              <a:ext uri="{FF2B5EF4-FFF2-40B4-BE49-F238E27FC236}">
                <a16:creationId xmlns:a16="http://schemas.microsoft.com/office/drawing/2014/main" xmlns="" id="{BBA576D5-CC96-4AFF-A1FF-6A528CCCE4DD}"/>
              </a:ext>
            </a:extLst>
          </p:cNvPr>
          <p:cNvSpPr txBox="1"/>
          <p:nvPr/>
        </p:nvSpPr>
        <p:spPr>
          <a:xfrm>
            <a:off x="2208810" y="4580331"/>
            <a:ext cx="194755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主动防护</a:t>
            </a:r>
          </a:p>
        </p:txBody>
      </p:sp>
      <p:sp>
        <p:nvSpPr>
          <p:cNvPr id="25" name="TextBox 16">
            <a:extLst>
              <a:ext uri="{FF2B5EF4-FFF2-40B4-BE49-F238E27FC236}">
                <a16:creationId xmlns:a16="http://schemas.microsoft.com/office/drawing/2014/main" xmlns="" id="{D523C2AE-2BA0-4AB1-A363-43FD8C4971C5}"/>
              </a:ext>
            </a:extLst>
          </p:cNvPr>
          <p:cNvSpPr txBox="1"/>
          <p:nvPr/>
        </p:nvSpPr>
        <p:spPr>
          <a:xfrm>
            <a:off x="1162495" y="5210827"/>
            <a:ext cx="7874627" cy="1028295"/>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 出现呼吸道感染症状时不要外出旅行，尽量避免到人群密集的场所（如商场、车站等），并尽量避免乘坐地铁、公共汽车等交通工具。出现呼吸道感染症状时要及时主动佩戴口罩，正确佩戴口罩是阻断呼吸道分泌物传播的有效手段。如何正确佩戴口罩请看“预防呼吸道疾病，</a:t>
            </a:r>
            <a:r>
              <a:rPr lang="en-US" altLang="zh-CN"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5</a:t>
            </a:r>
            <a:r>
              <a:rPr lang="zh-CN" altLang="en-US" sz="14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招最有效“</a:t>
            </a:r>
          </a:p>
        </p:txBody>
      </p:sp>
    </p:spTree>
    <p:extLst>
      <p:ext uri="{BB962C8B-B14F-4D97-AF65-F5344CB8AC3E}">
        <p14:creationId xmlns:p14="http://schemas.microsoft.com/office/powerpoint/2010/main" val="274639463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4274"/>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childTnLst>
                          </p:cTn>
                        </p:par>
                        <p:par>
                          <p:cTn id="20" fill="hold">
                            <p:stCondLst>
                              <p:cond delay="3351"/>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4"/>
                                        </p:tgtEl>
                                        <p:attrNameLst>
                                          <p:attrName>ppt_y</p:attrName>
                                        </p:attrNameLst>
                                      </p:cBhvr>
                                      <p:tavLst>
                                        <p:tav tm="0">
                                          <p:val>
                                            <p:strVal val="#ppt_y"/>
                                          </p:val>
                                        </p:tav>
                                        <p:tav tm="100000">
                                          <p:val>
                                            <p:strVal val="#ppt_y"/>
                                          </p:val>
                                        </p:tav>
                                      </p:tavLst>
                                    </p:anim>
                                    <p:anim calcmode="lin" valueType="num">
                                      <p:cBhvr>
                                        <p:cTn id="2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4"/>
                                        </p:tgtEl>
                                      </p:cBhvr>
                                    </p:animEffect>
                                  </p:childTnLst>
                                </p:cTn>
                              </p:par>
                            </p:childTnLst>
                          </p:cTn>
                        </p:par>
                        <p:par>
                          <p:cTn id="28" fill="hold">
                            <p:stCondLst>
                              <p:cond delay="4001"/>
                            </p:stCondLst>
                            <p:childTnLst>
                              <p:par>
                                <p:cTn id="29" presetID="41" presetClass="entr" presetSubtype="0" fill="hold" grpId="0" nodeType="afterEffect">
                                  <p:stCondLst>
                                    <p:cond delay="0"/>
                                  </p:stCondLst>
                                  <p:iterate type="lt">
                                    <p:tmPct val="4274"/>
                                  </p:iterate>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
                                        </p:tgtEl>
                                        <p:attrNameLst>
                                          <p:attrName>ppt_y</p:attrName>
                                        </p:attrNameLst>
                                      </p:cBhvr>
                                      <p:tavLst>
                                        <p:tav tm="0">
                                          <p:val>
                                            <p:strVal val="#ppt_y"/>
                                          </p:val>
                                        </p:tav>
                                        <p:tav tm="100000">
                                          <p:val>
                                            <p:strVal val="#ppt_y"/>
                                          </p:val>
                                        </p:tav>
                                      </p:tavLst>
                                    </p:anim>
                                    <p:anim calcmode="lin" valueType="num">
                                      <p:cBhvr>
                                        <p:cTn id="3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23539" y="1624445"/>
            <a:ext cx="663936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74716"/>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000009" y="1719926"/>
            <a:ext cx="6286419"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出现发热等呼吸道感染症状怎么办？</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9" name="矩形 8">
            <a:extLst>
              <a:ext uri="{FF2B5EF4-FFF2-40B4-BE49-F238E27FC236}">
                <a16:creationId xmlns:a16="http://schemas.microsoft.com/office/drawing/2014/main" xmlns="" id="{8D4768EE-DB9B-44D7-BF03-92DC8D6CEF06}"/>
              </a:ext>
            </a:extLst>
          </p:cNvPr>
          <p:cNvSpPr/>
          <p:nvPr/>
        </p:nvSpPr>
        <p:spPr>
          <a:xfrm>
            <a:off x="1313788" y="2570583"/>
            <a:ext cx="3341339"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F5A3F7E5-772B-458B-A738-8531A92269F6}"/>
              </a:ext>
            </a:extLst>
          </p:cNvPr>
          <p:cNvSpPr/>
          <p:nvPr/>
        </p:nvSpPr>
        <p:spPr>
          <a:xfrm>
            <a:off x="1444416" y="2570583"/>
            <a:ext cx="764394"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三</a:t>
            </a:r>
          </a:p>
        </p:txBody>
      </p:sp>
      <p:sp>
        <p:nvSpPr>
          <p:cNvPr id="11" name="文本框 10">
            <a:extLst>
              <a:ext uri="{FF2B5EF4-FFF2-40B4-BE49-F238E27FC236}">
                <a16:creationId xmlns:a16="http://schemas.microsoft.com/office/drawing/2014/main" xmlns="" id="{93D7912B-9E2B-4C13-AD4B-B4607878212C}"/>
              </a:ext>
            </a:extLst>
          </p:cNvPr>
          <p:cNvSpPr txBox="1"/>
          <p:nvPr/>
        </p:nvSpPr>
        <p:spPr>
          <a:xfrm>
            <a:off x="2208810" y="2636464"/>
            <a:ext cx="2295375"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注意咳嗽礼仪</a:t>
            </a:r>
          </a:p>
        </p:txBody>
      </p:sp>
      <p:sp>
        <p:nvSpPr>
          <p:cNvPr id="13" name="TextBox 16">
            <a:extLst>
              <a:ext uri="{FF2B5EF4-FFF2-40B4-BE49-F238E27FC236}">
                <a16:creationId xmlns:a16="http://schemas.microsoft.com/office/drawing/2014/main" xmlns="" id="{22F846E6-3882-485C-B05E-3220B3DA96B4}"/>
              </a:ext>
            </a:extLst>
          </p:cNvPr>
          <p:cNvSpPr txBox="1"/>
          <p:nvPr/>
        </p:nvSpPr>
        <p:spPr>
          <a:xfrm>
            <a:off x="1162495" y="3266960"/>
            <a:ext cx="7874627" cy="1161985"/>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咳嗽或打喷嚏时，含有病毒的飞沫可散布到大约</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米远的空气中，周围的人可因吸入这些飞沫而感染。打喷嚏和咳嗽时应用纸巾或手肘（而不是手）遮掩口鼻。把用过的纸巾放入有盖的垃圾桶内。打喷嚏和咳嗽后用肥皂或洗手液彻底清洗双手。</a:t>
            </a:r>
          </a:p>
        </p:txBody>
      </p:sp>
      <p:sp>
        <p:nvSpPr>
          <p:cNvPr id="19" name="矩形 18">
            <a:extLst>
              <a:ext uri="{FF2B5EF4-FFF2-40B4-BE49-F238E27FC236}">
                <a16:creationId xmlns:a16="http://schemas.microsoft.com/office/drawing/2014/main" xmlns="" id="{497C571D-3272-4524-A675-BB14A2120DFC}"/>
              </a:ext>
            </a:extLst>
          </p:cNvPr>
          <p:cNvSpPr/>
          <p:nvPr/>
        </p:nvSpPr>
        <p:spPr>
          <a:xfrm>
            <a:off x="1313788" y="4514450"/>
            <a:ext cx="3341339"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xmlns="" id="{A44DD6DB-37CE-4056-872D-09CBE5CFCFEB}"/>
              </a:ext>
            </a:extLst>
          </p:cNvPr>
          <p:cNvSpPr/>
          <p:nvPr/>
        </p:nvSpPr>
        <p:spPr>
          <a:xfrm>
            <a:off x="1444416" y="4514450"/>
            <a:ext cx="764394"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四</a:t>
            </a:r>
          </a:p>
        </p:txBody>
      </p:sp>
      <p:sp>
        <p:nvSpPr>
          <p:cNvPr id="24" name="文本框 23">
            <a:extLst>
              <a:ext uri="{FF2B5EF4-FFF2-40B4-BE49-F238E27FC236}">
                <a16:creationId xmlns:a16="http://schemas.microsoft.com/office/drawing/2014/main" xmlns="" id="{BBA576D5-CC96-4AFF-A1FF-6A528CCCE4DD}"/>
              </a:ext>
            </a:extLst>
          </p:cNvPr>
          <p:cNvSpPr txBox="1"/>
          <p:nvPr/>
        </p:nvSpPr>
        <p:spPr>
          <a:xfrm>
            <a:off x="2208810" y="4580331"/>
            <a:ext cx="2287470"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注意个人卫生</a:t>
            </a:r>
          </a:p>
        </p:txBody>
      </p:sp>
      <p:sp>
        <p:nvSpPr>
          <p:cNvPr id="25" name="TextBox 16">
            <a:extLst>
              <a:ext uri="{FF2B5EF4-FFF2-40B4-BE49-F238E27FC236}">
                <a16:creationId xmlns:a16="http://schemas.microsoft.com/office/drawing/2014/main" xmlns="" id="{D523C2AE-2BA0-4AB1-A363-43FD8C4971C5}"/>
              </a:ext>
            </a:extLst>
          </p:cNvPr>
          <p:cNvSpPr txBox="1"/>
          <p:nvPr/>
        </p:nvSpPr>
        <p:spPr>
          <a:xfrm>
            <a:off x="1162495" y="5210827"/>
            <a:ext cx="7874627" cy="1161985"/>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勤洗手，经常保持双手清洁，洗手时要用肥皂或洗手液洗手，搓手最少</a:t>
            </a:r>
            <a:r>
              <a:rPr lang="en-US" altLang="zh-CN"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20</a:t>
            </a: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秒，用流动水（不是盆水）冲洗并用擦手纸擦干。不随地吐痰，口鼻分泌物用纸巾包好，弃置于有盖垃圾箱内。</a:t>
            </a:r>
          </a:p>
        </p:txBody>
      </p:sp>
    </p:spTree>
    <p:extLst>
      <p:ext uri="{BB962C8B-B14F-4D97-AF65-F5344CB8AC3E}">
        <p14:creationId xmlns:p14="http://schemas.microsoft.com/office/powerpoint/2010/main" val="11550488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4274"/>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childTnLst>
                          </p:cTn>
                        </p:par>
                        <p:par>
                          <p:cTn id="20" fill="hold">
                            <p:stCondLst>
                              <p:cond delay="3515"/>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24"/>
                                        </p:tgtEl>
                                        <p:attrNameLst>
                                          <p:attrName>ppt_y</p:attrName>
                                        </p:attrNameLst>
                                      </p:cBhvr>
                                      <p:tavLst>
                                        <p:tav tm="0">
                                          <p:val>
                                            <p:strVal val="#ppt_y"/>
                                          </p:val>
                                        </p:tav>
                                        <p:tav tm="100000">
                                          <p:val>
                                            <p:strVal val="#ppt_y"/>
                                          </p:val>
                                        </p:tav>
                                      </p:tavLst>
                                    </p:anim>
                                    <p:anim calcmode="lin" valueType="num">
                                      <p:cBhvr>
                                        <p:cTn id="2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24"/>
                                        </p:tgtEl>
                                      </p:cBhvr>
                                    </p:animEffect>
                                  </p:childTnLst>
                                </p:cTn>
                              </p:par>
                            </p:childTnLst>
                          </p:cTn>
                        </p:par>
                        <p:par>
                          <p:cTn id="28" fill="hold">
                            <p:stCondLst>
                              <p:cond delay="4265"/>
                            </p:stCondLst>
                            <p:childTnLst>
                              <p:par>
                                <p:cTn id="29" presetID="41" presetClass="entr" presetSubtype="0" fill="hold" grpId="0" nodeType="afterEffect">
                                  <p:stCondLst>
                                    <p:cond delay="0"/>
                                  </p:stCondLst>
                                  <p:iterate type="lt">
                                    <p:tmPct val="4274"/>
                                  </p:iterate>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25"/>
                                        </p:tgtEl>
                                        <p:attrNameLst>
                                          <p:attrName>ppt_y</p:attrName>
                                        </p:attrNameLst>
                                      </p:cBhvr>
                                      <p:tavLst>
                                        <p:tav tm="0">
                                          <p:val>
                                            <p:strVal val="#ppt_y"/>
                                          </p:val>
                                        </p:tav>
                                        <p:tav tm="100000">
                                          <p:val>
                                            <p:strVal val="#ppt_y"/>
                                          </p:val>
                                        </p:tav>
                                      </p:tavLst>
                                    </p:anim>
                                    <p:anim calcmode="lin" valueType="num">
                                      <p:cBhvr>
                                        <p:cTn id="33"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19480F9-0604-4DF3-9586-05E72409B282}"/>
              </a:ext>
            </a:extLst>
          </p:cNvPr>
          <p:cNvSpPr/>
          <p:nvPr/>
        </p:nvSpPr>
        <p:spPr>
          <a:xfrm>
            <a:off x="823539" y="1624445"/>
            <a:ext cx="6639360"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CE866D5F-B42B-4D07-BD07-06C5C7617E0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74716"/>
            <a:ext cx="942398" cy="1330779"/>
          </a:xfrm>
          <a:prstGeom prst="rect">
            <a:avLst/>
          </a:prstGeom>
        </p:spPr>
      </p:pic>
      <p:sp>
        <p:nvSpPr>
          <p:cNvPr id="4" name="文本框 3">
            <a:extLst>
              <a:ext uri="{FF2B5EF4-FFF2-40B4-BE49-F238E27FC236}">
                <a16:creationId xmlns:a16="http://schemas.microsoft.com/office/drawing/2014/main" xmlns="" id="{9E248314-C285-41ED-8224-5CE90415749D}"/>
              </a:ext>
            </a:extLst>
          </p:cNvPr>
          <p:cNvSpPr txBox="1"/>
          <p:nvPr/>
        </p:nvSpPr>
        <p:spPr>
          <a:xfrm>
            <a:off x="1000009" y="1719926"/>
            <a:ext cx="6286419"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出现发热等呼吸道感染症状怎么办？</a:t>
            </a:r>
          </a:p>
        </p:txBody>
      </p:sp>
      <p:sp>
        <p:nvSpPr>
          <p:cNvPr id="5" name="圆角矩形 7">
            <a:extLst>
              <a:ext uri="{FF2B5EF4-FFF2-40B4-BE49-F238E27FC236}">
                <a16:creationId xmlns:a16="http://schemas.microsoft.com/office/drawing/2014/main" xmlns="" id="{D64D1041-E879-449F-886B-67698DEA4618}"/>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C995AC4-B9EC-418B-BB97-B2CD50CC21B6}"/>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9" name="矩形 8">
            <a:extLst>
              <a:ext uri="{FF2B5EF4-FFF2-40B4-BE49-F238E27FC236}">
                <a16:creationId xmlns:a16="http://schemas.microsoft.com/office/drawing/2014/main" xmlns="" id="{8D4768EE-DB9B-44D7-BF03-92DC8D6CEF06}"/>
              </a:ext>
            </a:extLst>
          </p:cNvPr>
          <p:cNvSpPr/>
          <p:nvPr/>
        </p:nvSpPr>
        <p:spPr>
          <a:xfrm>
            <a:off x="838775" y="2840573"/>
            <a:ext cx="3341339"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F5A3F7E5-772B-458B-A738-8531A92269F6}"/>
              </a:ext>
            </a:extLst>
          </p:cNvPr>
          <p:cNvSpPr/>
          <p:nvPr/>
        </p:nvSpPr>
        <p:spPr>
          <a:xfrm>
            <a:off x="969403" y="2840573"/>
            <a:ext cx="764394"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五</a:t>
            </a:r>
          </a:p>
        </p:txBody>
      </p:sp>
      <p:sp>
        <p:nvSpPr>
          <p:cNvPr id="11" name="文本框 10">
            <a:extLst>
              <a:ext uri="{FF2B5EF4-FFF2-40B4-BE49-F238E27FC236}">
                <a16:creationId xmlns:a16="http://schemas.microsoft.com/office/drawing/2014/main" xmlns="" id="{93D7912B-9E2B-4C13-AD4B-B4607878212C}"/>
              </a:ext>
            </a:extLst>
          </p:cNvPr>
          <p:cNvSpPr txBox="1"/>
          <p:nvPr/>
        </p:nvSpPr>
        <p:spPr>
          <a:xfrm>
            <a:off x="1733797" y="2906454"/>
            <a:ext cx="2295375"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注意家庭卫生</a:t>
            </a:r>
          </a:p>
        </p:txBody>
      </p:sp>
      <p:sp>
        <p:nvSpPr>
          <p:cNvPr id="13" name="TextBox 16">
            <a:extLst>
              <a:ext uri="{FF2B5EF4-FFF2-40B4-BE49-F238E27FC236}">
                <a16:creationId xmlns:a16="http://schemas.microsoft.com/office/drawing/2014/main" xmlns="" id="{22F846E6-3882-485C-B05E-3220B3DA96B4}"/>
              </a:ext>
            </a:extLst>
          </p:cNvPr>
          <p:cNvSpPr txBox="1"/>
          <p:nvPr/>
        </p:nvSpPr>
        <p:spPr>
          <a:xfrm>
            <a:off x="687482" y="3717003"/>
            <a:ext cx="6775417" cy="79265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思源黑体 CN Regular" panose="020B0500000000000000" pitchFamily="34" charset="-122"/>
                <a:ea typeface="思源黑体 CN Regular" panose="020B0500000000000000" pitchFamily="34" charset="-122"/>
              </a:rPr>
              <a:t>室内要经常开窗通风，保持室内空气新鲜，尤其是有家庭成员患呼吸道传染病时。必要时可用消毒剂对家具表面、厕所等进行消毒、抹洗。</a:t>
            </a:r>
          </a:p>
        </p:txBody>
      </p:sp>
      <p:pic>
        <p:nvPicPr>
          <p:cNvPr id="8" name="图片 7">
            <a:extLst>
              <a:ext uri="{FF2B5EF4-FFF2-40B4-BE49-F238E27FC236}">
                <a16:creationId xmlns:a16="http://schemas.microsoft.com/office/drawing/2014/main" xmlns="" id="{8E267469-0CB8-4A95-A216-2A8BBE9876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125" b="2722"/>
          <a:stretch/>
        </p:blipFill>
        <p:spPr>
          <a:xfrm>
            <a:off x="7034671" y="2688173"/>
            <a:ext cx="4785939" cy="3931761"/>
          </a:xfrm>
          <a:prstGeom prst="rect">
            <a:avLst/>
          </a:prstGeom>
        </p:spPr>
      </p:pic>
    </p:spTree>
    <p:extLst>
      <p:ext uri="{BB962C8B-B14F-4D97-AF65-F5344CB8AC3E}">
        <p14:creationId xmlns:p14="http://schemas.microsoft.com/office/powerpoint/2010/main" val="94699870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4274"/>
                                  </p:iterate>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004156" y="2740211"/>
            <a:ext cx="10183687" cy="1107996"/>
          </a:xfrm>
          <a:prstGeom prst="rect">
            <a:avLst/>
          </a:prstGeom>
          <a:noFill/>
        </p:spPr>
        <p:txBody>
          <a:bodyPr wrap="square" rtlCol="0">
            <a:spAutoFit/>
          </a:bodyPr>
          <a:lstStyle/>
          <a:p>
            <a:pPr algn="ctr"/>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如何正确的洗手戴口罩</a:t>
            </a:r>
          </a:p>
        </p:txBody>
      </p:sp>
      <p:sp>
        <p:nvSpPr>
          <p:cNvPr id="11" name="圆角矩形 10"/>
          <p:cNvSpPr/>
          <p:nvPr/>
        </p:nvSpPr>
        <p:spPr>
          <a:xfrm>
            <a:off x="3961407" y="1891305"/>
            <a:ext cx="4142278" cy="787779"/>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288198" y="1917673"/>
            <a:ext cx="3542580"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第四部分</a:t>
            </a:r>
          </a:p>
        </p:txBody>
      </p:sp>
      <p:sp>
        <p:nvSpPr>
          <p:cNvPr id="17" name="圆角矩形 16"/>
          <p:cNvSpPr/>
          <p:nvPr/>
        </p:nvSpPr>
        <p:spPr>
          <a:xfrm>
            <a:off x="9163198" y="459764"/>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195282" y="479772"/>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65813" y="605985"/>
            <a:ext cx="1187349" cy="1187349"/>
          </a:xfrm>
          <a:prstGeom prst="rect">
            <a:avLst/>
          </a:prstGeom>
        </p:spPr>
      </p:pic>
    </p:spTree>
    <p:extLst>
      <p:ext uri="{BB962C8B-B14F-4D97-AF65-F5344CB8AC3E}">
        <p14:creationId xmlns:p14="http://schemas.microsoft.com/office/powerpoint/2010/main" val="19711241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6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圆角矩形 6"/>
          <p:cNvSpPr/>
          <p:nvPr/>
        </p:nvSpPr>
        <p:spPr>
          <a:xfrm>
            <a:off x="4740465" y="1346439"/>
            <a:ext cx="5889697" cy="765389"/>
          </a:xfrm>
          <a:prstGeom prst="roundRect">
            <a:avLst>
              <a:gd name="adj" fmla="val 50000"/>
            </a:avLst>
          </a:prstGeom>
          <a:solidFill>
            <a:srgbClr val="2841A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804711" y="1436916"/>
            <a:ext cx="587828" cy="587828"/>
            <a:chOff x="3215397" y="1393373"/>
            <a:chExt cx="587828" cy="587828"/>
          </a:xfrm>
        </p:grpSpPr>
        <p:sp>
          <p:nvSpPr>
            <p:cNvPr id="8" name="椭圆 7"/>
            <p:cNvSpPr/>
            <p:nvPr/>
          </p:nvSpPr>
          <p:spPr>
            <a:xfrm>
              <a:off x="3215397" y="1393373"/>
              <a:ext cx="587828" cy="587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53231" y="1446205"/>
              <a:ext cx="491453" cy="491453"/>
            </a:xfrm>
            <a:prstGeom prst="rect">
              <a:avLst/>
            </a:prstGeom>
          </p:spPr>
        </p:pic>
      </p:grpSp>
      <p:sp>
        <p:nvSpPr>
          <p:cNvPr id="9" name="矩形 8"/>
          <p:cNvSpPr/>
          <p:nvPr/>
        </p:nvSpPr>
        <p:spPr>
          <a:xfrm>
            <a:off x="5408602" y="1480458"/>
            <a:ext cx="5019912" cy="523220"/>
          </a:xfrm>
          <a:prstGeom prst="rect">
            <a:avLst/>
          </a:prstGeom>
        </p:spPr>
        <p:txBody>
          <a:bodyPr wrap="square">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1" name="圆角矩形 10"/>
          <p:cNvSpPr/>
          <p:nvPr/>
        </p:nvSpPr>
        <p:spPr>
          <a:xfrm>
            <a:off x="4740465" y="2413239"/>
            <a:ext cx="5889697" cy="765389"/>
          </a:xfrm>
          <a:prstGeom prst="roundRect">
            <a:avLst>
              <a:gd name="adj" fmla="val 50000"/>
            </a:avLst>
          </a:prstGeom>
          <a:solidFill>
            <a:srgbClr val="2841A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804711" y="2503716"/>
            <a:ext cx="587828" cy="587828"/>
            <a:chOff x="3215397" y="1393373"/>
            <a:chExt cx="587828" cy="587828"/>
          </a:xfrm>
        </p:grpSpPr>
        <p:sp>
          <p:nvSpPr>
            <p:cNvPr id="13" name="椭圆 12"/>
            <p:cNvSpPr/>
            <p:nvPr/>
          </p:nvSpPr>
          <p:spPr>
            <a:xfrm>
              <a:off x="3215397" y="1393373"/>
              <a:ext cx="587828" cy="587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53231" y="1446205"/>
              <a:ext cx="491453" cy="491453"/>
            </a:xfrm>
            <a:prstGeom prst="rect">
              <a:avLst/>
            </a:prstGeom>
          </p:spPr>
        </p:pic>
      </p:grpSp>
      <p:sp>
        <p:nvSpPr>
          <p:cNvPr id="15" name="矩形 14"/>
          <p:cNvSpPr/>
          <p:nvPr/>
        </p:nvSpPr>
        <p:spPr>
          <a:xfrm>
            <a:off x="5408602" y="2547258"/>
            <a:ext cx="5019912" cy="523220"/>
          </a:xfrm>
          <a:prstGeom prst="rect">
            <a:avLst/>
          </a:prstGeom>
        </p:spPr>
        <p:txBody>
          <a:bodyPr wrap="square">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什么是新型冠状病毒</a:t>
            </a:r>
          </a:p>
        </p:txBody>
      </p:sp>
      <p:sp>
        <p:nvSpPr>
          <p:cNvPr id="16" name="圆角矩形 15"/>
          <p:cNvSpPr/>
          <p:nvPr/>
        </p:nvSpPr>
        <p:spPr>
          <a:xfrm>
            <a:off x="4740465" y="3466751"/>
            <a:ext cx="5889697" cy="765389"/>
          </a:xfrm>
          <a:prstGeom prst="roundRect">
            <a:avLst>
              <a:gd name="adj" fmla="val 50000"/>
            </a:avLst>
          </a:prstGeom>
          <a:solidFill>
            <a:srgbClr val="2841A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04711" y="3557228"/>
            <a:ext cx="587828" cy="587828"/>
            <a:chOff x="3215397" y="1393373"/>
            <a:chExt cx="587828" cy="587828"/>
          </a:xfrm>
        </p:grpSpPr>
        <p:sp>
          <p:nvSpPr>
            <p:cNvPr id="18" name="椭圆 17"/>
            <p:cNvSpPr/>
            <p:nvPr/>
          </p:nvSpPr>
          <p:spPr>
            <a:xfrm>
              <a:off x="3215397" y="1393373"/>
              <a:ext cx="587828" cy="587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53231" y="1446205"/>
              <a:ext cx="491453" cy="491453"/>
            </a:xfrm>
            <a:prstGeom prst="rect">
              <a:avLst/>
            </a:prstGeom>
          </p:spPr>
        </p:pic>
      </p:grpSp>
      <p:sp>
        <p:nvSpPr>
          <p:cNvPr id="20" name="矩形 19"/>
          <p:cNvSpPr/>
          <p:nvPr/>
        </p:nvSpPr>
        <p:spPr>
          <a:xfrm>
            <a:off x="5408602" y="3600770"/>
            <a:ext cx="5019912" cy="523220"/>
          </a:xfrm>
          <a:prstGeom prst="rect">
            <a:avLst/>
          </a:prstGeom>
        </p:spPr>
        <p:txBody>
          <a:bodyPr wrap="square">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如何防治新型冠状病毒</a:t>
            </a:r>
          </a:p>
        </p:txBody>
      </p:sp>
      <p:sp>
        <p:nvSpPr>
          <p:cNvPr id="21" name="圆角矩形 20"/>
          <p:cNvSpPr/>
          <p:nvPr/>
        </p:nvSpPr>
        <p:spPr>
          <a:xfrm>
            <a:off x="4740465" y="4533551"/>
            <a:ext cx="5889697" cy="765389"/>
          </a:xfrm>
          <a:prstGeom prst="roundRect">
            <a:avLst>
              <a:gd name="adj" fmla="val 50000"/>
            </a:avLst>
          </a:prstGeom>
          <a:solidFill>
            <a:srgbClr val="2841A6"/>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804711" y="4624028"/>
            <a:ext cx="587828" cy="587828"/>
            <a:chOff x="3215397" y="1393373"/>
            <a:chExt cx="587828" cy="587828"/>
          </a:xfrm>
        </p:grpSpPr>
        <p:sp>
          <p:nvSpPr>
            <p:cNvPr id="23" name="椭圆 22"/>
            <p:cNvSpPr/>
            <p:nvPr/>
          </p:nvSpPr>
          <p:spPr>
            <a:xfrm>
              <a:off x="3215397" y="1393373"/>
              <a:ext cx="587828" cy="587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53231" y="1446205"/>
              <a:ext cx="491453" cy="491453"/>
            </a:xfrm>
            <a:prstGeom prst="rect">
              <a:avLst/>
            </a:prstGeom>
          </p:spPr>
        </p:pic>
      </p:grpSp>
      <p:sp>
        <p:nvSpPr>
          <p:cNvPr id="25" name="矩形 24"/>
          <p:cNvSpPr/>
          <p:nvPr/>
        </p:nvSpPr>
        <p:spPr>
          <a:xfrm>
            <a:off x="5408602" y="4667570"/>
            <a:ext cx="5019912" cy="523220"/>
          </a:xfrm>
          <a:prstGeom prst="rect">
            <a:avLst/>
          </a:prstGeom>
        </p:spPr>
        <p:txBody>
          <a:bodyPr wrap="square">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如何正确的洗手、戴口罩？</a:t>
            </a:r>
          </a:p>
        </p:txBody>
      </p:sp>
      <p:sp>
        <p:nvSpPr>
          <p:cNvPr id="26" name="文本框 25"/>
          <p:cNvSpPr txBox="1"/>
          <p:nvPr/>
        </p:nvSpPr>
        <p:spPr>
          <a:xfrm>
            <a:off x="1367525" y="1732078"/>
            <a:ext cx="2475276" cy="1446550"/>
          </a:xfrm>
          <a:prstGeom prst="rect">
            <a:avLst/>
          </a:prstGeom>
          <a:noFill/>
        </p:spPr>
        <p:txBody>
          <a:bodyPr wrap="square" rtlCol="0">
            <a:spAutoFit/>
          </a:bodyPr>
          <a:lstStyle/>
          <a:p>
            <a:pPr algn="dist"/>
            <a:r>
              <a:rPr lang="zh-CN" altLang="en-US" sz="8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目录</a:t>
            </a:r>
          </a:p>
        </p:txBody>
      </p:sp>
      <p:sp>
        <p:nvSpPr>
          <p:cNvPr id="27" name="文本框 26"/>
          <p:cNvSpPr txBox="1"/>
          <p:nvPr/>
        </p:nvSpPr>
        <p:spPr>
          <a:xfrm>
            <a:off x="1013142" y="3215207"/>
            <a:ext cx="3184043" cy="769441"/>
          </a:xfrm>
          <a:prstGeom prst="rect">
            <a:avLst/>
          </a:prstGeom>
          <a:noFill/>
        </p:spPr>
        <p:txBody>
          <a:bodyPr wrap="square" rtlCol="0">
            <a:spAutoFit/>
          </a:bodyPr>
          <a:lstStyle/>
          <a:p>
            <a:pPr algn="ctr"/>
            <a:r>
              <a:rPr lang="en-US" altLang="zh-CN" sz="44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CONTENTE</a:t>
            </a:r>
            <a:endParaRPr lang="zh-CN" altLang="en-US" sz="44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endParaRPr>
          </a:p>
        </p:txBody>
      </p:sp>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7551" y="3610060"/>
            <a:ext cx="3266229" cy="3266229"/>
          </a:xfrm>
          <a:prstGeom prst="rect">
            <a:avLst/>
          </a:prstGeom>
        </p:spPr>
      </p:pic>
    </p:spTree>
    <p:extLst>
      <p:ext uri="{BB962C8B-B14F-4D97-AF65-F5344CB8AC3E}">
        <p14:creationId xmlns:p14="http://schemas.microsoft.com/office/powerpoint/2010/main" val="18712953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7"/>
                                        </p:tgtEl>
                                        <p:attrNameLst>
                                          <p:attrName>ppt_y</p:attrName>
                                        </p:attrNameLst>
                                      </p:cBhvr>
                                      <p:tavLst>
                                        <p:tav tm="0">
                                          <p:val>
                                            <p:strVal val="#ppt_y"/>
                                          </p:val>
                                        </p:tav>
                                        <p:tav tm="100000">
                                          <p:val>
                                            <p:strVal val="#ppt_y"/>
                                          </p:val>
                                        </p:tav>
                                      </p:tavLst>
                                    </p:anim>
                                    <p:anim calcmode="lin" valueType="num">
                                      <p:cBhvr>
                                        <p:cTn id="16"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4774FAE-DB79-4FEA-8ACF-0D662CFB1039}"/>
              </a:ext>
            </a:extLst>
          </p:cNvPr>
          <p:cNvSpPr/>
          <p:nvPr/>
        </p:nvSpPr>
        <p:spPr>
          <a:xfrm>
            <a:off x="823539" y="1624445"/>
            <a:ext cx="37959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79F3C6F7-C72E-41D4-A7F4-CA5B66D4E37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74716"/>
            <a:ext cx="942398" cy="1330779"/>
          </a:xfrm>
          <a:prstGeom prst="rect">
            <a:avLst/>
          </a:prstGeom>
        </p:spPr>
      </p:pic>
      <p:sp>
        <p:nvSpPr>
          <p:cNvPr id="4" name="文本框 3">
            <a:extLst>
              <a:ext uri="{FF2B5EF4-FFF2-40B4-BE49-F238E27FC236}">
                <a16:creationId xmlns:a16="http://schemas.microsoft.com/office/drawing/2014/main" xmlns="" id="{7ED13591-D8A4-4B5A-A51D-78399F586326}"/>
              </a:ext>
            </a:extLst>
          </p:cNvPr>
          <p:cNvSpPr txBox="1"/>
          <p:nvPr/>
        </p:nvSpPr>
        <p:spPr>
          <a:xfrm>
            <a:off x="1000009" y="1719926"/>
            <a:ext cx="3594173"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如何正确洗手？</a:t>
            </a:r>
          </a:p>
        </p:txBody>
      </p:sp>
      <p:sp>
        <p:nvSpPr>
          <p:cNvPr id="5" name="圆角矩形 7">
            <a:extLst>
              <a:ext uri="{FF2B5EF4-FFF2-40B4-BE49-F238E27FC236}">
                <a16:creationId xmlns:a16="http://schemas.microsoft.com/office/drawing/2014/main" xmlns="" id="{548CB8DD-1294-4483-A004-3EB184B327B1}"/>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72777156-A802-4404-843B-2F79F9A715D9}"/>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如何正确的洗手戴口罩</a:t>
            </a:r>
          </a:p>
        </p:txBody>
      </p:sp>
      <p:pic>
        <p:nvPicPr>
          <p:cNvPr id="8" name="图片 7">
            <a:extLst>
              <a:ext uri="{FF2B5EF4-FFF2-40B4-BE49-F238E27FC236}">
                <a16:creationId xmlns:a16="http://schemas.microsoft.com/office/drawing/2014/main" xmlns="" id="{0E081F58-BFFB-44B4-8D48-903D3B6CBA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163" y="2568351"/>
            <a:ext cx="10034649" cy="3768309"/>
          </a:xfrm>
          <a:prstGeom prst="rect">
            <a:avLst/>
          </a:prstGeom>
        </p:spPr>
      </p:pic>
    </p:spTree>
    <p:extLst>
      <p:ext uri="{BB962C8B-B14F-4D97-AF65-F5344CB8AC3E}">
        <p14:creationId xmlns:p14="http://schemas.microsoft.com/office/powerpoint/2010/main" val="374809508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04774FAE-DB79-4FEA-8ACF-0D662CFB1039}"/>
              </a:ext>
            </a:extLst>
          </p:cNvPr>
          <p:cNvSpPr/>
          <p:nvPr/>
        </p:nvSpPr>
        <p:spPr>
          <a:xfrm>
            <a:off x="823539" y="1624445"/>
            <a:ext cx="3795962" cy="723900"/>
          </a:xfrm>
          <a:prstGeom prst="rect">
            <a:avLst/>
          </a:prstGeom>
          <a:noFill/>
          <a:ln w="38100">
            <a:solidFill>
              <a:srgbClr val="2841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79F3C6F7-C72E-41D4-A7F4-CA5B66D4E37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1390" y="1074716"/>
            <a:ext cx="942398" cy="1330779"/>
          </a:xfrm>
          <a:prstGeom prst="rect">
            <a:avLst/>
          </a:prstGeom>
        </p:spPr>
      </p:pic>
      <p:sp>
        <p:nvSpPr>
          <p:cNvPr id="4" name="文本框 3">
            <a:extLst>
              <a:ext uri="{FF2B5EF4-FFF2-40B4-BE49-F238E27FC236}">
                <a16:creationId xmlns:a16="http://schemas.microsoft.com/office/drawing/2014/main" xmlns="" id="{7ED13591-D8A4-4B5A-A51D-78399F586326}"/>
              </a:ext>
            </a:extLst>
          </p:cNvPr>
          <p:cNvSpPr txBox="1"/>
          <p:nvPr/>
        </p:nvSpPr>
        <p:spPr>
          <a:xfrm>
            <a:off x="1000009" y="1719926"/>
            <a:ext cx="3594173" cy="584775"/>
          </a:xfrm>
          <a:prstGeom prst="rect">
            <a:avLst/>
          </a:prstGeom>
          <a:noFill/>
        </p:spPr>
        <p:txBody>
          <a:bodyPr wrap="square" rtlCol="0">
            <a:spAutoFit/>
          </a:bodyPr>
          <a:lstStyle/>
          <a:p>
            <a:pPr algn="dist"/>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如何正确戴口罩？</a:t>
            </a:r>
          </a:p>
        </p:txBody>
      </p:sp>
      <p:sp>
        <p:nvSpPr>
          <p:cNvPr id="5" name="圆角矩形 7">
            <a:extLst>
              <a:ext uri="{FF2B5EF4-FFF2-40B4-BE49-F238E27FC236}">
                <a16:creationId xmlns:a16="http://schemas.microsoft.com/office/drawing/2014/main" xmlns="" id="{548CB8DD-1294-4483-A004-3EB184B327B1}"/>
              </a:ext>
            </a:extLst>
          </p:cNvPr>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72777156-A802-4404-843B-2F79F9A715D9}"/>
              </a:ext>
            </a:extLst>
          </p:cNvPr>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如何正确的洗手戴口罩</a:t>
            </a:r>
          </a:p>
        </p:txBody>
      </p:sp>
      <p:pic>
        <p:nvPicPr>
          <p:cNvPr id="11" name="图片 10">
            <a:extLst>
              <a:ext uri="{FF2B5EF4-FFF2-40B4-BE49-F238E27FC236}">
                <a16:creationId xmlns:a16="http://schemas.microsoft.com/office/drawing/2014/main" xmlns="" id="{78D15AD3-AD07-4A2D-84AF-052B19FA5E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5371" y="3267205"/>
            <a:ext cx="5716142" cy="3246769"/>
          </a:xfrm>
          <a:prstGeom prst="rect">
            <a:avLst/>
          </a:prstGeom>
        </p:spPr>
      </p:pic>
      <p:sp>
        <p:nvSpPr>
          <p:cNvPr id="12" name="Oval 10">
            <a:extLst>
              <a:ext uri="{FF2B5EF4-FFF2-40B4-BE49-F238E27FC236}">
                <a16:creationId xmlns:a16="http://schemas.microsoft.com/office/drawing/2014/main" xmlns="" id="{89CB0DE2-2224-47B8-8EF1-D9BB0E76FFE6}"/>
              </a:ext>
            </a:extLst>
          </p:cNvPr>
          <p:cNvSpPr>
            <a:spLocks noChangeArrowheads="1"/>
          </p:cNvSpPr>
          <p:nvPr/>
        </p:nvSpPr>
        <p:spPr bwMode="auto">
          <a:xfrm>
            <a:off x="1000009" y="266596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3" name="矩形 12">
            <a:extLst>
              <a:ext uri="{FF2B5EF4-FFF2-40B4-BE49-F238E27FC236}">
                <a16:creationId xmlns:a16="http://schemas.microsoft.com/office/drawing/2014/main" xmlns="" id="{0C472DA2-7943-473F-8552-49D5A2EAF1E4}"/>
              </a:ext>
            </a:extLst>
          </p:cNvPr>
          <p:cNvSpPr/>
          <p:nvPr/>
        </p:nvSpPr>
        <p:spPr>
          <a:xfrm>
            <a:off x="1531219" y="2645832"/>
            <a:ext cx="4045223"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用手托信口罩，使鼻夹位于指尖，让头带自然垂下</a:t>
            </a:r>
          </a:p>
        </p:txBody>
      </p:sp>
      <p:sp>
        <p:nvSpPr>
          <p:cNvPr id="14" name="Oval 10">
            <a:extLst>
              <a:ext uri="{FF2B5EF4-FFF2-40B4-BE49-F238E27FC236}">
                <a16:creationId xmlns:a16="http://schemas.microsoft.com/office/drawing/2014/main" xmlns="" id="{130F51C7-27E6-47C3-9771-BE94A3BA169D}"/>
              </a:ext>
            </a:extLst>
          </p:cNvPr>
          <p:cNvSpPr>
            <a:spLocks noChangeArrowheads="1"/>
          </p:cNvSpPr>
          <p:nvPr/>
        </p:nvSpPr>
        <p:spPr bwMode="auto">
          <a:xfrm>
            <a:off x="1000009" y="390285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5" name="矩形 14">
            <a:extLst>
              <a:ext uri="{FF2B5EF4-FFF2-40B4-BE49-F238E27FC236}">
                <a16:creationId xmlns:a16="http://schemas.microsoft.com/office/drawing/2014/main" xmlns="" id="{82AB963D-C7C5-417B-8675-4F3E199FECB2}"/>
              </a:ext>
            </a:extLst>
          </p:cNvPr>
          <p:cNvSpPr/>
          <p:nvPr/>
        </p:nvSpPr>
        <p:spPr>
          <a:xfrm>
            <a:off x="1531220" y="3649743"/>
            <a:ext cx="3910008" cy="2126672"/>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将双手指尖放在金属鼻夹顶部，用双手，一边向内按压，一边向两侧移动，塑造鼻梁形状（用单手捍鼻夹会导致密合不当，降低口罩防护效果，请使用双手）</a:t>
            </a:r>
          </a:p>
        </p:txBody>
      </p:sp>
      <p:sp>
        <p:nvSpPr>
          <p:cNvPr id="16" name="Oval 10">
            <a:extLst>
              <a:ext uri="{FF2B5EF4-FFF2-40B4-BE49-F238E27FC236}">
                <a16:creationId xmlns:a16="http://schemas.microsoft.com/office/drawing/2014/main" xmlns="" id="{8FBF5578-1D9C-47B6-A3DC-CFB04874135A}"/>
              </a:ext>
            </a:extLst>
          </p:cNvPr>
          <p:cNvSpPr>
            <a:spLocks noChangeArrowheads="1"/>
          </p:cNvSpPr>
          <p:nvPr/>
        </p:nvSpPr>
        <p:spPr bwMode="auto">
          <a:xfrm>
            <a:off x="1000009" y="5796544"/>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17" name="矩形 16">
            <a:extLst>
              <a:ext uri="{FF2B5EF4-FFF2-40B4-BE49-F238E27FC236}">
                <a16:creationId xmlns:a16="http://schemas.microsoft.com/office/drawing/2014/main" xmlns="" id="{9A6CC97D-EC8B-4367-90B2-A349AB22CCA3}"/>
              </a:ext>
            </a:extLst>
          </p:cNvPr>
          <p:cNvSpPr/>
          <p:nvPr/>
        </p:nvSpPr>
        <p:spPr>
          <a:xfrm>
            <a:off x="1531219" y="5776415"/>
            <a:ext cx="404522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佩戴气密性检查</a:t>
            </a:r>
          </a:p>
        </p:txBody>
      </p:sp>
    </p:spTree>
    <p:extLst>
      <p:ext uri="{BB962C8B-B14F-4D97-AF65-F5344CB8AC3E}">
        <p14:creationId xmlns:p14="http://schemas.microsoft.com/office/powerpoint/2010/main" val="409427712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850"/>
                            </p:stCondLst>
                            <p:childTnLst>
                              <p:par>
                                <p:cTn id="13" presetID="1"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8.33333E-7 -3.7037E-6 L -0.27773 0.23311 " pathEditMode="relative" rAng="0" ptsTypes="AA">
                                      <p:cBhvr>
                                        <p:cTn id="16" dur="500" spd="-100000" fill="hold"/>
                                        <p:tgtEl>
                                          <p:spTgt spid="12"/>
                                        </p:tgtEl>
                                        <p:attrNameLst>
                                          <p:attrName>ppt_x</p:attrName>
                                          <p:attrName>ppt_y</p:attrName>
                                        </p:attrNameLst>
                                      </p:cBhvr>
                                      <p:rCtr x="-13880" y="11644"/>
                                    </p:animMotion>
                                  </p:childTnLst>
                                </p:cTn>
                              </p:par>
                              <p:par>
                                <p:cTn id="17" presetID="1" presetClass="entr" presetSubtype="0" fill="hold" grpId="0" nodeType="withEffect">
                                  <p:stCondLst>
                                    <p:cond delay="100"/>
                                  </p:stCondLst>
                                  <p:childTnLst>
                                    <p:set>
                                      <p:cBhvr>
                                        <p:cTn id="18" dur="1" fill="hold">
                                          <p:stCondLst>
                                            <p:cond delay="0"/>
                                          </p:stCondLst>
                                        </p:cTn>
                                        <p:tgtEl>
                                          <p:spTgt spid="14"/>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8.33333E-7 -0.00556 L -0.27773 0.09838 " pathEditMode="relative" rAng="0" ptsTypes="AA">
                                      <p:cBhvr>
                                        <p:cTn id="20" dur="500" spd="-100000" fill="hold"/>
                                        <p:tgtEl>
                                          <p:spTgt spid="14"/>
                                        </p:tgtEl>
                                        <p:attrNameLst>
                                          <p:attrName>ppt_x</p:attrName>
                                          <p:attrName>ppt_y</p:attrName>
                                        </p:attrNameLst>
                                      </p:cBhvr>
                                      <p:rCtr x="-13880" y="5185"/>
                                    </p:animMotion>
                                  </p:childTnLst>
                                </p:cTn>
                              </p:par>
                            </p:childTnLst>
                          </p:cTn>
                        </p:par>
                        <p:par>
                          <p:cTn id="21" fill="hold">
                            <p:stCondLst>
                              <p:cond delay="145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950"/>
                            </p:stCondLst>
                            <p:childTnLst>
                              <p:par>
                                <p:cTn id="29" presetID="1"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35" presetClass="path" presetSubtype="0" accel="50000" decel="50000" fill="hold" grpId="1" nodeType="withEffect">
                                  <p:stCondLst>
                                    <p:cond delay="0"/>
                                  </p:stCondLst>
                                  <p:childTnLst>
                                    <p:animMotion origin="layout" path="M -8.33333E-7 -3.7037E-6 L -0.27773 0.23311 " pathEditMode="relative" rAng="0" ptsTypes="AA">
                                      <p:cBhvr>
                                        <p:cTn id="32" dur="500" spd="-100000" fill="hold"/>
                                        <p:tgtEl>
                                          <p:spTgt spid="16"/>
                                        </p:tgtEl>
                                        <p:attrNameLst>
                                          <p:attrName>ppt_x</p:attrName>
                                          <p:attrName>ppt_y</p:attrName>
                                        </p:attrNameLst>
                                      </p:cBhvr>
                                      <p:rCtr x="-13880" y="11644"/>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animBg="1"/>
      <p:bldP spid="12" grpId="1" animBg="1"/>
      <p:bldP spid="13" grpId="0"/>
      <p:bldP spid="14" grpId="0" animBg="1"/>
      <p:bldP spid="14" grpId="1" animBg="1"/>
      <p:bldP spid="15" grpId="0"/>
      <p:bldP spid="16" grpId="0" animBg="1"/>
      <p:bldP spid="16" grpId="1" animBg="1"/>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507570" y="1909834"/>
            <a:ext cx="9176861" cy="1107996"/>
          </a:xfrm>
          <a:prstGeom prst="rect">
            <a:avLst/>
          </a:prstGeom>
          <a:noFill/>
        </p:spPr>
        <p:txBody>
          <a:bodyPr wrap="square" rtlCol="0">
            <a:spAutoFit/>
          </a:bodyPr>
          <a:lstStyle/>
          <a:p>
            <a:pPr algn="dist"/>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自我预防防护感染指南</a:t>
            </a:r>
          </a:p>
        </p:txBody>
      </p:sp>
      <p:sp>
        <p:nvSpPr>
          <p:cNvPr id="11" name="圆角矩形 10"/>
          <p:cNvSpPr/>
          <p:nvPr/>
        </p:nvSpPr>
        <p:spPr>
          <a:xfrm>
            <a:off x="3151151" y="998097"/>
            <a:ext cx="5889697" cy="93038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444721" y="1077990"/>
            <a:ext cx="5302555"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返岗上班</a:t>
            </a:r>
            <a:r>
              <a:rPr lang="en-US" altLang="zh-CN"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a:t>
            </a:r>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复工</a:t>
            </a:r>
            <a:r>
              <a:rPr lang="en-US" altLang="zh-CN"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a:t>
            </a:r>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复学</a:t>
            </a:r>
          </a:p>
        </p:txBody>
      </p:sp>
      <p:sp>
        <p:nvSpPr>
          <p:cNvPr id="12" name="圆角矩形 11"/>
          <p:cNvSpPr/>
          <p:nvPr/>
        </p:nvSpPr>
        <p:spPr>
          <a:xfrm>
            <a:off x="2883759"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常戴口罩</a:t>
            </a:r>
          </a:p>
        </p:txBody>
      </p:sp>
      <p:sp>
        <p:nvSpPr>
          <p:cNvPr id="13" name="圆角矩形 12"/>
          <p:cNvSpPr/>
          <p:nvPr/>
        </p:nvSpPr>
        <p:spPr>
          <a:xfrm>
            <a:off x="4254977"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进屋洗手</a:t>
            </a:r>
          </a:p>
        </p:txBody>
      </p:sp>
      <p:sp>
        <p:nvSpPr>
          <p:cNvPr id="14" name="圆角矩形 13"/>
          <p:cNvSpPr/>
          <p:nvPr/>
        </p:nvSpPr>
        <p:spPr>
          <a:xfrm>
            <a:off x="5621139"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减少外出</a:t>
            </a:r>
          </a:p>
        </p:txBody>
      </p:sp>
      <p:sp>
        <p:nvSpPr>
          <p:cNvPr id="15" name="圆角矩形 14"/>
          <p:cNvSpPr/>
          <p:nvPr/>
        </p:nvSpPr>
        <p:spPr>
          <a:xfrm>
            <a:off x="6987301"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健康生活</a:t>
            </a:r>
          </a:p>
        </p:txBody>
      </p:sp>
      <p:sp>
        <p:nvSpPr>
          <p:cNvPr id="16" name="圆角矩形 15"/>
          <p:cNvSpPr/>
          <p:nvPr/>
        </p:nvSpPr>
        <p:spPr>
          <a:xfrm>
            <a:off x="8362841" y="3008573"/>
            <a:ext cx="1225385" cy="289932"/>
          </a:xfrm>
          <a:prstGeom prst="round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及时就医</a:t>
            </a:r>
          </a:p>
        </p:txBody>
      </p:sp>
      <p:sp>
        <p:nvSpPr>
          <p:cNvPr id="17" name="圆角矩形 16"/>
          <p:cNvSpPr/>
          <p:nvPr/>
        </p:nvSpPr>
        <p:spPr>
          <a:xfrm>
            <a:off x="258685" y="443518"/>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90769" y="463526"/>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sp>
        <p:nvSpPr>
          <p:cNvPr id="19" name="TextBox 16"/>
          <p:cNvSpPr txBox="1"/>
          <p:nvPr/>
        </p:nvSpPr>
        <p:spPr>
          <a:xfrm>
            <a:off x="2506748" y="3424420"/>
            <a:ext cx="7167348" cy="338554"/>
          </a:xfrm>
          <a:prstGeom prst="rect">
            <a:avLst/>
          </a:prstGeom>
          <a:noFill/>
        </p:spPr>
        <p:txBody>
          <a:bodyPr wrap="none" rtlCol="0">
            <a:spAutoFit/>
          </a:bodyPr>
          <a:lstStyle/>
          <a:p>
            <a:pPr algn="ct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政府</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党群</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学校</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商场</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r>
              <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居民预防新型冠状病毒感染肺炎健康知识讲座</a:t>
            </a:r>
            <a:r>
              <a:rPr lang="en-US" altLang="zh-CN"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rPr>
              <a:t>——</a:t>
            </a:r>
            <a:endParaRPr lang="zh-CN" altLang="en-US" sz="1600" b="1" dirty="0">
              <a:solidFill>
                <a:schemeClr val="bg1"/>
              </a:solidFill>
              <a:effectLst>
                <a:outerShdw blurRad="38100" dist="38100" dir="2700000" algn="tl">
                  <a:srgbClr val="000000">
                    <a:alpha val="43137"/>
                  </a:srgbClr>
                </a:outerShdw>
              </a:effectLst>
              <a:latin typeface="思源黑体 CN Regular" panose="020B0500000000000000" pitchFamily="34" charset="-122"/>
              <a:ea typeface="思源黑体 CN Regular" panose="020B0500000000000000" pitchFamily="34" charset="-122"/>
            </a:endParaRPr>
          </a:p>
        </p:txBody>
      </p:sp>
    </p:spTree>
    <p:extLst>
      <p:ext uri="{BB962C8B-B14F-4D97-AF65-F5344CB8AC3E}">
        <p14:creationId xmlns:p14="http://schemas.microsoft.com/office/powerpoint/2010/main" val="190176339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9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900"/>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anim calcmode="lin" valueType="num">
                                      <p:cBhvr>
                                        <p:cTn id="24" dur="500" fill="hold"/>
                                        <p:tgtEl>
                                          <p:spTgt spid="12"/>
                                        </p:tgtEl>
                                        <p:attrNameLst>
                                          <p:attrName>ppt_x</p:attrName>
                                        </p:attrNameLst>
                                      </p:cBhvr>
                                      <p:tavLst>
                                        <p:tav tm="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4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29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anim calcmode="lin" valueType="num">
                                      <p:cBhvr>
                                        <p:cTn id="36" dur="500" fill="hold"/>
                                        <p:tgtEl>
                                          <p:spTgt spid="14"/>
                                        </p:tgtEl>
                                        <p:attrNameLst>
                                          <p:attrName>ppt_x</p:attrName>
                                        </p:attrNameLst>
                                      </p:cBhvr>
                                      <p:tavLst>
                                        <p:tav tm="0">
                                          <p:val>
                                            <p:strVal val="#ppt_x"/>
                                          </p:val>
                                        </p:tav>
                                        <p:tav tm="100000">
                                          <p:val>
                                            <p:strVal val="#ppt_x"/>
                                          </p:val>
                                        </p:tav>
                                      </p:tavLst>
                                    </p:anim>
                                    <p:anim calcmode="lin" valueType="num">
                                      <p:cBhvr>
                                        <p:cTn id="37" dur="50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340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anim calcmode="lin" valueType="num">
                                      <p:cBhvr>
                                        <p:cTn id="42" dur="500" fill="hold"/>
                                        <p:tgtEl>
                                          <p:spTgt spid="15"/>
                                        </p:tgtEl>
                                        <p:attrNameLst>
                                          <p:attrName>ppt_x</p:attrName>
                                        </p:attrNameLst>
                                      </p:cBhvr>
                                      <p:tavLst>
                                        <p:tav tm="0">
                                          <p:val>
                                            <p:strVal val="#ppt_x"/>
                                          </p:val>
                                        </p:tav>
                                        <p:tav tm="100000">
                                          <p:val>
                                            <p:strVal val="#ppt_x"/>
                                          </p:val>
                                        </p:tav>
                                      </p:tavLst>
                                    </p:anim>
                                    <p:anim calcmode="lin" valueType="num">
                                      <p:cBhvr>
                                        <p:cTn id="43" dur="5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39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anim calcmode="lin" valueType="num">
                                      <p:cBhvr>
                                        <p:cTn id="48" dur="500" fill="hold"/>
                                        <p:tgtEl>
                                          <p:spTgt spid="16"/>
                                        </p:tgtEl>
                                        <p:attrNameLst>
                                          <p:attrName>ppt_x</p:attrName>
                                        </p:attrNameLst>
                                      </p:cBhvr>
                                      <p:tavLst>
                                        <p:tav tm="0">
                                          <p:val>
                                            <p:strVal val="#ppt_x"/>
                                          </p:val>
                                        </p:tav>
                                        <p:tav tm="100000">
                                          <p:val>
                                            <p:strVal val="#ppt_x"/>
                                          </p:val>
                                        </p:tav>
                                      </p:tavLst>
                                    </p:anim>
                                    <p:anim calcmode="lin" valueType="num">
                                      <p:cBhvr>
                                        <p:cTn id="4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8"/>
                                        </p:tgtEl>
                                        <p:attrNameLst>
                                          <p:attrName>ppt_y</p:attrName>
                                        </p:attrNameLst>
                                      </p:cBhvr>
                                      <p:tavLst>
                                        <p:tav tm="0">
                                          <p:val>
                                            <p:strVal val="#ppt_y"/>
                                          </p:val>
                                        </p:tav>
                                        <p:tav tm="100000">
                                          <p:val>
                                            <p:strVal val="#ppt_y"/>
                                          </p:val>
                                        </p:tav>
                                      </p:tavLst>
                                    </p:anim>
                                    <p:anim calcmode="lin" valueType="num">
                                      <p:cBhvr>
                                        <p:cTn id="5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8"/>
                                        </p:tgtEl>
                                      </p:cBhvr>
                                    </p:animEffect>
                                  </p:childTnLst>
                                </p:cTn>
                              </p:par>
                              <p:par>
                                <p:cTn id="62" presetID="41" presetClass="entr" presetSubtype="0" fill="hold" grpId="0" nodeType="withEffect">
                                  <p:stCondLst>
                                    <p:cond delay="0"/>
                                  </p:stCondLst>
                                  <p:iterate type="lt">
                                    <p:tmPct val="4857"/>
                                  </p:iterate>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19"/>
                                        </p:tgtEl>
                                        <p:attrNameLst>
                                          <p:attrName>ppt_y</p:attrName>
                                        </p:attrNameLst>
                                      </p:cBhvr>
                                      <p:tavLst>
                                        <p:tav tm="0">
                                          <p:val>
                                            <p:strVal val="#ppt_y"/>
                                          </p:val>
                                        </p:tav>
                                        <p:tav tm="100000">
                                          <p:val>
                                            <p:strVal val="#ppt_y"/>
                                          </p:val>
                                        </p:tav>
                                      </p:tavLst>
                                    </p:anim>
                                    <p:anim calcmode="lin" valueType="num">
                                      <p:cBhvr>
                                        <p:cTn id="6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2" grpId="0" animBg="1"/>
      <p:bldP spid="13" grpId="0" animBg="1"/>
      <p:bldP spid="14" grpId="0" animBg="1"/>
      <p:bldP spid="15" grpId="0" animBg="1"/>
      <p:bldP spid="16" grpId="0" animBg="1"/>
      <p:bldP spid="17" grpId="0" animBg="1"/>
      <p:bldP spid="18"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1330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6480" y="3886200"/>
            <a:ext cx="2035116" cy="2873829"/>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58685" y="3429000"/>
            <a:ext cx="2930304" cy="3331029"/>
          </a:xfrm>
          <a:prstGeom prst="rect">
            <a:avLst/>
          </a:prstGeom>
        </p:spPr>
      </p:pic>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26187" y="4359729"/>
            <a:ext cx="1086206" cy="2498271"/>
          </a:xfrm>
          <a:prstGeom prst="rect">
            <a:avLst/>
          </a:prstGeom>
        </p:spPr>
      </p:pic>
      <p:sp>
        <p:nvSpPr>
          <p:cNvPr id="10" name="文本框 9"/>
          <p:cNvSpPr txBox="1"/>
          <p:nvPr/>
        </p:nvSpPr>
        <p:spPr>
          <a:xfrm>
            <a:off x="1004156" y="2759438"/>
            <a:ext cx="10183687" cy="1107996"/>
          </a:xfrm>
          <a:prstGeom prst="rect">
            <a:avLst/>
          </a:prstGeom>
          <a:noFill/>
        </p:spPr>
        <p:txBody>
          <a:bodyPr wrap="square" rtlCol="0">
            <a:spAutoFit/>
          </a:bodyPr>
          <a:lstStyle/>
          <a:p>
            <a:pPr algn="ctr"/>
            <a:r>
              <a:rPr lang="zh-CN" altLang="en-US" sz="6600" b="1"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1" name="圆角矩形 10"/>
          <p:cNvSpPr/>
          <p:nvPr/>
        </p:nvSpPr>
        <p:spPr>
          <a:xfrm>
            <a:off x="3961407" y="1891305"/>
            <a:ext cx="4142278" cy="787779"/>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288198" y="1917673"/>
            <a:ext cx="3542580" cy="707886"/>
          </a:xfrm>
          <a:prstGeom prst="rect">
            <a:avLst/>
          </a:prstGeom>
          <a:noFill/>
        </p:spPr>
        <p:txBody>
          <a:bodyPr wrap="square" rtlCol="0">
            <a:spAutoFit/>
          </a:bodyPr>
          <a:lstStyle/>
          <a:p>
            <a:pPr algn="dist"/>
            <a:r>
              <a:rPr lang="zh-CN" altLang="en-US" sz="40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第一部分</a:t>
            </a:r>
          </a:p>
        </p:txBody>
      </p:sp>
      <p:sp>
        <p:nvSpPr>
          <p:cNvPr id="17" name="圆角矩形 16"/>
          <p:cNvSpPr/>
          <p:nvPr/>
        </p:nvSpPr>
        <p:spPr>
          <a:xfrm>
            <a:off x="9163198" y="459764"/>
            <a:ext cx="2428371" cy="465631"/>
          </a:xfrm>
          <a:prstGeom prst="roundRect">
            <a:avLst>
              <a:gd name="adj" fmla="val 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195282" y="479772"/>
            <a:ext cx="2308052" cy="461665"/>
          </a:xfrm>
          <a:prstGeom prst="rect">
            <a:avLst/>
          </a:prstGeom>
          <a:noFill/>
        </p:spPr>
        <p:txBody>
          <a:bodyPr wrap="square" rtlCol="0">
            <a:spAutoFit/>
          </a:bodyPr>
          <a:lstStyle/>
          <a:p>
            <a:r>
              <a:rPr lang="zh-CN" altLang="en-US"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预防新型</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冠状病毒</a:t>
            </a:r>
          </a:p>
        </p:txBody>
      </p:sp>
      <p:pic>
        <p:nvPicPr>
          <p:cNvPr id="20" name="图片 1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465813" y="605985"/>
            <a:ext cx="1187349" cy="1187349"/>
          </a:xfrm>
          <a:prstGeom prst="rect">
            <a:avLst/>
          </a:prstGeom>
        </p:spPr>
      </p:pic>
    </p:spTree>
    <p:extLst>
      <p:ext uri="{BB962C8B-B14F-4D97-AF65-F5344CB8AC3E}">
        <p14:creationId xmlns:p14="http://schemas.microsoft.com/office/powerpoint/2010/main" val="23160556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anim calcmode="lin" valueType="num">
                                      <p:cBhvr>
                                        <p:cTn id="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
                                        </p:tgtEl>
                                      </p:cBhvr>
                                    </p:animEffect>
                                  </p:childTnLst>
                                </p:cTn>
                              </p:par>
                            </p:childTnLst>
                          </p:cTn>
                        </p:par>
                        <p:par>
                          <p:cTn id="12" fill="hold">
                            <p:stCondLst>
                              <p:cond delay="6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0"/>
                                        </p:tgtEl>
                                        <p:attrNameLst>
                                          <p:attrName>ppt_y</p:attrName>
                                        </p:attrNameLst>
                                      </p:cBhvr>
                                      <p:tavLst>
                                        <p:tav tm="0">
                                          <p:val>
                                            <p:strVal val="#ppt_y"/>
                                          </p:val>
                                        </p:tav>
                                        <p:tav tm="100000">
                                          <p:val>
                                            <p:strVal val="#ppt_y"/>
                                          </p:val>
                                        </p:tav>
                                      </p:tavLst>
                                    </p:anim>
                                    <p:anim calcmode="lin" valueType="num">
                                      <p:cBhvr>
                                        <p:cTn id="17"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0"/>
                                        </p:tgtEl>
                                      </p:cBhvr>
                                    </p:animEffect>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2">
            <a:extLst>
              <a:ext uri="{28A0092B-C50C-407E-A947-70E740481C1C}">
                <a14:useLocalDpi xmlns:a14="http://schemas.microsoft.com/office/drawing/2010/main" val="0"/>
              </a:ext>
            </a:extLst>
          </a:blip>
          <a:srcRect l="25108" t="46176" r="31602"/>
          <a:stretch/>
        </p:blipFill>
        <p:spPr>
          <a:xfrm>
            <a:off x="6537582" y="1997391"/>
            <a:ext cx="4880093" cy="3413016"/>
          </a:xfrm>
          <a:prstGeom prst="rect">
            <a:avLst/>
          </a:prstGeom>
        </p:spPr>
      </p:pic>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1</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上班途中如何做</a:t>
            </a: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8" name="文本框 17"/>
          <p:cNvSpPr txBox="1"/>
          <p:nvPr/>
        </p:nvSpPr>
        <p:spPr>
          <a:xfrm>
            <a:off x="1100600" y="2732924"/>
            <a:ext cx="4985496" cy="584775"/>
          </a:xfrm>
          <a:prstGeom prst="rect">
            <a:avLst/>
          </a:prstGeom>
          <a:noFill/>
        </p:spPr>
        <p:txBody>
          <a:bodyPr wrap="square" rtlCol="0">
            <a:spAutoFit/>
          </a:bodyPr>
          <a:lstStyle/>
          <a:p>
            <a:r>
              <a:rPr lang="zh-CN" altLang="en-US" sz="3200" dirty="0">
                <a:solidFill>
                  <a:srgbClr val="2841A6"/>
                </a:solidFill>
                <a:latin typeface="阿里巴巴普惠体 M" panose="00020600040101010101" pitchFamily="18" charset="-122"/>
                <a:ea typeface="阿里巴巴普惠体 M" panose="00020600040101010101" pitchFamily="18" charset="-122"/>
                <a:cs typeface="阿里巴巴普惠体 M" panose="00020600040101010101" pitchFamily="18" charset="-122"/>
              </a:rPr>
              <a:t>正确佩戴一次性医用口罩</a:t>
            </a:r>
          </a:p>
        </p:txBody>
      </p:sp>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253162" y="372471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784372" y="3567455"/>
            <a:ext cx="4880422" cy="923330"/>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尽量不乘坐公共交通工具，建议步行、骑行或乘坐私家车、班车上班。</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53162" y="4458423"/>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253162" y="5147689"/>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3" name="矩形 22">
            <a:extLst>
              <a:ext uri="{FF2B5EF4-FFF2-40B4-BE49-F238E27FC236}">
                <a16:creationId xmlns:a16="http://schemas.microsoft.com/office/drawing/2014/main" xmlns="" id="{CF1C8E49-A183-4D27-8FF1-BDE1ACAB9A4C}"/>
              </a:ext>
            </a:extLst>
          </p:cNvPr>
          <p:cNvSpPr/>
          <p:nvPr/>
        </p:nvSpPr>
        <p:spPr>
          <a:xfrm>
            <a:off x="1784372" y="5171856"/>
            <a:ext cx="4126042" cy="507831"/>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途中尽量避免用手触摸车上物品。</a:t>
            </a:r>
          </a:p>
        </p:txBody>
      </p:sp>
      <p:sp>
        <p:nvSpPr>
          <p:cNvPr id="24" name="云形标注 23"/>
          <p:cNvSpPr/>
          <p:nvPr/>
        </p:nvSpPr>
        <p:spPr>
          <a:xfrm flipV="1">
            <a:off x="7455640" y="4560355"/>
            <a:ext cx="2705741" cy="1263547"/>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CF1C8E49-A183-4D27-8FF1-BDE1ACAB9A4C}"/>
              </a:ext>
            </a:extLst>
          </p:cNvPr>
          <p:cNvSpPr/>
          <p:nvPr/>
        </p:nvSpPr>
        <p:spPr>
          <a:xfrm>
            <a:off x="8020707" y="4870658"/>
            <a:ext cx="1983438" cy="707886"/>
          </a:xfrm>
          <a:prstGeom prst="rect">
            <a:avLst/>
          </a:prstGeom>
          <a:noFill/>
        </p:spPr>
        <p:txBody>
          <a:bodyPr wrap="square" rtlCol="0">
            <a:spAutoFit/>
          </a:bodyPr>
          <a:lstStyle/>
          <a:p>
            <a:r>
              <a:rPr lang="zh-CN" altLang="en-US" sz="40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戴口罩</a:t>
            </a:r>
          </a:p>
        </p:txBody>
      </p:sp>
      <p:sp>
        <p:nvSpPr>
          <p:cNvPr id="27" name="矩形 26">
            <a:extLst>
              <a:ext uri="{FF2B5EF4-FFF2-40B4-BE49-F238E27FC236}">
                <a16:creationId xmlns:a16="http://schemas.microsoft.com/office/drawing/2014/main" xmlns="" id="{CF1C8E49-A183-4D27-8FF1-BDE1ACAB9A4C}"/>
              </a:ext>
            </a:extLst>
          </p:cNvPr>
          <p:cNvSpPr/>
          <p:nvPr/>
        </p:nvSpPr>
        <p:spPr>
          <a:xfrm>
            <a:off x="1784372" y="4451500"/>
            <a:ext cx="5637193" cy="507831"/>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如必须乘坐公共交通工具时，务必全程佩戴口罩。</a:t>
            </a:r>
          </a:p>
        </p:txBody>
      </p:sp>
    </p:spTree>
    <p:extLst>
      <p:ext uri="{BB962C8B-B14F-4D97-AF65-F5344CB8AC3E}">
        <p14:creationId xmlns:p14="http://schemas.microsoft.com/office/powerpoint/2010/main" val="20183051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8"/>
                                        </p:tgtEl>
                                        <p:attrNameLst>
                                          <p:attrName>ppt_y</p:attrName>
                                        </p:attrNameLst>
                                      </p:cBhvr>
                                      <p:tavLst>
                                        <p:tav tm="0">
                                          <p:val>
                                            <p:strVal val="#ppt_y"/>
                                          </p:val>
                                        </p:tav>
                                        <p:tav tm="100000">
                                          <p:val>
                                            <p:strVal val="#ppt_y"/>
                                          </p:val>
                                        </p:tav>
                                      </p:tavLst>
                                    </p:anim>
                                    <p:anim calcmode="lin" valueType="num">
                                      <p:cBhvr>
                                        <p:cTn id="17"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8"/>
                                        </p:tgtEl>
                                      </p:cBhvr>
                                    </p:animEffect>
                                  </p:childTnLst>
                                </p:cTn>
                              </p:par>
                            </p:childTnLst>
                          </p:cTn>
                        </p:par>
                        <p:par>
                          <p:cTn id="20" fill="hold">
                            <p:stCondLst>
                              <p:cond delay="1800"/>
                            </p:stCondLst>
                            <p:childTnLst>
                              <p:par>
                                <p:cTn id="21" presetID="1"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35" presetClass="path" presetSubtype="0" accel="50000" decel="50000" fill="hold" grpId="1" nodeType="withEffect">
                                  <p:stCondLst>
                                    <p:cond delay="0"/>
                                  </p:stCondLst>
                                  <p:childTnLst>
                                    <p:animMotion origin="layout" path="M -3.54167E-6 -4.44444E-6 L -0.27773 0.23311 " pathEditMode="relative" rAng="0" ptsTypes="AA">
                                      <p:cBhvr>
                                        <p:cTn id="24" dur="500" spd="-100000" fill="hold"/>
                                        <p:tgtEl>
                                          <p:spTgt spid="19"/>
                                        </p:tgtEl>
                                        <p:attrNameLst>
                                          <p:attrName>ppt_x</p:attrName>
                                          <p:attrName>ppt_y</p:attrName>
                                        </p:attrNameLst>
                                      </p:cBhvr>
                                      <p:rCtr x="-13893" y="11644"/>
                                    </p:animMotion>
                                  </p:childTnLst>
                                </p:cTn>
                              </p:par>
                              <p:par>
                                <p:cTn id="25" presetID="1" presetClass="entr" presetSubtype="0" fill="hold" grpId="0" nodeType="withEffect">
                                  <p:stCondLst>
                                    <p:cond delay="100"/>
                                  </p:stCondLst>
                                  <p:childTnLst>
                                    <p:set>
                                      <p:cBhvr>
                                        <p:cTn id="26" dur="1" fill="hold">
                                          <p:stCondLst>
                                            <p:cond delay="0"/>
                                          </p:stCondLst>
                                        </p:cTn>
                                        <p:tgtEl>
                                          <p:spTgt spid="21"/>
                                        </p:tgtEl>
                                        <p:attrNameLst>
                                          <p:attrName>style.visibility</p:attrName>
                                        </p:attrNameLst>
                                      </p:cBhvr>
                                      <p:to>
                                        <p:strVal val="visible"/>
                                      </p:to>
                                    </p:set>
                                  </p:childTnLst>
                                </p:cTn>
                              </p:par>
                              <p:par>
                                <p:cTn id="27" presetID="35" presetClass="path" presetSubtype="0" accel="50000" decel="50000" fill="hold" grpId="1" nodeType="withEffect">
                                  <p:stCondLst>
                                    <p:cond delay="100"/>
                                  </p:stCondLst>
                                  <p:childTnLst>
                                    <p:animMotion origin="layout" path="M -3.54167E-6 -0.00556 L -0.27773 0.09838 " pathEditMode="relative" rAng="0" ptsTypes="AA">
                                      <p:cBhvr>
                                        <p:cTn id="28" dur="500" spd="-100000" fill="hold"/>
                                        <p:tgtEl>
                                          <p:spTgt spid="21"/>
                                        </p:tgtEl>
                                        <p:attrNameLst>
                                          <p:attrName>ppt_x</p:attrName>
                                          <p:attrName>ppt_y</p:attrName>
                                        </p:attrNameLst>
                                      </p:cBhvr>
                                      <p:rCtr x="-13893" y="5185"/>
                                    </p:animMotion>
                                  </p:childTnLst>
                                </p:cTn>
                              </p:par>
                              <p:par>
                                <p:cTn id="29" presetID="1" presetClass="entr" presetSubtype="0" fill="hold" grpId="0" nodeType="withEffect">
                                  <p:stCondLst>
                                    <p:cond delay="100"/>
                                  </p:stCondLst>
                                  <p:childTnLst>
                                    <p:set>
                                      <p:cBhvr>
                                        <p:cTn id="30" dur="1" fill="hold">
                                          <p:stCondLst>
                                            <p:cond delay="0"/>
                                          </p:stCondLst>
                                        </p:cTn>
                                        <p:tgtEl>
                                          <p:spTgt spid="22"/>
                                        </p:tgtEl>
                                        <p:attrNameLst>
                                          <p:attrName>style.visibility</p:attrName>
                                        </p:attrNameLst>
                                      </p:cBhvr>
                                      <p:to>
                                        <p:strVal val="visible"/>
                                      </p:to>
                                    </p:set>
                                  </p:childTnLst>
                                </p:cTn>
                              </p:par>
                              <p:par>
                                <p:cTn id="31" presetID="35" presetClass="path" presetSubtype="0" accel="50000" decel="50000" fill="hold" grpId="1" nodeType="withEffect">
                                  <p:stCondLst>
                                    <p:cond delay="100"/>
                                  </p:stCondLst>
                                  <p:childTnLst>
                                    <p:animMotion origin="layout" path="M -3.54167E-6 -3.33333E-6 L -0.27773 0.10394 " pathEditMode="relative" rAng="0" ptsTypes="AA">
                                      <p:cBhvr>
                                        <p:cTn id="32" dur="500" spd="-100000" fill="hold"/>
                                        <p:tgtEl>
                                          <p:spTgt spid="22"/>
                                        </p:tgtEl>
                                        <p:attrNameLst>
                                          <p:attrName>ppt_x</p:attrName>
                                          <p:attrName>ppt_y</p:attrName>
                                        </p:attrNameLst>
                                      </p:cBhvr>
                                      <p:rCtr x="-13893" y="5185"/>
                                    </p:animMotion>
                                  </p:childTnLst>
                                </p:cTn>
                              </p:par>
                            </p:childTnLst>
                          </p:cTn>
                        </p:par>
                        <p:par>
                          <p:cTn id="33" fill="hold">
                            <p:stCondLst>
                              <p:cond delay="24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par>
                                <p:cTn id="43" presetID="42"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par>
                                <p:cTn id="48" presetID="22" presetClass="entr" presetSubtype="8"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19" grpId="0" animBg="1"/>
      <p:bldP spid="19" grpId="1" animBg="1"/>
      <p:bldP spid="20" grpId="0"/>
      <p:bldP spid="21" grpId="0" animBg="1"/>
      <p:bldP spid="21" grpId="1" animBg="1"/>
      <p:bldP spid="22" grpId="0" animBg="1"/>
      <p:bldP spid="22" grpId="1" animBg="1"/>
      <p:bldP spid="23" grpId="0"/>
      <p:bldP spid="24" grpId="0" animBg="1"/>
      <p:bldP spid="25"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2</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入楼工作如何做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402092" y="307908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933302" y="2921823"/>
            <a:ext cx="48804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进入办公楼前自觉接受体温检测，体温正常可入楼工作，并到卫生间洗手。</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402092" y="381279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CF1C8E49-A183-4D27-8FF1-BDE1ACAB9A4C}"/>
              </a:ext>
            </a:extLst>
          </p:cNvPr>
          <p:cNvSpPr/>
          <p:nvPr/>
        </p:nvSpPr>
        <p:spPr>
          <a:xfrm>
            <a:off x="1933302" y="3805868"/>
            <a:ext cx="5637193"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若体温超过</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37.2℃</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，请勿入楼工作，</a:t>
            </a:r>
          </a:p>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并回家观察休息，必要时到医院就诊。</a:t>
            </a:r>
          </a:p>
        </p:txBody>
      </p:sp>
      <p:pic>
        <p:nvPicPr>
          <p:cNvPr id="3" name="图片 2">
            <a:extLst>
              <a:ext uri="{FF2B5EF4-FFF2-40B4-BE49-F238E27FC236}">
                <a16:creationId xmlns:a16="http://schemas.microsoft.com/office/drawing/2014/main" xmlns="" id="{889D8255-85EE-4D9F-954C-BF2AE015B08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2856" y="2295089"/>
            <a:ext cx="3947915" cy="2390956"/>
          </a:xfrm>
          <a:prstGeom prst="rect">
            <a:avLst/>
          </a:prstGeom>
        </p:spPr>
      </p:pic>
      <p:sp>
        <p:nvSpPr>
          <p:cNvPr id="28" name="云形标注 23">
            <a:extLst>
              <a:ext uri="{FF2B5EF4-FFF2-40B4-BE49-F238E27FC236}">
                <a16:creationId xmlns:a16="http://schemas.microsoft.com/office/drawing/2014/main" xmlns="" id="{DD60C243-98A8-4EC6-8E17-A98FA52ACCC2}"/>
              </a:ext>
            </a:extLst>
          </p:cNvPr>
          <p:cNvSpPr/>
          <p:nvPr/>
        </p:nvSpPr>
        <p:spPr>
          <a:xfrm flipV="1">
            <a:off x="7847526" y="4987867"/>
            <a:ext cx="2705741" cy="1263547"/>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4C08714A-C849-4661-AF8A-28A5B6B85623}"/>
              </a:ext>
            </a:extLst>
          </p:cNvPr>
          <p:cNvSpPr/>
          <p:nvPr/>
        </p:nvSpPr>
        <p:spPr>
          <a:xfrm>
            <a:off x="8412593" y="5298170"/>
            <a:ext cx="1983438" cy="707886"/>
          </a:xfrm>
          <a:prstGeom prst="rect">
            <a:avLst/>
          </a:prstGeom>
          <a:noFill/>
        </p:spPr>
        <p:txBody>
          <a:bodyPr wrap="square" rtlCol="0">
            <a:spAutoFit/>
          </a:bodyPr>
          <a:lstStyle/>
          <a:p>
            <a:r>
              <a:rPr lang="zh-CN" altLang="en-US" sz="40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勤洗手</a:t>
            </a:r>
          </a:p>
        </p:txBody>
      </p:sp>
      <p:sp>
        <p:nvSpPr>
          <p:cNvPr id="30" name="云形标注 23">
            <a:extLst>
              <a:ext uri="{FF2B5EF4-FFF2-40B4-BE49-F238E27FC236}">
                <a16:creationId xmlns:a16="http://schemas.microsoft.com/office/drawing/2014/main" xmlns="" id="{5860A34C-DDD7-4AC0-BB80-9A6550675426}"/>
              </a:ext>
            </a:extLst>
          </p:cNvPr>
          <p:cNvSpPr/>
          <p:nvPr/>
        </p:nvSpPr>
        <p:spPr>
          <a:xfrm flipV="1">
            <a:off x="6174052" y="4569487"/>
            <a:ext cx="1591675" cy="743292"/>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xmlns="" id="{EEC8F4A4-F20C-4AB8-9759-6223DA1665F4}"/>
              </a:ext>
            </a:extLst>
          </p:cNvPr>
          <p:cNvSpPr/>
          <p:nvPr/>
        </p:nvSpPr>
        <p:spPr>
          <a:xfrm>
            <a:off x="6397346" y="4768579"/>
            <a:ext cx="1591675" cy="461665"/>
          </a:xfrm>
          <a:prstGeom prst="rect">
            <a:avLst/>
          </a:prstGeom>
          <a:noFill/>
        </p:spPr>
        <p:txBody>
          <a:bodyPr wrap="square" rtlCol="0">
            <a:spAutoFit/>
          </a:bodyPr>
          <a:lstStyle/>
          <a:p>
            <a:r>
              <a:rPr lang="en-US" altLang="zh-CN"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37.2°C</a:t>
            </a:r>
          </a:p>
        </p:txBody>
      </p:sp>
    </p:spTree>
    <p:extLst>
      <p:ext uri="{BB962C8B-B14F-4D97-AF65-F5344CB8AC3E}">
        <p14:creationId xmlns:p14="http://schemas.microsoft.com/office/powerpoint/2010/main" val="254674787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3.54167E-6 -4.44444E-6 L -0.27773 0.23311 " pathEditMode="relative" rAng="0" ptsTypes="AA">
                                      <p:cBhvr>
                                        <p:cTn id="16" dur="500" spd="-100000" fill="hold"/>
                                        <p:tgtEl>
                                          <p:spTgt spid="19"/>
                                        </p:tgtEl>
                                        <p:attrNameLst>
                                          <p:attrName>ppt_x</p:attrName>
                                          <p:attrName>ppt_y</p:attrName>
                                        </p:attrNameLst>
                                      </p:cBhvr>
                                      <p:rCtr x="-13893"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3.54167E-6 -0.00556 L -0.27773 0.09838 " pathEditMode="relative" rAng="0" ptsTypes="AA">
                                      <p:cBhvr>
                                        <p:cTn id="20" dur="500" spd="-100000" fill="hold"/>
                                        <p:tgtEl>
                                          <p:spTgt spid="21"/>
                                        </p:tgtEl>
                                        <p:attrNameLst>
                                          <p:attrName>ppt_x</p:attrName>
                                          <p:attrName>ppt_y</p:attrName>
                                        </p:attrNameLst>
                                      </p:cBhvr>
                                      <p:rCtr x="-13893" y="5185"/>
                                    </p:animMotion>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1100601" y="187647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231229" y="187647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3</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1933302" y="194235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入室办公如何做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77925" y="144199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1402092" y="307908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1933302" y="2921823"/>
            <a:ext cx="48804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保持办公区环境清洁，建议每日通风</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3</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次，每次</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20-30</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分钟，通风时注意保暖。</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1402092" y="381279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CF1C8E49-A183-4D27-8FF1-BDE1ACAB9A4C}"/>
              </a:ext>
            </a:extLst>
          </p:cNvPr>
          <p:cNvSpPr/>
          <p:nvPr/>
        </p:nvSpPr>
        <p:spPr>
          <a:xfrm>
            <a:off x="1933302" y="3805868"/>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人与人之间保持</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米以上距离，多人办公时佩戴口罩。</a:t>
            </a:r>
          </a:p>
        </p:txBody>
      </p:sp>
      <p:sp>
        <p:nvSpPr>
          <p:cNvPr id="28" name="云形标注 23">
            <a:extLst>
              <a:ext uri="{FF2B5EF4-FFF2-40B4-BE49-F238E27FC236}">
                <a16:creationId xmlns:a16="http://schemas.microsoft.com/office/drawing/2014/main" xmlns="" id="{DD60C243-98A8-4EC6-8E17-A98FA52ACCC2}"/>
              </a:ext>
            </a:extLst>
          </p:cNvPr>
          <p:cNvSpPr/>
          <p:nvPr/>
        </p:nvSpPr>
        <p:spPr>
          <a:xfrm flipV="1">
            <a:off x="7847526" y="4987867"/>
            <a:ext cx="2705741" cy="1263547"/>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a:extLst>
              <a:ext uri="{FF2B5EF4-FFF2-40B4-BE49-F238E27FC236}">
                <a16:creationId xmlns:a16="http://schemas.microsoft.com/office/drawing/2014/main" xmlns="" id="{4C08714A-C849-4661-AF8A-28A5B6B85623}"/>
              </a:ext>
            </a:extLst>
          </p:cNvPr>
          <p:cNvSpPr/>
          <p:nvPr/>
        </p:nvSpPr>
        <p:spPr>
          <a:xfrm>
            <a:off x="8365092" y="5449532"/>
            <a:ext cx="1983438" cy="461665"/>
          </a:xfrm>
          <a:prstGeom prst="rect">
            <a:avLst/>
          </a:prstGeom>
          <a:noFill/>
        </p:spPr>
        <p:txBody>
          <a:bodyPr wrap="square" rtlCol="0">
            <a:spAutoFit/>
          </a:bodyPr>
          <a:lstStyle/>
          <a:p>
            <a:r>
              <a:rPr lang="en-US" altLang="zh-CN"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1</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米以上距离</a:t>
            </a:r>
          </a:p>
        </p:txBody>
      </p:sp>
      <p:sp>
        <p:nvSpPr>
          <p:cNvPr id="30" name="云形标注 23">
            <a:extLst>
              <a:ext uri="{FF2B5EF4-FFF2-40B4-BE49-F238E27FC236}">
                <a16:creationId xmlns:a16="http://schemas.microsoft.com/office/drawing/2014/main" xmlns="" id="{5860A34C-DDD7-4AC0-BB80-9A6550675426}"/>
              </a:ext>
            </a:extLst>
          </p:cNvPr>
          <p:cNvSpPr/>
          <p:nvPr/>
        </p:nvSpPr>
        <p:spPr>
          <a:xfrm flipV="1">
            <a:off x="10034460" y="4368892"/>
            <a:ext cx="1591675" cy="743292"/>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xmlns="" id="{EEC8F4A4-F20C-4AB8-9759-6223DA1665F4}"/>
              </a:ext>
            </a:extLst>
          </p:cNvPr>
          <p:cNvSpPr/>
          <p:nvPr/>
        </p:nvSpPr>
        <p:spPr>
          <a:xfrm>
            <a:off x="10257754" y="4567984"/>
            <a:ext cx="1591675" cy="461665"/>
          </a:xfrm>
          <a:prstGeom prst="rect">
            <a:avLst/>
          </a:prstGeom>
          <a:noFill/>
        </p:spPr>
        <p:txBody>
          <a:bodyPr wrap="square" rtlCol="0">
            <a:spAutoFit/>
          </a:bodyPr>
          <a:lstStyle/>
          <a:p>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通风</a:t>
            </a:r>
            <a:r>
              <a:rPr lang="en-US" altLang="zh-CN"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3</a:t>
            </a:r>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次</a:t>
            </a:r>
          </a:p>
        </p:txBody>
      </p:sp>
      <p:sp>
        <p:nvSpPr>
          <p:cNvPr id="18" name="Oval 10">
            <a:extLst>
              <a:ext uri="{FF2B5EF4-FFF2-40B4-BE49-F238E27FC236}">
                <a16:creationId xmlns:a16="http://schemas.microsoft.com/office/drawing/2014/main" xmlns="" id="{23FE4EBA-4109-4AFF-A828-EBBA77C464DB}"/>
              </a:ext>
            </a:extLst>
          </p:cNvPr>
          <p:cNvSpPr>
            <a:spLocks noChangeArrowheads="1"/>
          </p:cNvSpPr>
          <p:nvPr/>
        </p:nvSpPr>
        <p:spPr bwMode="auto">
          <a:xfrm>
            <a:off x="1402092" y="4456884"/>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矩形 21">
            <a:extLst>
              <a:ext uri="{FF2B5EF4-FFF2-40B4-BE49-F238E27FC236}">
                <a16:creationId xmlns:a16="http://schemas.microsoft.com/office/drawing/2014/main" xmlns="" id="{40600611-BD1C-492F-BAA5-B13D9E5B8782}"/>
              </a:ext>
            </a:extLst>
          </p:cNvPr>
          <p:cNvSpPr/>
          <p:nvPr/>
        </p:nvSpPr>
        <p:spPr>
          <a:xfrm>
            <a:off x="1933302" y="4299622"/>
            <a:ext cx="48804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保持勤洗手、多饮水，坚持在进食前、如厕后按照六步法严格洗手。</a:t>
            </a:r>
          </a:p>
        </p:txBody>
      </p:sp>
      <p:sp>
        <p:nvSpPr>
          <p:cNvPr id="23" name="Oval 10">
            <a:extLst>
              <a:ext uri="{FF2B5EF4-FFF2-40B4-BE49-F238E27FC236}">
                <a16:creationId xmlns:a16="http://schemas.microsoft.com/office/drawing/2014/main" xmlns="" id="{26A86589-D2A2-442B-AA3A-F2CA62FF8DA0}"/>
              </a:ext>
            </a:extLst>
          </p:cNvPr>
          <p:cNvSpPr>
            <a:spLocks noChangeArrowheads="1"/>
          </p:cNvSpPr>
          <p:nvPr/>
        </p:nvSpPr>
        <p:spPr bwMode="auto">
          <a:xfrm>
            <a:off x="1402092" y="5190590"/>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4</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4" name="矩形 23">
            <a:extLst>
              <a:ext uri="{FF2B5EF4-FFF2-40B4-BE49-F238E27FC236}">
                <a16:creationId xmlns:a16="http://schemas.microsoft.com/office/drawing/2014/main" xmlns="" id="{73308E21-6309-4620-8DAC-7E9B29A0B077}"/>
              </a:ext>
            </a:extLst>
          </p:cNvPr>
          <p:cNvSpPr/>
          <p:nvPr/>
        </p:nvSpPr>
        <p:spPr>
          <a:xfrm>
            <a:off x="1933302" y="5183667"/>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接待外来人员双方佩戴口罩。</a:t>
            </a:r>
          </a:p>
        </p:txBody>
      </p:sp>
      <p:sp>
        <p:nvSpPr>
          <p:cNvPr id="25" name="云形标注 23">
            <a:extLst>
              <a:ext uri="{FF2B5EF4-FFF2-40B4-BE49-F238E27FC236}">
                <a16:creationId xmlns:a16="http://schemas.microsoft.com/office/drawing/2014/main" xmlns="" id="{A75E12DF-BD98-40CA-A786-DCF87A13188D}"/>
              </a:ext>
            </a:extLst>
          </p:cNvPr>
          <p:cNvSpPr/>
          <p:nvPr/>
        </p:nvSpPr>
        <p:spPr>
          <a:xfrm flipV="1">
            <a:off x="10257754" y="2858016"/>
            <a:ext cx="1591675" cy="743292"/>
          </a:xfrm>
          <a:prstGeom prst="cloudCallout">
            <a:avLst/>
          </a:prstGeom>
          <a:solidFill>
            <a:srgbClr val="47A6F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C969D8A9-64EB-44EA-B51C-1BA2B42963A6}"/>
              </a:ext>
            </a:extLst>
          </p:cNvPr>
          <p:cNvSpPr/>
          <p:nvPr/>
        </p:nvSpPr>
        <p:spPr>
          <a:xfrm>
            <a:off x="10358069" y="3061970"/>
            <a:ext cx="1591675" cy="461665"/>
          </a:xfrm>
          <a:prstGeom prst="rect">
            <a:avLst/>
          </a:prstGeom>
          <a:noFill/>
        </p:spPr>
        <p:txBody>
          <a:bodyPr wrap="square" rtlCol="0">
            <a:spAutoFit/>
          </a:bodyPr>
          <a:lstStyle/>
          <a:p>
            <a:r>
              <a:rPr lang="zh-CN" altLang="en-US" sz="24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佩戴口罩</a:t>
            </a:r>
          </a:p>
        </p:txBody>
      </p:sp>
      <p:pic>
        <p:nvPicPr>
          <p:cNvPr id="4" name="图片 3">
            <a:extLst>
              <a:ext uri="{FF2B5EF4-FFF2-40B4-BE49-F238E27FC236}">
                <a16:creationId xmlns:a16="http://schemas.microsoft.com/office/drawing/2014/main" xmlns="" id="{45423646-3C5B-4E50-971F-D1BA60646E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55712" y="1866350"/>
            <a:ext cx="2901727" cy="2781300"/>
          </a:xfrm>
          <a:prstGeom prst="rect">
            <a:avLst/>
          </a:prstGeom>
        </p:spPr>
      </p:pic>
    </p:spTree>
    <p:extLst>
      <p:ext uri="{BB962C8B-B14F-4D97-AF65-F5344CB8AC3E}">
        <p14:creationId xmlns:p14="http://schemas.microsoft.com/office/powerpoint/2010/main" val="402255657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3.54167E-6 -4.44444E-6 L -0.27773 0.23311 " pathEditMode="relative" rAng="0" ptsTypes="AA">
                                      <p:cBhvr>
                                        <p:cTn id="16" dur="500" spd="-100000" fill="hold"/>
                                        <p:tgtEl>
                                          <p:spTgt spid="19"/>
                                        </p:tgtEl>
                                        <p:attrNameLst>
                                          <p:attrName>ppt_x</p:attrName>
                                          <p:attrName>ppt_y</p:attrName>
                                        </p:attrNameLst>
                                      </p:cBhvr>
                                      <p:rCtr x="-13893"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3.54167E-6 -0.00556 L -0.27773 0.09838 " pathEditMode="relative" rAng="0" ptsTypes="AA">
                                      <p:cBhvr>
                                        <p:cTn id="20" dur="500" spd="-100000" fill="hold"/>
                                        <p:tgtEl>
                                          <p:spTgt spid="21"/>
                                        </p:tgtEl>
                                        <p:attrNameLst>
                                          <p:attrName>ppt_x</p:attrName>
                                          <p:attrName>ppt_y</p:attrName>
                                        </p:attrNameLst>
                                      </p:cBhvr>
                                      <p:rCtr x="-13893" y="5185"/>
                                    </p:animMotion>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1900"/>
                            </p:stCondLst>
                            <p:childTnLst>
                              <p:par>
                                <p:cTn id="29" presetID="1"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35" presetClass="path" presetSubtype="0" accel="50000" decel="50000" fill="hold" grpId="1" nodeType="withEffect">
                                  <p:stCondLst>
                                    <p:cond delay="0"/>
                                  </p:stCondLst>
                                  <p:childTnLst>
                                    <p:animMotion origin="layout" path="M -3.54167E-6 -4.44444E-6 L -0.27773 0.23311 " pathEditMode="relative" rAng="0" ptsTypes="AA">
                                      <p:cBhvr>
                                        <p:cTn id="32" dur="500" spd="-100000" fill="hold"/>
                                        <p:tgtEl>
                                          <p:spTgt spid="18"/>
                                        </p:tgtEl>
                                        <p:attrNameLst>
                                          <p:attrName>ppt_x</p:attrName>
                                          <p:attrName>ppt_y</p:attrName>
                                        </p:attrNameLst>
                                      </p:cBhvr>
                                      <p:rCtr x="-13893" y="11644"/>
                                    </p:animMotion>
                                  </p:childTnLst>
                                </p:cTn>
                              </p:par>
                              <p:par>
                                <p:cTn id="33" presetID="1" presetClass="entr" presetSubtype="0" fill="hold" grpId="0" nodeType="withEffect">
                                  <p:stCondLst>
                                    <p:cond delay="100"/>
                                  </p:stCondLst>
                                  <p:childTnLst>
                                    <p:set>
                                      <p:cBhvr>
                                        <p:cTn id="34" dur="1" fill="hold">
                                          <p:stCondLst>
                                            <p:cond delay="0"/>
                                          </p:stCondLst>
                                        </p:cTn>
                                        <p:tgtEl>
                                          <p:spTgt spid="23"/>
                                        </p:tgtEl>
                                        <p:attrNameLst>
                                          <p:attrName>style.visibility</p:attrName>
                                        </p:attrNameLst>
                                      </p:cBhvr>
                                      <p:to>
                                        <p:strVal val="visible"/>
                                      </p:to>
                                    </p:set>
                                  </p:childTnLst>
                                </p:cTn>
                              </p:par>
                              <p:par>
                                <p:cTn id="35" presetID="35" presetClass="path" presetSubtype="0" accel="50000" decel="50000" fill="hold" grpId="1" nodeType="withEffect">
                                  <p:stCondLst>
                                    <p:cond delay="100"/>
                                  </p:stCondLst>
                                  <p:childTnLst>
                                    <p:animMotion origin="layout" path="M -3.54167E-6 -0.00556 L -0.27773 0.09838 " pathEditMode="relative" rAng="0" ptsTypes="AA">
                                      <p:cBhvr>
                                        <p:cTn id="36" dur="500" spd="-100000" fill="hold"/>
                                        <p:tgtEl>
                                          <p:spTgt spid="23"/>
                                        </p:tgtEl>
                                        <p:attrNameLst>
                                          <p:attrName>ppt_x</p:attrName>
                                          <p:attrName>ppt_y</p:attrName>
                                        </p:attrNameLst>
                                      </p:cBhvr>
                                      <p:rCtr x="-13893" y="5185"/>
                                    </p:animMotion>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7" grpId="0"/>
      <p:bldP spid="18" grpId="0" animBg="1"/>
      <p:bldP spid="18" grpId="1" animBg="1"/>
      <p:bldP spid="22" grpId="0"/>
      <p:bldP spid="23" grpId="0" animBg="1"/>
      <p:bldP spid="23" grpId="1"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5880480" y="185742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11108" y="185742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4</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6713181" y="192330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参加会议如何做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357804" y="142294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6158548" y="2834040"/>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6689758" y="2772028"/>
            <a:ext cx="4880422"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建议佩戴口罩，进入会议室前洗手消毒。</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6158548" y="351144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CF1C8E49-A183-4D27-8FF1-BDE1ACAB9A4C}"/>
              </a:ext>
            </a:extLst>
          </p:cNvPr>
          <p:cNvSpPr/>
          <p:nvPr/>
        </p:nvSpPr>
        <p:spPr>
          <a:xfrm>
            <a:off x="6689758" y="3464405"/>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开会人员间隔</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米以上。</a:t>
            </a:r>
          </a:p>
        </p:txBody>
      </p:sp>
      <p:sp>
        <p:nvSpPr>
          <p:cNvPr id="18" name="Oval 10">
            <a:extLst>
              <a:ext uri="{FF2B5EF4-FFF2-40B4-BE49-F238E27FC236}">
                <a16:creationId xmlns:a16="http://schemas.microsoft.com/office/drawing/2014/main" xmlns="" id="{23FE4EBA-4109-4AFF-A828-EBBA77C464DB}"/>
              </a:ext>
            </a:extLst>
          </p:cNvPr>
          <p:cNvSpPr>
            <a:spLocks noChangeArrowheads="1"/>
          </p:cNvSpPr>
          <p:nvPr/>
        </p:nvSpPr>
        <p:spPr bwMode="auto">
          <a:xfrm>
            <a:off x="6158548" y="415554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矩形 21">
            <a:extLst>
              <a:ext uri="{FF2B5EF4-FFF2-40B4-BE49-F238E27FC236}">
                <a16:creationId xmlns:a16="http://schemas.microsoft.com/office/drawing/2014/main" xmlns="" id="{40600611-BD1C-492F-BAA5-B13D9E5B8782}"/>
              </a:ext>
            </a:extLst>
          </p:cNvPr>
          <p:cNvSpPr/>
          <p:nvPr/>
        </p:nvSpPr>
        <p:spPr>
          <a:xfrm>
            <a:off x="6689758" y="3998279"/>
            <a:ext cx="4880422"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减少集中开会，控制会议时间，会议时间过长时，开窗通风</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次。</a:t>
            </a:r>
          </a:p>
        </p:txBody>
      </p:sp>
      <p:sp>
        <p:nvSpPr>
          <p:cNvPr id="23" name="Oval 10">
            <a:extLst>
              <a:ext uri="{FF2B5EF4-FFF2-40B4-BE49-F238E27FC236}">
                <a16:creationId xmlns:a16="http://schemas.microsoft.com/office/drawing/2014/main" xmlns="" id="{26A86589-D2A2-442B-AA3A-F2CA62FF8DA0}"/>
              </a:ext>
            </a:extLst>
          </p:cNvPr>
          <p:cNvSpPr>
            <a:spLocks noChangeArrowheads="1"/>
          </p:cNvSpPr>
          <p:nvPr/>
        </p:nvSpPr>
        <p:spPr bwMode="auto">
          <a:xfrm>
            <a:off x="6158548" y="488924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4</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4" name="矩形 23">
            <a:extLst>
              <a:ext uri="{FF2B5EF4-FFF2-40B4-BE49-F238E27FC236}">
                <a16:creationId xmlns:a16="http://schemas.microsoft.com/office/drawing/2014/main" xmlns="" id="{73308E21-6309-4620-8DAC-7E9B29A0B077}"/>
              </a:ext>
            </a:extLst>
          </p:cNvPr>
          <p:cNvSpPr/>
          <p:nvPr/>
        </p:nvSpPr>
        <p:spPr>
          <a:xfrm>
            <a:off x="6689758" y="4882324"/>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会议结束后场地、家具须进行消毒。</a:t>
            </a:r>
          </a:p>
        </p:txBody>
      </p:sp>
      <p:sp>
        <p:nvSpPr>
          <p:cNvPr id="32" name="Oval 10">
            <a:extLst>
              <a:ext uri="{FF2B5EF4-FFF2-40B4-BE49-F238E27FC236}">
                <a16:creationId xmlns:a16="http://schemas.microsoft.com/office/drawing/2014/main" xmlns="" id="{76F5ACC8-54AD-40F6-AF25-BB9DE6B1A92B}"/>
              </a:ext>
            </a:extLst>
          </p:cNvPr>
          <p:cNvSpPr>
            <a:spLocks noChangeArrowheads="1"/>
          </p:cNvSpPr>
          <p:nvPr/>
        </p:nvSpPr>
        <p:spPr bwMode="auto">
          <a:xfrm>
            <a:off x="6158548" y="549231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5</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3" name="矩形 32">
            <a:extLst>
              <a:ext uri="{FF2B5EF4-FFF2-40B4-BE49-F238E27FC236}">
                <a16:creationId xmlns:a16="http://schemas.microsoft.com/office/drawing/2014/main" xmlns="" id="{8236FFC8-C758-418A-B895-7E7BC04E8B09}"/>
              </a:ext>
            </a:extLst>
          </p:cNvPr>
          <p:cNvSpPr/>
          <p:nvPr/>
        </p:nvSpPr>
        <p:spPr>
          <a:xfrm>
            <a:off x="6689758" y="5485392"/>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茶具用品建议开水浸泡消毒。</a:t>
            </a:r>
          </a:p>
        </p:txBody>
      </p:sp>
      <p:pic>
        <p:nvPicPr>
          <p:cNvPr id="3" name="图片 2">
            <a:extLst>
              <a:ext uri="{FF2B5EF4-FFF2-40B4-BE49-F238E27FC236}">
                <a16:creationId xmlns:a16="http://schemas.microsoft.com/office/drawing/2014/main" xmlns="" id="{A5DE9A02-E33E-4F38-9B60-EBAD5BA183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397" y="1493848"/>
            <a:ext cx="5435057" cy="5435057"/>
          </a:xfrm>
          <a:prstGeom prst="rect">
            <a:avLst/>
          </a:prstGeom>
        </p:spPr>
      </p:pic>
    </p:spTree>
    <p:extLst>
      <p:ext uri="{BB962C8B-B14F-4D97-AF65-F5344CB8AC3E}">
        <p14:creationId xmlns:p14="http://schemas.microsoft.com/office/powerpoint/2010/main" val="219038808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2.70833E-6 -1.85185E-6 L -0.27774 0.2331 " pathEditMode="relative" rAng="0" ptsTypes="AA">
                                      <p:cBhvr>
                                        <p:cTn id="16" dur="500" spd="-100000" fill="hold"/>
                                        <p:tgtEl>
                                          <p:spTgt spid="19"/>
                                        </p:tgtEl>
                                        <p:attrNameLst>
                                          <p:attrName>ppt_x</p:attrName>
                                          <p:attrName>ppt_y</p:attrName>
                                        </p:attrNameLst>
                                      </p:cBhvr>
                                      <p:rCtr x="-13893"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2.70833E-6 -0.00555 L -0.27774 0.09838 " pathEditMode="relative" rAng="0" ptsTypes="AA">
                                      <p:cBhvr>
                                        <p:cTn id="20" dur="500" spd="-100000" fill="hold"/>
                                        <p:tgtEl>
                                          <p:spTgt spid="21"/>
                                        </p:tgtEl>
                                        <p:attrNameLst>
                                          <p:attrName>ppt_x</p:attrName>
                                          <p:attrName>ppt_y</p:attrName>
                                        </p:attrNameLst>
                                      </p:cBhvr>
                                      <p:rCtr x="-13893" y="5185"/>
                                    </p:animMotion>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1900"/>
                            </p:stCondLst>
                            <p:childTnLst>
                              <p:par>
                                <p:cTn id="29" presetID="1"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35" presetClass="path" presetSubtype="0" accel="50000" decel="50000" fill="hold" grpId="1" nodeType="withEffect">
                                  <p:stCondLst>
                                    <p:cond delay="0"/>
                                  </p:stCondLst>
                                  <p:childTnLst>
                                    <p:animMotion origin="layout" path="M 2.70833E-6 4.07407E-6 L -0.27774 0.2331 " pathEditMode="relative" rAng="0" ptsTypes="AA">
                                      <p:cBhvr>
                                        <p:cTn id="32" dur="500" spd="-100000" fill="hold"/>
                                        <p:tgtEl>
                                          <p:spTgt spid="18"/>
                                        </p:tgtEl>
                                        <p:attrNameLst>
                                          <p:attrName>ppt_x</p:attrName>
                                          <p:attrName>ppt_y</p:attrName>
                                        </p:attrNameLst>
                                      </p:cBhvr>
                                      <p:rCtr x="-13893" y="11644"/>
                                    </p:animMotion>
                                  </p:childTnLst>
                                </p:cTn>
                              </p:par>
                              <p:par>
                                <p:cTn id="33" presetID="1" presetClass="entr" presetSubtype="0" fill="hold" grpId="0" nodeType="withEffect">
                                  <p:stCondLst>
                                    <p:cond delay="100"/>
                                  </p:stCondLst>
                                  <p:childTnLst>
                                    <p:set>
                                      <p:cBhvr>
                                        <p:cTn id="34" dur="1" fill="hold">
                                          <p:stCondLst>
                                            <p:cond delay="0"/>
                                          </p:stCondLst>
                                        </p:cTn>
                                        <p:tgtEl>
                                          <p:spTgt spid="23"/>
                                        </p:tgtEl>
                                        <p:attrNameLst>
                                          <p:attrName>style.visibility</p:attrName>
                                        </p:attrNameLst>
                                      </p:cBhvr>
                                      <p:to>
                                        <p:strVal val="visible"/>
                                      </p:to>
                                    </p:set>
                                  </p:childTnLst>
                                </p:cTn>
                              </p:par>
                              <p:par>
                                <p:cTn id="35" presetID="35" presetClass="path" presetSubtype="0" accel="50000" decel="50000" fill="hold" grpId="1" nodeType="withEffect">
                                  <p:stCondLst>
                                    <p:cond delay="100"/>
                                  </p:stCondLst>
                                  <p:childTnLst>
                                    <p:animMotion origin="layout" path="M 2.70833E-6 -0.00556 L -0.27774 0.09838 " pathEditMode="relative" rAng="0" ptsTypes="AA">
                                      <p:cBhvr>
                                        <p:cTn id="36" dur="500" spd="-100000" fill="hold"/>
                                        <p:tgtEl>
                                          <p:spTgt spid="23"/>
                                        </p:tgtEl>
                                        <p:attrNameLst>
                                          <p:attrName>ppt_x</p:attrName>
                                          <p:attrName>ppt_y</p:attrName>
                                        </p:attrNameLst>
                                      </p:cBhvr>
                                      <p:rCtr x="-13893" y="5185"/>
                                    </p:animMotion>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1" presetClass="entr" presetSubtype="0" fill="hold" grpId="0" nodeType="withEffect">
                                  <p:stCondLst>
                                    <p:cond delay="100"/>
                                  </p:stCondLst>
                                  <p:childTnLst>
                                    <p:set>
                                      <p:cBhvr>
                                        <p:cTn id="45" dur="1" fill="hold">
                                          <p:stCondLst>
                                            <p:cond delay="0"/>
                                          </p:stCondLst>
                                        </p:cTn>
                                        <p:tgtEl>
                                          <p:spTgt spid="32"/>
                                        </p:tgtEl>
                                        <p:attrNameLst>
                                          <p:attrName>style.visibility</p:attrName>
                                        </p:attrNameLst>
                                      </p:cBhvr>
                                      <p:to>
                                        <p:strVal val="visible"/>
                                      </p:to>
                                    </p:set>
                                  </p:childTnLst>
                                </p:cTn>
                              </p:par>
                              <p:par>
                                <p:cTn id="46" presetID="35" presetClass="path" presetSubtype="0" accel="50000" decel="50000" fill="hold" grpId="1" nodeType="withEffect">
                                  <p:stCondLst>
                                    <p:cond delay="100"/>
                                  </p:stCondLst>
                                  <p:childTnLst>
                                    <p:animMotion origin="layout" path="M 2.70833E-6 -0.00555 L -0.27774 0.09838 " pathEditMode="relative" rAng="0" ptsTypes="AA">
                                      <p:cBhvr>
                                        <p:cTn id="47" dur="500" spd="-100000" fill="hold"/>
                                        <p:tgtEl>
                                          <p:spTgt spid="32"/>
                                        </p:tgtEl>
                                        <p:attrNameLst>
                                          <p:attrName>ppt_x</p:attrName>
                                          <p:attrName>ppt_y</p:attrName>
                                        </p:attrNameLst>
                                      </p:cBhvr>
                                      <p:rCtr x="-13893" y="5185"/>
                                    </p:animMotion>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7" grpId="0"/>
      <p:bldP spid="18" grpId="0" animBg="1"/>
      <p:bldP spid="18" grpId="1" animBg="1"/>
      <p:bldP spid="22" grpId="0"/>
      <p:bldP spid="23" grpId="0" animBg="1"/>
      <p:bldP spid="23" grpId="1" animBg="1"/>
      <p:bldP spid="24" grpId="0"/>
      <p:bldP spid="32" grpId="0" animBg="1"/>
      <p:bldP spid="32" grpId="1" animBg="1"/>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283029" y="222201"/>
            <a:ext cx="5891023" cy="664668"/>
          </a:xfrm>
          <a:prstGeom prst="roundRect">
            <a:avLst>
              <a:gd name="adj" fmla="val 50000"/>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77925" y="280322"/>
            <a:ext cx="5302555" cy="584775"/>
          </a:xfrm>
          <a:prstGeom prst="rect">
            <a:avLst/>
          </a:prstGeom>
          <a:noFill/>
        </p:spPr>
        <p:txBody>
          <a:bodyPr wrap="square" rtlCol="0">
            <a:spAutoFit/>
          </a:bodyPr>
          <a:lstStyle/>
          <a:p>
            <a:pPr algn="dist"/>
            <a:r>
              <a:rPr lang="zh-CN" altLang="en-US" sz="32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返岗后工作区域防护知识</a:t>
            </a:r>
          </a:p>
        </p:txBody>
      </p:sp>
      <p:sp>
        <p:nvSpPr>
          <p:cNvPr id="14" name="矩形 13"/>
          <p:cNvSpPr/>
          <p:nvPr/>
        </p:nvSpPr>
        <p:spPr>
          <a:xfrm>
            <a:off x="5880480" y="1857422"/>
            <a:ext cx="3994075" cy="610872"/>
          </a:xfrm>
          <a:prstGeom prst="rect">
            <a:avLst/>
          </a:prstGeom>
          <a:solidFill>
            <a:srgbClr val="47A6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11108" y="1857422"/>
            <a:ext cx="750132" cy="610872"/>
          </a:xfrm>
          <a:prstGeom prst="rect">
            <a:avLst/>
          </a:prstGeom>
          <a:solidFill>
            <a:srgbClr val="284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5</a:t>
            </a:r>
            <a:endParaRPr lang="zh-CN" altLang="en-US" sz="28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endParaRPr>
          </a:p>
        </p:txBody>
      </p:sp>
      <p:sp>
        <p:nvSpPr>
          <p:cNvPr id="16" name="文本框 15"/>
          <p:cNvSpPr txBox="1"/>
          <p:nvPr/>
        </p:nvSpPr>
        <p:spPr>
          <a:xfrm>
            <a:off x="6713181" y="1923303"/>
            <a:ext cx="3069773" cy="523220"/>
          </a:xfrm>
          <a:prstGeom prst="rect">
            <a:avLst/>
          </a:prstGeom>
          <a:noFill/>
        </p:spPr>
        <p:txBody>
          <a:bodyPr wrap="square" rtlCol="0">
            <a:spAutoFit/>
          </a:bodyPr>
          <a:lstStyle/>
          <a:p>
            <a:pPr algn="dist"/>
            <a:r>
              <a:rPr lang="zh-CN" altLang="en-US" sz="2800" dirty="0">
                <a:solidFill>
                  <a:schemeClr val="bg1"/>
                </a:solidFill>
                <a:effectLst>
                  <a:outerShdw blurRad="38100" dist="38100" dir="2700000" algn="tl">
                    <a:srgbClr val="000000">
                      <a:alpha val="43137"/>
                    </a:srgbClr>
                  </a:outerShdw>
                </a:effectLst>
                <a:latin typeface="阿里巴巴普惠体 M" panose="00020600040101010101" pitchFamily="18" charset="-122"/>
                <a:ea typeface="阿里巴巴普惠体 M" panose="00020600040101010101" pitchFamily="18" charset="-122"/>
                <a:cs typeface="阿里巴巴普惠体 M" panose="00020600040101010101" pitchFamily="18" charset="-122"/>
              </a:rPr>
              <a:t>食堂进餐如何做</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5357804" y="1422943"/>
            <a:ext cx="1045351" cy="1045351"/>
          </a:xfrm>
          <a:prstGeom prst="rect">
            <a:avLst/>
          </a:prstGeom>
        </p:spPr>
      </p:pic>
      <p:sp>
        <p:nvSpPr>
          <p:cNvPr id="19" name="Oval 10">
            <a:extLst>
              <a:ext uri="{FF2B5EF4-FFF2-40B4-BE49-F238E27FC236}">
                <a16:creationId xmlns:a16="http://schemas.microsoft.com/office/drawing/2014/main" xmlns="" id="{EB8942DE-7A42-4C1F-AD21-D0B103A95B19}"/>
              </a:ext>
            </a:extLst>
          </p:cNvPr>
          <p:cNvSpPr>
            <a:spLocks noChangeArrowheads="1"/>
          </p:cNvSpPr>
          <p:nvPr/>
        </p:nvSpPr>
        <p:spPr bwMode="auto">
          <a:xfrm>
            <a:off x="6181971" y="2898560"/>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1</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0" name="矩形 19">
            <a:extLst>
              <a:ext uri="{FF2B5EF4-FFF2-40B4-BE49-F238E27FC236}">
                <a16:creationId xmlns:a16="http://schemas.microsoft.com/office/drawing/2014/main" xmlns="" id="{640261D1-9B9A-4D57-ADE5-B7FFBFF141F5}"/>
              </a:ext>
            </a:extLst>
          </p:cNvPr>
          <p:cNvSpPr/>
          <p:nvPr/>
        </p:nvSpPr>
        <p:spPr>
          <a:xfrm>
            <a:off x="6713181" y="2836548"/>
            <a:ext cx="4880422"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采用分餐进食，避免人员密集。</a:t>
            </a:r>
          </a:p>
        </p:txBody>
      </p:sp>
      <p:sp>
        <p:nvSpPr>
          <p:cNvPr id="21" name="Oval 10">
            <a:extLst>
              <a:ext uri="{FF2B5EF4-FFF2-40B4-BE49-F238E27FC236}">
                <a16:creationId xmlns:a16="http://schemas.microsoft.com/office/drawing/2014/main" xmlns="" id="{72CA2492-9E4C-456B-B533-BB8BEAB7A4F6}"/>
              </a:ext>
            </a:extLst>
          </p:cNvPr>
          <p:cNvSpPr>
            <a:spLocks noChangeArrowheads="1"/>
          </p:cNvSpPr>
          <p:nvPr/>
        </p:nvSpPr>
        <p:spPr bwMode="auto">
          <a:xfrm>
            <a:off x="6181971" y="3575968"/>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2</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7" name="矩形 26">
            <a:extLst>
              <a:ext uri="{FF2B5EF4-FFF2-40B4-BE49-F238E27FC236}">
                <a16:creationId xmlns:a16="http://schemas.microsoft.com/office/drawing/2014/main" xmlns="" id="{CF1C8E49-A183-4D27-8FF1-BDE1ACAB9A4C}"/>
              </a:ext>
            </a:extLst>
          </p:cNvPr>
          <p:cNvSpPr/>
          <p:nvPr/>
        </p:nvSpPr>
        <p:spPr>
          <a:xfrm>
            <a:off x="6713181" y="3528925"/>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餐厅每日消毒</a:t>
            </a:r>
            <a:r>
              <a:rPr lang="en-US" altLang="zh-CN" dirty="0">
                <a:solidFill>
                  <a:schemeClr val="tx1">
                    <a:lumMod val="65000"/>
                    <a:lumOff val="35000"/>
                  </a:schemeClr>
                </a:solidFill>
                <a:latin typeface="思源黑体 CN Regular" panose="020B0500000000000000" pitchFamily="34" charset="-122"/>
                <a:ea typeface="思源黑体 CN Regular" panose="020B0500000000000000" pitchFamily="34" charset="-122"/>
              </a:rPr>
              <a:t>1</a:t>
            </a: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次，餐桌椅使用后进行消毒。</a:t>
            </a:r>
          </a:p>
        </p:txBody>
      </p:sp>
      <p:sp>
        <p:nvSpPr>
          <p:cNvPr id="18" name="Oval 10">
            <a:extLst>
              <a:ext uri="{FF2B5EF4-FFF2-40B4-BE49-F238E27FC236}">
                <a16:creationId xmlns:a16="http://schemas.microsoft.com/office/drawing/2014/main" xmlns="" id="{23FE4EBA-4109-4AFF-A828-EBBA77C464DB}"/>
              </a:ext>
            </a:extLst>
          </p:cNvPr>
          <p:cNvSpPr>
            <a:spLocks noChangeArrowheads="1"/>
          </p:cNvSpPr>
          <p:nvPr/>
        </p:nvSpPr>
        <p:spPr bwMode="auto">
          <a:xfrm>
            <a:off x="6181971" y="4220061"/>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3</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2" name="矩形 21">
            <a:extLst>
              <a:ext uri="{FF2B5EF4-FFF2-40B4-BE49-F238E27FC236}">
                <a16:creationId xmlns:a16="http://schemas.microsoft.com/office/drawing/2014/main" xmlns="" id="{40600611-BD1C-492F-BAA5-B13D9E5B8782}"/>
              </a:ext>
            </a:extLst>
          </p:cNvPr>
          <p:cNvSpPr/>
          <p:nvPr/>
        </p:nvSpPr>
        <p:spPr>
          <a:xfrm>
            <a:off x="6713181" y="4180631"/>
            <a:ext cx="4880422"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餐具用品须高温消毒。</a:t>
            </a:r>
          </a:p>
        </p:txBody>
      </p:sp>
      <p:sp>
        <p:nvSpPr>
          <p:cNvPr id="23" name="Oval 10">
            <a:extLst>
              <a:ext uri="{FF2B5EF4-FFF2-40B4-BE49-F238E27FC236}">
                <a16:creationId xmlns:a16="http://schemas.microsoft.com/office/drawing/2014/main" xmlns="" id="{26A86589-D2A2-442B-AA3A-F2CA62FF8DA0}"/>
              </a:ext>
            </a:extLst>
          </p:cNvPr>
          <p:cNvSpPr>
            <a:spLocks noChangeArrowheads="1"/>
          </p:cNvSpPr>
          <p:nvPr/>
        </p:nvSpPr>
        <p:spPr bwMode="auto">
          <a:xfrm>
            <a:off x="6181971" y="4953767"/>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4</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24" name="矩形 23">
            <a:extLst>
              <a:ext uri="{FF2B5EF4-FFF2-40B4-BE49-F238E27FC236}">
                <a16:creationId xmlns:a16="http://schemas.microsoft.com/office/drawing/2014/main" xmlns="" id="{73308E21-6309-4620-8DAC-7E9B29A0B077}"/>
              </a:ext>
            </a:extLst>
          </p:cNvPr>
          <p:cNvSpPr/>
          <p:nvPr/>
        </p:nvSpPr>
        <p:spPr>
          <a:xfrm>
            <a:off x="6684958" y="4735953"/>
            <a:ext cx="4908645" cy="880177"/>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操作间保持清洁干燥，严禁生食和熟食用品混用，避免肉类生食。</a:t>
            </a:r>
          </a:p>
        </p:txBody>
      </p:sp>
      <p:sp>
        <p:nvSpPr>
          <p:cNvPr id="32" name="Oval 10">
            <a:extLst>
              <a:ext uri="{FF2B5EF4-FFF2-40B4-BE49-F238E27FC236}">
                <a16:creationId xmlns:a16="http://schemas.microsoft.com/office/drawing/2014/main" xmlns="" id="{76F5ACC8-54AD-40F6-AF25-BB9DE6B1A92B}"/>
              </a:ext>
            </a:extLst>
          </p:cNvPr>
          <p:cNvSpPr>
            <a:spLocks noChangeArrowheads="1"/>
          </p:cNvSpPr>
          <p:nvPr/>
        </p:nvSpPr>
        <p:spPr bwMode="auto">
          <a:xfrm>
            <a:off x="6181971" y="5556835"/>
            <a:ext cx="444550" cy="444550"/>
          </a:xfrm>
          <a:prstGeom prst="ellipse">
            <a:avLst/>
          </a:prstGeom>
          <a:solidFill>
            <a:srgbClr val="2841A6"/>
          </a:solidFill>
          <a:ln w="12700" cap="flat">
            <a:solidFill>
              <a:schemeClr val="bg1"/>
            </a:solidFill>
            <a:prstDash val="solid"/>
            <a:miter lim="800000"/>
            <a:headEnd/>
            <a:tailEnd/>
          </a:ln>
          <a:effectLst>
            <a:outerShdw blurRad="76200" dir="18900000" sy="23000" kx="-1200000" algn="bl" rotWithShape="0">
              <a:prstClr val="black">
                <a:alpha val="20000"/>
              </a:prstClr>
            </a:outerShdw>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rPr>
              <a:t>5</a:t>
            </a:r>
            <a:endParaRPr lang="zh-CN" altLang="en-US" sz="2400" dirty="0">
              <a:solidFill>
                <a:schemeClr val="bg1"/>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cs typeface="+mn-ea"/>
            </a:endParaRPr>
          </a:p>
        </p:txBody>
      </p:sp>
      <p:sp>
        <p:nvSpPr>
          <p:cNvPr id="33" name="矩形 32">
            <a:extLst>
              <a:ext uri="{FF2B5EF4-FFF2-40B4-BE49-F238E27FC236}">
                <a16:creationId xmlns:a16="http://schemas.microsoft.com/office/drawing/2014/main" xmlns="" id="{8236FFC8-C758-418A-B895-7E7BC04E8B09}"/>
              </a:ext>
            </a:extLst>
          </p:cNvPr>
          <p:cNvSpPr/>
          <p:nvPr/>
        </p:nvSpPr>
        <p:spPr>
          <a:xfrm>
            <a:off x="6713181" y="5549912"/>
            <a:ext cx="5637193" cy="464679"/>
          </a:xfrm>
          <a:prstGeom prst="rect">
            <a:avLst/>
          </a:prstGeom>
          <a:noFill/>
        </p:spPr>
        <p:txBody>
          <a:bodyPr wrap="square" rtlCol="0">
            <a:spAutoFit/>
          </a:bodyPr>
          <a:lstStyle/>
          <a:p>
            <a:pPr>
              <a:lnSpc>
                <a:spcPct val="150000"/>
              </a:lnSpc>
            </a:pPr>
            <a:r>
              <a:rPr lang="zh-CN" altLang="en-US" dirty="0">
                <a:solidFill>
                  <a:schemeClr val="tx1">
                    <a:lumMod val="65000"/>
                    <a:lumOff val="35000"/>
                  </a:schemeClr>
                </a:solidFill>
                <a:latin typeface="思源黑体 CN Regular" panose="020B0500000000000000" pitchFamily="34" charset="-122"/>
                <a:ea typeface="思源黑体 CN Regular" panose="020B0500000000000000" pitchFamily="34" charset="-122"/>
              </a:rPr>
              <a:t>建议营养配餐，清淡适口。</a:t>
            </a:r>
          </a:p>
        </p:txBody>
      </p:sp>
      <p:pic>
        <p:nvPicPr>
          <p:cNvPr id="3" name="图片 2">
            <a:extLst>
              <a:ext uri="{FF2B5EF4-FFF2-40B4-BE49-F238E27FC236}">
                <a16:creationId xmlns:a16="http://schemas.microsoft.com/office/drawing/2014/main" xmlns="" id="{5E47AD47-29A3-4260-9FE4-4ACFAC5A29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029" y="2225676"/>
            <a:ext cx="5908935" cy="4424315"/>
          </a:xfrm>
          <a:prstGeom prst="rect">
            <a:avLst/>
          </a:prstGeom>
        </p:spPr>
      </p:pic>
    </p:spTree>
    <p:extLst>
      <p:ext uri="{BB962C8B-B14F-4D97-AF65-F5344CB8AC3E}">
        <p14:creationId xmlns:p14="http://schemas.microsoft.com/office/powerpoint/2010/main" val="207870748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00"/>
                            </p:stCondLst>
                            <p:childTnLst>
                              <p:par>
                                <p:cTn id="13" presetID="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4.16667E-7 -2.59259E-6 L -0.27773 0.2331 " pathEditMode="relative" rAng="0" ptsTypes="AA">
                                      <p:cBhvr>
                                        <p:cTn id="16" dur="500" spd="-100000" fill="hold"/>
                                        <p:tgtEl>
                                          <p:spTgt spid="19"/>
                                        </p:tgtEl>
                                        <p:attrNameLst>
                                          <p:attrName>ppt_x</p:attrName>
                                          <p:attrName>ppt_y</p:attrName>
                                        </p:attrNameLst>
                                      </p:cBhvr>
                                      <p:rCtr x="-13893" y="11644"/>
                                    </p:animMotion>
                                  </p:childTnLst>
                                </p:cTn>
                              </p:par>
                              <p:par>
                                <p:cTn id="17" presetID="1" presetClass="entr" presetSubtype="0" fill="hold" grpId="0" nodeType="withEffect">
                                  <p:stCondLst>
                                    <p:cond delay="100"/>
                                  </p:stCondLst>
                                  <p:childTnLst>
                                    <p:set>
                                      <p:cBhvr>
                                        <p:cTn id="18" dur="1" fill="hold">
                                          <p:stCondLst>
                                            <p:cond delay="0"/>
                                          </p:stCondLst>
                                        </p:cTn>
                                        <p:tgtEl>
                                          <p:spTgt spid="21"/>
                                        </p:tgtEl>
                                        <p:attrNameLst>
                                          <p:attrName>style.visibility</p:attrName>
                                        </p:attrNameLst>
                                      </p:cBhvr>
                                      <p:to>
                                        <p:strVal val="visible"/>
                                      </p:to>
                                    </p:set>
                                  </p:childTnLst>
                                </p:cTn>
                              </p:par>
                              <p:par>
                                <p:cTn id="19" presetID="35" presetClass="path" presetSubtype="0" accel="50000" decel="50000" fill="hold" grpId="1" nodeType="withEffect">
                                  <p:stCondLst>
                                    <p:cond delay="100"/>
                                  </p:stCondLst>
                                  <p:childTnLst>
                                    <p:animMotion origin="layout" path="M -4.16667E-7 -0.00556 L -0.27773 0.09837 " pathEditMode="relative" rAng="0" ptsTypes="AA">
                                      <p:cBhvr>
                                        <p:cTn id="20" dur="500" spd="-100000" fill="hold"/>
                                        <p:tgtEl>
                                          <p:spTgt spid="21"/>
                                        </p:tgtEl>
                                        <p:attrNameLst>
                                          <p:attrName>ppt_x</p:attrName>
                                          <p:attrName>ppt_y</p:attrName>
                                        </p:attrNameLst>
                                      </p:cBhvr>
                                      <p:rCtr x="-13893" y="5185"/>
                                    </p:animMotion>
                                  </p:childTnLst>
                                </p:cTn>
                              </p:par>
                            </p:childTnLst>
                          </p:cTn>
                        </p:par>
                        <p:par>
                          <p:cTn id="21" fill="hold">
                            <p:stCondLst>
                              <p:cond delay="14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par>
                          <p:cTn id="28" fill="hold">
                            <p:stCondLst>
                              <p:cond delay="1900"/>
                            </p:stCondLst>
                            <p:childTnLst>
                              <p:par>
                                <p:cTn id="29" presetID="1" presetClass="entr" presetSubtype="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35" presetClass="path" presetSubtype="0" accel="50000" decel="50000" fill="hold" grpId="1" nodeType="withEffect">
                                  <p:stCondLst>
                                    <p:cond delay="0"/>
                                  </p:stCondLst>
                                  <p:childTnLst>
                                    <p:animMotion origin="layout" path="M -4.16667E-7 4.81481E-6 L -0.27773 0.2331 " pathEditMode="relative" rAng="0" ptsTypes="AA">
                                      <p:cBhvr>
                                        <p:cTn id="32" dur="500" spd="-100000" fill="hold"/>
                                        <p:tgtEl>
                                          <p:spTgt spid="18"/>
                                        </p:tgtEl>
                                        <p:attrNameLst>
                                          <p:attrName>ppt_x</p:attrName>
                                          <p:attrName>ppt_y</p:attrName>
                                        </p:attrNameLst>
                                      </p:cBhvr>
                                      <p:rCtr x="-13893" y="11644"/>
                                    </p:animMotion>
                                  </p:childTnLst>
                                </p:cTn>
                              </p:par>
                              <p:par>
                                <p:cTn id="33" presetID="1" presetClass="entr" presetSubtype="0" fill="hold" grpId="0" nodeType="withEffect">
                                  <p:stCondLst>
                                    <p:cond delay="100"/>
                                  </p:stCondLst>
                                  <p:childTnLst>
                                    <p:set>
                                      <p:cBhvr>
                                        <p:cTn id="34" dur="1" fill="hold">
                                          <p:stCondLst>
                                            <p:cond delay="0"/>
                                          </p:stCondLst>
                                        </p:cTn>
                                        <p:tgtEl>
                                          <p:spTgt spid="23"/>
                                        </p:tgtEl>
                                        <p:attrNameLst>
                                          <p:attrName>style.visibility</p:attrName>
                                        </p:attrNameLst>
                                      </p:cBhvr>
                                      <p:to>
                                        <p:strVal val="visible"/>
                                      </p:to>
                                    </p:set>
                                  </p:childTnLst>
                                </p:cTn>
                              </p:par>
                              <p:par>
                                <p:cTn id="35" presetID="35" presetClass="path" presetSubtype="0" accel="50000" decel="50000" fill="hold" grpId="1" nodeType="withEffect">
                                  <p:stCondLst>
                                    <p:cond delay="100"/>
                                  </p:stCondLst>
                                  <p:childTnLst>
                                    <p:animMotion origin="layout" path="M -4.16667E-7 -0.00556 L -0.27773 0.09838 " pathEditMode="relative" rAng="0" ptsTypes="AA">
                                      <p:cBhvr>
                                        <p:cTn id="36" dur="500" spd="-100000" fill="hold"/>
                                        <p:tgtEl>
                                          <p:spTgt spid="23"/>
                                        </p:tgtEl>
                                        <p:attrNameLst>
                                          <p:attrName>ppt_x</p:attrName>
                                          <p:attrName>ppt_y</p:attrName>
                                        </p:attrNameLst>
                                      </p:cBhvr>
                                      <p:rCtr x="-13893" y="5185"/>
                                    </p:animMotion>
                                  </p:childTnLst>
                                </p:cTn>
                              </p:par>
                            </p:childTnLst>
                          </p:cTn>
                        </p:par>
                        <p:par>
                          <p:cTn id="37" fill="hold">
                            <p:stCondLst>
                              <p:cond delay="2500"/>
                            </p:stCondLst>
                            <p:childTnLst>
                              <p:par>
                                <p:cTn id="38" presetID="22" presetClass="entr" presetSubtype="8"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1" presetClass="entr" presetSubtype="0" fill="hold" grpId="0" nodeType="withEffect">
                                  <p:stCondLst>
                                    <p:cond delay="100"/>
                                  </p:stCondLst>
                                  <p:childTnLst>
                                    <p:set>
                                      <p:cBhvr>
                                        <p:cTn id="45" dur="1" fill="hold">
                                          <p:stCondLst>
                                            <p:cond delay="0"/>
                                          </p:stCondLst>
                                        </p:cTn>
                                        <p:tgtEl>
                                          <p:spTgt spid="32"/>
                                        </p:tgtEl>
                                        <p:attrNameLst>
                                          <p:attrName>style.visibility</p:attrName>
                                        </p:attrNameLst>
                                      </p:cBhvr>
                                      <p:to>
                                        <p:strVal val="visible"/>
                                      </p:to>
                                    </p:set>
                                  </p:childTnLst>
                                </p:cTn>
                              </p:par>
                              <p:par>
                                <p:cTn id="46" presetID="35" presetClass="path" presetSubtype="0" accel="50000" decel="50000" fill="hold" grpId="1" nodeType="withEffect">
                                  <p:stCondLst>
                                    <p:cond delay="100"/>
                                  </p:stCondLst>
                                  <p:childTnLst>
                                    <p:animMotion origin="layout" path="M -4.16667E-7 -0.00555 L -0.27773 0.09838 " pathEditMode="relative" rAng="0" ptsTypes="AA">
                                      <p:cBhvr>
                                        <p:cTn id="47" dur="500" spd="-100000" fill="hold"/>
                                        <p:tgtEl>
                                          <p:spTgt spid="32"/>
                                        </p:tgtEl>
                                        <p:attrNameLst>
                                          <p:attrName>ppt_x</p:attrName>
                                          <p:attrName>ppt_y</p:attrName>
                                        </p:attrNameLst>
                                      </p:cBhvr>
                                      <p:rCtr x="-13893" y="5185"/>
                                    </p:animMotion>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19" grpId="1" animBg="1"/>
      <p:bldP spid="20" grpId="0"/>
      <p:bldP spid="21" grpId="0" animBg="1"/>
      <p:bldP spid="21" grpId="1" animBg="1"/>
      <p:bldP spid="27" grpId="0"/>
      <p:bldP spid="18" grpId="0" animBg="1"/>
      <p:bldP spid="18" grpId="1" animBg="1"/>
      <p:bldP spid="22" grpId="0"/>
      <p:bldP spid="23" grpId="0" animBg="1"/>
      <p:bldP spid="23" grpId="1" animBg="1"/>
      <p:bldP spid="24" grpId="0"/>
      <p:bldP spid="32" grpId="0" animBg="1"/>
      <p:bldP spid="32" grpId="1" animBg="1"/>
      <p:bldP spid="3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TotalTime>
  <Words>2773</Words>
  <Application>Microsoft Office PowerPoint</Application>
  <PresentationFormat>宽屏</PresentationFormat>
  <Paragraphs>281</Paragraphs>
  <Slides>33</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33</vt:i4>
      </vt:variant>
    </vt:vector>
  </HeadingPairs>
  <TitlesOfParts>
    <vt:vector size="46" baseType="lpstr">
      <vt:lpstr>Meiryo</vt:lpstr>
      <vt:lpstr>阿里巴巴普惠体 M</vt:lpstr>
      <vt:lpstr>等线</vt:lpstr>
      <vt:lpstr>等线 Light</vt:lpstr>
      <vt:lpstr>汉真广标</vt:lpstr>
      <vt:lpstr>思源黑体 CN Regular</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46</cp:revision>
  <dcterms:created xsi:type="dcterms:W3CDTF">2018-04-19T08:58:26Z</dcterms:created>
  <dcterms:modified xsi:type="dcterms:W3CDTF">2020-03-13T09:31:44Z</dcterms:modified>
</cp:coreProperties>
</file>