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3"/>
  </p:notesMasterIdLst>
  <p:sldIdLst>
    <p:sldId id="257" r:id="rId3"/>
    <p:sldId id="258" r:id="rId4"/>
    <p:sldId id="259" r:id="rId5"/>
    <p:sldId id="262" r:id="rId6"/>
    <p:sldId id="268" r:id="rId7"/>
    <p:sldId id="265" r:id="rId8"/>
    <p:sldId id="266" r:id="rId9"/>
    <p:sldId id="267" r:id="rId10"/>
    <p:sldId id="263" r:id="rId11"/>
    <p:sldId id="271" r:id="rId12"/>
    <p:sldId id="272" r:id="rId13"/>
    <p:sldId id="273" r:id="rId14"/>
    <p:sldId id="274" r:id="rId15"/>
    <p:sldId id="264" r:id="rId16"/>
    <p:sldId id="275" r:id="rId17"/>
    <p:sldId id="276" r:id="rId18"/>
    <p:sldId id="277" r:id="rId19"/>
    <p:sldId id="278" r:id="rId20"/>
    <p:sldId id="269" r:id="rId21"/>
    <p:sldId id="279" r:id="rId22"/>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79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7F7"/>
    <a:srgbClr val="D0AA8C"/>
    <a:srgbClr val="394454"/>
    <a:srgbClr val="5D708A"/>
    <a:srgbClr val="FBCEAC"/>
    <a:srgbClr val="F8F7F9"/>
    <a:srgbClr val="58585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5" autoAdjust="0"/>
    <p:restoredTop sz="96314" autoAdjust="0"/>
  </p:normalViewPr>
  <p:slideViewPr>
    <p:cSldViewPr snapToGrid="0" snapToObjects="1" showGuides="1">
      <p:cViewPr varScale="1">
        <p:scale>
          <a:sx n="108" d="100"/>
          <a:sy n="108" d="100"/>
        </p:scale>
        <p:origin x="684" y="114"/>
      </p:cViewPr>
      <p:guideLst>
        <p:guide orient="horz" pos="2205"/>
        <p:guide pos="3795"/>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zh-CN" altLang="en-US" dirty="0">
                <a:solidFill>
                  <a:srgbClr val="394454"/>
                </a:solidFill>
                <a:latin typeface="Microsoft YaHei" charset="-122"/>
                <a:ea typeface="Microsoft YaHei" charset="-122"/>
                <a:cs typeface="Microsoft YaHei" charset="-122"/>
              </a:rPr>
              <a:t>销售额权比重</a:t>
            </a:r>
          </a:p>
        </c:rich>
      </c:tx>
      <c:layout>
        <c:manualLayout>
          <c:xMode val="edge"/>
          <c:yMode val="edge"/>
          <c:x val="0.41860615139010499"/>
          <c:y val="5.1793195738424697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pieChart>
        <c:varyColors val="1"/>
        <c:ser>
          <c:idx val="0"/>
          <c:order val="0"/>
          <c:tx>
            <c:strRef>
              <c:f>工作表1!$B$1</c:f>
              <c:strCache>
                <c:ptCount val="1"/>
                <c:pt idx="0">
                  <c:v>销售额</c:v>
                </c:pt>
              </c:strCache>
            </c:strRef>
          </c:tx>
          <c:explosion val="1"/>
          <c:dPt>
            <c:idx val="0"/>
            <c:bubble3D val="0"/>
            <c:spPr>
              <a:solidFill>
                <a:srgbClr val="394454"/>
              </a:solidFill>
              <a:ln w="19050">
                <a:solidFill>
                  <a:schemeClr val="lt1"/>
                </a:solidFill>
              </a:ln>
              <a:effectLst/>
            </c:spPr>
            <c:extLst xmlns:c16r2="http://schemas.microsoft.com/office/drawing/2015/06/chart">
              <c:ext xmlns:c16="http://schemas.microsoft.com/office/drawing/2014/chart" uri="{C3380CC4-5D6E-409C-BE32-E72D297353CC}">
                <c16:uniqueId val="{00000001-68D4-40FA-9E4A-1E3BC4388F3B}"/>
              </c:ext>
            </c:extLst>
          </c:dPt>
          <c:dPt>
            <c:idx val="1"/>
            <c:bubble3D val="0"/>
            <c:spPr>
              <a:solidFill>
                <a:srgbClr val="D0AA8C"/>
              </a:solidFill>
              <a:ln w="19050">
                <a:solidFill>
                  <a:schemeClr val="lt1"/>
                </a:solidFill>
              </a:ln>
              <a:effectLst/>
            </c:spPr>
            <c:extLst xmlns:c16r2="http://schemas.microsoft.com/office/drawing/2015/06/chart">
              <c:ext xmlns:c16="http://schemas.microsoft.com/office/drawing/2014/chart" uri="{C3380CC4-5D6E-409C-BE32-E72D297353CC}">
                <c16:uniqueId val="{00000003-68D4-40FA-9E4A-1E3BC4388F3B}"/>
              </c:ext>
            </c:extLst>
          </c:dPt>
          <c:dPt>
            <c:idx val="2"/>
            <c:bubble3D val="0"/>
            <c:spPr>
              <a:solidFill>
                <a:srgbClr val="5D708A"/>
              </a:solidFill>
              <a:ln w="19050">
                <a:solidFill>
                  <a:schemeClr val="lt1"/>
                </a:solidFill>
              </a:ln>
              <a:effectLst/>
            </c:spPr>
            <c:extLst xmlns:c16r2="http://schemas.microsoft.com/office/drawing/2015/06/chart">
              <c:ext xmlns:c16="http://schemas.microsoft.com/office/drawing/2014/chart" uri="{C3380CC4-5D6E-409C-BE32-E72D297353CC}">
                <c16:uniqueId val="{00000005-68D4-40FA-9E4A-1E3BC4388F3B}"/>
              </c:ext>
            </c:extLst>
          </c:dPt>
          <c:dPt>
            <c:idx val="3"/>
            <c:bubble3D val="0"/>
            <c:spPr>
              <a:solidFill>
                <a:srgbClr val="FBCEAC"/>
              </a:solidFill>
              <a:ln w="19050">
                <a:solidFill>
                  <a:schemeClr val="lt1"/>
                </a:solidFill>
              </a:ln>
              <a:effectLst/>
            </c:spPr>
            <c:extLst xmlns:c16r2="http://schemas.microsoft.com/office/drawing/2015/06/chart">
              <c:ext xmlns:c16="http://schemas.microsoft.com/office/drawing/2014/chart" uri="{C3380CC4-5D6E-409C-BE32-E72D297353CC}">
                <c16:uniqueId val="{00000007-68D4-40FA-9E4A-1E3BC4388F3B}"/>
              </c:ext>
            </c:extLst>
          </c:dPt>
          <c:dLbls>
            <c:dLbl>
              <c:idx val="0"/>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zh-CN"/>
                </a:p>
              </c:txP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zh-CN"/>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工作表1!$A$2:$A$5</c:f>
              <c:strCache>
                <c:ptCount val="4"/>
                <c:pt idx="0">
                  <c:v>江阴地区</c:v>
                </c:pt>
                <c:pt idx="1">
                  <c:v>浙江地区</c:v>
                </c:pt>
                <c:pt idx="2">
                  <c:v>无锡地区</c:v>
                </c:pt>
                <c:pt idx="3">
                  <c:v>南通地区</c:v>
                </c:pt>
              </c:strCache>
            </c:strRef>
          </c:cat>
          <c:val>
            <c:numRef>
              <c:f>工作表1!$B$2:$B$5</c:f>
              <c:numCache>
                <c:formatCode>0%</c:formatCode>
                <c:ptCount val="4"/>
                <c:pt idx="0">
                  <c:v>0.47</c:v>
                </c:pt>
                <c:pt idx="1">
                  <c:v>0.27</c:v>
                </c:pt>
                <c:pt idx="2">
                  <c:v>0.16</c:v>
                </c:pt>
                <c:pt idx="3">
                  <c:v>0.1</c:v>
                </c:pt>
              </c:numCache>
            </c:numRef>
          </c:val>
          <c:extLst xmlns:c16r2="http://schemas.microsoft.com/office/drawing/2015/06/chart">
            <c:ext xmlns:c16="http://schemas.microsoft.com/office/drawing/2014/chart" uri="{C3380CC4-5D6E-409C-BE32-E72D297353CC}">
              <c16:uniqueId val="{00000008-68D4-40FA-9E4A-1E3BC4388F3B}"/>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工作表1!$B$1</c:f>
              <c:strCache>
                <c:ptCount val="1"/>
                <c:pt idx="0">
                  <c:v>销售额</c:v>
                </c:pt>
              </c:strCache>
            </c:strRef>
          </c:tx>
          <c:dPt>
            <c:idx val="0"/>
            <c:bubble3D val="0"/>
            <c:spPr>
              <a:solidFill>
                <a:srgbClr val="394454"/>
              </a:solidFill>
              <a:ln w="19050">
                <a:solidFill>
                  <a:schemeClr val="lt1"/>
                </a:solidFill>
              </a:ln>
              <a:effectLst/>
            </c:spPr>
            <c:extLst xmlns:c16r2="http://schemas.microsoft.com/office/drawing/2015/06/chart">
              <c:ext xmlns:c16="http://schemas.microsoft.com/office/drawing/2014/chart" uri="{C3380CC4-5D6E-409C-BE32-E72D297353CC}">
                <c16:uniqueId val="{00000001-95A1-4122-8876-49188D15BE8D}"/>
              </c:ext>
            </c:extLst>
          </c:dPt>
          <c:dPt>
            <c:idx val="1"/>
            <c:bubble3D val="0"/>
            <c:spPr>
              <a:solidFill>
                <a:srgbClr val="D0AA8C"/>
              </a:solidFill>
              <a:ln w="19050">
                <a:solidFill>
                  <a:schemeClr val="lt1"/>
                </a:solidFill>
              </a:ln>
              <a:effectLst/>
            </c:spPr>
            <c:extLst xmlns:c16r2="http://schemas.microsoft.com/office/drawing/2015/06/chart">
              <c:ext xmlns:c16="http://schemas.microsoft.com/office/drawing/2014/chart" uri="{C3380CC4-5D6E-409C-BE32-E72D297353CC}">
                <c16:uniqueId val="{00000003-95A1-4122-8876-49188D15BE8D}"/>
              </c:ext>
            </c:extLst>
          </c:dPt>
          <c:dLbls>
            <c:dLbl>
              <c:idx val="0"/>
              <c:layout>
                <c:manualLayout>
                  <c:x val="-7.9671567421259804E-2"/>
                  <c:y val="-0.222964245634581"/>
                </c:manualLayout>
              </c:layout>
              <c:spPr>
                <a:noFill/>
                <a:ln>
                  <a:noFill/>
                </a:ln>
                <a:effectLst/>
              </c:spPr>
              <c:txPr>
                <a:bodyPr rot="0" spcFirstLastPara="1" vertOverflow="ellipsis" vert="horz" wrap="square" lIns="38100" tIns="19050" rIns="38100" bIns="19050" anchor="ctr" anchorCtr="1">
                  <a:spAutoFit/>
                </a:bodyPr>
                <a:lstStyle/>
                <a:p>
                  <a:pPr>
                    <a:defRPr sz="3200" b="0" i="0" u="none" strike="noStrike" kern="1200" baseline="0">
                      <a:solidFill>
                        <a:schemeClr val="bg1"/>
                      </a:solidFill>
                      <a:latin typeface="+mn-lt"/>
                      <a:ea typeface="+mn-ea"/>
                      <a:cs typeface="+mn-cs"/>
                    </a:defRPr>
                  </a:pPr>
                  <a:endParaRPr lang="zh-CN"/>
                </a:p>
              </c:tx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95A1-4122-8876-49188D15BE8D}"/>
                </c:ext>
                <c:ext xmlns:c15="http://schemas.microsoft.com/office/drawing/2012/chart" uri="{CE6537A1-D6FC-4f65-9D91-7224C49458BB}"/>
              </c:extLst>
            </c:dLbl>
            <c:dLbl>
              <c:idx val="1"/>
              <c:layout>
                <c:manualLayout>
                  <c:x val="6.4045460137795301E-2"/>
                  <c:y val="0.14373129037086099"/>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95A1-4122-8876-49188D15BE8D}"/>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zh-CN"/>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工作表1!$A$2:$A$3</c:f>
              <c:strCache>
                <c:ptCount val="2"/>
                <c:pt idx="0">
                  <c:v>大料饼</c:v>
                </c:pt>
                <c:pt idx="1">
                  <c:v>小料饼</c:v>
                </c:pt>
              </c:strCache>
            </c:strRef>
          </c:cat>
          <c:val>
            <c:numRef>
              <c:f>工作表1!$B$2:$B$3</c:f>
              <c:numCache>
                <c:formatCode>0%</c:formatCode>
                <c:ptCount val="2"/>
                <c:pt idx="0">
                  <c:v>0.84</c:v>
                </c:pt>
                <c:pt idx="1">
                  <c:v>0.16</c:v>
                </c:pt>
              </c:numCache>
            </c:numRef>
          </c:val>
          <c:extLst xmlns:c16r2="http://schemas.microsoft.com/office/drawing/2015/06/chart">
            <c:ext xmlns:c16="http://schemas.microsoft.com/office/drawing/2014/chart" uri="{C3380CC4-5D6E-409C-BE32-E72D297353CC}">
              <c16:uniqueId val="{00000004-95A1-4122-8876-49188D15BE8D}"/>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39443787958058102"/>
          <c:y val="0.88075966580665599"/>
          <c:w val="0.20745618031591201"/>
          <c:h val="5.5968785747287697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58F500-3ECF-441C-98A1-2C07793E5CDC}" type="datetimeFigureOut">
              <a:rPr lang="zh-CN" altLang="en-US" smtClean="0"/>
              <a:t>2022/5/25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3A8D43-DC74-4C90-A497-0FAFBE7BF745}" type="slidenum">
              <a:rPr lang="zh-CN" altLang="en-US" smtClean="0"/>
              <a:t>‹#›</a:t>
            </a:fld>
            <a:endParaRPr lang="zh-CN" altLang="en-US"/>
          </a:p>
        </p:txBody>
      </p:sp>
    </p:spTree>
    <p:extLst>
      <p:ext uri="{BB962C8B-B14F-4D97-AF65-F5344CB8AC3E}">
        <p14:creationId xmlns:p14="http://schemas.microsoft.com/office/powerpoint/2010/main" val="1963243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A8D43-DC74-4C90-A497-0FAFBE7BF745}" type="slidenum">
              <a:rPr lang="zh-CN" altLang="en-US" smtClean="0"/>
              <a:t>1</a:t>
            </a:fld>
            <a:endParaRPr lang="zh-CN" altLang="en-US"/>
          </a:p>
        </p:txBody>
      </p:sp>
    </p:spTree>
    <p:extLst>
      <p:ext uri="{BB962C8B-B14F-4D97-AF65-F5344CB8AC3E}">
        <p14:creationId xmlns:p14="http://schemas.microsoft.com/office/powerpoint/2010/main" val="37826565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923A8D43-DC74-4C90-A497-0FAFBE7BF745}" type="slidenum">
              <a:rPr lang="zh-CN" altLang="en-US" smtClean="0"/>
              <a:t>10</a:t>
            </a:fld>
            <a:endParaRPr lang="zh-CN" altLang="en-US"/>
          </a:p>
        </p:txBody>
      </p:sp>
    </p:spTree>
    <p:extLst>
      <p:ext uri="{BB962C8B-B14F-4D97-AF65-F5344CB8AC3E}">
        <p14:creationId xmlns:p14="http://schemas.microsoft.com/office/powerpoint/2010/main" val="13830421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A8D43-DC74-4C90-A497-0FAFBE7BF745}" type="slidenum">
              <a:rPr lang="zh-CN" altLang="en-US" smtClean="0"/>
              <a:t>11</a:t>
            </a:fld>
            <a:endParaRPr lang="zh-CN" altLang="en-US"/>
          </a:p>
        </p:txBody>
      </p:sp>
    </p:spTree>
    <p:extLst>
      <p:ext uri="{BB962C8B-B14F-4D97-AF65-F5344CB8AC3E}">
        <p14:creationId xmlns:p14="http://schemas.microsoft.com/office/powerpoint/2010/main" val="6070087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A8D43-DC74-4C90-A497-0FAFBE7BF745}" type="slidenum">
              <a:rPr lang="zh-CN" altLang="en-US" smtClean="0"/>
              <a:t>12</a:t>
            </a:fld>
            <a:endParaRPr lang="zh-CN" altLang="en-US"/>
          </a:p>
        </p:txBody>
      </p:sp>
    </p:spTree>
    <p:extLst>
      <p:ext uri="{BB962C8B-B14F-4D97-AF65-F5344CB8AC3E}">
        <p14:creationId xmlns:p14="http://schemas.microsoft.com/office/powerpoint/2010/main" val="31367278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A8D43-DC74-4C90-A497-0FAFBE7BF745}" type="slidenum">
              <a:rPr lang="zh-CN" altLang="en-US" smtClean="0"/>
              <a:t>13</a:t>
            </a:fld>
            <a:endParaRPr lang="zh-CN" altLang="en-US"/>
          </a:p>
        </p:txBody>
      </p:sp>
    </p:spTree>
    <p:extLst>
      <p:ext uri="{BB962C8B-B14F-4D97-AF65-F5344CB8AC3E}">
        <p14:creationId xmlns:p14="http://schemas.microsoft.com/office/powerpoint/2010/main" val="11479699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A8D43-DC74-4C90-A497-0FAFBE7BF745}" type="slidenum">
              <a:rPr lang="zh-CN" altLang="en-US" smtClean="0"/>
              <a:t>14</a:t>
            </a:fld>
            <a:endParaRPr lang="zh-CN" altLang="en-US"/>
          </a:p>
        </p:txBody>
      </p:sp>
    </p:spTree>
    <p:extLst>
      <p:ext uri="{BB962C8B-B14F-4D97-AF65-F5344CB8AC3E}">
        <p14:creationId xmlns:p14="http://schemas.microsoft.com/office/powerpoint/2010/main" val="18701211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A8D43-DC74-4C90-A497-0FAFBE7BF745}" type="slidenum">
              <a:rPr lang="zh-CN" altLang="en-US" smtClean="0"/>
              <a:t>15</a:t>
            </a:fld>
            <a:endParaRPr lang="zh-CN" altLang="en-US"/>
          </a:p>
        </p:txBody>
      </p:sp>
    </p:spTree>
    <p:extLst>
      <p:ext uri="{BB962C8B-B14F-4D97-AF65-F5344CB8AC3E}">
        <p14:creationId xmlns:p14="http://schemas.microsoft.com/office/powerpoint/2010/main" val="34104221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A8D43-DC74-4C90-A497-0FAFBE7BF745}" type="slidenum">
              <a:rPr lang="zh-CN" altLang="en-US" smtClean="0"/>
              <a:t>16</a:t>
            </a:fld>
            <a:endParaRPr lang="zh-CN" altLang="en-US"/>
          </a:p>
        </p:txBody>
      </p:sp>
    </p:spTree>
    <p:extLst>
      <p:ext uri="{BB962C8B-B14F-4D97-AF65-F5344CB8AC3E}">
        <p14:creationId xmlns:p14="http://schemas.microsoft.com/office/powerpoint/2010/main" val="17532126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A8D43-DC74-4C90-A497-0FAFBE7BF745}" type="slidenum">
              <a:rPr lang="zh-CN" altLang="en-US" smtClean="0"/>
              <a:t>17</a:t>
            </a:fld>
            <a:endParaRPr lang="zh-CN" altLang="en-US"/>
          </a:p>
        </p:txBody>
      </p:sp>
    </p:spTree>
    <p:extLst>
      <p:ext uri="{BB962C8B-B14F-4D97-AF65-F5344CB8AC3E}">
        <p14:creationId xmlns:p14="http://schemas.microsoft.com/office/powerpoint/2010/main" val="3428858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A8D43-DC74-4C90-A497-0FAFBE7BF745}" type="slidenum">
              <a:rPr lang="zh-CN" altLang="en-US" smtClean="0"/>
              <a:t>18</a:t>
            </a:fld>
            <a:endParaRPr lang="zh-CN" altLang="en-US"/>
          </a:p>
        </p:txBody>
      </p:sp>
    </p:spTree>
    <p:extLst>
      <p:ext uri="{BB962C8B-B14F-4D97-AF65-F5344CB8AC3E}">
        <p14:creationId xmlns:p14="http://schemas.microsoft.com/office/powerpoint/2010/main" val="20093674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A8D43-DC74-4C90-A497-0FAFBE7BF745}" type="slidenum">
              <a:rPr lang="zh-CN" altLang="en-US" smtClean="0"/>
              <a:t>19</a:t>
            </a:fld>
            <a:endParaRPr lang="zh-CN" altLang="en-US"/>
          </a:p>
        </p:txBody>
      </p:sp>
    </p:spTree>
    <p:extLst>
      <p:ext uri="{BB962C8B-B14F-4D97-AF65-F5344CB8AC3E}">
        <p14:creationId xmlns:p14="http://schemas.microsoft.com/office/powerpoint/2010/main" val="2589940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A8D43-DC74-4C90-A497-0FAFBE7BF745}" type="slidenum">
              <a:rPr lang="zh-CN" altLang="en-US" smtClean="0"/>
              <a:t>2</a:t>
            </a:fld>
            <a:endParaRPr lang="zh-CN" altLang="en-US"/>
          </a:p>
        </p:txBody>
      </p:sp>
    </p:spTree>
    <p:extLst>
      <p:ext uri="{BB962C8B-B14F-4D97-AF65-F5344CB8AC3E}">
        <p14:creationId xmlns:p14="http://schemas.microsoft.com/office/powerpoint/2010/main" val="28631411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67552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A8D43-DC74-4C90-A497-0FAFBE7BF745}" type="slidenum">
              <a:rPr lang="zh-CN" altLang="en-US" smtClean="0"/>
              <a:t>3</a:t>
            </a:fld>
            <a:endParaRPr lang="zh-CN" altLang="en-US"/>
          </a:p>
        </p:txBody>
      </p:sp>
    </p:spTree>
    <p:extLst>
      <p:ext uri="{BB962C8B-B14F-4D97-AF65-F5344CB8AC3E}">
        <p14:creationId xmlns:p14="http://schemas.microsoft.com/office/powerpoint/2010/main" val="36298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A8D43-DC74-4C90-A497-0FAFBE7BF745}" type="slidenum">
              <a:rPr lang="zh-CN" altLang="en-US" smtClean="0"/>
              <a:t>4</a:t>
            </a:fld>
            <a:endParaRPr lang="zh-CN" altLang="en-US"/>
          </a:p>
        </p:txBody>
      </p:sp>
    </p:spTree>
    <p:extLst>
      <p:ext uri="{BB962C8B-B14F-4D97-AF65-F5344CB8AC3E}">
        <p14:creationId xmlns:p14="http://schemas.microsoft.com/office/powerpoint/2010/main" val="2869061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A8D43-DC74-4C90-A497-0FAFBE7BF745}" type="slidenum">
              <a:rPr lang="zh-CN" altLang="en-US" smtClean="0"/>
              <a:t>5</a:t>
            </a:fld>
            <a:endParaRPr lang="zh-CN" altLang="en-US"/>
          </a:p>
        </p:txBody>
      </p:sp>
    </p:spTree>
    <p:extLst>
      <p:ext uri="{BB962C8B-B14F-4D97-AF65-F5344CB8AC3E}">
        <p14:creationId xmlns:p14="http://schemas.microsoft.com/office/powerpoint/2010/main" val="1254103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A8D43-DC74-4C90-A497-0FAFBE7BF745}" type="slidenum">
              <a:rPr lang="zh-CN" altLang="en-US" smtClean="0"/>
              <a:t>6</a:t>
            </a:fld>
            <a:endParaRPr lang="zh-CN" altLang="en-US"/>
          </a:p>
        </p:txBody>
      </p:sp>
    </p:spTree>
    <p:extLst>
      <p:ext uri="{BB962C8B-B14F-4D97-AF65-F5344CB8AC3E}">
        <p14:creationId xmlns:p14="http://schemas.microsoft.com/office/powerpoint/2010/main" val="25229440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A8D43-DC74-4C90-A497-0FAFBE7BF745}" type="slidenum">
              <a:rPr lang="zh-CN" altLang="en-US" smtClean="0"/>
              <a:t>7</a:t>
            </a:fld>
            <a:endParaRPr lang="zh-CN" altLang="en-US"/>
          </a:p>
        </p:txBody>
      </p:sp>
    </p:spTree>
    <p:extLst>
      <p:ext uri="{BB962C8B-B14F-4D97-AF65-F5344CB8AC3E}">
        <p14:creationId xmlns:p14="http://schemas.microsoft.com/office/powerpoint/2010/main" val="1468787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A8D43-DC74-4C90-A497-0FAFBE7BF745}" type="slidenum">
              <a:rPr lang="zh-CN" altLang="en-US" smtClean="0"/>
              <a:t>8</a:t>
            </a:fld>
            <a:endParaRPr lang="zh-CN" altLang="en-US"/>
          </a:p>
        </p:txBody>
      </p:sp>
    </p:spTree>
    <p:extLst>
      <p:ext uri="{BB962C8B-B14F-4D97-AF65-F5344CB8AC3E}">
        <p14:creationId xmlns:p14="http://schemas.microsoft.com/office/powerpoint/2010/main" val="24784683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3A8D43-DC74-4C90-A497-0FAFBE7BF745}" type="slidenum">
              <a:rPr lang="zh-CN" altLang="en-US" smtClean="0"/>
              <a:t>9</a:t>
            </a:fld>
            <a:endParaRPr lang="zh-CN" altLang="en-US"/>
          </a:p>
        </p:txBody>
      </p:sp>
    </p:spTree>
    <p:extLst>
      <p:ext uri="{BB962C8B-B14F-4D97-AF65-F5344CB8AC3E}">
        <p14:creationId xmlns:p14="http://schemas.microsoft.com/office/powerpoint/2010/main" val="225014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p:cNvSpPr>
            <a:spLocks noGrp="1"/>
          </p:cNvSpPr>
          <p:nvPr>
            <p:ph type="dt" sz="half" idx="10"/>
          </p:nvPr>
        </p:nvSpPr>
        <p:spPr/>
        <p:txBody>
          <a:bodyPr/>
          <a:lstStyle/>
          <a:p>
            <a:fld id="{7DA69820-0A4D-4943-A113-69168C5CA63A}" type="datetimeFigureOut">
              <a:rPr kumimoji="1" lang="zh-CN" altLang="en-US" smtClean="0"/>
              <a:t>2022/5/25</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B0B362B1-62BA-C043-8DDC-4CB7A3552C02}" type="slidenum">
              <a:rPr kumimoji="1" lang="zh-CN" altLang="en-US" smtClean="0"/>
              <a:t>‹#›</a:t>
            </a:fld>
            <a:endParaRPr kumimoji="1" lang="zh-CN" altLang="en-US"/>
          </a:p>
        </p:txBody>
      </p:sp>
    </p:spTree>
    <p:extLst>
      <p:ext uri="{BB962C8B-B14F-4D97-AF65-F5344CB8AC3E}">
        <p14:creationId xmlns:p14="http://schemas.microsoft.com/office/powerpoint/2010/main" val="250310062"/>
      </p:ext>
    </p:extLst>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竖排文本占位符 2"/>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7DA69820-0A4D-4943-A113-69168C5CA63A}" type="datetimeFigureOut">
              <a:rPr kumimoji="1" lang="zh-CN" altLang="en-US" smtClean="0"/>
              <a:t>2022/5/25</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B0B362B1-62BA-C043-8DDC-4CB7A3552C02}" type="slidenum">
              <a:rPr kumimoji="1" lang="zh-CN" altLang="en-US" smtClean="0"/>
              <a:t>‹#›</a:t>
            </a:fld>
            <a:endParaRPr kumimoji="1" lang="zh-CN" altLang="en-US"/>
          </a:p>
        </p:txBody>
      </p:sp>
    </p:spTree>
    <p:extLst>
      <p:ext uri="{BB962C8B-B14F-4D97-AF65-F5344CB8AC3E}">
        <p14:creationId xmlns:p14="http://schemas.microsoft.com/office/powerpoint/2010/main" val="990719151"/>
      </p:ext>
    </p:extLst>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本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7DA69820-0A4D-4943-A113-69168C5CA63A}" type="datetimeFigureOut">
              <a:rPr kumimoji="1" lang="zh-CN" altLang="en-US" smtClean="0"/>
              <a:t>2022/5/25</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B0B362B1-62BA-C043-8DDC-4CB7A3552C02}" type="slidenum">
              <a:rPr kumimoji="1" lang="zh-CN" altLang="en-US" smtClean="0"/>
              <a:t>‹#›</a:t>
            </a:fld>
            <a:endParaRPr kumimoji="1" lang="zh-CN" altLang="en-US"/>
          </a:p>
        </p:txBody>
      </p:sp>
    </p:spTree>
    <p:extLst>
      <p:ext uri="{BB962C8B-B14F-4D97-AF65-F5344CB8AC3E}">
        <p14:creationId xmlns:p14="http://schemas.microsoft.com/office/powerpoint/2010/main" val="1576055666"/>
      </p:ext>
    </p:extLst>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21203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28021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29701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23837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64919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51841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81726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7663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12"/>
          <p:cNvSpPr/>
          <p:nvPr userDrawn="1"/>
        </p:nvSpPr>
        <p:spPr>
          <a:xfrm>
            <a:off x="3902529" y="6564086"/>
            <a:ext cx="8289471" cy="293914"/>
          </a:xfrm>
          <a:custGeom>
            <a:avLst/>
            <a:gdLst>
              <a:gd name="connsiteX0" fmla="*/ 0 w 8289471"/>
              <a:gd name="connsiteY0" fmla="*/ 0 h 293914"/>
              <a:gd name="connsiteX1" fmla="*/ 8289471 w 8289471"/>
              <a:gd name="connsiteY1" fmla="*/ 0 h 293914"/>
              <a:gd name="connsiteX2" fmla="*/ 8289471 w 8289471"/>
              <a:gd name="connsiteY2" fmla="*/ 293914 h 293914"/>
              <a:gd name="connsiteX3" fmla="*/ 0 w 8289471"/>
              <a:gd name="connsiteY3" fmla="*/ 293914 h 293914"/>
              <a:gd name="connsiteX4" fmla="*/ 0 w 8289471"/>
              <a:gd name="connsiteY4" fmla="*/ 0 h 293914"/>
              <a:gd name="connsiteX0" fmla="*/ 179615 w 8289471"/>
              <a:gd name="connsiteY0" fmla="*/ 32657 h 293914"/>
              <a:gd name="connsiteX1" fmla="*/ 8289471 w 8289471"/>
              <a:gd name="connsiteY1" fmla="*/ 0 h 293914"/>
              <a:gd name="connsiteX2" fmla="*/ 8289471 w 8289471"/>
              <a:gd name="connsiteY2" fmla="*/ 293914 h 293914"/>
              <a:gd name="connsiteX3" fmla="*/ 0 w 8289471"/>
              <a:gd name="connsiteY3" fmla="*/ 293914 h 293914"/>
              <a:gd name="connsiteX4" fmla="*/ 179615 w 8289471"/>
              <a:gd name="connsiteY4" fmla="*/ 32657 h 293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9471" h="293914">
                <a:moveTo>
                  <a:pt x="179615" y="32657"/>
                </a:moveTo>
                <a:lnTo>
                  <a:pt x="8289471" y="0"/>
                </a:lnTo>
                <a:lnTo>
                  <a:pt x="8289471" y="293914"/>
                </a:lnTo>
                <a:lnTo>
                  <a:pt x="0" y="293914"/>
                </a:lnTo>
                <a:lnTo>
                  <a:pt x="179615" y="32657"/>
                </a:lnTo>
                <a:close/>
              </a:path>
            </a:pathLst>
          </a:cu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8" name="组 7"/>
          <p:cNvGrpSpPr/>
          <p:nvPr userDrawn="1"/>
        </p:nvGrpSpPr>
        <p:grpSpPr>
          <a:xfrm>
            <a:off x="259308" y="272955"/>
            <a:ext cx="687809" cy="354842"/>
            <a:chOff x="955343" y="1201002"/>
            <a:chExt cx="3862317" cy="1992574"/>
          </a:xfrm>
          <a:effectLst>
            <a:outerShdw blurRad="50800" dist="76200" dir="5400000" algn="t" rotWithShape="0">
              <a:prstClr val="black">
                <a:alpha val="22000"/>
              </a:prstClr>
            </a:outerShdw>
          </a:effectLst>
        </p:grpSpPr>
        <p:sp>
          <p:nvSpPr>
            <p:cNvPr id="9" name="矩形 8"/>
            <p:cNvSpPr/>
            <p:nvPr/>
          </p:nvSpPr>
          <p:spPr>
            <a:xfrm>
              <a:off x="955343" y="1392072"/>
              <a:ext cx="3862317" cy="1801504"/>
            </a:xfrm>
            <a:prstGeom prst="rect">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三角形 9"/>
            <p:cNvSpPr/>
            <p:nvPr/>
          </p:nvSpPr>
          <p:spPr>
            <a:xfrm>
              <a:off x="2714097" y="1201002"/>
              <a:ext cx="344809" cy="245660"/>
            </a:xfrm>
            <a:prstGeom prst="triangle">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 name="矩形 10"/>
            <p:cNvSpPr/>
            <p:nvPr/>
          </p:nvSpPr>
          <p:spPr>
            <a:xfrm flipV="1">
              <a:off x="955343" y="2580477"/>
              <a:ext cx="3862317" cy="421536"/>
            </a:xfrm>
            <a:prstGeom prst="rect">
              <a:avLst/>
            </a:pr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2" name="文本框 11"/>
          <p:cNvSpPr txBox="1"/>
          <p:nvPr userDrawn="1"/>
        </p:nvSpPr>
        <p:spPr>
          <a:xfrm>
            <a:off x="11327661" y="318560"/>
            <a:ext cx="698589" cy="400110"/>
          </a:xfrm>
          <a:prstGeom prst="rect">
            <a:avLst/>
          </a:prstGeom>
          <a:noFill/>
        </p:spPr>
        <p:txBody>
          <a:bodyPr wrap="none" rtlCol="0">
            <a:spAutoFit/>
          </a:bodyPr>
          <a:lstStyle/>
          <a:p>
            <a:r>
              <a:rPr kumimoji="1" lang="en-US" altLang="zh-CN" sz="2000" b="1" dirty="0">
                <a:solidFill>
                  <a:srgbClr val="394454"/>
                </a:solidFill>
                <a:latin typeface="Impact" charset="0"/>
                <a:ea typeface="Impact" charset="0"/>
                <a:cs typeface="Impact" charset="0"/>
              </a:rPr>
              <a:t>LOGO</a:t>
            </a:r>
            <a:endParaRPr kumimoji="1" lang="zh-CN" altLang="en-US" sz="2000" b="1" dirty="0">
              <a:solidFill>
                <a:srgbClr val="394454"/>
              </a:solidFill>
              <a:latin typeface="Impact" charset="0"/>
              <a:ea typeface="Impact" charset="0"/>
              <a:cs typeface="Impact" charset="0"/>
            </a:endParaRPr>
          </a:p>
        </p:txBody>
      </p:sp>
    </p:spTree>
    <p:extLst>
      <p:ext uri="{BB962C8B-B14F-4D97-AF65-F5344CB8AC3E}">
        <p14:creationId xmlns:p14="http://schemas.microsoft.com/office/powerpoint/2010/main" val="40747561"/>
      </p:ext>
    </p:extLst>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40746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45340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9138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A9F38257-5F6E-4AF7-8DAA-9C5D11D0B54E}"/>
              </a:ext>
            </a:extLst>
          </p:cNvPr>
          <p:cNvSpPr/>
          <p:nvPr userDrawn="1"/>
        </p:nvSpPr>
        <p:spPr>
          <a:xfrm>
            <a:off x="1331924" y="1219168"/>
            <a:ext cx="9528152" cy="2954655"/>
          </a:xfrm>
          <a:prstGeom prst="rect">
            <a:avLst/>
          </a:prstGeom>
        </p:spPr>
        <p:txBody>
          <a:bodyPr wrap="square">
            <a:spAutoFit/>
          </a:bodyPr>
          <a:lstStyle/>
          <a:p>
            <a:pPr algn="ctr">
              <a:lnSpc>
                <a:spcPct val="150000"/>
              </a:lnSpc>
            </a:pPr>
            <a:r>
              <a:rPr lang="zh-CN" altLang="en-US" sz="2800" b="1" dirty="0">
                <a:solidFill>
                  <a:srgbClr val="394454"/>
                </a:solidFill>
                <a:latin typeface="微软雅黑" panose="020B0503020204020204" pitchFamily="34" charset="-122"/>
                <a:ea typeface="微软雅黑" panose="020B0503020204020204" pitchFamily="34" charset="-122"/>
              </a:rPr>
              <a:t>版权声明</a:t>
            </a:r>
          </a:p>
          <a:p>
            <a:pPr algn="just">
              <a:lnSpc>
                <a:spcPct val="150000"/>
              </a:lnSpc>
            </a:pPr>
            <a:endParaRPr lang="zh-CN" altLang="en-US" sz="1200" dirty="0">
              <a:solidFill>
                <a:srgbClr val="394454"/>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a:solidFill>
                  <a:srgbClr val="394454"/>
                </a:solidFill>
                <a:latin typeface="微软雅黑" panose="020B0503020204020204" pitchFamily="34" charset="-122"/>
                <a:ea typeface="微软雅黑" panose="020B0503020204020204" pitchFamily="34" charset="-122"/>
              </a:rPr>
              <a:t>感谢您下载觅知网平台上提供的</a:t>
            </a:r>
            <a:r>
              <a:rPr lang="en-US" altLang="zh-CN" sz="1200" dirty="0">
                <a:solidFill>
                  <a:srgbClr val="394454"/>
                </a:solidFill>
                <a:latin typeface="微软雅黑" panose="020B0503020204020204" pitchFamily="34" charset="-122"/>
                <a:ea typeface="微软雅黑" panose="020B0503020204020204" pitchFamily="34" charset="-122"/>
              </a:rPr>
              <a:t>PPT</a:t>
            </a:r>
            <a:r>
              <a:rPr lang="zh-CN" altLang="en-US" sz="1200" dirty="0">
                <a:solidFill>
                  <a:srgbClr val="394454"/>
                </a:solidFill>
                <a:latin typeface="微软雅黑" panose="020B0503020204020204" pitchFamily="34" charset="-122"/>
                <a:ea typeface="微软雅黑" panose="020B0503020204020204" pitchFamily="34" charset="-122"/>
              </a:rPr>
              <a:t>作品，为了您和觅知网以及原创作者的利益，请勿复制、传播、销售，否则将承担法律责任！觅知网将对作品进行维权，按照传播下载次数进行十倍的索取赔偿！</a:t>
            </a:r>
            <a:endParaRPr lang="en-US" altLang="zh-CN" sz="1200" dirty="0">
              <a:solidFill>
                <a:srgbClr val="394454"/>
              </a:solidFill>
              <a:latin typeface="微软雅黑" panose="020B0503020204020204" pitchFamily="34" charset="-122"/>
              <a:ea typeface="微软雅黑" panose="020B0503020204020204" pitchFamily="34" charset="-122"/>
            </a:endParaRPr>
          </a:p>
          <a:p>
            <a:pPr algn="just">
              <a:lnSpc>
                <a:spcPct val="150000"/>
              </a:lnSpc>
            </a:pPr>
            <a:endParaRPr lang="zh-CN" altLang="en-US" sz="1200" dirty="0">
              <a:solidFill>
                <a:srgbClr val="394454"/>
              </a:solidFill>
              <a:latin typeface="微软雅黑" panose="020B0503020204020204" pitchFamily="34" charset="-122"/>
              <a:ea typeface="微软雅黑" panose="020B0503020204020204" pitchFamily="34" charset="-122"/>
            </a:endParaRPr>
          </a:p>
          <a:p>
            <a:pPr algn="just">
              <a:lnSpc>
                <a:spcPct val="150000"/>
              </a:lnSpc>
            </a:pPr>
            <a:r>
              <a:rPr lang="en-US" altLang="zh-CN" sz="1200" dirty="0">
                <a:solidFill>
                  <a:srgbClr val="394454"/>
                </a:solidFill>
                <a:latin typeface="微软雅黑" panose="020B0503020204020204" pitchFamily="34" charset="-122"/>
                <a:ea typeface="微软雅黑" panose="020B0503020204020204" pitchFamily="34" charset="-122"/>
              </a:rPr>
              <a:t>1.</a:t>
            </a:r>
            <a:r>
              <a:rPr lang="zh-CN" altLang="en-US" sz="1200" dirty="0">
                <a:solidFill>
                  <a:srgbClr val="394454"/>
                </a:solidFill>
                <a:latin typeface="微软雅黑" panose="020B0503020204020204" pitchFamily="34" charset="-122"/>
                <a:ea typeface="微软雅黑" panose="020B0503020204020204" pitchFamily="34" charset="-122"/>
              </a:rPr>
              <a:t>在觅知网出售的</a:t>
            </a:r>
            <a:r>
              <a:rPr lang="en-US" altLang="zh-CN" sz="1200" dirty="0">
                <a:solidFill>
                  <a:srgbClr val="394454"/>
                </a:solidFill>
                <a:latin typeface="微软雅黑" panose="020B0503020204020204" pitchFamily="34" charset="-122"/>
                <a:ea typeface="微软雅黑" panose="020B0503020204020204" pitchFamily="34" charset="-122"/>
              </a:rPr>
              <a:t>PPT</a:t>
            </a:r>
            <a:r>
              <a:rPr lang="zh-CN" altLang="en-US" sz="1200" dirty="0">
                <a:solidFill>
                  <a:srgbClr val="394454"/>
                </a:solidFill>
                <a:latin typeface="微软雅黑" panose="020B0503020204020204" pitchFamily="34" charset="-122"/>
                <a:ea typeface="微软雅黑" panose="020B0503020204020204" pitchFamily="34" charset="-122"/>
              </a:rPr>
              <a:t>模板是免版税类（</a:t>
            </a:r>
            <a:r>
              <a:rPr lang="en-US" altLang="zh-CN" sz="1200" dirty="0">
                <a:solidFill>
                  <a:srgbClr val="394454"/>
                </a:solidFill>
                <a:latin typeface="微软雅黑" panose="020B0503020204020204" pitchFamily="34" charset="-122"/>
                <a:ea typeface="微软雅黑" panose="020B0503020204020204" pitchFamily="34" charset="-122"/>
              </a:rPr>
              <a:t>RF</a:t>
            </a:r>
            <a:r>
              <a:rPr lang="zh-CN" altLang="en-US" sz="1200" dirty="0">
                <a:solidFill>
                  <a:srgbClr val="394454"/>
                </a:solidFill>
                <a:latin typeface="微软雅黑" panose="020B0503020204020204" pitchFamily="34" charset="-122"/>
                <a:ea typeface="微软雅黑" panose="020B0503020204020204" pitchFamily="34" charset="-122"/>
              </a:rPr>
              <a:t>：</a:t>
            </a:r>
            <a:r>
              <a:rPr lang="en-US" altLang="zh-CN" sz="1200" dirty="0">
                <a:solidFill>
                  <a:srgbClr val="394454"/>
                </a:solidFill>
                <a:latin typeface="微软雅黑" panose="020B0503020204020204" pitchFamily="34" charset="-122"/>
                <a:ea typeface="微软雅黑" panose="020B0503020204020204" pitchFamily="34" charset="-122"/>
              </a:rPr>
              <a:t>Royalty-Free</a:t>
            </a:r>
            <a:r>
              <a:rPr lang="zh-CN" altLang="en-US" sz="1200" dirty="0">
                <a:solidFill>
                  <a:srgbClr val="394454"/>
                </a:solidFill>
                <a:latin typeface="微软雅黑" panose="020B0503020204020204" pitchFamily="34" charset="-122"/>
                <a:ea typeface="微软雅黑" panose="020B0503020204020204" pitchFamily="34" charset="-122"/>
              </a:rPr>
              <a:t>）正版受</a:t>
            </a:r>
            <a:r>
              <a:rPr lang="en-US" altLang="zh-CN" sz="1200" dirty="0">
                <a:solidFill>
                  <a:srgbClr val="394454"/>
                </a:solidFill>
                <a:latin typeface="微软雅黑" panose="020B0503020204020204" pitchFamily="34" charset="-122"/>
                <a:ea typeface="微软雅黑" panose="020B0503020204020204" pitchFamily="34" charset="-122"/>
              </a:rPr>
              <a:t>《</a:t>
            </a:r>
            <a:r>
              <a:rPr lang="zh-CN" altLang="en-US" sz="1200" dirty="0">
                <a:solidFill>
                  <a:srgbClr val="394454"/>
                </a:solidFill>
                <a:latin typeface="微软雅黑" panose="020B0503020204020204" pitchFamily="34" charset="-122"/>
                <a:ea typeface="微软雅黑" panose="020B0503020204020204" pitchFamily="34" charset="-122"/>
              </a:rPr>
              <a:t>中国人民共和国著作法</a:t>
            </a:r>
            <a:r>
              <a:rPr lang="en-US" altLang="zh-CN" sz="1200" dirty="0">
                <a:solidFill>
                  <a:srgbClr val="394454"/>
                </a:solidFill>
                <a:latin typeface="微软雅黑" panose="020B0503020204020204" pitchFamily="34" charset="-122"/>
                <a:ea typeface="微软雅黑" panose="020B0503020204020204" pitchFamily="34" charset="-122"/>
              </a:rPr>
              <a:t>》</a:t>
            </a:r>
            <a:r>
              <a:rPr lang="zh-CN" altLang="en-US" sz="1200" dirty="0">
                <a:solidFill>
                  <a:srgbClr val="394454"/>
                </a:solidFill>
                <a:latin typeface="微软雅黑" panose="020B0503020204020204" pitchFamily="34" charset="-122"/>
                <a:ea typeface="微软雅黑" panose="020B0503020204020204" pitchFamily="34" charset="-122"/>
              </a:rPr>
              <a:t>和</a:t>
            </a:r>
            <a:r>
              <a:rPr lang="en-US" altLang="zh-CN" sz="1200" dirty="0">
                <a:solidFill>
                  <a:srgbClr val="394454"/>
                </a:solidFill>
                <a:latin typeface="微软雅黑" panose="020B0503020204020204" pitchFamily="34" charset="-122"/>
                <a:ea typeface="微软雅黑" panose="020B0503020204020204" pitchFamily="34" charset="-122"/>
              </a:rPr>
              <a:t>《</a:t>
            </a:r>
            <a:r>
              <a:rPr lang="zh-CN" altLang="en-US" sz="1200" dirty="0">
                <a:solidFill>
                  <a:srgbClr val="394454"/>
                </a:solidFill>
                <a:latin typeface="微软雅黑" panose="020B0503020204020204" pitchFamily="34" charset="-122"/>
                <a:ea typeface="微软雅黑" panose="020B0503020204020204" pitchFamily="34" charset="-122"/>
              </a:rPr>
              <a:t>世界版权公约</a:t>
            </a:r>
            <a:r>
              <a:rPr lang="en-US" altLang="zh-CN" sz="1200" dirty="0">
                <a:solidFill>
                  <a:srgbClr val="394454"/>
                </a:solidFill>
                <a:latin typeface="微软雅黑" panose="020B0503020204020204" pitchFamily="34" charset="-122"/>
                <a:ea typeface="微软雅黑" panose="020B0503020204020204" pitchFamily="34" charset="-122"/>
              </a:rPr>
              <a:t>》</a:t>
            </a:r>
            <a:r>
              <a:rPr lang="zh-CN" altLang="en-US" sz="1200" dirty="0">
                <a:solidFill>
                  <a:srgbClr val="394454"/>
                </a:solidFill>
                <a:latin typeface="微软雅黑" panose="020B0503020204020204" pitchFamily="34" charset="-122"/>
                <a:ea typeface="微软雅黑" panose="020B0503020204020204" pitchFamily="34" charset="-122"/>
              </a:rPr>
              <a:t>的保护，作品的所有权、版权和著作权归觅知网所有，您下载的是</a:t>
            </a:r>
            <a:r>
              <a:rPr lang="en-US" altLang="zh-CN" sz="1200" dirty="0">
                <a:solidFill>
                  <a:srgbClr val="394454"/>
                </a:solidFill>
                <a:latin typeface="微软雅黑" panose="020B0503020204020204" pitchFamily="34" charset="-122"/>
                <a:ea typeface="微软雅黑" panose="020B0503020204020204" pitchFamily="34" charset="-122"/>
              </a:rPr>
              <a:t>PPT</a:t>
            </a:r>
            <a:r>
              <a:rPr lang="zh-CN" altLang="en-US" sz="1200" dirty="0">
                <a:solidFill>
                  <a:srgbClr val="394454"/>
                </a:solidFill>
                <a:latin typeface="微软雅黑" panose="020B0503020204020204" pitchFamily="34" charset="-122"/>
                <a:ea typeface="微软雅黑" panose="020B0503020204020204" pitchFamily="34" charset="-122"/>
              </a:rPr>
              <a:t>模板素材的使用权。</a:t>
            </a:r>
          </a:p>
          <a:p>
            <a:pPr algn="just">
              <a:lnSpc>
                <a:spcPct val="150000"/>
              </a:lnSpc>
            </a:pPr>
            <a:r>
              <a:rPr lang="en-US" altLang="zh-CN" sz="1200" dirty="0">
                <a:solidFill>
                  <a:srgbClr val="394454"/>
                </a:solidFill>
                <a:latin typeface="微软雅黑" panose="020B0503020204020204" pitchFamily="34" charset="-122"/>
                <a:ea typeface="微软雅黑" panose="020B0503020204020204" pitchFamily="34" charset="-122"/>
              </a:rPr>
              <a:t>2.</a:t>
            </a:r>
            <a:r>
              <a:rPr lang="zh-CN" altLang="en-US" sz="1200" dirty="0">
                <a:solidFill>
                  <a:srgbClr val="394454"/>
                </a:solidFill>
                <a:latin typeface="微软雅黑" panose="020B0503020204020204" pitchFamily="34" charset="-122"/>
                <a:ea typeface="微软雅黑" panose="020B0503020204020204" pitchFamily="34" charset="-122"/>
              </a:rPr>
              <a:t>不得将觅知网的</a:t>
            </a:r>
            <a:r>
              <a:rPr lang="en-US" altLang="zh-CN" sz="1200" dirty="0">
                <a:solidFill>
                  <a:srgbClr val="394454"/>
                </a:solidFill>
                <a:latin typeface="微软雅黑" panose="020B0503020204020204" pitchFamily="34" charset="-122"/>
                <a:ea typeface="微软雅黑" panose="020B0503020204020204" pitchFamily="34" charset="-122"/>
              </a:rPr>
              <a:t>PPT</a:t>
            </a:r>
            <a:r>
              <a:rPr lang="zh-CN" altLang="en-US" sz="1200" dirty="0">
                <a:solidFill>
                  <a:srgbClr val="394454"/>
                </a:solidFill>
                <a:latin typeface="微软雅黑" panose="020B0503020204020204" pitchFamily="34" charset="-122"/>
                <a:ea typeface="微软雅黑" panose="020B0503020204020204" pitchFamily="34" charset="-122"/>
              </a:rPr>
              <a:t>模板、</a:t>
            </a:r>
            <a:r>
              <a:rPr lang="en-US" altLang="zh-CN" sz="1200" dirty="0">
                <a:solidFill>
                  <a:srgbClr val="394454"/>
                </a:solidFill>
                <a:latin typeface="微软雅黑" panose="020B0503020204020204" pitchFamily="34" charset="-122"/>
                <a:ea typeface="微软雅黑" panose="020B0503020204020204" pitchFamily="34" charset="-122"/>
              </a:rPr>
              <a:t>PPT</a:t>
            </a:r>
            <a:r>
              <a:rPr lang="zh-CN" altLang="en-US" sz="1200" dirty="0">
                <a:solidFill>
                  <a:srgbClr val="394454"/>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p>
        </p:txBody>
      </p:sp>
      <p:sp>
        <p:nvSpPr>
          <p:cNvPr id="8" name="矩形 7">
            <a:extLst>
              <a:ext uri="{FF2B5EF4-FFF2-40B4-BE49-F238E27FC236}">
                <a16:creationId xmlns:a16="http://schemas.microsoft.com/office/drawing/2014/main" xmlns="" id="{81FCA598-9AE0-4234-870B-B479F5C17E80}"/>
              </a:ext>
            </a:extLst>
          </p:cNvPr>
          <p:cNvSpPr/>
          <p:nvPr userDrawn="1"/>
        </p:nvSpPr>
        <p:spPr>
          <a:xfrm>
            <a:off x="374469" y="4943480"/>
            <a:ext cx="11652068" cy="377411"/>
          </a:xfrm>
          <a:prstGeom prst="rect">
            <a:avLst/>
          </a:prstGeom>
        </p:spPr>
        <p:txBody>
          <a:bodyPr wrap="square">
            <a:spAutoFit/>
          </a:bodyPr>
          <a:lstStyle/>
          <a:p>
            <a:pPr algn="ctr">
              <a:lnSpc>
                <a:spcPct val="150000"/>
              </a:lnSpc>
            </a:pPr>
            <a:r>
              <a:rPr lang="zh-CN" altLang="en-US" sz="1400" b="1" dirty="0">
                <a:solidFill>
                  <a:srgbClr val="D0AA8C"/>
                </a:solidFill>
                <a:latin typeface="微软雅黑" panose="020B0503020204020204" pitchFamily="34" charset="-122"/>
                <a:ea typeface="微软雅黑" panose="020B0503020204020204" pitchFamily="34" charset="-122"/>
              </a:rPr>
              <a:t>更多模板烦请登陆：</a:t>
            </a:r>
            <a:r>
              <a:rPr lang="en-US" altLang="zh-CN" sz="1400" b="1" dirty="0">
                <a:solidFill>
                  <a:srgbClr val="D0AA8C"/>
                </a:solidFill>
                <a:latin typeface="微软雅黑" panose="020B0503020204020204" pitchFamily="34" charset="-122"/>
                <a:ea typeface="微软雅黑" panose="020B0503020204020204" pitchFamily="34" charset="-122"/>
              </a:rPr>
              <a:t>http://www.51miz.com/ppt/</a:t>
            </a:r>
            <a:endParaRPr lang="zh-CN" altLang="en-US" sz="1400" b="1" dirty="0">
              <a:solidFill>
                <a:srgbClr val="D0AA8C"/>
              </a:solidFill>
              <a:latin typeface="微软雅黑" panose="020B0503020204020204" pitchFamily="34" charset="-122"/>
              <a:ea typeface="微软雅黑" panose="020B0503020204020204" pitchFamily="34" charset="-122"/>
            </a:endParaRPr>
          </a:p>
        </p:txBody>
      </p:sp>
      <p:sp>
        <p:nvSpPr>
          <p:cNvPr id="9" name="矩形 12"/>
          <p:cNvSpPr/>
          <p:nvPr userDrawn="1"/>
        </p:nvSpPr>
        <p:spPr>
          <a:xfrm>
            <a:off x="3902529" y="6564086"/>
            <a:ext cx="8289471" cy="293914"/>
          </a:xfrm>
          <a:custGeom>
            <a:avLst/>
            <a:gdLst>
              <a:gd name="connsiteX0" fmla="*/ 0 w 8289471"/>
              <a:gd name="connsiteY0" fmla="*/ 0 h 293914"/>
              <a:gd name="connsiteX1" fmla="*/ 8289471 w 8289471"/>
              <a:gd name="connsiteY1" fmla="*/ 0 h 293914"/>
              <a:gd name="connsiteX2" fmla="*/ 8289471 w 8289471"/>
              <a:gd name="connsiteY2" fmla="*/ 293914 h 293914"/>
              <a:gd name="connsiteX3" fmla="*/ 0 w 8289471"/>
              <a:gd name="connsiteY3" fmla="*/ 293914 h 293914"/>
              <a:gd name="connsiteX4" fmla="*/ 0 w 8289471"/>
              <a:gd name="connsiteY4" fmla="*/ 0 h 293914"/>
              <a:gd name="connsiteX0" fmla="*/ 179615 w 8289471"/>
              <a:gd name="connsiteY0" fmla="*/ 32657 h 293914"/>
              <a:gd name="connsiteX1" fmla="*/ 8289471 w 8289471"/>
              <a:gd name="connsiteY1" fmla="*/ 0 h 293914"/>
              <a:gd name="connsiteX2" fmla="*/ 8289471 w 8289471"/>
              <a:gd name="connsiteY2" fmla="*/ 293914 h 293914"/>
              <a:gd name="connsiteX3" fmla="*/ 0 w 8289471"/>
              <a:gd name="connsiteY3" fmla="*/ 293914 h 293914"/>
              <a:gd name="connsiteX4" fmla="*/ 179615 w 8289471"/>
              <a:gd name="connsiteY4" fmla="*/ 32657 h 293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9471" h="293914">
                <a:moveTo>
                  <a:pt x="179615" y="32657"/>
                </a:moveTo>
                <a:lnTo>
                  <a:pt x="8289471" y="0"/>
                </a:lnTo>
                <a:lnTo>
                  <a:pt x="8289471" y="293914"/>
                </a:lnTo>
                <a:lnTo>
                  <a:pt x="0" y="293914"/>
                </a:lnTo>
                <a:lnTo>
                  <a:pt x="179615" y="32657"/>
                </a:lnTo>
                <a:close/>
              </a:path>
            </a:pathLst>
          </a:cu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1944457981"/>
      </p:ext>
    </p:extLst>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p:cNvSpPr>
            <a:spLocks noGrp="1"/>
          </p:cNvSpPr>
          <p:nvPr>
            <p:ph type="dt" sz="half" idx="10"/>
          </p:nvPr>
        </p:nvSpPr>
        <p:spPr/>
        <p:txBody>
          <a:bodyPr/>
          <a:lstStyle/>
          <a:p>
            <a:fld id="{7DA69820-0A4D-4943-A113-69168C5CA63A}" type="datetimeFigureOut">
              <a:rPr kumimoji="1" lang="zh-CN" altLang="en-US" smtClean="0"/>
              <a:t>2022/5/25</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B0B362B1-62BA-C043-8DDC-4CB7A3552C02}" type="slidenum">
              <a:rPr kumimoji="1" lang="zh-CN" altLang="en-US" smtClean="0"/>
              <a:t>‹#›</a:t>
            </a:fld>
            <a:endParaRPr kumimoji="1" lang="zh-CN" altLang="en-US"/>
          </a:p>
        </p:txBody>
      </p:sp>
    </p:spTree>
    <p:extLst>
      <p:ext uri="{BB962C8B-B14F-4D97-AF65-F5344CB8AC3E}">
        <p14:creationId xmlns:p14="http://schemas.microsoft.com/office/powerpoint/2010/main" val="99146621"/>
      </p:ext>
    </p:extLst>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p:cNvSpPr>
            <a:spLocks noGrp="1"/>
          </p:cNvSpPr>
          <p:nvPr>
            <p:ph type="dt" sz="half" idx="10"/>
          </p:nvPr>
        </p:nvSpPr>
        <p:spPr/>
        <p:txBody>
          <a:bodyPr/>
          <a:lstStyle/>
          <a:p>
            <a:fld id="{7DA69820-0A4D-4943-A113-69168C5CA63A}" type="datetimeFigureOut">
              <a:rPr kumimoji="1" lang="zh-CN" altLang="en-US" smtClean="0"/>
              <a:t>2022/5/25</a:t>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幻灯片编号占位符 8"/>
          <p:cNvSpPr>
            <a:spLocks noGrp="1"/>
          </p:cNvSpPr>
          <p:nvPr>
            <p:ph type="sldNum" sz="quarter" idx="12"/>
          </p:nvPr>
        </p:nvSpPr>
        <p:spPr/>
        <p:txBody>
          <a:bodyPr/>
          <a:lstStyle/>
          <a:p>
            <a:fld id="{B0B362B1-62BA-C043-8DDC-4CB7A3552C02}" type="slidenum">
              <a:rPr kumimoji="1" lang="zh-CN" altLang="en-US" smtClean="0"/>
              <a:t>‹#›</a:t>
            </a:fld>
            <a:endParaRPr kumimoji="1" lang="zh-CN" altLang="en-US"/>
          </a:p>
        </p:txBody>
      </p:sp>
    </p:spTree>
    <p:extLst>
      <p:ext uri="{BB962C8B-B14F-4D97-AF65-F5344CB8AC3E}">
        <p14:creationId xmlns:p14="http://schemas.microsoft.com/office/powerpoint/2010/main" val="2057432722"/>
      </p:ext>
    </p:extLst>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日期占位符 2"/>
          <p:cNvSpPr>
            <a:spLocks noGrp="1"/>
          </p:cNvSpPr>
          <p:nvPr>
            <p:ph type="dt" sz="half" idx="10"/>
          </p:nvPr>
        </p:nvSpPr>
        <p:spPr/>
        <p:txBody>
          <a:bodyPr/>
          <a:lstStyle/>
          <a:p>
            <a:fld id="{7DA69820-0A4D-4943-A113-69168C5CA63A}" type="datetimeFigureOut">
              <a:rPr kumimoji="1" lang="zh-CN" altLang="en-US" smtClean="0"/>
              <a:t>2022/5/25</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幻灯片编号占位符 4"/>
          <p:cNvSpPr>
            <a:spLocks noGrp="1"/>
          </p:cNvSpPr>
          <p:nvPr>
            <p:ph type="sldNum" sz="quarter" idx="12"/>
          </p:nvPr>
        </p:nvSpPr>
        <p:spPr/>
        <p:txBody>
          <a:bodyPr/>
          <a:lstStyle/>
          <a:p>
            <a:fld id="{B0B362B1-62BA-C043-8DDC-4CB7A3552C02}" type="slidenum">
              <a:rPr kumimoji="1" lang="zh-CN" altLang="en-US" smtClean="0"/>
              <a:t>‹#›</a:t>
            </a:fld>
            <a:endParaRPr kumimoji="1" lang="zh-CN" altLang="en-US"/>
          </a:p>
        </p:txBody>
      </p:sp>
    </p:spTree>
    <p:extLst>
      <p:ext uri="{BB962C8B-B14F-4D97-AF65-F5344CB8AC3E}">
        <p14:creationId xmlns:p14="http://schemas.microsoft.com/office/powerpoint/2010/main" val="490074660"/>
      </p:ext>
    </p:extLst>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DA69820-0A4D-4943-A113-69168C5CA63A}" type="datetimeFigureOut">
              <a:rPr kumimoji="1" lang="zh-CN" altLang="en-US" smtClean="0"/>
              <a:t>2022/5/25</a:t>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幻灯片编号占位符 3"/>
          <p:cNvSpPr>
            <a:spLocks noGrp="1"/>
          </p:cNvSpPr>
          <p:nvPr>
            <p:ph type="sldNum" sz="quarter" idx="12"/>
          </p:nvPr>
        </p:nvSpPr>
        <p:spPr/>
        <p:txBody>
          <a:bodyPr/>
          <a:lstStyle/>
          <a:p>
            <a:fld id="{B0B362B1-62BA-C043-8DDC-4CB7A3552C02}" type="slidenum">
              <a:rPr kumimoji="1" lang="zh-CN" altLang="en-US" smtClean="0"/>
              <a:t>‹#›</a:t>
            </a:fld>
            <a:endParaRPr kumimoji="1" lang="zh-CN" altLang="en-US"/>
          </a:p>
        </p:txBody>
      </p:sp>
    </p:spTree>
    <p:extLst>
      <p:ext uri="{BB962C8B-B14F-4D97-AF65-F5344CB8AC3E}">
        <p14:creationId xmlns:p14="http://schemas.microsoft.com/office/powerpoint/2010/main" val="1085024375"/>
      </p:ext>
    </p:extLst>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7DA69820-0A4D-4943-A113-69168C5CA63A}" type="datetimeFigureOut">
              <a:rPr kumimoji="1" lang="zh-CN" altLang="en-US" smtClean="0"/>
              <a:t>2022/5/25</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B0B362B1-62BA-C043-8DDC-4CB7A3552C02}" type="slidenum">
              <a:rPr kumimoji="1" lang="zh-CN" altLang="en-US" smtClean="0"/>
              <a:t>‹#›</a:t>
            </a:fld>
            <a:endParaRPr kumimoji="1" lang="zh-CN" altLang="en-US"/>
          </a:p>
        </p:txBody>
      </p:sp>
    </p:spTree>
    <p:extLst>
      <p:ext uri="{BB962C8B-B14F-4D97-AF65-F5344CB8AC3E}">
        <p14:creationId xmlns:p14="http://schemas.microsoft.com/office/powerpoint/2010/main" val="1721023948"/>
      </p:ext>
    </p:extLst>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7DA69820-0A4D-4943-A113-69168C5CA63A}" type="datetimeFigureOut">
              <a:rPr kumimoji="1" lang="zh-CN" altLang="en-US" smtClean="0"/>
              <a:t>2022/5/25</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B0B362B1-62BA-C043-8DDC-4CB7A3552C02}" type="slidenum">
              <a:rPr kumimoji="1" lang="zh-CN" altLang="en-US" smtClean="0"/>
              <a:t>‹#›</a:t>
            </a:fld>
            <a:endParaRPr kumimoji="1" lang="zh-CN" altLang="en-US"/>
          </a:p>
        </p:txBody>
      </p:sp>
    </p:spTree>
    <p:extLst>
      <p:ext uri="{BB962C8B-B14F-4D97-AF65-F5344CB8AC3E}">
        <p14:creationId xmlns:p14="http://schemas.microsoft.com/office/powerpoint/2010/main" val="792252593"/>
      </p:ext>
    </p:extLst>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A69820-0A4D-4943-A113-69168C5CA63A}" type="datetimeFigureOut">
              <a:rPr kumimoji="1" lang="zh-CN" altLang="en-US" smtClean="0"/>
              <a:t>2022/5/25</a:t>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B362B1-62BA-C043-8DDC-4CB7A3552C02}" type="slidenum">
              <a:rPr kumimoji="1" lang="zh-CN" altLang="en-US" smtClean="0"/>
              <a:t>‹#›</a:t>
            </a:fld>
            <a:endParaRPr kumimoji="1" lang="zh-CN" altLang="en-US"/>
          </a:p>
        </p:txBody>
      </p:sp>
    </p:spTree>
    <p:extLst>
      <p:ext uri="{BB962C8B-B14F-4D97-AF65-F5344CB8AC3E}">
        <p14:creationId xmlns:p14="http://schemas.microsoft.com/office/powerpoint/2010/main" val="19603108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76742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0.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6" name="梯形 6"/>
          <p:cNvSpPr/>
          <p:nvPr/>
        </p:nvSpPr>
        <p:spPr>
          <a:xfrm flipH="1" flipV="1">
            <a:off x="1855688" y="0"/>
            <a:ext cx="6620506" cy="6894751"/>
          </a:xfrm>
          <a:custGeom>
            <a:avLst/>
            <a:gdLst>
              <a:gd name="connsiteX0" fmla="*/ 0 w 6598722"/>
              <a:gd name="connsiteY0" fmla="*/ 6858000 h 6858000"/>
              <a:gd name="connsiteX1" fmla="*/ 2243434 w 6598722"/>
              <a:gd name="connsiteY1" fmla="*/ 0 h 6858000"/>
              <a:gd name="connsiteX2" fmla="*/ 4355288 w 6598722"/>
              <a:gd name="connsiteY2" fmla="*/ 0 h 6858000"/>
              <a:gd name="connsiteX3" fmla="*/ 6598722 w 6598722"/>
              <a:gd name="connsiteY3" fmla="*/ 6858000 h 6858000"/>
              <a:gd name="connsiteX4" fmla="*/ 0 w 6598722"/>
              <a:gd name="connsiteY4" fmla="*/ 6858000 h 6858000"/>
              <a:gd name="connsiteX0" fmla="*/ 0 w 6599724"/>
              <a:gd name="connsiteY0" fmla="*/ 6858000 h 6858000"/>
              <a:gd name="connsiteX1" fmla="*/ 2243434 w 6599724"/>
              <a:gd name="connsiteY1" fmla="*/ 0 h 6858000"/>
              <a:gd name="connsiteX2" fmla="*/ 6599724 w 6599724"/>
              <a:gd name="connsiteY2" fmla="*/ 0 h 6858000"/>
              <a:gd name="connsiteX3" fmla="*/ 6598722 w 6599724"/>
              <a:gd name="connsiteY3" fmla="*/ 6858000 h 6858000"/>
              <a:gd name="connsiteX4" fmla="*/ 0 w 6599724"/>
              <a:gd name="connsiteY4" fmla="*/ 6858000 h 6858000"/>
              <a:gd name="connsiteX0" fmla="*/ 0 w 6599724"/>
              <a:gd name="connsiteY0" fmla="*/ 6858000 h 6858000"/>
              <a:gd name="connsiteX1" fmla="*/ 2540317 w 6599724"/>
              <a:gd name="connsiteY1" fmla="*/ 0 h 6858000"/>
              <a:gd name="connsiteX2" fmla="*/ 6599724 w 6599724"/>
              <a:gd name="connsiteY2" fmla="*/ 0 h 6858000"/>
              <a:gd name="connsiteX3" fmla="*/ 6598722 w 6599724"/>
              <a:gd name="connsiteY3" fmla="*/ 6858000 h 6858000"/>
              <a:gd name="connsiteX4" fmla="*/ 0 w 6599724"/>
              <a:gd name="connsiteY4" fmla="*/ 6858000 h 6858000"/>
              <a:gd name="connsiteX0" fmla="*/ 0 w 6587849"/>
              <a:gd name="connsiteY0" fmla="*/ 6858000 h 6858000"/>
              <a:gd name="connsiteX1" fmla="*/ 2528442 w 6587849"/>
              <a:gd name="connsiteY1" fmla="*/ 0 h 6858000"/>
              <a:gd name="connsiteX2" fmla="*/ 6587849 w 6587849"/>
              <a:gd name="connsiteY2" fmla="*/ 0 h 6858000"/>
              <a:gd name="connsiteX3" fmla="*/ 6586847 w 6587849"/>
              <a:gd name="connsiteY3" fmla="*/ 6858000 h 6858000"/>
              <a:gd name="connsiteX4" fmla="*/ 0 w 6587849"/>
              <a:gd name="connsiteY4" fmla="*/ 6858000 h 6858000"/>
              <a:gd name="connsiteX0" fmla="*/ 0 w 6587849"/>
              <a:gd name="connsiteY0" fmla="*/ 6872287 h 6872287"/>
              <a:gd name="connsiteX1" fmla="*/ 3928617 w 6587849"/>
              <a:gd name="connsiteY1" fmla="*/ 0 h 6872287"/>
              <a:gd name="connsiteX2" fmla="*/ 6587849 w 6587849"/>
              <a:gd name="connsiteY2" fmla="*/ 14287 h 6872287"/>
              <a:gd name="connsiteX3" fmla="*/ 6586847 w 6587849"/>
              <a:gd name="connsiteY3" fmla="*/ 6872287 h 6872287"/>
              <a:gd name="connsiteX4" fmla="*/ 0 w 6587849"/>
              <a:gd name="connsiteY4" fmla="*/ 6872287 h 6872287"/>
              <a:gd name="connsiteX0" fmla="*/ 0 w 6636835"/>
              <a:gd name="connsiteY0" fmla="*/ 6888616 h 6888616"/>
              <a:gd name="connsiteX1" fmla="*/ 3977603 w 6636835"/>
              <a:gd name="connsiteY1" fmla="*/ 0 h 6888616"/>
              <a:gd name="connsiteX2" fmla="*/ 6636835 w 6636835"/>
              <a:gd name="connsiteY2" fmla="*/ 14287 h 6888616"/>
              <a:gd name="connsiteX3" fmla="*/ 6635833 w 6636835"/>
              <a:gd name="connsiteY3" fmla="*/ 6872287 h 6888616"/>
              <a:gd name="connsiteX4" fmla="*/ 0 w 6636835"/>
              <a:gd name="connsiteY4" fmla="*/ 6888616 h 6888616"/>
              <a:gd name="connsiteX0" fmla="*/ 0 w 6669492"/>
              <a:gd name="connsiteY0" fmla="*/ 6855959 h 6872287"/>
              <a:gd name="connsiteX1" fmla="*/ 4010260 w 6669492"/>
              <a:gd name="connsiteY1" fmla="*/ 0 h 6872287"/>
              <a:gd name="connsiteX2" fmla="*/ 6669492 w 6669492"/>
              <a:gd name="connsiteY2" fmla="*/ 14287 h 6872287"/>
              <a:gd name="connsiteX3" fmla="*/ 6668490 w 6669492"/>
              <a:gd name="connsiteY3" fmla="*/ 6872287 h 6872287"/>
              <a:gd name="connsiteX4" fmla="*/ 0 w 6669492"/>
              <a:gd name="connsiteY4" fmla="*/ 6855959 h 6872287"/>
              <a:gd name="connsiteX0" fmla="*/ 0 w 6702149"/>
              <a:gd name="connsiteY0" fmla="*/ 6872235 h 6872287"/>
              <a:gd name="connsiteX1" fmla="*/ 4042917 w 6702149"/>
              <a:gd name="connsiteY1" fmla="*/ 0 h 6872287"/>
              <a:gd name="connsiteX2" fmla="*/ 6702149 w 6702149"/>
              <a:gd name="connsiteY2" fmla="*/ 14287 h 6872287"/>
              <a:gd name="connsiteX3" fmla="*/ 6701147 w 6702149"/>
              <a:gd name="connsiteY3" fmla="*/ 6872287 h 6872287"/>
              <a:gd name="connsiteX4" fmla="*/ 0 w 6702149"/>
              <a:gd name="connsiteY4" fmla="*/ 6872235 h 6872287"/>
              <a:gd name="connsiteX0" fmla="*/ 0 w 6620506"/>
              <a:gd name="connsiteY0" fmla="*/ 6872235 h 6872287"/>
              <a:gd name="connsiteX1" fmla="*/ 3961274 w 6620506"/>
              <a:gd name="connsiteY1" fmla="*/ 0 h 6872287"/>
              <a:gd name="connsiteX2" fmla="*/ 6620506 w 6620506"/>
              <a:gd name="connsiteY2" fmla="*/ 14287 h 6872287"/>
              <a:gd name="connsiteX3" fmla="*/ 6619504 w 6620506"/>
              <a:gd name="connsiteY3" fmla="*/ 6872287 h 6872287"/>
              <a:gd name="connsiteX4" fmla="*/ 0 w 6620506"/>
              <a:gd name="connsiteY4" fmla="*/ 6872235 h 6872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20506" h="6872287">
                <a:moveTo>
                  <a:pt x="0" y="6872235"/>
                </a:moveTo>
                <a:lnTo>
                  <a:pt x="3961274" y="0"/>
                </a:lnTo>
                <a:lnTo>
                  <a:pt x="6620506" y="14287"/>
                </a:lnTo>
                <a:lnTo>
                  <a:pt x="6619504" y="6872287"/>
                </a:lnTo>
                <a:lnTo>
                  <a:pt x="0" y="6872235"/>
                </a:lnTo>
                <a:close/>
              </a:path>
            </a:pathLst>
          </a:cu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梯形 6"/>
          <p:cNvSpPr/>
          <p:nvPr/>
        </p:nvSpPr>
        <p:spPr>
          <a:xfrm flipH="1">
            <a:off x="1872106" y="30615"/>
            <a:ext cx="6587849" cy="6892699"/>
          </a:xfrm>
          <a:custGeom>
            <a:avLst/>
            <a:gdLst>
              <a:gd name="connsiteX0" fmla="*/ 0 w 6598722"/>
              <a:gd name="connsiteY0" fmla="*/ 6858000 h 6858000"/>
              <a:gd name="connsiteX1" fmla="*/ 2243434 w 6598722"/>
              <a:gd name="connsiteY1" fmla="*/ 0 h 6858000"/>
              <a:gd name="connsiteX2" fmla="*/ 4355288 w 6598722"/>
              <a:gd name="connsiteY2" fmla="*/ 0 h 6858000"/>
              <a:gd name="connsiteX3" fmla="*/ 6598722 w 6598722"/>
              <a:gd name="connsiteY3" fmla="*/ 6858000 h 6858000"/>
              <a:gd name="connsiteX4" fmla="*/ 0 w 6598722"/>
              <a:gd name="connsiteY4" fmla="*/ 6858000 h 6858000"/>
              <a:gd name="connsiteX0" fmla="*/ 0 w 6599724"/>
              <a:gd name="connsiteY0" fmla="*/ 6858000 h 6858000"/>
              <a:gd name="connsiteX1" fmla="*/ 2243434 w 6599724"/>
              <a:gd name="connsiteY1" fmla="*/ 0 h 6858000"/>
              <a:gd name="connsiteX2" fmla="*/ 6599724 w 6599724"/>
              <a:gd name="connsiteY2" fmla="*/ 0 h 6858000"/>
              <a:gd name="connsiteX3" fmla="*/ 6598722 w 6599724"/>
              <a:gd name="connsiteY3" fmla="*/ 6858000 h 6858000"/>
              <a:gd name="connsiteX4" fmla="*/ 0 w 6599724"/>
              <a:gd name="connsiteY4" fmla="*/ 6858000 h 6858000"/>
              <a:gd name="connsiteX0" fmla="*/ 0 w 6599724"/>
              <a:gd name="connsiteY0" fmla="*/ 6858000 h 6858000"/>
              <a:gd name="connsiteX1" fmla="*/ 2540317 w 6599724"/>
              <a:gd name="connsiteY1" fmla="*/ 0 h 6858000"/>
              <a:gd name="connsiteX2" fmla="*/ 6599724 w 6599724"/>
              <a:gd name="connsiteY2" fmla="*/ 0 h 6858000"/>
              <a:gd name="connsiteX3" fmla="*/ 6598722 w 6599724"/>
              <a:gd name="connsiteY3" fmla="*/ 6858000 h 6858000"/>
              <a:gd name="connsiteX4" fmla="*/ 0 w 6599724"/>
              <a:gd name="connsiteY4" fmla="*/ 6858000 h 6858000"/>
              <a:gd name="connsiteX0" fmla="*/ 0 w 6587849"/>
              <a:gd name="connsiteY0" fmla="*/ 6858000 h 6858000"/>
              <a:gd name="connsiteX1" fmla="*/ 2528442 w 6587849"/>
              <a:gd name="connsiteY1" fmla="*/ 0 h 6858000"/>
              <a:gd name="connsiteX2" fmla="*/ 6587849 w 6587849"/>
              <a:gd name="connsiteY2" fmla="*/ 0 h 6858000"/>
              <a:gd name="connsiteX3" fmla="*/ 6586847 w 6587849"/>
              <a:gd name="connsiteY3" fmla="*/ 6858000 h 6858000"/>
              <a:gd name="connsiteX4" fmla="*/ 0 w 6587849"/>
              <a:gd name="connsiteY4" fmla="*/ 6858000 h 6858000"/>
              <a:gd name="connsiteX0" fmla="*/ 0 w 6587849"/>
              <a:gd name="connsiteY0" fmla="*/ 6872287 h 6872287"/>
              <a:gd name="connsiteX1" fmla="*/ 3657155 w 6587849"/>
              <a:gd name="connsiteY1" fmla="*/ 0 h 6872287"/>
              <a:gd name="connsiteX2" fmla="*/ 6587849 w 6587849"/>
              <a:gd name="connsiteY2" fmla="*/ 14287 h 6872287"/>
              <a:gd name="connsiteX3" fmla="*/ 6586847 w 6587849"/>
              <a:gd name="connsiteY3" fmla="*/ 6872287 h 6872287"/>
              <a:gd name="connsiteX4" fmla="*/ 0 w 6587849"/>
              <a:gd name="connsiteY4" fmla="*/ 6872287 h 6872287"/>
              <a:gd name="connsiteX0" fmla="*/ 0 w 6587849"/>
              <a:gd name="connsiteY0" fmla="*/ 6888606 h 6888606"/>
              <a:gd name="connsiteX1" fmla="*/ 3918412 w 6587849"/>
              <a:gd name="connsiteY1" fmla="*/ 0 h 6888606"/>
              <a:gd name="connsiteX2" fmla="*/ 6587849 w 6587849"/>
              <a:gd name="connsiteY2" fmla="*/ 30606 h 6888606"/>
              <a:gd name="connsiteX3" fmla="*/ 6586847 w 6587849"/>
              <a:gd name="connsiteY3" fmla="*/ 6888606 h 6888606"/>
              <a:gd name="connsiteX4" fmla="*/ 0 w 6587849"/>
              <a:gd name="connsiteY4" fmla="*/ 6888606 h 68886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7849" h="6888606">
                <a:moveTo>
                  <a:pt x="0" y="6888606"/>
                </a:moveTo>
                <a:lnTo>
                  <a:pt x="3918412" y="0"/>
                </a:lnTo>
                <a:lnTo>
                  <a:pt x="6587849" y="30606"/>
                </a:lnTo>
                <a:lnTo>
                  <a:pt x="6586847" y="6888606"/>
                </a:lnTo>
                <a:lnTo>
                  <a:pt x="0" y="6888606"/>
                </a:lnTo>
                <a:close/>
              </a:path>
            </a:pathLst>
          </a:cu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3" name="文本框 22"/>
          <p:cNvSpPr txBox="1"/>
          <p:nvPr/>
        </p:nvSpPr>
        <p:spPr>
          <a:xfrm>
            <a:off x="3295253" y="3154284"/>
            <a:ext cx="4647426" cy="3416320"/>
          </a:xfrm>
          <a:prstGeom prst="rect">
            <a:avLst/>
          </a:prstGeom>
          <a:noFill/>
        </p:spPr>
        <p:txBody>
          <a:bodyPr wrap="none" rtlCol="0">
            <a:spAutoFit/>
          </a:bodyPr>
          <a:lstStyle/>
          <a:p>
            <a:r>
              <a:rPr kumimoji="1" lang="en-US" altLang="zh-CN" sz="7200" b="1" dirty="0">
                <a:solidFill>
                  <a:schemeClr val="bg1">
                    <a:alpha val="12000"/>
                  </a:schemeClr>
                </a:solidFill>
                <a:latin typeface="Arial" charset="0"/>
                <a:ea typeface="Arial" charset="0"/>
                <a:cs typeface="Arial" charset="0"/>
              </a:rPr>
              <a:t>MIZHI</a:t>
            </a:r>
          </a:p>
          <a:p>
            <a:r>
              <a:rPr kumimoji="1" lang="en-US" altLang="zh-CN" sz="7200" b="1" dirty="0">
                <a:solidFill>
                  <a:schemeClr val="bg1">
                    <a:alpha val="12000"/>
                  </a:schemeClr>
                </a:solidFill>
                <a:latin typeface="Arial" charset="0"/>
                <a:ea typeface="Arial" charset="0"/>
                <a:cs typeface="Arial" charset="0"/>
              </a:rPr>
              <a:t>SALES</a:t>
            </a:r>
          </a:p>
          <a:p>
            <a:r>
              <a:rPr kumimoji="1" lang="en-US" altLang="zh-CN" sz="7200" b="1" dirty="0">
                <a:solidFill>
                  <a:schemeClr val="bg1">
                    <a:alpha val="12000"/>
                  </a:schemeClr>
                </a:solidFill>
                <a:latin typeface="Arial" charset="0"/>
                <a:ea typeface="Arial" charset="0"/>
                <a:cs typeface="Arial" charset="0"/>
              </a:rPr>
              <a:t>REPOTRE</a:t>
            </a:r>
            <a:endParaRPr kumimoji="1" lang="zh-CN" altLang="en-US" sz="7200" b="1" dirty="0">
              <a:solidFill>
                <a:schemeClr val="bg1">
                  <a:alpha val="12000"/>
                </a:schemeClr>
              </a:solidFill>
              <a:latin typeface="Arial" charset="0"/>
              <a:ea typeface="Arial" charset="0"/>
              <a:cs typeface="Arial" charset="0"/>
            </a:endParaRPr>
          </a:p>
        </p:txBody>
      </p:sp>
      <p:sp>
        <p:nvSpPr>
          <p:cNvPr id="17" name="梯形 6"/>
          <p:cNvSpPr/>
          <p:nvPr/>
        </p:nvSpPr>
        <p:spPr>
          <a:xfrm flipH="1" flipV="1">
            <a:off x="-301829" y="-81595"/>
            <a:ext cx="8575693" cy="7027334"/>
          </a:xfrm>
          <a:custGeom>
            <a:avLst/>
            <a:gdLst>
              <a:gd name="connsiteX0" fmla="*/ 0 w 6598722"/>
              <a:gd name="connsiteY0" fmla="*/ 6858000 h 6858000"/>
              <a:gd name="connsiteX1" fmla="*/ 2243434 w 6598722"/>
              <a:gd name="connsiteY1" fmla="*/ 0 h 6858000"/>
              <a:gd name="connsiteX2" fmla="*/ 4355288 w 6598722"/>
              <a:gd name="connsiteY2" fmla="*/ 0 h 6858000"/>
              <a:gd name="connsiteX3" fmla="*/ 6598722 w 6598722"/>
              <a:gd name="connsiteY3" fmla="*/ 6858000 h 6858000"/>
              <a:gd name="connsiteX4" fmla="*/ 0 w 6598722"/>
              <a:gd name="connsiteY4" fmla="*/ 6858000 h 6858000"/>
              <a:gd name="connsiteX0" fmla="*/ 0 w 6599724"/>
              <a:gd name="connsiteY0" fmla="*/ 6858000 h 6858000"/>
              <a:gd name="connsiteX1" fmla="*/ 2243434 w 6599724"/>
              <a:gd name="connsiteY1" fmla="*/ 0 h 6858000"/>
              <a:gd name="connsiteX2" fmla="*/ 6599724 w 6599724"/>
              <a:gd name="connsiteY2" fmla="*/ 0 h 6858000"/>
              <a:gd name="connsiteX3" fmla="*/ 6598722 w 6599724"/>
              <a:gd name="connsiteY3" fmla="*/ 6858000 h 6858000"/>
              <a:gd name="connsiteX4" fmla="*/ 0 w 6599724"/>
              <a:gd name="connsiteY4" fmla="*/ 6858000 h 6858000"/>
              <a:gd name="connsiteX0" fmla="*/ 0 w 6599724"/>
              <a:gd name="connsiteY0" fmla="*/ 6858000 h 6858000"/>
              <a:gd name="connsiteX1" fmla="*/ 2540317 w 6599724"/>
              <a:gd name="connsiteY1" fmla="*/ 0 h 6858000"/>
              <a:gd name="connsiteX2" fmla="*/ 6599724 w 6599724"/>
              <a:gd name="connsiteY2" fmla="*/ 0 h 6858000"/>
              <a:gd name="connsiteX3" fmla="*/ 6598722 w 6599724"/>
              <a:gd name="connsiteY3" fmla="*/ 6858000 h 6858000"/>
              <a:gd name="connsiteX4" fmla="*/ 0 w 6599724"/>
              <a:gd name="connsiteY4" fmla="*/ 6858000 h 6858000"/>
              <a:gd name="connsiteX0" fmla="*/ 0 w 6587849"/>
              <a:gd name="connsiteY0" fmla="*/ 6858000 h 6858000"/>
              <a:gd name="connsiteX1" fmla="*/ 2528442 w 6587849"/>
              <a:gd name="connsiteY1" fmla="*/ 0 h 6858000"/>
              <a:gd name="connsiteX2" fmla="*/ 6587849 w 6587849"/>
              <a:gd name="connsiteY2" fmla="*/ 0 h 6858000"/>
              <a:gd name="connsiteX3" fmla="*/ 6586847 w 6587849"/>
              <a:gd name="connsiteY3" fmla="*/ 6858000 h 6858000"/>
              <a:gd name="connsiteX4" fmla="*/ 0 w 6587849"/>
              <a:gd name="connsiteY4" fmla="*/ 6858000 h 6858000"/>
              <a:gd name="connsiteX0" fmla="*/ 0 w 6587849"/>
              <a:gd name="connsiteY0" fmla="*/ 6872287 h 6872287"/>
              <a:gd name="connsiteX1" fmla="*/ 3657155 w 6587849"/>
              <a:gd name="connsiteY1" fmla="*/ 0 h 6872287"/>
              <a:gd name="connsiteX2" fmla="*/ 6587849 w 6587849"/>
              <a:gd name="connsiteY2" fmla="*/ 14287 h 6872287"/>
              <a:gd name="connsiteX3" fmla="*/ 6586847 w 6587849"/>
              <a:gd name="connsiteY3" fmla="*/ 6872287 h 6872287"/>
              <a:gd name="connsiteX4" fmla="*/ 0 w 6587849"/>
              <a:gd name="connsiteY4" fmla="*/ 6872287 h 6872287"/>
              <a:gd name="connsiteX0" fmla="*/ 0 w 6702149"/>
              <a:gd name="connsiteY0" fmla="*/ 6872287 h 6872287"/>
              <a:gd name="connsiteX1" fmla="*/ 3771455 w 6702149"/>
              <a:gd name="connsiteY1" fmla="*/ 0 h 6872287"/>
              <a:gd name="connsiteX2" fmla="*/ 6702149 w 6702149"/>
              <a:gd name="connsiteY2" fmla="*/ 14287 h 6872287"/>
              <a:gd name="connsiteX3" fmla="*/ 6701147 w 6702149"/>
              <a:gd name="connsiteY3" fmla="*/ 6872287 h 6872287"/>
              <a:gd name="connsiteX4" fmla="*/ 0 w 6702149"/>
              <a:gd name="connsiteY4" fmla="*/ 6872287 h 6872287"/>
              <a:gd name="connsiteX0" fmla="*/ 0 w 6767463"/>
              <a:gd name="connsiteY0" fmla="*/ 6806972 h 6872287"/>
              <a:gd name="connsiteX1" fmla="*/ 3836769 w 6767463"/>
              <a:gd name="connsiteY1" fmla="*/ 0 h 6872287"/>
              <a:gd name="connsiteX2" fmla="*/ 6767463 w 6767463"/>
              <a:gd name="connsiteY2" fmla="*/ 14287 h 6872287"/>
              <a:gd name="connsiteX3" fmla="*/ 6766461 w 6767463"/>
              <a:gd name="connsiteY3" fmla="*/ 6872287 h 6872287"/>
              <a:gd name="connsiteX4" fmla="*/ 0 w 6767463"/>
              <a:gd name="connsiteY4" fmla="*/ 6806972 h 6872287"/>
              <a:gd name="connsiteX0" fmla="*/ 0 w 6816449"/>
              <a:gd name="connsiteY0" fmla="*/ 6855929 h 6872287"/>
              <a:gd name="connsiteX1" fmla="*/ 3885755 w 6816449"/>
              <a:gd name="connsiteY1" fmla="*/ 0 h 6872287"/>
              <a:gd name="connsiteX2" fmla="*/ 6816449 w 6816449"/>
              <a:gd name="connsiteY2" fmla="*/ 14287 h 6872287"/>
              <a:gd name="connsiteX3" fmla="*/ 6815447 w 6816449"/>
              <a:gd name="connsiteY3" fmla="*/ 6872287 h 6872287"/>
              <a:gd name="connsiteX4" fmla="*/ 0 w 6816449"/>
              <a:gd name="connsiteY4" fmla="*/ 6855929 h 6872287"/>
              <a:gd name="connsiteX0" fmla="*/ 0 w 6849106"/>
              <a:gd name="connsiteY0" fmla="*/ 6888567 h 6888567"/>
              <a:gd name="connsiteX1" fmla="*/ 3918412 w 6849106"/>
              <a:gd name="connsiteY1" fmla="*/ 0 h 6888567"/>
              <a:gd name="connsiteX2" fmla="*/ 6849106 w 6849106"/>
              <a:gd name="connsiteY2" fmla="*/ 14287 h 6888567"/>
              <a:gd name="connsiteX3" fmla="*/ 6848104 w 6849106"/>
              <a:gd name="connsiteY3" fmla="*/ 6872287 h 6888567"/>
              <a:gd name="connsiteX4" fmla="*/ 0 w 6849106"/>
              <a:gd name="connsiteY4" fmla="*/ 6888567 h 6888567"/>
              <a:gd name="connsiteX0" fmla="*/ 0 w 6849106"/>
              <a:gd name="connsiteY0" fmla="*/ 6904886 h 6904886"/>
              <a:gd name="connsiteX1" fmla="*/ 3188073 w 6849106"/>
              <a:gd name="connsiteY1" fmla="*/ 0 h 6904886"/>
              <a:gd name="connsiteX2" fmla="*/ 6849106 w 6849106"/>
              <a:gd name="connsiteY2" fmla="*/ 30606 h 6904886"/>
              <a:gd name="connsiteX3" fmla="*/ 6848104 w 6849106"/>
              <a:gd name="connsiteY3" fmla="*/ 6888606 h 6904886"/>
              <a:gd name="connsiteX4" fmla="*/ 0 w 6849106"/>
              <a:gd name="connsiteY4" fmla="*/ 6904886 h 6904886"/>
              <a:gd name="connsiteX0" fmla="*/ 0 w 6849106"/>
              <a:gd name="connsiteY0" fmla="*/ 6904886 h 6986001"/>
              <a:gd name="connsiteX1" fmla="*/ 3188073 w 6849106"/>
              <a:gd name="connsiteY1" fmla="*/ 0 h 6986001"/>
              <a:gd name="connsiteX2" fmla="*/ 6849106 w 6849106"/>
              <a:gd name="connsiteY2" fmla="*/ 30606 h 6986001"/>
              <a:gd name="connsiteX3" fmla="*/ 6848104 w 6849106"/>
              <a:gd name="connsiteY3" fmla="*/ 6986001 h 6986001"/>
              <a:gd name="connsiteX4" fmla="*/ 0 w 6849106"/>
              <a:gd name="connsiteY4" fmla="*/ 6904886 h 6986001"/>
              <a:gd name="connsiteX0" fmla="*/ 0 w 6914938"/>
              <a:gd name="connsiteY0" fmla="*/ 6969816 h 6986001"/>
              <a:gd name="connsiteX1" fmla="*/ 3253905 w 6914938"/>
              <a:gd name="connsiteY1" fmla="*/ 0 h 6986001"/>
              <a:gd name="connsiteX2" fmla="*/ 6914938 w 6914938"/>
              <a:gd name="connsiteY2" fmla="*/ 30606 h 6986001"/>
              <a:gd name="connsiteX3" fmla="*/ 6913936 w 6914938"/>
              <a:gd name="connsiteY3" fmla="*/ 6986001 h 6986001"/>
              <a:gd name="connsiteX4" fmla="*/ 0 w 6914938"/>
              <a:gd name="connsiteY4" fmla="*/ 6969816 h 698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14938" h="6986001">
                <a:moveTo>
                  <a:pt x="0" y="6969816"/>
                </a:moveTo>
                <a:lnTo>
                  <a:pt x="3253905" y="0"/>
                </a:lnTo>
                <a:lnTo>
                  <a:pt x="6914938" y="30606"/>
                </a:lnTo>
                <a:lnTo>
                  <a:pt x="6913936" y="6986001"/>
                </a:lnTo>
                <a:lnTo>
                  <a:pt x="0" y="6969816"/>
                </a:lnTo>
                <a:close/>
              </a:path>
            </a:pathLst>
          </a:cu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18" name="文本框 17"/>
          <p:cNvSpPr txBox="1"/>
          <p:nvPr/>
        </p:nvSpPr>
        <p:spPr>
          <a:xfrm>
            <a:off x="108060" y="1505719"/>
            <a:ext cx="2441694" cy="1200329"/>
          </a:xfrm>
          <a:prstGeom prst="rect">
            <a:avLst/>
          </a:prstGeom>
          <a:noFill/>
        </p:spPr>
        <p:txBody>
          <a:bodyPr wrap="none" rtlCol="0">
            <a:spAutoFit/>
          </a:bodyPr>
          <a:lstStyle/>
          <a:p>
            <a:r>
              <a:rPr kumimoji="1" lang="en-US" altLang="zh-CN" sz="7200" dirty="0" smtClean="0">
                <a:solidFill>
                  <a:schemeClr val="bg1"/>
                </a:solidFill>
                <a:latin typeface="Arial" charset="0"/>
                <a:ea typeface="Arial" charset="0"/>
                <a:cs typeface="Arial" charset="0"/>
              </a:rPr>
              <a:t>20XX</a:t>
            </a:r>
            <a:endParaRPr kumimoji="1" lang="zh-CN" altLang="en-US" sz="7200" dirty="0">
              <a:solidFill>
                <a:schemeClr val="bg1"/>
              </a:solidFill>
              <a:latin typeface="Arial" charset="0"/>
              <a:ea typeface="Arial" charset="0"/>
              <a:cs typeface="Arial" charset="0"/>
            </a:endParaRPr>
          </a:p>
        </p:txBody>
      </p:sp>
      <p:sp>
        <p:nvSpPr>
          <p:cNvPr id="19" name="文本框 18"/>
          <p:cNvSpPr txBox="1"/>
          <p:nvPr/>
        </p:nvSpPr>
        <p:spPr>
          <a:xfrm>
            <a:off x="46945" y="2490092"/>
            <a:ext cx="5974713" cy="1246495"/>
          </a:xfrm>
          <a:prstGeom prst="rect">
            <a:avLst/>
          </a:prstGeom>
          <a:noFill/>
        </p:spPr>
        <p:txBody>
          <a:bodyPr wrap="none" rtlCol="0">
            <a:spAutoFit/>
          </a:bodyPr>
          <a:lstStyle/>
          <a:p>
            <a:r>
              <a:rPr kumimoji="1" lang="zh-CN" altLang="en-US" sz="7500" b="1" dirty="0" smtClean="0">
                <a:solidFill>
                  <a:schemeClr val="bg1"/>
                </a:solidFill>
                <a:latin typeface="SimHei" charset="-122"/>
                <a:ea typeface="SimHei" charset="-122"/>
                <a:cs typeface="SimHei" charset="-122"/>
              </a:rPr>
              <a:t>述职报告模板</a:t>
            </a:r>
            <a:endParaRPr kumimoji="1" lang="zh-CN" altLang="en-US" sz="7500" b="1" dirty="0">
              <a:solidFill>
                <a:schemeClr val="bg1"/>
              </a:solidFill>
              <a:latin typeface="SimHei" charset="-122"/>
              <a:ea typeface="SimHei" charset="-122"/>
              <a:cs typeface="SimHei" charset="-122"/>
            </a:endParaRPr>
          </a:p>
        </p:txBody>
      </p:sp>
      <p:sp>
        <p:nvSpPr>
          <p:cNvPr id="20" name="文本框 19"/>
          <p:cNvSpPr txBox="1"/>
          <p:nvPr/>
        </p:nvSpPr>
        <p:spPr>
          <a:xfrm>
            <a:off x="107586" y="4208252"/>
            <a:ext cx="1890261" cy="307777"/>
          </a:xfrm>
          <a:prstGeom prst="rect">
            <a:avLst/>
          </a:prstGeom>
          <a:noFill/>
        </p:spPr>
        <p:txBody>
          <a:bodyPr wrap="none" rtlCol="0">
            <a:spAutoFit/>
          </a:bodyPr>
          <a:lstStyle/>
          <a:p>
            <a:r>
              <a:rPr kumimoji="1" lang="zh-CN" altLang="en-US" sz="1400" dirty="0">
                <a:solidFill>
                  <a:schemeClr val="bg1"/>
                </a:solidFill>
                <a:latin typeface="SimHei" charset="-122"/>
                <a:ea typeface="SimHei" charset="-122"/>
                <a:cs typeface="SimHei" charset="-122"/>
              </a:rPr>
              <a:t>大客户片区</a:t>
            </a:r>
            <a:r>
              <a:rPr kumimoji="1" lang="zh-CN" altLang="en-US" sz="1400" dirty="0" smtClean="0">
                <a:solidFill>
                  <a:schemeClr val="bg1"/>
                </a:solidFill>
                <a:latin typeface="SimHei" charset="-122"/>
                <a:ea typeface="SimHei" charset="-122"/>
                <a:cs typeface="SimHei" charset="-122"/>
              </a:rPr>
              <a:t>：</a:t>
            </a:r>
            <a:r>
              <a:rPr kumimoji="1" lang="zh-CN" altLang="en-US" sz="1400" dirty="0">
                <a:solidFill>
                  <a:schemeClr val="bg1"/>
                </a:solidFill>
                <a:latin typeface="SimHei" charset="-122"/>
                <a:ea typeface="SimHei" charset="-122"/>
                <a:cs typeface="SimHei" charset="-122"/>
              </a:rPr>
              <a:t>优</a:t>
            </a:r>
            <a:r>
              <a:rPr kumimoji="1" lang="zh-CN" altLang="en-US" sz="1400" dirty="0" smtClean="0">
                <a:solidFill>
                  <a:schemeClr val="bg1"/>
                </a:solidFill>
                <a:latin typeface="SimHei" charset="-122"/>
                <a:ea typeface="SimHei" charset="-122"/>
                <a:cs typeface="SimHei" charset="-122"/>
              </a:rPr>
              <a:t>品</a:t>
            </a:r>
            <a:r>
              <a:rPr kumimoji="1" lang="en-US" altLang="zh-CN" sz="1400" dirty="0" smtClean="0">
                <a:solidFill>
                  <a:schemeClr val="bg1"/>
                </a:solidFill>
                <a:latin typeface="SimHei" charset="-122"/>
                <a:ea typeface="SimHei" charset="-122"/>
                <a:cs typeface="SimHei" charset="-122"/>
              </a:rPr>
              <a:t>PPT</a:t>
            </a:r>
            <a:endParaRPr kumimoji="1" lang="zh-CN" altLang="en-US" sz="1400" dirty="0">
              <a:solidFill>
                <a:schemeClr val="bg1"/>
              </a:solidFill>
              <a:latin typeface="SimHei" charset="-122"/>
              <a:ea typeface="SimHei" charset="-122"/>
              <a:cs typeface="SimHei" charset="-122"/>
            </a:endParaRPr>
          </a:p>
        </p:txBody>
      </p:sp>
      <p:sp>
        <p:nvSpPr>
          <p:cNvPr id="21" name="文本框 20"/>
          <p:cNvSpPr txBox="1"/>
          <p:nvPr/>
        </p:nvSpPr>
        <p:spPr>
          <a:xfrm>
            <a:off x="134882" y="3722215"/>
            <a:ext cx="5416279" cy="276999"/>
          </a:xfrm>
          <a:prstGeom prst="rect">
            <a:avLst/>
          </a:prstGeom>
          <a:noFill/>
        </p:spPr>
        <p:txBody>
          <a:bodyPr wrap="square" rtlCol="0">
            <a:spAutoFit/>
          </a:bodyPr>
          <a:lstStyle/>
          <a:p>
            <a:pPr algn="dist"/>
            <a:r>
              <a:rPr kumimoji="1" lang="en-US" altLang="zh-CN" sz="1200" dirty="0">
                <a:solidFill>
                  <a:schemeClr val="bg1"/>
                </a:solidFill>
              </a:rPr>
              <a:t>SALES</a:t>
            </a:r>
            <a:r>
              <a:rPr kumimoji="1" lang="zh-CN" altLang="en-US" sz="1200" dirty="0">
                <a:solidFill>
                  <a:schemeClr val="bg1"/>
                </a:solidFill>
              </a:rPr>
              <a:t> </a:t>
            </a:r>
            <a:r>
              <a:rPr kumimoji="1" lang="en-US" altLang="zh-CN" sz="1200" dirty="0">
                <a:solidFill>
                  <a:schemeClr val="bg1"/>
                </a:solidFill>
              </a:rPr>
              <a:t>REPORT</a:t>
            </a:r>
            <a:endParaRPr kumimoji="1" lang="zh-CN" altLang="en-US" sz="1200" dirty="0">
              <a:solidFill>
                <a:schemeClr val="bg1"/>
              </a:solidFill>
            </a:endParaRPr>
          </a:p>
        </p:txBody>
      </p:sp>
      <p:pic>
        <p:nvPicPr>
          <p:cNvPr id="22" name="图片 21"/>
          <p:cNvPicPr>
            <a:picLocks noChangeAspect="1"/>
          </p:cNvPicPr>
          <p:nvPr/>
        </p:nvPicPr>
        <p:blipFill rotWithShape="1">
          <a:blip r:embed="rId3">
            <a:extLst>
              <a:ext uri="{28A0092B-C50C-407E-A947-70E740481C1C}">
                <a14:useLocalDpi xmlns:a14="http://schemas.microsoft.com/office/drawing/2010/main" val="0"/>
              </a:ext>
            </a:extLst>
          </a:blip>
          <a:srcRect l="68954" t="48339" b="36185"/>
          <a:stretch/>
        </p:blipFill>
        <p:spPr>
          <a:xfrm>
            <a:off x="2316457" y="1298883"/>
            <a:ext cx="1347818" cy="1534706"/>
          </a:xfrm>
          <a:prstGeom prst="rect">
            <a:avLst/>
          </a:prstGeom>
        </p:spPr>
      </p:pic>
      <p:grpSp>
        <p:nvGrpSpPr>
          <p:cNvPr id="2" name="组 1"/>
          <p:cNvGrpSpPr/>
          <p:nvPr/>
        </p:nvGrpSpPr>
        <p:grpSpPr>
          <a:xfrm>
            <a:off x="9551735" y="110859"/>
            <a:ext cx="2397140" cy="369332"/>
            <a:chOff x="9940677" y="271593"/>
            <a:chExt cx="2397140" cy="369332"/>
          </a:xfrm>
        </p:grpSpPr>
        <p:sp>
          <p:nvSpPr>
            <p:cNvPr id="24" name="椭圆 23"/>
            <p:cNvSpPr/>
            <p:nvPr/>
          </p:nvSpPr>
          <p:spPr>
            <a:xfrm>
              <a:off x="12125546" y="350124"/>
              <a:ext cx="212271" cy="212271"/>
            </a:xfrm>
            <a:prstGeom prst="ellipse">
              <a:avLst/>
            </a:pr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5" name="文本框 24"/>
            <p:cNvSpPr txBox="1"/>
            <p:nvPr/>
          </p:nvSpPr>
          <p:spPr>
            <a:xfrm>
              <a:off x="9940677" y="271593"/>
              <a:ext cx="2129109" cy="369332"/>
            </a:xfrm>
            <a:prstGeom prst="rect">
              <a:avLst/>
            </a:prstGeom>
            <a:noFill/>
          </p:spPr>
          <p:txBody>
            <a:bodyPr wrap="none" rtlCol="0">
              <a:spAutoFit/>
            </a:bodyPr>
            <a:lstStyle/>
            <a:p>
              <a:r>
                <a:rPr kumimoji="1" lang="en-US" altLang="zh-CN" b="1" i="1" dirty="0">
                  <a:solidFill>
                    <a:srgbClr val="D0AA8C"/>
                  </a:solidFill>
                </a:rPr>
                <a:t>COMPANY</a:t>
              </a:r>
              <a:r>
                <a:rPr kumimoji="1" lang="zh-CN" altLang="en-US" b="1" i="1" dirty="0">
                  <a:solidFill>
                    <a:srgbClr val="D0AA8C"/>
                  </a:solidFill>
                </a:rPr>
                <a:t>  </a:t>
              </a:r>
              <a:r>
                <a:rPr kumimoji="1" lang="en-US" altLang="zh-CN" b="1" i="1" dirty="0">
                  <a:solidFill>
                    <a:srgbClr val="D0AA8C"/>
                  </a:solidFill>
                </a:rPr>
                <a:t>LOGO</a:t>
              </a:r>
              <a:endParaRPr kumimoji="1" lang="zh-CN" altLang="en-US" b="1" i="1" dirty="0">
                <a:solidFill>
                  <a:srgbClr val="D0AA8C"/>
                </a:solidFill>
              </a:endParaRPr>
            </a:p>
          </p:txBody>
        </p:sp>
      </p:grpSp>
      <p:grpSp>
        <p:nvGrpSpPr>
          <p:cNvPr id="30" name="组 29"/>
          <p:cNvGrpSpPr/>
          <p:nvPr/>
        </p:nvGrpSpPr>
        <p:grpSpPr>
          <a:xfrm rot="16200000">
            <a:off x="7276628" y="958314"/>
            <a:ext cx="4259803" cy="4941372"/>
            <a:chOff x="6209272" y="2109017"/>
            <a:chExt cx="3872175" cy="4491723"/>
          </a:xfrm>
        </p:grpSpPr>
        <p:sp>
          <p:nvSpPr>
            <p:cNvPr id="31" name="六边形 30"/>
            <p:cNvSpPr/>
            <p:nvPr/>
          </p:nvSpPr>
          <p:spPr>
            <a:xfrm rot="5400000">
              <a:off x="5899498" y="2418791"/>
              <a:ext cx="4491723" cy="3872175"/>
            </a:xfrm>
            <a:prstGeom prst="hexagon">
              <a:avLst>
                <a:gd name="adj" fmla="val 29486"/>
                <a:gd name="vf" fmla="val 115470"/>
              </a:avLst>
            </a:prstGeom>
            <a:noFill/>
            <a:ln>
              <a:solidFill>
                <a:srgbClr val="394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2" name="六边形 31"/>
            <p:cNvSpPr/>
            <p:nvPr/>
          </p:nvSpPr>
          <p:spPr>
            <a:xfrm rot="5400000">
              <a:off x="6081111" y="2575354"/>
              <a:ext cx="4128496" cy="3559048"/>
            </a:xfrm>
            <a:prstGeom prst="hexagon">
              <a:avLst>
                <a:gd name="adj" fmla="val 29486"/>
                <a:gd name="vf" fmla="val 115470"/>
              </a:avLst>
            </a:prstGeom>
            <a:blipFill dpi="0" rotWithShape="0">
              <a:blip r:embed="rId4"/>
              <a:srcRect/>
              <a:stretch>
                <a:fillRect l="-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Tree>
    <p:extLst>
      <p:ext uri="{BB962C8B-B14F-4D97-AF65-F5344CB8AC3E}">
        <p14:creationId xmlns:p14="http://schemas.microsoft.com/office/powerpoint/2010/main" val="2142158853"/>
      </p:ext>
    </p:extLst>
  </p:cSld>
  <p:clrMapOvr>
    <a:masterClrMapping/>
  </p:clrMapOvr>
  <mc:AlternateContent xmlns:mc="http://schemas.openxmlformats.org/markup-compatibility/2006" xmlns:p14="http://schemas.microsoft.com/office/powerpoint/2010/main">
    <mc:Choice Requires="p14">
      <p:transition spd="slow" p14:dur="4400" advTm="5000">
        <p14:honeycomb/>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ppt_x"/>
                                          </p:val>
                                        </p:tav>
                                        <p:tav tm="100000">
                                          <p:val>
                                            <p:strVal val="#ppt_x"/>
                                          </p:val>
                                        </p:tav>
                                      </p:tavLst>
                                    </p:anim>
                                    <p:anim calcmode="lin" valueType="num">
                                      <p:cBhvr additive="base">
                                        <p:cTn id="8" dur="10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 decel="50000" fill="hold" grpId="1"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4" decel="50000" fill="hold" grpId="1"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par>
                          <p:cTn id="20" fill="hold">
                            <p:stCondLst>
                              <p:cond delay="1000"/>
                            </p:stCondLst>
                            <p:childTnLst>
                              <p:par>
                                <p:cTn id="21" presetID="12" presetClass="entr" presetSubtype="4"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p:tgtEl>
                                          <p:spTgt spid="18"/>
                                        </p:tgtEl>
                                        <p:attrNameLst>
                                          <p:attrName>ppt_y</p:attrName>
                                        </p:attrNameLst>
                                      </p:cBhvr>
                                      <p:tavLst>
                                        <p:tav tm="0">
                                          <p:val>
                                            <p:strVal val="#ppt_y+#ppt_h*1.125000"/>
                                          </p:val>
                                        </p:tav>
                                        <p:tav tm="100000">
                                          <p:val>
                                            <p:strVal val="#ppt_y"/>
                                          </p:val>
                                        </p:tav>
                                      </p:tavLst>
                                    </p:anim>
                                    <p:animEffect transition="in" filter="wipe(up)">
                                      <p:cBhvr>
                                        <p:cTn id="24" dur="500"/>
                                        <p:tgtEl>
                                          <p:spTgt spid="18"/>
                                        </p:tgtEl>
                                      </p:cBhvr>
                                    </p:animEffect>
                                  </p:childTnLst>
                                </p:cTn>
                              </p:par>
                              <p:par>
                                <p:cTn id="25" presetID="53" presetClass="entr" presetSubtype="16" fill="hold" nodeType="withEffect">
                                  <p:stCondLst>
                                    <p:cond delay="35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childTnLst>
                          </p:cTn>
                        </p:par>
                        <p:par>
                          <p:cTn id="30" fill="hold">
                            <p:stCondLst>
                              <p:cond delay="1850"/>
                            </p:stCondLst>
                            <p:childTnLst>
                              <p:par>
                                <p:cTn id="31" presetID="2" presetClass="entr" presetSubtype="2" decel="50000" fill="hold" grpId="0" nodeType="afterEffect">
                                  <p:stCondLst>
                                    <p:cond delay="0"/>
                                  </p:stCondLst>
                                  <p:iterate type="lt">
                                    <p:tmPct val="10000"/>
                                  </p:iterate>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1000" fill="hold"/>
                                        <p:tgtEl>
                                          <p:spTgt spid="19"/>
                                        </p:tgtEl>
                                        <p:attrNameLst>
                                          <p:attrName>ppt_x</p:attrName>
                                        </p:attrNameLst>
                                      </p:cBhvr>
                                      <p:tavLst>
                                        <p:tav tm="0">
                                          <p:val>
                                            <p:strVal val="1+#ppt_w/2"/>
                                          </p:val>
                                        </p:tav>
                                        <p:tav tm="100000">
                                          <p:val>
                                            <p:strVal val="#ppt_x"/>
                                          </p:val>
                                        </p:tav>
                                      </p:tavLst>
                                    </p:anim>
                                    <p:anim calcmode="lin" valueType="num">
                                      <p:cBhvr additive="base">
                                        <p:cTn id="34" dur="1000" fill="hold"/>
                                        <p:tgtEl>
                                          <p:spTgt spid="19"/>
                                        </p:tgtEl>
                                        <p:attrNameLst>
                                          <p:attrName>ppt_y</p:attrName>
                                        </p:attrNameLst>
                                      </p:cBhvr>
                                      <p:tavLst>
                                        <p:tav tm="0">
                                          <p:val>
                                            <p:strVal val="#ppt_y"/>
                                          </p:val>
                                        </p:tav>
                                        <p:tav tm="100000">
                                          <p:val>
                                            <p:strVal val="#ppt_y"/>
                                          </p:val>
                                        </p:tav>
                                      </p:tavLst>
                                    </p:anim>
                                  </p:childTnLst>
                                </p:cTn>
                              </p:par>
                              <p:par>
                                <p:cTn id="35" presetID="55" presetClass="entr" presetSubtype="0"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1000" fill="hold"/>
                                        <p:tgtEl>
                                          <p:spTgt spid="21"/>
                                        </p:tgtEl>
                                        <p:attrNameLst>
                                          <p:attrName>ppt_w</p:attrName>
                                        </p:attrNameLst>
                                      </p:cBhvr>
                                      <p:tavLst>
                                        <p:tav tm="0">
                                          <p:val>
                                            <p:strVal val="#ppt_w*0.70"/>
                                          </p:val>
                                        </p:tav>
                                        <p:tav tm="100000">
                                          <p:val>
                                            <p:strVal val="#ppt_w"/>
                                          </p:val>
                                        </p:tav>
                                      </p:tavLst>
                                    </p:anim>
                                    <p:anim calcmode="lin" valueType="num">
                                      <p:cBhvr>
                                        <p:cTn id="38" dur="1000" fill="hold"/>
                                        <p:tgtEl>
                                          <p:spTgt spid="21"/>
                                        </p:tgtEl>
                                        <p:attrNameLst>
                                          <p:attrName>ppt_h</p:attrName>
                                        </p:attrNameLst>
                                      </p:cBhvr>
                                      <p:tavLst>
                                        <p:tav tm="0">
                                          <p:val>
                                            <p:strVal val="#ppt_h"/>
                                          </p:val>
                                        </p:tav>
                                        <p:tav tm="100000">
                                          <p:val>
                                            <p:strVal val="#ppt_h"/>
                                          </p:val>
                                        </p:tav>
                                      </p:tavLst>
                                    </p:anim>
                                    <p:animEffect transition="in" filter="fade">
                                      <p:cBhvr>
                                        <p:cTn id="39" dur="1000"/>
                                        <p:tgtEl>
                                          <p:spTgt spid="21"/>
                                        </p:tgtEl>
                                      </p:cBhvr>
                                    </p:animEffect>
                                  </p:childTnLst>
                                </p:cTn>
                              </p:par>
                            </p:childTnLst>
                          </p:cTn>
                        </p:par>
                        <p:par>
                          <p:cTn id="40" fill="hold">
                            <p:stCondLst>
                              <p:cond delay="3350"/>
                            </p:stCondLst>
                            <p:childTnLst>
                              <p:par>
                                <p:cTn id="41" presetID="12" presetClass="entr" presetSubtype="4"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p:tgtEl>
                                          <p:spTgt spid="20"/>
                                        </p:tgtEl>
                                        <p:attrNameLst>
                                          <p:attrName>ppt_y</p:attrName>
                                        </p:attrNameLst>
                                      </p:cBhvr>
                                      <p:tavLst>
                                        <p:tav tm="0">
                                          <p:val>
                                            <p:strVal val="#ppt_y+#ppt_h*1.125000"/>
                                          </p:val>
                                        </p:tav>
                                        <p:tav tm="100000">
                                          <p:val>
                                            <p:strVal val="#ppt_y"/>
                                          </p:val>
                                        </p:tav>
                                      </p:tavLst>
                                    </p:anim>
                                    <p:animEffect transition="in" filter="wipe(up)">
                                      <p:cBhvr>
                                        <p:cTn id="44" dur="500"/>
                                        <p:tgtEl>
                                          <p:spTgt spid="20"/>
                                        </p:tgtEl>
                                      </p:cBhvr>
                                    </p:animEffect>
                                  </p:childTnLst>
                                </p:cTn>
                              </p:par>
                            </p:childTnLst>
                          </p:cTn>
                        </p:par>
                        <p:par>
                          <p:cTn id="45" fill="hold">
                            <p:stCondLst>
                              <p:cond delay="3850"/>
                            </p:stCondLst>
                            <p:childTnLst>
                              <p:par>
                                <p:cTn id="46" presetID="2" presetClass="entr" presetSubtype="2" decel="50000"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1000" fill="hold"/>
                                        <p:tgtEl>
                                          <p:spTgt spid="30"/>
                                        </p:tgtEl>
                                        <p:attrNameLst>
                                          <p:attrName>ppt_x</p:attrName>
                                        </p:attrNameLst>
                                      </p:cBhvr>
                                      <p:tavLst>
                                        <p:tav tm="0">
                                          <p:val>
                                            <p:strVal val="1+#ppt_w/2"/>
                                          </p:val>
                                        </p:tav>
                                        <p:tav tm="100000">
                                          <p:val>
                                            <p:strVal val="#ppt_x"/>
                                          </p:val>
                                        </p:tav>
                                      </p:tavLst>
                                    </p:anim>
                                    <p:anim calcmode="lin" valueType="num">
                                      <p:cBhvr additive="base">
                                        <p:cTn id="49" dur="1000" fill="hold"/>
                                        <p:tgtEl>
                                          <p:spTgt spid="30"/>
                                        </p:tgtEl>
                                        <p:attrNameLst>
                                          <p:attrName>ppt_y</p:attrName>
                                        </p:attrNameLst>
                                      </p:cBhvr>
                                      <p:tavLst>
                                        <p:tav tm="0">
                                          <p:val>
                                            <p:strVal val="#ppt_y"/>
                                          </p:val>
                                        </p:tav>
                                        <p:tav tm="100000">
                                          <p:val>
                                            <p:strVal val="#ppt_y"/>
                                          </p:val>
                                        </p:tav>
                                      </p:tavLst>
                                    </p:anim>
                                  </p:childTnLst>
                                </p:cTn>
                              </p:par>
                              <p:par>
                                <p:cTn id="50" presetID="55" presetClass="entr" presetSubtype="0" fill="hold" nodeType="withEffect">
                                  <p:stCondLst>
                                    <p:cond delay="500"/>
                                  </p:stCondLst>
                                  <p:childTnLst>
                                    <p:set>
                                      <p:cBhvr>
                                        <p:cTn id="51" dur="1" fill="hold">
                                          <p:stCondLst>
                                            <p:cond delay="0"/>
                                          </p:stCondLst>
                                        </p:cTn>
                                        <p:tgtEl>
                                          <p:spTgt spid="2"/>
                                        </p:tgtEl>
                                        <p:attrNameLst>
                                          <p:attrName>style.visibility</p:attrName>
                                        </p:attrNameLst>
                                      </p:cBhvr>
                                      <p:to>
                                        <p:strVal val="visible"/>
                                      </p:to>
                                    </p:set>
                                    <p:anim calcmode="lin" valueType="num">
                                      <p:cBhvr>
                                        <p:cTn id="52" dur="1000" fill="hold"/>
                                        <p:tgtEl>
                                          <p:spTgt spid="2"/>
                                        </p:tgtEl>
                                        <p:attrNameLst>
                                          <p:attrName>ppt_w</p:attrName>
                                        </p:attrNameLst>
                                      </p:cBhvr>
                                      <p:tavLst>
                                        <p:tav tm="0">
                                          <p:val>
                                            <p:strVal val="#ppt_w*0.70"/>
                                          </p:val>
                                        </p:tav>
                                        <p:tav tm="100000">
                                          <p:val>
                                            <p:strVal val="#ppt_w"/>
                                          </p:val>
                                        </p:tav>
                                      </p:tavLst>
                                    </p:anim>
                                    <p:anim calcmode="lin" valueType="num">
                                      <p:cBhvr>
                                        <p:cTn id="53" dur="1000" fill="hold"/>
                                        <p:tgtEl>
                                          <p:spTgt spid="2"/>
                                        </p:tgtEl>
                                        <p:attrNameLst>
                                          <p:attrName>ppt_h</p:attrName>
                                        </p:attrNameLst>
                                      </p:cBhvr>
                                      <p:tavLst>
                                        <p:tav tm="0">
                                          <p:val>
                                            <p:strVal val="#ppt_h"/>
                                          </p:val>
                                        </p:tav>
                                        <p:tav tm="100000">
                                          <p:val>
                                            <p:strVal val="#ppt_h"/>
                                          </p:val>
                                        </p:tav>
                                      </p:tavLst>
                                    </p:anim>
                                    <p:animEffect transition="in" filter="fade">
                                      <p:cBhvr>
                                        <p:cTn id="54"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1" animBg="1"/>
      <p:bldP spid="7" grpId="1" animBg="1"/>
      <p:bldP spid="23" grpId="0"/>
      <p:bldP spid="17" grpId="0" animBg="1"/>
      <p:bldP spid="18" grpId="0"/>
      <p:bldP spid="19" grpId="0"/>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8" name="文本框 17"/>
          <p:cNvSpPr txBox="1"/>
          <p:nvPr/>
        </p:nvSpPr>
        <p:spPr>
          <a:xfrm rot="16200000">
            <a:off x="2699428" y="1704120"/>
            <a:ext cx="1160475" cy="261610"/>
          </a:xfrm>
          <a:prstGeom prst="rect">
            <a:avLst/>
          </a:prstGeom>
          <a:noFill/>
        </p:spPr>
        <p:txBody>
          <a:bodyPr wrap="square" rtlCol="0">
            <a:spAutoFit/>
          </a:bodyPr>
          <a:lstStyle/>
          <a:p>
            <a:pPr algn="dist"/>
            <a:r>
              <a:rPr kumimoji="1" lang="en-US" altLang="zh-CN" sz="1100" dirty="0">
                <a:solidFill>
                  <a:schemeClr val="bg1"/>
                </a:solidFill>
              </a:rPr>
              <a:t>PART </a:t>
            </a:r>
            <a:endParaRPr kumimoji="1" lang="zh-CN" altLang="en-US" sz="1100" dirty="0">
              <a:solidFill>
                <a:schemeClr val="bg1"/>
              </a:solidFill>
            </a:endParaRPr>
          </a:p>
        </p:txBody>
      </p:sp>
      <p:sp>
        <p:nvSpPr>
          <p:cNvPr id="2" name="文本框 1"/>
          <p:cNvSpPr txBox="1"/>
          <p:nvPr/>
        </p:nvSpPr>
        <p:spPr>
          <a:xfrm>
            <a:off x="1078174" y="294829"/>
            <a:ext cx="1800493" cy="369332"/>
          </a:xfrm>
          <a:prstGeom prst="rect">
            <a:avLst/>
          </a:prstGeom>
          <a:noFill/>
        </p:spPr>
        <p:txBody>
          <a:bodyPr wrap="none" rtlCol="0">
            <a:spAutoFit/>
          </a:bodyPr>
          <a:lstStyle/>
          <a:p>
            <a:r>
              <a:rPr kumimoji="1" lang="zh-CN" altLang="en-US" spc="300" dirty="0">
                <a:latin typeface="Microsoft YaHei" charset="-122"/>
                <a:ea typeface="Microsoft YaHei" charset="-122"/>
                <a:cs typeface="Microsoft YaHei" charset="-122"/>
              </a:rPr>
              <a:t>工作中的障碍</a:t>
            </a:r>
          </a:p>
        </p:txBody>
      </p:sp>
      <p:sp>
        <p:nvSpPr>
          <p:cNvPr id="5" name="ïśḷïḓè">
            <a:extLst>
              <a:ext uri="{FF2B5EF4-FFF2-40B4-BE49-F238E27FC236}">
                <a16:creationId xmlns:a16="http://schemas.microsoft.com/office/drawing/2014/main" xmlns="" id="{44972A34-2F0B-43F0-AA25-259711383FC9}"/>
              </a:ext>
            </a:extLst>
          </p:cNvPr>
          <p:cNvSpPr/>
          <p:nvPr/>
        </p:nvSpPr>
        <p:spPr bwMode="auto">
          <a:xfrm>
            <a:off x="3557300" y="1112889"/>
            <a:ext cx="5077400" cy="5063708"/>
          </a:xfrm>
          <a:prstGeom prst="donut">
            <a:avLst>
              <a:gd name="adj" fmla="val 5000"/>
            </a:avLst>
          </a:prstGeom>
          <a:solidFill>
            <a:schemeClr val="tx2">
              <a:lumMod val="20000"/>
              <a:lumOff val="80000"/>
              <a:alpha val="2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lt1"/>
              </a:solidFill>
            </a:endParaRPr>
          </a:p>
        </p:txBody>
      </p:sp>
      <p:sp>
        <p:nvSpPr>
          <p:cNvPr id="6" name="íṧlïḓè">
            <a:extLst>
              <a:ext uri="{FF2B5EF4-FFF2-40B4-BE49-F238E27FC236}">
                <a16:creationId xmlns:a16="http://schemas.microsoft.com/office/drawing/2014/main" xmlns="" id="{5A07CF98-E327-4F0C-B03E-DAC94C086482}"/>
              </a:ext>
            </a:extLst>
          </p:cNvPr>
          <p:cNvSpPr/>
          <p:nvPr/>
        </p:nvSpPr>
        <p:spPr bwMode="auto">
          <a:xfrm>
            <a:off x="4065040" y="1619260"/>
            <a:ext cx="4061920" cy="4050966"/>
          </a:xfrm>
          <a:prstGeom prst="donut">
            <a:avLst>
              <a:gd name="adj" fmla="val 6250"/>
            </a:avLst>
          </a:prstGeom>
          <a:solidFill>
            <a:srgbClr val="5D708A">
              <a:alpha val="40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lt1"/>
              </a:solidFill>
            </a:endParaRPr>
          </a:p>
        </p:txBody>
      </p:sp>
      <p:sp>
        <p:nvSpPr>
          <p:cNvPr id="7" name="iṡḷîḓe">
            <a:extLst>
              <a:ext uri="{FF2B5EF4-FFF2-40B4-BE49-F238E27FC236}">
                <a16:creationId xmlns:a16="http://schemas.microsoft.com/office/drawing/2014/main" xmlns="" id="{012A4C1E-57CA-42D3-960F-F3FA4B011818}"/>
              </a:ext>
            </a:extLst>
          </p:cNvPr>
          <p:cNvSpPr/>
          <p:nvPr/>
        </p:nvSpPr>
        <p:spPr bwMode="auto">
          <a:xfrm>
            <a:off x="4572780" y="2125631"/>
            <a:ext cx="3046440" cy="3038224"/>
          </a:xfrm>
          <a:prstGeom prst="donut">
            <a:avLst>
              <a:gd name="adj" fmla="val 8333"/>
            </a:avLst>
          </a:prstGeom>
          <a:solidFill>
            <a:srgbClr val="D0AA8C">
              <a:alpha val="70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lt1"/>
              </a:solidFill>
            </a:endParaRPr>
          </a:p>
        </p:txBody>
      </p:sp>
      <p:sp>
        <p:nvSpPr>
          <p:cNvPr id="8" name="íṩḻîḋé">
            <a:extLst>
              <a:ext uri="{FF2B5EF4-FFF2-40B4-BE49-F238E27FC236}">
                <a16:creationId xmlns:a16="http://schemas.microsoft.com/office/drawing/2014/main" xmlns="" id="{F25BCE69-C305-499B-8310-E86036CFBA57}"/>
              </a:ext>
            </a:extLst>
          </p:cNvPr>
          <p:cNvSpPr/>
          <p:nvPr/>
        </p:nvSpPr>
        <p:spPr bwMode="auto">
          <a:xfrm>
            <a:off x="5080520" y="2632001"/>
            <a:ext cx="2030961" cy="2025484"/>
          </a:xfrm>
          <a:prstGeom prst="ellipse">
            <a:avLst/>
          </a:prstGeom>
          <a:blipFill>
            <a:blip r:embed="rId3"/>
            <a:stretch>
              <a:fillRect l="-25248" r="-24934"/>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nvGrpSpPr>
          <p:cNvPr id="9" name="îṣ1ïḓê">
            <a:extLst>
              <a:ext uri="{FF2B5EF4-FFF2-40B4-BE49-F238E27FC236}">
                <a16:creationId xmlns:a16="http://schemas.microsoft.com/office/drawing/2014/main" xmlns="" id="{C70EB4C1-E41D-4E9C-B4D2-D12960866AE5}"/>
              </a:ext>
            </a:extLst>
          </p:cNvPr>
          <p:cNvGrpSpPr/>
          <p:nvPr/>
        </p:nvGrpSpPr>
        <p:grpSpPr>
          <a:xfrm>
            <a:off x="3445915" y="1809000"/>
            <a:ext cx="1238250" cy="1238250"/>
            <a:chOff x="4498403" y="2983026"/>
            <a:chExt cx="914400" cy="914400"/>
          </a:xfrm>
        </p:grpSpPr>
        <p:sp>
          <p:nvSpPr>
            <p:cNvPr id="28" name="islïḍê">
              <a:extLst>
                <a:ext uri="{FF2B5EF4-FFF2-40B4-BE49-F238E27FC236}">
                  <a16:creationId xmlns:a16="http://schemas.microsoft.com/office/drawing/2014/main" xmlns="" id="{6D769D33-816E-4C74-83DA-2450A27FBFE5}"/>
                </a:ext>
              </a:extLst>
            </p:cNvPr>
            <p:cNvSpPr/>
            <p:nvPr/>
          </p:nvSpPr>
          <p:spPr>
            <a:xfrm>
              <a:off x="4498403" y="2983026"/>
              <a:ext cx="914400" cy="914400"/>
            </a:xfrm>
            <a:prstGeom prst="ellipse">
              <a:avLst/>
            </a:prstGeom>
            <a:solidFill>
              <a:srgbClr val="39445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9" name="îṡḻíḓe">
              <a:extLst>
                <a:ext uri="{FF2B5EF4-FFF2-40B4-BE49-F238E27FC236}">
                  <a16:creationId xmlns:a16="http://schemas.microsoft.com/office/drawing/2014/main" xmlns="" id="{39A0C44C-C70E-4FED-84DA-4E806B7F6635}"/>
                </a:ext>
              </a:extLst>
            </p:cNvPr>
            <p:cNvSpPr/>
            <p:nvPr/>
          </p:nvSpPr>
          <p:spPr bwMode="auto">
            <a:xfrm>
              <a:off x="4733787" y="3240201"/>
              <a:ext cx="443632" cy="400050"/>
            </a:xfrm>
            <a:custGeom>
              <a:avLst/>
              <a:gdLst>
                <a:gd name="connsiteX0" fmla="*/ 521432 w 608344"/>
                <a:gd name="connsiteY0" fmla="*/ 370453 h 548582"/>
                <a:gd name="connsiteX1" fmla="*/ 465737 w 608344"/>
                <a:gd name="connsiteY1" fmla="*/ 425787 h 548582"/>
                <a:gd name="connsiteX2" fmla="*/ 442491 w 608344"/>
                <a:gd name="connsiteY2" fmla="*/ 402479 h 548582"/>
                <a:gd name="connsiteX3" fmla="*/ 418201 w 608344"/>
                <a:gd name="connsiteY3" fmla="*/ 426545 h 548582"/>
                <a:gd name="connsiteX4" fmla="*/ 441447 w 608344"/>
                <a:gd name="connsiteY4" fmla="*/ 449948 h 548582"/>
                <a:gd name="connsiteX5" fmla="*/ 465642 w 608344"/>
                <a:gd name="connsiteY5" fmla="*/ 474204 h 548582"/>
                <a:gd name="connsiteX6" fmla="*/ 489932 w 608344"/>
                <a:gd name="connsiteY6" fmla="*/ 450043 h 548582"/>
                <a:gd name="connsiteX7" fmla="*/ 545532 w 608344"/>
                <a:gd name="connsiteY7" fmla="*/ 394709 h 548582"/>
                <a:gd name="connsiteX8" fmla="*/ 481962 w 608344"/>
                <a:gd name="connsiteY8" fmla="*/ 296170 h 548582"/>
                <a:gd name="connsiteX9" fmla="*/ 608344 w 608344"/>
                <a:gd name="connsiteY9" fmla="*/ 422376 h 548582"/>
                <a:gd name="connsiteX10" fmla="*/ 481962 w 608344"/>
                <a:gd name="connsiteY10" fmla="*/ 548582 h 548582"/>
                <a:gd name="connsiteX11" fmla="*/ 355579 w 608344"/>
                <a:gd name="connsiteY11" fmla="*/ 422376 h 548582"/>
                <a:gd name="connsiteX12" fmla="*/ 481962 w 608344"/>
                <a:gd name="connsiteY12" fmla="*/ 296170 h 548582"/>
                <a:gd name="connsiteX13" fmla="*/ 255835 w 608344"/>
                <a:gd name="connsiteY13" fmla="*/ 446 h 548582"/>
                <a:gd name="connsiteX14" fmla="*/ 317801 w 608344"/>
                <a:gd name="connsiteY14" fmla="*/ 13616 h 548582"/>
                <a:gd name="connsiteX15" fmla="*/ 348072 w 608344"/>
                <a:gd name="connsiteY15" fmla="*/ 41661 h 548582"/>
                <a:gd name="connsiteX16" fmla="*/ 381190 w 608344"/>
                <a:gd name="connsiteY16" fmla="*/ 146831 h 548582"/>
                <a:gd name="connsiteX17" fmla="*/ 378913 w 608344"/>
                <a:gd name="connsiteY17" fmla="*/ 156211 h 548582"/>
                <a:gd name="connsiteX18" fmla="*/ 387833 w 608344"/>
                <a:gd name="connsiteY18" fmla="*/ 200458 h 548582"/>
                <a:gd name="connsiteX19" fmla="*/ 366387 w 608344"/>
                <a:gd name="connsiteY19" fmla="*/ 237694 h 548582"/>
                <a:gd name="connsiteX20" fmla="*/ 351393 w 608344"/>
                <a:gd name="connsiteY20" fmla="*/ 278720 h 548582"/>
                <a:gd name="connsiteX21" fmla="*/ 351393 w 608344"/>
                <a:gd name="connsiteY21" fmla="*/ 322873 h 548582"/>
                <a:gd name="connsiteX22" fmla="*/ 317611 w 608344"/>
                <a:gd name="connsiteY22" fmla="*/ 422358 h 548582"/>
                <a:gd name="connsiteX23" fmla="*/ 376635 w 608344"/>
                <a:gd name="connsiteY23" fmla="*/ 548088 h 548582"/>
                <a:gd name="connsiteX24" fmla="*/ 26855 w 608344"/>
                <a:gd name="connsiteY24" fmla="*/ 548088 h 548582"/>
                <a:gd name="connsiteX25" fmla="*/ 0 w 608344"/>
                <a:gd name="connsiteY25" fmla="*/ 521274 h 548582"/>
                <a:gd name="connsiteX26" fmla="*/ 0 w 608344"/>
                <a:gd name="connsiteY26" fmla="*/ 473806 h 548582"/>
                <a:gd name="connsiteX27" fmla="*/ 19453 w 608344"/>
                <a:gd name="connsiteY27" fmla="*/ 432969 h 548582"/>
                <a:gd name="connsiteX28" fmla="*/ 173751 w 608344"/>
                <a:gd name="connsiteY28" fmla="*/ 334242 h 548582"/>
                <a:gd name="connsiteX29" fmla="*/ 176408 w 608344"/>
                <a:gd name="connsiteY29" fmla="*/ 329884 h 548582"/>
                <a:gd name="connsiteX30" fmla="*/ 176408 w 608344"/>
                <a:gd name="connsiteY30" fmla="*/ 278720 h 548582"/>
                <a:gd name="connsiteX31" fmla="*/ 161320 w 608344"/>
                <a:gd name="connsiteY31" fmla="*/ 237694 h 548582"/>
                <a:gd name="connsiteX32" fmla="*/ 139969 w 608344"/>
                <a:gd name="connsiteY32" fmla="*/ 200458 h 548582"/>
                <a:gd name="connsiteX33" fmla="*/ 148320 w 608344"/>
                <a:gd name="connsiteY33" fmla="*/ 156211 h 548582"/>
                <a:gd name="connsiteX34" fmla="*/ 146042 w 608344"/>
                <a:gd name="connsiteY34" fmla="*/ 146736 h 548582"/>
                <a:gd name="connsiteX35" fmla="*/ 145758 w 608344"/>
                <a:gd name="connsiteY35" fmla="*/ 95099 h 548582"/>
                <a:gd name="connsiteX36" fmla="*/ 176029 w 608344"/>
                <a:gd name="connsiteY36" fmla="*/ 42135 h 548582"/>
                <a:gd name="connsiteX37" fmla="*/ 203928 w 608344"/>
                <a:gd name="connsiteY37" fmla="*/ 19017 h 548582"/>
                <a:gd name="connsiteX38" fmla="*/ 231162 w 608344"/>
                <a:gd name="connsiteY38" fmla="*/ 5089 h 548582"/>
                <a:gd name="connsiteX39" fmla="*/ 255835 w 608344"/>
                <a:gd name="connsiteY39" fmla="*/ 446 h 54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344" h="548582">
                  <a:moveTo>
                    <a:pt x="521432" y="370453"/>
                  </a:moveTo>
                  <a:lnTo>
                    <a:pt x="465737" y="425787"/>
                  </a:lnTo>
                  <a:lnTo>
                    <a:pt x="442491" y="402479"/>
                  </a:lnTo>
                  <a:lnTo>
                    <a:pt x="418201" y="426545"/>
                  </a:lnTo>
                  <a:lnTo>
                    <a:pt x="441447" y="449948"/>
                  </a:lnTo>
                  <a:lnTo>
                    <a:pt x="465642" y="474204"/>
                  </a:lnTo>
                  <a:lnTo>
                    <a:pt x="489932" y="450043"/>
                  </a:lnTo>
                  <a:lnTo>
                    <a:pt x="545532" y="394709"/>
                  </a:lnTo>
                  <a:close/>
                  <a:moveTo>
                    <a:pt x="481962" y="296170"/>
                  </a:moveTo>
                  <a:cubicBezTo>
                    <a:pt x="551795" y="296170"/>
                    <a:pt x="608344" y="352641"/>
                    <a:pt x="608344" y="422376"/>
                  </a:cubicBezTo>
                  <a:cubicBezTo>
                    <a:pt x="608344" y="492111"/>
                    <a:pt x="551795" y="548582"/>
                    <a:pt x="481962" y="548582"/>
                  </a:cubicBezTo>
                  <a:cubicBezTo>
                    <a:pt x="412129" y="548582"/>
                    <a:pt x="355579" y="492111"/>
                    <a:pt x="355579" y="422376"/>
                  </a:cubicBezTo>
                  <a:cubicBezTo>
                    <a:pt x="355579" y="352641"/>
                    <a:pt x="412129" y="296170"/>
                    <a:pt x="481962" y="296170"/>
                  </a:cubicBezTo>
                  <a:close/>
                  <a:moveTo>
                    <a:pt x="255835" y="446"/>
                  </a:moveTo>
                  <a:cubicBezTo>
                    <a:pt x="282785" y="-1828"/>
                    <a:pt x="303187" y="4899"/>
                    <a:pt x="317801" y="13616"/>
                  </a:cubicBezTo>
                  <a:cubicBezTo>
                    <a:pt x="339721" y="25744"/>
                    <a:pt x="348072" y="41661"/>
                    <a:pt x="348072" y="41661"/>
                  </a:cubicBezTo>
                  <a:cubicBezTo>
                    <a:pt x="348072" y="41661"/>
                    <a:pt x="398176" y="45167"/>
                    <a:pt x="381190" y="146831"/>
                  </a:cubicBezTo>
                  <a:cubicBezTo>
                    <a:pt x="380621" y="149863"/>
                    <a:pt x="379862" y="153085"/>
                    <a:pt x="378913" y="156211"/>
                  </a:cubicBezTo>
                  <a:cubicBezTo>
                    <a:pt x="388592" y="156211"/>
                    <a:pt x="398271" y="163507"/>
                    <a:pt x="387833" y="200458"/>
                  </a:cubicBezTo>
                  <a:cubicBezTo>
                    <a:pt x="379672" y="229262"/>
                    <a:pt x="372080" y="237221"/>
                    <a:pt x="366387" y="237694"/>
                  </a:cubicBezTo>
                  <a:cubicBezTo>
                    <a:pt x="364394" y="250675"/>
                    <a:pt x="359175" y="265076"/>
                    <a:pt x="351393" y="278720"/>
                  </a:cubicBezTo>
                  <a:lnTo>
                    <a:pt x="351393" y="322873"/>
                  </a:lnTo>
                  <a:cubicBezTo>
                    <a:pt x="330232" y="350539"/>
                    <a:pt x="317611" y="385027"/>
                    <a:pt x="317611" y="422358"/>
                  </a:cubicBezTo>
                  <a:cubicBezTo>
                    <a:pt x="317611" y="472764"/>
                    <a:pt x="340480" y="518053"/>
                    <a:pt x="376635" y="548088"/>
                  </a:cubicBezTo>
                  <a:lnTo>
                    <a:pt x="26855" y="548088"/>
                  </a:lnTo>
                  <a:cubicBezTo>
                    <a:pt x="12052" y="548088"/>
                    <a:pt x="0" y="536055"/>
                    <a:pt x="0" y="521274"/>
                  </a:cubicBezTo>
                  <a:lnTo>
                    <a:pt x="0" y="473806"/>
                  </a:lnTo>
                  <a:cubicBezTo>
                    <a:pt x="0" y="457983"/>
                    <a:pt x="7212" y="443013"/>
                    <a:pt x="19453" y="432969"/>
                  </a:cubicBezTo>
                  <a:cubicBezTo>
                    <a:pt x="86638" y="377921"/>
                    <a:pt x="159043" y="341443"/>
                    <a:pt x="173751" y="334242"/>
                  </a:cubicBezTo>
                  <a:cubicBezTo>
                    <a:pt x="175365" y="333484"/>
                    <a:pt x="176408" y="331779"/>
                    <a:pt x="176408" y="329884"/>
                  </a:cubicBezTo>
                  <a:lnTo>
                    <a:pt x="176408" y="278720"/>
                  </a:lnTo>
                  <a:cubicBezTo>
                    <a:pt x="168437" y="265076"/>
                    <a:pt x="163313" y="250675"/>
                    <a:pt x="161320" y="237694"/>
                  </a:cubicBezTo>
                  <a:cubicBezTo>
                    <a:pt x="155627" y="237221"/>
                    <a:pt x="148035" y="229072"/>
                    <a:pt x="139969" y="200458"/>
                  </a:cubicBezTo>
                  <a:cubicBezTo>
                    <a:pt x="129531" y="164170"/>
                    <a:pt x="138925" y="156496"/>
                    <a:pt x="148320" y="156211"/>
                  </a:cubicBezTo>
                  <a:cubicBezTo>
                    <a:pt x="147371" y="153085"/>
                    <a:pt x="146612" y="149863"/>
                    <a:pt x="146042" y="146736"/>
                  </a:cubicBezTo>
                  <a:cubicBezTo>
                    <a:pt x="142436" y="128450"/>
                    <a:pt x="141487" y="111396"/>
                    <a:pt x="145758" y="95099"/>
                  </a:cubicBezTo>
                  <a:cubicBezTo>
                    <a:pt x="150787" y="73212"/>
                    <a:pt x="162744" y="55684"/>
                    <a:pt x="176029" y="42135"/>
                  </a:cubicBezTo>
                  <a:cubicBezTo>
                    <a:pt x="184379" y="33134"/>
                    <a:pt x="193869" y="25459"/>
                    <a:pt x="203928" y="19017"/>
                  </a:cubicBezTo>
                  <a:cubicBezTo>
                    <a:pt x="212183" y="13332"/>
                    <a:pt x="221293" y="8405"/>
                    <a:pt x="231162" y="5089"/>
                  </a:cubicBezTo>
                  <a:cubicBezTo>
                    <a:pt x="238849" y="2625"/>
                    <a:pt x="247105" y="825"/>
                    <a:pt x="255835" y="446"/>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0" name="îŝļíḍê">
            <a:extLst>
              <a:ext uri="{FF2B5EF4-FFF2-40B4-BE49-F238E27FC236}">
                <a16:creationId xmlns:a16="http://schemas.microsoft.com/office/drawing/2014/main" xmlns="" id="{E830412E-2825-47A5-B746-080F0BFC3CF5}"/>
              </a:ext>
            </a:extLst>
          </p:cNvPr>
          <p:cNvGrpSpPr/>
          <p:nvPr/>
        </p:nvGrpSpPr>
        <p:grpSpPr>
          <a:xfrm>
            <a:off x="3445915" y="4178791"/>
            <a:ext cx="1238250" cy="1238250"/>
            <a:chOff x="4498403" y="2983026"/>
            <a:chExt cx="914400" cy="914400"/>
          </a:xfrm>
        </p:grpSpPr>
        <p:sp>
          <p:nvSpPr>
            <p:cNvPr id="26" name="íṡ1íḋè">
              <a:extLst>
                <a:ext uri="{FF2B5EF4-FFF2-40B4-BE49-F238E27FC236}">
                  <a16:creationId xmlns:a16="http://schemas.microsoft.com/office/drawing/2014/main" xmlns="" id="{7CA5A986-F5C5-4889-A85B-DB6AE6D730E3}"/>
                </a:ext>
              </a:extLst>
            </p:cNvPr>
            <p:cNvSpPr/>
            <p:nvPr/>
          </p:nvSpPr>
          <p:spPr>
            <a:xfrm>
              <a:off x="4498403" y="2983026"/>
              <a:ext cx="914400" cy="914400"/>
            </a:xfrm>
            <a:prstGeom prst="ellipse">
              <a:avLst/>
            </a:prstGeom>
            <a:solidFill>
              <a:srgbClr val="39445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7" name="îsḻïḋè">
              <a:extLst>
                <a:ext uri="{FF2B5EF4-FFF2-40B4-BE49-F238E27FC236}">
                  <a16:creationId xmlns:a16="http://schemas.microsoft.com/office/drawing/2014/main" xmlns="" id="{63E6D70D-CBAD-48CC-B1A2-ED8AD0AADCE2}"/>
                </a:ext>
              </a:extLst>
            </p:cNvPr>
            <p:cNvSpPr/>
            <p:nvPr/>
          </p:nvSpPr>
          <p:spPr bwMode="auto">
            <a:xfrm>
              <a:off x="4733787" y="3218667"/>
              <a:ext cx="443632" cy="443116"/>
            </a:xfrm>
            <a:custGeom>
              <a:avLst/>
              <a:gdLst>
                <a:gd name="connsiteX0" fmla="*/ 177038 w 607145"/>
                <a:gd name="connsiteY0" fmla="*/ 452889 h 606439"/>
                <a:gd name="connsiteX1" fmla="*/ 285367 w 607145"/>
                <a:gd name="connsiteY1" fmla="*/ 593703 h 606439"/>
                <a:gd name="connsiteX2" fmla="*/ 289106 w 607145"/>
                <a:gd name="connsiteY2" fmla="*/ 595925 h 606439"/>
                <a:gd name="connsiteX3" fmla="*/ 82773 w 607145"/>
                <a:gd name="connsiteY3" fmla="*/ 503916 h 606439"/>
                <a:gd name="connsiteX4" fmla="*/ 89538 w 607145"/>
                <a:gd name="connsiteY4" fmla="*/ 498316 h 606439"/>
                <a:gd name="connsiteX5" fmla="*/ 177038 w 607145"/>
                <a:gd name="connsiteY5" fmla="*/ 452889 h 606439"/>
                <a:gd name="connsiteX6" fmla="*/ 288118 w 607145"/>
                <a:gd name="connsiteY6" fmla="*/ 432001 h 606439"/>
                <a:gd name="connsiteX7" fmla="*/ 288118 w 607145"/>
                <a:gd name="connsiteY7" fmla="*/ 568968 h 606439"/>
                <a:gd name="connsiteX8" fmla="*/ 196736 w 607145"/>
                <a:gd name="connsiteY8" fmla="*/ 446400 h 606439"/>
                <a:gd name="connsiteX9" fmla="*/ 288118 w 607145"/>
                <a:gd name="connsiteY9" fmla="*/ 432001 h 606439"/>
                <a:gd name="connsiteX10" fmla="*/ 484035 w 607145"/>
                <a:gd name="connsiteY10" fmla="*/ 411043 h 606439"/>
                <a:gd name="connsiteX11" fmla="*/ 565930 w 607145"/>
                <a:gd name="connsiteY11" fmla="*/ 486394 h 606439"/>
                <a:gd name="connsiteX12" fmla="*/ 607145 w 607145"/>
                <a:gd name="connsiteY12" fmla="*/ 544862 h 606439"/>
                <a:gd name="connsiteX13" fmla="*/ 546881 w 607145"/>
                <a:gd name="connsiteY13" fmla="*/ 606439 h 606439"/>
                <a:gd name="connsiteX14" fmla="*/ 502551 w 607145"/>
                <a:gd name="connsiteY14" fmla="*/ 606439 h 606439"/>
                <a:gd name="connsiteX15" fmla="*/ 500592 w 607145"/>
                <a:gd name="connsiteY15" fmla="*/ 606350 h 606439"/>
                <a:gd name="connsiteX16" fmla="*/ 498812 w 607145"/>
                <a:gd name="connsiteY16" fmla="*/ 606439 h 606439"/>
                <a:gd name="connsiteX17" fmla="*/ 387898 w 607145"/>
                <a:gd name="connsiteY17" fmla="*/ 606439 h 606439"/>
                <a:gd name="connsiteX18" fmla="*/ 323895 w 607145"/>
                <a:gd name="connsiteY18" fmla="*/ 541041 h 606439"/>
                <a:gd name="connsiteX19" fmla="*/ 356030 w 607145"/>
                <a:gd name="connsiteY19" fmla="*/ 484439 h 606439"/>
                <a:gd name="connsiteX20" fmla="*/ 408193 w 607145"/>
                <a:gd name="connsiteY20" fmla="*/ 445253 h 606439"/>
                <a:gd name="connsiteX21" fmla="*/ 417273 w 607145"/>
                <a:gd name="connsiteY21" fmla="*/ 446053 h 606439"/>
                <a:gd name="connsiteX22" fmla="*/ 484035 w 607145"/>
                <a:gd name="connsiteY22" fmla="*/ 411043 h 606439"/>
                <a:gd name="connsiteX23" fmla="*/ 308794 w 607145"/>
                <a:gd name="connsiteY23" fmla="*/ 308230 h 606439"/>
                <a:gd name="connsiteX24" fmla="*/ 596701 w 607145"/>
                <a:gd name="connsiteY24" fmla="*/ 308230 h 606439"/>
                <a:gd name="connsiteX25" fmla="*/ 565463 w 607145"/>
                <a:gd name="connsiteY25" fmla="*/ 431229 h 606439"/>
                <a:gd name="connsiteX26" fmla="*/ 484030 w 607145"/>
                <a:gd name="connsiteY26" fmla="*/ 390525 h 606439"/>
                <a:gd name="connsiteX27" fmla="*/ 408026 w 607145"/>
                <a:gd name="connsiteY27" fmla="*/ 424741 h 606439"/>
                <a:gd name="connsiteX28" fmla="*/ 339053 w 607145"/>
                <a:gd name="connsiteY28" fmla="*/ 471043 h 606439"/>
                <a:gd name="connsiteX29" fmla="*/ 308794 w 607145"/>
                <a:gd name="connsiteY29" fmla="*/ 511035 h 606439"/>
                <a:gd name="connsiteX30" fmla="*/ 164841 w 607145"/>
                <a:gd name="connsiteY30" fmla="*/ 308230 h 606439"/>
                <a:gd name="connsiteX31" fmla="*/ 288119 w 607145"/>
                <a:gd name="connsiteY31" fmla="*/ 308230 h 606439"/>
                <a:gd name="connsiteX32" fmla="*/ 288119 w 607145"/>
                <a:gd name="connsiteY32" fmla="*/ 411461 h 606439"/>
                <a:gd name="connsiteX33" fmla="*/ 188696 w 607145"/>
                <a:gd name="connsiteY33" fmla="*/ 427274 h 606439"/>
                <a:gd name="connsiteX34" fmla="*/ 164841 w 607145"/>
                <a:gd name="connsiteY34" fmla="*/ 308230 h 606439"/>
                <a:gd name="connsiteX35" fmla="*/ 0 w 607145"/>
                <a:gd name="connsiteY35" fmla="*/ 308230 h 606439"/>
                <a:gd name="connsiteX36" fmla="*/ 144307 w 607145"/>
                <a:gd name="connsiteY36" fmla="*/ 308230 h 606439"/>
                <a:gd name="connsiteX37" fmla="*/ 169145 w 607145"/>
                <a:gd name="connsiteY37" fmla="*/ 433864 h 606439"/>
                <a:gd name="connsiteX38" fmla="*/ 77005 w 607145"/>
                <a:gd name="connsiteY38" fmla="*/ 482020 h 606439"/>
                <a:gd name="connsiteX39" fmla="*/ 69082 w 607145"/>
                <a:gd name="connsiteY39" fmla="*/ 488595 h 606439"/>
                <a:gd name="connsiteX40" fmla="*/ 0 w 607145"/>
                <a:gd name="connsiteY40" fmla="*/ 308230 h 606439"/>
                <a:gd name="connsiteX41" fmla="*/ 404568 w 607145"/>
                <a:gd name="connsiteY41" fmla="*/ 159337 h 606439"/>
                <a:gd name="connsiteX42" fmla="*/ 432072 w 607145"/>
                <a:gd name="connsiteY42" fmla="*/ 287695 h 606439"/>
                <a:gd name="connsiteX43" fmla="*/ 308794 w 607145"/>
                <a:gd name="connsiteY43" fmla="*/ 287695 h 606439"/>
                <a:gd name="connsiteX44" fmla="*/ 308794 w 607145"/>
                <a:gd name="connsiteY44" fmla="*/ 174181 h 606439"/>
                <a:gd name="connsiteX45" fmla="*/ 404568 w 607145"/>
                <a:gd name="connsiteY45" fmla="*/ 159337 h 606439"/>
                <a:gd name="connsiteX46" fmla="*/ 192256 w 607145"/>
                <a:gd name="connsiteY46" fmla="*/ 159337 h 606439"/>
                <a:gd name="connsiteX47" fmla="*/ 288119 w 607145"/>
                <a:gd name="connsiteY47" fmla="*/ 174181 h 606439"/>
                <a:gd name="connsiteX48" fmla="*/ 288119 w 607145"/>
                <a:gd name="connsiteY48" fmla="*/ 287695 h 606439"/>
                <a:gd name="connsiteX49" fmla="*/ 164841 w 607145"/>
                <a:gd name="connsiteY49" fmla="*/ 287695 h 606439"/>
                <a:gd name="connsiteX50" fmla="*/ 192256 w 607145"/>
                <a:gd name="connsiteY50" fmla="*/ 159337 h 606439"/>
                <a:gd name="connsiteX51" fmla="*/ 74418 w 607145"/>
                <a:gd name="connsiteY51" fmla="*/ 101050 h 606439"/>
                <a:gd name="connsiteX52" fmla="*/ 83586 w 607145"/>
                <a:gd name="connsiteY52" fmla="*/ 108249 h 606439"/>
                <a:gd name="connsiteX53" fmla="*/ 172603 w 607145"/>
                <a:gd name="connsiteY53" fmla="*/ 152955 h 606439"/>
                <a:gd name="connsiteX54" fmla="*/ 144296 w 607145"/>
                <a:gd name="connsiteY54" fmla="*/ 287695 h 606439"/>
                <a:gd name="connsiteX55" fmla="*/ 0 w 607145"/>
                <a:gd name="connsiteY55" fmla="*/ 287695 h 606439"/>
                <a:gd name="connsiteX56" fmla="*/ 74418 w 607145"/>
                <a:gd name="connsiteY56" fmla="*/ 101050 h 606439"/>
                <a:gd name="connsiteX57" fmla="*/ 522228 w 607145"/>
                <a:gd name="connsiteY57" fmla="*/ 100697 h 606439"/>
                <a:gd name="connsiteX58" fmla="*/ 596913 w 607145"/>
                <a:gd name="connsiteY58" fmla="*/ 287695 h 606439"/>
                <a:gd name="connsiteX59" fmla="*/ 452617 w 607145"/>
                <a:gd name="connsiteY59" fmla="*/ 287695 h 606439"/>
                <a:gd name="connsiteX60" fmla="*/ 424310 w 607145"/>
                <a:gd name="connsiteY60" fmla="*/ 152957 h 606439"/>
                <a:gd name="connsiteX61" fmla="*/ 513326 w 607145"/>
                <a:gd name="connsiteY61" fmla="*/ 108251 h 606439"/>
                <a:gd name="connsiteX62" fmla="*/ 308794 w 607145"/>
                <a:gd name="connsiteY62" fmla="*/ 26956 h 606439"/>
                <a:gd name="connsiteX63" fmla="*/ 396013 w 607145"/>
                <a:gd name="connsiteY63" fmla="*/ 140402 h 606439"/>
                <a:gd name="connsiteX64" fmla="*/ 308794 w 607145"/>
                <a:gd name="connsiteY64" fmla="*/ 153550 h 606439"/>
                <a:gd name="connsiteX65" fmla="*/ 288119 w 607145"/>
                <a:gd name="connsiteY65" fmla="*/ 26956 h 606439"/>
                <a:gd name="connsiteX66" fmla="*/ 288119 w 607145"/>
                <a:gd name="connsiteY66" fmla="*/ 153550 h 606439"/>
                <a:gd name="connsiteX67" fmla="*/ 200900 w 607145"/>
                <a:gd name="connsiteY67" fmla="*/ 140402 h 606439"/>
                <a:gd name="connsiteX68" fmla="*/ 288119 w 607145"/>
                <a:gd name="connsiteY68" fmla="*/ 26956 h 606439"/>
                <a:gd name="connsiteX69" fmla="*/ 317031 w 607145"/>
                <a:gd name="connsiteY69" fmla="*/ 353 h 606439"/>
                <a:gd name="connsiteX70" fmla="*/ 508071 w 607145"/>
                <a:gd name="connsiteY70" fmla="*/ 85739 h 606439"/>
                <a:gd name="connsiteX71" fmla="*/ 501216 w 607145"/>
                <a:gd name="connsiteY71" fmla="*/ 91603 h 606439"/>
                <a:gd name="connsiteX72" fmla="*/ 415934 w 607145"/>
                <a:gd name="connsiteY72" fmla="*/ 134074 h 606439"/>
                <a:gd name="connsiteX73" fmla="*/ 313381 w 607145"/>
                <a:gd name="connsiteY73" fmla="*/ 3818 h 606439"/>
                <a:gd name="connsiteX74" fmla="*/ 287696 w 607145"/>
                <a:gd name="connsiteY74" fmla="*/ 0 h 606439"/>
                <a:gd name="connsiteX75" fmla="*/ 285382 w 607145"/>
                <a:gd name="connsiteY75" fmla="*/ 2222 h 606439"/>
                <a:gd name="connsiteX76" fmla="*/ 180962 w 607145"/>
                <a:gd name="connsiteY76" fmla="*/ 134215 h 606439"/>
                <a:gd name="connsiteX77" fmla="*/ 95682 w 607145"/>
                <a:gd name="connsiteY77" fmla="*/ 91639 h 606439"/>
                <a:gd name="connsiteX78" fmla="*/ 88560 w 607145"/>
                <a:gd name="connsiteY78" fmla="*/ 86040 h 606439"/>
                <a:gd name="connsiteX79" fmla="*/ 287696 w 607145"/>
                <a:gd name="connsiteY79" fmla="*/ 0 h 60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607145" h="606439">
                  <a:moveTo>
                    <a:pt x="177038" y="452889"/>
                  </a:moveTo>
                  <a:cubicBezTo>
                    <a:pt x="201161" y="506850"/>
                    <a:pt x="237834" y="555210"/>
                    <a:pt x="285367" y="593703"/>
                  </a:cubicBezTo>
                  <a:lnTo>
                    <a:pt x="289106" y="595925"/>
                  </a:lnTo>
                  <a:cubicBezTo>
                    <a:pt x="208193" y="593436"/>
                    <a:pt x="135202" y="558588"/>
                    <a:pt x="82773" y="503916"/>
                  </a:cubicBezTo>
                  <a:lnTo>
                    <a:pt x="89538" y="498316"/>
                  </a:lnTo>
                  <a:cubicBezTo>
                    <a:pt x="116776" y="478936"/>
                    <a:pt x="146151" y="463913"/>
                    <a:pt x="177038" y="452889"/>
                  </a:cubicBezTo>
                  <a:close/>
                  <a:moveTo>
                    <a:pt x="288118" y="432001"/>
                  </a:moveTo>
                  <a:lnTo>
                    <a:pt x="288118" y="568968"/>
                  </a:lnTo>
                  <a:cubicBezTo>
                    <a:pt x="248700" y="534571"/>
                    <a:pt x="217735" y="492796"/>
                    <a:pt x="196736" y="446400"/>
                  </a:cubicBezTo>
                  <a:cubicBezTo>
                    <a:pt x="226188" y="437690"/>
                    <a:pt x="256886" y="432890"/>
                    <a:pt x="288118" y="432001"/>
                  </a:cubicBezTo>
                  <a:close/>
                  <a:moveTo>
                    <a:pt x="484035" y="411043"/>
                  </a:moveTo>
                  <a:cubicBezTo>
                    <a:pt x="526318" y="411043"/>
                    <a:pt x="561569" y="444187"/>
                    <a:pt x="565930" y="486394"/>
                  </a:cubicBezTo>
                  <a:cubicBezTo>
                    <a:pt x="590232" y="494746"/>
                    <a:pt x="607145" y="518116"/>
                    <a:pt x="607145" y="544862"/>
                  </a:cubicBezTo>
                  <a:cubicBezTo>
                    <a:pt x="607145" y="578805"/>
                    <a:pt x="580173" y="606439"/>
                    <a:pt x="546881" y="606439"/>
                  </a:cubicBezTo>
                  <a:lnTo>
                    <a:pt x="502551" y="606439"/>
                  </a:lnTo>
                  <a:cubicBezTo>
                    <a:pt x="501839" y="606439"/>
                    <a:pt x="501216" y="606350"/>
                    <a:pt x="500592" y="606350"/>
                  </a:cubicBezTo>
                  <a:cubicBezTo>
                    <a:pt x="500147" y="606350"/>
                    <a:pt x="499435" y="606439"/>
                    <a:pt x="498812" y="606439"/>
                  </a:cubicBezTo>
                  <a:lnTo>
                    <a:pt x="387898" y="606439"/>
                  </a:lnTo>
                  <a:cubicBezTo>
                    <a:pt x="352647" y="606439"/>
                    <a:pt x="323895" y="577028"/>
                    <a:pt x="323895" y="541041"/>
                  </a:cubicBezTo>
                  <a:cubicBezTo>
                    <a:pt x="323895" y="517760"/>
                    <a:pt x="336357" y="496079"/>
                    <a:pt x="356030" y="484439"/>
                  </a:cubicBezTo>
                  <a:cubicBezTo>
                    <a:pt x="363062" y="461425"/>
                    <a:pt x="384337" y="445253"/>
                    <a:pt x="408193" y="445253"/>
                  </a:cubicBezTo>
                  <a:cubicBezTo>
                    <a:pt x="411220" y="445253"/>
                    <a:pt x="414247" y="445520"/>
                    <a:pt x="417273" y="446053"/>
                  </a:cubicBezTo>
                  <a:cubicBezTo>
                    <a:pt x="432673" y="424283"/>
                    <a:pt x="457598" y="411043"/>
                    <a:pt x="484035" y="411043"/>
                  </a:cubicBezTo>
                  <a:close/>
                  <a:moveTo>
                    <a:pt x="308794" y="308230"/>
                  </a:moveTo>
                  <a:lnTo>
                    <a:pt x="596701" y="308230"/>
                  </a:lnTo>
                  <a:cubicBezTo>
                    <a:pt x="595188" y="351422"/>
                    <a:pt x="584597" y="393103"/>
                    <a:pt x="565463" y="431229"/>
                  </a:cubicBezTo>
                  <a:cubicBezTo>
                    <a:pt x="546595" y="406344"/>
                    <a:pt x="517048" y="390525"/>
                    <a:pt x="484030" y="390525"/>
                  </a:cubicBezTo>
                  <a:cubicBezTo>
                    <a:pt x="455106" y="390525"/>
                    <a:pt x="427428" y="403145"/>
                    <a:pt x="408026" y="424741"/>
                  </a:cubicBezTo>
                  <a:cubicBezTo>
                    <a:pt x="378123" y="424741"/>
                    <a:pt x="350801" y="443404"/>
                    <a:pt x="339053" y="471043"/>
                  </a:cubicBezTo>
                  <a:cubicBezTo>
                    <a:pt x="325170" y="481086"/>
                    <a:pt x="314668" y="495127"/>
                    <a:pt x="308794" y="511035"/>
                  </a:cubicBezTo>
                  <a:close/>
                  <a:moveTo>
                    <a:pt x="164841" y="308230"/>
                  </a:moveTo>
                  <a:lnTo>
                    <a:pt x="288119" y="308230"/>
                  </a:lnTo>
                  <a:lnTo>
                    <a:pt x="288119" y="411461"/>
                  </a:lnTo>
                  <a:cubicBezTo>
                    <a:pt x="254117" y="412349"/>
                    <a:pt x="220739" y="417591"/>
                    <a:pt x="188696" y="427274"/>
                  </a:cubicBezTo>
                  <a:cubicBezTo>
                    <a:pt x="174187" y="389695"/>
                    <a:pt x="165998" y="349540"/>
                    <a:pt x="164841" y="308230"/>
                  </a:cubicBezTo>
                  <a:close/>
                  <a:moveTo>
                    <a:pt x="0" y="308230"/>
                  </a:moveTo>
                  <a:lnTo>
                    <a:pt x="144307" y="308230"/>
                  </a:lnTo>
                  <a:cubicBezTo>
                    <a:pt x="145465" y="351855"/>
                    <a:pt x="153922" y="394148"/>
                    <a:pt x="169145" y="433864"/>
                  </a:cubicBezTo>
                  <a:cubicBezTo>
                    <a:pt x="136829" y="445592"/>
                    <a:pt x="105760" y="461496"/>
                    <a:pt x="77005" y="482020"/>
                  </a:cubicBezTo>
                  <a:lnTo>
                    <a:pt x="69082" y="488595"/>
                  </a:lnTo>
                  <a:cubicBezTo>
                    <a:pt x="27864" y="439372"/>
                    <a:pt x="2404" y="376733"/>
                    <a:pt x="0" y="308230"/>
                  </a:cubicBezTo>
                  <a:close/>
                  <a:moveTo>
                    <a:pt x="404568" y="159337"/>
                  </a:moveTo>
                  <a:cubicBezTo>
                    <a:pt x="421391" y="199604"/>
                    <a:pt x="430826" y="242983"/>
                    <a:pt x="432072" y="287695"/>
                  </a:cubicBezTo>
                  <a:lnTo>
                    <a:pt x="308794" y="287695"/>
                  </a:lnTo>
                  <a:lnTo>
                    <a:pt x="308794" y="174181"/>
                  </a:lnTo>
                  <a:cubicBezTo>
                    <a:pt x="341460" y="173293"/>
                    <a:pt x="373682" y="168315"/>
                    <a:pt x="404568" y="159337"/>
                  </a:cubicBezTo>
                  <a:close/>
                  <a:moveTo>
                    <a:pt x="192256" y="159337"/>
                  </a:moveTo>
                  <a:cubicBezTo>
                    <a:pt x="223231" y="168315"/>
                    <a:pt x="255364" y="173293"/>
                    <a:pt x="288119" y="174181"/>
                  </a:cubicBezTo>
                  <a:lnTo>
                    <a:pt x="288119" y="287695"/>
                  </a:lnTo>
                  <a:lnTo>
                    <a:pt x="164841" y="287695"/>
                  </a:lnTo>
                  <a:cubicBezTo>
                    <a:pt x="166087" y="242983"/>
                    <a:pt x="175433" y="199604"/>
                    <a:pt x="192256" y="159337"/>
                  </a:cubicBezTo>
                  <a:close/>
                  <a:moveTo>
                    <a:pt x="74418" y="101050"/>
                  </a:moveTo>
                  <a:lnTo>
                    <a:pt x="83586" y="108249"/>
                  </a:lnTo>
                  <a:cubicBezTo>
                    <a:pt x="111360" y="127269"/>
                    <a:pt x="141269" y="142023"/>
                    <a:pt x="172603" y="152955"/>
                  </a:cubicBezTo>
                  <a:cubicBezTo>
                    <a:pt x="155156" y="195261"/>
                    <a:pt x="145542" y="240767"/>
                    <a:pt x="144296" y="287695"/>
                  </a:cubicBezTo>
                  <a:lnTo>
                    <a:pt x="0" y="287695"/>
                  </a:lnTo>
                  <a:cubicBezTo>
                    <a:pt x="2492" y="216325"/>
                    <a:pt x="30088" y="151266"/>
                    <a:pt x="74418" y="101050"/>
                  </a:cubicBezTo>
                  <a:close/>
                  <a:moveTo>
                    <a:pt x="522228" y="100697"/>
                  </a:moveTo>
                  <a:cubicBezTo>
                    <a:pt x="566647" y="150912"/>
                    <a:pt x="594421" y="216148"/>
                    <a:pt x="596913" y="287695"/>
                  </a:cubicBezTo>
                  <a:lnTo>
                    <a:pt x="452617" y="287695"/>
                  </a:lnTo>
                  <a:cubicBezTo>
                    <a:pt x="451371" y="240768"/>
                    <a:pt x="441757" y="195262"/>
                    <a:pt x="424310" y="152957"/>
                  </a:cubicBezTo>
                  <a:cubicBezTo>
                    <a:pt x="455644" y="142025"/>
                    <a:pt x="485553" y="127271"/>
                    <a:pt x="513326" y="108251"/>
                  </a:cubicBezTo>
                  <a:close/>
                  <a:moveTo>
                    <a:pt x="308794" y="26956"/>
                  </a:moveTo>
                  <a:cubicBezTo>
                    <a:pt x="345640" y="59026"/>
                    <a:pt x="375098" y="97671"/>
                    <a:pt x="396013" y="140402"/>
                  </a:cubicBezTo>
                  <a:cubicBezTo>
                    <a:pt x="367800" y="148308"/>
                    <a:pt x="338520" y="152750"/>
                    <a:pt x="308794" y="153550"/>
                  </a:cubicBezTo>
                  <a:close/>
                  <a:moveTo>
                    <a:pt x="288119" y="26956"/>
                  </a:moveTo>
                  <a:lnTo>
                    <a:pt x="288119" y="153550"/>
                  </a:lnTo>
                  <a:cubicBezTo>
                    <a:pt x="258393" y="152750"/>
                    <a:pt x="229113" y="148308"/>
                    <a:pt x="200900" y="140402"/>
                  </a:cubicBezTo>
                  <a:cubicBezTo>
                    <a:pt x="221726" y="97760"/>
                    <a:pt x="251184" y="59204"/>
                    <a:pt x="288119" y="26956"/>
                  </a:cubicBezTo>
                  <a:close/>
                  <a:moveTo>
                    <a:pt x="317031" y="353"/>
                  </a:moveTo>
                  <a:cubicBezTo>
                    <a:pt x="391275" y="4973"/>
                    <a:pt x="458219" y="36693"/>
                    <a:pt x="508071" y="85739"/>
                  </a:cubicBezTo>
                  <a:lnTo>
                    <a:pt x="501216" y="91603"/>
                  </a:lnTo>
                  <a:cubicBezTo>
                    <a:pt x="474599" y="109729"/>
                    <a:pt x="445934" y="123767"/>
                    <a:pt x="415934" y="134074"/>
                  </a:cubicBezTo>
                  <a:cubicBezTo>
                    <a:pt x="392165" y="84406"/>
                    <a:pt x="357447" y="39892"/>
                    <a:pt x="313381" y="3818"/>
                  </a:cubicBezTo>
                  <a:close/>
                  <a:moveTo>
                    <a:pt x="287696" y="0"/>
                  </a:moveTo>
                  <a:lnTo>
                    <a:pt x="285382" y="2222"/>
                  </a:lnTo>
                  <a:cubicBezTo>
                    <a:pt x="240427" y="38575"/>
                    <a:pt x="205086" y="83729"/>
                    <a:pt x="180962" y="134215"/>
                  </a:cubicBezTo>
                  <a:cubicBezTo>
                    <a:pt x="150873" y="123815"/>
                    <a:pt x="122209" y="109772"/>
                    <a:pt x="95682" y="91639"/>
                  </a:cubicBezTo>
                  <a:lnTo>
                    <a:pt x="88560" y="86040"/>
                  </a:lnTo>
                  <a:cubicBezTo>
                    <a:pt x="140102" y="35109"/>
                    <a:pt x="210160" y="2755"/>
                    <a:pt x="287696" y="0"/>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1" name="íṡ1íḋê">
            <a:extLst>
              <a:ext uri="{FF2B5EF4-FFF2-40B4-BE49-F238E27FC236}">
                <a16:creationId xmlns:a16="http://schemas.microsoft.com/office/drawing/2014/main" xmlns="" id="{8FC0C9B5-3F33-4195-B4B1-D1A07BD711F2}"/>
              </a:ext>
            </a:extLst>
          </p:cNvPr>
          <p:cNvGrpSpPr/>
          <p:nvPr/>
        </p:nvGrpSpPr>
        <p:grpSpPr>
          <a:xfrm>
            <a:off x="7560715" y="1809000"/>
            <a:ext cx="1238250" cy="1238250"/>
            <a:chOff x="4498403" y="2983026"/>
            <a:chExt cx="914400" cy="914400"/>
          </a:xfrm>
        </p:grpSpPr>
        <p:sp>
          <p:nvSpPr>
            <p:cNvPr id="24" name="íŝḷíḑê">
              <a:extLst>
                <a:ext uri="{FF2B5EF4-FFF2-40B4-BE49-F238E27FC236}">
                  <a16:creationId xmlns:a16="http://schemas.microsoft.com/office/drawing/2014/main" xmlns="" id="{04C478F3-5931-4802-A869-71B81A1A8624}"/>
                </a:ext>
              </a:extLst>
            </p:cNvPr>
            <p:cNvSpPr/>
            <p:nvPr/>
          </p:nvSpPr>
          <p:spPr>
            <a:xfrm>
              <a:off x="4498403" y="2983026"/>
              <a:ext cx="914400" cy="914400"/>
            </a:xfrm>
            <a:prstGeom prst="ellipse">
              <a:avLst/>
            </a:prstGeom>
            <a:solidFill>
              <a:srgbClr val="39445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 name="ï$1ïḑé">
              <a:extLst>
                <a:ext uri="{FF2B5EF4-FFF2-40B4-BE49-F238E27FC236}">
                  <a16:creationId xmlns:a16="http://schemas.microsoft.com/office/drawing/2014/main" xmlns="" id="{43991AE4-D8C8-4AB9-8F38-97A3C0C765B4}"/>
                </a:ext>
              </a:extLst>
            </p:cNvPr>
            <p:cNvSpPr/>
            <p:nvPr/>
          </p:nvSpPr>
          <p:spPr bwMode="auto">
            <a:xfrm>
              <a:off x="4733787" y="3271729"/>
              <a:ext cx="443632" cy="336992"/>
            </a:xfrm>
            <a:custGeom>
              <a:avLst/>
              <a:gdLst>
                <a:gd name="T0" fmla="*/ 2664 w 2711"/>
                <a:gd name="T1" fmla="*/ 1581 h 2062"/>
                <a:gd name="T2" fmla="*/ 909 w 2711"/>
                <a:gd name="T3" fmla="*/ 1581 h 2062"/>
                <a:gd name="T4" fmla="*/ 861 w 2711"/>
                <a:gd name="T5" fmla="*/ 1534 h 2062"/>
                <a:gd name="T6" fmla="*/ 861 w 2711"/>
                <a:gd name="T7" fmla="*/ 434 h 2062"/>
                <a:gd name="T8" fmla="*/ 909 w 2711"/>
                <a:gd name="T9" fmla="*/ 386 h 2062"/>
                <a:gd name="T10" fmla="*/ 2664 w 2711"/>
                <a:gd name="T11" fmla="*/ 386 h 2062"/>
                <a:gd name="T12" fmla="*/ 2711 w 2711"/>
                <a:gd name="T13" fmla="*/ 434 h 2062"/>
                <a:gd name="T14" fmla="*/ 2711 w 2711"/>
                <a:gd name="T15" fmla="*/ 1534 h 2062"/>
                <a:gd name="T16" fmla="*/ 2664 w 2711"/>
                <a:gd name="T17" fmla="*/ 1581 h 2062"/>
                <a:gd name="T18" fmla="*/ 2177 w 2711"/>
                <a:gd name="T19" fmla="*/ 1928 h 2062"/>
                <a:gd name="T20" fmla="*/ 2000 w 2711"/>
                <a:gd name="T21" fmla="*/ 1928 h 2062"/>
                <a:gd name="T22" fmla="*/ 2000 w 2711"/>
                <a:gd name="T23" fmla="*/ 1715 h 2062"/>
                <a:gd name="T24" fmla="*/ 1573 w 2711"/>
                <a:gd name="T25" fmla="*/ 1715 h 2062"/>
                <a:gd name="T26" fmla="*/ 1573 w 2711"/>
                <a:gd name="T27" fmla="*/ 1928 h 2062"/>
                <a:gd name="T28" fmla="*/ 1395 w 2711"/>
                <a:gd name="T29" fmla="*/ 1928 h 2062"/>
                <a:gd name="T30" fmla="*/ 1329 w 2711"/>
                <a:gd name="T31" fmla="*/ 1995 h 2062"/>
                <a:gd name="T32" fmla="*/ 1395 w 2711"/>
                <a:gd name="T33" fmla="*/ 2062 h 2062"/>
                <a:gd name="T34" fmla="*/ 1640 w 2711"/>
                <a:gd name="T35" fmla="*/ 2062 h 2062"/>
                <a:gd name="T36" fmla="*/ 1933 w 2711"/>
                <a:gd name="T37" fmla="*/ 2062 h 2062"/>
                <a:gd name="T38" fmla="*/ 2177 w 2711"/>
                <a:gd name="T39" fmla="*/ 2062 h 2062"/>
                <a:gd name="T40" fmla="*/ 2244 w 2711"/>
                <a:gd name="T41" fmla="*/ 1995 h 2062"/>
                <a:gd name="T42" fmla="*/ 2177 w 2711"/>
                <a:gd name="T43" fmla="*/ 1928 h 2062"/>
                <a:gd name="T44" fmla="*/ 1065 w 2711"/>
                <a:gd name="T45" fmla="*/ 253 h 2062"/>
                <a:gd name="T46" fmla="*/ 909 w 2711"/>
                <a:gd name="T47" fmla="*/ 253 h 2062"/>
                <a:gd name="T48" fmla="*/ 880 w 2711"/>
                <a:gd name="T49" fmla="*/ 255 h 2062"/>
                <a:gd name="T50" fmla="*/ 863 w 2711"/>
                <a:gd name="T51" fmla="*/ 253 h 2062"/>
                <a:gd name="T52" fmla="*/ 201 w 2711"/>
                <a:gd name="T53" fmla="*/ 253 h 2062"/>
                <a:gd name="T54" fmla="*/ 135 w 2711"/>
                <a:gd name="T55" fmla="*/ 320 h 2062"/>
                <a:gd name="T56" fmla="*/ 201 w 2711"/>
                <a:gd name="T57" fmla="*/ 386 h 2062"/>
                <a:gd name="T58" fmla="*/ 735 w 2711"/>
                <a:gd name="T59" fmla="*/ 386 h 2062"/>
                <a:gd name="T60" fmla="*/ 728 w 2711"/>
                <a:gd name="T61" fmla="*/ 434 h 2062"/>
                <a:gd name="T62" fmla="*/ 728 w 2711"/>
                <a:gd name="T63" fmla="*/ 558 h 2062"/>
                <a:gd name="T64" fmla="*/ 201 w 2711"/>
                <a:gd name="T65" fmla="*/ 558 h 2062"/>
                <a:gd name="T66" fmla="*/ 135 w 2711"/>
                <a:gd name="T67" fmla="*/ 624 h 2062"/>
                <a:gd name="T68" fmla="*/ 201 w 2711"/>
                <a:gd name="T69" fmla="*/ 691 h 2062"/>
                <a:gd name="T70" fmla="*/ 728 w 2711"/>
                <a:gd name="T71" fmla="*/ 691 h 2062"/>
                <a:gd name="T72" fmla="*/ 728 w 2711"/>
                <a:gd name="T73" fmla="*/ 863 h 2062"/>
                <a:gd name="T74" fmla="*/ 201 w 2711"/>
                <a:gd name="T75" fmla="*/ 863 h 2062"/>
                <a:gd name="T76" fmla="*/ 135 w 2711"/>
                <a:gd name="T77" fmla="*/ 929 h 2062"/>
                <a:gd name="T78" fmla="*/ 201 w 2711"/>
                <a:gd name="T79" fmla="*/ 996 h 2062"/>
                <a:gd name="T80" fmla="*/ 728 w 2711"/>
                <a:gd name="T81" fmla="*/ 996 h 2062"/>
                <a:gd name="T82" fmla="*/ 728 w 2711"/>
                <a:gd name="T83" fmla="*/ 1534 h 2062"/>
                <a:gd name="T84" fmla="*/ 909 w 2711"/>
                <a:gd name="T85" fmla="*/ 1715 h 2062"/>
                <a:gd name="T86" fmla="*/ 1065 w 2711"/>
                <a:gd name="T87" fmla="*/ 1715 h 2062"/>
                <a:gd name="T88" fmla="*/ 1065 w 2711"/>
                <a:gd name="T89" fmla="*/ 1995 h 2062"/>
                <a:gd name="T90" fmla="*/ 998 w 2711"/>
                <a:gd name="T91" fmla="*/ 2062 h 2062"/>
                <a:gd name="T92" fmla="*/ 67 w 2711"/>
                <a:gd name="T93" fmla="*/ 2062 h 2062"/>
                <a:gd name="T94" fmla="*/ 0 w 2711"/>
                <a:gd name="T95" fmla="*/ 1995 h 2062"/>
                <a:gd name="T96" fmla="*/ 0 w 2711"/>
                <a:gd name="T97" fmla="*/ 66 h 2062"/>
                <a:gd name="T98" fmla="*/ 67 w 2711"/>
                <a:gd name="T99" fmla="*/ 0 h 2062"/>
                <a:gd name="T100" fmla="*/ 998 w 2711"/>
                <a:gd name="T101" fmla="*/ 0 h 2062"/>
                <a:gd name="T102" fmla="*/ 1065 w 2711"/>
                <a:gd name="T103" fmla="*/ 66 h 2062"/>
                <a:gd name="T104" fmla="*/ 1065 w 2711"/>
                <a:gd name="T105" fmla="*/ 253 h 2062"/>
                <a:gd name="T106" fmla="*/ 430 w 2711"/>
                <a:gd name="T107" fmla="*/ 1569 h 2062"/>
                <a:gd name="T108" fmla="*/ 532 w 2711"/>
                <a:gd name="T109" fmla="*/ 1672 h 2062"/>
                <a:gd name="T110" fmla="*/ 635 w 2711"/>
                <a:gd name="T111" fmla="*/ 1569 h 2062"/>
                <a:gd name="T112" fmla="*/ 532 w 2711"/>
                <a:gd name="T113" fmla="*/ 1466 h 2062"/>
                <a:gd name="T114" fmla="*/ 430 w 2711"/>
                <a:gd name="T115" fmla="*/ 1569 h 2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11" h="2062">
                  <a:moveTo>
                    <a:pt x="2664" y="1581"/>
                  </a:moveTo>
                  <a:lnTo>
                    <a:pt x="909" y="1581"/>
                  </a:lnTo>
                  <a:cubicBezTo>
                    <a:pt x="883" y="1581"/>
                    <a:pt x="861" y="1560"/>
                    <a:pt x="861" y="1534"/>
                  </a:cubicBezTo>
                  <a:lnTo>
                    <a:pt x="861" y="434"/>
                  </a:lnTo>
                  <a:cubicBezTo>
                    <a:pt x="861" y="407"/>
                    <a:pt x="883" y="386"/>
                    <a:pt x="909" y="386"/>
                  </a:cubicBezTo>
                  <a:lnTo>
                    <a:pt x="2664" y="386"/>
                  </a:lnTo>
                  <a:cubicBezTo>
                    <a:pt x="2690" y="386"/>
                    <a:pt x="2711" y="408"/>
                    <a:pt x="2711" y="434"/>
                  </a:cubicBezTo>
                  <a:lnTo>
                    <a:pt x="2711" y="1534"/>
                  </a:lnTo>
                  <a:cubicBezTo>
                    <a:pt x="2711" y="1560"/>
                    <a:pt x="2690" y="1581"/>
                    <a:pt x="2664" y="1581"/>
                  </a:cubicBezTo>
                  <a:close/>
                  <a:moveTo>
                    <a:pt x="2177" y="1928"/>
                  </a:moveTo>
                  <a:lnTo>
                    <a:pt x="2000" y="1928"/>
                  </a:lnTo>
                  <a:lnTo>
                    <a:pt x="2000" y="1715"/>
                  </a:lnTo>
                  <a:lnTo>
                    <a:pt x="1573" y="1715"/>
                  </a:lnTo>
                  <a:lnTo>
                    <a:pt x="1573" y="1928"/>
                  </a:lnTo>
                  <a:lnTo>
                    <a:pt x="1395" y="1928"/>
                  </a:lnTo>
                  <a:cubicBezTo>
                    <a:pt x="1358" y="1928"/>
                    <a:pt x="1329" y="1958"/>
                    <a:pt x="1329" y="1995"/>
                  </a:cubicBezTo>
                  <a:cubicBezTo>
                    <a:pt x="1329" y="2032"/>
                    <a:pt x="1358" y="2062"/>
                    <a:pt x="1395" y="2062"/>
                  </a:cubicBezTo>
                  <a:lnTo>
                    <a:pt x="1640" y="2062"/>
                  </a:lnTo>
                  <a:lnTo>
                    <a:pt x="1933" y="2062"/>
                  </a:lnTo>
                  <a:lnTo>
                    <a:pt x="2177" y="2062"/>
                  </a:lnTo>
                  <a:cubicBezTo>
                    <a:pt x="2214" y="2062"/>
                    <a:pt x="2244" y="2032"/>
                    <a:pt x="2244" y="1995"/>
                  </a:cubicBezTo>
                  <a:cubicBezTo>
                    <a:pt x="2244" y="1958"/>
                    <a:pt x="2214" y="1928"/>
                    <a:pt x="2177" y="1928"/>
                  </a:cubicBezTo>
                  <a:close/>
                  <a:moveTo>
                    <a:pt x="1065" y="253"/>
                  </a:moveTo>
                  <a:lnTo>
                    <a:pt x="909" y="253"/>
                  </a:lnTo>
                  <a:cubicBezTo>
                    <a:pt x="899" y="253"/>
                    <a:pt x="890" y="254"/>
                    <a:pt x="880" y="255"/>
                  </a:cubicBezTo>
                  <a:cubicBezTo>
                    <a:pt x="875" y="254"/>
                    <a:pt x="869" y="253"/>
                    <a:pt x="863" y="253"/>
                  </a:cubicBezTo>
                  <a:lnTo>
                    <a:pt x="201" y="253"/>
                  </a:lnTo>
                  <a:cubicBezTo>
                    <a:pt x="164" y="253"/>
                    <a:pt x="135" y="283"/>
                    <a:pt x="135" y="320"/>
                  </a:cubicBezTo>
                  <a:cubicBezTo>
                    <a:pt x="135" y="356"/>
                    <a:pt x="164" y="386"/>
                    <a:pt x="201" y="386"/>
                  </a:cubicBezTo>
                  <a:lnTo>
                    <a:pt x="735" y="386"/>
                  </a:lnTo>
                  <a:cubicBezTo>
                    <a:pt x="730" y="401"/>
                    <a:pt x="728" y="417"/>
                    <a:pt x="728" y="434"/>
                  </a:cubicBezTo>
                  <a:lnTo>
                    <a:pt x="728" y="558"/>
                  </a:lnTo>
                  <a:lnTo>
                    <a:pt x="201" y="558"/>
                  </a:lnTo>
                  <a:cubicBezTo>
                    <a:pt x="164" y="558"/>
                    <a:pt x="135" y="588"/>
                    <a:pt x="135" y="624"/>
                  </a:cubicBezTo>
                  <a:cubicBezTo>
                    <a:pt x="135" y="661"/>
                    <a:pt x="164" y="691"/>
                    <a:pt x="201" y="691"/>
                  </a:cubicBezTo>
                  <a:lnTo>
                    <a:pt x="728" y="691"/>
                  </a:lnTo>
                  <a:lnTo>
                    <a:pt x="728" y="863"/>
                  </a:lnTo>
                  <a:lnTo>
                    <a:pt x="201" y="863"/>
                  </a:lnTo>
                  <a:cubicBezTo>
                    <a:pt x="164" y="863"/>
                    <a:pt x="135" y="893"/>
                    <a:pt x="135" y="929"/>
                  </a:cubicBezTo>
                  <a:cubicBezTo>
                    <a:pt x="135" y="966"/>
                    <a:pt x="164" y="996"/>
                    <a:pt x="201" y="996"/>
                  </a:cubicBezTo>
                  <a:lnTo>
                    <a:pt x="728" y="996"/>
                  </a:lnTo>
                  <a:lnTo>
                    <a:pt x="728" y="1534"/>
                  </a:lnTo>
                  <a:cubicBezTo>
                    <a:pt x="728" y="1633"/>
                    <a:pt x="809" y="1715"/>
                    <a:pt x="909" y="1715"/>
                  </a:cubicBezTo>
                  <a:lnTo>
                    <a:pt x="1065" y="1715"/>
                  </a:lnTo>
                  <a:lnTo>
                    <a:pt x="1065" y="1995"/>
                  </a:lnTo>
                  <a:cubicBezTo>
                    <a:pt x="1065" y="2032"/>
                    <a:pt x="1035" y="2062"/>
                    <a:pt x="998" y="2062"/>
                  </a:cubicBezTo>
                  <a:lnTo>
                    <a:pt x="67" y="2062"/>
                  </a:lnTo>
                  <a:cubicBezTo>
                    <a:pt x="30" y="2062"/>
                    <a:pt x="0" y="2032"/>
                    <a:pt x="0" y="1995"/>
                  </a:cubicBezTo>
                  <a:lnTo>
                    <a:pt x="0" y="66"/>
                  </a:lnTo>
                  <a:cubicBezTo>
                    <a:pt x="0" y="29"/>
                    <a:pt x="30" y="0"/>
                    <a:pt x="67" y="0"/>
                  </a:cubicBezTo>
                  <a:lnTo>
                    <a:pt x="998" y="0"/>
                  </a:lnTo>
                  <a:cubicBezTo>
                    <a:pt x="1035" y="0"/>
                    <a:pt x="1065" y="29"/>
                    <a:pt x="1065" y="66"/>
                  </a:cubicBezTo>
                  <a:lnTo>
                    <a:pt x="1065" y="253"/>
                  </a:lnTo>
                  <a:close/>
                  <a:moveTo>
                    <a:pt x="430" y="1569"/>
                  </a:moveTo>
                  <a:cubicBezTo>
                    <a:pt x="430" y="1626"/>
                    <a:pt x="476" y="1672"/>
                    <a:pt x="532" y="1672"/>
                  </a:cubicBezTo>
                  <a:cubicBezTo>
                    <a:pt x="589" y="1672"/>
                    <a:pt x="635" y="1626"/>
                    <a:pt x="635" y="1569"/>
                  </a:cubicBezTo>
                  <a:cubicBezTo>
                    <a:pt x="635" y="1512"/>
                    <a:pt x="589" y="1466"/>
                    <a:pt x="532" y="1466"/>
                  </a:cubicBezTo>
                  <a:cubicBezTo>
                    <a:pt x="476" y="1466"/>
                    <a:pt x="430" y="1512"/>
                    <a:pt x="430" y="1569"/>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2" name="íšḻídê">
            <a:extLst>
              <a:ext uri="{FF2B5EF4-FFF2-40B4-BE49-F238E27FC236}">
                <a16:creationId xmlns:a16="http://schemas.microsoft.com/office/drawing/2014/main" xmlns="" id="{1C31853E-AA72-46F4-B156-F78FBC811CB1}"/>
              </a:ext>
            </a:extLst>
          </p:cNvPr>
          <p:cNvGrpSpPr/>
          <p:nvPr/>
        </p:nvGrpSpPr>
        <p:grpSpPr>
          <a:xfrm>
            <a:off x="7560715" y="4178791"/>
            <a:ext cx="1238250" cy="1238250"/>
            <a:chOff x="4498403" y="2983026"/>
            <a:chExt cx="914400" cy="914400"/>
          </a:xfrm>
        </p:grpSpPr>
        <p:sp>
          <p:nvSpPr>
            <p:cNvPr id="22" name="ïṩľíḋè">
              <a:extLst>
                <a:ext uri="{FF2B5EF4-FFF2-40B4-BE49-F238E27FC236}">
                  <a16:creationId xmlns:a16="http://schemas.microsoft.com/office/drawing/2014/main" xmlns="" id="{7938D040-4F9A-48FF-B342-AC703CA84A73}"/>
                </a:ext>
              </a:extLst>
            </p:cNvPr>
            <p:cNvSpPr/>
            <p:nvPr/>
          </p:nvSpPr>
          <p:spPr>
            <a:xfrm>
              <a:off x="4498403" y="2983026"/>
              <a:ext cx="914400" cy="914400"/>
            </a:xfrm>
            <a:prstGeom prst="ellipse">
              <a:avLst/>
            </a:prstGeom>
            <a:solidFill>
              <a:srgbClr val="39445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3" name="îŝļïḋè">
              <a:extLst>
                <a:ext uri="{FF2B5EF4-FFF2-40B4-BE49-F238E27FC236}">
                  <a16:creationId xmlns:a16="http://schemas.microsoft.com/office/drawing/2014/main" xmlns="" id="{42CC0837-E9C3-4FC9-9ADB-D4253AC7CE97}"/>
                </a:ext>
              </a:extLst>
            </p:cNvPr>
            <p:cNvSpPr/>
            <p:nvPr/>
          </p:nvSpPr>
          <p:spPr bwMode="auto">
            <a:xfrm>
              <a:off x="4736037" y="3218410"/>
              <a:ext cx="439130" cy="443632"/>
            </a:xfrm>
            <a:custGeom>
              <a:avLst/>
              <a:gdLst>
                <a:gd name="T0" fmla="*/ 4165 w 6033"/>
                <a:gd name="T1" fmla="*/ 3494 h 6104"/>
                <a:gd name="T2" fmla="*/ 4030 w 6033"/>
                <a:gd name="T3" fmla="*/ 2533 h 6104"/>
                <a:gd name="T4" fmla="*/ 4030 w 6033"/>
                <a:gd name="T5" fmla="*/ 2391 h 6104"/>
                <a:gd name="T6" fmla="*/ 3550 w 6033"/>
                <a:gd name="T7" fmla="*/ 2054 h 6104"/>
                <a:gd name="T8" fmla="*/ 2598 w 6033"/>
                <a:gd name="T9" fmla="*/ 1945 h 6104"/>
                <a:gd name="T10" fmla="*/ 2498 w 6033"/>
                <a:gd name="T11" fmla="*/ 1562 h 6104"/>
                <a:gd name="T12" fmla="*/ 1920 w 6033"/>
                <a:gd name="T13" fmla="*/ 1662 h 6104"/>
                <a:gd name="T14" fmla="*/ 1162 w 6033"/>
                <a:gd name="T15" fmla="*/ 2256 h 6104"/>
                <a:gd name="T16" fmla="*/ 826 w 6033"/>
                <a:gd name="T17" fmla="*/ 2063 h 6104"/>
                <a:gd name="T18" fmla="*/ 460 w 6033"/>
                <a:gd name="T19" fmla="*/ 2471 h 6104"/>
                <a:gd name="T20" fmla="*/ 679 w 6033"/>
                <a:gd name="T21" fmla="*/ 2731 h 6104"/>
                <a:gd name="T22" fmla="*/ 101 w 6033"/>
                <a:gd name="T23" fmla="*/ 3494 h 6104"/>
                <a:gd name="T24" fmla="*/ 0 w 6033"/>
                <a:gd name="T25" fmla="*/ 4071 h 6104"/>
                <a:gd name="T26" fmla="*/ 346 w 6033"/>
                <a:gd name="T27" fmla="*/ 4172 h 6104"/>
                <a:gd name="T28" fmla="*/ 480 w 6033"/>
                <a:gd name="T29" fmla="*/ 5124 h 6104"/>
                <a:gd name="T30" fmla="*/ 817 w 6033"/>
                <a:gd name="T31" fmla="*/ 5603 h 6104"/>
                <a:gd name="T32" fmla="*/ 959 w 6033"/>
                <a:gd name="T33" fmla="*/ 5603 h 6104"/>
                <a:gd name="T34" fmla="*/ 1920 w 6033"/>
                <a:gd name="T35" fmla="*/ 5763 h 6104"/>
                <a:gd name="T36" fmla="*/ 2021 w 6033"/>
                <a:gd name="T37" fmla="*/ 6104 h 6104"/>
                <a:gd name="T38" fmla="*/ 2598 w 6033"/>
                <a:gd name="T39" fmla="*/ 6004 h 6104"/>
                <a:gd name="T40" fmla="*/ 3382 w 6033"/>
                <a:gd name="T41" fmla="*/ 5435 h 6104"/>
                <a:gd name="T42" fmla="*/ 3701 w 6033"/>
                <a:gd name="T43" fmla="*/ 5612 h 6104"/>
                <a:gd name="T44" fmla="*/ 4038 w 6033"/>
                <a:gd name="T45" fmla="*/ 5133 h 6104"/>
                <a:gd name="T46" fmla="*/ 4173 w 6033"/>
                <a:gd name="T47" fmla="*/ 4172 h 6104"/>
                <a:gd name="T48" fmla="*/ 4543 w 6033"/>
                <a:gd name="T49" fmla="*/ 4071 h 6104"/>
                <a:gd name="T50" fmla="*/ 4443 w 6033"/>
                <a:gd name="T51" fmla="*/ 3494 h 6104"/>
                <a:gd name="T52" fmla="*/ 1214 w 6033"/>
                <a:gd name="T53" fmla="*/ 3833 h 6104"/>
                <a:gd name="T54" fmla="*/ 3330 w 6033"/>
                <a:gd name="T55" fmla="*/ 3833 h 6104"/>
                <a:gd name="T56" fmla="*/ 2674 w 6033"/>
                <a:gd name="T57" fmla="*/ 3833 h 6104"/>
                <a:gd name="T58" fmla="*/ 1870 w 6033"/>
                <a:gd name="T59" fmla="*/ 3833 h 6104"/>
                <a:gd name="T60" fmla="*/ 2674 w 6033"/>
                <a:gd name="T61" fmla="*/ 3833 h 6104"/>
                <a:gd name="T62" fmla="*/ 5843 w 6033"/>
                <a:gd name="T63" fmla="*/ 1525 h 6104"/>
                <a:gd name="T64" fmla="*/ 5990 w 6033"/>
                <a:gd name="T65" fmla="*/ 987 h 6104"/>
                <a:gd name="T66" fmla="*/ 5921 w 6033"/>
                <a:gd name="T67" fmla="*/ 659 h 6104"/>
                <a:gd name="T68" fmla="*/ 5699 w 6033"/>
                <a:gd name="T69" fmla="*/ 686 h 6104"/>
                <a:gd name="T70" fmla="*/ 5424 w 6033"/>
                <a:gd name="T71" fmla="*/ 204 h 6104"/>
                <a:gd name="T72" fmla="*/ 5394 w 6033"/>
                <a:gd name="T73" fmla="*/ 129 h 6104"/>
                <a:gd name="T74" fmla="*/ 5068 w 6033"/>
                <a:gd name="T75" fmla="*/ 51 h 6104"/>
                <a:gd name="T76" fmla="*/ 4540 w 6033"/>
                <a:gd name="T77" fmla="*/ 194 h 6104"/>
                <a:gd name="T78" fmla="*/ 4405 w 6033"/>
                <a:gd name="T79" fmla="*/ 12 h 6104"/>
                <a:gd name="T80" fmla="*/ 4120 w 6033"/>
                <a:gd name="T81" fmla="*/ 187 h 6104"/>
                <a:gd name="T82" fmla="*/ 3843 w 6033"/>
                <a:gd name="T83" fmla="*/ 663 h 6104"/>
                <a:gd name="T84" fmla="*/ 3624 w 6033"/>
                <a:gd name="T85" fmla="*/ 631 h 6104"/>
                <a:gd name="T86" fmla="*/ 3515 w 6033"/>
                <a:gd name="T87" fmla="*/ 925 h 6104"/>
                <a:gd name="T88" fmla="*/ 3687 w 6033"/>
                <a:gd name="T89" fmla="*/ 1017 h 6104"/>
                <a:gd name="T90" fmla="*/ 3541 w 6033"/>
                <a:gd name="T91" fmla="*/ 1545 h 6104"/>
                <a:gd name="T92" fmla="*/ 3610 w 6033"/>
                <a:gd name="T93" fmla="*/ 1872 h 6104"/>
                <a:gd name="T94" fmla="*/ 3814 w 6033"/>
                <a:gd name="T95" fmla="*/ 1853 h 6104"/>
                <a:gd name="T96" fmla="*/ 4087 w 6033"/>
                <a:gd name="T97" fmla="*/ 2330 h 6104"/>
                <a:gd name="T98" fmla="*/ 4367 w 6033"/>
                <a:gd name="T99" fmla="*/ 2513 h 6104"/>
                <a:gd name="T100" fmla="*/ 4442 w 6033"/>
                <a:gd name="T101" fmla="*/ 2483 h 6104"/>
                <a:gd name="T102" fmla="*/ 4986 w 6033"/>
                <a:gd name="T103" fmla="*/ 2365 h 6104"/>
                <a:gd name="T104" fmla="*/ 5112 w 6033"/>
                <a:gd name="T105" fmla="*/ 2525 h 6104"/>
                <a:gd name="T106" fmla="*/ 5397 w 6033"/>
                <a:gd name="T107" fmla="*/ 2350 h 6104"/>
                <a:gd name="T108" fmla="*/ 5693 w 6033"/>
                <a:gd name="T109" fmla="*/ 1882 h 6104"/>
                <a:gd name="T110" fmla="*/ 5900 w 6033"/>
                <a:gd name="T111" fmla="*/ 1909 h 6104"/>
                <a:gd name="T112" fmla="*/ 5978 w 6033"/>
                <a:gd name="T113" fmla="*/ 1583 h 6104"/>
                <a:gd name="T114" fmla="*/ 4203 w 6033"/>
                <a:gd name="T115" fmla="*/ 1489 h 6104"/>
                <a:gd name="T116" fmla="*/ 5327 w 6033"/>
                <a:gd name="T117" fmla="*/ 1042 h 6104"/>
                <a:gd name="T118" fmla="*/ 4979 w 6033"/>
                <a:gd name="T119" fmla="*/ 1181 h 6104"/>
                <a:gd name="T120" fmla="*/ 4552 w 6033"/>
                <a:gd name="T121" fmla="*/ 1351 h 6104"/>
                <a:gd name="T122" fmla="*/ 4979 w 6033"/>
                <a:gd name="T123" fmla="*/ 1181 h 6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33" h="6104">
                  <a:moveTo>
                    <a:pt x="4443" y="3494"/>
                  </a:moveTo>
                  <a:lnTo>
                    <a:pt x="4165" y="3494"/>
                  </a:lnTo>
                  <a:cubicBezTo>
                    <a:pt x="4112" y="3217"/>
                    <a:pt x="4000" y="2955"/>
                    <a:pt x="3836" y="2726"/>
                  </a:cubicBezTo>
                  <a:lnTo>
                    <a:pt x="4030" y="2533"/>
                  </a:lnTo>
                  <a:cubicBezTo>
                    <a:pt x="4048" y="2514"/>
                    <a:pt x="4059" y="2488"/>
                    <a:pt x="4059" y="2462"/>
                  </a:cubicBezTo>
                  <a:cubicBezTo>
                    <a:pt x="4059" y="2435"/>
                    <a:pt x="4048" y="2410"/>
                    <a:pt x="4030" y="2391"/>
                  </a:cubicBezTo>
                  <a:lnTo>
                    <a:pt x="3692" y="2054"/>
                  </a:lnTo>
                  <a:cubicBezTo>
                    <a:pt x="3653" y="2015"/>
                    <a:pt x="3590" y="2015"/>
                    <a:pt x="3550" y="2054"/>
                  </a:cubicBezTo>
                  <a:lnTo>
                    <a:pt x="3351" y="2253"/>
                  </a:lnTo>
                  <a:cubicBezTo>
                    <a:pt x="3125" y="2098"/>
                    <a:pt x="2867" y="1992"/>
                    <a:pt x="2598" y="1945"/>
                  </a:cubicBezTo>
                  <a:lnTo>
                    <a:pt x="2598" y="1662"/>
                  </a:lnTo>
                  <a:cubicBezTo>
                    <a:pt x="2598" y="1607"/>
                    <a:pt x="2553" y="1562"/>
                    <a:pt x="2498" y="1562"/>
                  </a:cubicBezTo>
                  <a:lnTo>
                    <a:pt x="2021" y="1562"/>
                  </a:lnTo>
                  <a:cubicBezTo>
                    <a:pt x="1965" y="1562"/>
                    <a:pt x="1920" y="1607"/>
                    <a:pt x="1920" y="1662"/>
                  </a:cubicBezTo>
                  <a:lnTo>
                    <a:pt x="1920" y="1945"/>
                  </a:lnTo>
                  <a:cubicBezTo>
                    <a:pt x="1649" y="1993"/>
                    <a:pt x="1390" y="2099"/>
                    <a:pt x="1162" y="2256"/>
                  </a:cubicBezTo>
                  <a:lnTo>
                    <a:pt x="968" y="2063"/>
                  </a:lnTo>
                  <a:cubicBezTo>
                    <a:pt x="929" y="2023"/>
                    <a:pt x="865" y="2023"/>
                    <a:pt x="826" y="2063"/>
                  </a:cubicBezTo>
                  <a:lnTo>
                    <a:pt x="489" y="2400"/>
                  </a:lnTo>
                  <a:cubicBezTo>
                    <a:pt x="470" y="2419"/>
                    <a:pt x="460" y="2444"/>
                    <a:pt x="460" y="2471"/>
                  </a:cubicBezTo>
                  <a:cubicBezTo>
                    <a:pt x="460" y="2497"/>
                    <a:pt x="470" y="2523"/>
                    <a:pt x="489" y="2542"/>
                  </a:cubicBezTo>
                  <a:lnTo>
                    <a:pt x="679" y="2731"/>
                  </a:lnTo>
                  <a:cubicBezTo>
                    <a:pt x="517" y="2959"/>
                    <a:pt x="406" y="3220"/>
                    <a:pt x="354" y="3494"/>
                  </a:cubicBezTo>
                  <a:lnTo>
                    <a:pt x="101" y="3494"/>
                  </a:lnTo>
                  <a:cubicBezTo>
                    <a:pt x="45" y="3494"/>
                    <a:pt x="0" y="3539"/>
                    <a:pt x="0" y="3594"/>
                  </a:cubicBezTo>
                  <a:lnTo>
                    <a:pt x="0" y="4071"/>
                  </a:lnTo>
                  <a:cubicBezTo>
                    <a:pt x="0" y="4127"/>
                    <a:pt x="45" y="4172"/>
                    <a:pt x="101" y="4172"/>
                  </a:cubicBezTo>
                  <a:lnTo>
                    <a:pt x="346" y="4172"/>
                  </a:lnTo>
                  <a:cubicBezTo>
                    <a:pt x="392" y="4448"/>
                    <a:pt x="498" y="4713"/>
                    <a:pt x="658" y="4946"/>
                  </a:cubicBezTo>
                  <a:lnTo>
                    <a:pt x="480" y="5124"/>
                  </a:lnTo>
                  <a:cubicBezTo>
                    <a:pt x="441" y="5163"/>
                    <a:pt x="441" y="5227"/>
                    <a:pt x="480" y="5266"/>
                  </a:cubicBezTo>
                  <a:lnTo>
                    <a:pt x="817" y="5603"/>
                  </a:lnTo>
                  <a:cubicBezTo>
                    <a:pt x="836" y="5622"/>
                    <a:pt x="862" y="5633"/>
                    <a:pt x="888" y="5633"/>
                  </a:cubicBezTo>
                  <a:cubicBezTo>
                    <a:pt x="915" y="5633"/>
                    <a:pt x="940" y="5622"/>
                    <a:pt x="959" y="5603"/>
                  </a:cubicBezTo>
                  <a:lnTo>
                    <a:pt x="1131" y="5431"/>
                  </a:lnTo>
                  <a:cubicBezTo>
                    <a:pt x="1367" y="5599"/>
                    <a:pt x="1636" y="5713"/>
                    <a:pt x="1920" y="5763"/>
                  </a:cubicBezTo>
                  <a:lnTo>
                    <a:pt x="1920" y="6004"/>
                  </a:lnTo>
                  <a:cubicBezTo>
                    <a:pt x="1920" y="6059"/>
                    <a:pt x="1965" y="6104"/>
                    <a:pt x="2021" y="6104"/>
                  </a:cubicBezTo>
                  <a:lnTo>
                    <a:pt x="2498" y="6104"/>
                  </a:lnTo>
                  <a:cubicBezTo>
                    <a:pt x="2553" y="6104"/>
                    <a:pt x="2598" y="6059"/>
                    <a:pt x="2598" y="6004"/>
                  </a:cubicBezTo>
                  <a:lnTo>
                    <a:pt x="2598" y="5763"/>
                  </a:lnTo>
                  <a:cubicBezTo>
                    <a:pt x="2880" y="5713"/>
                    <a:pt x="3148" y="5601"/>
                    <a:pt x="3382" y="5435"/>
                  </a:cubicBezTo>
                  <a:lnTo>
                    <a:pt x="3559" y="5612"/>
                  </a:lnTo>
                  <a:cubicBezTo>
                    <a:pt x="3597" y="5650"/>
                    <a:pt x="3664" y="5650"/>
                    <a:pt x="3701" y="5612"/>
                  </a:cubicBezTo>
                  <a:lnTo>
                    <a:pt x="4038" y="5275"/>
                  </a:lnTo>
                  <a:cubicBezTo>
                    <a:pt x="4078" y="5235"/>
                    <a:pt x="4078" y="5172"/>
                    <a:pt x="4038" y="5133"/>
                  </a:cubicBezTo>
                  <a:lnTo>
                    <a:pt x="3857" y="4951"/>
                  </a:lnTo>
                  <a:cubicBezTo>
                    <a:pt x="4019" y="4717"/>
                    <a:pt x="4126" y="4450"/>
                    <a:pt x="4173" y="4172"/>
                  </a:cubicBezTo>
                  <a:lnTo>
                    <a:pt x="4443" y="4172"/>
                  </a:lnTo>
                  <a:cubicBezTo>
                    <a:pt x="4498" y="4172"/>
                    <a:pt x="4543" y="4127"/>
                    <a:pt x="4543" y="4071"/>
                  </a:cubicBezTo>
                  <a:lnTo>
                    <a:pt x="4543" y="3594"/>
                  </a:lnTo>
                  <a:cubicBezTo>
                    <a:pt x="4543" y="3539"/>
                    <a:pt x="4498" y="3494"/>
                    <a:pt x="4443" y="3494"/>
                  </a:cubicBezTo>
                  <a:close/>
                  <a:moveTo>
                    <a:pt x="2272" y="4891"/>
                  </a:moveTo>
                  <a:cubicBezTo>
                    <a:pt x="1687" y="4891"/>
                    <a:pt x="1214" y="4417"/>
                    <a:pt x="1214" y="3833"/>
                  </a:cubicBezTo>
                  <a:cubicBezTo>
                    <a:pt x="1214" y="3248"/>
                    <a:pt x="1687" y="2775"/>
                    <a:pt x="2272" y="2775"/>
                  </a:cubicBezTo>
                  <a:cubicBezTo>
                    <a:pt x="2856" y="2775"/>
                    <a:pt x="3330" y="3248"/>
                    <a:pt x="3330" y="3833"/>
                  </a:cubicBezTo>
                  <a:cubicBezTo>
                    <a:pt x="3330" y="4417"/>
                    <a:pt x="2856" y="4891"/>
                    <a:pt x="2272" y="4891"/>
                  </a:cubicBezTo>
                  <a:close/>
                  <a:moveTo>
                    <a:pt x="2674" y="3833"/>
                  </a:moveTo>
                  <a:cubicBezTo>
                    <a:pt x="2674" y="4055"/>
                    <a:pt x="2494" y="4235"/>
                    <a:pt x="2272" y="4235"/>
                  </a:cubicBezTo>
                  <a:cubicBezTo>
                    <a:pt x="2050" y="4235"/>
                    <a:pt x="1870" y="4055"/>
                    <a:pt x="1870" y="3833"/>
                  </a:cubicBezTo>
                  <a:cubicBezTo>
                    <a:pt x="1870" y="3611"/>
                    <a:pt x="2050" y="3431"/>
                    <a:pt x="2272" y="3431"/>
                  </a:cubicBezTo>
                  <a:cubicBezTo>
                    <a:pt x="2494" y="3431"/>
                    <a:pt x="2674" y="3611"/>
                    <a:pt x="2674" y="3833"/>
                  </a:cubicBezTo>
                  <a:close/>
                  <a:moveTo>
                    <a:pt x="5978" y="1583"/>
                  </a:moveTo>
                  <a:lnTo>
                    <a:pt x="5843" y="1525"/>
                  </a:lnTo>
                  <a:cubicBezTo>
                    <a:pt x="5879" y="1366"/>
                    <a:pt x="5880" y="1202"/>
                    <a:pt x="5846" y="1044"/>
                  </a:cubicBezTo>
                  <a:lnTo>
                    <a:pt x="5990" y="987"/>
                  </a:lnTo>
                  <a:cubicBezTo>
                    <a:pt x="6019" y="975"/>
                    <a:pt x="6033" y="942"/>
                    <a:pt x="6022" y="913"/>
                  </a:cubicBezTo>
                  <a:lnTo>
                    <a:pt x="5921" y="659"/>
                  </a:lnTo>
                  <a:cubicBezTo>
                    <a:pt x="5909" y="630"/>
                    <a:pt x="5876" y="616"/>
                    <a:pt x="5846" y="627"/>
                  </a:cubicBezTo>
                  <a:lnTo>
                    <a:pt x="5699" y="686"/>
                  </a:lnTo>
                  <a:cubicBezTo>
                    <a:pt x="5612" y="550"/>
                    <a:pt x="5497" y="435"/>
                    <a:pt x="5362" y="348"/>
                  </a:cubicBezTo>
                  <a:lnTo>
                    <a:pt x="5424" y="204"/>
                  </a:lnTo>
                  <a:cubicBezTo>
                    <a:pt x="5430" y="190"/>
                    <a:pt x="5430" y="175"/>
                    <a:pt x="5424" y="160"/>
                  </a:cubicBezTo>
                  <a:cubicBezTo>
                    <a:pt x="5419" y="146"/>
                    <a:pt x="5408" y="135"/>
                    <a:pt x="5394" y="129"/>
                  </a:cubicBezTo>
                  <a:lnTo>
                    <a:pt x="5144" y="21"/>
                  </a:lnTo>
                  <a:cubicBezTo>
                    <a:pt x="5115" y="9"/>
                    <a:pt x="5081" y="22"/>
                    <a:pt x="5068" y="51"/>
                  </a:cubicBezTo>
                  <a:lnTo>
                    <a:pt x="5005" y="199"/>
                  </a:lnTo>
                  <a:cubicBezTo>
                    <a:pt x="4851" y="164"/>
                    <a:pt x="4693" y="163"/>
                    <a:pt x="4540" y="194"/>
                  </a:cubicBezTo>
                  <a:lnTo>
                    <a:pt x="4480" y="44"/>
                  </a:lnTo>
                  <a:cubicBezTo>
                    <a:pt x="4468" y="15"/>
                    <a:pt x="4435" y="0"/>
                    <a:pt x="4405" y="12"/>
                  </a:cubicBezTo>
                  <a:lnTo>
                    <a:pt x="4152" y="113"/>
                  </a:lnTo>
                  <a:cubicBezTo>
                    <a:pt x="4123" y="125"/>
                    <a:pt x="4108" y="158"/>
                    <a:pt x="4120" y="187"/>
                  </a:cubicBezTo>
                  <a:lnTo>
                    <a:pt x="4180" y="337"/>
                  </a:lnTo>
                  <a:cubicBezTo>
                    <a:pt x="4046" y="420"/>
                    <a:pt x="3931" y="532"/>
                    <a:pt x="3843" y="663"/>
                  </a:cubicBezTo>
                  <a:lnTo>
                    <a:pt x="3699" y="601"/>
                  </a:lnTo>
                  <a:cubicBezTo>
                    <a:pt x="3670" y="589"/>
                    <a:pt x="3636" y="602"/>
                    <a:pt x="3624" y="631"/>
                  </a:cubicBezTo>
                  <a:lnTo>
                    <a:pt x="3516" y="881"/>
                  </a:lnTo>
                  <a:cubicBezTo>
                    <a:pt x="3510" y="896"/>
                    <a:pt x="3510" y="911"/>
                    <a:pt x="3515" y="925"/>
                  </a:cubicBezTo>
                  <a:cubicBezTo>
                    <a:pt x="3521" y="940"/>
                    <a:pt x="3532" y="951"/>
                    <a:pt x="3546" y="957"/>
                  </a:cubicBezTo>
                  <a:lnTo>
                    <a:pt x="3687" y="1017"/>
                  </a:lnTo>
                  <a:cubicBezTo>
                    <a:pt x="3649" y="1173"/>
                    <a:pt x="3645" y="1334"/>
                    <a:pt x="3675" y="1491"/>
                  </a:cubicBezTo>
                  <a:lnTo>
                    <a:pt x="3541" y="1545"/>
                  </a:lnTo>
                  <a:cubicBezTo>
                    <a:pt x="3512" y="1556"/>
                    <a:pt x="3497" y="1590"/>
                    <a:pt x="3509" y="1619"/>
                  </a:cubicBezTo>
                  <a:lnTo>
                    <a:pt x="3610" y="1872"/>
                  </a:lnTo>
                  <a:cubicBezTo>
                    <a:pt x="3621" y="1902"/>
                    <a:pt x="3655" y="1916"/>
                    <a:pt x="3684" y="1904"/>
                  </a:cubicBezTo>
                  <a:lnTo>
                    <a:pt x="3814" y="1853"/>
                  </a:lnTo>
                  <a:cubicBezTo>
                    <a:pt x="3897" y="1990"/>
                    <a:pt x="4009" y="2108"/>
                    <a:pt x="4143" y="2198"/>
                  </a:cubicBezTo>
                  <a:lnTo>
                    <a:pt x="4087" y="2330"/>
                  </a:lnTo>
                  <a:cubicBezTo>
                    <a:pt x="4074" y="2359"/>
                    <a:pt x="4087" y="2393"/>
                    <a:pt x="4117" y="2405"/>
                  </a:cubicBezTo>
                  <a:lnTo>
                    <a:pt x="4367" y="2513"/>
                  </a:lnTo>
                  <a:cubicBezTo>
                    <a:pt x="4381" y="2519"/>
                    <a:pt x="4397" y="2519"/>
                    <a:pt x="4411" y="2514"/>
                  </a:cubicBezTo>
                  <a:cubicBezTo>
                    <a:pt x="4425" y="2508"/>
                    <a:pt x="4436" y="2497"/>
                    <a:pt x="4442" y="2483"/>
                  </a:cubicBezTo>
                  <a:lnTo>
                    <a:pt x="4497" y="2355"/>
                  </a:lnTo>
                  <a:cubicBezTo>
                    <a:pt x="4658" y="2395"/>
                    <a:pt x="4825" y="2398"/>
                    <a:pt x="4986" y="2365"/>
                  </a:cubicBezTo>
                  <a:lnTo>
                    <a:pt x="5037" y="2493"/>
                  </a:lnTo>
                  <a:cubicBezTo>
                    <a:pt x="5049" y="2522"/>
                    <a:pt x="5082" y="2537"/>
                    <a:pt x="5112" y="2525"/>
                  </a:cubicBezTo>
                  <a:lnTo>
                    <a:pt x="5365" y="2424"/>
                  </a:lnTo>
                  <a:cubicBezTo>
                    <a:pt x="5394" y="2413"/>
                    <a:pt x="5409" y="2379"/>
                    <a:pt x="5397" y="2350"/>
                  </a:cubicBezTo>
                  <a:lnTo>
                    <a:pt x="5346" y="2222"/>
                  </a:lnTo>
                  <a:cubicBezTo>
                    <a:pt x="5485" y="2136"/>
                    <a:pt x="5604" y="2020"/>
                    <a:pt x="5693" y="1882"/>
                  </a:cubicBezTo>
                  <a:lnTo>
                    <a:pt x="5825" y="1939"/>
                  </a:lnTo>
                  <a:cubicBezTo>
                    <a:pt x="5852" y="1951"/>
                    <a:pt x="5888" y="1937"/>
                    <a:pt x="5900" y="1909"/>
                  </a:cubicBezTo>
                  <a:lnTo>
                    <a:pt x="6008" y="1658"/>
                  </a:lnTo>
                  <a:cubicBezTo>
                    <a:pt x="6020" y="1629"/>
                    <a:pt x="6007" y="1595"/>
                    <a:pt x="5978" y="1583"/>
                  </a:cubicBezTo>
                  <a:close/>
                  <a:moveTo>
                    <a:pt x="4989" y="1828"/>
                  </a:moveTo>
                  <a:cubicBezTo>
                    <a:pt x="4678" y="1951"/>
                    <a:pt x="4327" y="1800"/>
                    <a:pt x="4203" y="1489"/>
                  </a:cubicBezTo>
                  <a:cubicBezTo>
                    <a:pt x="4080" y="1179"/>
                    <a:pt x="4231" y="828"/>
                    <a:pt x="4542" y="704"/>
                  </a:cubicBezTo>
                  <a:cubicBezTo>
                    <a:pt x="4852" y="581"/>
                    <a:pt x="5204" y="732"/>
                    <a:pt x="5327" y="1042"/>
                  </a:cubicBezTo>
                  <a:cubicBezTo>
                    <a:pt x="5451" y="1353"/>
                    <a:pt x="5299" y="1704"/>
                    <a:pt x="4989" y="1828"/>
                  </a:cubicBezTo>
                  <a:close/>
                  <a:moveTo>
                    <a:pt x="4979" y="1181"/>
                  </a:moveTo>
                  <a:cubicBezTo>
                    <a:pt x="5025" y="1299"/>
                    <a:pt x="4968" y="1432"/>
                    <a:pt x="4850" y="1479"/>
                  </a:cubicBezTo>
                  <a:cubicBezTo>
                    <a:pt x="4732" y="1526"/>
                    <a:pt x="4599" y="1468"/>
                    <a:pt x="4552" y="1351"/>
                  </a:cubicBezTo>
                  <a:cubicBezTo>
                    <a:pt x="4505" y="1233"/>
                    <a:pt x="4563" y="1099"/>
                    <a:pt x="4680" y="1053"/>
                  </a:cubicBezTo>
                  <a:cubicBezTo>
                    <a:pt x="4798" y="1006"/>
                    <a:pt x="4932" y="1063"/>
                    <a:pt x="4979" y="1181"/>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3" name="矩形 2"/>
          <p:cNvSpPr/>
          <p:nvPr/>
        </p:nvSpPr>
        <p:spPr>
          <a:xfrm>
            <a:off x="872560" y="2104957"/>
            <a:ext cx="1879945" cy="369332"/>
          </a:xfrm>
          <a:prstGeom prst="rect">
            <a:avLst/>
          </a:prstGeom>
        </p:spPr>
        <p:txBody>
          <a:bodyPr wrap="square">
            <a:spAutoFit/>
          </a:bodyPr>
          <a:lstStyle/>
          <a:p>
            <a:r>
              <a:rPr lang="zh-CN" altLang="en-US" dirty="0">
                <a:solidFill>
                  <a:schemeClr val="tx1">
                    <a:lumMod val="75000"/>
                    <a:lumOff val="25000"/>
                  </a:schemeClr>
                </a:solidFill>
                <a:latin typeface="Microsoft YaHei" charset="-122"/>
                <a:ea typeface="Microsoft YaHei" charset="-122"/>
                <a:cs typeface="Microsoft YaHei" charset="-122"/>
              </a:rPr>
              <a:t>市场竞争白热化</a:t>
            </a:r>
          </a:p>
        </p:txBody>
      </p:sp>
      <p:sp>
        <p:nvSpPr>
          <p:cNvPr id="4" name="矩形 3"/>
          <p:cNvSpPr/>
          <p:nvPr/>
        </p:nvSpPr>
        <p:spPr>
          <a:xfrm>
            <a:off x="9353797" y="2125631"/>
            <a:ext cx="1868255" cy="369332"/>
          </a:xfrm>
          <a:prstGeom prst="rect">
            <a:avLst/>
          </a:prstGeom>
        </p:spPr>
        <p:txBody>
          <a:bodyPr wrap="square">
            <a:spAutoFit/>
          </a:bodyPr>
          <a:lstStyle/>
          <a:p>
            <a:r>
              <a:rPr lang="zh-CN" altLang="en-US">
                <a:solidFill>
                  <a:schemeClr val="tx1">
                    <a:lumMod val="75000"/>
                    <a:lumOff val="25000"/>
                  </a:schemeClr>
                </a:solidFill>
                <a:latin typeface="Microsoft YaHei" charset="-122"/>
                <a:ea typeface="Microsoft YaHei" charset="-122"/>
                <a:cs typeface="Microsoft YaHei" charset="-122"/>
              </a:rPr>
              <a:t>技术支持不给力</a:t>
            </a:r>
          </a:p>
        </p:txBody>
      </p:sp>
      <p:sp>
        <p:nvSpPr>
          <p:cNvPr id="13" name="矩形 12"/>
          <p:cNvSpPr/>
          <p:nvPr/>
        </p:nvSpPr>
        <p:spPr>
          <a:xfrm>
            <a:off x="866852" y="4599412"/>
            <a:ext cx="1885653" cy="369332"/>
          </a:xfrm>
          <a:prstGeom prst="rect">
            <a:avLst/>
          </a:prstGeom>
        </p:spPr>
        <p:txBody>
          <a:bodyPr wrap="square">
            <a:spAutoFit/>
          </a:bodyPr>
          <a:lstStyle/>
          <a:p>
            <a:r>
              <a:rPr lang="zh-CN" altLang="en-US" dirty="0">
                <a:solidFill>
                  <a:schemeClr val="tx1">
                    <a:lumMod val="75000"/>
                    <a:lumOff val="25000"/>
                  </a:schemeClr>
                </a:solidFill>
                <a:latin typeface="Microsoft YaHei" charset="-122"/>
                <a:ea typeface="Microsoft YaHei" charset="-122"/>
                <a:cs typeface="Microsoft YaHei" charset="-122"/>
              </a:rPr>
              <a:t>考核制度不清晰</a:t>
            </a:r>
          </a:p>
        </p:txBody>
      </p:sp>
      <p:sp>
        <p:nvSpPr>
          <p:cNvPr id="14" name="矩形 13"/>
          <p:cNvSpPr/>
          <p:nvPr/>
        </p:nvSpPr>
        <p:spPr>
          <a:xfrm>
            <a:off x="9353797" y="4797914"/>
            <a:ext cx="2032520" cy="369332"/>
          </a:xfrm>
          <a:prstGeom prst="rect">
            <a:avLst/>
          </a:prstGeom>
        </p:spPr>
        <p:txBody>
          <a:bodyPr wrap="square">
            <a:spAutoFit/>
          </a:bodyPr>
          <a:lstStyle/>
          <a:p>
            <a:r>
              <a:rPr lang="zh-CN" altLang="en-US">
                <a:solidFill>
                  <a:schemeClr val="tx1">
                    <a:lumMod val="75000"/>
                    <a:lumOff val="25000"/>
                  </a:schemeClr>
                </a:solidFill>
                <a:latin typeface="Microsoft YaHei" charset="-122"/>
                <a:ea typeface="Microsoft YaHei" charset="-122"/>
                <a:cs typeface="Microsoft YaHei" charset="-122"/>
              </a:rPr>
              <a:t>数据共享不</a:t>
            </a:r>
            <a:r>
              <a:rPr lang="zh-CN" altLang="en-US" dirty="0">
                <a:solidFill>
                  <a:schemeClr val="tx1">
                    <a:lumMod val="75000"/>
                    <a:lumOff val="25000"/>
                  </a:schemeClr>
                </a:solidFill>
                <a:latin typeface="Microsoft YaHei" charset="-122"/>
                <a:ea typeface="Microsoft YaHei" charset="-122"/>
                <a:cs typeface="Microsoft YaHei" charset="-122"/>
              </a:rPr>
              <a:t>流畅</a:t>
            </a:r>
          </a:p>
        </p:txBody>
      </p:sp>
    </p:spTree>
    <p:extLst>
      <p:ext uri="{BB962C8B-B14F-4D97-AF65-F5344CB8AC3E}">
        <p14:creationId xmlns:p14="http://schemas.microsoft.com/office/powerpoint/2010/main" val="474826488"/>
      </p:ext>
    </p:extLst>
  </p:cSld>
  <p:clrMapOvr>
    <a:masterClrMapping/>
  </p:clrMapOvr>
  <p:transition spd="slow" advTm="5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16"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16"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p:cTn id="47" dur="500" fill="hold"/>
                                            <p:tgtEl>
                                              <p:spTgt spid="5"/>
                                            </p:tgtEl>
                                            <p:attrNameLst>
                                              <p:attrName>ppt_w</p:attrName>
                                            </p:attrNameLst>
                                          </p:cBhvr>
                                          <p:tavLst>
                                            <p:tav tm="0">
                                              <p:val>
                                                <p:fltVal val="0"/>
                                              </p:val>
                                            </p:tav>
                                            <p:tav tm="100000">
                                              <p:val>
                                                <p:strVal val="#ppt_w"/>
                                              </p:val>
                                            </p:tav>
                                          </p:tavLst>
                                        </p:anim>
                                        <p:anim calcmode="lin" valueType="num">
                                          <p:cBhvr>
                                            <p:cTn id="48" dur="500" fill="hold"/>
                                            <p:tgtEl>
                                              <p:spTgt spid="5"/>
                                            </p:tgtEl>
                                            <p:attrNameLst>
                                              <p:attrName>ppt_h</p:attrName>
                                            </p:attrNameLst>
                                          </p:cBhvr>
                                          <p:tavLst>
                                            <p:tav tm="0">
                                              <p:val>
                                                <p:fltVal val="0"/>
                                              </p:val>
                                            </p:tav>
                                            <p:tav tm="100000">
                                              <p:val>
                                                <p:strVal val="#ppt_h"/>
                                              </p:val>
                                            </p:tav>
                                          </p:tavLst>
                                        </p:anim>
                                        <p:animEffect transition="in" filter="fade">
                                          <p:cBhvr>
                                            <p:cTn id="49" dur="500"/>
                                            <p:tgtEl>
                                              <p:spTgt spid="5"/>
                                            </p:tgtEl>
                                          </p:cBhvr>
                                        </p:animEffect>
                                      </p:childTnLst>
                                    </p:cTn>
                                  </p:par>
                                </p:childTnLst>
                              </p:cTn>
                            </p:par>
                            <p:par>
                              <p:cTn id="50" fill="hold">
                                <p:stCondLst>
                                  <p:cond delay="500"/>
                                </p:stCondLst>
                                <p:childTnLst>
                                  <p:par>
                                    <p:cTn id="51" presetID="2" presetClass="entr" presetSubtype="4" fill="hold" grpId="0" nodeType="afterEffect" p14:presetBounceEnd="50000">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14:bounceEnd="50000">
                                          <p:cBhvr additive="base">
                                            <p:cTn id="53"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54" dur="1000" fill="hold"/>
                                            <p:tgtEl>
                                              <p:spTgt spid="3"/>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14:presetBounceEnd="50000">
                                      <p:stCondLst>
                                        <p:cond delay="200"/>
                                      </p:stCondLst>
                                      <p:childTnLst>
                                        <p:set>
                                          <p:cBhvr>
                                            <p:cTn id="56" dur="1" fill="hold">
                                              <p:stCondLst>
                                                <p:cond delay="0"/>
                                              </p:stCondLst>
                                            </p:cTn>
                                            <p:tgtEl>
                                              <p:spTgt spid="4"/>
                                            </p:tgtEl>
                                            <p:attrNameLst>
                                              <p:attrName>style.visibility</p:attrName>
                                            </p:attrNameLst>
                                          </p:cBhvr>
                                          <p:to>
                                            <p:strVal val="visible"/>
                                          </p:to>
                                        </p:set>
                                        <p:anim calcmode="lin" valueType="num" p14:bounceEnd="50000">
                                          <p:cBhvr additive="base">
                                            <p:cTn id="57"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58" dur="1000" fill="hold"/>
                                            <p:tgtEl>
                                              <p:spTgt spid="4"/>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14:presetBounceEnd="50000">
                                      <p:stCondLst>
                                        <p:cond delay="400"/>
                                      </p:stCondLst>
                                      <p:childTnLst>
                                        <p:set>
                                          <p:cBhvr>
                                            <p:cTn id="60" dur="1" fill="hold">
                                              <p:stCondLst>
                                                <p:cond delay="0"/>
                                              </p:stCondLst>
                                            </p:cTn>
                                            <p:tgtEl>
                                              <p:spTgt spid="13"/>
                                            </p:tgtEl>
                                            <p:attrNameLst>
                                              <p:attrName>style.visibility</p:attrName>
                                            </p:attrNameLst>
                                          </p:cBhvr>
                                          <p:to>
                                            <p:strVal val="visible"/>
                                          </p:to>
                                        </p:set>
                                        <p:anim calcmode="lin" valueType="num" p14:bounceEnd="50000">
                                          <p:cBhvr additive="base">
                                            <p:cTn id="61"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62" dur="1000" fill="hold"/>
                                            <p:tgtEl>
                                              <p:spTgt spid="13"/>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14:presetBounceEnd="50000">
                                      <p:stCondLst>
                                        <p:cond delay="600"/>
                                      </p:stCondLst>
                                      <p:childTnLst>
                                        <p:set>
                                          <p:cBhvr>
                                            <p:cTn id="64" dur="1" fill="hold">
                                              <p:stCondLst>
                                                <p:cond delay="0"/>
                                              </p:stCondLst>
                                            </p:cTn>
                                            <p:tgtEl>
                                              <p:spTgt spid="14"/>
                                            </p:tgtEl>
                                            <p:attrNameLst>
                                              <p:attrName>style.visibility</p:attrName>
                                            </p:attrNameLst>
                                          </p:cBhvr>
                                          <p:to>
                                            <p:strVal val="visible"/>
                                          </p:to>
                                        </p:set>
                                        <p:anim calcmode="lin" valueType="num" p14:bounceEnd="50000">
                                          <p:cBhvr additive="base">
                                            <p:cTn id="65" dur="10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66"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5" grpId="0" animBg="1"/>
          <p:bldP spid="6" grpId="0" animBg="1"/>
          <p:bldP spid="7" grpId="0" animBg="1"/>
          <p:bldP spid="8" grpId="0" animBg="1"/>
          <p:bldP spid="3" grpId="0"/>
          <p:bldP spid="4" grpId="0"/>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16"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16"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p:cTn id="47" dur="500" fill="hold"/>
                                            <p:tgtEl>
                                              <p:spTgt spid="5"/>
                                            </p:tgtEl>
                                            <p:attrNameLst>
                                              <p:attrName>ppt_w</p:attrName>
                                            </p:attrNameLst>
                                          </p:cBhvr>
                                          <p:tavLst>
                                            <p:tav tm="0">
                                              <p:val>
                                                <p:fltVal val="0"/>
                                              </p:val>
                                            </p:tav>
                                            <p:tav tm="100000">
                                              <p:val>
                                                <p:strVal val="#ppt_w"/>
                                              </p:val>
                                            </p:tav>
                                          </p:tavLst>
                                        </p:anim>
                                        <p:anim calcmode="lin" valueType="num">
                                          <p:cBhvr>
                                            <p:cTn id="48" dur="500" fill="hold"/>
                                            <p:tgtEl>
                                              <p:spTgt spid="5"/>
                                            </p:tgtEl>
                                            <p:attrNameLst>
                                              <p:attrName>ppt_h</p:attrName>
                                            </p:attrNameLst>
                                          </p:cBhvr>
                                          <p:tavLst>
                                            <p:tav tm="0">
                                              <p:val>
                                                <p:fltVal val="0"/>
                                              </p:val>
                                            </p:tav>
                                            <p:tav tm="100000">
                                              <p:val>
                                                <p:strVal val="#ppt_h"/>
                                              </p:val>
                                            </p:tav>
                                          </p:tavLst>
                                        </p:anim>
                                        <p:animEffect transition="in" filter="fade">
                                          <p:cBhvr>
                                            <p:cTn id="49" dur="500"/>
                                            <p:tgtEl>
                                              <p:spTgt spid="5"/>
                                            </p:tgtEl>
                                          </p:cBhvr>
                                        </p:animEffect>
                                      </p:childTnLst>
                                    </p:cTn>
                                  </p:par>
                                </p:childTnLst>
                              </p:cTn>
                            </p:par>
                            <p:par>
                              <p:cTn id="50" fill="hold">
                                <p:stCondLst>
                                  <p:cond delay="500"/>
                                </p:stCondLst>
                                <p:childTnLst>
                                  <p:par>
                                    <p:cTn id="51" presetID="2" presetClass="entr" presetSubtype="4"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additive="base">
                                            <p:cTn id="53" dur="1000" fill="hold"/>
                                            <p:tgtEl>
                                              <p:spTgt spid="3"/>
                                            </p:tgtEl>
                                            <p:attrNameLst>
                                              <p:attrName>ppt_x</p:attrName>
                                            </p:attrNameLst>
                                          </p:cBhvr>
                                          <p:tavLst>
                                            <p:tav tm="0">
                                              <p:val>
                                                <p:strVal val="#ppt_x"/>
                                              </p:val>
                                            </p:tav>
                                            <p:tav tm="100000">
                                              <p:val>
                                                <p:strVal val="#ppt_x"/>
                                              </p:val>
                                            </p:tav>
                                          </p:tavLst>
                                        </p:anim>
                                        <p:anim calcmode="lin" valueType="num">
                                          <p:cBhvr additive="base">
                                            <p:cTn id="54" dur="1000" fill="hold"/>
                                            <p:tgtEl>
                                              <p:spTgt spid="3"/>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20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1000" fill="hold"/>
                                            <p:tgtEl>
                                              <p:spTgt spid="4"/>
                                            </p:tgtEl>
                                            <p:attrNameLst>
                                              <p:attrName>ppt_x</p:attrName>
                                            </p:attrNameLst>
                                          </p:cBhvr>
                                          <p:tavLst>
                                            <p:tav tm="0">
                                              <p:val>
                                                <p:strVal val="#ppt_x"/>
                                              </p:val>
                                            </p:tav>
                                            <p:tav tm="100000">
                                              <p:val>
                                                <p:strVal val="#ppt_x"/>
                                              </p:val>
                                            </p:tav>
                                          </p:tavLst>
                                        </p:anim>
                                        <p:anim calcmode="lin" valueType="num">
                                          <p:cBhvr additive="base">
                                            <p:cTn id="58" dur="1000" fill="hold"/>
                                            <p:tgtEl>
                                              <p:spTgt spid="4"/>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40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1000" fill="hold"/>
                                            <p:tgtEl>
                                              <p:spTgt spid="13"/>
                                            </p:tgtEl>
                                            <p:attrNameLst>
                                              <p:attrName>ppt_x</p:attrName>
                                            </p:attrNameLst>
                                          </p:cBhvr>
                                          <p:tavLst>
                                            <p:tav tm="0">
                                              <p:val>
                                                <p:strVal val="#ppt_x"/>
                                              </p:val>
                                            </p:tav>
                                            <p:tav tm="100000">
                                              <p:val>
                                                <p:strVal val="#ppt_x"/>
                                              </p:val>
                                            </p:tav>
                                          </p:tavLst>
                                        </p:anim>
                                        <p:anim calcmode="lin" valueType="num">
                                          <p:cBhvr additive="base">
                                            <p:cTn id="62" dur="1000" fill="hold"/>
                                            <p:tgtEl>
                                              <p:spTgt spid="13"/>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60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1000" fill="hold"/>
                                            <p:tgtEl>
                                              <p:spTgt spid="14"/>
                                            </p:tgtEl>
                                            <p:attrNameLst>
                                              <p:attrName>ppt_x</p:attrName>
                                            </p:attrNameLst>
                                          </p:cBhvr>
                                          <p:tavLst>
                                            <p:tav tm="0">
                                              <p:val>
                                                <p:strVal val="#ppt_x"/>
                                              </p:val>
                                            </p:tav>
                                            <p:tav tm="100000">
                                              <p:val>
                                                <p:strVal val="#ppt_x"/>
                                              </p:val>
                                            </p:tav>
                                          </p:tavLst>
                                        </p:anim>
                                        <p:anim calcmode="lin" valueType="num">
                                          <p:cBhvr additive="base">
                                            <p:cTn id="66"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5" grpId="0" animBg="1"/>
          <p:bldP spid="6" grpId="0" animBg="1"/>
          <p:bldP spid="7" grpId="0" animBg="1"/>
          <p:bldP spid="8" grpId="0" animBg="1"/>
          <p:bldP spid="3" grpId="0"/>
          <p:bldP spid="4" grpId="0"/>
          <p:bldP spid="13" grpId="0"/>
          <p:bldP spid="14"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8" name="文本框 17"/>
          <p:cNvSpPr txBox="1"/>
          <p:nvPr/>
        </p:nvSpPr>
        <p:spPr>
          <a:xfrm rot="16200000">
            <a:off x="2096315" y="1704120"/>
            <a:ext cx="1160475" cy="261610"/>
          </a:xfrm>
          <a:prstGeom prst="rect">
            <a:avLst/>
          </a:prstGeom>
          <a:noFill/>
        </p:spPr>
        <p:txBody>
          <a:bodyPr wrap="square" rtlCol="0">
            <a:spAutoFit/>
          </a:bodyPr>
          <a:lstStyle/>
          <a:p>
            <a:pPr algn="dist"/>
            <a:r>
              <a:rPr kumimoji="1" lang="en-US" altLang="zh-CN" sz="1100" dirty="0">
                <a:solidFill>
                  <a:schemeClr val="bg1"/>
                </a:solidFill>
              </a:rPr>
              <a:t>PART </a:t>
            </a:r>
            <a:endParaRPr kumimoji="1" lang="zh-CN" altLang="en-US" sz="1100" dirty="0">
              <a:solidFill>
                <a:schemeClr val="bg1"/>
              </a:solidFill>
            </a:endParaRPr>
          </a:p>
        </p:txBody>
      </p:sp>
      <p:sp>
        <p:nvSpPr>
          <p:cNvPr id="2" name="文本框 1"/>
          <p:cNvSpPr txBox="1"/>
          <p:nvPr/>
        </p:nvSpPr>
        <p:spPr>
          <a:xfrm>
            <a:off x="1078174" y="294829"/>
            <a:ext cx="1800493" cy="369332"/>
          </a:xfrm>
          <a:prstGeom prst="rect">
            <a:avLst/>
          </a:prstGeom>
          <a:noFill/>
        </p:spPr>
        <p:txBody>
          <a:bodyPr wrap="none" rtlCol="0">
            <a:spAutoFit/>
          </a:bodyPr>
          <a:lstStyle/>
          <a:p>
            <a:r>
              <a:rPr kumimoji="1" lang="zh-CN" altLang="en-US" spc="300" dirty="0">
                <a:latin typeface="Microsoft YaHei" charset="-122"/>
                <a:ea typeface="Microsoft YaHei" charset="-122"/>
                <a:cs typeface="Microsoft YaHei" charset="-122"/>
              </a:rPr>
              <a:t>工作</a:t>
            </a:r>
            <a:r>
              <a:rPr kumimoji="1" lang="zh-CN" altLang="en-US" spc="300">
                <a:latin typeface="Microsoft YaHei" charset="-122"/>
                <a:ea typeface="Microsoft YaHei" charset="-122"/>
                <a:cs typeface="Microsoft YaHei" charset="-122"/>
              </a:rPr>
              <a:t>中的障碍</a:t>
            </a:r>
            <a:endParaRPr kumimoji="1" lang="zh-CN" altLang="en-US" spc="300" dirty="0">
              <a:latin typeface="Microsoft YaHei" charset="-122"/>
              <a:ea typeface="Microsoft YaHei" charset="-122"/>
              <a:cs typeface="Microsoft YaHei" charset="-122"/>
            </a:endParaRPr>
          </a:p>
        </p:txBody>
      </p:sp>
      <p:grpSp>
        <p:nvGrpSpPr>
          <p:cNvPr id="4" name="îṣ1ïḓê">
            <a:extLst>
              <a:ext uri="{FF2B5EF4-FFF2-40B4-BE49-F238E27FC236}">
                <a16:creationId xmlns:a16="http://schemas.microsoft.com/office/drawing/2014/main" xmlns="" id="{C70EB4C1-E41D-4E9C-B4D2-D12960866AE5}"/>
              </a:ext>
            </a:extLst>
          </p:cNvPr>
          <p:cNvGrpSpPr/>
          <p:nvPr/>
        </p:nvGrpSpPr>
        <p:grpSpPr>
          <a:xfrm>
            <a:off x="887176" y="1563340"/>
            <a:ext cx="1238250" cy="1238250"/>
            <a:chOff x="4498403" y="2983026"/>
            <a:chExt cx="914400" cy="914400"/>
          </a:xfrm>
        </p:grpSpPr>
        <p:sp>
          <p:nvSpPr>
            <p:cNvPr id="5" name="islïḍê">
              <a:extLst>
                <a:ext uri="{FF2B5EF4-FFF2-40B4-BE49-F238E27FC236}">
                  <a16:creationId xmlns:a16="http://schemas.microsoft.com/office/drawing/2014/main" xmlns="" id="{6D769D33-816E-4C74-83DA-2450A27FBFE5}"/>
                </a:ext>
              </a:extLst>
            </p:cNvPr>
            <p:cNvSpPr/>
            <p:nvPr/>
          </p:nvSpPr>
          <p:spPr>
            <a:xfrm>
              <a:off x="4498403" y="2983026"/>
              <a:ext cx="914400" cy="914400"/>
            </a:xfrm>
            <a:prstGeom prst="ellipse">
              <a:avLst/>
            </a:prstGeom>
            <a:solidFill>
              <a:srgbClr val="39445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 name="îṡḻíḓe">
              <a:extLst>
                <a:ext uri="{FF2B5EF4-FFF2-40B4-BE49-F238E27FC236}">
                  <a16:creationId xmlns:a16="http://schemas.microsoft.com/office/drawing/2014/main" xmlns="" id="{39A0C44C-C70E-4FED-84DA-4E806B7F6635}"/>
                </a:ext>
              </a:extLst>
            </p:cNvPr>
            <p:cNvSpPr/>
            <p:nvPr/>
          </p:nvSpPr>
          <p:spPr bwMode="auto">
            <a:xfrm>
              <a:off x="4733787" y="3240201"/>
              <a:ext cx="443632" cy="400050"/>
            </a:xfrm>
            <a:custGeom>
              <a:avLst/>
              <a:gdLst>
                <a:gd name="connsiteX0" fmla="*/ 521432 w 608344"/>
                <a:gd name="connsiteY0" fmla="*/ 370453 h 548582"/>
                <a:gd name="connsiteX1" fmla="*/ 465737 w 608344"/>
                <a:gd name="connsiteY1" fmla="*/ 425787 h 548582"/>
                <a:gd name="connsiteX2" fmla="*/ 442491 w 608344"/>
                <a:gd name="connsiteY2" fmla="*/ 402479 h 548582"/>
                <a:gd name="connsiteX3" fmla="*/ 418201 w 608344"/>
                <a:gd name="connsiteY3" fmla="*/ 426545 h 548582"/>
                <a:gd name="connsiteX4" fmla="*/ 441447 w 608344"/>
                <a:gd name="connsiteY4" fmla="*/ 449948 h 548582"/>
                <a:gd name="connsiteX5" fmla="*/ 465642 w 608344"/>
                <a:gd name="connsiteY5" fmla="*/ 474204 h 548582"/>
                <a:gd name="connsiteX6" fmla="*/ 489932 w 608344"/>
                <a:gd name="connsiteY6" fmla="*/ 450043 h 548582"/>
                <a:gd name="connsiteX7" fmla="*/ 545532 w 608344"/>
                <a:gd name="connsiteY7" fmla="*/ 394709 h 548582"/>
                <a:gd name="connsiteX8" fmla="*/ 481962 w 608344"/>
                <a:gd name="connsiteY8" fmla="*/ 296170 h 548582"/>
                <a:gd name="connsiteX9" fmla="*/ 608344 w 608344"/>
                <a:gd name="connsiteY9" fmla="*/ 422376 h 548582"/>
                <a:gd name="connsiteX10" fmla="*/ 481962 w 608344"/>
                <a:gd name="connsiteY10" fmla="*/ 548582 h 548582"/>
                <a:gd name="connsiteX11" fmla="*/ 355579 w 608344"/>
                <a:gd name="connsiteY11" fmla="*/ 422376 h 548582"/>
                <a:gd name="connsiteX12" fmla="*/ 481962 w 608344"/>
                <a:gd name="connsiteY12" fmla="*/ 296170 h 548582"/>
                <a:gd name="connsiteX13" fmla="*/ 255835 w 608344"/>
                <a:gd name="connsiteY13" fmla="*/ 446 h 548582"/>
                <a:gd name="connsiteX14" fmla="*/ 317801 w 608344"/>
                <a:gd name="connsiteY14" fmla="*/ 13616 h 548582"/>
                <a:gd name="connsiteX15" fmla="*/ 348072 w 608344"/>
                <a:gd name="connsiteY15" fmla="*/ 41661 h 548582"/>
                <a:gd name="connsiteX16" fmla="*/ 381190 w 608344"/>
                <a:gd name="connsiteY16" fmla="*/ 146831 h 548582"/>
                <a:gd name="connsiteX17" fmla="*/ 378913 w 608344"/>
                <a:gd name="connsiteY17" fmla="*/ 156211 h 548582"/>
                <a:gd name="connsiteX18" fmla="*/ 387833 w 608344"/>
                <a:gd name="connsiteY18" fmla="*/ 200458 h 548582"/>
                <a:gd name="connsiteX19" fmla="*/ 366387 w 608344"/>
                <a:gd name="connsiteY19" fmla="*/ 237694 h 548582"/>
                <a:gd name="connsiteX20" fmla="*/ 351393 w 608344"/>
                <a:gd name="connsiteY20" fmla="*/ 278720 h 548582"/>
                <a:gd name="connsiteX21" fmla="*/ 351393 w 608344"/>
                <a:gd name="connsiteY21" fmla="*/ 322873 h 548582"/>
                <a:gd name="connsiteX22" fmla="*/ 317611 w 608344"/>
                <a:gd name="connsiteY22" fmla="*/ 422358 h 548582"/>
                <a:gd name="connsiteX23" fmla="*/ 376635 w 608344"/>
                <a:gd name="connsiteY23" fmla="*/ 548088 h 548582"/>
                <a:gd name="connsiteX24" fmla="*/ 26855 w 608344"/>
                <a:gd name="connsiteY24" fmla="*/ 548088 h 548582"/>
                <a:gd name="connsiteX25" fmla="*/ 0 w 608344"/>
                <a:gd name="connsiteY25" fmla="*/ 521274 h 548582"/>
                <a:gd name="connsiteX26" fmla="*/ 0 w 608344"/>
                <a:gd name="connsiteY26" fmla="*/ 473806 h 548582"/>
                <a:gd name="connsiteX27" fmla="*/ 19453 w 608344"/>
                <a:gd name="connsiteY27" fmla="*/ 432969 h 548582"/>
                <a:gd name="connsiteX28" fmla="*/ 173751 w 608344"/>
                <a:gd name="connsiteY28" fmla="*/ 334242 h 548582"/>
                <a:gd name="connsiteX29" fmla="*/ 176408 w 608344"/>
                <a:gd name="connsiteY29" fmla="*/ 329884 h 548582"/>
                <a:gd name="connsiteX30" fmla="*/ 176408 w 608344"/>
                <a:gd name="connsiteY30" fmla="*/ 278720 h 548582"/>
                <a:gd name="connsiteX31" fmla="*/ 161320 w 608344"/>
                <a:gd name="connsiteY31" fmla="*/ 237694 h 548582"/>
                <a:gd name="connsiteX32" fmla="*/ 139969 w 608344"/>
                <a:gd name="connsiteY32" fmla="*/ 200458 h 548582"/>
                <a:gd name="connsiteX33" fmla="*/ 148320 w 608344"/>
                <a:gd name="connsiteY33" fmla="*/ 156211 h 548582"/>
                <a:gd name="connsiteX34" fmla="*/ 146042 w 608344"/>
                <a:gd name="connsiteY34" fmla="*/ 146736 h 548582"/>
                <a:gd name="connsiteX35" fmla="*/ 145758 w 608344"/>
                <a:gd name="connsiteY35" fmla="*/ 95099 h 548582"/>
                <a:gd name="connsiteX36" fmla="*/ 176029 w 608344"/>
                <a:gd name="connsiteY36" fmla="*/ 42135 h 548582"/>
                <a:gd name="connsiteX37" fmla="*/ 203928 w 608344"/>
                <a:gd name="connsiteY37" fmla="*/ 19017 h 548582"/>
                <a:gd name="connsiteX38" fmla="*/ 231162 w 608344"/>
                <a:gd name="connsiteY38" fmla="*/ 5089 h 548582"/>
                <a:gd name="connsiteX39" fmla="*/ 255835 w 608344"/>
                <a:gd name="connsiteY39" fmla="*/ 446 h 54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344" h="548582">
                  <a:moveTo>
                    <a:pt x="521432" y="370453"/>
                  </a:moveTo>
                  <a:lnTo>
                    <a:pt x="465737" y="425787"/>
                  </a:lnTo>
                  <a:lnTo>
                    <a:pt x="442491" y="402479"/>
                  </a:lnTo>
                  <a:lnTo>
                    <a:pt x="418201" y="426545"/>
                  </a:lnTo>
                  <a:lnTo>
                    <a:pt x="441447" y="449948"/>
                  </a:lnTo>
                  <a:lnTo>
                    <a:pt x="465642" y="474204"/>
                  </a:lnTo>
                  <a:lnTo>
                    <a:pt x="489932" y="450043"/>
                  </a:lnTo>
                  <a:lnTo>
                    <a:pt x="545532" y="394709"/>
                  </a:lnTo>
                  <a:close/>
                  <a:moveTo>
                    <a:pt x="481962" y="296170"/>
                  </a:moveTo>
                  <a:cubicBezTo>
                    <a:pt x="551795" y="296170"/>
                    <a:pt x="608344" y="352641"/>
                    <a:pt x="608344" y="422376"/>
                  </a:cubicBezTo>
                  <a:cubicBezTo>
                    <a:pt x="608344" y="492111"/>
                    <a:pt x="551795" y="548582"/>
                    <a:pt x="481962" y="548582"/>
                  </a:cubicBezTo>
                  <a:cubicBezTo>
                    <a:pt x="412129" y="548582"/>
                    <a:pt x="355579" y="492111"/>
                    <a:pt x="355579" y="422376"/>
                  </a:cubicBezTo>
                  <a:cubicBezTo>
                    <a:pt x="355579" y="352641"/>
                    <a:pt x="412129" y="296170"/>
                    <a:pt x="481962" y="296170"/>
                  </a:cubicBezTo>
                  <a:close/>
                  <a:moveTo>
                    <a:pt x="255835" y="446"/>
                  </a:moveTo>
                  <a:cubicBezTo>
                    <a:pt x="282785" y="-1828"/>
                    <a:pt x="303187" y="4899"/>
                    <a:pt x="317801" y="13616"/>
                  </a:cubicBezTo>
                  <a:cubicBezTo>
                    <a:pt x="339721" y="25744"/>
                    <a:pt x="348072" y="41661"/>
                    <a:pt x="348072" y="41661"/>
                  </a:cubicBezTo>
                  <a:cubicBezTo>
                    <a:pt x="348072" y="41661"/>
                    <a:pt x="398176" y="45167"/>
                    <a:pt x="381190" y="146831"/>
                  </a:cubicBezTo>
                  <a:cubicBezTo>
                    <a:pt x="380621" y="149863"/>
                    <a:pt x="379862" y="153085"/>
                    <a:pt x="378913" y="156211"/>
                  </a:cubicBezTo>
                  <a:cubicBezTo>
                    <a:pt x="388592" y="156211"/>
                    <a:pt x="398271" y="163507"/>
                    <a:pt x="387833" y="200458"/>
                  </a:cubicBezTo>
                  <a:cubicBezTo>
                    <a:pt x="379672" y="229262"/>
                    <a:pt x="372080" y="237221"/>
                    <a:pt x="366387" y="237694"/>
                  </a:cubicBezTo>
                  <a:cubicBezTo>
                    <a:pt x="364394" y="250675"/>
                    <a:pt x="359175" y="265076"/>
                    <a:pt x="351393" y="278720"/>
                  </a:cubicBezTo>
                  <a:lnTo>
                    <a:pt x="351393" y="322873"/>
                  </a:lnTo>
                  <a:cubicBezTo>
                    <a:pt x="330232" y="350539"/>
                    <a:pt x="317611" y="385027"/>
                    <a:pt x="317611" y="422358"/>
                  </a:cubicBezTo>
                  <a:cubicBezTo>
                    <a:pt x="317611" y="472764"/>
                    <a:pt x="340480" y="518053"/>
                    <a:pt x="376635" y="548088"/>
                  </a:cubicBezTo>
                  <a:lnTo>
                    <a:pt x="26855" y="548088"/>
                  </a:lnTo>
                  <a:cubicBezTo>
                    <a:pt x="12052" y="548088"/>
                    <a:pt x="0" y="536055"/>
                    <a:pt x="0" y="521274"/>
                  </a:cubicBezTo>
                  <a:lnTo>
                    <a:pt x="0" y="473806"/>
                  </a:lnTo>
                  <a:cubicBezTo>
                    <a:pt x="0" y="457983"/>
                    <a:pt x="7212" y="443013"/>
                    <a:pt x="19453" y="432969"/>
                  </a:cubicBezTo>
                  <a:cubicBezTo>
                    <a:pt x="86638" y="377921"/>
                    <a:pt x="159043" y="341443"/>
                    <a:pt x="173751" y="334242"/>
                  </a:cubicBezTo>
                  <a:cubicBezTo>
                    <a:pt x="175365" y="333484"/>
                    <a:pt x="176408" y="331779"/>
                    <a:pt x="176408" y="329884"/>
                  </a:cubicBezTo>
                  <a:lnTo>
                    <a:pt x="176408" y="278720"/>
                  </a:lnTo>
                  <a:cubicBezTo>
                    <a:pt x="168437" y="265076"/>
                    <a:pt x="163313" y="250675"/>
                    <a:pt x="161320" y="237694"/>
                  </a:cubicBezTo>
                  <a:cubicBezTo>
                    <a:pt x="155627" y="237221"/>
                    <a:pt x="148035" y="229072"/>
                    <a:pt x="139969" y="200458"/>
                  </a:cubicBezTo>
                  <a:cubicBezTo>
                    <a:pt x="129531" y="164170"/>
                    <a:pt x="138925" y="156496"/>
                    <a:pt x="148320" y="156211"/>
                  </a:cubicBezTo>
                  <a:cubicBezTo>
                    <a:pt x="147371" y="153085"/>
                    <a:pt x="146612" y="149863"/>
                    <a:pt x="146042" y="146736"/>
                  </a:cubicBezTo>
                  <a:cubicBezTo>
                    <a:pt x="142436" y="128450"/>
                    <a:pt x="141487" y="111396"/>
                    <a:pt x="145758" y="95099"/>
                  </a:cubicBezTo>
                  <a:cubicBezTo>
                    <a:pt x="150787" y="73212"/>
                    <a:pt x="162744" y="55684"/>
                    <a:pt x="176029" y="42135"/>
                  </a:cubicBezTo>
                  <a:cubicBezTo>
                    <a:pt x="184379" y="33134"/>
                    <a:pt x="193869" y="25459"/>
                    <a:pt x="203928" y="19017"/>
                  </a:cubicBezTo>
                  <a:cubicBezTo>
                    <a:pt x="212183" y="13332"/>
                    <a:pt x="221293" y="8405"/>
                    <a:pt x="231162" y="5089"/>
                  </a:cubicBezTo>
                  <a:cubicBezTo>
                    <a:pt x="238849" y="2625"/>
                    <a:pt x="247105" y="825"/>
                    <a:pt x="255835" y="446"/>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7" name="îŝļíḍê">
            <a:extLst>
              <a:ext uri="{FF2B5EF4-FFF2-40B4-BE49-F238E27FC236}">
                <a16:creationId xmlns:a16="http://schemas.microsoft.com/office/drawing/2014/main" xmlns="" id="{E830412E-2825-47A5-B746-080F0BFC3CF5}"/>
              </a:ext>
            </a:extLst>
          </p:cNvPr>
          <p:cNvGrpSpPr/>
          <p:nvPr/>
        </p:nvGrpSpPr>
        <p:grpSpPr>
          <a:xfrm>
            <a:off x="887176" y="3933131"/>
            <a:ext cx="1238250" cy="1238250"/>
            <a:chOff x="4498403" y="2983026"/>
            <a:chExt cx="914400" cy="914400"/>
          </a:xfrm>
        </p:grpSpPr>
        <p:sp>
          <p:nvSpPr>
            <p:cNvPr id="8" name="íṡ1íḋè">
              <a:extLst>
                <a:ext uri="{FF2B5EF4-FFF2-40B4-BE49-F238E27FC236}">
                  <a16:creationId xmlns:a16="http://schemas.microsoft.com/office/drawing/2014/main" xmlns="" id="{7CA5A986-F5C5-4889-A85B-DB6AE6D730E3}"/>
                </a:ext>
              </a:extLst>
            </p:cNvPr>
            <p:cNvSpPr/>
            <p:nvPr/>
          </p:nvSpPr>
          <p:spPr>
            <a:xfrm>
              <a:off x="4498403" y="2983026"/>
              <a:ext cx="914400" cy="914400"/>
            </a:xfrm>
            <a:prstGeom prst="ellipse">
              <a:avLst/>
            </a:prstGeom>
            <a:solidFill>
              <a:srgbClr val="39445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9" name="îsḻïḋè">
              <a:extLst>
                <a:ext uri="{FF2B5EF4-FFF2-40B4-BE49-F238E27FC236}">
                  <a16:creationId xmlns:a16="http://schemas.microsoft.com/office/drawing/2014/main" xmlns="" id="{63E6D70D-CBAD-48CC-B1A2-ED8AD0AADCE2}"/>
                </a:ext>
              </a:extLst>
            </p:cNvPr>
            <p:cNvSpPr/>
            <p:nvPr/>
          </p:nvSpPr>
          <p:spPr bwMode="auto">
            <a:xfrm>
              <a:off x="4733787" y="3218667"/>
              <a:ext cx="443632" cy="443116"/>
            </a:xfrm>
            <a:custGeom>
              <a:avLst/>
              <a:gdLst>
                <a:gd name="connsiteX0" fmla="*/ 177038 w 607145"/>
                <a:gd name="connsiteY0" fmla="*/ 452889 h 606439"/>
                <a:gd name="connsiteX1" fmla="*/ 285367 w 607145"/>
                <a:gd name="connsiteY1" fmla="*/ 593703 h 606439"/>
                <a:gd name="connsiteX2" fmla="*/ 289106 w 607145"/>
                <a:gd name="connsiteY2" fmla="*/ 595925 h 606439"/>
                <a:gd name="connsiteX3" fmla="*/ 82773 w 607145"/>
                <a:gd name="connsiteY3" fmla="*/ 503916 h 606439"/>
                <a:gd name="connsiteX4" fmla="*/ 89538 w 607145"/>
                <a:gd name="connsiteY4" fmla="*/ 498316 h 606439"/>
                <a:gd name="connsiteX5" fmla="*/ 177038 w 607145"/>
                <a:gd name="connsiteY5" fmla="*/ 452889 h 606439"/>
                <a:gd name="connsiteX6" fmla="*/ 288118 w 607145"/>
                <a:gd name="connsiteY6" fmla="*/ 432001 h 606439"/>
                <a:gd name="connsiteX7" fmla="*/ 288118 w 607145"/>
                <a:gd name="connsiteY7" fmla="*/ 568968 h 606439"/>
                <a:gd name="connsiteX8" fmla="*/ 196736 w 607145"/>
                <a:gd name="connsiteY8" fmla="*/ 446400 h 606439"/>
                <a:gd name="connsiteX9" fmla="*/ 288118 w 607145"/>
                <a:gd name="connsiteY9" fmla="*/ 432001 h 606439"/>
                <a:gd name="connsiteX10" fmla="*/ 484035 w 607145"/>
                <a:gd name="connsiteY10" fmla="*/ 411043 h 606439"/>
                <a:gd name="connsiteX11" fmla="*/ 565930 w 607145"/>
                <a:gd name="connsiteY11" fmla="*/ 486394 h 606439"/>
                <a:gd name="connsiteX12" fmla="*/ 607145 w 607145"/>
                <a:gd name="connsiteY12" fmla="*/ 544862 h 606439"/>
                <a:gd name="connsiteX13" fmla="*/ 546881 w 607145"/>
                <a:gd name="connsiteY13" fmla="*/ 606439 h 606439"/>
                <a:gd name="connsiteX14" fmla="*/ 502551 w 607145"/>
                <a:gd name="connsiteY14" fmla="*/ 606439 h 606439"/>
                <a:gd name="connsiteX15" fmla="*/ 500592 w 607145"/>
                <a:gd name="connsiteY15" fmla="*/ 606350 h 606439"/>
                <a:gd name="connsiteX16" fmla="*/ 498812 w 607145"/>
                <a:gd name="connsiteY16" fmla="*/ 606439 h 606439"/>
                <a:gd name="connsiteX17" fmla="*/ 387898 w 607145"/>
                <a:gd name="connsiteY17" fmla="*/ 606439 h 606439"/>
                <a:gd name="connsiteX18" fmla="*/ 323895 w 607145"/>
                <a:gd name="connsiteY18" fmla="*/ 541041 h 606439"/>
                <a:gd name="connsiteX19" fmla="*/ 356030 w 607145"/>
                <a:gd name="connsiteY19" fmla="*/ 484439 h 606439"/>
                <a:gd name="connsiteX20" fmla="*/ 408193 w 607145"/>
                <a:gd name="connsiteY20" fmla="*/ 445253 h 606439"/>
                <a:gd name="connsiteX21" fmla="*/ 417273 w 607145"/>
                <a:gd name="connsiteY21" fmla="*/ 446053 h 606439"/>
                <a:gd name="connsiteX22" fmla="*/ 484035 w 607145"/>
                <a:gd name="connsiteY22" fmla="*/ 411043 h 606439"/>
                <a:gd name="connsiteX23" fmla="*/ 308794 w 607145"/>
                <a:gd name="connsiteY23" fmla="*/ 308230 h 606439"/>
                <a:gd name="connsiteX24" fmla="*/ 596701 w 607145"/>
                <a:gd name="connsiteY24" fmla="*/ 308230 h 606439"/>
                <a:gd name="connsiteX25" fmla="*/ 565463 w 607145"/>
                <a:gd name="connsiteY25" fmla="*/ 431229 h 606439"/>
                <a:gd name="connsiteX26" fmla="*/ 484030 w 607145"/>
                <a:gd name="connsiteY26" fmla="*/ 390525 h 606439"/>
                <a:gd name="connsiteX27" fmla="*/ 408026 w 607145"/>
                <a:gd name="connsiteY27" fmla="*/ 424741 h 606439"/>
                <a:gd name="connsiteX28" fmla="*/ 339053 w 607145"/>
                <a:gd name="connsiteY28" fmla="*/ 471043 h 606439"/>
                <a:gd name="connsiteX29" fmla="*/ 308794 w 607145"/>
                <a:gd name="connsiteY29" fmla="*/ 511035 h 606439"/>
                <a:gd name="connsiteX30" fmla="*/ 164841 w 607145"/>
                <a:gd name="connsiteY30" fmla="*/ 308230 h 606439"/>
                <a:gd name="connsiteX31" fmla="*/ 288119 w 607145"/>
                <a:gd name="connsiteY31" fmla="*/ 308230 h 606439"/>
                <a:gd name="connsiteX32" fmla="*/ 288119 w 607145"/>
                <a:gd name="connsiteY32" fmla="*/ 411461 h 606439"/>
                <a:gd name="connsiteX33" fmla="*/ 188696 w 607145"/>
                <a:gd name="connsiteY33" fmla="*/ 427274 h 606439"/>
                <a:gd name="connsiteX34" fmla="*/ 164841 w 607145"/>
                <a:gd name="connsiteY34" fmla="*/ 308230 h 606439"/>
                <a:gd name="connsiteX35" fmla="*/ 0 w 607145"/>
                <a:gd name="connsiteY35" fmla="*/ 308230 h 606439"/>
                <a:gd name="connsiteX36" fmla="*/ 144307 w 607145"/>
                <a:gd name="connsiteY36" fmla="*/ 308230 h 606439"/>
                <a:gd name="connsiteX37" fmla="*/ 169145 w 607145"/>
                <a:gd name="connsiteY37" fmla="*/ 433864 h 606439"/>
                <a:gd name="connsiteX38" fmla="*/ 77005 w 607145"/>
                <a:gd name="connsiteY38" fmla="*/ 482020 h 606439"/>
                <a:gd name="connsiteX39" fmla="*/ 69082 w 607145"/>
                <a:gd name="connsiteY39" fmla="*/ 488595 h 606439"/>
                <a:gd name="connsiteX40" fmla="*/ 0 w 607145"/>
                <a:gd name="connsiteY40" fmla="*/ 308230 h 606439"/>
                <a:gd name="connsiteX41" fmla="*/ 404568 w 607145"/>
                <a:gd name="connsiteY41" fmla="*/ 159337 h 606439"/>
                <a:gd name="connsiteX42" fmla="*/ 432072 w 607145"/>
                <a:gd name="connsiteY42" fmla="*/ 287695 h 606439"/>
                <a:gd name="connsiteX43" fmla="*/ 308794 w 607145"/>
                <a:gd name="connsiteY43" fmla="*/ 287695 h 606439"/>
                <a:gd name="connsiteX44" fmla="*/ 308794 w 607145"/>
                <a:gd name="connsiteY44" fmla="*/ 174181 h 606439"/>
                <a:gd name="connsiteX45" fmla="*/ 404568 w 607145"/>
                <a:gd name="connsiteY45" fmla="*/ 159337 h 606439"/>
                <a:gd name="connsiteX46" fmla="*/ 192256 w 607145"/>
                <a:gd name="connsiteY46" fmla="*/ 159337 h 606439"/>
                <a:gd name="connsiteX47" fmla="*/ 288119 w 607145"/>
                <a:gd name="connsiteY47" fmla="*/ 174181 h 606439"/>
                <a:gd name="connsiteX48" fmla="*/ 288119 w 607145"/>
                <a:gd name="connsiteY48" fmla="*/ 287695 h 606439"/>
                <a:gd name="connsiteX49" fmla="*/ 164841 w 607145"/>
                <a:gd name="connsiteY49" fmla="*/ 287695 h 606439"/>
                <a:gd name="connsiteX50" fmla="*/ 192256 w 607145"/>
                <a:gd name="connsiteY50" fmla="*/ 159337 h 606439"/>
                <a:gd name="connsiteX51" fmla="*/ 74418 w 607145"/>
                <a:gd name="connsiteY51" fmla="*/ 101050 h 606439"/>
                <a:gd name="connsiteX52" fmla="*/ 83586 w 607145"/>
                <a:gd name="connsiteY52" fmla="*/ 108249 h 606439"/>
                <a:gd name="connsiteX53" fmla="*/ 172603 w 607145"/>
                <a:gd name="connsiteY53" fmla="*/ 152955 h 606439"/>
                <a:gd name="connsiteX54" fmla="*/ 144296 w 607145"/>
                <a:gd name="connsiteY54" fmla="*/ 287695 h 606439"/>
                <a:gd name="connsiteX55" fmla="*/ 0 w 607145"/>
                <a:gd name="connsiteY55" fmla="*/ 287695 h 606439"/>
                <a:gd name="connsiteX56" fmla="*/ 74418 w 607145"/>
                <a:gd name="connsiteY56" fmla="*/ 101050 h 606439"/>
                <a:gd name="connsiteX57" fmla="*/ 522228 w 607145"/>
                <a:gd name="connsiteY57" fmla="*/ 100697 h 606439"/>
                <a:gd name="connsiteX58" fmla="*/ 596913 w 607145"/>
                <a:gd name="connsiteY58" fmla="*/ 287695 h 606439"/>
                <a:gd name="connsiteX59" fmla="*/ 452617 w 607145"/>
                <a:gd name="connsiteY59" fmla="*/ 287695 h 606439"/>
                <a:gd name="connsiteX60" fmla="*/ 424310 w 607145"/>
                <a:gd name="connsiteY60" fmla="*/ 152957 h 606439"/>
                <a:gd name="connsiteX61" fmla="*/ 513326 w 607145"/>
                <a:gd name="connsiteY61" fmla="*/ 108251 h 606439"/>
                <a:gd name="connsiteX62" fmla="*/ 308794 w 607145"/>
                <a:gd name="connsiteY62" fmla="*/ 26956 h 606439"/>
                <a:gd name="connsiteX63" fmla="*/ 396013 w 607145"/>
                <a:gd name="connsiteY63" fmla="*/ 140402 h 606439"/>
                <a:gd name="connsiteX64" fmla="*/ 308794 w 607145"/>
                <a:gd name="connsiteY64" fmla="*/ 153550 h 606439"/>
                <a:gd name="connsiteX65" fmla="*/ 288119 w 607145"/>
                <a:gd name="connsiteY65" fmla="*/ 26956 h 606439"/>
                <a:gd name="connsiteX66" fmla="*/ 288119 w 607145"/>
                <a:gd name="connsiteY66" fmla="*/ 153550 h 606439"/>
                <a:gd name="connsiteX67" fmla="*/ 200900 w 607145"/>
                <a:gd name="connsiteY67" fmla="*/ 140402 h 606439"/>
                <a:gd name="connsiteX68" fmla="*/ 288119 w 607145"/>
                <a:gd name="connsiteY68" fmla="*/ 26956 h 606439"/>
                <a:gd name="connsiteX69" fmla="*/ 317031 w 607145"/>
                <a:gd name="connsiteY69" fmla="*/ 353 h 606439"/>
                <a:gd name="connsiteX70" fmla="*/ 508071 w 607145"/>
                <a:gd name="connsiteY70" fmla="*/ 85739 h 606439"/>
                <a:gd name="connsiteX71" fmla="*/ 501216 w 607145"/>
                <a:gd name="connsiteY71" fmla="*/ 91603 h 606439"/>
                <a:gd name="connsiteX72" fmla="*/ 415934 w 607145"/>
                <a:gd name="connsiteY72" fmla="*/ 134074 h 606439"/>
                <a:gd name="connsiteX73" fmla="*/ 313381 w 607145"/>
                <a:gd name="connsiteY73" fmla="*/ 3818 h 606439"/>
                <a:gd name="connsiteX74" fmla="*/ 287696 w 607145"/>
                <a:gd name="connsiteY74" fmla="*/ 0 h 606439"/>
                <a:gd name="connsiteX75" fmla="*/ 285382 w 607145"/>
                <a:gd name="connsiteY75" fmla="*/ 2222 h 606439"/>
                <a:gd name="connsiteX76" fmla="*/ 180962 w 607145"/>
                <a:gd name="connsiteY76" fmla="*/ 134215 h 606439"/>
                <a:gd name="connsiteX77" fmla="*/ 95682 w 607145"/>
                <a:gd name="connsiteY77" fmla="*/ 91639 h 606439"/>
                <a:gd name="connsiteX78" fmla="*/ 88560 w 607145"/>
                <a:gd name="connsiteY78" fmla="*/ 86040 h 606439"/>
                <a:gd name="connsiteX79" fmla="*/ 287696 w 607145"/>
                <a:gd name="connsiteY79" fmla="*/ 0 h 60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607145" h="606439">
                  <a:moveTo>
                    <a:pt x="177038" y="452889"/>
                  </a:moveTo>
                  <a:cubicBezTo>
                    <a:pt x="201161" y="506850"/>
                    <a:pt x="237834" y="555210"/>
                    <a:pt x="285367" y="593703"/>
                  </a:cubicBezTo>
                  <a:lnTo>
                    <a:pt x="289106" y="595925"/>
                  </a:lnTo>
                  <a:cubicBezTo>
                    <a:pt x="208193" y="593436"/>
                    <a:pt x="135202" y="558588"/>
                    <a:pt x="82773" y="503916"/>
                  </a:cubicBezTo>
                  <a:lnTo>
                    <a:pt x="89538" y="498316"/>
                  </a:lnTo>
                  <a:cubicBezTo>
                    <a:pt x="116776" y="478936"/>
                    <a:pt x="146151" y="463913"/>
                    <a:pt x="177038" y="452889"/>
                  </a:cubicBezTo>
                  <a:close/>
                  <a:moveTo>
                    <a:pt x="288118" y="432001"/>
                  </a:moveTo>
                  <a:lnTo>
                    <a:pt x="288118" y="568968"/>
                  </a:lnTo>
                  <a:cubicBezTo>
                    <a:pt x="248700" y="534571"/>
                    <a:pt x="217735" y="492796"/>
                    <a:pt x="196736" y="446400"/>
                  </a:cubicBezTo>
                  <a:cubicBezTo>
                    <a:pt x="226188" y="437690"/>
                    <a:pt x="256886" y="432890"/>
                    <a:pt x="288118" y="432001"/>
                  </a:cubicBezTo>
                  <a:close/>
                  <a:moveTo>
                    <a:pt x="484035" y="411043"/>
                  </a:moveTo>
                  <a:cubicBezTo>
                    <a:pt x="526318" y="411043"/>
                    <a:pt x="561569" y="444187"/>
                    <a:pt x="565930" y="486394"/>
                  </a:cubicBezTo>
                  <a:cubicBezTo>
                    <a:pt x="590232" y="494746"/>
                    <a:pt x="607145" y="518116"/>
                    <a:pt x="607145" y="544862"/>
                  </a:cubicBezTo>
                  <a:cubicBezTo>
                    <a:pt x="607145" y="578805"/>
                    <a:pt x="580173" y="606439"/>
                    <a:pt x="546881" y="606439"/>
                  </a:cubicBezTo>
                  <a:lnTo>
                    <a:pt x="502551" y="606439"/>
                  </a:lnTo>
                  <a:cubicBezTo>
                    <a:pt x="501839" y="606439"/>
                    <a:pt x="501216" y="606350"/>
                    <a:pt x="500592" y="606350"/>
                  </a:cubicBezTo>
                  <a:cubicBezTo>
                    <a:pt x="500147" y="606350"/>
                    <a:pt x="499435" y="606439"/>
                    <a:pt x="498812" y="606439"/>
                  </a:cubicBezTo>
                  <a:lnTo>
                    <a:pt x="387898" y="606439"/>
                  </a:lnTo>
                  <a:cubicBezTo>
                    <a:pt x="352647" y="606439"/>
                    <a:pt x="323895" y="577028"/>
                    <a:pt x="323895" y="541041"/>
                  </a:cubicBezTo>
                  <a:cubicBezTo>
                    <a:pt x="323895" y="517760"/>
                    <a:pt x="336357" y="496079"/>
                    <a:pt x="356030" y="484439"/>
                  </a:cubicBezTo>
                  <a:cubicBezTo>
                    <a:pt x="363062" y="461425"/>
                    <a:pt x="384337" y="445253"/>
                    <a:pt x="408193" y="445253"/>
                  </a:cubicBezTo>
                  <a:cubicBezTo>
                    <a:pt x="411220" y="445253"/>
                    <a:pt x="414247" y="445520"/>
                    <a:pt x="417273" y="446053"/>
                  </a:cubicBezTo>
                  <a:cubicBezTo>
                    <a:pt x="432673" y="424283"/>
                    <a:pt x="457598" y="411043"/>
                    <a:pt x="484035" y="411043"/>
                  </a:cubicBezTo>
                  <a:close/>
                  <a:moveTo>
                    <a:pt x="308794" y="308230"/>
                  </a:moveTo>
                  <a:lnTo>
                    <a:pt x="596701" y="308230"/>
                  </a:lnTo>
                  <a:cubicBezTo>
                    <a:pt x="595188" y="351422"/>
                    <a:pt x="584597" y="393103"/>
                    <a:pt x="565463" y="431229"/>
                  </a:cubicBezTo>
                  <a:cubicBezTo>
                    <a:pt x="546595" y="406344"/>
                    <a:pt x="517048" y="390525"/>
                    <a:pt x="484030" y="390525"/>
                  </a:cubicBezTo>
                  <a:cubicBezTo>
                    <a:pt x="455106" y="390525"/>
                    <a:pt x="427428" y="403145"/>
                    <a:pt x="408026" y="424741"/>
                  </a:cubicBezTo>
                  <a:cubicBezTo>
                    <a:pt x="378123" y="424741"/>
                    <a:pt x="350801" y="443404"/>
                    <a:pt x="339053" y="471043"/>
                  </a:cubicBezTo>
                  <a:cubicBezTo>
                    <a:pt x="325170" y="481086"/>
                    <a:pt x="314668" y="495127"/>
                    <a:pt x="308794" y="511035"/>
                  </a:cubicBezTo>
                  <a:close/>
                  <a:moveTo>
                    <a:pt x="164841" y="308230"/>
                  </a:moveTo>
                  <a:lnTo>
                    <a:pt x="288119" y="308230"/>
                  </a:lnTo>
                  <a:lnTo>
                    <a:pt x="288119" y="411461"/>
                  </a:lnTo>
                  <a:cubicBezTo>
                    <a:pt x="254117" y="412349"/>
                    <a:pt x="220739" y="417591"/>
                    <a:pt x="188696" y="427274"/>
                  </a:cubicBezTo>
                  <a:cubicBezTo>
                    <a:pt x="174187" y="389695"/>
                    <a:pt x="165998" y="349540"/>
                    <a:pt x="164841" y="308230"/>
                  </a:cubicBezTo>
                  <a:close/>
                  <a:moveTo>
                    <a:pt x="0" y="308230"/>
                  </a:moveTo>
                  <a:lnTo>
                    <a:pt x="144307" y="308230"/>
                  </a:lnTo>
                  <a:cubicBezTo>
                    <a:pt x="145465" y="351855"/>
                    <a:pt x="153922" y="394148"/>
                    <a:pt x="169145" y="433864"/>
                  </a:cubicBezTo>
                  <a:cubicBezTo>
                    <a:pt x="136829" y="445592"/>
                    <a:pt x="105760" y="461496"/>
                    <a:pt x="77005" y="482020"/>
                  </a:cubicBezTo>
                  <a:lnTo>
                    <a:pt x="69082" y="488595"/>
                  </a:lnTo>
                  <a:cubicBezTo>
                    <a:pt x="27864" y="439372"/>
                    <a:pt x="2404" y="376733"/>
                    <a:pt x="0" y="308230"/>
                  </a:cubicBezTo>
                  <a:close/>
                  <a:moveTo>
                    <a:pt x="404568" y="159337"/>
                  </a:moveTo>
                  <a:cubicBezTo>
                    <a:pt x="421391" y="199604"/>
                    <a:pt x="430826" y="242983"/>
                    <a:pt x="432072" y="287695"/>
                  </a:cubicBezTo>
                  <a:lnTo>
                    <a:pt x="308794" y="287695"/>
                  </a:lnTo>
                  <a:lnTo>
                    <a:pt x="308794" y="174181"/>
                  </a:lnTo>
                  <a:cubicBezTo>
                    <a:pt x="341460" y="173293"/>
                    <a:pt x="373682" y="168315"/>
                    <a:pt x="404568" y="159337"/>
                  </a:cubicBezTo>
                  <a:close/>
                  <a:moveTo>
                    <a:pt x="192256" y="159337"/>
                  </a:moveTo>
                  <a:cubicBezTo>
                    <a:pt x="223231" y="168315"/>
                    <a:pt x="255364" y="173293"/>
                    <a:pt x="288119" y="174181"/>
                  </a:cubicBezTo>
                  <a:lnTo>
                    <a:pt x="288119" y="287695"/>
                  </a:lnTo>
                  <a:lnTo>
                    <a:pt x="164841" y="287695"/>
                  </a:lnTo>
                  <a:cubicBezTo>
                    <a:pt x="166087" y="242983"/>
                    <a:pt x="175433" y="199604"/>
                    <a:pt x="192256" y="159337"/>
                  </a:cubicBezTo>
                  <a:close/>
                  <a:moveTo>
                    <a:pt x="74418" y="101050"/>
                  </a:moveTo>
                  <a:lnTo>
                    <a:pt x="83586" y="108249"/>
                  </a:lnTo>
                  <a:cubicBezTo>
                    <a:pt x="111360" y="127269"/>
                    <a:pt x="141269" y="142023"/>
                    <a:pt x="172603" y="152955"/>
                  </a:cubicBezTo>
                  <a:cubicBezTo>
                    <a:pt x="155156" y="195261"/>
                    <a:pt x="145542" y="240767"/>
                    <a:pt x="144296" y="287695"/>
                  </a:cubicBezTo>
                  <a:lnTo>
                    <a:pt x="0" y="287695"/>
                  </a:lnTo>
                  <a:cubicBezTo>
                    <a:pt x="2492" y="216325"/>
                    <a:pt x="30088" y="151266"/>
                    <a:pt x="74418" y="101050"/>
                  </a:cubicBezTo>
                  <a:close/>
                  <a:moveTo>
                    <a:pt x="522228" y="100697"/>
                  </a:moveTo>
                  <a:cubicBezTo>
                    <a:pt x="566647" y="150912"/>
                    <a:pt x="594421" y="216148"/>
                    <a:pt x="596913" y="287695"/>
                  </a:cubicBezTo>
                  <a:lnTo>
                    <a:pt x="452617" y="287695"/>
                  </a:lnTo>
                  <a:cubicBezTo>
                    <a:pt x="451371" y="240768"/>
                    <a:pt x="441757" y="195262"/>
                    <a:pt x="424310" y="152957"/>
                  </a:cubicBezTo>
                  <a:cubicBezTo>
                    <a:pt x="455644" y="142025"/>
                    <a:pt x="485553" y="127271"/>
                    <a:pt x="513326" y="108251"/>
                  </a:cubicBezTo>
                  <a:close/>
                  <a:moveTo>
                    <a:pt x="308794" y="26956"/>
                  </a:moveTo>
                  <a:cubicBezTo>
                    <a:pt x="345640" y="59026"/>
                    <a:pt x="375098" y="97671"/>
                    <a:pt x="396013" y="140402"/>
                  </a:cubicBezTo>
                  <a:cubicBezTo>
                    <a:pt x="367800" y="148308"/>
                    <a:pt x="338520" y="152750"/>
                    <a:pt x="308794" y="153550"/>
                  </a:cubicBezTo>
                  <a:close/>
                  <a:moveTo>
                    <a:pt x="288119" y="26956"/>
                  </a:moveTo>
                  <a:lnTo>
                    <a:pt x="288119" y="153550"/>
                  </a:lnTo>
                  <a:cubicBezTo>
                    <a:pt x="258393" y="152750"/>
                    <a:pt x="229113" y="148308"/>
                    <a:pt x="200900" y="140402"/>
                  </a:cubicBezTo>
                  <a:cubicBezTo>
                    <a:pt x="221726" y="97760"/>
                    <a:pt x="251184" y="59204"/>
                    <a:pt x="288119" y="26956"/>
                  </a:cubicBezTo>
                  <a:close/>
                  <a:moveTo>
                    <a:pt x="317031" y="353"/>
                  </a:moveTo>
                  <a:cubicBezTo>
                    <a:pt x="391275" y="4973"/>
                    <a:pt x="458219" y="36693"/>
                    <a:pt x="508071" y="85739"/>
                  </a:cubicBezTo>
                  <a:lnTo>
                    <a:pt x="501216" y="91603"/>
                  </a:lnTo>
                  <a:cubicBezTo>
                    <a:pt x="474599" y="109729"/>
                    <a:pt x="445934" y="123767"/>
                    <a:pt x="415934" y="134074"/>
                  </a:cubicBezTo>
                  <a:cubicBezTo>
                    <a:pt x="392165" y="84406"/>
                    <a:pt x="357447" y="39892"/>
                    <a:pt x="313381" y="3818"/>
                  </a:cubicBezTo>
                  <a:close/>
                  <a:moveTo>
                    <a:pt x="287696" y="0"/>
                  </a:moveTo>
                  <a:lnTo>
                    <a:pt x="285382" y="2222"/>
                  </a:lnTo>
                  <a:cubicBezTo>
                    <a:pt x="240427" y="38575"/>
                    <a:pt x="205086" y="83729"/>
                    <a:pt x="180962" y="134215"/>
                  </a:cubicBezTo>
                  <a:cubicBezTo>
                    <a:pt x="150873" y="123815"/>
                    <a:pt x="122209" y="109772"/>
                    <a:pt x="95682" y="91639"/>
                  </a:cubicBezTo>
                  <a:lnTo>
                    <a:pt x="88560" y="86040"/>
                  </a:lnTo>
                  <a:cubicBezTo>
                    <a:pt x="140102" y="35109"/>
                    <a:pt x="210160" y="2755"/>
                    <a:pt x="287696" y="0"/>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0" name="íṡ1íḋê">
            <a:extLst>
              <a:ext uri="{FF2B5EF4-FFF2-40B4-BE49-F238E27FC236}">
                <a16:creationId xmlns:a16="http://schemas.microsoft.com/office/drawing/2014/main" xmlns="" id="{8FC0C9B5-3F33-4195-B4B1-D1A07BD711F2}"/>
              </a:ext>
            </a:extLst>
          </p:cNvPr>
          <p:cNvGrpSpPr/>
          <p:nvPr/>
        </p:nvGrpSpPr>
        <p:grpSpPr>
          <a:xfrm>
            <a:off x="6707949" y="1563340"/>
            <a:ext cx="1238250" cy="1238250"/>
            <a:chOff x="4498403" y="2983026"/>
            <a:chExt cx="914400" cy="914400"/>
          </a:xfrm>
        </p:grpSpPr>
        <p:sp>
          <p:nvSpPr>
            <p:cNvPr id="11" name="íŝḷíḑê">
              <a:extLst>
                <a:ext uri="{FF2B5EF4-FFF2-40B4-BE49-F238E27FC236}">
                  <a16:creationId xmlns:a16="http://schemas.microsoft.com/office/drawing/2014/main" xmlns="" id="{04C478F3-5931-4802-A869-71B81A1A8624}"/>
                </a:ext>
              </a:extLst>
            </p:cNvPr>
            <p:cNvSpPr/>
            <p:nvPr/>
          </p:nvSpPr>
          <p:spPr>
            <a:xfrm>
              <a:off x="4498403" y="2983026"/>
              <a:ext cx="914400" cy="914400"/>
            </a:xfrm>
            <a:prstGeom prst="ellipse">
              <a:avLst/>
            </a:prstGeom>
            <a:solidFill>
              <a:srgbClr val="39445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2" name="ï$1ïḑé">
              <a:extLst>
                <a:ext uri="{FF2B5EF4-FFF2-40B4-BE49-F238E27FC236}">
                  <a16:creationId xmlns:a16="http://schemas.microsoft.com/office/drawing/2014/main" xmlns="" id="{43991AE4-D8C8-4AB9-8F38-97A3C0C765B4}"/>
                </a:ext>
              </a:extLst>
            </p:cNvPr>
            <p:cNvSpPr/>
            <p:nvPr/>
          </p:nvSpPr>
          <p:spPr bwMode="auto">
            <a:xfrm>
              <a:off x="4733787" y="3271729"/>
              <a:ext cx="443632" cy="336992"/>
            </a:xfrm>
            <a:custGeom>
              <a:avLst/>
              <a:gdLst>
                <a:gd name="T0" fmla="*/ 2664 w 2711"/>
                <a:gd name="T1" fmla="*/ 1581 h 2062"/>
                <a:gd name="T2" fmla="*/ 909 w 2711"/>
                <a:gd name="T3" fmla="*/ 1581 h 2062"/>
                <a:gd name="T4" fmla="*/ 861 w 2711"/>
                <a:gd name="T5" fmla="*/ 1534 h 2062"/>
                <a:gd name="T6" fmla="*/ 861 w 2711"/>
                <a:gd name="T7" fmla="*/ 434 h 2062"/>
                <a:gd name="T8" fmla="*/ 909 w 2711"/>
                <a:gd name="T9" fmla="*/ 386 h 2062"/>
                <a:gd name="T10" fmla="*/ 2664 w 2711"/>
                <a:gd name="T11" fmla="*/ 386 h 2062"/>
                <a:gd name="T12" fmla="*/ 2711 w 2711"/>
                <a:gd name="T13" fmla="*/ 434 h 2062"/>
                <a:gd name="T14" fmla="*/ 2711 w 2711"/>
                <a:gd name="T15" fmla="*/ 1534 h 2062"/>
                <a:gd name="T16" fmla="*/ 2664 w 2711"/>
                <a:gd name="T17" fmla="*/ 1581 h 2062"/>
                <a:gd name="T18" fmla="*/ 2177 w 2711"/>
                <a:gd name="T19" fmla="*/ 1928 h 2062"/>
                <a:gd name="T20" fmla="*/ 2000 w 2711"/>
                <a:gd name="T21" fmla="*/ 1928 h 2062"/>
                <a:gd name="T22" fmla="*/ 2000 w 2711"/>
                <a:gd name="T23" fmla="*/ 1715 h 2062"/>
                <a:gd name="T24" fmla="*/ 1573 w 2711"/>
                <a:gd name="T25" fmla="*/ 1715 h 2062"/>
                <a:gd name="T26" fmla="*/ 1573 w 2711"/>
                <a:gd name="T27" fmla="*/ 1928 h 2062"/>
                <a:gd name="T28" fmla="*/ 1395 w 2711"/>
                <a:gd name="T29" fmla="*/ 1928 h 2062"/>
                <a:gd name="T30" fmla="*/ 1329 w 2711"/>
                <a:gd name="T31" fmla="*/ 1995 h 2062"/>
                <a:gd name="T32" fmla="*/ 1395 w 2711"/>
                <a:gd name="T33" fmla="*/ 2062 h 2062"/>
                <a:gd name="T34" fmla="*/ 1640 w 2711"/>
                <a:gd name="T35" fmla="*/ 2062 h 2062"/>
                <a:gd name="T36" fmla="*/ 1933 w 2711"/>
                <a:gd name="T37" fmla="*/ 2062 h 2062"/>
                <a:gd name="T38" fmla="*/ 2177 w 2711"/>
                <a:gd name="T39" fmla="*/ 2062 h 2062"/>
                <a:gd name="T40" fmla="*/ 2244 w 2711"/>
                <a:gd name="T41" fmla="*/ 1995 h 2062"/>
                <a:gd name="T42" fmla="*/ 2177 w 2711"/>
                <a:gd name="T43" fmla="*/ 1928 h 2062"/>
                <a:gd name="T44" fmla="*/ 1065 w 2711"/>
                <a:gd name="T45" fmla="*/ 253 h 2062"/>
                <a:gd name="T46" fmla="*/ 909 w 2711"/>
                <a:gd name="T47" fmla="*/ 253 h 2062"/>
                <a:gd name="T48" fmla="*/ 880 w 2711"/>
                <a:gd name="T49" fmla="*/ 255 h 2062"/>
                <a:gd name="T50" fmla="*/ 863 w 2711"/>
                <a:gd name="T51" fmla="*/ 253 h 2062"/>
                <a:gd name="T52" fmla="*/ 201 w 2711"/>
                <a:gd name="T53" fmla="*/ 253 h 2062"/>
                <a:gd name="T54" fmla="*/ 135 w 2711"/>
                <a:gd name="T55" fmla="*/ 320 h 2062"/>
                <a:gd name="T56" fmla="*/ 201 w 2711"/>
                <a:gd name="T57" fmla="*/ 386 h 2062"/>
                <a:gd name="T58" fmla="*/ 735 w 2711"/>
                <a:gd name="T59" fmla="*/ 386 h 2062"/>
                <a:gd name="T60" fmla="*/ 728 w 2711"/>
                <a:gd name="T61" fmla="*/ 434 h 2062"/>
                <a:gd name="T62" fmla="*/ 728 w 2711"/>
                <a:gd name="T63" fmla="*/ 558 h 2062"/>
                <a:gd name="T64" fmla="*/ 201 w 2711"/>
                <a:gd name="T65" fmla="*/ 558 h 2062"/>
                <a:gd name="T66" fmla="*/ 135 w 2711"/>
                <a:gd name="T67" fmla="*/ 624 h 2062"/>
                <a:gd name="T68" fmla="*/ 201 w 2711"/>
                <a:gd name="T69" fmla="*/ 691 h 2062"/>
                <a:gd name="T70" fmla="*/ 728 w 2711"/>
                <a:gd name="T71" fmla="*/ 691 h 2062"/>
                <a:gd name="T72" fmla="*/ 728 w 2711"/>
                <a:gd name="T73" fmla="*/ 863 h 2062"/>
                <a:gd name="T74" fmla="*/ 201 w 2711"/>
                <a:gd name="T75" fmla="*/ 863 h 2062"/>
                <a:gd name="T76" fmla="*/ 135 w 2711"/>
                <a:gd name="T77" fmla="*/ 929 h 2062"/>
                <a:gd name="T78" fmla="*/ 201 w 2711"/>
                <a:gd name="T79" fmla="*/ 996 h 2062"/>
                <a:gd name="T80" fmla="*/ 728 w 2711"/>
                <a:gd name="T81" fmla="*/ 996 h 2062"/>
                <a:gd name="T82" fmla="*/ 728 w 2711"/>
                <a:gd name="T83" fmla="*/ 1534 h 2062"/>
                <a:gd name="T84" fmla="*/ 909 w 2711"/>
                <a:gd name="T85" fmla="*/ 1715 h 2062"/>
                <a:gd name="T86" fmla="*/ 1065 w 2711"/>
                <a:gd name="T87" fmla="*/ 1715 h 2062"/>
                <a:gd name="T88" fmla="*/ 1065 w 2711"/>
                <a:gd name="T89" fmla="*/ 1995 h 2062"/>
                <a:gd name="T90" fmla="*/ 998 w 2711"/>
                <a:gd name="T91" fmla="*/ 2062 h 2062"/>
                <a:gd name="T92" fmla="*/ 67 w 2711"/>
                <a:gd name="T93" fmla="*/ 2062 h 2062"/>
                <a:gd name="T94" fmla="*/ 0 w 2711"/>
                <a:gd name="T95" fmla="*/ 1995 h 2062"/>
                <a:gd name="T96" fmla="*/ 0 w 2711"/>
                <a:gd name="T97" fmla="*/ 66 h 2062"/>
                <a:gd name="T98" fmla="*/ 67 w 2711"/>
                <a:gd name="T99" fmla="*/ 0 h 2062"/>
                <a:gd name="T100" fmla="*/ 998 w 2711"/>
                <a:gd name="T101" fmla="*/ 0 h 2062"/>
                <a:gd name="T102" fmla="*/ 1065 w 2711"/>
                <a:gd name="T103" fmla="*/ 66 h 2062"/>
                <a:gd name="T104" fmla="*/ 1065 w 2711"/>
                <a:gd name="T105" fmla="*/ 253 h 2062"/>
                <a:gd name="T106" fmla="*/ 430 w 2711"/>
                <a:gd name="T107" fmla="*/ 1569 h 2062"/>
                <a:gd name="T108" fmla="*/ 532 w 2711"/>
                <a:gd name="T109" fmla="*/ 1672 h 2062"/>
                <a:gd name="T110" fmla="*/ 635 w 2711"/>
                <a:gd name="T111" fmla="*/ 1569 h 2062"/>
                <a:gd name="T112" fmla="*/ 532 w 2711"/>
                <a:gd name="T113" fmla="*/ 1466 h 2062"/>
                <a:gd name="T114" fmla="*/ 430 w 2711"/>
                <a:gd name="T115" fmla="*/ 1569 h 2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11" h="2062">
                  <a:moveTo>
                    <a:pt x="2664" y="1581"/>
                  </a:moveTo>
                  <a:lnTo>
                    <a:pt x="909" y="1581"/>
                  </a:lnTo>
                  <a:cubicBezTo>
                    <a:pt x="883" y="1581"/>
                    <a:pt x="861" y="1560"/>
                    <a:pt x="861" y="1534"/>
                  </a:cubicBezTo>
                  <a:lnTo>
                    <a:pt x="861" y="434"/>
                  </a:lnTo>
                  <a:cubicBezTo>
                    <a:pt x="861" y="407"/>
                    <a:pt x="883" y="386"/>
                    <a:pt x="909" y="386"/>
                  </a:cubicBezTo>
                  <a:lnTo>
                    <a:pt x="2664" y="386"/>
                  </a:lnTo>
                  <a:cubicBezTo>
                    <a:pt x="2690" y="386"/>
                    <a:pt x="2711" y="408"/>
                    <a:pt x="2711" y="434"/>
                  </a:cubicBezTo>
                  <a:lnTo>
                    <a:pt x="2711" y="1534"/>
                  </a:lnTo>
                  <a:cubicBezTo>
                    <a:pt x="2711" y="1560"/>
                    <a:pt x="2690" y="1581"/>
                    <a:pt x="2664" y="1581"/>
                  </a:cubicBezTo>
                  <a:close/>
                  <a:moveTo>
                    <a:pt x="2177" y="1928"/>
                  </a:moveTo>
                  <a:lnTo>
                    <a:pt x="2000" y="1928"/>
                  </a:lnTo>
                  <a:lnTo>
                    <a:pt x="2000" y="1715"/>
                  </a:lnTo>
                  <a:lnTo>
                    <a:pt x="1573" y="1715"/>
                  </a:lnTo>
                  <a:lnTo>
                    <a:pt x="1573" y="1928"/>
                  </a:lnTo>
                  <a:lnTo>
                    <a:pt x="1395" y="1928"/>
                  </a:lnTo>
                  <a:cubicBezTo>
                    <a:pt x="1358" y="1928"/>
                    <a:pt x="1329" y="1958"/>
                    <a:pt x="1329" y="1995"/>
                  </a:cubicBezTo>
                  <a:cubicBezTo>
                    <a:pt x="1329" y="2032"/>
                    <a:pt x="1358" y="2062"/>
                    <a:pt x="1395" y="2062"/>
                  </a:cubicBezTo>
                  <a:lnTo>
                    <a:pt x="1640" y="2062"/>
                  </a:lnTo>
                  <a:lnTo>
                    <a:pt x="1933" y="2062"/>
                  </a:lnTo>
                  <a:lnTo>
                    <a:pt x="2177" y="2062"/>
                  </a:lnTo>
                  <a:cubicBezTo>
                    <a:pt x="2214" y="2062"/>
                    <a:pt x="2244" y="2032"/>
                    <a:pt x="2244" y="1995"/>
                  </a:cubicBezTo>
                  <a:cubicBezTo>
                    <a:pt x="2244" y="1958"/>
                    <a:pt x="2214" y="1928"/>
                    <a:pt x="2177" y="1928"/>
                  </a:cubicBezTo>
                  <a:close/>
                  <a:moveTo>
                    <a:pt x="1065" y="253"/>
                  </a:moveTo>
                  <a:lnTo>
                    <a:pt x="909" y="253"/>
                  </a:lnTo>
                  <a:cubicBezTo>
                    <a:pt x="899" y="253"/>
                    <a:pt x="890" y="254"/>
                    <a:pt x="880" y="255"/>
                  </a:cubicBezTo>
                  <a:cubicBezTo>
                    <a:pt x="875" y="254"/>
                    <a:pt x="869" y="253"/>
                    <a:pt x="863" y="253"/>
                  </a:cubicBezTo>
                  <a:lnTo>
                    <a:pt x="201" y="253"/>
                  </a:lnTo>
                  <a:cubicBezTo>
                    <a:pt x="164" y="253"/>
                    <a:pt x="135" y="283"/>
                    <a:pt x="135" y="320"/>
                  </a:cubicBezTo>
                  <a:cubicBezTo>
                    <a:pt x="135" y="356"/>
                    <a:pt x="164" y="386"/>
                    <a:pt x="201" y="386"/>
                  </a:cubicBezTo>
                  <a:lnTo>
                    <a:pt x="735" y="386"/>
                  </a:lnTo>
                  <a:cubicBezTo>
                    <a:pt x="730" y="401"/>
                    <a:pt x="728" y="417"/>
                    <a:pt x="728" y="434"/>
                  </a:cubicBezTo>
                  <a:lnTo>
                    <a:pt x="728" y="558"/>
                  </a:lnTo>
                  <a:lnTo>
                    <a:pt x="201" y="558"/>
                  </a:lnTo>
                  <a:cubicBezTo>
                    <a:pt x="164" y="558"/>
                    <a:pt x="135" y="588"/>
                    <a:pt x="135" y="624"/>
                  </a:cubicBezTo>
                  <a:cubicBezTo>
                    <a:pt x="135" y="661"/>
                    <a:pt x="164" y="691"/>
                    <a:pt x="201" y="691"/>
                  </a:cubicBezTo>
                  <a:lnTo>
                    <a:pt x="728" y="691"/>
                  </a:lnTo>
                  <a:lnTo>
                    <a:pt x="728" y="863"/>
                  </a:lnTo>
                  <a:lnTo>
                    <a:pt x="201" y="863"/>
                  </a:lnTo>
                  <a:cubicBezTo>
                    <a:pt x="164" y="863"/>
                    <a:pt x="135" y="893"/>
                    <a:pt x="135" y="929"/>
                  </a:cubicBezTo>
                  <a:cubicBezTo>
                    <a:pt x="135" y="966"/>
                    <a:pt x="164" y="996"/>
                    <a:pt x="201" y="996"/>
                  </a:cubicBezTo>
                  <a:lnTo>
                    <a:pt x="728" y="996"/>
                  </a:lnTo>
                  <a:lnTo>
                    <a:pt x="728" y="1534"/>
                  </a:lnTo>
                  <a:cubicBezTo>
                    <a:pt x="728" y="1633"/>
                    <a:pt x="809" y="1715"/>
                    <a:pt x="909" y="1715"/>
                  </a:cubicBezTo>
                  <a:lnTo>
                    <a:pt x="1065" y="1715"/>
                  </a:lnTo>
                  <a:lnTo>
                    <a:pt x="1065" y="1995"/>
                  </a:lnTo>
                  <a:cubicBezTo>
                    <a:pt x="1065" y="2032"/>
                    <a:pt x="1035" y="2062"/>
                    <a:pt x="998" y="2062"/>
                  </a:cubicBezTo>
                  <a:lnTo>
                    <a:pt x="67" y="2062"/>
                  </a:lnTo>
                  <a:cubicBezTo>
                    <a:pt x="30" y="2062"/>
                    <a:pt x="0" y="2032"/>
                    <a:pt x="0" y="1995"/>
                  </a:cubicBezTo>
                  <a:lnTo>
                    <a:pt x="0" y="66"/>
                  </a:lnTo>
                  <a:cubicBezTo>
                    <a:pt x="0" y="29"/>
                    <a:pt x="30" y="0"/>
                    <a:pt x="67" y="0"/>
                  </a:cubicBezTo>
                  <a:lnTo>
                    <a:pt x="998" y="0"/>
                  </a:lnTo>
                  <a:cubicBezTo>
                    <a:pt x="1035" y="0"/>
                    <a:pt x="1065" y="29"/>
                    <a:pt x="1065" y="66"/>
                  </a:cubicBezTo>
                  <a:lnTo>
                    <a:pt x="1065" y="253"/>
                  </a:lnTo>
                  <a:close/>
                  <a:moveTo>
                    <a:pt x="430" y="1569"/>
                  </a:moveTo>
                  <a:cubicBezTo>
                    <a:pt x="430" y="1626"/>
                    <a:pt x="476" y="1672"/>
                    <a:pt x="532" y="1672"/>
                  </a:cubicBezTo>
                  <a:cubicBezTo>
                    <a:pt x="589" y="1672"/>
                    <a:pt x="635" y="1626"/>
                    <a:pt x="635" y="1569"/>
                  </a:cubicBezTo>
                  <a:cubicBezTo>
                    <a:pt x="635" y="1512"/>
                    <a:pt x="589" y="1466"/>
                    <a:pt x="532" y="1466"/>
                  </a:cubicBezTo>
                  <a:cubicBezTo>
                    <a:pt x="476" y="1466"/>
                    <a:pt x="430" y="1512"/>
                    <a:pt x="430" y="1569"/>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13" name="íšḻídê">
            <a:extLst>
              <a:ext uri="{FF2B5EF4-FFF2-40B4-BE49-F238E27FC236}">
                <a16:creationId xmlns:a16="http://schemas.microsoft.com/office/drawing/2014/main" xmlns="" id="{1C31853E-AA72-46F4-B156-F78FBC811CB1}"/>
              </a:ext>
            </a:extLst>
          </p:cNvPr>
          <p:cNvGrpSpPr/>
          <p:nvPr/>
        </p:nvGrpSpPr>
        <p:grpSpPr>
          <a:xfrm>
            <a:off x="6707949" y="3933131"/>
            <a:ext cx="1238250" cy="1238250"/>
            <a:chOff x="4498403" y="2983026"/>
            <a:chExt cx="914400" cy="914400"/>
          </a:xfrm>
        </p:grpSpPr>
        <p:sp>
          <p:nvSpPr>
            <p:cNvPr id="14" name="ïṩľíḋè">
              <a:extLst>
                <a:ext uri="{FF2B5EF4-FFF2-40B4-BE49-F238E27FC236}">
                  <a16:creationId xmlns:a16="http://schemas.microsoft.com/office/drawing/2014/main" xmlns="" id="{7938D040-4F9A-48FF-B342-AC703CA84A73}"/>
                </a:ext>
              </a:extLst>
            </p:cNvPr>
            <p:cNvSpPr/>
            <p:nvPr/>
          </p:nvSpPr>
          <p:spPr>
            <a:xfrm>
              <a:off x="4498403" y="2983026"/>
              <a:ext cx="914400" cy="914400"/>
            </a:xfrm>
            <a:prstGeom prst="ellipse">
              <a:avLst/>
            </a:prstGeom>
            <a:solidFill>
              <a:srgbClr val="39445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îŝļïḋè">
              <a:extLst>
                <a:ext uri="{FF2B5EF4-FFF2-40B4-BE49-F238E27FC236}">
                  <a16:creationId xmlns:a16="http://schemas.microsoft.com/office/drawing/2014/main" xmlns="" id="{42CC0837-E9C3-4FC9-9ADB-D4253AC7CE97}"/>
                </a:ext>
              </a:extLst>
            </p:cNvPr>
            <p:cNvSpPr/>
            <p:nvPr/>
          </p:nvSpPr>
          <p:spPr bwMode="auto">
            <a:xfrm>
              <a:off x="4736037" y="3218410"/>
              <a:ext cx="439130" cy="443632"/>
            </a:xfrm>
            <a:custGeom>
              <a:avLst/>
              <a:gdLst>
                <a:gd name="T0" fmla="*/ 4165 w 6033"/>
                <a:gd name="T1" fmla="*/ 3494 h 6104"/>
                <a:gd name="T2" fmla="*/ 4030 w 6033"/>
                <a:gd name="T3" fmla="*/ 2533 h 6104"/>
                <a:gd name="T4" fmla="*/ 4030 w 6033"/>
                <a:gd name="T5" fmla="*/ 2391 h 6104"/>
                <a:gd name="T6" fmla="*/ 3550 w 6033"/>
                <a:gd name="T7" fmla="*/ 2054 h 6104"/>
                <a:gd name="T8" fmla="*/ 2598 w 6033"/>
                <a:gd name="T9" fmla="*/ 1945 h 6104"/>
                <a:gd name="T10" fmla="*/ 2498 w 6033"/>
                <a:gd name="T11" fmla="*/ 1562 h 6104"/>
                <a:gd name="T12" fmla="*/ 1920 w 6033"/>
                <a:gd name="T13" fmla="*/ 1662 h 6104"/>
                <a:gd name="T14" fmla="*/ 1162 w 6033"/>
                <a:gd name="T15" fmla="*/ 2256 h 6104"/>
                <a:gd name="T16" fmla="*/ 826 w 6033"/>
                <a:gd name="T17" fmla="*/ 2063 h 6104"/>
                <a:gd name="T18" fmla="*/ 460 w 6033"/>
                <a:gd name="T19" fmla="*/ 2471 h 6104"/>
                <a:gd name="T20" fmla="*/ 679 w 6033"/>
                <a:gd name="T21" fmla="*/ 2731 h 6104"/>
                <a:gd name="T22" fmla="*/ 101 w 6033"/>
                <a:gd name="T23" fmla="*/ 3494 h 6104"/>
                <a:gd name="T24" fmla="*/ 0 w 6033"/>
                <a:gd name="T25" fmla="*/ 4071 h 6104"/>
                <a:gd name="T26" fmla="*/ 346 w 6033"/>
                <a:gd name="T27" fmla="*/ 4172 h 6104"/>
                <a:gd name="T28" fmla="*/ 480 w 6033"/>
                <a:gd name="T29" fmla="*/ 5124 h 6104"/>
                <a:gd name="T30" fmla="*/ 817 w 6033"/>
                <a:gd name="T31" fmla="*/ 5603 h 6104"/>
                <a:gd name="T32" fmla="*/ 959 w 6033"/>
                <a:gd name="T33" fmla="*/ 5603 h 6104"/>
                <a:gd name="T34" fmla="*/ 1920 w 6033"/>
                <a:gd name="T35" fmla="*/ 5763 h 6104"/>
                <a:gd name="T36" fmla="*/ 2021 w 6033"/>
                <a:gd name="T37" fmla="*/ 6104 h 6104"/>
                <a:gd name="T38" fmla="*/ 2598 w 6033"/>
                <a:gd name="T39" fmla="*/ 6004 h 6104"/>
                <a:gd name="T40" fmla="*/ 3382 w 6033"/>
                <a:gd name="T41" fmla="*/ 5435 h 6104"/>
                <a:gd name="T42" fmla="*/ 3701 w 6033"/>
                <a:gd name="T43" fmla="*/ 5612 h 6104"/>
                <a:gd name="T44" fmla="*/ 4038 w 6033"/>
                <a:gd name="T45" fmla="*/ 5133 h 6104"/>
                <a:gd name="T46" fmla="*/ 4173 w 6033"/>
                <a:gd name="T47" fmla="*/ 4172 h 6104"/>
                <a:gd name="T48" fmla="*/ 4543 w 6033"/>
                <a:gd name="T49" fmla="*/ 4071 h 6104"/>
                <a:gd name="T50" fmla="*/ 4443 w 6033"/>
                <a:gd name="T51" fmla="*/ 3494 h 6104"/>
                <a:gd name="T52" fmla="*/ 1214 w 6033"/>
                <a:gd name="T53" fmla="*/ 3833 h 6104"/>
                <a:gd name="T54" fmla="*/ 3330 w 6033"/>
                <a:gd name="T55" fmla="*/ 3833 h 6104"/>
                <a:gd name="T56" fmla="*/ 2674 w 6033"/>
                <a:gd name="T57" fmla="*/ 3833 h 6104"/>
                <a:gd name="T58" fmla="*/ 1870 w 6033"/>
                <a:gd name="T59" fmla="*/ 3833 h 6104"/>
                <a:gd name="T60" fmla="*/ 2674 w 6033"/>
                <a:gd name="T61" fmla="*/ 3833 h 6104"/>
                <a:gd name="T62" fmla="*/ 5843 w 6033"/>
                <a:gd name="T63" fmla="*/ 1525 h 6104"/>
                <a:gd name="T64" fmla="*/ 5990 w 6033"/>
                <a:gd name="T65" fmla="*/ 987 h 6104"/>
                <a:gd name="T66" fmla="*/ 5921 w 6033"/>
                <a:gd name="T67" fmla="*/ 659 h 6104"/>
                <a:gd name="T68" fmla="*/ 5699 w 6033"/>
                <a:gd name="T69" fmla="*/ 686 h 6104"/>
                <a:gd name="T70" fmla="*/ 5424 w 6033"/>
                <a:gd name="T71" fmla="*/ 204 h 6104"/>
                <a:gd name="T72" fmla="*/ 5394 w 6033"/>
                <a:gd name="T73" fmla="*/ 129 h 6104"/>
                <a:gd name="T74" fmla="*/ 5068 w 6033"/>
                <a:gd name="T75" fmla="*/ 51 h 6104"/>
                <a:gd name="T76" fmla="*/ 4540 w 6033"/>
                <a:gd name="T77" fmla="*/ 194 h 6104"/>
                <a:gd name="T78" fmla="*/ 4405 w 6033"/>
                <a:gd name="T79" fmla="*/ 12 h 6104"/>
                <a:gd name="T80" fmla="*/ 4120 w 6033"/>
                <a:gd name="T81" fmla="*/ 187 h 6104"/>
                <a:gd name="T82" fmla="*/ 3843 w 6033"/>
                <a:gd name="T83" fmla="*/ 663 h 6104"/>
                <a:gd name="T84" fmla="*/ 3624 w 6033"/>
                <a:gd name="T85" fmla="*/ 631 h 6104"/>
                <a:gd name="T86" fmla="*/ 3515 w 6033"/>
                <a:gd name="T87" fmla="*/ 925 h 6104"/>
                <a:gd name="T88" fmla="*/ 3687 w 6033"/>
                <a:gd name="T89" fmla="*/ 1017 h 6104"/>
                <a:gd name="T90" fmla="*/ 3541 w 6033"/>
                <a:gd name="T91" fmla="*/ 1545 h 6104"/>
                <a:gd name="T92" fmla="*/ 3610 w 6033"/>
                <a:gd name="T93" fmla="*/ 1872 h 6104"/>
                <a:gd name="T94" fmla="*/ 3814 w 6033"/>
                <a:gd name="T95" fmla="*/ 1853 h 6104"/>
                <a:gd name="T96" fmla="*/ 4087 w 6033"/>
                <a:gd name="T97" fmla="*/ 2330 h 6104"/>
                <a:gd name="T98" fmla="*/ 4367 w 6033"/>
                <a:gd name="T99" fmla="*/ 2513 h 6104"/>
                <a:gd name="T100" fmla="*/ 4442 w 6033"/>
                <a:gd name="T101" fmla="*/ 2483 h 6104"/>
                <a:gd name="T102" fmla="*/ 4986 w 6033"/>
                <a:gd name="T103" fmla="*/ 2365 h 6104"/>
                <a:gd name="T104" fmla="*/ 5112 w 6033"/>
                <a:gd name="T105" fmla="*/ 2525 h 6104"/>
                <a:gd name="T106" fmla="*/ 5397 w 6033"/>
                <a:gd name="T107" fmla="*/ 2350 h 6104"/>
                <a:gd name="T108" fmla="*/ 5693 w 6033"/>
                <a:gd name="T109" fmla="*/ 1882 h 6104"/>
                <a:gd name="T110" fmla="*/ 5900 w 6033"/>
                <a:gd name="T111" fmla="*/ 1909 h 6104"/>
                <a:gd name="T112" fmla="*/ 5978 w 6033"/>
                <a:gd name="T113" fmla="*/ 1583 h 6104"/>
                <a:gd name="T114" fmla="*/ 4203 w 6033"/>
                <a:gd name="T115" fmla="*/ 1489 h 6104"/>
                <a:gd name="T116" fmla="*/ 5327 w 6033"/>
                <a:gd name="T117" fmla="*/ 1042 h 6104"/>
                <a:gd name="T118" fmla="*/ 4979 w 6033"/>
                <a:gd name="T119" fmla="*/ 1181 h 6104"/>
                <a:gd name="T120" fmla="*/ 4552 w 6033"/>
                <a:gd name="T121" fmla="*/ 1351 h 6104"/>
                <a:gd name="T122" fmla="*/ 4979 w 6033"/>
                <a:gd name="T123" fmla="*/ 1181 h 6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33" h="6104">
                  <a:moveTo>
                    <a:pt x="4443" y="3494"/>
                  </a:moveTo>
                  <a:lnTo>
                    <a:pt x="4165" y="3494"/>
                  </a:lnTo>
                  <a:cubicBezTo>
                    <a:pt x="4112" y="3217"/>
                    <a:pt x="4000" y="2955"/>
                    <a:pt x="3836" y="2726"/>
                  </a:cubicBezTo>
                  <a:lnTo>
                    <a:pt x="4030" y="2533"/>
                  </a:lnTo>
                  <a:cubicBezTo>
                    <a:pt x="4048" y="2514"/>
                    <a:pt x="4059" y="2488"/>
                    <a:pt x="4059" y="2462"/>
                  </a:cubicBezTo>
                  <a:cubicBezTo>
                    <a:pt x="4059" y="2435"/>
                    <a:pt x="4048" y="2410"/>
                    <a:pt x="4030" y="2391"/>
                  </a:cubicBezTo>
                  <a:lnTo>
                    <a:pt x="3692" y="2054"/>
                  </a:lnTo>
                  <a:cubicBezTo>
                    <a:pt x="3653" y="2015"/>
                    <a:pt x="3590" y="2015"/>
                    <a:pt x="3550" y="2054"/>
                  </a:cubicBezTo>
                  <a:lnTo>
                    <a:pt x="3351" y="2253"/>
                  </a:lnTo>
                  <a:cubicBezTo>
                    <a:pt x="3125" y="2098"/>
                    <a:pt x="2867" y="1992"/>
                    <a:pt x="2598" y="1945"/>
                  </a:cubicBezTo>
                  <a:lnTo>
                    <a:pt x="2598" y="1662"/>
                  </a:lnTo>
                  <a:cubicBezTo>
                    <a:pt x="2598" y="1607"/>
                    <a:pt x="2553" y="1562"/>
                    <a:pt x="2498" y="1562"/>
                  </a:cubicBezTo>
                  <a:lnTo>
                    <a:pt x="2021" y="1562"/>
                  </a:lnTo>
                  <a:cubicBezTo>
                    <a:pt x="1965" y="1562"/>
                    <a:pt x="1920" y="1607"/>
                    <a:pt x="1920" y="1662"/>
                  </a:cubicBezTo>
                  <a:lnTo>
                    <a:pt x="1920" y="1945"/>
                  </a:lnTo>
                  <a:cubicBezTo>
                    <a:pt x="1649" y="1993"/>
                    <a:pt x="1390" y="2099"/>
                    <a:pt x="1162" y="2256"/>
                  </a:cubicBezTo>
                  <a:lnTo>
                    <a:pt x="968" y="2063"/>
                  </a:lnTo>
                  <a:cubicBezTo>
                    <a:pt x="929" y="2023"/>
                    <a:pt x="865" y="2023"/>
                    <a:pt x="826" y="2063"/>
                  </a:cubicBezTo>
                  <a:lnTo>
                    <a:pt x="489" y="2400"/>
                  </a:lnTo>
                  <a:cubicBezTo>
                    <a:pt x="470" y="2419"/>
                    <a:pt x="460" y="2444"/>
                    <a:pt x="460" y="2471"/>
                  </a:cubicBezTo>
                  <a:cubicBezTo>
                    <a:pt x="460" y="2497"/>
                    <a:pt x="470" y="2523"/>
                    <a:pt x="489" y="2542"/>
                  </a:cubicBezTo>
                  <a:lnTo>
                    <a:pt x="679" y="2731"/>
                  </a:lnTo>
                  <a:cubicBezTo>
                    <a:pt x="517" y="2959"/>
                    <a:pt x="406" y="3220"/>
                    <a:pt x="354" y="3494"/>
                  </a:cubicBezTo>
                  <a:lnTo>
                    <a:pt x="101" y="3494"/>
                  </a:lnTo>
                  <a:cubicBezTo>
                    <a:pt x="45" y="3494"/>
                    <a:pt x="0" y="3539"/>
                    <a:pt x="0" y="3594"/>
                  </a:cubicBezTo>
                  <a:lnTo>
                    <a:pt x="0" y="4071"/>
                  </a:lnTo>
                  <a:cubicBezTo>
                    <a:pt x="0" y="4127"/>
                    <a:pt x="45" y="4172"/>
                    <a:pt x="101" y="4172"/>
                  </a:cubicBezTo>
                  <a:lnTo>
                    <a:pt x="346" y="4172"/>
                  </a:lnTo>
                  <a:cubicBezTo>
                    <a:pt x="392" y="4448"/>
                    <a:pt x="498" y="4713"/>
                    <a:pt x="658" y="4946"/>
                  </a:cubicBezTo>
                  <a:lnTo>
                    <a:pt x="480" y="5124"/>
                  </a:lnTo>
                  <a:cubicBezTo>
                    <a:pt x="441" y="5163"/>
                    <a:pt x="441" y="5227"/>
                    <a:pt x="480" y="5266"/>
                  </a:cubicBezTo>
                  <a:lnTo>
                    <a:pt x="817" y="5603"/>
                  </a:lnTo>
                  <a:cubicBezTo>
                    <a:pt x="836" y="5622"/>
                    <a:pt x="862" y="5633"/>
                    <a:pt x="888" y="5633"/>
                  </a:cubicBezTo>
                  <a:cubicBezTo>
                    <a:pt x="915" y="5633"/>
                    <a:pt x="940" y="5622"/>
                    <a:pt x="959" y="5603"/>
                  </a:cubicBezTo>
                  <a:lnTo>
                    <a:pt x="1131" y="5431"/>
                  </a:lnTo>
                  <a:cubicBezTo>
                    <a:pt x="1367" y="5599"/>
                    <a:pt x="1636" y="5713"/>
                    <a:pt x="1920" y="5763"/>
                  </a:cubicBezTo>
                  <a:lnTo>
                    <a:pt x="1920" y="6004"/>
                  </a:lnTo>
                  <a:cubicBezTo>
                    <a:pt x="1920" y="6059"/>
                    <a:pt x="1965" y="6104"/>
                    <a:pt x="2021" y="6104"/>
                  </a:cubicBezTo>
                  <a:lnTo>
                    <a:pt x="2498" y="6104"/>
                  </a:lnTo>
                  <a:cubicBezTo>
                    <a:pt x="2553" y="6104"/>
                    <a:pt x="2598" y="6059"/>
                    <a:pt x="2598" y="6004"/>
                  </a:cubicBezTo>
                  <a:lnTo>
                    <a:pt x="2598" y="5763"/>
                  </a:lnTo>
                  <a:cubicBezTo>
                    <a:pt x="2880" y="5713"/>
                    <a:pt x="3148" y="5601"/>
                    <a:pt x="3382" y="5435"/>
                  </a:cubicBezTo>
                  <a:lnTo>
                    <a:pt x="3559" y="5612"/>
                  </a:lnTo>
                  <a:cubicBezTo>
                    <a:pt x="3597" y="5650"/>
                    <a:pt x="3664" y="5650"/>
                    <a:pt x="3701" y="5612"/>
                  </a:cubicBezTo>
                  <a:lnTo>
                    <a:pt x="4038" y="5275"/>
                  </a:lnTo>
                  <a:cubicBezTo>
                    <a:pt x="4078" y="5235"/>
                    <a:pt x="4078" y="5172"/>
                    <a:pt x="4038" y="5133"/>
                  </a:cubicBezTo>
                  <a:lnTo>
                    <a:pt x="3857" y="4951"/>
                  </a:lnTo>
                  <a:cubicBezTo>
                    <a:pt x="4019" y="4717"/>
                    <a:pt x="4126" y="4450"/>
                    <a:pt x="4173" y="4172"/>
                  </a:cubicBezTo>
                  <a:lnTo>
                    <a:pt x="4443" y="4172"/>
                  </a:lnTo>
                  <a:cubicBezTo>
                    <a:pt x="4498" y="4172"/>
                    <a:pt x="4543" y="4127"/>
                    <a:pt x="4543" y="4071"/>
                  </a:cubicBezTo>
                  <a:lnTo>
                    <a:pt x="4543" y="3594"/>
                  </a:lnTo>
                  <a:cubicBezTo>
                    <a:pt x="4543" y="3539"/>
                    <a:pt x="4498" y="3494"/>
                    <a:pt x="4443" y="3494"/>
                  </a:cubicBezTo>
                  <a:close/>
                  <a:moveTo>
                    <a:pt x="2272" y="4891"/>
                  </a:moveTo>
                  <a:cubicBezTo>
                    <a:pt x="1687" y="4891"/>
                    <a:pt x="1214" y="4417"/>
                    <a:pt x="1214" y="3833"/>
                  </a:cubicBezTo>
                  <a:cubicBezTo>
                    <a:pt x="1214" y="3248"/>
                    <a:pt x="1687" y="2775"/>
                    <a:pt x="2272" y="2775"/>
                  </a:cubicBezTo>
                  <a:cubicBezTo>
                    <a:pt x="2856" y="2775"/>
                    <a:pt x="3330" y="3248"/>
                    <a:pt x="3330" y="3833"/>
                  </a:cubicBezTo>
                  <a:cubicBezTo>
                    <a:pt x="3330" y="4417"/>
                    <a:pt x="2856" y="4891"/>
                    <a:pt x="2272" y="4891"/>
                  </a:cubicBezTo>
                  <a:close/>
                  <a:moveTo>
                    <a:pt x="2674" y="3833"/>
                  </a:moveTo>
                  <a:cubicBezTo>
                    <a:pt x="2674" y="4055"/>
                    <a:pt x="2494" y="4235"/>
                    <a:pt x="2272" y="4235"/>
                  </a:cubicBezTo>
                  <a:cubicBezTo>
                    <a:pt x="2050" y="4235"/>
                    <a:pt x="1870" y="4055"/>
                    <a:pt x="1870" y="3833"/>
                  </a:cubicBezTo>
                  <a:cubicBezTo>
                    <a:pt x="1870" y="3611"/>
                    <a:pt x="2050" y="3431"/>
                    <a:pt x="2272" y="3431"/>
                  </a:cubicBezTo>
                  <a:cubicBezTo>
                    <a:pt x="2494" y="3431"/>
                    <a:pt x="2674" y="3611"/>
                    <a:pt x="2674" y="3833"/>
                  </a:cubicBezTo>
                  <a:close/>
                  <a:moveTo>
                    <a:pt x="5978" y="1583"/>
                  </a:moveTo>
                  <a:lnTo>
                    <a:pt x="5843" y="1525"/>
                  </a:lnTo>
                  <a:cubicBezTo>
                    <a:pt x="5879" y="1366"/>
                    <a:pt x="5880" y="1202"/>
                    <a:pt x="5846" y="1044"/>
                  </a:cubicBezTo>
                  <a:lnTo>
                    <a:pt x="5990" y="987"/>
                  </a:lnTo>
                  <a:cubicBezTo>
                    <a:pt x="6019" y="975"/>
                    <a:pt x="6033" y="942"/>
                    <a:pt x="6022" y="913"/>
                  </a:cubicBezTo>
                  <a:lnTo>
                    <a:pt x="5921" y="659"/>
                  </a:lnTo>
                  <a:cubicBezTo>
                    <a:pt x="5909" y="630"/>
                    <a:pt x="5876" y="616"/>
                    <a:pt x="5846" y="627"/>
                  </a:cubicBezTo>
                  <a:lnTo>
                    <a:pt x="5699" y="686"/>
                  </a:lnTo>
                  <a:cubicBezTo>
                    <a:pt x="5612" y="550"/>
                    <a:pt x="5497" y="435"/>
                    <a:pt x="5362" y="348"/>
                  </a:cubicBezTo>
                  <a:lnTo>
                    <a:pt x="5424" y="204"/>
                  </a:lnTo>
                  <a:cubicBezTo>
                    <a:pt x="5430" y="190"/>
                    <a:pt x="5430" y="175"/>
                    <a:pt x="5424" y="160"/>
                  </a:cubicBezTo>
                  <a:cubicBezTo>
                    <a:pt x="5419" y="146"/>
                    <a:pt x="5408" y="135"/>
                    <a:pt x="5394" y="129"/>
                  </a:cubicBezTo>
                  <a:lnTo>
                    <a:pt x="5144" y="21"/>
                  </a:lnTo>
                  <a:cubicBezTo>
                    <a:pt x="5115" y="9"/>
                    <a:pt x="5081" y="22"/>
                    <a:pt x="5068" y="51"/>
                  </a:cubicBezTo>
                  <a:lnTo>
                    <a:pt x="5005" y="199"/>
                  </a:lnTo>
                  <a:cubicBezTo>
                    <a:pt x="4851" y="164"/>
                    <a:pt x="4693" y="163"/>
                    <a:pt x="4540" y="194"/>
                  </a:cubicBezTo>
                  <a:lnTo>
                    <a:pt x="4480" y="44"/>
                  </a:lnTo>
                  <a:cubicBezTo>
                    <a:pt x="4468" y="15"/>
                    <a:pt x="4435" y="0"/>
                    <a:pt x="4405" y="12"/>
                  </a:cubicBezTo>
                  <a:lnTo>
                    <a:pt x="4152" y="113"/>
                  </a:lnTo>
                  <a:cubicBezTo>
                    <a:pt x="4123" y="125"/>
                    <a:pt x="4108" y="158"/>
                    <a:pt x="4120" y="187"/>
                  </a:cubicBezTo>
                  <a:lnTo>
                    <a:pt x="4180" y="337"/>
                  </a:lnTo>
                  <a:cubicBezTo>
                    <a:pt x="4046" y="420"/>
                    <a:pt x="3931" y="532"/>
                    <a:pt x="3843" y="663"/>
                  </a:cubicBezTo>
                  <a:lnTo>
                    <a:pt x="3699" y="601"/>
                  </a:lnTo>
                  <a:cubicBezTo>
                    <a:pt x="3670" y="589"/>
                    <a:pt x="3636" y="602"/>
                    <a:pt x="3624" y="631"/>
                  </a:cubicBezTo>
                  <a:lnTo>
                    <a:pt x="3516" y="881"/>
                  </a:lnTo>
                  <a:cubicBezTo>
                    <a:pt x="3510" y="896"/>
                    <a:pt x="3510" y="911"/>
                    <a:pt x="3515" y="925"/>
                  </a:cubicBezTo>
                  <a:cubicBezTo>
                    <a:pt x="3521" y="940"/>
                    <a:pt x="3532" y="951"/>
                    <a:pt x="3546" y="957"/>
                  </a:cubicBezTo>
                  <a:lnTo>
                    <a:pt x="3687" y="1017"/>
                  </a:lnTo>
                  <a:cubicBezTo>
                    <a:pt x="3649" y="1173"/>
                    <a:pt x="3645" y="1334"/>
                    <a:pt x="3675" y="1491"/>
                  </a:cubicBezTo>
                  <a:lnTo>
                    <a:pt x="3541" y="1545"/>
                  </a:lnTo>
                  <a:cubicBezTo>
                    <a:pt x="3512" y="1556"/>
                    <a:pt x="3497" y="1590"/>
                    <a:pt x="3509" y="1619"/>
                  </a:cubicBezTo>
                  <a:lnTo>
                    <a:pt x="3610" y="1872"/>
                  </a:lnTo>
                  <a:cubicBezTo>
                    <a:pt x="3621" y="1902"/>
                    <a:pt x="3655" y="1916"/>
                    <a:pt x="3684" y="1904"/>
                  </a:cubicBezTo>
                  <a:lnTo>
                    <a:pt x="3814" y="1853"/>
                  </a:lnTo>
                  <a:cubicBezTo>
                    <a:pt x="3897" y="1990"/>
                    <a:pt x="4009" y="2108"/>
                    <a:pt x="4143" y="2198"/>
                  </a:cubicBezTo>
                  <a:lnTo>
                    <a:pt x="4087" y="2330"/>
                  </a:lnTo>
                  <a:cubicBezTo>
                    <a:pt x="4074" y="2359"/>
                    <a:pt x="4087" y="2393"/>
                    <a:pt x="4117" y="2405"/>
                  </a:cubicBezTo>
                  <a:lnTo>
                    <a:pt x="4367" y="2513"/>
                  </a:lnTo>
                  <a:cubicBezTo>
                    <a:pt x="4381" y="2519"/>
                    <a:pt x="4397" y="2519"/>
                    <a:pt x="4411" y="2514"/>
                  </a:cubicBezTo>
                  <a:cubicBezTo>
                    <a:pt x="4425" y="2508"/>
                    <a:pt x="4436" y="2497"/>
                    <a:pt x="4442" y="2483"/>
                  </a:cubicBezTo>
                  <a:lnTo>
                    <a:pt x="4497" y="2355"/>
                  </a:lnTo>
                  <a:cubicBezTo>
                    <a:pt x="4658" y="2395"/>
                    <a:pt x="4825" y="2398"/>
                    <a:pt x="4986" y="2365"/>
                  </a:cubicBezTo>
                  <a:lnTo>
                    <a:pt x="5037" y="2493"/>
                  </a:lnTo>
                  <a:cubicBezTo>
                    <a:pt x="5049" y="2522"/>
                    <a:pt x="5082" y="2537"/>
                    <a:pt x="5112" y="2525"/>
                  </a:cubicBezTo>
                  <a:lnTo>
                    <a:pt x="5365" y="2424"/>
                  </a:lnTo>
                  <a:cubicBezTo>
                    <a:pt x="5394" y="2413"/>
                    <a:pt x="5409" y="2379"/>
                    <a:pt x="5397" y="2350"/>
                  </a:cubicBezTo>
                  <a:lnTo>
                    <a:pt x="5346" y="2222"/>
                  </a:lnTo>
                  <a:cubicBezTo>
                    <a:pt x="5485" y="2136"/>
                    <a:pt x="5604" y="2020"/>
                    <a:pt x="5693" y="1882"/>
                  </a:cubicBezTo>
                  <a:lnTo>
                    <a:pt x="5825" y="1939"/>
                  </a:lnTo>
                  <a:cubicBezTo>
                    <a:pt x="5852" y="1951"/>
                    <a:pt x="5888" y="1937"/>
                    <a:pt x="5900" y="1909"/>
                  </a:cubicBezTo>
                  <a:lnTo>
                    <a:pt x="6008" y="1658"/>
                  </a:lnTo>
                  <a:cubicBezTo>
                    <a:pt x="6020" y="1629"/>
                    <a:pt x="6007" y="1595"/>
                    <a:pt x="5978" y="1583"/>
                  </a:cubicBezTo>
                  <a:close/>
                  <a:moveTo>
                    <a:pt x="4989" y="1828"/>
                  </a:moveTo>
                  <a:cubicBezTo>
                    <a:pt x="4678" y="1951"/>
                    <a:pt x="4327" y="1800"/>
                    <a:pt x="4203" y="1489"/>
                  </a:cubicBezTo>
                  <a:cubicBezTo>
                    <a:pt x="4080" y="1179"/>
                    <a:pt x="4231" y="828"/>
                    <a:pt x="4542" y="704"/>
                  </a:cubicBezTo>
                  <a:cubicBezTo>
                    <a:pt x="4852" y="581"/>
                    <a:pt x="5204" y="732"/>
                    <a:pt x="5327" y="1042"/>
                  </a:cubicBezTo>
                  <a:cubicBezTo>
                    <a:pt x="5451" y="1353"/>
                    <a:pt x="5299" y="1704"/>
                    <a:pt x="4989" y="1828"/>
                  </a:cubicBezTo>
                  <a:close/>
                  <a:moveTo>
                    <a:pt x="4979" y="1181"/>
                  </a:moveTo>
                  <a:cubicBezTo>
                    <a:pt x="5025" y="1299"/>
                    <a:pt x="4968" y="1432"/>
                    <a:pt x="4850" y="1479"/>
                  </a:cubicBezTo>
                  <a:cubicBezTo>
                    <a:pt x="4732" y="1526"/>
                    <a:pt x="4599" y="1468"/>
                    <a:pt x="4552" y="1351"/>
                  </a:cubicBezTo>
                  <a:cubicBezTo>
                    <a:pt x="4505" y="1233"/>
                    <a:pt x="4563" y="1099"/>
                    <a:pt x="4680" y="1053"/>
                  </a:cubicBezTo>
                  <a:cubicBezTo>
                    <a:pt x="4798" y="1006"/>
                    <a:pt x="4932" y="1063"/>
                    <a:pt x="4979" y="1181"/>
                  </a:cubicBez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sp>
        <p:nvSpPr>
          <p:cNvPr id="3" name="矩形 2"/>
          <p:cNvSpPr/>
          <p:nvPr/>
        </p:nvSpPr>
        <p:spPr>
          <a:xfrm>
            <a:off x="2233227" y="1753037"/>
            <a:ext cx="4162202" cy="905248"/>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Microsoft YaHei" charset="-122"/>
                <a:ea typeface="Microsoft YaHei" charset="-122"/>
                <a:cs typeface="Microsoft YaHei" charset="-122"/>
              </a:rPr>
              <a:t>市场竞争加剧，随着华海诚科的介入以及汉高、创达等的低价扰市，我司料饼的价格有可能随之下探，现有品种的销售额将下降</a:t>
            </a:r>
          </a:p>
        </p:txBody>
      </p:sp>
      <p:sp>
        <p:nvSpPr>
          <p:cNvPr id="16" name="矩形 15"/>
          <p:cNvSpPr/>
          <p:nvPr/>
        </p:nvSpPr>
        <p:spPr>
          <a:xfrm>
            <a:off x="8204592" y="1879418"/>
            <a:ext cx="3857708" cy="932563"/>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Microsoft YaHei" charset="-122"/>
                <a:ea typeface="Microsoft YaHei" charset="-122"/>
                <a:cs typeface="Microsoft YaHei" charset="-122"/>
              </a:rPr>
              <a:t>全包料、环保料、高档料的试料情况的不尽如人意，拖延了批量使用进度，导致销售后续增长点乏力</a:t>
            </a:r>
          </a:p>
        </p:txBody>
      </p:sp>
      <p:sp>
        <p:nvSpPr>
          <p:cNvPr id="17" name="矩形 16"/>
          <p:cNvSpPr/>
          <p:nvPr/>
        </p:nvSpPr>
        <p:spPr>
          <a:xfrm>
            <a:off x="2275554" y="4226011"/>
            <a:ext cx="4119875" cy="932563"/>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Microsoft YaHei" charset="-122"/>
                <a:ea typeface="Microsoft YaHei" charset="-122"/>
                <a:cs typeface="Microsoft YaHei" charset="-122"/>
              </a:rPr>
              <a:t>销售考核制度的不公开化，导致业务人员出现只偏重销量不关注销售额、计划与实际的离谱偏离等情况</a:t>
            </a:r>
          </a:p>
        </p:txBody>
      </p:sp>
      <p:sp>
        <p:nvSpPr>
          <p:cNvPr id="19" name="矩形 18"/>
          <p:cNvSpPr/>
          <p:nvPr/>
        </p:nvSpPr>
        <p:spPr>
          <a:xfrm>
            <a:off x="8090124" y="4226011"/>
            <a:ext cx="3894354" cy="932563"/>
          </a:xfrm>
          <a:prstGeom prst="rect">
            <a:avLst/>
          </a:prstGeom>
        </p:spPr>
        <p:txBody>
          <a:bodyPr wrap="square">
            <a:spAutoFit/>
          </a:bodyPr>
          <a:lstStyle/>
          <a:p>
            <a:pPr>
              <a:lnSpc>
                <a:spcPct val="130000"/>
              </a:lnSpc>
            </a:pPr>
            <a:r>
              <a:rPr lang="zh-CN" altLang="en-US" sz="1400">
                <a:solidFill>
                  <a:schemeClr val="tx1">
                    <a:lumMod val="75000"/>
                    <a:lumOff val="25000"/>
                  </a:schemeClr>
                </a:solidFill>
                <a:latin typeface="Microsoft YaHei" charset="-122"/>
                <a:ea typeface="Microsoft YaHei" charset="-122"/>
                <a:cs typeface="Microsoft YaHei" charset="-122"/>
              </a:rPr>
              <a:t>公司内部的数据信息（主要是发货、库存、本地区销售数据）共享性较差，不利于业务人员的数据专业化和准确性</a:t>
            </a:r>
          </a:p>
        </p:txBody>
      </p:sp>
    </p:spTree>
    <p:extLst>
      <p:ext uri="{BB962C8B-B14F-4D97-AF65-F5344CB8AC3E}">
        <p14:creationId xmlns:p14="http://schemas.microsoft.com/office/powerpoint/2010/main" val="2071806488"/>
      </p:ext>
    </p:extLst>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ppt_y</p:attrName>
                                        </p:attrNameLst>
                                      </p:cBhvr>
                                      <p:tavLst>
                                        <p:tav tm="0">
                                          <p:val>
                                            <p:strVal val="#ppt_y+#ppt_h*1.125000"/>
                                          </p:val>
                                        </p:tav>
                                        <p:tav tm="100000">
                                          <p:val>
                                            <p:strVal val="#ppt_y"/>
                                          </p:val>
                                        </p:tav>
                                      </p:tavLst>
                                    </p:anim>
                                    <p:animEffect transition="in" filter="wipe(up)">
                                      <p:cBhvr>
                                        <p:cTn id="14" dur="500"/>
                                        <p:tgtEl>
                                          <p:spTgt spid="3"/>
                                        </p:tgtEl>
                                      </p:cBhvr>
                                    </p:animEffect>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2000"/>
                            </p:stCondLst>
                            <p:childTnLst>
                              <p:par>
                                <p:cTn id="22" presetID="12" presetClass="entr" presetSubtype="4"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p:tgtEl>
                                          <p:spTgt spid="16"/>
                                        </p:tgtEl>
                                        <p:attrNameLst>
                                          <p:attrName>ppt_y</p:attrName>
                                        </p:attrNameLst>
                                      </p:cBhvr>
                                      <p:tavLst>
                                        <p:tav tm="0">
                                          <p:val>
                                            <p:strVal val="#ppt_y+#ppt_h*1.125000"/>
                                          </p:val>
                                        </p:tav>
                                        <p:tav tm="100000">
                                          <p:val>
                                            <p:strVal val="#ppt_y"/>
                                          </p:val>
                                        </p:tav>
                                      </p:tavLst>
                                    </p:anim>
                                    <p:animEffect transition="in" filter="wipe(up)">
                                      <p:cBhvr>
                                        <p:cTn id="25" dur="500"/>
                                        <p:tgtEl>
                                          <p:spTgt spid="1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par>
                          <p:cTn id="32" fill="hold">
                            <p:stCondLst>
                              <p:cond delay="3000"/>
                            </p:stCondLst>
                            <p:childTnLst>
                              <p:par>
                                <p:cTn id="33" presetID="12" presetClass="entr" presetSubtype="4"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p:tgtEl>
                                          <p:spTgt spid="17"/>
                                        </p:tgtEl>
                                        <p:attrNameLst>
                                          <p:attrName>ppt_y</p:attrName>
                                        </p:attrNameLst>
                                      </p:cBhvr>
                                      <p:tavLst>
                                        <p:tav tm="0">
                                          <p:val>
                                            <p:strVal val="#ppt_y+#ppt_h*1.125000"/>
                                          </p:val>
                                        </p:tav>
                                        <p:tav tm="100000">
                                          <p:val>
                                            <p:strVal val="#ppt_y"/>
                                          </p:val>
                                        </p:tav>
                                      </p:tavLst>
                                    </p:anim>
                                    <p:animEffect transition="in" filter="wipe(up)">
                                      <p:cBhvr>
                                        <p:cTn id="36" dur="500"/>
                                        <p:tgtEl>
                                          <p:spTgt spid="17"/>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childTnLst>
                          </p:cTn>
                        </p:par>
                        <p:par>
                          <p:cTn id="43" fill="hold">
                            <p:stCondLst>
                              <p:cond delay="4000"/>
                            </p:stCondLst>
                            <p:childTnLst>
                              <p:par>
                                <p:cTn id="44" presetID="12" presetClass="entr" presetSubtype="4"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p:tgtEl>
                                          <p:spTgt spid="19"/>
                                        </p:tgtEl>
                                        <p:attrNameLst>
                                          <p:attrName>ppt_y</p:attrName>
                                        </p:attrNameLst>
                                      </p:cBhvr>
                                      <p:tavLst>
                                        <p:tav tm="0">
                                          <p:val>
                                            <p:strVal val="#ppt_y+#ppt_h*1.125000"/>
                                          </p:val>
                                        </p:tav>
                                        <p:tav tm="100000">
                                          <p:val>
                                            <p:strVal val="#ppt_y"/>
                                          </p:val>
                                        </p:tav>
                                      </p:tavLst>
                                    </p:anim>
                                    <p:animEffect transition="in" filter="wipe(up)">
                                      <p:cBhvr>
                                        <p:cTn id="4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6" grpId="0"/>
      <p:bldP spid="17"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8" name="文本框 17"/>
          <p:cNvSpPr txBox="1"/>
          <p:nvPr/>
        </p:nvSpPr>
        <p:spPr>
          <a:xfrm rot="16200000">
            <a:off x="3005109" y="1780459"/>
            <a:ext cx="891414" cy="261610"/>
          </a:xfrm>
          <a:prstGeom prst="rect">
            <a:avLst/>
          </a:prstGeom>
          <a:noFill/>
        </p:spPr>
        <p:txBody>
          <a:bodyPr wrap="square" rtlCol="0">
            <a:spAutoFit/>
          </a:bodyPr>
          <a:lstStyle/>
          <a:p>
            <a:pPr algn="dist"/>
            <a:r>
              <a:rPr kumimoji="1" lang="en-US" altLang="zh-CN" sz="1100" dirty="0">
                <a:solidFill>
                  <a:schemeClr val="bg1"/>
                </a:solidFill>
              </a:rPr>
              <a:t>PART </a:t>
            </a:r>
            <a:endParaRPr kumimoji="1" lang="zh-CN" altLang="en-US" sz="1100" dirty="0">
              <a:solidFill>
                <a:schemeClr val="bg1"/>
              </a:solidFill>
            </a:endParaRPr>
          </a:p>
        </p:txBody>
      </p:sp>
      <p:sp>
        <p:nvSpPr>
          <p:cNvPr id="2" name="文本框 1"/>
          <p:cNvSpPr txBox="1"/>
          <p:nvPr/>
        </p:nvSpPr>
        <p:spPr>
          <a:xfrm>
            <a:off x="1078174" y="294829"/>
            <a:ext cx="1261884" cy="369332"/>
          </a:xfrm>
          <a:prstGeom prst="rect">
            <a:avLst/>
          </a:prstGeom>
          <a:noFill/>
        </p:spPr>
        <p:txBody>
          <a:bodyPr wrap="none" rtlCol="0">
            <a:spAutoFit/>
          </a:bodyPr>
          <a:lstStyle/>
          <a:p>
            <a:r>
              <a:rPr kumimoji="1" lang="zh-CN" altLang="en-US" spc="300" dirty="0">
                <a:latin typeface="Microsoft YaHei" charset="-122"/>
                <a:ea typeface="Microsoft YaHei" charset="-122"/>
                <a:cs typeface="Microsoft YaHei" charset="-122"/>
              </a:rPr>
              <a:t>所需资源</a:t>
            </a:r>
          </a:p>
        </p:txBody>
      </p:sp>
      <p:sp>
        <p:nvSpPr>
          <p:cNvPr id="4" name="泪滴形 4"/>
          <p:cNvSpPr/>
          <p:nvPr/>
        </p:nvSpPr>
        <p:spPr>
          <a:xfrm>
            <a:off x="8657827" y="1642468"/>
            <a:ext cx="1823045" cy="1823045"/>
          </a:xfrm>
          <a:prstGeom prst="teardrop">
            <a:avLst/>
          </a:prstGeom>
          <a:solidFill>
            <a:srgbClr val="D0AA8C"/>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STHeiti Light" charset="-122"/>
              <a:ea typeface="STHeiti Light" charset="-122"/>
              <a:cs typeface="STHeiti Light" charset="-122"/>
            </a:endParaRPr>
          </a:p>
        </p:txBody>
      </p:sp>
      <p:sp>
        <p:nvSpPr>
          <p:cNvPr id="5" name="泪滴形 5"/>
          <p:cNvSpPr/>
          <p:nvPr/>
        </p:nvSpPr>
        <p:spPr>
          <a:xfrm>
            <a:off x="5160509" y="1642468"/>
            <a:ext cx="1823045" cy="1823045"/>
          </a:xfrm>
          <a:prstGeom prst="teardrop">
            <a:avLst/>
          </a:prstGeom>
          <a:solidFill>
            <a:srgbClr val="39445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STHeiti Light" charset="-122"/>
              <a:ea typeface="STHeiti Light" charset="-122"/>
              <a:cs typeface="STHeiti Light" charset="-122"/>
            </a:endParaRPr>
          </a:p>
        </p:txBody>
      </p:sp>
      <p:sp>
        <p:nvSpPr>
          <p:cNvPr id="6" name="泪滴形 6"/>
          <p:cNvSpPr/>
          <p:nvPr/>
        </p:nvSpPr>
        <p:spPr>
          <a:xfrm>
            <a:off x="1686157" y="1642468"/>
            <a:ext cx="1823045" cy="1823045"/>
          </a:xfrm>
          <a:prstGeom prst="teardrop">
            <a:avLst/>
          </a:prstGeom>
          <a:solidFill>
            <a:srgbClr val="D0AA8C"/>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STHeiti Light" charset="-122"/>
              <a:ea typeface="STHeiti Light" charset="-122"/>
              <a:cs typeface="STHeiti Light" charset="-122"/>
            </a:endParaRPr>
          </a:p>
        </p:txBody>
      </p:sp>
      <p:sp>
        <p:nvSpPr>
          <p:cNvPr id="3" name="矩形 2"/>
          <p:cNvSpPr/>
          <p:nvPr/>
        </p:nvSpPr>
        <p:spPr>
          <a:xfrm>
            <a:off x="786239" y="4060631"/>
            <a:ext cx="3506792" cy="2031325"/>
          </a:xfrm>
          <a:prstGeom prst="rect">
            <a:avLst/>
          </a:prstGeom>
        </p:spPr>
        <p:txBody>
          <a:bodyPr wrap="square">
            <a:spAutoFit/>
          </a:bodyPr>
          <a:lstStyle/>
          <a:p>
            <a:pPr marL="285750" indent="-285750">
              <a:lnSpc>
                <a:spcPct val="150000"/>
              </a:lnSpc>
              <a:buSzPct val="80000"/>
              <a:buFont typeface="Wingdings" charset="2"/>
              <a:buChar char="p"/>
            </a:pPr>
            <a:r>
              <a:rPr lang="zh-CN" altLang="en-US" sz="1400" dirty="0">
                <a:solidFill>
                  <a:schemeClr val="tx1">
                    <a:lumMod val="75000"/>
                    <a:lumOff val="25000"/>
                  </a:schemeClr>
                </a:solidFill>
                <a:latin typeface="Microsoft YaHei" charset="-122"/>
                <a:ea typeface="Microsoft YaHei" charset="-122"/>
                <a:cs typeface="Microsoft YaHei" charset="-122"/>
              </a:rPr>
              <a:t>“适所适存”的销售精英：具有专业素质，拥有高度执行力；</a:t>
            </a:r>
          </a:p>
          <a:p>
            <a:pPr marL="285750" indent="-285750">
              <a:lnSpc>
                <a:spcPct val="150000"/>
              </a:lnSpc>
              <a:buSzPct val="80000"/>
              <a:buFont typeface="Wingdings" charset="2"/>
              <a:buChar char="p"/>
            </a:pPr>
            <a:r>
              <a:rPr lang="zh-CN" altLang="en-US" sz="1400" dirty="0">
                <a:solidFill>
                  <a:schemeClr val="tx1">
                    <a:lumMod val="75000"/>
                    <a:lumOff val="25000"/>
                  </a:schemeClr>
                </a:solidFill>
                <a:latin typeface="Microsoft YaHei" charset="-122"/>
                <a:ea typeface="Microsoft YaHei" charset="-122"/>
                <a:cs typeface="Microsoft YaHei" charset="-122"/>
              </a:rPr>
              <a:t>市场工程师：寻觅市场商机，偏重新品研发与导入；</a:t>
            </a:r>
            <a:endParaRPr lang="en-US" altLang="zh-CN" sz="1400" dirty="0">
              <a:solidFill>
                <a:schemeClr val="tx1">
                  <a:lumMod val="75000"/>
                  <a:lumOff val="25000"/>
                </a:schemeClr>
              </a:solidFill>
              <a:latin typeface="Microsoft YaHei" charset="-122"/>
              <a:ea typeface="Microsoft YaHei" charset="-122"/>
              <a:cs typeface="Microsoft YaHei" charset="-122"/>
            </a:endParaRPr>
          </a:p>
          <a:p>
            <a:pPr marL="285750" indent="-285750">
              <a:lnSpc>
                <a:spcPct val="150000"/>
              </a:lnSpc>
              <a:buSzPct val="80000"/>
              <a:buFont typeface="Wingdings" charset="2"/>
              <a:buChar char="p"/>
            </a:pPr>
            <a:r>
              <a:rPr lang="zh-CN" altLang="en-US" sz="1400" dirty="0">
                <a:solidFill>
                  <a:schemeClr val="tx1">
                    <a:lumMod val="75000"/>
                    <a:lumOff val="25000"/>
                  </a:schemeClr>
                </a:solidFill>
                <a:latin typeface="Microsoft YaHei" charset="-122"/>
                <a:ea typeface="Microsoft YaHei" charset="-122"/>
                <a:cs typeface="Microsoft YaHei" charset="-122"/>
              </a:rPr>
              <a:t>技术人员的支持：参与新产品试料，以及售后服务的支持。</a:t>
            </a:r>
          </a:p>
        </p:txBody>
      </p:sp>
      <p:sp>
        <p:nvSpPr>
          <p:cNvPr id="13" name="文本框 12"/>
          <p:cNvSpPr txBox="1"/>
          <p:nvPr/>
        </p:nvSpPr>
        <p:spPr>
          <a:xfrm>
            <a:off x="2043681" y="2230824"/>
            <a:ext cx="1107996" cy="646331"/>
          </a:xfrm>
          <a:prstGeom prst="rect">
            <a:avLst/>
          </a:prstGeom>
          <a:noFill/>
        </p:spPr>
        <p:txBody>
          <a:bodyPr wrap="none" rtlCol="0">
            <a:spAutoFit/>
          </a:bodyPr>
          <a:lstStyle/>
          <a:p>
            <a:r>
              <a:rPr kumimoji="1" lang="zh-CN" altLang="en-US" sz="3600" dirty="0">
                <a:solidFill>
                  <a:schemeClr val="bg1"/>
                </a:solidFill>
                <a:latin typeface="Microsoft YaHei" charset="-122"/>
                <a:ea typeface="Microsoft YaHei" charset="-122"/>
                <a:cs typeface="Microsoft YaHei" charset="-122"/>
              </a:rPr>
              <a:t>人员</a:t>
            </a:r>
          </a:p>
        </p:txBody>
      </p:sp>
      <p:sp>
        <p:nvSpPr>
          <p:cNvPr id="15" name="文本框 14"/>
          <p:cNvSpPr txBox="1"/>
          <p:nvPr/>
        </p:nvSpPr>
        <p:spPr>
          <a:xfrm>
            <a:off x="5493548" y="2230823"/>
            <a:ext cx="1107996" cy="646331"/>
          </a:xfrm>
          <a:prstGeom prst="rect">
            <a:avLst/>
          </a:prstGeom>
          <a:noFill/>
        </p:spPr>
        <p:txBody>
          <a:bodyPr wrap="none" rtlCol="0">
            <a:spAutoFit/>
          </a:bodyPr>
          <a:lstStyle/>
          <a:p>
            <a:r>
              <a:rPr kumimoji="1" lang="zh-CN" altLang="en-US" sz="3600" dirty="0">
                <a:solidFill>
                  <a:schemeClr val="bg1"/>
                </a:solidFill>
                <a:latin typeface="Microsoft YaHei" charset="-122"/>
                <a:ea typeface="Microsoft YaHei" charset="-122"/>
                <a:cs typeface="Microsoft YaHei" charset="-122"/>
              </a:rPr>
              <a:t>信息</a:t>
            </a:r>
          </a:p>
        </p:txBody>
      </p:sp>
      <p:sp>
        <p:nvSpPr>
          <p:cNvPr id="16" name="文本框 15"/>
          <p:cNvSpPr txBox="1"/>
          <p:nvPr/>
        </p:nvSpPr>
        <p:spPr>
          <a:xfrm>
            <a:off x="9015351" y="2230823"/>
            <a:ext cx="1107996" cy="646331"/>
          </a:xfrm>
          <a:prstGeom prst="rect">
            <a:avLst/>
          </a:prstGeom>
          <a:noFill/>
        </p:spPr>
        <p:txBody>
          <a:bodyPr wrap="none" rtlCol="0">
            <a:spAutoFit/>
          </a:bodyPr>
          <a:lstStyle/>
          <a:p>
            <a:r>
              <a:rPr kumimoji="1" lang="zh-CN" altLang="en-US" sz="3600">
                <a:solidFill>
                  <a:schemeClr val="bg1"/>
                </a:solidFill>
                <a:latin typeface="Microsoft YaHei" charset="-122"/>
                <a:ea typeface="Microsoft YaHei" charset="-122"/>
                <a:cs typeface="Microsoft YaHei" charset="-122"/>
              </a:rPr>
              <a:t>其他</a:t>
            </a:r>
            <a:endParaRPr kumimoji="1" lang="zh-CN" altLang="en-US" sz="3600" dirty="0">
              <a:solidFill>
                <a:schemeClr val="bg1"/>
              </a:solidFill>
              <a:latin typeface="Microsoft YaHei" charset="-122"/>
              <a:ea typeface="Microsoft YaHei" charset="-122"/>
              <a:cs typeface="Microsoft YaHei" charset="-122"/>
            </a:endParaRPr>
          </a:p>
        </p:txBody>
      </p:sp>
      <p:sp>
        <p:nvSpPr>
          <p:cNvPr id="14" name="矩形 13"/>
          <p:cNvSpPr/>
          <p:nvPr/>
        </p:nvSpPr>
        <p:spPr>
          <a:xfrm>
            <a:off x="4892298" y="4060631"/>
            <a:ext cx="3166821" cy="738664"/>
          </a:xfrm>
          <a:prstGeom prst="rect">
            <a:avLst/>
          </a:prstGeom>
        </p:spPr>
        <p:txBody>
          <a:bodyPr wrap="square">
            <a:spAutoFit/>
          </a:bodyPr>
          <a:lstStyle/>
          <a:p>
            <a:pPr marL="285750" indent="-285750">
              <a:lnSpc>
                <a:spcPct val="150000"/>
              </a:lnSpc>
              <a:buSzPct val="80000"/>
              <a:buFont typeface="Wingdings" charset="2"/>
              <a:buChar char="p"/>
            </a:pPr>
            <a:r>
              <a:rPr lang="zh-CN" altLang="en-US" sz="1400" dirty="0">
                <a:solidFill>
                  <a:schemeClr val="tx1">
                    <a:lumMod val="75000"/>
                    <a:lumOff val="25000"/>
                  </a:schemeClr>
                </a:solidFill>
                <a:latin typeface="Microsoft YaHei" charset="-122"/>
                <a:ea typeface="Microsoft YaHei" charset="-122"/>
                <a:cs typeface="Microsoft YaHei" charset="-122"/>
              </a:rPr>
              <a:t>公司内部的数据信息的共享：本地区发货、库存以及其他销售数据</a:t>
            </a:r>
          </a:p>
        </p:txBody>
      </p:sp>
      <p:sp>
        <p:nvSpPr>
          <p:cNvPr id="17" name="矩形 16"/>
          <p:cNvSpPr/>
          <p:nvPr/>
        </p:nvSpPr>
        <p:spPr>
          <a:xfrm>
            <a:off x="8542298" y="4060631"/>
            <a:ext cx="3220916" cy="738664"/>
          </a:xfrm>
          <a:prstGeom prst="rect">
            <a:avLst/>
          </a:prstGeom>
        </p:spPr>
        <p:txBody>
          <a:bodyPr wrap="square">
            <a:spAutoFit/>
          </a:bodyPr>
          <a:lstStyle/>
          <a:p>
            <a:pPr marL="285750" indent="-285750">
              <a:lnSpc>
                <a:spcPct val="150000"/>
              </a:lnSpc>
              <a:buSzPct val="80000"/>
              <a:buFont typeface="Wingdings" charset="2"/>
              <a:buChar char="p"/>
            </a:pPr>
            <a:r>
              <a:rPr lang="zh-CN" altLang="en-US" sz="1400" dirty="0">
                <a:solidFill>
                  <a:schemeClr val="tx1">
                    <a:lumMod val="75000"/>
                    <a:lumOff val="25000"/>
                  </a:schemeClr>
                </a:solidFill>
                <a:latin typeface="Microsoft YaHei" charset="-122"/>
                <a:ea typeface="Microsoft YaHei" charset="-122"/>
                <a:cs typeface="Microsoft YaHei" charset="-122"/>
              </a:rPr>
              <a:t>明确的考核制度：赏罚分明，更好的督促业务人员完成销售任务</a:t>
            </a:r>
          </a:p>
        </p:txBody>
      </p:sp>
      <p:sp>
        <p:nvSpPr>
          <p:cNvPr id="19" name="矩形 18"/>
          <p:cNvSpPr/>
          <p:nvPr/>
        </p:nvSpPr>
        <p:spPr>
          <a:xfrm>
            <a:off x="1031412" y="3719630"/>
            <a:ext cx="9700390" cy="64742"/>
          </a:xfrm>
          <a:prstGeom prst="rect">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1551791358"/>
      </p:ext>
    </p:extLst>
  </p:cSld>
  <p:clrMapOvr>
    <a:masterClrMapping/>
  </p:clrMapOvr>
  <p:transition spd="slow" advTm="500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 presetClass="entr" presetSubtype="12" fill="hold" grpId="0" nodeType="afterEffect" p14:presetBounceEnd="50000">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14:bounceEnd="50000">
                                          <p:cBhvr additive="base">
                                            <p:cTn id="11" dur="1000" fill="hold"/>
                                            <p:tgtEl>
                                              <p:spTgt spid="6"/>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14:presetBounceEnd="50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decel="50000"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1000" fill="hold"/>
                                            <p:tgtEl>
                                              <p:spTgt spid="3"/>
                                            </p:tgtEl>
                                            <p:attrNameLst>
                                              <p:attrName>ppt_x</p:attrName>
                                            </p:attrNameLst>
                                          </p:cBhvr>
                                          <p:tavLst>
                                            <p:tav tm="0">
                                              <p:val>
                                                <p:strVal val="#ppt_x"/>
                                              </p:val>
                                            </p:tav>
                                            <p:tav tm="100000">
                                              <p:val>
                                                <p:strVal val="#ppt_x"/>
                                              </p:val>
                                            </p:tav>
                                          </p:tavLst>
                                        </p:anim>
                                        <p:anim calcmode="lin" valueType="num">
                                          <p:cBhvr additive="base">
                                            <p:cTn id="21" dur="1000" fill="hold"/>
                                            <p:tgtEl>
                                              <p:spTgt spid="3"/>
                                            </p:tgtEl>
                                            <p:attrNameLst>
                                              <p:attrName>ppt_y</p:attrName>
                                            </p:attrNameLst>
                                          </p:cBhvr>
                                          <p:tavLst>
                                            <p:tav tm="0">
                                              <p:val>
                                                <p:strVal val="1+#ppt_h/2"/>
                                              </p:val>
                                            </p:tav>
                                            <p:tav tm="100000">
                                              <p:val>
                                                <p:strVal val="#ppt_y"/>
                                              </p:val>
                                            </p:tav>
                                          </p:tavLst>
                                        </p:anim>
                                      </p:childTnLst>
                                    </p:cTn>
                                  </p:par>
                                </p:childTnLst>
                              </p:cTn>
                            </p:par>
                            <p:par>
                              <p:cTn id="22" fill="hold">
                                <p:stCondLst>
                                  <p:cond delay="2500"/>
                                </p:stCondLst>
                                <p:childTnLst>
                                  <p:par>
                                    <p:cTn id="23" presetID="2" presetClass="entr" presetSubtype="12" fill="hold" grpId="0" nodeType="afterEffect" p14:presetBounceEnd="50000">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14:bounceEnd="50000">
                                          <p:cBhvr additive="base">
                                            <p:cTn id="25"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26" dur="1000" fill="hold"/>
                                            <p:tgtEl>
                                              <p:spTgt spid="5"/>
                                            </p:tgtEl>
                                            <p:attrNameLst>
                                              <p:attrName>ppt_y</p:attrName>
                                            </p:attrNameLst>
                                          </p:cBhvr>
                                          <p:tavLst>
                                            <p:tav tm="0">
                                              <p:val>
                                                <p:strVal val="1+#ppt_h/2"/>
                                              </p:val>
                                            </p:tav>
                                            <p:tav tm="100000">
                                              <p:val>
                                                <p:strVal val="#ppt_y"/>
                                              </p:val>
                                            </p:tav>
                                          </p:tavLst>
                                        </p:anim>
                                      </p:childTnLst>
                                    </p:cTn>
                                  </p:par>
                                  <p:par>
                                    <p:cTn id="27" presetID="2" presetClass="entr" presetSubtype="12" fill="hold" grpId="0" nodeType="withEffect" p14:presetBounceEnd="50000">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14:bounceEnd="50000">
                                          <p:cBhvr additive="base">
                                            <p:cTn id="29" dur="10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30" dur="1000" fill="hold"/>
                                            <p:tgtEl>
                                              <p:spTgt spid="15"/>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 presetClass="entr" presetSubtype="4" decel="5000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000" fill="hold"/>
                                            <p:tgtEl>
                                              <p:spTgt spid="14"/>
                                            </p:tgtEl>
                                            <p:attrNameLst>
                                              <p:attrName>ppt_x</p:attrName>
                                            </p:attrNameLst>
                                          </p:cBhvr>
                                          <p:tavLst>
                                            <p:tav tm="0">
                                              <p:val>
                                                <p:strVal val="#ppt_x"/>
                                              </p:val>
                                            </p:tav>
                                            <p:tav tm="100000">
                                              <p:val>
                                                <p:strVal val="#ppt_x"/>
                                              </p:val>
                                            </p:tav>
                                          </p:tavLst>
                                        </p:anim>
                                        <p:anim calcmode="lin" valueType="num">
                                          <p:cBhvr additive="base">
                                            <p:cTn id="35" dur="1000" fill="hold"/>
                                            <p:tgtEl>
                                              <p:spTgt spid="14"/>
                                            </p:tgtEl>
                                            <p:attrNameLst>
                                              <p:attrName>ppt_y</p:attrName>
                                            </p:attrNameLst>
                                          </p:cBhvr>
                                          <p:tavLst>
                                            <p:tav tm="0">
                                              <p:val>
                                                <p:strVal val="1+#ppt_h/2"/>
                                              </p:val>
                                            </p:tav>
                                            <p:tav tm="100000">
                                              <p:val>
                                                <p:strVal val="#ppt_y"/>
                                              </p:val>
                                            </p:tav>
                                          </p:tavLst>
                                        </p:anim>
                                      </p:childTnLst>
                                    </p:cTn>
                                  </p:par>
                                </p:childTnLst>
                              </p:cTn>
                            </p:par>
                            <p:par>
                              <p:cTn id="36" fill="hold">
                                <p:stCondLst>
                                  <p:cond delay="4500"/>
                                </p:stCondLst>
                                <p:childTnLst>
                                  <p:par>
                                    <p:cTn id="37" presetID="2" presetClass="entr" presetSubtype="12" fill="hold" grpId="0" nodeType="afterEffect" p14:presetBounceEnd="50000">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14:bounceEnd="50000">
                                          <p:cBhvr additive="base">
                                            <p:cTn id="39"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40" dur="1000" fill="hold"/>
                                            <p:tgtEl>
                                              <p:spTgt spid="4"/>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14:presetBounceEnd="50000">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14:bounceEnd="50000">
                                          <p:cBhvr additive="base">
                                            <p:cTn id="43" dur="1000" fill="hold"/>
                                            <p:tgtEl>
                                              <p:spTgt spid="16"/>
                                            </p:tgtEl>
                                            <p:attrNameLst>
                                              <p:attrName>ppt_x</p:attrName>
                                            </p:attrNameLst>
                                          </p:cBhvr>
                                          <p:tavLst>
                                            <p:tav tm="0">
                                              <p:val>
                                                <p:strVal val="0-#ppt_w/2"/>
                                              </p:val>
                                            </p:tav>
                                            <p:tav tm="100000">
                                              <p:val>
                                                <p:strVal val="#ppt_x"/>
                                              </p:val>
                                            </p:tav>
                                          </p:tavLst>
                                        </p:anim>
                                        <p:anim calcmode="lin" valueType="num" p14:bounceEnd="50000">
                                          <p:cBhvr additive="base">
                                            <p:cTn id="44" dur="1000" fill="hold"/>
                                            <p:tgtEl>
                                              <p:spTgt spid="16"/>
                                            </p:tgtEl>
                                            <p:attrNameLst>
                                              <p:attrName>ppt_y</p:attrName>
                                            </p:attrNameLst>
                                          </p:cBhvr>
                                          <p:tavLst>
                                            <p:tav tm="0">
                                              <p:val>
                                                <p:strVal val="1+#ppt_h/2"/>
                                              </p:val>
                                            </p:tav>
                                            <p:tav tm="100000">
                                              <p:val>
                                                <p:strVal val="#ppt_y"/>
                                              </p:val>
                                            </p:tav>
                                          </p:tavLst>
                                        </p:anim>
                                      </p:childTnLst>
                                    </p:cTn>
                                  </p:par>
                                </p:childTnLst>
                              </p:cTn>
                            </p:par>
                            <p:par>
                              <p:cTn id="45" fill="hold">
                                <p:stCondLst>
                                  <p:cond delay="5500"/>
                                </p:stCondLst>
                                <p:childTnLst>
                                  <p:par>
                                    <p:cTn id="46" presetID="2" presetClass="entr" presetSubtype="4" decel="5000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1000" fill="hold"/>
                                            <p:tgtEl>
                                              <p:spTgt spid="17"/>
                                            </p:tgtEl>
                                            <p:attrNameLst>
                                              <p:attrName>ppt_x</p:attrName>
                                            </p:attrNameLst>
                                          </p:cBhvr>
                                          <p:tavLst>
                                            <p:tav tm="0">
                                              <p:val>
                                                <p:strVal val="#ppt_x"/>
                                              </p:val>
                                            </p:tav>
                                            <p:tav tm="100000">
                                              <p:val>
                                                <p:strVal val="#ppt_x"/>
                                              </p:val>
                                            </p:tav>
                                          </p:tavLst>
                                        </p:anim>
                                        <p:anim calcmode="lin" valueType="num">
                                          <p:cBhvr additive="base">
                                            <p:cTn id="49" dur="10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 grpId="0"/>
          <p:bldP spid="13" grpId="0"/>
          <p:bldP spid="15" grpId="0"/>
          <p:bldP spid="16" grpId="0"/>
          <p:bldP spid="14" grpId="0"/>
          <p:bldP spid="17"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 presetClass="entr" presetSubtype="1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0-#ppt_w/2"/>
                                              </p:val>
                                            </p:tav>
                                            <p:tav tm="100000">
                                              <p:val>
                                                <p:strVal val="#ppt_x"/>
                                              </p:val>
                                            </p:tav>
                                          </p:tavLst>
                                        </p:anim>
                                        <p:anim calcmode="lin" valueType="num">
                                          <p:cBhvr additive="base">
                                            <p:cTn id="12" dur="10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decel="50000"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1000" fill="hold"/>
                                            <p:tgtEl>
                                              <p:spTgt spid="3"/>
                                            </p:tgtEl>
                                            <p:attrNameLst>
                                              <p:attrName>ppt_x</p:attrName>
                                            </p:attrNameLst>
                                          </p:cBhvr>
                                          <p:tavLst>
                                            <p:tav tm="0">
                                              <p:val>
                                                <p:strVal val="#ppt_x"/>
                                              </p:val>
                                            </p:tav>
                                            <p:tav tm="100000">
                                              <p:val>
                                                <p:strVal val="#ppt_x"/>
                                              </p:val>
                                            </p:tav>
                                          </p:tavLst>
                                        </p:anim>
                                        <p:anim calcmode="lin" valueType="num">
                                          <p:cBhvr additive="base">
                                            <p:cTn id="21" dur="1000" fill="hold"/>
                                            <p:tgtEl>
                                              <p:spTgt spid="3"/>
                                            </p:tgtEl>
                                            <p:attrNameLst>
                                              <p:attrName>ppt_y</p:attrName>
                                            </p:attrNameLst>
                                          </p:cBhvr>
                                          <p:tavLst>
                                            <p:tav tm="0">
                                              <p:val>
                                                <p:strVal val="1+#ppt_h/2"/>
                                              </p:val>
                                            </p:tav>
                                            <p:tav tm="100000">
                                              <p:val>
                                                <p:strVal val="#ppt_y"/>
                                              </p:val>
                                            </p:tav>
                                          </p:tavLst>
                                        </p:anim>
                                      </p:childTnLst>
                                    </p:cTn>
                                  </p:par>
                                </p:childTnLst>
                              </p:cTn>
                            </p:par>
                            <p:par>
                              <p:cTn id="22" fill="hold">
                                <p:stCondLst>
                                  <p:cond delay="2500"/>
                                </p:stCondLst>
                                <p:childTnLst>
                                  <p:par>
                                    <p:cTn id="23" presetID="2" presetClass="entr" presetSubtype="12"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1000" fill="hold"/>
                                            <p:tgtEl>
                                              <p:spTgt spid="5"/>
                                            </p:tgtEl>
                                            <p:attrNameLst>
                                              <p:attrName>ppt_x</p:attrName>
                                            </p:attrNameLst>
                                          </p:cBhvr>
                                          <p:tavLst>
                                            <p:tav tm="0">
                                              <p:val>
                                                <p:strVal val="0-#ppt_w/2"/>
                                              </p:val>
                                            </p:tav>
                                            <p:tav tm="100000">
                                              <p:val>
                                                <p:strVal val="#ppt_x"/>
                                              </p:val>
                                            </p:tav>
                                          </p:tavLst>
                                        </p:anim>
                                        <p:anim calcmode="lin" valueType="num">
                                          <p:cBhvr additive="base">
                                            <p:cTn id="26" dur="1000" fill="hold"/>
                                            <p:tgtEl>
                                              <p:spTgt spid="5"/>
                                            </p:tgtEl>
                                            <p:attrNameLst>
                                              <p:attrName>ppt_y</p:attrName>
                                            </p:attrNameLst>
                                          </p:cBhvr>
                                          <p:tavLst>
                                            <p:tav tm="0">
                                              <p:val>
                                                <p:strVal val="1+#ppt_h/2"/>
                                              </p:val>
                                            </p:tav>
                                            <p:tav tm="100000">
                                              <p:val>
                                                <p:strVal val="#ppt_y"/>
                                              </p:val>
                                            </p:tav>
                                          </p:tavLst>
                                        </p:anim>
                                      </p:childTnLst>
                                    </p:cTn>
                                  </p:par>
                                  <p:par>
                                    <p:cTn id="27" presetID="2" presetClass="entr" presetSubtype="12"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1000" fill="hold"/>
                                            <p:tgtEl>
                                              <p:spTgt spid="15"/>
                                            </p:tgtEl>
                                            <p:attrNameLst>
                                              <p:attrName>ppt_x</p:attrName>
                                            </p:attrNameLst>
                                          </p:cBhvr>
                                          <p:tavLst>
                                            <p:tav tm="0">
                                              <p:val>
                                                <p:strVal val="0-#ppt_w/2"/>
                                              </p:val>
                                            </p:tav>
                                            <p:tav tm="100000">
                                              <p:val>
                                                <p:strVal val="#ppt_x"/>
                                              </p:val>
                                            </p:tav>
                                          </p:tavLst>
                                        </p:anim>
                                        <p:anim calcmode="lin" valueType="num">
                                          <p:cBhvr additive="base">
                                            <p:cTn id="30" dur="1000" fill="hold"/>
                                            <p:tgtEl>
                                              <p:spTgt spid="15"/>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 presetClass="entr" presetSubtype="4" decel="5000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000" fill="hold"/>
                                            <p:tgtEl>
                                              <p:spTgt spid="14"/>
                                            </p:tgtEl>
                                            <p:attrNameLst>
                                              <p:attrName>ppt_x</p:attrName>
                                            </p:attrNameLst>
                                          </p:cBhvr>
                                          <p:tavLst>
                                            <p:tav tm="0">
                                              <p:val>
                                                <p:strVal val="#ppt_x"/>
                                              </p:val>
                                            </p:tav>
                                            <p:tav tm="100000">
                                              <p:val>
                                                <p:strVal val="#ppt_x"/>
                                              </p:val>
                                            </p:tav>
                                          </p:tavLst>
                                        </p:anim>
                                        <p:anim calcmode="lin" valueType="num">
                                          <p:cBhvr additive="base">
                                            <p:cTn id="35" dur="1000" fill="hold"/>
                                            <p:tgtEl>
                                              <p:spTgt spid="14"/>
                                            </p:tgtEl>
                                            <p:attrNameLst>
                                              <p:attrName>ppt_y</p:attrName>
                                            </p:attrNameLst>
                                          </p:cBhvr>
                                          <p:tavLst>
                                            <p:tav tm="0">
                                              <p:val>
                                                <p:strVal val="1+#ppt_h/2"/>
                                              </p:val>
                                            </p:tav>
                                            <p:tav tm="100000">
                                              <p:val>
                                                <p:strVal val="#ppt_y"/>
                                              </p:val>
                                            </p:tav>
                                          </p:tavLst>
                                        </p:anim>
                                      </p:childTnLst>
                                    </p:cTn>
                                  </p:par>
                                </p:childTnLst>
                              </p:cTn>
                            </p:par>
                            <p:par>
                              <p:cTn id="36" fill="hold">
                                <p:stCondLst>
                                  <p:cond delay="4500"/>
                                </p:stCondLst>
                                <p:childTnLst>
                                  <p:par>
                                    <p:cTn id="37" presetID="2" presetClass="entr" presetSubtype="12"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1000" fill="hold"/>
                                            <p:tgtEl>
                                              <p:spTgt spid="4"/>
                                            </p:tgtEl>
                                            <p:attrNameLst>
                                              <p:attrName>ppt_x</p:attrName>
                                            </p:attrNameLst>
                                          </p:cBhvr>
                                          <p:tavLst>
                                            <p:tav tm="0">
                                              <p:val>
                                                <p:strVal val="0-#ppt_w/2"/>
                                              </p:val>
                                            </p:tav>
                                            <p:tav tm="100000">
                                              <p:val>
                                                <p:strVal val="#ppt_x"/>
                                              </p:val>
                                            </p:tav>
                                          </p:tavLst>
                                        </p:anim>
                                        <p:anim calcmode="lin" valueType="num">
                                          <p:cBhvr additive="base">
                                            <p:cTn id="40" dur="1000" fill="hold"/>
                                            <p:tgtEl>
                                              <p:spTgt spid="4"/>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1000" fill="hold"/>
                                            <p:tgtEl>
                                              <p:spTgt spid="16"/>
                                            </p:tgtEl>
                                            <p:attrNameLst>
                                              <p:attrName>ppt_x</p:attrName>
                                            </p:attrNameLst>
                                          </p:cBhvr>
                                          <p:tavLst>
                                            <p:tav tm="0">
                                              <p:val>
                                                <p:strVal val="0-#ppt_w/2"/>
                                              </p:val>
                                            </p:tav>
                                            <p:tav tm="100000">
                                              <p:val>
                                                <p:strVal val="#ppt_x"/>
                                              </p:val>
                                            </p:tav>
                                          </p:tavLst>
                                        </p:anim>
                                        <p:anim calcmode="lin" valueType="num">
                                          <p:cBhvr additive="base">
                                            <p:cTn id="44" dur="1000" fill="hold"/>
                                            <p:tgtEl>
                                              <p:spTgt spid="16"/>
                                            </p:tgtEl>
                                            <p:attrNameLst>
                                              <p:attrName>ppt_y</p:attrName>
                                            </p:attrNameLst>
                                          </p:cBhvr>
                                          <p:tavLst>
                                            <p:tav tm="0">
                                              <p:val>
                                                <p:strVal val="1+#ppt_h/2"/>
                                              </p:val>
                                            </p:tav>
                                            <p:tav tm="100000">
                                              <p:val>
                                                <p:strVal val="#ppt_y"/>
                                              </p:val>
                                            </p:tav>
                                          </p:tavLst>
                                        </p:anim>
                                      </p:childTnLst>
                                    </p:cTn>
                                  </p:par>
                                </p:childTnLst>
                              </p:cTn>
                            </p:par>
                            <p:par>
                              <p:cTn id="45" fill="hold">
                                <p:stCondLst>
                                  <p:cond delay="5500"/>
                                </p:stCondLst>
                                <p:childTnLst>
                                  <p:par>
                                    <p:cTn id="46" presetID="2" presetClass="entr" presetSubtype="4" decel="5000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1000" fill="hold"/>
                                            <p:tgtEl>
                                              <p:spTgt spid="17"/>
                                            </p:tgtEl>
                                            <p:attrNameLst>
                                              <p:attrName>ppt_x</p:attrName>
                                            </p:attrNameLst>
                                          </p:cBhvr>
                                          <p:tavLst>
                                            <p:tav tm="0">
                                              <p:val>
                                                <p:strVal val="#ppt_x"/>
                                              </p:val>
                                            </p:tav>
                                            <p:tav tm="100000">
                                              <p:val>
                                                <p:strVal val="#ppt_x"/>
                                              </p:val>
                                            </p:tav>
                                          </p:tavLst>
                                        </p:anim>
                                        <p:anim calcmode="lin" valueType="num">
                                          <p:cBhvr additive="base">
                                            <p:cTn id="49" dur="10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 grpId="0"/>
          <p:bldP spid="13" grpId="0"/>
          <p:bldP spid="15" grpId="0"/>
          <p:bldP spid="16" grpId="0"/>
          <p:bldP spid="14" grpId="0"/>
          <p:bldP spid="17" grpId="0"/>
          <p:bldP spid="19"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8" name="文本框 17"/>
          <p:cNvSpPr txBox="1"/>
          <p:nvPr/>
        </p:nvSpPr>
        <p:spPr>
          <a:xfrm rot="16200000">
            <a:off x="2699428" y="1704120"/>
            <a:ext cx="1160475" cy="261610"/>
          </a:xfrm>
          <a:prstGeom prst="rect">
            <a:avLst/>
          </a:prstGeom>
          <a:noFill/>
        </p:spPr>
        <p:txBody>
          <a:bodyPr wrap="square" rtlCol="0">
            <a:spAutoFit/>
          </a:bodyPr>
          <a:lstStyle/>
          <a:p>
            <a:pPr algn="dist"/>
            <a:r>
              <a:rPr kumimoji="1" lang="en-US" altLang="zh-CN" sz="1100" dirty="0">
                <a:solidFill>
                  <a:schemeClr val="bg1"/>
                </a:solidFill>
              </a:rPr>
              <a:t>PART </a:t>
            </a:r>
            <a:endParaRPr kumimoji="1" lang="zh-CN" altLang="en-US" sz="1100" dirty="0">
              <a:solidFill>
                <a:schemeClr val="bg1"/>
              </a:solidFill>
            </a:endParaRPr>
          </a:p>
        </p:txBody>
      </p:sp>
      <p:sp>
        <p:nvSpPr>
          <p:cNvPr id="2" name="文本框 1"/>
          <p:cNvSpPr txBox="1"/>
          <p:nvPr/>
        </p:nvSpPr>
        <p:spPr>
          <a:xfrm>
            <a:off x="1078174" y="294829"/>
            <a:ext cx="1261884" cy="369332"/>
          </a:xfrm>
          <a:prstGeom prst="rect">
            <a:avLst/>
          </a:prstGeom>
          <a:noFill/>
        </p:spPr>
        <p:txBody>
          <a:bodyPr wrap="none" rtlCol="0">
            <a:spAutoFit/>
          </a:bodyPr>
          <a:lstStyle/>
          <a:p>
            <a:r>
              <a:rPr kumimoji="1" lang="zh-CN" altLang="en-US" spc="300" dirty="0">
                <a:latin typeface="Microsoft YaHei" charset="-122"/>
                <a:ea typeface="Microsoft YaHei" charset="-122"/>
                <a:cs typeface="Microsoft YaHei" charset="-122"/>
              </a:rPr>
              <a:t>自我评价</a:t>
            </a:r>
          </a:p>
        </p:txBody>
      </p:sp>
      <p:cxnSp>
        <p:nvCxnSpPr>
          <p:cNvPr id="4" name="直线连接符 3"/>
          <p:cNvCxnSpPr/>
          <p:nvPr/>
        </p:nvCxnSpPr>
        <p:spPr>
          <a:xfrm>
            <a:off x="6059488" y="1379349"/>
            <a:ext cx="0" cy="4370522"/>
          </a:xfrm>
          <a:prstGeom prst="line">
            <a:avLst/>
          </a:prstGeom>
          <a:ln>
            <a:solidFill>
              <a:srgbClr val="394454"/>
            </a:solidFill>
            <a:prstDash val="dash"/>
          </a:ln>
        </p:spPr>
        <p:style>
          <a:lnRef idx="1">
            <a:schemeClr val="accent1"/>
          </a:lnRef>
          <a:fillRef idx="0">
            <a:schemeClr val="accent1"/>
          </a:fillRef>
          <a:effectRef idx="0">
            <a:schemeClr val="accent1"/>
          </a:effectRef>
          <a:fontRef idx="minor">
            <a:schemeClr val="tx1"/>
          </a:fontRef>
        </p:style>
      </p:cxnSp>
      <p:sp>
        <p:nvSpPr>
          <p:cNvPr id="7" name="圆角矩形 6"/>
          <p:cNvSpPr/>
          <p:nvPr/>
        </p:nvSpPr>
        <p:spPr>
          <a:xfrm>
            <a:off x="1078174" y="2061275"/>
            <a:ext cx="3865785" cy="3518115"/>
          </a:xfrm>
          <a:prstGeom prst="roundRect">
            <a:avLst>
              <a:gd name="adj" fmla="val 2429"/>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圆角矩形 4"/>
          <p:cNvSpPr/>
          <p:nvPr/>
        </p:nvSpPr>
        <p:spPr>
          <a:xfrm>
            <a:off x="1549831" y="1828800"/>
            <a:ext cx="3006671" cy="449451"/>
          </a:xfrm>
          <a:prstGeom prst="roundRect">
            <a:avLst>
              <a:gd name="adj" fmla="val 0"/>
            </a:avLst>
          </a:prstGeom>
          <a:solidFill>
            <a:srgbClr val="D0AA8C"/>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spc="300" dirty="0">
                <a:latin typeface="Microsoft YaHei" charset="-122"/>
                <a:ea typeface="Microsoft YaHei" charset="-122"/>
                <a:cs typeface="Microsoft YaHei" charset="-122"/>
              </a:rPr>
              <a:t>工作中的优点</a:t>
            </a:r>
          </a:p>
        </p:txBody>
      </p:sp>
      <p:sp>
        <p:nvSpPr>
          <p:cNvPr id="8" name="圆角矩形 7"/>
          <p:cNvSpPr/>
          <p:nvPr/>
        </p:nvSpPr>
        <p:spPr>
          <a:xfrm>
            <a:off x="7121319" y="2061275"/>
            <a:ext cx="3865785" cy="3518115"/>
          </a:xfrm>
          <a:prstGeom prst="roundRect">
            <a:avLst>
              <a:gd name="adj" fmla="val 2429"/>
            </a:avLst>
          </a:prstGeom>
          <a:noFill/>
          <a:ln>
            <a:solidFill>
              <a:srgbClr val="394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圆角矩形 8"/>
          <p:cNvSpPr/>
          <p:nvPr/>
        </p:nvSpPr>
        <p:spPr>
          <a:xfrm>
            <a:off x="7592976" y="1828800"/>
            <a:ext cx="3006671" cy="449451"/>
          </a:xfrm>
          <a:prstGeom prst="roundRect">
            <a:avLst>
              <a:gd name="adj" fmla="val 0"/>
            </a:avLst>
          </a:prstGeom>
          <a:solidFill>
            <a:srgbClr val="D0AA8C"/>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pc="300" dirty="0">
                <a:latin typeface="Microsoft YaHei" charset="-122"/>
                <a:ea typeface="Microsoft YaHei" charset="-122"/>
                <a:cs typeface="Microsoft YaHei" charset="-122"/>
              </a:rPr>
              <a:t>工作中的缺点</a:t>
            </a:r>
          </a:p>
        </p:txBody>
      </p:sp>
      <p:sp>
        <p:nvSpPr>
          <p:cNvPr id="6" name="矩形 5"/>
          <p:cNvSpPr/>
          <p:nvPr/>
        </p:nvSpPr>
        <p:spPr>
          <a:xfrm>
            <a:off x="1335602" y="2989276"/>
            <a:ext cx="3435127" cy="2031325"/>
          </a:xfrm>
          <a:prstGeom prst="rect">
            <a:avLst/>
          </a:prstGeom>
        </p:spPr>
        <p:txBody>
          <a:bodyPr wrap="square">
            <a:spAutoFit/>
          </a:bodyPr>
          <a:lstStyle/>
          <a:p>
            <a:pPr marL="285750" indent="-285750">
              <a:lnSpc>
                <a:spcPct val="150000"/>
              </a:lnSpc>
              <a:buSzPct val="80000"/>
              <a:buFont typeface="Wingdings" charset="2"/>
              <a:buChar char="p"/>
            </a:pPr>
            <a:r>
              <a:rPr lang="zh-CN" altLang="en-US" sz="1400" dirty="0">
                <a:solidFill>
                  <a:schemeClr val="bg1"/>
                </a:solidFill>
                <a:latin typeface="Microsoft YaHei" charset="-122"/>
                <a:ea typeface="Microsoft YaHei" charset="-122"/>
                <a:cs typeface="Microsoft YaHei" charset="-122"/>
              </a:rPr>
              <a:t>有良好的沟通和协调能力、能积极配合其他部门的工作；</a:t>
            </a:r>
          </a:p>
          <a:p>
            <a:pPr marL="285750" indent="-285750">
              <a:lnSpc>
                <a:spcPct val="150000"/>
              </a:lnSpc>
              <a:buSzPct val="80000"/>
              <a:buFont typeface="Wingdings" charset="2"/>
              <a:buChar char="p"/>
            </a:pPr>
            <a:r>
              <a:rPr lang="zh-CN" altLang="en-US" sz="1400" dirty="0">
                <a:solidFill>
                  <a:schemeClr val="bg1"/>
                </a:solidFill>
                <a:latin typeface="Microsoft YaHei" charset="-122"/>
                <a:ea typeface="Microsoft YaHei" charset="-122"/>
                <a:cs typeface="Microsoft YaHei" charset="-122"/>
              </a:rPr>
              <a:t>能从公司角度发展思考问题，乐意提供一些建议和想法；</a:t>
            </a:r>
          </a:p>
          <a:p>
            <a:pPr marL="285750" indent="-285750">
              <a:lnSpc>
                <a:spcPct val="150000"/>
              </a:lnSpc>
              <a:buSzPct val="80000"/>
              <a:buFont typeface="Wingdings" charset="2"/>
              <a:buChar char="p"/>
            </a:pPr>
            <a:r>
              <a:rPr lang="zh-CN" altLang="en-US" sz="1400" dirty="0">
                <a:solidFill>
                  <a:schemeClr val="bg1"/>
                </a:solidFill>
                <a:latin typeface="Microsoft YaHei" charset="-122"/>
                <a:ea typeface="Microsoft YaHei" charset="-122"/>
                <a:cs typeface="Microsoft YaHei" charset="-122"/>
              </a:rPr>
              <a:t>能分享自己的看法、并注重工作流程和规范的建立</a:t>
            </a:r>
          </a:p>
        </p:txBody>
      </p:sp>
      <p:sp>
        <p:nvSpPr>
          <p:cNvPr id="10" name="矩形 9"/>
          <p:cNvSpPr/>
          <p:nvPr/>
        </p:nvSpPr>
        <p:spPr>
          <a:xfrm>
            <a:off x="7354872" y="2881553"/>
            <a:ext cx="3398677" cy="2246769"/>
          </a:xfrm>
          <a:prstGeom prst="rect">
            <a:avLst/>
          </a:prstGeom>
        </p:spPr>
        <p:txBody>
          <a:bodyPr wrap="square">
            <a:spAutoFit/>
          </a:bodyPr>
          <a:lstStyle/>
          <a:p>
            <a:pPr marL="285750" indent="-285750">
              <a:lnSpc>
                <a:spcPct val="200000"/>
              </a:lnSpc>
              <a:buSzPct val="80000"/>
              <a:buFont typeface="Wingdings" charset="2"/>
              <a:buChar char="p"/>
            </a:pPr>
            <a:r>
              <a:rPr lang="zh-CN" altLang="en-US" sz="1400" dirty="0">
                <a:solidFill>
                  <a:schemeClr val="tx1">
                    <a:lumMod val="75000"/>
                    <a:lumOff val="25000"/>
                  </a:schemeClr>
                </a:solidFill>
                <a:latin typeface="Microsoft YaHei" charset="-122"/>
                <a:ea typeface="Microsoft YaHei" charset="-122"/>
                <a:cs typeface="Microsoft YaHei" charset="-122"/>
              </a:rPr>
              <a:t>部门人员规划管理能力需要提升；</a:t>
            </a:r>
          </a:p>
          <a:p>
            <a:pPr marL="285750" indent="-285750">
              <a:lnSpc>
                <a:spcPct val="200000"/>
              </a:lnSpc>
              <a:buSzPct val="80000"/>
              <a:buFont typeface="Wingdings" charset="2"/>
              <a:buChar char="p"/>
            </a:pPr>
            <a:r>
              <a:rPr lang="zh-CN" altLang="en-US" sz="1400" dirty="0">
                <a:solidFill>
                  <a:schemeClr val="tx1">
                    <a:lumMod val="75000"/>
                    <a:lumOff val="25000"/>
                  </a:schemeClr>
                </a:solidFill>
                <a:latin typeface="Microsoft YaHei" charset="-122"/>
                <a:ea typeface="Microsoft YaHei" charset="-122"/>
                <a:cs typeface="Microsoft YaHei" charset="-122"/>
              </a:rPr>
              <a:t>工作杂而不精，需要在重点工作上深入；</a:t>
            </a:r>
          </a:p>
          <a:p>
            <a:pPr marL="285750" indent="-285750">
              <a:lnSpc>
                <a:spcPct val="200000"/>
              </a:lnSpc>
              <a:buSzPct val="80000"/>
              <a:buFont typeface="Wingdings" charset="2"/>
              <a:buChar char="p"/>
            </a:pPr>
            <a:r>
              <a:rPr lang="zh-CN" altLang="en-US" sz="1400" dirty="0">
                <a:solidFill>
                  <a:schemeClr val="tx1">
                    <a:lumMod val="75000"/>
                    <a:lumOff val="25000"/>
                  </a:schemeClr>
                </a:solidFill>
                <a:latin typeface="Microsoft YaHei" charset="-122"/>
                <a:ea typeface="Microsoft YaHei" charset="-122"/>
                <a:cs typeface="Microsoft YaHei" charset="-122"/>
              </a:rPr>
              <a:t>部门人员的专业能力和管理意识不强。</a:t>
            </a:r>
          </a:p>
          <a:p>
            <a:pPr marL="285750" indent="-285750">
              <a:lnSpc>
                <a:spcPct val="200000"/>
              </a:lnSpc>
              <a:buSzPct val="80000"/>
              <a:buFont typeface="Wingdings" charset="2"/>
              <a:buChar char="p"/>
            </a:pPr>
            <a:endParaRPr lang="zh-CN" altLang="en-US" sz="1400" dirty="0">
              <a:solidFill>
                <a:schemeClr val="tx1">
                  <a:lumMod val="75000"/>
                  <a:lumOff val="25000"/>
                </a:schemeClr>
              </a:solidFill>
              <a:latin typeface="Microsoft YaHei" charset="-122"/>
              <a:ea typeface="Microsoft YaHei" charset="-122"/>
              <a:cs typeface="Microsoft YaHei" charset="-122"/>
            </a:endParaRPr>
          </a:p>
        </p:txBody>
      </p:sp>
    </p:spTree>
    <p:extLst>
      <p:ext uri="{BB962C8B-B14F-4D97-AF65-F5344CB8AC3E}">
        <p14:creationId xmlns:p14="http://schemas.microsoft.com/office/powerpoint/2010/main" val="1921241362"/>
      </p:ext>
    </p:extLst>
  </p:cSld>
  <p:clrMapOvr>
    <a:masterClrMapping/>
  </p:clrMapOvr>
  <p:transition spd="slow" advTm="5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outVertical)">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1"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p:tgtEl>
                                          <p:spTgt spid="7"/>
                                        </p:tgtEl>
                                        <p:attrNameLst>
                                          <p:attrName>ppt_y</p:attrName>
                                        </p:attrNameLst>
                                      </p:cBhvr>
                                      <p:tavLst>
                                        <p:tav tm="0">
                                          <p:val>
                                            <p:strVal val="#ppt_y-#ppt_h*1.125000"/>
                                          </p:val>
                                        </p:tav>
                                        <p:tav tm="100000">
                                          <p:val>
                                            <p:strVal val="#ppt_y"/>
                                          </p:val>
                                        </p:tav>
                                      </p:tavLst>
                                    </p:anim>
                                    <p:animEffect transition="in" filter="wipe(down)">
                                      <p:cBhvr>
                                        <p:cTn id="17" dur="500"/>
                                        <p:tgtEl>
                                          <p:spTgt spid="7"/>
                                        </p:tgtEl>
                                      </p:cBhvr>
                                    </p:animEffect>
                                  </p:childTnLst>
                                </p:cTn>
                              </p:par>
                            </p:childTnLst>
                          </p:cTn>
                        </p:par>
                        <p:par>
                          <p:cTn id="18" fill="hold">
                            <p:stCondLst>
                              <p:cond delay="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1000"/>
                            </p:stCondLst>
                            <p:childTnLst>
                              <p:par>
                                <p:cTn id="23" presetID="16" presetClass="entr" presetSubtype="37"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arn(outVertical)">
                                      <p:cBhvr>
                                        <p:cTn id="25" dur="500"/>
                                        <p:tgtEl>
                                          <p:spTgt spid="9"/>
                                        </p:tgtEl>
                                      </p:cBhvr>
                                    </p:animEffect>
                                  </p:childTnLst>
                                </p:cTn>
                              </p:par>
                              <p:par>
                                <p:cTn id="26" presetID="12" presetClass="entr" presetSubtype="1"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p:tgtEl>
                                          <p:spTgt spid="8"/>
                                        </p:tgtEl>
                                        <p:attrNameLst>
                                          <p:attrName>ppt_y</p:attrName>
                                        </p:attrNameLst>
                                      </p:cBhvr>
                                      <p:tavLst>
                                        <p:tav tm="0">
                                          <p:val>
                                            <p:strVal val="#ppt_y-#ppt_h*1.125000"/>
                                          </p:val>
                                        </p:tav>
                                        <p:tav tm="100000">
                                          <p:val>
                                            <p:strVal val="#ppt_y"/>
                                          </p:val>
                                        </p:tav>
                                      </p:tavLst>
                                    </p:anim>
                                    <p:animEffect transition="in" filter="wipe(down)">
                                      <p:cBhvr>
                                        <p:cTn id="29" dur="500"/>
                                        <p:tgtEl>
                                          <p:spTgt spid="8"/>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up)">
                                      <p:cBhvr>
                                        <p:cTn id="3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animBg="1"/>
      <p:bldP spid="8" grpId="0" animBg="1"/>
      <p:bldP spid="9" grpId="0" animBg="1"/>
      <p:bldP spid="6"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3" name="矩形 12"/>
          <p:cNvSpPr/>
          <p:nvPr/>
        </p:nvSpPr>
        <p:spPr>
          <a:xfrm>
            <a:off x="3902529" y="6564086"/>
            <a:ext cx="8289471" cy="293914"/>
          </a:xfrm>
          <a:custGeom>
            <a:avLst/>
            <a:gdLst>
              <a:gd name="connsiteX0" fmla="*/ 0 w 8289471"/>
              <a:gd name="connsiteY0" fmla="*/ 0 h 293914"/>
              <a:gd name="connsiteX1" fmla="*/ 8289471 w 8289471"/>
              <a:gd name="connsiteY1" fmla="*/ 0 h 293914"/>
              <a:gd name="connsiteX2" fmla="*/ 8289471 w 8289471"/>
              <a:gd name="connsiteY2" fmla="*/ 293914 h 293914"/>
              <a:gd name="connsiteX3" fmla="*/ 0 w 8289471"/>
              <a:gd name="connsiteY3" fmla="*/ 293914 h 293914"/>
              <a:gd name="connsiteX4" fmla="*/ 0 w 8289471"/>
              <a:gd name="connsiteY4" fmla="*/ 0 h 293914"/>
              <a:gd name="connsiteX0" fmla="*/ 179615 w 8289471"/>
              <a:gd name="connsiteY0" fmla="*/ 32657 h 293914"/>
              <a:gd name="connsiteX1" fmla="*/ 8289471 w 8289471"/>
              <a:gd name="connsiteY1" fmla="*/ 0 h 293914"/>
              <a:gd name="connsiteX2" fmla="*/ 8289471 w 8289471"/>
              <a:gd name="connsiteY2" fmla="*/ 293914 h 293914"/>
              <a:gd name="connsiteX3" fmla="*/ 0 w 8289471"/>
              <a:gd name="connsiteY3" fmla="*/ 293914 h 293914"/>
              <a:gd name="connsiteX4" fmla="*/ 179615 w 8289471"/>
              <a:gd name="connsiteY4" fmla="*/ 32657 h 293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9471" h="293914">
                <a:moveTo>
                  <a:pt x="179615" y="32657"/>
                </a:moveTo>
                <a:lnTo>
                  <a:pt x="8289471" y="0"/>
                </a:lnTo>
                <a:lnTo>
                  <a:pt x="8289471" y="293914"/>
                </a:lnTo>
                <a:lnTo>
                  <a:pt x="0" y="293914"/>
                </a:lnTo>
                <a:lnTo>
                  <a:pt x="179615" y="32657"/>
                </a:lnTo>
                <a:close/>
              </a:path>
            </a:pathLst>
          </a:cu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5" name="图片 4"/>
          <p:cNvPicPr>
            <a:picLocks noChangeAspect="1"/>
          </p:cNvPicPr>
          <p:nvPr/>
        </p:nvPicPr>
        <p:blipFill rotWithShape="1">
          <a:blip r:embed="rId3">
            <a:extLst>
              <a:ext uri="{28A0092B-C50C-407E-A947-70E740481C1C}">
                <a14:useLocalDpi xmlns:a14="http://schemas.microsoft.com/office/drawing/2010/main" val="0"/>
              </a:ext>
            </a:extLst>
          </a:blip>
          <a:srcRect t="18370" b="38483"/>
          <a:stretch/>
        </p:blipFill>
        <p:spPr>
          <a:xfrm>
            <a:off x="0" y="1514902"/>
            <a:ext cx="12192000" cy="3493827"/>
          </a:xfrm>
          <a:prstGeom prst="rect">
            <a:avLst/>
          </a:prstGeom>
        </p:spPr>
      </p:pic>
      <p:sp>
        <p:nvSpPr>
          <p:cNvPr id="16" name="矩形 15"/>
          <p:cNvSpPr/>
          <p:nvPr/>
        </p:nvSpPr>
        <p:spPr>
          <a:xfrm>
            <a:off x="0" y="1514902"/>
            <a:ext cx="12192000" cy="3493827"/>
          </a:xfrm>
          <a:prstGeom prst="rect">
            <a:avLst/>
          </a:prstGeom>
          <a:gradFill>
            <a:gsLst>
              <a:gs pos="16000">
                <a:srgbClr val="394454"/>
              </a:gs>
              <a:gs pos="98000">
                <a:srgbClr val="394454">
                  <a:alpha val="46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5" name="组 14"/>
          <p:cNvGrpSpPr/>
          <p:nvPr/>
        </p:nvGrpSpPr>
        <p:grpSpPr>
          <a:xfrm>
            <a:off x="627797" y="832513"/>
            <a:ext cx="3862317" cy="1992574"/>
            <a:chOff x="955343" y="1201002"/>
            <a:chExt cx="3862317" cy="1992574"/>
          </a:xfrm>
          <a:effectLst>
            <a:outerShdw blurRad="50800" dist="76200" dir="5400000" algn="t" rotWithShape="0">
              <a:prstClr val="black">
                <a:alpha val="22000"/>
              </a:prstClr>
            </a:outerShdw>
          </a:effectLst>
        </p:grpSpPr>
        <p:sp>
          <p:nvSpPr>
            <p:cNvPr id="7" name="矩形 6"/>
            <p:cNvSpPr/>
            <p:nvPr/>
          </p:nvSpPr>
          <p:spPr>
            <a:xfrm>
              <a:off x="955343" y="1392072"/>
              <a:ext cx="3862317" cy="1801504"/>
            </a:xfrm>
            <a:prstGeom prst="rect">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三角形 13"/>
            <p:cNvSpPr/>
            <p:nvPr/>
          </p:nvSpPr>
          <p:spPr>
            <a:xfrm>
              <a:off x="2714097" y="1201002"/>
              <a:ext cx="344809" cy="245660"/>
            </a:xfrm>
            <a:prstGeom prst="triangle">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7" name="矩形 36"/>
            <p:cNvSpPr/>
            <p:nvPr/>
          </p:nvSpPr>
          <p:spPr>
            <a:xfrm>
              <a:off x="955343" y="3002018"/>
              <a:ext cx="3862317" cy="191557"/>
            </a:xfrm>
            <a:prstGeom prst="rect">
              <a:avLst/>
            </a:pr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7" name="文本框 16"/>
          <p:cNvSpPr txBox="1"/>
          <p:nvPr/>
        </p:nvSpPr>
        <p:spPr>
          <a:xfrm>
            <a:off x="1838245" y="1078172"/>
            <a:ext cx="1441420" cy="1446550"/>
          </a:xfrm>
          <a:prstGeom prst="rect">
            <a:avLst/>
          </a:prstGeom>
          <a:noFill/>
        </p:spPr>
        <p:txBody>
          <a:bodyPr wrap="none" rtlCol="0">
            <a:spAutoFit/>
          </a:bodyPr>
          <a:lstStyle/>
          <a:p>
            <a:r>
              <a:rPr kumimoji="1" lang="en-US" altLang="zh-CN" sz="8800" dirty="0">
                <a:solidFill>
                  <a:schemeClr val="bg1"/>
                </a:solidFill>
                <a:latin typeface="Arial" charset="0"/>
                <a:ea typeface="Arial" charset="0"/>
                <a:cs typeface="Arial" charset="0"/>
              </a:rPr>
              <a:t>03</a:t>
            </a:r>
            <a:endParaRPr kumimoji="1" lang="zh-CN" altLang="en-US" sz="8800" dirty="0">
              <a:solidFill>
                <a:schemeClr val="bg1"/>
              </a:solidFill>
              <a:latin typeface="Arial" charset="0"/>
              <a:ea typeface="Arial" charset="0"/>
              <a:cs typeface="Arial" charset="0"/>
            </a:endParaRPr>
          </a:p>
        </p:txBody>
      </p:sp>
      <p:sp>
        <p:nvSpPr>
          <p:cNvPr id="18" name="文本框 17"/>
          <p:cNvSpPr txBox="1"/>
          <p:nvPr/>
        </p:nvSpPr>
        <p:spPr>
          <a:xfrm rot="16200000">
            <a:off x="2699428" y="1704120"/>
            <a:ext cx="1160475" cy="261610"/>
          </a:xfrm>
          <a:prstGeom prst="rect">
            <a:avLst/>
          </a:prstGeom>
          <a:noFill/>
        </p:spPr>
        <p:txBody>
          <a:bodyPr wrap="square" rtlCol="0">
            <a:spAutoFit/>
          </a:bodyPr>
          <a:lstStyle/>
          <a:p>
            <a:pPr algn="dist"/>
            <a:r>
              <a:rPr kumimoji="1" lang="en-US" altLang="zh-CN" sz="1100" dirty="0">
                <a:solidFill>
                  <a:schemeClr val="bg1"/>
                </a:solidFill>
              </a:rPr>
              <a:t>PART </a:t>
            </a:r>
            <a:endParaRPr kumimoji="1" lang="zh-CN" altLang="en-US" sz="1100" dirty="0">
              <a:solidFill>
                <a:schemeClr val="bg1"/>
              </a:solidFill>
            </a:endParaRPr>
          </a:p>
        </p:txBody>
      </p:sp>
      <p:sp>
        <p:nvSpPr>
          <p:cNvPr id="54" name="文本框 53"/>
          <p:cNvSpPr txBox="1"/>
          <p:nvPr/>
        </p:nvSpPr>
        <p:spPr>
          <a:xfrm>
            <a:off x="6364772" y="2265036"/>
            <a:ext cx="4108817" cy="1569660"/>
          </a:xfrm>
          <a:prstGeom prst="rect">
            <a:avLst/>
          </a:prstGeom>
          <a:noFill/>
        </p:spPr>
        <p:txBody>
          <a:bodyPr wrap="none" rtlCol="0">
            <a:spAutoFit/>
          </a:bodyPr>
          <a:lstStyle/>
          <a:p>
            <a:r>
              <a:rPr kumimoji="1" lang="zh-CN" altLang="en-US" sz="9600" b="1" spc="600" dirty="0">
                <a:solidFill>
                  <a:schemeClr val="bg1"/>
                </a:solidFill>
                <a:effectLst>
                  <a:outerShdw blurRad="114300" dist="76200" dir="18900000" algn="bl" rotWithShape="0">
                    <a:prstClr val="black">
                      <a:alpha val="19000"/>
                    </a:prstClr>
                  </a:outerShdw>
                </a:effectLst>
                <a:latin typeface="SimHei" charset="-122"/>
                <a:ea typeface="SimHei" charset="-122"/>
                <a:cs typeface="SimHei" charset="-122"/>
              </a:rPr>
              <a:t>展望篇</a:t>
            </a:r>
          </a:p>
        </p:txBody>
      </p:sp>
      <p:sp>
        <p:nvSpPr>
          <p:cNvPr id="55" name="文本框 54">
            <a:extLst>
              <a:ext uri="{FF2B5EF4-FFF2-40B4-BE49-F238E27FC236}">
                <a16:creationId xmlns:a16="http://schemas.microsoft.com/office/drawing/2014/main" xmlns="" id="{48FBE956-B6CC-4918-93F7-571A4CE098CC}"/>
              </a:ext>
            </a:extLst>
          </p:cNvPr>
          <p:cNvSpPr txBox="1"/>
          <p:nvPr/>
        </p:nvSpPr>
        <p:spPr>
          <a:xfrm>
            <a:off x="5935287" y="3826337"/>
            <a:ext cx="4967785" cy="400110"/>
          </a:xfrm>
          <a:prstGeom prst="rect">
            <a:avLst/>
          </a:prstGeom>
          <a:noFill/>
        </p:spPr>
        <p:txBody>
          <a:bodyPr wrap="square" rtlCol="0">
            <a:spAutoFit/>
          </a:bodyPr>
          <a:lstStyle/>
          <a:p>
            <a:pPr algn="ctr"/>
            <a:r>
              <a:rPr lang="zh-CN" altLang="en-US" sz="2000" dirty="0">
                <a:solidFill>
                  <a:schemeClr val="bg1"/>
                </a:solidFill>
                <a:latin typeface="SimHei" charset="-122"/>
                <a:ea typeface="SimHei" charset="-122"/>
                <a:cs typeface="SimHei" charset="-122"/>
              </a:rPr>
              <a:t>展望未来 任重道远</a:t>
            </a:r>
            <a:endParaRPr lang="en-US" altLang="zh-CN" sz="2000" dirty="0">
              <a:solidFill>
                <a:schemeClr val="bg1"/>
              </a:solidFill>
              <a:latin typeface="SimHei" charset="-122"/>
              <a:ea typeface="SimHei" charset="-122"/>
              <a:cs typeface="SimHei" charset="-122"/>
            </a:endParaRPr>
          </a:p>
        </p:txBody>
      </p:sp>
      <p:cxnSp>
        <p:nvCxnSpPr>
          <p:cNvPr id="20" name="直线连接符 19"/>
          <p:cNvCxnSpPr/>
          <p:nvPr/>
        </p:nvCxnSpPr>
        <p:spPr>
          <a:xfrm flipH="1">
            <a:off x="6364772" y="4039737"/>
            <a:ext cx="750627" cy="0"/>
          </a:xfrm>
          <a:prstGeom prst="line">
            <a:avLst/>
          </a:prstGeom>
          <a:ln>
            <a:solidFill>
              <a:srgbClr val="F7F7F7"/>
            </a:solidFill>
          </a:ln>
        </p:spPr>
        <p:style>
          <a:lnRef idx="1">
            <a:schemeClr val="accent1"/>
          </a:lnRef>
          <a:fillRef idx="0">
            <a:schemeClr val="accent1"/>
          </a:fillRef>
          <a:effectRef idx="0">
            <a:schemeClr val="accent1"/>
          </a:effectRef>
          <a:fontRef idx="minor">
            <a:schemeClr val="tx1"/>
          </a:fontRef>
        </p:style>
      </p:cxnSp>
      <p:cxnSp>
        <p:nvCxnSpPr>
          <p:cNvPr id="56" name="直线连接符 55"/>
          <p:cNvCxnSpPr/>
          <p:nvPr/>
        </p:nvCxnSpPr>
        <p:spPr>
          <a:xfrm flipH="1">
            <a:off x="9722962" y="4039737"/>
            <a:ext cx="750627" cy="0"/>
          </a:xfrm>
          <a:prstGeom prst="line">
            <a:avLst/>
          </a:prstGeom>
          <a:ln>
            <a:solidFill>
              <a:srgbClr val="F7F7F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319780"/>
      </p:ext>
    </p:extLst>
  </p:cSld>
  <p:clrMapOvr>
    <a:masterClrMapping/>
  </p:clrMapOvr>
  <mc:AlternateContent xmlns:mc="http://schemas.openxmlformats.org/markup-compatibility/2006" xmlns:p14="http://schemas.microsoft.com/office/powerpoint/2010/main">
    <mc:Choice Requires="p14">
      <p:transition spd="slow" p14:dur="1400" advTm="5000">
        <p14:doors dir="vert"/>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p:tgtEl>
                                          <p:spTgt spid="13"/>
                                        </p:tgtEl>
                                        <p:attrNameLst>
                                          <p:attrName>ppt_y</p:attrName>
                                        </p:attrNameLst>
                                      </p:cBhvr>
                                      <p:tavLst>
                                        <p:tav tm="0">
                                          <p:val>
                                            <p:strVal val="#ppt_y+#ppt_h*1.125000"/>
                                          </p:val>
                                        </p:tav>
                                        <p:tav tm="100000">
                                          <p:val>
                                            <p:strVal val="#ppt_y"/>
                                          </p:val>
                                        </p:tav>
                                      </p:tavLst>
                                    </p:anim>
                                    <p:animEffect transition="in" filter="wipe(up)">
                                      <p:cBhvr>
                                        <p:cTn id="8" dur="1000"/>
                                        <p:tgtEl>
                                          <p:spTgt spid="13"/>
                                        </p:tgtEl>
                                      </p:cBhvr>
                                    </p:animEffect>
                                  </p:childTnLst>
                                </p:cTn>
                              </p:par>
                            </p:childTnLst>
                          </p:cTn>
                        </p:par>
                        <p:par>
                          <p:cTn id="9" fill="hold">
                            <p:stCondLst>
                              <p:cond delay="1000"/>
                            </p:stCondLst>
                            <p:childTnLst>
                              <p:par>
                                <p:cTn id="10" presetID="42" presetClass="entr" presetSubtype="0"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par>
                          <p:cTn id="15" fill="hold">
                            <p:stCondLst>
                              <p:cond delay="2000"/>
                            </p:stCondLst>
                            <p:childTnLst>
                              <p:par>
                                <p:cTn id="16" presetID="45" presetClass="entr" presetSubtype="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1000"/>
                                        <p:tgtEl>
                                          <p:spTgt spid="17"/>
                                        </p:tgtEl>
                                      </p:cBhvr>
                                    </p:animEffect>
                                    <p:anim calcmode="lin" valueType="num">
                                      <p:cBhvr>
                                        <p:cTn id="19" dur="1000" fill="hold"/>
                                        <p:tgtEl>
                                          <p:spTgt spid="17"/>
                                        </p:tgtEl>
                                        <p:attrNameLst>
                                          <p:attrName>ppt_w</p:attrName>
                                        </p:attrNameLst>
                                      </p:cBhvr>
                                      <p:tavLst>
                                        <p:tav tm="0" fmla="#ppt_w*sin(2.5*pi*$)">
                                          <p:val>
                                            <p:fltVal val="0"/>
                                          </p:val>
                                        </p:tav>
                                        <p:tav tm="100000">
                                          <p:val>
                                            <p:fltVal val="1"/>
                                          </p:val>
                                        </p:tav>
                                      </p:tavLst>
                                    </p:anim>
                                    <p:anim calcmode="lin" valueType="num">
                                      <p:cBhvr>
                                        <p:cTn id="20" dur="1000" fill="hold"/>
                                        <p:tgtEl>
                                          <p:spTgt spid="17"/>
                                        </p:tgtEl>
                                        <p:attrNameLst>
                                          <p:attrName>ppt_h</p:attrName>
                                        </p:attrNameLst>
                                      </p:cBhvr>
                                      <p:tavLst>
                                        <p:tav tm="0">
                                          <p:val>
                                            <p:strVal val="#ppt_h"/>
                                          </p:val>
                                        </p:tav>
                                        <p:tav tm="100000">
                                          <p:val>
                                            <p:strVal val="#ppt_h"/>
                                          </p:val>
                                        </p:tav>
                                      </p:tavLst>
                                    </p:anim>
                                  </p:childTnLst>
                                </p:cTn>
                              </p:par>
                              <p:par>
                                <p:cTn id="21" presetID="12" presetClass="entr" presetSubtype="2"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p:tgtEl>
                                          <p:spTgt spid="18"/>
                                        </p:tgtEl>
                                        <p:attrNameLst>
                                          <p:attrName>ppt_x</p:attrName>
                                        </p:attrNameLst>
                                      </p:cBhvr>
                                      <p:tavLst>
                                        <p:tav tm="0">
                                          <p:val>
                                            <p:strVal val="#ppt_x+#ppt_w*1.125000"/>
                                          </p:val>
                                        </p:tav>
                                        <p:tav tm="100000">
                                          <p:val>
                                            <p:strVal val="#ppt_x"/>
                                          </p:val>
                                        </p:tav>
                                      </p:tavLst>
                                    </p:anim>
                                    <p:animEffect transition="in" filter="wipe(left)">
                                      <p:cBhvr>
                                        <p:cTn id="24" dur="500"/>
                                        <p:tgtEl>
                                          <p:spTgt spid="18"/>
                                        </p:tgtEl>
                                      </p:cBhvr>
                                    </p:animEffect>
                                  </p:childTnLst>
                                </p:cTn>
                              </p:par>
                            </p:childTnLst>
                          </p:cTn>
                        </p:par>
                        <p:par>
                          <p:cTn id="25" fill="hold">
                            <p:stCondLst>
                              <p:cond delay="3000"/>
                            </p:stCondLst>
                            <p:childTnLst>
                              <p:par>
                                <p:cTn id="26" presetID="22" presetClass="entr" presetSubtype="4"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par>
                                <p:cTn id="29" presetID="22" presetClass="entr" presetSubtype="2" fill="hold" grpId="0" nodeType="withEffect">
                                  <p:stCondLst>
                                    <p:cond delay="35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3850"/>
                            </p:stCondLst>
                            <p:childTnLst>
                              <p:par>
                                <p:cTn id="33" presetID="53" presetClass="entr" presetSubtype="16" fill="hold" grpId="0" nodeType="afterEffect">
                                  <p:stCondLst>
                                    <p:cond delay="0"/>
                                  </p:stCondLst>
                                  <p:iterate type="lt">
                                    <p:tmPct val="0"/>
                                  </p:iterate>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Effect transition="in" filter="fade">
                                      <p:cBhvr>
                                        <p:cTn id="37" dur="500"/>
                                        <p:tgtEl>
                                          <p:spTgt spid="54"/>
                                        </p:tgtEl>
                                      </p:cBhvr>
                                    </p:animEffect>
                                  </p:childTnLst>
                                </p:cTn>
                              </p:par>
                            </p:childTnLst>
                          </p:cTn>
                        </p:par>
                        <p:par>
                          <p:cTn id="38" fill="hold">
                            <p:stCondLst>
                              <p:cond delay="4350"/>
                            </p:stCondLst>
                            <p:childTnLst>
                              <p:par>
                                <p:cTn id="39" presetID="22" presetClass="entr" presetSubtype="8" fill="hold"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left)">
                                      <p:cBhvr>
                                        <p:cTn id="41" dur="500"/>
                                        <p:tgtEl>
                                          <p:spTgt spid="56"/>
                                        </p:tgtEl>
                                      </p:cBhvr>
                                    </p:animEffect>
                                  </p:childTnLst>
                                </p:cTn>
                              </p:par>
                              <p:par>
                                <p:cTn id="42" presetID="22" presetClass="entr" presetSubtype="2" fill="hold"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right)">
                                      <p:cBhvr>
                                        <p:cTn id="44" dur="500"/>
                                        <p:tgtEl>
                                          <p:spTgt spid="20"/>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55"/>
                                        </p:tgtEl>
                                        <p:attrNameLst>
                                          <p:attrName>style.visibility</p:attrName>
                                        </p:attrNameLst>
                                      </p:cBhvr>
                                      <p:to>
                                        <p:strVal val="visible"/>
                                      </p:to>
                                    </p:set>
                                    <p:anim calcmode="lin" valueType="num">
                                      <p:cBhvr>
                                        <p:cTn id="47" dur="1000" fill="hold"/>
                                        <p:tgtEl>
                                          <p:spTgt spid="55"/>
                                        </p:tgtEl>
                                        <p:attrNameLst>
                                          <p:attrName>ppt_w</p:attrName>
                                        </p:attrNameLst>
                                      </p:cBhvr>
                                      <p:tavLst>
                                        <p:tav tm="0">
                                          <p:val>
                                            <p:strVal val="#ppt_w*0.70"/>
                                          </p:val>
                                        </p:tav>
                                        <p:tav tm="100000">
                                          <p:val>
                                            <p:strVal val="#ppt_w"/>
                                          </p:val>
                                        </p:tav>
                                      </p:tavLst>
                                    </p:anim>
                                    <p:anim calcmode="lin" valueType="num">
                                      <p:cBhvr>
                                        <p:cTn id="48" dur="1000" fill="hold"/>
                                        <p:tgtEl>
                                          <p:spTgt spid="55"/>
                                        </p:tgtEl>
                                        <p:attrNameLst>
                                          <p:attrName>ppt_h</p:attrName>
                                        </p:attrNameLst>
                                      </p:cBhvr>
                                      <p:tavLst>
                                        <p:tav tm="0">
                                          <p:val>
                                            <p:strVal val="#ppt_h"/>
                                          </p:val>
                                        </p:tav>
                                        <p:tav tm="100000">
                                          <p:val>
                                            <p:strVal val="#ppt_h"/>
                                          </p:val>
                                        </p:tav>
                                      </p:tavLst>
                                    </p:anim>
                                    <p:animEffect transition="in" filter="fade">
                                      <p:cBhvr>
                                        <p:cTn id="49" dur="1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17" grpId="0"/>
      <p:bldP spid="18" grpId="0"/>
      <p:bldP spid="54" grpId="0"/>
      <p:bldP spid="5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8" name="文本框 17"/>
          <p:cNvSpPr txBox="1"/>
          <p:nvPr/>
        </p:nvSpPr>
        <p:spPr>
          <a:xfrm rot="16200000">
            <a:off x="2699428" y="1704120"/>
            <a:ext cx="1160475" cy="261610"/>
          </a:xfrm>
          <a:prstGeom prst="rect">
            <a:avLst/>
          </a:prstGeom>
          <a:noFill/>
        </p:spPr>
        <p:txBody>
          <a:bodyPr wrap="square" rtlCol="0">
            <a:spAutoFit/>
          </a:bodyPr>
          <a:lstStyle/>
          <a:p>
            <a:pPr algn="dist"/>
            <a:r>
              <a:rPr kumimoji="1" lang="en-US" altLang="zh-CN" sz="1100" dirty="0">
                <a:solidFill>
                  <a:schemeClr val="bg1"/>
                </a:solidFill>
              </a:rPr>
              <a:t>PART </a:t>
            </a:r>
            <a:endParaRPr kumimoji="1" lang="zh-CN" altLang="en-US" sz="1100" dirty="0">
              <a:solidFill>
                <a:schemeClr val="bg1"/>
              </a:solidFill>
            </a:endParaRPr>
          </a:p>
        </p:txBody>
      </p:sp>
      <p:sp>
        <p:nvSpPr>
          <p:cNvPr id="2" name="文本框 1"/>
          <p:cNvSpPr txBox="1"/>
          <p:nvPr/>
        </p:nvSpPr>
        <p:spPr>
          <a:xfrm>
            <a:off x="1078174" y="294829"/>
            <a:ext cx="2223686" cy="369332"/>
          </a:xfrm>
          <a:prstGeom prst="rect">
            <a:avLst/>
          </a:prstGeom>
          <a:noFill/>
        </p:spPr>
        <p:txBody>
          <a:bodyPr wrap="none" rtlCol="0">
            <a:spAutoFit/>
          </a:bodyPr>
          <a:lstStyle/>
          <a:p>
            <a:r>
              <a:rPr kumimoji="1" lang="en-US" altLang="zh-CN" spc="300" dirty="0" smtClean="0">
                <a:latin typeface="Microsoft YaHei" charset="-122"/>
                <a:ea typeface="Microsoft YaHei" charset="-122"/>
                <a:cs typeface="Microsoft YaHei" charset="-122"/>
              </a:rPr>
              <a:t>2021</a:t>
            </a:r>
            <a:r>
              <a:rPr kumimoji="1" lang="zh-CN" altLang="en-US" spc="300" dirty="0" smtClean="0">
                <a:latin typeface="Microsoft YaHei" charset="-122"/>
                <a:ea typeface="Microsoft YaHei" charset="-122"/>
                <a:cs typeface="Microsoft YaHei" charset="-122"/>
              </a:rPr>
              <a:t>年</a:t>
            </a:r>
            <a:r>
              <a:rPr kumimoji="1" lang="zh-CN" altLang="en-US" spc="300" dirty="0">
                <a:latin typeface="Microsoft YaHei" charset="-122"/>
                <a:ea typeface="Microsoft YaHei" charset="-122"/>
                <a:cs typeface="Microsoft YaHei" charset="-122"/>
              </a:rPr>
              <a:t>销售预算</a:t>
            </a:r>
          </a:p>
        </p:txBody>
      </p:sp>
      <p:graphicFrame>
        <p:nvGraphicFramePr>
          <p:cNvPr id="4" name="表格 3"/>
          <p:cNvGraphicFramePr>
            <a:graphicFrameLocks noGrp="1"/>
          </p:cNvGraphicFramePr>
          <p:nvPr>
            <p:extLst>
              <p:ext uri="{D42A27DB-BD31-4B8C-83A1-F6EECF244321}">
                <p14:modId xmlns:p14="http://schemas.microsoft.com/office/powerpoint/2010/main" val="3001476142"/>
              </p:ext>
            </p:extLst>
          </p:nvPr>
        </p:nvGraphicFramePr>
        <p:xfrm>
          <a:off x="856780" y="987018"/>
          <a:ext cx="10670847" cy="4814473"/>
        </p:xfrm>
        <a:graphic>
          <a:graphicData uri="http://schemas.openxmlformats.org/drawingml/2006/table">
            <a:tbl>
              <a:tblPr/>
              <a:tblGrid>
                <a:gridCol w="1187547">
                  <a:extLst>
                    <a:ext uri="{9D8B030D-6E8A-4147-A177-3AD203B41FA5}">
                      <a16:colId xmlns:a16="http://schemas.microsoft.com/office/drawing/2014/main" xmlns="" val="20000"/>
                    </a:ext>
                  </a:extLst>
                </a:gridCol>
                <a:gridCol w="1189444">
                  <a:extLst>
                    <a:ext uri="{9D8B030D-6E8A-4147-A177-3AD203B41FA5}">
                      <a16:colId xmlns:a16="http://schemas.microsoft.com/office/drawing/2014/main" xmlns="" val="20001"/>
                    </a:ext>
                  </a:extLst>
                </a:gridCol>
                <a:gridCol w="976976">
                  <a:extLst>
                    <a:ext uri="{9D8B030D-6E8A-4147-A177-3AD203B41FA5}">
                      <a16:colId xmlns:a16="http://schemas.microsoft.com/office/drawing/2014/main" xmlns="" val="20002"/>
                    </a:ext>
                  </a:extLst>
                </a:gridCol>
                <a:gridCol w="990254">
                  <a:extLst>
                    <a:ext uri="{9D8B030D-6E8A-4147-A177-3AD203B41FA5}">
                      <a16:colId xmlns:a16="http://schemas.microsoft.com/office/drawing/2014/main" xmlns="" val="20003"/>
                    </a:ext>
                  </a:extLst>
                </a:gridCol>
                <a:gridCol w="990254">
                  <a:extLst>
                    <a:ext uri="{9D8B030D-6E8A-4147-A177-3AD203B41FA5}">
                      <a16:colId xmlns:a16="http://schemas.microsoft.com/office/drawing/2014/main" xmlns="" val="20004"/>
                    </a:ext>
                  </a:extLst>
                </a:gridCol>
                <a:gridCol w="1189444">
                  <a:extLst>
                    <a:ext uri="{9D8B030D-6E8A-4147-A177-3AD203B41FA5}">
                      <a16:colId xmlns:a16="http://schemas.microsoft.com/office/drawing/2014/main" xmlns="" val="20005"/>
                    </a:ext>
                  </a:extLst>
                </a:gridCol>
                <a:gridCol w="1187547">
                  <a:extLst>
                    <a:ext uri="{9D8B030D-6E8A-4147-A177-3AD203B41FA5}">
                      <a16:colId xmlns:a16="http://schemas.microsoft.com/office/drawing/2014/main" xmlns="" val="20006"/>
                    </a:ext>
                  </a:extLst>
                </a:gridCol>
                <a:gridCol w="978873">
                  <a:extLst>
                    <a:ext uri="{9D8B030D-6E8A-4147-A177-3AD203B41FA5}">
                      <a16:colId xmlns:a16="http://schemas.microsoft.com/office/drawing/2014/main" xmlns="" val="20007"/>
                    </a:ext>
                  </a:extLst>
                </a:gridCol>
                <a:gridCol w="990254">
                  <a:extLst>
                    <a:ext uri="{9D8B030D-6E8A-4147-A177-3AD203B41FA5}">
                      <a16:colId xmlns:a16="http://schemas.microsoft.com/office/drawing/2014/main" xmlns="" val="20008"/>
                    </a:ext>
                  </a:extLst>
                </a:gridCol>
                <a:gridCol w="990254">
                  <a:extLst>
                    <a:ext uri="{9D8B030D-6E8A-4147-A177-3AD203B41FA5}">
                      <a16:colId xmlns:a16="http://schemas.microsoft.com/office/drawing/2014/main" xmlns="" val="20009"/>
                    </a:ext>
                  </a:extLst>
                </a:gridCol>
              </a:tblGrid>
              <a:tr h="671552">
                <a:tc rowSpan="2">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地区</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gridSpan="3">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销量（</a:t>
                      </a:r>
                      <a:r>
                        <a:rPr kumimoji="0" lang="en-US" altLang="zh-CN" sz="1400" b="0" i="0" u="none" strike="noStrike" cap="none" normalizeH="0" baseline="0" dirty="0">
                          <a:ln>
                            <a:noFill/>
                          </a:ln>
                          <a:solidFill>
                            <a:schemeClr val="bg1"/>
                          </a:solidFill>
                          <a:effectLst/>
                          <a:latin typeface="Microsoft YaHei" charset="-122"/>
                          <a:ea typeface="Microsoft YaHei" charset="-122"/>
                          <a:cs typeface="Microsoft YaHei" charset="-122"/>
                        </a:rPr>
                        <a:t>/</a:t>
                      </a: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吨） </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0AA8C"/>
                    </a:solidFill>
                  </a:tcPr>
                </a:tc>
                <a:tc hMerge="1">
                  <a:txBody>
                    <a:bodyPr/>
                    <a:lstStyle/>
                    <a:p>
                      <a:endParaRPr lang="zh-CN" altLang="en-US"/>
                    </a:p>
                  </a:txBody>
                  <a:tcPr/>
                </a:tc>
                <a:tc hMerge="1">
                  <a:txBody>
                    <a:bodyPr/>
                    <a:lstStyle/>
                    <a:p>
                      <a:endParaRPr lang="zh-CN" altLang="en-US"/>
                    </a:p>
                  </a:txBody>
                  <a:tcPr/>
                </a:tc>
                <a:tc gridSpan="3">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销售额（</a:t>
                      </a:r>
                      <a:r>
                        <a:rPr kumimoji="0" lang="en-US" altLang="zh-CN" sz="1400" b="0" i="0" u="none" strike="noStrike" cap="none" normalizeH="0" baseline="0" dirty="0">
                          <a:ln>
                            <a:noFill/>
                          </a:ln>
                          <a:solidFill>
                            <a:schemeClr val="bg1"/>
                          </a:solidFill>
                          <a:effectLst/>
                          <a:latin typeface="Microsoft YaHei" charset="-122"/>
                          <a:ea typeface="Microsoft YaHei" charset="-122"/>
                          <a:cs typeface="Microsoft YaHei" charset="-122"/>
                        </a:rPr>
                        <a:t>/</a:t>
                      </a: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万元）</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0AA8C"/>
                    </a:solidFill>
                  </a:tcPr>
                </a:tc>
                <a:tc hMerge="1">
                  <a:txBody>
                    <a:bodyPr/>
                    <a:lstStyle/>
                    <a:p>
                      <a:endParaRPr lang="zh-CN" altLang="en-US"/>
                    </a:p>
                  </a:txBody>
                  <a:tcPr/>
                </a:tc>
                <a:tc hMerge="1">
                  <a:txBody>
                    <a:bodyPr/>
                    <a:lstStyle/>
                    <a:p>
                      <a:endParaRPr lang="zh-CN" altLang="en-US"/>
                    </a:p>
                  </a:txBody>
                  <a:tcPr/>
                </a:tc>
                <a:tc gridSpan="3">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回款（</a:t>
                      </a:r>
                      <a:r>
                        <a:rPr kumimoji="0" lang="en-US" altLang="zh-CN" sz="1400" b="0" i="0" u="none" strike="noStrike" cap="none" normalizeH="0" baseline="0" dirty="0">
                          <a:ln>
                            <a:noFill/>
                          </a:ln>
                          <a:solidFill>
                            <a:schemeClr val="bg1"/>
                          </a:solidFill>
                          <a:effectLst/>
                          <a:latin typeface="Microsoft YaHei" charset="-122"/>
                          <a:ea typeface="Microsoft YaHei" charset="-122"/>
                          <a:cs typeface="Microsoft YaHei" charset="-122"/>
                        </a:rPr>
                        <a:t>/</a:t>
                      </a: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万元）</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0AA8C"/>
                    </a:solidFill>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0"/>
                  </a:ext>
                </a:extLst>
              </a:tr>
              <a:tr h="671552">
                <a:tc vMerge="1">
                  <a:txBody>
                    <a:bodyPr/>
                    <a:lstStyle/>
                    <a:p>
                      <a:endParaRPr lang="zh-CN" altLang="en-US"/>
                    </a:p>
                  </a:txBody>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2020</a:t>
                      </a:r>
                      <a:r>
                        <a:rPr kumimoji="0" lang="zh-CN" altLang="en-US"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年</a:t>
                      </a:r>
                      <a:endParaRPr kumimoji="0" lang="zh-CN" altLang="en-US" sz="14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endParaRP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2021</a:t>
                      </a:r>
                      <a:r>
                        <a:rPr kumimoji="0" lang="zh-CN" altLang="en-US"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年</a:t>
                      </a:r>
                      <a:endParaRPr kumimoji="0" lang="zh-CN" altLang="en-US" sz="14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endParaRP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同比</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2020</a:t>
                      </a:r>
                      <a:r>
                        <a:rPr kumimoji="0" lang="zh-CN" altLang="en-US"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年</a:t>
                      </a:r>
                      <a:endParaRPr kumimoji="0" lang="zh-CN" altLang="en-US" sz="14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endParaRP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2021</a:t>
                      </a:r>
                      <a:r>
                        <a:rPr kumimoji="0" lang="zh-CN" altLang="en-US"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年</a:t>
                      </a:r>
                      <a:endParaRPr kumimoji="0" lang="zh-CN" altLang="en-US" sz="14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endParaRP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同比</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2020</a:t>
                      </a:r>
                      <a:r>
                        <a:rPr kumimoji="0" lang="zh-CN" altLang="en-US"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年</a:t>
                      </a:r>
                      <a:endParaRPr kumimoji="0" lang="zh-CN" altLang="en-US" sz="14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endParaRP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2021</a:t>
                      </a:r>
                      <a:r>
                        <a:rPr kumimoji="0" lang="zh-CN" altLang="en-US"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年</a:t>
                      </a:r>
                      <a:endParaRPr kumimoji="0" lang="zh-CN" altLang="en-US" sz="14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endParaRP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同比</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671552">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江阴地区</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596.8</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750</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125.67%</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1,339.93</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1,695.00</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126.50%</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1,172.03</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1,300.00</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110.92%</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671552">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南通地区</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129.13</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236</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182.77%</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274.1</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520</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189.71%</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207.4</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550</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265.19%</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671552">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无锡地区</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222.06</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272</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122.49%</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451.13</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552</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122.36%</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333.43</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530</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158.95%</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785161">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浙江地区</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389.94</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522</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133.87%</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764.98</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1,033.00</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135.04%</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707.77</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920</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129.99%</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671552">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总计</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0AA8C"/>
                    </a:solid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1,337.92</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1,780.00</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133.04%</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2,830.13</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3,800.00</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134.27%</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2,420.62</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3,300.00</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3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136.33%</a:t>
                      </a:r>
                    </a:p>
                  </a:txBody>
                  <a:tcPr marL="9183" marR="9183" marT="9183"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bl>
          </a:graphicData>
        </a:graphic>
      </p:graphicFrame>
      <p:sp>
        <p:nvSpPr>
          <p:cNvPr id="5" name="TextBox 4"/>
          <p:cNvSpPr txBox="1">
            <a:spLocks noChangeArrowheads="1"/>
          </p:cNvSpPr>
          <p:nvPr/>
        </p:nvSpPr>
        <p:spPr bwMode="auto">
          <a:xfrm>
            <a:off x="1643813" y="5924555"/>
            <a:ext cx="9096780"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i="1">
                <a:solidFill>
                  <a:schemeClr val="tx1"/>
                </a:solidFill>
                <a:latin typeface="Arial" charset="0"/>
                <a:ea typeface="华文细黑" charset="-122"/>
                <a:cs typeface="华文细黑" charset="-122"/>
              </a:defRPr>
            </a:lvl1pPr>
            <a:lvl2pPr marL="742950" indent="-285750">
              <a:defRPr i="1">
                <a:solidFill>
                  <a:schemeClr val="tx1"/>
                </a:solidFill>
                <a:latin typeface="Arial" charset="0"/>
                <a:ea typeface="华文细黑" charset="-122"/>
                <a:cs typeface="华文细黑" charset="-122"/>
              </a:defRPr>
            </a:lvl2pPr>
            <a:lvl3pPr marL="1143000" indent="-228600">
              <a:defRPr i="1">
                <a:solidFill>
                  <a:schemeClr val="tx1"/>
                </a:solidFill>
                <a:latin typeface="Arial" charset="0"/>
                <a:ea typeface="华文细黑" charset="-122"/>
                <a:cs typeface="华文细黑" charset="-122"/>
              </a:defRPr>
            </a:lvl3pPr>
            <a:lvl4pPr marL="1600200" indent="-228600">
              <a:defRPr i="1">
                <a:solidFill>
                  <a:schemeClr val="tx1"/>
                </a:solidFill>
                <a:latin typeface="Arial" charset="0"/>
                <a:ea typeface="华文细黑" charset="-122"/>
                <a:cs typeface="华文细黑" charset="-122"/>
              </a:defRPr>
            </a:lvl4pPr>
            <a:lvl5pPr marL="2057400" indent="-228600">
              <a:defRPr i="1">
                <a:solidFill>
                  <a:schemeClr val="tx1"/>
                </a:solidFill>
                <a:latin typeface="Arial" charset="0"/>
                <a:ea typeface="华文细黑" charset="-122"/>
                <a:cs typeface="华文细黑" charset="-122"/>
              </a:defRPr>
            </a:lvl5pPr>
            <a:lvl6pPr marL="2514600" indent="-228600" eaLnBrk="0" fontAlgn="base" hangingPunct="0">
              <a:spcBef>
                <a:spcPct val="0"/>
              </a:spcBef>
              <a:spcAft>
                <a:spcPct val="0"/>
              </a:spcAft>
              <a:defRPr i="1">
                <a:solidFill>
                  <a:schemeClr val="tx1"/>
                </a:solidFill>
                <a:latin typeface="Arial" charset="0"/>
                <a:ea typeface="华文细黑" charset="-122"/>
                <a:cs typeface="华文细黑" charset="-122"/>
              </a:defRPr>
            </a:lvl6pPr>
            <a:lvl7pPr marL="2971800" indent="-228600" eaLnBrk="0" fontAlgn="base" hangingPunct="0">
              <a:spcBef>
                <a:spcPct val="0"/>
              </a:spcBef>
              <a:spcAft>
                <a:spcPct val="0"/>
              </a:spcAft>
              <a:defRPr i="1">
                <a:solidFill>
                  <a:schemeClr val="tx1"/>
                </a:solidFill>
                <a:latin typeface="Arial" charset="0"/>
                <a:ea typeface="华文细黑" charset="-122"/>
                <a:cs typeface="华文细黑" charset="-122"/>
              </a:defRPr>
            </a:lvl7pPr>
            <a:lvl8pPr marL="3429000" indent="-228600" eaLnBrk="0" fontAlgn="base" hangingPunct="0">
              <a:spcBef>
                <a:spcPct val="0"/>
              </a:spcBef>
              <a:spcAft>
                <a:spcPct val="0"/>
              </a:spcAft>
              <a:defRPr i="1">
                <a:solidFill>
                  <a:schemeClr val="tx1"/>
                </a:solidFill>
                <a:latin typeface="Arial" charset="0"/>
                <a:ea typeface="华文细黑" charset="-122"/>
                <a:cs typeface="华文细黑" charset="-122"/>
              </a:defRPr>
            </a:lvl8pPr>
            <a:lvl9pPr marL="3886200" indent="-228600" eaLnBrk="0" fontAlgn="base" hangingPunct="0">
              <a:spcBef>
                <a:spcPct val="0"/>
              </a:spcBef>
              <a:spcAft>
                <a:spcPct val="0"/>
              </a:spcAft>
              <a:defRPr i="1">
                <a:solidFill>
                  <a:schemeClr val="tx1"/>
                </a:solidFill>
                <a:latin typeface="Arial" charset="0"/>
                <a:ea typeface="华文细黑" charset="-122"/>
                <a:cs typeface="华文细黑" charset="-122"/>
              </a:defRPr>
            </a:lvl9pPr>
          </a:lstStyle>
          <a:p>
            <a:pPr eaLnBrk="1" hangingPunct="1">
              <a:lnSpc>
                <a:spcPct val="120000"/>
              </a:lnSpc>
            </a:pPr>
            <a:r>
              <a:rPr lang="zh-CN" altLang="en-US" sz="1200" i="0" dirty="0">
                <a:solidFill>
                  <a:schemeClr val="tx1">
                    <a:lumMod val="75000"/>
                    <a:lumOff val="25000"/>
                  </a:schemeClr>
                </a:solidFill>
                <a:latin typeface="Microsoft YaHei" charset="-122"/>
                <a:ea typeface="Microsoft YaHei" charset="-122"/>
                <a:cs typeface="Microsoft YaHei" charset="-122"/>
              </a:rPr>
              <a:t>备注：</a:t>
            </a:r>
            <a:r>
              <a:rPr lang="en-US" altLang="zh-CN" sz="1200" i="0" dirty="0" smtClean="0">
                <a:solidFill>
                  <a:schemeClr val="tx1">
                    <a:lumMod val="75000"/>
                    <a:lumOff val="25000"/>
                  </a:schemeClr>
                </a:solidFill>
                <a:latin typeface="Microsoft YaHei" charset="-122"/>
                <a:ea typeface="Microsoft YaHei" charset="-122"/>
                <a:cs typeface="Microsoft YaHei" charset="-122"/>
              </a:rPr>
              <a:t>2020</a:t>
            </a:r>
            <a:r>
              <a:rPr lang="zh-CN" altLang="en-US" sz="1200" i="0" dirty="0" smtClean="0">
                <a:solidFill>
                  <a:schemeClr val="tx1">
                    <a:lumMod val="75000"/>
                    <a:lumOff val="25000"/>
                  </a:schemeClr>
                </a:solidFill>
                <a:latin typeface="Microsoft YaHei" charset="-122"/>
                <a:ea typeface="Microsoft YaHei" charset="-122"/>
                <a:cs typeface="Microsoft YaHei" charset="-122"/>
              </a:rPr>
              <a:t>年</a:t>
            </a:r>
            <a:r>
              <a:rPr lang="zh-CN" altLang="en-US" sz="1200" i="0" dirty="0">
                <a:solidFill>
                  <a:schemeClr val="tx1">
                    <a:lumMod val="75000"/>
                    <a:lumOff val="25000"/>
                  </a:schemeClr>
                </a:solidFill>
                <a:latin typeface="Microsoft YaHei" charset="-122"/>
                <a:ea typeface="Microsoft YaHei" charset="-122"/>
                <a:cs typeface="Microsoft YaHei" charset="-122"/>
              </a:rPr>
              <a:t>实际销量</a:t>
            </a:r>
            <a:r>
              <a:rPr lang="en-US" altLang="zh-CN" sz="1200" i="0" dirty="0">
                <a:solidFill>
                  <a:schemeClr val="tx1">
                    <a:lumMod val="75000"/>
                    <a:lumOff val="25000"/>
                  </a:schemeClr>
                </a:solidFill>
                <a:latin typeface="Microsoft YaHei" charset="-122"/>
                <a:ea typeface="Microsoft YaHei" charset="-122"/>
                <a:cs typeface="Microsoft YaHei" charset="-122"/>
              </a:rPr>
              <a:t>1337.92</a:t>
            </a:r>
            <a:r>
              <a:rPr lang="zh-CN" altLang="en-US" sz="1200" i="0" dirty="0">
                <a:solidFill>
                  <a:schemeClr val="tx1">
                    <a:lumMod val="75000"/>
                    <a:lumOff val="25000"/>
                  </a:schemeClr>
                </a:solidFill>
                <a:latin typeface="Microsoft YaHei" charset="-122"/>
                <a:ea typeface="Microsoft YaHei" charset="-122"/>
                <a:cs typeface="Microsoft YaHei" charset="-122"/>
              </a:rPr>
              <a:t>吨，销售额</a:t>
            </a:r>
            <a:r>
              <a:rPr lang="en-US" altLang="zh-CN" sz="1200" i="0" dirty="0">
                <a:solidFill>
                  <a:schemeClr val="tx1">
                    <a:lumMod val="75000"/>
                    <a:lumOff val="25000"/>
                  </a:schemeClr>
                </a:solidFill>
                <a:latin typeface="Microsoft YaHei" charset="-122"/>
                <a:ea typeface="Microsoft YaHei" charset="-122"/>
                <a:cs typeface="Microsoft YaHei" charset="-122"/>
              </a:rPr>
              <a:t>2830.13</a:t>
            </a:r>
            <a:r>
              <a:rPr lang="zh-CN" altLang="en-US" sz="1200" i="0" dirty="0">
                <a:solidFill>
                  <a:schemeClr val="tx1">
                    <a:lumMod val="75000"/>
                    <a:lumOff val="25000"/>
                  </a:schemeClr>
                </a:solidFill>
                <a:latin typeface="Microsoft YaHei" charset="-122"/>
                <a:ea typeface="Microsoft YaHei" charset="-122"/>
                <a:cs typeface="Microsoft YaHei" charset="-122"/>
              </a:rPr>
              <a:t>万元，回款</a:t>
            </a:r>
            <a:r>
              <a:rPr lang="en-US" altLang="zh-CN" sz="1200" i="0" dirty="0">
                <a:solidFill>
                  <a:schemeClr val="tx1">
                    <a:lumMod val="75000"/>
                    <a:lumOff val="25000"/>
                  </a:schemeClr>
                </a:solidFill>
                <a:latin typeface="Microsoft YaHei" charset="-122"/>
                <a:ea typeface="Microsoft YaHei" charset="-122"/>
                <a:cs typeface="Microsoft YaHei" charset="-122"/>
              </a:rPr>
              <a:t>2420.62</a:t>
            </a:r>
            <a:r>
              <a:rPr lang="zh-CN" altLang="en-US" sz="1200" i="0" dirty="0">
                <a:solidFill>
                  <a:schemeClr val="tx1">
                    <a:lumMod val="75000"/>
                    <a:lumOff val="25000"/>
                  </a:schemeClr>
                </a:solidFill>
                <a:latin typeface="Microsoft YaHei" charset="-122"/>
                <a:ea typeface="Microsoft YaHei" charset="-122"/>
                <a:cs typeface="Microsoft YaHei" charset="-122"/>
              </a:rPr>
              <a:t>万元，</a:t>
            </a:r>
            <a:r>
              <a:rPr lang="en-US" altLang="zh-CN" sz="1200" i="0" dirty="0" smtClean="0">
                <a:solidFill>
                  <a:schemeClr val="tx1">
                    <a:lumMod val="75000"/>
                    <a:lumOff val="25000"/>
                  </a:schemeClr>
                </a:solidFill>
                <a:latin typeface="Microsoft YaHei" charset="-122"/>
                <a:ea typeface="Microsoft YaHei" charset="-122"/>
                <a:cs typeface="Microsoft YaHei" charset="-122"/>
              </a:rPr>
              <a:t>2021</a:t>
            </a:r>
            <a:r>
              <a:rPr lang="zh-CN" altLang="en-US" sz="1200" i="0" dirty="0" smtClean="0">
                <a:solidFill>
                  <a:schemeClr val="tx1">
                    <a:lumMod val="75000"/>
                    <a:lumOff val="25000"/>
                  </a:schemeClr>
                </a:solidFill>
                <a:latin typeface="Microsoft YaHei" charset="-122"/>
                <a:ea typeface="Microsoft YaHei" charset="-122"/>
                <a:cs typeface="Microsoft YaHei" charset="-122"/>
              </a:rPr>
              <a:t>年</a:t>
            </a:r>
            <a:r>
              <a:rPr lang="zh-CN" altLang="en-US" sz="1200" i="0" dirty="0">
                <a:solidFill>
                  <a:schemeClr val="tx1">
                    <a:lumMod val="75000"/>
                    <a:lumOff val="25000"/>
                  </a:schemeClr>
                </a:solidFill>
                <a:latin typeface="Microsoft YaHei" charset="-122"/>
                <a:ea typeface="Microsoft YaHei" charset="-122"/>
                <a:cs typeface="Microsoft YaHei" charset="-122"/>
              </a:rPr>
              <a:t>预算销量</a:t>
            </a:r>
            <a:r>
              <a:rPr lang="en-US" altLang="zh-CN" sz="1200" i="0" dirty="0">
                <a:solidFill>
                  <a:schemeClr val="tx1">
                    <a:lumMod val="75000"/>
                    <a:lumOff val="25000"/>
                  </a:schemeClr>
                </a:solidFill>
                <a:latin typeface="Microsoft YaHei" charset="-122"/>
                <a:ea typeface="Microsoft YaHei" charset="-122"/>
                <a:cs typeface="Microsoft YaHei" charset="-122"/>
              </a:rPr>
              <a:t>1780.00</a:t>
            </a:r>
            <a:r>
              <a:rPr lang="zh-CN" altLang="en-US" sz="1200" i="0" dirty="0">
                <a:solidFill>
                  <a:schemeClr val="tx1">
                    <a:lumMod val="75000"/>
                    <a:lumOff val="25000"/>
                  </a:schemeClr>
                </a:solidFill>
                <a:latin typeface="Microsoft YaHei" charset="-122"/>
                <a:ea typeface="Microsoft YaHei" charset="-122"/>
                <a:cs typeface="Microsoft YaHei" charset="-122"/>
              </a:rPr>
              <a:t>吨，销售额为</a:t>
            </a:r>
            <a:r>
              <a:rPr lang="en-US" altLang="zh-CN" sz="1200" i="0" dirty="0">
                <a:solidFill>
                  <a:schemeClr val="tx1">
                    <a:lumMod val="75000"/>
                    <a:lumOff val="25000"/>
                  </a:schemeClr>
                </a:solidFill>
                <a:latin typeface="Microsoft YaHei" charset="-122"/>
                <a:ea typeface="Microsoft YaHei" charset="-122"/>
                <a:cs typeface="Microsoft YaHei" charset="-122"/>
              </a:rPr>
              <a:t>3800.00</a:t>
            </a:r>
            <a:r>
              <a:rPr lang="zh-CN" altLang="en-US" sz="1200" i="0" dirty="0">
                <a:solidFill>
                  <a:schemeClr val="tx1">
                    <a:lumMod val="75000"/>
                    <a:lumOff val="25000"/>
                  </a:schemeClr>
                </a:solidFill>
                <a:latin typeface="Microsoft YaHei" charset="-122"/>
                <a:ea typeface="Microsoft YaHei" charset="-122"/>
                <a:cs typeface="Microsoft YaHei" charset="-122"/>
              </a:rPr>
              <a:t>万元，回款</a:t>
            </a:r>
            <a:r>
              <a:rPr lang="en-US" altLang="zh-CN" sz="1200" i="0" dirty="0">
                <a:solidFill>
                  <a:schemeClr val="tx1">
                    <a:lumMod val="75000"/>
                    <a:lumOff val="25000"/>
                  </a:schemeClr>
                </a:solidFill>
                <a:latin typeface="Microsoft YaHei" charset="-122"/>
                <a:ea typeface="Microsoft YaHei" charset="-122"/>
                <a:cs typeface="Microsoft YaHei" charset="-122"/>
              </a:rPr>
              <a:t>3300.00</a:t>
            </a:r>
            <a:r>
              <a:rPr lang="zh-CN" altLang="en-US" sz="1200" i="0" dirty="0">
                <a:solidFill>
                  <a:schemeClr val="tx1">
                    <a:lumMod val="75000"/>
                    <a:lumOff val="25000"/>
                  </a:schemeClr>
                </a:solidFill>
                <a:latin typeface="Microsoft YaHei" charset="-122"/>
                <a:ea typeface="Microsoft YaHei" charset="-122"/>
                <a:cs typeface="Microsoft YaHei" charset="-122"/>
              </a:rPr>
              <a:t>万元，较</a:t>
            </a:r>
            <a:r>
              <a:rPr lang="en-US" altLang="zh-CN" sz="1200" i="0" dirty="0" smtClean="0">
                <a:solidFill>
                  <a:schemeClr val="tx1">
                    <a:lumMod val="75000"/>
                    <a:lumOff val="25000"/>
                  </a:schemeClr>
                </a:solidFill>
                <a:latin typeface="Microsoft YaHei" charset="-122"/>
                <a:ea typeface="Microsoft YaHei" charset="-122"/>
                <a:cs typeface="Microsoft YaHei" charset="-122"/>
              </a:rPr>
              <a:t>2020</a:t>
            </a:r>
            <a:r>
              <a:rPr lang="zh-CN" altLang="en-US" sz="1200" i="0" dirty="0" smtClean="0">
                <a:solidFill>
                  <a:schemeClr val="tx1">
                    <a:lumMod val="75000"/>
                    <a:lumOff val="25000"/>
                  </a:schemeClr>
                </a:solidFill>
                <a:latin typeface="Microsoft YaHei" charset="-122"/>
                <a:ea typeface="Microsoft YaHei" charset="-122"/>
                <a:cs typeface="Microsoft YaHei" charset="-122"/>
              </a:rPr>
              <a:t>年</a:t>
            </a:r>
            <a:r>
              <a:rPr lang="zh-CN" altLang="en-US" sz="1200" i="0" dirty="0">
                <a:solidFill>
                  <a:schemeClr val="tx1">
                    <a:lumMod val="75000"/>
                    <a:lumOff val="25000"/>
                  </a:schemeClr>
                </a:solidFill>
                <a:latin typeface="Microsoft YaHei" charset="-122"/>
                <a:ea typeface="Microsoft YaHei" charset="-122"/>
                <a:cs typeface="Microsoft YaHei" charset="-122"/>
              </a:rPr>
              <a:t>分别增长</a:t>
            </a:r>
            <a:r>
              <a:rPr lang="en-US" altLang="zh-CN" sz="1200" i="0" dirty="0">
                <a:solidFill>
                  <a:schemeClr val="tx1">
                    <a:lumMod val="75000"/>
                    <a:lumOff val="25000"/>
                  </a:schemeClr>
                </a:solidFill>
                <a:latin typeface="Microsoft YaHei" charset="-122"/>
                <a:ea typeface="Microsoft YaHei" charset="-122"/>
                <a:cs typeface="Microsoft YaHei" charset="-122"/>
              </a:rPr>
              <a:t>33.04%</a:t>
            </a:r>
            <a:r>
              <a:rPr lang="zh-CN" altLang="en-US" sz="1200" i="0" dirty="0">
                <a:solidFill>
                  <a:schemeClr val="tx1">
                    <a:lumMod val="75000"/>
                    <a:lumOff val="25000"/>
                  </a:schemeClr>
                </a:solidFill>
                <a:latin typeface="Microsoft YaHei" charset="-122"/>
                <a:ea typeface="Microsoft YaHei" charset="-122"/>
                <a:cs typeface="Microsoft YaHei" charset="-122"/>
              </a:rPr>
              <a:t>、</a:t>
            </a:r>
            <a:r>
              <a:rPr lang="en-US" altLang="zh-CN" sz="1200" i="0" dirty="0">
                <a:solidFill>
                  <a:schemeClr val="tx1">
                    <a:lumMod val="75000"/>
                    <a:lumOff val="25000"/>
                  </a:schemeClr>
                </a:solidFill>
                <a:latin typeface="Microsoft YaHei" charset="-122"/>
                <a:ea typeface="Microsoft YaHei" charset="-122"/>
                <a:cs typeface="Microsoft YaHei" charset="-122"/>
              </a:rPr>
              <a:t>34.27%</a:t>
            </a:r>
            <a:r>
              <a:rPr lang="zh-CN" altLang="en-US" sz="1200" i="0" dirty="0">
                <a:solidFill>
                  <a:schemeClr val="tx1">
                    <a:lumMod val="75000"/>
                    <a:lumOff val="25000"/>
                  </a:schemeClr>
                </a:solidFill>
                <a:latin typeface="Microsoft YaHei" charset="-122"/>
                <a:ea typeface="Microsoft YaHei" charset="-122"/>
                <a:cs typeface="Microsoft YaHei" charset="-122"/>
              </a:rPr>
              <a:t>、</a:t>
            </a:r>
            <a:r>
              <a:rPr lang="en-US" altLang="zh-CN" sz="1200" i="0" dirty="0">
                <a:solidFill>
                  <a:schemeClr val="tx1">
                    <a:lumMod val="75000"/>
                    <a:lumOff val="25000"/>
                  </a:schemeClr>
                </a:solidFill>
                <a:latin typeface="Microsoft YaHei" charset="-122"/>
                <a:ea typeface="Microsoft YaHei" charset="-122"/>
                <a:cs typeface="Microsoft YaHei" charset="-122"/>
              </a:rPr>
              <a:t>36.33%</a:t>
            </a:r>
            <a:r>
              <a:rPr lang="zh-CN" altLang="en-US" sz="1200" i="0" dirty="0">
                <a:solidFill>
                  <a:schemeClr val="tx1">
                    <a:lumMod val="75000"/>
                    <a:lumOff val="25000"/>
                  </a:schemeClr>
                </a:solidFill>
                <a:latin typeface="Microsoft YaHei" charset="-122"/>
                <a:ea typeface="Microsoft YaHei" charset="-122"/>
                <a:cs typeface="Microsoft YaHei" charset="-122"/>
              </a:rPr>
              <a:t>！</a:t>
            </a:r>
          </a:p>
        </p:txBody>
      </p:sp>
    </p:spTree>
    <p:extLst>
      <p:ext uri="{BB962C8B-B14F-4D97-AF65-F5344CB8AC3E}">
        <p14:creationId xmlns:p14="http://schemas.microsoft.com/office/powerpoint/2010/main" val="1486797586"/>
      </p:ext>
    </p:extLst>
  </p:cSld>
  <p:clrMapOvr>
    <a:masterClrMapping/>
  </p:clrMapOvr>
  <p:transition spd="slow" advTm="5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8" name="文本框 17"/>
          <p:cNvSpPr txBox="1"/>
          <p:nvPr/>
        </p:nvSpPr>
        <p:spPr>
          <a:xfrm rot="16200000">
            <a:off x="2699428" y="1704120"/>
            <a:ext cx="1160475" cy="261610"/>
          </a:xfrm>
          <a:prstGeom prst="rect">
            <a:avLst/>
          </a:prstGeom>
          <a:noFill/>
        </p:spPr>
        <p:txBody>
          <a:bodyPr wrap="square" rtlCol="0">
            <a:spAutoFit/>
          </a:bodyPr>
          <a:lstStyle/>
          <a:p>
            <a:pPr algn="dist"/>
            <a:r>
              <a:rPr kumimoji="1" lang="en-US" altLang="zh-CN" sz="1100" dirty="0">
                <a:solidFill>
                  <a:schemeClr val="bg1"/>
                </a:solidFill>
              </a:rPr>
              <a:t>PART </a:t>
            </a:r>
            <a:endParaRPr kumimoji="1" lang="zh-CN" altLang="en-US" sz="1100" dirty="0">
              <a:solidFill>
                <a:schemeClr val="bg1"/>
              </a:solidFill>
            </a:endParaRPr>
          </a:p>
        </p:txBody>
      </p:sp>
      <p:sp>
        <p:nvSpPr>
          <p:cNvPr id="2" name="文本框 1"/>
          <p:cNvSpPr txBox="1"/>
          <p:nvPr/>
        </p:nvSpPr>
        <p:spPr>
          <a:xfrm>
            <a:off x="1078174" y="294829"/>
            <a:ext cx="1261884" cy="369332"/>
          </a:xfrm>
          <a:prstGeom prst="rect">
            <a:avLst/>
          </a:prstGeom>
          <a:noFill/>
        </p:spPr>
        <p:txBody>
          <a:bodyPr wrap="none" rtlCol="0">
            <a:spAutoFit/>
          </a:bodyPr>
          <a:lstStyle/>
          <a:p>
            <a:r>
              <a:rPr kumimoji="1" lang="zh-CN" altLang="en-US" spc="300" dirty="0">
                <a:latin typeface="Microsoft YaHei" charset="-122"/>
                <a:ea typeface="Microsoft YaHei" charset="-122"/>
                <a:cs typeface="Microsoft YaHei" charset="-122"/>
              </a:rPr>
              <a:t>工作重点</a:t>
            </a:r>
          </a:p>
        </p:txBody>
      </p:sp>
      <p:grpSp>
        <p:nvGrpSpPr>
          <p:cNvPr id="4" name="Group 13">
            <a:extLst>
              <a:ext uri="{FF2B5EF4-FFF2-40B4-BE49-F238E27FC236}">
                <a16:creationId xmlns:a16="http://schemas.microsoft.com/office/drawing/2014/main" xmlns="" id="{3A38D9E6-6863-4FB1-91D3-C1CCEA4BCC72}"/>
              </a:ext>
            </a:extLst>
          </p:cNvPr>
          <p:cNvGrpSpPr/>
          <p:nvPr/>
        </p:nvGrpSpPr>
        <p:grpSpPr>
          <a:xfrm>
            <a:off x="5918682" y="2911122"/>
            <a:ext cx="1599704" cy="1599704"/>
            <a:chOff x="5886055" y="2646544"/>
            <a:chExt cx="1935595" cy="1935595"/>
          </a:xfrm>
        </p:grpSpPr>
        <p:sp>
          <p:nvSpPr>
            <p:cNvPr id="5" name="Teardrop 14">
              <a:extLst>
                <a:ext uri="{FF2B5EF4-FFF2-40B4-BE49-F238E27FC236}">
                  <a16:creationId xmlns:a16="http://schemas.microsoft.com/office/drawing/2014/main" xmlns="" id="{97A038CF-46C4-491E-B12A-33C31A29D7C4}"/>
                </a:ext>
              </a:extLst>
            </p:cNvPr>
            <p:cNvSpPr>
              <a:spLocks noChangeAspect="1"/>
            </p:cNvSpPr>
            <p:nvPr/>
          </p:nvSpPr>
          <p:spPr>
            <a:xfrm>
              <a:off x="5886055" y="2646544"/>
              <a:ext cx="1935595" cy="1935595"/>
            </a:xfrm>
            <a:prstGeom prst="teardrop">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Freeform: Shape 15">
              <a:extLst>
                <a:ext uri="{FF2B5EF4-FFF2-40B4-BE49-F238E27FC236}">
                  <a16:creationId xmlns:a16="http://schemas.microsoft.com/office/drawing/2014/main" xmlns="" id="{3F4B7D29-33FF-422E-B9FC-B560BEFFA3E6}"/>
                </a:ext>
              </a:extLst>
            </p:cNvPr>
            <p:cNvSpPr>
              <a:spLocks/>
            </p:cNvSpPr>
            <p:nvPr/>
          </p:nvSpPr>
          <p:spPr bwMode="auto">
            <a:xfrm>
              <a:off x="6515195" y="3315977"/>
              <a:ext cx="677313" cy="605385"/>
            </a:xfrm>
            <a:custGeom>
              <a:avLst/>
              <a:gdLst>
                <a:gd name="T0" fmla="*/ 443 w 497"/>
                <a:gd name="T1" fmla="*/ 70 h 444"/>
                <a:gd name="T2" fmla="*/ 443 w 497"/>
                <a:gd name="T3" fmla="*/ 70 h 444"/>
                <a:gd name="T4" fmla="*/ 426 w 497"/>
                <a:gd name="T5" fmla="*/ 70 h 444"/>
                <a:gd name="T6" fmla="*/ 426 w 497"/>
                <a:gd name="T7" fmla="*/ 443 h 444"/>
                <a:gd name="T8" fmla="*/ 443 w 497"/>
                <a:gd name="T9" fmla="*/ 443 h 444"/>
                <a:gd name="T10" fmla="*/ 496 w 497"/>
                <a:gd name="T11" fmla="*/ 398 h 444"/>
                <a:gd name="T12" fmla="*/ 496 w 497"/>
                <a:gd name="T13" fmla="*/ 124 h 444"/>
                <a:gd name="T14" fmla="*/ 443 w 497"/>
                <a:gd name="T15" fmla="*/ 70 h 444"/>
                <a:gd name="T16" fmla="*/ 0 w 497"/>
                <a:gd name="T17" fmla="*/ 124 h 444"/>
                <a:gd name="T18" fmla="*/ 0 w 497"/>
                <a:gd name="T19" fmla="*/ 124 h 444"/>
                <a:gd name="T20" fmla="*/ 0 w 497"/>
                <a:gd name="T21" fmla="*/ 398 h 444"/>
                <a:gd name="T22" fmla="*/ 53 w 497"/>
                <a:gd name="T23" fmla="*/ 443 h 444"/>
                <a:gd name="T24" fmla="*/ 71 w 497"/>
                <a:gd name="T25" fmla="*/ 443 h 444"/>
                <a:gd name="T26" fmla="*/ 71 w 497"/>
                <a:gd name="T27" fmla="*/ 70 h 444"/>
                <a:gd name="T28" fmla="*/ 53 w 497"/>
                <a:gd name="T29" fmla="*/ 70 h 444"/>
                <a:gd name="T30" fmla="*/ 0 w 497"/>
                <a:gd name="T31" fmla="*/ 124 h 444"/>
                <a:gd name="T32" fmla="*/ 337 w 497"/>
                <a:gd name="T33" fmla="*/ 26 h 444"/>
                <a:gd name="T34" fmla="*/ 337 w 497"/>
                <a:gd name="T35" fmla="*/ 26 h 444"/>
                <a:gd name="T36" fmla="*/ 248 w 497"/>
                <a:gd name="T37" fmla="*/ 0 h 444"/>
                <a:gd name="T38" fmla="*/ 160 w 497"/>
                <a:gd name="T39" fmla="*/ 26 h 444"/>
                <a:gd name="T40" fmla="*/ 160 w 497"/>
                <a:gd name="T41" fmla="*/ 70 h 444"/>
                <a:gd name="T42" fmla="*/ 107 w 497"/>
                <a:gd name="T43" fmla="*/ 70 h 444"/>
                <a:gd name="T44" fmla="*/ 107 w 497"/>
                <a:gd name="T45" fmla="*/ 443 h 444"/>
                <a:gd name="T46" fmla="*/ 390 w 497"/>
                <a:gd name="T47" fmla="*/ 443 h 444"/>
                <a:gd name="T48" fmla="*/ 390 w 497"/>
                <a:gd name="T49" fmla="*/ 70 h 444"/>
                <a:gd name="T50" fmla="*/ 337 w 497"/>
                <a:gd name="T51" fmla="*/ 70 h 444"/>
                <a:gd name="T52" fmla="*/ 337 w 497"/>
                <a:gd name="T53" fmla="*/ 26 h 444"/>
                <a:gd name="T54" fmla="*/ 301 w 497"/>
                <a:gd name="T55" fmla="*/ 70 h 444"/>
                <a:gd name="T56" fmla="*/ 301 w 497"/>
                <a:gd name="T57" fmla="*/ 70 h 444"/>
                <a:gd name="T58" fmla="*/ 195 w 497"/>
                <a:gd name="T59" fmla="*/ 70 h 444"/>
                <a:gd name="T60" fmla="*/ 195 w 497"/>
                <a:gd name="T61" fmla="*/ 44 h 444"/>
                <a:gd name="T62" fmla="*/ 248 w 497"/>
                <a:gd name="T63" fmla="*/ 26 h 444"/>
                <a:gd name="T64" fmla="*/ 301 w 497"/>
                <a:gd name="T65" fmla="*/ 44 h 444"/>
                <a:gd name="T66" fmla="*/ 301 w 497"/>
                <a:gd name="T67" fmla="*/ 7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bg1"/>
            </a:solid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7" name="Group 16">
            <a:extLst>
              <a:ext uri="{FF2B5EF4-FFF2-40B4-BE49-F238E27FC236}">
                <a16:creationId xmlns:a16="http://schemas.microsoft.com/office/drawing/2014/main" xmlns="" id="{11A49830-2654-4F39-B002-EFF5740811CB}"/>
              </a:ext>
            </a:extLst>
          </p:cNvPr>
          <p:cNvGrpSpPr/>
          <p:nvPr/>
        </p:nvGrpSpPr>
        <p:grpSpPr>
          <a:xfrm>
            <a:off x="3413326" y="2911122"/>
            <a:ext cx="1599704" cy="1599704"/>
            <a:chOff x="2854647" y="2646544"/>
            <a:chExt cx="1935595" cy="1935595"/>
          </a:xfrm>
        </p:grpSpPr>
        <p:sp>
          <p:nvSpPr>
            <p:cNvPr id="8" name="Teardrop 17">
              <a:extLst>
                <a:ext uri="{FF2B5EF4-FFF2-40B4-BE49-F238E27FC236}">
                  <a16:creationId xmlns:a16="http://schemas.microsoft.com/office/drawing/2014/main" xmlns="" id="{47B2597E-29B8-431A-BDB1-0C4126B10B46}"/>
                </a:ext>
              </a:extLst>
            </p:cNvPr>
            <p:cNvSpPr>
              <a:spLocks noChangeAspect="1"/>
            </p:cNvSpPr>
            <p:nvPr/>
          </p:nvSpPr>
          <p:spPr>
            <a:xfrm>
              <a:off x="2854647" y="2646544"/>
              <a:ext cx="1935595" cy="1935595"/>
            </a:xfrm>
            <a:prstGeom prst="teardrop">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Freeform: Shape 18">
              <a:extLst>
                <a:ext uri="{FF2B5EF4-FFF2-40B4-BE49-F238E27FC236}">
                  <a16:creationId xmlns:a16="http://schemas.microsoft.com/office/drawing/2014/main" xmlns="" id="{08D918EB-F93E-443F-B5C8-73442FA9E49B}"/>
                </a:ext>
              </a:extLst>
            </p:cNvPr>
            <p:cNvSpPr>
              <a:spLocks/>
            </p:cNvSpPr>
            <p:nvPr/>
          </p:nvSpPr>
          <p:spPr bwMode="auto">
            <a:xfrm>
              <a:off x="3479780" y="3319068"/>
              <a:ext cx="587791" cy="599203"/>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solid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10" name="Group 19">
            <a:extLst>
              <a:ext uri="{FF2B5EF4-FFF2-40B4-BE49-F238E27FC236}">
                <a16:creationId xmlns:a16="http://schemas.microsoft.com/office/drawing/2014/main" xmlns="" id="{CB8F6EF7-1DDD-442B-9133-754C6044B0A1}"/>
              </a:ext>
            </a:extLst>
          </p:cNvPr>
          <p:cNvGrpSpPr/>
          <p:nvPr/>
        </p:nvGrpSpPr>
        <p:grpSpPr>
          <a:xfrm>
            <a:off x="4666004" y="2911122"/>
            <a:ext cx="1599704" cy="1599704"/>
            <a:chOff x="4370351" y="2646544"/>
            <a:chExt cx="1935595" cy="1935595"/>
          </a:xfrm>
          <a:solidFill>
            <a:schemeClr val="accent1">
              <a:lumMod val="60000"/>
              <a:lumOff val="40000"/>
            </a:schemeClr>
          </a:solidFill>
        </p:grpSpPr>
        <p:sp>
          <p:nvSpPr>
            <p:cNvPr id="11" name="Teardrop 20">
              <a:extLst>
                <a:ext uri="{FF2B5EF4-FFF2-40B4-BE49-F238E27FC236}">
                  <a16:creationId xmlns:a16="http://schemas.microsoft.com/office/drawing/2014/main" xmlns="" id="{255DD276-92B1-47B4-ADC6-5EDD5BEA26DC}"/>
                </a:ext>
              </a:extLst>
            </p:cNvPr>
            <p:cNvSpPr>
              <a:spLocks noChangeAspect="1"/>
            </p:cNvSpPr>
            <p:nvPr/>
          </p:nvSpPr>
          <p:spPr>
            <a:xfrm rot="5400000" flipV="1">
              <a:off x="4370351" y="2646544"/>
              <a:ext cx="1935595" cy="1935595"/>
            </a:xfrm>
            <a:prstGeom prst="teardrop">
              <a:avLst/>
            </a:pr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Freeform: Shape 21">
              <a:extLst>
                <a:ext uri="{FF2B5EF4-FFF2-40B4-BE49-F238E27FC236}">
                  <a16:creationId xmlns:a16="http://schemas.microsoft.com/office/drawing/2014/main" xmlns="" id="{20B404F4-2F37-4D6B-8AF4-21881CDB3744}"/>
                </a:ext>
              </a:extLst>
            </p:cNvPr>
            <p:cNvSpPr>
              <a:spLocks/>
            </p:cNvSpPr>
            <p:nvPr/>
          </p:nvSpPr>
          <p:spPr bwMode="auto">
            <a:xfrm>
              <a:off x="5107698" y="3319068"/>
              <a:ext cx="466728" cy="570441"/>
            </a:xfrm>
            <a:custGeom>
              <a:avLst/>
              <a:gdLst>
                <a:gd name="T0" fmla="*/ 346 w 355"/>
                <a:gd name="T1" fmla="*/ 283 h 435"/>
                <a:gd name="T2" fmla="*/ 346 w 355"/>
                <a:gd name="T3" fmla="*/ 283 h 435"/>
                <a:gd name="T4" fmla="*/ 178 w 355"/>
                <a:gd name="T5" fmla="*/ 345 h 435"/>
                <a:gd name="T6" fmla="*/ 9 w 355"/>
                <a:gd name="T7" fmla="*/ 283 h 435"/>
                <a:gd name="T8" fmla="*/ 0 w 355"/>
                <a:gd name="T9" fmla="*/ 283 h 435"/>
                <a:gd name="T10" fmla="*/ 0 w 355"/>
                <a:gd name="T11" fmla="*/ 336 h 435"/>
                <a:gd name="T12" fmla="*/ 178 w 355"/>
                <a:gd name="T13" fmla="*/ 434 h 435"/>
                <a:gd name="T14" fmla="*/ 354 w 355"/>
                <a:gd name="T15" fmla="*/ 336 h 435"/>
                <a:gd name="T16" fmla="*/ 354 w 355"/>
                <a:gd name="T17" fmla="*/ 283 h 435"/>
                <a:gd name="T18" fmla="*/ 346 w 355"/>
                <a:gd name="T19" fmla="*/ 283 h 435"/>
                <a:gd name="T20" fmla="*/ 346 w 355"/>
                <a:gd name="T21" fmla="*/ 160 h 435"/>
                <a:gd name="T22" fmla="*/ 346 w 355"/>
                <a:gd name="T23" fmla="*/ 160 h 435"/>
                <a:gd name="T24" fmla="*/ 178 w 355"/>
                <a:gd name="T25" fmla="*/ 213 h 435"/>
                <a:gd name="T26" fmla="*/ 9 w 355"/>
                <a:gd name="T27" fmla="*/ 160 h 435"/>
                <a:gd name="T28" fmla="*/ 0 w 355"/>
                <a:gd name="T29" fmla="*/ 160 h 435"/>
                <a:gd name="T30" fmla="*/ 0 w 355"/>
                <a:gd name="T31" fmla="*/ 222 h 435"/>
                <a:gd name="T32" fmla="*/ 178 w 355"/>
                <a:gd name="T33" fmla="*/ 292 h 435"/>
                <a:gd name="T34" fmla="*/ 354 w 355"/>
                <a:gd name="T35" fmla="*/ 222 h 435"/>
                <a:gd name="T36" fmla="*/ 354 w 355"/>
                <a:gd name="T37" fmla="*/ 160 h 435"/>
                <a:gd name="T38" fmla="*/ 346 w 355"/>
                <a:gd name="T39" fmla="*/ 160 h 435"/>
                <a:gd name="T40" fmla="*/ 178 w 355"/>
                <a:gd name="T41" fmla="*/ 0 h 435"/>
                <a:gd name="T42" fmla="*/ 178 w 355"/>
                <a:gd name="T43" fmla="*/ 0 h 435"/>
                <a:gd name="T44" fmla="*/ 0 w 355"/>
                <a:gd name="T45" fmla="*/ 62 h 435"/>
                <a:gd name="T46" fmla="*/ 0 w 355"/>
                <a:gd name="T47" fmla="*/ 97 h 435"/>
                <a:gd name="T48" fmla="*/ 178 w 355"/>
                <a:gd name="T49" fmla="*/ 160 h 435"/>
                <a:gd name="T50" fmla="*/ 354 w 355"/>
                <a:gd name="T51" fmla="*/ 97 h 435"/>
                <a:gd name="T52" fmla="*/ 354 w 355"/>
                <a:gd name="T53" fmla="*/ 62 h 435"/>
                <a:gd name="T54" fmla="*/ 178 w 355"/>
                <a:gd name="T55"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5" h="435">
                  <a:moveTo>
                    <a:pt x="346" y="283"/>
                  </a:moveTo>
                  <a:lnTo>
                    <a:pt x="346" y="283"/>
                  </a:lnTo>
                  <a:cubicBezTo>
                    <a:pt x="328" y="319"/>
                    <a:pt x="257" y="345"/>
                    <a:pt x="178" y="345"/>
                  </a:cubicBezTo>
                  <a:cubicBezTo>
                    <a:pt x="97" y="345"/>
                    <a:pt x="36" y="319"/>
                    <a:pt x="9" y="283"/>
                  </a:cubicBezTo>
                  <a:cubicBezTo>
                    <a:pt x="9" y="275"/>
                    <a:pt x="0" y="283"/>
                    <a:pt x="0" y="283"/>
                  </a:cubicBezTo>
                  <a:cubicBezTo>
                    <a:pt x="0" y="292"/>
                    <a:pt x="0" y="336"/>
                    <a:pt x="0" y="336"/>
                  </a:cubicBezTo>
                  <a:cubicBezTo>
                    <a:pt x="0" y="381"/>
                    <a:pt x="80" y="434"/>
                    <a:pt x="178" y="434"/>
                  </a:cubicBezTo>
                  <a:cubicBezTo>
                    <a:pt x="275" y="434"/>
                    <a:pt x="354" y="381"/>
                    <a:pt x="354" y="336"/>
                  </a:cubicBezTo>
                  <a:cubicBezTo>
                    <a:pt x="354" y="336"/>
                    <a:pt x="354" y="292"/>
                    <a:pt x="354" y="283"/>
                  </a:cubicBezTo>
                  <a:cubicBezTo>
                    <a:pt x="354" y="283"/>
                    <a:pt x="346" y="275"/>
                    <a:pt x="346" y="283"/>
                  </a:cubicBezTo>
                  <a:close/>
                  <a:moveTo>
                    <a:pt x="346" y="160"/>
                  </a:moveTo>
                  <a:lnTo>
                    <a:pt x="346" y="160"/>
                  </a:lnTo>
                  <a:cubicBezTo>
                    <a:pt x="328" y="186"/>
                    <a:pt x="257" y="213"/>
                    <a:pt x="178" y="213"/>
                  </a:cubicBezTo>
                  <a:cubicBezTo>
                    <a:pt x="97" y="213"/>
                    <a:pt x="36" y="186"/>
                    <a:pt x="9" y="160"/>
                  </a:cubicBezTo>
                  <a:cubicBezTo>
                    <a:pt x="9" y="151"/>
                    <a:pt x="0" y="160"/>
                    <a:pt x="0" y="160"/>
                  </a:cubicBezTo>
                  <a:lnTo>
                    <a:pt x="0" y="222"/>
                  </a:lnTo>
                  <a:cubicBezTo>
                    <a:pt x="0" y="257"/>
                    <a:pt x="80" y="292"/>
                    <a:pt x="178" y="292"/>
                  </a:cubicBezTo>
                  <a:cubicBezTo>
                    <a:pt x="275" y="292"/>
                    <a:pt x="354" y="257"/>
                    <a:pt x="354" y="222"/>
                  </a:cubicBezTo>
                  <a:lnTo>
                    <a:pt x="354" y="160"/>
                  </a:lnTo>
                  <a:cubicBezTo>
                    <a:pt x="354" y="160"/>
                    <a:pt x="346" y="151"/>
                    <a:pt x="346" y="160"/>
                  </a:cubicBezTo>
                  <a:close/>
                  <a:moveTo>
                    <a:pt x="178" y="0"/>
                  </a:moveTo>
                  <a:lnTo>
                    <a:pt x="178" y="0"/>
                  </a:lnTo>
                  <a:cubicBezTo>
                    <a:pt x="80" y="0"/>
                    <a:pt x="0" y="26"/>
                    <a:pt x="0" y="62"/>
                  </a:cubicBezTo>
                  <a:cubicBezTo>
                    <a:pt x="0" y="97"/>
                    <a:pt x="0" y="97"/>
                    <a:pt x="0" y="97"/>
                  </a:cubicBezTo>
                  <a:cubicBezTo>
                    <a:pt x="0" y="133"/>
                    <a:pt x="80" y="160"/>
                    <a:pt x="178" y="160"/>
                  </a:cubicBezTo>
                  <a:cubicBezTo>
                    <a:pt x="275" y="160"/>
                    <a:pt x="354" y="133"/>
                    <a:pt x="354" y="97"/>
                  </a:cubicBezTo>
                  <a:cubicBezTo>
                    <a:pt x="354" y="62"/>
                    <a:pt x="354" y="62"/>
                    <a:pt x="354" y="62"/>
                  </a:cubicBezTo>
                  <a:cubicBezTo>
                    <a:pt x="354" y="26"/>
                    <a:pt x="275" y="0"/>
                    <a:pt x="178" y="0"/>
                  </a:cubicBezTo>
                  <a:close/>
                </a:path>
              </a:pathLst>
            </a:custGeom>
            <a:solidFill>
              <a:schemeClr val="bg1"/>
            </a:solid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13" name="Group 22">
            <a:extLst>
              <a:ext uri="{FF2B5EF4-FFF2-40B4-BE49-F238E27FC236}">
                <a16:creationId xmlns:a16="http://schemas.microsoft.com/office/drawing/2014/main" xmlns="" id="{68B4DEA7-E6CA-47BE-AD30-7F67F3BBB6B1}"/>
              </a:ext>
            </a:extLst>
          </p:cNvPr>
          <p:cNvGrpSpPr/>
          <p:nvPr/>
        </p:nvGrpSpPr>
        <p:grpSpPr>
          <a:xfrm>
            <a:off x="7171360" y="2911122"/>
            <a:ext cx="1599704" cy="1599704"/>
            <a:chOff x="7401759" y="2646544"/>
            <a:chExt cx="1935595" cy="1935595"/>
          </a:xfrm>
        </p:grpSpPr>
        <p:sp>
          <p:nvSpPr>
            <p:cNvPr id="14" name="Teardrop 23">
              <a:extLst>
                <a:ext uri="{FF2B5EF4-FFF2-40B4-BE49-F238E27FC236}">
                  <a16:creationId xmlns:a16="http://schemas.microsoft.com/office/drawing/2014/main" xmlns="" id="{D2DF6CA8-6BC2-4270-A598-709FC36EB279}"/>
                </a:ext>
              </a:extLst>
            </p:cNvPr>
            <p:cNvSpPr>
              <a:spLocks noChangeAspect="1"/>
            </p:cNvSpPr>
            <p:nvPr/>
          </p:nvSpPr>
          <p:spPr>
            <a:xfrm rot="16200000" flipH="1">
              <a:off x="7401759" y="2646544"/>
              <a:ext cx="1935595" cy="1935595"/>
            </a:xfrm>
            <a:prstGeom prst="teardrop">
              <a:avLst/>
            </a:pr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Freeform: Shape 24">
              <a:extLst>
                <a:ext uri="{FF2B5EF4-FFF2-40B4-BE49-F238E27FC236}">
                  <a16:creationId xmlns:a16="http://schemas.microsoft.com/office/drawing/2014/main" xmlns="" id="{49359B16-91E4-45E6-AA7C-8791CD786399}"/>
                </a:ext>
              </a:extLst>
            </p:cNvPr>
            <p:cNvSpPr>
              <a:spLocks/>
            </p:cNvSpPr>
            <p:nvPr/>
          </p:nvSpPr>
          <p:spPr bwMode="auto">
            <a:xfrm>
              <a:off x="8030899" y="3274049"/>
              <a:ext cx="676138" cy="676138"/>
            </a:xfrm>
            <a:custGeom>
              <a:avLst/>
              <a:gdLst>
                <a:gd name="T0" fmla="*/ 239 w 479"/>
                <a:gd name="T1" fmla="*/ 0 h 479"/>
                <a:gd name="T2" fmla="*/ 239 w 479"/>
                <a:gd name="T3" fmla="*/ 0 h 479"/>
                <a:gd name="T4" fmla="*/ 0 w 479"/>
                <a:gd name="T5" fmla="*/ 239 h 479"/>
                <a:gd name="T6" fmla="*/ 239 w 479"/>
                <a:gd name="T7" fmla="*/ 478 h 479"/>
                <a:gd name="T8" fmla="*/ 478 w 479"/>
                <a:gd name="T9" fmla="*/ 239 h 479"/>
                <a:gd name="T10" fmla="*/ 239 w 479"/>
                <a:gd name="T11" fmla="*/ 0 h 479"/>
                <a:gd name="T12" fmla="*/ 443 w 479"/>
                <a:gd name="T13" fmla="*/ 239 h 479"/>
                <a:gd name="T14" fmla="*/ 443 w 479"/>
                <a:gd name="T15" fmla="*/ 239 h 479"/>
                <a:gd name="T16" fmla="*/ 399 w 479"/>
                <a:gd name="T17" fmla="*/ 363 h 479"/>
                <a:gd name="T18" fmla="*/ 390 w 479"/>
                <a:gd name="T19" fmla="*/ 328 h 479"/>
                <a:gd name="T20" fmla="*/ 399 w 479"/>
                <a:gd name="T21" fmla="*/ 257 h 479"/>
                <a:gd name="T22" fmla="*/ 372 w 479"/>
                <a:gd name="T23" fmla="*/ 204 h 479"/>
                <a:gd name="T24" fmla="*/ 319 w 479"/>
                <a:gd name="T25" fmla="*/ 178 h 479"/>
                <a:gd name="T26" fmla="*/ 346 w 479"/>
                <a:gd name="T27" fmla="*/ 88 h 479"/>
                <a:gd name="T28" fmla="*/ 293 w 479"/>
                <a:gd name="T29" fmla="*/ 62 h 479"/>
                <a:gd name="T30" fmla="*/ 301 w 479"/>
                <a:gd name="T31" fmla="*/ 53 h 479"/>
                <a:gd name="T32" fmla="*/ 443 w 479"/>
                <a:gd name="T33" fmla="*/ 239 h 479"/>
                <a:gd name="T34" fmla="*/ 212 w 479"/>
                <a:gd name="T35" fmla="*/ 44 h 479"/>
                <a:gd name="T36" fmla="*/ 212 w 479"/>
                <a:gd name="T37" fmla="*/ 44 h 479"/>
                <a:gd name="T38" fmla="*/ 186 w 479"/>
                <a:gd name="T39" fmla="*/ 62 h 479"/>
                <a:gd name="T40" fmla="*/ 150 w 479"/>
                <a:gd name="T41" fmla="*/ 88 h 479"/>
                <a:gd name="T42" fmla="*/ 115 w 479"/>
                <a:gd name="T43" fmla="*/ 133 h 479"/>
                <a:gd name="T44" fmla="*/ 133 w 479"/>
                <a:gd name="T45" fmla="*/ 159 h 479"/>
                <a:gd name="T46" fmla="*/ 177 w 479"/>
                <a:gd name="T47" fmla="*/ 159 h 479"/>
                <a:gd name="T48" fmla="*/ 248 w 479"/>
                <a:gd name="T49" fmla="*/ 239 h 479"/>
                <a:gd name="T50" fmla="*/ 186 w 479"/>
                <a:gd name="T51" fmla="*/ 292 h 479"/>
                <a:gd name="T52" fmla="*/ 177 w 479"/>
                <a:gd name="T53" fmla="*/ 337 h 479"/>
                <a:gd name="T54" fmla="*/ 177 w 479"/>
                <a:gd name="T55" fmla="*/ 390 h 479"/>
                <a:gd name="T56" fmla="*/ 133 w 479"/>
                <a:gd name="T57" fmla="*/ 345 h 479"/>
                <a:gd name="T58" fmla="*/ 124 w 479"/>
                <a:gd name="T59" fmla="*/ 284 h 479"/>
                <a:gd name="T60" fmla="*/ 88 w 479"/>
                <a:gd name="T61" fmla="*/ 239 h 479"/>
                <a:gd name="T62" fmla="*/ 106 w 479"/>
                <a:gd name="T63" fmla="*/ 186 h 479"/>
                <a:gd name="T64" fmla="*/ 53 w 479"/>
                <a:gd name="T65" fmla="*/ 169 h 479"/>
                <a:gd name="T66" fmla="*/ 212 w 479"/>
                <a:gd name="T67" fmla="*/ 44 h 479"/>
                <a:gd name="T68" fmla="*/ 177 w 479"/>
                <a:gd name="T69" fmla="*/ 434 h 479"/>
                <a:gd name="T70" fmla="*/ 177 w 479"/>
                <a:gd name="T71" fmla="*/ 434 h 479"/>
                <a:gd name="T72" fmla="*/ 204 w 479"/>
                <a:gd name="T73" fmla="*/ 416 h 479"/>
                <a:gd name="T74" fmla="*/ 239 w 479"/>
                <a:gd name="T75" fmla="*/ 407 h 479"/>
                <a:gd name="T76" fmla="*/ 293 w 479"/>
                <a:gd name="T77" fmla="*/ 390 h 479"/>
                <a:gd name="T78" fmla="*/ 354 w 479"/>
                <a:gd name="T79" fmla="*/ 407 h 479"/>
                <a:gd name="T80" fmla="*/ 239 w 479"/>
                <a:gd name="T81" fmla="*/ 443 h 479"/>
                <a:gd name="T82" fmla="*/ 177 w 479"/>
                <a:gd name="T83" fmla="*/ 43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bg1"/>
            </a:solidFill>
            <a:ln>
              <a:noFill/>
            </a:ln>
            <a:effectLst/>
            <a:extLst>
              <a:ext uri="{91240B29-F687-4f45-9708-019B960494DF}">
                <a14:hiddenLine xmlns="" xmlns:lc="http://schemas.openxmlformats.org/drawingml/2006/lockedCanvas" xmlns:p14="http://schemas.microsoft.com/office/powerpoint/2010/main" xmlns:a14="http://schemas.microsoft.com/office/drawing/2010/main" w="9525" cap="flat">
                  <a:solidFill>
                    <a:srgbClr val="808080"/>
                  </a:solidFill>
                  <a:bevel/>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cxnSp>
        <p:nvCxnSpPr>
          <p:cNvPr id="16" name="Connector: Elbow 25">
            <a:extLst>
              <a:ext uri="{FF2B5EF4-FFF2-40B4-BE49-F238E27FC236}">
                <a16:creationId xmlns:a16="http://schemas.microsoft.com/office/drawing/2014/main" xmlns="" id="{7A1AAF69-6F96-4FE1-84F6-BE6EEB0A03B5}"/>
              </a:ext>
            </a:extLst>
          </p:cNvPr>
          <p:cNvCxnSpPr/>
          <p:nvPr/>
        </p:nvCxnSpPr>
        <p:spPr>
          <a:xfrm rot="16200000" flipV="1">
            <a:off x="3846887" y="1744979"/>
            <a:ext cx="618317" cy="1713969"/>
          </a:xfrm>
          <a:prstGeom prst="bentConnector2">
            <a:avLst/>
          </a:prstGeom>
          <a:ln w="19050">
            <a:solidFill>
              <a:srgbClr val="394454"/>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7" name="Connector: Elbow 26">
            <a:extLst>
              <a:ext uri="{FF2B5EF4-FFF2-40B4-BE49-F238E27FC236}">
                <a16:creationId xmlns:a16="http://schemas.microsoft.com/office/drawing/2014/main" xmlns="" id="{9FA504CA-C1C2-4B60-83CD-FFD4D2F539EE}"/>
              </a:ext>
            </a:extLst>
          </p:cNvPr>
          <p:cNvCxnSpPr/>
          <p:nvPr/>
        </p:nvCxnSpPr>
        <p:spPr>
          <a:xfrm rot="10800000" flipV="1">
            <a:off x="3295685" y="4510825"/>
            <a:ext cx="1370320" cy="413910"/>
          </a:xfrm>
          <a:prstGeom prst="bentConnector3">
            <a:avLst>
              <a:gd name="adj1" fmla="val 199"/>
            </a:avLst>
          </a:prstGeom>
          <a:ln w="19050">
            <a:solidFill>
              <a:srgbClr val="D0AA8C"/>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9" name="Connector: Elbow 27">
            <a:extLst>
              <a:ext uri="{FF2B5EF4-FFF2-40B4-BE49-F238E27FC236}">
                <a16:creationId xmlns:a16="http://schemas.microsoft.com/office/drawing/2014/main" xmlns="" id="{5A33D8EE-353A-45EC-A840-BD139D472306}"/>
              </a:ext>
            </a:extLst>
          </p:cNvPr>
          <p:cNvCxnSpPr/>
          <p:nvPr/>
        </p:nvCxnSpPr>
        <p:spPr>
          <a:xfrm flipV="1">
            <a:off x="7518387" y="2378555"/>
            <a:ext cx="1314504" cy="520047"/>
          </a:xfrm>
          <a:prstGeom prst="bentConnector3">
            <a:avLst>
              <a:gd name="adj1" fmla="val 50000"/>
            </a:avLst>
          </a:prstGeom>
          <a:ln w="19050">
            <a:solidFill>
              <a:srgbClr val="394454"/>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28">
            <a:extLst>
              <a:ext uri="{FF2B5EF4-FFF2-40B4-BE49-F238E27FC236}">
                <a16:creationId xmlns:a16="http://schemas.microsoft.com/office/drawing/2014/main" xmlns="" id="{D4246C68-3D52-4413-9580-AFE67E6FCBC3}"/>
              </a:ext>
            </a:extLst>
          </p:cNvPr>
          <p:cNvCxnSpPr/>
          <p:nvPr/>
        </p:nvCxnSpPr>
        <p:spPr>
          <a:xfrm>
            <a:off x="7171359" y="4507150"/>
            <a:ext cx="1681092" cy="434019"/>
          </a:xfrm>
          <a:prstGeom prst="bentConnector3">
            <a:avLst>
              <a:gd name="adj1" fmla="val -215"/>
            </a:avLst>
          </a:prstGeom>
          <a:ln w="19050">
            <a:solidFill>
              <a:srgbClr val="D0AA8C"/>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grpSp>
        <p:nvGrpSpPr>
          <p:cNvPr id="21" name="Group 30">
            <a:extLst>
              <a:ext uri="{FF2B5EF4-FFF2-40B4-BE49-F238E27FC236}">
                <a16:creationId xmlns:a16="http://schemas.microsoft.com/office/drawing/2014/main" xmlns="" id="{D8BD4210-4A2F-4E7A-AB2A-D4E6B1A581BC}"/>
              </a:ext>
            </a:extLst>
          </p:cNvPr>
          <p:cNvGrpSpPr/>
          <p:nvPr/>
        </p:nvGrpSpPr>
        <p:grpSpPr>
          <a:xfrm>
            <a:off x="542442" y="2149729"/>
            <a:ext cx="2916690" cy="907595"/>
            <a:chOff x="8120982" y="2417875"/>
            <a:chExt cx="2405959" cy="907595"/>
          </a:xfrm>
        </p:grpSpPr>
        <p:sp>
          <p:nvSpPr>
            <p:cNvPr id="22" name="TextBox 31">
              <a:extLst>
                <a:ext uri="{FF2B5EF4-FFF2-40B4-BE49-F238E27FC236}">
                  <a16:creationId xmlns:a16="http://schemas.microsoft.com/office/drawing/2014/main" xmlns="" id="{CE5E1C06-E45B-4576-A2FF-392942F7CA9F}"/>
                </a:ext>
              </a:extLst>
            </p:cNvPr>
            <p:cNvSpPr txBox="1"/>
            <p:nvPr/>
          </p:nvSpPr>
          <p:spPr>
            <a:xfrm>
              <a:off x="9295835" y="2417875"/>
              <a:ext cx="1231106" cy="247223"/>
            </a:xfrm>
            <a:prstGeom prst="rect">
              <a:avLst/>
            </a:prstGeom>
            <a:noFill/>
          </p:spPr>
          <p:txBody>
            <a:bodyPr wrap="none" lIns="0" tIns="0" rIns="360000" bIns="0" anchor="b" anchorCtr="0">
              <a:normAutofit/>
            </a:bodyPr>
            <a:lstStyle/>
            <a:p>
              <a:pPr algn="r"/>
              <a:r>
                <a:rPr lang="zh-CN" altLang="en-US" sz="1600" b="1" dirty="0">
                  <a:solidFill>
                    <a:schemeClr val="tx1">
                      <a:lumMod val="75000"/>
                      <a:lumOff val="25000"/>
                    </a:schemeClr>
                  </a:solidFill>
                  <a:latin typeface="Microsoft YaHei" charset="-122"/>
                  <a:ea typeface="Microsoft YaHei" charset="-122"/>
                  <a:cs typeface="Microsoft YaHei" charset="-122"/>
                </a:rPr>
                <a:t>销售指标的完成</a:t>
              </a:r>
            </a:p>
          </p:txBody>
        </p:sp>
        <p:sp>
          <p:nvSpPr>
            <p:cNvPr id="23" name="TextBox 32">
              <a:extLst>
                <a:ext uri="{FF2B5EF4-FFF2-40B4-BE49-F238E27FC236}">
                  <a16:creationId xmlns:a16="http://schemas.microsoft.com/office/drawing/2014/main" xmlns="" id="{0D73E811-7687-417A-925D-B26ACDE698D1}"/>
                </a:ext>
              </a:extLst>
            </p:cNvPr>
            <p:cNvSpPr txBox="1">
              <a:spLocks/>
            </p:cNvSpPr>
            <p:nvPr/>
          </p:nvSpPr>
          <p:spPr>
            <a:xfrm>
              <a:off x="8120982" y="2564077"/>
              <a:ext cx="2405958" cy="761393"/>
            </a:xfrm>
            <a:prstGeom prst="rect">
              <a:avLst/>
            </a:prstGeom>
          </p:spPr>
          <p:txBody>
            <a:bodyPr vert="horz" wrap="square" lIns="0" tIns="0" rIns="360000" bIns="0" anchor="ctr">
              <a:noAutofit/>
            </a:bodyPr>
            <a:lstStyle/>
            <a:p>
              <a:pPr algn="r">
                <a:lnSpc>
                  <a:spcPct val="120000"/>
                </a:lnSpc>
              </a:pPr>
              <a:r>
                <a:rPr lang="zh-CN" altLang="en-US" sz="1100" dirty="0">
                  <a:solidFill>
                    <a:schemeClr val="tx1">
                      <a:lumMod val="75000"/>
                      <a:lumOff val="25000"/>
                    </a:schemeClr>
                  </a:solidFill>
                  <a:latin typeface="Microsoft YaHei" charset="-122"/>
                  <a:ea typeface="Microsoft YaHei" charset="-122"/>
                  <a:cs typeface="Microsoft YaHei" charset="-122"/>
                </a:rPr>
                <a:t>围绕部门销售指标，重点找问题、查原因、定措施、抓落实，确保提升部门业务绩效</a:t>
              </a:r>
            </a:p>
          </p:txBody>
        </p:sp>
      </p:grpSp>
      <p:grpSp>
        <p:nvGrpSpPr>
          <p:cNvPr id="24" name="Group 33">
            <a:extLst>
              <a:ext uri="{FF2B5EF4-FFF2-40B4-BE49-F238E27FC236}">
                <a16:creationId xmlns:a16="http://schemas.microsoft.com/office/drawing/2014/main" xmlns="" id="{7C253D4A-3180-40F4-ADDA-209FE0554006}"/>
              </a:ext>
            </a:extLst>
          </p:cNvPr>
          <p:cNvGrpSpPr/>
          <p:nvPr/>
        </p:nvGrpSpPr>
        <p:grpSpPr>
          <a:xfrm>
            <a:off x="8832891" y="2222209"/>
            <a:ext cx="3100803" cy="1069601"/>
            <a:chOff x="8772872" y="2095115"/>
            <a:chExt cx="3168897" cy="1069601"/>
          </a:xfrm>
        </p:grpSpPr>
        <p:sp>
          <p:nvSpPr>
            <p:cNvPr id="25" name="TextBox 34">
              <a:extLst>
                <a:ext uri="{FF2B5EF4-FFF2-40B4-BE49-F238E27FC236}">
                  <a16:creationId xmlns:a16="http://schemas.microsoft.com/office/drawing/2014/main" xmlns="" id="{0D037E0B-0BD1-4009-82F7-59C2F7805E4B}"/>
                </a:ext>
              </a:extLst>
            </p:cNvPr>
            <p:cNvSpPr txBox="1"/>
            <p:nvPr/>
          </p:nvSpPr>
          <p:spPr>
            <a:xfrm>
              <a:off x="8772872" y="2095115"/>
              <a:ext cx="2699991" cy="247223"/>
            </a:xfrm>
            <a:prstGeom prst="rect">
              <a:avLst/>
            </a:prstGeom>
            <a:noFill/>
          </p:spPr>
          <p:txBody>
            <a:bodyPr wrap="none" lIns="360000" tIns="0" rIns="216000" bIns="0" anchor="b" anchorCtr="0">
              <a:normAutofit/>
            </a:bodyPr>
            <a:lstStyle/>
            <a:p>
              <a:r>
                <a:rPr lang="zh-CN" altLang="en-US" sz="1600" b="1" dirty="0">
                  <a:solidFill>
                    <a:schemeClr val="tx1">
                      <a:lumMod val="75000"/>
                      <a:lumOff val="25000"/>
                    </a:schemeClr>
                  </a:solidFill>
                  <a:latin typeface="Microsoft YaHei" charset="-122"/>
                  <a:ea typeface="Microsoft YaHei" charset="-122"/>
                  <a:cs typeface="Microsoft YaHei" charset="-122"/>
                </a:rPr>
                <a:t>团队建设</a:t>
              </a:r>
            </a:p>
          </p:txBody>
        </p:sp>
        <p:sp>
          <p:nvSpPr>
            <p:cNvPr id="26" name="TextBox 35">
              <a:extLst>
                <a:ext uri="{FF2B5EF4-FFF2-40B4-BE49-F238E27FC236}">
                  <a16:creationId xmlns:a16="http://schemas.microsoft.com/office/drawing/2014/main" xmlns="" id="{D0556CD0-3201-4970-B918-72D05205D5BE}"/>
                </a:ext>
              </a:extLst>
            </p:cNvPr>
            <p:cNvSpPr txBox="1">
              <a:spLocks/>
            </p:cNvSpPr>
            <p:nvPr/>
          </p:nvSpPr>
          <p:spPr>
            <a:xfrm>
              <a:off x="8772872" y="2445544"/>
              <a:ext cx="3168897" cy="719172"/>
            </a:xfrm>
            <a:prstGeom prst="rect">
              <a:avLst/>
            </a:prstGeom>
          </p:spPr>
          <p:txBody>
            <a:bodyPr vert="horz" wrap="square" lIns="360000" tIns="0" rIns="216000" bIns="0" anchor="t" anchorCtr="0">
              <a:noAutofit/>
            </a:bodyPr>
            <a:lstStyle/>
            <a:p>
              <a:pPr>
                <a:lnSpc>
                  <a:spcPct val="130000"/>
                </a:lnSpc>
              </a:pPr>
              <a:r>
                <a:rPr lang="zh-CN" altLang="en-US" sz="1100" dirty="0">
                  <a:solidFill>
                    <a:schemeClr val="tx1">
                      <a:lumMod val="75000"/>
                      <a:lumOff val="25000"/>
                    </a:schemeClr>
                  </a:solidFill>
                  <a:latin typeface="Microsoft YaHei" charset="-122"/>
                  <a:ea typeface="Microsoft YaHei" charset="-122"/>
                  <a:cs typeface="Microsoft YaHei" charset="-122"/>
                </a:rPr>
                <a:t>加强部门人员的培训，提升业务技能，提高工作效率，打造一支优秀的销售队伍</a:t>
              </a:r>
            </a:p>
          </p:txBody>
        </p:sp>
      </p:grpSp>
      <p:grpSp>
        <p:nvGrpSpPr>
          <p:cNvPr id="27" name="Group 36">
            <a:extLst>
              <a:ext uri="{FF2B5EF4-FFF2-40B4-BE49-F238E27FC236}">
                <a16:creationId xmlns:a16="http://schemas.microsoft.com/office/drawing/2014/main" xmlns="" id="{44DD3A95-07DF-4602-B10C-8C29CB49E0BC}"/>
              </a:ext>
            </a:extLst>
          </p:cNvPr>
          <p:cNvGrpSpPr/>
          <p:nvPr/>
        </p:nvGrpSpPr>
        <p:grpSpPr>
          <a:xfrm>
            <a:off x="8852451" y="4797152"/>
            <a:ext cx="2972755" cy="852495"/>
            <a:chOff x="8772872" y="2095115"/>
            <a:chExt cx="3038037" cy="852495"/>
          </a:xfrm>
        </p:grpSpPr>
        <p:sp>
          <p:nvSpPr>
            <p:cNvPr id="28" name="TextBox 37">
              <a:extLst>
                <a:ext uri="{FF2B5EF4-FFF2-40B4-BE49-F238E27FC236}">
                  <a16:creationId xmlns:a16="http://schemas.microsoft.com/office/drawing/2014/main" xmlns="" id="{073E880E-00CE-4E9B-B8F8-7296A23FAAB5}"/>
                </a:ext>
              </a:extLst>
            </p:cNvPr>
            <p:cNvSpPr txBox="1"/>
            <p:nvPr/>
          </p:nvSpPr>
          <p:spPr>
            <a:xfrm>
              <a:off x="8772872" y="2095115"/>
              <a:ext cx="2699991" cy="247223"/>
            </a:xfrm>
            <a:prstGeom prst="rect">
              <a:avLst/>
            </a:prstGeom>
            <a:noFill/>
          </p:spPr>
          <p:txBody>
            <a:bodyPr wrap="none" lIns="360000" tIns="0" rIns="216000" bIns="0" anchor="b" anchorCtr="0">
              <a:normAutofit/>
            </a:bodyPr>
            <a:lstStyle/>
            <a:p>
              <a:r>
                <a:rPr lang="zh-CN" altLang="en-US" sz="1600" b="1" dirty="0">
                  <a:solidFill>
                    <a:schemeClr val="tx1">
                      <a:lumMod val="75000"/>
                      <a:lumOff val="25000"/>
                    </a:schemeClr>
                  </a:solidFill>
                  <a:latin typeface="Microsoft YaHei" charset="-122"/>
                  <a:ea typeface="Microsoft YaHei" charset="-122"/>
                  <a:cs typeface="Microsoft YaHei" charset="-122"/>
                </a:rPr>
                <a:t>规范部门业务流程</a:t>
              </a:r>
            </a:p>
          </p:txBody>
        </p:sp>
        <p:sp>
          <p:nvSpPr>
            <p:cNvPr id="29" name="TextBox 38">
              <a:extLst>
                <a:ext uri="{FF2B5EF4-FFF2-40B4-BE49-F238E27FC236}">
                  <a16:creationId xmlns:a16="http://schemas.microsoft.com/office/drawing/2014/main" xmlns="" id="{639001FD-1B6D-457F-AE77-716D5E900371}"/>
                </a:ext>
              </a:extLst>
            </p:cNvPr>
            <p:cNvSpPr txBox="1">
              <a:spLocks/>
            </p:cNvSpPr>
            <p:nvPr/>
          </p:nvSpPr>
          <p:spPr>
            <a:xfrm>
              <a:off x="8772872" y="2435326"/>
              <a:ext cx="3038037" cy="512284"/>
            </a:xfrm>
            <a:prstGeom prst="rect">
              <a:avLst/>
            </a:prstGeom>
          </p:spPr>
          <p:txBody>
            <a:bodyPr vert="horz" wrap="square" lIns="360000" tIns="0" rIns="216000" bIns="0" anchor="t" anchorCtr="0">
              <a:noAutofit/>
            </a:bodyPr>
            <a:lstStyle/>
            <a:p>
              <a:pPr>
                <a:lnSpc>
                  <a:spcPct val="130000"/>
                </a:lnSpc>
              </a:pPr>
              <a:r>
                <a:rPr lang="zh-CN" altLang="en-US" sz="1100" dirty="0">
                  <a:solidFill>
                    <a:schemeClr val="tx1">
                      <a:lumMod val="75000"/>
                      <a:lumOff val="25000"/>
                    </a:schemeClr>
                  </a:solidFill>
                  <a:latin typeface="Microsoft YaHei" charset="-122"/>
                  <a:ea typeface="Microsoft YaHei" charset="-122"/>
                  <a:cs typeface="Microsoft YaHei" charset="-122"/>
                </a:rPr>
                <a:t>完成各项职能的规范，并推进客户的有效管理，使客户关系更和亲化，巩固公司地位</a:t>
              </a:r>
            </a:p>
          </p:txBody>
        </p:sp>
      </p:grpSp>
      <p:grpSp>
        <p:nvGrpSpPr>
          <p:cNvPr id="30" name="Group 39">
            <a:extLst>
              <a:ext uri="{FF2B5EF4-FFF2-40B4-BE49-F238E27FC236}">
                <a16:creationId xmlns:a16="http://schemas.microsoft.com/office/drawing/2014/main" xmlns="" id="{EE1CC16D-7EDB-412B-81A3-29F1B30F62BC}"/>
              </a:ext>
            </a:extLst>
          </p:cNvPr>
          <p:cNvGrpSpPr/>
          <p:nvPr/>
        </p:nvGrpSpPr>
        <p:grpSpPr>
          <a:xfrm>
            <a:off x="371960" y="4761148"/>
            <a:ext cx="3087172" cy="926730"/>
            <a:chOff x="8328247" y="2417875"/>
            <a:chExt cx="2198694" cy="759507"/>
          </a:xfrm>
        </p:grpSpPr>
        <p:sp>
          <p:nvSpPr>
            <p:cNvPr id="31" name="TextBox 40">
              <a:extLst>
                <a:ext uri="{FF2B5EF4-FFF2-40B4-BE49-F238E27FC236}">
                  <a16:creationId xmlns:a16="http://schemas.microsoft.com/office/drawing/2014/main" xmlns="" id="{80A3F9EF-3A26-43FE-8BBE-8B1B2548321E}"/>
                </a:ext>
              </a:extLst>
            </p:cNvPr>
            <p:cNvSpPr txBox="1"/>
            <p:nvPr/>
          </p:nvSpPr>
          <p:spPr>
            <a:xfrm>
              <a:off x="9295835" y="2417875"/>
              <a:ext cx="1231106" cy="247223"/>
            </a:xfrm>
            <a:prstGeom prst="rect">
              <a:avLst/>
            </a:prstGeom>
            <a:noFill/>
          </p:spPr>
          <p:txBody>
            <a:bodyPr wrap="none" lIns="0" tIns="0" rIns="360000" bIns="0" anchor="b" anchorCtr="0">
              <a:normAutofit/>
            </a:bodyPr>
            <a:lstStyle/>
            <a:p>
              <a:pPr algn="r"/>
              <a:r>
                <a:rPr lang="zh-CN" altLang="en-US" sz="1600" b="1" dirty="0">
                  <a:solidFill>
                    <a:schemeClr val="tx1">
                      <a:lumMod val="75000"/>
                      <a:lumOff val="25000"/>
                    </a:schemeClr>
                  </a:solidFill>
                  <a:latin typeface="Microsoft YaHei" charset="-122"/>
                  <a:ea typeface="Microsoft YaHei" charset="-122"/>
                  <a:cs typeface="Microsoft YaHei" charset="-122"/>
                </a:rPr>
                <a:t>信息共享</a:t>
              </a:r>
            </a:p>
          </p:txBody>
        </p:sp>
        <p:sp>
          <p:nvSpPr>
            <p:cNvPr id="32" name="TextBox 41">
              <a:extLst>
                <a:ext uri="{FF2B5EF4-FFF2-40B4-BE49-F238E27FC236}">
                  <a16:creationId xmlns:a16="http://schemas.microsoft.com/office/drawing/2014/main" xmlns="" id="{35463E93-5D26-4B69-8BE1-0FE8A4424E03}"/>
                </a:ext>
              </a:extLst>
            </p:cNvPr>
            <p:cNvSpPr txBox="1">
              <a:spLocks/>
            </p:cNvSpPr>
            <p:nvPr/>
          </p:nvSpPr>
          <p:spPr>
            <a:xfrm>
              <a:off x="8328247" y="2665098"/>
              <a:ext cx="2198693" cy="512284"/>
            </a:xfrm>
            <a:prstGeom prst="rect">
              <a:avLst/>
            </a:prstGeom>
          </p:spPr>
          <p:txBody>
            <a:bodyPr vert="horz" wrap="square" lIns="0" tIns="0" rIns="360000" bIns="0" anchor="ctr">
              <a:noAutofit/>
            </a:bodyPr>
            <a:lstStyle/>
            <a:p>
              <a:pPr algn="r">
                <a:lnSpc>
                  <a:spcPct val="130000"/>
                </a:lnSpc>
              </a:pPr>
              <a:r>
                <a:rPr lang="zh-CN" altLang="en-US" sz="1100" dirty="0">
                  <a:solidFill>
                    <a:schemeClr val="tx1">
                      <a:lumMod val="75000"/>
                      <a:lumOff val="25000"/>
                    </a:schemeClr>
                  </a:solidFill>
                  <a:latin typeface="Microsoft YaHei" charset="-122"/>
                  <a:ea typeface="Microsoft YaHei" charset="-122"/>
                  <a:cs typeface="Microsoft YaHei" charset="-122"/>
                </a:rPr>
                <a:t>片区内信息共享以及公司内部的数据信息的共享：本地区发货、库存以及其他销售数据</a:t>
              </a:r>
            </a:p>
          </p:txBody>
        </p:sp>
      </p:grpSp>
    </p:spTree>
    <p:extLst>
      <p:ext uri="{BB962C8B-B14F-4D97-AF65-F5344CB8AC3E}">
        <p14:creationId xmlns:p14="http://schemas.microsoft.com/office/powerpoint/2010/main" val="707086238"/>
      </p:ext>
    </p:extLst>
  </p:cSld>
  <p:clrMapOvr>
    <a:masterClrMapping/>
  </p:clrMapOvr>
  <p:transition spd="slow" advTm="5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fill="hold"/>
                                        <p:tgtEl>
                                          <p:spTgt spid="20"/>
                                        </p:tgtEl>
                                        <p:attrNameLst>
                                          <p:attrName>ppt_w</p:attrName>
                                        </p:attrNameLst>
                                      </p:cBhvr>
                                      <p:tavLst>
                                        <p:tav tm="0">
                                          <p:val>
                                            <p:fltVal val="0"/>
                                          </p:val>
                                        </p:tav>
                                        <p:tav tm="100000">
                                          <p:val>
                                            <p:strVal val="#ppt_w"/>
                                          </p:val>
                                        </p:tav>
                                      </p:tavLst>
                                    </p:anim>
                                    <p:anim calcmode="lin" valueType="num">
                                      <p:cBhvr>
                                        <p:cTn id="50" dur="500" fill="hold"/>
                                        <p:tgtEl>
                                          <p:spTgt spid="20"/>
                                        </p:tgtEl>
                                        <p:attrNameLst>
                                          <p:attrName>ppt_h</p:attrName>
                                        </p:attrNameLst>
                                      </p:cBhvr>
                                      <p:tavLst>
                                        <p:tav tm="0">
                                          <p:val>
                                            <p:fltVal val="0"/>
                                          </p:val>
                                        </p:tav>
                                        <p:tav tm="100000">
                                          <p:val>
                                            <p:strVal val="#ppt_h"/>
                                          </p:val>
                                        </p:tav>
                                      </p:tavLst>
                                    </p:anim>
                                    <p:animEffect transition="in" filter="fade">
                                      <p:cBhvr>
                                        <p:cTn id="51" dur="500"/>
                                        <p:tgtEl>
                                          <p:spTgt spid="20"/>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ppt_w</p:attrName>
                                        </p:attrNameLst>
                                      </p:cBhvr>
                                      <p:tavLst>
                                        <p:tav tm="0">
                                          <p:val>
                                            <p:fltVal val="0"/>
                                          </p:val>
                                        </p:tav>
                                        <p:tav tm="100000">
                                          <p:val>
                                            <p:strVal val="#ppt_w"/>
                                          </p:val>
                                        </p:tav>
                                      </p:tavLst>
                                    </p:anim>
                                    <p:anim calcmode="lin" valueType="num">
                                      <p:cBhvr>
                                        <p:cTn id="62" dur="500" fill="hold"/>
                                        <p:tgtEl>
                                          <p:spTgt spid="24"/>
                                        </p:tgtEl>
                                        <p:attrNameLst>
                                          <p:attrName>ppt_h</p:attrName>
                                        </p:attrNameLst>
                                      </p:cBhvr>
                                      <p:tavLst>
                                        <p:tav tm="0">
                                          <p:val>
                                            <p:fltVal val="0"/>
                                          </p:val>
                                        </p:tav>
                                        <p:tav tm="100000">
                                          <p:val>
                                            <p:strVal val="#ppt_h"/>
                                          </p:val>
                                        </p:tav>
                                      </p:tavLst>
                                    </p:anim>
                                    <p:animEffect transition="in" filter="fade">
                                      <p:cBhvr>
                                        <p:cTn id="63" dur="500"/>
                                        <p:tgtEl>
                                          <p:spTgt spid="24"/>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27"/>
                                        </p:tgtEl>
                                        <p:attrNameLst>
                                          <p:attrName>style.visibility</p:attrName>
                                        </p:attrNameLst>
                                      </p:cBhvr>
                                      <p:to>
                                        <p:strVal val="visible"/>
                                      </p:to>
                                    </p:set>
                                    <p:anim calcmode="lin" valueType="num">
                                      <p:cBhvr>
                                        <p:cTn id="67" dur="500" fill="hold"/>
                                        <p:tgtEl>
                                          <p:spTgt spid="27"/>
                                        </p:tgtEl>
                                        <p:attrNameLst>
                                          <p:attrName>ppt_w</p:attrName>
                                        </p:attrNameLst>
                                      </p:cBhvr>
                                      <p:tavLst>
                                        <p:tav tm="0">
                                          <p:val>
                                            <p:fltVal val="0"/>
                                          </p:val>
                                        </p:tav>
                                        <p:tav tm="100000">
                                          <p:val>
                                            <p:strVal val="#ppt_w"/>
                                          </p:val>
                                        </p:tav>
                                      </p:tavLst>
                                    </p:anim>
                                    <p:anim calcmode="lin" valueType="num">
                                      <p:cBhvr>
                                        <p:cTn id="68" dur="500" fill="hold"/>
                                        <p:tgtEl>
                                          <p:spTgt spid="27"/>
                                        </p:tgtEl>
                                        <p:attrNameLst>
                                          <p:attrName>ppt_h</p:attrName>
                                        </p:attrNameLst>
                                      </p:cBhvr>
                                      <p:tavLst>
                                        <p:tav tm="0">
                                          <p:val>
                                            <p:fltVal val="0"/>
                                          </p:val>
                                        </p:tav>
                                        <p:tav tm="100000">
                                          <p:val>
                                            <p:strVal val="#ppt_h"/>
                                          </p:val>
                                        </p:tav>
                                      </p:tavLst>
                                    </p:anim>
                                    <p:animEffect transition="in" filter="fade">
                                      <p:cBhvr>
                                        <p:cTn id="69" dur="500"/>
                                        <p:tgtEl>
                                          <p:spTgt spid="27"/>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30"/>
                                        </p:tgtEl>
                                        <p:attrNameLst>
                                          <p:attrName>style.visibility</p:attrName>
                                        </p:attrNameLst>
                                      </p:cBhvr>
                                      <p:to>
                                        <p:strVal val="visible"/>
                                      </p:to>
                                    </p:set>
                                    <p:anim calcmode="lin" valueType="num">
                                      <p:cBhvr>
                                        <p:cTn id="73" dur="500" fill="hold"/>
                                        <p:tgtEl>
                                          <p:spTgt spid="30"/>
                                        </p:tgtEl>
                                        <p:attrNameLst>
                                          <p:attrName>ppt_w</p:attrName>
                                        </p:attrNameLst>
                                      </p:cBhvr>
                                      <p:tavLst>
                                        <p:tav tm="0">
                                          <p:val>
                                            <p:fltVal val="0"/>
                                          </p:val>
                                        </p:tav>
                                        <p:tav tm="100000">
                                          <p:val>
                                            <p:strVal val="#ppt_w"/>
                                          </p:val>
                                        </p:tav>
                                      </p:tavLst>
                                    </p:anim>
                                    <p:anim calcmode="lin" valueType="num">
                                      <p:cBhvr>
                                        <p:cTn id="74" dur="500" fill="hold"/>
                                        <p:tgtEl>
                                          <p:spTgt spid="30"/>
                                        </p:tgtEl>
                                        <p:attrNameLst>
                                          <p:attrName>ppt_h</p:attrName>
                                        </p:attrNameLst>
                                      </p:cBhvr>
                                      <p:tavLst>
                                        <p:tav tm="0">
                                          <p:val>
                                            <p:fltVal val="0"/>
                                          </p:val>
                                        </p:tav>
                                        <p:tav tm="100000">
                                          <p:val>
                                            <p:strVal val="#ppt_h"/>
                                          </p:val>
                                        </p:tav>
                                      </p:tavLst>
                                    </p:anim>
                                    <p:animEffect transition="in" filter="fade">
                                      <p:cBhvr>
                                        <p:cTn id="7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8" name="文本框 17"/>
          <p:cNvSpPr txBox="1"/>
          <p:nvPr/>
        </p:nvSpPr>
        <p:spPr>
          <a:xfrm rot="16200000">
            <a:off x="2726724" y="1567640"/>
            <a:ext cx="1160475" cy="261610"/>
          </a:xfrm>
          <a:prstGeom prst="rect">
            <a:avLst/>
          </a:prstGeom>
          <a:noFill/>
        </p:spPr>
        <p:txBody>
          <a:bodyPr wrap="square" rtlCol="0">
            <a:spAutoFit/>
          </a:bodyPr>
          <a:lstStyle/>
          <a:p>
            <a:pPr algn="dist"/>
            <a:r>
              <a:rPr kumimoji="1" lang="en-US" altLang="zh-CN" sz="1100" dirty="0">
                <a:solidFill>
                  <a:schemeClr val="bg1"/>
                </a:solidFill>
              </a:rPr>
              <a:t>PART </a:t>
            </a:r>
            <a:endParaRPr kumimoji="1" lang="zh-CN" altLang="en-US" sz="1100" dirty="0">
              <a:solidFill>
                <a:schemeClr val="bg1"/>
              </a:solidFill>
            </a:endParaRPr>
          </a:p>
        </p:txBody>
      </p:sp>
      <p:sp>
        <p:nvSpPr>
          <p:cNvPr id="2" name="文本框 1"/>
          <p:cNvSpPr txBox="1"/>
          <p:nvPr/>
        </p:nvSpPr>
        <p:spPr>
          <a:xfrm>
            <a:off x="1078174" y="294829"/>
            <a:ext cx="1261884" cy="369332"/>
          </a:xfrm>
          <a:prstGeom prst="rect">
            <a:avLst/>
          </a:prstGeom>
          <a:noFill/>
        </p:spPr>
        <p:txBody>
          <a:bodyPr wrap="none" rtlCol="0">
            <a:spAutoFit/>
          </a:bodyPr>
          <a:lstStyle/>
          <a:p>
            <a:r>
              <a:rPr kumimoji="1" lang="zh-CN" altLang="en-US" spc="300" dirty="0">
                <a:latin typeface="Microsoft YaHei" charset="-122"/>
                <a:ea typeface="Microsoft YaHei" charset="-122"/>
                <a:cs typeface="Microsoft YaHei" charset="-122"/>
              </a:rPr>
              <a:t>八字方针</a:t>
            </a:r>
          </a:p>
        </p:txBody>
      </p:sp>
      <p:grpSp>
        <p:nvGrpSpPr>
          <p:cNvPr id="17" name="ísḷïḍê">
            <a:extLst>
              <a:ext uri="{FF2B5EF4-FFF2-40B4-BE49-F238E27FC236}">
                <a16:creationId xmlns:a16="http://schemas.microsoft.com/office/drawing/2014/main" xmlns="" id="{CFB33B30-7648-4201-BEA1-DB974E03FBF4}"/>
              </a:ext>
            </a:extLst>
          </p:cNvPr>
          <p:cNvGrpSpPr/>
          <p:nvPr/>
        </p:nvGrpSpPr>
        <p:grpSpPr>
          <a:xfrm>
            <a:off x="4116509" y="5139091"/>
            <a:ext cx="323503" cy="913348"/>
            <a:chOff x="5021074" y="5165013"/>
            <a:chExt cx="346103" cy="977150"/>
          </a:xfrm>
          <a:solidFill>
            <a:srgbClr val="394454"/>
          </a:solidFill>
        </p:grpSpPr>
        <p:sp>
          <p:nvSpPr>
            <p:cNvPr id="39" name="íšḷíďè">
              <a:extLst>
                <a:ext uri="{FF2B5EF4-FFF2-40B4-BE49-F238E27FC236}">
                  <a16:creationId xmlns:a16="http://schemas.microsoft.com/office/drawing/2014/main" xmlns="" id="{A8C6C315-E973-433C-822C-47586C9A959E}"/>
                </a:ext>
              </a:extLst>
            </p:cNvPr>
            <p:cNvSpPr/>
            <p:nvPr/>
          </p:nvSpPr>
          <p:spPr bwMode="auto">
            <a:xfrm>
              <a:off x="5123938" y="5165013"/>
              <a:ext cx="140387" cy="154287"/>
            </a:xfrm>
            <a:prstGeom prst="ellipse">
              <a:avLst/>
            </a:prstGeom>
            <a:grpFill/>
            <a:ln w="15875" cap="flat">
              <a:noFill/>
              <a:prstDash val="solid"/>
              <a:miter lim="800000"/>
            </a:ln>
          </p:spPr>
          <p:txBody>
            <a:bodyPr vert="horz" wrap="square" lIns="91440" tIns="45720" rIns="91440" bIns="45720" numCol="1" anchor="t" anchorCtr="0" compatLnSpc="1">
              <a:normAutofit fontScale="25000" lnSpcReduction="20000"/>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sp>
          <p:nvSpPr>
            <p:cNvPr id="40" name="išľïḋé">
              <a:extLst>
                <a:ext uri="{FF2B5EF4-FFF2-40B4-BE49-F238E27FC236}">
                  <a16:creationId xmlns:a16="http://schemas.microsoft.com/office/drawing/2014/main" xmlns="" id="{096A5182-8711-4C2E-89D1-0CCE73DFCDC6}"/>
                </a:ext>
              </a:extLst>
            </p:cNvPr>
            <p:cNvSpPr/>
            <p:nvPr/>
          </p:nvSpPr>
          <p:spPr bwMode="auto">
            <a:xfrm>
              <a:off x="5021074" y="5359608"/>
              <a:ext cx="346103" cy="782555"/>
            </a:xfrm>
            <a:custGeom>
              <a:avLst/>
              <a:gdLst>
                <a:gd name="T0" fmla="*/ 105 w 105"/>
                <a:gd name="T1" fmla="*/ 30 h 241"/>
                <a:gd name="T2" fmla="*/ 52 w 105"/>
                <a:gd name="T3" fmla="*/ 0 h 241"/>
                <a:gd name="T4" fmla="*/ 0 w 105"/>
                <a:gd name="T5" fmla="*/ 30 h 241"/>
                <a:gd name="T6" fmla="*/ 0 w 105"/>
                <a:gd name="T7" fmla="*/ 30 h 241"/>
                <a:gd name="T8" fmla="*/ 0 w 105"/>
                <a:gd name="T9" fmla="*/ 124 h 241"/>
                <a:gd name="T10" fmla="*/ 9 w 105"/>
                <a:gd name="T11" fmla="*/ 134 h 241"/>
                <a:gd name="T12" fmla="*/ 19 w 105"/>
                <a:gd name="T13" fmla="*/ 124 h 241"/>
                <a:gd name="T14" fmla="*/ 19 w 105"/>
                <a:gd name="T15" fmla="*/ 41 h 241"/>
                <a:gd name="T16" fmla="*/ 25 w 105"/>
                <a:gd name="T17" fmla="*/ 41 h 241"/>
                <a:gd name="T18" fmla="*/ 25 w 105"/>
                <a:gd name="T19" fmla="*/ 228 h 241"/>
                <a:gd name="T20" fmla="*/ 25 w 105"/>
                <a:gd name="T21" fmla="*/ 228 h 241"/>
                <a:gd name="T22" fmla="*/ 25 w 105"/>
                <a:gd name="T23" fmla="*/ 229 h 241"/>
                <a:gd name="T24" fmla="*/ 36 w 105"/>
                <a:gd name="T25" fmla="*/ 241 h 241"/>
                <a:gd name="T26" fmla="*/ 47 w 105"/>
                <a:gd name="T27" fmla="*/ 230 h 241"/>
                <a:gd name="T28" fmla="*/ 47 w 105"/>
                <a:gd name="T29" fmla="*/ 229 h 241"/>
                <a:gd name="T30" fmla="*/ 47 w 105"/>
                <a:gd name="T31" fmla="*/ 125 h 241"/>
                <a:gd name="T32" fmla="*/ 52 w 105"/>
                <a:gd name="T33" fmla="*/ 116 h 241"/>
                <a:gd name="T34" fmla="*/ 58 w 105"/>
                <a:gd name="T35" fmla="*/ 125 h 241"/>
                <a:gd name="T36" fmla="*/ 58 w 105"/>
                <a:gd name="T37" fmla="*/ 229 h 241"/>
                <a:gd name="T38" fmla="*/ 58 w 105"/>
                <a:gd name="T39" fmla="*/ 230 h 241"/>
                <a:gd name="T40" fmla="*/ 69 w 105"/>
                <a:gd name="T41" fmla="*/ 241 h 241"/>
                <a:gd name="T42" fmla="*/ 80 w 105"/>
                <a:gd name="T43" fmla="*/ 229 h 241"/>
                <a:gd name="T44" fmla="*/ 80 w 105"/>
                <a:gd name="T45" fmla="*/ 228 h 241"/>
                <a:gd name="T46" fmla="*/ 80 w 105"/>
                <a:gd name="T47" fmla="*/ 228 h 241"/>
                <a:gd name="T48" fmla="*/ 80 w 105"/>
                <a:gd name="T49" fmla="*/ 41 h 241"/>
                <a:gd name="T50" fmla="*/ 86 w 105"/>
                <a:gd name="T51" fmla="*/ 41 h 241"/>
                <a:gd name="T52" fmla="*/ 86 w 105"/>
                <a:gd name="T53" fmla="*/ 124 h 241"/>
                <a:gd name="T54" fmla="*/ 96 w 105"/>
                <a:gd name="T55" fmla="*/ 134 h 241"/>
                <a:gd name="T56" fmla="*/ 105 w 105"/>
                <a:gd name="T57" fmla="*/ 124 h 241"/>
                <a:gd name="T58" fmla="*/ 105 w 105"/>
                <a:gd name="T59" fmla="*/ 30 h 241"/>
                <a:gd name="T60" fmla="*/ 105 w 105"/>
                <a:gd name="T61" fmla="*/ 3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5" h="241">
                  <a:moveTo>
                    <a:pt x="105" y="30"/>
                  </a:moveTo>
                  <a:cubicBezTo>
                    <a:pt x="104" y="2"/>
                    <a:pt x="79" y="0"/>
                    <a:pt x="52" y="0"/>
                  </a:cubicBezTo>
                  <a:cubicBezTo>
                    <a:pt x="26" y="0"/>
                    <a:pt x="0" y="2"/>
                    <a:pt x="0" y="30"/>
                  </a:cubicBezTo>
                  <a:cubicBezTo>
                    <a:pt x="0" y="30"/>
                    <a:pt x="0" y="30"/>
                    <a:pt x="0" y="30"/>
                  </a:cubicBezTo>
                  <a:cubicBezTo>
                    <a:pt x="0" y="124"/>
                    <a:pt x="0" y="124"/>
                    <a:pt x="0" y="124"/>
                  </a:cubicBezTo>
                  <a:cubicBezTo>
                    <a:pt x="0" y="130"/>
                    <a:pt x="4" y="134"/>
                    <a:pt x="9" y="134"/>
                  </a:cubicBezTo>
                  <a:cubicBezTo>
                    <a:pt x="14" y="134"/>
                    <a:pt x="19" y="130"/>
                    <a:pt x="19" y="124"/>
                  </a:cubicBezTo>
                  <a:cubicBezTo>
                    <a:pt x="19" y="41"/>
                    <a:pt x="19" y="41"/>
                    <a:pt x="19" y="41"/>
                  </a:cubicBezTo>
                  <a:cubicBezTo>
                    <a:pt x="25" y="41"/>
                    <a:pt x="25" y="41"/>
                    <a:pt x="25" y="41"/>
                  </a:cubicBezTo>
                  <a:cubicBezTo>
                    <a:pt x="25" y="228"/>
                    <a:pt x="25" y="228"/>
                    <a:pt x="25" y="228"/>
                  </a:cubicBezTo>
                  <a:cubicBezTo>
                    <a:pt x="25" y="228"/>
                    <a:pt x="25" y="228"/>
                    <a:pt x="25" y="228"/>
                  </a:cubicBezTo>
                  <a:cubicBezTo>
                    <a:pt x="25" y="228"/>
                    <a:pt x="25" y="229"/>
                    <a:pt x="25" y="229"/>
                  </a:cubicBezTo>
                  <a:cubicBezTo>
                    <a:pt x="25" y="235"/>
                    <a:pt x="30" y="241"/>
                    <a:pt x="36" y="241"/>
                  </a:cubicBezTo>
                  <a:cubicBezTo>
                    <a:pt x="41" y="241"/>
                    <a:pt x="46" y="236"/>
                    <a:pt x="47" y="230"/>
                  </a:cubicBezTo>
                  <a:cubicBezTo>
                    <a:pt x="47" y="230"/>
                    <a:pt x="47" y="230"/>
                    <a:pt x="47" y="229"/>
                  </a:cubicBezTo>
                  <a:cubicBezTo>
                    <a:pt x="47" y="125"/>
                    <a:pt x="47" y="125"/>
                    <a:pt x="47" y="125"/>
                  </a:cubicBezTo>
                  <a:cubicBezTo>
                    <a:pt x="47" y="120"/>
                    <a:pt x="48" y="116"/>
                    <a:pt x="52" y="116"/>
                  </a:cubicBezTo>
                  <a:cubicBezTo>
                    <a:pt x="57" y="116"/>
                    <a:pt x="58" y="120"/>
                    <a:pt x="58" y="125"/>
                  </a:cubicBezTo>
                  <a:cubicBezTo>
                    <a:pt x="58" y="229"/>
                    <a:pt x="58" y="229"/>
                    <a:pt x="58" y="229"/>
                  </a:cubicBezTo>
                  <a:cubicBezTo>
                    <a:pt x="58" y="230"/>
                    <a:pt x="58" y="230"/>
                    <a:pt x="58" y="230"/>
                  </a:cubicBezTo>
                  <a:cubicBezTo>
                    <a:pt x="59" y="236"/>
                    <a:pt x="63" y="241"/>
                    <a:pt x="69" y="241"/>
                  </a:cubicBezTo>
                  <a:cubicBezTo>
                    <a:pt x="75" y="241"/>
                    <a:pt x="80" y="235"/>
                    <a:pt x="80" y="229"/>
                  </a:cubicBezTo>
                  <a:cubicBezTo>
                    <a:pt x="80" y="228"/>
                    <a:pt x="80" y="228"/>
                    <a:pt x="80" y="228"/>
                  </a:cubicBezTo>
                  <a:cubicBezTo>
                    <a:pt x="80" y="228"/>
                    <a:pt x="80" y="228"/>
                    <a:pt x="80" y="228"/>
                  </a:cubicBezTo>
                  <a:cubicBezTo>
                    <a:pt x="80" y="41"/>
                    <a:pt x="80" y="41"/>
                    <a:pt x="80" y="41"/>
                  </a:cubicBezTo>
                  <a:cubicBezTo>
                    <a:pt x="86" y="41"/>
                    <a:pt x="86" y="41"/>
                    <a:pt x="86" y="41"/>
                  </a:cubicBezTo>
                  <a:cubicBezTo>
                    <a:pt x="86" y="124"/>
                    <a:pt x="86" y="124"/>
                    <a:pt x="86" y="124"/>
                  </a:cubicBezTo>
                  <a:cubicBezTo>
                    <a:pt x="86" y="130"/>
                    <a:pt x="91" y="134"/>
                    <a:pt x="96" y="134"/>
                  </a:cubicBezTo>
                  <a:cubicBezTo>
                    <a:pt x="101" y="134"/>
                    <a:pt x="105" y="130"/>
                    <a:pt x="105" y="124"/>
                  </a:cubicBezTo>
                  <a:cubicBezTo>
                    <a:pt x="105" y="30"/>
                    <a:pt x="105" y="30"/>
                    <a:pt x="105" y="30"/>
                  </a:cubicBezTo>
                  <a:cubicBezTo>
                    <a:pt x="105" y="30"/>
                    <a:pt x="105" y="30"/>
                    <a:pt x="105" y="30"/>
                  </a:cubicBezTo>
                  <a:close/>
                </a:path>
              </a:pathLst>
            </a:custGeom>
            <a:grpFill/>
            <a:ln w="15875" cap="flat">
              <a:noFill/>
              <a:prstDash val="solid"/>
              <a:miter lim="800000"/>
            </a:ln>
          </p:spPr>
          <p:txBody>
            <a:bodyPr vert="horz" wrap="square" lIns="91440" tIns="45720" rIns="91440" bIns="45720" numCol="1" anchor="t" anchorCtr="0" compatLnSpc="1">
              <a:normAutofit/>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grpSp>
      <p:grpSp>
        <p:nvGrpSpPr>
          <p:cNvPr id="19" name="íSľíḓe">
            <a:extLst>
              <a:ext uri="{FF2B5EF4-FFF2-40B4-BE49-F238E27FC236}">
                <a16:creationId xmlns:a16="http://schemas.microsoft.com/office/drawing/2014/main" xmlns="" id="{76B8A76C-7F66-4053-9E07-B929AA178800}"/>
              </a:ext>
            </a:extLst>
          </p:cNvPr>
          <p:cNvGrpSpPr/>
          <p:nvPr/>
        </p:nvGrpSpPr>
        <p:grpSpPr>
          <a:xfrm>
            <a:off x="6513038" y="2756822"/>
            <a:ext cx="436536" cy="913347"/>
            <a:chOff x="7569592" y="2475415"/>
            <a:chExt cx="467031" cy="977151"/>
          </a:xfrm>
          <a:solidFill>
            <a:srgbClr val="394454"/>
          </a:solidFill>
        </p:grpSpPr>
        <p:sp>
          <p:nvSpPr>
            <p:cNvPr id="37" name="îšļidè">
              <a:extLst>
                <a:ext uri="{FF2B5EF4-FFF2-40B4-BE49-F238E27FC236}">
                  <a16:creationId xmlns:a16="http://schemas.microsoft.com/office/drawing/2014/main" xmlns="" id="{6409DBC4-2F5A-40A5-9FE5-BD7BE72AAF3A}"/>
                </a:ext>
              </a:extLst>
            </p:cNvPr>
            <p:cNvSpPr/>
            <p:nvPr/>
          </p:nvSpPr>
          <p:spPr bwMode="auto">
            <a:xfrm>
              <a:off x="7665500" y="2475415"/>
              <a:ext cx="144557" cy="155677"/>
            </a:xfrm>
            <a:prstGeom prst="ellipse">
              <a:avLst/>
            </a:prstGeom>
            <a:grpFill/>
            <a:ln w="15875" cap="flat">
              <a:noFill/>
              <a:prstDash val="solid"/>
              <a:miter lim="800000"/>
            </a:ln>
          </p:spPr>
          <p:txBody>
            <a:bodyPr vert="horz" wrap="square" lIns="91440" tIns="45720" rIns="91440" bIns="45720" numCol="1" anchor="t" anchorCtr="0" compatLnSpc="1">
              <a:normAutofit fontScale="25000" lnSpcReduction="20000"/>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sp>
          <p:nvSpPr>
            <p:cNvPr id="38" name="ïṣļîdé">
              <a:extLst>
                <a:ext uri="{FF2B5EF4-FFF2-40B4-BE49-F238E27FC236}">
                  <a16:creationId xmlns:a16="http://schemas.microsoft.com/office/drawing/2014/main" xmlns="" id="{2BDD6A74-248D-4969-B681-70F2C11F57DB}"/>
                </a:ext>
              </a:extLst>
            </p:cNvPr>
            <p:cNvSpPr/>
            <p:nvPr/>
          </p:nvSpPr>
          <p:spPr bwMode="auto">
            <a:xfrm>
              <a:off x="7569592" y="2660281"/>
              <a:ext cx="467031" cy="792285"/>
            </a:xfrm>
            <a:custGeom>
              <a:avLst/>
              <a:gdLst>
                <a:gd name="T0" fmla="*/ 139 w 142"/>
                <a:gd name="T1" fmla="*/ 31 h 241"/>
                <a:gd name="T2" fmla="*/ 125 w 142"/>
                <a:gd name="T3" fmla="*/ 32 h 241"/>
                <a:gd name="T4" fmla="*/ 106 w 142"/>
                <a:gd name="T5" fmla="*/ 50 h 241"/>
                <a:gd name="T6" fmla="*/ 106 w 142"/>
                <a:gd name="T7" fmla="*/ 30 h 241"/>
                <a:gd name="T8" fmla="*/ 106 w 142"/>
                <a:gd name="T9" fmla="*/ 30 h 241"/>
                <a:gd name="T10" fmla="*/ 53 w 142"/>
                <a:gd name="T11" fmla="*/ 0 h 241"/>
                <a:gd name="T12" fmla="*/ 0 w 142"/>
                <a:gd name="T13" fmla="*/ 30 h 241"/>
                <a:gd name="T14" fmla="*/ 0 w 142"/>
                <a:gd name="T15" fmla="*/ 30 h 241"/>
                <a:gd name="T16" fmla="*/ 0 w 142"/>
                <a:gd name="T17" fmla="*/ 124 h 241"/>
                <a:gd name="T18" fmla="*/ 10 w 142"/>
                <a:gd name="T19" fmla="*/ 134 h 241"/>
                <a:gd name="T20" fmla="*/ 19 w 142"/>
                <a:gd name="T21" fmla="*/ 124 h 241"/>
                <a:gd name="T22" fmla="*/ 19 w 142"/>
                <a:gd name="T23" fmla="*/ 41 h 241"/>
                <a:gd name="T24" fmla="*/ 25 w 142"/>
                <a:gd name="T25" fmla="*/ 41 h 241"/>
                <a:gd name="T26" fmla="*/ 25 w 142"/>
                <a:gd name="T27" fmla="*/ 228 h 241"/>
                <a:gd name="T28" fmla="*/ 25 w 142"/>
                <a:gd name="T29" fmla="*/ 228 h 241"/>
                <a:gd name="T30" fmla="*/ 25 w 142"/>
                <a:gd name="T31" fmla="*/ 229 h 241"/>
                <a:gd name="T32" fmla="*/ 36 w 142"/>
                <a:gd name="T33" fmla="*/ 241 h 241"/>
                <a:gd name="T34" fmla="*/ 47 w 142"/>
                <a:gd name="T35" fmla="*/ 230 h 241"/>
                <a:gd name="T36" fmla="*/ 47 w 142"/>
                <a:gd name="T37" fmla="*/ 229 h 241"/>
                <a:gd name="T38" fmla="*/ 47 w 142"/>
                <a:gd name="T39" fmla="*/ 125 h 241"/>
                <a:gd name="T40" fmla="*/ 53 w 142"/>
                <a:gd name="T41" fmla="*/ 116 h 241"/>
                <a:gd name="T42" fmla="*/ 58 w 142"/>
                <a:gd name="T43" fmla="*/ 125 h 241"/>
                <a:gd name="T44" fmla="*/ 58 w 142"/>
                <a:gd name="T45" fmla="*/ 229 h 241"/>
                <a:gd name="T46" fmla="*/ 58 w 142"/>
                <a:gd name="T47" fmla="*/ 230 h 241"/>
                <a:gd name="T48" fmla="*/ 69 w 142"/>
                <a:gd name="T49" fmla="*/ 241 h 241"/>
                <a:gd name="T50" fmla="*/ 81 w 142"/>
                <a:gd name="T51" fmla="*/ 229 h 241"/>
                <a:gd name="T52" fmla="*/ 81 w 142"/>
                <a:gd name="T53" fmla="*/ 228 h 241"/>
                <a:gd name="T54" fmla="*/ 81 w 142"/>
                <a:gd name="T55" fmla="*/ 41 h 241"/>
                <a:gd name="T56" fmla="*/ 87 w 142"/>
                <a:gd name="T57" fmla="*/ 41 h 241"/>
                <a:gd name="T58" fmla="*/ 87 w 142"/>
                <a:gd name="T59" fmla="*/ 69 h 241"/>
                <a:gd name="T60" fmla="*/ 87 w 142"/>
                <a:gd name="T61" fmla="*/ 78 h 241"/>
                <a:gd name="T62" fmla="*/ 87 w 142"/>
                <a:gd name="T63" fmla="*/ 96 h 241"/>
                <a:gd name="T64" fmla="*/ 138 w 142"/>
                <a:gd name="T65" fmla="*/ 45 h 241"/>
                <a:gd name="T66" fmla="*/ 139 w 142"/>
                <a:gd name="T67" fmla="*/ 31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2" h="241">
                  <a:moveTo>
                    <a:pt x="139" y="31"/>
                  </a:moveTo>
                  <a:cubicBezTo>
                    <a:pt x="135" y="27"/>
                    <a:pt x="129" y="28"/>
                    <a:pt x="125" y="32"/>
                  </a:cubicBezTo>
                  <a:cubicBezTo>
                    <a:pt x="106" y="50"/>
                    <a:pt x="106" y="50"/>
                    <a:pt x="106" y="50"/>
                  </a:cubicBezTo>
                  <a:cubicBezTo>
                    <a:pt x="106" y="30"/>
                    <a:pt x="106" y="30"/>
                    <a:pt x="106" y="30"/>
                  </a:cubicBezTo>
                  <a:cubicBezTo>
                    <a:pt x="106" y="30"/>
                    <a:pt x="106" y="30"/>
                    <a:pt x="106" y="30"/>
                  </a:cubicBezTo>
                  <a:cubicBezTo>
                    <a:pt x="105" y="2"/>
                    <a:pt x="79" y="0"/>
                    <a:pt x="53" y="0"/>
                  </a:cubicBezTo>
                  <a:cubicBezTo>
                    <a:pt x="26" y="0"/>
                    <a:pt x="1" y="2"/>
                    <a:pt x="0" y="30"/>
                  </a:cubicBezTo>
                  <a:cubicBezTo>
                    <a:pt x="0" y="30"/>
                    <a:pt x="0" y="30"/>
                    <a:pt x="0" y="30"/>
                  </a:cubicBezTo>
                  <a:cubicBezTo>
                    <a:pt x="0" y="124"/>
                    <a:pt x="0" y="124"/>
                    <a:pt x="0" y="124"/>
                  </a:cubicBezTo>
                  <a:cubicBezTo>
                    <a:pt x="0" y="130"/>
                    <a:pt x="4" y="134"/>
                    <a:pt x="10" y="134"/>
                  </a:cubicBezTo>
                  <a:cubicBezTo>
                    <a:pt x="15" y="134"/>
                    <a:pt x="19" y="130"/>
                    <a:pt x="19" y="124"/>
                  </a:cubicBezTo>
                  <a:cubicBezTo>
                    <a:pt x="19" y="41"/>
                    <a:pt x="19" y="41"/>
                    <a:pt x="19" y="41"/>
                  </a:cubicBezTo>
                  <a:cubicBezTo>
                    <a:pt x="25" y="41"/>
                    <a:pt x="25" y="41"/>
                    <a:pt x="25" y="41"/>
                  </a:cubicBezTo>
                  <a:cubicBezTo>
                    <a:pt x="25" y="228"/>
                    <a:pt x="25" y="228"/>
                    <a:pt x="25" y="228"/>
                  </a:cubicBezTo>
                  <a:cubicBezTo>
                    <a:pt x="25" y="228"/>
                    <a:pt x="25" y="228"/>
                    <a:pt x="25" y="228"/>
                  </a:cubicBezTo>
                  <a:cubicBezTo>
                    <a:pt x="25" y="228"/>
                    <a:pt x="25" y="228"/>
                    <a:pt x="25" y="229"/>
                  </a:cubicBezTo>
                  <a:cubicBezTo>
                    <a:pt x="25" y="235"/>
                    <a:pt x="30" y="241"/>
                    <a:pt x="36" y="241"/>
                  </a:cubicBezTo>
                  <a:cubicBezTo>
                    <a:pt x="42" y="241"/>
                    <a:pt x="47" y="236"/>
                    <a:pt x="47" y="230"/>
                  </a:cubicBezTo>
                  <a:cubicBezTo>
                    <a:pt x="47" y="230"/>
                    <a:pt x="47" y="230"/>
                    <a:pt x="47" y="229"/>
                  </a:cubicBezTo>
                  <a:cubicBezTo>
                    <a:pt x="47" y="125"/>
                    <a:pt x="47" y="125"/>
                    <a:pt x="47" y="125"/>
                  </a:cubicBezTo>
                  <a:cubicBezTo>
                    <a:pt x="47" y="120"/>
                    <a:pt x="48" y="116"/>
                    <a:pt x="53" y="116"/>
                  </a:cubicBezTo>
                  <a:cubicBezTo>
                    <a:pt x="58" y="116"/>
                    <a:pt x="58" y="120"/>
                    <a:pt x="58" y="125"/>
                  </a:cubicBezTo>
                  <a:cubicBezTo>
                    <a:pt x="58" y="229"/>
                    <a:pt x="58" y="229"/>
                    <a:pt x="58" y="229"/>
                  </a:cubicBezTo>
                  <a:cubicBezTo>
                    <a:pt x="58" y="230"/>
                    <a:pt x="58" y="230"/>
                    <a:pt x="58" y="230"/>
                  </a:cubicBezTo>
                  <a:cubicBezTo>
                    <a:pt x="59" y="236"/>
                    <a:pt x="64" y="241"/>
                    <a:pt x="69" y="241"/>
                  </a:cubicBezTo>
                  <a:cubicBezTo>
                    <a:pt x="76" y="241"/>
                    <a:pt x="81" y="235"/>
                    <a:pt x="81" y="229"/>
                  </a:cubicBezTo>
                  <a:cubicBezTo>
                    <a:pt x="81" y="228"/>
                    <a:pt x="81" y="228"/>
                    <a:pt x="81" y="228"/>
                  </a:cubicBezTo>
                  <a:cubicBezTo>
                    <a:pt x="81" y="41"/>
                    <a:pt x="81" y="41"/>
                    <a:pt x="81" y="41"/>
                  </a:cubicBezTo>
                  <a:cubicBezTo>
                    <a:pt x="87" y="41"/>
                    <a:pt x="87" y="41"/>
                    <a:pt x="87" y="41"/>
                  </a:cubicBezTo>
                  <a:cubicBezTo>
                    <a:pt x="87" y="69"/>
                    <a:pt x="87" y="69"/>
                    <a:pt x="87" y="69"/>
                  </a:cubicBezTo>
                  <a:cubicBezTo>
                    <a:pt x="87" y="78"/>
                    <a:pt x="87" y="78"/>
                    <a:pt x="87" y="78"/>
                  </a:cubicBezTo>
                  <a:cubicBezTo>
                    <a:pt x="87" y="96"/>
                    <a:pt x="87" y="96"/>
                    <a:pt x="87" y="96"/>
                  </a:cubicBezTo>
                  <a:cubicBezTo>
                    <a:pt x="138" y="45"/>
                    <a:pt x="138" y="45"/>
                    <a:pt x="138" y="45"/>
                  </a:cubicBezTo>
                  <a:cubicBezTo>
                    <a:pt x="142" y="41"/>
                    <a:pt x="142" y="35"/>
                    <a:pt x="139" y="31"/>
                  </a:cubicBezTo>
                  <a:close/>
                </a:path>
              </a:pathLst>
            </a:custGeom>
            <a:grpFill/>
            <a:ln w="15875" cap="flat">
              <a:noFill/>
              <a:prstDash val="solid"/>
              <a:miter lim="800000"/>
            </a:ln>
          </p:spPr>
          <p:txBody>
            <a:bodyPr vert="horz" wrap="square" lIns="91440" tIns="45720" rIns="91440" bIns="45720" numCol="1" anchor="t" anchorCtr="0" compatLnSpc="1">
              <a:normAutofit/>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grpSp>
      <p:grpSp>
        <p:nvGrpSpPr>
          <p:cNvPr id="20" name="îṡḷïďe">
            <a:extLst>
              <a:ext uri="{FF2B5EF4-FFF2-40B4-BE49-F238E27FC236}">
                <a16:creationId xmlns:a16="http://schemas.microsoft.com/office/drawing/2014/main" xmlns="" id="{9D2B3554-278C-49FE-8EA1-2A6E525C3163}"/>
              </a:ext>
            </a:extLst>
          </p:cNvPr>
          <p:cNvGrpSpPr/>
          <p:nvPr/>
        </p:nvGrpSpPr>
        <p:grpSpPr>
          <a:xfrm>
            <a:off x="7450098" y="1112096"/>
            <a:ext cx="550867" cy="913350"/>
            <a:chOff x="8467515" y="825516"/>
            <a:chExt cx="589349" cy="977152"/>
          </a:xfrm>
          <a:solidFill>
            <a:srgbClr val="394454"/>
          </a:solidFill>
        </p:grpSpPr>
        <p:sp>
          <p:nvSpPr>
            <p:cNvPr id="35" name="ïṣliḍé">
              <a:extLst>
                <a:ext uri="{FF2B5EF4-FFF2-40B4-BE49-F238E27FC236}">
                  <a16:creationId xmlns:a16="http://schemas.microsoft.com/office/drawing/2014/main" xmlns="" id="{B9DEB861-4110-4F8C-B86B-332844054775}"/>
                </a:ext>
              </a:extLst>
            </p:cNvPr>
            <p:cNvSpPr/>
            <p:nvPr/>
          </p:nvSpPr>
          <p:spPr bwMode="auto">
            <a:xfrm>
              <a:off x="8691300" y="825516"/>
              <a:ext cx="144557" cy="154287"/>
            </a:xfrm>
            <a:prstGeom prst="ellipse">
              <a:avLst/>
            </a:prstGeom>
            <a:grpFill/>
            <a:ln w="15875" cap="flat">
              <a:noFill/>
              <a:prstDash val="solid"/>
              <a:miter lim="800000"/>
            </a:ln>
          </p:spPr>
          <p:txBody>
            <a:bodyPr vert="horz" wrap="square" lIns="91440" tIns="45720" rIns="91440" bIns="45720" numCol="1" anchor="t" anchorCtr="0" compatLnSpc="1">
              <a:normAutofit fontScale="25000" lnSpcReduction="20000"/>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sp>
          <p:nvSpPr>
            <p:cNvPr id="36" name="iŝḻîḋe">
              <a:extLst>
                <a:ext uri="{FF2B5EF4-FFF2-40B4-BE49-F238E27FC236}">
                  <a16:creationId xmlns:a16="http://schemas.microsoft.com/office/drawing/2014/main" xmlns="" id="{653081D3-90C3-4C90-AEB9-380113F74D81}"/>
                </a:ext>
              </a:extLst>
            </p:cNvPr>
            <p:cNvSpPr/>
            <p:nvPr/>
          </p:nvSpPr>
          <p:spPr bwMode="auto">
            <a:xfrm>
              <a:off x="8467515" y="1010383"/>
              <a:ext cx="589349" cy="792285"/>
            </a:xfrm>
            <a:custGeom>
              <a:avLst/>
              <a:gdLst>
                <a:gd name="T0" fmla="*/ 177 w 179"/>
                <a:gd name="T1" fmla="*/ 45 h 241"/>
                <a:gd name="T2" fmla="*/ 164 w 179"/>
                <a:gd name="T3" fmla="*/ 41 h 241"/>
                <a:gd name="T4" fmla="*/ 143 w 179"/>
                <a:gd name="T5" fmla="*/ 51 h 241"/>
                <a:gd name="T6" fmla="*/ 143 w 179"/>
                <a:gd name="T7" fmla="*/ 30 h 241"/>
                <a:gd name="T8" fmla="*/ 143 w 179"/>
                <a:gd name="T9" fmla="*/ 30 h 241"/>
                <a:gd name="T10" fmla="*/ 90 w 179"/>
                <a:gd name="T11" fmla="*/ 0 h 241"/>
                <a:gd name="T12" fmla="*/ 37 w 179"/>
                <a:gd name="T13" fmla="*/ 30 h 241"/>
                <a:gd name="T14" fmla="*/ 37 w 179"/>
                <a:gd name="T15" fmla="*/ 30 h 241"/>
                <a:gd name="T16" fmla="*/ 37 w 179"/>
                <a:gd name="T17" fmla="*/ 51 h 241"/>
                <a:gd name="T18" fmla="*/ 16 w 179"/>
                <a:gd name="T19" fmla="*/ 41 h 241"/>
                <a:gd name="T20" fmla="*/ 3 w 179"/>
                <a:gd name="T21" fmla="*/ 45 h 241"/>
                <a:gd name="T22" fmla="*/ 8 w 179"/>
                <a:gd name="T23" fmla="*/ 58 h 241"/>
                <a:gd name="T24" fmla="*/ 56 w 179"/>
                <a:gd name="T25" fmla="*/ 82 h 241"/>
                <a:gd name="T26" fmla="*/ 56 w 179"/>
                <a:gd name="T27" fmla="*/ 40 h 241"/>
                <a:gd name="T28" fmla="*/ 62 w 179"/>
                <a:gd name="T29" fmla="*/ 40 h 241"/>
                <a:gd name="T30" fmla="*/ 62 w 179"/>
                <a:gd name="T31" fmla="*/ 228 h 241"/>
                <a:gd name="T32" fmla="*/ 62 w 179"/>
                <a:gd name="T33" fmla="*/ 228 h 241"/>
                <a:gd name="T34" fmla="*/ 62 w 179"/>
                <a:gd name="T35" fmla="*/ 229 h 241"/>
                <a:gd name="T36" fmla="*/ 73 w 179"/>
                <a:gd name="T37" fmla="*/ 241 h 241"/>
                <a:gd name="T38" fmla="*/ 84 w 179"/>
                <a:gd name="T39" fmla="*/ 230 h 241"/>
                <a:gd name="T40" fmla="*/ 84 w 179"/>
                <a:gd name="T41" fmla="*/ 229 h 241"/>
                <a:gd name="T42" fmla="*/ 84 w 179"/>
                <a:gd name="T43" fmla="*/ 125 h 241"/>
                <a:gd name="T44" fmla="*/ 90 w 179"/>
                <a:gd name="T45" fmla="*/ 116 h 241"/>
                <a:gd name="T46" fmla="*/ 95 w 179"/>
                <a:gd name="T47" fmla="*/ 125 h 241"/>
                <a:gd name="T48" fmla="*/ 95 w 179"/>
                <a:gd name="T49" fmla="*/ 229 h 241"/>
                <a:gd name="T50" fmla="*/ 96 w 179"/>
                <a:gd name="T51" fmla="*/ 230 h 241"/>
                <a:gd name="T52" fmla="*/ 106 w 179"/>
                <a:gd name="T53" fmla="*/ 241 h 241"/>
                <a:gd name="T54" fmla="*/ 118 w 179"/>
                <a:gd name="T55" fmla="*/ 229 h 241"/>
                <a:gd name="T56" fmla="*/ 118 w 179"/>
                <a:gd name="T57" fmla="*/ 228 h 241"/>
                <a:gd name="T58" fmla="*/ 118 w 179"/>
                <a:gd name="T59" fmla="*/ 40 h 241"/>
                <a:gd name="T60" fmla="*/ 124 w 179"/>
                <a:gd name="T61" fmla="*/ 40 h 241"/>
                <a:gd name="T62" fmla="*/ 124 w 179"/>
                <a:gd name="T63" fmla="*/ 82 h 241"/>
                <a:gd name="T64" fmla="*/ 172 w 179"/>
                <a:gd name="T65" fmla="*/ 58 h 241"/>
                <a:gd name="T66" fmla="*/ 177 w 179"/>
                <a:gd name="T67" fmla="*/ 45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9" h="241">
                  <a:moveTo>
                    <a:pt x="177" y="45"/>
                  </a:moveTo>
                  <a:cubicBezTo>
                    <a:pt x="175" y="41"/>
                    <a:pt x="169" y="39"/>
                    <a:pt x="164" y="41"/>
                  </a:cubicBezTo>
                  <a:cubicBezTo>
                    <a:pt x="143" y="51"/>
                    <a:pt x="143" y="51"/>
                    <a:pt x="143" y="51"/>
                  </a:cubicBezTo>
                  <a:cubicBezTo>
                    <a:pt x="143" y="30"/>
                    <a:pt x="143" y="30"/>
                    <a:pt x="143" y="30"/>
                  </a:cubicBezTo>
                  <a:cubicBezTo>
                    <a:pt x="143" y="30"/>
                    <a:pt x="143" y="30"/>
                    <a:pt x="143" y="30"/>
                  </a:cubicBezTo>
                  <a:cubicBezTo>
                    <a:pt x="142" y="2"/>
                    <a:pt x="116" y="0"/>
                    <a:pt x="90" y="0"/>
                  </a:cubicBezTo>
                  <a:cubicBezTo>
                    <a:pt x="63" y="0"/>
                    <a:pt x="38" y="2"/>
                    <a:pt x="37" y="30"/>
                  </a:cubicBezTo>
                  <a:cubicBezTo>
                    <a:pt x="37" y="30"/>
                    <a:pt x="37" y="30"/>
                    <a:pt x="37" y="30"/>
                  </a:cubicBezTo>
                  <a:cubicBezTo>
                    <a:pt x="37" y="51"/>
                    <a:pt x="37" y="51"/>
                    <a:pt x="37" y="51"/>
                  </a:cubicBezTo>
                  <a:cubicBezTo>
                    <a:pt x="16" y="41"/>
                    <a:pt x="16" y="41"/>
                    <a:pt x="16" y="41"/>
                  </a:cubicBezTo>
                  <a:cubicBezTo>
                    <a:pt x="11" y="39"/>
                    <a:pt x="5" y="41"/>
                    <a:pt x="3" y="45"/>
                  </a:cubicBezTo>
                  <a:cubicBezTo>
                    <a:pt x="0" y="50"/>
                    <a:pt x="3" y="56"/>
                    <a:pt x="8" y="58"/>
                  </a:cubicBezTo>
                  <a:cubicBezTo>
                    <a:pt x="56" y="82"/>
                    <a:pt x="56" y="82"/>
                    <a:pt x="56" y="82"/>
                  </a:cubicBezTo>
                  <a:cubicBezTo>
                    <a:pt x="56" y="40"/>
                    <a:pt x="56" y="40"/>
                    <a:pt x="56" y="40"/>
                  </a:cubicBezTo>
                  <a:cubicBezTo>
                    <a:pt x="62" y="40"/>
                    <a:pt x="62" y="40"/>
                    <a:pt x="62" y="40"/>
                  </a:cubicBezTo>
                  <a:cubicBezTo>
                    <a:pt x="62" y="228"/>
                    <a:pt x="62" y="228"/>
                    <a:pt x="62" y="228"/>
                  </a:cubicBezTo>
                  <a:cubicBezTo>
                    <a:pt x="62" y="228"/>
                    <a:pt x="62" y="228"/>
                    <a:pt x="62" y="228"/>
                  </a:cubicBezTo>
                  <a:cubicBezTo>
                    <a:pt x="62" y="228"/>
                    <a:pt x="62" y="228"/>
                    <a:pt x="62" y="229"/>
                  </a:cubicBezTo>
                  <a:cubicBezTo>
                    <a:pt x="62" y="235"/>
                    <a:pt x="67" y="241"/>
                    <a:pt x="73" y="241"/>
                  </a:cubicBezTo>
                  <a:cubicBezTo>
                    <a:pt x="79" y="241"/>
                    <a:pt x="84" y="236"/>
                    <a:pt x="84" y="230"/>
                  </a:cubicBezTo>
                  <a:cubicBezTo>
                    <a:pt x="84" y="230"/>
                    <a:pt x="84" y="230"/>
                    <a:pt x="84" y="229"/>
                  </a:cubicBezTo>
                  <a:cubicBezTo>
                    <a:pt x="84" y="125"/>
                    <a:pt x="84" y="125"/>
                    <a:pt x="84" y="125"/>
                  </a:cubicBezTo>
                  <a:cubicBezTo>
                    <a:pt x="84" y="120"/>
                    <a:pt x="85" y="116"/>
                    <a:pt x="90" y="116"/>
                  </a:cubicBezTo>
                  <a:cubicBezTo>
                    <a:pt x="95" y="116"/>
                    <a:pt x="95" y="120"/>
                    <a:pt x="95" y="125"/>
                  </a:cubicBezTo>
                  <a:cubicBezTo>
                    <a:pt x="95" y="229"/>
                    <a:pt x="95" y="229"/>
                    <a:pt x="95" y="229"/>
                  </a:cubicBezTo>
                  <a:cubicBezTo>
                    <a:pt x="95" y="230"/>
                    <a:pt x="95" y="230"/>
                    <a:pt x="96" y="230"/>
                  </a:cubicBezTo>
                  <a:cubicBezTo>
                    <a:pt x="96" y="236"/>
                    <a:pt x="101" y="241"/>
                    <a:pt x="106" y="241"/>
                  </a:cubicBezTo>
                  <a:cubicBezTo>
                    <a:pt x="113" y="241"/>
                    <a:pt x="118" y="235"/>
                    <a:pt x="118" y="229"/>
                  </a:cubicBezTo>
                  <a:cubicBezTo>
                    <a:pt x="118" y="228"/>
                    <a:pt x="118" y="228"/>
                    <a:pt x="118" y="228"/>
                  </a:cubicBezTo>
                  <a:cubicBezTo>
                    <a:pt x="118" y="40"/>
                    <a:pt x="118" y="40"/>
                    <a:pt x="118" y="40"/>
                  </a:cubicBezTo>
                  <a:cubicBezTo>
                    <a:pt x="124" y="40"/>
                    <a:pt x="124" y="40"/>
                    <a:pt x="124" y="40"/>
                  </a:cubicBezTo>
                  <a:cubicBezTo>
                    <a:pt x="124" y="82"/>
                    <a:pt x="124" y="82"/>
                    <a:pt x="124" y="82"/>
                  </a:cubicBezTo>
                  <a:cubicBezTo>
                    <a:pt x="172" y="58"/>
                    <a:pt x="172" y="58"/>
                    <a:pt x="172" y="58"/>
                  </a:cubicBezTo>
                  <a:cubicBezTo>
                    <a:pt x="177" y="56"/>
                    <a:pt x="179" y="50"/>
                    <a:pt x="177" y="45"/>
                  </a:cubicBezTo>
                  <a:close/>
                </a:path>
              </a:pathLst>
            </a:custGeom>
            <a:grpFill/>
            <a:ln w="15875" cap="flat">
              <a:noFill/>
              <a:prstDash val="solid"/>
              <a:miter lim="800000"/>
            </a:ln>
          </p:spPr>
          <p:txBody>
            <a:bodyPr vert="horz" wrap="square" lIns="91440" tIns="45720" rIns="91440" bIns="45720" numCol="1" anchor="t" anchorCtr="0" compatLnSpc="1">
              <a:normAutofit/>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grpSp>
      <p:grpSp>
        <p:nvGrpSpPr>
          <p:cNvPr id="21" name="iṩļîdè">
            <a:extLst>
              <a:ext uri="{FF2B5EF4-FFF2-40B4-BE49-F238E27FC236}">
                <a16:creationId xmlns:a16="http://schemas.microsoft.com/office/drawing/2014/main" xmlns="" id="{1B0A6171-4D48-41E3-8E80-88C43F71D4AC}"/>
              </a:ext>
            </a:extLst>
          </p:cNvPr>
          <p:cNvGrpSpPr/>
          <p:nvPr/>
        </p:nvGrpSpPr>
        <p:grpSpPr>
          <a:xfrm>
            <a:off x="5290365" y="4555725"/>
            <a:ext cx="422244" cy="912046"/>
            <a:chOff x="6276918" y="4540915"/>
            <a:chExt cx="451741" cy="975761"/>
          </a:xfrm>
          <a:solidFill>
            <a:srgbClr val="394454"/>
          </a:solidFill>
        </p:grpSpPr>
        <p:sp>
          <p:nvSpPr>
            <p:cNvPr id="31" name="îşḷïḋè">
              <a:extLst>
                <a:ext uri="{FF2B5EF4-FFF2-40B4-BE49-F238E27FC236}">
                  <a16:creationId xmlns:a16="http://schemas.microsoft.com/office/drawing/2014/main" xmlns="" id="{2CADB8A9-83CC-4631-89E2-BFC6F7676E88}"/>
                </a:ext>
              </a:extLst>
            </p:cNvPr>
            <p:cNvSpPr/>
            <p:nvPr/>
          </p:nvSpPr>
          <p:spPr bwMode="auto">
            <a:xfrm>
              <a:off x="6468734" y="4540915"/>
              <a:ext cx="140387" cy="151507"/>
            </a:xfrm>
            <a:custGeom>
              <a:avLst/>
              <a:gdLst>
                <a:gd name="T0" fmla="*/ 0 w 43"/>
                <a:gd name="T1" fmla="*/ 23 h 46"/>
                <a:gd name="T2" fmla="*/ 21 w 43"/>
                <a:gd name="T3" fmla="*/ 46 h 46"/>
                <a:gd name="T4" fmla="*/ 43 w 43"/>
                <a:gd name="T5" fmla="*/ 23 h 46"/>
                <a:gd name="T6" fmla="*/ 22 w 43"/>
                <a:gd name="T7" fmla="*/ 0 h 46"/>
                <a:gd name="T8" fmla="*/ 0 w 43"/>
                <a:gd name="T9" fmla="*/ 23 h 46"/>
              </a:gdLst>
              <a:ahLst/>
              <a:cxnLst>
                <a:cxn ang="0">
                  <a:pos x="T0" y="T1"/>
                </a:cxn>
                <a:cxn ang="0">
                  <a:pos x="T2" y="T3"/>
                </a:cxn>
                <a:cxn ang="0">
                  <a:pos x="T4" y="T5"/>
                </a:cxn>
                <a:cxn ang="0">
                  <a:pos x="T6" y="T7"/>
                </a:cxn>
                <a:cxn ang="0">
                  <a:pos x="T8" y="T9"/>
                </a:cxn>
              </a:cxnLst>
              <a:rect l="0" t="0" r="r" b="b"/>
              <a:pathLst>
                <a:path w="43" h="46">
                  <a:moveTo>
                    <a:pt x="0" y="23"/>
                  </a:moveTo>
                  <a:cubicBezTo>
                    <a:pt x="0" y="35"/>
                    <a:pt x="10" y="46"/>
                    <a:pt x="21" y="46"/>
                  </a:cubicBezTo>
                  <a:cubicBezTo>
                    <a:pt x="33" y="46"/>
                    <a:pt x="43" y="36"/>
                    <a:pt x="43" y="23"/>
                  </a:cubicBezTo>
                  <a:cubicBezTo>
                    <a:pt x="43" y="10"/>
                    <a:pt x="33" y="0"/>
                    <a:pt x="22" y="0"/>
                  </a:cubicBezTo>
                  <a:cubicBezTo>
                    <a:pt x="10" y="0"/>
                    <a:pt x="0" y="10"/>
                    <a:pt x="0" y="23"/>
                  </a:cubicBezTo>
                  <a:close/>
                </a:path>
              </a:pathLst>
            </a:custGeom>
            <a:grpFill/>
            <a:ln w="15875" cap="flat">
              <a:noFill/>
              <a:prstDash val="solid"/>
              <a:miter lim="800000"/>
            </a:ln>
          </p:spPr>
          <p:txBody>
            <a:bodyPr vert="horz" wrap="square" lIns="91440" tIns="45720" rIns="91440" bIns="45720" numCol="1" anchor="t" anchorCtr="0" compatLnSpc="1">
              <a:normAutofit fontScale="25000" lnSpcReduction="20000"/>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sp>
          <p:nvSpPr>
            <p:cNvPr id="32" name="isḷiḑe">
              <a:extLst>
                <a:ext uri="{FF2B5EF4-FFF2-40B4-BE49-F238E27FC236}">
                  <a16:creationId xmlns:a16="http://schemas.microsoft.com/office/drawing/2014/main" xmlns="" id="{9B66FE4C-F99F-4FBD-95F9-7CF9FA765F1D}"/>
                </a:ext>
              </a:extLst>
            </p:cNvPr>
            <p:cNvSpPr/>
            <p:nvPr/>
          </p:nvSpPr>
          <p:spPr bwMode="auto">
            <a:xfrm>
              <a:off x="6276918" y="4704931"/>
              <a:ext cx="442011" cy="654678"/>
            </a:xfrm>
            <a:custGeom>
              <a:avLst/>
              <a:gdLst>
                <a:gd name="T0" fmla="*/ 1 w 134"/>
                <a:gd name="T1" fmla="*/ 84 h 199"/>
                <a:gd name="T2" fmla="*/ 10 w 134"/>
                <a:gd name="T3" fmla="*/ 36 h 199"/>
                <a:gd name="T4" fmla="*/ 15 w 134"/>
                <a:gd name="T5" fmla="*/ 29 h 199"/>
                <a:gd name="T6" fmla="*/ 61 w 134"/>
                <a:gd name="T7" fmla="*/ 2 h 199"/>
                <a:gd name="T8" fmla="*/ 62 w 134"/>
                <a:gd name="T9" fmla="*/ 2 h 199"/>
                <a:gd name="T10" fmla="*/ 62 w 134"/>
                <a:gd name="T11" fmla="*/ 1 h 199"/>
                <a:gd name="T12" fmla="*/ 63 w 134"/>
                <a:gd name="T13" fmla="*/ 1 h 199"/>
                <a:gd name="T14" fmla="*/ 63 w 134"/>
                <a:gd name="T15" fmla="*/ 1 h 199"/>
                <a:gd name="T16" fmla="*/ 64 w 134"/>
                <a:gd name="T17" fmla="*/ 1 h 199"/>
                <a:gd name="T18" fmla="*/ 64 w 134"/>
                <a:gd name="T19" fmla="*/ 1 h 199"/>
                <a:gd name="T20" fmla="*/ 65 w 134"/>
                <a:gd name="T21" fmla="*/ 1 h 199"/>
                <a:gd name="T22" fmla="*/ 65 w 134"/>
                <a:gd name="T23" fmla="*/ 0 h 199"/>
                <a:gd name="T24" fmla="*/ 66 w 134"/>
                <a:gd name="T25" fmla="*/ 0 h 199"/>
                <a:gd name="T26" fmla="*/ 66 w 134"/>
                <a:gd name="T27" fmla="*/ 0 h 199"/>
                <a:gd name="T28" fmla="*/ 67 w 134"/>
                <a:gd name="T29" fmla="*/ 0 h 199"/>
                <a:gd name="T30" fmla="*/ 67 w 134"/>
                <a:gd name="T31" fmla="*/ 0 h 199"/>
                <a:gd name="T32" fmla="*/ 68 w 134"/>
                <a:gd name="T33" fmla="*/ 0 h 199"/>
                <a:gd name="T34" fmla="*/ 68 w 134"/>
                <a:gd name="T35" fmla="*/ 0 h 199"/>
                <a:gd name="T36" fmla="*/ 69 w 134"/>
                <a:gd name="T37" fmla="*/ 0 h 199"/>
                <a:gd name="T38" fmla="*/ 69 w 134"/>
                <a:gd name="T39" fmla="*/ 1 h 199"/>
                <a:gd name="T40" fmla="*/ 70 w 134"/>
                <a:gd name="T41" fmla="*/ 1 h 199"/>
                <a:gd name="T42" fmla="*/ 70 w 134"/>
                <a:gd name="T43" fmla="*/ 1 h 199"/>
                <a:gd name="T44" fmla="*/ 92 w 134"/>
                <a:gd name="T45" fmla="*/ 9 h 199"/>
                <a:gd name="T46" fmla="*/ 99 w 134"/>
                <a:gd name="T47" fmla="*/ 21 h 199"/>
                <a:gd name="T48" fmla="*/ 92 w 134"/>
                <a:gd name="T49" fmla="*/ 89 h 199"/>
                <a:gd name="T50" fmla="*/ 92 w 134"/>
                <a:gd name="T51" fmla="*/ 90 h 199"/>
                <a:gd name="T52" fmla="*/ 129 w 134"/>
                <a:gd name="T53" fmla="*/ 113 h 199"/>
                <a:gd name="T54" fmla="*/ 134 w 134"/>
                <a:gd name="T55" fmla="*/ 123 h 199"/>
                <a:gd name="T56" fmla="*/ 127 w 134"/>
                <a:gd name="T57" fmla="*/ 188 h 199"/>
                <a:gd name="T58" fmla="*/ 116 w 134"/>
                <a:gd name="T59" fmla="*/ 199 h 199"/>
                <a:gd name="T60" fmla="*/ 105 w 134"/>
                <a:gd name="T61" fmla="*/ 187 h 199"/>
                <a:gd name="T62" fmla="*/ 112 w 134"/>
                <a:gd name="T63" fmla="*/ 130 h 199"/>
                <a:gd name="T64" fmla="*/ 56 w 134"/>
                <a:gd name="T65" fmla="*/ 96 h 199"/>
                <a:gd name="T66" fmla="*/ 55 w 134"/>
                <a:gd name="T67" fmla="*/ 95 h 199"/>
                <a:gd name="T68" fmla="*/ 55 w 134"/>
                <a:gd name="T69" fmla="*/ 95 h 199"/>
                <a:gd name="T70" fmla="*/ 54 w 134"/>
                <a:gd name="T71" fmla="*/ 95 h 199"/>
                <a:gd name="T72" fmla="*/ 54 w 134"/>
                <a:gd name="T73" fmla="*/ 95 h 199"/>
                <a:gd name="T74" fmla="*/ 53 w 134"/>
                <a:gd name="T75" fmla="*/ 94 h 199"/>
                <a:gd name="T76" fmla="*/ 53 w 134"/>
                <a:gd name="T77" fmla="*/ 94 h 199"/>
                <a:gd name="T78" fmla="*/ 52 w 134"/>
                <a:gd name="T79" fmla="*/ 93 h 199"/>
                <a:gd name="T80" fmla="*/ 52 w 134"/>
                <a:gd name="T81" fmla="*/ 93 h 199"/>
                <a:gd name="T82" fmla="*/ 52 w 134"/>
                <a:gd name="T83" fmla="*/ 93 h 199"/>
                <a:gd name="T84" fmla="*/ 51 w 134"/>
                <a:gd name="T85" fmla="*/ 90 h 199"/>
                <a:gd name="T86" fmla="*/ 51 w 134"/>
                <a:gd name="T87" fmla="*/ 90 h 199"/>
                <a:gd name="T88" fmla="*/ 50 w 134"/>
                <a:gd name="T89" fmla="*/ 89 h 199"/>
                <a:gd name="T90" fmla="*/ 50 w 134"/>
                <a:gd name="T91" fmla="*/ 89 h 199"/>
                <a:gd name="T92" fmla="*/ 50 w 134"/>
                <a:gd name="T93" fmla="*/ 88 h 199"/>
                <a:gd name="T94" fmla="*/ 50 w 134"/>
                <a:gd name="T95" fmla="*/ 87 h 199"/>
                <a:gd name="T96" fmla="*/ 50 w 134"/>
                <a:gd name="T97" fmla="*/ 87 h 199"/>
                <a:gd name="T98" fmla="*/ 50 w 134"/>
                <a:gd name="T99" fmla="*/ 86 h 199"/>
                <a:gd name="T100" fmla="*/ 50 w 134"/>
                <a:gd name="T101" fmla="*/ 85 h 199"/>
                <a:gd name="T102" fmla="*/ 50 w 134"/>
                <a:gd name="T103" fmla="*/ 85 h 199"/>
                <a:gd name="T104" fmla="*/ 50 w 134"/>
                <a:gd name="T105" fmla="*/ 84 h 199"/>
                <a:gd name="T106" fmla="*/ 50 w 134"/>
                <a:gd name="T107" fmla="*/ 84 h 199"/>
                <a:gd name="T108" fmla="*/ 56 w 134"/>
                <a:gd name="T109" fmla="*/ 33 h 199"/>
                <a:gd name="T110" fmla="*/ 31 w 134"/>
                <a:gd name="T111" fmla="*/ 46 h 199"/>
                <a:gd name="T112" fmla="*/ 23 w 134"/>
                <a:gd name="T113" fmla="*/ 89 h 199"/>
                <a:gd name="T114" fmla="*/ 10 w 134"/>
                <a:gd name="T115" fmla="*/ 98 h 199"/>
                <a:gd name="T116" fmla="*/ 1 w 134"/>
                <a:gd name="T117" fmla="*/ 8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99">
                  <a:moveTo>
                    <a:pt x="1" y="84"/>
                  </a:moveTo>
                  <a:cubicBezTo>
                    <a:pt x="10" y="36"/>
                    <a:pt x="10" y="36"/>
                    <a:pt x="10" y="36"/>
                  </a:cubicBezTo>
                  <a:cubicBezTo>
                    <a:pt x="11" y="33"/>
                    <a:pt x="13" y="30"/>
                    <a:pt x="15" y="29"/>
                  </a:cubicBezTo>
                  <a:cubicBezTo>
                    <a:pt x="61" y="2"/>
                    <a:pt x="61" y="2"/>
                    <a:pt x="61" y="2"/>
                  </a:cubicBezTo>
                  <a:cubicBezTo>
                    <a:pt x="61" y="2"/>
                    <a:pt x="62" y="2"/>
                    <a:pt x="62" y="2"/>
                  </a:cubicBezTo>
                  <a:cubicBezTo>
                    <a:pt x="62" y="2"/>
                    <a:pt x="62" y="2"/>
                    <a:pt x="62" y="1"/>
                  </a:cubicBezTo>
                  <a:cubicBezTo>
                    <a:pt x="62" y="1"/>
                    <a:pt x="63" y="1"/>
                    <a:pt x="63" y="1"/>
                  </a:cubicBezTo>
                  <a:cubicBezTo>
                    <a:pt x="63" y="1"/>
                    <a:pt x="63" y="1"/>
                    <a:pt x="63" y="1"/>
                  </a:cubicBezTo>
                  <a:cubicBezTo>
                    <a:pt x="63" y="1"/>
                    <a:pt x="64" y="1"/>
                    <a:pt x="64" y="1"/>
                  </a:cubicBezTo>
                  <a:cubicBezTo>
                    <a:pt x="64" y="1"/>
                    <a:pt x="64" y="1"/>
                    <a:pt x="64" y="1"/>
                  </a:cubicBezTo>
                  <a:cubicBezTo>
                    <a:pt x="64" y="1"/>
                    <a:pt x="65" y="1"/>
                    <a:pt x="65" y="1"/>
                  </a:cubicBezTo>
                  <a:cubicBezTo>
                    <a:pt x="65" y="0"/>
                    <a:pt x="65" y="0"/>
                    <a:pt x="65" y="0"/>
                  </a:cubicBezTo>
                  <a:cubicBezTo>
                    <a:pt x="65" y="0"/>
                    <a:pt x="66" y="0"/>
                    <a:pt x="66" y="0"/>
                  </a:cubicBezTo>
                  <a:cubicBezTo>
                    <a:pt x="66" y="0"/>
                    <a:pt x="66" y="0"/>
                    <a:pt x="66" y="0"/>
                  </a:cubicBezTo>
                  <a:cubicBezTo>
                    <a:pt x="66" y="0"/>
                    <a:pt x="67" y="0"/>
                    <a:pt x="67" y="0"/>
                  </a:cubicBezTo>
                  <a:cubicBezTo>
                    <a:pt x="67" y="0"/>
                    <a:pt x="67" y="0"/>
                    <a:pt x="67" y="0"/>
                  </a:cubicBezTo>
                  <a:cubicBezTo>
                    <a:pt x="67" y="0"/>
                    <a:pt x="68" y="0"/>
                    <a:pt x="68" y="0"/>
                  </a:cubicBezTo>
                  <a:cubicBezTo>
                    <a:pt x="68" y="0"/>
                    <a:pt x="68" y="0"/>
                    <a:pt x="68" y="0"/>
                  </a:cubicBezTo>
                  <a:cubicBezTo>
                    <a:pt x="69" y="0"/>
                    <a:pt x="69" y="0"/>
                    <a:pt x="69" y="0"/>
                  </a:cubicBezTo>
                  <a:cubicBezTo>
                    <a:pt x="69" y="1"/>
                    <a:pt x="69" y="1"/>
                    <a:pt x="69" y="1"/>
                  </a:cubicBezTo>
                  <a:cubicBezTo>
                    <a:pt x="70" y="1"/>
                    <a:pt x="70" y="1"/>
                    <a:pt x="70" y="1"/>
                  </a:cubicBezTo>
                  <a:cubicBezTo>
                    <a:pt x="70" y="1"/>
                    <a:pt x="70" y="1"/>
                    <a:pt x="70" y="1"/>
                  </a:cubicBezTo>
                  <a:cubicBezTo>
                    <a:pt x="92" y="9"/>
                    <a:pt x="92" y="9"/>
                    <a:pt x="92" y="9"/>
                  </a:cubicBezTo>
                  <a:cubicBezTo>
                    <a:pt x="97" y="10"/>
                    <a:pt x="100" y="16"/>
                    <a:pt x="99" y="21"/>
                  </a:cubicBezTo>
                  <a:cubicBezTo>
                    <a:pt x="92" y="89"/>
                    <a:pt x="92" y="89"/>
                    <a:pt x="92" y="89"/>
                  </a:cubicBezTo>
                  <a:cubicBezTo>
                    <a:pt x="92" y="89"/>
                    <a:pt x="92" y="90"/>
                    <a:pt x="92" y="90"/>
                  </a:cubicBezTo>
                  <a:cubicBezTo>
                    <a:pt x="129" y="113"/>
                    <a:pt x="129" y="113"/>
                    <a:pt x="129" y="113"/>
                  </a:cubicBezTo>
                  <a:cubicBezTo>
                    <a:pt x="132" y="115"/>
                    <a:pt x="134" y="119"/>
                    <a:pt x="134" y="123"/>
                  </a:cubicBezTo>
                  <a:cubicBezTo>
                    <a:pt x="127" y="188"/>
                    <a:pt x="127" y="188"/>
                    <a:pt x="127" y="188"/>
                  </a:cubicBezTo>
                  <a:cubicBezTo>
                    <a:pt x="127" y="194"/>
                    <a:pt x="122" y="199"/>
                    <a:pt x="116" y="199"/>
                  </a:cubicBezTo>
                  <a:cubicBezTo>
                    <a:pt x="110" y="199"/>
                    <a:pt x="105" y="194"/>
                    <a:pt x="105" y="187"/>
                  </a:cubicBezTo>
                  <a:cubicBezTo>
                    <a:pt x="112" y="130"/>
                    <a:pt x="112" y="130"/>
                    <a:pt x="112" y="130"/>
                  </a:cubicBezTo>
                  <a:cubicBezTo>
                    <a:pt x="56" y="96"/>
                    <a:pt x="56" y="96"/>
                    <a:pt x="56" y="96"/>
                  </a:cubicBezTo>
                  <a:cubicBezTo>
                    <a:pt x="55" y="96"/>
                    <a:pt x="55" y="95"/>
                    <a:pt x="55" y="95"/>
                  </a:cubicBezTo>
                  <a:cubicBezTo>
                    <a:pt x="55" y="95"/>
                    <a:pt x="55" y="95"/>
                    <a:pt x="55" y="95"/>
                  </a:cubicBezTo>
                  <a:cubicBezTo>
                    <a:pt x="54" y="95"/>
                    <a:pt x="54" y="95"/>
                    <a:pt x="54" y="95"/>
                  </a:cubicBezTo>
                  <a:cubicBezTo>
                    <a:pt x="54" y="95"/>
                    <a:pt x="54" y="95"/>
                    <a:pt x="54" y="95"/>
                  </a:cubicBezTo>
                  <a:cubicBezTo>
                    <a:pt x="54" y="94"/>
                    <a:pt x="53" y="94"/>
                    <a:pt x="53" y="94"/>
                  </a:cubicBezTo>
                  <a:cubicBezTo>
                    <a:pt x="53" y="94"/>
                    <a:pt x="53" y="94"/>
                    <a:pt x="53" y="94"/>
                  </a:cubicBezTo>
                  <a:cubicBezTo>
                    <a:pt x="53" y="93"/>
                    <a:pt x="53" y="93"/>
                    <a:pt x="52" y="93"/>
                  </a:cubicBezTo>
                  <a:cubicBezTo>
                    <a:pt x="52" y="93"/>
                    <a:pt x="52" y="93"/>
                    <a:pt x="52" y="93"/>
                  </a:cubicBezTo>
                  <a:cubicBezTo>
                    <a:pt x="52" y="93"/>
                    <a:pt x="52" y="93"/>
                    <a:pt x="52" y="93"/>
                  </a:cubicBezTo>
                  <a:cubicBezTo>
                    <a:pt x="52" y="92"/>
                    <a:pt x="51" y="91"/>
                    <a:pt x="51" y="90"/>
                  </a:cubicBezTo>
                  <a:cubicBezTo>
                    <a:pt x="51" y="90"/>
                    <a:pt x="51" y="90"/>
                    <a:pt x="51" y="90"/>
                  </a:cubicBezTo>
                  <a:cubicBezTo>
                    <a:pt x="51" y="89"/>
                    <a:pt x="50" y="89"/>
                    <a:pt x="50" y="89"/>
                  </a:cubicBezTo>
                  <a:cubicBezTo>
                    <a:pt x="50" y="89"/>
                    <a:pt x="50" y="89"/>
                    <a:pt x="50" y="89"/>
                  </a:cubicBezTo>
                  <a:cubicBezTo>
                    <a:pt x="50" y="88"/>
                    <a:pt x="50" y="88"/>
                    <a:pt x="50" y="88"/>
                  </a:cubicBezTo>
                  <a:cubicBezTo>
                    <a:pt x="50" y="88"/>
                    <a:pt x="50" y="88"/>
                    <a:pt x="50" y="87"/>
                  </a:cubicBezTo>
                  <a:cubicBezTo>
                    <a:pt x="50" y="87"/>
                    <a:pt x="50" y="87"/>
                    <a:pt x="50" y="87"/>
                  </a:cubicBezTo>
                  <a:cubicBezTo>
                    <a:pt x="50" y="86"/>
                    <a:pt x="50" y="86"/>
                    <a:pt x="50" y="86"/>
                  </a:cubicBezTo>
                  <a:cubicBezTo>
                    <a:pt x="50" y="86"/>
                    <a:pt x="50" y="86"/>
                    <a:pt x="50" y="85"/>
                  </a:cubicBezTo>
                  <a:cubicBezTo>
                    <a:pt x="50" y="85"/>
                    <a:pt x="50" y="85"/>
                    <a:pt x="50" y="85"/>
                  </a:cubicBezTo>
                  <a:cubicBezTo>
                    <a:pt x="50" y="85"/>
                    <a:pt x="50" y="85"/>
                    <a:pt x="50" y="84"/>
                  </a:cubicBezTo>
                  <a:cubicBezTo>
                    <a:pt x="50" y="84"/>
                    <a:pt x="50" y="84"/>
                    <a:pt x="50" y="84"/>
                  </a:cubicBezTo>
                  <a:cubicBezTo>
                    <a:pt x="56" y="33"/>
                    <a:pt x="56" y="33"/>
                    <a:pt x="56" y="33"/>
                  </a:cubicBezTo>
                  <a:cubicBezTo>
                    <a:pt x="31" y="46"/>
                    <a:pt x="31" y="46"/>
                    <a:pt x="31" y="46"/>
                  </a:cubicBezTo>
                  <a:cubicBezTo>
                    <a:pt x="23" y="89"/>
                    <a:pt x="23" y="89"/>
                    <a:pt x="23" y="89"/>
                  </a:cubicBezTo>
                  <a:cubicBezTo>
                    <a:pt x="21" y="95"/>
                    <a:pt x="15" y="99"/>
                    <a:pt x="10" y="98"/>
                  </a:cubicBezTo>
                  <a:cubicBezTo>
                    <a:pt x="4" y="96"/>
                    <a:pt x="0" y="90"/>
                    <a:pt x="1" y="84"/>
                  </a:cubicBezTo>
                  <a:close/>
                </a:path>
              </a:pathLst>
            </a:custGeom>
            <a:grpFill/>
            <a:ln w="15875" cap="flat">
              <a:noFill/>
              <a:prstDash val="solid"/>
              <a:miter lim="800000"/>
            </a:ln>
          </p:spPr>
          <p:txBody>
            <a:bodyPr vert="horz" wrap="square" lIns="91440" tIns="45720" rIns="91440" bIns="45720" numCol="1" anchor="t" anchorCtr="0" compatLnSpc="1">
              <a:normAutofit/>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sp>
          <p:nvSpPr>
            <p:cNvPr id="33" name="ïṥļidê">
              <a:extLst>
                <a:ext uri="{FF2B5EF4-FFF2-40B4-BE49-F238E27FC236}">
                  <a16:creationId xmlns:a16="http://schemas.microsoft.com/office/drawing/2014/main" xmlns="" id="{F17897EC-7F78-460C-B076-DCE1E7D31C70}"/>
                </a:ext>
              </a:extLst>
            </p:cNvPr>
            <p:cNvSpPr/>
            <p:nvPr/>
          </p:nvSpPr>
          <p:spPr bwMode="auto">
            <a:xfrm>
              <a:off x="6389505" y="5039915"/>
              <a:ext cx="132047" cy="476761"/>
            </a:xfrm>
            <a:custGeom>
              <a:avLst/>
              <a:gdLst>
                <a:gd name="T0" fmla="*/ 1 w 40"/>
                <a:gd name="T1" fmla="*/ 131 h 145"/>
                <a:gd name="T2" fmla="*/ 19 w 40"/>
                <a:gd name="T3" fmla="*/ 1 h 145"/>
                <a:gd name="T4" fmla="*/ 20 w 40"/>
                <a:gd name="T5" fmla="*/ 0 h 145"/>
                <a:gd name="T6" fmla="*/ 40 w 40"/>
                <a:gd name="T7" fmla="*/ 12 h 145"/>
                <a:gd name="T8" fmla="*/ 23 w 40"/>
                <a:gd name="T9" fmla="*/ 135 h 145"/>
                <a:gd name="T10" fmla="*/ 10 w 40"/>
                <a:gd name="T11" fmla="*/ 144 h 145"/>
                <a:gd name="T12" fmla="*/ 1 w 40"/>
                <a:gd name="T13" fmla="*/ 131 h 145"/>
              </a:gdLst>
              <a:ahLst/>
              <a:cxnLst>
                <a:cxn ang="0">
                  <a:pos x="T0" y="T1"/>
                </a:cxn>
                <a:cxn ang="0">
                  <a:pos x="T2" y="T3"/>
                </a:cxn>
                <a:cxn ang="0">
                  <a:pos x="T4" y="T5"/>
                </a:cxn>
                <a:cxn ang="0">
                  <a:pos x="T6" y="T7"/>
                </a:cxn>
                <a:cxn ang="0">
                  <a:pos x="T8" y="T9"/>
                </a:cxn>
                <a:cxn ang="0">
                  <a:pos x="T10" y="T11"/>
                </a:cxn>
                <a:cxn ang="0">
                  <a:pos x="T12" y="T13"/>
                </a:cxn>
              </a:cxnLst>
              <a:rect l="0" t="0" r="r" b="b"/>
              <a:pathLst>
                <a:path w="40" h="145">
                  <a:moveTo>
                    <a:pt x="1" y="131"/>
                  </a:moveTo>
                  <a:cubicBezTo>
                    <a:pt x="19" y="1"/>
                    <a:pt x="19" y="1"/>
                    <a:pt x="19" y="1"/>
                  </a:cubicBezTo>
                  <a:cubicBezTo>
                    <a:pt x="19" y="0"/>
                    <a:pt x="20" y="0"/>
                    <a:pt x="20" y="0"/>
                  </a:cubicBezTo>
                  <a:cubicBezTo>
                    <a:pt x="40" y="12"/>
                    <a:pt x="40" y="12"/>
                    <a:pt x="40" y="12"/>
                  </a:cubicBezTo>
                  <a:cubicBezTo>
                    <a:pt x="23" y="135"/>
                    <a:pt x="23" y="135"/>
                    <a:pt x="23" y="135"/>
                  </a:cubicBezTo>
                  <a:cubicBezTo>
                    <a:pt x="22" y="141"/>
                    <a:pt x="16" y="145"/>
                    <a:pt x="10" y="144"/>
                  </a:cubicBezTo>
                  <a:cubicBezTo>
                    <a:pt x="4" y="143"/>
                    <a:pt x="0" y="137"/>
                    <a:pt x="1" y="131"/>
                  </a:cubicBezTo>
                  <a:close/>
                </a:path>
              </a:pathLst>
            </a:custGeom>
            <a:grpFill/>
            <a:ln w="15875" cap="flat">
              <a:noFill/>
              <a:prstDash val="solid"/>
              <a:miter lim="800000"/>
            </a:ln>
          </p:spPr>
          <p:txBody>
            <a:bodyPr vert="horz" wrap="square" lIns="91440" tIns="45720" rIns="91440" bIns="45720" numCol="1" anchor="t" anchorCtr="0" compatLnSpc="1">
              <a:normAutofit/>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sp>
          <p:nvSpPr>
            <p:cNvPr id="34" name="iŝḷiḍe">
              <a:extLst>
                <a:ext uri="{FF2B5EF4-FFF2-40B4-BE49-F238E27FC236}">
                  <a16:creationId xmlns:a16="http://schemas.microsoft.com/office/drawing/2014/main" xmlns="" id="{A504CAB9-8BDF-4BB2-A2A0-95F80B4C068D}"/>
                </a:ext>
              </a:extLst>
            </p:cNvPr>
            <p:cNvSpPr/>
            <p:nvPr/>
          </p:nvSpPr>
          <p:spPr bwMode="auto">
            <a:xfrm>
              <a:off x="6603561" y="4849489"/>
              <a:ext cx="125098" cy="141777"/>
            </a:xfrm>
            <a:custGeom>
              <a:avLst/>
              <a:gdLst>
                <a:gd name="T0" fmla="*/ 3 w 38"/>
                <a:gd name="T1" fmla="*/ 0 h 43"/>
                <a:gd name="T2" fmla="*/ 32 w 38"/>
                <a:gd name="T3" fmla="*/ 20 h 43"/>
                <a:gd name="T4" fmla="*/ 35 w 38"/>
                <a:gd name="T5" fmla="*/ 36 h 43"/>
                <a:gd name="T6" fmla="*/ 20 w 38"/>
                <a:gd name="T7" fmla="*/ 39 h 43"/>
                <a:gd name="T8" fmla="*/ 0 w 38"/>
                <a:gd name="T9" fmla="*/ 25 h 43"/>
                <a:gd name="T10" fmla="*/ 3 w 38"/>
                <a:gd name="T11" fmla="*/ 0 h 43"/>
              </a:gdLst>
              <a:ahLst/>
              <a:cxnLst>
                <a:cxn ang="0">
                  <a:pos x="T0" y="T1"/>
                </a:cxn>
                <a:cxn ang="0">
                  <a:pos x="T2" y="T3"/>
                </a:cxn>
                <a:cxn ang="0">
                  <a:pos x="T4" y="T5"/>
                </a:cxn>
                <a:cxn ang="0">
                  <a:pos x="T6" y="T7"/>
                </a:cxn>
                <a:cxn ang="0">
                  <a:pos x="T8" y="T9"/>
                </a:cxn>
                <a:cxn ang="0">
                  <a:pos x="T10" y="T11"/>
                </a:cxn>
              </a:cxnLst>
              <a:rect l="0" t="0" r="r" b="b"/>
              <a:pathLst>
                <a:path w="38" h="43">
                  <a:moveTo>
                    <a:pt x="3" y="0"/>
                  </a:moveTo>
                  <a:cubicBezTo>
                    <a:pt x="32" y="20"/>
                    <a:pt x="32" y="20"/>
                    <a:pt x="32" y="20"/>
                  </a:cubicBezTo>
                  <a:cubicBezTo>
                    <a:pt x="37" y="23"/>
                    <a:pt x="38" y="30"/>
                    <a:pt x="35" y="36"/>
                  </a:cubicBezTo>
                  <a:cubicBezTo>
                    <a:pt x="32" y="41"/>
                    <a:pt x="25" y="43"/>
                    <a:pt x="20" y="39"/>
                  </a:cubicBezTo>
                  <a:cubicBezTo>
                    <a:pt x="0" y="25"/>
                    <a:pt x="0" y="25"/>
                    <a:pt x="0" y="25"/>
                  </a:cubicBezTo>
                  <a:lnTo>
                    <a:pt x="3" y="0"/>
                  </a:lnTo>
                  <a:close/>
                </a:path>
              </a:pathLst>
            </a:custGeom>
            <a:grpFill/>
            <a:ln w="15875" cap="flat">
              <a:noFill/>
              <a:prstDash val="solid"/>
              <a:miter lim="800000"/>
            </a:ln>
          </p:spPr>
          <p:txBody>
            <a:bodyPr vert="horz" wrap="square" lIns="91440" tIns="45720" rIns="91440" bIns="45720" numCol="1" anchor="t" anchorCtr="0" compatLnSpc="1">
              <a:normAutofit fontScale="25000" lnSpcReduction="20000"/>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grpSp>
      <p:sp>
        <p:nvSpPr>
          <p:cNvPr id="22" name="işľïḓé">
            <a:extLst>
              <a:ext uri="{FF2B5EF4-FFF2-40B4-BE49-F238E27FC236}">
                <a16:creationId xmlns:a16="http://schemas.microsoft.com/office/drawing/2014/main" xmlns="" id="{E1DEC68E-C2CE-4E89-AFB9-6C687745D0B1}"/>
              </a:ext>
            </a:extLst>
          </p:cNvPr>
          <p:cNvSpPr/>
          <p:nvPr/>
        </p:nvSpPr>
        <p:spPr bwMode="auto">
          <a:xfrm>
            <a:off x="5217609" y="2007975"/>
            <a:ext cx="1883859" cy="1996891"/>
          </a:xfrm>
          <a:custGeom>
            <a:avLst/>
            <a:gdLst>
              <a:gd name="T0" fmla="*/ 148 w 613"/>
              <a:gd name="T1" fmla="*/ 648 h 650"/>
              <a:gd name="T2" fmla="*/ 108 w 613"/>
              <a:gd name="T3" fmla="*/ 594 h 650"/>
              <a:gd name="T4" fmla="*/ 233 w 613"/>
              <a:gd name="T5" fmla="*/ 80 h 650"/>
              <a:gd name="T6" fmla="*/ 366 w 613"/>
              <a:gd name="T7" fmla="*/ 30 h 650"/>
              <a:gd name="T8" fmla="*/ 534 w 613"/>
              <a:gd name="T9" fmla="*/ 41 h 650"/>
              <a:gd name="T10" fmla="*/ 550 w 613"/>
              <a:gd name="T11" fmla="*/ 0 h 650"/>
              <a:gd name="T12" fmla="*/ 613 w 613"/>
              <a:gd name="T13" fmla="*/ 81 h 650"/>
              <a:gd name="T14" fmla="*/ 512 w 613"/>
              <a:gd name="T15" fmla="*/ 95 h 650"/>
              <a:gd name="T16" fmla="*/ 529 w 613"/>
              <a:gd name="T17" fmla="*/ 51 h 650"/>
              <a:gd name="T18" fmla="*/ 368 w 613"/>
              <a:gd name="T19" fmla="*/ 42 h 650"/>
              <a:gd name="T20" fmla="*/ 239 w 613"/>
              <a:gd name="T21" fmla="*/ 90 h 650"/>
              <a:gd name="T22" fmla="*/ 75 w 613"/>
              <a:gd name="T23" fmla="*/ 314 h 650"/>
              <a:gd name="T24" fmla="*/ 118 w 613"/>
              <a:gd name="T25" fmla="*/ 588 h 650"/>
              <a:gd name="T26" fmla="*/ 156 w 613"/>
              <a:gd name="T27" fmla="*/ 641 h 650"/>
              <a:gd name="T28" fmla="*/ 158 w 613"/>
              <a:gd name="T29" fmla="*/ 642 h 650"/>
              <a:gd name="T30" fmla="*/ 149 w 613"/>
              <a:gd name="T31" fmla="*/ 650 h 650"/>
              <a:gd name="T32" fmla="*/ 148 w 613"/>
              <a:gd name="T33" fmla="*/ 648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3" h="650">
                <a:moveTo>
                  <a:pt x="148" y="648"/>
                </a:moveTo>
                <a:cubicBezTo>
                  <a:pt x="133" y="631"/>
                  <a:pt x="119" y="613"/>
                  <a:pt x="108" y="594"/>
                </a:cubicBezTo>
                <a:cubicBezTo>
                  <a:pt x="0" y="418"/>
                  <a:pt x="56" y="187"/>
                  <a:pt x="233" y="80"/>
                </a:cubicBezTo>
                <a:cubicBezTo>
                  <a:pt x="274" y="55"/>
                  <a:pt x="319" y="38"/>
                  <a:pt x="366" y="30"/>
                </a:cubicBezTo>
                <a:cubicBezTo>
                  <a:pt x="422" y="21"/>
                  <a:pt x="479" y="25"/>
                  <a:pt x="534" y="41"/>
                </a:cubicBezTo>
                <a:cubicBezTo>
                  <a:pt x="550" y="0"/>
                  <a:pt x="550" y="0"/>
                  <a:pt x="550" y="0"/>
                </a:cubicBezTo>
                <a:cubicBezTo>
                  <a:pt x="613" y="81"/>
                  <a:pt x="613" y="81"/>
                  <a:pt x="613" y="81"/>
                </a:cubicBezTo>
                <a:cubicBezTo>
                  <a:pt x="512" y="95"/>
                  <a:pt x="512" y="95"/>
                  <a:pt x="512" y="95"/>
                </a:cubicBezTo>
                <a:cubicBezTo>
                  <a:pt x="529" y="51"/>
                  <a:pt x="529" y="51"/>
                  <a:pt x="529" y="51"/>
                </a:cubicBezTo>
                <a:cubicBezTo>
                  <a:pt x="477" y="36"/>
                  <a:pt x="421" y="33"/>
                  <a:pt x="368" y="42"/>
                </a:cubicBezTo>
                <a:cubicBezTo>
                  <a:pt x="322" y="49"/>
                  <a:pt x="279" y="65"/>
                  <a:pt x="239" y="90"/>
                </a:cubicBezTo>
                <a:cubicBezTo>
                  <a:pt x="156" y="140"/>
                  <a:pt x="98" y="220"/>
                  <a:pt x="75" y="314"/>
                </a:cubicBezTo>
                <a:cubicBezTo>
                  <a:pt x="52" y="408"/>
                  <a:pt x="67" y="505"/>
                  <a:pt x="118" y="588"/>
                </a:cubicBezTo>
                <a:cubicBezTo>
                  <a:pt x="129" y="607"/>
                  <a:pt x="142" y="624"/>
                  <a:pt x="156" y="641"/>
                </a:cubicBezTo>
                <a:cubicBezTo>
                  <a:pt x="158" y="642"/>
                  <a:pt x="158" y="642"/>
                  <a:pt x="158" y="642"/>
                </a:cubicBezTo>
                <a:cubicBezTo>
                  <a:pt x="149" y="650"/>
                  <a:pt x="149" y="650"/>
                  <a:pt x="149" y="650"/>
                </a:cubicBezTo>
                <a:lnTo>
                  <a:pt x="148" y="648"/>
                </a:lnTo>
                <a:close/>
              </a:path>
            </a:pathLst>
          </a:custGeom>
          <a:solidFill>
            <a:srgbClr val="394454"/>
          </a:solidFill>
          <a:ln w="15875" cap="flat">
            <a:noFill/>
            <a:prstDash val="solid"/>
            <a:miter lim="800000"/>
          </a:ln>
        </p:spPr>
        <p:txBody>
          <a:bodyPr vert="horz" wrap="square" lIns="91440" tIns="45720" rIns="91440" bIns="45720" numCol="1" anchor="t" anchorCtr="0" compatLnSpc="1">
            <a:normAutofit/>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grpSp>
        <p:nvGrpSpPr>
          <p:cNvPr id="50" name="组 49"/>
          <p:cNvGrpSpPr/>
          <p:nvPr/>
        </p:nvGrpSpPr>
        <p:grpSpPr>
          <a:xfrm>
            <a:off x="3366228" y="892220"/>
            <a:ext cx="5514136" cy="5829300"/>
            <a:chOff x="3338932" y="1028700"/>
            <a:chExt cx="5514136" cy="5829300"/>
          </a:xfrm>
        </p:grpSpPr>
        <p:sp>
          <p:nvSpPr>
            <p:cNvPr id="23" name="îšḷîḍe">
              <a:extLst>
                <a:ext uri="{FF2B5EF4-FFF2-40B4-BE49-F238E27FC236}">
                  <a16:creationId xmlns:a16="http://schemas.microsoft.com/office/drawing/2014/main" xmlns="" id="{D8A5C07E-9741-4E58-BB99-1A70E896A2E8}"/>
                </a:ext>
              </a:extLst>
            </p:cNvPr>
            <p:cNvSpPr/>
            <p:nvPr/>
          </p:nvSpPr>
          <p:spPr bwMode="auto">
            <a:xfrm>
              <a:off x="3338932" y="6238274"/>
              <a:ext cx="1500591" cy="619726"/>
            </a:xfrm>
            <a:custGeom>
              <a:avLst/>
              <a:gdLst>
                <a:gd name="T0" fmla="*/ 485 w 488"/>
                <a:gd name="T1" fmla="*/ 0 h 202"/>
                <a:gd name="T2" fmla="*/ 249 w 488"/>
                <a:gd name="T3" fmla="*/ 6 h 202"/>
                <a:gd name="T4" fmla="*/ 0 w 488"/>
                <a:gd name="T5" fmla="*/ 183 h 202"/>
                <a:gd name="T6" fmla="*/ 9 w 488"/>
                <a:gd name="T7" fmla="*/ 202 h 202"/>
                <a:gd name="T8" fmla="*/ 254 w 488"/>
                <a:gd name="T9" fmla="*/ 28 h 202"/>
                <a:gd name="T10" fmla="*/ 488 w 488"/>
                <a:gd name="T11" fmla="*/ 21 h 202"/>
                <a:gd name="T12" fmla="*/ 485 w 488"/>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88" h="202">
                  <a:moveTo>
                    <a:pt x="485" y="0"/>
                  </a:moveTo>
                  <a:cubicBezTo>
                    <a:pt x="249" y="6"/>
                    <a:pt x="249" y="6"/>
                    <a:pt x="249" y="6"/>
                  </a:cubicBezTo>
                  <a:cubicBezTo>
                    <a:pt x="0" y="183"/>
                    <a:pt x="0" y="183"/>
                    <a:pt x="0" y="183"/>
                  </a:cubicBezTo>
                  <a:cubicBezTo>
                    <a:pt x="9" y="202"/>
                    <a:pt x="9" y="202"/>
                    <a:pt x="9" y="202"/>
                  </a:cubicBezTo>
                  <a:cubicBezTo>
                    <a:pt x="254" y="28"/>
                    <a:pt x="254" y="28"/>
                    <a:pt x="254" y="28"/>
                  </a:cubicBezTo>
                  <a:cubicBezTo>
                    <a:pt x="488" y="21"/>
                    <a:pt x="488" y="21"/>
                    <a:pt x="488" y="21"/>
                  </a:cubicBezTo>
                  <a:cubicBezTo>
                    <a:pt x="487" y="14"/>
                    <a:pt x="486" y="7"/>
                    <a:pt x="485" y="0"/>
                  </a:cubicBezTo>
                  <a:close/>
                </a:path>
              </a:pathLst>
            </a:custGeom>
            <a:solidFill>
              <a:srgbClr val="D0AA8C"/>
            </a:solidFill>
            <a:ln w="15875" cap="flat">
              <a:noFill/>
              <a:prstDash val="solid"/>
              <a:miter lim="800000"/>
            </a:ln>
          </p:spPr>
          <p:txBody>
            <a:bodyPr vert="horz" wrap="square" lIns="91440" tIns="45720" rIns="91440" bIns="45720" numCol="1" anchor="t" anchorCtr="0" compatLnSpc="1">
              <a:normAutofit/>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sp>
          <p:nvSpPr>
            <p:cNvPr id="24" name="îSliḋe">
              <a:extLst>
                <a:ext uri="{FF2B5EF4-FFF2-40B4-BE49-F238E27FC236}">
                  <a16:creationId xmlns:a16="http://schemas.microsoft.com/office/drawing/2014/main" xmlns="" id="{32309D66-5F66-4923-9D09-BE06EC68DDB7}"/>
                </a:ext>
              </a:extLst>
            </p:cNvPr>
            <p:cNvSpPr/>
            <p:nvPr/>
          </p:nvSpPr>
          <p:spPr bwMode="auto">
            <a:xfrm>
              <a:off x="5190313" y="4553196"/>
              <a:ext cx="1008189" cy="1494095"/>
            </a:xfrm>
            <a:custGeom>
              <a:avLst/>
              <a:gdLst>
                <a:gd name="T0" fmla="*/ 244 w 328"/>
                <a:gd name="T1" fmla="*/ 6 h 486"/>
                <a:gd name="T2" fmla="*/ 303 w 328"/>
                <a:gd name="T3" fmla="*/ 218 h 486"/>
                <a:gd name="T4" fmla="*/ 48 w 328"/>
                <a:gd name="T5" fmla="*/ 373 h 486"/>
                <a:gd name="T6" fmla="*/ 0 w 328"/>
                <a:gd name="T7" fmla="*/ 472 h 486"/>
                <a:gd name="T8" fmla="*/ 17 w 328"/>
                <a:gd name="T9" fmla="*/ 486 h 486"/>
                <a:gd name="T10" fmla="*/ 65 w 328"/>
                <a:gd name="T11" fmla="*/ 388 h 486"/>
                <a:gd name="T12" fmla="*/ 328 w 328"/>
                <a:gd name="T13" fmla="*/ 228 h 486"/>
                <a:gd name="T14" fmla="*/ 264 w 328"/>
                <a:gd name="T15" fmla="*/ 0 h 486"/>
                <a:gd name="T16" fmla="*/ 244 w 328"/>
                <a:gd name="T17" fmla="*/ 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8" h="486">
                  <a:moveTo>
                    <a:pt x="244" y="6"/>
                  </a:moveTo>
                  <a:cubicBezTo>
                    <a:pt x="303" y="218"/>
                    <a:pt x="303" y="218"/>
                    <a:pt x="303" y="218"/>
                  </a:cubicBezTo>
                  <a:cubicBezTo>
                    <a:pt x="48" y="373"/>
                    <a:pt x="48" y="373"/>
                    <a:pt x="48" y="373"/>
                  </a:cubicBezTo>
                  <a:cubicBezTo>
                    <a:pt x="0" y="472"/>
                    <a:pt x="0" y="472"/>
                    <a:pt x="0" y="472"/>
                  </a:cubicBezTo>
                  <a:cubicBezTo>
                    <a:pt x="6" y="476"/>
                    <a:pt x="12" y="480"/>
                    <a:pt x="17" y="486"/>
                  </a:cubicBezTo>
                  <a:cubicBezTo>
                    <a:pt x="65" y="388"/>
                    <a:pt x="65" y="388"/>
                    <a:pt x="65" y="388"/>
                  </a:cubicBezTo>
                  <a:cubicBezTo>
                    <a:pt x="328" y="228"/>
                    <a:pt x="328" y="228"/>
                    <a:pt x="328" y="228"/>
                  </a:cubicBezTo>
                  <a:cubicBezTo>
                    <a:pt x="264" y="0"/>
                    <a:pt x="264" y="0"/>
                    <a:pt x="264" y="0"/>
                  </a:cubicBezTo>
                  <a:cubicBezTo>
                    <a:pt x="258" y="3"/>
                    <a:pt x="251" y="5"/>
                    <a:pt x="244" y="6"/>
                  </a:cubicBezTo>
                  <a:close/>
                </a:path>
              </a:pathLst>
            </a:custGeom>
            <a:solidFill>
              <a:srgbClr val="D0AA8C"/>
            </a:solidFill>
            <a:ln w="15875" cap="flat">
              <a:noFill/>
              <a:prstDash val="solid"/>
              <a:miter lim="800000"/>
            </a:ln>
          </p:spPr>
          <p:txBody>
            <a:bodyPr vert="horz" wrap="square" lIns="91440" tIns="45720" rIns="91440" bIns="45720" numCol="1" anchor="t" anchorCtr="0" compatLnSpc="1">
              <a:normAutofit/>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sp>
          <p:nvSpPr>
            <p:cNvPr id="25" name="ïṣ1iḋê">
              <a:extLst>
                <a:ext uri="{FF2B5EF4-FFF2-40B4-BE49-F238E27FC236}">
                  <a16:creationId xmlns:a16="http://schemas.microsoft.com/office/drawing/2014/main" xmlns="" id="{E3BC0BC7-A315-4EA5-8990-11DFA996FBDC}"/>
                </a:ext>
              </a:extLst>
            </p:cNvPr>
            <p:cNvSpPr/>
            <p:nvPr/>
          </p:nvSpPr>
          <p:spPr bwMode="auto">
            <a:xfrm>
              <a:off x="6065982" y="2810952"/>
              <a:ext cx="1278425" cy="1392756"/>
            </a:xfrm>
            <a:custGeom>
              <a:avLst/>
              <a:gdLst>
                <a:gd name="T0" fmla="*/ 403 w 416"/>
                <a:gd name="T1" fmla="*/ 1 h 453"/>
                <a:gd name="T2" fmla="*/ 395 w 416"/>
                <a:gd name="T3" fmla="*/ 1 h 453"/>
                <a:gd name="T4" fmla="*/ 395 w 416"/>
                <a:gd name="T5" fmla="*/ 187 h 453"/>
                <a:gd name="T6" fmla="*/ 0 w 416"/>
                <a:gd name="T7" fmla="*/ 435 h 453"/>
                <a:gd name="T8" fmla="*/ 12 w 416"/>
                <a:gd name="T9" fmla="*/ 453 h 453"/>
                <a:gd name="T10" fmla="*/ 416 w 416"/>
                <a:gd name="T11" fmla="*/ 199 h 453"/>
                <a:gd name="T12" fmla="*/ 416 w 416"/>
                <a:gd name="T13" fmla="*/ 0 h 453"/>
                <a:gd name="T14" fmla="*/ 403 w 416"/>
                <a:gd name="T15" fmla="*/ 1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6" h="453">
                  <a:moveTo>
                    <a:pt x="403" y="1"/>
                  </a:moveTo>
                  <a:cubicBezTo>
                    <a:pt x="400" y="1"/>
                    <a:pt x="397" y="1"/>
                    <a:pt x="395" y="1"/>
                  </a:cubicBezTo>
                  <a:cubicBezTo>
                    <a:pt x="395" y="187"/>
                    <a:pt x="395" y="187"/>
                    <a:pt x="395" y="187"/>
                  </a:cubicBezTo>
                  <a:cubicBezTo>
                    <a:pt x="0" y="435"/>
                    <a:pt x="0" y="435"/>
                    <a:pt x="0" y="435"/>
                  </a:cubicBezTo>
                  <a:cubicBezTo>
                    <a:pt x="5" y="440"/>
                    <a:pt x="9" y="446"/>
                    <a:pt x="12" y="453"/>
                  </a:cubicBezTo>
                  <a:cubicBezTo>
                    <a:pt x="416" y="199"/>
                    <a:pt x="416" y="199"/>
                    <a:pt x="416" y="199"/>
                  </a:cubicBezTo>
                  <a:cubicBezTo>
                    <a:pt x="416" y="0"/>
                    <a:pt x="416" y="0"/>
                    <a:pt x="416" y="0"/>
                  </a:cubicBezTo>
                  <a:cubicBezTo>
                    <a:pt x="412" y="1"/>
                    <a:pt x="407" y="1"/>
                    <a:pt x="403" y="1"/>
                  </a:cubicBezTo>
                  <a:close/>
                </a:path>
              </a:pathLst>
            </a:custGeom>
            <a:solidFill>
              <a:srgbClr val="D0AA8C"/>
            </a:solidFill>
            <a:ln w="15875" cap="flat">
              <a:noFill/>
              <a:prstDash val="solid"/>
              <a:miter lim="800000"/>
            </a:ln>
          </p:spPr>
          <p:txBody>
            <a:bodyPr vert="horz" wrap="square" lIns="91440" tIns="45720" rIns="91440" bIns="45720" numCol="1" anchor="t" anchorCtr="0" compatLnSpc="1">
              <a:normAutofit/>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sp>
          <p:nvSpPr>
            <p:cNvPr id="26" name="ïSḷiḑè">
              <a:extLst>
                <a:ext uri="{FF2B5EF4-FFF2-40B4-BE49-F238E27FC236}">
                  <a16:creationId xmlns:a16="http://schemas.microsoft.com/office/drawing/2014/main" xmlns="" id="{66B56A66-5CE5-4527-9683-1B337B636A69}"/>
                </a:ext>
              </a:extLst>
            </p:cNvPr>
            <p:cNvSpPr/>
            <p:nvPr/>
          </p:nvSpPr>
          <p:spPr bwMode="auto">
            <a:xfrm rot="2540026">
              <a:off x="7688697" y="1028700"/>
              <a:ext cx="543071" cy="1559056"/>
            </a:xfrm>
            <a:custGeom>
              <a:avLst/>
              <a:gdLst>
                <a:gd name="T0" fmla="*/ 156 w 177"/>
                <a:gd name="T1" fmla="*/ 0 h 507"/>
                <a:gd name="T2" fmla="*/ 156 w 177"/>
                <a:gd name="T3" fmla="*/ 364 h 507"/>
                <a:gd name="T4" fmla="*/ 0 w 177"/>
                <a:gd name="T5" fmla="*/ 490 h 507"/>
                <a:gd name="T6" fmla="*/ 13 w 177"/>
                <a:gd name="T7" fmla="*/ 507 h 507"/>
                <a:gd name="T8" fmla="*/ 177 w 177"/>
                <a:gd name="T9" fmla="*/ 374 h 507"/>
                <a:gd name="T10" fmla="*/ 177 w 177"/>
                <a:gd name="T11" fmla="*/ 0 h 507"/>
                <a:gd name="T12" fmla="*/ 156 w 177"/>
                <a:gd name="T13" fmla="*/ 0 h 507"/>
              </a:gdLst>
              <a:ahLst/>
              <a:cxnLst>
                <a:cxn ang="0">
                  <a:pos x="T0" y="T1"/>
                </a:cxn>
                <a:cxn ang="0">
                  <a:pos x="T2" y="T3"/>
                </a:cxn>
                <a:cxn ang="0">
                  <a:pos x="T4" y="T5"/>
                </a:cxn>
                <a:cxn ang="0">
                  <a:pos x="T6" y="T7"/>
                </a:cxn>
                <a:cxn ang="0">
                  <a:pos x="T8" y="T9"/>
                </a:cxn>
                <a:cxn ang="0">
                  <a:pos x="T10" y="T11"/>
                </a:cxn>
                <a:cxn ang="0">
                  <a:pos x="T12" y="T13"/>
                </a:cxn>
              </a:cxnLst>
              <a:rect l="0" t="0" r="r" b="b"/>
              <a:pathLst>
                <a:path w="177" h="507">
                  <a:moveTo>
                    <a:pt x="156" y="0"/>
                  </a:moveTo>
                  <a:cubicBezTo>
                    <a:pt x="156" y="364"/>
                    <a:pt x="156" y="364"/>
                    <a:pt x="156" y="364"/>
                  </a:cubicBezTo>
                  <a:cubicBezTo>
                    <a:pt x="0" y="490"/>
                    <a:pt x="0" y="490"/>
                    <a:pt x="0" y="490"/>
                  </a:cubicBezTo>
                  <a:cubicBezTo>
                    <a:pt x="5" y="495"/>
                    <a:pt x="10" y="501"/>
                    <a:pt x="13" y="507"/>
                  </a:cubicBezTo>
                  <a:cubicBezTo>
                    <a:pt x="177" y="374"/>
                    <a:pt x="177" y="374"/>
                    <a:pt x="177" y="374"/>
                  </a:cubicBezTo>
                  <a:cubicBezTo>
                    <a:pt x="177" y="0"/>
                    <a:pt x="177" y="0"/>
                    <a:pt x="177" y="0"/>
                  </a:cubicBezTo>
                  <a:lnTo>
                    <a:pt x="156" y="0"/>
                  </a:lnTo>
                  <a:close/>
                </a:path>
              </a:pathLst>
            </a:custGeom>
            <a:solidFill>
              <a:srgbClr val="D0AA8C"/>
            </a:solidFill>
            <a:ln w="15875" cap="flat">
              <a:noFill/>
              <a:prstDash val="solid"/>
              <a:miter lim="800000"/>
            </a:ln>
          </p:spPr>
          <p:txBody>
            <a:bodyPr vert="horz" wrap="square" lIns="91440" tIns="45720" rIns="91440" bIns="45720" numCol="1" anchor="t" anchorCtr="0" compatLnSpc="1">
              <a:normAutofit/>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sp>
          <p:nvSpPr>
            <p:cNvPr id="27" name="íṣľîḑè">
              <a:extLst>
                <a:ext uri="{FF2B5EF4-FFF2-40B4-BE49-F238E27FC236}">
                  <a16:creationId xmlns:a16="http://schemas.microsoft.com/office/drawing/2014/main" xmlns="" id="{E1D83FBC-1BAC-4DCB-8B74-BCB6E8F3B2F0}"/>
                </a:ext>
              </a:extLst>
            </p:cNvPr>
            <p:cNvSpPr/>
            <p:nvPr/>
          </p:nvSpPr>
          <p:spPr bwMode="auto">
            <a:xfrm>
              <a:off x="5687911" y="4129653"/>
              <a:ext cx="409252" cy="409254"/>
            </a:xfrm>
            <a:custGeom>
              <a:avLst/>
              <a:gdLst>
                <a:gd name="T0" fmla="*/ 66 w 133"/>
                <a:gd name="T1" fmla="*/ 0 h 133"/>
                <a:gd name="T2" fmla="*/ 0 w 133"/>
                <a:gd name="T3" fmla="*/ 66 h 133"/>
                <a:gd name="T4" fmla="*/ 66 w 133"/>
                <a:gd name="T5" fmla="*/ 133 h 133"/>
                <a:gd name="T6" fmla="*/ 133 w 133"/>
                <a:gd name="T7" fmla="*/ 66 h 133"/>
                <a:gd name="T8" fmla="*/ 66 w 133"/>
                <a:gd name="T9" fmla="*/ 0 h 133"/>
                <a:gd name="T10" fmla="*/ 110 w 133"/>
                <a:gd name="T11" fmla="*/ 76 h 133"/>
                <a:gd name="T12" fmla="*/ 76 w 133"/>
                <a:gd name="T13" fmla="*/ 76 h 133"/>
                <a:gd name="T14" fmla="*/ 76 w 133"/>
                <a:gd name="T15" fmla="*/ 111 h 133"/>
                <a:gd name="T16" fmla="*/ 57 w 133"/>
                <a:gd name="T17" fmla="*/ 111 h 133"/>
                <a:gd name="T18" fmla="*/ 57 w 133"/>
                <a:gd name="T19" fmla="*/ 76 h 133"/>
                <a:gd name="T20" fmla="*/ 22 w 133"/>
                <a:gd name="T21" fmla="*/ 76 h 133"/>
                <a:gd name="T22" fmla="*/ 22 w 133"/>
                <a:gd name="T23" fmla="*/ 57 h 133"/>
                <a:gd name="T24" fmla="*/ 57 w 133"/>
                <a:gd name="T25" fmla="*/ 57 h 133"/>
                <a:gd name="T26" fmla="*/ 57 w 133"/>
                <a:gd name="T27" fmla="*/ 22 h 133"/>
                <a:gd name="T28" fmla="*/ 76 w 133"/>
                <a:gd name="T29" fmla="*/ 22 h 133"/>
                <a:gd name="T30" fmla="*/ 76 w 133"/>
                <a:gd name="T31" fmla="*/ 57 h 133"/>
                <a:gd name="T32" fmla="*/ 110 w 133"/>
                <a:gd name="T33" fmla="*/ 57 h 133"/>
                <a:gd name="T34" fmla="*/ 110 w 133"/>
                <a:gd name="T35" fmla="*/ 7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3" h="133">
                  <a:moveTo>
                    <a:pt x="66" y="0"/>
                  </a:moveTo>
                  <a:cubicBezTo>
                    <a:pt x="29" y="0"/>
                    <a:pt x="0" y="30"/>
                    <a:pt x="0" y="66"/>
                  </a:cubicBezTo>
                  <a:cubicBezTo>
                    <a:pt x="0" y="103"/>
                    <a:pt x="29" y="133"/>
                    <a:pt x="66" y="133"/>
                  </a:cubicBezTo>
                  <a:cubicBezTo>
                    <a:pt x="103" y="133"/>
                    <a:pt x="133" y="103"/>
                    <a:pt x="133" y="66"/>
                  </a:cubicBezTo>
                  <a:cubicBezTo>
                    <a:pt x="133" y="30"/>
                    <a:pt x="103" y="0"/>
                    <a:pt x="66" y="0"/>
                  </a:cubicBezTo>
                  <a:close/>
                  <a:moveTo>
                    <a:pt x="110" y="76"/>
                  </a:moveTo>
                  <a:cubicBezTo>
                    <a:pt x="76" y="76"/>
                    <a:pt x="76" y="76"/>
                    <a:pt x="76" y="76"/>
                  </a:cubicBezTo>
                  <a:cubicBezTo>
                    <a:pt x="76" y="111"/>
                    <a:pt x="76" y="111"/>
                    <a:pt x="76" y="111"/>
                  </a:cubicBezTo>
                  <a:cubicBezTo>
                    <a:pt x="57" y="111"/>
                    <a:pt x="57" y="111"/>
                    <a:pt x="57" y="111"/>
                  </a:cubicBezTo>
                  <a:cubicBezTo>
                    <a:pt x="57" y="76"/>
                    <a:pt x="57" y="76"/>
                    <a:pt x="57" y="76"/>
                  </a:cubicBezTo>
                  <a:cubicBezTo>
                    <a:pt x="22" y="76"/>
                    <a:pt x="22" y="76"/>
                    <a:pt x="22" y="76"/>
                  </a:cubicBezTo>
                  <a:cubicBezTo>
                    <a:pt x="22" y="57"/>
                    <a:pt x="22" y="57"/>
                    <a:pt x="22" y="57"/>
                  </a:cubicBezTo>
                  <a:cubicBezTo>
                    <a:pt x="57" y="57"/>
                    <a:pt x="57" y="57"/>
                    <a:pt x="57" y="57"/>
                  </a:cubicBezTo>
                  <a:cubicBezTo>
                    <a:pt x="57" y="22"/>
                    <a:pt x="57" y="22"/>
                    <a:pt x="57" y="22"/>
                  </a:cubicBezTo>
                  <a:cubicBezTo>
                    <a:pt x="76" y="22"/>
                    <a:pt x="76" y="22"/>
                    <a:pt x="76" y="22"/>
                  </a:cubicBezTo>
                  <a:cubicBezTo>
                    <a:pt x="76" y="57"/>
                    <a:pt x="76" y="57"/>
                    <a:pt x="76" y="57"/>
                  </a:cubicBezTo>
                  <a:cubicBezTo>
                    <a:pt x="110" y="57"/>
                    <a:pt x="110" y="57"/>
                    <a:pt x="110" y="57"/>
                  </a:cubicBezTo>
                  <a:lnTo>
                    <a:pt x="110" y="76"/>
                  </a:lnTo>
                  <a:close/>
                </a:path>
              </a:pathLst>
            </a:custGeom>
            <a:solidFill>
              <a:srgbClr val="D0AA8C"/>
            </a:solidFill>
            <a:ln w="15875" cap="flat">
              <a:noFill/>
              <a:prstDash val="solid"/>
              <a:miter lim="800000"/>
            </a:ln>
          </p:spPr>
          <p:txBody>
            <a:bodyPr vert="horz" wrap="square" lIns="91440" tIns="45720" rIns="91440" bIns="45720" numCol="1" anchor="t" anchorCtr="0" compatLnSpc="1">
              <a:normAutofit/>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sp>
          <p:nvSpPr>
            <p:cNvPr id="28" name="ïṩľiḍê">
              <a:extLst>
                <a:ext uri="{FF2B5EF4-FFF2-40B4-BE49-F238E27FC236}">
                  <a16:creationId xmlns:a16="http://schemas.microsoft.com/office/drawing/2014/main" xmlns="" id="{E75F282A-CC62-4B52-95C5-40B4F21CA701}"/>
                </a:ext>
              </a:extLst>
            </p:cNvPr>
            <p:cNvSpPr/>
            <p:nvPr/>
          </p:nvSpPr>
          <p:spPr bwMode="auto">
            <a:xfrm>
              <a:off x="4866808" y="6016109"/>
              <a:ext cx="406653" cy="409254"/>
            </a:xfrm>
            <a:custGeom>
              <a:avLst/>
              <a:gdLst>
                <a:gd name="T0" fmla="*/ 66 w 132"/>
                <a:gd name="T1" fmla="*/ 0 h 133"/>
                <a:gd name="T2" fmla="*/ 0 w 132"/>
                <a:gd name="T3" fmla="*/ 66 h 133"/>
                <a:gd name="T4" fmla="*/ 66 w 132"/>
                <a:gd name="T5" fmla="*/ 133 h 133"/>
                <a:gd name="T6" fmla="*/ 132 w 132"/>
                <a:gd name="T7" fmla="*/ 66 h 133"/>
                <a:gd name="T8" fmla="*/ 66 w 132"/>
                <a:gd name="T9" fmla="*/ 0 h 133"/>
                <a:gd name="T10" fmla="*/ 110 w 132"/>
                <a:gd name="T11" fmla="*/ 76 h 133"/>
                <a:gd name="T12" fmla="*/ 76 w 132"/>
                <a:gd name="T13" fmla="*/ 76 h 133"/>
                <a:gd name="T14" fmla="*/ 76 w 132"/>
                <a:gd name="T15" fmla="*/ 111 h 133"/>
                <a:gd name="T16" fmla="*/ 56 w 132"/>
                <a:gd name="T17" fmla="*/ 111 h 133"/>
                <a:gd name="T18" fmla="*/ 56 w 132"/>
                <a:gd name="T19" fmla="*/ 76 h 133"/>
                <a:gd name="T20" fmla="*/ 22 w 132"/>
                <a:gd name="T21" fmla="*/ 76 h 133"/>
                <a:gd name="T22" fmla="*/ 22 w 132"/>
                <a:gd name="T23" fmla="*/ 57 h 133"/>
                <a:gd name="T24" fmla="*/ 56 w 132"/>
                <a:gd name="T25" fmla="*/ 57 h 133"/>
                <a:gd name="T26" fmla="*/ 56 w 132"/>
                <a:gd name="T27" fmla="*/ 22 h 133"/>
                <a:gd name="T28" fmla="*/ 76 w 132"/>
                <a:gd name="T29" fmla="*/ 22 h 133"/>
                <a:gd name="T30" fmla="*/ 76 w 132"/>
                <a:gd name="T31" fmla="*/ 57 h 133"/>
                <a:gd name="T32" fmla="*/ 110 w 132"/>
                <a:gd name="T33" fmla="*/ 57 h 133"/>
                <a:gd name="T34" fmla="*/ 110 w 132"/>
                <a:gd name="T35" fmla="*/ 7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33">
                  <a:moveTo>
                    <a:pt x="66" y="0"/>
                  </a:moveTo>
                  <a:cubicBezTo>
                    <a:pt x="29" y="0"/>
                    <a:pt x="0" y="30"/>
                    <a:pt x="0" y="66"/>
                  </a:cubicBezTo>
                  <a:cubicBezTo>
                    <a:pt x="0" y="103"/>
                    <a:pt x="29" y="133"/>
                    <a:pt x="66" y="133"/>
                  </a:cubicBezTo>
                  <a:cubicBezTo>
                    <a:pt x="103" y="133"/>
                    <a:pt x="132" y="103"/>
                    <a:pt x="132" y="66"/>
                  </a:cubicBezTo>
                  <a:cubicBezTo>
                    <a:pt x="132" y="30"/>
                    <a:pt x="103" y="0"/>
                    <a:pt x="66" y="0"/>
                  </a:cubicBezTo>
                  <a:close/>
                  <a:moveTo>
                    <a:pt x="110" y="76"/>
                  </a:moveTo>
                  <a:cubicBezTo>
                    <a:pt x="76" y="76"/>
                    <a:pt x="76" y="76"/>
                    <a:pt x="76" y="76"/>
                  </a:cubicBezTo>
                  <a:cubicBezTo>
                    <a:pt x="76" y="111"/>
                    <a:pt x="76" y="111"/>
                    <a:pt x="76" y="111"/>
                  </a:cubicBezTo>
                  <a:cubicBezTo>
                    <a:pt x="56" y="111"/>
                    <a:pt x="56" y="111"/>
                    <a:pt x="56" y="111"/>
                  </a:cubicBezTo>
                  <a:cubicBezTo>
                    <a:pt x="56" y="76"/>
                    <a:pt x="56" y="76"/>
                    <a:pt x="56" y="76"/>
                  </a:cubicBezTo>
                  <a:cubicBezTo>
                    <a:pt x="22" y="76"/>
                    <a:pt x="22" y="76"/>
                    <a:pt x="22" y="76"/>
                  </a:cubicBezTo>
                  <a:cubicBezTo>
                    <a:pt x="22" y="57"/>
                    <a:pt x="22" y="57"/>
                    <a:pt x="22" y="57"/>
                  </a:cubicBezTo>
                  <a:cubicBezTo>
                    <a:pt x="56" y="57"/>
                    <a:pt x="56" y="57"/>
                    <a:pt x="56" y="57"/>
                  </a:cubicBezTo>
                  <a:cubicBezTo>
                    <a:pt x="56" y="22"/>
                    <a:pt x="56" y="22"/>
                    <a:pt x="56" y="22"/>
                  </a:cubicBezTo>
                  <a:cubicBezTo>
                    <a:pt x="76" y="22"/>
                    <a:pt x="76" y="22"/>
                    <a:pt x="76" y="22"/>
                  </a:cubicBezTo>
                  <a:cubicBezTo>
                    <a:pt x="76" y="57"/>
                    <a:pt x="76" y="57"/>
                    <a:pt x="76" y="57"/>
                  </a:cubicBezTo>
                  <a:cubicBezTo>
                    <a:pt x="110" y="57"/>
                    <a:pt x="110" y="57"/>
                    <a:pt x="110" y="57"/>
                  </a:cubicBezTo>
                  <a:lnTo>
                    <a:pt x="110" y="76"/>
                  </a:lnTo>
                  <a:close/>
                </a:path>
              </a:pathLst>
            </a:custGeom>
            <a:solidFill>
              <a:srgbClr val="D0AA8C"/>
            </a:solidFill>
            <a:ln w="15875" cap="flat">
              <a:noFill/>
              <a:prstDash val="solid"/>
              <a:miter lim="800000"/>
            </a:ln>
          </p:spPr>
          <p:txBody>
            <a:bodyPr vert="horz" wrap="square" lIns="91440" tIns="45720" rIns="91440" bIns="45720" numCol="1" anchor="t" anchorCtr="0" compatLnSpc="1">
              <a:normAutofit/>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sp>
          <p:nvSpPr>
            <p:cNvPr id="29" name="îṡ1íḑe">
              <a:extLst>
                <a:ext uri="{FF2B5EF4-FFF2-40B4-BE49-F238E27FC236}">
                  <a16:creationId xmlns:a16="http://schemas.microsoft.com/office/drawing/2014/main" xmlns="" id="{AE50963A-12A3-4BE1-BA66-232932CA2370}"/>
                </a:ext>
              </a:extLst>
            </p:cNvPr>
            <p:cNvSpPr/>
            <p:nvPr/>
          </p:nvSpPr>
          <p:spPr bwMode="auto">
            <a:xfrm>
              <a:off x="7107952" y="2369219"/>
              <a:ext cx="409252" cy="405355"/>
            </a:xfrm>
            <a:custGeom>
              <a:avLst/>
              <a:gdLst>
                <a:gd name="T0" fmla="*/ 66 w 133"/>
                <a:gd name="T1" fmla="*/ 0 h 132"/>
                <a:gd name="T2" fmla="*/ 0 w 133"/>
                <a:gd name="T3" fmla="*/ 66 h 132"/>
                <a:gd name="T4" fmla="*/ 66 w 133"/>
                <a:gd name="T5" fmla="*/ 132 h 132"/>
                <a:gd name="T6" fmla="*/ 133 w 133"/>
                <a:gd name="T7" fmla="*/ 66 h 132"/>
                <a:gd name="T8" fmla="*/ 66 w 133"/>
                <a:gd name="T9" fmla="*/ 0 h 132"/>
                <a:gd name="T10" fmla="*/ 111 w 133"/>
                <a:gd name="T11" fmla="*/ 75 h 132"/>
                <a:gd name="T12" fmla="*/ 76 w 133"/>
                <a:gd name="T13" fmla="*/ 75 h 132"/>
                <a:gd name="T14" fmla="*/ 76 w 133"/>
                <a:gd name="T15" fmla="*/ 110 h 132"/>
                <a:gd name="T16" fmla="*/ 57 w 133"/>
                <a:gd name="T17" fmla="*/ 110 h 132"/>
                <a:gd name="T18" fmla="*/ 57 w 133"/>
                <a:gd name="T19" fmla="*/ 75 h 132"/>
                <a:gd name="T20" fmla="*/ 22 w 133"/>
                <a:gd name="T21" fmla="*/ 75 h 132"/>
                <a:gd name="T22" fmla="*/ 22 w 133"/>
                <a:gd name="T23" fmla="*/ 56 h 132"/>
                <a:gd name="T24" fmla="*/ 57 w 133"/>
                <a:gd name="T25" fmla="*/ 56 h 132"/>
                <a:gd name="T26" fmla="*/ 57 w 133"/>
                <a:gd name="T27" fmla="*/ 22 h 132"/>
                <a:gd name="T28" fmla="*/ 76 w 133"/>
                <a:gd name="T29" fmla="*/ 22 h 132"/>
                <a:gd name="T30" fmla="*/ 76 w 133"/>
                <a:gd name="T31" fmla="*/ 56 h 132"/>
                <a:gd name="T32" fmla="*/ 111 w 133"/>
                <a:gd name="T33" fmla="*/ 56 h 132"/>
                <a:gd name="T34" fmla="*/ 111 w 133"/>
                <a:gd name="T35" fmla="*/ 75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3" h="132">
                  <a:moveTo>
                    <a:pt x="66" y="0"/>
                  </a:moveTo>
                  <a:cubicBezTo>
                    <a:pt x="30" y="0"/>
                    <a:pt x="0" y="29"/>
                    <a:pt x="0" y="66"/>
                  </a:cubicBezTo>
                  <a:cubicBezTo>
                    <a:pt x="0" y="103"/>
                    <a:pt x="30" y="132"/>
                    <a:pt x="66" y="132"/>
                  </a:cubicBezTo>
                  <a:cubicBezTo>
                    <a:pt x="103" y="132"/>
                    <a:pt x="133" y="103"/>
                    <a:pt x="133" y="66"/>
                  </a:cubicBezTo>
                  <a:cubicBezTo>
                    <a:pt x="133" y="29"/>
                    <a:pt x="103" y="0"/>
                    <a:pt x="66" y="0"/>
                  </a:cubicBezTo>
                  <a:close/>
                  <a:moveTo>
                    <a:pt x="111" y="75"/>
                  </a:moveTo>
                  <a:cubicBezTo>
                    <a:pt x="76" y="75"/>
                    <a:pt x="76" y="75"/>
                    <a:pt x="76" y="75"/>
                  </a:cubicBezTo>
                  <a:cubicBezTo>
                    <a:pt x="76" y="110"/>
                    <a:pt x="76" y="110"/>
                    <a:pt x="76" y="110"/>
                  </a:cubicBezTo>
                  <a:cubicBezTo>
                    <a:pt x="57" y="110"/>
                    <a:pt x="57" y="110"/>
                    <a:pt x="57" y="110"/>
                  </a:cubicBezTo>
                  <a:cubicBezTo>
                    <a:pt x="57" y="75"/>
                    <a:pt x="57" y="75"/>
                    <a:pt x="57" y="75"/>
                  </a:cubicBezTo>
                  <a:cubicBezTo>
                    <a:pt x="22" y="75"/>
                    <a:pt x="22" y="75"/>
                    <a:pt x="22" y="75"/>
                  </a:cubicBezTo>
                  <a:cubicBezTo>
                    <a:pt x="22" y="56"/>
                    <a:pt x="22" y="56"/>
                    <a:pt x="22" y="56"/>
                  </a:cubicBezTo>
                  <a:cubicBezTo>
                    <a:pt x="57" y="56"/>
                    <a:pt x="57" y="56"/>
                    <a:pt x="57" y="56"/>
                  </a:cubicBezTo>
                  <a:cubicBezTo>
                    <a:pt x="57" y="22"/>
                    <a:pt x="57" y="22"/>
                    <a:pt x="57" y="22"/>
                  </a:cubicBezTo>
                  <a:cubicBezTo>
                    <a:pt x="76" y="22"/>
                    <a:pt x="76" y="22"/>
                    <a:pt x="76" y="22"/>
                  </a:cubicBezTo>
                  <a:cubicBezTo>
                    <a:pt x="76" y="56"/>
                    <a:pt x="76" y="56"/>
                    <a:pt x="76" y="56"/>
                  </a:cubicBezTo>
                  <a:cubicBezTo>
                    <a:pt x="111" y="56"/>
                    <a:pt x="111" y="56"/>
                    <a:pt x="111" y="56"/>
                  </a:cubicBezTo>
                  <a:lnTo>
                    <a:pt x="111" y="75"/>
                  </a:lnTo>
                  <a:close/>
                </a:path>
              </a:pathLst>
            </a:custGeom>
            <a:solidFill>
              <a:srgbClr val="D0AA8C"/>
            </a:solidFill>
            <a:ln w="15875" cap="flat">
              <a:noFill/>
              <a:prstDash val="solid"/>
              <a:miter lim="800000"/>
            </a:ln>
          </p:spPr>
          <p:txBody>
            <a:bodyPr vert="horz" wrap="square" lIns="91440" tIns="45720" rIns="91440" bIns="45720" numCol="1" anchor="t" anchorCtr="0" compatLnSpc="1">
              <a:normAutofit/>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sp>
          <p:nvSpPr>
            <p:cNvPr id="30" name="íšľîḋê">
              <a:extLst>
                <a:ext uri="{FF2B5EF4-FFF2-40B4-BE49-F238E27FC236}">
                  <a16:creationId xmlns:a16="http://schemas.microsoft.com/office/drawing/2014/main" xmlns="" id="{897EE417-97BF-424A-BA4F-537DA54DD622}"/>
                </a:ext>
              </a:extLst>
            </p:cNvPr>
            <p:cNvSpPr/>
            <p:nvPr/>
          </p:nvSpPr>
          <p:spPr bwMode="auto">
            <a:xfrm rot="2273136">
              <a:off x="8432123" y="1167110"/>
              <a:ext cx="420945" cy="479410"/>
            </a:xfrm>
            <a:custGeom>
              <a:avLst/>
              <a:gdLst>
                <a:gd name="T0" fmla="*/ 0 w 324"/>
                <a:gd name="T1" fmla="*/ 369 h 369"/>
                <a:gd name="T2" fmla="*/ 163 w 324"/>
                <a:gd name="T3" fmla="*/ 0 h 369"/>
                <a:gd name="T4" fmla="*/ 324 w 324"/>
                <a:gd name="T5" fmla="*/ 364 h 369"/>
                <a:gd name="T6" fmla="*/ 0 w 324"/>
                <a:gd name="T7" fmla="*/ 369 h 369"/>
              </a:gdLst>
              <a:ahLst/>
              <a:cxnLst>
                <a:cxn ang="0">
                  <a:pos x="T0" y="T1"/>
                </a:cxn>
                <a:cxn ang="0">
                  <a:pos x="T2" y="T3"/>
                </a:cxn>
                <a:cxn ang="0">
                  <a:pos x="T4" y="T5"/>
                </a:cxn>
                <a:cxn ang="0">
                  <a:pos x="T6" y="T7"/>
                </a:cxn>
              </a:cxnLst>
              <a:rect l="0" t="0" r="r" b="b"/>
              <a:pathLst>
                <a:path w="324" h="369">
                  <a:moveTo>
                    <a:pt x="0" y="369"/>
                  </a:moveTo>
                  <a:lnTo>
                    <a:pt x="163" y="0"/>
                  </a:lnTo>
                  <a:lnTo>
                    <a:pt x="324" y="364"/>
                  </a:lnTo>
                  <a:lnTo>
                    <a:pt x="0" y="369"/>
                  </a:lnTo>
                  <a:close/>
                </a:path>
              </a:pathLst>
            </a:custGeom>
            <a:solidFill>
              <a:srgbClr val="D0AA8C"/>
            </a:solidFill>
            <a:ln w="15875" cap="flat">
              <a:noFill/>
              <a:prstDash val="solid"/>
              <a:miter lim="800000"/>
            </a:ln>
          </p:spPr>
          <p:txBody>
            <a:bodyPr vert="horz" wrap="square" lIns="91440" tIns="45720" rIns="91440" bIns="45720" numCol="1" anchor="t" anchorCtr="0" compatLnSpc="1">
              <a:normAutofit/>
            </a:bodyP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a:ln>
                  <a:noFill/>
                </a:ln>
                <a:solidFill>
                  <a:srgbClr val="000000"/>
                </a:solidFill>
                <a:effectLst/>
                <a:uLnTx/>
                <a:uFillTx/>
              </a:endParaRPr>
            </a:p>
          </p:txBody>
        </p:sp>
      </p:grpSp>
      <p:sp>
        <p:nvSpPr>
          <p:cNvPr id="14" name="îṩļîdé">
            <a:extLst>
              <a:ext uri="{FF2B5EF4-FFF2-40B4-BE49-F238E27FC236}">
                <a16:creationId xmlns:a16="http://schemas.microsoft.com/office/drawing/2014/main" xmlns="" id="{99D7D090-3D96-43F6-9E28-69202468AB78}"/>
              </a:ext>
            </a:extLst>
          </p:cNvPr>
          <p:cNvSpPr txBox="1"/>
          <p:nvPr/>
        </p:nvSpPr>
        <p:spPr bwMode="auto">
          <a:xfrm>
            <a:off x="700396" y="1651166"/>
            <a:ext cx="3348484"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ormAutofit lnSpcReduction="10000"/>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marL="0" marR="0" lvl="0" indent="0" algn="l" defTabSz="913765" rtl="0" eaLnBrk="1" fontAlgn="auto" latinLnBrk="0" hangingPunct="1">
              <a:lnSpc>
                <a:spcPct val="100000"/>
              </a:lnSpc>
              <a:spcBef>
                <a:spcPct val="0"/>
              </a:spcBef>
              <a:spcAft>
                <a:spcPts val="0"/>
              </a:spcAft>
              <a:buClrTx/>
              <a:buSzTx/>
              <a:buFontTx/>
              <a:buNone/>
              <a:defRPr/>
            </a:pPr>
            <a:r>
              <a:rPr kumimoji="0" lang="en-US" altLang="zh-CN" sz="2400" b="1" i="0" u="none" strike="noStrike" kern="1200" cap="none" spc="0" normalizeH="0" baseline="0" noProof="0" dirty="0">
                <a:ln>
                  <a:noFill/>
                </a:ln>
                <a:solidFill>
                  <a:srgbClr val="000000"/>
                </a:solidFill>
                <a:effectLst/>
                <a:uLnTx/>
                <a:uFillTx/>
              </a:rPr>
              <a:t>Text here</a:t>
            </a:r>
          </a:p>
        </p:txBody>
      </p:sp>
      <p:cxnSp>
        <p:nvCxnSpPr>
          <p:cNvPr id="16" name="直接连接符 15">
            <a:extLst>
              <a:ext uri="{FF2B5EF4-FFF2-40B4-BE49-F238E27FC236}">
                <a16:creationId xmlns:a16="http://schemas.microsoft.com/office/drawing/2014/main" xmlns="" id="{CB1C1462-9A1E-42E9-802E-E0C62C00635C}"/>
              </a:ext>
            </a:extLst>
          </p:cNvPr>
          <p:cNvCxnSpPr/>
          <p:nvPr/>
        </p:nvCxnSpPr>
        <p:spPr>
          <a:xfrm>
            <a:off x="912852" y="3351448"/>
            <a:ext cx="4377513"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665421" y="5540641"/>
            <a:ext cx="3184067" cy="905248"/>
          </a:xfrm>
          <a:prstGeom prst="rect">
            <a:avLst/>
          </a:prstGeom>
        </p:spPr>
        <p:txBody>
          <a:bodyPr wrap="square">
            <a:spAutoFit/>
          </a:bodyPr>
          <a:lstStyle/>
          <a:p>
            <a:pPr>
              <a:lnSpc>
                <a:spcPct val="130000"/>
              </a:lnSpc>
            </a:pPr>
            <a:r>
              <a:rPr lang="zh-CN" altLang="en-US" sz="1400" b="1" dirty="0">
                <a:solidFill>
                  <a:schemeClr val="tx1">
                    <a:lumMod val="75000"/>
                    <a:lumOff val="25000"/>
                  </a:schemeClr>
                </a:solidFill>
                <a:latin typeface="Microsoft YaHei" charset="-122"/>
                <a:ea typeface="Microsoft YaHei" charset="-122"/>
                <a:cs typeface="Microsoft YaHei" charset="-122"/>
              </a:rPr>
              <a:t>巩固</a:t>
            </a:r>
            <a:r>
              <a:rPr lang="zh-CN" altLang="en-US" sz="1400" dirty="0">
                <a:solidFill>
                  <a:schemeClr val="tx1">
                    <a:lumMod val="75000"/>
                    <a:lumOff val="25000"/>
                  </a:schemeClr>
                </a:solidFill>
                <a:latin typeface="Microsoft YaHei" charset="-122"/>
                <a:ea typeface="Microsoft YaHei" charset="-122"/>
                <a:cs typeface="Microsoft YaHei" charset="-122"/>
              </a:rPr>
              <a:t>大客户片区区域的稳定，局部地区进行适当调整，从原有客户中重新培育重点客户</a:t>
            </a:r>
          </a:p>
        </p:txBody>
      </p:sp>
      <p:sp>
        <p:nvSpPr>
          <p:cNvPr id="41" name="矩形 40"/>
          <p:cNvSpPr/>
          <p:nvPr/>
        </p:nvSpPr>
        <p:spPr>
          <a:xfrm>
            <a:off x="6298554" y="5211197"/>
            <a:ext cx="3765192" cy="932563"/>
          </a:xfrm>
          <a:prstGeom prst="rect">
            <a:avLst/>
          </a:prstGeom>
        </p:spPr>
        <p:txBody>
          <a:bodyPr wrap="square">
            <a:spAutoFit/>
          </a:bodyPr>
          <a:lstStyle/>
          <a:p>
            <a:pPr>
              <a:lnSpc>
                <a:spcPct val="130000"/>
              </a:lnSpc>
            </a:pPr>
            <a:r>
              <a:rPr lang="zh-CN" altLang="en-US" sz="1400" b="1" dirty="0">
                <a:solidFill>
                  <a:schemeClr val="tx1">
                    <a:lumMod val="75000"/>
                    <a:lumOff val="25000"/>
                  </a:schemeClr>
                </a:solidFill>
                <a:latin typeface="Microsoft YaHei" charset="-122"/>
                <a:ea typeface="Microsoft YaHei" charset="-122"/>
                <a:cs typeface="Microsoft YaHei" charset="-122"/>
              </a:rPr>
              <a:t>加强</a:t>
            </a:r>
            <a:r>
              <a:rPr lang="zh-CN" altLang="en-US" sz="1400" dirty="0">
                <a:solidFill>
                  <a:schemeClr val="tx1">
                    <a:lumMod val="75000"/>
                    <a:lumOff val="25000"/>
                  </a:schemeClr>
                </a:solidFill>
                <a:latin typeface="Microsoft YaHei" charset="-122"/>
                <a:ea typeface="Microsoft YaHei" charset="-122"/>
                <a:cs typeface="Microsoft YaHei" charset="-122"/>
              </a:rPr>
              <a:t>片区内销售工作的规范和管理，制定稳定的价格体系及合理的销售管理模式，实现有效销售</a:t>
            </a:r>
          </a:p>
        </p:txBody>
      </p:sp>
      <p:sp>
        <p:nvSpPr>
          <p:cNvPr id="42" name="矩形 41"/>
          <p:cNvSpPr/>
          <p:nvPr/>
        </p:nvSpPr>
        <p:spPr>
          <a:xfrm>
            <a:off x="7675808" y="3343554"/>
            <a:ext cx="3950901" cy="652486"/>
          </a:xfrm>
          <a:prstGeom prst="rect">
            <a:avLst/>
          </a:prstGeom>
        </p:spPr>
        <p:txBody>
          <a:bodyPr wrap="square">
            <a:spAutoFit/>
          </a:bodyPr>
          <a:lstStyle/>
          <a:p>
            <a:pPr>
              <a:lnSpc>
                <a:spcPct val="130000"/>
              </a:lnSpc>
            </a:pPr>
            <a:r>
              <a:rPr lang="zh-CN" altLang="en-US" sz="1400" b="1" dirty="0">
                <a:solidFill>
                  <a:schemeClr val="tx1">
                    <a:lumMod val="75000"/>
                    <a:lumOff val="25000"/>
                  </a:schemeClr>
                </a:solidFill>
                <a:latin typeface="Microsoft YaHei" charset="-122"/>
                <a:ea typeface="Microsoft YaHei" charset="-122"/>
                <a:cs typeface="Microsoft YaHei" charset="-122"/>
              </a:rPr>
              <a:t>开拓</a:t>
            </a:r>
            <a:r>
              <a:rPr lang="zh-CN" altLang="en-US" sz="1400" dirty="0">
                <a:solidFill>
                  <a:schemeClr val="tx1">
                    <a:lumMod val="75000"/>
                    <a:lumOff val="25000"/>
                  </a:schemeClr>
                </a:solidFill>
                <a:latin typeface="Microsoft YaHei" charset="-122"/>
                <a:ea typeface="Microsoft YaHei" charset="-122"/>
                <a:cs typeface="Microsoft YaHei" charset="-122"/>
              </a:rPr>
              <a:t>高档料、环保料和小料饼的销售市场，提高销量占比，以增加销售收入，提升公司利润率</a:t>
            </a:r>
          </a:p>
        </p:txBody>
      </p:sp>
      <p:sp>
        <p:nvSpPr>
          <p:cNvPr id="43" name="矩形 42"/>
          <p:cNvSpPr/>
          <p:nvPr/>
        </p:nvSpPr>
        <p:spPr>
          <a:xfrm>
            <a:off x="8839809" y="1626689"/>
            <a:ext cx="2916139" cy="932563"/>
          </a:xfrm>
          <a:prstGeom prst="rect">
            <a:avLst/>
          </a:prstGeom>
        </p:spPr>
        <p:txBody>
          <a:bodyPr wrap="square">
            <a:spAutoFit/>
          </a:bodyPr>
          <a:lstStyle/>
          <a:p>
            <a:pPr>
              <a:lnSpc>
                <a:spcPct val="130000"/>
              </a:lnSpc>
            </a:pPr>
            <a:r>
              <a:rPr lang="zh-CN" altLang="en-US" sz="1400" b="1" dirty="0">
                <a:solidFill>
                  <a:schemeClr val="tx1">
                    <a:lumMod val="75000"/>
                    <a:lumOff val="25000"/>
                  </a:schemeClr>
                </a:solidFill>
                <a:latin typeface="Microsoft YaHei" charset="-122"/>
                <a:ea typeface="Microsoft YaHei" charset="-122"/>
                <a:cs typeface="Microsoft YaHei" charset="-122"/>
              </a:rPr>
              <a:t>提高</a:t>
            </a:r>
            <a:r>
              <a:rPr lang="zh-CN" altLang="en-US" sz="1400" dirty="0">
                <a:solidFill>
                  <a:schemeClr val="tx1">
                    <a:lumMod val="75000"/>
                    <a:lumOff val="25000"/>
                  </a:schemeClr>
                </a:solidFill>
                <a:latin typeface="Microsoft YaHei" charset="-122"/>
                <a:ea typeface="Microsoft YaHei" charset="-122"/>
                <a:cs typeface="Microsoft YaHei" charset="-122"/>
              </a:rPr>
              <a:t>片区业务主管风险意识，签订</a:t>
            </a:r>
            <a:r>
              <a:rPr lang="en-US" altLang="zh-CN" sz="1400" dirty="0">
                <a:solidFill>
                  <a:schemeClr val="tx1">
                    <a:lumMod val="75000"/>
                    <a:lumOff val="25000"/>
                  </a:schemeClr>
                </a:solidFill>
                <a:latin typeface="Microsoft YaHei" charset="-122"/>
                <a:ea typeface="Microsoft YaHei" charset="-122"/>
                <a:cs typeface="Microsoft YaHei" charset="-122"/>
              </a:rPr>
              <a:t>2012</a:t>
            </a:r>
            <a:r>
              <a:rPr lang="zh-CN" altLang="en-US" sz="1400" dirty="0">
                <a:solidFill>
                  <a:schemeClr val="tx1">
                    <a:lumMod val="75000"/>
                    <a:lumOff val="25000"/>
                  </a:schemeClr>
                </a:solidFill>
                <a:latin typeface="Microsoft YaHei" charset="-122"/>
                <a:ea typeface="Microsoft YaHei" charset="-122"/>
                <a:cs typeface="Microsoft YaHei" charset="-122"/>
              </a:rPr>
              <a:t>年销售合同，完善分客户回款计划并及时跟踪</a:t>
            </a:r>
          </a:p>
        </p:txBody>
      </p:sp>
      <p:sp>
        <p:nvSpPr>
          <p:cNvPr id="44" name="文本框 43"/>
          <p:cNvSpPr txBox="1"/>
          <p:nvPr/>
        </p:nvSpPr>
        <p:spPr>
          <a:xfrm>
            <a:off x="719268" y="2240670"/>
            <a:ext cx="3909624" cy="1219308"/>
          </a:xfrm>
          <a:prstGeom prst="rect">
            <a:avLst/>
          </a:prstGeom>
          <a:noFill/>
        </p:spPr>
        <p:txBody>
          <a:bodyPr wrap="square" rtlCol="0">
            <a:spAutoFit/>
          </a:bodyPr>
          <a:lstStyle/>
          <a:p>
            <a:pPr>
              <a:lnSpc>
                <a:spcPct val="150000"/>
              </a:lnSpc>
            </a:pPr>
            <a:r>
              <a:rPr kumimoji="1" lang="zh-CN" altLang="en-US" sz="1000" dirty="0">
                <a:solidFill>
                  <a:schemeClr val="tx1">
                    <a:lumMod val="75000"/>
                    <a:lumOff val="25000"/>
                  </a:schemeClr>
                </a:solidFill>
                <a:latin typeface="Microsoft YaHei" charset="-122"/>
                <a:ea typeface="Microsoft YaHei" charset="-122"/>
                <a:cs typeface="Microsoft YaHei" charset="-122"/>
              </a:rPr>
              <a:t>单击这里输入其他文字信息，尽量简洁概括所述内容单击这里输入其他文字信息，尽量简洁概括所述内容单击这里输入其他文字信息，尽量简洁概括所述内单击这里输入其他文字信息，尽量简洁概括所述内容</a:t>
            </a:r>
          </a:p>
          <a:p>
            <a:pPr>
              <a:lnSpc>
                <a:spcPct val="150000"/>
              </a:lnSpc>
            </a:pPr>
            <a:endParaRPr kumimoji="1" lang="zh-CN" altLang="en-US" sz="1000" dirty="0">
              <a:solidFill>
                <a:schemeClr val="tx1">
                  <a:lumMod val="75000"/>
                  <a:lumOff val="25000"/>
                </a:schemeClr>
              </a:solidFill>
              <a:latin typeface="Microsoft YaHei" charset="-122"/>
              <a:ea typeface="Microsoft YaHei" charset="-122"/>
              <a:cs typeface="Microsoft YaHei" charset="-122"/>
            </a:endParaRPr>
          </a:p>
        </p:txBody>
      </p:sp>
      <p:sp>
        <p:nvSpPr>
          <p:cNvPr id="46" name="圆角矩形 45"/>
          <p:cNvSpPr/>
          <p:nvPr/>
        </p:nvSpPr>
        <p:spPr>
          <a:xfrm>
            <a:off x="821067" y="5101510"/>
            <a:ext cx="719773" cy="306981"/>
          </a:xfrm>
          <a:prstGeom prst="roundRect">
            <a:avLst>
              <a:gd name="adj" fmla="val 24292"/>
            </a:avLst>
          </a:prstGeom>
          <a:solidFill>
            <a:srgbClr val="D0AA8C"/>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spc="300" dirty="0">
                <a:latin typeface="Microsoft YaHei" charset="-122"/>
                <a:ea typeface="Microsoft YaHei" charset="-122"/>
                <a:cs typeface="Microsoft YaHei" charset="-122"/>
              </a:rPr>
              <a:t>巩固</a:t>
            </a:r>
          </a:p>
        </p:txBody>
      </p:sp>
      <p:sp>
        <p:nvSpPr>
          <p:cNvPr id="47" name="圆角矩形 46"/>
          <p:cNvSpPr/>
          <p:nvPr/>
        </p:nvSpPr>
        <p:spPr>
          <a:xfrm>
            <a:off x="6377915" y="4817072"/>
            <a:ext cx="719773" cy="306981"/>
          </a:xfrm>
          <a:prstGeom prst="roundRect">
            <a:avLst>
              <a:gd name="adj" fmla="val 24292"/>
            </a:avLst>
          </a:prstGeom>
          <a:solidFill>
            <a:srgbClr val="D0AA8C"/>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spc="300">
                <a:latin typeface="Microsoft YaHei" charset="-122"/>
                <a:ea typeface="Microsoft YaHei" charset="-122"/>
                <a:cs typeface="Microsoft YaHei" charset="-122"/>
              </a:rPr>
              <a:t>加强</a:t>
            </a:r>
            <a:endParaRPr kumimoji="1" lang="zh-CN" altLang="en-US" sz="1600" spc="300" dirty="0">
              <a:latin typeface="Microsoft YaHei" charset="-122"/>
              <a:ea typeface="Microsoft YaHei" charset="-122"/>
              <a:cs typeface="Microsoft YaHei" charset="-122"/>
            </a:endParaRPr>
          </a:p>
        </p:txBody>
      </p:sp>
      <p:sp>
        <p:nvSpPr>
          <p:cNvPr id="48" name="圆角矩形 47"/>
          <p:cNvSpPr/>
          <p:nvPr/>
        </p:nvSpPr>
        <p:spPr>
          <a:xfrm>
            <a:off x="7749774" y="2960718"/>
            <a:ext cx="719773" cy="306981"/>
          </a:xfrm>
          <a:prstGeom prst="roundRect">
            <a:avLst>
              <a:gd name="adj" fmla="val 24292"/>
            </a:avLst>
          </a:prstGeom>
          <a:solidFill>
            <a:srgbClr val="D0AA8C"/>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spc="300">
                <a:latin typeface="Microsoft YaHei" charset="-122"/>
                <a:ea typeface="Microsoft YaHei" charset="-122"/>
                <a:cs typeface="Microsoft YaHei" charset="-122"/>
              </a:rPr>
              <a:t>开拓</a:t>
            </a:r>
            <a:endParaRPr kumimoji="1" lang="zh-CN" altLang="en-US" sz="1600" spc="300" dirty="0">
              <a:latin typeface="Microsoft YaHei" charset="-122"/>
              <a:ea typeface="Microsoft YaHei" charset="-122"/>
              <a:cs typeface="Microsoft YaHei" charset="-122"/>
            </a:endParaRPr>
          </a:p>
        </p:txBody>
      </p:sp>
      <p:sp>
        <p:nvSpPr>
          <p:cNvPr id="49" name="圆角矩形 48"/>
          <p:cNvSpPr/>
          <p:nvPr/>
        </p:nvSpPr>
        <p:spPr>
          <a:xfrm>
            <a:off x="8873589" y="1256309"/>
            <a:ext cx="719773" cy="306981"/>
          </a:xfrm>
          <a:prstGeom prst="roundRect">
            <a:avLst>
              <a:gd name="adj" fmla="val 24292"/>
            </a:avLst>
          </a:prstGeom>
          <a:solidFill>
            <a:srgbClr val="D0AA8C"/>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spc="300" dirty="0">
                <a:latin typeface="Microsoft YaHei" charset="-122"/>
                <a:ea typeface="Microsoft YaHei" charset="-122"/>
                <a:cs typeface="Microsoft YaHei" charset="-122"/>
              </a:rPr>
              <a:t>提高</a:t>
            </a:r>
          </a:p>
        </p:txBody>
      </p:sp>
    </p:spTree>
    <p:extLst>
      <p:ext uri="{BB962C8B-B14F-4D97-AF65-F5344CB8AC3E}">
        <p14:creationId xmlns:p14="http://schemas.microsoft.com/office/powerpoint/2010/main" val="1229612435"/>
      </p:ext>
    </p:extLst>
  </p:cSld>
  <p:clrMapOvr>
    <a:masterClrMapping/>
  </p:clrMapOvr>
  <p:transition spd="slow" advTm="5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blinds(horizontal)">
                                      <p:cBhvr>
                                        <p:cTn id="7" dur="500"/>
                                        <p:tgtEl>
                                          <p:spTgt spid="50"/>
                                        </p:tgtEl>
                                      </p:cBhvr>
                                    </p:animEffect>
                                  </p:childTnLst>
                                </p:cTn>
                              </p:par>
                            </p:childTnLst>
                          </p:cTn>
                        </p:par>
                        <p:par>
                          <p:cTn id="8" fill="hold">
                            <p:stCondLst>
                              <p:cond delay="2500"/>
                            </p:stCondLst>
                            <p:childTnLst>
                              <p:par>
                                <p:cTn id="9" presetID="37"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0"/>
                                        <p:tgtEl>
                                          <p:spTgt spid="17"/>
                                        </p:tgtEl>
                                      </p:cBhvr>
                                    </p:animEffect>
                                    <p:anim calcmode="lin" valueType="num">
                                      <p:cBhvr>
                                        <p:cTn id="12" dur="1000" fill="hold"/>
                                        <p:tgtEl>
                                          <p:spTgt spid="17"/>
                                        </p:tgtEl>
                                        <p:attrNameLst>
                                          <p:attrName>ppt_x</p:attrName>
                                        </p:attrNameLst>
                                      </p:cBhvr>
                                      <p:tavLst>
                                        <p:tav tm="0">
                                          <p:val>
                                            <p:strVal val="#ppt_x"/>
                                          </p:val>
                                        </p:tav>
                                        <p:tav tm="100000">
                                          <p:val>
                                            <p:strVal val="#ppt_x"/>
                                          </p:val>
                                        </p:tav>
                                      </p:tavLst>
                                    </p:anim>
                                    <p:anim calcmode="lin" valueType="num">
                                      <p:cBhvr>
                                        <p:cTn id="13" dur="900" decel="100000" fill="hold"/>
                                        <p:tgtEl>
                                          <p:spTgt spid="17"/>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par>
                          <p:cTn id="15" fill="hold">
                            <p:stCondLst>
                              <p:cond delay="3500"/>
                            </p:stCondLst>
                            <p:childTnLst>
                              <p:par>
                                <p:cTn id="16" presetID="16" presetClass="entr" presetSubtype="37" fill="hold" grpId="0"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barn(outVertical)">
                                      <p:cBhvr>
                                        <p:cTn id="18" dur="500"/>
                                        <p:tgtEl>
                                          <p:spTgt spid="46"/>
                                        </p:tgtEl>
                                      </p:cBhvr>
                                    </p:animEffect>
                                  </p:childTnLst>
                                </p:cTn>
                              </p:par>
                            </p:childTnLst>
                          </p:cTn>
                        </p:par>
                        <p:par>
                          <p:cTn id="19" fill="hold">
                            <p:stCondLst>
                              <p:cond delay="4000"/>
                            </p:stCondLst>
                            <p:childTnLst>
                              <p:par>
                                <p:cTn id="20" presetID="2" presetClass="entr" presetSubtype="2" decel="5000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1000" fill="hold"/>
                                        <p:tgtEl>
                                          <p:spTgt spid="3"/>
                                        </p:tgtEl>
                                        <p:attrNameLst>
                                          <p:attrName>ppt_x</p:attrName>
                                        </p:attrNameLst>
                                      </p:cBhvr>
                                      <p:tavLst>
                                        <p:tav tm="0">
                                          <p:val>
                                            <p:strVal val="1+#ppt_w/2"/>
                                          </p:val>
                                        </p:tav>
                                        <p:tav tm="100000">
                                          <p:val>
                                            <p:strVal val="#ppt_x"/>
                                          </p:val>
                                        </p:tav>
                                      </p:tavLst>
                                    </p:anim>
                                    <p:anim calcmode="lin" valueType="num">
                                      <p:cBhvr additive="base">
                                        <p:cTn id="23" dur="10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5000"/>
                            </p:stCondLst>
                            <p:childTnLst>
                              <p:par>
                                <p:cTn id="25" presetID="37" presetClass="entr" presetSubtype="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900" decel="100000" fill="hold"/>
                                        <p:tgtEl>
                                          <p:spTgt spid="21"/>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31" fill="hold">
                            <p:stCondLst>
                              <p:cond delay="6000"/>
                            </p:stCondLst>
                            <p:childTnLst>
                              <p:par>
                                <p:cTn id="32" presetID="16" presetClass="entr" presetSubtype="37" fill="hold" grpId="0" nodeType="after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barn(outVertical)">
                                      <p:cBhvr>
                                        <p:cTn id="34" dur="500"/>
                                        <p:tgtEl>
                                          <p:spTgt spid="47"/>
                                        </p:tgtEl>
                                      </p:cBhvr>
                                    </p:animEffect>
                                  </p:childTnLst>
                                </p:cTn>
                              </p:par>
                            </p:childTnLst>
                          </p:cTn>
                        </p:par>
                        <p:par>
                          <p:cTn id="35" fill="hold">
                            <p:stCondLst>
                              <p:cond delay="6500"/>
                            </p:stCondLst>
                            <p:childTnLst>
                              <p:par>
                                <p:cTn id="36" presetID="2" presetClass="entr" presetSubtype="2" decel="50000" fill="hold" grpId="0" nodeType="after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additive="base">
                                        <p:cTn id="38" dur="1000" fill="hold"/>
                                        <p:tgtEl>
                                          <p:spTgt spid="41"/>
                                        </p:tgtEl>
                                        <p:attrNameLst>
                                          <p:attrName>ppt_x</p:attrName>
                                        </p:attrNameLst>
                                      </p:cBhvr>
                                      <p:tavLst>
                                        <p:tav tm="0">
                                          <p:val>
                                            <p:strVal val="1+#ppt_w/2"/>
                                          </p:val>
                                        </p:tav>
                                        <p:tav tm="100000">
                                          <p:val>
                                            <p:strVal val="#ppt_x"/>
                                          </p:val>
                                        </p:tav>
                                      </p:tavLst>
                                    </p:anim>
                                    <p:anim calcmode="lin" valueType="num">
                                      <p:cBhvr additive="base">
                                        <p:cTn id="39" dur="1000" fill="hold"/>
                                        <p:tgtEl>
                                          <p:spTgt spid="41"/>
                                        </p:tgtEl>
                                        <p:attrNameLst>
                                          <p:attrName>ppt_y</p:attrName>
                                        </p:attrNameLst>
                                      </p:cBhvr>
                                      <p:tavLst>
                                        <p:tav tm="0">
                                          <p:val>
                                            <p:strVal val="#ppt_y"/>
                                          </p:val>
                                        </p:tav>
                                        <p:tav tm="100000">
                                          <p:val>
                                            <p:strVal val="#ppt_y"/>
                                          </p:val>
                                        </p:tav>
                                      </p:tavLst>
                                    </p:anim>
                                  </p:childTnLst>
                                </p:cTn>
                              </p:par>
                            </p:childTnLst>
                          </p:cTn>
                        </p:par>
                        <p:par>
                          <p:cTn id="40" fill="hold">
                            <p:stCondLst>
                              <p:cond delay="7500"/>
                            </p:stCondLst>
                            <p:childTnLst>
                              <p:par>
                                <p:cTn id="41" presetID="37" presetClass="entr" presetSubtype="0"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anim calcmode="lin" valueType="num">
                                      <p:cBhvr>
                                        <p:cTn id="44" dur="1000" fill="hold"/>
                                        <p:tgtEl>
                                          <p:spTgt spid="19"/>
                                        </p:tgtEl>
                                        <p:attrNameLst>
                                          <p:attrName>ppt_x</p:attrName>
                                        </p:attrNameLst>
                                      </p:cBhvr>
                                      <p:tavLst>
                                        <p:tav tm="0">
                                          <p:val>
                                            <p:strVal val="#ppt_x"/>
                                          </p:val>
                                        </p:tav>
                                        <p:tav tm="100000">
                                          <p:val>
                                            <p:strVal val="#ppt_x"/>
                                          </p:val>
                                        </p:tav>
                                      </p:tavLst>
                                    </p:anim>
                                    <p:anim calcmode="lin" valueType="num">
                                      <p:cBhvr>
                                        <p:cTn id="45" dur="900" decel="100000" fill="hold"/>
                                        <p:tgtEl>
                                          <p:spTgt spid="19"/>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par>
                          <p:cTn id="47" fill="hold">
                            <p:stCondLst>
                              <p:cond delay="8500"/>
                            </p:stCondLst>
                            <p:childTnLst>
                              <p:par>
                                <p:cTn id="48" presetID="16" presetClass="entr" presetSubtype="37" fill="hold" grpId="0" nodeType="after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barn(outVertical)">
                                      <p:cBhvr>
                                        <p:cTn id="50" dur="500"/>
                                        <p:tgtEl>
                                          <p:spTgt spid="48"/>
                                        </p:tgtEl>
                                      </p:cBhvr>
                                    </p:animEffect>
                                  </p:childTnLst>
                                </p:cTn>
                              </p:par>
                            </p:childTnLst>
                          </p:cTn>
                        </p:par>
                        <p:par>
                          <p:cTn id="51" fill="hold">
                            <p:stCondLst>
                              <p:cond delay="9000"/>
                            </p:stCondLst>
                            <p:childTnLst>
                              <p:par>
                                <p:cTn id="52" presetID="2" presetClass="entr" presetSubtype="2" decel="50000" fill="hold" grpId="0" nodeType="afterEffect">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cBhvr additive="base">
                                        <p:cTn id="54" dur="1000" fill="hold"/>
                                        <p:tgtEl>
                                          <p:spTgt spid="42"/>
                                        </p:tgtEl>
                                        <p:attrNameLst>
                                          <p:attrName>ppt_x</p:attrName>
                                        </p:attrNameLst>
                                      </p:cBhvr>
                                      <p:tavLst>
                                        <p:tav tm="0">
                                          <p:val>
                                            <p:strVal val="1+#ppt_w/2"/>
                                          </p:val>
                                        </p:tav>
                                        <p:tav tm="100000">
                                          <p:val>
                                            <p:strVal val="#ppt_x"/>
                                          </p:val>
                                        </p:tav>
                                      </p:tavLst>
                                    </p:anim>
                                    <p:anim calcmode="lin" valueType="num">
                                      <p:cBhvr additive="base">
                                        <p:cTn id="55" dur="1000" fill="hold"/>
                                        <p:tgtEl>
                                          <p:spTgt spid="42"/>
                                        </p:tgtEl>
                                        <p:attrNameLst>
                                          <p:attrName>ppt_y</p:attrName>
                                        </p:attrNameLst>
                                      </p:cBhvr>
                                      <p:tavLst>
                                        <p:tav tm="0">
                                          <p:val>
                                            <p:strVal val="#ppt_y"/>
                                          </p:val>
                                        </p:tav>
                                        <p:tav tm="100000">
                                          <p:val>
                                            <p:strVal val="#ppt_y"/>
                                          </p:val>
                                        </p:tav>
                                      </p:tavLst>
                                    </p:anim>
                                  </p:childTnLst>
                                </p:cTn>
                              </p:par>
                            </p:childTnLst>
                          </p:cTn>
                        </p:par>
                        <p:par>
                          <p:cTn id="56" fill="hold">
                            <p:stCondLst>
                              <p:cond delay="10000"/>
                            </p:stCondLst>
                            <p:childTnLst>
                              <p:par>
                                <p:cTn id="57" presetID="37" presetClass="entr" presetSubtype="0" fill="hold"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900" decel="100000" fill="hold"/>
                                        <p:tgtEl>
                                          <p:spTgt spid="20"/>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par>
                          <p:cTn id="63" fill="hold">
                            <p:stCondLst>
                              <p:cond delay="11000"/>
                            </p:stCondLst>
                            <p:childTnLst>
                              <p:par>
                                <p:cTn id="64" presetID="16" presetClass="entr" presetSubtype="37" fill="hold" grpId="0"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barn(outVertical)">
                                      <p:cBhvr>
                                        <p:cTn id="66" dur="500"/>
                                        <p:tgtEl>
                                          <p:spTgt spid="49"/>
                                        </p:tgtEl>
                                      </p:cBhvr>
                                    </p:animEffect>
                                  </p:childTnLst>
                                </p:cTn>
                              </p:par>
                            </p:childTnLst>
                          </p:cTn>
                        </p:par>
                        <p:par>
                          <p:cTn id="67" fill="hold">
                            <p:stCondLst>
                              <p:cond delay="11500"/>
                            </p:stCondLst>
                            <p:childTnLst>
                              <p:par>
                                <p:cTn id="68" presetID="2" presetClass="entr" presetSubtype="2" decel="50000" fill="hold" grpId="0" nodeType="afterEffect">
                                  <p:stCondLst>
                                    <p:cond delay="0"/>
                                  </p:stCondLst>
                                  <p:childTnLst>
                                    <p:set>
                                      <p:cBhvr>
                                        <p:cTn id="69" dur="1" fill="hold">
                                          <p:stCondLst>
                                            <p:cond delay="0"/>
                                          </p:stCondLst>
                                        </p:cTn>
                                        <p:tgtEl>
                                          <p:spTgt spid="43"/>
                                        </p:tgtEl>
                                        <p:attrNameLst>
                                          <p:attrName>style.visibility</p:attrName>
                                        </p:attrNameLst>
                                      </p:cBhvr>
                                      <p:to>
                                        <p:strVal val="visible"/>
                                      </p:to>
                                    </p:set>
                                    <p:anim calcmode="lin" valueType="num">
                                      <p:cBhvr additive="base">
                                        <p:cTn id="70" dur="1000" fill="hold"/>
                                        <p:tgtEl>
                                          <p:spTgt spid="43"/>
                                        </p:tgtEl>
                                        <p:attrNameLst>
                                          <p:attrName>ppt_x</p:attrName>
                                        </p:attrNameLst>
                                      </p:cBhvr>
                                      <p:tavLst>
                                        <p:tav tm="0">
                                          <p:val>
                                            <p:strVal val="1+#ppt_w/2"/>
                                          </p:val>
                                        </p:tav>
                                        <p:tav tm="100000">
                                          <p:val>
                                            <p:strVal val="#ppt_x"/>
                                          </p:val>
                                        </p:tav>
                                      </p:tavLst>
                                    </p:anim>
                                    <p:anim calcmode="lin" valueType="num">
                                      <p:cBhvr additive="base">
                                        <p:cTn id="71" dur="1000" fill="hold"/>
                                        <p:tgtEl>
                                          <p:spTgt spid="43"/>
                                        </p:tgtEl>
                                        <p:attrNameLst>
                                          <p:attrName>ppt_y</p:attrName>
                                        </p:attrNameLst>
                                      </p:cBhvr>
                                      <p:tavLst>
                                        <p:tav tm="0">
                                          <p:val>
                                            <p:strVal val="#ppt_y"/>
                                          </p:val>
                                        </p:tav>
                                        <p:tav tm="100000">
                                          <p:val>
                                            <p:strVal val="#ppt_y"/>
                                          </p:val>
                                        </p:tav>
                                      </p:tavLst>
                                    </p:anim>
                                  </p:childTnLst>
                                </p:cTn>
                              </p:par>
                            </p:childTnLst>
                          </p:cTn>
                        </p:par>
                        <p:par>
                          <p:cTn id="72" fill="hold">
                            <p:stCondLst>
                              <p:cond delay="12500"/>
                            </p:stCondLst>
                            <p:childTnLst>
                              <p:par>
                                <p:cTn id="73" presetID="22" presetClass="entr" presetSubtype="4"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13000"/>
                            </p:stCondLst>
                            <p:childTnLst>
                              <p:par>
                                <p:cTn id="77" presetID="42" presetClass="entr" presetSubtype="0"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fade">
                                      <p:cBhvr>
                                        <p:cTn id="79" dur="1000"/>
                                        <p:tgtEl>
                                          <p:spTgt spid="14"/>
                                        </p:tgtEl>
                                      </p:cBhvr>
                                    </p:animEffect>
                                    <p:anim calcmode="lin" valueType="num">
                                      <p:cBhvr>
                                        <p:cTn id="80" dur="1000" fill="hold"/>
                                        <p:tgtEl>
                                          <p:spTgt spid="14"/>
                                        </p:tgtEl>
                                        <p:attrNameLst>
                                          <p:attrName>ppt_x</p:attrName>
                                        </p:attrNameLst>
                                      </p:cBhvr>
                                      <p:tavLst>
                                        <p:tav tm="0">
                                          <p:val>
                                            <p:strVal val="#ppt_x"/>
                                          </p:val>
                                        </p:tav>
                                        <p:tav tm="100000">
                                          <p:val>
                                            <p:strVal val="#ppt_x"/>
                                          </p:val>
                                        </p:tav>
                                      </p:tavLst>
                                    </p:anim>
                                    <p:anim calcmode="lin" valueType="num">
                                      <p:cBhvr>
                                        <p:cTn id="81" dur="1000" fill="hold"/>
                                        <p:tgtEl>
                                          <p:spTgt spid="14"/>
                                        </p:tgtEl>
                                        <p:attrNameLst>
                                          <p:attrName>ppt_y</p:attrName>
                                        </p:attrNameLst>
                                      </p:cBhvr>
                                      <p:tavLst>
                                        <p:tav tm="0">
                                          <p:val>
                                            <p:strVal val="#ppt_y+.1"/>
                                          </p:val>
                                        </p:tav>
                                        <p:tav tm="100000">
                                          <p:val>
                                            <p:strVal val="#ppt_y"/>
                                          </p:val>
                                        </p:tav>
                                      </p:tavLst>
                                    </p:anim>
                                  </p:childTnLst>
                                </p:cTn>
                              </p:par>
                              <p:par>
                                <p:cTn id="82" presetID="3" presetClass="entr" presetSubtype="10" fill="hold" grpId="0" nodeType="withEffect">
                                  <p:stCondLst>
                                    <p:cond delay="350"/>
                                  </p:stCondLst>
                                  <p:childTnLst>
                                    <p:set>
                                      <p:cBhvr>
                                        <p:cTn id="83" dur="1" fill="hold">
                                          <p:stCondLst>
                                            <p:cond delay="0"/>
                                          </p:stCondLst>
                                        </p:cTn>
                                        <p:tgtEl>
                                          <p:spTgt spid="44"/>
                                        </p:tgtEl>
                                        <p:attrNameLst>
                                          <p:attrName>style.visibility</p:attrName>
                                        </p:attrNameLst>
                                      </p:cBhvr>
                                      <p:to>
                                        <p:strVal val="visible"/>
                                      </p:to>
                                    </p:set>
                                    <p:animEffect transition="in" filter="blinds(horizontal)">
                                      <p:cBhvr>
                                        <p:cTn id="84" dur="500"/>
                                        <p:tgtEl>
                                          <p:spTgt spid="44"/>
                                        </p:tgtEl>
                                      </p:cBhvr>
                                    </p:animEffect>
                                  </p:childTnLst>
                                </p:cTn>
                              </p:par>
                              <p:par>
                                <p:cTn id="85" presetID="22" presetClass="entr" presetSubtype="8" fill="hold" nodeType="with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left)">
                                      <p:cBhvr>
                                        <p:cTn id="8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4" grpId="0"/>
      <p:bldP spid="3" grpId="0"/>
      <p:bldP spid="41" grpId="0"/>
      <p:bldP spid="42" grpId="0"/>
      <p:bldP spid="43" grpId="0"/>
      <p:bldP spid="44" grpId="0"/>
      <p:bldP spid="46" grpId="0" animBg="1"/>
      <p:bldP spid="47" grpId="0" animBg="1"/>
      <p:bldP spid="48" grpId="0" animBg="1"/>
      <p:bldP spid="4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8" name="文本框 17"/>
          <p:cNvSpPr txBox="1"/>
          <p:nvPr/>
        </p:nvSpPr>
        <p:spPr>
          <a:xfrm rot="16200000">
            <a:off x="2699428" y="1704120"/>
            <a:ext cx="1160475" cy="261610"/>
          </a:xfrm>
          <a:prstGeom prst="rect">
            <a:avLst/>
          </a:prstGeom>
          <a:noFill/>
        </p:spPr>
        <p:txBody>
          <a:bodyPr wrap="square" rtlCol="0">
            <a:spAutoFit/>
          </a:bodyPr>
          <a:lstStyle/>
          <a:p>
            <a:pPr algn="dist"/>
            <a:r>
              <a:rPr kumimoji="1" lang="en-US" altLang="zh-CN" sz="1100" dirty="0">
                <a:solidFill>
                  <a:schemeClr val="bg1"/>
                </a:solidFill>
              </a:rPr>
              <a:t>PART </a:t>
            </a:r>
            <a:endParaRPr kumimoji="1" lang="zh-CN" altLang="en-US" sz="1100" dirty="0">
              <a:solidFill>
                <a:schemeClr val="bg1"/>
              </a:solidFill>
            </a:endParaRPr>
          </a:p>
        </p:txBody>
      </p:sp>
      <p:grpSp>
        <p:nvGrpSpPr>
          <p:cNvPr id="3" name="组 2"/>
          <p:cNvGrpSpPr/>
          <p:nvPr/>
        </p:nvGrpSpPr>
        <p:grpSpPr>
          <a:xfrm>
            <a:off x="5192999" y="595920"/>
            <a:ext cx="1806002" cy="931720"/>
            <a:chOff x="4914842" y="814287"/>
            <a:chExt cx="1806002" cy="931720"/>
          </a:xfrm>
        </p:grpSpPr>
        <p:grpSp>
          <p:nvGrpSpPr>
            <p:cNvPr id="8" name="组 7"/>
            <p:cNvGrpSpPr/>
            <p:nvPr/>
          </p:nvGrpSpPr>
          <p:grpSpPr>
            <a:xfrm flipH="1" flipV="1">
              <a:off x="4914842" y="814287"/>
              <a:ext cx="1806002" cy="931720"/>
              <a:chOff x="955343" y="1201002"/>
              <a:chExt cx="3862317" cy="1992574"/>
            </a:xfrm>
            <a:effectLst>
              <a:outerShdw blurRad="50800" dist="76200" dir="5400000" algn="t" rotWithShape="0">
                <a:prstClr val="black">
                  <a:alpha val="22000"/>
                </a:prstClr>
              </a:outerShdw>
            </a:effectLst>
          </p:grpSpPr>
          <p:sp>
            <p:nvSpPr>
              <p:cNvPr id="9" name="矩形 8"/>
              <p:cNvSpPr/>
              <p:nvPr/>
            </p:nvSpPr>
            <p:spPr>
              <a:xfrm>
                <a:off x="955343" y="1392072"/>
                <a:ext cx="3862317" cy="1801504"/>
              </a:xfrm>
              <a:prstGeom prst="rect">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三角形 9"/>
              <p:cNvSpPr/>
              <p:nvPr/>
            </p:nvSpPr>
            <p:spPr>
              <a:xfrm>
                <a:off x="2714097" y="1201002"/>
                <a:ext cx="344809" cy="245660"/>
              </a:xfrm>
              <a:prstGeom prst="triangle">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 name="矩形 10"/>
              <p:cNvSpPr/>
              <p:nvPr/>
            </p:nvSpPr>
            <p:spPr>
              <a:xfrm flipV="1">
                <a:off x="955343" y="2617054"/>
                <a:ext cx="3862317" cy="348377"/>
              </a:xfrm>
              <a:prstGeom prst="rect">
                <a:avLst/>
              </a:pr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2" name="文本框 1"/>
            <p:cNvSpPr txBox="1"/>
            <p:nvPr/>
          </p:nvSpPr>
          <p:spPr>
            <a:xfrm>
              <a:off x="5249418" y="1126669"/>
              <a:ext cx="1136850" cy="461665"/>
            </a:xfrm>
            <a:prstGeom prst="rect">
              <a:avLst/>
            </a:prstGeom>
            <a:noFill/>
          </p:spPr>
          <p:txBody>
            <a:bodyPr wrap="none" rtlCol="0">
              <a:spAutoFit/>
            </a:bodyPr>
            <a:lstStyle/>
            <a:p>
              <a:r>
                <a:rPr kumimoji="1" lang="zh-CN" altLang="en-US" sz="2400" b="1" spc="300" dirty="0">
                  <a:solidFill>
                    <a:schemeClr val="bg1"/>
                  </a:solidFill>
                  <a:latin typeface="Microsoft YaHei" charset="-122"/>
                  <a:ea typeface="Microsoft YaHei" charset="-122"/>
                  <a:cs typeface="Microsoft YaHei" charset="-122"/>
                </a:rPr>
                <a:t>总  结</a:t>
              </a:r>
            </a:p>
          </p:txBody>
        </p:sp>
      </p:grpSp>
      <p:sp>
        <p:nvSpPr>
          <p:cNvPr id="13" name="矩形 12"/>
          <p:cNvSpPr/>
          <p:nvPr/>
        </p:nvSpPr>
        <p:spPr>
          <a:xfrm>
            <a:off x="3902529" y="6564086"/>
            <a:ext cx="8289471" cy="293914"/>
          </a:xfrm>
          <a:custGeom>
            <a:avLst/>
            <a:gdLst>
              <a:gd name="connsiteX0" fmla="*/ 0 w 8289471"/>
              <a:gd name="connsiteY0" fmla="*/ 0 h 293914"/>
              <a:gd name="connsiteX1" fmla="*/ 8289471 w 8289471"/>
              <a:gd name="connsiteY1" fmla="*/ 0 h 293914"/>
              <a:gd name="connsiteX2" fmla="*/ 8289471 w 8289471"/>
              <a:gd name="connsiteY2" fmla="*/ 293914 h 293914"/>
              <a:gd name="connsiteX3" fmla="*/ 0 w 8289471"/>
              <a:gd name="connsiteY3" fmla="*/ 293914 h 293914"/>
              <a:gd name="connsiteX4" fmla="*/ 0 w 8289471"/>
              <a:gd name="connsiteY4" fmla="*/ 0 h 293914"/>
              <a:gd name="connsiteX0" fmla="*/ 179615 w 8289471"/>
              <a:gd name="connsiteY0" fmla="*/ 32657 h 293914"/>
              <a:gd name="connsiteX1" fmla="*/ 8289471 w 8289471"/>
              <a:gd name="connsiteY1" fmla="*/ 0 h 293914"/>
              <a:gd name="connsiteX2" fmla="*/ 8289471 w 8289471"/>
              <a:gd name="connsiteY2" fmla="*/ 293914 h 293914"/>
              <a:gd name="connsiteX3" fmla="*/ 0 w 8289471"/>
              <a:gd name="connsiteY3" fmla="*/ 293914 h 293914"/>
              <a:gd name="connsiteX4" fmla="*/ 179615 w 8289471"/>
              <a:gd name="connsiteY4" fmla="*/ 32657 h 293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9471" h="293914">
                <a:moveTo>
                  <a:pt x="179615" y="32657"/>
                </a:moveTo>
                <a:lnTo>
                  <a:pt x="8289471" y="0"/>
                </a:lnTo>
                <a:lnTo>
                  <a:pt x="8289471" y="293914"/>
                </a:lnTo>
                <a:lnTo>
                  <a:pt x="0" y="293914"/>
                </a:lnTo>
                <a:lnTo>
                  <a:pt x="179615" y="32657"/>
                </a:lnTo>
                <a:close/>
              </a:path>
            </a:pathLst>
          </a:cu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TextBox 3"/>
          <p:cNvSpPr txBox="1">
            <a:spLocks noChangeArrowheads="1"/>
          </p:cNvSpPr>
          <p:nvPr/>
        </p:nvSpPr>
        <p:spPr bwMode="auto">
          <a:xfrm>
            <a:off x="469953" y="2152523"/>
            <a:ext cx="5357813"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i="1">
                <a:solidFill>
                  <a:schemeClr val="tx1"/>
                </a:solidFill>
                <a:latin typeface="Arial" charset="0"/>
                <a:ea typeface="华文细黑" charset="-122"/>
                <a:cs typeface="华文细黑" charset="-122"/>
              </a:defRPr>
            </a:lvl1pPr>
            <a:lvl2pPr>
              <a:defRPr i="1">
                <a:solidFill>
                  <a:schemeClr val="tx1"/>
                </a:solidFill>
                <a:latin typeface="Arial" charset="0"/>
                <a:ea typeface="华文细黑" charset="-122"/>
                <a:cs typeface="华文细黑" charset="-122"/>
              </a:defRPr>
            </a:lvl2pPr>
            <a:lvl3pPr marL="1143000" indent="-228600">
              <a:defRPr i="1">
                <a:solidFill>
                  <a:schemeClr val="tx1"/>
                </a:solidFill>
                <a:latin typeface="Arial" charset="0"/>
                <a:ea typeface="华文细黑" charset="-122"/>
                <a:cs typeface="华文细黑" charset="-122"/>
              </a:defRPr>
            </a:lvl3pPr>
            <a:lvl4pPr marL="1600200" indent="-228600">
              <a:defRPr i="1">
                <a:solidFill>
                  <a:schemeClr val="tx1"/>
                </a:solidFill>
                <a:latin typeface="Arial" charset="0"/>
                <a:ea typeface="华文细黑" charset="-122"/>
                <a:cs typeface="华文细黑" charset="-122"/>
              </a:defRPr>
            </a:lvl4pPr>
            <a:lvl5pPr marL="2057400" indent="-228600">
              <a:defRPr i="1">
                <a:solidFill>
                  <a:schemeClr val="tx1"/>
                </a:solidFill>
                <a:latin typeface="Arial" charset="0"/>
                <a:ea typeface="华文细黑" charset="-122"/>
                <a:cs typeface="华文细黑" charset="-122"/>
              </a:defRPr>
            </a:lvl5pPr>
            <a:lvl6pPr marL="2514600" indent="-228600" eaLnBrk="0" fontAlgn="base" hangingPunct="0">
              <a:spcBef>
                <a:spcPct val="0"/>
              </a:spcBef>
              <a:spcAft>
                <a:spcPct val="0"/>
              </a:spcAft>
              <a:defRPr i="1">
                <a:solidFill>
                  <a:schemeClr val="tx1"/>
                </a:solidFill>
                <a:latin typeface="Arial" charset="0"/>
                <a:ea typeface="华文细黑" charset="-122"/>
                <a:cs typeface="华文细黑" charset="-122"/>
              </a:defRPr>
            </a:lvl6pPr>
            <a:lvl7pPr marL="2971800" indent="-228600" eaLnBrk="0" fontAlgn="base" hangingPunct="0">
              <a:spcBef>
                <a:spcPct val="0"/>
              </a:spcBef>
              <a:spcAft>
                <a:spcPct val="0"/>
              </a:spcAft>
              <a:defRPr i="1">
                <a:solidFill>
                  <a:schemeClr val="tx1"/>
                </a:solidFill>
                <a:latin typeface="Arial" charset="0"/>
                <a:ea typeface="华文细黑" charset="-122"/>
                <a:cs typeface="华文细黑" charset="-122"/>
              </a:defRPr>
            </a:lvl7pPr>
            <a:lvl8pPr marL="3429000" indent="-228600" eaLnBrk="0" fontAlgn="base" hangingPunct="0">
              <a:spcBef>
                <a:spcPct val="0"/>
              </a:spcBef>
              <a:spcAft>
                <a:spcPct val="0"/>
              </a:spcAft>
              <a:defRPr i="1">
                <a:solidFill>
                  <a:schemeClr val="tx1"/>
                </a:solidFill>
                <a:latin typeface="Arial" charset="0"/>
                <a:ea typeface="华文细黑" charset="-122"/>
                <a:cs typeface="华文细黑" charset="-122"/>
              </a:defRPr>
            </a:lvl8pPr>
            <a:lvl9pPr marL="3886200" indent="-228600" eaLnBrk="0" fontAlgn="base" hangingPunct="0">
              <a:spcBef>
                <a:spcPct val="0"/>
              </a:spcBef>
              <a:spcAft>
                <a:spcPct val="0"/>
              </a:spcAft>
              <a:defRPr i="1">
                <a:solidFill>
                  <a:schemeClr val="tx1"/>
                </a:solidFill>
                <a:latin typeface="Arial" charset="0"/>
                <a:ea typeface="华文细黑" charset="-122"/>
                <a:cs typeface="华文细黑" charset="-122"/>
              </a:defRPr>
            </a:lvl9pPr>
          </a:lstStyle>
          <a:p>
            <a:pPr lvl="1" eaLnBrk="1" hangingPunct="1">
              <a:lnSpc>
                <a:spcPts val="3600"/>
              </a:lnSpc>
            </a:pPr>
            <a:r>
              <a:rPr lang="zh-CN" altLang="en-US" sz="1600" i="0" dirty="0">
                <a:solidFill>
                  <a:schemeClr val="tx1">
                    <a:lumMod val="75000"/>
                    <a:lumOff val="25000"/>
                  </a:schemeClr>
                </a:solidFill>
                <a:latin typeface="Microsoft YaHei" charset="-122"/>
                <a:ea typeface="Microsoft YaHei" charset="-122"/>
                <a:cs typeface="Microsoft YaHei" charset="-122"/>
              </a:rPr>
              <a:t>硕果累累、收获颇丰的</a:t>
            </a:r>
            <a:r>
              <a:rPr lang="en-US" altLang="zh-CN" sz="1600" i="0" dirty="0" smtClean="0">
                <a:solidFill>
                  <a:schemeClr val="tx1">
                    <a:lumMod val="75000"/>
                    <a:lumOff val="25000"/>
                  </a:schemeClr>
                </a:solidFill>
                <a:latin typeface="Microsoft YaHei" charset="-122"/>
                <a:ea typeface="Microsoft YaHei" charset="-122"/>
                <a:cs typeface="Microsoft YaHei" charset="-122"/>
              </a:rPr>
              <a:t>2020</a:t>
            </a:r>
            <a:r>
              <a:rPr lang="zh-CN" altLang="en-US" sz="1600" i="0" dirty="0" smtClean="0">
                <a:solidFill>
                  <a:schemeClr val="tx1">
                    <a:lumMod val="75000"/>
                    <a:lumOff val="25000"/>
                  </a:schemeClr>
                </a:solidFill>
                <a:latin typeface="Microsoft YaHei" charset="-122"/>
                <a:ea typeface="Microsoft YaHei" charset="-122"/>
                <a:cs typeface="Microsoft YaHei" charset="-122"/>
              </a:rPr>
              <a:t>年</a:t>
            </a:r>
            <a:r>
              <a:rPr lang="zh-CN" altLang="en-US" sz="1600" i="0" dirty="0">
                <a:solidFill>
                  <a:schemeClr val="tx1">
                    <a:lumMod val="75000"/>
                    <a:lumOff val="25000"/>
                  </a:schemeClr>
                </a:solidFill>
                <a:latin typeface="Microsoft YaHei" charset="-122"/>
                <a:ea typeface="Microsoft YaHei" charset="-122"/>
                <a:cs typeface="Microsoft YaHei" charset="-122"/>
              </a:rPr>
              <a:t>已然过去，</a:t>
            </a:r>
            <a:r>
              <a:rPr lang="en-US" altLang="zh-CN" sz="1600" i="0" dirty="0" smtClean="0">
                <a:solidFill>
                  <a:schemeClr val="tx1">
                    <a:lumMod val="75000"/>
                    <a:lumOff val="25000"/>
                  </a:schemeClr>
                </a:solidFill>
                <a:latin typeface="Microsoft YaHei" charset="-122"/>
                <a:ea typeface="Microsoft YaHei" charset="-122"/>
                <a:cs typeface="Microsoft YaHei" charset="-122"/>
              </a:rPr>
              <a:t>2021</a:t>
            </a:r>
            <a:r>
              <a:rPr lang="zh-CN" altLang="en-US" sz="1600" i="0" dirty="0" smtClean="0">
                <a:solidFill>
                  <a:schemeClr val="tx1">
                    <a:lumMod val="75000"/>
                    <a:lumOff val="25000"/>
                  </a:schemeClr>
                </a:solidFill>
                <a:latin typeface="Microsoft YaHei" charset="-122"/>
                <a:ea typeface="Microsoft YaHei" charset="-122"/>
                <a:cs typeface="Microsoft YaHei" charset="-122"/>
              </a:rPr>
              <a:t>年</a:t>
            </a:r>
            <a:r>
              <a:rPr lang="zh-CN" altLang="en-US" sz="1600" i="0" dirty="0">
                <a:solidFill>
                  <a:schemeClr val="tx1">
                    <a:lumMod val="75000"/>
                    <a:lumOff val="25000"/>
                  </a:schemeClr>
                </a:solidFill>
                <a:latin typeface="Microsoft YaHei" charset="-122"/>
                <a:ea typeface="Microsoft YaHei" charset="-122"/>
                <a:cs typeface="Microsoft YaHei" charset="-122"/>
              </a:rPr>
              <a:t>的阳光已经升起，我们会迎来新的机遇、新的挑战，让我们在新的一年中再接再厉、共同努力，为公司的更进一步作出自己的贡献！</a:t>
            </a:r>
            <a:endParaRPr lang="en-US" altLang="zh-CN" sz="1600" i="0" dirty="0">
              <a:solidFill>
                <a:schemeClr val="tx1">
                  <a:lumMod val="75000"/>
                  <a:lumOff val="25000"/>
                </a:schemeClr>
              </a:solidFill>
              <a:latin typeface="Microsoft YaHei" charset="-122"/>
              <a:ea typeface="Microsoft YaHei" charset="-122"/>
              <a:cs typeface="Microsoft YaHei" charset="-122"/>
            </a:endParaRPr>
          </a:p>
          <a:p>
            <a:pPr lvl="1" eaLnBrk="1" hangingPunct="1">
              <a:lnSpc>
                <a:spcPts val="3600"/>
              </a:lnSpc>
            </a:pPr>
            <a:endParaRPr lang="en-US" altLang="zh-CN" sz="1600" i="0" dirty="0">
              <a:solidFill>
                <a:schemeClr val="tx1">
                  <a:lumMod val="75000"/>
                  <a:lumOff val="25000"/>
                </a:schemeClr>
              </a:solidFill>
              <a:latin typeface="Microsoft YaHei" charset="-122"/>
              <a:ea typeface="Microsoft YaHei" charset="-122"/>
              <a:cs typeface="Microsoft YaHei" charset="-122"/>
            </a:endParaRPr>
          </a:p>
          <a:p>
            <a:pPr lvl="1" eaLnBrk="1" hangingPunct="1">
              <a:lnSpc>
                <a:spcPts val="3600"/>
              </a:lnSpc>
            </a:pPr>
            <a:r>
              <a:rPr lang="zh-CN" altLang="en-US" sz="1600" i="0" dirty="0">
                <a:solidFill>
                  <a:schemeClr val="tx1">
                    <a:lumMod val="75000"/>
                    <a:lumOff val="25000"/>
                  </a:schemeClr>
                </a:solidFill>
                <a:latin typeface="Microsoft YaHei" charset="-122"/>
                <a:ea typeface="Microsoft YaHei" charset="-122"/>
                <a:cs typeface="Microsoft YaHei" charset="-122"/>
              </a:rPr>
              <a:t>我们连同我们的中鹏，会如大鹏一样，在蔚蓝的天空中展翅高飞、自由翱翔！</a:t>
            </a: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0528" y="2090780"/>
            <a:ext cx="5171208" cy="34474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8141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0">
        <p15:prstTrans prst="airplane"/>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p:tgtEl>
                                          <p:spTgt spid="13"/>
                                        </p:tgtEl>
                                        <p:attrNameLst>
                                          <p:attrName>ppt_y</p:attrName>
                                        </p:attrNameLst>
                                      </p:cBhvr>
                                      <p:tavLst>
                                        <p:tav tm="0">
                                          <p:val>
                                            <p:strVal val="#ppt_y+#ppt_h*1.125000"/>
                                          </p:val>
                                        </p:tav>
                                        <p:tav tm="100000">
                                          <p:val>
                                            <p:strVal val="#ppt_y"/>
                                          </p:val>
                                        </p:tav>
                                      </p:tavLst>
                                    </p:anim>
                                    <p:animEffect transition="in" filter="wipe(up)">
                                      <p:cBhvr>
                                        <p:cTn id="8" dur="1000"/>
                                        <p:tgtEl>
                                          <p:spTgt spid="13"/>
                                        </p:tgtEl>
                                      </p:cBhvr>
                                    </p:animEffect>
                                  </p:childTnLst>
                                </p:cTn>
                              </p:par>
                            </p:childTnLst>
                          </p:cTn>
                        </p:par>
                        <p:par>
                          <p:cTn id="9" fill="hold">
                            <p:stCondLst>
                              <p:cond delay="1000"/>
                            </p:stCondLst>
                            <p:childTnLst>
                              <p:par>
                                <p:cTn id="10" presetID="47"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2000"/>
                            </p:stCondLst>
                            <p:childTnLst>
                              <p:par>
                                <p:cTn id="16" presetID="42"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3" presetClass="entr" presetSubtype="1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linds(horizontal)">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6" name="梯形 6"/>
          <p:cNvSpPr/>
          <p:nvPr/>
        </p:nvSpPr>
        <p:spPr>
          <a:xfrm flipH="1" flipV="1">
            <a:off x="1855688" y="0"/>
            <a:ext cx="6620506" cy="6894751"/>
          </a:xfrm>
          <a:custGeom>
            <a:avLst/>
            <a:gdLst>
              <a:gd name="connsiteX0" fmla="*/ 0 w 6598722"/>
              <a:gd name="connsiteY0" fmla="*/ 6858000 h 6858000"/>
              <a:gd name="connsiteX1" fmla="*/ 2243434 w 6598722"/>
              <a:gd name="connsiteY1" fmla="*/ 0 h 6858000"/>
              <a:gd name="connsiteX2" fmla="*/ 4355288 w 6598722"/>
              <a:gd name="connsiteY2" fmla="*/ 0 h 6858000"/>
              <a:gd name="connsiteX3" fmla="*/ 6598722 w 6598722"/>
              <a:gd name="connsiteY3" fmla="*/ 6858000 h 6858000"/>
              <a:gd name="connsiteX4" fmla="*/ 0 w 6598722"/>
              <a:gd name="connsiteY4" fmla="*/ 6858000 h 6858000"/>
              <a:gd name="connsiteX0" fmla="*/ 0 w 6599724"/>
              <a:gd name="connsiteY0" fmla="*/ 6858000 h 6858000"/>
              <a:gd name="connsiteX1" fmla="*/ 2243434 w 6599724"/>
              <a:gd name="connsiteY1" fmla="*/ 0 h 6858000"/>
              <a:gd name="connsiteX2" fmla="*/ 6599724 w 6599724"/>
              <a:gd name="connsiteY2" fmla="*/ 0 h 6858000"/>
              <a:gd name="connsiteX3" fmla="*/ 6598722 w 6599724"/>
              <a:gd name="connsiteY3" fmla="*/ 6858000 h 6858000"/>
              <a:gd name="connsiteX4" fmla="*/ 0 w 6599724"/>
              <a:gd name="connsiteY4" fmla="*/ 6858000 h 6858000"/>
              <a:gd name="connsiteX0" fmla="*/ 0 w 6599724"/>
              <a:gd name="connsiteY0" fmla="*/ 6858000 h 6858000"/>
              <a:gd name="connsiteX1" fmla="*/ 2540317 w 6599724"/>
              <a:gd name="connsiteY1" fmla="*/ 0 h 6858000"/>
              <a:gd name="connsiteX2" fmla="*/ 6599724 w 6599724"/>
              <a:gd name="connsiteY2" fmla="*/ 0 h 6858000"/>
              <a:gd name="connsiteX3" fmla="*/ 6598722 w 6599724"/>
              <a:gd name="connsiteY3" fmla="*/ 6858000 h 6858000"/>
              <a:gd name="connsiteX4" fmla="*/ 0 w 6599724"/>
              <a:gd name="connsiteY4" fmla="*/ 6858000 h 6858000"/>
              <a:gd name="connsiteX0" fmla="*/ 0 w 6587849"/>
              <a:gd name="connsiteY0" fmla="*/ 6858000 h 6858000"/>
              <a:gd name="connsiteX1" fmla="*/ 2528442 w 6587849"/>
              <a:gd name="connsiteY1" fmla="*/ 0 h 6858000"/>
              <a:gd name="connsiteX2" fmla="*/ 6587849 w 6587849"/>
              <a:gd name="connsiteY2" fmla="*/ 0 h 6858000"/>
              <a:gd name="connsiteX3" fmla="*/ 6586847 w 6587849"/>
              <a:gd name="connsiteY3" fmla="*/ 6858000 h 6858000"/>
              <a:gd name="connsiteX4" fmla="*/ 0 w 6587849"/>
              <a:gd name="connsiteY4" fmla="*/ 6858000 h 6858000"/>
              <a:gd name="connsiteX0" fmla="*/ 0 w 6587849"/>
              <a:gd name="connsiteY0" fmla="*/ 6872287 h 6872287"/>
              <a:gd name="connsiteX1" fmla="*/ 3928617 w 6587849"/>
              <a:gd name="connsiteY1" fmla="*/ 0 h 6872287"/>
              <a:gd name="connsiteX2" fmla="*/ 6587849 w 6587849"/>
              <a:gd name="connsiteY2" fmla="*/ 14287 h 6872287"/>
              <a:gd name="connsiteX3" fmla="*/ 6586847 w 6587849"/>
              <a:gd name="connsiteY3" fmla="*/ 6872287 h 6872287"/>
              <a:gd name="connsiteX4" fmla="*/ 0 w 6587849"/>
              <a:gd name="connsiteY4" fmla="*/ 6872287 h 6872287"/>
              <a:gd name="connsiteX0" fmla="*/ 0 w 6636835"/>
              <a:gd name="connsiteY0" fmla="*/ 6888616 h 6888616"/>
              <a:gd name="connsiteX1" fmla="*/ 3977603 w 6636835"/>
              <a:gd name="connsiteY1" fmla="*/ 0 h 6888616"/>
              <a:gd name="connsiteX2" fmla="*/ 6636835 w 6636835"/>
              <a:gd name="connsiteY2" fmla="*/ 14287 h 6888616"/>
              <a:gd name="connsiteX3" fmla="*/ 6635833 w 6636835"/>
              <a:gd name="connsiteY3" fmla="*/ 6872287 h 6888616"/>
              <a:gd name="connsiteX4" fmla="*/ 0 w 6636835"/>
              <a:gd name="connsiteY4" fmla="*/ 6888616 h 6888616"/>
              <a:gd name="connsiteX0" fmla="*/ 0 w 6669492"/>
              <a:gd name="connsiteY0" fmla="*/ 6855959 h 6872287"/>
              <a:gd name="connsiteX1" fmla="*/ 4010260 w 6669492"/>
              <a:gd name="connsiteY1" fmla="*/ 0 h 6872287"/>
              <a:gd name="connsiteX2" fmla="*/ 6669492 w 6669492"/>
              <a:gd name="connsiteY2" fmla="*/ 14287 h 6872287"/>
              <a:gd name="connsiteX3" fmla="*/ 6668490 w 6669492"/>
              <a:gd name="connsiteY3" fmla="*/ 6872287 h 6872287"/>
              <a:gd name="connsiteX4" fmla="*/ 0 w 6669492"/>
              <a:gd name="connsiteY4" fmla="*/ 6855959 h 6872287"/>
              <a:gd name="connsiteX0" fmla="*/ 0 w 6702149"/>
              <a:gd name="connsiteY0" fmla="*/ 6872235 h 6872287"/>
              <a:gd name="connsiteX1" fmla="*/ 4042917 w 6702149"/>
              <a:gd name="connsiteY1" fmla="*/ 0 h 6872287"/>
              <a:gd name="connsiteX2" fmla="*/ 6702149 w 6702149"/>
              <a:gd name="connsiteY2" fmla="*/ 14287 h 6872287"/>
              <a:gd name="connsiteX3" fmla="*/ 6701147 w 6702149"/>
              <a:gd name="connsiteY3" fmla="*/ 6872287 h 6872287"/>
              <a:gd name="connsiteX4" fmla="*/ 0 w 6702149"/>
              <a:gd name="connsiteY4" fmla="*/ 6872235 h 6872287"/>
              <a:gd name="connsiteX0" fmla="*/ 0 w 6620506"/>
              <a:gd name="connsiteY0" fmla="*/ 6872235 h 6872287"/>
              <a:gd name="connsiteX1" fmla="*/ 3961274 w 6620506"/>
              <a:gd name="connsiteY1" fmla="*/ 0 h 6872287"/>
              <a:gd name="connsiteX2" fmla="*/ 6620506 w 6620506"/>
              <a:gd name="connsiteY2" fmla="*/ 14287 h 6872287"/>
              <a:gd name="connsiteX3" fmla="*/ 6619504 w 6620506"/>
              <a:gd name="connsiteY3" fmla="*/ 6872287 h 6872287"/>
              <a:gd name="connsiteX4" fmla="*/ 0 w 6620506"/>
              <a:gd name="connsiteY4" fmla="*/ 6872235 h 6872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20506" h="6872287">
                <a:moveTo>
                  <a:pt x="0" y="6872235"/>
                </a:moveTo>
                <a:lnTo>
                  <a:pt x="3961274" y="0"/>
                </a:lnTo>
                <a:lnTo>
                  <a:pt x="6620506" y="14287"/>
                </a:lnTo>
                <a:lnTo>
                  <a:pt x="6619504" y="6872287"/>
                </a:lnTo>
                <a:lnTo>
                  <a:pt x="0" y="6872235"/>
                </a:lnTo>
                <a:close/>
              </a:path>
            </a:pathLst>
          </a:cu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梯形 6"/>
          <p:cNvSpPr/>
          <p:nvPr/>
        </p:nvSpPr>
        <p:spPr>
          <a:xfrm flipH="1">
            <a:off x="1872106" y="30615"/>
            <a:ext cx="6587849" cy="6892699"/>
          </a:xfrm>
          <a:custGeom>
            <a:avLst/>
            <a:gdLst>
              <a:gd name="connsiteX0" fmla="*/ 0 w 6598722"/>
              <a:gd name="connsiteY0" fmla="*/ 6858000 h 6858000"/>
              <a:gd name="connsiteX1" fmla="*/ 2243434 w 6598722"/>
              <a:gd name="connsiteY1" fmla="*/ 0 h 6858000"/>
              <a:gd name="connsiteX2" fmla="*/ 4355288 w 6598722"/>
              <a:gd name="connsiteY2" fmla="*/ 0 h 6858000"/>
              <a:gd name="connsiteX3" fmla="*/ 6598722 w 6598722"/>
              <a:gd name="connsiteY3" fmla="*/ 6858000 h 6858000"/>
              <a:gd name="connsiteX4" fmla="*/ 0 w 6598722"/>
              <a:gd name="connsiteY4" fmla="*/ 6858000 h 6858000"/>
              <a:gd name="connsiteX0" fmla="*/ 0 w 6599724"/>
              <a:gd name="connsiteY0" fmla="*/ 6858000 h 6858000"/>
              <a:gd name="connsiteX1" fmla="*/ 2243434 w 6599724"/>
              <a:gd name="connsiteY1" fmla="*/ 0 h 6858000"/>
              <a:gd name="connsiteX2" fmla="*/ 6599724 w 6599724"/>
              <a:gd name="connsiteY2" fmla="*/ 0 h 6858000"/>
              <a:gd name="connsiteX3" fmla="*/ 6598722 w 6599724"/>
              <a:gd name="connsiteY3" fmla="*/ 6858000 h 6858000"/>
              <a:gd name="connsiteX4" fmla="*/ 0 w 6599724"/>
              <a:gd name="connsiteY4" fmla="*/ 6858000 h 6858000"/>
              <a:gd name="connsiteX0" fmla="*/ 0 w 6599724"/>
              <a:gd name="connsiteY0" fmla="*/ 6858000 h 6858000"/>
              <a:gd name="connsiteX1" fmla="*/ 2540317 w 6599724"/>
              <a:gd name="connsiteY1" fmla="*/ 0 h 6858000"/>
              <a:gd name="connsiteX2" fmla="*/ 6599724 w 6599724"/>
              <a:gd name="connsiteY2" fmla="*/ 0 h 6858000"/>
              <a:gd name="connsiteX3" fmla="*/ 6598722 w 6599724"/>
              <a:gd name="connsiteY3" fmla="*/ 6858000 h 6858000"/>
              <a:gd name="connsiteX4" fmla="*/ 0 w 6599724"/>
              <a:gd name="connsiteY4" fmla="*/ 6858000 h 6858000"/>
              <a:gd name="connsiteX0" fmla="*/ 0 w 6587849"/>
              <a:gd name="connsiteY0" fmla="*/ 6858000 h 6858000"/>
              <a:gd name="connsiteX1" fmla="*/ 2528442 w 6587849"/>
              <a:gd name="connsiteY1" fmla="*/ 0 h 6858000"/>
              <a:gd name="connsiteX2" fmla="*/ 6587849 w 6587849"/>
              <a:gd name="connsiteY2" fmla="*/ 0 h 6858000"/>
              <a:gd name="connsiteX3" fmla="*/ 6586847 w 6587849"/>
              <a:gd name="connsiteY3" fmla="*/ 6858000 h 6858000"/>
              <a:gd name="connsiteX4" fmla="*/ 0 w 6587849"/>
              <a:gd name="connsiteY4" fmla="*/ 6858000 h 6858000"/>
              <a:gd name="connsiteX0" fmla="*/ 0 w 6587849"/>
              <a:gd name="connsiteY0" fmla="*/ 6872287 h 6872287"/>
              <a:gd name="connsiteX1" fmla="*/ 3657155 w 6587849"/>
              <a:gd name="connsiteY1" fmla="*/ 0 h 6872287"/>
              <a:gd name="connsiteX2" fmla="*/ 6587849 w 6587849"/>
              <a:gd name="connsiteY2" fmla="*/ 14287 h 6872287"/>
              <a:gd name="connsiteX3" fmla="*/ 6586847 w 6587849"/>
              <a:gd name="connsiteY3" fmla="*/ 6872287 h 6872287"/>
              <a:gd name="connsiteX4" fmla="*/ 0 w 6587849"/>
              <a:gd name="connsiteY4" fmla="*/ 6872287 h 6872287"/>
              <a:gd name="connsiteX0" fmla="*/ 0 w 6587849"/>
              <a:gd name="connsiteY0" fmla="*/ 6888606 h 6888606"/>
              <a:gd name="connsiteX1" fmla="*/ 3918412 w 6587849"/>
              <a:gd name="connsiteY1" fmla="*/ 0 h 6888606"/>
              <a:gd name="connsiteX2" fmla="*/ 6587849 w 6587849"/>
              <a:gd name="connsiteY2" fmla="*/ 30606 h 6888606"/>
              <a:gd name="connsiteX3" fmla="*/ 6586847 w 6587849"/>
              <a:gd name="connsiteY3" fmla="*/ 6888606 h 6888606"/>
              <a:gd name="connsiteX4" fmla="*/ 0 w 6587849"/>
              <a:gd name="connsiteY4" fmla="*/ 6888606 h 68886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7849" h="6888606">
                <a:moveTo>
                  <a:pt x="0" y="6888606"/>
                </a:moveTo>
                <a:lnTo>
                  <a:pt x="3918412" y="0"/>
                </a:lnTo>
                <a:lnTo>
                  <a:pt x="6587849" y="30606"/>
                </a:lnTo>
                <a:lnTo>
                  <a:pt x="6586847" y="6888606"/>
                </a:lnTo>
                <a:lnTo>
                  <a:pt x="0" y="6888606"/>
                </a:lnTo>
                <a:close/>
              </a:path>
            </a:pathLst>
          </a:cu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3" name="文本框 22"/>
          <p:cNvSpPr txBox="1"/>
          <p:nvPr/>
        </p:nvSpPr>
        <p:spPr>
          <a:xfrm>
            <a:off x="3295253" y="3154284"/>
            <a:ext cx="4647426" cy="3416320"/>
          </a:xfrm>
          <a:prstGeom prst="rect">
            <a:avLst/>
          </a:prstGeom>
          <a:noFill/>
        </p:spPr>
        <p:txBody>
          <a:bodyPr wrap="none" rtlCol="0">
            <a:spAutoFit/>
          </a:bodyPr>
          <a:lstStyle/>
          <a:p>
            <a:r>
              <a:rPr kumimoji="1" lang="en-US" altLang="zh-CN" sz="7200" b="1" dirty="0">
                <a:solidFill>
                  <a:schemeClr val="bg1">
                    <a:alpha val="12000"/>
                  </a:schemeClr>
                </a:solidFill>
                <a:latin typeface="Arial" charset="0"/>
                <a:ea typeface="Arial" charset="0"/>
                <a:cs typeface="Arial" charset="0"/>
              </a:rPr>
              <a:t>MIZHI</a:t>
            </a:r>
          </a:p>
          <a:p>
            <a:r>
              <a:rPr kumimoji="1" lang="en-US" altLang="zh-CN" sz="7200" b="1" dirty="0">
                <a:solidFill>
                  <a:schemeClr val="bg1">
                    <a:alpha val="12000"/>
                  </a:schemeClr>
                </a:solidFill>
                <a:latin typeface="Arial" charset="0"/>
                <a:ea typeface="Arial" charset="0"/>
                <a:cs typeface="Arial" charset="0"/>
              </a:rPr>
              <a:t>SALES</a:t>
            </a:r>
          </a:p>
          <a:p>
            <a:r>
              <a:rPr kumimoji="1" lang="en-US" altLang="zh-CN" sz="7200" b="1" dirty="0">
                <a:solidFill>
                  <a:schemeClr val="bg1">
                    <a:alpha val="12000"/>
                  </a:schemeClr>
                </a:solidFill>
                <a:latin typeface="Arial" charset="0"/>
                <a:ea typeface="Arial" charset="0"/>
                <a:cs typeface="Arial" charset="0"/>
              </a:rPr>
              <a:t>REPOTRE</a:t>
            </a:r>
            <a:endParaRPr kumimoji="1" lang="zh-CN" altLang="en-US" sz="7200" b="1" dirty="0">
              <a:solidFill>
                <a:schemeClr val="bg1">
                  <a:alpha val="12000"/>
                </a:schemeClr>
              </a:solidFill>
              <a:latin typeface="Arial" charset="0"/>
              <a:ea typeface="Arial" charset="0"/>
              <a:cs typeface="Arial" charset="0"/>
            </a:endParaRPr>
          </a:p>
        </p:txBody>
      </p:sp>
      <p:sp>
        <p:nvSpPr>
          <p:cNvPr id="17" name="梯形 6"/>
          <p:cNvSpPr/>
          <p:nvPr/>
        </p:nvSpPr>
        <p:spPr>
          <a:xfrm flipH="1" flipV="1">
            <a:off x="-301829" y="-81595"/>
            <a:ext cx="8575693" cy="7027334"/>
          </a:xfrm>
          <a:custGeom>
            <a:avLst/>
            <a:gdLst>
              <a:gd name="connsiteX0" fmla="*/ 0 w 6598722"/>
              <a:gd name="connsiteY0" fmla="*/ 6858000 h 6858000"/>
              <a:gd name="connsiteX1" fmla="*/ 2243434 w 6598722"/>
              <a:gd name="connsiteY1" fmla="*/ 0 h 6858000"/>
              <a:gd name="connsiteX2" fmla="*/ 4355288 w 6598722"/>
              <a:gd name="connsiteY2" fmla="*/ 0 h 6858000"/>
              <a:gd name="connsiteX3" fmla="*/ 6598722 w 6598722"/>
              <a:gd name="connsiteY3" fmla="*/ 6858000 h 6858000"/>
              <a:gd name="connsiteX4" fmla="*/ 0 w 6598722"/>
              <a:gd name="connsiteY4" fmla="*/ 6858000 h 6858000"/>
              <a:gd name="connsiteX0" fmla="*/ 0 w 6599724"/>
              <a:gd name="connsiteY0" fmla="*/ 6858000 h 6858000"/>
              <a:gd name="connsiteX1" fmla="*/ 2243434 w 6599724"/>
              <a:gd name="connsiteY1" fmla="*/ 0 h 6858000"/>
              <a:gd name="connsiteX2" fmla="*/ 6599724 w 6599724"/>
              <a:gd name="connsiteY2" fmla="*/ 0 h 6858000"/>
              <a:gd name="connsiteX3" fmla="*/ 6598722 w 6599724"/>
              <a:gd name="connsiteY3" fmla="*/ 6858000 h 6858000"/>
              <a:gd name="connsiteX4" fmla="*/ 0 w 6599724"/>
              <a:gd name="connsiteY4" fmla="*/ 6858000 h 6858000"/>
              <a:gd name="connsiteX0" fmla="*/ 0 w 6599724"/>
              <a:gd name="connsiteY0" fmla="*/ 6858000 h 6858000"/>
              <a:gd name="connsiteX1" fmla="*/ 2540317 w 6599724"/>
              <a:gd name="connsiteY1" fmla="*/ 0 h 6858000"/>
              <a:gd name="connsiteX2" fmla="*/ 6599724 w 6599724"/>
              <a:gd name="connsiteY2" fmla="*/ 0 h 6858000"/>
              <a:gd name="connsiteX3" fmla="*/ 6598722 w 6599724"/>
              <a:gd name="connsiteY3" fmla="*/ 6858000 h 6858000"/>
              <a:gd name="connsiteX4" fmla="*/ 0 w 6599724"/>
              <a:gd name="connsiteY4" fmla="*/ 6858000 h 6858000"/>
              <a:gd name="connsiteX0" fmla="*/ 0 w 6587849"/>
              <a:gd name="connsiteY0" fmla="*/ 6858000 h 6858000"/>
              <a:gd name="connsiteX1" fmla="*/ 2528442 w 6587849"/>
              <a:gd name="connsiteY1" fmla="*/ 0 h 6858000"/>
              <a:gd name="connsiteX2" fmla="*/ 6587849 w 6587849"/>
              <a:gd name="connsiteY2" fmla="*/ 0 h 6858000"/>
              <a:gd name="connsiteX3" fmla="*/ 6586847 w 6587849"/>
              <a:gd name="connsiteY3" fmla="*/ 6858000 h 6858000"/>
              <a:gd name="connsiteX4" fmla="*/ 0 w 6587849"/>
              <a:gd name="connsiteY4" fmla="*/ 6858000 h 6858000"/>
              <a:gd name="connsiteX0" fmla="*/ 0 w 6587849"/>
              <a:gd name="connsiteY0" fmla="*/ 6872287 h 6872287"/>
              <a:gd name="connsiteX1" fmla="*/ 3657155 w 6587849"/>
              <a:gd name="connsiteY1" fmla="*/ 0 h 6872287"/>
              <a:gd name="connsiteX2" fmla="*/ 6587849 w 6587849"/>
              <a:gd name="connsiteY2" fmla="*/ 14287 h 6872287"/>
              <a:gd name="connsiteX3" fmla="*/ 6586847 w 6587849"/>
              <a:gd name="connsiteY3" fmla="*/ 6872287 h 6872287"/>
              <a:gd name="connsiteX4" fmla="*/ 0 w 6587849"/>
              <a:gd name="connsiteY4" fmla="*/ 6872287 h 6872287"/>
              <a:gd name="connsiteX0" fmla="*/ 0 w 6702149"/>
              <a:gd name="connsiteY0" fmla="*/ 6872287 h 6872287"/>
              <a:gd name="connsiteX1" fmla="*/ 3771455 w 6702149"/>
              <a:gd name="connsiteY1" fmla="*/ 0 h 6872287"/>
              <a:gd name="connsiteX2" fmla="*/ 6702149 w 6702149"/>
              <a:gd name="connsiteY2" fmla="*/ 14287 h 6872287"/>
              <a:gd name="connsiteX3" fmla="*/ 6701147 w 6702149"/>
              <a:gd name="connsiteY3" fmla="*/ 6872287 h 6872287"/>
              <a:gd name="connsiteX4" fmla="*/ 0 w 6702149"/>
              <a:gd name="connsiteY4" fmla="*/ 6872287 h 6872287"/>
              <a:gd name="connsiteX0" fmla="*/ 0 w 6767463"/>
              <a:gd name="connsiteY0" fmla="*/ 6806972 h 6872287"/>
              <a:gd name="connsiteX1" fmla="*/ 3836769 w 6767463"/>
              <a:gd name="connsiteY1" fmla="*/ 0 h 6872287"/>
              <a:gd name="connsiteX2" fmla="*/ 6767463 w 6767463"/>
              <a:gd name="connsiteY2" fmla="*/ 14287 h 6872287"/>
              <a:gd name="connsiteX3" fmla="*/ 6766461 w 6767463"/>
              <a:gd name="connsiteY3" fmla="*/ 6872287 h 6872287"/>
              <a:gd name="connsiteX4" fmla="*/ 0 w 6767463"/>
              <a:gd name="connsiteY4" fmla="*/ 6806972 h 6872287"/>
              <a:gd name="connsiteX0" fmla="*/ 0 w 6816449"/>
              <a:gd name="connsiteY0" fmla="*/ 6855929 h 6872287"/>
              <a:gd name="connsiteX1" fmla="*/ 3885755 w 6816449"/>
              <a:gd name="connsiteY1" fmla="*/ 0 h 6872287"/>
              <a:gd name="connsiteX2" fmla="*/ 6816449 w 6816449"/>
              <a:gd name="connsiteY2" fmla="*/ 14287 h 6872287"/>
              <a:gd name="connsiteX3" fmla="*/ 6815447 w 6816449"/>
              <a:gd name="connsiteY3" fmla="*/ 6872287 h 6872287"/>
              <a:gd name="connsiteX4" fmla="*/ 0 w 6816449"/>
              <a:gd name="connsiteY4" fmla="*/ 6855929 h 6872287"/>
              <a:gd name="connsiteX0" fmla="*/ 0 w 6849106"/>
              <a:gd name="connsiteY0" fmla="*/ 6888567 h 6888567"/>
              <a:gd name="connsiteX1" fmla="*/ 3918412 w 6849106"/>
              <a:gd name="connsiteY1" fmla="*/ 0 h 6888567"/>
              <a:gd name="connsiteX2" fmla="*/ 6849106 w 6849106"/>
              <a:gd name="connsiteY2" fmla="*/ 14287 h 6888567"/>
              <a:gd name="connsiteX3" fmla="*/ 6848104 w 6849106"/>
              <a:gd name="connsiteY3" fmla="*/ 6872287 h 6888567"/>
              <a:gd name="connsiteX4" fmla="*/ 0 w 6849106"/>
              <a:gd name="connsiteY4" fmla="*/ 6888567 h 6888567"/>
              <a:gd name="connsiteX0" fmla="*/ 0 w 6849106"/>
              <a:gd name="connsiteY0" fmla="*/ 6904886 h 6904886"/>
              <a:gd name="connsiteX1" fmla="*/ 3188073 w 6849106"/>
              <a:gd name="connsiteY1" fmla="*/ 0 h 6904886"/>
              <a:gd name="connsiteX2" fmla="*/ 6849106 w 6849106"/>
              <a:gd name="connsiteY2" fmla="*/ 30606 h 6904886"/>
              <a:gd name="connsiteX3" fmla="*/ 6848104 w 6849106"/>
              <a:gd name="connsiteY3" fmla="*/ 6888606 h 6904886"/>
              <a:gd name="connsiteX4" fmla="*/ 0 w 6849106"/>
              <a:gd name="connsiteY4" fmla="*/ 6904886 h 6904886"/>
              <a:gd name="connsiteX0" fmla="*/ 0 w 6849106"/>
              <a:gd name="connsiteY0" fmla="*/ 6904886 h 6986001"/>
              <a:gd name="connsiteX1" fmla="*/ 3188073 w 6849106"/>
              <a:gd name="connsiteY1" fmla="*/ 0 h 6986001"/>
              <a:gd name="connsiteX2" fmla="*/ 6849106 w 6849106"/>
              <a:gd name="connsiteY2" fmla="*/ 30606 h 6986001"/>
              <a:gd name="connsiteX3" fmla="*/ 6848104 w 6849106"/>
              <a:gd name="connsiteY3" fmla="*/ 6986001 h 6986001"/>
              <a:gd name="connsiteX4" fmla="*/ 0 w 6849106"/>
              <a:gd name="connsiteY4" fmla="*/ 6904886 h 6986001"/>
              <a:gd name="connsiteX0" fmla="*/ 0 w 6914938"/>
              <a:gd name="connsiteY0" fmla="*/ 6969816 h 6986001"/>
              <a:gd name="connsiteX1" fmla="*/ 3253905 w 6914938"/>
              <a:gd name="connsiteY1" fmla="*/ 0 h 6986001"/>
              <a:gd name="connsiteX2" fmla="*/ 6914938 w 6914938"/>
              <a:gd name="connsiteY2" fmla="*/ 30606 h 6986001"/>
              <a:gd name="connsiteX3" fmla="*/ 6913936 w 6914938"/>
              <a:gd name="connsiteY3" fmla="*/ 6986001 h 6986001"/>
              <a:gd name="connsiteX4" fmla="*/ 0 w 6914938"/>
              <a:gd name="connsiteY4" fmla="*/ 6969816 h 6986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14938" h="6986001">
                <a:moveTo>
                  <a:pt x="0" y="6969816"/>
                </a:moveTo>
                <a:lnTo>
                  <a:pt x="3253905" y="0"/>
                </a:lnTo>
                <a:lnTo>
                  <a:pt x="6914938" y="30606"/>
                </a:lnTo>
                <a:lnTo>
                  <a:pt x="6913936" y="6986001"/>
                </a:lnTo>
                <a:lnTo>
                  <a:pt x="0" y="6969816"/>
                </a:lnTo>
                <a:close/>
              </a:path>
            </a:pathLst>
          </a:cu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18" name="文本框 17"/>
          <p:cNvSpPr txBox="1"/>
          <p:nvPr/>
        </p:nvSpPr>
        <p:spPr>
          <a:xfrm>
            <a:off x="108060" y="1505719"/>
            <a:ext cx="2441694" cy="1200329"/>
          </a:xfrm>
          <a:prstGeom prst="rect">
            <a:avLst/>
          </a:prstGeom>
          <a:noFill/>
        </p:spPr>
        <p:txBody>
          <a:bodyPr wrap="none" rtlCol="0">
            <a:spAutoFit/>
          </a:bodyPr>
          <a:lstStyle/>
          <a:p>
            <a:r>
              <a:rPr kumimoji="1" lang="en-US" altLang="zh-CN" sz="7200" dirty="0" smtClean="0">
                <a:solidFill>
                  <a:schemeClr val="bg1"/>
                </a:solidFill>
                <a:latin typeface="Arial" charset="0"/>
                <a:ea typeface="Arial" charset="0"/>
                <a:cs typeface="Arial" charset="0"/>
              </a:rPr>
              <a:t>20XX</a:t>
            </a:r>
            <a:endParaRPr kumimoji="1" lang="zh-CN" altLang="en-US" sz="7200" dirty="0">
              <a:solidFill>
                <a:schemeClr val="bg1"/>
              </a:solidFill>
              <a:latin typeface="Arial" charset="0"/>
              <a:ea typeface="Arial" charset="0"/>
              <a:cs typeface="Arial" charset="0"/>
            </a:endParaRPr>
          </a:p>
        </p:txBody>
      </p:sp>
      <p:sp>
        <p:nvSpPr>
          <p:cNvPr id="19" name="文本框 18"/>
          <p:cNvSpPr txBox="1"/>
          <p:nvPr/>
        </p:nvSpPr>
        <p:spPr>
          <a:xfrm>
            <a:off x="46945" y="2490092"/>
            <a:ext cx="5955476" cy="1246495"/>
          </a:xfrm>
          <a:prstGeom prst="rect">
            <a:avLst/>
          </a:prstGeom>
          <a:noFill/>
        </p:spPr>
        <p:txBody>
          <a:bodyPr wrap="none" rtlCol="0">
            <a:spAutoFit/>
          </a:bodyPr>
          <a:lstStyle/>
          <a:p>
            <a:r>
              <a:rPr kumimoji="1" lang="zh-CN" altLang="en-US" sz="7500" b="1" dirty="0">
                <a:solidFill>
                  <a:schemeClr val="bg1"/>
                </a:solidFill>
                <a:latin typeface="SimHei" charset="-122"/>
                <a:ea typeface="SimHei" charset="-122"/>
                <a:cs typeface="SimHei" charset="-122"/>
              </a:rPr>
              <a:t>感谢您的聆听</a:t>
            </a:r>
          </a:p>
        </p:txBody>
      </p:sp>
      <p:sp>
        <p:nvSpPr>
          <p:cNvPr id="20" name="文本框 19"/>
          <p:cNvSpPr txBox="1"/>
          <p:nvPr/>
        </p:nvSpPr>
        <p:spPr>
          <a:xfrm>
            <a:off x="107586" y="4208252"/>
            <a:ext cx="1890261" cy="307777"/>
          </a:xfrm>
          <a:prstGeom prst="rect">
            <a:avLst/>
          </a:prstGeom>
          <a:noFill/>
        </p:spPr>
        <p:txBody>
          <a:bodyPr wrap="none" rtlCol="0">
            <a:spAutoFit/>
          </a:bodyPr>
          <a:lstStyle/>
          <a:p>
            <a:r>
              <a:rPr kumimoji="1" lang="zh-CN" altLang="en-US" sz="1400" dirty="0">
                <a:solidFill>
                  <a:schemeClr val="bg1"/>
                </a:solidFill>
                <a:latin typeface="SimHei" charset="-122"/>
                <a:ea typeface="SimHei" charset="-122"/>
                <a:cs typeface="SimHei" charset="-122"/>
              </a:rPr>
              <a:t>大客户片区</a:t>
            </a:r>
            <a:r>
              <a:rPr kumimoji="1" lang="zh-CN" altLang="en-US" sz="1400" dirty="0" smtClean="0">
                <a:solidFill>
                  <a:schemeClr val="bg1"/>
                </a:solidFill>
                <a:latin typeface="SimHei" charset="-122"/>
                <a:ea typeface="SimHei" charset="-122"/>
                <a:cs typeface="SimHei" charset="-122"/>
              </a:rPr>
              <a:t>：</a:t>
            </a:r>
            <a:r>
              <a:rPr kumimoji="1" lang="zh-CN" altLang="en-US" sz="1400" dirty="0">
                <a:solidFill>
                  <a:schemeClr val="bg1"/>
                </a:solidFill>
                <a:latin typeface="SimHei" charset="-122"/>
                <a:ea typeface="SimHei" charset="-122"/>
                <a:cs typeface="SimHei" charset="-122"/>
              </a:rPr>
              <a:t>优</a:t>
            </a:r>
            <a:r>
              <a:rPr kumimoji="1" lang="zh-CN" altLang="en-US" sz="1400" dirty="0" smtClean="0">
                <a:solidFill>
                  <a:schemeClr val="bg1"/>
                </a:solidFill>
                <a:latin typeface="SimHei" charset="-122"/>
                <a:ea typeface="SimHei" charset="-122"/>
                <a:cs typeface="SimHei" charset="-122"/>
              </a:rPr>
              <a:t>品</a:t>
            </a:r>
            <a:r>
              <a:rPr kumimoji="1" lang="en-US" altLang="zh-CN" sz="1400" dirty="0" smtClean="0">
                <a:solidFill>
                  <a:schemeClr val="bg1"/>
                </a:solidFill>
                <a:latin typeface="SimHei" charset="-122"/>
                <a:ea typeface="SimHei" charset="-122"/>
                <a:cs typeface="SimHei" charset="-122"/>
              </a:rPr>
              <a:t>PPT</a:t>
            </a:r>
            <a:endParaRPr kumimoji="1" lang="zh-CN" altLang="en-US" sz="1400" dirty="0">
              <a:solidFill>
                <a:schemeClr val="bg1"/>
              </a:solidFill>
              <a:latin typeface="SimHei" charset="-122"/>
              <a:ea typeface="SimHei" charset="-122"/>
              <a:cs typeface="SimHei" charset="-122"/>
            </a:endParaRPr>
          </a:p>
        </p:txBody>
      </p:sp>
      <p:sp>
        <p:nvSpPr>
          <p:cNvPr id="21" name="文本框 20"/>
          <p:cNvSpPr txBox="1"/>
          <p:nvPr/>
        </p:nvSpPr>
        <p:spPr>
          <a:xfrm>
            <a:off x="134882" y="3722215"/>
            <a:ext cx="5416279" cy="276999"/>
          </a:xfrm>
          <a:prstGeom prst="rect">
            <a:avLst/>
          </a:prstGeom>
          <a:noFill/>
        </p:spPr>
        <p:txBody>
          <a:bodyPr wrap="square" rtlCol="0">
            <a:spAutoFit/>
          </a:bodyPr>
          <a:lstStyle/>
          <a:p>
            <a:pPr algn="dist"/>
            <a:r>
              <a:rPr kumimoji="1" lang="en-US" altLang="zh-CN" sz="1200" dirty="0">
                <a:solidFill>
                  <a:schemeClr val="bg1"/>
                </a:solidFill>
              </a:rPr>
              <a:t>SALES</a:t>
            </a:r>
            <a:r>
              <a:rPr kumimoji="1" lang="zh-CN" altLang="en-US" sz="1200" dirty="0">
                <a:solidFill>
                  <a:schemeClr val="bg1"/>
                </a:solidFill>
              </a:rPr>
              <a:t> </a:t>
            </a:r>
            <a:r>
              <a:rPr kumimoji="1" lang="en-US" altLang="zh-CN" sz="1200" dirty="0">
                <a:solidFill>
                  <a:schemeClr val="bg1"/>
                </a:solidFill>
              </a:rPr>
              <a:t>REPORT</a:t>
            </a:r>
            <a:endParaRPr kumimoji="1" lang="zh-CN" altLang="en-US" sz="1200" dirty="0">
              <a:solidFill>
                <a:schemeClr val="bg1"/>
              </a:solidFill>
            </a:endParaRPr>
          </a:p>
        </p:txBody>
      </p:sp>
      <p:pic>
        <p:nvPicPr>
          <p:cNvPr id="22" name="图片 21"/>
          <p:cNvPicPr>
            <a:picLocks noChangeAspect="1"/>
          </p:cNvPicPr>
          <p:nvPr/>
        </p:nvPicPr>
        <p:blipFill rotWithShape="1">
          <a:blip r:embed="rId3">
            <a:extLst>
              <a:ext uri="{28A0092B-C50C-407E-A947-70E740481C1C}">
                <a14:useLocalDpi xmlns:a14="http://schemas.microsoft.com/office/drawing/2010/main" val="0"/>
              </a:ext>
            </a:extLst>
          </a:blip>
          <a:srcRect l="68954" t="48339" b="36185"/>
          <a:stretch/>
        </p:blipFill>
        <p:spPr>
          <a:xfrm>
            <a:off x="2316457" y="1298883"/>
            <a:ext cx="1347818" cy="1534706"/>
          </a:xfrm>
          <a:prstGeom prst="rect">
            <a:avLst/>
          </a:prstGeom>
        </p:spPr>
      </p:pic>
      <p:grpSp>
        <p:nvGrpSpPr>
          <p:cNvPr id="2" name="组 1"/>
          <p:cNvGrpSpPr/>
          <p:nvPr/>
        </p:nvGrpSpPr>
        <p:grpSpPr>
          <a:xfrm>
            <a:off x="9551735" y="110859"/>
            <a:ext cx="2397140" cy="369332"/>
            <a:chOff x="9940677" y="271593"/>
            <a:chExt cx="2397140" cy="369332"/>
          </a:xfrm>
        </p:grpSpPr>
        <p:sp>
          <p:nvSpPr>
            <p:cNvPr id="24" name="椭圆 23"/>
            <p:cNvSpPr/>
            <p:nvPr/>
          </p:nvSpPr>
          <p:spPr>
            <a:xfrm>
              <a:off x="12125546" y="350124"/>
              <a:ext cx="212271" cy="212271"/>
            </a:xfrm>
            <a:prstGeom prst="ellipse">
              <a:avLst/>
            </a:pr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5" name="文本框 24"/>
            <p:cNvSpPr txBox="1"/>
            <p:nvPr/>
          </p:nvSpPr>
          <p:spPr>
            <a:xfrm>
              <a:off x="9940677" y="271593"/>
              <a:ext cx="2129109" cy="369332"/>
            </a:xfrm>
            <a:prstGeom prst="rect">
              <a:avLst/>
            </a:prstGeom>
            <a:noFill/>
          </p:spPr>
          <p:txBody>
            <a:bodyPr wrap="none" rtlCol="0">
              <a:spAutoFit/>
            </a:bodyPr>
            <a:lstStyle/>
            <a:p>
              <a:r>
                <a:rPr kumimoji="1" lang="en-US" altLang="zh-CN" b="1" i="1" dirty="0">
                  <a:solidFill>
                    <a:srgbClr val="D0AA8C"/>
                  </a:solidFill>
                </a:rPr>
                <a:t>COMPANY</a:t>
              </a:r>
              <a:r>
                <a:rPr kumimoji="1" lang="zh-CN" altLang="en-US" b="1" i="1" dirty="0">
                  <a:solidFill>
                    <a:srgbClr val="D0AA8C"/>
                  </a:solidFill>
                </a:rPr>
                <a:t>  </a:t>
              </a:r>
              <a:r>
                <a:rPr kumimoji="1" lang="en-US" altLang="zh-CN" b="1" i="1" dirty="0">
                  <a:solidFill>
                    <a:srgbClr val="D0AA8C"/>
                  </a:solidFill>
                </a:rPr>
                <a:t>LOGO</a:t>
              </a:r>
              <a:endParaRPr kumimoji="1" lang="zh-CN" altLang="en-US" b="1" i="1" dirty="0">
                <a:solidFill>
                  <a:srgbClr val="D0AA8C"/>
                </a:solidFill>
              </a:endParaRPr>
            </a:p>
          </p:txBody>
        </p:sp>
      </p:grpSp>
      <p:grpSp>
        <p:nvGrpSpPr>
          <p:cNvPr id="30" name="组 29"/>
          <p:cNvGrpSpPr/>
          <p:nvPr/>
        </p:nvGrpSpPr>
        <p:grpSpPr>
          <a:xfrm rot="16200000">
            <a:off x="7276628" y="958314"/>
            <a:ext cx="4259803" cy="4941372"/>
            <a:chOff x="6209272" y="2109017"/>
            <a:chExt cx="3872175" cy="4491723"/>
          </a:xfrm>
        </p:grpSpPr>
        <p:sp>
          <p:nvSpPr>
            <p:cNvPr id="31" name="六边形 30"/>
            <p:cNvSpPr/>
            <p:nvPr/>
          </p:nvSpPr>
          <p:spPr>
            <a:xfrm rot="5400000">
              <a:off x="5899498" y="2418791"/>
              <a:ext cx="4491723" cy="3872175"/>
            </a:xfrm>
            <a:prstGeom prst="hexagon">
              <a:avLst>
                <a:gd name="adj" fmla="val 29486"/>
                <a:gd name="vf" fmla="val 115470"/>
              </a:avLst>
            </a:prstGeom>
            <a:noFill/>
            <a:ln>
              <a:solidFill>
                <a:srgbClr val="394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2" name="六边形 31"/>
            <p:cNvSpPr/>
            <p:nvPr/>
          </p:nvSpPr>
          <p:spPr>
            <a:xfrm rot="5400000">
              <a:off x="6081111" y="2575354"/>
              <a:ext cx="4128496" cy="3559048"/>
            </a:xfrm>
            <a:prstGeom prst="hexagon">
              <a:avLst>
                <a:gd name="adj" fmla="val 29486"/>
                <a:gd name="vf" fmla="val 115470"/>
              </a:avLst>
            </a:prstGeom>
            <a:blipFill dpi="0" rotWithShape="0">
              <a:blip r:embed="rId4"/>
              <a:srcRect/>
              <a:stretch>
                <a:fillRect l="-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Tree>
    <p:extLst>
      <p:ext uri="{BB962C8B-B14F-4D97-AF65-F5344CB8AC3E}">
        <p14:creationId xmlns:p14="http://schemas.microsoft.com/office/powerpoint/2010/main" val="1292129108"/>
      </p:ext>
    </p:extLst>
  </p:cSld>
  <p:clrMapOvr>
    <a:masterClrMapping/>
  </p:clrMapOvr>
  <p:transition spd="slow" advTm="5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ppt_x"/>
                                          </p:val>
                                        </p:tav>
                                        <p:tav tm="100000">
                                          <p:val>
                                            <p:strVal val="#ppt_x"/>
                                          </p:val>
                                        </p:tav>
                                      </p:tavLst>
                                    </p:anim>
                                    <p:anim calcmode="lin" valueType="num">
                                      <p:cBhvr additive="base">
                                        <p:cTn id="8" dur="10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 decel="5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4" decel="5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par>
                          <p:cTn id="20" fill="hold">
                            <p:stCondLst>
                              <p:cond delay="1000"/>
                            </p:stCondLst>
                            <p:childTnLst>
                              <p:par>
                                <p:cTn id="21" presetID="12" presetClass="entr" presetSubtype="4"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p:tgtEl>
                                          <p:spTgt spid="18"/>
                                        </p:tgtEl>
                                        <p:attrNameLst>
                                          <p:attrName>ppt_y</p:attrName>
                                        </p:attrNameLst>
                                      </p:cBhvr>
                                      <p:tavLst>
                                        <p:tav tm="0">
                                          <p:val>
                                            <p:strVal val="#ppt_y+#ppt_h*1.125000"/>
                                          </p:val>
                                        </p:tav>
                                        <p:tav tm="100000">
                                          <p:val>
                                            <p:strVal val="#ppt_y"/>
                                          </p:val>
                                        </p:tav>
                                      </p:tavLst>
                                    </p:anim>
                                    <p:animEffect transition="in" filter="wipe(up)">
                                      <p:cBhvr>
                                        <p:cTn id="24" dur="500"/>
                                        <p:tgtEl>
                                          <p:spTgt spid="18"/>
                                        </p:tgtEl>
                                      </p:cBhvr>
                                    </p:animEffect>
                                  </p:childTnLst>
                                </p:cTn>
                              </p:par>
                              <p:par>
                                <p:cTn id="25" presetID="53" presetClass="entr" presetSubtype="16" fill="hold" nodeType="withEffect">
                                  <p:stCondLst>
                                    <p:cond delay="35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childTnLst>
                          </p:cTn>
                        </p:par>
                        <p:par>
                          <p:cTn id="30" fill="hold">
                            <p:stCondLst>
                              <p:cond delay="1850"/>
                            </p:stCondLst>
                            <p:childTnLst>
                              <p:par>
                                <p:cTn id="31" presetID="2" presetClass="entr" presetSubtype="2" decel="50000" fill="hold" grpId="0" nodeType="afterEffect">
                                  <p:stCondLst>
                                    <p:cond delay="0"/>
                                  </p:stCondLst>
                                  <p:iterate type="lt">
                                    <p:tmPct val="10000"/>
                                  </p:iterate>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1000" fill="hold"/>
                                        <p:tgtEl>
                                          <p:spTgt spid="19"/>
                                        </p:tgtEl>
                                        <p:attrNameLst>
                                          <p:attrName>ppt_x</p:attrName>
                                        </p:attrNameLst>
                                      </p:cBhvr>
                                      <p:tavLst>
                                        <p:tav tm="0">
                                          <p:val>
                                            <p:strVal val="1+#ppt_w/2"/>
                                          </p:val>
                                        </p:tav>
                                        <p:tav tm="100000">
                                          <p:val>
                                            <p:strVal val="#ppt_x"/>
                                          </p:val>
                                        </p:tav>
                                      </p:tavLst>
                                    </p:anim>
                                    <p:anim calcmode="lin" valueType="num">
                                      <p:cBhvr additive="base">
                                        <p:cTn id="34" dur="1000" fill="hold"/>
                                        <p:tgtEl>
                                          <p:spTgt spid="19"/>
                                        </p:tgtEl>
                                        <p:attrNameLst>
                                          <p:attrName>ppt_y</p:attrName>
                                        </p:attrNameLst>
                                      </p:cBhvr>
                                      <p:tavLst>
                                        <p:tav tm="0">
                                          <p:val>
                                            <p:strVal val="#ppt_y"/>
                                          </p:val>
                                        </p:tav>
                                        <p:tav tm="100000">
                                          <p:val>
                                            <p:strVal val="#ppt_y"/>
                                          </p:val>
                                        </p:tav>
                                      </p:tavLst>
                                    </p:anim>
                                  </p:childTnLst>
                                </p:cTn>
                              </p:par>
                              <p:par>
                                <p:cTn id="35" presetID="55" presetClass="entr" presetSubtype="0"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1000" fill="hold"/>
                                        <p:tgtEl>
                                          <p:spTgt spid="21"/>
                                        </p:tgtEl>
                                        <p:attrNameLst>
                                          <p:attrName>ppt_w</p:attrName>
                                        </p:attrNameLst>
                                      </p:cBhvr>
                                      <p:tavLst>
                                        <p:tav tm="0">
                                          <p:val>
                                            <p:strVal val="#ppt_w*0.70"/>
                                          </p:val>
                                        </p:tav>
                                        <p:tav tm="100000">
                                          <p:val>
                                            <p:strVal val="#ppt_w"/>
                                          </p:val>
                                        </p:tav>
                                      </p:tavLst>
                                    </p:anim>
                                    <p:anim calcmode="lin" valueType="num">
                                      <p:cBhvr>
                                        <p:cTn id="38" dur="1000" fill="hold"/>
                                        <p:tgtEl>
                                          <p:spTgt spid="21"/>
                                        </p:tgtEl>
                                        <p:attrNameLst>
                                          <p:attrName>ppt_h</p:attrName>
                                        </p:attrNameLst>
                                      </p:cBhvr>
                                      <p:tavLst>
                                        <p:tav tm="0">
                                          <p:val>
                                            <p:strVal val="#ppt_h"/>
                                          </p:val>
                                        </p:tav>
                                        <p:tav tm="100000">
                                          <p:val>
                                            <p:strVal val="#ppt_h"/>
                                          </p:val>
                                        </p:tav>
                                      </p:tavLst>
                                    </p:anim>
                                    <p:animEffect transition="in" filter="fade">
                                      <p:cBhvr>
                                        <p:cTn id="39" dur="1000"/>
                                        <p:tgtEl>
                                          <p:spTgt spid="21"/>
                                        </p:tgtEl>
                                      </p:cBhvr>
                                    </p:animEffect>
                                  </p:childTnLst>
                                </p:cTn>
                              </p:par>
                            </p:childTnLst>
                          </p:cTn>
                        </p:par>
                        <p:par>
                          <p:cTn id="40" fill="hold">
                            <p:stCondLst>
                              <p:cond delay="3350"/>
                            </p:stCondLst>
                            <p:childTnLst>
                              <p:par>
                                <p:cTn id="41" presetID="12" presetClass="entr" presetSubtype="4"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p:tgtEl>
                                          <p:spTgt spid="20"/>
                                        </p:tgtEl>
                                        <p:attrNameLst>
                                          <p:attrName>ppt_y</p:attrName>
                                        </p:attrNameLst>
                                      </p:cBhvr>
                                      <p:tavLst>
                                        <p:tav tm="0">
                                          <p:val>
                                            <p:strVal val="#ppt_y+#ppt_h*1.125000"/>
                                          </p:val>
                                        </p:tav>
                                        <p:tav tm="100000">
                                          <p:val>
                                            <p:strVal val="#ppt_y"/>
                                          </p:val>
                                        </p:tav>
                                      </p:tavLst>
                                    </p:anim>
                                    <p:animEffect transition="in" filter="wipe(up)">
                                      <p:cBhvr>
                                        <p:cTn id="44" dur="500"/>
                                        <p:tgtEl>
                                          <p:spTgt spid="20"/>
                                        </p:tgtEl>
                                      </p:cBhvr>
                                    </p:animEffect>
                                  </p:childTnLst>
                                </p:cTn>
                              </p:par>
                            </p:childTnLst>
                          </p:cTn>
                        </p:par>
                        <p:par>
                          <p:cTn id="45" fill="hold">
                            <p:stCondLst>
                              <p:cond delay="3850"/>
                            </p:stCondLst>
                            <p:childTnLst>
                              <p:par>
                                <p:cTn id="46" presetID="2" presetClass="entr" presetSubtype="2" decel="50000"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1000" fill="hold"/>
                                        <p:tgtEl>
                                          <p:spTgt spid="30"/>
                                        </p:tgtEl>
                                        <p:attrNameLst>
                                          <p:attrName>ppt_x</p:attrName>
                                        </p:attrNameLst>
                                      </p:cBhvr>
                                      <p:tavLst>
                                        <p:tav tm="0">
                                          <p:val>
                                            <p:strVal val="1+#ppt_w/2"/>
                                          </p:val>
                                        </p:tav>
                                        <p:tav tm="100000">
                                          <p:val>
                                            <p:strVal val="#ppt_x"/>
                                          </p:val>
                                        </p:tav>
                                      </p:tavLst>
                                    </p:anim>
                                    <p:anim calcmode="lin" valueType="num">
                                      <p:cBhvr additive="base">
                                        <p:cTn id="49" dur="1000" fill="hold"/>
                                        <p:tgtEl>
                                          <p:spTgt spid="30"/>
                                        </p:tgtEl>
                                        <p:attrNameLst>
                                          <p:attrName>ppt_y</p:attrName>
                                        </p:attrNameLst>
                                      </p:cBhvr>
                                      <p:tavLst>
                                        <p:tav tm="0">
                                          <p:val>
                                            <p:strVal val="#ppt_y"/>
                                          </p:val>
                                        </p:tav>
                                        <p:tav tm="100000">
                                          <p:val>
                                            <p:strVal val="#ppt_y"/>
                                          </p:val>
                                        </p:tav>
                                      </p:tavLst>
                                    </p:anim>
                                  </p:childTnLst>
                                </p:cTn>
                              </p:par>
                              <p:par>
                                <p:cTn id="50" presetID="55" presetClass="entr" presetSubtype="0" fill="hold" nodeType="withEffect">
                                  <p:stCondLst>
                                    <p:cond delay="500"/>
                                  </p:stCondLst>
                                  <p:childTnLst>
                                    <p:set>
                                      <p:cBhvr>
                                        <p:cTn id="51" dur="1" fill="hold">
                                          <p:stCondLst>
                                            <p:cond delay="0"/>
                                          </p:stCondLst>
                                        </p:cTn>
                                        <p:tgtEl>
                                          <p:spTgt spid="2"/>
                                        </p:tgtEl>
                                        <p:attrNameLst>
                                          <p:attrName>style.visibility</p:attrName>
                                        </p:attrNameLst>
                                      </p:cBhvr>
                                      <p:to>
                                        <p:strVal val="visible"/>
                                      </p:to>
                                    </p:set>
                                    <p:anim calcmode="lin" valueType="num">
                                      <p:cBhvr>
                                        <p:cTn id="52" dur="1000" fill="hold"/>
                                        <p:tgtEl>
                                          <p:spTgt spid="2"/>
                                        </p:tgtEl>
                                        <p:attrNameLst>
                                          <p:attrName>ppt_w</p:attrName>
                                        </p:attrNameLst>
                                      </p:cBhvr>
                                      <p:tavLst>
                                        <p:tav tm="0">
                                          <p:val>
                                            <p:strVal val="#ppt_w*0.70"/>
                                          </p:val>
                                        </p:tav>
                                        <p:tav tm="100000">
                                          <p:val>
                                            <p:strVal val="#ppt_w"/>
                                          </p:val>
                                        </p:tav>
                                      </p:tavLst>
                                    </p:anim>
                                    <p:anim calcmode="lin" valueType="num">
                                      <p:cBhvr>
                                        <p:cTn id="53" dur="1000" fill="hold"/>
                                        <p:tgtEl>
                                          <p:spTgt spid="2"/>
                                        </p:tgtEl>
                                        <p:attrNameLst>
                                          <p:attrName>ppt_h</p:attrName>
                                        </p:attrNameLst>
                                      </p:cBhvr>
                                      <p:tavLst>
                                        <p:tav tm="0">
                                          <p:val>
                                            <p:strVal val="#ppt_h"/>
                                          </p:val>
                                        </p:tav>
                                        <p:tav tm="100000">
                                          <p:val>
                                            <p:strVal val="#ppt_h"/>
                                          </p:val>
                                        </p:tav>
                                      </p:tavLst>
                                    </p:anim>
                                    <p:animEffect transition="in" filter="fade">
                                      <p:cBhvr>
                                        <p:cTn id="54"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7" grpId="0" animBg="1"/>
      <p:bldP spid="23" grpId="0"/>
      <p:bldP spid="17" grpId="0" animBg="1"/>
      <p:bldP spid="18" grpId="0"/>
      <p:bldP spid="19" grpId="0"/>
      <p:bldP spid="20"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grpSp>
        <p:nvGrpSpPr>
          <p:cNvPr id="30" name="组 29"/>
          <p:cNvGrpSpPr/>
          <p:nvPr/>
        </p:nvGrpSpPr>
        <p:grpSpPr>
          <a:xfrm>
            <a:off x="1145572" y="1390839"/>
            <a:ext cx="3649113" cy="4232971"/>
            <a:chOff x="6209272" y="2109017"/>
            <a:chExt cx="3872175" cy="4491723"/>
          </a:xfrm>
        </p:grpSpPr>
        <p:sp>
          <p:nvSpPr>
            <p:cNvPr id="31" name="六边形 30"/>
            <p:cNvSpPr/>
            <p:nvPr/>
          </p:nvSpPr>
          <p:spPr>
            <a:xfrm rot="5400000">
              <a:off x="5899498" y="2418791"/>
              <a:ext cx="4491723" cy="3872175"/>
            </a:xfrm>
            <a:prstGeom prst="hexagon">
              <a:avLst>
                <a:gd name="adj" fmla="val 29486"/>
                <a:gd name="vf" fmla="val 115470"/>
              </a:avLst>
            </a:prstGeom>
            <a:noFill/>
            <a:ln>
              <a:solidFill>
                <a:srgbClr val="394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2" name="六边形 31"/>
            <p:cNvSpPr/>
            <p:nvPr/>
          </p:nvSpPr>
          <p:spPr>
            <a:xfrm rot="5400000">
              <a:off x="6081111" y="2575354"/>
              <a:ext cx="4128496" cy="3559048"/>
            </a:xfrm>
            <a:prstGeom prst="hexagon">
              <a:avLst>
                <a:gd name="adj" fmla="val 29486"/>
                <a:gd name="vf" fmla="val 115470"/>
              </a:avLst>
            </a:prstGeom>
            <a:blipFill dpi="0" rotWithShape="0">
              <a:blip r:embed="rId3"/>
              <a:srcRect/>
              <a:stretch>
                <a:fillRect l="-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26" name="六边形 25"/>
          <p:cNvSpPr/>
          <p:nvPr/>
        </p:nvSpPr>
        <p:spPr>
          <a:xfrm rot="16200000">
            <a:off x="3601323" y="3213669"/>
            <a:ext cx="2628278" cy="2265757"/>
          </a:xfrm>
          <a:prstGeom prst="hexagon">
            <a:avLst>
              <a:gd name="adj" fmla="val 27077"/>
              <a:gd name="vf" fmla="val 115470"/>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7" name="六边形 26"/>
          <p:cNvSpPr/>
          <p:nvPr/>
        </p:nvSpPr>
        <p:spPr>
          <a:xfrm rot="5400000">
            <a:off x="4183482" y="1028815"/>
            <a:ext cx="875154" cy="754444"/>
          </a:xfrm>
          <a:prstGeom prst="hexagon">
            <a:avLst>
              <a:gd name="adj" fmla="val 29486"/>
              <a:gd name="vf" fmla="val 115470"/>
            </a:avLst>
          </a:pr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8" name="六边形 27"/>
          <p:cNvSpPr/>
          <p:nvPr/>
        </p:nvSpPr>
        <p:spPr>
          <a:xfrm rot="9000000">
            <a:off x="707995" y="1783259"/>
            <a:ext cx="437576" cy="377221"/>
          </a:xfrm>
          <a:prstGeom prst="hexagon">
            <a:avLst>
              <a:gd name="adj" fmla="val 29486"/>
              <a:gd name="vf" fmla="val 115470"/>
            </a:avLst>
          </a:pr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文本框 2"/>
          <p:cNvSpPr txBox="1"/>
          <p:nvPr/>
        </p:nvSpPr>
        <p:spPr>
          <a:xfrm>
            <a:off x="4254062" y="3717674"/>
            <a:ext cx="1124921" cy="659133"/>
          </a:xfrm>
          <a:prstGeom prst="rect">
            <a:avLst/>
          </a:prstGeom>
          <a:noFill/>
        </p:spPr>
        <p:txBody>
          <a:bodyPr wrap="none" rtlCol="0">
            <a:spAutoFit/>
          </a:bodyPr>
          <a:lstStyle/>
          <a:p>
            <a:r>
              <a:rPr kumimoji="1" lang="zh-CN" altLang="en-US" sz="4400" b="1" dirty="0">
                <a:solidFill>
                  <a:schemeClr val="bg1"/>
                </a:solidFill>
                <a:latin typeface="SimHei" charset="-122"/>
                <a:ea typeface="SimHei" charset="-122"/>
                <a:cs typeface="SimHei" charset="-122"/>
              </a:rPr>
              <a:t>目录</a:t>
            </a:r>
          </a:p>
        </p:txBody>
      </p:sp>
      <p:sp>
        <p:nvSpPr>
          <p:cNvPr id="4" name="文本框 3"/>
          <p:cNvSpPr txBox="1"/>
          <p:nvPr/>
        </p:nvSpPr>
        <p:spPr>
          <a:xfrm>
            <a:off x="4016870" y="4446812"/>
            <a:ext cx="1842161" cy="461665"/>
          </a:xfrm>
          <a:prstGeom prst="rect">
            <a:avLst/>
          </a:prstGeom>
          <a:noFill/>
        </p:spPr>
        <p:txBody>
          <a:bodyPr wrap="square" rtlCol="0">
            <a:spAutoFit/>
          </a:bodyPr>
          <a:lstStyle/>
          <a:p>
            <a:pPr algn="dist"/>
            <a:r>
              <a:rPr kumimoji="1" lang="en-US" altLang="zh-CN" sz="2400" dirty="0">
                <a:solidFill>
                  <a:srgbClr val="D0AA8C"/>
                </a:solidFill>
              </a:rPr>
              <a:t>CONTENTS</a:t>
            </a:r>
            <a:endParaRPr kumimoji="1" lang="zh-CN" altLang="en-US" sz="2400" dirty="0">
              <a:solidFill>
                <a:srgbClr val="D0AA8C"/>
              </a:solidFill>
            </a:endParaRPr>
          </a:p>
        </p:txBody>
      </p:sp>
      <p:grpSp>
        <p:nvGrpSpPr>
          <p:cNvPr id="12" name="组 11"/>
          <p:cNvGrpSpPr/>
          <p:nvPr/>
        </p:nvGrpSpPr>
        <p:grpSpPr>
          <a:xfrm>
            <a:off x="7073508" y="1699134"/>
            <a:ext cx="4158635" cy="545471"/>
            <a:chOff x="7073508" y="1699134"/>
            <a:chExt cx="4158635" cy="545471"/>
          </a:xfrm>
        </p:grpSpPr>
        <p:sp>
          <p:nvSpPr>
            <p:cNvPr id="10" name="五边形 9"/>
            <p:cNvSpPr/>
            <p:nvPr/>
          </p:nvSpPr>
          <p:spPr>
            <a:xfrm>
              <a:off x="7073508" y="1699134"/>
              <a:ext cx="1101234" cy="545471"/>
            </a:xfrm>
            <a:prstGeom prst="homePlate">
              <a:avLst/>
            </a:prstGeom>
            <a:solidFill>
              <a:srgbClr val="D0AA8C"/>
            </a:solidFill>
            <a:ln>
              <a:solidFill>
                <a:srgbClr val="D0AA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8" name="组 7"/>
            <p:cNvGrpSpPr/>
            <p:nvPr/>
          </p:nvGrpSpPr>
          <p:grpSpPr>
            <a:xfrm>
              <a:off x="7141835" y="1700209"/>
              <a:ext cx="4090308" cy="544396"/>
              <a:chOff x="7141835" y="1700209"/>
              <a:chExt cx="4090308" cy="544396"/>
            </a:xfrm>
          </p:grpSpPr>
          <p:sp>
            <p:nvSpPr>
              <p:cNvPr id="6" name="矩形 5"/>
              <p:cNvSpPr/>
              <p:nvPr/>
            </p:nvSpPr>
            <p:spPr>
              <a:xfrm>
                <a:off x="7141835" y="1700209"/>
                <a:ext cx="751115" cy="544396"/>
              </a:xfrm>
              <a:prstGeom prst="rect">
                <a:avLst/>
              </a:prstGeom>
              <a:solidFill>
                <a:srgbClr val="394454"/>
              </a:solidFill>
              <a:ln>
                <a:solidFill>
                  <a:srgbClr val="394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3" name="矩形 32"/>
              <p:cNvSpPr/>
              <p:nvPr/>
            </p:nvSpPr>
            <p:spPr>
              <a:xfrm>
                <a:off x="7892950" y="1700209"/>
                <a:ext cx="3339193" cy="544396"/>
              </a:xfrm>
              <a:prstGeom prst="rect">
                <a:avLst/>
              </a:prstGeom>
              <a:noFill/>
              <a:ln>
                <a:solidFill>
                  <a:srgbClr val="394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grpSp>
      <p:sp>
        <p:nvSpPr>
          <p:cNvPr id="9" name="文本框 8"/>
          <p:cNvSpPr txBox="1"/>
          <p:nvPr/>
        </p:nvSpPr>
        <p:spPr>
          <a:xfrm>
            <a:off x="7224683" y="1699134"/>
            <a:ext cx="585417" cy="523220"/>
          </a:xfrm>
          <a:prstGeom prst="rect">
            <a:avLst/>
          </a:prstGeom>
          <a:noFill/>
        </p:spPr>
        <p:txBody>
          <a:bodyPr wrap="none" rtlCol="0">
            <a:spAutoFit/>
          </a:bodyPr>
          <a:lstStyle/>
          <a:p>
            <a:r>
              <a:rPr kumimoji="1" lang="en-US" altLang="zh-CN" sz="2800" dirty="0">
                <a:solidFill>
                  <a:schemeClr val="bg1"/>
                </a:solidFill>
                <a:latin typeface="Arial" charset="0"/>
                <a:ea typeface="Arial" charset="0"/>
                <a:cs typeface="Arial" charset="0"/>
              </a:rPr>
              <a:t>01</a:t>
            </a:r>
            <a:endParaRPr kumimoji="1" lang="zh-CN" altLang="en-US" sz="2800" dirty="0">
              <a:solidFill>
                <a:schemeClr val="bg1"/>
              </a:solidFill>
              <a:latin typeface="Arial" charset="0"/>
              <a:ea typeface="Arial" charset="0"/>
              <a:cs typeface="Arial" charset="0"/>
            </a:endParaRPr>
          </a:p>
        </p:txBody>
      </p:sp>
      <p:sp>
        <p:nvSpPr>
          <p:cNvPr id="11" name="文本框 10"/>
          <p:cNvSpPr txBox="1"/>
          <p:nvPr/>
        </p:nvSpPr>
        <p:spPr>
          <a:xfrm>
            <a:off x="8644065" y="1710259"/>
            <a:ext cx="1492716" cy="523220"/>
          </a:xfrm>
          <a:prstGeom prst="rect">
            <a:avLst/>
          </a:prstGeom>
          <a:noFill/>
        </p:spPr>
        <p:txBody>
          <a:bodyPr wrap="none" rtlCol="0">
            <a:spAutoFit/>
          </a:bodyPr>
          <a:lstStyle/>
          <a:p>
            <a:r>
              <a:rPr kumimoji="1" lang="zh-CN" altLang="en-US" sz="2800" b="1" spc="600" dirty="0">
                <a:solidFill>
                  <a:srgbClr val="394454"/>
                </a:solidFill>
                <a:latin typeface="SimHei" charset="-122"/>
                <a:ea typeface="SimHei" charset="-122"/>
                <a:cs typeface="SimHei" charset="-122"/>
              </a:rPr>
              <a:t>回顾篇</a:t>
            </a:r>
          </a:p>
        </p:txBody>
      </p:sp>
      <p:grpSp>
        <p:nvGrpSpPr>
          <p:cNvPr id="40" name="组 39"/>
          <p:cNvGrpSpPr/>
          <p:nvPr/>
        </p:nvGrpSpPr>
        <p:grpSpPr>
          <a:xfrm>
            <a:off x="7073508" y="3032408"/>
            <a:ext cx="4158635" cy="545471"/>
            <a:chOff x="7073508" y="1699134"/>
            <a:chExt cx="4158635" cy="545471"/>
          </a:xfrm>
        </p:grpSpPr>
        <p:sp>
          <p:nvSpPr>
            <p:cNvPr id="41" name="五边形 40"/>
            <p:cNvSpPr/>
            <p:nvPr/>
          </p:nvSpPr>
          <p:spPr>
            <a:xfrm>
              <a:off x="7073508" y="1699134"/>
              <a:ext cx="1101234" cy="545471"/>
            </a:xfrm>
            <a:prstGeom prst="homePlate">
              <a:avLst/>
            </a:prstGeom>
            <a:solidFill>
              <a:srgbClr val="D0AA8C"/>
            </a:solidFill>
            <a:ln>
              <a:solidFill>
                <a:srgbClr val="D0AA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42" name="组 41"/>
            <p:cNvGrpSpPr/>
            <p:nvPr/>
          </p:nvGrpSpPr>
          <p:grpSpPr>
            <a:xfrm>
              <a:off x="7141835" y="1700209"/>
              <a:ext cx="4090308" cy="544396"/>
              <a:chOff x="7141835" y="1700209"/>
              <a:chExt cx="4090308" cy="544396"/>
            </a:xfrm>
          </p:grpSpPr>
          <p:sp>
            <p:nvSpPr>
              <p:cNvPr id="43" name="矩形 42"/>
              <p:cNvSpPr/>
              <p:nvPr/>
            </p:nvSpPr>
            <p:spPr>
              <a:xfrm>
                <a:off x="7141835" y="1700209"/>
                <a:ext cx="751115" cy="544396"/>
              </a:xfrm>
              <a:prstGeom prst="rect">
                <a:avLst/>
              </a:prstGeom>
              <a:solidFill>
                <a:srgbClr val="394454"/>
              </a:solidFill>
              <a:ln>
                <a:solidFill>
                  <a:srgbClr val="394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4" name="矩形 43"/>
              <p:cNvSpPr/>
              <p:nvPr/>
            </p:nvSpPr>
            <p:spPr>
              <a:xfrm>
                <a:off x="7892950" y="1700209"/>
                <a:ext cx="3339193" cy="544396"/>
              </a:xfrm>
              <a:prstGeom prst="rect">
                <a:avLst/>
              </a:prstGeom>
              <a:noFill/>
              <a:ln>
                <a:solidFill>
                  <a:srgbClr val="394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grpSp>
      <p:sp>
        <p:nvSpPr>
          <p:cNvPr id="45" name="文本框 44"/>
          <p:cNvSpPr txBox="1"/>
          <p:nvPr/>
        </p:nvSpPr>
        <p:spPr>
          <a:xfrm>
            <a:off x="7224683" y="3032408"/>
            <a:ext cx="585417" cy="523220"/>
          </a:xfrm>
          <a:prstGeom prst="rect">
            <a:avLst/>
          </a:prstGeom>
          <a:noFill/>
        </p:spPr>
        <p:txBody>
          <a:bodyPr wrap="none" rtlCol="0">
            <a:spAutoFit/>
          </a:bodyPr>
          <a:lstStyle/>
          <a:p>
            <a:r>
              <a:rPr kumimoji="1" lang="en-US" altLang="zh-CN" sz="2800" dirty="0">
                <a:solidFill>
                  <a:schemeClr val="bg1"/>
                </a:solidFill>
                <a:latin typeface="Arial" charset="0"/>
                <a:ea typeface="Arial" charset="0"/>
                <a:cs typeface="Arial" charset="0"/>
              </a:rPr>
              <a:t>02</a:t>
            </a:r>
            <a:endParaRPr kumimoji="1" lang="zh-CN" altLang="en-US" sz="2800" dirty="0">
              <a:solidFill>
                <a:schemeClr val="bg1"/>
              </a:solidFill>
              <a:latin typeface="Arial" charset="0"/>
              <a:ea typeface="Arial" charset="0"/>
              <a:cs typeface="Arial" charset="0"/>
            </a:endParaRPr>
          </a:p>
        </p:txBody>
      </p:sp>
      <p:sp>
        <p:nvSpPr>
          <p:cNvPr id="46" name="文本框 45"/>
          <p:cNvSpPr txBox="1"/>
          <p:nvPr/>
        </p:nvSpPr>
        <p:spPr>
          <a:xfrm>
            <a:off x="8644065" y="3043533"/>
            <a:ext cx="1492716" cy="523220"/>
          </a:xfrm>
          <a:prstGeom prst="rect">
            <a:avLst/>
          </a:prstGeom>
          <a:noFill/>
        </p:spPr>
        <p:txBody>
          <a:bodyPr wrap="none" rtlCol="0">
            <a:spAutoFit/>
          </a:bodyPr>
          <a:lstStyle/>
          <a:p>
            <a:r>
              <a:rPr kumimoji="1" lang="zh-CN" altLang="en-US" sz="2800" b="1" spc="600" dirty="0">
                <a:solidFill>
                  <a:srgbClr val="394454"/>
                </a:solidFill>
                <a:latin typeface="SimHei" charset="-122"/>
                <a:ea typeface="SimHei" charset="-122"/>
                <a:cs typeface="SimHei" charset="-122"/>
              </a:rPr>
              <a:t>分析篇</a:t>
            </a:r>
          </a:p>
        </p:txBody>
      </p:sp>
      <p:grpSp>
        <p:nvGrpSpPr>
          <p:cNvPr id="47" name="组 46"/>
          <p:cNvGrpSpPr/>
          <p:nvPr/>
        </p:nvGrpSpPr>
        <p:grpSpPr>
          <a:xfrm>
            <a:off x="7073508" y="4365682"/>
            <a:ext cx="4158635" cy="545471"/>
            <a:chOff x="7073508" y="1699134"/>
            <a:chExt cx="4158635" cy="545471"/>
          </a:xfrm>
        </p:grpSpPr>
        <p:sp>
          <p:nvSpPr>
            <p:cNvPr id="48" name="五边形 47"/>
            <p:cNvSpPr/>
            <p:nvPr/>
          </p:nvSpPr>
          <p:spPr>
            <a:xfrm>
              <a:off x="7073508" y="1699134"/>
              <a:ext cx="1101234" cy="545471"/>
            </a:xfrm>
            <a:prstGeom prst="homePlate">
              <a:avLst/>
            </a:prstGeom>
            <a:solidFill>
              <a:srgbClr val="D0AA8C"/>
            </a:solidFill>
            <a:ln>
              <a:solidFill>
                <a:srgbClr val="D0AA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49" name="组 48"/>
            <p:cNvGrpSpPr/>
            <p:nvPr/>
          </p:nvGrpSpPr>
          <p:grpSpPr>
            <a:xfrm>
              <a:off x="7141835" y="1700209"/>
              <a:ext cx="4090308" cy="544396"/>
              <a:chOff x="7141835" y="1700209"/>
              <a:chExt cx="4090308" cy="544396"/>
            </a:xfrm>
          </p:grpSpPr>
          <p:sp>
            <p:nvSpPr>
              <p:cNvPr id="50" name="矩形 49"/>
              <p:cNvSpPr/>
              <p:nvPr/>
            </p:nvSpPr>
            <p:spPr>
              <a:xfrm>
                <a:off x="7141835" y="1700209"/>
                <a:ext cx="751115" cy="544396"/>
              </a:xfrm>
              <a:prstGeom prst="rect">
                <a:avLst/>
              </a:prstGeom>
              <a:solidFill>
                <a:srgbClr val="394454"/>
              </a:solidFill>
              <a:ln>
                <a:solidFill>
                  <a:srgbClr val="394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1" name="矩形 50"/>
              <p:cNvSpPr/>
              <p:nvPr/>
            </p:nvSpPr>
            <p:spPr>
              <a:xfrm>
                <a:off x="7892950" y="1700209"/>
                <a:ext cx="3339193" cy="544396"/>
              </a:xfrm>
              <a:prstGeom prst="rect">
                <a:avLst/>
              </a:prstGeom>
              <a:noFill/>
              <a:ln>
                <a:solidFill>
                  <a:srgbClr val="394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grpSp>
      <p:sp>
        <p:nvSpPr>
          <p:cNvPr id="52" name="文本框 51"/>
          <p:cNvSpPr txBox="1"/>
          <p:nvPr/>
        </p:nvSpPr>
        <p:spPr>
          <a:xfrm>
            <a:off x="7224683" y="4365682"/>
            <a:ext cx="585417" cy="523220"/>
          </a:xfrm>
          <a:prstGeom prst="rect">
            <a:avLst/>
          </a:prstGeom>
          <a:noFill/>
        </p:spPr>
        <p:txBody>
          <a:bodyPr wrap="none" rtlCol="0">
            <a:spAutoFit/>
          </a:bodyPr>
          <a:lstStyle/>
          <a:p>
            <a:r>
              <a:rPr kumimoji="1" lang="en-US" altLang="zh-CN" sz="2800" dirty="0">
                <a:solidFill>
                  <a:schemeClr val="bg1"/>
                </a:solidFill>
                <a:latin typeface="Arial" charset="0"/>
                <a:ea typeface="Arial" charset="0"/>
                <a:cs typeface="Arial" charset="0"/>
              </a:rPr>
              <a:t>03</a:t>
            </a:r>
            <a:endParaRPr kumimoji="1" lang="zh-CN" altLang="en-US" sz="2800" dirty="0">
              <a:solidFill>
                <a:schemeClr val="bg1"/>
              </a:solidFill>
              <a:latin typeface="Arial" charset="0"/>
              <a:ea typeface="Arial" charset="0"/>
              <a:cs typeface="Arial" charset="0"/>
            </a:endParaRPr>
          </a:p>
        </p:txBody>
      </p:sp>
      <p:sp>
        <p:nvSpPr>
          <p:cNvPr id="53" name="文本框 52"/>
          <p:cNvSpPr txBox="1"/>
          <p:nvPr/>
        </p:nvSpPr>
        <p:spPr>
          <a:xfrm>
            <a:off x="8644065" y="4376807"/>
            <a:ext cx="1492716" cy="523220"/>
          </a:xfrm>
          <a:prstGeom prst="rect">
            <a:avLst/>
          </a:prstGeom>
          <a:noFill/>
        </p:spPr>
        <p:txBody>
          <a:bodyPr wrap="none" rtlCol="0">
            <a:spAutoFit/>
          </a:bodyPr>
          <a:lstStyle/>
          <a:p>
            <a:r>
              <a:rPr kumimoji="1" lang="zh-CN" altLang="en-US" sz="2800" b="1" spc="600" dirty="0">
                <a:solidFill>
                  <a:srgbClr val="394454"/>
                </a:solidFill>
                <a:latin typeface="SimHei" charset="-122"/>
                <a:ea typeface="SimHei" charset="-122"/>
                <a:cs typeface="SimHei" charset="-122"/>
              </a:rPr>
              <a:t>展望篇</a:t>
            </a:r>
          </a:p>
        </p:txBody>
      </p:sp>
      <p:sp>
        <p:nvSpPr>
          <p:cNvPr id="13" name="矩形 12"/>
          <p:cNvSpPr/>
          <p:nvPr/>
        </p:nvSpPr>
        <p:spPr>
          <a:xfrm>
            <a:off x="3902529" y="6564086"/>
            <a:ext cx="8289471" cy="293914"/>
          </a:xfrm>
          <a:custGeom>
            <a:avLst/>
            <a:gdLst>
              <a:gd name="connsiteX0" fmla="*/ 0 w 8289471"/>
              <a:gd name="connsiteY0" fmla="*/ 0 h 293914"/>
              <a:gd name="connsiteX1" fmla="*/ 8289471 w 8289471"/>
              <a:gd name="connsiteY1" fmla="*/ 0 h 293914"/>
              <a:gd name="connsiteX2" fmla="*/ 8289471 w 8289471"/>
              <a:gd name="connsiteY2" fmla="*/ 293914 h 293914"/>
              <a:gd name="connsiteX3" fmla="*/ 0 w 8289471"/>
              <a:gd name="connsiteY3" fmla="*/ 293914 h 293914"/>
              <a:gd name="connsiteX4" fmla="*/ 0 w 8289471"/>
              <a:gd name="connsiteY4" fmla="*/ 0 h 293914"/>
              <a:gd name="connsiteX0" fmla="*/ 179615 w 8289471"/>
              <a:gd name="connsiteY0" fmla="*/ 32657 h 293914"/>
              <a:gd name="connsiteX1" fmla="*/ 8289471 w 8289471"/>
              <a:gd name="connsiteY1" fmla="*/ 0 h 293914"/>
              <a:gd name="connsiteX2" fmla="*/ 8289471 w 8289471"/>
              <a:gd name="connsiteY2" fmla="*/ 293914 h 293914"/>
              <a:gd name="connsiteX3" fmla="*/ 0 w 8289471"/>
              <a:gd name="connsiteY3" fmla="*/ 293914 h 293914"/>
              <a:gd name="connsiteX4" fmla="*/ 179615 w 8289471"/>
              <a:gd name="connsiteY4" fmla="*/ 32657 h 293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9471" h="293914">
                <a:moveTo>
                  <a:pt x="179615" y="32657"/>
                </a:moveTo>
                <a:lnTo>
                  <a:pt x="8289471" y="0"/>
                </a:lnTo>
                <a:lnTo>
                  <a:pt x="8289471" y="293914"/>
                </a:lnTo>
                <a:lnTo>
                  <a:pt x="0" y="293914"/>
                </a:lnTo>
                <a:lnTo>
                  <a:pt x="179615" y="32657"/>
                </a:lnTo>
                <a:close/>
              </a:path>
            </a:pathLst>
          </a:cu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1436355213"/>
      </p:ext>
    </p:extLst>
  </p:cSld>
  <p:clrMapOvr>
    <a:masterClrMapping/>
  </p:clrMapOvr>
  <mc:AlternateContent xmlns:mc="http://schemas.openxmlformats.org/markup-compatibility/2006" xmlns:p14="http://schemas.microsoft.com/office/powerpoint/2010/main">
    <mc:Choice Requires="p14">
      <p:transition spd="slow" p14:dur="2000" advTm="5000">
        <p14:ferris dir="l"/>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p:tgtEl>
                                          <p:spTgt spid="13"/>
                                        </p:tgtEl>
                                        <p:attrNameLst>
                                          <p:attrName>ppt_y</p:attrName>
                                        </p:attrNameLst>
                                      </p:cBhvr>
                                      <p:tavLst>
                                        <p:tav tm="0">
                                          <p:val>
                                            <p:strVal val="#ppt_y+#ppt_h*1.125000"/>
                                          </p:val>
                                        </p:tav>
                                        <p:tav tm="100000">
                                          <p:val>
                                            <p:strVal val="#ppt_y"/>
                                          </p:val>
                                        </p:tav>
                                      </p:tavLst>
                                    </p:anim>
                                    <p:animEffect transition="in" filter="wipe(up)">
                                      <p:cBhvr>
                                        <p:cTn id="8" dur="1000"/>
                                        <p:tgtEl>
                                          <p:spTgt spid="13"/>
                                        </p:tgtEl>
                                      </p:cBhvr>
                                    </p:animEffect>
                                  </p:childTnLst>
                                </p:cTn>
                              </p:par>
                              <p:par>
                                <p:cTn id="9" presetID="53" presetClass="entr" presetSubtype="16"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par>
                                <p:cTn id="14" presetID="53" presetClass="entr" presetSubtype="16" fill="hold" grpId="0" nodeType="withEffect">
                                  <p:stCondLst>
                                    <p:cond delay="30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53" presetClass="entr" presetSubtype="16" fill="hold" grpId="0" nodeType="withEffect">
                                  <p:stCondLst>
                                    <p:cond delay="25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p:cTn id="26" dur="500" fill="hold"/>
                                        <p:tgtEl>
                                          <p:spTgt spid="28"/>
                                        </p:tgtEl>
                                        <p:attrNameLst>
                                          <p:attrName>ppt_w</p:attrName>
                                        </p:attrNameLst>
                                      </p:cBhvr>
                                      <p:tavLst>
                                        <p:tav tm="0">
                                          <p:val>
                                            <p:fltVal val="0"/>
                                          </p:val>
                                        </p:tav>
                                        <p:tav tm="100000">
                                          <p:val>
                                            <p:strVal val="#ppt_w"/>
                                          </p:val>
                                        </p:tav>
                                      </p:tavLst>
                                    </p:anim>
                                    <p:anim calcmode="lin" valueType="num">
                                      <p:cBhvr>
                                        <p:cTn id="27" dur="500" fill="hold"/>
                                        <p:tgtEl>
                                          <p:spTgt spid="28"/>
                                        </p:tgtEl>
                                        <p:attrNameLst>
                                          <p:attrName>ppt_h</p:attrName>
                                        </p:attrNameLst>
                                      </p:cBhvr>
                                      <p:tavLst>
                                        <p:tav tm="0">
                                          <p:val>
                                            <p:fltVal val="0"/>
                                          </p:val>
                                        </p:tav>
                                        <p:tav tm="100000">
                                          <p:val>
                                            <p:strVal val="#ppt_h"/>
                                          </p:val>
                                        </p:tav>
                                      </p:tavLst>
                                    </p:anim>
                                    <p:animEffect transition="in" filter="fade">
                                      <p:cBhvr>
                                        <p:cTn id="28" dur="500"/>
                                        <p:tgtEl>
                                          <p:spTgt spid="28"/>
                                        </p:tgtEl>
                                      </p:cBhvr>
                                    </p:animEffect>
                                  </p:childTnLst>
                                </p:cTn>
                              </p:par>
                            </p:childTnLst>
                          </p:cTn>
                        </p:par>
                        <p:par>
                          <p:cTn id="29" fill="hold">
                            <p:stCondLst>
                              <p:cond delay="1000"/>
                            </p:stCondLst>
                            <p:childTnLst>
                              <p:par>
                                <p:cTn id="30" presetID="42" presetClass="entr" presetSubtype="0"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1000"/>
                                        <p:tgtEl>
                                          <p:spTgt spid="3"/>
                                        </p:tgtEl>
                                      </p:cBhvr>
                                    </p:animEffec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1000" fill="hold"/>
                                        <p:tgtEl>
                                          <p:spTgt spid="4"/>
                                        </p:tgtEl>
                                        <p:attrNameLst>
                                          <p:attrName>ppt_y</p:attrName>
                                        </p:attrNameLst>
                                      </p:cBhvr>
                                      <p:tavLst>
                                        <p:tav tm="0">
                                          <p:val>
                                            <p:strVal val="#ppt_y+.1"/>
                                          </p:val>
                                        </p:tav>
                                        <p:tav tm="100000">
                                          <p:val>
                                            <p:strVal val="#ppt_y"/>
                                          </p:val>
                                        </p:tav>
                                      </p:tavLst>
                                    </p:anim>
                                  </p:childTnLst>
                                </p:cTn>
                              </p:par>
                            </p:childTnLst>
                          </p:cTn>
                        </p:par>
                        <p:par>
                          <p:cTn id="40" fill="hold">
                            <p:stCondLst>
                              <p:cond delay="2000"/>
                            </p:stCondLst>
                            <p:childTnLst>
                              <p:par>
                                <p:cTn id="41" presetID="22" presetClass="entr" presetSubtype="8"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par>
                                <p:cTn id="44" presetID="55" presetClass="entr" presetSubtype="0" fill="hold" grpId="0" nodeType="withEffect">
                                  <p:stCondLst>
                                    <p:cond delay="500"/>
                                  </p:stCondLst>
                                  <p:childTnLst>
                                    <p:set>
                                      <p:cBhvr>
                                        <p:cTn id="45" dur="1" fill="hold">
                                          <p:stCondLst>
                                            <p:cond delay="0"/>
                                          </p:stCondLst>
                                        </p:cTn>
                                        <p:tgtEl>
                                          <p:spTgt spid="9"/>
                                        </p:tgtEl>
                                        <p:attrNameLst>
                                          <p:attrName>style.visibility</p:attrName>
                                        </p:attrNameLst>
                                      </p:cBhvr>
                                      <p:to>
                                        <p:strVal val="visible"/>
                                      </p:to>
                                    </p:set>
                                    <p:anim calcmode="lin" valueType="num">
                                      <p:cBhvr>
                                        <p:cTn id="46" dur="1000" fill="hold"/>
                                        <p:tgtEl>
                                          <p:spTgt spid="9"/>
                                        </p:tgtEl>
                                        <p:attrNameLst>
                                          <p:attrName>ppt_w</p:attrName>
                                        </p:attrNameLst>
                                      </p:cBhvr>
                                      <p:tavLst>
                                        <p:tav tm="0">
                                          <p:val>
                                            <p:strVal val="#ppt_w*0.70"/>
                                          </p:val>
                                        </p:tav>
                                        <p:tav tm="100000">
                                          <p:val>
                                            <p:strVal val="#ppt_w"/>
                                          </p:val>
                                        </p:tav>
                                      </p:tavLst>
                                    </p:anim>
                                    <p:anim calcmode="lin" valueType="num">
                                      <p:cBhvr>
                                        <p:cTn id="47" dur="1000" fill="hold"/>
                                        <p:tgtEl>
                                          <p:spTgt spid="9"/>
                                        </p:tgtEl>
                                        <p:attrNameLst>
                                          <p:attrName>ppt_h</p:attrName>
                                        </p:attrNameLst>
                                      </p:cBhvr>
                                      <p:tavLst>
                                        <p:tav tm="0">
                                          <p:val>
                                            <p:strVal val="#ppt_h"/>
                                          </p:val>
                                        </p:tav>
                                        <p:tav tm="100000">
                                          <p:val>
                                            <p:strVal val="#ppt_h"/>
                                          </p:val>
                                        </p:tav>
                                      </p:tavLst>
                                    </p:anim>
                                    <p:animEffect transition="in" filter="fade">
                                      <p:cBhvr>
                                        <p:cTn id="48" dur="1000"/>
                                        <p:tgtEl>
                                          <p:spTgt spid="9"/>
                                        </p:tgtEl>
                                      </p:cBhvr>
                                    </p:animEffect>
                                  </p:childTnLst>
                                </p:cTn>
                              </p:par>
                              <p:par>
                                <p:cTn id="49" presetID="2" presetClass="entr" presetSubtype="2" fill="hold" grpId="0" nodeType="withEffect">
                                  <p:stCondLst>
                                    <p:cond delay="390"/>
                                  </p:stCondLst>
                                  <p:iterate type="lt">
                                    <p:tmPct val="10000"/>
                                  </p:iterate>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1+#ppt_w/2"/>
                                          </p:val>
                                        </p:tav>
                                        <p:tav tm="100000">
                                          <p:val>
                                            <p:strVal val="#ppt_x"/>
                                          </p:val>
                                        </p:tav>
                                      </p:tavLst>
                                    </p:anim>
                                    <p:anim calcmode="lin" valueType="num">
                                      <p:cBhvr additive="base">
                                        <p:cTn id="52" dur="500" fill="hold"/>
                                        <p:tgtEl>
                                          <p:spTgt spid="11"/>
                                        </p:tgtEl>
                                        <p:attrNameLst>
                                          <p:attrName>ppt_y</p:attrName>
                                        </p:attrNameLst>
                                      </p:cBhvr>
                                      <p:tavLst>
                                        <p:tav tm="0">
                                          <p:val>
                                            <p:strVal val="#ppt_y"/>
                                          </p:val>
                                        </p:tav>
                                        <p:tav tm="100000">
                                          <p:val>
                                            <p:strVal val="#ppt_y"/>
                                          </p:val>
                                        </p:tav>
                                      </p:tavLst>
                                    </p:anim>
                                  </p:childTnLst>
                                </p:cTn>
                              </p:par>
                            </p:childTnLst>
                          </p:cTn>
                        </p:par>
                        <p:par>
                          <p:cTn id="53" fill="hold">
                            <p:stCondLst>
                              <p:cond delay="3500"/>
                            </p:stCondLst>
                            <p:childTnLst>
                              <p:par>
                                <p:cTn id="54" presetID="22" presetClass="entr" presetSubtype="8" fill="hold" nodeType="after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wipe(left)">
                                      <p:cBhvr>
                                        <p:cTn id="56" dur="500"/>
                                        <p:tgtEl>
                                          <p:spTgt spid="40"/>
                                        </p:tgtEl>
                                      </p:cBhvr>
                                    </p:animEffect>
                                  </p:childTnLst>
                                </p:cTn>
                              </p:par>
                              <p:par>
                                <p:cTn id="57" presetID="55" presetClass="entr" presetSubtype="0" fill="hold" grpId="0" nodeType="withEffect">
                                  <p:stCondLst>
                                    <p:cond delay="500"/>
                                  </p:stCondLst>
                                  <p:childTnLst>
                                    <p:set>
                                      <p:cBhvr>
                                        <p:cTn id="58" dur="1" fill="hold">
                                          <p:stCondLst>
                                            <p:cond delay="0"/>
                                          </p:stCondLst>
                                        </p:cTn>
                                        <p:tgtEl>
                                          <p:spTgt spid="45"/>
                                        </p:tgtEl>
                                        <p:attrNameLst>
                                          <p:attrName>style.visibility</p:attrName>
                                        </p:attrNameLst>
                                      </p:cBhvr>
                                      <p:to>
                                        <p:strVal val="visible"/>
                                      </p:to>
                                    </p:set>
                                    <p:anim calcmode="lin" valueType="num">
                                      <p:cBhvr>
                                        <p:cTn id="59" dur="1000" fill="hold"/>
                                        <p:tgtEl>
                                          <p:spTgt spid="45"/>
                                        </p:tgtEl>
                                        <p:attrNameLst>
                                          <p:attrName>ppt_w</p:attrName>
                                        </p:attrNameLst>
                                      </p:cBhvr>
                                      <p:tavLst>
                                        <p:tav tm="0">
                                          <p:val>
                                            <p:strVal val="#ppt_w*0.70"/>
                                          </p:val>
                                        </p:tav>
                                        <p:tav tm="100000">
                                          <p:val>
                                            <p:strVal val="#ppt_w"/>
                                          </p:val>
                                        </p:tav>
                                      </p:tavLst>
                                    </p:anim>
                                    <p:anim calcmode="lin" valueType="num">
                                      <p:cBhvr>
                                        <p:cTn id="60" dur="1000" fill="hold"/>
                                        <p:tgtEl>
                                          <p:spTgt spid="45"/>
                                        </p:tgtEl>
                                        <p:attrNameLst>
                                          <p:attrName>ppt_h</p:attrName>
                                        </p:attrNameLst>
                                      </p:cBhvr>
                                      <p:tavLst>
                                        <p:tav tm="0">
                                          <p:val>
                                            <p:strVal val="#ppt_h"/>
                                          </p:val>
                                        </p:tav>
                                        <p:tav tm="100000">
                                          <p:val>
                                            <p:strVal val="#ppt_h"/>
                                          </p:val>
                                        </p:tav>
                                      </p:tavLst>
                                    </p:anim>
                                    <p:animEffect transition="in" filter="fade">
                                      <p:cBhvr>
                                        <p:cTn id="61" dur="1000"/>
                                        <p:tgtEl>
                                          <p:spTgt spid="45"/>
                                        </p:tgtEl>
                                      </p:cBhvr>
                                    </p:animEffect>
                                  </p:childTnLst>
                                </p:cTn>
                              </p:par>
                              <p:par>
                                <p:cTn id="62" presetID="2" presetClass="entr" presetSubtype="2" fill="hold" grpId="0" nodeType="withEffect">
                                  <p:stCondLst>
                                    <p:cond delay="390"/>
                                  </p:stCondLst>
                                  <p:iterate type="lt">
                                    <p:tmPct val="10000"/>
                                  </p:iterate>
                                  <p:childTnLst>
                                    <p:set>
                                      <p:cBhvr>
                                        <p:cTn id="63" dur="1" fill="hold">
                                          <p:stCondLst>
                                            <p:cond delay="0"/>
                                          </p:stCondLst>
                                        </p:cTn>
                                        <p:tgtEl>
                                          <p:spTgt spid="46"/>
                                        </p:tgtEl>
                                        <p:attrNameLst>
                                          <p:attrName>style.visibility</p:attrName>
                                        </p:attrNameLst>
                                      </p:cBhvr>
                                      <p:to>
                                        <p:strVal val="visible"/>
                                      </p:to>
                                    </p:set>
                                    <p:anim calcmode="lin" valueType="num">
                                      <p:cBhvr additive="base">
                                        <p:cTn id="64" dur="500" fill="hold"/>
                                        <p:tgtEl>
                                          <p:spTgt spid="46"/>
                                        </p:tgtEl>
                                        <p:attrNameLst>
                                          <p:attrName>ppt_x</p:attrName>
                                        </p:attrNameLst>
                                      </p:cBhvr>
                                      <p:tavLst>
                                        <p:tav tm="0">
                                          <p:val>
                                            <p:strVal val="1+#ppt_w/2"/>
                                          </p:val>
                                        </p:tav>
                                        <p:tav tm="100000">
                                          <p:val>
                                            <p:strVal val="#ppt_x"/>
                                          </p:val>
                                        </p:tav>
                                      </p:tavLst>
                                    </p:anim>
                                    <p:anim calcmode="lin" valueType="num">
                                      <p:cBhvr additive="base">
                                        <p:cTn id="65" dur="500" fill="hold"/>
                                        <p:tgtEl>
                                          <p:spTgt spid="46"/>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22" presetClass="entr" presetSubtype="8" fill="hold" nodeType="after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wipe(left)">
                                      <p:cBhvr>
                                        <p:cTn id="69" dur="500"/>
                                        <p:tgtEl>
                                          <p:spTgt spid="47"/>
                                        </p:tgtEl>
                                      </p:cBhvr>
                                    </p:animEffect>
                                  </p:childTnLst>
                                </p:cTn>
                              </p:par>
                              <p:par>
                                <p:cTn id="70" presetID="55" presetClass="entr" presetSubtype="0" fill="hold" grpId="0" nodeType="withEffect">
                                  <p:stCondLst>
                                    <p:cond delay="500"/>
                                  </p:stCondLst>
                                  <p:childTnLst>
                                    <p:set>
                                      <p:cBhvr>
                                        <p:cTn id="71" dur="1" fill="hold">
                                          <p:stCondLst>
                                            <p:cond delay="0"/>
                                          </p:stCondLst>
                                        </p:cTn>
                                        <p:tgtEl>
                                          <p:spTgt spid="52"/>
                                        </p:tgtEl>
                                        <p:attrNameLst>
                                          <p:attrName>style.visibility</p:attrName>
                                        </p:attrNameLst>
                                      </p:cBhvr>
                                      <p:to>
                                        <p:strVal val="visible"/>
                                      </p:to>
                                    </p:set>
                                    <p:anim calcmode="lin" valueType="num">
                                      <p:cBhvr>
                                        <p:cTn id="72" dur="1000" fill="hold"/>
                                        <p:tgtEl>
                                          <p:spTgt spid="52"/>
                                        </p:tgtEl>
                                        <p:attrNameLst>
                                          <p:attrName>ppt_w</p:attrName>
                                        </p:attrNameLst>
                                      </p:cBhvr>
                                      <p:tavLst>
                                        <p:tav tm="0">
                                          <p:val>
                                            <p:strVal val="#ppt_w*0.70"/>
                                          </p:val>
                                        </p:tav>
                                        <p:tav tm="100000">
                                          <p:val>
                                            <p:strVal val="#ppt_w"/>
                                          </p:val>
                                        </p:tav>
                                      </p:tavLst>
                                    </p:anim>
                                    <p:anim calcmode="lin" valueType="num">
                                      <p:cBhvr>
                                        <p:cTn id="73" dur="1000" fill="hold"/>
                                        <p:tgtEl>
                                          <p:spTgt spid="52"/>
                                        </p:tgtEl>
                                        <p:attrNameLst>
                                          <p:attrName>ppt_h</p:attrName>
                                        </p:attrNameLst>
                                      </p:cBhvr>
                                      <p:tavLst>
                                        <p:tav tm="0">
                                          <p:val>
                                            <p:strVal val="#ppt_h"/>
                                          </p:val>
                                        </p:tav>
                                        <p:tav tm="100000">
                                          <p:val>
                                            <p:strVal val="#ppt_h"/>
                                          </p:val>
                                        </p:tav>
                                      </p:tavLst>
                                    </p:anim>
                                    <p:animEffect transition="in" filter="fade">
                                      <p:cBhvr>
                                        <p:cTn id="74" dur="1000"/>
                                        <p:tgtEl>
                                          <p:spTgt spid="52"/>
                                        </p:tgtEl>
                                      </p:cBhvr>
                                    </p:animEffect>
                                  </p:childTnLst>
                                </p:cTn>
                              </p:par>
                              <p:par>
                                <p:cTn id="75" presetID="2" presetClass="entr" presetSubtype="2" fill="hold" grpId="0" nodeType="withEffect">
                                  <p:stCondLst>
                                    <p:cond delay="390"/>
                                  </p:stCondLst>
                                  <p:iterate type="lt">
                                    <p:tmPct val="10000"/>
                                  </p:iterate>
                                  <p:childTnLst>
                                    <p:set>
                                      <p:cBhvr>
                                        <p:cTn id="76" dur="1" fill="hold">
                                          <p:stCondLst>
                                            <p:cond delay="0"/>
                                          </p:stCondLst>
                                        </p:cTn>
                                        <p:tgtEl>
                                          <p:spTgt spid="53"/>
                                        </p:tgtEl>
                                        <p:attrNameLst>
                                          <p:attrName>style.visibility</p:attrName>
                                        </p:attrNameLst>
                                      </p:cBhvr>
                                      <p:to>
                                        <p:strVal val="visible"/>
                                      </p:to>
                                    </p:set>
                                    <p:anim calcmode="lin" valueType="num">
                                      <p:cBhvr additive="base">
                                        <p:cTn id="77" dur="500" fill="hold"/>
                                        <p:tgtEl>
                                          <p:spTgt spid="53"/>
                                        </p:tgtEl>
                                        <p:attrNameLst>
                                          <p:attrName>ppt_x</p:attrName>
                                        </p:attrNameLst>
                                      </p:cBhvr>
                                      <p:tavLst>
                                        <p:tav tm="0">
                                          <p:val>
                                            <p:strVal val="1+#ppt_w/2"/>
                                          </p:val>
                                        </p:tav>
                                        <p:tav tm="100000">
                                          <p:val>
                                            <p:strVal val="#ppt_x"/>
                                          </p:val>
                                        </p:tav>
                                      </p:tavLst>
                                    </p:anim>
                                    <p:anim calcmode="lin" valueType="num">
                                      <p:cBhvr additive="base">
                                        <p:cTn id="78"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3" grpId="0"/>
      <p:bldP spid="4" grpId="0"/>
      <p:bldP spid="9" grpId="0"/>
      <p:bldP spid="11" grpId="0"/>
      <p:bldP spid="45" grpId="0"/>
      <p:bldP spid="46" grpId="0"/>
      <p:bldP spid="52" grpId="0"/>
      <p:bldP spid="53" grpId="0"/>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228048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3" name="矩形 12"/>
          <p:cNvSpPr/>
          <p:nvPr/>
        </p:nvSpPr>
        <p:spPr>
          <a:xfrm>
            <a:off x="3902529" y="6564086"/>
            <a:ext cx="8289471" cy="293914"/>
          </a:xfrm>
          <a:custGeom>
            <a:avLst/>
            <a:gdLst>
              <a:gd name="connsiteX0" fmla="*/ 0 w 8289471"/>
              <a:gd name="connsiteY0" fmla="*/ 0 h 293914"/>
              <a:gd name="connsiteX1" fmla="*/ 8289471 w 8289471"/>
              <a:gd name="connsiteY1" fmla="*/ 0 h 293914"/>
              <a:gd name="connsiteX2" fmla="*/ 8289471 w 8289471"/>
              <a:gd name="connsiteY2" fmla="*/ 293914 h 293914"/>
              <a:gd name="connsiteX3" fmla="*/ 0 w 8289471"/>
              <a:gd name="connsiteY3" fmla="*/ 293914 h 293914"/>
              <a:gd name="connsiteX4" fmla="*/ 0 w 8289471"/>
              <a:gd name="connsiteY4" fmla="*/ 0 h 293914"/>
              <a:gd name="connsiteX0" fmla="*/ 179615 w 8289471"/>
              <a:gd name="connsiteY0" fmla="*/ 32657 h 293914"/>
              <a:gd name="connsiteX1" fmla="*/ 8289471 w 8289471"/>
              <a:gd name="connsiteY1" fmla="*/ 0 h 293914"/>
              <a:gd name="connsiteX2" fmla="*/ 8289471 w 8289471"/>
              <a:gd name="connsiteY2" fmla="*/ 293914 h 293914"/>
              <a:gd name="connsiteX3" fmla="*/ 0 w 8289471"/>
              <a:gd name="connsiteY3" fmla="*/ 293914 h 293914"/>
              <a:gd name="connsiteX4" fmla="*/ 179615 w 8289471"/>
              <a:gd name="connsiteY4" fmla="*/ 32657 h 293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9471" h="293914">
                <a:moveTo>
                  <a:pt x="179615" y="32657"/>
                </a:moveTo>
                <a:lnTo>
                  <a:pt x="8289471" y="0"/>
                </a:lnTo>
                <a:lnTo>
                  <a:pt x="8289471" y="293914"/>
                </a:lnTo>
                <a:lnTo>
                  <a:pt x="0" y="293914"/>
                </a:lnTo>
                <a:lnTo>
                  <a:pt x="179615" y="32657"/>
                </a:lnTo>
                <a:close/>
              </a:path>
            </a:pathLst>
          </a:cu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5" name="图片 4"/>
          <p:cNvPicPr>
            <a:picLocks noChangeAspect="1"/>
          </p:cNvPicPr>
          <p:nvPr/>
        </p:nvPicPr>
        <p:blipFill rotWithShape="1">
          <a:blip r:embed="rId3">
            <a:extLst>
              <a:ext uri="{28A0092B-C50C-407E-A947-70E740481C1C}">
                <a14:useLocalDpi xmlns:a14="http://schemas.microsoft.com/office/drawing/2010/main" val="0"/>
              </a:ext>
            </a:extLst>
          </a:blip>
          <a:srcRect t="18370" b="38483"/>
          <a:stretch/>
        </p:blipFill>
        <p:spPr>
          <a:xfrm>
            <a:off x="0" y="1514902"/>
            <a:ext cx="12192000" cy="3493827"/>
          </a:xfrm>
          <a:prstGeom prst="rect">
            <a:avLst/>
          </a:prstGeom>
        </p:spPr>
      </p:pic>
      <p:sp>
        <p:nvSpPr>
          <p:cNvPr id="16" name="矩形 15"/>
          <p:cNvSpPr/>
          <p:nvPr/>
        </p:nvSpPr>
        <p:spPr>
          <a:xfrm>
            <a:off x="0" y="1514902"/>
            <a:ext cx="12192000" cy="3493827"/>
          </a:xfrm>
          <a:prstGeom prst="rect">
            <a:avLst/>
          </a:prstGeom>
          <a:gradFill>
            <a:gsLst>
              <a:gs pos="16000">
                <a:srgbClr val="394454"/>
              </a:gs>
              <a:gs pos="98000">
                <a:srgbClr val="394454">
                  <a:alpha val="46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5" name="组 14"/>
          <p:cNvGrpSpPr/>
          <p:nvPr/>
        </p:nvGrpSpPr>
        <p:grpSpPr>
          <a:xfrm>
            <a:off x="627797" y="832513"/>
            <a:ext cx="3862317" cy="1992574"/>
            <a:chOff x="955343" y="1201002"/>
            <a:chExt cx="3862317" cy="1992574"/>
          </a:xfrm>
          <a:effectLst>
            <a:outerShdw blurRad="50800" dist="76200" dir="5400000" algn="t" rotWithShape="0">
              <a:prstClr val="black">
                <a:alpha val="22000"/>
              </a:prstClr>
            </a:outerShdw>
          </a:effectLst>
        </p:grpSpPr>
        <p:sp>
          <p:nvSpPr>
            <p:cNvPr id="7" name="矩形 6"/>
            <p:cNvSpPr/>
            <p:nvPr/>
          </p:nvSpPr>
          <p:spPr>
            <a:xfrm>
              <a:off x="955343" y="1392072"/>
              <a:ext cx="3862317" cy="1801504"/>
            </a:xfrm>
            <a:prstGeom prst="rect">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三角形 13"/>
            <p:cNvSpPr/>
            <p:nvPr/>
          </p:nvSpPr>
          <p:spPr>
            <a:xfrm>
              <a:off x="2714097" y="1201002"/>
              <a:ext cx="344809" cy="245660"/>
            </a:xfrm>
            <a:prstGeom prst="triangle">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7" name="矩形 36"/>
            <p:cNvSpPr/>
            <p:nvPr/>
          </p:nvSpPr>
          <p:spPr>
            <a:xfrm>
              <a:off x="955343" y="3002018"/>
              <a:ext cx="3862317" cy="191557"/>
            </a:xfrm>
            <a:prstGeom prst="rect">
              <a:avLst/>
            </a:pr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7" name="文本框 16"/>
          <p:cNvSpPr txBox="1"/>
          <p:nvPr/>
        </p:nvSpPr>
        <p:spPr>
          <a:xfrm>
            <a:off x="1838245" y="1078172"/>
            <a:ext cx="1441420" cy="1446550"/>
          </a:xfrm>
          <a:prstGeom prst="rect">
            <a:avLst/>
          </a:prstGeom>
          <a:noFill/>
        </p:spPr>
        <p:txBody>
          <a:bodyPr wrap="none" rtlCol="0">
            <a:spAutoFit/>
          </a:bodyPr>
          <a:lstStyle/>
          <a:p>
            <a:r>
              <a:rPr kumimoji="1" lang="en-US" altLang="zh-CN" sz="8800" dirty="0">
                <a:solidFill>
                  <a:schemeClr val="bg1"/>
                </a:solidFill>
                <a:latin typeface="Arial" charset="0"/>
                <a:ea typeface="Arial" charset="0"/>
                <a:cs typeface="Arial" charset="0"/>
              </a:rPr>
              <a:t>01</a:t>
            </a:r>
            <a:endParaRPr kumimoji="1" lang="zh-CN" altLang="en-US" sz="8800" dirty="0">
              <a:solidFill>
                <a:schemeClr val="bg1"/>
              </a:solidFill>
              <a:latin typeface="Arial" charset="0"/>
              <a:ea typeface="Arial" charset="0"/>
              <a:cs typeface="Arial" charset="0"/>
            </a:endParaRPr>
          </a:p>
        </p:txBody>
      </p:sp>
      <p:sp>
        <p:nvSpPr>
          <p:cNvPr id="18" name="文本框 17"/>
          <p:cNvSpPr txBox="1"/>
          <p:nvPr/>
        </p:nvSpPr>
        <p:spPr>
          <a:xfrm rot="16200000">
            <a:off x="2699428" y="1704120"/>
            <a:ext cx="1160475" cy="261610"/>
          </a:xfrm>
          <a:prstGeom prst="rect">
            <a:avLst/>
          </a:prstGeom>
          <a:noFill/>
        </p:spPr>
        <p:txBody>
          <a:bodyPr wrap="square" rtlCol="0">
            <a:spAutoFit/>
          </a:bodyPr>
          <a:lstStyle/>
          <a:p>
            <a:pPr algn="dist"/>
            <a:r>
              <a:rPr kumimoji="1" lang="en-US" altLang="zh-CN" sz="1100" dirty="0">
                <a:solidFill>
                  <a:schemeClr val="bg1"/>
                </a:solidFill>
              </a:rPr>
              <a:t>PART </a:t>
            </a:r>
            <a:endParaRPr kumimoji="1" lang="zh-CN" altLang="en-US" sz="1100" dirty="0">
              <a:solidFill>
                <a:schemeClr val="bg1"/>
              </a:solidFill>
            </a:endParaRPr>
          </a:p>
        </p:txBody>
      </p:sp>
      <p:sp>
        <p:nvSpPr>
          <p:cNvPr id="54" name="文本框 53"/>
          <p:cNvSpPr txBox="1"/>
          <p:nvPr/>
        </p:nvSpPr>
        <p:spPr>
          <a:xfrm>
            <a:off x="6364772" y="2265036"/>
            <a:ext cx="4108817" cy="1569660"/>
          </a:xfrm>
          <a:prstGeom prst="rect">
            <a:avLst/>
          </a:prstGeom>
          <a:noFill/>
        </p:spPr>
        <p:txBody>
          <a:bodyPr wrap="none" rtlCol="0">
            <a:spAutoFit/>
          </a:bodyPr>
          <a:lstStyle/>
          <a:p>
            <a:r>
              <a:rPr kumimoji="1" lang="zh-CN" altLang="en-US" sz="9600" b="1" spc="600" dirty="0">
                <a:solidFill>
                  <a:schemeClr val="bg1"/>
                </a:solidFill>
                <a:effectLst>
                  <a:outerShdw blurRad="114300" dist="76200" dir="18900000" algn="bl" rotWithShape="0">
                    <a:prstClr val="black">
                      <a:alpha val="19000"/>
                    </a:prstClr>
                  </a:outerShdw>
                </a:effectLst>
                <a:latin typeface="SimHei" charset="-122"/>
                <a:ea typeface="SimHei" charset="-122"/>
                <a:cs typeface="SimHei" charset="-122"/>
              </a:rPr>
              <a:t>回顾篇</a:t>
            </a:r>
          </a:p>
        </p:txBody>
      </p:sp>
      <p:sp>
        <p:nvSpPr>
          <p:cNvPr id="55" name="文本框 54">
            <a:extLst>
              <a:ext uri="{FF2B5EF4-FFF2-40B4-BE49-F238E27FC236}">
                <a16:creationId xmlns:a16="http://schemas.microsoft.com/office/drawing/2014/main" xmlns="" id="{48FBE956-B6CC-4918-93F7-571A4CE098CC}"/>
              </a:ext>
            </a:extLst>
          </p:cNvPr>
          <p:cNvSpPr txBox="1"/>
          <p:nvPr/>
        </p:nvSpPr>
        <p:spPr>
          <a:xfrm>
            <a:off x="5935287" y="3826337"/>
            <a:ext cx="4967785" cy="400110"/>
          </a:xfrm>
          <a:prstGeom prst="rect">
            <a:avLst/>
          </a:prstGeom>
          <a:noFill/>
        </p:spPr>
        <p:txBody>
          <a:bodyPr wrap="square" rtlCol="0">
            <a:spAutoFit/>
          </a:bodyPr>
          <a:lstStyle/>
          <a:p>
            <a:pPr algn="ctr"/>
            <a:r>
              <a:rPr lang="zh-CN" altLang="en-US" sz="2000" dirty="0">
                <a:solidFill>
                  <a:schemeClr val="bg1"/>
                </a:solidFill>
                <a:latin typeface="SimHei" charset="-122"/>
                <a:ea typeface="SimHei" charset="-122"/>
                <a:cs typeface="SimHei" charset="-122"/>
              </a:rPr>
              <a:t>回顾过去 成就斐然</a:t>
            </a:r>
            <a:endParaRPr lang="en-US" altLang="zh-CN" sz="2000" dirty="0">
              <a:solidFill>
                <a:schemeClr val="bg1"/>
              </a:solidFill>
              <a:latin typeface="SimHei" charset="-122"/>
              <a:ea typeface="SimHei" charset="-122"/>
              <a:cs typeface="SimHei" charset="-122"/>
            </a:endParaRPr>
          </a:p>
        </p:txBody>
      </p:sp>
      <p:cxnSp>
        <p:nvCxnSpPr>
          <p:cNvPr id="20" name="直线连接符 19"/>
          <p:cNvCxnSpPr/>
          <p:nvPr/>
        </p:nvCxnSpPr>
        <p:spPr>
          <a:xfrm flipH="1">
            <a:off x="6364772" y="4039737"/>
            <a:ext cx="750627" cy="0"/>
          </a:xfrm>
          <a:prstGeom prst="line">
            <a:avLst/>
          </a:prstGeom>
          <a:ln>
            <a:solidFill>
              <a:srgbClr val="F7F7F7"/>
            </a:solidFill>
          </a:ln>
        </p:spPr>
        <p:style>
          <a:lnRef idx="1">
            <a:schemeClr val="accent1"/>
          </a:lnRef>
          <a:fillRef idx="0">
            <a:schemeClr val="accent1"/>
          </a:fillRef>
          <a:effectRef idx="0">
            <a:schemeClr val="accent1"/>
          </a:effectRef>
          <a:fontRef idx="minor">
            <a:schemeClr val="tx1"/>
          </a:fontRef>
        </p:style>
      </p:cxnSp>
      <p:cxnSp>
        <p:nvCxnSpPr>
          <p:cNvPr id="56" name="直线连接符 55"/>
          <p:cNvCxnSpPr/>
          <p:nvPr/>
        </p:nvCxnSpPr>
        <p:spPr>
          <a:xfrm flipH="1">
            <a:off x="9722962" y="4039737"/>
            <a:ext cx="750627" cy="0"/>
          </a:xfrm>
          <a:prstGeom prst="line">
            <a:avLst/>
          </a:prstGeom>
          <a:ln>
            <a:solidFill>
              <a:srgbClr val="F7F7F7"/>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7115399" y="363984"/>
            <a:ext cx="2925246" cy="369332"/>
          </a:xfrm>
          <a:prstGeom prst="rect">
            <a:avLst/>
          </a:prstGeom>
          <a:noFill/>
        </p:spPr>
        <p:txBody>
          <a:bodyPr wrap="square" rtlCol="0">
            <a:spAutoFit/>
          </a:bodyPr>
          <a:lstStyle/>
          <a:p>
            <a:r>
              <a:rPr lang="en-US" altLang="zh-CN" dirty="0">
                <a:solidFill>
                  <a:srgbClr val="F7F7F7"/>
                </a:solidFill>
              </a:rPr>
              <a:t>https://www.ypppt.com/</a:t>
            </a:r>
            <a:endParaRPr lang="zh-CN" altLang="en-US" dirty="0">
              <a:solidFill>
                <a:srgbClr val="F7F7F7"/>
              </a:solidFill>
            </a:endParaRPr>
          </a:p>
        </p:txBody>
      </p:sp>
    </p:spTree>
    <p:extLst>
      <p:ext uri="{BB962C8B-B14F-4D97-AF65-F5344CB8AC3E}">
        <p14:creationId xmlns:p14="http://schemas.microsoft.com/office/powerpoint/2010/main" val="561389000"/>
      </p:ext>
    </p:extLst>
  </p:cSld>
  <p:clrMapOvr>
    <a:masterClrMapping/>
  </p:clrMapOvr>
  <mc:AlternateContent xmlns:mc="http://schemas.openxmlformats.org/markup-compatibility/2006" xmlns:p14="http://schemas.microsoft.com/office/powerpoint/2010/main">
    <mc:Choice Requires="p14">
      <p:transition spd="slow" p14:dur="1400" advTm="5000">
        <p14:doors dir="vert"/>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p:tgtEl>
                                          <p:spTgt spid="13"/>
                                        </p:tgtEl>
                                        <p:attrNameLst>
                                          <p:attrName>ppt_y</p:attrName>
                                        </p:attrNameLst>
                                      </p:cBhvr>
                                      <p:tavLst>
                                        <p:tav tm="0">
                                          <p:val>
                                            <p:strVal val="#ppt_y+#ppt_h*1.125000"/>
                                          </p:val>
                                        </p:tav>
                                        <p:tav tm="100000">
                                          <p:val>
                                            <p:strVal val="#ppt_y"/>
                                          </p:val>
                                        </p:tav>
                                      </p:tavLst>
                                    </p:anim>
                                    <p:animEffect transition="in" filter="wipe(up)">
                                      <p:cBhvr>
                                        <p:cTn id="8" dur="1000"/>
                                        <p:tgtEl>
                                          <p:spTgt spid="13"/>
                                        </p:tgtEl>
                                      </p:cBhvr>
                                    </p:animEffect>
                                  </p:childTnLst>
                                </p:cTn>
                              </p:par>
                            </p:childTnLst>
                          </p:cTn>
                        </p:par>
                        <p:par>
                          <p:cTn id="9" fill="hold">
                            <p:stCondLst>
                              <p:cond delay="1000"/>
                            </p:stCondLst>
                            <p:childTnLst>
                              <p:par>
                                <p:cTn id="10" presetID="42" presetClass="entr" presetSubtype="0"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par>
                          <p:cTn id="15" fill="hold">
                            <p:stCondLst>
                              <p:cond delay="2000"/>
                            </p:stCondLst>
                            <p:childTnLst>
                              <p:par>
                                <p:cTn id="16" presetID="45" presetClass="entr" presetSubtype="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1000"/>
                                        <p:tgtEl>
                                          <p:spTgt spid="17"/>
                                        </p:tgtEl>
                                      </p:cBhvr>
                                    </p:animEffect>
                                    <p:anim calcmode="lin" valueType="num">
                                      <p:cBhvr>
                                        <p:cTn id="19" dur="1000" fill="hold"/>
                                        <p:tgtEl>
                                          <p:spTgt spid="17"/>
                                        </p:tgtEl>
                                        <p:attrNameLst>
                                          <p:attrName>ppt_w</p:attrName>
                                        </p:attrNameLst>
                                      </p:cBhvr>
                                      <p:tavLst>
                                        <p:tav tm="0" fmla="#ppt_w*sin(2.5*pi*$)">
                                          <p:val>
                                            <p:fltVal val="0"/>
                                          </p:val>
                                        </p:tav>
                                        <p:tav tm="100000">
                                          <p:val>
                                            <p:fltVal val="1"/>
                                          </p:val>
                                        </p:tav>
                                      </p:tavLst>
                                    </p:anim>
                                    <p:anim calcmode="lin" valueType="num">
                                      <p:cBhvr>
                                        <p:cTn id="20" dur="1000" fill="hold"/>
                                        <p:tgtEl>
                                          <p:spTgt spid="17"/>
                                        </p:tgtEl>
                                        <p:attrNameLst>
                                          <p:attrName>ppt_h</p:attrName>
                                        </p:attrNameLst>
                                      </p:cBhvr>
                                      <p:tavLst>
                                        <p:tav tm="0">
                                          <p:val>
                                            <p:strVal val="#ppt_h"/>
                                          </p:val>
                                        </p:tav>
                                        <p:tav tm="100000">
                                          <p:val>
                                            <p:strVal val="#ppt_h"/>
                                          </p:val>
                                        </p:tav>
                                      </p:tavLst>
                                    </p:anim>
                                  </p:childTnLst>
                                </p:cTn>
                              </p:par>
                              <p:par>
                                <p:cTn id="21" presetID="12" presetClass="entr" presetSubtype="2"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p:tgtEl>
                                          <p:spTgt spid="18"/>
                                        </p:tgtEl>
                                        <p:attrNameLst>
                                          <p:attrName>ppt_x</p:attrName>
                                        </p:attrNameLst>
                                      </p:cBhvr>
                                      <p:tavLst>
                                        <p:tav tm="0">
                                          <p:val>
                                            <p:strVal val="#ppt_x+#ppt_w*1.125000"/>
                                          </p:val>
                                        </p:tav>
                                        <p:tav tm="100000">
                                          <p:val>
                                            <p:strVal val="#ppt_x"/>
                                          </p:val>
                                        </p:tav>
                                      </p:tavLst>
                                    </p:anim>
                                    <p:animEffect transition="in" filter="wipe(left)">
                                      <p:cBhvr>
                                        <p:cTn id="24" dur="500"/>
                                        <p:tgtEl>
                                          <p:spTgt spid="18"/>
                                        </p:tgtEl>
                                      </p:cBhvr>
                                    </p:animEffect>
                                  </p:childTnLst>
                                </p:cTn>
                              </p:par>
                            </p:childTnLst>
                          </p:cTn>
                        </p:par>
                        <p:par>
                          <p:cTn id="25" fill="hold">
                            <p:stCondLst>
                              <p:cond delay="3000"/>
                            </p:stCondLst>
                            <p:childTnLst>
                              <p:par>
                                <p:cTn id="26" presetID="22" presetClass="entr" presetSubtype="4"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par>
                                <p:cTn id="29" presetID="22" presetClass="entr" presetSubtype="2" fill="hold" grpId="0" nodeType="withEffect">
                                  <p:stCondLst>
                                    <p:cond delay="35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3850"/>
                            </p:stCondLst>
                            <p:childTnLst>
                              <p:par>
                                <p:cTn id="33" presetID="53" presetClass="entr" presetSubtype="16" fill="hold" grpId="1" nodeType="afterEffect">
                                  <p:stCondLst>
                                    <p:cond delay="0"/>
                                  </p:stCondLst>
                                  <p:iterate type="lt">
                                    <p:tmPct val="0"/>
                                  </p:iterate>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Effect transition="in" filter="fade">
                                      <p:cBhvr>
                                        <p:cTn id="37" dur="500"/>
                                        <p:tgtEl>
                                          <p:spTgt spid="54"/>
                                        </p:tgtEl>
                                      </p:cBhvr>
                                    </p:animEffect>
                                  </p:childTnLst>
                                </p:cTn>
                              </p:par>
                            </p:childTnLst>
                          </p:cTn>
                        </p:par>
                        <p:par>
                          <p:cTn id="38" fill="hold">
                            <p:stCondLst>
                              <p:cond delay="4350"/>
                            </p:stCondLst>
                            <p:childTnLst>
                              <p:par>
                                <p:cTn id="39" presetID="22" presetClass="entr" presetSubtype="8" fill="hold"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left)">
                                      <p:cBhvr>
                                        <p:cTn id="41" dur="500"/>
                                        <p:tgtEl>
                                          <p:spTgt spid="56"/>
                                        </p:tgtEl>
                                      </p:cBhvr>
                                    </p:animEffect>
                                  </p:childTnLst>
                                </p:cTn>
                              </p:par>
                              <p:par>
                                <p:cTn id="42" presetID="22" presetClass="entr" presetSubtype="2" fill="hold"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right)">
                                      <p:cBhvr>
                                        <p:cTn id="44" dur="500"/>
                                        <p:tgtEl>
                                          <p:spTgt spid="20"/>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55"/>
                                        </p:tgtEl>
                                        <p:attrNameLst>
                                          <p:attrName>style.visibility</p:attrName>
                                        </p:attrNameLst>
                                      </p:cBhvr>
                                      <p:to>
                                        <p:strVal val="visible"/>
                                      </p:to>
                                    </p:set>
                                    <p:anim calcmode="lin" valueType="num">
                                      <p:cBhvr>
                                        <p:cTn id="47" dur="1000" fill="hold"/>
                                        <p:tgtEl>
                                          <p:spTgt spid="55"/>
                                        </p:tgtEl>
                                        <p:attrNameLst>
                                          <p:attrName>ppt_w</p:attrName>
                                        </p:attrNameLst>
                                      </p:cBhvr>
                                      <p:tavLst>
                                        <p:tav tm="0">
                                          <p:val>
                                            <p:strVal val="#ppt_w*0.70"/>
                                          </p:val>
                                        </p:tav>
                                        <p:tav tm="100000">
                                          <p:val>
                                            <p:strVal val="#ppt_w"/>
                                          </p:val>
                                        </p:tav>
                                      </p:tavLst>
                                    </p:anim>
                                    <p:anim calcmode="lin" valueType="num">
                                      <p:cBhvr>
                                        <p:cTn id="48" dur="1000" fill="hold"/>
                                        <p:tgtEl>
                                          <p:spTgt spid="55"/>
                                        </p:tgtEl>
                                        <p:attrNameLst>
                                          <p:attrName>ppt_h</p:attrName>
                                        </p:attrNameLst>
                                      </p:cBhvr>
                                      <p:tavLst>
                                        <p:tav tm="0">
                                          <p:val>
                                            <p:strVal val="#ppt_h"/>
                                          </p:val>
                                        </p:tav>
                                        <p:tav tm="100000">
                                          <p:val>
                                            <p:strVal val="#ppt_h"/>
                                          </p:val>
                                        </p:tav>
                                      </p:tavLst>
                                    </p:anim>
                                    <p:animEffect transition="in" filter="fade">
                                      <p:cBhvr>
                                        <p:cTn id="49" dur="1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17" grpId="0"/>
      <p:bldP spid="18" grpId="0"/>
      <p:bldP spid="54" grpId="1"/>
      <p:bldP spid="55"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8" name="文本框 17"/>
          <p:cNvSpPr txBox="1"/>
          <p:nvPr/>
        </p:nvSpPr>
        <p:spPr>
          <a:xfrm rot="16200000">
            <a:off x="2481060" y="1649528"/>
            <a:ext cx="1160475" cy="261610"/>
          </a:xfrm>
          <a:prstGeom prst="rect">
            <a:avLst/>
          </a:prstGeom>
          <a:noFill/>
        </p:spPr>
        <p:txBody>
          <a:bodyPr wrap="square" rtlCol="0">
            <a:spAutoFit/>
          </a:bodyPr>
          <a:lstStyle/>
          <a:p>
            <a:pPr algn="dist"/>
            <a:r>
              <a:rPr kumimoji="1" lang="en-US" altLang="zh-CN" sz="1100" dirty="0">
                <a:solidFill>
                  <a:schemeClr val="bg1"/>
                </a:solidFill>
              </a:rPr>
              <a:t>PART </a:t>
            </a:r>
            <a:endParaRPr kumimoji="1" lang="zh-CN" altLang="en-US" sz="1100" dirty="0">
              <a:solidFill>
                <a:schemeClr val="bg1"/>
              </a:solidFill>
            </a:endParaRPr>
          </a:p>
        </p:txBody>
      </p:sp>
      <p:sp>
        <p:nvSpPr>
          <p:cNvPr id="2" name="文本框 1"/>
          <p:cNvSpPr txBox="1"/>
          <p:nvPr/>
        </p:nvSpPr>
        <p:spPr>
          <a:xfrm>
            <a:off x="1078174" y="294829"/>
            <a:ext cx="1261884" cy="369332"/>
          </a:xfrm>
          <a:prstGeom prst="rect">
            <a:avLst/>
          </a:prstGeom>
          <a:noFill/>
        </p:spPr>
        <p:txBody>
          <a:bodyPr wrap="none" rtlCol="0">
            <a:spAutoFit/>
          </a:bodyPr>
          <a:lstStyle/>
          <a:p>
            <a:r>
              <a:rPr kumimoji="1" lang="zh-CN" altLang="en-US" spc="300" dirty="0">
                <a:latin typeface="Microsoft YaHei" charset="-122"/>
                <a:ea typeface="Microsoft YaHei" charset="-122"/>
                <a:cs typeface="Microsoft YaHei" charset="-122"/>
              </a:rPr>
              <a:t>人员配置</a:t>
            </a:r>
          </a:p>
        </p:txBody>
      </p:sp>
      <p:grpSp>
        <p:nvGrpSpPr>
          <p:cNvPr id="48" name="组 47"/>
          <p:cNvGrpSpPr/>
          <p:nvPr/>
        </p:nvGrpSpPr>
        <p:grpSpPr>
          <a:xfrm>
            <a:off x="1911580" y="1528548"/>
            <a:ext cx="3283756" cy="920978"/>
            <a:chOff x="2038871" y="1692322"/>
            <a:chExt cx="3283756" cy="920978"/>
          </a:xfrm>
        </p:grpSpPr>
        <p:sp>
          <p:nvSpPr>
            <p:cNvPr id="3" name="圆角矩形 2"/>
            <p:cNvSpPr/>
            <p:nvPr/>
          </p:nvSpPr>
          <p:spPr>
            <a:xfrm>
              <a:off x="2115403" y="1692322"/>
              <a:ext cx="3207224" cy="818866"/>
            </a:xfrm>
            <a:prstGeom prst="roundRect">
              <a:avLst>
                <a:gd name="adj" fmla="val 0"/>
              </a:avLst>
            </a:pr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9" name="圆角矩形 18"/>
            <p:cNvSpPr/>
            <p:nvPr/>
          </p:nvSpPr>
          <p:spPr>
            <a:xfrm>
              <a:off x="2038871" y="1794434"/>
              <a:ext cx="3207224" cy="818866"/>
            </a:xfrm>
            <a:prstGeom prst="roundRect">
              <a:avLst>
                <a:gd name="adj" fmla="val 0"/>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4" name="文本框 3"/>
          <p:cNvSpPr txBox="1"/>
          <p:nvPr/>
        </p:nvSpPr>
        <p:spPr>
          <a:xfrm>
            <a:off x="2473469" y="1840038"/>
            <a:ext cx="2236510" cy="400110"/>
          </a:xfrm>
          <a:prstGeom prst="rect">
            <a:avLst/>
          </a:prstGeom>
          <a:noFill/>
        </p:spPr>
        <p:txBody>
          <a:bodyPr wrap="none" rtlCol="0">
            <a:spAutoFit/>
          </a:bodyPr>
          <a:lstStyle/>
          <a:p>
            <a:r>
              <a:rPr kumimoji="1" lang="zh-CN" altLang="en-US" sz="2000" b="1" dirty="0">
                <a:solidFill>
                  <a:schemeClr val="bg1"/>
                </a:solidFill>
                <a:latin typeface="Microsoft YaHei" charset="-122"/>
                <a:ea typeface="Microsoft YaHei" charset="-122"/>
                <a:cs typeface="Microsoft YaHei" charset="-122"/>
              </a:rPr>
              <a:t>大客户片区小觅知</a:t>
            </a:r>
          </a:p>
        </p:txBody>
      </p:sp>
      <p:grpSp>
        <p:nvGrpSpPr>
          <p:cNvPr id="28" name="组 27"/>
          <p:cNvGrpSpPr/>
          <p:nvPr/>
        </p:nvGrpSpPr>
        <p:grpSpPr>
          <a:xfrm>
            <a:off x="814313" y="3507473"/>
            <a:ext cx="838859" cy="2219058"/>
            <a:chOff x="941604" y="3671247"/>
            <a:chExt cx="838859" cy="2219058"/>
          </a:xfrm>
        </p:grpSpPr>
        <p:sp>
          <p:nvSpPr>
            <p:cNvPr id="24" name="矩形 23"/>
            <p:cNvSpPr/>
            <p:nvPr/>
          </p:nvSpPr>
          <p:spPr>
            <a:xfrm>
              <a:off x="941604" y="3671247"/>
              <a:ext cx="838859" cy="2219058"/>
            </a:xfrm>
            <a:prstGeom prst="rect">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6" name="矩形 25"/>
            <p:cNvSpPr/>
            <p:nvPr/>
          </p:nvSpPr>
          <p:spPr>
            <a:xfrm>
              <a:off x="1078174" y="3790740"/>
              <a:ext cx="556272" cy="2031325"/>
            </a:xfrm>
            <a:prstGeom prst="rect">
              <a:avLst/>
            </a:prstGeom>
          </p:spPr>
          <p:txBody>
            <a:bodyPr wrap="square">
              <a:spAutoFit/>
            </a:bodyPr>
            <a:lstStyle/>
            <a:p>
              <a:pPr algn="ctr" fontAlgn="ctr"/>
              <a:r>
                <a:rPr lang="zh-CN" altLang="en-US" i="0" dirty="0">
                  <a:solidFill>
                    <a:schemeClr val="bg1"/>
                  </a:solidFill>
                  <a:latin typeface="Microsoft YaHei" charset="-122"/>
                  <a:ea typeface="Microsoft YaHei" charset="-122"/>
                  <a:cs typeface="Microsoft YaHei" charset="-122"/>
                </a:rPr>
                <a:t>江阴地区</a:t>
              </a:r>
              <a:endParaRPr lang="en-US" altLang="zh-CN" i="0" dirty="0">
                <a:solidFill>
                  <a:schemeClr val="bg1"/>
                </a:solidFill>
                <a:latin typeface="Microsoft YaHei" charset="-122"/>
                <a:ea typeface="Microsoft YaHei" charset="-122"/>
                <a:cs typeface="Microsoft YaHei" charset="-122"/>
              </a:endParaRPr>
            </a:p>
            <a:p>
              <a:pPr algn="ctr" fontAlgn="ctr"/>
              <a:r>
                <a:rPr lang="zh-CN" altLang="en-US" i="0" dirty="0">
                  <a:solidFill>
                    <a:schemeClr val="bg1"/>
                  </a:solidFill>
                  <a:latin typeface="Microsoft YaHei" charset="-122"/>
                  <a:ea typeface="Microsoft YaHei" charset="-122"/>
                  <a:cs typeface="Microsoft YaHei" charset="-122"/>
                </a:rPr>
                <a:t>小觅只</a:t>
              </a:r>
              <a:endParaRPr lang="zh-CN" altLang="en-US" sz="1600" i="0" dirty="0">
                <a:solidFill>
                  <a:schemeClr val="bg1"/>
                </a:solidFill>
                <a:latin typeface="Microsoft YaHei" charset="-122"/>
                <a:ea typeface="Microsoft YaHei" charset="-122"/>
                <a:cs typeface="Microsoft YaHei" charset="-122"/>
              </a:endParaRPr>
            </a:p>
          </p:txBody>
        </p:sp>
      </p:grpSp>
      <p:grpSp>
        <p:nvGrpSpPr>
          <p:cNvPr id="31" name="组 30"/>
          <p:cNvGrpSpPr/>
          <p:nvPr/>
        </p:nvGrpSpPr>
        <p:grpSpPr>
          <a:xfrm>
            <a:off x="2346034" y="3493825"/>
            <a:ext cx="838859" cy="2219058"/>
            <a:chOff x="2473325" y="3657599"/>
            <a:chExt cx="838859" cy="2219058"/>
          </a:xfrm>
        </p:grpSpPr>
        <p:sp>
          <p:nvSpPr>
            <p:cNvPr id="36" name="矩形 35"/>
            <p:cNvSpPr/>
            <p:nvPr/>
          </p:nvSpPr>
          <p:spPr>
            <a:xfrm>
              <a:off x="2473325" y="3657599"/>
              <a:ext cx="838859" cy="2219058"/>
            </a:xfrm>
            <a:prstGeom prst="rect">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8" name="矩形 37"/>
            <p:cNvSpPr/>
            <p:nvPr/>
          </p:nvSpPr>
          <p:spPr>
            <a:xfrm>
              <a:off x="2609895" y="3790740"/>
              <a:ext cx="556272" cy="2031325"/>
            </a:xfrm>
            <a:prstGeom prst="rect">
              <a:avLst/>
            </a:prstGeom>
          </p:spPr>
          <p:txBody>
            <a:bodyPr wrap="square">
              <a:spAutoFit/>
            </a:bodyPr>
            <a:lstStyle/>
            <a:p>
              <a:pPr algn="ctr" fontAlgn="ctr"/>
              <a:r>
                <a:rPr lang="zh-CN" altLang="en-US" i="0" dirty="0">
                  <a:solidFill>
                    <a:schemeClr val="bg1"/>
                  </a:solidFill>
                  <a:latin typeface="Microsoft YaHei" charset="-122"/>
                  <a:ea typeface="Microsoft YaHei" charset="-122"/>
                  <a:cs typeface="Microsoft YaHei" charset="-122"/>
                </a:rPr>
                <a:t>无锡地区</a:t>
              </a:r>
              <a:endParaRPr lang="en-US" altLang="zh-CN" i="0" dirty="0">
                <a:solidFill>
                  <a:schemeClr val="bg1"/>
                </a:solidFill>
                <a:latin typeface="Microsoft YaHei" charset="-122"/>
                <a:ea typeface="Microsoft YaHei" charset="-122"/>
                <a:cs typeface="Microsoft YaHei" charset="-122"/>
              </a:endParaRPr>
            </a:p>
            <a:p>
              <a:pPr algn="ctr" fontAlgn="ctr"/>
              <a:r>
                <a:rPr lang="zh-CN" altLang="en-US" i="0" dirty="0">
                  <a:solidFill>
                    <a:schemeClr val="bg1"/>
                  </a:solidFill>
                  <a:latin typeface="Microsoft YaHei" charset="-122"/>
                  <a:ea typeface="Microsoft YaHei" charset="-122"/>
                  <a:cs typeface="Microsoft YaHei" charset="-122"/>
                </a:rPr>
                <a:t>小觅只</a:t>
              </a:r>
              <a:endParaRPr lang="zh-CN" altLang="en-US" sz="1600" i="0" dirty="0">
                <a:solidFill>
                  <a:schemeClr val="bg1"/>
                </a:solidFill>
                <a:latin typeface="Microsoft YaHei" charset="-122"/>
                <a:ea typeface="Microsoft YaHei" charset="-122"/>
                <a:cs typeface="Microsoft YaHei" charset="-122"/>
              </a:endParaRPr>
            </a:p>
          </p:txBody>
        </p:sp>
      </p:grpSp>
      <p:grpSp>
        <p:nvGrpSpPr>
          <p:cNvPr id="46" name="组 45"/>
          <p:cNvGrpSpPr/>
          <p:nvPr/>
        </p:nvGrpSpPr>
        <p:grpSpPr>
          <a:xfrm>
            <a:off x="5388620" y="3493825"/>
            <a:ext cx="838859" cy="2219058"/>
            <a:chOff x="5515911" y="3657599"/>
            <a:chExt cx="838859" cy="2219058"/>
          </a:xfrm>
        </p:grpSpPr>
        <p:sp>
          <p:nvSpPr>
            <p:cNvPr id="41" name="矩形 40"/>
            <p:cNvSpPr/>
            <p:nvPr/>
          </p:nvSpPr>
          <p:spPr>
            <a:xfrm>
              <a:off x="5515911" y="3657599"/>
              <a:ext cx="838859" cy="2219058"/>
            </a:xfrm>
            <a:prstGeom prst="rect">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2" name="矩形 41"/>
            <p:cNvSpPr/>
            <p:nvPr/>
          </p:nvSpPr>
          <p:spPr>
            <a:xfrm>
              <a:off x="5652481" y="3790740"/>
              <a:ext cx="556272" cy="2031325"/>
            </a:xfrm>
            <a:prstGeom prst="rect">
              <a:avLst/>
            </a:prstGeom>
          </p:spPr>
          <p:txBody>
            <a:bodyPr wrap="square">
              <a:spAutoFit/>
            </a:bodyPr>
            <a:lstStyle/>
            <a:p>
              <a:pPr algn="ctr" fontAlgn="ctr"/>
              <a:r>
                <a:rPr lang="zh-CN" altLang="en-US" i="0" dirty="0">
                  <a:solidFill>
                    <a:schemeClr val="bg1"/>
                  </a:solidFill>
                  <a:latin typeface="Microsoft YaHei" charset="-122"/>
                  <a:ea typeface="Microsoft YaHei" charset="-122"/>
                  <a:cs typeface="Microsoft YaHei" charset="-122"/>
                </a:rPr>
                <a:t>南通地区</a:t>
              </a:r>
              <a:endParaRPr lang="en-US" altLang="zh-CN" i="0" dirty="0">
                <a:solidFill>
                  <a:schemeClr val="bg1"/>
                </a:solidFill>
                <a:latin typeface="Microsoft YaHei" charset="-122"/>
                <a:ea typeface="Microsoft YaHei" charset="-122"/>
                <a:cs typeface="Microsoft YaHei" charset="-122"/>
              </a:endParaRPr>
            </a:p>
            <a:p>
              <a:pPr algn="ctr" fontAlgn="ctr"/>
              <a:r>
                <a:rPr lang="zh-CN" altLang="en-US" i="0" dirty="0">
                  <a:solidFill>
                    <a:schemeClr val="bg1"/>
                  </a:solidFill>
                  <a:latin typeface="Microsoft YaHei" charset="-122"/>
                  <a:ea typeface="Microsoft YaHei" charset="-122"/>
                  <a:cs typeface="Microsoft YaHei" charset="-122"/>
                </a:rPr>
                <a:t>小觅只</a:t>
              </a:r>
              <a:endParaRPr lang="zh-CN" altLang="en-US" sz="1600" i="0" dirty="0">
                <a:solidFill>
                  <a:schemeClr val="bg1"/>
                </a:solidFill>
                <a:latin typeface="Microsoft YaHei" charset="-122"/>
                <a:ea typeface="Microsoft YaHei" charset="-122"/>
                <a:cs typeface="Microsoft YaHei" charset="-122"/>
              </a:endParaRPr>
            </a:p>
          </p:txBody>
        </p:sp>
      </p:grpSp>
      <p:grpSp>
        <p:nvGrpSpPr>
          <p:cNvPr id="47" name="组 46"/>
          <p:cNvGrpSpPr/>
          <p:nvPr/>
        </p:nvGrpSpPr>
        <p:grpSpPr>
          <a:xfrm>
            <a:off x="1236016" y="2285752"/>
            <a:ext cx="4560626" cy="1210508"/>
            <a:chOff x="1363307" y="2449526"/>
            <a:chExt cx="4560626" cy="1210508"/>
          </a:xfrm>
        </p:grpSpPr>
        <p:cxnSp>
          <p:nvCxnSpPr>
            <p:cNvPr id="9" name="直线连接符 8"/>
            <p:cNvCxnSpPr>
              <a:stCxn id="19" idx="2"/>
            </p:cNvCxnSpPr>
            <p:nvPr/>
          </p:nvCxnSpPr>
          <p:spPr>
            <a:xfrm>
              <a:off x="3515192" y="2449526"/>
              <a:ext cx="0" cy="416502"/>
            </a:xfrm>
            <a:prstGeom prst="line">
              <a:avLst/>
            </a:prstGeom>
            <a:ln>
              <a:solidFill>
                <a:srgbClr val="394454"/>
              </a:solidFill>
            </a:ln>
          </p:spPr>
          <p:style>
            <a:lnRef idx="1">
              <a:schemeClr val="accent1"/>
            </a:lnRef>
            <a:fillRef idx="0">
              <a:schemeClr val="accent1"/>
            </a:fillRef>
            <a:effectRef idx="0">
              <a:schemeClr val="accent1"/>
            </a:effectRef>
            <a:fontRef idx="minor">
              <a:schemeClr val="tx1"/>
            </a:fontRef>
          </p:style>
        </p:cxnSp>
        <p:cxnSp>
          <p:nvCxnSpPr>
            <p:cNvPr id="11" name="直线连接符 10"/>
            <p:cNvCxnSpPr/>
            <p:nvPr/>
          </p:nvCxnSpPr>
          <p:spPr>
            <a:xfrm>
              <a:off x="1363307" y="3029802"/>
              <a:ext cx="4558352" cy="0"/>
            </a:xfrm>
            <a:prstGeom prst="line">
              <a:avLst/>
            </a:prstGeom>
            <a:ln>
              <a:solidFill>
                <a:srgbClr val="394454"/>
              </a:solidFill>
            </a:ln>
          </p:spPr>
          <p:style>
            <a:lnRef idx="1">
              <a:schemeClr val="accent1"/>
            </a:lnRef>
            <a:fillRef idx="0">
              <a:schemeClr val="accent1"/>
            </a:fillRef>
            <a:effectRef idx="0">
              <a:schemeClr val="accent1"/>
            </a:effectRef>
            <a:fontRef idx="minor">
              <a:schemeClr val="tx1"/>
            </a:fontRef>
          </p:style>
        </p:cxnSp>
        <p:cxnSp>
          <p:nvCxnSpPr>
            <p:cNvPr id="21" name="直线连接符 20"/>
            <p:cNvCxnSpPr/>
            <p:nvPr/>
          </p:nvCxnSpPr>
          <p:spPr>
            <a:xfrm>
              <a:off x="1363307" y="3029802"/>
              <a:ext cx="0" cy="627797"/>
            </a:xfrm>
            <a:prstGeom prst="line">
              <a:avLst/>
            </a:prstGeom>
            <a:ln>
              <a:solidFill>
                <a:srgbClr val="394454"/>
              </a:solidFill>
            </a:ln>
          </p:spPr>
          <p:style>
            <a:lnRef idx="1">
              <a:schemeClr val="accent1"/>
            </a:lnRef>
            <a:fillRef idx="0">
              <a:schemeClr val="accent1"/>
            </a:fillRef>
            <a:effectRef idx="0">
              <a:schemeClr val="accent1"/>
            </a:effectRef>
            <a:fontRef idx="minor">
              <a:schemeClr val="tx1"/>
            </a:fontRef>
          </p:style>
        </p:cxnSp>
        <p:cxnSp>
          <p:nvCxnSpPr>
            <p:cNvPr id="25" name="直线连接符 24"/>
            <p:cNvCxnSpPr/>
            <p:nvPr/>
          </p:nvCxnSpPr>
          <p:spPr>
            <a:xfrm>
              <a:off x="5923933" y="3029802"/>
              <a:ext cx="0" cy="627797"/>
            </a:xfrm>
            <a:prstGeom prst="line">
              <a:avLst/>
            </a:prstGeom>
            <a:ln>
              <a:solidFill>
                <a:srgbClr val="394454"/>
              </a:solidFill>
            </a:ln>
          </p:spPr>
          <p:style>
            <a:lnRef idx="1">
              <a:schemeClr val="accent1"/>
            </a:lnRef>
            <a:fillRef idx="0">
              <a:schemeClr val="accent1"/>
            </a:fillRef>
            <a:effectRef idx="0">
              <a:schemeClr val="accent1"/>
            </a:effectRef>
            <a:fontRef idx="minor">
              <a:schemeClr val="tx1"/>
            </a:fontRef>
          </p:style>
        </p:cxnSp>
        <p:cxnSp>
          <p:nvCxnSpPr>
            <p:cNvPr id="34" name="直线连接符 33"/>
            <p:cNvCxnSpPr/>
            <p:nvPr/>
          </p:nvCxnSpPr>
          <p:spPr>
            <a:xfrm>
              <a:off x="2879417" y="3029802"/>
              <a:ext cx="0" cy="627797"/>
            </a:xfrm>
            <a:prstGeom prst="line">
              <a:avLst/>
            </a:prstGeom>
            <a:ln>
              <a:solidFill>
                <a:srgbClr val="394454"/>
              </a:solidFill>
            </a:ln>
          </p:spPr>
          <p:style>
            <a:lnRef idx="1">
              <a:schemeClr val="accent1"/>
            </a:lnRef>
            <a:fillRef idx="0">
              <a:schemeClr val="accent1"/>
            </a:fillRef>
            <a:effectRef idx="0">
              <a:schemeClr val="accent1"/>
            </a:effectRef>
            <a:fontRef idx="minor">
              <a:schemeClr val="tx1"/>
            </a:fontRef>
          </p:style>
        </p:cxnSp>
        <p:cxnSp>
          <p:nvCxnSpPr>
            <p:cNvPr id="43" name="直线连接符 42"/>
            <p:cNvCxnSpPr/>
            <p:nvPr/>
          </p:nvCxnSpPr>
          <p:spPr>
            <a:xfrm>
              <a:off x="4419127" y="3032237"/>
              <a:ext cx="0" cy="627797"/>
            </a:xfrm>
            <a:prstGeom prst="line">
              <a:avLst/>
            </a:prstGeom>
            <a:ln>
              <a:solidFill>
                <a:srgbClr val="394454"/>
              </a:solidFill>
            </a:ln>
          </p:spPr>
          <p:style>
            <a:lnRef idx="1">
              <a:schemeClr val="accent1"/>
            </a:lnRef>
            <a:fillRef idx="0">
              <a:schemeClr val="accent1"/>
            </a:fillRef>
            <a:effectRef idx="0">
              <a:schemeClr val="accent1"/>
            </a:effectRef>
            <a:fontRef idx="minor">
              <a:schemeClr val="tx1"/>
            </a:fontRef>
          </p:style>
        </p:cxnSp>
      </p:grpSp>
      <p:grpSp>
        <p:nvGrpSpPr>
          <p:cNvPr id="33" name="组 32"/>
          <p:cNvGrpSpPr/>
          <p:nvPr/>
        </p:nvGrpSpPr>
        <p:grpSpPr>
          <a:xfrm>
            <a:off x="3885744" y="3496260"/>
            <a:ext cx="838859" cy="2219058"/>
            <a:chOff x="4013035" y="3660034"/>
            <a:chExt cx="838859" cy="2219058"/>
          </a:xfrm>
        </p:grpSpPr>
        <p:sp>
          <p:nvSpPr>
            <p:cNvPr id="44" name="矩形 43"/>
            <p:cNvSpPr/>
            <p:nvPr/>
          </p:nvSpPr>
          <p:spPr>
            <a:xfrm>
              <a:off x="4013035" y="3660034"/>
              <a:ext cx="838859" cy="2219058"/>
            </a:xfrm>
            <a:prstGeom prst="rect">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5" name="矩形 44"/>
            <p:cNvSpPr/>
            <p:nvPr/>
          </p:nvSpPr>
          <p:spPr>
            <a:xfrm>
              <a:off x="4149605" y="3790740"/>
              <a:ext cx="556272" cy="2031325"/>
            </a:xfrm>
            <a:prstGeom prst="rect">
              <a:avLst/>
            </a:prstGeom>
          </p:spPr>
          <p:txBody>
            <a:bodyPr wrap="square">
              <a:spAutoFit/>
            </a:bodyPr>
            <a:lstStyle/>
            <a:p>
              <a:pPr algn="ctr" fontAlgn="ctr"/>
              <a:r>
                <a:rPr lang="zh-CN" altLang="en-US" i="0" dirty="0">
                  <a:solidFill>
                    <a:schemeClr val="bg1"/>
                  </a:solidFill>
                  <a:latin typeface="Microsoft YaHei" charset="-122"/>
                  <a:ea typeface="Microsoft YaHei" charset="-122"/>
                  <a:cs typeface="Microsoft YaHei" charset="-122"/>
                </a:rPr>
                <a:t>浙江地区</a:t>
              </a:r>
              <a:endParaRPr lang="en-US" altLang="zh-CN" i="0" dirty="0">
                <a:solidFill>
                  <a:schemeClr val="bg1"/>
                </a:solidFill>
                <a:latin typeface="Microsoft YaHei" charset="-122"/>
                <a:ea typeface="Microsoft YaHei" charset="-122"/>
                <a:cs typeface="Microsoft YaHei" charset="-122"/>
              </a:endParaRPr>
            </a:p>
            <a:p>
              <a:pPr algn="ctr" fontAlgn="ctr"/>
              <a:r>
                <a:rPr lang="zh-CN" altLang="en-US" i="0" dirty="0">
                  <a:solidFill>
                    <a:schemeClr val="bg1"/>
                  </a:solidFill>
                  <a:latin typeface="Microsoft YaHei" charset="-122"/>
                  <a:ea typeface="Microsoft YaHei" charset="-122"/>
                  <a:cs typeface="Microsoft YaHei" charset="-122"/>
                </a:rPr>
                <a:t>小觅只</a:t>
              </a:r>
              <a:endParaRPr lang="zh-CN" altLang="en-US" sz="1600" i="0" dirty="0">
                <a:solidFill>
                  <a:schemeClr val="bg1"/>
                </a:solidFill>
                <a:latin typeface="Microsoft YaHei" charset="-122"/>
                <a:ea typeface="Microsoft YaHei" charset="-122"/>
                <a:cs typeface="Microsoft YaHei" charset="-122"/>
              </a:endParaRPr>
            </a:p>
          </p:txBody>
        </p:sp>
      </p:grpSp>
      <p:sp>
        <p:nvSpPr>
          <p:cNvPr id="50" name="矩形 49"/>
          <p:cNvSpPr/>
          <p:nvPr/>
        </p:nvSpPr>
        <p:spPr>
          <a:xfrm>
            <a:off x="6926032" y="1809207"/>
            <a:ext cx="4698722" cy="369332"/>
          </a:xfrm>
          <a:prstGeom prst="rect">
            <a:avLst/>
          </a:prstGeom>
        </p:spPr>
        <p:txBody>
          <a:bodyPr wrap="none">
            <a:spAutoFit/>
          </a:bodyPr>
          <a:lstStyle/>
          <a:p>
            <a:pPr algn="just">
              <a:spcBef>
                <a:spcPct val="50000"/>
              </a:spcBef>
            </a:pPr>
            <a:r>
              <a:rPr lang="zh-CN" altLang="en-US" i="0">
                <a:solidFill>
                  <a:srgbClr val="394454"/>
                </a:solidFill>
                <a:latin typeface="Microsoft YaHei" charset="-122"/>
                <a:ea typeface="Microsoft YaHei" charset="-122"/>
                <a:cs typeface="Microsoft YaHei" charset="-122"/>
              </a:rPr>
              <a:t>大客户片区，负责人穆家强，分设</a:t>
            </a:r>
            <a:r>
              <a:rPr lang="en-US" altLang="zh-CN" i="0" dirty="0">
                <a:solidFill>
                  <a:srgbClr val="394454"/>
                </a:solidFill>
                <a:latin typeface="Microsoft YaHei" charset="-122"/>
                <a:ea typeface="Microsoft YaHei" charset="-122"/>
                <a:cs typeface="Microsoft YaHei" charset="-122"/>
              </a:rPr>
              <a:t>4</a:t>
            </a:r>
            <a:r>
              <a:rPr lang="zh-CN" altLang="en-US" i="0" dirty="0">
                <a:solidFill>
                  <a:srgbClr val="394454"/>
                </a:solidFill>
                <a:latin typeface="Microsoft YaHei" charset="-122"/>
                <a:ea typeface="Microsoft YaHei" charset="-122"/>
                <a:cs typeface="Microsoft YaHei" charset="-122"/>
              </a:rPr>
              <a:t>个地区：</a:t>
            </a:r>
          </a:p>
        </p:txBody>
      </p:sp>
      <p:cxnSp>
        <p:nvCxnSpPr>
          <p:cNvPr id="52" name="直线连接符 51"/>
          <p:cNvCxnSpPr/>
          <p:nvPr/>
        </p:nvCxnSpPr>
        <p:spPr>
          <a:xfrm>
            <a:off x="6998119" y="2360571"/>
            <a:ext cx="4462818" cy="0"/>
          </a:xfrm>
          <a:prstGeom prst="line">
            <a:avLst/>
          </a:prstGeom>
          <a:ln>
            <a:solidFill>
              <a:srgbClr val="394454"/>
            </a:solidFill>
          </a:ln>
        </p:spPr>
        <p:style>
          <a:lnRef idx="1">
            <a:schemeClr val="accent1"/>
          </a:lnRef>
          <a:fillRef idx="0">
            <a:schemeClr val="accent1"/>
          </a:fillRef>
          <a:effectRef idx="0">
            <a:schemeClr val="accent1"/>
          </a:effectRef>
          <a:fontRef idx="minor">
            <a:schemeClr val="tx1"/>
          </a:fontRef>
        </p:style>
      </p:cxnSp>
      <p:sp>
        <p:nvSpPr>
          <p:cNvPr id="53" name="圆角矩形 52"/>
          <p:cNvSpPr/>
          <p:nvPr/>
        </p:nvSpPr>
        <p:spPr>
          <a:xfrm>
            <a:off x="6998119" y="3008255"/>
            <a:ext cx="1228299" cy="360820"/>
          </a:xfrm>
          <a:prstGeom prst="roundRect">
            <a:avLst>
              <a:gd name="adj" fmla="val 50000"/>
            </a:avLst>
          </a:pr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dirty="0">
                <a:latin typeface="Microsoft YaHei" charset="-122"/>
                <a:ea typeface="Microsoft YaHei" charset="-122"/>
                <a:cs typeface="Microsoft YaHei" charset="-122"/>
              </a:rPr>
              <a:t>江阴地区</a:t>
            </a:r>
          </a:p>
        </p:txBody>
      </p:sp>
      <p:sp>
        <p:nvSpPr>
          <p:cNvPr id="56" name="矩形 55"/>
          <p:cNvSpPr/>
          <p:nvPr/>
        </p:nvSpPr>
        <p:spPr>
          <a:xfrm>
            <a:off x="8395919" y="3031968"/>
            <a:ext cx="2339102" cy="307777"/>
          </a:xfrm>
          <a:prstGeom prst="rect">
            <a:avLst/>
          </a:prstGeom>
        </p:spPr>
        <p:txBody>
          <a:bodyPr wrap="none">
            <a:spAutoFit/>
          </a:bodyPr>
          <a:lstStyle/>
          <a:p>
            <a:r>
              <a:rPr lang="zh-CN" altLang="en-US" sz="1400" i="0" dirty="0">
                <a:solidFill>
                  <a:srgbClr val="394454"/>
                </a:solidFill>
                <a:latin typeface="Microsoft YaHei" charset="-122"/>
                <a:ea typeface="Microsoft YaHei" charset="-122"/>
                <a:cs typeface="Microsoft YaHei" charset="-122"/>
              </a:rPr>
              <a:t>责任人小觅只，小觅只协助</a:t>
            </a:r>
            <a:endParaRPr lang="zh-CN" altLang="en-US" sz="1400" dirty="0">
              <a:solidFill>
                <a:srgbClr val="394454"/>
              </a:solidFill>
              <a:latin typeface="Microsoft YaHei" charset="-122"/>
              <a:ea typeface="Microsoft YaHei" charset="-122"/>
              <a:cs typeface="Microsoft YaHei" charset="-122"/>
            </a:endParaRPr>
          </a:p>
        </p:txBody>
      </p:sp>
      <p:sp>
        <p:nvSpPr>
          <p:cNvPr id="57" name="圆角矩形 56"/>
          <p:cNvSpPr/>
          <p:nvPr/>
        </p:nvSpPr>
        <p:spPr>
          <a:xfrm>
            <a:off x="6998119" y="3777078"/>
            <a:ext cx="1228299" cy="360820"/>
          </a:xfrm>
          <a:prstGeom prst="roundRect">
            <a:avLst>
              <a:gd name="adj" fmla="val 50000"/>
            </a:avLst>
          </a:pr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dirty="0">
                <a:latin typeface="Microsoft YaHei" charset="-122"/>
                <a:ea typeface="Microsoft YaHei" charset="-122"/>
                <a:cs typeface="Microsoft YaHei" charset="-122"/>
              </a:rPr>
              <a:t>无锡地区</a:t>
            </a:r>
          </a:p>
        </p:txBody>
      </p:sp>
      <p:sp>
        <p:nvSpPr>
          <p:cNvPr id="58" name="矩形 57"/>
          <p:cNvSpPr/>
          <p:nvPr/>
        </p:nvSpPr>
        <p:spPr>
          <a:xfrm>
            <a:off x="8395919" y="3800791"/>
            <a:ext cx="3300904" cy="307777"/>
          </a:xfrm>
          <a:prstGeom prst="rect">
            <a:avLst/>
          </a:prstGeom>
        </p:spPr>
        <p:txBody>
          <a:bodyPr wrap="none">
            <a:spAutoFit/>
          </a:bodyPr>
          <a:lstStyle/>
          <a:p>
            <a:r>
              <a:rPr lang="zh-CN" altLang="en-US" sz="1400" dirty="0">
                <a:solidFill>
                  <a:srgbClr val="394454"/>
                </a:solidFill>
                <a:latin typeface="Microsoft YaHei" charset="-122"/>
                <a:ea typeface="Microsoft YaHei" charset="-122"/>
                <a:cs typeface="Microsoft YaHei" charset="-122"/>
              </a:rPr>
              <a:t>责任人小觅只（</a:t>
            </a:r>
            <a:r>
              <a:rPr lang="en-US" altLang="zh-CN" sz="1400" dirty="0">
                <a:solidFill>
                  <a:srgbClr val="394454"/>
                </a:solidFill>
                <a:latin typeface="Microsoft YaHei" charset="-122"/>
                <a:ea typeface="Microsoft YaHei" charset="-122"/>
                <a:cs typeface="Microsoft YaHei" charset="-122"/>
              </a:rPr>
              <a:t>11</a:t>
            </a:r>
            <a:r>
              <a:rPr lang="zh-CN" altLang="en-US" sz="1400" dirty="0">
                <a:solidFill>
                  <a:srgbClr val="394454"/>
                </a:solidFill>
                <a:latin typeface="Microsoft YaHei" charset="-122"/>
                <a:ea typeface="Microsoft YaHei" charset="-122"/>
                <a:cs typeface="Microsoft YaHei" charset="-122"/>
              </a:rPr>
              <a:t>月</a:t>
            </a:r>
            <a:r>
              <a:rPr lang="en-US" altLang="zh-CN" sz="1400" dirty="0">
                <a:solidFill>
                  <a:srgbClr val="394454"/>
                </a:solidFill>
                <a:latin typeface="Microsoft YaHei" charset="-122"/>
                <a:ea typeface="Microsoft YaHei" charset="-122"/>
                <a:cs typeface="Microsoft YaHei" charset="-122"/>
              </a:rPr>
              <a:t>15</a:t>
            </a:r>
            <a:r>
              <a:rPr lang="zh-CN" altLang="en-US" sz="1400" dirty="0">
                <a:solidFill>
                  <a:srgbClr val="394454"/>
                </a:solidFill>
                <a:latin typeface="Microsoft YaHei" charset="-122"/>
                <a:ea typeface="Microsoft YaHei" charset="-122"/>
                <a:cs typeface="Microsoft YaHei" charset="-122"/>
              </a:rPr>
              <a:t>日之前为韦超）</a:t>
            </a:r>
          </a:p>
        </p:txBody>
      </p:sp>
      <p:sp>
        <p:nvSpPr>
          <p:cNvPr id="59" name="圆角矩形 58"/>
          <p:cNvSpPr/>
          <p:nvPr/>
        </p:nvSpPr>
        <p:spPr>
          <a:xfrm>
            <a:off x="6998119" y="4545901"/>
            <a:ext cx="1228299" cy="360820"/>
          </a:xfrm>
          <a:prstGeom prst="roundRect">
            <a:avLst>
              <a:gd name="adj" fmla="val 50000"/>
            </a:avLst>
          </a:pr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dirty="0">
                <a:latin typeface="Microsoft YaHei" charset="-122"/>
                <a:ea typeface="Microsoft YaHei" charset="-122"/>
                <a:cs typeface="Microsoft YaHei" charset="-122"/>
              </a:rPr>
              <a:t>浙江地区</a:t>
            </a:r>
          </a:p>
        </p:txBody>
      </p:sp>
      <p:sp>
        <p:nvSpPr>
          <p:cNvPr id="60" name="矩形 59"/>
          <p:cNvSpPr/>
          <p:nvPr/>
        </p:nvSpPr>
        <p:spPr>
          <a:xfrm>
            <a:off x="8395919" y="4609959"/>
            <a:ext cx="2339102" cy="307777"/>
          </a:xfrm>
          <a:prstGeom prst="rect">
            <a:avLst/>
          </a:prstGeom>
        </p:spPr>
        <p:txBody>
          <a:bodyPr wrap="none">
            <a:spAutoFit/>
          </a:bodyPr>
          <a:lstStyle/>
          <a:p>
            <a:r>
              <a:rPr lang="zh-CN" altLang="en-US" sz="1400" dirty="0">
                <a:solidFill>
                  <a:srgbClr val="394454"/>
                </a:solidFill>
                <a:latin typeface="Microsoft YaHei" charset="-122"/>
                <a:ea typeface="Microsoft YaHei" charset="-122"/>
                <a:cs typeface="Microsoft YaHei" charset="-122"/>
              </a:rPr>
              <a:t>责任人小觅只，小觅只协助</a:t>
            </a:r>
          </a:p>
        </p:txBody>
      </p:sp>
      <p:sp>
        <p:nvSpPr>
          <p:cNvPr id="61" name="圆角矩形 60"/>
          <p:cNvSpPr/>
          <p:nvPr/>
        </p:nvSpPr>
        <p:spPr>
          <a:xfrm>
            <a:off x="6998119" y="5314724"/>
            <a:ext cx="1228299" cy="360820"/>
          </a:xfrm>
          <a:prstGeom prst="roundRect">
            <a:avLst>
              <a:gd name="adj" fmla="val 50000"/>
            </a:avLst>
          </a:pr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1600" dirty="0">
                <a:latin typeface="Microsoft YaHei" charset="-122"/>
                <a:ea typeface="Microsoft YaHei" charset="-122"/>
                <a:cs typeface="Microsoft YaHei" charset="-122"/>
              </a:rPr>
              <a:t>南通地区</a:t>
            </a:r>
          </a:p>
        </p:txBody>
      </p:sp>
      <p:sp>
        <p:nvSpPr>
          <p:cNvPr id="62" name="矩形 61"/>
          <p:cNvSpPr/>
          <p:nvPr/>
        </p:nvSpPr>
        <p:spPr>
          <a:xfrm>
            <a:off x="8395919" y="5338437"/>
            <a:ext cx="1261884" cy="307777"/>
          </a:xfrm>
          <a:prstGeom prst="rect">
            <a:avLst/>
          </a:prstGeom>
        </p:spPr>
        <p:txBody>
          <a:bodyPr wrap="none">
            <a:spAutoFit/>
          </a:bodyPr>
          <a:lstStyle/>
          <a:p>
            <a:r>
              <a:rPr lang="zh-CN" altLang="en-US" sz="1400" dirty="0">
                <a:solidFill>
                  <a:srgbClr val="394454"/>
                </a:solidFill>
                <a:latin typeface="Microsoft YaHei" charset="-122"/>
                <a:ea typeface="Microsoft YaHei" charset="-122"/>
                <a:cs typeface="Microsoft YaHei" charset="-122"/>
              </a:rPr>
              <a:t>责任人小觅只</a:t>
            </a:r>
          </a:p>
        </p:txBody>
      </p:sp>
    </p:spTree>
    <p:extLst>
      <p:ext uri="{BB962C8B-B14F-4D97-AF65-F5344CB8AC3E}">
        <p14:creationId xmlns:p14="http://schemas.microsoft.com/office/powerpoint/2010/main" val="1448781132"/>
      </p:ext>
    </p:extLst>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1000" fill="hold"/>
                                        <p:tgtEl>
                                          <p:spTgt spid="48"/>
                                        </p:tgtEl>
                                        <p:attrNameLst>
                                          <p:attrName>ppt_w</p:attrName>
                                        </p:attrNameLst>
                                      </p:cBhvr>
                                      <p:tavLst>
                                        <p:tav tm="0">
                                          <p:val>
                                            <p:strVal val="#ppt_w*0.70"/>
                                          </p:val>
                                        </p:tav>
                                        <p:tav tm="100000">
                                          <p:val>
                                            <p:strVal val="#ppt_w"/>
                                          </p:val>
                                        </p:tav>
                                      </p:tavLst>
                                    </p:anim>
                                    <p:anim calcmode="lin" valueType="num">
                                      <p:cBhvr>
                                        <p:cTn id="8" dur="1000" fill="hold"/>
                                        <p:tgtEl>
                                          <p:spTgt spid="48"/>
                                        </p:tgtEl>
                                        <p:attrNameLst>
                                          <p:attrName>ppt_h</p:attrName>
                                        </p:attrNameLst>
                                      </p:cBhvr>
                                      <p:tavLst>
                                        <p:tav tm="0">
                                          <p:val>
                                            <p:strVal val="#ppt_h"/>
                                          </p:val>
                                        </p:tav>
                                        <p:tav tm="100000">
                                          <p:val>
                                            <p:strVal val="#ppt_h"/>
                                          </p:val>
                                        </p:tav>
                                      </p:tavLst>
                                    </p:anim>
                                    <p:animEffect transition="in" filter="fade">
                                      <p:cBhvr>
                                        <p:cTn id="9" dur="1000"/>
                                        <p:tgtEl>
                                          <p:spTgt spid="48"/>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0.70"/>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par>
                                <p:cTn id="15" presetID="55" presetClass="entr" presetSubtype="0" fill="hold" nodeType="with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p:cTn id="17" dur="1000" fill="hold"/>
                                        <p:tgtEl>
                                          <p:spTgt spid="47"/>
                                        </p:tgtEl>
                                        <p:attrNameLst>
                                          <p:attrName>ppt_w</p:attrName>
                                        </p:attrNameLst>
                                      </p:cBhvr>
                                      <p:tavLst>
                                        <p:tav tm="0">
                                          <p:val>
                                            <p:strVal val="#ppt_w*0.70"/>
                                          </p:val>
                                        </p:tav>
                                        <p:tav tm="100000">
                                          <p:val>
                                            <p:strVal val="#ppt_w"/>
                                          </p:val>
                                        </p:tav>
                                      </p:tavLst>
                                    </p:anim>
                                    <p:anim calcmode="lin" valueType="num">
                                      <p:cBhvr>
                                        <p:cTn id="18" dur="1000" fill="hold"/>
                                        <p:tgtEl>
                                          <p:spTgt spid="47"/>
                                        </p:tgtEl>
                                        <p:attrNameLst>
                                          <p:attrName>ppt_h</p:attrName>
                                        </p:attrNameLst>
                                      </p:cBhvr>
                                      <p:tavLst>
                                        <p:tav tm="0">
                                          <p:val>
                                            <p:strVal val="#ppt_h"/>
                                          </p:val>
                                        </p:tav>
                                        <p:tav tm="100000">
                                          <p:val>
                                            <p:strVal val="#ppt_h"/>
                                          </p:val>
                                        </p:tav>
                                      </p:tavLst>
                                    </p:anim>
                                    <p:animEffect transition="in" filter="fade">
                                      <p:cBhvr>
                                        <p:cTn id="19" dur="1000"/>
                                        <p:tgtEl>
                                          <p:spTgt spid="47"/>
                                        </p:tgtEl>
                                      </p:cBhvr>
                                    </p:animEffect>
                                  </p:childTnLst>
                                </p:cTn>
                              </p:par>
                            </p:childTnLst>
                          </p:cTn>
                        </p:par>
                        <p:par>
                          <p:cTn id="20" fill="hold">
                            <p:stCondLst>
                              <p:cond delay="1000"/>
                            </p:stCondLst>
                            <p:childTnLst>
                              <p:par>
                                <p:cTn id="21" presetID="2" presetClass="entr" presetSubtype="4" decel="5000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ppt_x"/>
                                          </p:val>
                                        </p:tav>
                                        <p:tav tm="100000">
                                          <p:val>
                                            <p:strVal val="#ppt_x"/>
                                          </p:val>
                                        </p:tav>
                                      </p:tavLst>
                                    </p:anim>
                                    <p:anim calcmode="lin" valueType="num">
                                      <p:cBhvr additive="base">
                                        <p:cTn id="24" dur="1000" fill="hold"/>
                                        <p:tgtEl>
                                          <p:spTgt spid="28"/>
                                        </p:tgtEl>
                                        <p:attrNameLst>
                                          <p:attrName>ppt_y</p:attrName>
                                        </p:attrNameLst>
                                      </p:cBhvr>
                                      <p:tavLst>
                                        <p:tav tm="0">
                                          <p:val>
                                            <p:strVal val="1+#ppt_h/2"/>
                                          </p:val>
                                        </p:tav>
                                        <p:tav tm="100000">
                                          <p:val>
                                            <p:strVal val="#ppt_y"/>
                                          </p:val>
                                        </p:tav>
                                      </p:tavLst>
                                    </p:anim>
                                  </p:childTnLst>
                                </p:cTn>
                              </p:par>
                              <p:par>
                                <p:cTn id="25" presetID="2" presetClass="entr" presetSubtype="4" decel="50000" fill="hold" nodeType="withEffect">
                                  <p:stCondLst>
                                    <p:cond delay="20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1000" fill="hold"/>
                                        <p:tgtEl>
                                          <p:spTgt spid="31"/>
                                        </p:tgtEl>
                                        <p:attrNameLst>
                                          <p:attrName>ppt_x</p:attrName>
                                        </p:attrNameLst>
                                      </p:cBhvr>
                                      <p:tavLst>
                                        <p:tav tm="0">
                                          <p:val>
                                            <p:strVal val="#ppt_x"/>
                                          </p:val>
                                        </p:tav>
                                        <p:tav tm="100000">
                                          <p:val>
                                            <p:strVal val="#ppt_x"/>
                                          </p:val>
                                        </p:tav>
                                      </p:tavLst>
                                    </p:anim>
                                    <p:anim calcmode="lin" valueType="num">
                                      <p:cBhvr additive="base">
                                        <p:cTn id="28" dur="10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decel="50000" fill="hold" nodeType="withEffect">
                                  <p:stCondLst>
                                    <p:cond delay="40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1000" fill="hold"/>
                                        <p:tgtEl>
                                          <p:spTgt spid="33"/>
                                        </p:tgtEl>
                                        <p:attrNameLst>
                                          <p:attrName>ppt_x</p:attrName>
                                        </p:attrNameLst>
                                      </p:cBhvr>
                                      <p:tavLst>
                                        <p:tav tm="0">
                                          <p:val>
                                            <p:strVal val="#ppt_x"/>
                                          </p:val>
                                        </p:tav>
                                        <p:tav tm="100000">
                                          <p:val>
                                            <p:strVal val="#ppt_x"/>
                                          </p:val>
                                        </p:tav>
                                      </p:tavLst>
                                    </p:anim>
                                    <p:anim calcmode="lin" valueType="num">
                                      <p:cBhvr additive="base">
                                        <p:cTn id="32" dur="1000" fill="hold"/>
                                        <p:tgtEl>
                                          <p:spTgt spid="33"/>
                                        </p:tgtEl>
                                        <p:attrNameLst>
                                          <p:attrName>ppt_y</p:attrName>
                                        </p:attrNameLst>
                                      </p:cBhvr>
                                      <p:tavLst>
                                        <p:tav tm="0">
                                          <p:val>
                                            <p:strVal val="1+#ppt_h/2"/>
                                          </p:val>
                                        </p:tav>
                                        <p:tav tm="100000">
                                          <p:val>
                                            <p:strVal val="#ppt_y"/>
                                          </p:val>
                                        </p:tav>
                                      </p:tavLst>
                                    </p:anim>
                                  </p:childTnLst>
                                </p:cTn>
                              </p:par>
                              <p:par>
                                <p:cTn id="33" presetID="2" presetClass="entr" presetSubtype="4" decel="50000" fill="hold" nodeType="withEffect">
                                  <p:stCondLst>
                                    <p:cond delay="60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1000" fill="hold"/>
                                        <p:tgtEl>
                                          <p:spTgt spid="46"/>
                                        </p:tgtEl>
                                        <p:attrNameLst>
                                          <p:attrName>ppt_x</p:attrName>
                                        </p:attrNameLst>
                                      </p:cBhvr>
                                      <p:tavLst>
                                        <p:tav tm="0">
                                          <p:val>
                                            <p:strVal val="#ppt_x"/>
                                          </p:val>
                                        </p:tav>
                                        <p:tav tm="100000">
                                          <p:val>
                                            <p:strVal val="#ppt_x"/>
                                          </p:val>
                                        </p:tav>
                                      </p:tavLst>
                                    </p:anim>
                                    <p:anim calcmode="lin" valueType="num">
                                      <p:cBhvr additive="base">
                                        <p:cTn id="36" dur="1000" fill="hold"/>
                                        <p:tgtEl>
                                          <p:spTgt spid="46"/>
                                        </p:tgtEl>
                                        <p:attrNameLst>
                                          <p:attrName>ppt_y</p:attrName>
                                        </p:attrNameLst>
                                      </p:cBhvr>
                                      <p:tavLst>
                                        <p:tav tm="0">
                                          <p:val>
                                            <p:strVal val="1+#ppt_h/2"/>
                                          </p:val>
                                        </p:tav>
                                        <p:tav tm="100000">
                                          <p:val>
                                            <p:strVal val="#ppt_y"/>
                                          </p:val>
                                        </p:tav>
                                      </p:tavLst>
                                    </p:anim>
                                  </p:childTnLst>
                                </p:cTn>
                              </p:par>
                            </p:childTnLst>
                          </p:cTn>
                        </p:par>
                        <p:par>
                          <p:cTn id="37" fill="hold">
                            <p:stCondLst>
                              <p:cond delay="2600"/>
                            </p:stCondLst>
                            <p:childTnLst>
                              <p:par>
                                <p:cTn id="38" presetID="42" presetClass="entr" presetSubtype="0" fill="hold" grpId="0"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1000"/>
                                        <p:tgtEl>
                                          <p:spTgt spid="50"/>
                                        </p:tgtEl>
                                      </p:cBhvr>
                                    </p:animEffect>
                                    <p:anim calcmode="lin" valueType="num">
                                      <p:cBhvr>
                                        <p:cTn id="41" dur="1000" fill="hold"/>
                                        <p:tgtEl>
                                          <p:spTgt spid="50"/>
                                        </p:tgtEl>
                                        <p:attrNameLst>
                                          <p:attrName>ppt_x</p:attrName>
                                        </p:attrNameLst>
                                      </p:cBhvr>
                                      <p:tavLst>
                                        <p:tav tm="0">
                                          <p:val>
                                            <p:strVal val="#ppt_x"/>
                                          </p:val>
                                        </p:tav>
                                        <p:tav tm="100000">
                                          <p:val>
                                            <p:strVal val="#ppt_x"/>
                                          </p:val>
                                        </p:tav>
                                      </p:tavLst>
                                    </p:anim>
                                    <p:anim calcmode="lin" valueType="num">
                                      <p:cBhvr>
                                        <p:cTn id="42" dur="1000" fill="hold"/>
                                        <p:tgtEl>
                                          <p:spTgt spid="50"/>
                                        </p:tgtEl>
                                        <p:attrNameLst>
                                          <p:attrName>ppt_y</p:attrName>
                                        </p:attrNameLst>
                                      </p:cBhvr>
                                      <p:tavLst>
                                        <p:tav tm="0">
                                          <p:val>
                                            <p:strVal val="#ppt_y+.1"/>
                                          </p:val>
                                        </p:tav>
                                        <p:tav tm="100000">
                                          <p:val>
                                            <p:strVal val="#ppt_y"/>
                                          </p:val>
                                        </p:tav>
                                      </p:tavLst>
                                    </p:anim>
                                  </p:childTnLst>
                                </p:cTn>
                              </p:par>
                              <p:par>
                                <p:cTn id="43" presetID="22" presetClass="entr" presetSubtype="8" fill="hold" nodeType="withEffect">
                                  <p:stCondLst>
                                    <p:cond delay="0"/>
                                  </p:stCondLst>
                                  <p:childTnLst>
                                    <p:set>
                                      <p:cBhvr>
                                        <p:cTn id="44" dur="1" fill="hold">
                                          <p:stCondLst>
                                            <p:cond delay="0"/>
                                          </p:stCondLst>
                                        </p:cTn>
                                        <p:tgtEl>
                                          <p:spTgt spid="52"/>
                                        </p:tgtEl>
                                        <p:attrNameLst>
                                          <p:attrName>style.visibility</p:attrName>
                                        </p:attrNameLst>
                                      </p:cBhvr>
                                      <p:to>
                                        <p:strVal val="visible"/>
                                      </p:to>
                                    </p:set>
                                    <p:animEffect transition="in" filter="wipe(left)">
                                      <p:cBhvr>
                                        <p:cTn id="45" dur="500"/>
                                        <p:tgtEl>
                                          <p:spTgt spid="52"/>
                                        </p:tgtEl>
                                      </p:cBhvr>
                                    </p:animEffect>
                                  </p:childTnLst>
                                </p:cTn>
                              </p:par>
                            </p:childTnLst>
                          </p:cTn>
                        </p:par>
                        <p:par>
                          <p:cTn id="46" fill="hold">
                            <p:stCondLst>
                              <p:cond delay="3600"/>
                            </p:stCondLst>
                            <p:childTnLst>
                              <p:par>
                                <p:cTn id="47" presetID="16" presetClass="entr" presetSubtype="21" fill="hold" grpId="0" nodeType="after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barn(inVertical)">
                                      <p:cBhvr>
                                        <p:cTn id="49" dur="500"/>
                                        <p:tgtEl>
                                          <p:spTgt spid="53"/>
                                        </p:tgtEl>
                                      </p:cBhvr>
                                    </p:animEffect>
                                  </p:childTnLst>
                                </p:cTn>
                              </p:par>
                            </p:childTnLst>
                          </p:cTn>
                        </p:par>
                        <p:par>
                          <p:cTn id="50" fill="hold">
                            <p:stCondLst>
                              <p:cond delay="4100"/>
                            </p:stCondLst>
                            <p:childTnLst>
                              <p:par>
                                <p:cTn id="51" presetID="53" presetClass="entr" presetSubtype="16" fill="hold" grpId="0" nodeType="afterEffect">
                                  <p:stCondLst>
                                    <p:cond delay="0"/>
                                  </p:stCondLst>
                                  <p:iterate type="lt">
                                    <p:tmPct val="10000"/>
                                  </p:iterate>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animEffect transition="in" filter="fade">
                                      <p:cBhvr>
                                        <p:cTn id="55" dur="500"/>
                                        <p:tgtEl>
                                          <p:spTgt spid="56"/>
                                        </p:tgtEl>
                                      </p:cBhvr>
                                    </p:animEffect>
                                  </p:childTnLst>
                                </p:cTn>
                              </p:par>
                            </p:childTnLst>
                          </p:cTn>
                        </p:par>
                        <p:par>
                          <p:cTn id="56" fill="hold">
                            <p:stCondLst>
                              <p:cond delay="5150"/>
                            </p:stCondLst>
                            <p:childTnLst>
                              <p:par>
                                <p:cTn id="57" presetID="16" presetClass="entr" presetSubtype="21" fill="hold" grpId="0" nodeType="after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barn(inVertical)">
                                      <p:cBhvr>
                                        <p:cTn id="59" dur="500"/>
                                        <p:tgtEl>
                                          <p:spTgt spid="57"/>
                                        </p:tgtEl>
                                      </p:cBhvr>
                                    </p:animEffect>
                                  </p:childTnLst>
                                </p:cTn>
                              </p:par>
                            </p:childTnLst>
                          </p:cTn>
                        </p:par>
                        <p:par>
                          <p:cTn id="60" fill="hold">
                            <p:stCondLst>
                              <p:cond delay="5650"/>
                            </p:stCondLst>
                            <p:childTnLst>
                              <p:par>
                                <p:cTn id="61" presetID="53" presetClass="entr" presetSubtype="16" fill="hold" grpId="0" nodeType="afterEffect">
                                  <p:stCondLst>
                                    <p:cond delay="0"/>
                                  </p:stCondLst>
                                  <p:iterate type="lt">
                                    <p:tmPct val="10000"/>
                                  </p:iterate>
                                  <p:childTnLst>
                                    <p:set>
                                      <p:cBhvr>
                                        <p:cTn id="62" dur="1" fill="hold">
                                          <p:stCondLst>
                                            <p:cond delay="0"/>
                                          </p:stCondLst>
                                        </p:cTn>
                                        <p:tgtEl>
                                          <p:spTgt spid="58"/>
                                        </p:tgtEl>
                                        <p:attrNameLst>
                                          <p:attrName>style.visibility</p:attrName>
                                        </p:attrNameLst>
                                      </p:cBhvr>
                                      <p:to>
                                        <p:strVal val="visible"/>
                                      </p:to>
                                    </p:set>
                                    <p:anim calcmode="lin" valueType="num">
                                      <p:cBhvr>
                                        <p:cTn id="63" dur="500" fill="hold"/>
                                        <p:tgtEl>
                                          <p:spTgt spid="58"/>
                                        </p:tgtEl>
                                        <p:attrNameLst>
                                          <p:attrName>ppt_w</p:attrName>
                                        </p:attrNameLst>
                                      </p:cBhvr>
                                      <p:tavLst>
                                        <p:tav tm="0">
                                          <p:val>
                                            <p:fltVal val="0"/>
                                          </p:val>
                                        </p:tav>
                                        <p:tav tm="100000">
                                          <p:val>
                                            <p:strVal val="#ppt_w"/>
                                          </p:val>
                                        </p:tav>
                                      </p:tavLst>
                                    </p:anim>
                                    <p:anim calcmode="lin" valueType="num">
                                      <p:cBhvr>
                                        <p:cTn id="64" dur="500" fill="hold"/>
                                        <p:tgtEl>
                                          <p:spTgt spid="58"/>
                                        </p:tgtEl>
                                        <p:attrNameLst>
                                          <p:attrName>ppt_h</p:attrName>
                                        </p:attrNameLst>
                                      </p:cBhvr>
                                      <p:tavLst>
                                        <p:tav tm="0">
                                          <p:val>
                                            <p:fltVal val="0"/>
                                          </p:val>
                                        </p:tav>
                                        <p:tav tm="100000">
                                          <p:val>
                                            <p:strVal val="#ppt_h"/>
                                          </p:val>
                                        </p:tav>
                                      </p:tavLst>
                                    </p:anim>
                                    <p:animEffect transition="in" filter="fade">
                                      <p:cBhvr>
                                        <p:cTn id="65" dur="500"/>
                                        <p:tgtEl>
                                          <p:spTgt spid="58"/>
                                        </p:tgtEl>
                                      </p:cBhvr>
                                    </p:animEffect>
                                  </p:childTnLst>
                                </p:cTn>
                              </p:par>
                            </p:childTnLst>
                          </p:cTn>
                        </p:par>
                        <p:par>
                          <p:cTn id="66" fill="hold">
                            <p:stCondLst>
                              <p:cond delay="7050"/>
                            </p:stCondLst>
                            <p:childTnLst>
                              <p:par>
                                <p:cTn id="67" presetID="16" presetClass="entr" presetSubtype="21" fill="hold" grpId="0" nodeType="afterEffect">
                                  <p:stCondLst>
                                    <p:cond delay="0"/>
                                  </p:stCondLst>
                                  <p:childTnLst>
                                    <p:set>
                                      <p:cBhvr>
                                        <p:cTn id="68" dur="1" fill="hold">
                                          <p:stCondLst>
                                            <p:cond delay="0"/>
                                          </p:stCondLst>
                                        </p:cTn>
                                        <p:tgtEl>
                                          <p:spTgt spid="59"/>
                                        </p:tgtEl>
                                        <p:attrNameLst>
                                          <p:attrName>style.visibility</p:attrName>
                                        </p:attrNameLst>
                                      </p:cBhvr>
                                      <p:to>
                                        <p:strVal val="visible"/>
                                      </p:to>
                                    </p:set>
                                    <p:animEffect transition="in" filter="barn(inVertical)">
                                      <p:cBhvr>
                                        <p:cTn id="69" dur="500"/>
                                        <p:tgtEl>
                                          <p:spTgt spid="59"/>
                                        </p:tgtEl>
                                      </p:cBhvr>
                                    </p:animEffect>
                                  </p:childTnLst>
                                </p:cTn>
                              </p:par>
                            </p:childTnLst>
                          </p:cTn>
                        </p:par>
                        <p:par>
                          <p:cTn id="70" fill="hold">
                            <p:stCondLst>
                              <p:cond delay="7550"/>
                            </p:stCondLst>
                            <p:childTnLst>
                              <p:par>
                                <p:cTn id="71" presetID="53" presetClass="entr" presetSubtype="16" fill="hold" grpId="0" nodeType="afterEffect">
                                  <p:stCondLst>
                                    <p:cond delay="0"/>
                                  </p:stCondLst>
                                  <p:iterate type="lt">
                                    <p:tmPct val="10000"/>
                                  </p:iterate>
                                  <p:childTnLst>
                                    <p:set>
                                      <p:cBhvr>
                                        <p:cTn id="72" dur="1" fill="hold">
                                          <p:stCondLst>
                                            <p:cond delay="0"/>
                                          </p:stCondLst>
                                        </p:cTn>
                                        <p:tgtEl>
                                          <p:spTgt spid="60"/>
                                        </p:tgtEl>
                                        <p:attrNameLst>
                                          <p:attrName>style.visibility</p:attrName>
                                        </p:attrNameLst>
                                      </p:cBhvr>
                                      <p:to>
                                        <p:strVal val="visible"/>
                                      </p:to>
                                    </p:set>
                                    <p:anim calcmode="lin" valueType="num">
                                      <p:cBhvr>
                                        <p:cTn id="73" dur="500" fill="hold"/>
                                        <p:tgtEl>
                                          <p:spTgt spid="60"/>
                                        </p:tgtEl>
                                        <p:attrNameLst>
                                          <p:attrName>ppt_w</p:attrName>
                                        </p:attrNameLst>
                                      </p:cBhvr>
                                      <p:tavLst>
                                        <p:tav tm="0">
                                          <p:val>
                                            <p:fltVal val="0"/>
                                          </p:val>
                                        </p:tav>
                                        <p:tav tm="100000">
                                          <p:val>
                                            <p:strVal val="#ppt_w"/>
                                          </p:val>
                                        </p:tav>
                                      </p:tavLst>
                                    </p:anim>
                                    <p:anim calcmode="lin" valueType="num">
                                      <p:cBhvr>
                                        <p:cTn id="74" dur="500" fill="hold"/>
                                        <p:tgtEl>
                                          <p:spTgt spid="60"/>
                                        </p:tgtEl>
                                        <p:attrNameLst>
                                          <p:attrName>ppt_h</p:attrName>
                                        </p:attrNameLst>
                                      </p:cBhvr>
                                      <p:tavLst>
                                        <p:tav tm="0">
                                          <p:val>
                                            <p:fltVal val="0"/>
                                          </p:val>
                                        </p:tav>
                                        <p:tav tm="100000">
                                          <p:val>
                                            <p:strVal val="#ppt_h"/>
                                          </p:val>
                                        </p:tav>
                                      </p:tavLst>
                                    </p:anim>
                                    <p:animEffect transition="in" filter="fade">
                                      <p:cBhvr>
                                        <p:cTn id="75" dur="500"/>
                                        <p:tgtEl>
                                          <p:spTgt spid="60"/>
                                        </p:tgtEl>
                                      </p:cBhvr>
                                    </p:animEffect>
                                  </p:childTnLst>
                                </p:cTn>
                              </p:par>
                            </p:childTnLst>
                          </p:cTn>
                        </p:par>
                        <p:par>
                          <p:cTn id="76" fill="hold">
                            <p:stCondLst>
                              <p:cond delay="8600"/>
                            </p:stCondLst>
                            <p:childTnLst>
                              <p:par>
                                <p:cTn id="77" presetID="16" presetClass="entr" presetSubtype="21" fill="hold" grpId="0" nodeType="after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inVertical)">
                                      <p:cBhvr>
                                        <p:cTn id="79" dur="500"/>
                                        <p:tgtEl>
                                          <p:spTgt spid="61"/>
                                        </p:tgtEl>
                                      </p:cBhvr>
                                    </p:animEffect>
                                  </p:childTnLst>
                                </p:cTn>
                              </p:par>
                            </p:childTnLst>
                          </p:cTn>
                        </p:par>
                        <p:par>
                          <p:cTn id="80" fill="hold">
                            <p:stCondLst>
                              <p:cond delay="9100"/>
                            </p:stCondLst>
                            <p:childTnLst>
                              <p:par>
                                <p:cTn id="81" presetID="53" presetClass="entr" presetSubtype="16" fill="hold" grpId="0" nodeType="afterEffect">
                                  <p:stCondLst>
                                    <p:cond delay="0"/>
                                  </p:stCondLst>
                                  <p:iterate type="lt">
                                    <p:tmPct val="10000"/>
                                  </p:iterate>
                                  <p:childTnLst>
                                    <p:set>
                                      <p:cBhvr>
                                        <p:cTn id="82" dur="1" fill="hold">
                                          <p:stCondLst>
                                            <p:cond delay="0"/>
                                          </p:stCondLst>
                                        </p:cTn>
                                        <p:tgtEl>
                                          <p:spTgt spid="62"/>
                                        </p:tgtEl>
                                        <p:attrNameLst>
                                          <p:attrName>style.visibility</p:attrName>
                                        </p:attrNameLst>
                                      </p:cBhvr>
                                      <p:to>
                                        <p:strVal val="visible"/>
                                      </p:to>
                                    </p:set>
                                    <p:anim calcmode="lin" valueType="num">
                                      <p:cBhvr>
                                        <p:cTn id="83" dur="500" fill="hold"/>
                                        <p:tgtEl>
                                          <p:spTgt spid="62"/>
                                        </p:tgtEl>
                                        <p:attrNameLst>
                                          <p:attrName>ppt_w</p:attrName>
                                        </p:attrNameLst>
                                      </p:cBhvr>
                                      <p:tavLst>
                                        <p:tav tm="0">
                                          <p:val>
                                            <p:fltVal val="0"/>
                                          </p:val>
                                        </p:tav>
                                        <p:tav tm="100000">
                                          <p:val>
                                            <p:strVal val="#ppt_w"/>
                                          </p:val>
                                        </p:tav>
                                      </p:tavLst>
                                    </p:anim>
                                    <p:anim calcmode="lin" valueType="num">
                                      <p:cBhvr>
                                        <p:cTn id="84" dur="500" fill="hold"/>
                                        <p:tgtEl>
                                          <p:spTgt spid="62"/>
                                        </p:tgtEl>
                                        <p:attrNameLst>
                                          <p:attrName>ppt_h</p:attrName>
                                        </p:attrNameLst>
                                      </p:cBhvr>
                                      <p:tavLst>
                                        <p:tav tm="0">
                                          <p:val>
                                            <p:fltVal val="0"/>
                                          </p:val>
                                        </p:tav>
                                        <p:tav tm="100000">
                                          <p:val>
                                            <p:strVal val="#ppt_h"/>
                                          </p:val>
                                        </p:tav>
                                      </p:tavLst>
                                    </p:anim>
                                    <p:animEffect transition="in" filter="fade">
                                      <p:cBhvr>
                                        <p:cTn id="85"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0" grpId="0"/>
      <p:bldP spid="53" grpId="0" animBg="1"/>
      <p:bldP spid="56" grpId="0"/>
      <p:bldP spid="57" grpId="0" animBg="1"/>
      <p:bldP spid="58" grpId="0"/>
      <p:bldP spid="59" grpId="0" animBg="1"/>
      <p:bldP spid="60" grpId="0"/>
      <p:bldP spid="61" grpId="0" animBg="1"/>
      <p:bldP spid="6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8" name="文本框 17"/>
          <p:cNvSpPr txBox="1"/>
          <p:nvPr/>
        </p:nvSpPr>
        <p:spPr>
          <a:xfrm rot="16200000">
            <a:off x="2699428" y="1704120"/>
            <a:ext cx="1160475" cy="261610"/>
          </a:xfrm>
          <a:prstGeom prst="rect">
            <a:avLst/>
          </a:prstGeom>
          <a:noFill/>
        </p:spPr>
        <p:txBody>
          <a:bodyPr wrap="square" rtlCol="0">
            <a:spAutoFit/>
          </a:bodyPr>
          <a:lstStyle/>
          <a:p>
            <a:pPr algn="dist"/>
            <a:r>
              <a:rPr kumimoji="1" lang="en-US" altLang="zh-CN" sz="1100" dirty="0">
                <a:solidFill>
                  <a:schemeClr val="bg1"/>
                </a:solidFill>
              </a:rPr>
              <a:t>PART </a:t>
            </a:r>
            <a:endParaRPr kumimoji="1" lang="zh-CN" altLang="en-US" sz="1100" dirty="0">
              <a:solidFill>
                <a:schemeClr val="bg1"/>
              </a:solidFill>
            </a:endParaRPr>
          </a:p>
        </p:txBody>
      </p:sp>
      <p:sp>
        <p:nvSpPr>
          <p:cNvPr id="2" name="文本框 1"/>
          <p:cNvSpPr txBox="1"/>
          <p:nvPr/>
        </p:nvSpPr>
        <p:spPr>
          <a:xfrm>
            <a:off x="1078174" y="294829"/>
            <a:ext cx="2223686" cy="369332"/>
          </a:xfrm>
          <a:prstGeom prst="rect">
            <a:avLst/>
          </a:prstGeom>
          <a:noFill/>
        </p:spPr>
        <p:txBody>
          <a:bodyPr wrap="none" rtlCol="0">
            <a:spAutoFit/>
          </a:bodyPr>
          <a:lstStyle/>
          <a:p>
            <a:r>
              <a:rPr kumimoji="1" lang="en-US" altLang="zh-CN" spc="300" dirty="0" smtClean="0">
                <a:latin typeface="Microsoft YaHei" charset="-122"/>
                <a:ea typeface="Microsoft YaHei" charset="-122"/>
                <a:cs typeface="Microsoft YaHei" charset="-122"/>
              </a:rPr>
              <a:t>2020</a:t>
            </a:r>
            <a:r>
              <a:rPr kumimoji="1" lang="zh-CN" altLang="en-US" spc="300" dirty="0" smtClean="0">
                <a:latin typeface="Microsoft YaHei" charset="-122"/>
                <a:ea typeface="Microsoft YaHei" charset="-122"/>
                <a:cs typeface="Microsoft YaHei" charset="-122"/>
              </a:rPr>
              <a:t>年</a:t>
            </a:r>
            <a:r>
              <a:rPr kumimoji="1" lang="zh-CN" altLang="en-US" spc="300" dirty="0">
                <a:latin typeface="Microsoft YaHei" charset="-122"/>
                <a:ea typeface="Microsoft YaHei" charset="-122"/>
                <a:cs typeface="Microsoft YaHei" charset="-122"/>
              </a:rPr>
              <a:t>销售情况</a:t>
            </a:r>
          </a:p>
        </p:txBody>
      </p:sp>
      <p:graphicFrame>
        <p:nvGraphicFramePr>
          <p:cNvPr id="9" name="表格 8"/>
          <p:cNvGraphicFramePr>
            <a:graphicFrameLocks noGrp="1"/>
          </p:cNvGraphicFramePr>
          <p:nvPr>
            <p:extLst>
              <p:ext uri="{D42A27DB-BD31-4B8C-83A1-F6EECF244321}">
                <p14:modId xmlns:p14="http://schemas.microsoft.com/office/powerpoint/2010/main" val="3971996656"/>
              </p:ext>
            </p:extLst>
          </p:nvPr>
        </p:nvGraphicFramePr>
        <p:xfrm>
          <a:off x="691887" y="1148543"/>
          <a:ext cx="10808226" cy="4283265"/>
        </p:xfrm>
        <a:graphic>
          <a:graphicData uri="http://schemas.openxmlformats.org/drawingml/2006/table">
            <a:tbl>
              <a:tblPr/>
              <a:tblGrid>
                <a:gridCol w="955012">
                  <a:extLst>
                    <a:ext uri="{9D8B030D-6E8A-4147-A177-3AD203B41FA5}">
                      <a16:colId xmlns:a16="http://schemas.microsoft.com/office/drawing/2014/main" xmlns="" val="20000"/>
                    </a:ext>
                  </a:extLst>
                </a:gridCol>
                <a:gridCol w="1056042">
                  <a:extLst>
                    <a:ext uri="{9D8B030D-6E8A-4147-A177-3AD203B41FA5}">
                      <a16:colId xmlns:a16="http://schemas.microsoft.com/office/drawing/2014/main" xmlns="" val="20001"/>
                    </a:ext>
                  </a:extLst>
                </a:gridCol>
                <a:gridCol w="1056042">
                  <a:extLst>
                    <a:ext uri="{9D8B030D-6E8A-4147-A177-3AD203B41FA5}">
                      <a16:colId xmlns:a16="http://schemas.microsoft.com/office/drawing/2014/main" xmlns="" val="20002"/>
                    </a:ext>
                  </a:extLst>
                </a:gridCol>
                <a:gridCol w="853983">
                  <a:extLst>
                    <a:ext uri="{9D8B030D-6E8A-4147-A177-3AD203B41FA5}">
                      <a16:colId xmlns:a16="http://schemas.microsoft.com/office/drawing/2014/main" xmlns="" val="20003"/>
                    </a:ext>
                  </a:extLst>
                </a:gridCol>
                <a:gridCol w="1056042">
                  <a:extLst>
                    <a:ext uri="{9D8B030D-6E8A-4147-A177-3AD203B41FA5}">
                      <a16:colId xmlns:a16="http://schemas.microsoft.com/office/drawing/2014/main" xmlns="" val="20004"/>
                    </a:ext>
                  </a:extLst>
                </a:gridCol>
                <a:gridCol w="1056042">
                  <a:extLst>
                    <a:ext uri="{9D8B030D-6E8A-4147-A177-3AD203B41FA5}">
                      <a16:colId xmlns:a16="http://schemas.microsoft.com/office/drawing/2014/main" xmlns="" val="20005"/>
                    </a:ext>
                  </a:extLst>
                </a:gridCol>
                <a:gridCol w="1054136">
                  <a:extLst>
                    <a:ext uri="{9D8B030D-6E8A-4147-A177-3AD203B41FA5}">
                      <a16:colId xmlns:a16="http://schemas.microsoft.com/office/drawing/2014/main" xmlns="" val="20006"/>
                    </a:ext>
                  </a:extLst>
                </a:gridCol>
                <a:gridCol w="1056042">
                  <a:extLst>
                    <a:ext uri="{9D8B030D-6E8A-4147-A177-3AD203B41FA5}">
                      <a16:colId xmlns:a16="http://schemas.microsoft.com/office/drawing/2014/main" xmlns="" val="20007"/>
                    </a:ext>
                  </a:extLst>
                </a:gridCol>
                <a:gridCol w="1056042">
                  <a:extLst>
                    <a:ext uri="{9D8B030D-6E8A-4147-A177-3AD203B41FA5}">
                      <a16:colId xmlns:a16="http://schemas.microsoft.com/office/drawing/2014/main" xmlns="" val="20008"/>
                    </a:ext>
                  </a:extLst>
                </a:gridCol>
                <a:gridCol w="853983">
                  <a:extLst>
                    <a:ext uri="{9D8B030D-6E8A-4147-A177-3AD203B41FA5}">
                      <a16:colId xmlns:a16="http://schemas.microsoft.com/office/drawing/2014/main" xmlns="" val="20009"/>
                    </a:ext>
                  </a:extLst>
                </a:gridCol>
                <a:gridCol w="754860">
                  <a:extLst>
                    <a:ext uri="{9D8B030D-6E8A-4147-A177-3AD203B41FA5}">
                      <a16:colId xmlns:a16="http://schemas.microsoft.com/office/drawing/2014/main" xmlns="" val="20010"/>
                    </a:ext>
                  </a:extLst>
                </a:gridCol>
              </a:tblGrid>
              <a:tr h="611895">
                <a:tc rowSpan="2">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地区</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gridSpan="3">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销量（</a:t>
                      </a:r>
                      <a:r>
                        <a:rPr kumimoji="0" lang="en-US" altLang="zh-CN" sz="1400" b="0" i="0" u="none" strike="noStrike" cap="none" normalizeH="0" baseline="0" dirty="0">
                          <a:ln>
                            <a:noFill/>
                          </a:ln>
                          <a:solidFill>
                            <a:schemeClr val="bg1"/>
                          </a:solidFill>
                          <a:effectLst/>
                          <a:latin typeface="Microsoft YaHei" charset="-122"/>
                          <a:ea typeface="Microsoft YaHei" charset="-122"/>
                          <a:cs typeface="Microsoft YaHei" charset="-122"/>
                        </a:rPr>
                        <a:t>/</a:t>
                      </a: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吨</a:t>
                      </a:r>
                      <a:r>
                        <a:rPr kumimoji="0" lang="en-US" altLang="x-none" sz="1400" b="0" i="0" u="none" strike="noStrike" cap="none" normalizeH="0" baseline="0" dirty="0">
                          <a:ln>
                            <a:noFill/>
                          </a:ln>
                          <a:solidFill>
                            <a:schemeClr val="bg1"/>
                          </a:solidFill>
                          <a:effectLst/>
                          <a:latin typeface="Microsoft YaHei" charset="-122"/>
                          <a:ea typeface="Microsoft YaHei" charset="-122"/>
                          <a:cs typeface="Microsoft YaHei" charset="-122"/>
                        </a:rPr>
                        <a:t>）</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0AA8C"/>
                    </a:solidFill>
                  </a:tcPr>
                </a:tc>
                <a:tc hMerge="1">
                  <a:txBody>
                    <a:bodyPr/>
                    <a:lstStyle/>
                    <a:p>
                      <a:endParaRPr lang="zh-CN" altLang="en-US"/>
                    </a:p>
                  </a:txBody>
                  <a:tcPr/>
                </a:tc>
                <a:tc hMerge="1">
                  <a:txBody>
                    <a:bodyPr/>
                    <a:lstStyle/>
                    <a:p>
                      <a:endParaRPr lang="zh-CN" altLang="en-US"/>
                    </a:p>
                  </a:txBody>
                  <a:tcPr/>
                </a:tc>
                <a:tc gridSpan="3">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销售额（</a:t>
                      </a:r>
                      <a:r>
                        <a:rPr kumimoji="0" lang="en-US" altLang="zh-CN" sz="1400" b="0" i="0" u="none" strike="noStrike" cap="none" normalizeH="0" baseline="0" dirty="0">
                          <a:ln>
                            <a:noFill/>
                          </a:ln>
                          <a:solidFill>
                            <a:schemeClr val="bg1"/>
                          </a:solidFill>
                          <a:effectLst/>
                          <a:latin typeface="Microsoft YaHei" charset="-122"/>
                          <a:ea typeface="Microsoft YaHei" charset="-122"/>
                          <a:cs typeface="Microsoft YaHei" charset="-122"/>
                        </a:rPr>
                        <a:t>/</a:t>
                      </a: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万元）</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0AA8C"/>
                    </a:solidFill>
                  </a:tcPr>
                </a:tc>
                <a:tc hMerge="1">
                  <a:txBody>
                    <a:bodyPr/>
                    <a:lstStyle/>
                    <a:p>
                      <a:endParaRPr lang="zh-CN" altLang="en-US"/>
                    </a:p>
                  </a:txBody>
                  <a:tcPr/>
                </a:tc>
                <a:tc hMerge="1">
                  <a:txBody>
                    <a:bodyPr/>
                    <a:lstStyle/>
                    <a:p>
                      <a:endParaRPr lang="zh-CN" altLang="en-US"/>
                    </a:p>
                  </a:txBody>
                  <a:tcPr/>
                </a:tc>
                <a:tc gridSpan="3">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回款（</a:t>
                      </a:r>
                      <a:r>
                        <a:rPr kumimoji="0" lang="en-US" altLang="zh-CN" sz="1400" b="0" i="0" u="none" strike="noStrike" cap="none" normalizeH="0" baseline="0" dirty="0">
                          <a:ln>
                            <a:noFill/>
                          </a:ln>
                          <a:solidFill>
                            <a:schemeClr val="bg1"/>
                          </a:solidFill>
                          <a:effectLst/>
                          <a:latin typeface="Microsoft YaHei" charset="-122"/>
                          <a:ea typeface="Microsoft YaHei" charset="-122"/>
                          <a:cs typeface="Microsoft YaHei" charset="-122"/>
                        </a:rPr>
                        <a:t>/</a:t>
                      </a: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万元）</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0AA8C"/>
                    </a:solidFill>
                  </a:tcPr>
                </a:tc>
                <a:tc hMerge="1">
                  <a:txBody>
                    <a:bodyPr/>
                    <a:lstStyle/>
                    <a:p>
                      <a:endParaRPr lang="zh-CN" altLang="en-US"/>
                    </a:p>
                  </a:txBody>
                  <a:tcPr/>
                </a:tc>
                <a:tc hMerge="1">
                  <a:txBody>
                    <a:bodyPr/>
                    <a:lstStyle/>
                    <a:p>
                      <a:endParaRPr lang="zh-CN" altLang="en-US"/>
                    </a:p>
                  </a:txBody>
                  <a:tcPr/>
                </a:tc>
                <a:tc rowSpan="2">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bg1"/>
                          </a:solidFill>
                          <a:effectLst/>
                          <a:latin typeface="Microsoft YaHei" charset="-122"/>
                          <a:ea typeface="Microsoft YaHei" charset="-122"/>
                          <a:cs typeface="Microsoft YaHei" charset="-122"/>
                        </a:rPr>
                        <a:t>2020</a:t>
                      </a:r>
                      <a:r>
                        <a:rPr kumimoji="0" lang="zh-CN" altLang="en-US" sz="1400" b="0" i="0" u="none" strike="noStrike" cap="none" normalizeH="0" baseline="0" dirty="0" smtClean="0">
                          <a:ln>
                            <a:noFill/>
                          </a:ln>
                          <a:solidFill>
                            <a:schemeClr val="bg1"/>
                          </a:solidFill>
                          <a:effectLst/>
                          <a:latin typeface="Microsoft YaHei" charset="-122"/>
                          <a:ea typeface="Microsoft YaHei" charset="-122"/>
                          <a:cs typeface="Microsoft YaHei" charset="-122"/>
                        </a:rPr>
                        <a:t>年</a:t>
                      </a: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
                      </a:r>
                      <a:b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b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回款率</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0AA8C"/>
                    </a:solidFill>
                  </a:tcPr>
                </a:tc>
                <a:extLst>
                  <a:ext uri="{0D108BD9-81ED-4DB2-BD59-A6C34878D82A}">
                    <a16:rowId xmlns:a16="http://schemas.microsoft.com/office/drawing/2014/main" xmlns="" val="10000"/>
                  </a:ext>
                </a:extLst>
              </a:tr>
              <a:tr h="611895">
                <a:tc vMerge="1">
                  <a:txBody>
                    <a:bodyPr/>
                    <a:lstStyle/>
                    <a:p>
                      <a:endParaRPr lang="zh-CN" altLang="en-US"/>
                    </a:p>
                  </a:txBody>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394454"/>
                          </a:solidFill>
                          <a:effectLst/>
                          <a:latin typeface="Microsoft YaHei" charset="-122"/>
                          <a:ea typeface="Microsoft YaHei" charset="-122"/>
                          <a:cs typeface="Microsoft YaHei" charset="-122"/>
                        </a:rPr>
                        <a:t>2019</a:t>
                      </a:r>
                      <a:r>
                        <a:rPr kumimoji="0" lang="zh-CN" altLang="en-US" sz="1400" b="0" i="0" u="none" strike="noStrike" cap="none" normalizeH="0" baseline="0" dirty="0" smtClean="0">
                          <a:ln>
                            <a:noFill/>
                          </a:ln>
                          <a:solidFill>
                            <a:srgbClr val="394454"/>
                          </a:solidFill>
                          <a:effectLst/>
                          <a:latin typeface="Microsoft YaHei" charset="-122"/>
                          <a:ea typeface="Microsoft YaHei" charset="-122"/>
                          <a:cs typeface="Microsoft YaHei" charset="-122"/>
                        </a:rPr>
                        <a:t>年</a:t>
                      </a:r>
                      <a:endParaRPr kumimoji="0" lang="zh-CN" altLang="en-US" sz="1400" b="0" i="0" u="none" strike="noStrike" cap="none" normalizeH="0" baseline="0" dirty="0">
                        <a:ln>
                          <a:noFill/>
                        </a:ln>
                        <a:solidFill>
                          <a:srgbClr val="394454"/>
                        </a:solidFill>
                        <a:effectLst/>
                        <a:latin typeface="Microsoft YaHei" charset="-122"/>
                        <a:ea typeface="Microsoft YaHei" charset="-122"/>
                        <a:cs typeface="Microsoft YaHei" charset="-122"/>
                      </a:endParaRP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394454"/>
                          </a:solidFill>
                          <a:effectLst/>
                          <a:latin typeface="Microsoft YaHei" charset="-122"/>
                          <a:ea typeface="Microsoft YaHei" charset="-122"/>
                          <a:cs typeface="Microsoft YaHei" charset="-122"/>
                        </a:rPr>
                        <a:t>2020</a:t>
                      </a:r>
                      <a:r>
                        <a:rPr kumimoji="0" lang="zh-CN" altLang="en-US" sz="1400" b="0" i="0" u="none" strike="noStrike" cap="none" normalizeH="0" baseline="0" dirty="0" smtClean="0">
                          <a:ln>
                            <a:noFill/>
                          </a:ln>
                          <a:solidFill>
                            <a:srgbClr val="394454"/>
                          </a:solidFill>
                          <a:effectLst/>
                          <a:latin typeface="Microsoft YaHei" charset="-122"/>
                          <a:ea typeface="Microsoft YaHei" charset="-122"/>
                          <a:cs typeface="Microsoft YaHei" charset="-122"/>
                        </a:rPr>
                        <a:t>年</a:t>
                      </a:r>
                      <a:endParaRPr kumimoji="0" lang="zh-CN" altLang="en-US" sz="1400" b="0" i="0" u="none" strike="noStrike" cap="none" normalizeH="0" baseline="0" dirty="0">
                        <a:ln>
                          <a:noFill/>
                        </a:ln>
                        <a:solidFill>
                          <a:srgbClr val="394454"/>
                        </a:solidFill>
                        <a:effectLst/>
                        <a:latin typeface="Microsoft YaHei" charset="-122"/>
                        <a:ea typeface="Microsoft YaHei" charset="-122"/>
                        <a:cs typeface="Microsoft YaHei" charset="-122"/>
                      </a:endParaRP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rgbClr val="394454"/>
                          </a:solidFill>
                          <a:effectLst/>
                          <a:latin typeface="Microsoft YaHei" charset="-122"/>
                          <a:ea typeface="Microsoft YaHei" charset="-122"/>
                          <a:cs typeface="Microsoft YaHei" charset="-122"/>
                        </a:rPr>
                        <a:t>同比</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394454"/>
                          </a:solidFill>
                          <a:effectLst/>
                          <a:latin typeface="Microsoft YaHei" charset="-122"/>
                          <a:ea typeface="Microsoft YaHei" charset="-122"/>
                          <a:cs typeface="Microsoft YaHei" charset="-122"/>
                        </a:rPr>
                        <a:t>2019</a:t>
                      </a:r>
                      <a:r>
                        <a:rPr kumimoji="0" lang="zh-CN" altLang="en-US" sz="1400" b="0" i="0" u="none" strike="noStrike" cap="none" normalizeH="0" baseline="0" dirty="0" smtClean="0">
                          <a:ln>
                            <a:noFill/>
                          </a:ln>
                          <a:solidFill>
                            <a:srgbClr val="394454"/>
                          </a:solidFill>
                          <a:effectLst/>
                          <a:latin typeface="Microsoft YaHei" charset="-122"/>
                          <a:ea typeface="Microsoft YaHei" charset="-122"/>
                          <a:cs typeface="Microsoft YaHei" charset="-122"/>
                        </a:rPr>
                        <a:t>年</a:t>
                      </a:r>
                      <a:endParaRPr kumimoji="0" lang="zh-CN" altLang="en-US" sz="1400" b="0" i="0" u="none" strike="noStrike" cap="none" normalizeH="0" baseline="0" dirty="0">
                        <a:ln>
                          <a:noFill/>
                        </a:ln>
                        <a:solidFill>
                          <a:srgbClr val="394454"/>
                        </a:solidFill>
                        <a:effectLst/>
                        <a:latin typeface="Microsoft YaHei" charset="-122"/>
                        <a:ea typeface="Microsoft YaHei" charset="-122"/>
                        <a:cs typeface="Microsoft YaHei" charset="-122"/>
                      </a:endParaRP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394454"/>
                          </a:solidFill>
                          <a:effectLst/>
                          <a:latin typeface="Microsoft YaHei" charset="-122"/>
                          <a:ea typeface="Microsoft YaHei" charset="-122"/>
                          <a:cs typeface="Microsoft YaHei" charset="-122"/>
                        </a:rPr>
                        <a:t>2020</a:t>
                      </a:r>
                      <a:r>
                        <a:rPr kumimoji="0" lang="zh-CN" altLang="en-US" sz="1400" b="0" i="0" u="none" strike="noStrike" cap="none" normalizeH="0" baseline="0" dirty="0" smtClean="0">
                          <a:ln>
                            <a:noFill/>
                          </a:ln>
                          <a:solidFill>
                            <a:srgbClr val="394454"/>
                          </a:solidFill>
                          <a:effectLst/>
                          <a:latin typeface="Microsoft YaHei" charset="-122"/>
                          <a:ea typeface="Microsoft YaHei" charset="-122"/>
                          <a:cs typeface="Microsoft YaHei" charset="-122"/>
                        </a:rPr>
                        <a:t>年</a:t>
                      </a:r>
                      <a:endParaRPr kumimoji="0" lang="zh-CN" altLang="en-US" sz="1400" b="0" i="0" u="none" strike="noStrike" cap="none" normalizeH="0" baseline="0" dirty="0">
                        <a:ln>
                          <a:noFill/>
                        </a:ln>
                        <a:solidFill>
                          <a:srgbClr val="394454"/>
                        </a:solidFill>
                        <a:effectLst/>
                        <a:latin typeface="Microsoft YaHei" charset="-122"/>
                        <a:ea typeface="Microsoft YaHei" charset="-122"/>
                        <a:cs typeface="Microsoft YaHei" charset="-122"/>
                      </a:endParaRP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rgbClr val="394454"/>
                          </a:solidFill>
                          <a:effectLst/>
                          <a:latin typeface="Microsoft YaHei" charset="-122"/>
                          <a:ea typeface="Microsoft YaHei" charset="-122"/>
                          <a:cs typeface="Microsoft YaHei" charset="-122"/>
                        </a:rPr>
                        <a:t>同比</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394454"/>
                          </a:solidFill>
                          <a:effectLst/>
                          <a:latin typeface="Microsoft YaHei" charset="-122"/>
                          <a:ea typeface="Microsoft YaHei" charset="-122"/>
                          <a:cs typeface="Microsoft YaHei" charset="-122"/>
                        </a:rPr>
                        <a:t>2019</a:t>
                      </a:r>
                      <a:r>
                        <a:rPr kumimoji="0" lang="zh-CN" altLang="en-US" sz="1400" b="0" i="0" u="none" strike="noStrike" cap="none" normalizeH="0" baseline="0" dirty="0" smtClean="0">
                          <a:ln>
                            <a:noFill/>
                          </a:ln>
                          <a:solidFill>
                            <a:srgbClr val="394454"/>
                          </a:solidFill>
                          <a:effectLst/>
                          <a:latin typeface="Microsoft YaHei" charset="-122"/>
                          <a:ea typeface="Microsoft YaHei" charset="-122"/>
                          <a:cs typeface="Microsoft YaHei" charset="-122"/>
                        </a:rPr>
                        <a:t>年</a:t>
                      </a:r>
                      <a:endParaRPr kumimoji="0" lang="zh-CN" altLang="en-US" sz="1400" b="0" i="0" u="none" strike="noStrike" cap="none" normalizeH="0" baseline="0" dirty="0">
                        <a:ln>
                          <a:noFill/>
                        </a:ln>
                        <a:solidFill>
                          <a:srgbClr val="394454"/>
                        </a:solidFill>
                        <a:effectLst/>
                        <a:latin typeface="Microsoft YaHei" charset="-122"/>
                        <a:ea typeface="Microsoft YaHei" charset="-122"/>
                        <a:cs typeface="Microsoft YaHei" charset="-122"/>
                      </a:endParaRP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394454"/>
                          </a:solidFill>
                          <a:effectLst/>
                          <a:latin typeface="Microsoft YaHei" charset="-122"/>
                          <a:ea typeface="Microsoft YaHei" charset="-122"/>
                          <a:cs typeface="Microsoft YaHei" charset="-122"/>
                        </a:rPr>
                        <a:t>2020</a:t>
                      </a:r>
                      <a:r>
                        <a:rPr kumimoji="0" lang="zh-CN" altLang="en-US" sz="1400" b="0" i="0" u="none" strike="noStrike" cap="none" normalizeH="0" baseline="0" dirty="0" smtClean="0">
                          <a:ln>
                            <a:noFill/>
                          </a:ln>
                          <a:solidFill>
                            <a:srgbClr val="394454"/>
                          </a:solidFill>
                          <a:effectLst/>
                          <a:latin typeface="Microsoft YaHei" charset="-122"/>
                          <a:ea typeface="Microsoft YaHei" charset="-122"/>
                          <a:cs typeface="Microsoft YaHei" charset="-122"/>
                        </a:rPr>
                        <a:t>年</a:t>
                      </a:r>
                      <a:endParaRPr kumimoji="0" lang="zh-CN" altLang="en-US" sz="1400" b="0" i="0" u="none" strike="noStrike" cap="none" normalizeH="0" baseline="0" dirty="0">
                        <a:ln>
                          <a:noFill/>
                        </a:ln>
                        <a:solidFill>
                          <a:srgbClr val="394454"/>
                        </a:solidFill>
                        <a:effectLst/>
                        <a:latin typeface="Microsoft YaHei" charset="-122"/>
                        <a:ea typeface="Microsoft YaHei" charset="-122"/>
                        <a:cs typeface="Microsoft YaHei" charset="-122"/>
                      </a:endParaRP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rgbClr val="394454"/>
                          </a:solidFill>
                          <a:effectLst/>
                          <a:latin typeface="Microsoft YaHei" charset="-122"/>
                          <a:ea typeface="Microsoft YaHei" charset="-122"/>
                          <a:cs typeface="Microsoft YaHei" charset="-122"/>
                        </a:rPr>
                        <a:t>同比</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zh-CN" altLang="en-US"/>
                    </a:p>
                  </a:txBody>
                  <a:tcPr/>
                </a:tc>
                <a:extLst>
                  <a:ext uri="{0D108BD9-81ED-4DB2-BD59-A6C34878D82A}">
                    <a16:rowId xmlns:a16="http://schemas.microsoft.com/office/drawing/2014/main" xmlns="" val="10001"/>
                  </a:ext>
                </a:extLst>
              </a:tr>
              <a:tr h="611895">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江阴地区</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rgbClr val="394454"/>
                          </a:solidFill>
                          <a:effectLst/>
                          <a:latin typeface="Microsoft YaHei" charset="-122"/>
                          <a:ea typeface="Microsoft YaHei" charset="-122"/>
                          <a:cs typeface="Microsoft YaHei" charset="-122"/>
                        </a:rPr>
                        <a:t>537.07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rgbClr val="394454"/>
                          </a:solidFill>
                          <a:effectLst/>
                          <a:latin typeface="Microsoft YaHei" charset="-122"/>
                          <a:ea typeface="Microsoft YaHei" charset="-122"/>
                          <a:cs typeface="Microsoft YaHei" charset="-122"/>
                        </a:rPr>
                        <a:t>596.80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rgbClr val="394454"/>
                          </a:solidFill>
                          <a:effectLst/>
                          <a:latin typeface="Microsoft YaHei" charset="-122"/>
                          <a:ea typeface="Microsoft YaHei" charset="-122"/>
                          <a:cs typeface="Microsoft YaHei" charset="-122"/>
                        </a:rPr>
                        <a:t>111.12%</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1,076.54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1,339.93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124.47%</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967.97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1,172.03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121.08%</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87.47%</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611895">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南通地区</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26.27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129.13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rgbClr val="394454"/>
                          </a:solidFill>
                          <a:effectLst/>
                          <a:latin typeface="Microsoft YaHei" charset="-122"/>
                          <a:ea typeface="Microsoft YaHei" charset="-122"/>
                          <a:cs typeface="Microsoft YaHei" charset="-122"/>
                        </a:rPr>
                        <a:t>491.62%</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rgbClr val="394454"/>
                          </a:solidFill>
                          <a:effectLst/>
                          <a:latin typeface="Microsoft YaHei" charset="-122"/>
                          <a:ea typeface="Microsoft YaHei" charset="-122"/>
                          <a:cs typeface="Microsoft YaHei" charset="-122"/>
                        </a:rPr>
                        <a:t>53.50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274.10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512.33%</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32.13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207.40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645.43%</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75.67%</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611895">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无锡地区</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226.06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222.06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98.23%</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rgbClr val="394454"/>
                          </a:solidFill>
                          <a:effectLst/>
                          <a:latin typeface="Microsoft YaHei" charset="-122"/>
                          <a:ea typeface="Microsoft YaHei" charset="-122"/>
                          <a:cs typeface="Microsoft YaHei" charset="-122"/>
                        </a:rPr>
                        <a:t>467.02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rgbClr val="394454"/>
                          </a:solidFill>
                          <a:effectLst/>
                          <a:latin typeface="Microsoft YaHei" charset="-122"/>
                          <a:ea typeface="Microsoft YaHei" charset="-122"/>
                          <a:cs typeface="Microsoft YaHei" charset="-122"/>
                        </a:rPr>
                        <a:t>451.13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rgbClr val="394454"/>
                          </a:solidFill>
                          <a:effectLst/>
                          <a:latin typeface="Microsoft YaHei" charset="-122"/>
                          <a:ea typeface="Microsoft YaHei" charset="-122"/>
                          <a:cs typeface="Microsoft YaHei" charset="-122"/>
                        </a:rPr>
                        <a:t>96.60%</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468.24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333.43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71.21%</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73.91%</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611895">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浙江地区</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339.43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389.94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114.88%</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667.45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764.98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rgbClr val="394454"/>
                          </a:solidFill>
                          <a:effectLst/>
                          <a:latin typeface="Microsoft YaHei" charset="-122"/>
                          <a:ea typeface="Microsoft YaHei" charset="-122"/>
                          <a:cs typeface="Microsoft YaHei" charset="-122"/>
                        </a:rPr>
                        <a:t>114.61%</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rgbClr val="394454"/>
                          </a:solidFill>
                          <a:effectLst/>
                          <a:latin typeface="Microsoft YaHei" charset="-122"/>
                          <a:ea typeface="Microsoft YaHei" charset="-122"/>
                          <a:cs typeface="Microsoft YaHei" charset="-122"/>
                        </a:rPr>
                        <a:t>623.87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rgbClr val="394454"/>
                          </a:solidFill>
                          <a:effectLst/>
                          <a:latin typeface="Microsoft YaHei" charset="-122"/>
                          <a:ea typeface="Microsoft YaHei" charset="-122"/>
                          <a:cs typeface="Microsoft YaHei" charset="-122"/>
                        </a:rPr>
                        <a:t>707.77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113.45%</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92.52%</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611895">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总计</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1,128.83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1,337.92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118.52%</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2,264.51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2,830.13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124.98%</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rgbClr val="394454"/>
                          </a:solidFill>
                          <a:effectLst/>
                          <a:latin typeface="Microsoft YaHei" charset="-122"/>
                          <a:ea typeface="Microsoft YaHei" charset="-122"/>
                          <a:cs typeface="Microsoft YaHei" charset="-122"/>
                        </a:rPr>
                        <a:t>2,092.21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rgbClr val="394454"/>
                          </a:solidFill>
                          <a:effectLst/>
                          <a:latin typeface="Microsoft YaHei" charset="-122"/>
                          <a:ea typeface="Microsoft YaHei" charset="-122"/>
                          <a:cs typeface="Microsoft YaHei" charset="-122"/>
                        </a:rPr>
                        <a:t>2,420.62 </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rgbClr val="394454"/>
                          </a:solidFill>
                          <a:effectLst/>
                          <a:latin typeface="Microsoft YaHei" charset="-122"/>
                          <a:ea typeface="Microsoft YaHei" charset="-122"/>
                          <a:cs typeface="Microsoft YaHei" charset="-122"/>
                        </a:rPr>
                        <a:t>115.70%</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rgbClr val="394454"/>
                          </a:solidFill>
                          <a:effectLst/>
                          <a:latin typeface="Microsoft YaHei" charset="-122"/>
                          <a:ea typeface="Microsoft YaHei" charset="-122"/>
                          <a:cs typeface="Microsoft YaHei" charset="-122"/>
                        </a:rPr>
                        <a:t>85.53%</a:t>
                      </a:r>
                    </a:p>
                  </a:txBody>
                  <a:tcPr marL="8511" marR="8511" marT="8511"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bl>
          </a:graphicData>
        </a:graphic>
      </p:graphicFrame>
      <p:sp>
        <p:nvSpPr>
          <p:cNvPr id="10" name="TextBox 4"/>
          <p:cNvSpPr txBox="1">
            <a:spLocks noChangeArrowheads="1"/>
          </p:cNvSpPr>
          <p:nvPr/>
        </p:nvSpPr>
        <p:spPr bwMode="auto">
          <a:xfrm>
            <a:off x="1881188" y="5739574"/>
            <a:ext cx="8429625"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i="1">
                <a:solidFill>
                  <a:schemeClr val="tx1"/>
                </a:solidFill>
                <a:latin typeface="Arial" charset="0"/>
                <a:ea typeface="华文细黑" charset="-122"/>
                <a:cs typeface="华文细黑" charset="-122"/>
              </a:defRPr>
            </a:lvl1pPr>
            <a:lvl2pPr marL="742950" indent="-285750">
              <a:defRPr i="1">
                <a:solidFill>
                  <a:schemeClr val="tx1"/>
                </a:solidFill>
                <a:latin typeface="Arial" charset="0"/>
                <a:ea typeface="华文细黑" charset="-122"/>
                <a:cs typeface="华文细黑" charset="-122"/>
              </a:defRPr>
            </a:lvl2pPr>
            <a:lvl3pPr marL="1143000" indent="-228600">
              <a:defRPr i="1">
                <a:solidFill>
                  <a:schemeClr val="tx1"/>
                </a:solidFill>
                <a:latin typeface="Arial" charset="0"/>
                <a:ea typeface="华文细黑" charset="-122"/>
                <a:cs typeface="华文细黑" charset="-122"/>
              </a:defRPr>
            </a:lvl3pPr>
            <a:lvl4pPr marL="1600200" indent="-228600">
              <a:defRPr i="1">
                <a:solidFill>
                  <a:schemeClr val="tx1"/>
                </a:solidFill>
                <a:latin typeface="Arial" charset="0"/>
                <a:ea typeface="华文细黑" charset="-122"/>
                <a:cs typeface="华文细黑" charset="-122"/>
              </a:defRPr>
            </a:lvl4pPr>
            <a:lvl5pPr marL="2057400" indent="-228600">
              <a:defRPr i="1">
                <a:solidFill>
                  <a:schemeClr val="tx1"/>
                </a:solidFill>
                <a:latin typeface="Arial" charset="0"/>
                <a:ea typeface="华文细黑" charset="-122"/>
                <a:cs typeface="华文细黑" charset="-122"/>
              </a:defRPr>
            </a:lvl5pPr>
            <a:lvl6pPr marL="2514600" indent="-228600" eaLnBrk="0" fontAlgn="base" hangingPunct="0">
              <a:spcBef>
                <a:spcPct val="0"/>
              </a:spcBef>
              <a:spcAft>
                <a:spcPct val="0"/>
              </a:spcAft>
              <a:defRPr i="1">
                <a:solidFill>
                  <a:schemeClr val="tx1"/>
                </a:solidFill>
                <a:latin typeface="Arial" charset="0"/>
                <a:ea typeface="华文细黑" charset="-122"/>
                <a:cs typeface="华文细黑" charset="-122"/>
              </a:defRPr>
            </a:lvl6pPr>
            <a:lvl7pPr marL="2971800" indent="-228600" eaLnBrk="0" fontAlgn="base" hangingPunct="0">
              <a:spcBef>
                <a:spcPct val="0"/>
              </a:spcBef>
              <a:spcAft>
                <a:spcPct val="0"/>
              </a:spcAft>
              <a:defRPr i="1">
                <a:solidFill>
                  <a:schemeClr val="tx1"/>
                </a:solidFill>
                <a:latin typeface="Arial" charset="0"/>
                <a:ea typeface="华文细黑" charset="-122"/>
                <a:cs typeface="华文细黑" charset="-122"/>
              </a:defRPr>
            </a:lvl7pPr>
            <a:lvl8pPr marL="3429000" indent="-228600" eaLnBrk="0" fontAlgn="base" hangingPunct="0">
              <a:spcBef>
                <a:spcPct val="0"/>
              </a:spcBef>
              <a:spcAft>
                <a:spcPct val="0"/>
              </a:spcAft>
              <a:defRPr i="1">
                <a:solidFill>
                  <a:schemeClr val="tx1"/>
                </a:solidFill>
                <a:latin typeface="Arial" charset="0"/>
                <a:ea typeface="华文细黑" charset="-122"/>
                <a:cs typeface="华文细黑" charset="-122"/>
              </a:defRPr>
            </a:lvl8pPr>
            <a:lvl9pPr marL="3886200" indent="-228600" eaLnBrk="0" fontAlgn="base" hangingPunct="0">
              <a:spcBef>
                <a:spcPct val="0"/>
              </a:spcBef>
              <a:spcAft>
                <a:spcPct val="0"/>
              </a:spcAft>
              <a:defRPr i="1">
                <a:solidFill>
                  <a:schemeClr val="tx1"/>
                </a:solidFill>
                <a:latin typeface="Arial" charset="0"/>
                <a:ea typeface="华文细黑" charset="-122"/>
                <a:cs typeface="华文细黑" charset="-122"/>
              </a:defRPr>
            </a:lvl9pPr>
          </a:lstStyle>
          <a:p>
            <a:pPr eaLnBrk="1" hangingPunct="1">
              <a:lnSpc>
                <a:spcPct val="120000"/>
              </a:lnSpc>
            </a:pPr>
            <a:r>
              <a:rPr lang="zh-CN" altLang="en-US" sz="1200" i="0" dirty="0">
                <a:solidFill>
                  <a:schemeClr val="tx2"/>
                </a:solidFill>
                <a:latin typeface="Microsoft YaHei" charset="-122"/>
                <a:ea typeface="Microsoft YaHei" charset="-122"/>
                <a:cs typeface="Microsoft YaHei" charset="-122"/>
              </a:rPr>
              <a:t>备注：与</a:t>
            </a:r>
            <a:r>
              <a:rPr lang="en-US" altLang="zh-CN" sz="1200" i="0" dirty="0" smtClean="0">
                <a:solidFill>
                  <a:schemeClr val="tx2"/>
                </a:solidFill>
                <a:latin typeface="Microsoft YaHei" charset="-122"/>
                <a:ea typeface="Microsoft YaHei" charset="-122"/>
                <a:cs typeface="Microsoft YaHei" charset="-122"/>
              </a:rPr>
              <a:t>2019</a:t>
            </a:r>
            <a:r>
              <a:rPr lang="zh-CN" altLang="en-US" sz="1200" i="0" dirty="0" smtClean="0">
                <a:solidFill>
                  <a:schemeClr val="tx2"/>
                </a:solidFill>
                <a:latin typeface="Microsoft YaHei" charset="-122"/>
                <a:ea typeface="Microsoft YaHei" charset="-122"/>
                <a:cs typeface="Microsoft YaHei" charset="-122"/>
              </a:rPr>
              <a:t>年</a:t>
            </a:r>
            <a:r>
              <a:rPr lang="zh-CN" altLang="en-US" sz="1200" i="0" dirty="0">
                <a:solidFill>
                  <a:schemeClr val="tx2"/>
                </a:solidFill>
                <a:latin typeface="Microsoft YaHei" charset="-122"/>
                <a:ea typeface="Microsoft YaHei" charset="-122"/>
                <a:cs typeface="Microsoft YaHei" charset="-122"/>
              </a:rPr>
              <a:t>相比，</a:t>
            </a:r>
            <a:r>
              <a:rPr lang="en-US" altLang="zh-CN" sz="1200" i="0" dirty="0" smtClean="0">
                <a:solidFill>
                  <a:schemeClr val="tx2"/>
                </a:solidFill>
                <a:latin typeface="Microsoft YaHei" charset="-122"/>
                <a:ea typeface="Microsoft YaHei" charset="-122"/>
                <a:cs typeface="Microsoft YaHei" charset="-122"/>
              </a:rPr>
              <a:t>2020</a:t>
            </a:r>
            <a:r>
              <a:rPr lang="zh-CN" altLang="en-US" sz="1200" i="0" dirty="0" smtClean="0">
                <a:solidFill>
                  <a:schemeClr val="tx2"/>
                </a:solidFill>
                <a:latin typeface="Microsoft YaHei" charset="-122"/>
                <a:ea typeface="Microsoft YaHei" charset="-122"/>
                <a:cs typeface="Microsoft YaHei" charset="-122"/>
              </a:rPr>
              <a:t>年</a:t>
            </a:r>
            <a:r>
              <a:rPr lang="zh-CN" altLang="en-US" sz="1200" i="0" dirty="0">
                <a:solidFill>
                  <a:schemeClr val="tx2"/>
                </a:solidFill>
                <a:latin typeface="Microsoft YaHei" charset="-122"/>
                <a:ea typeface="Microsoft YaHei" charset="-122"/>
                <a:cs typeface="Microsoft YaHei" charset="-122"/>
              </a:rPr>
              <a:t>销量、销售额、回款同比分别增长</a:t>
            </a:r>
            <a:r>
              <a:rPr lang="en-US" altLang="zh-CN" sz="1200" i="0" dirty="0">
                <a:solidFill>
                  <a:schemeClr val="tx2"/>
                </a:solidFill>
                <a:latin typeface="Microsoft YaHei" charset="-122"/>
                <a:ea typeface="Microsoft YaHei" charset="-122"/>
                <a:cs typeface="Microsoft YaHei" charset="-122"/>
              </a:rPr>
              <a:t>18.52%</a:t>
            </a:r>
            <a:r>
              <a:rPr lang="zh-CN" altLang="en-US" sz="1200" i="0" dirty="0">
                <a:solidFill>
                  <a:schemeClr val="tx2"/>
                </a:solidFill>
                <a:latin typeface="Microsoft YaHei" charset="-122"/>
                <a:ea typeface="Microsoft YaHei" charset="-122"/>
                <a:cs typeface="Microsoft YaHei" charset="-122"/>
              </a:rPr>
              <a:t>、</a:t>
            </a:r>
            <a:r>
              <a:rPr lang="en-US" altLang="zh-CN" sz="1200" i="0" dirty="0">
                <a:solidFill>
                  <a:schemeClr val="tx2"/>
                </a:solidFill>
                <a:latin typeface="Microsoft YaHei" charset="-122"/>
                <a:ea typeface="Microsoft YaHei" charset="-122"/>
                <a:cs typeface="Microsoft YaHei" charset="-122"/>
              </a:rPr>
              <a:t>24.98%</a:t>
            </a:r>
            <a:r>
              <a:rPr lang="zh-CN" altLang="en-US" sz="1200" i="0" dirty="0">
                <a:solidFill>
                  <a:schemeClr val="tx2"/>
                </a:solidFill>
                <a:latin typeface="Microsoft YaHei" charset="-122"/>
                <a:ea typeface="Microsoft YaHei" charset="-122"/>
                <a:cs typeface="Microsoft YaHei" charset="-122"/>
              </a:rPr>
              <a:t>、</a:t>
            </a:r>
            <a:r>
              <a:rPr lang="en-US" altLang="zh-CN" sz="1200" i="0" dirty="0">
                <a:solidFill>
                  <a:schemeClr val="tx2"/>
                </a:solidFill>
                <a:latin typeface="Microsoft YaHei" charset="-122"/>
                <a:ea typeface="Microsoft YaHei" charset="-122"/>
                <a:cs typeface="Microsoft YaHei" charset="-122"/>
              </a:rPr>
              <a:t>15.70%</a:t>
            </a:r>
            <a:r>
              <a:rPr lang="zh-CN" altLang="en-US" sz="1200" i="0" dirty="0">
                <a:solidFill>
                  <a:schemeClr val="tx2"/>
                </a:solidFill>
                <a:latin typeface="Microsoft YaHei" charset="-122"/>
                <a:ea typeface="Microsoft YaHei" charset="-122"/>
                <a:cs typeface="Microsoft YaHei" charset="-122"/>
              </a:rPr>
              <a:t>，</a:t>
            </a:r>
            <a:r>
              <a:rPr lang="en-US" altLang="zh-CN" sz="1200" i="0" dirty="0" smtClean="0">
                <a:solidFill>
                  <a:schemeClr val="tx2"/>
                </a:solidFill>
                <a:latin typeface="Microsoft YaHei" charset="-122"/>
                <a:ea typeface="Microsoft YaHei" charset="-122"/>
                <a:cs typeface="Microsoft YaHei" charset="-122"/>
              </a:rPr>
              <a:t>2020</a:t>
            </a:r>
            <a:r>
              <a:rPr lang="zh-CN" altLang="en-US" sz="1200" i="0" dirty="0" smtClean="0">
                <a:solidFill>
                  <a:schemeClr val="tx2"/>
                </a:solidFill>
                <a:latin typeface="Microsoft YaHei" charset="-122"/>
                <a:ea typeface="Microsoft YaHei" charset="-122"/>
                <a:cs typeface="Microsoft YaHei" charset="-122"/>
              </a:rPr>
              <a:t>年</a:t>
            </a:r>
            <a:r>
              <a:rPr lang="zh-CN" altLang="en-US" sz="1200" i="0" dirty="0">
                <a:solidFill>
                  <a:schemeClr val="tx2"/>
                </a:solidFill>
                <a:latin typeface="Microsoft YaHei" charset="-122"/>
                <a:ea typeface="Microsoft YaHei" charset="-122"/>
                <a:cs typeface="Microsoft YaHei" charset="-122"/>
              </a:rPr>
              <a:t>销售回款率可达</a:t>
            </a:r>
            <a:r>
              <a:rPr lang="en-US" altLang="zh-CN" sz="1200" i="0" dirty="0">
                <a:solidFill>
                  <a:schemeClr val="tx2"/>
                </a:solidFill>
                <a:latin typeface="Microsoft YaHei" charset="-122"/>
                <a:ea typeface="Microsoft YaHei" charset="-122"/>
                <a:cs typeface="Microsoft YaHei" charset="-122"/>
              </a:rPr>
              <a:t>85.53%</a:t>
            </a:r>
            <a:r>
              <a:rPr lang="zh-CN" altLang="en-US" sz="1200" i="0" dirty="0">
                <a:solidFill>
                  <a:schemeClr val="tx2"/>
                </a:solidFill>
                <a:latin typeface="Microsoft YaHei" charset="-122"/>
                <a:ea typeface="Microsoft YaHei" charset="-122"/>
                <a:cs typeface="Microsoft YaHei" charset="-122"/>
              </a:rPr>
              <a:t>，总体来说，大客户片区业务客情良好、回款及时，但南通、无锡地区回款率低于平均，需警惕！</a:t>
            </a:r>
          </a:p>
        </p:txBody>
      </p:sp>
    </p:spTree>
    <p:extLst>
      <p:ext uri="{BB962C8B-B14F-4D97-AF65-F5344CB8AC3E}">
        <p14:creationId xmlns:p14="http://schemas.microsoft.com/office/powerpoint/2010/main" val="335290048"/>
      </p:ext>
    </p:extLst>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2" name="文本框 1"/>
          <p:cNvSpPr txBox="1"/>
          <p:nvPr/>
        </p:nvSpPr>
        <p:spPr>
          <a:xfrm>
            <a:off x="1078174" y="294829"/>
            <a:ext cx="1806905" cy="369332"/>
          </a:xfrm>
          <a:prstGeom prst="rect">
            <a:avLst/>
          </a:prstGeom>
          <a:noFill/>
        </p:spPr>
        <p:txBody>
          <a:bodyPr wrap="none" rtlCol="0">
            <a:spAutoFit/>
          </a:bodyPr>
          <a:lstStyle/>
          <a:p>
            <a:r>
              <a:rPr kumimoji="1" lang="zh-CN" altLang="en-US" spc="300" dirty="0">
                <a:latin typeface="Microsoft YaHei" charset="-122"/>
                <a:ea typeface="Microsoft YaHei" charset="-122"/>
                <a:cs typeface="Microsoft YaHei" charset="-122"/>
              </a:rPr>
              <a:t>销售额权比重</a:t>
            </a:r>
          </a:p>
        </p:txBody>
      </p:sp>
      <p:graphicFrame>
        <p:nvGraphicFramePr>
          <p:cNvPr id="3" name="图表 2"/>
          <p:cNvGraphicFramePr/>
          <p:nvPr>
            <p:extLst>
              <p:ext uri="{D42A27DB-BD31-4B8C-83A1-F6EECF244321}">
                <p14:modId xmlns:p14="http://schemas.microsoft.com/office/powerpoint/2010/main" val="2004964107"/>
              </p:ext>
            </p:extLst>
          </p:nvPr>
        </p:nvGraphicFramePr>
        <p:xfrm>
          <a:off x="-1125236" y="911586"/>
          <a:ext cx="8091797" cy="5394531"/>
        </p:xfrm>
        <a:graphic>
          <a:graphicData uri="http://schemas.openxmlformats.org/drawingml/2006/chart">
            <c:chart xmlns:c="http://schemas.openxmlformats.org/drawingml/2006/chart" xmlns:r="http://schemas.openxmlformats.org/officeDocument/2006/relationships" r:id="rId3"/>
          </a:graphicData>
        </a:graphic>
      </p:graphicFrame>
      <p:sp>
        <p:nvSpPr>
          <p:cNvPr id="20" name="12"/>
          <p:cNvSpPr/>
          <p:nvPr/>
        </p:nvSpPr>
        <p:spPr bwMode="auto">
          <a:xfrm>
            <a:off x="5733717" y="1739826"/>
            <a:ext cx="2520280" cy="371568"/>
          </a:xfrm>
          <a:prstGeom prst="rect">
            <a:avLst/>
          </a:prstGeom>
          <a:solidFill>
            <a:srgbClr val="394454"/>
          </a:solidFill>
          <a:ln w="19050">
            <a:noFill/>
            <a:round/>
            <a:headEnd/>
            <a:tailEnd/>
          </a:ln>
        </p:spPr>
        <p:txBody>
          <a:bodyPr rot="0" spcFirstLastPara="0" vert="horz" wrap="none" lIns="91440" tIns="45720" rIns="91440" bIns="45720" anchor="ctr" anchorCtr="1" forceAA="0" compatLnSpc="1">
            <a:prstTxWarp prst="textNoShape">
              <a:avLst/>
            </a:prstTxWarp>
            <a:normAutofit/>
          </a:bodyPr>
          <a:lstStyle/>
          <a:p>
            <a:pPr algn="ctr"/>
            <a:r>
              <a:rPr lang="zh-CN" altLang="en-US" dirty="0">
                <a:solidFill>
                  <a:schemeClr val="bg1"/>
                </a:solidFill>
                <a:latin typeface="Microsoft YaHei" charset="-122"/>
                <a:ea typeface="Microsoft YaHei" charset="-122"/>
                <a:cs typeface="Microsoft YaHei" charset="-122"/>
                <a:sym typeface="+mn-lt"/>
              </a:rPr>
              <a:t>标题文本预设</a:t>
            </a:r>
          </a:p>
        </p:txBody>
      </p:sp>
      <p:sp>
        <p:nvSpPr>
          <p:cNvPr id="21" name="11"/>
          <p:cNvSpPr/>
          <p:nvPr/>
        </p:nvSpPr>
        <p:spPr bwMode="auto">
          <a:xfrm>
            <a:off x="8852171" y="1739826"/>
            <a:ext cx="2520280" cy="371568"/>
          </a:xfrm>
          <a:prstGeom prst="rect">
            <a:avLst/>
          </a:prstGeom>
          <a:solidFill>
            <a:srgbClr val="394454"/>
          </a:solidFill>
          <a:ln w="19050">
            <a:noFill/>
            <a:round/>
            <a:headEnd/>
            <a:tailEnd/>
          </a:ln>
        </p:spPr>
        <p:txBody>
          <a:bodyPr rot="0" spcFirstLastPara="0" vert="horz" wrap="none" lIns="91440" tIns="45720" rIns="91440" bIns="45720" anchor="ctr" anchorCtr="1" forceAA="0" compatLnSpc="1">
            <a:prstTxWarp prst="textNoShape">
              <a:avLst/>
            </a:prstTxWarp>
            <a:normAutofit/>
          </a:bodyPr>
          <a:lstStyle/>
          <a:p>
            <a:pPr algn="ctr"/>
            <a:r>
              <a:rPr lang="zh-CN" altLang="en-US" dirty="0">
                <a:solidFill>
                  <a:schemeClr val="bg1"/>
                </a:solidFill>
                <a:latin typeface="Microsoft YaHei" charset="-122"/>
                <a:ea typeface="Microsoft YaHei" charset="-122"/>
                <a:cs typeface="Microsoft YaHei" charset="-122"/>
                <a:sym typeface="+mn-lt"/>
              </a:rPr>
              <a:t>标题文本预设</a:t>
            </a:r>
          </a:p>
        </p:txBody>
      </p:sp>
      <p:sp>
        <p:nvSpPr>
          <p:cNvPr id="22" name="10"/>
          <p:cNvSpPr/>
          <p:nvPr/>
        </p:nvSpPr>
        <p:spPr bwMode="auto">
          <a:xfrm>
            <a:off x="5733717" y="3300236"/>
            <a:ext cx="2520280" cy="371568"/>
          </a:xfrm>
          <a:prstGeom prst="rect">
            <a:avLst/>
          </a:prstGeom>
          <a:solidFill>
            <a:srgbClr val="D0AA8C"/>
          </a:solidFill>
          <a:ln w="19050">
            <a:noFill/>
            <a:round/>
            <a:headEnd/>
            <a:tailEnd/>
          </a:ln>
        </p:spPr>
        <p:txBody>
          <a:bodyPr rot="0" spcFirstLastPara="0" vert="horz" wrap="none" lIns="91440" tIns="45720" rIns="91440" bIns="45720" anchor="ctr" anchorCtr="1" forceAA="0" compatLnSpc="1">
            <a:prstTxWarp prst="textNoShape">
              <a:avLst/>
            </a:prstTxWarp>
            <a:normAutofit/>
          </a:bodyPr>
          <a:lstStyle/>
          <a:p>
            <a:pPr algn="ctr"/>
            <a:r>
              <a:rPr lang="zh-CN" altLang="en-US" dirty="0">
                <a:solidFill>
                  <a:schemeClr val="bg1"/>
                </a:solidFill>
                <a:latin typeface="Microsoft YaHei" charset="-122"/>
                <a:ea typeface="Microsoft YaHei" charset="-122"/>
                <a:cs typeface="Microsoft YaHei" charset="-122"/>
                <a:sym typeface="+mn-lt"/>
              </a:rPr>
              <a:t>标题文本预设</a:t>
            </a:r>
          </a:p>
        </p:txBody>
      </p:sp>
      <p:sp>
        <p:nvSpPr>
          <p:cNvPr id="23" name="9"/>
          <p:cNvSpPr/>
          <p:nvPr/>
        </p:nvSpPr>
        <p:spPr bwMode="auto">
          <a:xfrm>
            <a:off x="8852171" y="3300236"/>
            <a:ext cx="2520280" cy="371568"/>
          </a:xfrm>
          <a:prstGeom prst="rect">
            <a:avLst/>
          </a:prstGeom>
          <a:solidFill>
            <a:srgbClr val="D0AA8C"/>
          </a:solidFill>
          <a:ln w="19050">
            <a:noFill/>
            <a:round/>
            <a:headEnd/>
            <a:tailEnd/>
          </a:ln>
        </p:spPr>
        <p:txBody>
          <a:bodyPr rot="0" spcFirstLastPara="0" vert="horz" wrap="none" lIns="91440" tIns="45720" rIns="91440" bIns="45720" anchor="ctr" anchorCtr="1" forceAA="0" compatLnSpc="1">
            <a:prstTxWarp prst="textNoShape">
              <a:avLst/>
            </a:prstTxWarp>
            <a:normAutofit/>
          </a:bodyPr>
          <a:lstStyle/>
          <a:p>
            <a:pPr algn="ctr"/>
            <a:r>
              <a:rPr lang="zh-CN" altLang="en-US" dirty="0">
                <a:solidFill>
                  <a:schemeClr val="bg1"/>
                </a:solidFill>
                <a:latin typeface="Microsoft YaHei" charset="-122"/>
                <a:ea typeface="Microsoft YaHei" charset="-122"/>
                <a:cs typeface="Microsoft YaHei" charset="-122"/>
                <a:sym typeface="+mn-lt"/>
              </a:rPr>
              <a:t>标题文本预设</a:t>
            </a:r>
          </a:p>
        </p:txBody>
      </p:sp>
      <p:sp>
        <p:nvSpPr>
          <p:cNvPr id="24" name="6"/>
          <p:cNvSpPr txBox="1">
            <a:spLocks/>
          </p:cNvSpPr>
          <p:nvPr/>
        </p:nvSpPr>
        <p:spPr bwMode="auto">
          <a:xfrm>
            <a:off x="5887286" y="2180218"/>
            <a:ext cx="2213143" cy="641574"/>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fontAlgn="base">
              <a:lnSpc>
                <a:spcPct val="120000"/>
              </a:lnSpc>
              <a:spcBef>
                <a:spcPct val="0"/>
              </a:spcBef>
              <a:spcAft>
                <a:spcPct val="0"/>
              </a:spcAft>
            </a:pPr>
            <a:r>
              <a:rPr lang="zh-CN" altLang="en-US" sz="1050" dirty="0">
                <a:solidFill>
                  <a:prstClr val="black">
                    <a:lumMod val="75000"/>
                    <a:lumOff val="25000"/>
                  </a:prstClr>
                </a:solidFill>
                <a:latin typeface="+mn-ea"/>
                <a:ea typeface="+mn-ea"/>
                <a:sym typeface="Agency FB" panose="020B0503020202020204" pitchFamily="34" charset="0"/>
              </a:rPr>
              <a:t>单击此处输入文字单击此处输入文字单击此处输入文字单击此处输入文字</a:t>
            </a:r>
          </a:p>
        </p:txBody>
      </p:sp>
      <p:sp>
        <p:nvSpPr>
          <p:cNvPr id="25" name="5"/>
          <p:cNvSpPr txBox="1">
            <a:spLocks/>
          </p:cNvSpPr>
          <p:nvPr/>
        </p:nvSpPr>
        <p:spPr bwMode="auto">
          <a:xfrm>
            <a:off x="5887286" y="3740628"/>
            <a:ext cx="2213143" cy="641574"/>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fontAlgn="base">
              <a:lnSpc>
                <a:spcPct val="120000"/>
              </a:lnSpc>
              <a:spcBef>
                <a:spcPct val="0"/>
              </a:spcBef>
              <a:spcAft>
                <a:spcPct val="0"/>
              </a:spcAft>
            </a:pPr>
            <a:r>
              <a:rPr lang="zh-CN" altLang="en-US" sz="1050" dirty="0">
                <a:solidFill>
                  <a:prstClr val="black">
                    <a:lumMod val="75000"/>
                    <a:lumOff val="25000"/>
                  </a:prstClr>
                </a:solidFill>
                <a:latin typeface="+mn-ea"/>
                <a:ea typeface="+mn-ea"/>
                <a:sym typeface="Agency FB" panose="020B0503020202020204" pitchFamily="34" charset="0"/>
              </a:rPr>
              <a:t>单击此处输入文字单击此处输入文字单击此处输入文字单击此处输入文字</a:t>
            </a:r>
          </a:p>
        </p:txBody>
      </p:sp>
      <p:sp>
        <p:nvSpPr>
          <p:cNvPr id="26" name="3"/>
          <p:cNvSpPr txBox="1">
            <a:spLocks/>
          </p:cNvSpPr>
          <p:nvPr/>
        </p:nvSpPr>
        <p:spPr bwMode="auto">
          <a:xfrm>
            <a:off x="9005740" y="2180218"/>
            <a:ext cx="2213143" cy="641574"/>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fontAlgn="base">
              <a:lnSpc>
                <a:spcPct val="120000"/>
              </a:lnSpc>
              <a:spcBef>
                <a:spcPct val="0"/>
              </a:spcBef>
              <a:spcAft>
                <a:spcPct val="0"/>
              </a:spcAft>
            </a:pPr>
            <a:r>
              <a:rPr lang="zh-CN" altLang="en-US" sz="1050" dirty="0">
                <a:solidFill>
                  <a:prstClr val="black">
                    <a:lumMod val="75000"/>
                    <a:lumOff val="25000"/>
                  </a:prstClr>
                </a:solidFill>
                <a:latin typeface="+mn-ea"/>
                <a:ea typeface="+mn-ea"/>
                <a:sym typeface="Agency FB" panose="020B0503020202020204" pitchFamily="34" charset="0"/>
              </a:rPr>
              <a:t>单击此处输入文字单击此处输入文字单击此处输入文字单击此处输入文字</a:t>
            </a:r>
          </a:p>
        </p:txBody>
      </p:sp>
      <p:sp>
        <p:nvSpPr>
          <p:cNvPr id="27" name="2"/>
          <p:cNvSpPr txBox="1">
            <a:spLocks/>
          </p:cNvSpPr>
          <p:nvPr/>
        </p:nvSpPr>
        <p:spPr bwMode="auto">
          <a:xfrm>
            <a:off x="9005740" y="3740628"/>
            <a:ext cx="2213143" cy="641574"/>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fontAlgn="base">
              <a:lnSpc>
                <a:spcPct val="120000"/>
              </a:lnSpc>
              <a:spcBef>
                <a:spcPct val="0"/>
              </a:spcBef>
              <a:spcAft>
                <a:spcPct val="0"/>
              </a:spcAft>
            </a:pPr>
            <a:r>
              <a:rPr lang="zh-CN" altLang="en-US" sz="1050" dirty="0">
                <a:solidFill>
                  <a:prstClr val="black">
                    <a:lumMod val="75000"/>
                    <a:lumOff val="25000"/>
                  </a:prstClr>
                </a:solidFill>
                <a:latin typeface="+mn-ea"/>
                <a:ea typeface="+mn-ea"/>
                <a:sym typeface="Agency FB" panose="020B0503020202020204" pitchFamily="34" charset="0"/>
              </a:rPr>
              <a:t>单击此处输入文字单击此处输入文字单击此处输入文字单击此处输入文字</a:t>
            </a:r>
          </a:p>
        </p:txBody>
      </p:sp>
      <p:sp>
        <p:nvSpPr>
          <p:cNvPr id="28" name="12"/>
          <p:cNvSpPr/>
          <p:nvPr/>
        </p:nvSpPr>
        <p:spPr bwMode="auto">
          <a:xfrm>
            <a:off x="5733717" y="4873166"/>
            <a:ext cx="2520280" cy="371568"/>
          </a:xfrm>
          <a:prstGeom prst="rect">
            <a:avLst/>
          </a:prstGeom>
          <a:solidFill>
            <a:srgbClr val="394454"/>
          </a:solidFill>
          <a:ln w="19050">
            <a:noFill/>
            <a:round/>
            <a:headEnd/>
            <a:tailEnd/>
          </a:ln>
        </p:spPr>
        <p:txBody>
          <a:bodyPr rot="0" spcFirstLastPara="0" vert="horz" wrap="none" lIns="91440" tIns="45720" rIns="91440" bIns="45720" anchor="ctr" anchorCtr="1" forceAA="0" compatLnSpc="1">
            <a:prstTxWarp prst="textNoShape">
              <a:avLst/>
            </a:prstTxWarp>
            <a:normAutofit/>
          </a:bodyPr>
          <a:lstStyle/>
          <a:p>
            <a:pPr algn="ctr"/>
            <a:r>
              <a:rPr lang="zh-CN" altLang="en-US">
                <a:solidFill>
                  <a:schemeClr val="bg1"/>
                </a:solidFill>
                <a:latin typeface="Microsoft YaHei" charset="-122"/>
                <a:ea typeface="Microsoft YaHei" charset="-122"/>
                <a:cs typeface="Microsoft YaHei" charset="-122"/>
                <a:sym typeface="+mn-lt"/>
              </a:rPr>
              <a:t>标题文本预设</a:t>
            </a:r>
          </a:p>
        </p:txBody>
      </p:sp>
      <p:sp>
        <p:nvSpPr>
          <p:cNvPr id="29" name="11"/>
          <p:cNvSpPr/>
          <p:nvPr/>
        </p:nvSpPr>
        <p:spPr bwMode="auto">
          <a:xfrm>
            <a:off x="8852171" y="4873166"/>
            <a:ext cx="2520280" cy="371568"/>
          </a:xfrm>
          <a:prstGeom prst="rect">
            <a:avLst/>
          </a:prstGeom>
          <a:solidFill>
            <a:srgbClr val="394454"/>
          </a:solidFill>
          <a:ln w="19050">
            <a:noFill/>
            <a:round/>
            <a:headEnd/>
            <a:tailEnd/>
          </a:ln>
        </p:spPr>
        <p:txBody>
          <a:bodyPr rot="0" spcFirstLastPara="0" vert="horz" wrap="none" lIns="91440" tIns="45720" rIns="91440" bIns="45720" anchor="ctr" anchorCtr="1" forceAA="0" compatLnSpc="1">
            <a:prstTxWarp prst="textNoShape">
              <a:avLst/>
            </a:prstTxWarp>
            <a:normAutofit/>
          </a:bodyPr>
          <a:lstStyle/>
          <a:p>
            <a:pPr algn="ctr"/>
            <a:r>
              <a:rPr lang="zh-CN" altLang="en-US" dirty="0">
                <a:solidFill>
                  <a:schemeClr val="bg1"/>
                </a:solidFill>
                <a:latin typeface="Microsoft YaHei" charset="-122"/>
                <a:ea typeface="Microsoft YaHei" charset="-122"/>
                <a:cs typeface="Microsoft YaHei" charset="-122"/>
                <a:sym typeface="+mn-lt"/>
              </a:rPr>
              <a:t>标题文本预设</a:t>
            </a:r>
          </a:p>
        </p:txBody>
      </p:sp>
      <p:sp>
        <p:nvSpPr>
          <p:cNvPr id="30" name="6"/>
          <p:cNvSpPr txBox="1">
            <a:spLocks/>
          </p:cNvSpPr>
          <p:nvPr/>
        </p:nvSpPr>
        <p:spPr bwMode="auto">
          <a:xfrm>
            <a:off x="5887286" y="5313558"/>
            <a:ext cx="2213143" cy="641574"/>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fontAlgn="base">
              <a:lnSpc>
                <a:spcPct val="120000"/>
              </a:lnSpc>
              <a:spcBef>
                <a:spcPct val="0"/>
              </a:spcBef>
              <a:spcAft>
                <a:spcPct val="0"/>
              </a:spcAft>
            </a:pPr>
            <a:r>
              <a:rPr lang="zh-CN" altLang="en-US" sz="1050" dirty="0">
                <a:solidFill>
                  <a:prstClr val="black">
                    <a:lumMod val="75000"/>
                    <a:lumOff val="25000"/>
                  </a:prstClr>
                </a:solidFill>
                <a:latin typeface="+mn-ea"/>
                <a:ea typeface="+mn-ea"/>
                <a:sym typeface="Agency FB" panose="020B0503020202020204" pitchFamily="34" charset="0"/>
              </a:rPr>
              <a:t>单击此处输入文字单击此处输入文字单击此处输入文字单击此处输入文字</a:t>
            </a:r>
          </a:p>
        </p:txBody>
      </p:sp>
      <p:sp>
        <p:nvSpPr>
          <p:cNvPr id="31" name="3"/>
          <p:cNvSpPr txBox="1">
            <a:spLocks/>
          </p:cNvSpPr>
          <p:nvPr/>
        </p:nvSpPr>
        <p:spPr bwMode="auto">
          <a:xfrm>
            <a:off x="9005740" y="5313558"/>
            <a:ext cx="2213143" cy="641574"/>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fontAlgn="base">
              <a:lnSpc>
                <a:spcPct val="120000"/>
              </a:lnSpc>
              <a:spcBef>
                <a:spcPct val="0"/>
              </a:spcBef>
              <a:spcAft>
                <a:spcPct val="0"/>
              </a:spcAft>
            </a:pPr>
            <a:r>
              <a:rPr lang="zh-CN" altLang="en-US" sz="1050" dirty="0">
                <a:solidFill>
                  <a:prstClr val="black">
                    <a:lumMod val="75000"/>
                    <a:lumOff val="25000"/>
                  </a:prstClr>
                </a:solidFill>
                <a:latin typeface="+mn-ea"/>
                <a:ea typeface="+mn-ea"/>
                <a:sym typeface="Agency FB" panose="020B0503020202020204" pitchFamily="34" charset="0"/>
              </a:rPr>
              <a:t>单击此处输入文字单击此处输入文字单击此处输入文字单击此处输入文字</a:t>
            </a:r>
          </a:p>
        </p:txBody>
      </p:sp>
    </p:spTree>
    <p:extLst>
      <p:ext uri="{BB962C8B-B14F-4D97-AF65-F5344CB8AC3E}">
        <p14:creationId xmlns:p14="http://schemas.microsoft.com/office/powerpoint/2010/main" val="1454674431"/>
      </p:ext>
    </p:extLst>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50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0000">
                                          <p:cBhvr additive="base">
                                            <p:cTn id="7" dur="10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50000">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14:bounceEnd="50000">
                                          <p:cBhvr additive="base">
                                            <p:cTn id="11"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50000">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14:bounceEnd="50000">
                                          <p:cBhvr additive="base">
                                            <p:cTn id="15" dur="10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50000">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14:bounceEnd="50000">
                                          <p:cBhvr additive="base">
                                            <p:cTn id="19" dur="1000" fill="hold"/>
                                            <p:tgtEl>
                                              <p:spTgt spid="26"/>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2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14:presetBounceEnd="50000">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14:bounceEnd="50000">
                                          <p:cBhvr additive="base">
                                            <p:cTn id="23"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2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0000">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14:bounceEnd="50000">
                                          <p:cBhvr additive="base">
                                            <p:cTn id="27"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28" dur="1000" fill="hold"/>
                                            <p:tgtEl>
                                              <p:spTgt spid="2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0000">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14:bounceEnd="50000">
                                          <p:cBhvr additive="base">
                                            <p:cTn id="31"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32" dur="100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0000">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14:bounceEnd="50000">
                                          <p:cBhvr additive="base">
                                            <p:cTn id="35" dur="1000" fill="hold"/>
                                            <p:tgtEl>
                                              <p:spTgt spid="27"/>
                                            </p:tgtEl>
                                            <p:attrNameLst>
                                              <p:attrName>ppt_x</p:attrName>
                                            </p:attrNameLst>
                                          </p:cBhvr>
                                          <p:tavLst>
                                            <p:tav tm="0">
                                              <p:val>
                                                <p:strVal val="#ppt_x"/>
                                              </p:val>
                                            </p:tav>
                                            <p:tav tm="100000">
                                              <p:val>
                                                <p:strVal val="#ppt_x"/>
                                              </p:val>
                                            </p:tav>
                                          </p:tavLst>
                                        </p:anim>
                                        <p:anim calcmode="lin" valueType="num" p14:bounceEnd="50000">
                                          <p:cBhvr additive="base">
                                            <p:cTn id="36" dur="1000" fill="hold"/>
                                            <p:tgtEl>
                                              <p:spTgt spid="2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0000">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14:bounceEnd="50000">
                                          <p:cBhvr additive="base">
                                            <p:cTn id="39" dur="1000" fill="hold"/>
                                            <p:tgtEl>
                                              <p:spTgt spid="28"/>
                                            </p:tgtEl>
                                            <p:attrNameLst>
                                              <p:attrName>ppt_x</p:attrName>
                                            </p:attrNameLst>
                                          </p:cBhvr>
                                          <p:tavLst>
                                            <p:tav tm="0">
                                              <p:val>
                                                <p:strVal val="#ppt_x"/>
                                              </p:val>
                                            </p:tav>
                                            <p:tav tm="100000">
                                              <p:val>
                                                <p:strVal val="#ppt_x"/>
                                              </p:val>
                                            </p:tav>
                                          </p:tavLst>
                                        </p:anim>
                                        <p:anim calcmode="lin" valueType="num" p14:bounceEnd="50000">
                                          <p:cBhvr additive="base">
                                            <p:cTn id="40" dur="1000" fill="hold"/>
                                            <p:tgtEl>
                                              <p:spTgt spid="2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14:presetBounceEnd="50000">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14:bounceEnd="50000">
                                          <p:cBhvr additive="base">
                                            <p:cTn id="43" dur="1000" fill="hold"/>
                                            <p:tgtEl>
                                              <p:spTgt spid="30"/>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50000">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14:bounceEnd="50000">
                                          <p:cBhvr additive="base">
                                            <p:cTn id="47" dur="10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48" dur="1000" fill="hold"/>
                                            <p:tgtEl>
                                              <p:spTgt spid="2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50000">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14:bounceEnd="50000">
                                          <p:cBhvr additive="base">
                                            <p:cTn id="51" dur="1000" fill="hold"/>
                                            <p:tgtEl>
                                              <p:spTgt spid="31"/>
                                            </p:tgtEl>
                                            <p:attrNameLst>
                                              <p:attrName>ppt_x</p:attrName>
                                            </p:attrNameLst>
                                          </p:cBhvr>
                                          <p:tavLst>
                                            <p:tav tm="0">
                                              <p:val>
                                                <p:strVal val="#ppt_x"/>
                                              </p:val>
                                            </p:tav>
                                            <p:tav tm="100000">
                                              <p:val>
                                                <p:strVal val="#ppt_x"/>
                                              </p:val>
                                            </p:tav>
                                          </p:tavLst>
                                        </p:anim>
                                        <p:anim calcmode="lin" valueType="num" p14:bounceEnd="50000">
                                          <p:cBhvr additive="base">
                                            <p:cTn id="52" dur="10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p:bldP spid="25" grpId="0"/>
          <p:bldP spid="26" grpId="0"/>
          <p:bldP spid="27" grpId="0"/>
          <p:bldP spid="28" grpId="0" animBg="1"/>
          <p:bldP spid="29" grpId="0" animBg="1"/>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ppt_x"/>
                                              </p:val>
                                            </p:tav>
                                            <p:tav tm="100000">
                                              <p:val>
                                                <p:strVal val="#ppt_x"/>
                                              </p:val>
                                            </p:tav>
                                          </p:tavLst>
                                        </p:anim>
                                        <p:anim calcmode="lin" valueType="num">
                                          <p:cBhvr additive="base">
                                            <p:cTn id="8" dur="1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000" fill="hold"/>
                                            <p:tgtEl>
                                              <p:spTgt spid="24"/>
                                            </p:tgtEl>
                                            <p:attrNameLst>
                                              <p:attrName>ppt_x</p:attrName>
                                            </p:attrNameLst>
                                          </p:cBhvr>
                                          <p:tavLst>
                                            <p:tav tm="0">
                                              <p:val>
                                                <p:strVal val="#ppt_x"/>
                                              </p:val>
                                            </p:tav>
                                            <p:tav tm="100000">
                                              <p:val>
                                                <p:strVal val="#ppt_x"/>
                                              </p:val>
                                            </p:tav>
                                          </p:tavLst>
                                        </p:anim>
                                        <p:anim calcmode="lin" valueType="num">
                                          <p:cBhvr additive="base">
                                            <p:cTn id="12" dur="10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ppt_x"/>
                                              </p:val>
                                            </p:tav>
                                            <p:tav tm="100000">
                                              <p:val>
                                                <p:strVal val="#ppt_x"/>
                                              </p:val>
                                            </p:tav>
                                          </p:tavLst>
                                        </p:anim>
                                        <p:anim calcmode="lin" valueType="num">
                                          <p:cBhvr additive="base">
                                            <p:cTn id="16" dur="100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1000" fill="hold"/>
                                            <p:tgtEl>
                                              <p:spTgt spid="26"/>
                                            </p:tgtEl>
                                            <p:attrNameLst>
                                              <p:attrName>ppt_x</p:attrName>
                                            </p:attrNameLst>
                                          </p:cBhvr>
                                          <p:tavLst>
                                            <p:tav tm="0">
                                              <p:val>
                                                <p:strVal val="#ppt_x"/>
                                              </p:val>
                                            </p:tav>
                                            <p:tav tm="100000">
                                              <p:val>
                                                <p:strVal val="#ppt_x"/>
                                              </p:val>
                                            </p:tav>
                                          </p:tavLst>
                                        </p:anim>
                                        <p:anim calcmode="lin" valueType="num">
                                          <p:cBhvr additive="base">
                                            <p:cTn id="20" dur="1000" fill="hold"/>
                                            <p:tgtEl>
                                              <p:spTgt spid="2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1000" fill="hold"/>
                                            <p:tgtEl>
                                              <p:spTgt spid="22"/>
                                            </p:tgtEl>
                                            <p:attrNameLst>
                                              <p:attrName>ppt_x</p:attrName>
                                            </p:attrNameLst>
                                          </p:cBhvr>
                                          <p:tavLst>
                                            <p:tav tm="0">
                                              <p:val>
                                                <p:strVal val="#ppt_x"/>
                                              </p:val>
                                            </p:tav>
                                            <p:tav tm="100000">
                                              <p:val>
                                                <p:strVal val="#ppt_x"/>
                                              </p:val>
                                            </p:tav>
                                          </p:tavLst>
                                        </p:anim>
                                        <p:anim calcmode="lin" valueType="num">
                                          <p:cBhvr additive="base">
                                            <p:cTn id="24" dur="1000" fill="hold"/>
                                            <p:tgtEl>
                                              <p:spTgt spid="2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000" fill="hold"/>
                                            <p:tgtEl>
                                              <p:spTgt spid="23"/>
                                            </p:tgtEl>
                                            <p:attrNameLst>
                                              <p:attrName>ppt_x</p:attrName>
                                            </p:attrNameLst>
                                          </p:cBhvr>
                                          <p:tavLst>
                                            <p:tav tm="0">
                                              <p:val>
                                                <p:strVal val="#ppt_x"/>
                                              </p:val>
                                            </p:tav>
                                            <p:tav tm="100000">
                                              <p:val>
                                                <p:strVal val="#ppt_x"/>
                                              </p:val>
                                            </p:tav>
                                          </p:tavLst>
                                        </p:anim>
                                        <p:anim calcmode="lin" valueType="num">
                                          <p:cBhvr additive="base">
                                            <p:cTn id="28" dur="1000" fill="hold"/>
                                            <p:tgtEl>
                                              <p:spTgt spid="2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1000" fill="hold"/>
                                            <p:tgtEl>
                                              <p:spTgt spid="25"/>
                                            </p:tgtEl>
                                            <p:attrNameLst>
                                              <p:attrName>ppt_x</p:attrName>
                                            </p:attrNameLst>
                                          </p:cBhvr>
                                          <p:tavLst>
                                            <p:tav tm="0">
                                              <p:val>
                                                <p:strVal val="#ppt_x"/>
                                              </p:val>
                                            </p:tav>
                                            <p:tav tm="100000">
                                              <p:val>
                                                <p:strVal val="#ppt_x"/>
                                              </p:val>
                                            </p:tav>
                                          </p:tavLst>
                                        </p:anim>
                                        <p:anim calcmode="lin" valueType="num">
                                          <p:cBhvr additive="base">
                                            <p:cTn id="32" dur="100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1000" fill="hold"/>
                                            <p:tgtEl>
                                              <p:spTgt spid="27"/>
                                            </p:tgtEl>
                                            <p:attrNameLst>
                                              <p:attrName>ppt_x</p:attrName>
                                            </p:attrNameLst>
                                          </p:cBhvr>
                                          <p:tavLst>
                                            <p:tav tm="0">
                                              <p:val>
                                                <p:strVal val="#ppt_x"/>
                                              </p:val>
                                            </p:tav>
                                            <p:tav tm="100000">
                                              <p:val>
                                                <p:strVal val="#ppt_x"/>
                                              </p:val>
                                            </p:tav>
                                          </p:tavLst>
                                        </p:anim>
                                        <p:anim calcmode="lin" valueType="num">
                                          <p:cBhvr additive="base">
                                            <p:cTn id="36" dur="1000" fill="hold"/>
                                            <p:tgtEl>
                                              <p:spTgt spid="2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1000" fill="hold"/>
                                            <p:tgtEl>
                                              <p:spTgt spid="28"/>
                                            </p:tgtEl>
                                            <p:attrNameLst>
                                              <p:attrName>ppt_x</p:attrName>
                                            </p:attrNameLst>
                                          </p:cBhvr>
                                          <p:tavLst>
                                            <p:tav tm="0">
                                              <p:val>
                                                <p:strVal val="#ppt_x"/>
                                              </p:val>
                                            </p:tav>
                                            <p:tav tm="100000">
                                              <p:val>
                                                <p:strVal val="#ppt_x"/>
                                              </p:val>
                                            </p:tav>
                                          </p:tavLst>
                                        </p:anim>
                                        <p:anim calcmode="lin" valueType="num">
                                          <p:cBhvr additive="base">
                                            <p:cTn id="40" dur="1000" fill="hold"/>
                                            <p:tgtEl>
                                              <p:spTgt spid="2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1000" fill="hold"/>
                                            <p:tgtEl>
                                              <p:spTgt spid="30"/>
                                            </p:tgtEl>
                                            <p:attrNameLst>
                                              <p:attrName>ppt_x</p:attrName>
                                            </p:attrNameLst>
                                          </p:cBhvr>
                                          <p:tavLst>
                                            <p:tav tm="0">
                                              <p:val>
                                                <p:strVal val="#ppt_x"/>
                                              </p:val>
                                            </p:tav>
                                            <p:tav tm="100000">
                                              <p:val>
                                                <p:strVal val="#ppt_x"/>
                                              </p:val>
                                            </p:tav>
                                          </p:tavLst>
                                        </p:anim>
                                        <p:anim calcmode="lin" valueType="num">
                                          <p:cBhvr additive="base">
                                            <p:cTn id="44" dur="1000" fill="hold"/>
                                            <p:tgtEl>
                                              <p:spTgt spid="3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additive="base">
                                            <p:cTn id="47" dur="1000" fill="hold"/>
                                            <p:tgtEl>
                                              <p:spTgt spid="29"/>
                                            </p:tgtEl>
                                            <p:attrNameLst>
                                              <p:attrName>ppt_x</p:attrName>
                                            </p:attrNameLst>
                                          </p:cBhvr>
                                          <p:tavLst>
                                            <p:tav tm="0">
                                              <p:val>
                                                <p:strVal val="#ppt_x"/>
                                              </p:val>
                                            </p:tav>
                                            <p:tav tm="100000">
                                              <p:val>
                                                <p:strVal val="#ppt_x"/>
                                              </p:val>
                                            </p:tav>
                                          </p:tavLst>
                                        </p:anim>
                                        <p:anim calcmode="lin" valueType="num">
                                          <p:cBhvr additive="base">
                                            <p:cTn id="48" dur="1000" fill="hold"/>
                                            <p:tgtEl>
                                              <p:spTgt spid="2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1000" fill="hold"/>
                                            <p:tgtEl>
                                              <p:spTgt spid="31"/>
                                            </p:tgtEl>
                                            <p:attrNameLst>
                                              <p:attrName>ppt_x</p:attrName>
                                            </p:attrNameLst>
                                          </p:cBhvr>
                                          <p:tavLst>
                                            <p:tav tm="0">
                                              <p:val>
                                                <p:strVal val="#ppt_x"/>
                                              </p:val>
                                            </p:tav>
                                            <p:tav tm="100000">
                                              <p:val>
                                                <p:strVal val="#ppt_x"/>
                                              </p:val>
                                            </p:tav>
                                          </p:tavLst>
                                        </p:anim>
                                        <p:anim calcmode="lin" valueType="num">
                                          <p:cBhvr additive="base">
                                            <p:cTn id="52" dur="10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p:bldP spid="25" grpId="0"/>
          <p:bldP spid="26" grpId="0"/>
          <p:bldP spid="27" grpId="0"/>
          <p:bldP spid="28" grpId="0" animBg="1"/>
          <p:bldP spid="29" grpId="0" animBg="1"/>
          <p:bldP spid="30" grpId="0"/>
          <p:bldP spid="31"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8" name="文本框 17"/>
          <p:cNvSpPr txBox="1"/>
          <p:nvPr/>
        </p:nvSpPr>
        <p:spPr>
          <a:xfrm rot="16200000">
            <a:off x="2699428" y="1704120"/>
            <a:ext cx="1160475" cy="261610"/>
          </a:xfrm>
          <a:prstGeom prst="rect">
            <a:avLst/>
          </a:prstGeom>
          <a:noFill/>
        </p:spPr>
        <p:txBody>
          <a:bodyPr wrap="square" rtlCol="0">
            <a:spAutoFit/>
          </a:bodyPr>
          <a:lstStyle/>
          <a:p>
            <a:pPr algn="dist"/>
            <a:r>
              <a:rPr kumimoji="1" lang="en-US" altLang="zh-CN" sz="1100" dirty="0">
                <a:solidFill>
                  <a:schemeClr val="bg1"/>
                </a:solidFill>
              </a:rPr>
              <a:t>PART </a:t>
            </a:r>
            <a:endParaRPr kumimoji="1" lang="zh-CN" altLang="en-US" sz="1100" dirty="0">
              <a:solidFill>
                <a:schemeClr val="bg1"/>
              </a:solidFill>
            </a:endParaRPr>
          </a:p>
        </p:txBody>
      </p:sp>
      <p:sp>
        <p:nvSpPr>
          <p:cNvPr id="2" name="文本框 1"/>
          <p:cNvSpPr txBox="1"/>
          <p:nvPr/>
        </p:nvSpPr>
        <p:spPr>
          <a:xfrm>
            <a:off x="1078174" y="294829"/>
            <a:ext cx="2608406" cy="369332"/>
          </a:xfrm>
          <a:prstGeom prst="rect">
            <a:avLst/>
          </a:prstGeom>
          <a:noFill/>
        </p:spPr>
        <p:txBody>
          <a:bodyPr wrap="none" rtlCol="0">
            <a:spAutoFit/>
          </a:bodyPr>
          <a:lstStyle/>
          <a:p>
            <a:r>
              <a:rPr kumimoji="1" lang="zh-CN" altLang="en-US" spc="300" dirty="0">
                <a:latin typeface="Microsoft YaHei" charset="-122"/>
                <a:ea typeface="Microsoft YaHei" charset="-122"/>
                <a:cs typeface="Microsoft YaHei" charset="-122"/>
              </a:rPr>
              <a:t>产品分档次销售情况</a:t>
            </a:r>
          </a:p>
        </p:txBody>
      </p:sp>
      <p:graphicFrame>
        <p:nvGraphicFramePr>
          <p:cNvPr id="9" name="表格 8"/>
          <p:cNvGraphicFramePr>
            <a:graphicFrameLocks noGrp="1"/>
          </p:cNvGraphicFramePr>
          <p:nvPr>
            <p:extLst>
              <p:ext uri="{D42A27DB-BD31-4B8C-83A1-F6EECF244321}">
                <p14:modId xmlns:p14="http://schemas.microsoft.com/office/powerpoint/2010/main" val="3998575958"/>
              </p:ext>
            </p:extLst>
          </p:nvPr>
        </p:nvGraphicFramePr>
        <p:xfrm>
          <a:off x="944894" y="1053702"/>
          <a:ext cx="10546521" cy="5060496"/>
        </p:xfrm>
        <a:graphic>
          <a:graphicData uri="http://schemas.openxmlformats.org/drawingml/2006/table">
            <a:tbl>
              <a:tblPr/>
              <a:tblGrid>
                <a:gridCol w="2105554">
                  <a:extLst>
                    <a:ext uri="{9D8B030D-6E8A-4147-A177-3AD203B41FA5}">
                      <a16:colId xmlns:a16="http://schemas.microsoft.com/office/drawing/2014/main" xmlns="" val="20000"/>
                    </a:ext>
                  </a:extLst>
                </a:gridCol>
                <a:gridCol w="1153087">
                  <a:extLst>
                    <a:ext uri="{9D8B030D-6E8A-4147-A177-3AD203B41FA5}">
                      <a16:colId xmlns:a16="http://schemas.microsoft.com/office/drawing/2014/main" xmlns="" val="20001"/>
                    </a:ext>
                  </a:extLst>
                </a:gridCol>
                <a:gridCol w="1274957">
                  <a:extLst>
                    <a:ext uri="{9D8B030D-6E8A-4147-A177-3AD203B41FA5}">
                      <a16:colId xmlns:a16="http://schemas.microsoft.com/office/drawing/2014/main" xmlns="" val="20002"/>
                    </a:ext>
                  </a:extLst>
                </a:gridCol>
                <a:gridCol w="1276832">
                  <a:extLst>
                    <a:ext uri="{9D8B030D-6E8A-4147-A177-3AD203B41FA5}">
                      <a16:colId xmlns:a16="http://schemas.microsoft.com/office/drawing/2014/main" xmlns="" val="20003"/>
                    </a:ext>
                  </a:extLst>
                </a:gridCol>
                <a:gridCol w="1153087">
                  <a:extLst>
                    <a:ext uri="{9D8B030D-6E8A-4147-A177-3AD203B41FA5}">
                      <a16:colId xmlns:a16="http://schemas.microsoft.com/office/drawing/2014/main" xmlns="" val="20004"/>
                    </a:ext>
                  </a:extLst>
                </a:gridCol>
                <a:gridCol w="1274957">
                  <a:extLst>
                    <a:ext uri="{9D8B030D-6E8A-4147-A177-3AD203B41FA5}">
                      <a16:colId xmlns:a16="http://schemas.microsoft.com/office/drawing/2014/main" xmlns="" val="20005"/>
                    </a:ext>
                  </a:extLst>
                </a:gridCol>
                <a:gridCol w="1274957">
                  <a:extLst>
                    <a:ext uri="{9D8B030D-6E8A-4147-A177-3AD203B41FA5}">
                      <a16:colId xmlns:a16="http://schemas.microsoft.com/office/drawing/2014/main" xmlns="" val="20006"/>
                    </a:ext>
                  </a:extLst>
                </a:gridCol>
                <a:gridCol w="1033090">
                  <a:extLst>
                    <a:ext uri="{9D8B030D-6E8A-4147-A177-3AD203B41FA5}">
                      <a16:colId xmlns:a16="http://schemas.microsoft.com/office/drawing/2014/main" xmlns="" val="20007"/>
                    </a:ext>
                  </a:extLst>
                </a:gridCol>
              </a:tblGrid>
              <a:tr h="389987">
                <a:tc rowSpan="2">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系列</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rowSpan="2">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料饼区分</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0AA8C"/>
                    </a:solidFill>
                  </a:tcPr>
                </a:tc>
                <a:tc gridSpan="3">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销量（</a:t>
                      </a:r>
                      <a:r>
                        <a:rPr kumimoji="0" lang="en-US" altLang="zh-CN" sz="1400" b="0" i="0" u="none" strike="noStrike" cap="none" normalizeH="0" baseline="0" dirty="0">
                          <a:ln>
                            <a:noFill/>
                          </a:ln>
                          <a:solidFill>
                            <a:schemeClr val="bg1"/>
                          </a:solidFill>
                          <a:effectLst/>
                          <a:latin typeface="Microsoft YaHei" charset="-122"/>
                          <a:ea typeface="Microsoft YaHei" charset="-122"/>
                          <a:cs typeface="Microsoft YaHei" charset="-122"/>
                        </a:rPr>
                        <a:t>/</a:t>
                      </a: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吨</a:t>
                      </a:r>
                      <a:r>
                        <a:rPr kumimoji="0" lang="en-US" altLang="x-none" sz="1400" b="0" i="0" u="none" strike="noStrike" cap="none" normalizeH="0" baseline="0" dirty="0">
                          <a:ln>
                            <a:noFill/>
                          </a:ln>
                          <a:solidFill>
                            <a:schemeClr val="bg1"/>
                          </a:solidFill>
                          <a:effectLst/>
                          <a:latin typeface="Microsoft YaHei" charset="-122"/>
                          <a:ea typeface="Microsoft YaHei" charset="-122"/>
                          <a:cs typeface="Microsoft YaHei" charset="-122"/>
                        </a:rPr>
                        <a:t>）</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0AA8C"/>
                    </a:solidFill>
                  </a:tcPr>
                </a:tc>
                <a:tc hMerge="1">
                  <a:txBody>
                    <a:bodyPr/>
                    <a:lstStyle/>
                    <a:p>
                      <a:endParaRPr lang="zh-CN" altLang="en-US"/>
                    </a:p>
                  </a:txBody>
                  <a:tcPr/>
                </a:tc>
                <a:tc hMerge="1">
                  <a:txBody>
                    <a:bodyPr/>
                    <a:lstStyle/>
                    <a:p>
                      <a:endParaRPr lang="zh-CN" altLang="en-US"/>
                    </a:p>
                  </a:txBody>
                  <a:tcPr/>
                </a:tc>
                <a:tc gridSpan="3">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销售额（</a:t>
                      </a:r>
                      <a:r>
                        <a:rPr kumimoji="0" lang="en-US" altLang="zh-CN" sz="1400" b="0" i="0" u="none" strike="noStrike" cap="none" normalizeH="0" baseline="0" dirty="0">
                          <a:ln>
                            <a:noFill/>
                          </a:ln>
                          <a:solidFill>
                            <a:schemeClr val="bg1"/>
                          </a:solidFill>
                          <a:effectLst/>
                          <a:latin typeface="Microsoft YaHei" charset="-122"/>
                          <a:ea typeface="Microsoft YaHei" charset="-122"/>
                          <a:cs typeface="Microsoft YaHei" charset="-122"/>
                        </a:rPr>
                        <a:t>/</a:t>
                      </a: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万元）</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0AA8C"/>
                    </a:solidFill>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xmlns="" val="10000"/>
                  </a:ext>
                </a:extLst>
              </a:tr>
              <a:tr h="389987">
                <a:tc vMerge="1">
                  <a:txBody>
                    <a:bodyPr/>
                    <a:lstStyle/>
                    <a:p>
                      <a:endParaRPr lang="zh-CN" altLang="en-US"/>
                    </a:p>
                  </a:txBody>
                  <a:tcPr/>
                </a:tc>
                <a:tc vMerge="1">
                  <a:txBody>
                    <a:bodyPr/>
                    <a:lstStyle/>
                    <a:p>
                      <a:endParaRPr lang="zh-CN" altLang="en-US"/>
                    </a:p>
                  </a:txBody>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2019</a:t>
                      </a:r>
                      <a:r>
                        <a:rPr kumimoji="0" lang="zh-CN" altLang="en-US"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年</a:t>
                      </a:r>
                      <a:endParaRPr kumimoji="0" lang="zh-CN" altLang="en-US" sz="14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endParaRP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2020</a:t>
                      </a:r>
                      <a:r>
                        <a:rPr kumimoji="0" lang="zh-CN" altLang="en-US"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年</a:t>
                      </a:r>
                      <a:endParaRPr kumimoji="0" lang="zh-CN" altLang="en-US" sz="14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endParaRP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同比</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2019</a:t>
                      </a:r>
                      <a:r>
                        <a:rPr kumimoji="0" lang="zh-CN" altLang="en-US"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年</a:t>
                      </a:r>
                      <a:endParaRPr kumimoji="0" lang="zh-CN" altLang="en-US" sz="14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endParaRP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2020</a:t>
                      </a:r>
                      <a:r>
                        <a:rPr kumimoji="0" lang="zh-CN" altLang="en-US" sz="1400" b="0" i="0" u="none" strike="noStrike" cap="none" normalizeH="0" baseline="0" dirty="0" smtClean="0">
                          <a:ln>
                            <a:noFill/>
                          </a:ln>
                          <a:solidFill>
                            <a:schemeClr val="tx1">
                              <a:lumMod val="75000"/>
                              <a:lumOff val="25000"/>
                            </a:schemeClr>
                          </a:solidFill>
                          <a:effectLst/>
                          <a:latin typeface="Microsoft YaHei" charset="-122"/>
                          <a:ea typeface="Microsoft YaHei" charset="-122"/>
                          <a:cs typeface="Microsoft YaHei" charset="-122"/>
                        </a:rPr>
                        <a:t>年</a:t>
                      </a:r>
                      <a:endParaRPr kumimoji="0" lang="zh-CN" altLang="en-US" sz="14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endParaRP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同比</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389987">
                <a:tc rowSpan="2">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bg1"/>
                          </a:solidFill>
                          <a:effectLst/>
                          <a:latin typeface="Microsoft YaHei" charset="-122"/>
                          <a:ea typeface="Microsoft YaHei" charset="-122"/>
                          <a:cs typeface="Microsoft YaHei" charset="-122"/>
                        </a:rPr>
                        <a:t>SP-100</a:t>
                      </a: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系列</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大料饼</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1,091.37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1,224.10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112.16%</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2,126.20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2,396.54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112.71%</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389987">
                <a:tc vMerge="1">
                  <a:txBody>
                    <a:bodyPr/>
                    <a:lstStyle/>
                    <a:p>
                      <a:endParaRPr lang="zh-CN" altLang="en-US"/>
                    </a:p>
                  </a:txBody>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小料饼</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5.50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16.90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307.27%</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15.10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44.29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293.31%</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389987">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bg1"/>
                          </a:solidFill>
                          <a:effectLst/>
                          <a:latin typeface="Microsoft YaHei" charset="-122"/>
                          <a:ea typeface="Microsoft YaHei" charset="-122"/>
                          <a:cs typeface="Microsoft YaHei" charset="-122"/>
                        </a:rPr>
                        <a:t>SP-200</a:t>
                      </a: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系列</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大料饼</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0.00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0.77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0.00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1.84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389987">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bg1"/>
                          </a:solidFill>
                          <a:effectLst/>
                          <a:latin typeface="Microsoft YaHei" charset="-122"/>
                          <a:ea typeface="Microsoft YaHei" charset="-122"/>
                          <a:cs typeface="Microsoft YaHei" charset="-122"/>
                        </a:rPr>
                        <a:t>SP-300</a:t>
                      </a: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系列</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大料饼</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7.07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0.74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10.40%</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21.18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2.21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10.41%</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389987">
                <a:tc rowSpan="2">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bg1"/>
                          </a:solidFill>
                          <a:effectLst/>
                          <a:latin typeface="Microsoft YaHei" charset="-122"/>
                          <a:ea typeface="Microsoft YaHei" charset="-122"/>
                          <a:cs typeface="Microsoft YaHei" charset="-122"/>
                        </a:rPr>
                        <a:t>SP-460S/480</a:t>
                      </a: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系列</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小料饼</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24.86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91.28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367.18%</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101.89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373.17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366.26%</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389987">
                <a:tc vMerge="1">
                  <a:txBody>
                    <a:bodyPr/>
                    <a:lstStyle/>
                    <a:p>
                      <a:endParaRPr lang="zh-CN" altLang="en-US"/>
                    </a:p>
                  </a:txBody>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小料饼</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0.00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0.56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0.00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2.69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389987">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bg1"/>
                          </a:solidFill>
                          <a:effectLst/>
                          <a:latin typeface="Microsoft YaHei" charset="-122"/>
                          <a:ea typeface="Microsoft YaHei" charset="-122"/>
                          <a:cs typeface="Microsoft YaHei" charset="-122"/>
                        </a:rPr>
                        <a:t>SP-520C</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大料饼</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0.00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0.54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0.00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0.00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r h="389987">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bg1"/>
                          </a:solidFill>
                          <a:effectLst/>
                          <a:latin typeface="Microsoft YaHei" charset="-122"/>
                          <a:ea typeface="Microsoft YaHei" charset="-122"/>
                          <a:cs typeface="Microsoft YaHei" charset="-122"/>
                        </a:rPr>
                        <a:t>SP-600</a:t>
                      </a: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系列</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大料饼</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0.03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0.32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1050.00%</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0.14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1.38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958.33%</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r h="389987">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bg1"/>
                          </a:solidFill>
                          <a:effectLst/>
                          <a:latin typeface="Microsoft YaHei" charset="-122"/>
                          <a:ea typeface="Microsoft YaHei" charset="-122"/>
                          <a:cs typeface="Microsoft YaHei" charset="-122"/>
                        </a:rPr>
                        <a:t>SP-G160</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大料饼</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0.00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2.03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0.00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5.36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r h="389987">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bg1"/>
                          </a:solidFill>
                          <a:effectLst/>
                          <a:latin typeface="Microsoft YaHei" charset="-122"/>
                          <a:ea typeface="Microsoft YaHei" charset="-122"/>
                          <a:cs typeface="Microsoft YaHei" charset="-122"/>
                        </a:rPr>
                        <a:t>SP-G260</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394454"/>
                    </a:solid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大料饼</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0.00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0.70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0.00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2.68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2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1"/>
                  </a:ext>
                </a:extLst>
              </a:tr>
              <a:tr h="380652">
                <a:tc gridSpan="2">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zh-CN" altLang="en-US" sz="1400" b="0" i="0" u="none" strike="noStrike" cap="none" normalizeH="0" baseline="0" dirty="0">
                          <a:ln>
                            <a:noFill/>
                          </a:ln>
                          <a:solidFill>
                            <a:schemeClr val="bg1"/>
                          </a:solidFill>
                          <a:effectLst/>
                          <a:latin typeface="Microsoft YaHei" charset="-122"/>
                          <a:ea typeface="Microsoft YaHei" charset="-122"/>
                          <a:cs typeface="Microsoft YaHei" charset="-122"/>
                        </a:rPr>
                        <a:t>总计</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0AA8C"/>
                    </a:solidFill>
                  </a:tcPr>
                </a:tc>
                <a:tc hMerge="1">
                  <a:txBody>
                    <a:bodyPr/>
                    <a:lstStyle/>
                    <a:p>
                      <a:endParaRPr lang="zh-CN" altLang="en-US"/>
                    </a:p>
                  </a:txBody>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1,128.83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1,337.92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118.52%</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2,264.51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lumMod val="75000"/>
                              <a:lumOff val="25000"/>
                            </a:schemeClr>
                          </a:solidFill>
                          <a:effectLst/>
                          <a:latin typeface="Microsoft YaHei" charset="-122"/>
                          <a:ea typeface="Microsoft YaHei" charset="-122"/>
                          <a:cs typeface="Microsoft YaHei" charset="-122"/>
                        </a:rPr>
                        <a:t>2,830.13 </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accent1"/>
                        </a:buClr>
                        <a:buFont typeface="Wingdings" charset="2"/>
                        <a:defRPr>
                          <a:solidFill>
                            <a:schemeClr val="tx1"/>
                          </a:solidFill>
                          <a:latin typeface="Arial" charset="0"/>
                          <a:ea typeface="华文细黑" charset="-122"/>
                          <a:cs typeface="华文细黑" charset="-122"/>
                        </a:defRPr>
                      </a:lvl1pPr>
                      <a:lvl2pPr marL="742950" indent="-285750">
                        <a:spcBef>
                          <a:spcPct val="20000"/>
                        </a:spcBef>
                        <a:buClr>
                          <a:schemeClr val="accent1"/>
                        </a:buClr>
                        <a:buFont typeface="Wingdings" charset="2"/>
                        <a:defRPr sz="2400">
                          <a:solidFill>
                            <a:schemeClr val="tx1"/>
                          </a:solidFill>
                          <a:latin typeface="Arial" charset="0"/>
                          <a:ea typeface="华文细黑" charset="-122"/>
                          <a:cs typeface="华文细黑" charset="-122"/>
                        </a:defRPr>
                      </a:lvl2pPr>
                      <a:lvl3pPr marL="1143000" indent="-228600">
                        <a:spcBef>
                          <a:spcPct val="20000"/>
                        </a:spcBef>
                        <a:buClr>
                          <a:schemeClr val="accent2"/>
                        </a:buClr>
                        <a:buFont typeface="Wingdings" charset="2"/>
                        <a:defRPr sz="1400">
                          <a:solidFill>
                            <a:schemeClr val="tx1"/>
                          </a:solidFill>
                          <a:latin typeface="Arial" charset="0"/>
                          <a:ea typeface="华文细黑" charset="-122"/>
                          <a:cs typeface="华文细黑" charset="-122"/>
                        </a:defRPr>
                      </a:lvl3pPr>
                      <a:lvl4pPr marL="1600200" indent="-228600">
                        <a:spcBef>
                          <a:spcPct val="20000"/>
                        </a:spcBef>
                        <a:buClr>
                          <a:schemeClr val="hlink"/>
                        </a:buClr>
                        <a:buFont typeface="Wingdings" charset="2"/>
                        <a:defRPr sz="1200">
                          <a:solidFill>
                            <a:schemeClr val="tx1"/>
                          </a:solidFill>
                          <a:latin typeface="Arial" charset="0"/>
                          <a:ea typeface="华文细黑" charset="-122"/>
                          <a:cs typeface="华文细黑" charset="-122"/>
                        </a:defRPr>
                      </a:lvl4pPr>
                      <a:lvl5pPr marL="2057400" indent="-228600">
                        <a:spcBef>
                          <a:spcPct val="20000"/>
                        </a:spcBef>
                        <a:defRPr>
                          <a:solidFill>
                            <a:schemeClr val="tx1"/>
                          </a:solidFill>
                          <a:latin typeface="Arial" charset="0"/>
                          <a:ea typeface="华文细黑" charset="-122"/>
                          <a:cs typeface="华文细黑" charset="-122"/>
                        </a:defRPr>
                      </a:lvl5pPr>
                      <a:lvl6pPr marL="2514600" indent="-228600" eaLnBrk="0" fontAlgn="base" hangingPunct="0">
                        <a:spcBef>
                          <a:spcPct val="20000"/>
                        </a:spcBef>
                        <a:spcAft>
                          <a:spcPct val="0"/>
                        </a:spcAft>
                        <a:defRPr>
                          <a:solidFill>
                            <a:schemeClr val="tx1"/>
                          </a:solidFill>
                          <a:latin typeface="Arial" charset="0"/>
                          <a:ea typeface="华文细黑" charset="-122"/>
                          <a:cs typeface="华文细黑" charset="-122"/>
                        </a:defRPr>
                      </a:lvl6pPr>
                      <a:lvl7pPr marL="2971800" indent="-228600" eaLnBrk="0" fontAlgn="base" hangingPunct="0">
                        <a:spcBef>
                          <a:spcPct val="20000"/>
                        </a:spcBef>
                        <a:spcAft>
                          <a:spcPct val="0"/>
                        </a:spcAft>
                        <a:defRPr>
                          <a:solidFill>
                            <a:schemeClr val="tx1"/>
                          </a:solidFill>
                          <a:latin typeface="Arial" charset="0"/>
                          <a:ea typeface="华文细黑" charset="-122"/>
                          <a:cs typeface="华文细黑" charset="-122"/>
                        </a:defRPr>
                      </a:lvl7pPr>
                      <a:lvl8pPr marL="3429000" indent="-228600" eaLnBrk="0" fontAlgn="base" hangingPunct="0">
                        <a:spcBef>
                          <a:spcPct val="20000"/>
                        </a:spcBef>
                        <a:spcAft>
                          <a:spcPct val="0"/>
                        </a:spcAft>
                        <a:defRPr>
                          <a:solidFill>
                            <a:schemeClr val="tx1"/>
                          </a:solidFill>
                          <a:latin typeface="Arial" charset="0"/>
                          <a:ea typeface="华文细黑" charset="-122"/>
                          <a:cs typeface="华文细黑" charset="-122"/>
                        </a:defRPr>
                      </a:lvl8pPr>
                      <a:lvl9pPr marL="3886200" indent="-228600" eaLnBrk="0" fontAlgn="base" hangingPunct="0">
                        <a:spcBef>
                          <a:spcPct val="20000"/>
                        </a:spcBef>
                        <a:spcAft>
                          <a:spcPct val="0"/>
                        </a:spcAft>
                        <a:defRPr>
                          <a:solidFill>
                            <a:schemeClr val="tx1"/>
                          </a:solidFill>
                          <a:latin typeface="Arial" charset="0"/>
                          <a:ea typeface="华文细黑" charset="-122"/>
                          <a:cs typeface="华文细黑" charset="-122"/>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altLang="zh-CN" sz="1400" b="0" i="0" u="none" strike="noStrike" cap="none" normalizeH="0" baseline="0" dirty="0">
                          <a:ln>
                            <a:noFill/>
                          </a:ln>
                          <a:solidFill>
                            <a:schemeClr val="tx1">
                              <a:lumMod val="75000"/>
                              <a:lumOff val="25000"/>
                            </a:schemeClr>
                          </a:solidFill>
                          <a:effectLst/>
                          <a:latin typeface="Microsoft YaHei" charset="-122"/>
                          <a:ea typeface="Microsoft YaHei" charset="-122"/>
                          <a:cs typeface="Microsoft YaHei" charset="-122"/>
                        </a:rPr>
                        <a:t>124.98%</a:t>
                      </a:r>
                    </a:p>
                  </a:txBody>
                  <a:tcPr marL="10364" marR="10364" marT="10364"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2"/>
                  </a:ext>
                </a:extLst>
              </a:tr>
            </a:tbl>
          </a:graphicData>
        </a:graphic>
      </p:graphicFrame>
    </p:spTree>
    <p:extLst>
      <p:ext uri="{BB962C8B-B14F-4D97-AF65-F5344CB8AC3E}">
        <p14:creationId xmlns:p14="http://schemas.microsoft.com/office/powerpoint/2010/main" val="920863542"/>
      </p:ext>
    </p:extLst>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8" name="文本框 17"/>
          <p:cNvSpPr txBox="1"/>
          <p:nvPr/>
        </p:nvSpPr>
        <p:spPr>
          <a:xfrm rot="16200000">
            <a:off x="2699428" y="1704120"/>
            <a:ext cx="1160475" cy="261610"/>
          </a:xfrm>
          <a:prstGeom prst="rect">
            <a:avLst/>
          </a:prstGeom>
          <a:noFill/>
        </p:spPr>
        <p:txBody>
          <a:bodyPr wrap="square" rtlCol="0">
            <a:spAutoFit/>
          </a:bodyPr>
          <a:lstStyle/>
          <a:p>
            <a:pPr algn="dist"/>
            <a:r>
              <a:rPr kumimoji="1" lang="en-US" altLang="zh-CN" sz="1100" dirty="0">
                <a:solidFill>
                  <a:schemeClr val="bg1"/>
                </a:solidFill>
              </a:rPr>
              <a:t>PART </a:t>
            </a:r>
            <a:endParaRPr kumimoji="1" lang="zh-CN" altLang="en-US" sz="1100" dirty="0">
              <a:solidFill>
                <a:schemeClr val="bg1"/>
              </a:solidFill>
            </a:endParaRPr>
          </a:p>
        </p:txBody>
      </p:sp>
      <p:sp>
        <p:nvSpPr>
          <p:cNvPr id="2" name="文本框 1"/>
          <p:cNvSpPr txBox="1"/>
          <p:nvPr/>
        </p:nvSpPr>
        <p:spPr>
          <a:xfrm>
            <a:off x="1078174" y="294829"/>
            <a:ext cx="2345514" cy="369332"/>
          </a:xfrm>
          <a:prstGeom prst="rect">
            <a:avLst/>
          </a:prstGeom>
          <a:noFill/>
        </p:spPr>
        <p:txBody>
          <a:bodyPr wrap="none" rtlCol="0">
            <a:spAutoFit/>
          </a:bodyPr>
          <a:lstStyle/>
          <a:p>
            <a:r>
              <a:rPr kumimoji="1" lang="zh-CN" altLang="en-US" spc="300" dirty="0">
                <a:latin typeface="Microsoft YaHei" charset="-122"/>
                <a:ea typeface="Microsoft YaHei" charset="-122"/>
                <a:cs typeface="Microsoft YaHei" charset="-122"/>
              </a:rPr>
              <a:t>高低档料饼权比重</a:t>
            </a:r>
          </a:p>
        </p:txBody>
      </p:sp>
      <p:graphicFrame>
        <p:nvGraphicFramePr>
          <p:cNvPr id="3" name="图表 2"/>
          <p:cNvGraphicFramePr/>
          <p:nvPr>
            <p:extLst>
              <p:ext uri="{D42A27DB-BD31-4B8C-83A1-F6EECF244321}">
                <p14:modId xmlns:p14="http://schemas.microsoft.com/office/powerpoint/2010/main" val="108618120"/>
              </p:ext>
            </p:extLst>
          </p:nvPr>
        </p:nvGraphicFramePr>
        <p:xfrm>
          <a:off x="5073595" y="910924"/>
          <a:ext cx="6924913" cy="4616609"/>
        </p:xfrm>
        <a:graphic>
          <a:graphicData uri="http://schemas.openxmlformats.org/drawingml/2006/chart">
            <c:chart xmlns:c="http://schemas.openxmlformats.org/drawingml/2006/chart" xmlns:r="http://schemas.openxmlformats.org/officeDocument/2006/relationships" r:id="rId3"/>
          </a:graphicData>
        </a:graphic>
      </p:graphicFrame>
      <p:grpSp>
        <p:nvGrpSpPr>
          <p:cNvPr id="10" name="组合 3"/>
          <p:cNvGrpSpPr/>
          <p:nvPr/>
        </p:nvGrpSpPr>
        <p:grpSpPr>
          <a:xfrm>
            <a:off x="2139991" y="2056762"/>
            <a:ext cx="2933604" cy="1132724"/>
            <a:chOff x="2608558" y="2290978"/>
            <a:chExt cx="2933604" cy="1132724"/>
          </a:xfrm>
        </p:grpSpPr>
        <p:sp>
          <p:nvSpPr>
            <p:cNvPr id="11" name="文本框 10"/>
            <p:cNvSpPr txBox="1"/>
            <p:nvPr/>
          </p:nvSpPr>
          <p:spPr>
            <a:xfrm>
              <a:off x="2608558" y="2290978"/>
              <a:ext cx="2487257" cy="40011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单击添加文本标题</a:t>
              </a:r>
            </a:p>
          </p:txBody>
        </p:sp>
        <p:sp>
          <p:nvSpPr>
            <p:cNvPr id="12" name="文本框 11"/>
            <p:cNvSpPr txBox="1"/>
            <p:nvPr/>
          </p:nvSpPr>
          <p:spPr>
            <a:xfrm>
              <a:off x="2608558" y="2741592"/>
              <a:ext cx="2933604" cy="682110"/>
            </a:xfrm>
            <a:prstGeom prst="rect">
              <a:avLst/>
            </a:prstGeom>
            <a:noFill/>
          </p:spPr>
          <p:txBody>
            <a:bodyPr wrap="square" rtlCol="0">
              <a:spAutoFit/>
            </a:bodyPr>
            <a:lstStyle/>
            <a:p>
              <a:pPr>
                <a:lnSpc>
                  <a:spcPct val="120000"/>
                </a:lnSpc>
              </a:pPr>
              <a:r>
                <a:rPr lang="zh-CN" altLang="en-US" sz="1100" dirty="0">
                  <a:solidFill>
                    <a:schemeClr val="tx1">
                      <a:lumMod val="50000"/>
                      <a:lumOff val="50000"/>
                    </a:schemeClr>
                  </a:solidFill>
                  <a:latin typeface="Source Han Sans CN Normal" charset="-122"/>
                  <a:ea typeface="Source Han Sans CN Normal" charset="-122"/>
                  <a:cs typeface="Source Han Sans CN Normal" charset="-122"/>
                  <a:sym typeface="Arial" charset="0"/>
                </a:rPr>
                <a:t>单击此处编辑您要的内容，建议您在展示时采用微软雅黑字体，本模版所有图形线条及其相应素材均可自由编辑</a:t>
              </a:r>
              <a:endParaRPr lang="zh-CN" altLang="en-US" sz="1100" dirty="0">
                <a:solidFill>
                  <a:srgbClr val="898989"/>
                </a:solidFill>
                <a:latin typeface="微软雅黑" panose="020B0503020204020204" pitchFamily="34" charset="-122"/>
                <a:ea typeface="微软雅黑" panose="020B0503020204020204" pitchFamily="34" charset="-122"/>
              </a:endParaRPr>
            </a:p>
          </p:txBody>
        </p:sp>
      </p:grpSp>
      <p:grpSp>
        <p:nvGrpSpPr>
          <p:cNvPr id="16" name="组合 2"/>
          <p:cNvGrpSpPr/>
          <p:nvPr/>
        </p:nvGrpSpPr>
        <p:grpSpPr>
          <a:xfrm>
            <a:off x="2139991" y="3465513"/>
            <a:ext cx="2933604" cy="1132724"/>
            <a:chOff x="2608558" y="3699729"/>
            <a:chExt cx="2933604" cy="1132724"/>
          </a:xfrm>
        </p:grpSpPr>
        <p:sp>
          <p:nvSpPr>
            <p:cNvPr id="17" name="文本框 16"/>
            <p:cNvSpPr txBox="1"/>
            <p:nvPr/>
          </p:nvSpPr>
          <p:spPr>
            <a:xfrm>
              <a:off x="2608558" y="3699729"/>
              <a:ext cx="2487257" cy="400110"/>
            </a:xfrm>
            <a:prstGeom prst="rect">
              <a:avLst/>
            </a:prstGeom>
            <a:noFill/>
          </p:spPr>
          <p:txBody>
            <a:bodyPr wrap="square" rtlCol="0">
              <a:spAutoFit/>
            </a:bodyPr>
            <a:lstStyle/>
            <a:p>
              <a:r>
                <a:rPr lang="zh-CN" altLang="en-US" sz="2000" dirty="0">
                  <a:latin typeface="微软雅黑" panose="020B0503020204020204" pitchFamily="34" charset="-122"/>
                  <a:ea typeface="微软雅黑" panose="020B0503020204020204" pitchFamily="34" charset="-122"/>
                </a:rPr>
                <a:t>单击添加文本标题</a:t>
              </a:r>
            </a:p>
          </p:txBody>
        </p:sp>
        <p:sp>
          <p:nvSpPr>
            <p:cNvPr id="19" name="文本框 18"/>
            <p:cNvSpPr txBox="1"/>
            <p:nvPr/>
          </p:nvSpPr>
          <p:spPr>
            <a:xfrm>
              <a:off x="2608558" y="4150343"/>
              <a:ext cx="2933604" cy="682110"/>
            </a:xfrm>
            <a:prstGeom prst="rect">
              <a:avLst/>
            </a:prstGeom>
            <a:noFill/>
          </p:spPr>
          <p:txBody>
            <a:bodyPr wrap="square" rtlCol="0">
              <a:spAutoFit/>
            </a:bodyPr>
            <a:lstStyle/>
            <a:p>
              <a:pPr>
                <a:lnSpc>
                  <a:spcPct val="120000"/>
                </a:lnSpc>
              </a:pPr>
              <a:r>
                <a:rPr lang="zh-CN" altLang="en-US" sz="1100" dirty="0">
                  <a:solidFill>
                    <a:schemeClr val="tx1">
                      <a:lumMod val="50000"/>
                      <a:lumOff val="50000"/>
                    </a:schemeClr>
                  </a:solidFill>
                  <a:latin typeface="Source Han Sans CN Normal" charset="-122"/>
                  <a:ea typeface="Source Han Sans CN Normal" charset="-122"/>
                  <a:cs typeface="Source Han Sans CN Normal" charset="-122"/>
                  <a:sym typeface="Arial" charset="0"/>
                </a:rPr>
                <a:t>单击此处编辑您要的内容，建议您在展示时采用微软雅黑字体，本模版所有图形线条及其相应素材均可自由编辑</a:t>
              </a:r>
              <a:endParaRPr lang="zh-CN" altLang="en-US" sz="1100" dirty="0">
                <a:solidFill>
                  <a:srgbClr val="898989"/>
                </a:solidFill>
                <a:latin typeface="微软雅黑" panose="020B0503020204020204" pitchFamily="34" charset="-122"/>
                <a:ea typeface="微软雅黑" panose="020B0503020204020204" pitchFamily="34" charset="-122"/>
              </a:endParaRPr>
            </a:p>
          </p:txBody>
        </p:sp>
      </p:grpSp>
      <p:grpSp>
        <p:nvGrpSpPr>
          <p:cNvPr id="20" name="组合 4"/>
          <p:cNvGrpSpPr/>
          <p:nvPr/>
        </p:nvGrpSpPr>
        <p:grpSpPr>
          <a:xfrm>
            <a:off x="860764" y="5371390"/>
            <a:ext cx="10424527" cy="514115"/>
            <a:chOff x="1024537" y="5415106"/>
            <a:chExt cx="10424527" cy="514115"/>
          </a:xfrm>
        </p:grpSpPr>
        <p:sp>
          <p:nvSpPr>
            <p:cNvPr id="21" name="文本框 20"/>
            <p:cNvSpPr txBox="1"/>
            <p:nvPr/>
          </p:nvSpPr>
          <p:spPr>
            <a:xfrm>
              <a:off x="2014352" y="5415106"/>
              <a:ext cx="9434712" cy="514115"/>
            </a:xfrm>
            <a:prstGeom prst="rect">
              <a:avLst/>
            </a:prstGeom>
            <a:noFill/>
          </p:spPr>
          <p:txBody>
            <a:bodyPr wrap="square" rtlCol="0">
              <a:spAutoFit/>
            </a:bodyPr>
            <a:lstStyle/>
            <a:p>
              <a:pPr>
                <a:lnSpc>
                  <a:spcPct val="120000"/>
                </a:lnSpc>
              </a:pPr>
              <a:r>
                <a:rPr lang="zh-CN" altLang="en-US" sz="1200" dirty="0">
                  <a:solidFill>
                    <a:schemeClr val="tx1">
                      <a:lumMod val="50000"/>
                      <a:lumOff val="50000"/>
                    </a:schemeClr>
                  </a:solidFill>
                  <a:latin typeface="Source Han Sans CN Normal" charset="-122"/>
                  <a:ea typeface="Source Han Sans CN Normal" charset="-122"/>
                  <a:cs typeface="Source Han Sans CN Normal" charset="-122"/>
                  <a:sym typeface="Arial" charset="0"/>
                </a:rPr>
                <a:t>单击此处编辑您要的内容，建议您在展示时采用微软雅黑字体，本模版所有图形线条及其相应素材均可自由编辑单击此处编辑您要的内容，建议您在展示时采用微软雅黑字体，本模版所有图形线条及其相应素材均可自由编辑</a:t>
              </a:r>
              <a:endParaRPr lang="zh-CN" altLang="en-US" sz="1200" dirty="0">
                <a:solidFill>
                  <a:srgbClr val="898989"/>
                </a:solidFill>
                <a:latin typeface="微软雅黑" panose="020B0503020204020204" pitchFamily="34" charset="-122"/>
                <a:ea typeface="微软雅黑" panose="020B0503020204020204" pitchFamily="34" charset="-122"/>
              </a:endParaRPr>
            </a:p>
          </p:txBody>
        </p:sp>
        <p:grpSp>
          <p:nvGrpSpPr>
            <p:cNvPr id="22" name="组合 57"/>
            <p:cNvGrpSpPr/>
            <p:nvPr/>
          </p:nvGrpSpPr>
          <p:grpSpPr>
            <a:xfrm>
              <a:off x="1024537" y="5481543"/>
              <a:ext cx="989816" cy="315294"/>
              <a:chOff x="1701360" y="4840255"/>
              <a:chExt cx="989816" cy="315294"/>
            </a:xfrm>
          </p:grpSpPr>
          <p:sp>
            <p:nvSpPr>
              <p:cNvPr id="23" name="圆角矩形 22"/>
              <p:cNvSpPr/>
              <p:nvPr/>
            </p:nvSpPr>
            <p:spPr>
              <a:xfrm>
                <a:off x="1701360" y="4840740"/>
                <a:ext cx="989816" cy="314325"/>
              </a:xfrm>
              <a:prstGeom prst="roundRect">
                <a:avLst>
                  <a:gd name="adj" fmla="val 15460"/>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1739068" y="4840255"/>
                <a:ext cx="914401" cy="315294"/>
              </a:xfrm>
              <a:prstGeom prst="rect">
                <a:avLst/>
              </a:prstGeom>
              <a:noFill/>
            </p:spPr>
            <p:txBody>
              <a:bodyPr wrap="square" rtlCol="0">
                <a:spAutoFit/>
              </a:bodyPr>
              <a:lstStyle/>
              <a:p>
                <a:pPr algn="ctr"/>
                <a:r>
                  <a:rPr lang="zh-CN" altLang="en-US" sz="1400" dirty="0">
                    <a:solidFill>
                      <a:schemeClr val="bg1">
                        <a:lumMod val="95000"/>
                      </a:schemeClr>
                    </a:solidFill>
                    <a:latin typeface="微软雅黑" panose="020B0503020204020204" pitchFamily="34" charset="-122"/>
                    <a:ea typeface="微软雅黑" panose="020B0503020204020204" pitchFamily="34" charset="-122"/>
                  </a:rPr>
                  <a:t>添加标题</a:t>
                </a:r>
              </a:p>
            </p:txBody>
          </p:sp>
        </p:grpSp>
      </p:grpSp>
      <p:sp>
        <p:nvSpPr>
          <p:cNvPr id="25" name="Freeform 282"/>
          <p:cNvSpPr>
            <a:spLocks noChangeAspect="1"/>
          </p:cNvSpPr>
          <p:nvPr/>
        </p:nvSpPr>
        <p:spPr bwMode="auto">
          <a:xfrm>
            <a:off x="1579739" y="2076817"/>
            <a:ext cx="396577" cy="360000"/>
          </a:xfrm>
          <a:custGeom>
            <a:avLst/>
            <a:gdLst>
              <a:gd name="T0" fmla="*/ 85 w 87"/>
              <a:gd name="T1" fmla="*/ 56 h 79"/>
              <a:gd name="T2" fmla="*/ 76 w 87"/>
              <a:gd name="T3" fmla="*/ 56 h 79"/>
              <a:gd name="T4" fmla="*/ 76 w 87"/>
              <a:gd name="T5" fmla="*/ 45 h 79"/>
              <a:gd name="T6" fmla="*/ 72 w 87"/>
              <a:gd name="T7" fmla="*/ 40 h 79"/>
              <a:gd name="T8" fmla="*/ 45 w 87"/>
              <a:gd name="T9" fmla="*/ 40 h 79"/>
              <a:gd name="T10" fmla="*/ 45 w 87"/>
              <a:gd name="T11" fmla="*/ 23 h 79"/>
              <a:gd name="T12" fmla="*/ 54 w 87"/>
              <a:gd name="T13" fmla="*/ 23 h 79"/>
              <a:gd name="T14" fmla="*/ 56 w 87"/>
              <a:gd name="T15" fmla="*/ 21 h 79"/>
              <a:gd name="T16" fmla="*/ 56 w 87"/>
              <a:gd name="T17" fmla="*/ 2 h 79"/>
              <a:gd name="T18" fmla="*/ 54 w 87"/>
              <a:gd name="T19" fmla="*/ 0 h 79"/>
              <a:gd name="T20" fmla="*/ 34 w 87"/>
              <a:gd name="T21" fmla="*/ 0 h 79"/>
              <a:gd name="T22" fmla="*/ 32 w 87"/>
              <a:gd name="T23" fmla="*/ 2 h 79"/>
              <a:gd name="T24" fmla="*/ 32 w 87"/>
              <a:gd name="T25" fmla="*/ 21 h 79"/>
              <a:gd name="T26" fmla="*/ 34 w 87"/>
              <a:gd name="T27" fmla="*/ 23 h 79"/>
              <a:gd name="T28" fmla="*/ 43 w 87"/>
              <a:gd name="T29" fmla="*/ 23 h 79"/>
              <a:gd name="T30" fmla="*/ 43 w 87"/>
              <a:gd name="T31" fmla="*/ 40 h 79"/>
              <a:gd name="T32" fmla="*/ 16 w 87"/>
              <a:gd name="T33" fmla="*/ 40 h 79"/>
              <a:gd name="T34" fmla="*/ 11 w 87"/>
              <a:gd name="T35" fmla="*/ 45 h 79"/>
              <a:gd name="T36" fmla="*/ 11 w 87"/>
              <a:gd name="T37" fmla="*/ 56 h 79"/>
              <a:gd name="T38" fmla="*/ 2 w 87"/>
              <a:gd name="T39" fmla="*/ 56 h 79"/>
              <a:gd name="T40" fmla="*/ 0 w 87"/>
              <a:gd name="T41" fmla="*/ 58 h 79"/>
              <a:gd name="T42" fmla="*/ 0 w 87"/>
              <a:gd name="T43" fmla="*/ 77 h 79"/>
              <a:gd name="T44" fmla="*/ 2 w 87"/>
              <a:gd name="T45" fmla="*/ 79 h 79"/>
              <a:gd name="T46" fmla="*/ 23 w 87"/>
              <a:gd name="T47" fmla="*/ 79 h 79"/>
              <a:gd name="T48" fmla="*/ 25 w 87"/>
              <a:gd name="T49" fmla="*/ 77 h 79"/>
              <a:gd name="T50" fmla="*/ 25 w 87"/>
              <a:gd name="T51" fmla="*/ 58 h 79"/>
              <a:gd name="T52" fmla="*/ 23 w 87"/>
              <a:gd name="T53" fmla="*/ 56 h 79"/>
              <a:gd name="T54" fmla="*/ 14 w 87"/>
              <a:gd name="T55" fmla="*/ 56 h 79"/>
              <a:gd name="T56" fmla="*/ 14 w 87"/>
              <a:gd name="T57" fmla="*/ 45 h 79"/>
              <a:gd name="T58" fmla="*/ 16 w 87"/>
              <a:gd name="T59" fmla="*/ 42 h 79"/>
              <a:gd name="T60" fmla="*/ 43 w 87"/>
              <a:gd name="T61" fmla="*/ 42 h 79"/>
              <a:gd name="T62" fmla="*/ 43 w 87"/>
              <a:gd name="T63" fmla="*/ 56 h 79"/>
              <a:gd name="T64" fmla="*/ 34 w 87"/>
              <a:gd name="T65" fmla="*/ 56 h 79"/>
              <a:gd name="T66" fmla="*/ 32 w 87"/>
              <a:gd name="T67" fmla="*/ 58 h 79"/>
              <a:gd name="T68" fmla="*/ 32 w 87"/>
              <a:gd name="T69" fmla="*/ 77 h 79"/>
              <a:gd name="T70" fmla="*/ 34 w 87"/>
              <a:gd name="T71" fmla="*/ 79 h 79"/>
              <a:gd name="T72" fmla="*/ 54 w 87"/>
              <a:gd name="T73" fmla="*/ 79 h 79"/>
              <a:gd name="T74" fmla="*/ 56 w 87"/>
              <a:gd name="T75" fmla="*/ 77 h 79"/>
              <a:gd name="T76" fmla="*/ 56 w 87"/>
              <a:gd name="T77" fmla="*/ 58 h 79"/>
              <a:gd name="T78" fmla="*/ 54 w 87"/>
              <a:gd name="T79" fmla="*/ 56 h 79"/>
              <a:gd name="T80" fmla="*/ 45 w 87"/>
              <a:gd name="T81" fmla="*/ 56 h 79"/>
              <a:gd name="T82" fmla="*/ 45 w 87"/>
              <a:gd name="T83" fmla="*/ 42 h 79"/>
              <a:gd name="T84" fmla="*/ 72 w 87"/>
              <a:gd name="T85" fmla="*/ 42 h 79"/>
              <a:gd name="T86" fmla="*/ 74 w 87"/>
              <a:gd name="T87" fmla="*/ 45 h 79"/>
              <a:gd name="T88" fmla="*/ 74 w 87"/>
              <a:gd name="T89" fmla="*/ 56 h 79"/>
              <a:gd name="T90" fmla="*/ 65 w 87"/>
              <a:gd name="T91" fmla="*/ 56 h 79"/>
              <a:gd name="T92" fmla="*/ 63 w 87"/>
              <a:gd name="T93" fmla="*/ 58 h 79"/>
              <a:gd name="T94" fmla="*/ 63 w 87"/>
              <a:gd name="T95" fmla="*/ 77 h 79"/>
              <a:gd name="T96" fmla="*/ 65 w 87"/>
              <a:gd name="T97" fmla="*/ 79 h 79"/>
              <a:gd name="T98" fmla="*/ 85 w 87"/>
              <a:gd name="T99" fmla="*/ 79 h 79"/>
              <a:gd name="T100" fmla="*/ 87 w 87"/>
              <a:gd name="T101" fmla="*/ 77 h 79"/>
              <a:gd name="T102" fmla="*/ 87 w 87"/>
              <a:gd name="T103" fmla="*/ 58 h 79"/>
              <a:gd name="T104" fmla="*/ 85 w 87"/>
              <a:gd name="T105" fmla="*/ 5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 h="79">
                <a:moveTo>
                  <a:pt x="85" y="56"/>
                </a:moveTo>
                <a:cubicBezTo>
                  <a:pt x="76" y="56"/>
                  <a:pt x="76" y="56"/>
                  <a:pt x="76" y="56"/>
                </a:cubicBezTo>
                <a:cubicBezTo>
                  <a:pt x="76" y="45"/>
                  <a:pt x="76" y="45"/>
                  <a:pt x="76" y="45"/>
                </a:cubicBezTo>
                <a:cubicBezTo>
                  <a:pt x="76" y="42"/>
                  <a:pt x="74" y="40"/>
                  <a:pt x="72" y="40"/>
                </a:cubicBezTo>
                <a:cubicBezTo>
                  <a:pt x="45" y="40"/>
                  <a:pt x="45" y="40"/>
                  <a:pt x="45" y="40"/>
                </a:cubicBezTo>
                <a:cubicBezTo>
                  <a:pt x="45" y="23"/>
                  <a:pt x="45" y="23"/>
                  <a:pt x="45" y="23"/>
                </a:cubicBezTo>
                <a:cubicBezTo>
                  <a:pt x="54" y="23"/>
                  <a:pt x="54" y="23"/>
                  <a:pt x="54" y="23"/>
                </a:cubicBezTo>
                <a:cubicBezTo>
                  <a:pt x="55" y="23"/>
                  <a:pt x="56" y="22"/>
                  <a:pt x="56" y="21"/>
                </a:cubicBezTo>
                <a:cubicBezTo>
                  <a:pt x="56" y="2"/>
                  <a:pt x="56" y="2"/>
                  <a:pt x="56" y="2"/>
                </a:cubicBezTo>
                <a:cubicBezTo>
                  <a:pt x="56" y="1"/>
                  <a:pt x="55" y="0"/>
                  <a:pt x="54" y="0"/>
                </a:cubicBezTo>
                <a:cubicBezTo>
                  <a:pt x="34" y="0"/>
                  <a:pt x="34" y="0"/>
                  <a:pt x="34" y="0"/>
                </a:cubicBezTo>
                <a:cubicBezTo>
                  <a:pt x="32" y="0"/>
                  <a:pt x="32" y="1"/>
                  <a:pt x="32" y="2"/>
                </a:cubicBezTo>
                <a:cubicBezTo>
                  <a:pt x="32" y="21"/>
                  <a:pt x="32" y="21"/>
                  <a:pt x="32" y="21"/>
                </a:cubicBezTo>
                <a:cubicBezTo>
                  <a:pt x="32" y="22"/>
                  <a:pt x="32" y="23"/>
                  <a:pt x="34" y="23"/>
                </a:cubicBezTo>
                <a:cubicBezTo>
                  <a:pt x="43" y="23"/>
                  <a:pt x="43" y="23"/>
                  <a:pt x="43" y="23"/>
                </a:cubicBezTo>
                <a:cubicBezTo>
                  <a:pt x="43" y="40"/>
                  <a:pt x="43" y="40"/>
                  <a:pt x="43" y="40"/>
                </a:cubicBezTo>
                <a:cubicBezTo>
                  <a:pt x="16" y="40"/>
                  <a:pt x="16" y="40"/>
                  <a:pt x="16" y="40"/>
                </a:cubicBezTo>
                <a:cubicBezTo>
                  <a:pt x="14" y="40"/>
                  <a:pt x="11" y="42"/>
                  <a:pt x="11" y="45"/>
                </a:cubicBezTo>
                <a:cubicBezTo>
                  <a:pt x="11" y="56"/>
                  <a:pt x="11" y="56"/>
                  <a:pt x="11" y="56"/>
                </a:cubicBezTo>
                <a:cubicBezTo>
                  <a:pt x="2" y="56"/>
                  <a:pt x="2" y="56"/>
                  <a:pt x="2" y="56"/>
                </a:cubicBezTo>
                <a:cubicBezTo>
                  <a:pt x="1" y="56"/>
                  <a:pt x="0" y="57"/>
                  <a:pt x="0" y="58"/>
                </a:cubicBezTo>
                <a:cubicBezTo>
                  <a:pt x="0" y="77"/>
                  <a:pt x="0" y="77"/>
                  <a:pt x="0" y="77"/>
                </a:cubicBezTo>
                <a:cubicBezTo>
                  <a:pt x="0" y="78"/>
                  <a:pt x="1" y="79"/>
                  <a:pt x="2" y="79"/>
                </a:cubicBezTo>
                <a:cubicBezTo>
                  <a:pt x="23" y="79"/>
                  <a:pt x="23" y="79"/>
                  <a:pt x="23" y="79"/>
                </a:cubicBezTo>
                <a:cubicBezTo>
                  <a:pt x="24" y="79"/>
                  <a:pt x="25" y="78"/>
                  <a:pt x="25" y="77"/>
                </a:cubicBezTo>
                <a:cubicBezTo>
                  <a:pt x="25" y="58"/>
                  <a:pt x="25" y="58"/>
                  <a:pt x="25" y="58"/>
                </a:cubicBezTo>
                <a:cubicBezTo>
                  <a:pt x="25" y="57"/>
                  <a:pt x="24" y="56"/>
                  <a:pt x="23" y="56"/>
                </a:cubicBezTo>
                <a:cubicBezTo>
                  <a:pt x="14" y="56"/>
                  <a:pt x="14" y="56"/>
                  <a:pt x="14" y="56"/>
                </a:cubicBezTo>
                <a:cubicBezTo>
                  <a:pt x="14" y="45"/>
                  <a:pt x="14" y="45"/>
                  <a:pt x="14" y="45"/>
                </a:cubicBezTo>
                <a:cubicBezTo>
                  <a:pt x="14" y="43"/>
                  <a:pt x="15" y="42"/>
                  <a:pt x="16" y="42"/>
                </a:cubicBezTo>
                <a:cubicBezTo>
                  <a:pt x="43" y="42"/>
                  <a:pt x="43" y="42"/>
                  <a:pt x="43" y="42"/>
                </a:cubicBezTo>
                <a:cubicBezTo>
                  <a:pt x="43" y="56"/>
                  <a:pt x="43" y="56"/>
                  <a:pt x="43" y="56"/>
                </a:cubicBezTo>
                <a:cubicBezTo>
                  <a:pt x="34" y="56"/>
                  <a:pt x="34" y="56"/>
                  <a:pt x="34" y="56"/>
                </a:cubicBezTo>
                <a:cubicBezTo>
                  <a:pt x="32" y="56"/>
                  <a:pt x="32" y="57"/>
                  <a:pt x="32" y="58"/>
                </a:cubicBezTo>
                <a:cubicBezTo>
                  <a:pt x="32" y="77"/>
                  <a:pt x="32" y="77"/>
                  <a:pt x="32" y="77"/>
                </a:cubicBezTo>
                <a:cubicBezTo>
                  <a:pt x="32" y="78"/>
                  <a:pt x="32" y="79"/>
                  <a:pt x="34" y="79"/>
                </a:cubicBezTo>
                <a:cubicBezTo>
                  <a:pt x="54" y="79"/>
                  <a:pt x="54" y="79"/>
                  <a:pt x="54" y="79"/>
                </a:cubicBezTo>
                <a:cubicBezTo>
                  <a:pt x="55" y="79"/>
                  <a:pt x="56" y="78"/>
                  <a:pt x="56" y="77"/>
                </a:cubicBezTo>
                <a:cubicBezTo>
                  <a:pt x="56" y="58"/>
                  <a:pt x="56" y="58"/>
                  <a:pt x="56" y="58"/>
                </a:cubicBezTo>
                <a:cubicBezTo>
                  <a:pt x="56" y="57"/>
                  <a:pt x="55" y="56"/>
                  <a:pt x="54" y="56"/>
                </a:cubicBezTo>
                <a:cubicBezTo>
                  <a:pt x="45" y="56"/>
                  <a:pt x="45" y="56"/>
                  <a:pt x="45" y="56"/>
                </a:cubicBezTo>
                <a:cubicBezTo>
                  <a:pt x="45" y="42"/>
                  <a:pt x="45" y="42"/>
                  <a:pt x="45" y="42"/>
                </a:cubicBezTo>
                <a:cubicBezTo>
                  <a:pt x="72" y="42"/>
                  <a:pt x="72" y="42"/>
                  <a:pt x="72" y="42"/>
                </a:cubicBezTo>
                <a:cubicBezTo>
                  <a:pt x="73" y="42"/>
                  <a:pt x="74" y="43"/>
                  <a:pt x="74" y="45"/>
                </a:cubicBezTo>
                <a:cubicBezTo>
                  <a:pt x="74" y="56"/>
                  <a:pt x="74" y="56"/>
                  <a:pt x="74" y="56"/>
                </a:cubicBezTo>
                <a:cubicBezTo>
                  <a:pt x="65" y="56"/>
                  <a:pt x="65" y="56"/>
                  <a:pt x="65" y="56"/>
                </a:cubicBezTo>
                <a:cubicBezTo>
                  <a:pt x="64" y="56"/>
                  <a:pt x="63" y="57"/>
                  <a:pt x="63" y="58"/>
                </a:cubicBezTo>
                <a:cubicBezTo>
                  <a:pt x="63" y="77"/>
                  <a:pt x="63" y="77"/>
                  <a:pt x="63" y="77"/>
                </a:cubicBezTo>
                <a:cubicBezTo>
                  <a:pt x="63" y="78"/>
                  <a:pt x="64" y="79"/>
                  <a:pt x="65" y="79"/>
                </a:cubicBezTo>
                <a:cubicBezTo>
                  <a:pt x="85" y="79"/>
                  <a:pt x="85" y="79"/>
                  <a:pt x="85" y="79"/>
                </a:cubicBezTo>
                <a:cubicBezTo>
                  <a:pt x="87" y="79"/>
                  <a:pt x="87" y="78"/>
                  <a:pt x="87" y="77"/>
                </a:cubicBezTo>
                <a:cubicBezTo>
                  <a:pt x="87" y="58"/>
                  <a:pt x="87" y="58"/>
                  <a:pt x="87" y="58"/>
                </a:cubicBezTo>
                <a:cubicBezTo>
                  <a:pt x="87" y="57"/>
                  <a:pt x="87" y="56"/>
                  <a:pt x="85" y="56"/>
                </a:cubicBezTo>
                <a:close/>
              </a:path>
            </a:pathLst>
          </a:custGeom>
          <a:solidFill>
            <a:srgbClr val="39445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284"/>
          <p:cNvSpPr>
            <a:spLocks noChangeAspect="1" noEditPoints="1"/>
          </p:cNvSpPr>
          <p:nvPr/>
        </p:nvSpPr>
        <p:spPr bwMode="auto">
          <a:xfrm>
            <a:off x="1559490" y="3503568"/>
            <a:ext cx="437074" cy="324000"/>
          </a:xfrm>
          <a:custGeom>
            <a:avLst/>
            <a:gdLst>
              <a:gd name="T0" fmla="*/ 1 w 85"/>
              <a:gd name="T1" fmla="*/ 0 h 63"/>
              <a:gd name="T2" fmla="*/ 0 w 85"/>
              <a:gd name="T3" fmla="*/ 62 h 63"/>
              <a:gd name="T4" fmla="*/ 16 w 85"/>
              <a:gd name="T5" fmla="*/ 63 h 63"/>
              <a:gd name="T6" fmla="*/ 18 w 85"/>
              <a:gd name="T7" fmla="*/ 1 h 63"/>
              <a:gd name="T8" fmla="*/ 2 w 85"/>
              <a:gd name="T9" fmla="*/ 5 h 63"/>
              <a:gd name="T10" fmla="*/ 14 w 85"/>
              <a:gd name="T11" fmla="*/ 4 h 63"/>
              <a:gd name="T12" fmla="*/ 16 w 85"/>
              <a:gd name="T13" fmla="*/ 28 h 63"/>
              <a:gd name="T14" fmla="*/ 3 w 85"/>
              <a:gd name="T15" fmla="*/ 29 h 63"/>
              <a:gd name="T16" fmla="*/ 2 w 85"/>
              <a:gd name="T17" fmla="*/ 5 h 63"/>
              <a:gd name="T18" fmla="*/ 2 w 85"/>
              <a:gd name="T19" fmla="*/ 56 h 63"/>
              <a:gd name="T20" fmla="*/ 2 w 85"/>
              <a:gd name="T21" fmla="*/ 55 h 63"/>
              <a:gd name="T22" fmla="*/ 16 w 85"/>
              <a:gd name="T23" fmla="*/ 56 h 63"/>
              <a:gd name="T24" fmla="*/ 16 w 85"/>
              <a:gd name="T25" fmla="*/ 52 h 63"/>
              <a:gd name="T26" fmla="*/ 2 w 85"/>
              <a:gd name="T27" fmla="*/ 52 h 63"/>
              <a:gd name="T28" fmla="*/ 16 w 85"/>
              <a:gd name="T29" fmla="*/ 51 h 63"/>
              <a:gd name="T30" fmla="*/ 16 w 85"/>
              <a:gd name="T31" fmla="*/ 52 h 63"/>
              <a:gd name="T32" fmla="*/ 21 w 85"/>
              <a:gd name="T33" fmla="*/ 0 h 63"/>
              <a:gd name="T34" fmla="*/ 19 w 85"/>
              <a:gd name="T35" fmla="*/ 62 h 63"/>
              <a:gd name="T36" fmla="*/ 36 w 85"/>
              <a:gd name="T37" fmla="*/ 63 h 63"/>
              <a:gd name="T38" fmla="*/ 38 w 85"/>
              <a:gd name="T39" fmla="*/ 1 h 63"/>
              <a:gd name="T40" fmla="*/ 22 w 85"/>
              <a:gd name="T41" fmla="*/ 5 h 63"/>
              <a:gd name="T42" fmla="*/ 34 w 85"/>
              <a:gd name="T43" fmla="*/ 4 h 63"/>
              <a:gd name="T44" fmla="*/ 35 w 85"/>
              <a:gd name="T45" fmla="*/ 28 h 63"/>
              <a:gd name="T46" fmla="*/ 23 w 85"/>
              <a:gd name="T47" fmla="*/ 29 h 63"/>
              <a:gd name="T48" fmla="*/ 22 w 85"/>
              <a:gd name="T49" fmla="*/ 5 h 63"/>
              <a:gd name="T50" fmla="*/ 22 w 85"/>
              <a:gd name="T51" fmla="*/ 56 h 63"/>
              <a:gd name="T52" fmla="*/ 22 w 85"/>
              <a:gd name="T53" fmla="*/ 55 h 63"/>
              <a:gd name="T54" fmla="*/ 36 w 85"/>
              <a:gd name="T55" fmla="*/ 56 h 63"/>
              <a:gd name="T56" fmla="*/ 35 w 85"/>
              <a:gd name="T57" fmla="*/ 52 h 63"/>
              <a:gd name="T58" fmla="*/ 21 w 85"/>
              <a:gd name="T59" fmla="*/ 52 h 63"/>
              <a:gd name="T60" fmla="*/ 35 w 85"/>
              <a:gd name="T61" fmla="*/ 51 h 63"/>
              <a:gd name="T62" fmla="*/ 35 w 85"/>
              <a:gd name="T63" fmla="*/ 52 h 63"/>
              <a:gd name="T64" fmla="*/ 53 w 85"/>
              <a:gd name="T65" fmla="*/ 1 h 63"/>
              <a:gd name="T66" fmla="*/ 38 w 85"/>
              <a:gd name="T67" fmla="*/ 9 h 63"/>
              <a:gd name="T68" fmla="*/ 69 w 85"/>
              <a:gd name="T69" fmla="*/ 62 h 63"/>
              <a:gd name="T70" fmla="*/ 84 w 85"/>
              <a:gd name="T71" fmla="*/ 55 h 63"/>
              <a:gd name="T72" fmla="*/ 64 w 85"/>
              <a:gd name="T73" fmla="*/ 27 h 63"/>
              <a:gd name="T74" fmla="*/ 53 w 85"/>
              <a:gd name="T75" fmla="*/ 32 h 63"/>
              <a:gd name="T76" fmla="*/ 42 w 85"/>
              <a:gd name="T77" fmla="*/ 11 h 63"/>
              <a:gd name="T78" fmla="*/ 53 w 85"/>
              <a:gd name="T79" fmla="*/ 6 h 63"/>
              <a:gd name="T80" fmla="*/ 64 w 85"/>
              <a:gd name="T81" fmla="*/ 27 h 63"/>
              <a:gd name="T82" fmla="*/ 66 w 85"/>
              <a:gd name="T83" fmla="*/ 52 h 63"/>
              <a:gd name="T84" fmla="*/ 78 w 85"/>
              <a:gd name="T85" fmla="*/ 46 h 63"/>
              <a:gd name="T86" fmla="*/ 66 w 85"/>
              <a:gd name="T87" fmla="*/ 53 h 63"/>
              <a:gd name="T88" fmla="*/ 80 w 85"/>
              <a:gd name="T89" fmla="*/ 49 h 63"/>
              <a:gd name="T90" fmla="*/ 68 w 85"/>
              <a:gd name="T91" fmla="*/ 56 h 63"/>
              <a:gd name="T92" fmla="*/ 79 w 85"/>
              <a:gd name="T93" fmla="*/ 49 h 63"/>
              <a:gd name="T94" fmla="*/ 80 w 85"/>
              <a:gd name="T95"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5" h="63">
                <a:moveTo>
                  <a:pt x="16" y="0"/>
                </a:moveTo>
                <a:cubicBezTo>
                  <a:pt x="1" y="0"/>
                  <a:pt x="1" y="0"/>
                  <a:pt x="1" y="0"/>
                </a:cubicBezTo>
                <a:cubicBezTo>
                  <a:pt x="1" y="0"/>
                  <a:pt x="0" y="1"/>
                  <a:pt x="0" y="1"/>
                </a:cubicBezTo>
                <a:cubicBezTo>
                  <a:pt x="0" y="62"/>
                  <a:pt x="0" y="62"/>
                  <a:pt x="0" y="62"/>
                </a:cubicBezTo>
                <a:cubicBezTo>
                  <a:pt x="0" y="62"/>
                  <a:pt x="1" y="63"/>
                  <a:pt x="1" y="63"/>
                </a:cubicBezTo>
                <a:cubicBezTo>
                  <a:pt x="16" y="63"/>
                  <a:pt x="16" y="63"/>
                  <a:pt x="16" y="63"/>
                </a:cubicBezTo>
                <a:cubicBezTo>
                  <a:pt x="17" y="63"/>
                  <a:pt x="18" y="62"/>
                  <a:pt x="18" y="62"/>
                </a:cubicBezTo>
                <a:cubicBezTo>
                  <a:pt x="18" y="1"/>
                  <a:pt x="18" y="1"/>
                  <a:pt x="18" y="1"/>
                </a:cubicBezTo>
                <a:cubicBezTo>
                  <a:pt x="18" y="1"/>
                  <a:pt x="17" y="0"/>
                  <a:pt x="16" y="0"/>
                </a:cubicBezTo>
                <a:close/>
                <a:moveTo>
                  <a:pt x="2" y="5"/>
                </a:moveTo>
                <a:cubicBezTo>
                  <a:pt x="2" y="4"/>
                  <a:pt x="3" y="4"/>
                  <a:pt x="3" y="4"/>
                </a:cubicBezTo>
                <a:cubicBezTo>
                  <a:pt x="14" y="4"/>
                  <a:pt x="14" y="4"/>
                  <a:pt x="14" y="4"/>
                </a:cubicBezTo>
                <a:cubicBezTo>
                  <a:pt x="15" y="4"/>
                  <a:pt x="16" y="4"/>
                  <a:pt x="16" y="5"/>
                </a:cubicBezTo>
                <a:cubicBezTo>
                  <a:pt x="16" y="28"/>
                  <a:pt x="16" y="28"/>
                  <a:pt x="16" y="28"/>
                </a:cubicBezTo>
                <a:cubicBezTo>
                  <a:pt x="16" y="28"/>
                  <a:pt x="15" y="29"/>
                  <a:pt x="14" y="29"/>
                </a:cubicBezTo>
                <a:cubicBezTo>
                  <a:pt x="3" y="29"/>
                  <a:pt x="3" y="29"/>
                  <a:pt x="3" y="29"/>
                </a:cubicBezTo>
                <a:cubicBezTo>
                  <a:pt x="3" y="29"/>
                  <a:pt x="2" y="28"/>
                  <a:pt x="2" y="28"/>
                </a:cubicBezTo>
                <a:lnTo>
                  <a:pt x="2" y="5"/>
                </a:lnTo>
                <a:close/>
                <a:moveTo>
                  <a:pt x="16" y="56"/>
                </a:moveTo>
                <a:cubicBezTo>
                  <a:pt x="2" y="56"/>
                  <a:pt x="2" y="56"/>
                  <a:pt x="2" y="56"/>
                </a:cubicBezTo>
                <a:cubicBezTo>
                  <a:pt x="2" y="56"/>
                  <a:pt x="2" y="56"/>
                  <a:pt x="2" y="56"/>
                </a:cubicBezTo>
                <a:cubicBezTo>
                  <a:pt x="2" y="55"/>
                  <a:pt x="2" y="55"/>
                  <a:pt x="2" y="55"/>
                </a:cubicBezTo>
                <a:cubicBezTo>
                  <a:pt x="16" y="55"/>
                  <a:pt x="16" y="55"/>
                  <a:pt x="16" y="55"/>
                </a:cubicBezTo>
                <a:cubicBezTo>
                  <a:pt x="16" y="55"/>
                  <a:pt x="16" y="55"/>
                  <a:pt x="16" y="56"/>
                </a:cubicBezTo>
                <a:cubicBezTo>
                  <a:pt x="16" y="56"/>
                  <a:pt x="16" y="56"/>
                  <a:pt x="16" y="56"/>
                </a:cubicBezTo>
                <a:close/>
                <a:moveTo>
                  <a:pt x="16" y="52"/>
                </a:moveTo>
                <a:cubicBezTo>
                  <a:pt x="2" y="52"/>
                  <a:pt x="2" y="52"/>
                  <a:pt x="2" y="52"/>
                </a:cubicBezTo>
                <a:cubicBezTo>
                  <a:pt x="2" y="52"/>
                  <a:pt x="2" y="52"/>
                  <a:pt x="2" y="52"/>
                </a:cubicBezTo>
                <a:cubicBezTo>
                  <a:pt x="2" y="52"/>
                  <a:pt x="2" y="51"/>
                  <a:pt x="2" y="51"/>
                </a:cubicBezTo>
                <a:cubicBezTo>
                  <a:pt x="16" y="51"/>
                  <a:pt x="16" y="51"/>
                  <a:pt x="16" y="51"/>
                </a:cubicBezTo>
                <a:cubicBezTo>
                  <a:pt x="16" y="51"/>
                  <a:pt x="16" y="52"/>
                  <a:pt x="16" y="52"/>
                </a:cubicBezTo>
                <a:cubicBezTo>
                  <a:pt x="16" y="52"/>
                  <a:pt x="16" y="52"/>
                  <a:pt x="16" y="52"/>
                </a:cubicBezTo>
                <a:close/>
                <a:moveTo>
                  <a:pt x="36" y="0"/>
                </a:moveTo>
                <a:cubicBezTo>
                  <a:pt x="21" y="0"/>
                  <a:pt x="21" y="0"/>
                  <a:pt x="21" y="0"/>
                </a:cubicBezTo>
                <a:cubicBezTo>
                  <a:pt x="20" y="0"/>
                  <a:pt x="19" y="1"/>
                  <a:pt x="19" y="1"/>
                </a:cubicBezTo>
                <a:cubicBezTo>
                  <a:pt x="19" y="62"/>
                  <a:pt x="19" y="62"/>
                  <a:pt x="19" y="62"/>
                </a:cubicBezTo>
                <a:cubicBezTo>
                  <a:pt x="19" y="62"/>
                  <a:pt x="20" y="63"/>
                  <a:pt x="21" y="63"/>
                </a:cubicBezTo>
                <a:cubicBezTo>
                  <a:pt x="36" y="63"/>
                  <a:pt x="36" y="63"/>
                  <a:pt x="36" y="63"/>
                </a:cubicBezTo>
                <a:cubicBezTo>
                  <a:pt x="37" y="63"/>
                  <a:pt x="38" y="62"/>
                  <a:pt x="38" y="62"/>
                </a:cubicBezTo>
                <a:cubicBezTo>
                  <a:pt x="38" y="1"/>
                  <a:pt x="38" y="1"/>
                  <a:pt x="38" y="1"/>
                </a:cubicBezTo>
                <a:cubicBezTo>
                  <a:pt x="38" y="1"/>
                  <a:pt x="37" y="0"/>
                  <a:pt x="36" y="0"/>
                </a:cubicBezTo>
                <a:close/>
                <a:moveTo>
                  <a:pt x="22" y="5"/>
                </a:moveTo>
                <a:cubicBezTo>
                  <a:pt x="22" y="4"/>
                  <a:pt x="22" y="4"/>
                  <a:pt x="23" y="4"/>
                </a:cubicBezTo>
                <a:cubicBezTo>
                  <a:pt x="34" y="4"/>
                  <a:pt x="34" y="4"/>
                  <a:pt x="34" y="4"/>
                </a:cubicBezTo>
                <a:cubicBezTo>
                  <a:pt x="35" y="4"/>
                  <a:pt x="35" y="4"/>
                  <a:pt x="35" y="5"/>
                </a:cubicBezTo>
                <a:cubicBezTo>
                  <a:pt x="35" y="28"/>
                  <a:pt x="35" y="28"/>
                  <a:pt x="35" y="28"/>
                </a:cubicBezTo>
                <a:cubicBezTo>
                  <a:pt x="35" y="28"/>
                  <a:pt x="35" y="29"/>
                  <a:pt x="34" y="29"/>
                </a:cubicBezTo>
                <a:cubicBezTo>
                  <a:pt x="23" y="29"/>
                  <a:pt x="23" y="29"/>
                  <a:pt x="23" y="29"/>
                </a:cubicBezTo>
                <a:cubicBezTo>
                  <a:pt x="22" y="29"/>
                  <a:pt x="22" y="28"/>
                  <a:pt x="22" y="28"/>
                </a:cubicBezTo>
                <a:lnTo>
                  <a:pt x="22" y="5"/>
                </a:lnTo>
                <a:close/>
                <a:moveTo>
                  <a:pt x="35" y="56"/>
                </a:moveTo>
                <a:cubicBezTo>
                  <a:pt x="22" y="56"/>
                  <a:pt x="22" y="56"/>
                  <a:pt x="22" y="56"/>
                </a:cubicBezTo>
                <a:cubicBezTo>
                  <a:pt x="22" y="56"/>
                  <a:pt x="21" y="56"/>
                  <a:pt x="21" y="56"/>
                </a:cubicBezTo>
                <a:cubicBezTo>
                  <a:pt x="21" y="55"/>
                  <a:pt x="22" y="55"/>
                  <a:pt x="22" y="55"/>
                </a:cubicBezTo>
                <a:cubicBezTo>
                  <a:pt x="35" y="55"/>
                  <a:pt x="35" y="55"/>
                  <a:pt x="35" y="55"/>
                </a:cubicBezTo>
                <a:cubicBezTo>
                  <a:pt x="35" y="55"/>
                  <a:pt x="36" y="55"/>
                  <a:pt x="36" y="56"/>
                </a:cubicBezTo>
                <a:cubicBezTo>
                  <a:pt x="36" y="56"/>
                  <a:pt x="35" y="56"/>
                  <a:pt x="35" y="56"/>
                </a:cubicBezTo>
                <a:close/>
                <a:moveTo>
                  <a:pt x="35" y="52"/>
                </a:moveTo>
                <a:cubicBezTo>
                  <a:pt x="22" y="52"/>
                  <a:pt x="22" y="52"/>
                  <a:pt x="22" y="52"/>
                </a:cubicBezTo>
                <a:cubicBezTo>
                  <a:pt x="22" y="52"/>
                  <a:pt x="21" y="52"/>
                  <a:pt x="21" y="52"/>
                </a:cubicBezTo>
                <a:cubicBezTo>
                  <a:pt x="21" y="52"/>
                  <a:pt x="22" y="51"/>
                  <a:pt x="22" y="51"/>
                </a:cubicBezTo>
                <a:cubicBezTo>
                  <a:pt x="35" y="51"/>
                  <a:pt x="35" y="51"/>
                  <a:pt x="35" y="51"/>
                </a:cubicBezTo>
                <a:cubicBezTo>
                  <a:pt x="35" y="51"/>
                  <a:pt x="36" y="52"/>
                  <a:pt x="36" y="52"/>
                </a:cubicBezTo>
                <a:cubicBezTo>
                  <a:pt x="36" y="52"/>
                  <a:pt x="35" y="52"/>
                  <a:pt x="35" y="52"/>
                </a:cubicBezTo>
                <a:close/>
                <a:moveTo>
                  <a:pt x="85" y="53"/>
                </a:moveTo>
                <a:cubicBezTo>
                  <a:pt x="53" y="1"/>
                  <a:pt x="53" y="1"/>
                  <a:pt x="53" y="1"/>
                </a:cubicBezTo>
                <a:cubicBezTo>
                  <a:pt x="53" y="1"/>
                  <a:pt x="52" y="1"/>
                  <a:pt x="51" y="1"/>
                </a:cubicBezTo>
                <a:cubicBezTo>
                  <a:pt x="38" y="9"/>
                  <a:pt x="38" y="9"/>
                  <a:pt x="38" y="9"/>
                </a:cubicBezTo>
                <a:cubicBezTo>
                  <a:pt x="38" y="10"/>
                  <a:pt x="37" y="10"/>
                  <a:pt x="38" y="11"/>
                </a:cubicBezTo>
                <a:cubicBezTo>
                  <a:pt x="69" y="62"/>
                  <a:pt x="69" y="62"/>
                  <a:pt x="69" y="62"/>
                </a:cubicBezTo>
                <a:cubicBezTo>
                  <a:pt x="70" y="63"/>
                  <a:pt x="70" y="63"/>
                  <a:pt x="71" y="62"/>
                </a:cubicBezTo>
                <a:cubicBezTo>
                  <a:pt x="84" y="55"/>
                  <a:pt x="84" y="55"/>
                  <a:pt x="84" y="55"/>
                </a:cubicBezTo>
                <a:cubicBezTo>
                  <a:pt x="85" y="54"/>
                  <a:pt x="85" y="53"/>
                  <a:pt x="85" y="53"/>
                </a:cubicBezTo>
                <a:close/>
                <a:moveTo>
                  <a:pt x="64" y="27"/>
                </a:moveTo>
                <a:cubicBezTo>
                  <a:pt x="55" y="32"/>
                  <a:pt x="55" y="32"/>
                  <a:pt x="55" y="32"/>
                </a:cubicBezTo>
                <a:cubicBezTo>
                  <a:pt x="54" y="33"/>
                  <a:pt x="54" y="33"/>
                  <a:pt x="53" y="32"/>
                </a:cubicBezTo>
                <a:cubicBezTo>
                  <a:pt x="42" y="13"/>
                  <a:pt x="42" y="13"/>
                  <a:pt x="42" y="13"/>
                </a:cubicBezTo>
                <a:cubicBezTo>
                  <a:pt x="41" y="12"/>
                  <a:pt x="41" y="11"/>
                  <a:pt x="42" y="11"/>
                </a:cubicBezTo>
                <a:cubicBezTo>
                  <a:pt x="51" y="5"/>
                  <a:pt x="51" y="5"/>
                  <a:pt x="51" y="5"/>
                </a:cubicBezTo>
                <a:cubicBezTo>
                  <a:pt x="52" y="5"/>
                  <a:pt x="53" y="5"/>
                  <a:pt x="53" y="6"/>
                </a:cubicBezTo>
                <a:cubicBezTo>
                  <a:pt x="65" y="25"/>
                  <a:pt x="65" y="25"/>
                  <a:pt x="65" y="25"/>
                </a:cubicBezTo>
                <a:cubicBezTo>
                  <a:pt x="65" y="26"/>
                  <a:pt x="65" y="26"/>
                  <a:pt x="64" y="27"/>
                </a:cubicBezTo>
                <a:close/>
                <a:moveTo>
                  <a:pt x="66" y="53"/>
                </a:moveTo>
                <a:cubicBezTo>
                  <a:pt x="66" y="53"/>
                  <a:pt x="66" y="53"/>
                  <a:pt x="66" y="52"/>
                </a:cubicBezTo>
                <a:cubicBezTo>
                  <a:pt x="77" y="45"/>
                  <a:pt x="77" y="45"/>
                  <a:pt x="77" y="45"/>
                </a:cubicBezTo>
                <a:cubicBezTo>
                  <a:pt x="78" y="45"/>
                  <a:pt x="78" y="45"/>
                  <a:pt x="78" y="46"/>
                </a:cubicBezTo>
                <a:cubicBezTo>
                  <a:pt x="78" y="46"/>
                  <a:pt x="78" y="46"/>
                  <a:pt x="78" y="46"/>
                </a:cubicBezTo>
                <a:cubicBezTo>
                  <a:pt x="66" y="53"/>
                  <a:pt x="66" y="53"/>
                  <a:pt x="66" y="53"/>
                </a:cubicBezTo>
                <a:cubicBezTo>
                  <a:pt x="66" y="53"/>
                  <a:pt x="66" y="53"/>
                  <a:pt x="66" y="53"/>
                </a:cubicBezTo>
                <a:close/>
                <a:moveTo>
                  <a:pt x="80" y="49"/>
                </a:moveTo>
                <a:cubicBezTo>
                  <a:pt x="68" y="56"/>
                  <a:pt x="68" y="56"/>
                  <a:pt x="68" y="56"/>
                </a:cubicBezTo>
                <a:cubicBezTo>
                  <a:pt x="68" y="56"/>
                  <a:pt x="68" y="56"/>
                  <a:pt x="68" y="56"/>
                </a:cubicBezTo>
                <a:cubicBezTo>
                  <a:pt x="68" y="56"/>
                  <a:pt x="68" y="56"/>
                  <a:pt x="68" y="56"/>
                </a:cubicBezTo>
                <a:cubicBezTo>
                  <a:pt x="79" y="49"/>
                  <a:pt x="79" y="49"/>
                  <a:pt x="79" y="49"/>
                </a:cubicBezTo>
                <a:cubicBezTo>
                  <a:pt x="80" y="48"/>
                  <a:pt x="80" y="49"/>
                  <a:pt x="80" y="49"/>
                </a:cubicBezTo>
                <a:cubicBezTo>
                  <a:pt x="80" y="49"/>
                  <a:pt x="80" y="49"/>
                  <a:pt x="80" y="49"/>
                </a:cubicBezTo>
                <a:close/>
              </a:path>
            </a:pathLst>
          </a:custGeom>
          <a:solidFill>
            <a:srgbClr val="D0AA8C"/>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911018121"/>
      </p:ext>
    </p:extLst>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 presetClass="entr" presetSubtype="4" decel="5000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childTnLst>
                          </p:cTn>
                        </p:par>
                        <p:par>
                          <p:cTn id="17" fill="hold">
                            <p:stCondLst>
                              <p:cond delay="2000"/>
                            </p:stCondLst>
                            <p:childTnLst>
                              <p:par>
                                <p:cTn id="18" presetID="2" presetClass="entr" presetSubtype="4" decel="5000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1000" fill="hold"/>
                                        <p:tgtEl>
                                          <p:spTgt spid="16"/>
                                        </p:tgtEl>
                                        <p:attrNameLst>
                                          <p:attrName>ppt_x</p:attrName>
                                        </p:attrNameLst>
                                      </p:cBhvr>
                                      <p:tavLst>
                                        <p:tav tm="0">
                                          <p:val>
                                            <p:strVal val="#ppt_x"/>
                                          </p:val>
                                        </p:tav>
                                        <p:tav tm="100000">
                                          <p:val>
                                            <p:strVal val="#ppt_x"/>
                                          </p:val>
                                        </p:tav>
                                      </p:tavLst>
                                    </p:anim>
                                    <p:anim calcmode="lin" valueType="num">
                                      <p:cBhvr additive="base">
                                        <p:cTn id="21" dur="1000" fill="hold"/>
                                        <p:tgtEl>
                                          <p:spTgt spid="16"/>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1" presetClass="entr" presetSubtype="1"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heel(1)">
                                      <p:cBhvr>
                                        <p:cTn id="25" dur="2000"/>
                                        <p:tgtEl>
                                          <p:spTgt spid="3"/>
                                        </p:tgtEl>
                                      </p:cBhvr>
                                    </p:animEffect>
                                  </p:childTnLst>
                                </p:cTn>
                              </p:par>
                            </p:childTnLst>
                          </p:cTn>
                        </p:par>
                        <p:par>
                          <p:cTn id="26" fill="hold">
                            <p:stCondLst>
                              <p:cond delay="5000"/>
                            </p:stCondLst>
                            <p:childTnLst>
                              <p:par>
                                <p:cTn id="27" presetID="2" presetClass="entr" presetSubtype="4"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ppt_x"/>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25" grpId="0" animBg="1"/>
      <p:bldP spid="2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3" name="矩形 12"/>
          <p:cNvSpPr/>
          <p:nvPr/>
        </p:nvSpPr>
        <p:spPr>
          <a:xfrm>
            <a:off x="3902529" y="6564086"/>
            <a:ext cx="8289471" cy="293914"/>
          </a:xfrm>
          <a:custGeom>
            <a:avLst/>
            <a:gdLst>
              <a:gd name="connsiteX0" fmla="*/ 0 w 8289471"/>
              <a:gd name="connsiteY0" fmla="*/ 0 h 293914"/>
              <a:gd name="connsiteX1" fmla="*/ 8289471 w 8289471"/>
              <a:gd name="connsiteY1" fmla="*/ 0 h 293914"/>
              <a:gd name="connsiteX2" fmla="*/ 8289471 w 8289471"/>
              <a:gd name="connsiteY2" fmla="*/ 293914 h 293914"/>
              <a:gd name="connsiteX3" fmla="*/ 0 w 8289471"/>
              <a:gd name="connsiteY3" fmla="*/ 293914 h 293914"/>
              <a:gd name="connsiteX4" fmla="*/ 0 w 8289471"/>
              <a:gd name="connsiteY4" fmla="*/ 0 h 293914"/>
              <a:gd name="connsiteX0" fmla="*/ 179615 w 8289471"/>
              <a:gd name="connsiteY0" fmla="*/ 32657 h 293914"/>
              <a:gd name="connsiteX1" fmla="*/ 8289471 w 8289471"/>
              <a:gd name="connsiteY1" fmla="*/ 0 h 293914"/>
              <a:gd name="connsiteX2" fmla="*/ 8289471 w 8289471"/>
              <a:gd name="connsiteY2" fmla="*/ 293914 h 293914"/>
              <a:gd name="connsiteX3" fmla="*/ 0 w 8289471"/>
              <a:gd name="connsiteY3" fmla="*/ 293914 h 293914"/>
              <a:gd name="connsiteX4" fmla="*/ 179615 w 8289471"/>
              <a:gd name="connsiteY4" fmla="*/ 32657 h 293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89471" h="293914">
                <a:moveTo>
                  <a:pt x="179615" y="32657"/>
                </a:moveTo>
                <a:lnTo>
                  <a:pt x="8289471" y="0"/>
                </a:lnTo>
                <a:lnTo>
                  <a:pt x="8289471" y="293914"/>
                </a:lnTo>
                <a:lnTo>
                  <a:pt x="0" y="293914"/>
                </a:lnTo>
                <a:lnTo>
                  <a:pt x="179615" y="32657"/>
                </a:lnTo>
                <a:close/>
              </a:path>
            </a:pathLst>
          </a:cu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5" name="图片 4"/>
          <p:cNvPicPr>
            <a:picLocks noChangeAspect="1"/>
          </p:cNvPicPr>
          <p:nvPr/>
        </p:nvPicPr>
        <p:blipFill rotWithShape="1">
          <a:blip r:embed="rId3">
            <a:extLst>
              <a:ext uri="{28A0092B-C50C-407E-A947-70E740481C1C}">
                <a14:useLocalDpi xmlns:a14="http://schemas.microsoft.com/office/drawing/2010/main" val="0"/>
              </a:ext>
            </a:extLst>
          </a:blip>
          <a:srcRect t="18370" b="38483"/>
          <a:stretch/>
        </p:blipFill>
        <p:spPr>
          <a:xfrm>
            <a:off x="0" y="1514902"/>
            <a:ext cx="12192000" cy="3493827"/>
          </a:xfrm>
          <a:prstGeom prst="rect">
            <a:avLst/>
          </a:prstGeom>
        </p:spPr>
      </p:pic>
      <p:sp>
        <p:nvSpPr>
          <p:cNvPr id="16" name="矩形 15"/>
          <p:cNvSpPr/>
          <p:nvPr/>
        </p:nvSpPr>
        <p:spPr>
          <a:xfrm>
            <a:off x="0" y="1514902"/>
            <a:ext cx="12192000" cy="3493827"/>
          </a:xfrm>
          <a:prstGeom prst="rect">
            <a:avLst/>
          </a:prstGeom>
          <a:gradFill>
            <a:gsLst>
              <a:gs pos="16000">
                <a:srgbClr val="394454"/>
              </a:gs>
              <a:gs pos="98000">
                <a:srgbClr val="394454">
                  <a:alpha val="46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5" name="组 14"/>
          <p:cNvGrpSpPr/>
          <p:nvPr/>
        </p:nvGrpSpPr>
        <p:grpSpPr>
          <a:xfrm>
            <a:off x="627797" y="832513"/>
            <a:ext cx="3862317" cy="1992574"/>
            <a:chOff x="955343" y="1201002"/>
            <a:chExt cx="3862317" cy="1992574"/>
          </a:xfrm>
          <a:effectLst>
            <a:outerShdw blurRad="50800" dist="76200" dir="5400000" algn="t" rotWithShape="0">
              <a:prstClr val="black">
                <a:alpha val="22000"/>
              </a:prstClr>
            </a:outerShdw>
          </a:effectLst>
        </p:grpSpPr>
        <p:sp>
          <p:nvSpPr>
            <p:cNvPr id="7" name="矩形 6"/>
            <p:cNvSpPr/>
            <p:nvPr/>
          </p:nvSpPr>
          <p:spPr>
            <a:xfrm>
              <a:off x="955343" y="1392072"/>
              <a:ext cx="3862317" cy="1801504"/>
            </a:xfrm>
            <a:prstGeom prst="rect">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三角形 13"/>
            <p:cNvSpPr/>
            <p:nvPr/>
          </p:nvSpPr>
          <p:spPr>
            <a:xfrm>
              <a:off x="2714097" y="1201002"/>
              <a:ext cx="344809" cy="245660"/>
            </a:xfrm>
            <a:prstGeom prst="triangle">
              <a:avLst/>
            </a:prstGeom>
            <a:solidFill>
              <a:srgbClr val="394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7" name="矩形 36"/>
            <p:cNvSpPr/>
            <p:nvPr/>
          </p:nvSpPr>
          <p:spPr>
            <a:xfrm>
              <a:off x="955343" y="3002018"/>
              <a:ext cx="3862317" cy="191557"/>
            </a:xfrm>
            <a:prstGeom prst="rect">
              <a:avLst/>
            </a:prstGeom>
            <a:solidFill>
              <a:srgbClr val="D0AA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17" name="文本框 16"/>
          <p:cNvSpPr txBox="1"/>
          <p:nvPr/>
        </p:nvSpPr>
        <p:spPr>
          <a:xfrm>
            <a:off x="1838245" y="1078172"/>
            <a:ext cx="1441420" cy="1446550"/>
          </a:xfrm>
          <a:prstGeom prst="rect">
            <a:avLst/>
          </a:prstGeom>
          <a:noFill/>
        </p:spPr>
        <p:txBody>
          <a:bodyPr wrap="none" rtlCol="0">
            <a:spAutoFit/>
          </a:bodyPr>
          <a:lstStyle/>
          <a:p>
            <a:r>
              <a:rPr kumimoji="1" lang="en-US" altLang="zh-CN" sz="8800" dirty="0">
                <a:solidFill>
                  <a:schemeClr val="bg1"/>
                </a:solidFill>
                <a:latin typeface="Arial" charset="0"/>
                <a:ea typeface="Arial" charset="0"/>
                <a:cs typeface="Arial" charset="0"/>
              </a:rPr>
              <a:t>02</a:t>
            </a:r>
            <a:endParaRPr kumimoji="1" lang="zh-CN" altLang="en-US" sz="8800" dirty="0">
              <a:solidFill>
                <a:schemeClr val="bg1"/>
              </a:solidFill>
              <a:latin typeface="Arial" charset="0"/>
              <a:ea typeface="Arial" charset="0"/>
              <a:cs typeface="Arial" charset="0"/>
            </a:endParaRPr>
          </a:p>
        </p:txBody>
      </p:sp>
      <p:sp>
        <p:nvSpPr>
          <p:cNvPr id="18" name="文本框 17"/>
          <p:cNvSpPr txBox="1"/>
          <p:nvPr/>
        </p:nvSpPr>
        <p:spPr>
          <a:xfrm rot="16200000">
            <a:off x="2699428" y="1704120"/>
            <a:ext cx="1160475" cy="261610"/>
          </a:xfrm>
          <a:prstGeom prst="rect">
            <a:avLst/>
          </a:prstGeom>
          <a:noFill/>
        </p:spPr>
        <p:txBody>
          <a:bodyPr wrap="square" rtlCol="0">
            <a:spAutoFit/>
          </a:bodyPr>
          <a:lstStyle/>
          <a:p>
            <a:pPr algn="dist"/>
            <a:r>
              <a:rPr kumimoji="1" lang="en-US" altLang="zh-CN" sz="1100" dirty="0">
                <a:solidFill>
                  <a:schemeClr val="bg1"/>
                </a:solidFill>
              </a:rPr>
              <a:t>PART </a:t>
            </a:r>
            <a:endParaRPr kumimoji="1" lang="zh-CN" altLang="en-US" sz="1100" dirty="0">
              <a:solidFill>
                <a:schemeClr val="bg1"/>
              </a:solidFill>
            </a:endParaRPr>
          </a:p>
        </p:txBody>
      </p:sp>
      <p:sp>
        <p:nvSpPr>
          <p:cNvPr id="54" name="文本框 53"/>
          <p:cNvSpPr txBox="1"/>
          <p:nvPr/>
        </p:nvSpPr>
        <p:spPr>
          <a:xfrm>
            <a:off x="6364772" y="2265036"/>
            <a:ext cx="4108817" cy="1569660"/>
          </a:xfrm>
          <a:prstGeom prst="rect">
            <a:avLst/>
          </a:prstGeom>
          <a:noFill/>
        </p:spPr>
        <p:txBody>
          <a:bodyPr wrap="none" rtlCol="0">
            <a:spAutoFit/>
          </a:bodyPr>
          <a:lstStyle/>
          <a:p>
            <a:r>
              <a:rPr kumimoji="1" lang="zh-CN" altLang="en-US" sz="9600" b="1" spc="600" dirty="0">
                <a:solidFill>
                  <a:schemeClr val="bg1"/>
                </a:solidFill>
                <a:effectLst>
                  <a:outerShdw blurRad="114300" dist="76200" dir="18900000" algn="bl" rotWithShape="0">
                    <a:prstClr val="black">
                      <a:alpha val="19000"/>
                    </a:prstClr>
                  </a:outerShdw>
                </a:effectLst>
                <a:latin typeface="SimHei" charset="-122"/>
                <a:ea typeface="SimHei" charset="-122"/>
                <a:cs typeface="SimHei" charset="-122"/>
              </a:rPr>
              <a:t>分析篇</a:t>
            </a:r>
          </a:p>
        </p:txBody>
      </p:sp>
      <p:sp>
        <p:nvSpPr>
          <p:cNvPr id="55" name="文本框 54">
            <a:extLst>
              <a:ext uri="{FF2B5EF4-FFF2-40B4-BE49-F238E27FC236}">
                <a16:creationId xmlns:a16="http://schemas.microsoft.com/office/drawing/2014/main" xmlns="" id="{48FBE956-B6CC-4918-93F7-571A4CE098CC}"/>
              </a:ext>
            </a:extLst>
          </p:cNvPr>
          <p:cNvSpPr txBox="1"/>
          <p:nvPr/>
        </p:nvSpPr>
        <p:spPr>
          <a:xfrm>
            <a:off x="5935287" y="3826337"/>
            <a:ext cx="4967785" cy="400110"/>
          </a:xfrm>
          <a:prstGeom prst="rect">
            <a:avLst/>
          </a:prstGeom>
          <a:noFill/>
        </p:spPr>
        <p:txBody>
          <a:bodyPr wrap="square" rtlCol="0">
            <a:spAutoFit/>
          </a:bodyPr>
          <a:lstStyle/>
          <a:p>
            <a:pPr algn="ctr"/>
            <a:r>
              <a:rPr lang="zh-CN" altLang="en-US" sz="2000" dirty="0">
                <a:solidFill>
                  <a:schemeClr val="bg1"/>
                </a:solidFill>
                <a:latin typeface="SimHei" charset="-122"/>
                <a:ea typeface="SimHei" charset="-122"/>
                <a:cs typeface="SimHei" charset="-122"/>
              </a:rPr>
              <a:t>分析现状 励志图强</a:t>
            </a:r>
            <a:endParaRPr lang="en-US" altLang="zh-CN" sz="2000" dirty="0">
              <a:solidFill>
                <a:schemeClr val="bg1"/>
              </a:solidFill>
              <a:latin typeface="SimHei" charset="-122"/>
              <a:ea typeface="SimHei" charset="-122"/>
              <a:cs typeface="SimHei" charset="-122"/>
            </a:endParaRPr>
          </a:p>
        </p:txBody>
      </p:sp>
      <p:cxnSp>
        <p:nvCxnSpPr>
          <p:cNvPr id="20" name="直线连接符 19"/>
          <p:cNvCxnSpPr/>
          <p:nvPr/>
        </p:nvCxnSpPr>
        <p:spPr>
          <a:xfrm flipH="1">
            <a:off x="6364772" y="4039737"/>
            <a:ext cx="750627" cy="0"/>
          </a:xfrm>
          <a:prstGeom prst="line">
            <a:avLst/>
          </a:prstGeom>
          <a:ln>
            <a:solidFill>
              <a:srgbClr val="F7F7F7"/>
            </a:solidFill>
          </a:ln>
        </p:spPr>
        <p:style>
          <a:lnRef idx="1">
            <a:schemeClr val="accent1"/>
          </a:lnRef>
          <a:fillRef idx="0">
            <a:schemeClr val="accent1"/>
          </a:fillRef>
          <a:effectRef idx="0">
            <a:schemeClr val="accent1"/>
          </a:effectRef>
          <a:fontRef idx="minor">
            <a:schemeClr val="tx1"/>
          </a:fontRef>
        </p:style>
      </p:cxnSp>
      <p:cxnSp>
        <p:nvCxnSpPr>
          <p:cNvPr id="56" name="直线连接符 55"/>
          <p:cNvCxnSpPr/>
          <p:nvPr/>
        </p:nvCxnSpPr>
        <p:spPr>
          <a:xfrm flipH="1">
            <a:off x="9722962" y="4039737"/>
            <a:ext cx="750627" cy="0"/>
          </a:xfrm>
          <a:prstGeom prst="line">
            <a:avLst/>
          </a:prstGeom>
          <a:ln>
            <a:solidFill>
              <a:srgbClr val="F7F7F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9945159"/>
      </p:ext>
    </p:extLst>
  </p:cSld>
  <p:clrMapOvr>
    <a:masterClrMapping/>
  </p:clrMapOvr>
  <mc:AlternateContent xmlns:mc="http://schemas.openxmlformats.org/markup-compatibility/2006" xmlns:p14="http://schemas.microsoft.com/office/powerpoint/2010/main">
    <mc:Choice Requires="p14">
      <p:transition spd="slow" p14:dur="1400" advTm="5000">
        <p14:doors dir="vert"/>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p:tgtEl>
                                          <p:spTgt spid="13"/>
                                        </p:tgtEl>
                                        <p:attrNameLst>
                                          <p:attrName>ppt_y</p:attrName>
                                        </p:attrNameLst>
                                      </p:cBhvr>
                                      <p:tavLst>
                                        <p:tav tm="0">
                                          <p:val>
                                            <p:strVal val="#ppt_y+#ppt_h*1.125000"/>
                                          </p:val>
                                        </p:tav>
                                        <p:tav tm="100000">
                                          <p:val>
                                            <p:strVal val="#ppt_y"/>
                                          </p:val>
                                        </p:tav>
                                      </p:tavLst>
                                    </p:anim>
                                    <p:animEffect transition="in" filter="wipe(up)">
                                      <p:cBhvr>
                                        <p:cTn id="8" dur="1000"/>
                                        <p:tgtEl>
                                          <p:spTgt spid="13"/>
                                        </p:tgtEl>
                                      </p:cBhvr>
                                    </p:animEffect>
                                  </p:childTnLst>
                                </p:cTn>
                              </p:par>
                            </p:childTnLst>
                          </p:cTn>
                        </p:par>
                        <p:par>
                          <p:cTn id="9" fill="hold">
                            <p:stCondLst>
                              <p:cond delay="1000"/>
                            </p:stCondLst>
                            <p:childTnLst>
                              <p:par>
                                <p:cTn id="10" presetID="42" presetClass="entr" presetSubtype="0"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par>
                          <p:cTn id="15" fill="hold">
                            <p:stCondLst>
                              <p:cond delay="2000"/>
                            </p:stCondLst>
                            <p:childTnLst>
                              <p:par>
                                <p:cTn id="16" presetID="45" presetClass="entr" presetSubtype="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1000"/>
                                        <p:tgtEl>
                                          <p:spTgt spid="17"/>
                                        </p:tgtEl>
                                      </p:cBhvr>
                                    </p:animEffect>
                                    <p:anim calcmode="lin" valueType="num">
                                      <p:cBhvr>
                                        <p:cTn id="19" dur="1000" fill="hold"/>
                                        <p:tgtEl>
                                          <p:spTgt spid="17"/>
                                        </p:tgtEl>
                                        <p:attrNameLst>
                                          <p:attrName>ppt_w</p:attrName>
                                        </p:attrNameLst>
                                      </p:cBhvr>
                                      <p:tavLst>
                                        <p:tav tm="0" fmla="#ppt_w*sin(2.5*pi*$)">
                                          <p:val>
                                            <p:fltVal val="0"/>
                                          </p:val>
                                        </p:tav>
                                        <p:tav tm="100000">
                                          <p:val>
                                            <p:fltVal val="1"/>
                                          </p:val>
                                        </p:tav>
                                      </p:tavLst>
                                    </p:anim>
                                    <p:anim calcmode="lin" valueType="num">
                                      <p:cBhvr>
                                        <p:cTn id="20" dur="1000" fill="hold"/>
                                        <p:tgtEl>
                                          <p:spTgt spid="17"/>
                                        </p:tgtEl>
                                        <p:attrNameLst>
                                          <p:attrName>ppt_h</p:attrName>
                                        </p:attrNameLst>
                                      </p:cBhvr>
                                      <p:tavLst>
                                        <p:tav tm="0">
                                          <p:val>
                                            <p:strVal val="#ppt_h"/>
                                          </p:val>
                                        </p:tav>
                                        <p:tav tm="100000">
                                          <p:val>
                                            <p:strVal val="#ppt_h"/>
                                          </p:val>
                                        </p:tav>
                                      </p:tavLst>
                                    </p:anim>
                                  </p:childTnLst>
                                </p:cTn>
                              </p:par>
                              <p:par>
                                <p:cTn id="21" presetID="12" presetClass="entr" presetSubtype="2"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p:tgtEl>
                                          <p:spTgt spid="18"/>
                                        </p:tgtEl>
                                        <p:attrNameLst>
                                          <p:attrName>ppt_x</p:attrName>
                                        </p:attrNameLst>
                                      </p:cBhvr>
                                      <p:tavLst>
                                        <p:tav tm="0">
                                          <p:val>
                                            <p:strVal val="#ppt_x+#ppt_w*1.125000"/>
                                          </p:val>
                                        </p:tav>
                                        <p:tav tm="100000">
                                          <p:val>
                                            <p:strVal val="#ppt_x"/>
                                          </p:val>
                                        </p:tav>
                                      </p:tavLst>
                                    </p:anim>
                                    <p:animEffect transition="in" filter="wipe(left)">
                                      <p:cBhvr>
                                        <p:cTn id="24" dur="500"/>
                                        <p:tgtEl>
                                          <p:spTgt spid="18"/>
                                        </p:tgtEl>
                                      </p:cBhvr>
                                    </p:animEffect>
                                  </p:childTnLst>
                                </p:cTn>
                              </p:par>
                            </p:childTnLst>
                          </p:cTn>
                        </p:par>
                        <p:par>
                          <p:cTn id="25" fill="hold">
                            <p:stCondLst>
                              <p:cond delay="3000"/>
                            </p:stCondLst>
                            <p:childTnLst>
                              <p:par>
                                <p:cTn id="26" presetID="22" presetClass="entr" presetSubtype="4"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par>
                                <p:cTn id="29" presetID="22" presetClass="entr" presetSubtype="2" fill="hold" grpId="0" nodeType="withEffect">
                                  <p:stCondLst>
                                    <p:cond delay="35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3850"/>
                            </p:stCondLst>
                            <p:childTnLst>
                              <p:par>
                                <p:cTn id="33" presetID="53" presetClass="entr" presetSubtype="16" fill="hold" grpId="0" nodeType="afterEffect">
                                  <p:stCondLst>
                                    <p:cond delay="0"/>
                                  </p:stCondLst>
                                  <p:iterate type="lt">
                                    <p:tmPct val="0"/>
                                  </p:iterate>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Effect transition="in" filter="fade">
                                      <p:cBhvr>
                                        <p:cTn id="37" dur="500"/>
                                        <p:tgtEl>
                                          <p:spTgt spid="54"/>
                                        </p:tgtEl>
                                      </p:cBhvr>
                                    </p:animEffect>
                                  </p:childTnLst>
                                </p:cTn>
                              </p:par>
                            </p:childTnLst>
                          </p:cTn>
                        </p:par>
                        <p:par>
                          <p:cTn id="38" fill="hold">
                            <p:stCondLst>
                              <p:cond delay="4350"/>
                            </p:stCondLst>
                            <p:childTnLst>
                              <p:par>
                                <p:cTn id="39" presetID="22" presetClass="entr" presetSubtype="8" fill="hold"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left)">
                                      <p:cBhvr>
                                        <p:cTn id="41" dur="500"/>
                                        <p:tgtEl>
                                          <p:spTgt spid="56"/>
                                        </p:tgtEl>
                                      </p:cBhvr>
                                    </p:animEffect>
                                  </p:childTnLst>
                                </p:cTn>
                              </p:par>
                              <p:par>
                                <p:cTn id="42" presetID="22" presetClass="entr" presetSubtype="2" fill="hold"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right)">
                                      <p:cBhvr>
                                        <p:cTn id="44" dur="500"/>
                                        <p:tgtEl>
                                          <p:spTgt spid="20"/>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55"/>
                                        </p:tgtEl>
                                        <p:attrNameLst>
                                          <p:attrName>style.visibility</p:attrName>
                                        </p:attrNameLst>
                                      </p:cBhvr>
                                      <p:to>
                                        <p:strVal val="visible"/>
                                      </p:to>
                                    </p:set>
                                    <p:anim calcmode="lin" valueType="num">
                                      <p:cBhvr>
                                        <p:cTn id="47" dur="1000" fill="hold"/>
                                        <p:tgtEl>
                                          <p:spTgt spid="55"/>
                                        </p:tgtEl>
                                        <p:attrNameLst>
                                          <p:attrName>ppt_w</p:attrName>
                                        </p:attrNameLst>
                                      </p:cBhvr>
                                      <p:tavLst>
                                        <p:tav tm="0">
                                          <p:val>
                                            <p:strVal val="#ppt_w*0.70"/>
                                          </p:val>
                                        </p:tav>
                                        <p:tav tm="100000">
                                          <p:val>
                                            <p:strVal val="#ppt_w"/>
                                          </p:val>
                                        </p:tav>
                                      </p:tavLst>
                                    </p:anim>
                                    <p:anim calcmode="lin" valueType="num">
                                      <p:cBhvr>
                                        <p:cTn id="48" dur="1000" fill="hold"/>
                                        <p:tgtEl>
                                          <p:spTgt spid="55"/>
                                        </p:tgtEl>
                                        <p:attrNameLst>
                                          <p:attrName>ppt_h</p:attrName>
                                        </p:attrNameLst>
                                      </p:cBhvr>
                                      <p:tavLst>
                                        <p:tav tm="0">
                                          <p:val>
                                            <p:strVal val="#ppt_h"/>
                                          </p:val>
                                        </p:tav>
                                        <p:tav tm="100000">
                                          <p:val>
                                            <p:strVal val="#ppt_h"/>
                                          </p:val>
                                        </p:tav>
                                      </p:tavLst>
                                    </p:anim>
                                    <p:animEffect transition="in" filter="fade">
                                      <p:cBhvr>
                                        <p:cTn id="49" dur="1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17" grpId="0"/>
      <p:bldP spid="18" grpId="0"/>
      <p:bldP spid="54" grpId="0"/>
      <p:bldP spid="5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高端稳重商务报告销售述职报告PPT模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320</TotalTime>
  <Words>1683</Words>
  <Application>Microsoft Office PowerPoint</Application>
  <PresentationFormat>宽屏</PresentationFormat>
  <Paragraphs>402</Paragraphs>
  <Slides>20</Slides>
  <Notes>20</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20</vt:i4>
      </vt:variant>
    </vt:vector>
  </HeadingPairs>
  <TitlesOfParts>
    <vt:vector size="38" baseType="lpstr">
      <vt:lpstr>Meiryo</vt:lpstr>
      <vt:lpstr>Source Han Sans CN Normal</vt:lpstr>
      <vt:lpstr>STHeiti Light</vt:lpstr>
      <vt:lpstr>DengXian</vt:lpstr>
      <vt:lpstr>DengXian</vt:lpstr>
      <vt:lpstr>DengXian Light</vt:lpstr>
      <vt:lpstr>SimHei</vt:lpstr>
      <vt:lpstr>宋体</vt:lpstr>
      <vt:lpstr>微软雅黑</vt:lpstr>
      <vt:lpstr>微软雅黑</vt:lpstr>
      <vt:lpstr>Agency FB</vt:lpstr>
      <vt:lpstr>Arial</vt:lpstr>
      <vt:lpstr>Calibri</vt:lpstr>
      <vt:lpstr>Calibri Light</vt:lpstr>
      <vt:lpstr>Impact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67</cp:revision>
  <dcterms:created xsi:type="dcterms:W3CDTF">2018-06-26T02:40:00Z</dcterms:created>
  <dcterms:modified xsi:type="dcterms:W3CDTF">2022-05-25T02:06:32Z</dcterms:modified>
</cp:coreProperties>
</file>