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99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2015/3/12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tubiao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2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2015/3/12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30559" y="858952"/>
            <a:ext cx="6697825" cy="5090328"/>
            <a:chOff x="76200" y="0"/>
            <a:chExt cx="8763000" cy="6659855"/>
          </a:xfrm>
        </p:grpSpPr>
        <p:sp>
          <p:nvSpPr>
            <p:cNvPr id="103" name="Title 1"/>
            <p:cNvSpPr txBox="1">
              <a:spLocks/>
            </p:cNvSpPr>
            <p:nvPr/>
          </p:nvSpPr>
          <p:spPr>
            <a:xfrm>
              <a:off x="76200" y="0"/>
              <a:ext cx="8458200" cy="53644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10000"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</a:rPr>
                <a:t>Fishbone Diagram</a:t>
              </a:r>
              <a:endPara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endParaRPr>
            </a:p>
          </p:txBody>
        </p:sp>
        <p:cxnSp>
          <p:nvCxnSpPr>
            <p:cNvPr id="104" name="Straight Connector 34"/>
            <p:cNvCxnSpPr/>
            <p:nvPr/>
          </p:nvCxnSpPr>
          <p:spPr>
            <a:xfrm flipH="1" flipV="1">
              <a:off x="3962400" y="894308"/>
              <a:ext cx="381001" cy="82387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05" name="Straight Connector 38"/>
            <p:cNvCxnSpPr/>
            <p:nvPr/>
          </p:nvCxnSpPr>
          <p:spPr>
            <a:xfrm flipH="1" flipV="1">
              <a:off x="6283624" y="894308"/>
              <a:ext cx="381001" cy="82387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06" name="Straight Connector 39"/>
            <p:cNvCxnSpPr/>
            <p:nvPr/>
          </p:nvCxnSpPr>
          <p:spPr>
            <a:xfrm flipH="1" flipV="1">
              <a:off x="1673523" y="894308"/>
              <a:ext cx="381001" cy="82387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sp>
          <p:nvSpPr>
            <p:cNvPr id="107" name="Isosceles Triangle 3"/>
            <p:cNvSpPr/>
            <p:nvPr/>
          </p:nvSpPr>
          <p:spPr>
            <a:xfrm rot="5400000">
              <a:off x="7162800" y="2799308"/>
              <a:ext cx="1828800" cy="1524000"/>
            </a:xfrm>
            <a:prstGeom prst="triangle">
              <a:avLst/>
            </a:prstGeom>
            <a:gradFill flip="none" rotWithShape="1"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0800000" scaled="1"/>
              <a:tileRect/>
            </a:gra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</a:endParaRPr>
            </a:p>
          </p:txBody>
        </p:sp>
        <p:cxnSp>
          <p:nvCxnSpPr>
            <p:cNvPr id="108" name="Straight Connector 7"/>
            <p:cNvCxnSpPr>
              <a:stCxn id="107" idx="3"/>
            </p:cNvCxnSpPr>
            <p:nvPr/>
          </p:nvCxnSpPr>
          <p:spPr>
            <a:xfrm flipH="1">
              <a:off x="2054524" y="3561308"/>
              <a:ext cx="5260676" cy="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09" name="Straight Connector 19"/>
            <p:cNvCxnSpPr/>
            <p:nvPr/>
          </p:nvCxnSpPr>
          <p:spPr>
            <a:xfrm flipH="1" flipV="1">
              <a:off x="1292524" y="2037308"/>
              <a:ext cx="762002" cy="152400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10" name="Straight Connector 22"/>
            <p:cNvCxnSpPr/>
            <p:nvPr/>
          </p:nvCxnSpPr>
          <p:spPr>
            <a:xfrm flipH="1" flipV="1">
              <a:off x="6093124" y="2037308"/>
              <a:ext cx="762002" cy="152400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11" name="Straight Connector 23"/>
            <p:cNvCxnSpPr/>
            <p:nvPr/>
          </p:nvCxnSpPr>
          <p:spPr>
            <a:xfrm flipH="1" flipV="1">
              <a:off x="3692824" y="2037308"/>
              <a:ext cx="762002" cy="152400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12" name="Straight Connector 24"/>
            <p:cNvCxnSpPr/>
            <p:nvPr/>
          </p:nvCxnSpPr>
          <p:spPr>
            <a:xfrm flipV="1">
              <a:off x="1292524" y="3561308"/>
              <a:ext cx="762002" cy="152400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13" name="Straight Connector 25"/>
            <p:cNvCxnSpPr/>
            <p:nvPr/>
          </p:nvCxnSpPr>
          <p:spPr>
            <a:xfrm flipV="1">
              <a:off x="6093124" y="3561308"/>
              <a:ext cx="762002" cy="152400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14" name="Straight Connector 26"/>
            <p:cNvCxnSpPr/>
            <p:nvPr/>
          </p:nvCxnSpPr>
          <p:spPr>
            <a:xfrm flipV="1">
              <a:off x="3692824" y="3561308"/>
              <a:ext cx="762002" cy="152400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sp>
          <p:nvSpPr>
            <p:cNvPr id="115" name="Rectangle 28"/>
            <p:cNvSpPr/>
            <p:nvPr/>
          </p:nvSpPr>
          <p:spPr>
            <a:xfrm>
              <a:off x="530522" y="1458188"/>
              <a:ext cx="1981202" cy="731520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5300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This is 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 text</a:t>
              </a:r>
            </a:p>
          </p:txBody>
        </p:sp>
        <p:sp>
          <p:nvSpPr>
            <p:cNvPr id="116" name="Rectangle 29"/>
            <p:cNvSpPr/>
            <p:nvPr/>
          </p:nvSpPr>
          <p:spPr>
            <a:xfrm>
              <a:off x="2826047" y="1458188"/>
              <a:ext cx="1981202" cy="731520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5300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This is 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 text</a:t>
              </a:r>
            </a:p>
          </p:txBody>
        </p:sp>
        <p:sp>
          <p:nvSpPr>
            <p:cNvPr id="117" name="Rectangle 30"/>
            <p:cNvSpPr/>
            <p:nvPr/>
          </p:nvSpPr>
          <p:spPr>
            <a:xfrm>
              <a:off x="5102523" y="1458188"/>
              <a:ext cx="1981202" cy="731520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5300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This is 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 text</a:t>
              </a:r>
            </a:p>
          </p:txBody>
        </p:sp>
        <p:sp>
          <p:nvSpPr>
            <p:cNvPr id="118" name="Rectangle 31"/>
            <p:cNvSpPr/>
            <p:nvPr/>
          </p:nvSpPr>
          <p:spPr>
            <a:xfrm>
              <a:off x="235248" y="538160"/>
              <a:ext cx="1981202" cy="731520"/>
            </a:xfrm>
            <a:prstGeom prst="rect">
              <a:avLst/>
            </a:prstGeom>
            <a:gradFill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10" cap="flat">
              <a:solidFill>
                <a:srgbClr val="C00000"/>
              </a:solidFill>
              <a:prstDash val="solid"/>
              <a:miter lim="800000"/>
              <a:headEnd/>
              <a:tailEnd/>
            </a:ln>
            <a:effectLst>
              <a:outerShdw blurRad="50800" dist="38100" dir="5400000" sx="97000" sy="97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This is 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Sample text</a:t>
              </a:r>
            </a:p>
          </p:txBody>
        </p:sp>
        <p:sp>
          <p:nvSpPr>
            <p:cNvPr id="119" name="Rectangle 32"/>
            <p:cNvSpPr/>
            <p:nvPr/>
          </p:nvSpPr>
          <p:spPr>
            <a:xfrm>
              <a:off x="2530773" y="538160"/>
              <a:ext cx="1981202" cy="731520"/>
            </a:xfrm>
            <a:prstGeom prst="rect">
              <a:avLst/>
            </a:prstGeom>
            <a:gradFill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10" cap="flat">
              <a:solidFill>
                <a:srgbClr val="C00000"/>
              </a:solidFill>
              <a:prstDash val="solid"/>
              <a:miter lim="800000"/>
              <a:headEnd/>
              <a:tailEnd/>
            </a:ln>
            <a:effectLst>
              <a:outerShdw blurRad="50800" dist="38100" dir="5400000" sx="97000" sy="97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This is 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Sample text</a:t>
              </a:r>
            </a:p>
          </p:txBody>
        </p:sp>
        <p:sp>
          <p:nvSpPr>
            <p:cNvPr id="120" name="Rectangle 33"/>
            <p:cNvSpPr/>
            <p:nvPr/>
          </p:nvSpPr>
          <p:spPr>
            <a:xfrm>
              <a:off x="4807249" y="538160"/>
              <a:ext cx="1981202" cy="731520"/>
            </a:xfrm>
            <a:prstGeom prst="rect">
              <a:avLst/>
            </a:prstGeom>
            <a:gradFill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10" cap="flat">
              <a:solidFill>
                <a:srgbClr val="C00000"/>
              </a:solidFill>
              <a:prstDash val="solid"/>
              <a:miter lim="800000"/>
              <a:headEnd/>
              <a:tailEnd/>
            </a:ln>
            <a:effectLst>
              <a:outerShdw blurRad="50800" dist="38100" dir="5400000" sx="97000" sy="97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This is 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Sample text</a:t>
              </a:r>
            </a:p>
          </p:txBody>
        </p:sp>
        <p:cxnSp>
          <p:nvCxnSpPr>
            <p:cNvPr id="121" name="Straight Connector 40"/>
            <p:cNvCxnSpPr/>
            <p:nvPr/>
          </p:nvCxnSpPr>
          <p:spPr>
            <a:xfrm flipV="1">
              <a:off x="3962400" y="5374868"/>
              <a:ext cx="381001" cy="82387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22" name="Straight Connector 41"/>
            <p:cNvCxnSpPr/>
            <p:nvPr/>
          </p:nvCxnSpPr>
          <p:spPr>
            <a:xfrm flipV="1">
              <a:off x="6283624" y="5374868"/>
              <a:ext cx="381001" cy="82387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cxnSp>
          <p:nvCxnSpPr>
            <p:cNvPr id="123" name="Straight Connector 42"/>
            <p:cNvCxnSpPr/>
            <p:nvPr/>
          </p:nvCxnSpPr>
          <p:spPr>
            <a:xfrm flipV="1">
              <a:off x="1673523" y="5374868"/>
              <a:ext cx="381001" cy="823870"/>
            </a:xfrm>
            <a:prstGeom prst="line">
              <a:avLst/>
            </a:prstGeom>
            <a:noFill/>
            <a:ln w="381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</a:ln>
            <a:effectLst/>
          </p:spPr>
        </p:cxnSp>
        <p:sp>
          <p:nvSpPr>
            <p:cNvPr id="124" name="Rectangle 43"/>
            <p:cNvSpPr/>
            <p:nvPr/>
          </p:nvSpPr>
          <p:spPr>
            <a:xfrm>
              <a:off x="530522" y="5009108"/>
              <a:ext cx="1981202" cy="731520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5300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This is 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 text</a:t>
              </a:r>
            </a:p>
          </p:txBody>
        </p:sp>
        <p:sp>
          <p:nvSpPr>
            <p:cNvPr id="125" name="Rectangle 44"/>
            <p:cNvSpPr/>
            <p:nvPr/>
          </p:nvSpPr>
          <p:spPr>
            <a:xfrm>
              <a:off x="2826047" y="5009108"/>
              <a:ext cx="1981202" cy="731520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5300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This is 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 text</a:t>
              </a:r>
            </a:p>
          </p:txBody>
        </p:sp>
        <p:sp>
          <p:nvSpPr>
            <p:cNvPr id="126" name="Rectangle 45"/>
            <p:cNvSpPr/>
            <p:nvPr/>
          </p:nvSpPr>
          <p:spPr>
            <a:xfrm>
              <a:off x="5102523" y="5009108"/>
              <a:ext cx="1981202" cy="731520"/>
            </a:xfrm>
            <a:prstGeom prst="rect">
              <a:avLst/>
            </a:prstGeom>
            <a:gradFill rotWithShape="1">
              <a:gsLst>
                <a:gs pos="0">
                  <a:sysClr val="windowText" lastClr="000000">
                    <a:shade val="51000"/>
                    <a:satMod val="130000"/>
                  </a:sysClr>
                </a:gs>
                <a:gs pos="53000">
                  <a:sysClr val="windowText" lastClr="000000">
                    <a:lumMod val="85000"/>
                    <a:lumOff val="15000"/>
                  </a:sysClr>
                </a:gs>
                <a:gs pos="100000">
                  <a:sysClr val="windowText" lastClr="000000">
                    <a:lumMod val="65000"/>
                    <a:lumOff val="3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headEnd/>
              <a:tailE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This is a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</a:rPr>
                <a:t>Sample text</a:t>
              </a:r>
            </a:p>
          </p:txBody>
        </p:sp>
        <p:sp>
          <p:nvSpPr>
            <p:cNvPr id="127" name="Rectangle 46"/>
            <p:cNvSpPr/>
            <p:nvPr/>
          </p:nvSpPr>
          <p:spPr>
            <a:xfrm>
              <a:off x="235248" y="5928335"/>
              <a:ext cx="1981202" cy="731520"/>
            </a:xfrm>
            <a:prstGeom prst="rect">
              <a:avLst/>
            </a:prstGeom>
            <a:gradFill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10" cap="flat">
              <a:solidFill>
                <a:srgbClr val="C00000"/>
              </a:solidFill>
              <a:prstDash val="solid"/>
              <a:miter lim="800000"/>
              <a:headEnd/>
              <a:tailEnd/>
            </a:ln>
            <a:effectLst>
              <a:outerShdw blurRad="50800" dist="38100" dir="5400000" sx="97000" sy="97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This is 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Sample text</a:t>
              </a:r>
            </a:p>
          </p:txBody>
        </p:sp>
        <p:sp>
          <p:nvSpPr>
            <p:cNvPr id="128" name="Rectangle 47"/>
            <p:cNvSpPr/>
            <p:nvPr/>
          </p:nvSpPr>
          <p:spPr>
            <a:xfrm>
              <a:off x="2530773" y="5928335"/>
              <a:ext cx="1981202" cy="731520"/>
            </a:xfrm>
            <a:prstGeom prst="rect">
              <a:avLst/>
            </a:prstGeom>
            <a:gradFill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10" cap="flat">
              <a:solidFill>
                <a:srgbClr val="C00000"/>
              </a:solidFill>
              <a:prstDash val="solid"/>
              <a:miter lim="800000"/>
              <a:headEnd/>
              <a:tailEnd/>
            </a:ln>
            <a:effectLst>
              <a:outerShdw blurRad="50800" dist="38100" dir="5400000" sx="97000" sy="97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This is 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Sample text</a:t>
              </a:r>
            </a:p>
          </p:txBody>
        </p:sp>
        <p:sp>
          <p:nvSpPr>
            <p:cNvPr id="129" name="Rectangle 48"/>
            <p:cNvSpPr/>
            <p:nvPr/>
          </p:nvSpPr>
          <p:spPr>
            <a:xfrm>
              <a:off x="4807249" y="5928335"/>
              <a:ext cx="1981202" cy="731520"/>
            </a:xfrm>
            <a:prstGeom prst="rect">
              <a:avLst/>
            </a:prstGeom>
            <a:gradFill>
              <a:gsLst>
                <a:gs pos="63000">
                  <a:srgbClr val="BC2922"/>
                </a:gs>
                <a:gs pos="0">
                  <a:srgbClr val="950F05"/>
                </a:gs>
                <a:gs pos="100000">
                  <a:srgbClr val="F62222"/>
                </a:gs>
              </a:gsLst>
              <a:lin ang="16200000" scaled="0"/>
            </a:gradFill>
            <a:ln w="10" cap="flat">
              <a:solidFill>
                <a:srgbClr val="C00000"/>
              </a:solidFill>
              <a:prstDash val="solid"/>
              <a:miter lim="800000"/>
              <a:headEnd/>
              <a:tailEnd/>
            </a:ln>
            <a:effectLst>
              <a:outerShdw blurRad="50800" dist="38100" dir="5400000" sx="97000" sy="97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This is a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600" dirty="0">
                  <a:solidFill>
                    <a:prstClr val="white"/>
                  </a:solidFill>
                  <a:latin typeface="Calibri"/>
                </a:rPr>
                <a:t>Sample text</a:t>
              </a:r>
            </a:p>
          </p:txBody>
        </p:sp>
        <p:cxnSp>
          <p:nvCxnSpPr>
            <p:cNvPr id="130" name="Straight Connector 50"/>
            <p:cNvCxnSpPr/>
            <p:nvPr/>
          </p:nvCxnSpPr>
          <p:spPr>
            <a:xfrm>
              <a:off x="2087862" y="2776536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31" name="TextBox 130"/>
            <p:cNvSpPr txBox="1"/>
            <p:nvPr/>
          </p:nvSpPr>
          <p:spPr>
            <a:xfrm>
              <a:off x="1995488" y="2271712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32" name="Straight Connector 56"/>
            <p:cNvCxnSpPr/>
            <p:nvPr/>
          </p:nvCxnSpPr>
          <p:spPr>
            <a:xfrm>
              <a:off x="2383518" y="3324876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33" name="TextBox 132"/>
            <p:cNvSpPr txBox="1"/>
            <p:nvPr/>
          </p:nvSpPr>
          <p:spPr>
            <a:xfrm>
              <a:off x="2291143" y="2820052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34" name="Straight Connector 62"/>
            <p:cNvCxnSpPr/>
            <p:nvPr/>
          </p:nvCxnSpPr>
          <p:spPr>
            <a:xfrm>
              <a:off x="4547200" y="2776536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35" name="TextBox 134"/>
            <p:cNvSpPr txBox="1"/>
            <p:nvPr/>
          </p:nvSpPr>
          <p:spPr>
            <a:xfrm>
              <a:off x="4454826" y="2271712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36" name="Straight Connector 65"/>
            <p:cNvCxnSpPr/>
            <p:nvPr/>
          </p:nvCxnSpPr>
          <p:spPr>
            <a:xfrm>
              <a:off x="4832951" y="3324876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37" name="TextBox 136"/>
            <p:cNvSpPr txBox="1"/>
            <p:nvPr/>
          </p:nvSpPr>
          <p:spPr>
            <a:xfrm>
              <a:off x="4740577" y="2820052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38" name="Straight Connector 68"/>
            <p:cNvCxnSpPr/>
            <p:nvPr/>
          </p:nvCxnSpPr>
          <p:spPr>
            <a:xfrm>
              <a:off x="156784" y="3324876"/>
              <a:ext cx="1656738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39" name="TextBox 138"/>
            <p:cNvSpPr txBox="1"/>
            <p:nvPr/>
          </p:nvSpPr>
          <p:spPr>
            <a:xfrm>
              <a:off x="128208" y="2820052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40" name="Straight Connector 76"/>
            <p:cNvCxnSpPr/>
            <p:nvPr/>
          </p:nvCxnSpPr>
          <p:spPr>
            <a:xfrm>
              <a:off x="156784" y="2776536"/>
              <a:ext cx="1378627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41" name="TextBox 140"/>
            <p:cNvSpPr txBox="1"/>
            <p:nvPr/>
          </p:nvSpPr>
          <p:spPr>
            <a:xfrm>
              <a:off x="128208" y="2271712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42" name="Straight Connector 82"/>
            <p:cNvCxnSpPr/>
            <p:nvPr/>
          </p:nvCxnSpPr>
          <p:spPr>
            <a:xfrm>
              <a:off x="2369230" y="3810000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43" name="TextBox 142"/>
            <p:cNvSpPr txBox="1"/>
            <p:nvPr/>
          </p:nvSpPr>
          <p:spPr>
            <a:xfrm>
              <a:off x="2369230" y="3791604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44" name="Straight Connector 84"/>
            <p:cNvCxnSpPr/>
            <p:nvPr/>
          </p:nvCxnSpPr>
          <p:spPr>
            <a:xfrm>
              <a:off x="2057400" y="4405312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94" name="TextBox 193"/>
            <p:cNvSpPr txBox="1"/>
            <p:nvPr/>
          </p:nvSpPr>
          <p:spPr>
            <a:xfrm>
              <a:off x="2057400" y="4386916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95" name="Straight Connector 89"/>
            <p:cNvCxnSpPr/>
            <p:nvPr/>
          </p:nvCxnSpPr>
          <p:spPr>
            <a:xfrm>
              <a:off x="4809136" y="3810000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96" name="TextBox 195"/>
            <p:cNvSpPr txBox="1"/>
            <p:nvPr/>
          </p:nvSpPr>
          <p:spPr>
            <a:xfrm>
              <a:off x="4809136" y="3791604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97" name="Straight Connector 92"/>
            <p:cNvCxnSpPr/>
            <p:nvPr/>
          </p:nvCxnSpPr>
          <p:spPr>
            <a:xfrm>
              <a:off x="4511975" y="4405312"/>
              <a:ext cx="18316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198" name="TextBox 197"/>
            <p:cNvSpPr txBox="1"/>
            <p:nvPr/>
          </p:nvSpPr>
          <p:spPr>
            <a:xfrm>
              <a:off x="4511976" y="4386916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199" name="Straight Connector 95"/>
            <p:cNvCxnSpPr/>
            <p:nvPr/>
          </p:nvCxnSpPr>
          <p:spPr>
            <a:xfrm>
              <a:off x="113920" y="3810000"/>
              <a:ext cx="1672958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200" name="TextBox 199"/>
            <p:cNvSpPr txBox="1"/>
            <p:nvPr/>
          </p:nvSpPr>
          <p:spPr>
            <a:xfrm>
              <a:off x="142496" y="3791604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cxnSp>
          <p:nvCxnSpPr>
            <p:cNvPr id="201" name="Straight Connector 101"/>
            <p:cNvCxnSpPr/>
            <p:nvPr/>
          </p:nvCxnSpPr>
          <p:spPr>
            <a:xfrm>
              <a:off x="156784" y="4405312"/>
              <a:ext cx="1381274" cy="0"/>
            </a:xfrm>
            <a:prstGeom prst="line">
              <a:avLst/>
            </a:prstGeom>
            <a:noFill/>
            <a:ln w="28575" cap="flat" cmpd="sng" algn="ctr">
              <a:solidFill>
                <a:sysClr val="window" lastClr="FFFFFF">
                  <a:lumMod val="50000"/>
                </a:sysClr>
              </a:solidFill>
              <a:prstDash val="solid"/>
            </a:ln>
            <a:effectLst/>
          </p:spPr>
        </p:cxnSp>
        <p:sp>
          <p:nvSpPr>
            <p:cNvPr id="202" name="TextBox 201"/>
            <p:cNvSpPr txBox="1"/>
            <p:nvPr/>
          </p:nvSpPr>
          <p:spPr>
            <a:xfrm>
              <a:off x="175832" y="4386916"/>
              <a:ext cx="1512548" cy="6040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cause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12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itchFamily="34" charset="0"/>
                </a:rPr>
                <a:t>Sample Text</a:t>
              </a:r>
              <a:endParaRPr lang="en-US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itchFamily="34" charset="0"/>
              </a:endParaRP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7315200" y="3324876"/>
              <a:ext cx="1420352" cy="5234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2000" b="1" dirty="0" smtClean="0">
                  <a:solidFill>
                    <a:prstClr val="white"/>
                  </a:solidFill>
                  <a:latin typeface="Calibri"/>
                </a:rPr>
                <a:t>Problem</a:t>
              </a:r>
              <a:endParaRPr lang="en-US" sz="2000" b="1" dirty="0">
                <a:solidFill>
                  <a:prstClr val="white"/>
                </a:solidFill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3225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23485</TotalTime>
  <Words>111</Words>
  <Application>Microsoft Office PowerPoint</Application>
  <PresentationFormat>全屏显示(4:3)</PresentationFormat>
  <Paragraphs>50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华文细黑</vt:lpstr>
      <vt:lpstr>宋体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1559</cp:revision>
  <dcterms:created xsi:type="dcterms:W3CDTF">2009-02-11T05:37:22Z</dcterms:created>
  <dcterms:modified xsi:type="dcterms:W3CDTF">2015-03-12T07:04:15Z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