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161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25D868-5475-459A-B811-897CB976B583}" type="datetimeFigureOut">
              <a:rPr lang="zh-CN" altLang="en-US" smtClean="0"/>
              <a:t>2015/6/13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3F4666-B64C-46F7-9D81-A9CFCEFF4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6533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C1A4C6-EC5C-42B2-A1A5-7F2E2EE4D9A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8991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43188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13CE5-4859-4745-8388-4C0E80AD7627}" type="datetimeFigureOut">
              <a:rPr lang="zh-TW" altLang="en-US"/>
              <a:pPr>
                <a:defRPr/>
              </a:pPr>
              <a:t>2015/6/13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99B16-0B41-4928-A50A-02D248CAC04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73452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2619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8179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5121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261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5048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5974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6878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6788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247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704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600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4ABD750-CC73-41A1-88AE-E960166D089A}" type="datetimeFigureOut">
              <a:rPr lang="zh-TW" altLang="en-US"/>
              <a:pPr>
                <a:defRPr/>
              </a:pPr>
              <a:t>2015/6/13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D386896-7184-41B5-86D1-4D7B42086CD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82685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510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2992438" y="3430588"/>
            <a:ext cx="4495800" cy="1587"/>
          </a:xfrm>
          <a:prstGeom prst="line">
            <a:avLst/>
          </a:prstGeom>
          <a:ln w="571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rot="16200000" flipH="1">
            <a:off x="1200944" y="1639094"/>
            <a:ext cx="1982788" cy="1600200"/>
          </a:xfrm>
          <a:prstGeom prst="line">
            <a:avLst/>
          </a:prstGeom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7"/>
          <p:cNvSpPr>
            <a:spLocks noChangeArrowheads="1"/>
          </p:cNvSpPr>
          <p:nvPr/>
        </p:nvSpPr>
        <p:spPr bwMode="auto">
          <a:xfrm>
            <a:off x="304800" y="1180516"/>
            <a:ext cx="1504032" cy="320040"/>
          </a:xfrm>
          <a:prstGeom prst="rect">
            <a:avLst/>
          </a:prstGeom>
          <a:gradFill flip="none" rotWithShape="1">
            <a:gsLst>
              <a:gs pos="0">
                <a:srgbClr val="A5D2ED"/>
              </a:gs>
              <a:gs pos="100000">
                <a:srgbClr val="88ADE4"/>
              </a:gs>
            </a:gsLst>
            <a:lin ang="2700000" scaled="1"/>
            <a:tileRect/>
          </a:gradFill>
          <a:ln w="9525">
            <a:solidFill>
              <a:srgbClr val="6B98CF"/>
            </a:solidFill>
            <a:miter lim="800000"/>
            <a:headEnd/>
            <a:tailEnd/>
          </a:ln>
          <a:effectLst>
            <a:outerShdw blurRad="25400" dist="12700" dir="54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38100" h="6350"/>
            <a:bevelB w="38100" h="6350"/>
          </a:sp3d>
        </p:spPr>
        <p:txBody>
          <a:bodyPr lIns="18288" tIns="18288" rIns="18288" bIns="18288" anchor="ctr" anchorCtr="1"/>
          <a:lstStyle/>
          <a:p>
            <a:pPr algn="ctr" fontAlgn="auto">
              <a:lnSpc>
                <a:spcPct val="85000"/>
              </a:lnSpc>
              <a:spcBef>
                <a:spcPts val="20"/>
              </a:spcBef>
              <a:spcAft>
                <a:spcPts val="0"/>
              </a:spcAft>
              <a:defRPr/>
            </a:pPr>
            <a:r>
              <a:rPr kumimoji="0" lang="en-US" sz="2000" dirty="0">
                <a:solidFill>
                  <a:srgbClr val="000000"/>
                </a:solidFill>
                <a:latin typeface="Arial Narrow" pitchFamily="112" charset="0"/>
                <a:ea typeface="+mn-ea"/>
              </a:rPr>
              <a:t>Category A</a:t>
            </a:r>
          </a:p>
        </p:txBody>
      </p:sp>
      <p:cxnSp>
        <p:nvCxnSpPr>
          <p:cNvPr id="39" name="Straight Connector 38"/>
          <p:cNvCxnSpPr/>
          <p:nvPr/>
        </p:nvCxnSpPr>
        <p:spPr>
          <a:xfrm rot="16200000" flipH="1">
            <a:off x="3315494" y="1639094"/>
            <a:ext cx="1982788" cy="1600200"/>
          </a:xfrm>
          <a:prstGeom prst="line">
            <a:avLst/>
          </a:prstGeom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7"/>
          <p:cNvSpPr>
            <a:spLocks noChangeArrowheads="1"/>
          </p:cNvSpPr>
          <p:nvPr/>
        </p:nvSpPr>
        <p:spPr bwMode="auto">
          <a:xfrm>
            <a:off x="2420268" y="1180516"/>
            <a:ext cx="1504032" cy="320040"/>
          </a:xfrm>
          <a:prstGeom prst="rect">
            <a:avLst/>
          </a:prstGeom>
          <a:gradFill flip="none" rotWithShape="1">
            <a:gsLst>
              <a:gs pos="0">
                <a:srgbClr val="A8D0B8"/>
              </a:gs>
              <a:gs pos="100000">
                <a:srgbClr val="69AF85"/>
              </a:gs>
            </a:gsLst>
            <a:lin ang="2700000" scaled="1"/>
            <a:tileRect/>
          </a:gradFill>
          <a:ln w="12700">
            <a:solidFill>
              <a:srgbClr val="488862"/>
            </a:solidFill>
            <a:miter lim="800000"/>
            <a:headEnd/>
            <a:tailEnd/>
          </a:ln>
          <a:effectLst>
            <a:outerShdw blurRad="25400" dist="12700" dir="54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38100" h="6350"/>
            <a:bevelB w="38100" h="6350"/>
            <a:extrusionClr>
              <a:schemeClr val="tx2">
                <a:lumMod val="60000"/>
                <a:lumOff val="40000"/>
              </a:schemeClr>
            </a:extrusionClr>
          </a:sp3d>
        </p:spPr>
        <p:txBody>
          <a:bodyPr lIns="18288" tIns="18288" rIns="18288" bIns="18288" anchor="ctr" anchorCtr="1"/>
          <a:lstStyle/>
          <a:p>
            <a:pPr algn="ctr" fontAlgn="auto">
              <a:lnSpc>
                <a:spcPct val="85000"/>
              </a:lnSpc>
              <a:spcBef>
                <a:spcPts val="20"/>
              </a:spcBef>
              <a:spcAft>
                <a:spcPts val="0"/>
              </a:spcAft>
              <a:defRPr/>
            </a:pPr>
            <a:r>
              <a:rPr kumimoji="0" lang="en-US" sz="2000" dirty="0">
                <a:solidFill>
                  <a:srgbClr val="000000"/>
                </a:solidFill>
                <a:latin typeface="Arial Narrow" pitchFamily="112" charset="0"/>
                <a:ea typeface="+mn-ea"/>
              </a:rPr>
              <a:t>Category B</a:t>
            </a:r>
          </a:p>
        </p:txBody>
      </p:sp>
      <p:cxnSp>
        <p:nvCxnSpPr>
          <p:cNvPr id="44" name="Straight Connector 43"/>
          <p:cNvCxnSpPr/>
          <p:nvPr/>
        </p:nvCxnSpPr>
        <p:spPr>
          <a:xfrm rot="5400000" flipH="1" flipV="1">
            <a:off x="1200944" y="3621882"/>
            <a:ext cx="1982787" cy="1600200"/>
          </a:xfrm>
          <a:prstGeom prst="line">
            <a:avLst/>
          </a:prstGeom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rot="5400000" flipH="1" flipV="1">
            <a:off x="3315494" y="3621882"/>
            <a:ext cx="1982787" cy="1600200"/>
          </a:xfrm>
          <a:prstGeom prst="line">
            <a:avLst/>
          </a:prstGeom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37"/>
          <p:cNvSpPr>
            <a:spLocks noChangeArrowheads="1"/>
          </p:cNvSpPr>
          <p:nvPr/>
        </p:nvSpPr>
        <p:spPr bwMode="auto">
          <a:xfrm>
            <a:off x="304800" y="5413376"/>
            <a:ext cx="1504032" cy="320040"/>
          </a:xfrm>
          <a:prstGeom prst="rect">
            <a:avLst/>
          </a:prstGeom>
          <a:gradFill flip="none" rotWithShape="1">
            <a:gsLst>
              <a:gs pos="0">
                <a:srgbClr val="DDC667"/>
              </a:gs>
              <a:gs pos="100000">
                <a:srgbClr val="D1B84F"/>
              </a:gs>
            </a:gsLst>
            <a:lin ang="2700000" scaled="1"/>
            <a:tileRect/>
          </a:gradFill>
          <a:ln w="12700">
            <a:solidFill>
              <a:srgbClr val="8A6021"/>
            </a:solidFill>
            <a:miter lim="800000"/>
            <a:headEnd/>
            <a:tailEnd/>
          </a:ln>
          <a:effectLst>
            <a:outerShdw blurRad="25400" dist="12700" dir="54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38100" h="6350"/>
            <a:bevelB w="38100" h="6350"/>
            <a:extrusionClr>
              <a:schemeClr val="tx2">
                <a:lumMod val="60000"/>
                <a:lumOff val="40000"/>
              </a:schemeClr>
            </a:extrusionClr>
          </a:sp3d>
        </p:spPr>
        <p:txBody>
          <a:bodyPr lIns="18288" tIns="18288" rIns="18288" bIns="18288" anchor="ctr" anchorCtr="1"/>
          <a:lstStyle/>
          <a:p>
            <a:pPr algn="ctr" fontAlgn="auto">
              <a:lnSpc>
                <a:spcPct val="85000"/>
              </a:lnSpc>
              <a:spcBef>
                <a:spcPts val="20"/>
              </a:spcBef>
              <a:spcAft>
                <a:spcPts val="0"/>
              </a:spcAft>
              <a:defRPr/>
            </a:pPr>
            <a:r>
              <a:rPr kumimoji="0" lang="en-US" sz="2000" dirty="0">
                <a:solidFill>
                  <a:srgbClr val="000000"/>
                </a:solidFill>
                <a:latin typeface="Arial Narrow" pitchFamily="112" charset="0"/>
                <a:ea typeface="+mn-ea"/>
              </a:rPr>
              <a:t>Category D</a:t>
            </a:r>
          </a:p>
        </p:txBody>
      </p:sp>
      <p:sp>
        <p:nvSpPr>
          <p:cNvPr id="47" name="Rectangle 37"/>
          <p:cNvSpPr>
            <a:spLocks noChangeArrowheads="1"/>
          </p:cNvSpPr>
          <p:nvPr/>
        </p:nvSpPr>
        <p:spPr bwMode="auto">
          <a:xfrm>
            <a:off x="2420268" y="5413376"/>
            <a:ext cx="1504032" cy="320040"/>
          </a:xfrm>
          <a:prstGeom prst="rect">
            <a:avLst/>
          </a:prstGeom>
          <a:gradFill flip="none" rotWithShape="1">
            <a:gsLst>
              <a:gs pos="0">
                <a:srgbClr val="DF9391"/>
              </a:gs>
              <a:gs pos="100000">
                <a:srgbClr val="D67D77"/>
              </a:gs>
            </a:gsLst>
            <a:lin ang="2700000" scaled="1"/>
            <a:tileRect/>
          </a:gradFill>
          <a:ln w="12700">
            <a:solidFill>
              <a:srgbClr val="AC5356"/>
            </a:solidFill>
            <a:miter lim="800000"/>
            <a:headEnd/>
            <a:tailEnd/>
          </a:ln>
          <a:effectLst>
            <a:outerShdw blurRad="25400" dist="12700" dir="54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38100" h="6350"/>
            <a:bevelB w="38100" h="6350"/>
            <a:extrusionClr>
              <a:schemeClr val="tx2">
                <a:lumMod val="60000"/>
                <a:lumOff val="40000"/>
              </a:schemeClr>
            </a:extrusionClr>
          </a:sp3d>
        </p:spPr>
        <p:txBody>
          <a:bodyPr lIns="18288" tIns="18288" rIns="18288" bIns="18288" anchor="ctr" anchorCtr="1"/>
          <a:lstStyle/>
          <a:p>
            <a:pPr algn="ctr" fontAlgn="auto">
              <a:lnSpc>
                <a:spcPct val="85000"/>
              </a:lnSpc>
              <a:spcBef>
                <a:spcPts val="20"/>
              </a:spcBef>
              <a:spcAft>
                <a:spcPts val="0"/>
              </a:spcAft>
              <a:defRPr/>
            </a:pPr>
            <a:r>
              <a:rPr kumimoji="0" lang="en-US" sz="2000" dirty="0">
                <a:solidFill>
                  <a:srgbClr val="000000"/>
                </a:solidFill>
                <a:latin typeface="Arial Narrow" pitchFamily="112" charset="0"/>
                <a:ea typeface="+mn-ea"/>
              </a:rPr>
              <a:t>Category E</a:t>
            </a:r>
          </a:p>
        </p:txBody>
      </p:sp>
      <p:cxnSp>
        <p:nvCxnSpPr>
          <p:cNvPr id="49" name="Straight Connector 48"/>
          <p:cNvCxnSpPr/>
          <p:nvPr/>
        </p:nvCxnSpPr>
        <p:spPr>
          <a:xfrm rot="16200000" flipH="1">
            <a:off x="5296694" y="1639094"/>
            <a:ext cx="1982788" cy="1600200"/>
          </a:xfrm>
          <a:prstGeom prst="line">
            <a:avLst/>
          </a:prstGeom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37"/>
          <p:cNvSpPr>
            <a:spLocks noChangeArrowheads="1"/>
          </p:cNvSpPr>
          <p:nvPr/>
        </p:nvSpPr>
        <p:spPr bwMode="auto">
          <a:xfrm>
            <a:off x="4401468" y="1180516"/>
            <a:ext cx="1504032" cy="320040"/>
          </a:xfrm>
          <a:prstGeom prst="rect">
            <a:avLst/>
          </a:prstGeom>
          <a:gradFill flip="none" rotWithShape="1">
            <a:gsLst>
              <a:gs pos="0">
                <a:srgbClr val="BFBFBF"/>
              </a:gs>
              <a:gs pos="100000">
                <a:srgbClr val="A6A6A6"/>
              </a:gs>
            </a:gsLst>
            <a:lin ang="2700000" scaled="1"/>
            <a:tileRect/>
          </a:gradFill>
          <a:ln w="9525">
            <a:solidFill>
              <a:srgbClr val="7F7F7F"/>
            </a:solidFill>
            <a:miter lim="800000"/>
            <a:headEnd/>
            <a:tailEnd/>
          </a:ln>
          <a:effectLst>
            <a:outerShdw blurRad="25400" dist="12700" dir="54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38100" h="6350"/>
            <a:bevelB w="38100" h="6350"/>
          </a:sp3d>
        </p:spPr>
        <p:txBody>
          <a:bodyPr lIns="18288" tIns="18288" rIns="18288" bIns="18288" anchor="ctr" anchorCtr="1"/>
          <a:lstStyle/>
          <a:p>
            <a:pPr algn="ctr" fontAlgn="auto">
              <a:lnSpc>
                <a:spcPct val="85000"/>
              </a:lnSpc>
              <a:spcBef>
                <a:spcPts val="20"/>
              </a:spcBef>
              <a:spcAft>
                <a:spcPts val="0"/>
              </a:spcAft>
              <a:defRPr/>
            </a:pPr>
            <a:r>
              <a:rPr kumimoji="0" lang="en-US" sz="2000" dirty="0">
                <a:solidFill>
                  <a:srgbClr val="000000"/>
                </a:solidFill>
                <a:latin typeface="Arial Narrow" pitchFamily="112" charset="0"/>
                <a:ea typeface="+mn-ea"/>
              </a:rPr>
              <a:t>Category C</a:t>
            </a:r>
          </a:p>
        </p:txBody>
      </p:sp>
      <p:cxnSp>
        <p:nvCxnSpPr>
          <p:cNvPr id="51" name="Straight Connector 50"/>
          <p:cNvCxnSpPr/>
          <p:nvPr/>
        </p:nvCxnSpPr>
        <p:spPr>
          <a:xfrm rot="5400000" flipH="1" flipV="1">
            <a:off x="5296694" y="3621882"/>
            <a:ext cx="1982787" cy="1600200"/>
          </a:xfrm>
          <a:prstGeom prst="line">
            <a:avLst/>
          </a:prstGeom>
          <a:ln w="285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37"/>
          <p:cNvSpPr>
            <a:spLocks noChangeArrowheads="1"/>
          </p:cNvSpPr>
          <p:nvPr/>
        </p:nvSpPr>
        <p:spPr bwMode="auto">
          <a:xfrm>
            <a:off x="4401468" y="5413376"/>
            <a:ext cx="1504032" cy="320040"/>
          </a:xfrm>
          <a:prstGeom prst="rect">
            <a:avLst/>
          </a:prstGeom>
          <a:gradFill flip="none" rotWithShape="1">
            <a:gsLst>
              <a:gs pos="0">
                <a:srgbClr val="BEC1F9"/>
              </a:gs>
              <a:gs pos="100000">
                <a:srgbClr val="959BEC"/>
              </a:gs>
            </a:gsLst>
            <a:lin ang="2700000" scaled="1"/>
            <a:tileRect/>
          </a:gradFill>
          <a:ln w="12700">
            <a:solidFill>
              <a:srgbClr val="6B6CCE"/>
            </a:solidFill>
            <a:miter lim="800000"/>
            <a:headEnd/>
            <a:tailEnd/>
          </a:ln>
          <a:effectLst>
            <a:outerShdw blurRad="25400" dist="12700" dir="54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38100" h="6350"/>
            <a:bevelB w="38100" h="6350"/>
            <a:extrusionClr>
              <a:schemeClr val="tx2">
                <a:lumMod val="60000"/>
                <a:lumOff val="40000"/>
              </a:schemeClr>
            </a:extrusionClr>
          </a:sp3d>
        </p:spPr>
        <p:txBody>
          <a:bodyPr lIns="18288" tIns="18288" rIns="18288" bIns="18288" anchor="ctr" anchorCtr="1"/>
          <a:lstStyle/>
          <a:p>
            <a:pPr algn="ctr" fontAlgn="auto">
              <a:lnSpc>
                <a:spcPct val="85000"/>
              </a:lnSpc>
              <a:spcBef>
                <a:spcPts val="20"/>
              </a:spcBef>
              <a:spcAft>
                <a:spcPts val="0"/>
              </a:spcAft>
              <a:defRPr/>
            </a:pPr>
            <a:r>
              <a:rPr kumimoji="0" lang="en-US" sz="2000" dirty="0">
                <a:solidFill>
                  <a:srgbClr val="000000"/>
                </a:solidFill>
                <a:latin typeface="Arial Narrow" pitchFamily="112" charset="0"/>
                <a:ea typeface="+mn-ea"/>
              </a:rPr>
              <a:t>Category F</a:t>
            </a:r>
          </a:p>
        </p:txBody>
      </p:sp>
      <p:cxnSp>
        <p:nvCxnSpPr>
          <p:cNvPr id="56" name="Straight Connector 55"/>
          <p:cNvCxnSpPr/>
          <p:nvPr/>
        </p:nvCxnSpPr>
        <p:spPr>
          <a:xfrm rot="10800000">
            <a:off x="1350963" y="2057400"/>
            <a:ext cx="533400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44" name="Rectangle 70"/>
          <p:cNvSpPr>
            <a:spLocks noChangeArrowheads="1"/>
          </p:cNvSpPr>
          <p:nvPr/>
        </p:nvSpPr>
        <p:spPr bwMode="auto">
          <a:xfrm>
            <a:off x="228600" y="1906588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kumimoji="0" lang="en-US" altLang="zh-TW">
                <a:solidFill>
                  <a:srgbClr val="000000"/>
                </a:solidFill>
                <a:latin typeface="Arial Narrow" pitchFamily="34" charset="0"/>
              </a:rPr>
              <a:t>Cause</a:t>
            </a:r>
          </a:p>
        </p:txBody>
      </p:sp>
      <p:cxnSp>
        <p:nvCxnSpPr>
          <p:cNvPr id="58" name="Straight Connector 57"/>
          <p:cNvCxnSpPr/>
          <p:nvPr/>
        </p:nvCxnSpPr>
        <p:spPr>
          <a:xfrm rot="10800000">
            <a:off x="1849438" y="2667000"/>
            <a:ext cx="533400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46" name="Rectangle 70"/>
          <p:cNvSpPr>
            <a:spLocks noChangeArrowheads="1"/>
          </p:cNvSpPr>
          <p:nvPr/>
        </p:nvSpPr>
        <p:spPr bwMode="auto">
          <a:xfrm>
            <a:off x="725488" y="2516188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kumimoji="0" lang="en-US" altLang="zh-TW">
                <a:solidFill>
                  <a:srgbClr val="000000"/>
                </a:solidFill>
                <a:latin typeface="Arial Narrow" pitchFamily="34" charset="0"/>
              </a:rPr>
              <a:t>Cause</a:t>
            </a:r>
          </a:p>
        </p:txBody>
      </p:sp>
      <p:cxnSp>
        <p:nvCxnSpPr>
          <p:cNvPr id="64" name="Straight Connector 63"/>
          <p:cNvCxnSpPr/>
          <p:nvPr/>
        </p:nvCxnSpPr>
        <p:spPr>
          <a:xfrm rot="10800000">
            <a:off x="1350963" y="4800600"/>
            <a:ext cx="533400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48" name="Rectangle 70"/>
          <p:cNvSpPr>
            <a:spLocks noChangeArrowheads="1"/>
          </p:cNvSpPr>
          <p:nvPr/>
        </p:nvSpPr>
        <p:spPr bwMode="auto">
          <a:xfrm>
            <a:off x="228600" y="4649788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kumimoji="0" lang="en-US" altLang="zh-TW">
                <a:solidFill>
                  <a:srgbClr val="000000"/>
                </a:solidFill>
                <a:latin typeface="Arial Narrow" pitchFamily="34" charset="0"/>
              </a:rPr>
              <a:t>Cause</a:t>
            </a:r>
          </a:p>
        </p:txBody>
      </p:sp>
      <p:cxnSp>
        <p:nvCxnSpPr>
          <p:cNvPr id="66" name="Straight Connector 65"/>
          <p:cNvCxnSpPr/>
          <p:nvPr/>
        </p:nvCxnSpPr>
        <p:spPr>
          <a:xfrm rot="10800000">
            <a:off x="1849438" y="4189413"/>
            <a:ext cx="533400" cy="1587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50" name="Rectangle 70"/>
          <p:cNvSpPr>
            <a:spLocks noChangeArrowheads="1"/>
          </p:cNvSpPr>
          <p:nvPr/>
        </p:nvSpPr>
        <p:spPr bwMode="auto">
          <a:xfrm>
            <a:off x="725488" y="40386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kumimoji="0" lang="en-US" altLang="zh-TW">
                <a:solidFill>
                  <a:srgbClr val="000000"/>
                </a:solidFill>
                <a:latin typeface="Arial Narrow" pitchFamily="34" charset="0"/>
              </a:rPr>
              <a:t>Cause</a:t>
            </a:r>
          </a:p>
        </p:txBody>
      </p:sp>
      <p:cxnSp>
        <p:nvCxnSpPr>
          <p:cNvPr id="68" name="Straight Connector 67"/>
          <p:cNvCxnSpPr/>
          <p:nvPr/>
        </p:nvCxnSpPr>
        <p:spPr>
          <a:xfrm rot="10800000">
            <a:off x="3459163" y="2057400"/>
            <a:ext cx="533400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52" name="Rectangle 70"/>
          <p:cNvSpPr>
            <a:spLocks noChangeArrowheads="1"/>
          </p:cNvSpPr>
          <p:nvPr/>
        </p:nvSpPr>
        <p:spPr bwMode="auto">
          <a:xfrm>
            <a:off x="2336800" y="1906588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kumimoji="0" lang="en-US" altLang="zh-TW">
                <a:solidFill>
                  <a:srgbClr val="000000"/>
                </a:solidFill>
                <a:latin typeface="Arial Narrow" pitchFamily="34" charset="0"/>
              </a:rPr>
              <a:t>Cause</a:t>
            </a:r>
          </a:p>
        </p:txBody>
      </p:sp>
      <p:cxnSp>
        <p:nvCxnSpPr>
          <p:cNvPr id="70" name="Straight Connector 69"/>
          <p:cNvCxnSpPr/>
          <p:nvPr/>
        </p:nvCxnSpPr>
        <p:spPr>
          <a:xfrm rot="10800000">
            <a:off x="3957638" y="2667000"/>
            <a:ext cx="533400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54" name="Rectangle 70"/>
          <p:cNvSpPr>
            <a:spLocks noChangeArrowheads="1"/>
          </p:cNvSpPr>
          <p:nvPr/>
        </p:nvSpPr>
        <p:spPr bwMode="auto">
          <a:xfrm>
            <a:off x="2835275" y="2516188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kumimoji="0" lang="en-US" altLang="zh-TW">
                <a:solidFill>
                  <a:srgbClr val="000000"/>
                </a:solidFill>
                <a:latin typeface="Arial Narrow" pitchFamily="34" charset="0"/>
              </a:rPr>
              <a:t>Cause</a:t>
            </a:r>
          </a:p>
        </p:txBody>
      </p:sp>
      <p:cxnSp>
        <p:nvCxnSpPr>
          <p:cNvPr id="72" name="Straight Connector 71"/>
          <p:cNvCxnSpPr/>
          <p:nvPr/>
        </p:nvCxnSpPr>
        <p:spPr>
          <a:xfrm rot="10800000">
            <a:off x="3459163" y="4800600"/>
            <a:ext cx="533400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56" name="Rectangle 70"/>
          <p:cNvSpPr>
            <a:spLocks noChangeArrowheads="1"/>
          </p:cNvSpPr>
          <p:nvPr/>
        </p:nvSpPr>
        <p:spPr bwMode="auto">
          <a:xfrm>
            <a:off x="2336800" y="4649788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kumimoji="0" lang="en-US" altLang="zh-TW">
                <a:solidFill>
                  <a:srgbClr val="000000"/>
                </a:solidFill>
                <a:latin typeface="Arial Narrow" pitchFamily="34" charset="0"/>
              </a:rPr>
              <a:t>Cause</a:t>
            </a:r>
          </a:p>
        </p:txBody>
      </p:sp>
      <p:cxnSp>
        <p:nvCxnSpPr>
          <p:cNvPr id="74" name="Straight Connector 73"/>
          <p:cNvCxnSpPr/>
          <p:nvPr/>
        </p:nvCxnSpPr>
        <p:spPr>
          <a:xfrm rot="10800000">
            <a:off x="3957638" y="4189413"/>
            <a:ext cx="533400" cy="1587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58" name="Rectangle 70"/>
          <p:cNvSpPr>
            <a:spLocks noChangeArrowheads="1"/>
          </p:cNvSpPr>
          <p:nvPr/>
        </p:nvSpPr>
        <p:spPr bwMode="auto">
          <a:xfrm>
            <a:off x="2835275" y="40386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kumimoji="0" lang="en-US" altLang="zh-TW">
                <a:solidFill>
                  <a:srgbClr val="000000"/>
                </a:solidFill>
                <a:latin typeface="Arial Narrow" pitchFamily="34" charset="0"/>
              </a:rPr>
              <a:t>Cause</a:t>
            </a:r>
          </a:p>
        </p:txBody>
      </p:sp>
      <p:cxnSp>
        <p:nvCxnSpPr>
          <p:cNvPr id="76" name="Straight Connector 75"/>
          <p:cNvCxnSpPr/>
          <p:nvPr/>
        </p:nvCxnSpPr>
        <p:spPr>
          <a:xfrm rot="10800000">
            <a:off x="5432425" y="2057400"/>
            <a:ext cx="533400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60" name="Rectangle 70"/>
          <p:cNvSpPr>
            <a:spLocks noChangeArrowheads="1"/>
          </p:cNvSpPr>
          <p:nvPr/>
        </p:nvSpPr>
        <p:spPr bwMode="auto">
          <a:xfrm>
            <a:off x="4310063" y="1906588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kumimoji="0" lang="en-US" altLang="zh-TW">
                <a:solidFill>
                  <a:srgbClr val="000000"/>
                </a:solidFill>
                <a:latin typeface="Arial Narrow" pitchFamily="34" charset="0"/>
              </a:rPr>
              <a:t>Cause</a:t>
            </a:r>
          </a:p>
        </p:txBody>
      </p:sp>
      <p:cxnSp>
        <p:nvCxnSpPr>
          <p:cNvPr id="78" name="Straight Connector 77"/>
          <p:cNvCxnSpPr/>
          <p:nvPr/>
        </p:nvCxnSpPr>
        <p:spPr>
          <a:xfrm rot="10800000">
            <a:off x="5930900" y="2667000"/>
            <a:ext cx="533400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62" name="Rectangle 78"/>
          <p:cNvSpPr>
            <a:spLocks noChangeArrowheads="1"/>
          </p:cNvSpPr>
          <p:nvPr/>
        </p:nvSpPr>
        <p:spPr bwMode="auto">
          <a:xfrm>
            <a:off x="4806950" y="2516188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kumimoji="0" lang="en-US" altLang="zh-TW">
                <a:solidFill>
                  <a:srgbClr val="000000"/>
                </a:solidFill>
                <a:latin typeface="Arial Narrow" pitchFamily="34" charset="0"/>
              </a:rPr>
              <a:t>Cause</a:t>
            </a:r>
          </a:p>
        </p:txBody>
      </p:sp>
      <p:cxnSp>
        <p:nvCxnSpPr>
          <p:cNvPr id="80" name="Straight Connector 79"/>
          <p:cNvCxnSpPr/>
          <p:nvPr/>
        </p:nvCxnSpPr>
        <p:spPr>
          <a:xfrm rot="10800000">
            <a:off x="5432425" y="4800600"/>
            <a:ext cx="533400" cy="1588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64" name="Rectangle 70"/>
          <p:cNvSpPr>
            <a:spLocks noChangeArrowheads="1"/>
          </p:cNvSpPr>
          <p:nvPr/>
        </p:nvSpPr>
        <p:spPr bwMode="auto">
          <a:xfrm>
            <a:off x="4310063" y="4649788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kumimoji="0" lang="en-US" altLang="zh-TW">
                <a:solidFill>
                  <a:srgbClr val="000000"/>
                </a:solidFill>
                <a:latin typeface="Arial Narrow" pitchFamily="34" charset="0"/>
              </a:rPr>
              <a:t>Cause</a:t>
            </a:r>
          </a:p>
        </p:txBody>
      </p:sp>
      <p:cxnSp>
        <p:nvCxnSpPr>
          <p:cNvPr id="82" name="Straight Connector 81"/>
          <p:cNvCxnSpPr/>
          <p:nvPr/>
        </p:nvCxnSpPr>
        <p:spPr>
          <a:xfrm rot="10800000">
            <a:off x="5930900" y="4189413"/>
            <a:ext cx="533400" cy="1587"/>
          </a:xfrm>
          <a:prstGeom prst="line">
            <a:avLst/>
          </a:prstGeom>
          <a:ln w="6350" cap="rnd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66" name="Rectangle 70"/>
          <p:cNvSpPr>
            <a:spLocks noChangeArrowheads="1"/>
          </p:cNvSpPr>
          <p:nvPr/>
        </p:nvSpPr>
        <p:spPr bwMode="auto">
          <a:xfrm>
            <a:off x="4806950" y="40386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18288" rIns="27432" bIns="18288"/>
          <a:lstStyle/>
          <a:p>
            <a:pPr algn="r">
              <a:lnSpc>
                <a:spcPct val="85000"/>
              </a:lnSpc>
              <a:spcBef>
                <a:spcPts val="200"/>
              </a:spcBef>
            </a:pPr>
            <a:r>
              <a:rPr kumimoji="0" lang="en-US" altLang="zh-TW">
                <a:solidFill>
                  <a:srgbClr val="000000"/>
                </a:solidFill>
                <a:latin typeface="Arial Narrow" pitchFamily="34" charset="0"/>
              </a:rPr>
              <a:t>Cause</a:t>
            </a:r>
          </a:p>
        </p:txBody>
      </p:sp>
      <p:sp>
        <p:nvSpPr>
          <p:cNvPr id="86" name="Rectangle 43"/>
          <p:cNvSpPr>
            <a:spLocks noChangeArrowheads="1"/>
          </p:cNvSpPr>
          <p:nvPr/>
        </p:nvSpPr>
        <p:spPr bwMode="auto">
          <a:xfrm>
            <a:off x="7239000" y="2940698"/>
            <a:ext cx="1524000" cy="979778"/>
          </a:xfrm>
          <a:prstGeom prst="rect">
            <a:avLst/>
          </a:prstGeom>
          <a:gradFill flip="none" rotWithShape="1">
            <a:gsLst>
              <a:gs pos="0">
                <a:srgbClr val="FFEB79"/>
              </a:gs>
              <a:gs pos="100000">
                <a:srgbClr val="FFE032"/>
              </a:gs>
            </a:gsLst>
            <a:lin ang="2700000" scaled="1"/>
            <a:tileRect/>
          </a:gradFill>
          <a:ln w="9525">
            <a:solidFill>
              <a:srgbClr val="FFC000"/>
            </a:solidFill>
            <a:miter lim="800000"/>
            <a:headEnd/>
            <a:tailEnd/>
          </a:ln>
          <a:effectLst>
            <a:outerShdw blurRad="25400" dist="12700" dir="54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38100" h="6350"/>
            <a:bevelB w="38100" h="6350"/>
          </a:sp3d>
        </p:spPr>
        <p:txBody>
          <a:bodyPr lIns="18288" tIns="18288" rIns="18288" bIns="18288" anchor="ctr" anchorCtr="1"/>
          <a:lstStyle/>
          <a:p>
            <a:pPr algn="ctr" fontAlgn="auto">
              <a:lnSpc>
                <a:spcPct val="85000"/>
              </a:lnSpc>
              <a:spcBef>
                <a:spcPts val="20"/>
              </a:spcBef>
              <a:spcAft>
                <a:spcPts val="0"/>
              </a:spcAft>
              <a:defRPr/>
            </a:pPr>
            <a:r>
              <a:rPr kumimoji="0" lang="en-US" sz="2800" dirty="0">
                <a:solidFill>
                  <a:srgbClr val="000000"/>
                </a:solidFill>
                <a:latin typeface="Arial Narrow" pitchFamily="112" charset="0"/>
                <a:ea typeface="+mn-ea"/>
              </a:rPr>
              <a:t>Effect</a:t>
            </a:r>
            <a:r>
              <a:rPr kumimoji="0" lang="en-US" sz="2400" dirty="0">
                <a:solidFill>
                  <a:srgbClr val="000000"/>
                </a:solidFill>
                <a:latin typeface="Arial Narrow" pitchFamily="112" charset="0"/>
                <a:ea typeface="+mn-ea"/>
              </a:rPr>
              <a:t/>
            </a:r>
            <a:br>
              <a:rPr kumimoji="0" lang="en-US" sz="2400" dirty="0">
                <a:solidFill>
                  <a:srgbClr val="000000"/>
                </a:solidFill>
                <a:latin typeface="Arial Narrow" pitchFamily="112" charset="0"/>
                <a:ea typeface="+mn-ea"/>
              </a:rPr>
            </a:br>
            <a:r>
              <a:rPr kumimoji="0" lang="en-US" sz="1600" dirty="0">
                <a:solidFill>
                  <a:srgbClr val="000000"/>
                </a:solidFill>
                <a:latin typeface="Arial Narrow" pitchFamily="112" charset="0"/>
                <a:ea typeface="+mn-ea"/>
              </a:rPr>
              <a:t>More information placed here.</a:t>
            </a:r>
            <a:endParaRPr kumimoji="0" lang="en-US" sz="2000" dirty="0">
              <a:solidFill>
                <a:srgbClr val="000000"/>
              </a:solidFill>
              <a:latin typeface="Arial Narrow" pitchFamily="112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38018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474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91</Words>
  <Application>Microsoft Office PowerPoint</Application>
  <PresentationFormat>全屏显示(4:3)</PresentationFormat>
  <Paragraphs>26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Meiryo</vt:lpstr>
      <vt:lpstr>新細明體</vt:lpstr>
      <vt:lpstr>宋体</vt:lpstr>
      <vt:lpstr>微软雅黑</vt:lpstr>
      <vt:lpstr>幼圆</vt:lpstr>
      <vt:lpstr>Arial</vt:lpstr>
      <vt:lpstr>Arial Narrow</vt:lpstr>
      <vt:lpstr>Calibri</vt:lpstr>
      <vt:lpstr>Calibri Light</vt:lpstr>
      <vt:lpstr>Office 佈景主題</vt:lpstr>
      <vt:lpstr>Office Theme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PPTFANS.CN</dc:title>
  <dc:subject/>
  <dc:creator>kan</dc:creator>
  <cp:keywords/>
  <dc:description/>
  <cp:lastModifiedBy>kan</cp:lastModifiedBy>
  <cp:revision>14</cp:revision>
  <dcterms:created xsi:type="dcterms:W3CDTF">2011-11-10T09:26:21Z</dcterms:created>
  <dcterms:modified xsi:type="dcterms:W3CDTF">2015-06-13T13:33:26Z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PPTFANS.CN</vt:lpwstr>
  </property>
  <property fmtid="{D5CDD505-2E9C-101B-9397-08002B2CF9AE}" pid="3" name="SlideDescription">
    <vt:lpwstr/>
  </property>
</Properties>
</file>