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54CEB-9489-47D5-84C2-6703B42E783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E60B1-D3D8-499D-AB80-7D498C1DAC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894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328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6/9/2015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394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96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006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83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538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924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540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807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380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554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840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6/9/2015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795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40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bg1"/>
            </a:gs>
            <a:gs pos="100000">
              <a:schemeClr val="bg1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arallelogram 118"/>
          <p:cNvSpPr/>
          <p:nvPr/>
        </p:nvSpPr>
        <p:spPr>
          <a:xfrm flipH="1">
            <a:off x="637128" y="1799772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AutoShape 64"/>
          <p:cNvSpPr>
            <a:spLocks noChangeArrowheads="1"/>
          </p:cNvSpPr>
          <p:nvPr/>
        </p:nvSpPr>
        <p:spPr bwMode="gray">
          <a:xfrm>
            <a:off x="655317" y="1143000"/>
            <a:ext cx="1828800" cy="493486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Measurements </a:t>
            </a:r>
            <a:endParaRPr lang="en-US" kern="0" dirty="0" smtClean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28" name="AutoShape 64"/>
          <p:cNvSpPr>
            <a:spLocks noChangeArrowheads="1"/>
          </p:cNvSpPr>
          <p:nvPr/>
        </p:nvSpPr>
        <p:spPr bwMode="gray">
          <a:xfrm>
            <a:off x="5362960" y="6066972"/>
            <a:ext cx="1683657" cy="33382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Machines </a:t>
            </a:r>
            <a:endParaRPr lang="en-US" kern="0" dirty="0" smtClean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30" name="AutoShape 64"/>
          <p:cNvSpPr>
            <a:spLocks noChangeArrowheads="1"/>
          </p:cNvSpPr>
          <p:nvPr/>
        </p:nvSpPr>
        <p:spPr bwMode="gray">
          <a:xfrm>
            <a:off x="3080238" y="6066972"/>
            <a:ext cx="1683657" cy="33382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Methods </a:t>
            </a:r>
            <a:endParaRPr lang="en-US" kern="0" dirty="0" smtClean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36" name="AutoShape 64"/>
          <p:cNvSpPr>
            <a:spLocks noChangeArrowheads="1"/>
          </p:cNvSpPr>
          <p:nvPr/>
        </p:nvSpPr>
        <p:spPr bwMode="gray">
          <a:xfrm>
            <a:off x="772233" y="6066972"/>
            <a:ext cx="1683657" cy="33382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Environment </a:t>
            </a:r>
            <a:endParaRPr lang="en-US" kern="0" dirty="0" smtClean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37" name="AutoShape 64"/>
          <p:cNvSpPr>
            <a:spLocks noChangeArrowheads="1"/>
          </p:cNvSpPr>
          <p:nvPr/>
        </p:nvSpPr>
        <p:spPr bwMode="gray">
          <a:xfrm>
            <a:off x="3121071" y="1143000"/>
            <a:ext cx="1683657" cy="493486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Materials </a:t>
            </a:r>
            <a:endParaRPr lang="en-US" kern="0" dirty="0" smtClean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40" name="AutoShape 64"/>
          <p:cNvSpPr>
            <a:spLocks noChangeArrowheads="1"/>
          </p:cNvSpPr>
          <p:nvPr/>
        </p:nvSpPr>
        <p:spPr bwMode="gray">
          <a:xfrm>
            <a:off x="5185144" y="1156427"/>
            <a:ext cx="1683657" cy="493486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굴림" charset="-127"/>
                <a:cs typeface="Arial" pitchFamily="34" charset="0"/>
              </a:rPr>
              <a:t>Personnel </a:t>
            </a:r>
            <a:endParaRPr lang="en-US" kern="0" dirty="0" smtClean="0">
              <a:solidFill>
                <a:schemeClr val="tx1">
                  <a:lumMod val="65000"/>
                  <a:lumOff val="3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46" name="Parallelogram 145"/>
          <p:cNvSpPr/>
          <p:nvPr/>
        </p:nvSpPr>
        <p:spPr>
          <a:xfrm flipH="1">
            <a:off x="1178466" y="2988492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Parallelogram 146"/>
          <p:cNvSpPr/>
          <p:nvPr/>
        </p:nvSpPr>
        <p:spPr>
          <a:xfrm flipH="1">
            <a:off x="907003" y="2399847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Parallelogram 147"/>
          <p:cNvSpPr/>
          <p:nvPr/>
        </p:nvSpPr>
        <p:spPr>
          <a:xfrm flipH="1">
            <a:off x="2931066" y="1799772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Parallelogram 148"/>
          <p:cNvSpPr/>
          <p:nvPr/>
        </p:nvSpPr>
        <p:spPr>
          <a:xfrm flipH="1">
            <a:off x="3472404" y="2988492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0" name="Parallelogram 149"/>
          <p:cNvSpPr/>
          <p:nvPr/>
        </p:nvSpPr>
        <p:spPr>
          <a:xfrm flipH="1">
            <a:off x="3200941" y="2399847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2" name="Parallelogram 151"/>
          <p:cNvSpPr/>
          <p:nvPr/>
        </p:nvSpPr>
        <p:spPr>
          <a:xfrm flipH="1">
            <a:off x="5217066" y="1799771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3" name="Parallelogram 152"/>
          <p:cNvSpPr/>
          <p:nvPr/>
        </p:nvSpPr>
        <p:spPr>
          <a:xfrm flipH="1">
            <a:off x="5758404" y="2988491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4" name="Parallelogram 153"/>
          <p:cNvSpPr/>
          <p:nvPr/>
        </p:nvSpPr>
        <p:spPr>
          <a:xfrm flipH="1">
            <a:off x="5486941" y="2399846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55" name="Straight Arrow Connector 154"/>
          <p:cNvCxnSpPr/>
          <p:nvPr/>
        </p:nvCxnSpPr>
        <p:spPr>
          <a:xfrm rot="16200000" flipH="1">
            <a:off x="6297455" y="2196942"/>
            <a:ext cx="1968283" cy="922803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 rot="16200000" flipH="1">
            <a:off x="4024525" y="2206630"/>
            <a:ext cx="1968283" cy="903432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/>
          <p:nvPr/>
        </p:nvCxnSpPr>
        <p:spPr>
          <a:xfrm rot="16200000" flipH="1">
            <a:off x="1725218" y="2212118"/>
            <a:ext cx="1968284" cy="892455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Parallelogram 157"/>
          <p:cNvSpPr/>
          <p:nvPr/>
        </p:nvSpPr>
        <p:spPr>
          <a:xfrm>
            <a:off x="708481" y="5562600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Parallelogram 158"/>
          <p:cNvSpPr/>
          <p:nvPr/>
        </p:nvSpPr>
        <p:spPr>
          <a:xfrm>
            <a:off x="967561" y="4960620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Parallelogram 160"/>
          <p:cNvSpPr/>
          <p:nvPr/>
        </p:nvSpPr>
        <p:spPr>
          <a:xfrm>
            <a:off x="1219021" y="4366260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AutoShape 64"/>
          <p:cNvSpPr>
            <a:spLocks noChangeArrowheads="1"/>
          </p:cNvSpPr>
          <p:nvPr/>
        </p:nvSpPr>
        <p:spPr bwMode="gray">
          <a:xfrm>
            <a:off x="785246" y="1818627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63" name="AutoShape 64"/>
          <p:cNvSpPr>
            <a:spLocks noChangeArrowheads="1"/>
          </p:cNvSpPr>
          <p:nvPr/>
        </p:nvSpPr>
        <p:spPr bwMode="gray">
          <a:xfrm>
            <a:off x="1029086" y="2428227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64" name="AutoShape 64"/>
          <p:cNvSpPr>
            <a:spLocks noChangeArrowheads="1"/>
          </p:cNvSpPr>
          <p:nvPr/>
        </p:nvSpPr>
        <p:spPr bwMode="gray">
          <a:xfrm>
            <a:off x="1326266" y="3014967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65" name="AutoShape 64"/>
          <p:cNvSpPr>
            <a:spLocks noChangeArrowheads="1"/>
          </p:cNvSpPr>
          <p:nvPr/>
        </p:nvSpPr>
        <p:spPr bwMode="gray">
          <a:xfrm>
            <a:off x="3627824" y="3014967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66" name="AutoShape 64"/>
          <p:cNvSpPr>
            <a:spLocks noChangeArrowheads="1"/>
          </p:cNvSpPr>
          <p:nvPr/>
        </p:nvSpPr>
        <p:spPr bwMode="gray">
          <a:xfrm>
            <a:off x="5883344" y="301496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67" name="AutoShape 64"/>
          <p:cNvSpPr>
            <a:spLocks noChangeArrowheads="1"/>
          </p:cNvSpPr>
          <p:nvPr/>
        </p:nvSpPr>
        <p:spPr bwMode="gray">
          <a:xfrm>
            <a:off x="3345884" y="2428227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68" name="AutoShape 64"/>
          <p:cNvSpPr>
            <a:spLocks noChangeArrowheads="1"/>
          </p:cNvSpPr>
          <p:nvPr/>
        </p:nvSpPr>
        <p:spPr bwMode="gray">
          <a:xfrm>
            <a:off x="5662364" y="242822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69" name="AutoShape 64"/>
          <p:cNvSpPr>
            <a:spLocks noChangeArrowheads="1"/>
          </p:cNvSpPr>
          <p:nvPr/>
        </p:nvSpPr>
        <p:spPr bwMode="gray">
          <a:xfrm>
            <a:off x="3079184" y="1818627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70" name="AutoShape 64"/>
          <p:cNvSpPr>
            <a:spLocks noChangeArrowheads="1"/>
          </p:cNvSpPr>
          <p:nvPr/>
        </p:nvSpPr>
        <p:spPr bwMode="gray">
          <a:xfrm>
            <a:off x="5357564" y="181862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71" name="AutoShape 64"/>
          <p:cNvSpPr>
            <a:spLocks noChangeArrowheads="1"/>
          </p:cNvSpPr>
          <p:nvPr/>
        </p:nvSpPr>
        <p:spPr bwMode="gray">
          <a:xfrm>
            <a:off x="1335389" y="437749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72" name="AutoShape 64"/>
          <p:cNvSpPr>
            <a:spLocks noChangeArrowheads="1"/>
          </p:cNvSpPr>
          <p:nvPr/>
        </p:nvSpPr>
        <p:spPr bwMode="gray">
          <a:xfrm>
            <a:off x="1099169" y="497947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73" name="AutoShape 64"/>
          <p:cNvSpPr>
            <a:spLocks noChangeArrowheads="1"/>
          </p:cNvSpPr>
          <p:nvPr/>
        </p:nvSpPr>
        <p:spPr bwMode="gray">
          <a:xfrm>
            <a:off x="855329" y="558907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74" name="Parallelogram 173"/>
          <p:cNvSpPr/>
          <p:nvPr/>
        </p:nvSpPr>
        <p:spPr>
          <a:xfrm>
            <a:off x="3010972" y="5562600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5" name="Parallelogram 174"/>
          <p:cNvSpPr/>
          <p:nvPr/>
        </p:nvSpPr>
        <p:spPr>
          <a:xfrm>
            <a:off x="3270052" y="4960620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6" name="Parallelogram 175"/>
          <p:cNvSpPr/>
          <p:nvPr/>
        </p:nvSpPr>
        <p:spPr>
          <a:xfrm>
            <a:off x="3521512" y="4366260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7" name="AutoShape 64"/>
          <p:cNvSpPr>
            <a:spLocks noChangeArrowheads="1"/>
          </p:cNvSpPr>
          <p:nvPr/>
        </p:nvSpPr>
        <p:spPr bwMode="gray">
          <a:xfrm>
            <a:off x="3637880" y="437749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79" name="AutoShape 64"/>
          <p:cNvSpPr>
            <a:spLocks noChangeArrowheads="1"/>
          </p:cNvSpPr>
          <p:nvPr/>
        </p:nvSpPr>
        <p:spPr bwMode="gray">
          <a:xfrm>
            <a:off x="3401660" y="497947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80" name="AutoShape 64"/>
          <p:cNvSpPr>
            <a:spLocks noChangeArrowheads="1"/>
          </p:cNvSpPr>
          <p:nvPr/>
        </p:nvSpPr>
        <p:spPr bwMode="gray">
          <a:xfrm>
            <a:off x="3157820" y="558907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81" name="Parallelogram 180"/>
          <p:cNvSpPr/>
          <p:nvPr/>
        </p:nvSpPr>
        <p:spPr>
          <a:xfrm>
            <a:off x="5267049" y="5562600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2" name="Parallelogram 181"/>
          <p:cNvSpPr/>
          <p:nvPr/>
        </p:nvSpPr>
        <p:spPr>
          <a:xfrm>
            <a:off x="5526129" y="4960620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3" name="Parallelogram 182"/>
          <p:cNvSpPr/>
          <p:nvPr/>
        </p:nvSpPr>
        <p:spPr>
          <a:xfrm>
            <a:off x="5777589" y="4366260"/>
            <a:ext cx="1828800" cy="342900"/>
          </a:xfrm>
          <a:prstGeom prst="parallelogram">
            <a:avLst>
              <a:gd name="adj" fmla="val 46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4" name="AutoShape 64"/>
          <p:cNvSpPr>
            <a:spLocks noChangeArrowheads="1"/>
          </p:cNvSpPr>
          <p:nvPr/>
        </p:nvSpPr>
        <p:spPr bwMode="gray">
          <a:xfrm>
            <a:off x="5893957" y="437749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85" name="AutoShape 64"/>
          <p:cNvSpPr>
            <a:spLocks noChangeArrowheads="1"/>
          </p:cNvSpPr>
          <p:nvPr/>
        </p:nvSpPr>
        <p:spPr bwMode="gray">
          <a:xfrm>
            <a:off x="5657737" y="497947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86" name="AutoShape 64"/>
          <p:cNvSpPr>
            <a:spLocks noChangeArrowheads="1"/>
          </p:cNvSpPr>
          <p:nvPr/>
        </p:nvSpPr>
        <p:spPr bwMode="gray">
          <a:xfrm>
            <a:off x="5413897" y="5589076"/>
            <a:ext cx="1524000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88" name="AutoShape 64"/>
          <p:cNvSpPr>
            <a:spLocks noChangeArrowheads="1"/>
          </p:cNvSpPr>
          <p:nvPr/>
        </p:nvSpPr>
        <p:spPr bwMode="gray">
          <a:xfrm>
            <a:off x="609600" y="228600"/>
            <a:ext cx="73914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kern="0" dirty="0" smtClean="0">
                <a:ea typeface="굴림" charset="-127"/>
                <a:cs typeface="Arial" pitchFamily="34" charset="0"/>
              </a:rPr>
              <a:t>Cause &amp; Effect Diagrams</a:t>
            </a:r>
            <a:endParaRPr lang="en-US" sz="3000" kern="0" dirty="0" smtClean="0">
              <a:ea typeface="굴림" charset="-127"/>
              <a:cs typeface="Arial" pitchFamily="34" charset="0"/>
            </a:endParaRPr>
          </a:p>
        </p:txBody>
      </p:sp>
      <p:cxnSp>
        <p:nvCxnSpPr>
          <p:cNvPr id="189" name="Straight Arrow Connector 188"/>
          <p:cNvCxnSpPr/>
          <p:nvPr/>
        </p:nvCxnSpPr>
        <p:spPr>
          <a:xfrm rot="5400000" flipH="1" flipV="1">
            <a:off x="4109186" y="4612026"/>
            <a:ext cx="1912618" cy="808589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Arrow Connector 189"/>
          <p:cNvCxnSpPr/>
          <p:nvPr/>
        </p:nvCxnSpPr>
        <p:spPr>
          <a:xfrm rot="5400000" flipH="1" flipV="1">
            <a:off x="1799824" y="4612026"/>
            <a:ext cx="1912618" cy="808589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Arrow Connector 190"/>
          <p:cNvCxnSpPr/>
          <p:nvPr/>
        </p:nvCxnSpPr>
        <p:spPr>
          <a:xfrm rot="5400000" flipH="1" flipV="1">
            <a:off x="6368727" y="4612025"/>
            <a:ext cx="1912618" cy="808589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Right Arrow 191"/>
          <p:cNvSpPr/>
          <p:nvPr/>
        </p:nvSpPr>
        <p:spPr>
          <a:xfrm>
            <a:off x="645066" y="3493576"/>
            <a:ext cx="7924800" cy="705781"/>
          </a:xfrm>
          <a:prstGeom prst="rightArrow">
            <a:avLst>
              <a:gd name="adj1" fmla="val 50000"/>
              <a:gd name="adj2" fmla="val 59091"/>
            </a:avLst>
          </a:prstGeom>
          <a:gradFill flip="none" rotWithShape="1">
            <a:gsLst>
              <a:gs pos="72000">
                <a:srgbClr val="00B0F0"/>
              </a:gs>
              <a:gs pos="50000">
                <a:srgbClr val="0070C0"/>
              </a:gs>
            </a:gsLst>
            <a:lin ang="5400000" scaled="0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AutoShape 64"/>
          <p:cNvSpPr>
            <a:spLocks noChangeArrowheads="1"/>
          </p:cNvSpPr>
          <p:nvPr/>
        </p:nvSpPr>
        <p:spPr bwMode="gray">
          <a:xfrm>
            <a:off x="6848263" y="3665349"/>
            <a:ext cx="1295401" cy="3810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195" name="AutoShape 64"/>
          <p:cNvSpPr>
            <a:spLocks noChangeArrowheads="1"/>
          </p:cNvSpPr>
          <p:nvPr/>
        </p:nvSpPr>
        <p:spPr bwMode="gray">
          <a:xfrm rot="16200000">
            <a:off x="8077199" y="3663316"/>
            <a:ext cx="1295401" cy="3810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kern="0" dirty="0" smtClean="0">
                <a:ea typeface="굴림" charset="-127"/>
                <a:cs typeface="Arial" pitchFamily="34" charset="0"/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241394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680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use and Effec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Cause and Effect</Template>
  <TotalTime>604</TotalTime>
  <Words>133</Words>
  <Application>Microsoft Office PowerPoint</Application>
  <PresentationFormat>全屏显示(4:3)</PresentationFormat>
  <Paragraphs>33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굴림</vt:lpstr>
      <vt:lpstr>Meiryo</vt:lpstr>
      <vt:lpstr>宋体</vt:lpstr>
      <vt:lpstr>微软雅黑</vt:lpstr>
      <vt:lpstr>幼圆</vt:lpstr>
      <vt:lpstr>Arial</vt:lpstr>
      <vt:lpstr>Calibri</vt:lpstr>
      <vt:lpstr>Calibri Light</vt:lpstr>
      <vt:lpstr>Cause and Effect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pptfans.cn PPT设计教程网分享</dc:title>
  <dc:subject/>
  <dc:creator>PPTfans.cn</dc:creator>
  <cp:keywords/>
  <dc:description/>
  <cp:lastModifiedBy>Administrator</cp:lastModifiedBy>
  <cp:revision>80</cp:revision>
  <dcterms:created xsi:type="dcterms:W3CDTF">2010-05-11T10:23:33Z</dcterms:created>
  <dcterms:modified xsi:type="dcterms:W3CDTF">2015-06-09T09:32:00Z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