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94" r:id="rId3"/>
    <p:sldId id="322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>
          <p15:clr>
            <a:srgbClr val="A4A3A4"/>
          </p15:clr>
        </p15:guide>
        <p15:guide id="2" orient="horz" pos="334">
          <p15:clr>
            <a:srgbClr val="A4A3A4"/>
          </p15:clr>
        </p15:guide>
        <p15:guide id="3" orient="horz" pos="3867">
          <p15:clr>
            <a:srgbClr val="A4A3A4"/>
          </p15:clr>
        </p15:guide>
        <p15:guide id="4" pos="3832">
          <p15:clr>
            <a:srgbClr val="A4A3A4"/>
          </p15:clr>
        </p15:guide>
        <p15:guide id="5" pos="437">
          <p15:clr>
            <a:srgbClr val="A4A3A4"/>
          </p15:clr>
        </p15:guide>
        <p15:guide id="6" pos="71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8B"/>
    <a:srgbClr val="F74319"/>
    <a:srgbClr val="008E80"/>
    <a:srgbClr val="AC142D"/>
    <a:srgbClr val="C31734"/>
    <a:srgbClr val="008276"/>
    <a:srgbClr val="009688"/>
    <a:srgbClr val="CE1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48"/>
        <p:guide orient="horz" pos="334"/>
        <p:guide orient="horz" pos="3867"/>
        <p:guide pos="3832"/>
        <p:guide pos="437"/>
        <p:guide pos="71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image" Target="../media/image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rgbClr val="00A494"/>
                </a:gs>
                <a:gs pos="100000">
                  <a:srgbClr val="00C4B1"/>
                </a:gs>
              </a:gsLst>
              <a:lin ang="8100000" scaled="1"/>
              <a:tileRect/>
            </a:gradFill>
            <a:ln>
              <a:noFill/>
            </a:ln>
          </c:spPr>
          <c:invertIfNegative val="0"/>
          <c:dLbls>
            <c:spPr>
              <a:noFill/>
              <a:ln w="25257">
                <a:noFill/>
              </a:ln>
            </c:spPr>
            <c:txPr>
              <a:bodyPr/>
              <a:lstStyle/>
              <a:p>
                <a:pPr>
                  <a:defRPr sz="1589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"/>
        <c:axId val="375834264"/>
        <c:axId val="375834656"/>
      </c:barChart>
      <c:catAx>
        <c:axId val="375834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60000"/>
          <a:lstStyle/>
          <a:p>
            <a:pPr>
              <a:defRPr sz="1589" spc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375834656"/>
        <c:crosses val="autoZero"/>
        <c:auto val="1"/>
        <c:lblAlgn val="ctr"/>
        <c:lblOffset val="0"/>
        <c:noMultiLvlLbl val="0"/>
      </c:catAx>
      <c:valAx>
        <c:axId val="375834656"/>
        <c:scaling>
          <c:orientation val="minMax"/>
          <c:max val="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  <a:headEnd type="oval"/>
            <a:tailEnd type="triangle"/>
          </a:ln>
        </c:spPr>
        <c:txPr>
          <a:bodyPr/>
          <a:lstStyle/>
          <a:p>
            <a:pPr>
              <a:defRPr sz="1589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375834264"/>
        <c:crosses val="autoZero"/>
        <c:crossBetween val="between"/>
        <c:majorUnit val="1"/>
      </c:valAx>
      <c:spPr>
        <a:noFill/>
        <a:ln w="25375">
          <a:noFill/>
        </a:ln>
      </c:spPr>
    </c:plotArea>
    <c:plotVisOnly val="1"/>
    <c:dispBlanksAs val="gap"/>
    <c:showDLblsOverMax val="0"/>
  </c:chart>
  <c:txPr>
    <a:bodyPr/>
    <a:lstStyle/>
    <a:p>
      <a:pPr>
        <a:defRPr sz="1788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91636A5-13CC-4563-9996-0DA3DFBC3B84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15B622B-C510-405E-B274-C4533C0D3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957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3697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930E7-973F-48AF-8FA2-D3E8759585E1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BB4ED-7539-410F-83BE-3CF98BC88E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03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D0063-4A0D-4688-ACA9-7A55C35E9B8F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27037-0151-4868-AC22-F4BD2D4BE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54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7525-1E73-48B4-A064-28B2389E399F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FFBE2-9F9D-4EF5-8710-4543FB79D9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20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65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96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16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43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095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106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608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0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0F64F-70F1-4755-BFDB-54B3357E09AD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10E7D-3AC1-434E-9D28-493B8DAB7C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97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32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4414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8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4CB-08DD-4D57-88D5-FE87C07A9622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7B5F8-BB16-4DC3-9D5C-E48341A82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20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45DD6-F399-40CA-934B-E4D434E2F545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54034-1AE8-400F-ACA6-445CABB8B5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0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53FCE-AB05-46A9-8AFB-88282107E217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9AD1A-15BC-4FD5-9352-84711AFCB7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2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93EA5-B3E0-4495-A4BD-126453847CEA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A3414-9AD7-4B15-9D46-9E29330AD9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71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D3044-C8CC-4C64-A53E-BA884255FE5B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6AFED-B61B-428F-81D1-B25D3FBB34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519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14FBA-EEA9-4509-BE5E-B15B0B5FB394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6E23-B5A5-46E4-A9E9-1C2EB8880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22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A4B44-649F-464C-B4F8-C797D8105F4E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9B510-6C71-4B7C-A1A5-2858541DC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9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67DE1F-6B50-42BA-AD01-24AEE52BAC5B}" type="datetimeFigureOut">
              <a:rPr lang="zh-CN" altLang="en-US"/>
              <a:pPr>
                <a:defRPr/>
              </a:pPr>
              <a:t>2016/4/22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490F99-BA35-47A2-8FF8-00D6236B90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0613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"/>
          <p:cNvSpPr txBox="1"/>
          <p:nvPr/>
        </p:nvSpPr>
        <p:spPr>
          <a:xfrm>
            <a:off x="615950" y="498475"/>
            <a:ext cx="4130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235700" y="4584700"/>
            <a:ext cx="19970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</a:p>
        </p:txBody>
      </p:sp>
      <p:graphicFrame>
        <p:nvGraphicFramePr>
          <p:cNvPr id="2" name="图表 8"/>
          <p:cNvGraphicFramePr>
            <a:graphicFrameLocks/>
          </p:cNvGraphicFramePr>
          <p:nvPr/>
        </p:nvGraphicFramePr>
        <p:xfrm>
          <a:off x="288925" y="1604963"/>
          <a:ext cx="6354763" cy="4732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TextBox 26"/>
          <p:cNvSpPr txBox="1"/>
          <p:nvPr/>
        </p:nvSpPr>
        <p:spPr bwMode="auto">
          <a:xfrm>
            <a:off x="1995488" y="1619250"/>
            <a:ext cx="29400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添加图表标题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4213" y="5956300"/>
            <a:ext cx="3719512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en-US" sz="105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数据来源：财务报表</a:t>
            </a:r>
          </a:p>
        </p:txBody>
      </p:sp>
      <p:grpSp>
        <p:nvGrpSpPr>
          <p:cNvPr id="12294" name="组合 16"/>
          <p:cNvGrpSpPr>
            <a:grpSpLocks/>
          </p:cNvGrpSpPr>
          <p:nvPr/>
        </p:nvGrpSpPr>
        <p:grpSpPr bwMode="auto">
          <a:xfrm>
            <a:off x="6446838" y="1971675"/>
            <a:ext cx="5049837" cy="3736975"/>
            <a:chOff x="6446519" y="1618953"/>
            <a:chExt cx="5050156" cy="3736846"/>
          </a:xfrm>
        </p:grpSpPr>
        <p:sp>
          <p:nvSpPr>
            <p:cNvPr id="14" name="矩形 13"/>
            <p:cNvSpPr/>
            <p:nvPr/>
          </p:nvSpPr>
          <p:spPr>
            <a:xfrm>
              <a:off x="6538600" y="2576183"/>
              <a:ext cx="4958075" cy="11731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设计和培训公司。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538600" y="4182677"/>
              <a:ext cx="4958075" cy="11731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itchFamily="2" charset="2"/>
                <a:buChar char="Ø"/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成立于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年，是国内领先的专业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设计和培训公司。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年专业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制作经验，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件经典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案例，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客户满意率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446519" y="1618953"/>
              <a:ext cx="2332184" cy="5238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8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800" b="1" spc="300" dirty="0">
                  <a:solidFill>
                    <a:srgbClr val="F85931"/>
                  </a:solidFill>
                  <a:latin typeface="微软雅黑" pitchFamily="34" charset="-122"/>
                  <a:ea typeface="微软雅黑" pitchFamily="34" charset="-122"/>
                </a:rPr>
                <a:t>小标题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6600516" y="2211071"/>
              <a:ext cx="2022603" cy="0"/>
            </a:xfrm>
            <a:prstGeom prst="line">
              <a:avLst/>
            </a:prstGeom>
            <a:ln w="57150" cmpd="thinThick">
              <a:solidFill>
                <a:srgbClr val="00A4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任意多边形 15"/>
          <p:cNvSpPr/>
          <p:nvPr/>
        </p:nvSpPr>
        <p:spPr bwMode="auto">
          <a:xfrm>
            <a:off x="0" y="311150"/>
            <a:ext cx="5116513" cy="898525"/>
          </a:xfrm>
          <a:custGeom>
            <a:avLst/>
            <a:gdLst/>
            <a:ahLst/>
            <a:cxnLst/>
            <a:rect l="l" t="t" r="r" b="b"/>
            <a:pathLst>
              <a:path w="5116513" h="898525">
                <a:moveTo>
                  <a:pt x="4666612" y="0"/>
                </a:moveTo>
                <a:cubicBezTo>
                  <a:pt x="4915086" y="0"/>
                  <a:pt x="5116513" y="201141"/>
                  <a:pt x="5116513" y="449263"/>
                </a:cubicBezTo>
                <a:cubicBezTo>
                  <a:pt x="5116513" y="697384"/>
                  <a:pt x="4915086" y="898525"/>
                  <a:pt x="4666612" y="898525"/>
                </a:cubicBezTo>
                <a:cubicBezTo>
                  <a:pt x="4542375" y="898525"/>
                  <a:pt x="4429899" y="848240"/>
                  <a:pt x="4348483" y="766939"/>
                </a:cubicBezTo>
                <a:lnTo>
                  <a:pt x="4318243" y="730340"/>
                </a:lnTo>
                <a:lnTo>
                  <a:pt x="0" y="730340"/>
                </a:lnTo>
                <a:lnTo>
                  <a:pt x="0" y="168185"/>
                </a:lnTo>
                <a:lnTo>
                  <a:pt x="4318243" y="168185"/>
                </a:lnTo>
                <a:lnTo>
                  <a:pt x="4348483" y="131586"/>
                </a:lnTo>
                <a:cubicBezTo>
                  <a:pt x="4429899" y="50285"/>
                  <a:pt x="4542375" y="0"/>
                  <a:pt x="4666612" y="0"/>
                </a:cubicBezTo>
                <a:close/>
              </a:path>
            </a:pathLst>
          </a:custGeom>
          <a:solidFill>
            <a:srgbClr val="009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"/>
          <p:cNvSpPr txBox="1"/>
          <p:nvPr/>
        </p:nvSpPr>
        <p:spPr bwMode="auto">
          <a:xfrm>
            <a:off x="615950" y="498475"/>
            <a:ext cx="3595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此处添加目录标题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1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7" grpId="0" autoUpdateAnimBg="0"/>
      <p:bldP spid="13" grpId="0" autoUpdateAnimBg="0"/>
      <p:bldP spid="1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1004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</TotalTime>
  <Words>208</Words>
  <Application>Microsoft Office PowerPoint</Application>
  <PresentationFormat>宽屏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190</cp:revision>
  <dcterms:created xsi:type="dcterms:W3CDTF">2015-09-11T05:49:34Z</dcterms:created>
  <dcterms:modified xsi:type="dcterms:W3CDTF">2016-04-22T01:08:16Z</dcterms:modified>
</cp:coreProperties>
</file>