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notesMasterIdLst>
    <p:notesMasterId r:id="rId5"/>
  </p:notesMasterIdLst>
  <p:sldIdLst>
    <p:sldId id="318" r:id="rId3"/>
    <p:sldId id="319" r:id="rId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88" d="100"/>
          <a:sy n="88" d="100"/>
        </p:scale>
        <p:origin x="114"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825B3-E581-4288-A030-3E1A377261C4}" type="datetimeFigureOut">
              <a:rPr lang="zh-CN" altLang="en-US" smtClean="0"/>
              <a:t>2016/12/13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13FDE-06B8-4156-B440-9D0C008E1E2D}" type="slidenum">
              <a:rPr lang="zh-CN" altLang="en-US" smtClean="0"/>
              <a:t>‹#›</a:t>
            </a:fld>
            <a:endParaRPr lang="zh-CN" altLang="en-US"/>
          </a:p>
        </p:txBody>
      </p:sp>
    </p:spTree>
    <p:extLst>
      <p:ext uri="{BB962C8B-B14F-4D97-AF65-F5344CB8AC3E}">
        <p14:creationId xmlns:p14="http://schemas.microsoft.com/office/powerpoint/2010/main" val="116843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7041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8504408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4066554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582387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4808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5023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079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97909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5186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0698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2746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606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5769771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13588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7586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0446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057419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305427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id-ID"/>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809379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884312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id-ID"/>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2150009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1086503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1448315-93B4-44D8-BEEF-5BB76A15B517}" type="datetimeFigureOut">
              <a:rPr lang="id-ID" smtClean="0"/>
              <a:t>13/12/2016</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A7C0087-F7CD-4F5D-A7CF-BCE4DC7AC152}" type="slidenum">
              <a:rPr lang="id-ID" smtClean="0"/>
              <a:t>‹#›</a:t>
            </a:fld>
            <a:endParaRPr lang="id-ID"/>
          </a:p>
        </p:txBody>
      </p:sp>
    </p:spTree>
    <p:extLst>
      <p:ext uri="{BB962C8B-B14F-4D97-AF65-F5344CB8AC3E}">
        <p14:creationId xmlns:p14="http://schemas.microsoft.com/office/powerpoint/2010/main" val="314765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83039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912233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4" name="Content Placeholder 7"/>
          <p:cNvSpPr txBox="1">
            <a:spLocks/>
          </p:cNvSpPr>
          <p:nvPr/>
        </p:nvSpPr>
        <p:spPr>
          <a:xfrm>
            <a:off x="4024390" y="285056"/>
            <a:ext cx="4125845" cy="64633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Font typeface="Arial" pitchFamily="34" charset="0"/>
              <a:buNone/>
            </a:pPr>
            <a:r>
              <a:rPr lang="id-ID" sz="2400" dirty="0" smtClean="0">
                <a:solidFill>
                  <a:schemeClr val="tx1">
                    <a:lumMod val="75000"/>
                  </a:schemeClr>
                </a:solidFill>
                <a:latin typeface="Roboto" panose="02000000000000000000" pitchFamily="2" charset="0"/>
                <a:ea typeface="Roboto" panose="02000000000000000000" pitchFamily="2" charset="0"/>
              </a:rPr>
              <a:t>Kerucut Infographic</a:t>
            </a:r>
            <a:endParaRPr lang="en-US" sz="2400" dirty="0" smtClean="0">
              <a:solidFill>
                <a:schemeClr val="tx1">
                  <a:lumMod val="75000"/>
                </a:schemeClr>
              </a:solidFill>
              <a:latin typeface="Roboto" panose="02000000000000000000" pitchFamily="2" charset="0"/>
              <a:ea typeface="Roboto" panose="02000000000000000000" pitchFamily="2" charset="0"/>
            </a:endParaRPr>
          </a:p>
        </p:txBody>
      </p:sp>
      <p:sp>
        <p:nvSpPr>
          <p:cNvPr id="6" name="Title 1"/>
          <p:cNvSpPr txBox="1">
            <a:spLocks/>
          </p:cNvSpPr>
          <p:nvPr/>
        </p:nvSpPr>
        <p:spPr>
          <a:xfrm>
            <a:off x="4024390" y="749943"/>
            <a:ext cx="412584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bg1">
                    <a:lumMod val="75000"/>
                  </a:schemeClr>
                </a:solidFill>
                <a:latin typeface="Roboto" panose="02000000000000000000" pitchFamily="2" charset="0"/>
                <a:ea typeface="Roboto" panose="02000000000000000000" pitchFamily="2" charset="0"/>
              </a:rPr>
              <a:t>Put a relevant subtitle in this line</a:t>
            </a:r>
            <a:endParaRPr lang="en-US" sz="1100" dirty="0">
              <a:solidFill>
                <a:schemeClr val="bg1">
                  <a:lumMod val="75000"/>
                </a:schemeClr>
              </a:solidFill>
              <a:latin typeface="Roboto" panose="02000000000000000000" pitchFamily="2" charset="0"/>
              <a:ea typeface="Roboto" panose="02000000000000000000" pitchFamily="2" charset="0"/>
            </a:endParaRPr>
          </a:p>
        </p:txBody>
      </p:sp>
      <p:grpSp>
        <p:nvGrpSpPr>
          <p:cNvPr id="2" name="Group 1"/>
          <p:cNvGrpSpPr/>
          <p:nvPr/>
        </p:nvGrpSpPr>
        <p:grpSpPr>
          <a:xfrm>
            <a:off x="1047907" y="3811319"/>
            <a:ext cx="3673475" cy="1881187"/>
            <a:chOff x="1047907" y="3811319"/>
            <a:chExt cx="3673475" cy="1881187"/>
          </a:xfrm>
        </p:grpSpPr>
        <p:grpSp>
          <p:nvGrpSpPr>
            <p:cNvPr id="8" name="Group 7"/>
            <p:cNvGrpSpPr>
              <a:grpSpLocks/>
            </p:cNvGrpSpPr>
            <p:nvPr/>
          </p:nvGrpSpPr>
          <p:grpSpPr bwMode="auto">
            <a:xfrm>
              <a:off x="1047907" y="3965306"/>
              <a:ext cx="3673475" cy="1727200"/>
              <a:chOff x="1728" y="3024"/>
              <a:chExt cx="2304" cy="1080"/>
            </a:xfrm>
          </p:grpSpPr>
          <p:sp>
            <p:nvSpPr>
              <p:cNvPr id="25"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1" smtClean="0">
                  <a:solidFill>
                    <a:srgbClr val="000000"/>
                  </a:solidFill>
                  <a:latin typeface="Arial" charset="0"/>
                  <a:ea typeface="微软雅黑" pitchFamily="34" charset="-122"/>
                </a:endParaRPr>
              </a:p>
            </p:txBody>
          </p:sp>
          <p:sp>
            <p:nvSpPr>
              <p:cNvPr id="26"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b="1" smtClean="0">
                  <a:solidFill>
                    <a:srgbClr val="000000"/>
                  </a:solidFill>
                  <a:latin typeface="Arial" charset="0"/>
                  <a:ea typeface="微软雅黑" pitchFamily="34" charset="-122"/>
                </a:endParaRPr>
              </a:p>
            </p:txBody>
          </p:sp>
        </p:grpSp>
        <p:sp>
          <p:nvSpPr>
            <p:cNvPr id="9" name="Oval 7"/>
            <p:cNvSpPr>
              <a:spLocks noChangeArrowheads="1"/>
            </p:cNvSpPr>
            <p:nvPr/>
          </p:nvSpPr>
          <p:spPr bwMode="auto">
            <a:xfrm>
              <a:off x="1467007" y="3811319"/>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marL="0" marR="0" lvl="0" indent="0" defTabSz="914400" eaLnBrk="1" fontAlgn="base"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charset="0"/>
                <a:ea typeface="微软雅黑" pitchFamily="34" charset="-122"/>
              </a:endParaRPr>
            </a:p>
          </p:txBody>
        </p:sp>
      </p:grpSp>
      <p:grpSp>
        <p:nvGrpSpPr>
          <p:cNvPr id="3" name="Group 2"/>
          <p:cNvGrpSpPr/>
          <p:nvPr/>
        </p:nvGrpSpPr>
        <p:grpSpPr>
          <a:xfrm>
            <a:off x="1659095" y="2788969"/>
            <a:ext cx="2484437" cy="1541462"/>
            <a:chOff x="1659095" y="2788969"/>
            <a:chExt cx="2484437" cy="1541462"/>
          </a:xfrm>
        </p:grpSpPr>
        <p:grpSp>
          <p:nvGrpSpPr>
            <p:cNvPr id="10" name="Group 8"/>
            <p:cNvGrpSpPr>
              <a:grpSpLocks/>
            </p:cNvGrpSpPr>
            <p:nvPr/>
          </p:nvGrpSpPr>
          <p:grpSpPr bwMode="auto">
            <a:xfrm>
              <a:off x="1659095" y="2957244"/>
              <a:ext cx="2484437" cy="1373187"/>
              <a:chOff x="2016" y="1944"/>
              <a:chExt cx="1728" cy="936"/>
            </a:xfrm>
          </p:grpSpPr>
          <p:sp>
            <p:nvSpPr>
              <p:cNvPr id="2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b="1" smtClean="0">
                  <a:solidFill>
                    <a:srgbClr val="000000"/>
                  </a:solidFill>
                  <a:latin typeface="Arial" charset="0"/>
                  <a:ea typeface="微软雅黑" pitchFamily="34" charset="-122"/>
                </a:endParaRPr>
              </a:p>
            </p:txBody>
          </p:sp>
          <p:sp>
            <p:nvSpPr>
              <p:cNvPr id="2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b="1" smtClean="0">
                  <a:solidFill>
                    <a:srgbClr val="000000"/>
                  </a:solidFill>
                  <a:latin typeface="Arial" charset="0"/>
                  <a:ea typeface="微软雅黑" pitchFamily="34" charset="-122"/>
                </a:endParaRPr>
              </a:p>
            </p:txBody>
          </p:sp>
        </p:grpSp>
        <p:sp>
          <p:nvSpPr>
            <p:cNvPr id="11"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marL="0" marR="0" lvl="0" indent="0" defTabSz="914400" eaLnBrk="1" fontAlgn="base"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charset="0"/>
                <a:ea typeface="微软雅黑" pitchFamily="34" charset="-122"/>
              </a:endParaRPr>
            </a:p>
          </p:txBody>
        </p:sp>
      </p:grpSp>
      <p:sp>
        <p:nvSpPr>
          <p:cNvPr id="12" name="Freeform 12"/>
          <p:cNvSpPr>
            <a:spLocks/>
          </p:cNvSpPr>
          <p:nvPr/>
        </p:nvSpPr>
        <p:spPr bwMode="auto">
          <a:xfrm>
            <a:off x="2186145" y="1636444"/>
            <a:ext cx="1430337" cy="146685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grpSp>
        <p:nvGrpSpPr>
          <p:cNvPr id="19" name="Group 19"/>
          <p:cNvGrpSpPr>
            <a:grpSpLocks/>
          </p:cNvGrpSpPr>
          <p:nvPr/>
        </p:nvGrpSpPr>
        <p:grpSpPr bwMode="auto">
          <a:xfrm>
            <a:off x="3247704" y="2607989"/>
            <a:ext cx="4680000" cy="2208276"/>
            <a:chOff x="1930" y="1737"/>
            <a:chExt cx="3203" cy="1514"/>
          </a:xfrm>
        </p:grpSpPr>
        <p:sp>
          <p:nvSpPr>
            <p:cNvPr id="20" name="Line 20"/>
            <p:cNvSpPr>
              <a:spLocks noChangeShapeType="1"/>
            </p:cNvSpPr>
            <p:nvPr/>
          </p:nvSpPr>
          <p:spPr bwMode="auto">
            <a:xfrm flipH="1">
              <a:off x="2579" y="3251"/>
              <a:ext cx="2545" cy="0"/>
            </a:xfrm>
            <a:prstGeom prst="line">
              <a:avLst/>
            </a:prstGeom>
            <a:noFill/>
            <a:ln w="25400" cap="rnd">
              <a:solidFill>
                <a:schemeClr val="accent1">
                  <a:lumMod val="75000"/>
                  <a:lumOff val="2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21" name="Line 21"/>
            <p:cNvSpPr>
              <a:spLocks noChangeShapeType="1"/>
            </p:cNvSpPr>
            <p:nvPr/>
          </p:nvSpPr>
          <p:spPr bwMode="auto">
            <a:xfrm flipH="1">
              <a:off x="1930" y="1737"/>
              <a:ext cx="3203" cy="0"/>
            </a:xfrm>
            <a:prstGeom prst="line">
              <a:avLst/>
            </a:prstGeom>
            <a:noFill/>
            <a:ln w="25400" cap="rnd">
              <a:solidFill>
                <a:schemeClr val="accent3">
                  <a:lumMod val="7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sp>
          <p:nvSpPr>
            <p:cNvPr id="22" name="Line 22"/>
            <p:cNvSpPr>
              <a:spLocks noChangeShapeType="1"/>
            </p:cNvSpPr>
            <p:nvPr/>
          </p:nvSpPr>
          <p:spPr bwMode="auto">
            <a:xfrm flipH="1">
              <a:off x="2221" y="2462"/>
              <a:ext cx="2903" cy="0"/>
            </a:xfrm>
            <a:prstGeom prst="line">
              <a:avLst/>
            </a:prstGeom>
            <a:noFill/>
            <a:ln w="25400" cap="rnd">
              <a:solidFill>
                <a:schemeClr val="accent2">
                  <a:lumMod val="7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Arial" charset="0"/>
                <a:ea typeface="微软雅黑" pitchFamily="34" charset="-122"/>
              </a:endParaRPr>
            </a:p>
          </p:txBody>
        </p:sp>
      </p:grpSp>
      <p:sp>
        <p:nvSpPr>
          <p:cNvPr id="27" name="Freeform 19"/>
          <p:cNvSpPr>
            <a:spLocks noEditPoints="1"/>
          </p:cNvSpPr>
          <p:nvPr/>
        </p:nvSpPr>
        <p:spPr bwMode="auto">
          <a:xfrm>
            <a:off x="2715885" y="3626028"/>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11"/>
          <p:cNvSpPr>
            <a:spLocks noChangeAspect="1" noEditPoints="1"/>
          </p:cNvSpPr>
          <p:nvPr/>
        </p:nvSpPr>
        <p:spPr bwMode="auto">
          <a:xfrm>
            <a:off x="2663340" y="2368479"/>
            <a:ext cx="479553" cy="480060"/>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0" name="Group 29"/>
          <p:cNvGrpSpPr/>
          <p:nvPr/>
        </p:nvGrpSpPr>
        <p:grpSpPr>
          <a:xfrm>
            <a:off x="2686348" y="4984000"/>
            <a:ext cx="451474" cy="442875"/>
            <a:chOff x="6786562" y="796925"/>
            <a:chExt cx="500063" cy="490538"/>
          </a:xfrm>
          <a:solidFill>
            <a:schemeClr val="bg1"/>
          </a:solidFill>
        </p:grpSpPr>
        <p:sp>
          <p:nvSpPr>
            <p:cNvPr id="31"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5" name="Text Box 13"/>
          <p:cNvSpPr txBox="1">
            <a:spLocks noChangeArrowheads="1"/>
          </p:cNvSpPr>
          <p:nvPr/>
        </p:nvSpPr>
        <p:spPr bwMode="auto">
          <a:xfrm>
            <a:off x="5157565" y="2757189"/>
            <a:ext cx="2618024" cy="400110"/>
          </a:xfrm>
          <a:prstGeom prst="rect">
            <a:avLst/>
          </a:prstGeom>
          <a:noFill/>
          <a:ln w="9525" algn="ctr">
            <a:noFill/>
            <a:miter lim="800000"/>
            <a:headEnd/>
            <a:tailEnd/>
          </a:ln>
        </p:spPr>
        <p:txBody>
          <a:bodyPr wrap="none">
            <a:spAutoFit/>
          </a:bodyPr>
          <a:lstStyle/>
          <a:p>
            <a:pPr algn="r" latinLnBrk="1"/>
            <a:r>
              <a:rPr kumimoji="1" lang="en-US" altLang="ko-KR" sz="1000" dirty="0">
                <a:solidFill>
                  <a:schemeClr val="bg1">
                    <a:lumMod val="65000"/>
                  </a:schemeClr>
                </a:solidFill>
                <a:latin typeface="Roboto" panose="02000000000000000000" pitchFamily="2" charset="0"/>
                <a:ea typeface="Roboto" panose="02000000000000000000" pitchFamily="2" charset="0"/>
              </a:rPr>
              <a:t>How to revolutionise business models and</a:t>
            </a:r>
          </a:p>
          <a:p>
            <a:pPr algn="r" latinLnBrk="1"/>
            <a:r>
              <a:rPr kumimoji="1" lang="en-US" altLang="ko-KR" sz="1000" dirty="0">
                <a:solidFill>
                  <a:schemeClr val="bg1">
                    <a:lumMod val="65000"/>
                  </a:schemeClr>
                </a:solidFill>
                <a:latin typeface="Roboto" panose="02000000000000000000" pitchFamily="2" charset="0"/>
                <a:ea typeface="Roboto" panose="02000000000000000000" pitchFamily="2" charset="0"/>
              </a:rPr>
              <a:t>shift value creation?</a:t>
            </a:r>
          </a:p>
        </p:txBody>
      </p:sp>
      <p:sp>
        <p:nvSpPr>
          <p:cNvPr id="36" name="Text Box 11"/>
          <p:cNvSpPr txBox="1">
            <a:spLocks noChangeArrowheads="1"/>
          </p:cNvSpPr>
          <p:nvPr/>
        </p:nvSpPr>
        <p:spPr bwMode="auto">
          <a:xfrm>
            <a:off x="5272980" y="3800643"/>
            <a:ext cx="2502609" cy="400110"/>
          </a:xfrm>
          <a:prstGeom prst="rect">
            <a:avLst/>
          </a:prstGeom>
          <a:noFill/>
          <a:ln w="9525" algn="ctr">
            <a:noFill/>
            <a:miter lim="800000"/>
            <a:headEnd/>
            <a:tailEnd/>
          </a:ln>
        </p:spPr>
        <p:txBody>
          <a:bodyPr wrap="none">
            <a:spAutoFit/>
          </a:bodyPr>
          <a:lstStyle/>
          <a:p>
            <a:pPr algn="r" latinLnBrk="1"/>
            <a:r>
              <a:rPr kumimoji="1" lang="en-US" altLang="ko-KR" sz="1000" dirty="0">
                <a:solidFill>
                  <a:schemeClr val="bg1">
                    <a:lumMod val="65000"/>
                  </a:schemeClr>
                </a:solidFill>
                <a:latin typeface="Roboto" panose="02000000000000000000" pitchFamily="2" charset="0"/>
                <a:ea typeface="Roboto" panose="02000000000000000000" pitchFamily="2" charset="0"/>
              </a:rPr>
              <a:t>How to sell products and process orders</a:t>
            </a:r>
          </a:p>
          <a:p>
            <a:pPr algn="r" latinLnBrk="1"/>
            <a:r>
              <a:rPr kumimoji="1" lang="en-US" altLang="ko-KR" sz="1000" dirty="0">
                <a:solidFill>
                  <a:schemeClr val="bg1">
                    <a:lumMod val="65000"/>
                  </a:schemeClr>
                </a:solidFill>
                <a:latin typeface="Roboto" panose="02000000000000000000" pitchFamily="2" charset="0"/>
                <a:ea typeface="Roboto" panose="02000000000000000000" pitchFamily="2" charset="0"/>
              </a:rPr>
              <a:t>Over the Web?</a:t>
            </a:r>
          </a:p>
        </p:txBody>
      </p:sp>
      <p:sp>
        <p:nvSpPr>
          <p:cNvPr id="37" name="Text Box 10"/>
          <p:cNvSpPr txBox="1">
            <a:spLocks noChangeArrowheads="1"/>
          </p:cNvSpPr>
          <p:nvPr/>
        </p:nvSpPr>
        <p:spPr bwMode="auto">
          <a:xfrm>
            <a:off x="5157565" y="4941306"/>
            <a:ext cx="2616422" cy="400110"/>
          </a:xfrm>
          <a:prstGeom prst="rect">
            <a:avLst/>
          </a:prstGeom>
          <a:noFill/>
          <a:ln w="9525" algn="ctr">
            <a:noFill/>
            <a:miter lim="800000"/>
            <a:headEnd/>
            <a:tailEnd/>
          </a:ln>
        </p:spPr>
        <p:txBody>
          <a:bodyPr wrap="none">
            <a:spAutoFit/>
          </a:bodyPr>
          <a:lstStyle/>
          <a:p>
            <a:pPr algn="r" latinLnBrk="1"/>
            <a:r>
              <a:rPr kumimoji="1" lang="en-US" altLang="ko-KR" sz="1000" dirty="0">
                <a:solidFill>
                  <a:schemeClr val="bg1">
                    <a:lumMod val="65000"/>
                  </a:schemeClr>
                </a:solidFill>
                <a:latin typeface="Roboto" panose="02000000000000000000" pitchFamily="2" charset="0"/>
                <a:ea typeface="Roboto" panose="02000000000000000000" pitchFamily="2" charset="0"/>
              </a:rPr>
              <a:t>How to reach online user and provide </a:t>
            </a:r>
          </a:p>
          <a:p>
            <a:pPr algn="r" latinLnBrk="1"/>
            <a:r>
              <a:rPr kumimoji="1" lang="en-US" altLang="ko-KR" sz="1000" dirty="0">
                <a:solidFill>
                  <a:schemeClr val="bg1">
                    <a:lumMod val="65000"/>
                  </a:schemeClr>
                </a:solidFill>
                <a:latin typeface="Roboto" panose="02000000000000000000" pitchFamily="2" charset="0"/>
                <a:ea typeface="Roboto" panose="02000000000000000000" pitchFamily="2" charset="0"/>
              </a:rPr>
              <a:t>Customised In-depth product information?</a:t>
            </a:r>
          </a:p>
        </p:txBody>
      </p:sp>
      <p:sp>
        <p:nvSpPr>
          <p:cNvPr id="38" name="Text Box 35"/>
          <p:cNvSpPr txBox="1">
            <a:spLocks noChangeArrowheads="1"/>
          </p:cNvSpPr>
          <p:nvPr/>
        </p:nvSpPr>
        <p:spPr bwMode="auto">
          <a:xfrm>
            <a:off x="4818366" y="2286662"/>
            <a:ext cx="2955621" cy="227755"/>
          </a:xfrm>
          <a:prstGeom prst="rect">
            <a:avLst/>
          </a:prstGeom>
          <a:noFill/>
          <a:ln w="9525" algn="ctr">
            <a:noFill/>
            <a:miter lim="800000"/>
            <a:headEnd/>
            <a:tailEnd/>
          </a:ln>
          <a:effectLst>
            <a:outerShdw dist="17961" dir="2700000" algn="ctr" rotWithShape="0">
              <a:schemeClr val="bg2">
                <a:alpha val="50000"/>
              </a:schemeClr>
            </a:outerShdw>
          </a:effectLst>
        </p:spPr>
        <p:txBody>
          <a:bodyPr wrap="square">
            <a:spAutoFit/>
          </a:bodyPr>
          <a:lstStyle/>
          <a:p>
            <a:pPr algn="r" latinLnBrk="1">
              <a:lnSpc>
                <a:spcPct val="80000"/>
              </a:lnSpc>
              <a:defRPr/>
            </a:pPr>
            <a:r>
              <a:rPr kumimoji="1" lang="en-US" altLang="ko-KR" sz="1100" dirty="0" smtClean="0">
                <a:solidFill>
                  <a:schemeClr val="accent3">
                    <a:lumMod val="75000"/>
                  </a:schemeClr>
                </a:solidFill>
                <a:latin typeface="Roboto" panose="02000000000000000000" pitchFamily="2" charset="0"/>
                <a:ea typeface="Roboto" panose="02000000000000000000" pitchFamily="2" charset="0"/>
              </a:rPr>
              <a:t>Business Model</a:t>
            </a:r>
            <a:r>
              <a:rPr kumimoji="1" lang="id-ID" altLang="ko-KR" sz="1100" dirty="0" smtClean="0">
                <a:solidFill>
                  <a:schemeClr val="accent3">
                    <a:lumMod val="75000"/>
                  </a:schemeClr>
                </a:solidFill>
                <a:latin typeface="Roboto" panose="02000000000000000000" pitchFamily="2" charset="0"/>
                <a:ea typeface="Roboto" panose="02000000000000000000" pitchFamily="2" charset="0"/>
              </a:rPr>
              <a:t> </a:t>
            </a:r>
            <a:r>
              <a:rPr kumimoji="1" lang="en-US" altLang="ko-KR" sz="1100" dirty="0" smtClean="0">
                <a:solidFill>
                  <a:schemeClr val="accent3">
                    <a:lumMod val="75000"/>
                  </a:schemeClr>
                </a:solidFill>
                <a:latin typeface="Roboto" panose="02000000000000000000" pitchFamily="2" charset="0"/>
                <a:ea typeface="Roboto" panose="02000000000000000000" pitchFamily="2" charset="0"/>
              </a:rPr>
              <a:t>Innovation</a:t>
            </a:r>
            <a:endParaRPr kumimoji="1" lang="en-US" altLang="ko-KR" sz="1100" dirty="0">
              <a:solidFill>
                <a:schemeClr val="accent3">
                  <a:lumMod val="75000"/>
                </a:schemeClr>
              </a:solidFill>
              <a:latin typeface="Roboto" panose="02000000000000000000" pitchFamily="2" charset="0"/>
              <a:ea typeface="Roboto" panose="02000000000000000000" pitchFamily="2" charset="0"/>
            </a:endParaRPr>
          </a:p>
        </p:txBody>
      </p:sp>
      <p:sp>
        <p:nvSpPr>
          <p:cNvPr id="39" name="Rectangle 36"/>
          <p:cNvSpPr>
            <a:spLocks noChangeArrowheads="1"/>
          </p:cNvSpPr>
          <p:nvPr/>
        </p:nvSpPr>
        <p:spPr bwMode="auto">
          <a:xfrm>
            <a:off x="5095572" y="4509936"/>
            <a:ext cx="2678415" cy="240275"/>
          </a:xfrm>
          <a:prstGeom prst="rect">
            <a:avLst/>
          </a:prstGeom>
          <a:noFill/>
          <a:ln w="9525" algn="ctr">
            <a:noFill/>
            <a:miter lim="800000"/>
            <a:headEnd/>
            <a:tailEnd/>
          </a:ln>
          <a:effectLst>
            <a:outerShdw dist="17961" dir="2700000" algn="ctr" rotWithShape="0">
              <a:schemeClr val="bg2">
                <a:alpha val="50000"/>
              </a:schemeClr>
            </a:outerShdw>
          </a:effectLst>
        </p:spPr>
        <p:txBody>
          <a:bodyPr wrap="none" anchor="ctr"/>
          <a:lstStyle/>
          <a:p>
            <a:pPr algn="r" latinLnBrk="1">
              <a:defRPr/>
            </a:pPr>
            <a:r>
              <a:rPr kumimoji="1" lang="en-US" altLang="ko-KR" sz="1100" dirty="0">
                <a:solidFill>
                  <a:schemeClr val="accent1"/>
                </a:solidFill>
                <a:latin typeface="Roboto" panose="02000000000000000000" pitchFamily="2" charset="0"/>
                <a:ea typeface="Roboto" panose="02000000000000000000" pitchFamily="2" charset="0"/>
              </a:rPr>
              <a:t>Marketing Innovation</a:t>
            </a:r>
          </a:p>
        </p:txBody>
      </p:sp>
      <p:sp>
        <p:nvSpPr>
          <p:cNvPr id="40" name="Rectangle 37"/>
          <p:cNvSpPr>
            <a:spLocks noChangeArrowheads="1"/>
          </p:cNvSpPr>
          <p:nvPr/>
        </p:nvSpPr>
        <p:spPr bwMode="auto">
          <a:xfrm>
            <a:off x="5242909" y="3365249"/>
            <a:ext cx="2531078" cy="240275"/>
          </a:xfrm>
          <a:prstGeom prst="rect">
            <a:avLst/>
          </a:prstGeom>
          <a:noFill/>
          <a:ln w="9525" algn="ctr">
            <a:noFill/>
            <a:miter lim="800000"/>
            <a:headEnd/>
            <a:tailEnd/>
          </a:ln>
          <a:effectLst>
            <a:outerShdw dist="17961" dir="2700000" algn="ctr" rotWithShape="0">
              <a:schemeClr val="bg2">
                <a:alpha val="50000"/>
              </a:schemeClr>
            </a:outerShdw>
          </a:effectLst>
        </p:spPr>
        <p:txBody>
          <a:bodyPr wrap="none" anchor="ctr"/>
          <a:lstStyle/>
          <a:p>
            <a:pPr algn="r" latinLnBrk="1">
              <a:defRPr/>
            </a:pPr>
            <a:r>
              <a:rPr kumimoji="1" lang="en-US" altLang="ko-KR" sz="1100" dirty="0">
                <a:solidFill>
                  <a:schemeClr val="accent2">
                    <a:lumMod val="75000"/>
                  </a:schemeClr>
                </a:solidFill>
                <a:latin typeface="Roboto" panose="02000000000000000000" pitchFamily="2" charset="0"/>
                <a:ea typeface="Roboto" panose="02000000000000000000" pitchFamily="2" charset="0"/>
              </a:rPr>
              <a:t>Channel Innovation</a:t>
            </a:r>
          </a:p>
        </p:txBody>
      </p:sp>
      <p:sp>
        <p:nvSpPr>
          <p:cNvPr id="41" name="TextBox 40"/>
          <p:cNvSpPr txBox="1"/>
          <p:nvPr/>
        </p:nvSpPr>
        <p:spPr>
          <a:xfrm>
            <a:off x="8466152" y="2353966"/>
            <a:ext cx="2940947" cy="2760174"/>
          </a:xfrm>
          <a:prstGeom prst="rect">
            <a:avLst/>
          </a:prstGeom>
          <a:noFill/>
        </p:spPr>
        <p:txBody>
          <a:bodyPr wrap="square" rIns="144000" bIns="36000" numCol="1" spcCol="360000">
            <a:spAutoFit/>
          </a:bodyPr>
          <a:lstStyle/>
          <a:p>
            <a:pPr eaLnBrk="1" fontAlgn="auto" hangingPunct="1">
              <a:lnSpc>
                <a:spcPct val="150000"/>
              </a:lnSpc>
              <a:spcBef>
                <a:spcPts val="0"/>
              </a:spcBef>
              <a:spcAft>
                <a:spcPts val="0"/>
              </a:spcAft>
              <a:defRPr/>
            </a:pPr>
            <a:r>
              <a:rPr lang="id-ID" sz="1600" b="1" dirty="0" smtClean="0">
                <a:solidFill>
                  <a:schemeClr val="tx1">
                    <a:lumMod val="75000"/>
                    <a:lumOff val="25000"/>
                  </a:schemeClr>
                </a:solidFill>
                <a:latin typeface="Roboto" panose="02000000000000000000" pitchFamily="2" charset="0"/>
                <a:ea typeface="Roboto" panose="02000000000000000000" pitchFamily="2" charset="0"/>
              </a:rPr>
              <a:t>Short Description</a:t>
            </a:r>
          </a:p>
          <a:p>
            <a:pPr eaLnBrk="1" fontAlgn="auto" hangingPunct="1">
              <a:lnSpc>
                <a:spcPct val="150000"/>
              </a:lnSpc>
              <a:spcBef>
                <a:spcPts val="0"/>
              </a:spcBef>
              <a:spcAft>
                <a:spcPts val="0"/>
              </a:spcAft>
              <a:defRPr/>
            </a:pPr>
            <a:r>
              <a:rPr lang="en-US" sz="1000" dirty="0" smtClean="0">
                <a:solidFill>
                  <a:schemeClr val="bg1">
                    <a:lumMod val="65000"/>
                  </a:schemeClr>
                </a:solidFill>
                <a:latin typeface="Roboto" panose="02000000000000000000" pitchFamily="2" charset="0"/>
                <a:ea typeface="Roboto" panose="02000000000000000000" pitchFamily="2" charset="0"/>
              </a:rPr>
              <a:t>The </a:t>
            </a:r>
            <a:r>
              <a:rPr lang="en-US" sz="1000" dirty="0">
                <a:solidFill>
                  <a:schemeClr val="bg1">
                    <a:lumMod val="65000"/>
                  </a:schemeClr>
                </a:solidFill>
                <a:latin typeface="Roboto" panose="02000000000000000000" pitchFamily="2" charset="0"/>
                <a:ea typeface="Roboto" panose="02000000000000000000" pitchFamily="2" charset="0"/>
              </a:rPr>
              <a:t>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a:t>
            </a:r>
            <a:r>
              <a:rPr lang="en-US" sz="1000" dirty="0" smtClean="0">
                <a:solidFill>
                  <a:schemeClr val="bg1">
                    <a:lumMod val="65000"/>
                  </a:schemeClr>
                </a:solidFill>
                <a:latin typeface="Roboto" panose="02000000000000000000" pitchFamily="2" charset="0"/>
                <a:ea typeface="Roboto" panose="02000000000000000000" pitchFamily="2" charset="0"/>
              </a:rPr>
              <a:t>believable.</a:t>
            </a:r>
            <a:endParaRPr lang="en-US" sz="1000" dirty="0">
              <a:solidFill>
                <a:schemeClr val="bg1">
                  <a:lumMod val="65000"/>
                </a:schemeClr>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1598999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10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ppt_x"/>
                                          </p:val>
                                        </p:tav>
                                        <p:tav tm="100000">
                                          <p:val>
                                            <p:strVal val="#ppt_x"/>
                                          </p:val>
                                        </p:tav>
                                      </p:tavLst>
                                    </p:anim>
                                    <p:anim calcmode="lin" valueType="num">
                                      <p:cBhvr additive="base">
                                        <p:cTn id="21" dur="1000" fill="hold"/>
                                        <p:tgtEl>
                                          <p:spTgt spid="2"/>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200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fill="hold"/>
                                        <p:tgtEl>
                                          <p:spTgt spid="3"/>
                                        </p:tgtEl>
                                        <p:attrNameLst>
                                          <p:attrName>ppt_x</p:attrName>
                                        </p:attrNameLst>
                                      </p:cBhvr>
                                      <p:tavLst>
                                        <p:tav tm="0">
                                          <p:val>
                                            <p:strVal val="#ppt_x"/>
                                          </p:val>
                                        </p:tav>
                                        <p:tav tm="100000">
                                          <p:val>
                                            <p:strVal val="#ppt_x"/>
                                          </p:val>
                                        </p:tav>
                                      </p:tavLst>
                                    </p:anim>
                                    <p:anim calcmode="lin" valueType="num">
                                      <p:cBhvr additive="base">
                                        <p:cTn id="25" dur="1000" fill="hold"/>
                                        <p:tgtEl>
                                          <p:spTgt spid="3"/>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30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000" fill="hold"/>
                                        <p:tgtEl>
                                          <p:spTgt spid="12"/>
                                        </p:tgtEl>
                                        <p:attrNameLst>
                                          <p:attrName>ppt_x</p:attrName>
                                        </p:attrNameLst>
                                      </p:cBhvr>
                                      <p:tavLst>
                                        <p:tav tm="0">
                                          <p:val>
                                            <p:strVal val="#ppt_x"/>
                                          </p:val>
                                        </p:tav>
                                        <p:tav tm="100000">
                                          <p:val>
                                            <p:strVal val="#ppt_x"/>
                                          </p:val>
                                        </p:tav>
                                      </p:tavLst>
                                    </p:anim>
                                    <p:anim calcmode="lin" valueType="num">
                                      <p:cBhvr additive="base">
                                        <p:cTn id="29" dur="1000" fill="hold"/>
                                        <p:tgtEl>
                                          <p:spTgt spid="12"/>
                                        </p:tgtEl>
                                        <p:attrNameLst>
                                          <p:attrName>ppt_y</p:attrName>
                                        </p:attrNameLst>
                                      </p:cBhvr>
                                      <p:tavLst>
                                        <p:tav tm="0">
                                          <p:val>
                                            <p:strVal val="0-#ppt_h/2"/>
                                          </p:val>
                                        </p:tav>
                                        <p:tav tm="100000">
                                          <p:val>
                                            <p:strVal val="#ppt_y"/>
                                          </p:val>
                                        </p:tav>
                                      </p:tavLst>
                                    </p:anim>
                                  </p:childTnLst>
                                </p:cTn>
                              </p:par>
                              <p:par>
                                <p:cTn id="30" presetID="53" presetClass="entr" presetSubtype="16" fill="hold" nodeType="withEffect">
                                  <p:stCondLst>
                                    <p:cond delay="40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40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grpId="0" nodeType="withEffect">
                                  <p:stCondLst>
                                    <p:cond delay="400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22" presetClass="entr" presetSubtype="8" fill="hold" nodeType="withEffect">
                                  <p:stCondLst>
                                    <p:cond delay="45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 presetClass="entr" presetSubtype="1" fill="hold" grpId="0" nodeType="withEffect">
                                  <p:stCondLst>
                                    <p:cond delay="50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ppt_x"/>
                                          </p:val>
                                        </p:tav>
                                        <p:tav tm="100000">
                                          <p:val>
                                            <p:strVal val="#ppt_x"/>
                                          </p:val>
                                        </p:tav>
                                      </p:tavLst>
                                    </p:anim>
                                    <p:anim calcmode="lin" valueType="num">
                                      <p:cBhvr additive="base">
                                        <p:cTn id="51" dur="500" fill="hold"/>
                                        <p:tgtEl>
                                          <p:spTgt spid="39"/>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500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ppt_x"/>
                                          </p:val>
                                        </p:tav>
                                        <p:tav tm="100000">
                                          <p:val>
                                            <p:strVal val="#ppt_x"/>
                                          </p:val>
                                        </p:tav>
                                      </p:tavLst>
                                    </p:anim>
                                    <p:anim calcmode="lin" valueType="num">
                                      <p:cBhvr additive="base">
                                        <p:cTn id="55" dur="500" fill="hold"/>
                                        <p:tgtEl>
                                          <p:spTgt spid="40"/>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50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50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500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500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ppt_x"/>
                                          </p:val>
                                        </p:tav>
                                        <p:tav tm="100000">
                                          <p:val>
                                            <p:strVal val="#ppt_x"/>
                                          </p:val>
                                        </p:tav>
                                      </p:tavLst>
                                    </p:anim>
                                    <p:anim calcmode="lin" valueType="num">
                                      <p:cBhvr additive="base">
                                        <p:cTn id="71" dur="500" fill="hold"/>
                                        <p:tgtEl>
                                          <p:spTgt spid="3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550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ppt_x"/>
                                          </p:val>
                                        </p:tav>
                                        <p:tav tm="100000">
                                          <p:val>
                                            <p:strVal val="#ppt_x"/>
                                          </p:val>
                                        </p:tav>
                                      </p:tavLst>
                                    </p:anim>
                                    <p:anim calcmode="lin" valueType="num">
                                      <p:cBhvr additive="base">
                                        <p:cTn id="7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12" grpId="0" animBg="1"/>
      <p:bldP spid="27" grpId="0" animBg="1"/>
      <p:bldP spid="29" grpId="0" animBg="1"/>
      <p:bldP spid="35" grpId="0"/>
      <p:bldP spid="36" grpId="0"/>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084819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moa Colored">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4009</TotalTime>
  <Words>196</Words>
  <Application>Microsoft Office PowerPoint</Application>
  <PresentationFormat>宽屏</PresentationFormat>
  <Paragraphs>21</Paragraphs>
  <Slides>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Meiryo</vt:lpstr>
      <vt:lpstr>Open Sans Light</vt:lpstr>
      <vt:lpstr>宋体</vt:lpstr>
      <vt:lpstr>微软雅黑</vt:lpstr>
      <vt:lpstr>Arial</vt:lpstr>
      <vt:lpstr>Calibri</vt:lpstr>
      <vt:lpstr>Calibri Light</vt:lpstr>
      <vt:lpstr>Roboto</vt:lpstr>
      <vt:lpstr>Office Theme</vt:lpstr>
      <vt:lpstr>1_Office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ypppt</cp:lastModifiedBy>
  <cp:revision>329</cp:revision>
  <dcterms:created xsi:type="dcterms:W3CDTF">2015-01-13T04:39:54Z</dcterms:created>
  <dcterms:modified xsi:type="dcterms:W3CDTF">2016-12-13T01:11:58Z</dcterms:modified>
</cp:coreProperties>
</file>