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35" r:id="rId3"/>
    <p:sldId id="336" r:id="rId4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53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7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radarChart>
        <c:radarStyle val="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Product 01</c:v>
                </c:pt>
              </c:strCache>
            </c:strRef>
          </c:tx>
          <c:spPr>
            <a:ln w="158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Sheet1!$A$2:$A$6</c:f>
              <c:strCache>
                <c:ptCount val="5"/>
                <c:pt idx="0">
                  <c:v>Stock</c:v>
                </c:pt>
                <c:pt idx="1">
                  <c:v>Delivery</c:v>
                </c:pt>
                <c:pt idx="2">
                  <c:v>Free Delivery</c:v>
                </c:pt>
                <c:pt idx="3">
                  <c:v>Pending</c:v>
                </c:pt>
                <c:pt idx="4">
                  <c:v>On Cash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30</c:v>
                </c:pt>
                <c:pt idx="1">
                  <c:v>10</c:v>
                </c:pt>
                <c:pt idx="2">
                  <c:v>4</c:v>
                </c:pt>
                <c:pt idx="3">
                  <c:v>25</c:v>
                </c:pt>
                <c:pt idx="4">
                  <c:v>15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Product 02</c:v>
                </c:pt>
              </c:strCache>
            </c:strRef>
          </c:tx>
          <c:spPr>
            <a:ln w="158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Sheet1!$A$2:$A$6</c:f>
              <c:strCache>
                <c:ptCount val="5"/>
                <c:pt idx="0">
                  <c:v>Stock</c:v>
                </c:pt>
                <c:pt idx="1">
                  <c:v>Delivery</c:v>
                </c:pt>
                <c:pt idx="2">
                  <c:v>Free Delivery</c:v>
                </c:pt>
                <c:pt idx="3">
                  <c:v>Pending</c:v>
                </c:pt>
                <c:pt idx="4">
                  <c:v>On Cash</c:v>
                </c:pt>
              </c:strCache>
            </c:strRef>
          </c:cat>
          <c:val>
            <c:numRef>
              <c:f>Sheet1!$C$2:$C$6</c:f>
              <c:numCache>
                <c:formatCode>General</c:formatCode>
                <c:ptCount val="5"/>
                <c:pt idx="0">
                  <c:v>30</c:v>
                </c:pt>
                <c:pt idx="1">
                  <c:v>5</c:v>
                </c:pt>
                <c:pt idx="2">
                  <c:v>3</c:v>
                </c:pt>
                <c:pt idx="3">
                  <c:v>7</c:v>
                </c:pt>
                <c:pt idx="4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Product 03</c:v>
                </c:pt>
              </c:strCache>
            </c:strRef>
          </c:tx>
          <c:spPr>
            <a:ln w="15875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cat>
            <c:strRef>
              <c:f>Sheet1!$A$2:$A$6</c:f>
              <c:strCache>
                <c:ptCount val="5"/>
                <c:pt idx="0">
                  <c:v>Stock</c:v>
                </c:pt>
                <c:pt idx="1">
                  <c:v>Delivery</c:v>
                </c:pt>
                <c:pt idx="2">
                  <c:v>Free Delivery</c:v>
                </c:pt>
                <c:pt idx="3">
                  <c:v>Pending</c:v>
                </c:pt>
                <c:pt idx="4">
                  <c:v>On Cash</c:v>
                </c:pt>
              </c:strCache>
            </c:strRef>
          </c:cat>
          <c:val>
            <c:numRef>
              <c:f>Sheet1!$D$2:$D$6</c:f>
              <c:numCache>
                <c:formatCode>General</c:formatCode>
                <c:ptCount val="5"/>
                <c:pt idx="0">
                  <c:v>30</c:v>
                </c:pt>
                <c:pt idx="1">
                  <c:v>15</c:v>
                </c:pt>
                <c:pt idx="2">
                  <c:v>7</c:v>
                </c:pt>
                <c:pt idx="3">
                  <c:v>10</c:v>
                </c:pt>
                <c:pt idx="4">
                  <c:v>20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Product 04</c:v>
                </c:pt>
              </c:strCache>
            </c:strRef>
          </c:tx>
          <c:spPr>
            <a:ln w="15875" cap="rnd">
              <a:solidFill>
                <a:schemeClr val="accent1">
                  <a:lumMod val="60000"/>
                </a:schemeClr>
              </a:solidFill>
              <a:round/>
            </a:ln>
            <a:effectLst/>
          </c:spPr>
          <c:marker>
            <c:symbol val="none"/>
          </c:marker>
          <c:cat>
            <c:strRef>
              <c:f>Sheet1!$A$2:$A$6</c:f>
              <c:strCache>
                <c:ptCount val="5"/>
                <c:pt idx="0">
                  <c:v>Stock</c:v>
                </c:pt>
                <c:pt idx="1">
                  <c:v>Delivery</c:v>
                </c:pt>
                <c:pt idx="2">
                  <c:v>Free Delivery</c:v>
                </c:pt>
                <c:pt idx="3">
                  <c:v>Pending</c:v>
                </c:pt>
                <c:pt idx="4">
                  <c:v>On Cash</c:v>
                </c:pt>
              </c:strCache>
            </c:strRef>
          </c:cat>
          <c:val>
            <c:numRef>
              <c:f>Sheet1!$E$2:$E$6</c:f>
              <c:numCache>
                <c:formatCode>General</c:formatCode>
                <c:ptCount val="5"/>
                <c:pt idx="0">
                  <c:v>30</c:v>
                </c:pt>
                <c:pt idx="1">
                  <c:v>20</c:v>
                </c:pt>
                <c:pt idx="2">
                  <c:v>30</c:v>
                </c:pt>
                <c:pt idx="3">
                  <c:v>15</c:v>
                </c:pt>
                <c:pt idx="4">
                  <c:v>20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4836320"/>
        <c:axId val="4825984"/>
      </c:radarChart>
      <c:catAx>
        <c:axId val="4836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4825984"/>
        <c:crosses val="autoZero"/>
        <c:auto val="1"/>
        <c:lblAlgn val="ctr"/>
        <c:lblOffset val="100"/>
        <c:noMultiLvlLbl val="0"/>
      </c:catAx>
      <c:valAx>
        <c:axId val="4825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4836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50000"/>
                  <a:lumOff val="50000"/>
                </a:schemeClr>
              </a:solidFill>
              <a:latin typeface="+mn-lt"/>
              <a:ea typeface="+mn-ea"/>
              <a:cs typeface="+mn-cs"/>
            </a:defRPr>
          </a:pPr>
          <a:endParaRPr lang="zh-CN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6">
  <cs:axisTitle>
    <cs:lnRef idx="0"/>
    <cs:fillRef idx="0"/>
    <cs:effectRef idx="0"/>
    <cs:fontRef idx="minor">
      <a:schemeClr val="tx1">
        <a:lumMod val="50000"/>
        <a:lumOff val="50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>
  <cs:dataPoint3D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3D>
  <cs:dataPointLine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158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Marker>
  <cs:dataPointMarkerLayout symbol="circle" size="4"/>
  <cs:dataPointWireframe>
    <cs:lnRef idx="0">
      <cs:styleClr val="auto"/>
    </cs:lnRef>
    <cs:fillRef idx="2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50000"/>
        <a:lumOff val="50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tx1">
        <a:lumMod val="50000"/>
        <a:lumOff val="50000"/>
      </a:schemeClr>
    </cs:fontRef>
    <cs:defRPr sz="1862" kern="1200" cap="none" spc="20" baseline="0"/>
  </cs:title>
  <cs:trendline>
    <cs:lnRef idx="0">
      <cs:styleClr val="auto"/>
    </cs:lnRef>
    <cs:fillRef idx="2"/>
    <cs:effectRef idx="0"/>
    <cs:fontRef idx="minor">
      <a:schemeClr val="dk1"/>
    </cs:fontRef>
    <cs:spPr>
      <a:ln w="952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D83DEF2-92C2-4435-9196-61B834B40E00}" type="datetimeFigureOut">
              <a:rPr lang="zh-CN" altLang="en-US" smtClean="0"/>
              <a:t>2020/12/2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6E181B9-1EF7-43A3-8515-720C1C72563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534939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3685332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55278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43283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122439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680494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24838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8528063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778435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565860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517115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8409493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1689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4558678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781270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251008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39324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364262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260611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010423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77886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681540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37309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02/12/2020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11281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48053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97793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7"/>
          <p:cNvSpPr txBox="1">
            <a:spLocks/>
          </p:cNvSpPr>
          <p:nvPr/>
        </p:nvSpPr>
        <p:spPr>
          <a:xfrm>
            <a:off x="4042252" y="228609"/>
            <a:ext cx="4125845" cy="669799"/>
          </a:xfrm>
          <a:prstGeom prst="rect">
            <a:avLst/>
          </a:prstGeom>
        </p:spPr>
        <p:txBody>
          <a:bodyPr vert="horz" wrap="square" lIns="91440" tIns="45720" rIns="91440" bIns="45720" rtlCol="0">
            <a:sp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buFont typeface="Arial" pitchFamily="34" charset="0"/>
              <a:buNone/>
            </a:pPr>
            <a:r>
              <a:rPr lang="id-ID" sz="28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Radar Chart</a:t>
            </a:r>
            <a:endParaRPr lang="en-US" sz="2800" dirty="0" smtClean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659526" y="749768"/>
            <a:ext cx="2891295" cy="36355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ctr"/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Put a relevant subtitle in this line</a:t>
            </a:r>
            <a:endParaRPr lang="en-US" sz="1100" dirty="0">
              <a:solidFill>
                <a:schemeClr val="bg1">
                  <a:lumMod val="6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3196691205"/>
              </p:ext>
            </p:extLst>
          </p:nvPr>
        </p:nvGraphicFramePr>
        <p:xfrm>
          <a:off x="413264" y="1462167"/>
          <a:ext cx="6532057" cy="44434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7779435" y="2567717"/>
            <a:ext cx="34184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dirty="0" smtClean="0">
                <a:solidFill>
                  <a:schemeClr val="bg1">
                    <a:lumMod val="50000"/>
                  </a:schemeClr>
                </a:solidFill>
              </a:rPr>
              <a:t>201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</a:rPr>
              <a:t>8</a:t>
            </a:r>
            <a:r>
              <a:rPr lang="id-ID" sz="1400" dirty="0" smtClean="0">
                <a:solidFill>
                  <a:schemeClr val="bg1">
                    <a:lumMod val="50000"/>
                  </a:schemeClr>
                </a:solidFill>
              </a:rPr>
              <a:t>	   382.463 Point	</a:t>
            </a:r>
            <a:endParaRPr lang="id-ID" sz="14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779435" y="2849070"/>
            <a:ext cx="34184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dirty="0" smtClean="0">
                <a:solidFill>
                  <a:schemeClr val="bg1">
                    <a:lumMod val="50000"/>
                  </a:schemeClr>
                </a:solidFill>
              </a:rPr>
              <a:t>20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</a:rPr>
              <a:t>19</a:t>
            </a:r>
            <a:r>
              <a:rPr lang="id-ID" sz="1400" dirty="0" smtClean="0">
                <a:solidFill>
                  <a:schemeClr val="bg1">
                    <a:lumMod val="50000"/>
                  </a:schemeClr>
                </a:solidFill>
              </a:rPr>
              <a:t>	   526.221 Point</a:t>
            </a:r>
            <a:endParaRPr lang="id-ID" sz="14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779433" y="3137178"/>
            <a:ext cx="34184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dirty="0" smtClean="0">
                <a:solidFill>
                  <a:schemeClr val="bg1">
                    <a:lumMod val="50000"/>
                  </a:schemeClr>
                </a:solidFill>
              </a:rPr>
              <a:t>20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</a:rPr>
              <a:t>20</a:t>
            </a:r>
            <a:r>
              <a:rPr lang="id-ID" sz="1400" dirty="0" smtClean="0">
                <a:solidFill>
                  <a:schemeClr val="bg1">
                    <a:lumMod val="50000"/>
                  </a:schemeClr>
                </a:solidFill>
              </a:rPr>
              <a:t>	   674.335 Point</a:t>
            </a:r>
            <a:endParaRPr lang="id-ID" sz="14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7779433" y="3418533"/>
            <a:ext cx="34184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dirty="0" smtClean="0">
                <a:solidFill>
                  <a:schemeClr val="bg1">
                    <a:lumMod val="50000"/>
                  </a:schemeClr>
                </a:solidFill>
              </a:rPr>
              <a:t>20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</a:rPr>
              <a:t>21</a:t>
            </a:r>
            <a:r>
              <a:rPr lang="id-ID" sz="1400" dirty="0" smtClean="0">
                <a:solidFill>
                  <a:schemeClr val="bg1">
                    <a:lumMod val="50000"/>
                  </a:schemeClr>
                </a:solidFill>
              </a:rPr>
              <a:t>	1.086.765 Point</a:t>
            </a:r>
            <a:endParaRPr lang="id-ID" sz="1400" dirty="0">
              <a:solidFill>
                <a:schemeClr val="bg1">
                  <a:lumMod val="50000"/>
                </a:schemeClr>
              </a:solidFill>
            </a:endParaRPr>
          </a:p>
        </p:txBody>
      </p:sp>
      <p:cxnSp>
        <p:nvCxnSpPr>
          <p:cNvPr id="11" name="Straight Connector 10"/>
          <p:cNvCxnSpPr/>
          <p:nvPr/>
        </p:nvCxnSpPr>
        <p:spPr>
          <a:xfrm>
            <a:off x="7454648" y="3940438"/>
            <a:ext cx="3743236" cy="0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Oval 11"/>
          <p:cNvSpPr/>
          <p:nvPr/>
        </p:nvSpPr>
        <p:spPr>
          <a:xfrm>
            <a:off x="7454648" y="2641116"/>
            <a:ext cx="162000" cy="16097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3" name="Oval 12"/>
          <p:cNvSpPr/>
          <p:nvPr/>
        </p:nvSpPr>
        <p:spPr>
          <a:xfrm>
            <a:off x="7454648" y="2922469"/>
            <a:ext cx="162000" cy="16097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Oval 14"/>
          <p:cNvSpPr/>
          <p:nvPr/>
        </p:nvSpPr>
        <p:spPr>
          <a:xfrm>
            <a:off x="7454648" y="3204883"/>
            <a:ext cx="162000" cy="160978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6" name="Oval 15"/>
          <p:cNvSpPr/>
          <p:nvPr/>
        </p:nvSpPr>
        <p:spPr>
          <a:xfrm>
            <a:off x="7454648" y="3491932"/>
            <a:ext cx="162000" cy="16097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7" name="Content Placeholder 2"/>
          <p:cNvSpPr txBox="1">
            <a:spLocks/>
          </p:cNvSpPr>
          <p:nvPr/>
        </p:nvSpPr>
        <p:spPr>
          <a:xfrm>
            <a:off x="7372340" y="4119316"/>
            <a:ext cx="3825544" cy="1599577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marL="0" indent="0" algn="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100" kern="1200" cap="none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0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8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6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50000"/>
              </a:lnSpc>
            </a:pPr>
            <a:r>
              <a:rPr lang="id-ID" sz="2000" dirty="0" smtClean="0">
                <a:solidFill>
                  <a:schemeClr val="bg1">
                    <a:lumMod val="50000"/>
                  </a:schemeClr>
                </a:solidFill>
                <a:ea typeface="Roboto" panose="02000000000000000000" pitchFamily="2" charset="0"/>
              </a:rPr>
              <a:t>Simple Value</a:t>
            </a:r>
          </a:p>
          <a:p>
            <a:pPr algn="l">
              <a:lnSpc>
                <a:spcPct val="150000"/>
              </a:lnSpc>
            </a:pPr>
            <a:r>
              <a:rPr lang="id-ID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Du</a:t>
            </a:r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mmy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text ever since the 1500s, when an unknown printer took a galley of type and scrambled it to make a type specimen book. It has survived not only five centuries, but also the leap into electronic typesetting.</a:t>
            </a:r>
            <a:endParaRPr lang="en-US" sz="1100" dirty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</p:txBody>
      </p:sp>
      <p:grpSp>
        <p:nvGrpSpPr>
          <p:cNvPr id="18" name="Group 5"/>
          <p:cNvGrpSpPr>
            <a:grpSpLocks noChangeAspect="1"/>
          </p:cNvGrpSpPr>
          <p:nvPr/>
        </p:nvGrpSpPr>
        <p:grpSpPr>
          <a:xfrm>
            <a:off x="5852698" y="6509082"/>
            <a:ext cx="479439" cy="218278"/>
            <a:chOff x="5174774" y="2569166"/>
            <a:chExt cx="532711" cy="242528"/>
          </a:xfrm>
        </p:grpSpPr>
        <p:grpSp>
          <p:nvGrpSpPr>
            <p:cNvPr id="19" name="Group 7"/>
            <p:cNvGrpSpPr/>
            <p:nvPr userDrawn="1"/>
          </p:nvGrpSpPr>
          <p:grpSpPr>
            <a:xfrm>
              <a:off x="5462685" y="2572354"/>
              <a:ext cx="244800" cy="239340"/>
              <a:chOff x="5462685" y="2572354"/>
              <a:chExt cx="244800" cy="239340"/>
            </a:xfrm>
          </p:grpSpPr>
          <p:sp>
            <p:nvSpPr>
              <p:cNvPr id="23" name="Oval 14"/>
              <p:cNvSpPr/>
              <p:nvPr userDrawn="1"/>
            </p:nvSpPr>
            <p:spPr>
              <a:xfrm>
                <a:off x="5462685" y="2572354"/>
                <a:ext cx="244800" cy="23934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24" name="Chevron 15"/>
              <p:cNvSpPr/>
              <p:nvPr userDrawn="1"/>
            </p:nvSpPr>
            <p:spPr>
              <a:xfrm>
                <a:off x="5547183" y="2623708"/>
                <a:ext cx="126000" cy="143998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" name="Group 11"/>
            <p:cNvGrpSpPr/>
            <p:nvPr userDrawn="1"/>
          </p:nvGrpSpPr>
          <p:grpSpPr>
            <a:xfrm rot="10800000">
              <a:off x="5174774" y="2569166"/>
              <a:ext cx="244800" cy="239339"/>
              <a:chOff x="5420353" y="2561777"/>
              <a:chExt cx="244800" cy="239339"/>
            </a:xfrm>
          </p:grpSpPr>
          <p:sp>
            <p:nvSpPr>
              <p:cNvPr id="21" name="Oval 12"/>
              <p:cNvSpPr/>
              <p:nvPr userDrawn="1"/>
            </p:nvSpPr>
            <p:spPr>
              <a:xfrm>
                <a:off x="5420353" y="2561777"/>
                <a:ext cx="244800" cy="239339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22" name="Chevron 13"/>
              <p:cNvSpPr/>
              <p:nvPr userDrawn="1"/>
            </p:nvSpPr>
            <p:spPr>
              <a:xfrm>
                <a:off x="5490336" y="2602557"/>
                <a:ext cx="126000" cy="144000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9483468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45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2000" fill="hold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2000" fill="hold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45" presetClass="entr" presetSubtype="0" fill="hold" grpId="0" nodeType="withEffect">
                                  <p:stCondLst>
                                    <p:cond delay="4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45" presetClass="entr" presetSubtype="0" fill="hold" grpId="0" nodeType="withEffect">
                                  <p:stCondLst>
                                    <p:cond delay="60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2000" fill="hold"/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2000" fill="hold"/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45" presetClass="entr" presetSubtype="0" fill="hold" grpId="0" nodeType="withEffect">
                                  <p:stCondLst>
                                    <p:cond delay="80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2000" fill="hold"/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2000" fill="hold"/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45" presetClass="entr" presetSubtype="0" fill="hold" grpId="0" nodeType="withEffect">
                                  <p:stCondLst>
                                    <p:cond delay="100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5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2000" fill="hold"/>
                                        <p:tgtEl>
                                          <p:spTgt spid="5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2000" fill="hold"/>
                                        <p:tgtEl>
                                          <p:spTgt spid="5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12000"/>
                            </p:stCondLst>
                            <p:childTnLst>
                              <p:par>
                                <p:cTn id="37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12500"/>
                            </p:stCondLst>
                            <p:childTnLst>
                              <p:par>
                                <p:cTn id="42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13000"/>
                            </p:stCondLst>
                            <p:childTnLst>
                              <p:par>
                                <p:cTn id="47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13500"/>
                            </p:stCondLst>
                            <p:childTnLst>
                              <p:par>
                                <p:cTn id="52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14000"/>
                            </p:stCondLst>
                            <p:childTnLst>
                              <p:par>
                                <p:cTn id="57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14500"/>
                            </p:stCondLst>
                            <p:childTnLst>
                              <p:par>
                                <p:cTn id="62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15000"/>
                            </p:stCondLst>
                            <p:childTnLst>
                              <p:par>
                                <p:cTn id="67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15500"/>
                            </p:stCondLst>
                            <p:childTnLst>
                              <p:par>
                                <p:cTn id="72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16000"/>
                            </p:stCondLst>
                            <p:childTnLst>
                              <p:par>
                                <p:cTn id="77" presetID="3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17000"/>
                            </p:stCondLst>
                            <p:childTnLst>
                              <p:par>
                                <p:cTn id="8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Graphic spid="5" grpId="0">
        <p:bldSub>
          <a:bldChart bld="series"/>
        </p:bldSub>
      </p:bldGraphic>
      <p:bldP spid="6" grpId="0"/>
      <p:bldP spid="7" grpId="0"/>
      <p:bldP spid="9" grpId="0"/>
      <p:bldP spid="10" grpId="0"/>
      <p:bldP spid="12" grpId="0" animBg="1"/>
      <p:bldP spid="13" grpId="0" animBg="1"/>
      <p:bldP spid="15" grpId="0" animBg="1"/>
      <p:bldP spid="16" grpId="0" animBg="1"/>
      <p:bldP spid="17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311446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Tikal Colored">
      <a:dk1>
        <a:sysClr val="windowText" lastClr="000000"/>
      </a:dk1>
      <a:lt1>
        <a:sysClr val="window" lastClr="FFFFFF"/>
      </a:lt1>
      <a:dk2>
        <a:srgbClr val="959596"/>
      </a:dk2>
      <a:lt2>
        <a:srgbClr val="D9D9D9"/>
      </a:lt2>
      <a:accent1>
        <a:srgbClr val="202F3D"/>
      </a:accent1>
      <a:accent2>
        <a:srgbClr val="1C9494"/>
      </a:accent2>
      <a:accent3>
        <a:srgbClr val="7CB554"/>
      </a:accent3>
      <a:accent4>
        <a:srgbClr val="FAC14D"/>
      </a:accent4>
      <a:accent5>
        <a:srgbClr val="F95647"/>
      </a:accent5>
      <a:accent6>
        <a:srgbClr val="002672"/>
      </a:accent6>
      <a:hlink>
        <a:srgbClr val="0000FF"/>
      </a:hlink>
      <a:folHlink>
        <a:srgbClr val="80008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3205</TotalTime>
  <Words>134</Words>
  <Application>Microsoft Office PowerPoint</Application>
  <PresentationFormat>宽屏</PresentationFormat>
  <Paragraphs>16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宋体</vt:lpstr>
      <vt:lpstr>微软雅黑</vt:lpstr>
      <vt:lpstr>Arial</vt:lpstr>
      <vt:lpstr>Calibri</vt:lpstr>
      <vt:lpstr>Calibri Light</vt:lpstr>
      <vt:lpstr>Open Sans</vt:lpstr>
      <vt:lpstr>Roboto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keywords>http://www.ypppt.com/</cp:keywords>
  <cp:lastModifiedBy>kan</cp:lastModifiedBy>
  <cp:revision>154</cp:revision>
  <dcterms:created xsi:type="dcterms:W3CDTF">2015-02-13T02:29:22Z</dcterms:created>
  <dcterms:modified xsi:type="dcterms:W3CDTF">2020-12-01T19:14:11Z</dcterms:modified>
</cp:coreProperties>
</file>

<file path=docProps/thumbnail.jpeg>
</file>