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2"/>
  </p:sldMasterIdLst>
  <p:notesMasterIdLst>
    <p:notesMasterId r:id="rId29"/>
  </p:notesMasterIdLst>
  <p:sldIdLst>
    <p:sldId id="295" r:id="rId3"/>
    <p:sldId id="264" r:id="rId4"/>
    <p:sldId id="265" r:id="rId5"/>
    <p:sldId id="266" r:id="rId6"/>
    <p:sldId id="267" r:id="rId7"/>
    <p:sldId id="268" r:id="rId8"/>
    <p:sldId id="269" r:id="rId9"/>
    <p:sldId id="270" r:id="rId10"/>
    <p:sldId id="300" r:id="rId11"/>
    <p:sldId id="272" r:id="rId12"/>
    <p:sldId id="273" r:id="rId13"/>
    <p:sldId id="274" r:id="rId14"/>
    <p:sldId id="275" r:id="rId15"/>
    <p:sldId id="276" r:id="rId16"/>
    <p:sldId id="301" r:id="rId17"/>
    <p:sldId id="278" r:id="rId18"/>
    <p:sldId id="279" r:id="rId19"/>
    <p:sldId id="280" r:id="rId20"/>
    <p:sldId id="281" r:id="rId21"/>
    <p:sldId id="282" r:id="rId22"/>
    <p:sldId id="302" r:id="rId23"/>
    <p:sldId id="261" r:id="rId24"/>
    <p:sldId id="262" r:id="rId25"/>
    <p:sldId id="263" r:id="rId26"/>
    <p:sldId id="299" r:id="rId27"/>
    <p:sldId id="303" r:id="rId28"/>
  </p:sldIdLst>
  <p:sldSz cx="12192000" cy="6858000"/>
  <p:notesSz cx="6858000" cy="9144000"/>
  <p:custDataLst>
    <p:tags r:id="rId3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5151"/>
    <a:srgbClr val="CA0202"/>
    <a:srgbClr val="D9D9D9"/>
    <a:srgbClr val="C00000"/>
    <a:srgbClr val="AE2660"/>
    <a:srgbClr val="ECB89B"/>
    <a:srgbClr val="FFD20F"/>
    <a:srgbClr val="CA0000"/>
    <a:srgbClr val="DF5836"/>
    <a:srgbClr val="0F19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6" d="100"/>
          <a:sy n="86" d="100"/>
        </p:scale>
        <p:origin x="324"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35" Type="http://schemas.microsoft.com/office/2015/10/relationships/revisionInfo" Target="revisionInfo.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8BA808-C968-4CF2-A10A-1F172DFD3170}" type="datetimeFigureOut">
              <a:rPr lang="zh-CN" altLang="en-US" smtClean="0"/>
              <a:t>2018/6/19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FC1167-B7A6-432C-9B33-9F24AD03DBD6}" type="slidenum">
              <a:rPr lang="zh-CN" altLang="en-US" smtClean="0"/>
              <a:t>‹#›</a:t>
            </a:fld>
            <a:endParaRPr lang="zh-CN" altLang="en-US"/>
          </a:p>
        </p:txBody>
      </p:sp>
    </p:spTree>
    <p:extLst>
      <p:ext uri="{BB962C8B-B14F-4D97-AF65-F5344CB8AC3E}">
        <p14:creationId xmlns:p14="http://schemas.microsoft.com/office/powerpoint/2010/main" val="26513033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1</a:t>
            </a:fld>
            <a:endParaRPr lang="zh-CN" altLang="en-US"/>
          </a:p>
        </p:txBody>
      </p:sp>
    </p:spTree>
    <p:extLst>
      <p:ext uri="{BB962C8B-B14F-4D97-AF65-F5344CB8AC3E}">
        <p14:creationId xmlns:p14="http://schemas.microsoft.com/office/powerpoint/2010/main" val="16135792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10</a:t>
            </a:fld>
            <a:endParaRPr lang="zh-CN" altLang="en-US"/>
          </a:p>
        </p:txBody>
      </p:sp>
    </p:spTree>
    <p:extLst>
      <p:ext uri="{BB962C8B-B14F-4D97-AF65-F5344CB8AC3E}">
        <p14:creationId xmlns:p14="http://schemas.microsoft.com/office/powerpoint/2010/main" val="28722508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11</a:t>
            </a:fld>
            <a:endParaRPr lang="zh-CN" altLang="en-US"/>
          </a:p>
        </p:txBody>
      </p:sp>
    </p:spTree>
    <p:extLst>
      <p:ext uri="{BB962C8B-B14F-4D97-AF65-F5344CB8AC3E}">
        <p14:creationId xmlns:p14="http://schemas.microsoft.com/office/powerpoint/2010/main" val="23709468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12</a:t>
            </a:fld>
            <a:endParaRPr lang="zh-CN" altLang="en-US"/>
          </a:p>
        </p:txBody>
      </p:sp>
    </p:spTree>
    <p:extLst>
      <p:ext uri="{BB962C8B-B14F-4D97-AF65-F5344CB8AC3E}">
        <p14:creationId xmlns:p14="http://schemas.microsoft.com/office/powerpoint/2010/main" val="5490148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13</a:t>
            </a:fld>
            <a:endParaRPr lang="zh-CN" altLang="en-US"/>
          </a:p>
        </p:txBody>
      </p:sp>
    </p:spTree>
    <p:extLst>
      <p:ext uri="{BB962C8B-B14F-4D97-AF65-F5344CB8AC3E}">
        <p14:creationId xmlns:p14="http://schemas.microsoft.com/office/powerpoint/2010/main" val="2858041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14</a:t>
            </a:fld>
            <a:endParaRPr lang="zh-CN" altLang="en-US"/>
          </a:p>
        </p:txBody>
      </p:sp>
    </p:spTree>
    <p:extLst>
      <p:ext uri="{BB962C8B-B14F-4D97-AF65-F5344CB8AC3E}">
        <p14:creationId xmlns:p14="http://schemas.microsoft.com/office/powerpoint/2010/main" val="26802489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15</a:t>
            </a:fld>
            <a:endParaRPr lang="zh-CN" altLang="en-US"/>
          </a:p>
        </p:txBody>
      </p:sp>
    </p:spTree>
    <p:extLst>
      <p:ext uri="{BB962C8B-B14F-4D97-AF65-F5344CB8AC3E}">
        <p14:creationId xmlns:p14="http://schemas.microsoft.com/office/powerpoint/2010/main" val="7462807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16</a:t>
            </a:fld>
            <a:endParaRPr lang="zh-CN" altLang="en-US"/>
          </a:p>
        </p:txBody>
      </p:sp>
    </p:spTree>
    <p:extLst>
      <p:ext uri="{BB962C8B-B14F-4D97-AF65-F5344CB8AC3E}">
        <p14:creationId xmlns:p14="http://schemas.microsoft.com/office/powerpoint/2010/main" val="15877862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17</a:t>
            </a:fld>
            <a:endParaRPr lang="zh-CN" altLang="en-US"/>
          </a:p>
        </p:txBody>
      </p:sp>
    </p:spTree>
    <p:extLst>
      <p:ext uri="{BB962C8B-B14F-4D97-AF65-F5344CB8AC3E}">
        <p14:creationId xmlns:p14="http://schemas.microsoft.com/office/powerpoint/2010/main" val="30576844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18</a:t>
            </a:fld>
            <a:endParaRPr lang="zh-CN" altLang="en-US"/>
          </a:p>
        </p:txBody>
      </p:sp>
    </p:spTree>
    <p:extLst>
      <p:ext uri="{BB962C8B-B14F-4D97-AF65-F5344CB8AC3E}">
        <p14:creationId xmlns:p14="http://schemas.microsoft.com/office/powerpoint/2010/main" val="6497690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19</a:t>
            </a:fld>
            <a:endParaRPr lang="zh-CN" altLang="en-US"/>
          </a:p>
        </p:txBody>
      </p:sp>
    </p:spTree>
    <p:extLst>
      <p:ext uri="{BB962C8B-B14F-4D97-AF65-F5344CB8AC3E}">
        <p14:creationId xmlns:p14="http://schemas.microsoft.com/office/powerpoint/2010/main" val="1494599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2</a:t>
            </a:fld>
            <a:endParaRPr lang="zh-CN" altLang="en-US"/>
          </a:p>
        </p:txBody>
      </p:sp>
    </p:spTree>
    <p:extLst>
      <p:ext uri="{BB962C8B-B14F-4D97-AF65-F5344CB8AC3E}">
        <p14:creationId xmlns:p14="http://schemas.microsoft.com/office/powerpoint/2010/main" val="34603410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20</a:t>
            </a:fld>
            <a:endParaRPr lang="zh-CN" altLang="en-US"/>
          </a:p>
        </p:txBody>
      </p:sp>
    </p:spTree>
    <p:extLst>
      <p:ext uri="{BB962C8B-B14F-4D97-AF65-F5344CB8AC3E}">
        <p14:creationId xmlns:p14="http://schemas.microsoft.com/office/powerpoint/2010/main" val="2411887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21</a:t>
            </a:fld>
            <a:endParaRPr lang="zh-CN" altLang="en-US"/>
          </a:p>
        </p:txBody>
      </p:sp>
    </p:spTree>
    <p:extLst>
      <p:ext uri="{BB962C8B-B14F-4D97-AF65-F5344CB8AC3E}">
        <p14:creationId xmlns:p14="http://schemas.microsoft.com/office/powerpoint/2010/main" val="11164636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22</a:t>
            </a:fld>
            <a:endParaRPr lang="zh-CN" altLang="en-US"/>
          </a:p>
        </p:txBody>
      </p:sp>
    </p:spTree>
    <p:extLst>
      <p:ext uri="{BB962C8B-B14F-4D97-AF65-F5344CB8AC3E}">
        <p14:creationId xmlns:p14="http://schemas.microsoft.com/office/powerpoint/2010/main" val="6086137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23</a:t>
            </a:fld>
            <a:endParaRPr lang="zh-CN" altLang="en-US"/>
          </a:p>
        </p:txBody>
      </p:sp>
    </p:spTree>
    <p:extLst>
      <p:ext uri="{BB962C8B-B14F-4D97-AF65-F5344CB8AC3E}">
        <p14:creationId xmlns:p14="http://schemas.microsoft.com/office/powerpoint/2010/main" val="20887324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24</a:t>
            </a:fld>
            <a:endParaRPr lang="zh-CN" altLang="en-US"/>
          </a:p>
        </p:txBody>
      </p:sp>
    </p:spTree>
    <p:extLst>
      <p:ext uri="{BB962C8B-B14F-4D97-AF65-F5344CB8AC3E}">
        <p14:creationId xmlns:p14="http://schemas.microsoft.com/office/powerpoint/2010/main" val="27145656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25</a:t>
            </a:fld>
            <a:endParaRPr lang="zh-CN" altLang="en-US"/>
          </a:p>
        </p:txBody>
      </p:sp>
    </p:spTree>
    <p:extLst>
      <p:ext uri="{BB962C8B-B14F-4D97-AF65-F5344CB8AC3E}">
        <p14:creationId xmlns:p14="http://schemas.microsoft.com/office/powerpoint/2010/main" val="7879074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151668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3</a:t>
            </a:fld>
            <a:endParaRPr lang="zh-CN" altLang="en-US"/>
          </a:p>
        </p:txBody>
      </p:sp>
    </p:spTree>
    <p:extLst>
      <p:ext uri="{BB962C8B-B14F-4D97-AF65-F5344CB8AC3E}">
        <p14:creationId xmlns:p14="http://schemas.microsoft.com/office/powerpoint/2010/main" val="4214683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4</a:t>
            </a:fld>
            <a:endParaRPr lang="zh-CN" altLang="en-US"/>
          </a:p>
        </p:txBody>
      </p:sp>
    </p:spTree>
    <p:extLst>
      <p:ext uri="{BB962C8B-B14F-4D97-AF65-F5344CB8AC3E}">
        <p14:creationId xmlns:p14="http://schemas.microsoft.com/office/powerpoint/2010/main" val="38244008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5</a:t>
            </a:fld>
            <a:endParaRPr lang="zh-CN" altLang="en-US"/>
          </a:p>
        </p:txBody>
      </p:sp>
    </p:spTree>
    <p:extLst>
      <p:ext uri="{BB962C8B-B14F-4D97-AF65-F5344CB8AC3E}">
        <p14:creationId xmlns:p14="http://schemas.microsoft.com/office/powerpoint/2010/main" val="26718668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6</a:t>
            </a:fld>
            <a:endParaRPr lang="zh-CN" altLang="en-US"/>
          </a:p>
        </p:txBody>
      </p:sp>
    </p:spTree>
    <p:extLst>
      <p:ext uri="{BB962C8B-B14F-4D97-AF65-F5344CB8AC3E}">
        <p14:creationId xmlns:p14="http://schemas.microsoft.com/office/powerpoint/2010/main" val="10224456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7</a:t>
            </a:fld>
            <a:endParaRPr lang="zh-CN" altLang="en-US"/>
          </a:p>
        </p:txBody>
      </p:sp>
    </p:spTree>
    <p:extLst>
      <p:ext uri="{BB962C8B-B14F-4D97-AF65-F5344CB8AC3E}">
        <p14:creationId xmlns:p14="http://schemas.microsoft.com/office/powerpoint/2010/main" val="33014606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8</a:t>
            </a:fld>
            <a:endParaRPr lang="zh-CN" altLang="en-US"/>
          </a:p>
        </p:txBody>
      </p:sp>
    </p:spTree>
    <p:extLst>
      <p:ext uri="{BB962C8B-B14F-4D97-AF65-F5344CB8AC3E}">
        <p14:creationId xmlns:p14="http://schemas.microsoft.com/office/powerpoint/2010/main" val="8832377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FC1167-B7A6-432C-9B33-9F24AD03DBD6}" type="slidenum">
              <a:rPr lang="zh-CN" altLang="en-US" smtClean="0"/>
              <a:t>9</a:t>
            </a:fld>
            <a:endParaRPr lang="zh-CN" altLang="en-US"/>
          </a:p>
        </p:txBody>
      </p:sp>
    </p:spTree>
    <p:extLst>
      <p:ext uri="{BB962C8B-B14F-4D97-AF65-F5344CB8AC3E}">
        <p14:creationId xmlns:p14="http://schemas.microsoft.com/office/powerpoint/2010/main" val="41102992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3000">
        <p:push dir="u"/>
      </p:transition>
    </mc:Choice>
    <mc:Fallback xmlns="">
      <p:transition spd="slow" advClick="0" advTm="3000">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70695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97222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79102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83147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8ED4EB4B-6E5A-4EA0-A64F-A2B91ECADF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75168659"/>
      </p:ext>
    </p:extLst>
  </p:cSld>
  <p:clrMapOvr>
    <a:masterClrMapping/>
  </p:clrMapOvr>
  <mc:AlternateContent xmlns:mc="http://schemas.openxmlformats.org/markup-compatibility/2006" xmlns:p14="http://schemas.microsoft.com/office/powerpoint/2010/main">
    <mc:Choice Requires="p14">
      <p:transition spd="slow" p14:dur="2000" advClick="0" advTm="3000">
        <p:push dir="u"/>
      </p:transition>
    </mc:Choice>
    <mc:Fallback xmlns="">
      <p:transition spd="slow" advClick="0" advTm="3000">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11142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83262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66266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08260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75517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95548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93945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slow" p14:dur="2000" advClick="0" advTm="3000">
        <p:push dir="u"/>
      </p:transition>
    </mc:Choice>
    <mc:Fallback xmlns="">
      <p:transition spd="slow" advClick="0" advTm="3000">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2018/6/19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1800853780"/>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 xmlns:a16="http://schemas.microsoft.com/office/drawing/2014/main" id="{47654141-D250-4363-AC13-F889A332DC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0"/>
            <a:ext cx="14630400" cy="6858000"/>
          </a:xfrm>
          <a:prstGeom prst="rect">
            <a:avLst/>
          </a:prstGeom>
        </p:spPr>
      </p:pic>
      <p:grpSp>
        <p:nvGrpSpPr>
          <p:cNvPr id="8" name="组合 7">
            <a:extLst>
              <a:ext uri="{FF2B5EF4-FFF2-40B4-BE49-F238E27FC236}">
                <a16:creationId xmlns="" xmlns:a16="http://schemas.microsoft.com/office/drawing/2014/main" id="{E76A1AB3-EFCF-4E98-8F23-148C43525926}"/>
              </a:ext>
            </a:extLst>
          </p:cNvPr>
          <p:cNvGrpSpPr/>
          <p:nvPr/>
        </p:nvGrpSpPr>
        <p:grpSpPr>
          <a:xfrm>
            <a:off x="5726576" y="1472882"/>
            <a:ext cx="2315800" cy="2881429"/>
            <a:chOff x="5726576" y="1472882"/>
            <a:chExt cx="2315800" cy="2881429"/>
          </a:xfrm>
        </p:grpSpPr>
        <p:sp>
          <p:nvSpPr>
            <p:cNvPr id="9" name="矩形 8">
              <a:extLst>
                <a:ext uri="{FF2B5EF4-FFF2-40B4-BE49-F238E27FC236}">
                  <a16:creationId xmlns="" xmlns:a16="http://schemas.microsoft.com/office/drawing/2014/main" id="{D44E574F-3516-4E14-A41B-B4B09062CC2A}"/>
                </a:ext>
              </a:extLst>
            </p:cNvPr>
            <p:cNvSpPr/>
            <p:nvPr/>
          </p:nvSpPr>
          <p:spPr>
            <a:xfrm>
              <a:off x="5734052" y="1472882"/>
              <a:ext cx="2308324" cy="2222724"/>
            </a:xfrm>
            <a:prstGeom prst="rect">
              <a:avLst/>
            </a:prstGeom>
            <a:effectLst>
              <a:outerShdw blurRad="215900" dist="12700" dir="5400000" sx="98000" sy="98000" algn="ctr" rotWithShape="0">
                <a:srgbClr val="000000">
                  <a:alpha val="9000"/>
                </a:srgbClr>
              </a:outerShdw>
            </a:effectLst>
          </p:spPr>
          <p:txBody>
            <a:bodyPr vert="eaVert" wrap="none">
              <a:spAutoFit/>
            </a:bodyPr>
            <a:lstStyle/>
            <a:p>
              <a:r>
                <a:rPr lang="zh-CN" altLang="en-US" sz="13800" spc="-300" dirty="0">
                  <a:solidFill>
                    <a:srgbClr val="FFC000"/>
                  </a:solidFill>
                  <a:effectLst>
                    <a:outerShdw blurRad="50800" dist="38100" dir="5400000" algn="t" rotWithShape="0">
                      <a:prstClr val="black">
                        <a:alpha val="40000"/>
                      </a:prstClr>
                    </a:outerShdw>
                  </a:effectLst>
                  <a:latin typeface="思源宋体 CN Heavy" panose="02020900000000000000" pitchFamily="18" charset="-122"/>
                  <a:ea typeface="思源宋体 CN Heavy" panose="02020900000000000000" pitchFamily="18" charset="-122"/>
                </a:rPr>
                <a:t>春 </a:t>
              </a:r>
            </a:p>
          </p:txBody>
        </p:sp>
        <p:sp>
          <p:nvSpPr>
            <p:cNvPr id="11" name="矩形 10">
              <a:extLst>
                <a:ext uri="{FF2B5EF4-FFF2-40B4-BE49-F238E27FC236}">
                  <a16:creationId xmlns="" xmlns:a16="http://schemas.microsoft.com/office/drawing/2014/main" id="{E43412FD-BE8F-4CCC-ADE6-BB1CFFFBAD20}"/>
                </a:ext>
              </a:extLst>
            </p:cNvPr>
            <p:cNvSpPr/>
            <p:nvPr/>
          </p:nvSpPr>
          <p:spPr>
            <a:xfrm>
              <a:off x="5726576" y="3430981"/>
              <a:ext cx="838691" cy="923330"/>
            </a:xfrm>
            <a:prstGeom prst="rect">
              <a:avLst/>
            </a:prstGeom>
          </p:spPr>
          <p:txBody>
            <a:bodyPr wrap="none">
              <a:spAutoFit/>
            </a:bodyPr>
            <a:lstStyle/>
            <a:p>
              <a:r>
                <a:rPr lang="zh-CN" altLang="en-US" sz="5400" spc="-300" dirty="0">
                  <a:solidFill>
                    <a:srgbClr val="FFC000"/>
                  </a:solidFill>
                  <a:effectLst>
                    <a:outerShdw blurRad="50800" dist="38100" dir="5400000" algn="t" rotWithShape="0">
                      <a:prstClr val="black">
                        <a:alpha val="40000"/>
                      </a:prstClr>
                    </a:outerShdw>
                  </a:effectLst>
                  <a:latin typeface="思源宋体 CN Heavy" panose="02020900000000000000" pitchFamily="18" charset="-122"/>
                  <a:ea typeface="思源宋体 CN Heavy" panose="02020900000000000000" pitchFamily="18" charset="-122"/>
                </a:rPr>
                <a:t>节</a:t>
              </a:r>
              <a:endParaRPr lang="zh-CN" altLang="en-US" sz="5400" dirty="0">
                <a:solidFill>
                  <a:srgbClr val="FFC000"/>
                </a:solidFill>
                <a:effectLst>
                  <a:outerShdw blurRad="50800" dist="38100" dir="5400000" algn="t" rotWithShape="0">
                    <a:prstClr val="black">
                      <a:alpha val="40000"/>
                    </a:prstClr>
                  </a:outerShdw>
                </a:effectLst>
              </a:endParaRPr>
            </a:p>
          </p:txBody>
        </p:sp>
      </p:grpSp>
      <p:sp>
        <p:nvSpPr>
          <p:cNvPr id="15" name="矩形 14">
            <a:extLst>
              <a:ext uri="{FF2B5EF4-FFF2-40B4-BE49-F238E27FC236}">
                <a16:creationId xmlns="" xmlns:a16="http://schemas.microsoft.com/office/drawing/2014/main" id="{45D93A83-6C86-4659-9C83-9CB160E3E3A9}"/>
              </a:ext>
            </a:extLst>
          </p:cNvPr>
          <p:cNvSpPr/>
          <p:nvPr/>
        </p:nvSpPr>
        <p:spPr>
          <a:xfrm>
            <a:off x="4973145" y="4385843"/>
            <a:ext cx="2156360" cy="276999"/>
          </a:xfrm>
          <a:prstGeom prst="rect">
            <a:avLst/>
          </a:prstGeom>
          <a:noFill/>
          <a:ln>
            <a:noFill/>
          </a:ln>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守岁  发压岁钱  吃饺子  团聚</a:t>
            </a:r>
          </a:p>
        </p:txBody>
      </p:sp>
      <p:sp>
        <p:nvSpPr>
          <p:cNvPr id="5" name="文本框 4">
            <a:extLst>
              <a:ext uri="{FF2B5EF4-FFF2-40B4-BE49-F238E27FC236}">
                <a16:creationId xmlns="" xmlns:a16="http://schemas.microsoft.com/office/drawing/2014/main" id="{3965F905-B428-4FA5-8DD7-3F0A6F6564E3}"/>
              </a:ext>
            </a:extLst>
          </p:cNvPr>
          <p:cNvSpPr txBox="1"/>
          <p:nvPr/>
        </p:nvSpPr>
        <p:spPr>
          <a:xfrm>
            <a:off x="5726577" y="4964215"/>
            <a:ext cx="838690" cy="230832"/>
          </a:xfrm>
          <a:prstGeom prst="rect">
            <a:avLst/>
          </a:prstGeom>
          <a:solidFill>
            <a:srgbClr val="C00000"/>
          </a:solidFill>
          <a:ln w="12700">
            <a:solidFill>
              <a:schemeClr val="bg1"/>
            </a:solidFill>
          </a:ln>
        </p:spPr>
        <p:txBody>
          <a:bodyPr wrap="square" rtlCol="0">
            <a:spAutoFit/>
          </a:bodyPr>
          <a:lstStyle/>
          <a:p>
            <a:r>
              <a:rPr lang="zh-CN" altLang="en-US" sz="900" spc="300" dirty="0">
                <a:solidFill>
                  <a:schemeClr val="bg1"/>
                </a:solidFill>
                <a:latin typeface="微软雅黑" panose="020B0503020204020204" pitchFamily="34" charset="-122"/>
                <a:ea typeface="微软雅黑" panose="020B0503020204020204" pitchFamily="34" charset="-122"/>
              </a:rPr>
              <a:t>优</a:t>
            </a:r>
            <a:r>
              <a:rPr lang="zh-CN" altLang="en-US" sz="900" spc="300" dirty="0" smtClean="0">
                <a:solidFill>
                  <a:schemeClr val="bg1"/>
                </a:solidFill>
                <a:latin typeface="微软雅黑" panose="020B0503020204020204" pitchFamily="34" charset="-122"/>
                <a:ea typeface="微软雅黑" panose="020B0503020204020204" pitchFamily="34" charset="-122"/>
              </a:rPr>
              <a:t>品</a:t>
            </a:r>
            <a:r>
              <a:rPr lang="en-US" altLang="zh-CN" sz="900" spc="300" dirty="0" smtClean="0">
                <a:solidFill>
                  <a:schemeClr val="bg1"/>
                </a:solidFill>
                <a:latin typeface="微软雅黑" panose="020B0503020204020204" pitchFamily="34" charset="-122"/>
                <a:ea typeface="微软雅黑" panose="020B0503020204020204" pitchFamily="34" charset="-122"/>
              </a:rPr>
              <a:t>PPT</a:t>
            </a:r>
            <a:endParaRPr lang="zh-CN" altLang="en-US" sz="900" spc="300" dirty="0">
              <a:solidFill>
                <a:schemeClr val="bg1"/>
              </a:solidFill>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 xmlns:a16="http://schemas.microsoft.com/office/drawing/2014/main" id="{9A691E1A-87AE-40C4-9543-CD52D6D2EC2B}"/>
              </a:ext>
            </a:extLst>
          </p:cNvPr>
          <p:cNvSpPr/>
          <p:nvPr/>
        </p:nvSpPr>
        <p:spPr>
          <a:xfrm>
            <a:off x="4508571" y="3823396"/>
            <a:ext cx="1433662" cy="276999"/>
          </a:xfrm>
          <a:prstGeom prst="rect">
            <a:avLst/>
          </a:prstGeom>
        </p:spPr>
        <p:txBody>
          <a:bodyPr vert="horz" wrap="none">
            <a:spAutoFit/>
          </a:bodyPr>
          <a:lstStyle/>
          <a:p>
            <a:r>
              <a:rPr lang="en-US" altLang="zh-CN" sz="1200" dirty="0">
                <a:solidFill>
                  <a:schemeClr val="bg1">
                    <a:lumMod val="95000"/>
                  </a:schemeClr>
                </a:solidFill>
                <a:latin typeface="Euphemia" panose="020B0503040102020104" pitchFamily="34" charset="0"/>
                <a:cs typeface="Arial" panose="020B0604020202020204" pitchFamily="34" charset="0"/>
              </a:rPr>
              <a:t>Chinese New Year</a:t>
            </a:r>
            <a:endParaRPr lang="zh-CN" altLang="en-US" sz="1200" dirty="0">
              <a:solidFill>
                <a:schemeClr val="bg1">
                  <a:lumMod val="95000"/>
                </a:schemeClr>
              </a:solidFill>
              <a:latin typeface="Euphemia" panose="020B0503040102020104" pitchFamily="34" charset="0"/>
              <a:cs typeface="Arial" panose="020B0604020202020204" pitchFamily="34" charset="0"/>
            </a:endParaRPr>
          </a:p>
        </p:txBody>
      </p:sp>
      <p:pic>
        <p:nvPicPr>
          <p:cNvPr id="7" name="图片 6">
            <a:extLst>
              <a:ext uri="{FF2B5EF4-FFF2-40B4-BE49-F238E27FC236}">
                <a16:creationId xmlns="" xmlns:a16="http://schemas.microsoft.com/office/drawing/2014/main" id="{B9930BF4-FF91-46E7-B0C9-5011655C33D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4999" t="69541" r="22032"/>
          <a:stretch/>
        </p:blipFill>
        <p:spPr>
          <a:xfrm>
            <a:off x="4278882" y="2501639"/>
            <a:ext cx="838691" cy="923330"/>
          </a:xfrm>
          <a:prstGeom prst="rect">
            <a:avLst/>
          </a:prstGeom>
        </p:spPr>
      </p:pic>
      <p:pic>
        <p:nvPicPr>
          <p:cNvPr id="14" name="图片 13">
            <a:extLst>
              <a:ext uri="{FF2B5EF4-FFF2-40B4-BE49-F238E27FC236}">
                <a16:creationId xmlns="" xmlns:a16="http://schemas.microsoft.com/office/drawing/2014/main" id="{F4D3E84E-9029-4A40-905C-48E8DEC2CBF9}"/>
              </a:ext>
            </a:extLst>
          </p:cNvPr>
          <p:cNvPicPr>
            <a:picLocks noChangeAspect="1"/>
          </p:cNvPicPr>
          <p:nvPr/>
        </p:nvPicPr>
        <p:blipFill rotWithShape="1">
          <a:blip r:embed="rId5">
            <a:extLst>
              <a:ext uri="{28A0092B-C50C-407E-A947-70E740481C1C}">
                <a14:useLocalDpi xmlns:a14="http://schemas.microsoft.com/office/drawing/2010/main" val="0"/>
              </a:ext>
            </a:extLst>
          </a:blip>
          <a:srcRect l="64999" t="69541" r="22032"/>
          <a:stretch/>
        </p:blipFill>
        <p:spPr>
          <a:xfrm>
            <a:off x="6888214" y="3021289"/>
            <a:ext cx="1154162" cy="1270637"/>
          </a:xfrm>
          <a:prstGeom prst="rect">
            <a:avLst/>
          </a:prstGeom>
        </p:spPr>
      </p:pic>
    </p:spTree>
    <p:extLst>
      <p:ext uri="{BB962C8B-B14F-4D97-AF65-F5344CB8AC3E}">
        <p14:creationId xmlns:p14="http://schemas.microsoft.com/office/powerpoint/2010/main" val="3068702763"/>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5" grpId="0" animBg="1"/>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B4555212-0B5A-4967-98E5-22735983F0DE}"/>
              </a:ext>
            </a:extLst>
          </p:cNvPr>
          <p:cNvSpPr/>
          <p:nvPr/>
        </p:nvSpPr>
        <p:spPr>
          <a:xfrm>
            <a:off x="1483017" y="3733800"/>
            <a:ext cx="9623133" cy="1061829"/>
          </a:xfrm>
          <a:prstGeom prst="rect">
            <a:avLst/>
          </a:prstGeom>
          <a:noFill/>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rgbClr val="C00000"/>
                </a:solidFill>
                <a:latin typeface="思源宋体 CN ExtraLight" panose="02020200000000000000" pitchFamily="18" charset="-122"/>
                <a:ea typeface="思源宋体 CN ExtraLight" panose="02020200000000000000" pitchFamily="18" charset="-122"/>
              </a:rPr>
              <a:t>春节是除旧布新的日子，春节虽定在农历正月初一，但春节的活动却并不止于正月初一这一天。从腊月二十三（或二十四日）小年节起，人们便开始“忙年”：扫房屋、洗头沐浴、准备年节器具等等，所有这些活动，有一个共同的主题，即“辞旧迎新”。</a:t>
            </a:r>
          </a:p>
        </p:txBody>
      </p:sp>
      <p:sp>
        <p:nvSpPr>
          <p:cNvPr id="4" name="矩形 3">
            <a:extLst>
              <a:ext uri="{FF2B5EF4-FFF2-40B4-BE49-F238E27FC236}">
                <a16:creationId xmlns="" xmlns:a16="http://schemas.microsoft.com/office/drawing/2014/main" id="{D7302F25-B1E3-4D7A-9791-C6DC3ECEF20F}"/>
              </a:ext>
            </a:extLst>
          </p:cNvPr>
          <p:cNvSpPr/>
          <p:nvPr/>
        </p:nvSpPr>
        <p:spPr>
          <a:xfrm>
            <a:off x="1483017" y="3237536"/>
            <a:ext cx="1626565" cy="572464"/>
          </a:xfrm>
          <a:prstGeom prst="rect">
            <a:avLst/>
          </a:prstGeom>
          <a:noFill/>
          <a:ln w="19050">
            <a:noFill/>
          </a:ln>
        </p:spPr>
        <p:txBody>
          <a:bodyPr wrap="square">
            <a:spAutoFit/>
          </a:bodyPr>
          <a:lstStyle/>
          <a:p>
            <a:pPr>
              <a:lnSpc>
                <a:spcPct val="130000"/>
              </a:lnSpc>
            </a:pPr>
            <a:r>
              <a:rPr lang="zh-CN" altLang="en-US" sz="2400" b="1" dirty="0">
                <a:solidFill>
                  <a:srgbClr val="C00000"/>
                </a:solidFill>
                <a:latin typeface="思源宋体 CN Heavy" panose="02020900000000000000" pitchFamily="18" charset="-122"/>
                <a:ea typeface="思源宋体 CN Heavy" panose="02020900000000000000" pitchFamily="18" charset="-122"/>
              </a:rPr>
              <a:t>传统民俗</a:t>
            </a:r>
          </a:p>
        </p:txBody>
      </p:sp>
      <p:pic>
        <p:nvPicPr>
          <p:cNvPr id="6" name="图片 5">
            <a:extLst>
              <a:ext uri="{FF2B5EF4-FFF2-40B4-BE49-F238E27FC236}">
                <a16:creationId xmlns="" xmlns:a16="http://schemas.microsoft.com/office/drawing/2014/main" id="{48C437AD-E3C6-4C77-8CB9-E4EE064F8E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7878" y="-728872"/>
            <a:ext cx="6213733" cy="6219825"/>
          </a:xfrm>
          <a:prstGeom prst="rect">
            <a:avLst/>
          </a:prstGeom>
        </p:spPr>
      </p:pic>
    </p:spTree>
    <p:extLst>
      <p:ext uri="{BB962C8B-B14F-4D97-AF65-F5344CB8AC3E}">
        <p14:creationId xmlns:p14="http://schemas.microsoft.com/office/powerpoint/2010/main" val="3815515645"/>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2971F1D1-0D56-4F71-822C-50F71104B29F}"/>
              </a:ext>
            </a:extLst>
          </p:cNvPr>
          <p:cNvSpPr/>
          <p:nvPr/>
        </p:nvSpPr>
        <p:spPr>
          <a:xfrm>
            <a:off x="6294752" y="3080049"/>
            <a:ext cx="3821446" cy="1670073"/>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春节还是合家团圆、敦亲祀祖的日子。除夕，全家欢聚一堂，吃罢“团年饭”，长辈给孩子们分发“压岁钱”，一家人团坐“守岁”。元日子时交年时刻，鞭炮齐响，辞旧岁、</a:t>
            </a:r>
          </a:p>
        </p:txBody>
      </p:sp>
      <p:sp>
        <p:nvSpPr>
          <p:cNvPr id="4" name="矩形 3">
            <a:extLst>
              <a:ext uri="{FF2B5EF4-FFF2-40B4-BE49-F238E27FC236}">
                <a16:creationId xmlns="" xmlns:a16="http://schemas.microsoft.com/office/drawing/2014/main" id="{9BF7DACF-9218-43CA-BC94-F69E71BEE93F}"/>
              </a:ext>
            </a:extLst>
          </p:cNvPr>
          <p:cNvSpPr/>
          <p:nvPr/>
        </p:nvSpPr>
        <p:spPr>
          <a:xfrm>
            <a:off x="6335935" y="1343163"/>
            <a:ext cx="3607338" cy="1670073"/>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春节更是民众娱乐狂欢的节日。元日以后，各种丰富多彩的娱乐活动竞相开展：耍狮子、舞龙灯、扭秧歌、踩高跷、杂耍诸戏等，为新春佳节增添了浓郁的喜庆气氛。</a:t>
            </a:r>
          </a:p>
        </p:txBody>
      </p:sp>
      <p:sp>
        <p:nvSpPr>
          <p:cNvPr id="5" name="矩形 4">
            <a:extLst>
              <a:ext uri="{FF2B5EF4-FFF2-40B4-BE49-F238E27FC236}">
                <a16:creationId xmlns="" xmlns:a16="http://schemas.microsoft.com/office/drawing/2014/main" id="{0569EC55-887F-4A72-9F36-B1E823E6FD52}"/>
              </a:ext>
            </a:extLst>
          </p:cNvPr>
          <p:cNvSpPr/>
          <p:nvPr/>
        </p:nvSpPr>
        <p:spPr>
          <a:xfrm>
            <a:off x="5763601" y="920899"/>
            <a:ext cx="664797" cy="1323439"/>
          </a:xfrm>
          <a:prstGeom prst="rect">
            <a:avLst/>
          </a:prstGeom>
          <a:noFill/>
          <a:ln w="19050">
            <a:noFill/>
          </a:ln>
        </p:spPr>
        <p:txBody>
          <a:bodyPr vert="eaVert" wrap="none">
            <a:spAutoFit/>
          </a:bodyPr>
          <a:lstStyle/>
          <a:p>
            <a:pPr>
              <a:lnSpc>
                <a:spcPct val="130000"/>
              </a:lnSpc>
            </a:pPr>
            <a:r>
              <a:rPr lang="zh-CN" altLang="en-US" sz="2400" b="1" dirty="0">
                <a:solidFill>
                  <a:srgbClr val="C00000"/>
                </a:solidFill>
                <a:latin typeface="思源宋体 CN Heavy" panose="02020900000000000000" pitchFamily="18" charset="-122"/>
                <a:ea typeface="思源宋体 CN Heavy" panose="02020900000000000000" pitchFamily="18" charset="-122"/>
              </a:rPr>
              <a:t>传统民俗</a:t>
            </a:r>
          </a:p>
        </p:txBody>
      </p:sp>
      <p:pic>
        <p:nvPicPr>
          <p:cNvPr id="8" name="图片 7">
            <a:extLst>
              <a:ext uri="{FF2B5EF4-FFF2-40B4-BE49-F238E27FC236}">
                <a16:creationId xmlns="" xmlns:a16="http://schemas.microsoft.com/office/drawing/2014/main" id="{86BBF8F4-123D-4141-B172-903D7310D3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16976" y="1211053"/>
            <a:ext cx="2861173" cy="3823014"/>
          </a:xfrm>
          <a:prstGeom prst="rect">
            <a:avLst/>
          </a:prstGeom>
        </p:spPr>
      </p:pic>
    </p:spTree>
    <p:extLst>
      <p:ext uri="{BB962C8B-B14F-4D97-AF65-F5344CB8AC3E}">
        <p14:creationId xmlns:p14="http://schemas.microsoft.com/office/powerpoint/2010/main" val="473551798"/>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CB57D478-D3F0-4C6A-A065-EB9754B137F6}"/>
              </a:ext>
            </a:extLst>
          </p:cNvPr>
          <p:cNvSpPr/>
          <p:nvPr/>
        </p:nvSpPr>
        <p:spPr>
          <a:xfrm>
            <a:off x="1518025" y="1779871"/>
            <a:ext cx="4501776" cy="2639569"/>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现代社会通行的贺年卡在中国古代已经实行。早在宋代，皇亲贵族士大夫的家族与亲族之间已使用专门拜年的贺年片，叫做“名刺”或“名贴”。它是把梅花笺纸裁成约二寸宽、三寸长的卡片，上面写上自己的姓名、地址。各家门上粘一红纸袋，称为“门簿”，其上写着主人姓名，用以接收名刺（名贴）。拜者投名刺（名贴）于门簿，即表示拜年，其意义与现代贺年卡一样。</a:t>
            </a:r>
          </a:p>
        </p:txBody>
      </p:sp>
      <p:sp>
        <p:nvSpPr>
          <p:cNvPr id="2" name="矩形 1">
            <a:extLst>
              <a:ext uri="{FF2B5EF4-FFF2-40B4-BE49-F238E27FC236}">
                <a16:creationId xmlns="" xmlns:a16="http://schemas.microsoft.com/office/drawing/2014/main" id="{480932E3-C9BF-4C00-9D9F-ACB50CF7EFDB}"/>
              </a:ext>
            </a:extLst>
          </p:cNvPr>
          <p:cNvSpPr/>
          <p:nvPr/>
        </p:nvSpPr>
        <p:spPr>
          <a:xfrm>
            <a:off x="1327525" y="1485900"/>
            <a:ext cx="4879718" cy="318135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 xmlns:a16="http://schemas.microsoft.com/office/drawing/2014/main" id="{CAB422BA-C504-42A6-BDEF-33AC17B1592C}"/>
              </a:ext>
            </a:extLst>
          </p:cNvPr>
          <p:cNvSpPr/>
          <p:nvPr/>
        </p:nvSpPr>
        <p:spPr>
          <a:xfrm>
            <a:off x="1556125" y="1167904"/>
            <a:ext cx="800219" cy="522131"/>
          </a:xfrm>
          <a:prstGeom prst="rect">
            <a:avLst/>
          </a:prstGeom>
          <a:solidFill>
            <a:srgbClr val="C00000"/>
          </a:solidFill>
          <a:ln w="19050">
            <a:noFill/>
          </a:ln>
        </p:spPr>
        <p:txBody>
          <a:bodyPr wrap="none">
            <a:spAutoFit/>
          </a:bodyPr>
          <a:lstStyle/>
          <a:p>
            <a:pPr>
              <a:lnSpc>
                <a:spcPct val="130000"/>
              </a:lnSpc>
            </a:pPr>
            <a:r>
              <a:rPr lang="zh-CN" altLang="en-US" sz="2400" b="1" dirty="0">
                <a:solidFill>
                  <a:schemeClr val="bg1"/>
                </a:solidFill>
                <a:latin typeface="思源宋体 CN Heavy" panose="02020900000000000000" pitchFamily="18" charset="-122"/>
                <a:ea typeface="思源宋体 CN Heavy" panose="02020900000000000000" pitchFamily="18" charset="-122"/>
              </a:rPr>
              <a:t>拜年</a:t>
            </a:r>
          </a:p>
        </p:txBody>
      </p:sp>
      <p:sp>
        <p:nvSpPr>
          <p:cNvPr id="7" name="矩形 6">
            <a:extLst>
              <a:ext uri="{FF2B5EF4-FFF2-40B4-BE49-F238E27FC236}">
                <a16:creationId xmlns="" xmlns:a16="http://schemas.microsoft.com/office/drawing/2014/main" id="{B8A71A8C-D63E-4699-876F-D32868A1CF6E}"/>
              </a:ext>
            </a:extLst>
          </p:cNvPr>
          <p:cNvSpPr/>
          <p:nvPr/>
        </p:nvSpPr>
        <p:spPr>
          <a:xfrm>
            <a:off x="6159946" y="4619952"/>
            <a:ext cx="313112" cy="279181"/>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pic>
        <p:nvPicPr>
          <p:cNvPr id="8" name="图片 7">
            <a:extLst>
              <a:ext uri="{FF2B5EF4-FFF2-40B4-BE49-F238E27FC236}">
                <a16:creationId xmlns="" xmlns:a16="http://schemas.microsoft.com/office/drawing/2014/main" id="{78123593-A26B-4638-88FD-9EEAC2CB7796}"/>
              </a:ext>
            </a:extLst>
          </p:cNvPr>
          <p:cNvPicPr>
            <a:picLocks noChangeAspect="1"/>
          </p:cNvPicPr>
          <p:nvPr/>
        </p:nvPicPr>
        <p:blipFill>
          <a:blip r:embed="rId3"/>
          <a:stretch>
            <a:fillRect/>
          </a:stretch>
        </p:blipFill>
        <p:spPr>
          <a:xfrm>
            <a:off x="6614951" y="1668019"/>
            <a:ext cx="4135224" cy="27514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9622781"/>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4"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179BBE62-C405-47DB-91B9-DC6B7799EBBE}"/>
              </a:ext>
            </a:extLst>
          </p:cNvPr>
          <p:cNvSpPr/>
          <p:nvPr/>
        </p:nvSpPr>
        <p:spPr>
          <a:xfrm>
            <a:off x="1598536" y="3745430"/>
            <a:ext cx="7872967" cy="1384995"/>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65000"/>
                    <a:lumOff val="35000"/>
                  </a:schemeClr>
                </a:solidFill>
                <a:latin typeface="思源宋体 CN ExtraLight" panose="02020200000000000000" pitchFamily="18" charset="-122"/>
                <a:ea typeface="思源宋体 CN ExtraLight" panose="02020200000000000000" pitchFamily="18" charset="-122"/>
              </a:rPr>
              <a:t>除夕守岁是最重要的年俗活动之一，守岁之俗由来已久。最早记载见于西晋周处的</a:t>
            </a:r>
            <a:r>
              <a:rPr lang="en-US" altLang="zh-CN" sz="1400" spc="100" dirty="0">
                <a:solidFill>
                  <a:schemeClr val="tx1">
                    <a:lumMod val="65000"/>
                    <a:lumOff val="35000"/>
                  </a:schemeClr>
                </a:solidFill>
                <a:latin typeface="思源宋体 CN ExtraLight" panose="02020200000000000000" pitchFamily="18" charset="-122"/>
                <a:ea typeface="思源宋体 CN ExtraLight" panose="02020200000000000000" pitchFamily="18" charset="-122"/>
              </a:rPr>
              <a:t>《</a:t>
            </a:r>
            <a:r>
              <a:rPr lang="zh-CN" altLang="en-US" sz="1400" spc="100" dirty="0">
                <a:solidFill>
                  <a:schemeClr val="tx1">
                    <a:lumMod val="65000"/>
                    <a:lumOff val="35000"/>
                  </a:schemeClr>
                </a:solidFill>
                <a:latin typeface="思源宋体 CN ExtraLight" panose="02020200000000000000" pitchFamily="18" charset="-122"/>
                <a:ea typeface="思源宋体 CN ExtraLight" panose="02020200000000000000" pitchFamily="18" charset="-122"/>
              </a:rPr>
              <a:t>风土志</a:t>
            </a:r>
            <a:r>
              <a:rPr lang="en-US" altLang="zh-CN" sz="1400" spc="100" dirty="0">
                <a:solidFill>
                  <a:schemeClr val="tx1">
                    <a:lumMod val="65000"/>
                    <a:lumOff val="35000"/>
                  </a:schemeClr>
                </a:solidFill>
                <a:latin typeface="思源宋体 CN ExtraLight" panose="02020200000000000000" pitchFamily="18" charset="-122"/>
                <a:ea typeface="思源宋体 CN ExtraLight" panose="02020200000000000000" pitchFamily="18" charset="-122"/>
              </a:rPr>
              <a:t>》</a:t>
            </a:r>
            <a:r>
              <a:rPr lang="zh-CN" altLang="en-US" sz="1400" spc="100" dirty="0">
                <a:solidFill>
                  <a:schemeClr val="tx1">
                    <a:lumMod val="65000"/>
                    <a:lumOff val="35000"/>
                  </a:schemeClr>
                </a:solidFill>
                <a:latin typeface="思源宋体 CN ExtraLight" panose="02020200000000000000" pitchFamily="18" charset="-122"/>
                <a:ea typeface="思源宋体 CN ExtraLight" panose="02020200000000000000" pitchFamily="18" charset="-122"/>
              </a:rPr>
              <a:t>：除夕之夜，各相与赠送，称为“馈岁”；酒食相邀，称为“别岁”；长幼聚饮，祝颂完备，称为“分岁”；大家终夜不眠，以待天明，称曰“守岁”。自汉代以来，新旧年交替的时刻一般为夜半时分</a:t>
            </a:r>
          </a:p>
        </p:txBody>
      </p:sp>
      <p:sp>
        <p:nvSpPr>
          <p:cNvPr id="6" name="矩形 5">
            <a:extLst>
              <a:ext uri="{FF2B5EF4-FFF2-40B4-BE49-F238E27FC236}">
                <a16:creationId xmlns="" xmlns:a16="http://schemas.microsoft.com/office/drawing/2014/main" id="{C418D744-F338-412F-A805-A019CC5CF538}"/>
              </a:ext>
            </a:extLst>
          </p:cNvPr>
          <p:cNvSpPr/>
          <p:nvPr/>
        </p:nvSpPr>
        <p:spPr>
          <a:xfrm>
            <a:off x="1579486" y="1206490"/>
            <a:ext cx="7872968" cy="1708160"/>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65000"/>
                    <a:lumOff val="35000"/>
                  </a:schemeClr>
                </a:solidFill>
                <a:latin typeface="思源宋体 CN ExtraLight" panose="02020200000000000000" pitchFamily="18" charset="-122"/>
                <a:ea typeface="思源宋体 CN ExtraLight" panose="02020200000000000000" pitchFamily="18" charset="-122"/>
              </a:rPr>
              <a:t>“腊月二十四，掸尘扫房子” ，据</a:t>
            </a:r>
            <a:r>
              <a:rPr lang="en-US" altLang="zh-CN" sz="1400" spc="100" dirty="0">
                <a:solidFill>
                  <a:schemeClr val="tx1">
                    <a:lumMod val="65000"/>
                    <a:lumOff val="35000"/>
                  </a:schemeClr>
                </a:solidFill>
                <a:latin typeface="思源宋体 CN ExtraLight" panose="02020200000000000000" pitchFamily="18" charset="-122"/>
                <a:ea typeface="思源宋体 CN ExtraLight" panose="02020200000000000000" pitchFamily="18" charset="-122"/>
              </a:rPr>
              <a:t>《</a:t>
            </a:r>
            <a:r>
              <a:rPr lang="zh-CN" altLang="en-US" sz="1400" spc="100" dirty="0">
                <a:solidFill>
                  <a:schemeClr val="tx1">
                    <a:lumMod val="65000"/>
                    <a:lumOff val="35000"/>
                  </a:schemeClr>
                </a:solidFill>
                <a:latin typeface="思源宋体 CN ExtraLight" panose="02020200000000000000" pitchFamily="18" charset="-122"/>
                <a:ea typeface="思源宋体 CN ExtraLight" panose="02020200000000000000" pitchFamily="18" charset="-122"/>
              </a:rPr>
              <a:t>吕氏春秋</a:t>
            </a:r>
            <a:r>
              <a:rPr lang="en-US" altLang="zh-CN" sz="1400" spc="100" dirty="0">
                <a:solidFill>
                  <a:schemeClr val="tx1">
                    <a:lumMod val="65000"/>
                    <a:lumOff val="35000"/>
                  </a:schemeClr>
                </a:solidFill>
                <a:latin typeface="思源宋体 CN ExtraLight" panose="02020200000000000000" pitchFamily="18" charset="-122"/>
                <a:ea typeface="思源宋体 CN ExtraLight" panose="02020200000000000000" pitchFamily="18" charset="-122"/>
              </a:rPr>
              <a:t>》</a:t>
            </a:r>
            <a:r>
              <a:rPr lang="zh-CN" altLang="en-US" sz="1400" spc="100" dirty="0">
                <a:solidFill>
                  <a:schemeClr val="tx1">
                    <a:lumMod val="65000"/>
                    <a:lumOff val="35000"/>
                  </a:schemeClr>
                </a:solidFill>
                <a:latin typeface="思源宋体 CN ExtraLight" panose="02020200000000000000" pitchFamily="18" charset="-122"/>
                <a:ea typeface="思源宋体 CN ExtraLight" panose="02020200000000000000" pitchFamily="18" charset="-122"/>
              </a:rPr>
              <a:t>记载，中国在尧舜时代就有春节扫尘的风俗。按民间的说法：因“尘”与“陈”谐音，新春扫尘有“除陈布新”的涵义，其用意是要把一切穷运、晦气统统扫出门。每逢春节来临，家家户户都要打扫环境，清洗各种器具，拆洗被褥窗帘，洒扫六闾庭院，掸拂尘垢蛛网，疏浚明渠暗沟。到处洋溢着欢欢喜喜搞卫生、干干净净迎新春的欢乐气氛。</a:t>
            </a:r>
          </a:p>
        </p:txBody>
      </p:sp>
      <p:sp>
        <p:nvSpPr>
          <p:cNvPr id="4" name="矩形 3">
            <a:extLst>
              <a:ext uri="{FF2B5EF4-FFF2-40B4-BE49-F238E27FC236}">
                <a16:creationId xmlns="" xmlns:a16="http://schemas.microsoft.com/office/drawing/2014/main" id="{9B00C2DB-9805-475A-972E-150F3E44DCE4}"/>
              </a:ext>
            </a:extLst>
          </p:cNvPr>
          <p:cNvSpPr/>
          <p:nvPr/>
        </p:nvSpPr>
        <p:spPr>
          <a:xfrm>
            <a:off x="1598702" y="714047"/>
            <a:ext cx="800219" cy="522131"/>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思源宋体 CN Heavy" panose="02020900000000000000" pitchFamily="18" charset="-122"/>
                <a:ea typeface="思源宋体 CN Heavy" panose="02020900000000000000" pitchFamily="18" charset="-122"/>
              </a:rPr>
              <a:t>扫尘</a:t>
            </a:r>
          </a:p>
        </p:txBody>
      </p:sp>
      <p:sp>
        <p:nvSpPr>
          <p:cNvPr id="5" name="矩形 4">
            <a:extLst>
              <a:ext uri="{FF2B5EF4-FFF2-40B4-BE49-F238E27FC236}">
                <a16:creationId xmlns="" xmlns:a16="http://schemas.microsoft.com/office/drawing/2014/main" id="{24229148-0005-485B-86AE-3C64F0769D4A}"/>
              </a:ext>
            </a:extLst>
          </p:cNvPr>
          <p:cNvSpPr/>
          <p:nvPr/>
        </p:nvSpPr>
        <p:spPr>
          <a:xfrm>
            <a:off x="1560602" y="3310137"/>
            <a:ext cx="800219" cy="572464"/>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思源宋体 CN Heavy" panose="02020900000000000000" pitchFamily="18" charset="-122"/>
                <a:ea typeface="思源宋体 CN Heavy" panose="02020900000000000000" pitchFamily="18" charset="-122"/>
              </a:rPr>
              <a:t>守岁</a:t>
            </a:r>
          </a:p>
        </p:txBody>
      </p:sp>
      <p:cxnSp>
        <p:nvCxnSpPr>
          <p:cNvPr id="8" name="直接连接符 7">
            <a:extLst>
              <a:ext uri="{FF2B5EF4-FFF2-40B4-BE49-F238E27FC236}">
                <a16:creationId xmlns="" xmlns:a16="http://schemas.microsoft.com/office/drawing/2014/main" id="{958807EF-A0D7-4813-852A-6BA974865B01}"/>
              </a:ext>
            </a:extLst>
          </p:cNvPr>
          <p:cNvCxnSpPr>
            <a:cxnSpLocks/>
          </p:cNvCxnSpPr>
          <p:nvPr/>
        </p:nvCxnSpPr>
        <p:spPr>
          <a:xfrm>
            <a:off x="1636802" y="3129373"/>
            <a:ext cx="7564348" cy="0"/>
          </a:xfrm>
          <a:prstGeom prst="line">
            <a:avLst/>
          </a:prstGeom>
          <a:ln>
            <a:solidFill>
              <a:srgbClr val="C00000">
                <a:alpha val="48000"/>
              </a:srgbClr>
            </a:solidFill>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 xmlns:a16="http://schemas.microsoft.com/office/drawing/2014/main" id="{15A55658-1ABF-4CE8-8775-D4DFB06820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06912" y="2151257"/>
            <a:ext cx="1572771" cy="2368301"/>
          </a:xfrm>
          <a:prstGeom prst="rect">
            <a:avLst/>
          </a:prstGeom>
        </p:spPr>
      </p:pic>
    </p:spTree>
    <p:extLst>
      <p:ext uri="{BB962C8B-B14F-4D97-AF65-F5344CB8AC3E}">
        <p14:creationId xmlns:p14="http://schemas.microsoft.com/office/powerpoint/2010/main" val="1368840723"/>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3C5A0349-7C0B-4880-8F9C-6E13C19C89C9}"/>
              </a:ext>
            </a:extLst>
          </p:cNvPr>
          <p:cNvSpPr/>
          <p:nvPr/>
        </p:nvSpPr>
        <p:spPr>
          <a:xfrm>
            <a:off x="1794994" y="1371716"/>
            <a:ext cx="8602012" cy="1708160"/>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放爆竹可以创造出喜庆热闹的气氛，是节日的一种娱乐活动，可以给人们带来欢愉和吉利。随着时间的推移，爆竹的应用越来越广泛，品种花色也日见繁多，每逢重大节日及喜事庆典，及婚嫁、建房、开业等，都要燃放爆竹以示庆贺，图个吉利。湖南浏阳，广东佛山和东尧，江西的宜春和萍乡、浙江温州等地区是中国的花炮之乡</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生产的爆竹花色多，品质高，不仅畅销全国，而且还远销世界。</a:t>
            </a:r>
          </a:p>
        </p:txBody>
      </p:sp>
      <p:sp>
        <p:nvSpPr>
          <p:cNvPr id="4" name="矩形 3">
            <a:extLst>
              <a:ext uri="{FF2B5EF4-FFF2-40B4-BE49-F238E27FC236}">
                <a16:creationId xmlns="" xmlns:a16="http://schemas.microsoft.com/office/drawing/2014/main" id="{3F5FFC20-4B07-4417-AC99-F847CEB9A5B5}"/>
              </a:ext>
            </a:extLst>
          </p:cNvPr>
          <p:cNvSpPr/>
          <p:nvPr/>
        </p:nvSpPr>
        <p:spPr>
          <a:xfrm>
            <a:off x="1812374" y="898282"/>
            <a:ext cx="1107996" cy="522131"/>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思源宋体 CN Heavy" panose="02020900000000000000" pitchFamily="18" charset="-122"/>
                <a:ea typeface="思源宋体 CN Heavy" panose="02020900000000000000" pitchFamily="18" charset="-122"/>
              </a:rPr>
              <a:t>燃爆竹</a:t>
            </a:r>
          </a:p>
        </p:txBody>
      </p:sp>
      <p:pic>
        <p:nvPicPr>
          <p:cNvPr id="5" name="图片 4">
            <a:extLst>
              <a:ext uri="{FF2B5EF4-FFF2-40B4-BE49-F238E27FC236}">
                <a16:creationId xmlns="" xmlns:a16="http://schemas.microsoft.com/office/drawing/2014/main" id="{8BB03AA1-7257-499F-A771-B8AB2A3A33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6050" y="2567747"/>
            <a:ext cx="2035888" cy="2877956"/>
          </a:xfrm>
          <a:prstGeom prst="rect">
            <a:avLst/>
          </a:prstGeom>
        </p:spPr>
      </p:pic>
      <p:pic>
        <p:nvPicPr>
          <p:cNvPr id="7" name="图片 6">
            <a:extLst>
              <a:ext uri="{FF2B5EF4-FFF2-40B4-BE49-F238E27FC236}">
                <a16:creationId xmlns="" xmlns:a16="http://schemas.microsoft.com/office/drawing/2014/main" id="{BACFD28A-A458-477F-A0F1-15A51BEA65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4208" y="2753235"/>
            <a:ext cx="3580528" cy="2506980"/>
          </a:xfrm>
          <a:prstGeom prst="rect">
            <a:avLst/>
          </a:prstGeom>
        </p:spPr>
      </p:pic>
    </p:spTree>
    <p:extLst>
      <p:ext uri="{BB962C8B-B14F-4D97-AF65-F5344CB8AC3E}">
        <p14:creationId xmlns:p14="http://schemas.microsoft.com/office/powerpoint/2010/main" val="1813580733"/>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DB0C3FDF-B33C-44B4-85FE-8D9B708CB8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0"/>
            <a:ext cx="14630400" cy="6858000"/>
          </a:xfrm>
          <a:prstGeom prst="rect">
            <a:avLst/>
          </a:prstGeom>
        </p:spPr>
      </p:pic>
      <p:sp>
        <p:nvSpPr>
          <p:cNvPr id="15" name="矩形 14">
            <a:extLst>
              <a:ext uri="{FF2B5EF4-FFF2-40B4-BE49-F238E27FC236}">
                <a16:creationId xmlns="" xmlns:a16="http://schemas.microsoft.com/office/drawing/2014/main" id="{8C966EF5-E1F9-4433-9529-972B91B0AD19}"/>
              </a:ext>
            </a:extLst>
          </p:cNvPr>
          <p:cNvSpPr/>
          <p:nvPr/>
        </p:nvSpPr>
        <p:spPr>
          <a:xfrm>
            <a:off x="4429460" y="2791420"/>
            <a:ext cx="3333078" cy="923330"/>
          </a:xfrm>
          <a:prstGeom prst="rect">
            <a:avLst/>
          </a:prstGeom>
          <a:ln>
            <a:noFill/>
          </a:ln>
        </p:spPr>
        <p:txBody>
          <a:bodyPr wrap="square">
            <a:spAutoFit/>
          </a:bodyPr>
          <a:lstStyle/>
          <a:p>
            <a:r>
              <a:rPr lang="zh-CN" altLang="en-US" sz="5400" b="1" spc="600" dirty="0">
                <a:solidFill>
                  <a:srgbClr val="C00000"/>
                </a:solidFill>
                <a:latin typeface="思源宋体 CN Heavy" panose="02020900000000000000" pitchFamily="18" charset="-122"/>
                <a:ea typeface="思源宋体 CN Heavy" panose="02020900000000000000" pitchFamily="18" charset="-122"/>
              </a:rPr>
              <a:t>节日活动</a:t>
            </a:r>
          </a:p>
        </p:txBody>
      </p:sp>
      <p:sp>
        <p:nvSpPr>
          <p:cNvPr id="16" name="文本框 15">
            <a:extLst>
              <a:ext uri="{FF2B5EF4-FFF2-40B4-BE49-F238E27FC236}">
                <a16:creationId xmlns="" xmlns:a16="http://schemas.microsoft.com/office/drawing/2014/main" id="{AC0474F5-3920-4396-8AAF-633493932548}"/>
              </a:ext>
            </a:extLst>
          </p:cNvPr>
          <p:cNvSpPr txBox="1"/>
          <p:nvPr/>
        </p:nvSpPr>
        <p:spPr>
          <a:xfrm>
            <a:off x="5601014" y="1898755"/>
            <a:ext cx="875671" cy="769441"/>
          </a:xfrm>
          <a:prstGeom prst="rect">
            <a:avLst/>
          </a:prstGeom>
          <a:noFill/>
          <a:ln>
            <a:noFill/>
          </a:ln>
        </p:spPr>
        <p:txBody>
          <a:bodyPr wrap="square" rtlCol="0">
            <a:spAutoFit/>
          </a:bodyPr>
          <a:lstStyle>
            <a:defPPr>
              <a:defRPr lang="en-US"/>
            </a:defPPr>
            <a:lvl1pPr>
              <a:defRPr sz="4400" b="1">
                <a:solidFill>
                  <a:srgbClr val="FFD20F"/>
                </a:solidFill>
                <a:latin typeface="郑庆科黄油体Regular " panose="02000603000000000000" pitchFamily="2" charset="-122"/>
                <a:ea typeface="郑庆科黄油体Regular " panose="02000603000000000000" pitchFamily="2" charset="-122"/>
              </a:defRPr>
            </a:lvl1pPr>
          </a:lstStyle>
          <a:p>
            <a:r>
              <a:rPr lang="en-US" altLang="zh-CN" dirty="0"/>
              <a:t>03</a:t>
            </a:r>
            <a:endParaRPr lang="zh-CN" altLang="en-US" dirty="0"/>
          </a:p>
        </p:txBody>
      </p:sp>
      <p:cxnSp>
        <p:nvCxnSpPr>
          <p:cNvPr id="3" name="直接连接符 2">
            <a:extLst>
              <a:ext uri="{FF2B5EF4-FFF2-40B4-BE49-F238E27FC236}">
                <a16:creationId xmlns="" xmlns:a16="http://schemas.microsoft.com/office/drawing/2014/main" id="{B8B9A39E-94B3-453C-8069-65721AC15BEF}"/>
              </a:ext>
            </a:extLst>
          </p:cNvPr>
          <p:cNvCxnSpPr/>
          <p:nvPr/>
        </p:nvCxnSpPr>
        <p:spPr>
          <a:xfrm>
            <a:off x="5372414" y="4067770"/>
            <a:ext cx="1370972"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2183917"/>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3BA08656-53B3-463B-B344-732A1F1172CE}"/>
              </a:ext>
            </a:extLst>
          </p:cNvPr>
          <p:cNvSpPr/>
          <p:nvPr/>
        </p:nvSpPr>
        <p:spPr>
          <a:xfrm>
            <a:off x="1472545" y="1980852"/>
            <a:ext cx="5268688" cy="2639569"/>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腊月二十三或二十四又称“小年”，是民间祭灶的日子。民谣中“二十三，糖瓜粘”指的即是每年腊月二十三或二十四日的祭灶。有所谓“官三民四船家五”的说法，也就是官府在腊月二十三日，一般民家在二十四日，水上人家则为二十五日举行祭灶。小年是整个春节庆祝活动的开始和伏笔，其主要活动有两项：扫年和祭灶。除此之外，还有吃灶糖的习俗，有的地方还要吃火烧、吃糖糕、油饼，喝豆腐汤。</a:t>
            </a:r>
          </a:p>
        </p:txBody>
      </p:sp>
      <p:sp>
        <p:nvSpPr>
          <p:cNvPr id="6" name="矩形 5">
            <a:extLst>
              <a:ext uri="{FF2B5EF4-FFF2-40B4-BE49-F238E27FC236}">
                <a16:creationId xmlns="" xmlns:a16="http://schemas.microsoft.com/office/drawing/2014/main" id="{9C6B57AA-A55D-4B7C-859B-D959989E75D8}"/>
              </a:ext>
            </a:extLst>
          </p:cNvPr>
          <p:cNvSpPr/>
          <p:nvPr/>
        </p:nvSpPr>
        <p:spPr>
          <a:xfrm>
            <a:off x="1453495" y="1507459"/>
            <a:ext cx="800219" cy="522131"/>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思源宋体 CN Heavy" panose="02020900000000000000" pitchFamily="18" charset="-122"/>
                <a:ea typeface="思源宋体 CN Heavy" panose="02020900000000000000" pitchFamily="18" charset="-122"/>
              </a:rPr>
              <a:t>小年</a:t>
            </a:r>
          </a:p>
        </p:txBody>
      </p:sp>
      <p:pic>
        <p:nvPicPr>
          <p:cNvPr id="4" name="图片 3">
            <a:extLst>
              <a:ext uri="{FF2B5EF4-FFF2-40B4-BE49-F238E27FC236}">
                <a16:creationId xmlns="" xmlns:a16="http://schemas.microsoft.com/office/drawing/2014/main" id="{0E45CE73-0D99-4C85-9E76-0E9C58588A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3705" y="1314450"/>
            <a:ext cx="3867150" cy="3867150"/>
          </a:xfrm>
          <a:prstGeom prst="rect">
            <a:avLst/>
          </a:prstGeom>
        </p:spPr>
      </p:pic>
    </p:spTree>
    <p:extLst>
      <p:ext uri="{BB962C8B-B14F-4D97-AF65-F5344CB8AC3E}">
        <p14:creationId xmlns:p14="http://schemas.microsoft.com/office/powerpoint/2010/main" val="177490259"/>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6E14DF3-327F-4D84-B00A-AD97194B5B8B}"/>
              </a:ext>
            </a:extLst>
          </p:cNvPr>
          <p:cNvSpPr/>
          <p:nvPr/>
        </p:nvSpPr>
        <p:spPr>
          <a:xfrm>
            <a:off x="1149853" y="1552134"/>
            <a:ext cx="5631948" cy="3323987"/>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每年农历腊月的最后一天的晚上，农历年的最后一天（月大为</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30</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日，月小</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29</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日），称   之为“除夕”。它与春节（正月初一）首尾相连，是人们辞旧迎新的日子。由于农历大月有三十天、小月只有二十九天，所以除夕的日期也就有廿九、三十的不同了。但是这一天常常不论是二十九还是三十，习惯上都被称为“大年三十”。除夕晚上全家人团圆吃年夜饭，年夜饭以后有发压岁钱和熬年夜的习俗、周、秦时期每年将尽的时候，皇宫里要举行“大傩”的仪式，击鼓驱逐疫疠之鬼，称为“逐除”，后又称除夕的前一天为小除，即小年夜；除夕为大除，即大年夜。</a:t>
            </a:r>
          </a:p>
        </p:txBody>
      </p:sp>
      <p:sp>
        <p:nvSpPr>
          <p:cNvPr id="4" name="矩形 3">
            <a:extLst>
              <a:ext uri="{FF2B5EF4-FFF2-40B4-BE49-F238E27FC236}">
                <a16:creationId xmlns="" xmlns:a16="http://schemas.microsoft.com/office/drawing/2014/main" id="{25BB4553-7CA8-44F2-A838-85ADCBBCA130}"/>
              </a:ext>
            </a:extLst>
          </p:cNvPr>
          <p:cNvSpPr/>
          <p:nvPr/>
        </p:nvSpPr>
        <p:spPr>
          <a:xfrm>
            <a:off x="1214126" y="1117153"/>
            <a:ext cx="800219" cy="522131"/>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思源宋体 CN Heavy" panose="02020900000000000000" pitchFamily="18" charset="-122"/>
                <a:ea typeface="思源宋体 CN Heavy" panose="02020900000000000000" pitchFamily="18" charset="-122"/>
              </a:rPr>
              <a:t>除夕</a:t>
            </a:r>
          </a:p>
        </p:txBody>
      </p:sp>
      <p:pic>
        <p:nvPicPr>
          <p:cNvPr id="3" name="图片 2">
            <a:extLst>
              <a:ext uri="{FF2B5EF4-FFF2-40B4-BE49-F238E27FC236}">
                <a16:creationId xmlns="" xmlns:a16="http://schemas.microsoft.com/office/drawing/2014/main" id="{E01DEB39-9D13-4E76-897B-72EADA881D7C}"/>
              </a:ext>
            </a:extLst>
          </p:cNvPr>
          <p:cNvPicPr>
            <a:picLocks noChangeAspect="1"/>
          </p:cNvPicPr>
          <p:nvPr/>
        </p:nvPicPr>
        <p:blipFill>
          <a:blip r:embed="rId3"/>
          <a:stretch>
            <a:fillRect/>
          </a:stretch>
        </p:blipFill>
        <p:spPr>
          <a:xfrm>
            <a:off x="6931916" y="1658334"/>
            <a:ext cx="3896621" cy="29246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797396880"/>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8E599E45-6DD3-470E-BCB7-F9E79264170F}"/>
              </a:ext>
            </a:extLst>
          </p:cNvPr>
          <p:cNvSpPr/>
          <p:nvPr/>
        </p:nvSpPr>
        <p:spPr>
          <a:xfrm>
            <a:off x="1243136" y="1932835"/>
            <a:ext cx="5578397" cy="2354491"/>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压岁钱</a:t>
            </a:r>
          </a:p>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正月初一是“鸡日”，原名“元旦”，“元”的本意为“头”，后引申为“开始”。这一天是一年的头一天，春季的头一天，正月的头一天，所以称为“三元”；因为这一天还是岁之朝，月之朝，日之朝，所以又称“三朝”；又因为它是第一个朔日，所以又称“元朔”，正月初一还有上日、正朝、三朔、三始等别称，意即年、月、日三者的开始。</a:t>
            </a:r>
          </a:p>
        </p:txBody>
      </p:sp>
      <p:sp>
        <p:nvSpPr>
          <p:cNvPr id="4" name="矩形 3">
            <a:extLst>
              <a:ext uri="{FF2B5EF4-FFF2-40B4-BE49-F238E27FC236}">
                <a16:creationId xmlns="" xmlns:a16="http://schemas.microsoft.com/office/drawing/2014/main" id="{332BE942-884B-4C57-9BE5-5C06144AF9FE}"/>
              </a:ext>
            </a:extLst>
          </p:cNvPr>
          <p:cNvSpPr/>
          <p:nvPr/>
        </p:nvSpPr>
        <p:spPr>
          <a:xfrm>
            <a:off x="1215920" y="1496518"/>
            <a:ext cx="1415772" cy="522131"/>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思源宋体 CN Heavy" panose="02020900000000000000" pitchFamily="18" charset="-122"/>
                <a:ea typeface="思源宋体 CN Heavy" panose="02020900000000000000" pitchFamily="18" charset="-122"/>
              </a:rPr>
              <a:t>正月初一</a:t>
            </a:r>
          </a:p>
        </p:txBody>
      </p:sp>
      <p:sp>
        <p:nvSpPr>
          <p:cNvPr id="7" name="矩形 6">
            <a:extLst>
              <a:ext uri="{FF2B5EF4-FFF2-40B4-BE49-F238E27FC236}">
                <a16:creationId xmlns="" xmlns:a16="http://schemas.microsoft.com/office/drawing/2014/main" id="{F532DB27-F161-4E00-9DB5-5DB8BB6151C4}"/>
              </a:ext>
            </a:extLst>
          </p:cNvPr>
          <p:cNvSpPr/>
          <p:nvPr/>
        </p:nvSpPr>
        <p:spPr>
          <a:xfrm>
            <a:off x="1054271" y="1390649"/>
            <a:ext cx="5826583" cy="3044463"/>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 xmlns:a16="http://schemas.microsoft.com/office/drawing/2014/main" id="{66127474-0C4E-4430-BC93-CFD7538F8C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15637" y="1293057"/>
            <a:ext cx="3786532" cy="3253900"/>
          </a:xfrm>
          <a:prstGeom prst="rect">
            <a:avLst/>
          </a:prstGeom>
        </p:spPr>
      </p:pic>
    </p:spTree>
    <p:extLst>
      <p:ext uri="{BB962C8B-B14F-4D97-AF65-F5344CB8AC3E}">
        <p14:creationId xmlns:p14="http://schemas.microsoft.com/office/powerpoint/2010/main" val="1615176193"/>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EED66E19-8D3C-48EF-A3EE-A67F0604CCE5}"/>
              </a:ext>
            </a:extLst>
          </p:cNvPr>
          <p:cNvSpPr/>
          <p:nvPr/>
        </p:nvSpPr>
        <p:spPr>
          <a:xfrm>
            <a:off x="5605939" y="1741427"/>
            <a:ext cx="4953166" cy="2613023"/>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回娘家</a:t>
            </a:r>
          </a:p>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正月初二是“狗日”，这一天</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北方地区为正月初三</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嫁出去的女儿们便纷纷带着丈夫、儿女回娘家拜年。女儿回娘家，必备办一大袋的饼干、糖果，由母亲分送邻里乡亲，一如过年的情景。如果家中有多个女儿的，而这些女儿又不在同一天归来，那么，就要来一个分一次，礼物颇薄，四块饼干而已。然而，它反映的情意却甚浓，真正的是“礼轻情意重”，它表达了姑娘对乡亲的切切思念。</a:t>
            </a:r>
          </a:p>
        </p:txBody>
      </p:sp>
      <p:sp>
        <p:nvSpPr>
          <p:cNvPr id="3" name="矩形 2">
            <a:extLst>
              <a:ext uri="{FF2B5EF4-FFF2-40B4-BE49-F238E27FC236}">
                <a16:creationId xmlns="" xmlns:a16="http://schemas.microsoft.com/office/drawing/2014/main" id="{AB5A74CD-C406-4F3A-89BC-85EDB15CDCD2}"/>
              </a:ext>
            </a:extLst>
          </p:cNvPr>
          <p:cNvSpPr/>
          <p:nvPr/>
        </p:nvSpPr>
        <p:spPr>
          <a:xfrm>
            <a:off x="5546318" y="1297247"/>
            <a:ext cx="1415772" cy="577530"/>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思源宋体 CN Heavy" panose="02020900000000000000" pitchFamily="18" charset="-122"/>
                <a:ea typeface="思源宋体 CN Heavy" panose="02020900000000000000" pitchFamily="18" charset="-122"/>
              </a:rPr>
              <a:t>正月初二</a:t>
            </a:r>
          </a:p>
        </p:txBody>
      </p:sp>
      <p:pic>
        <p:nvPicPr>
          <p:cNvPr id="5" name="图片 4">
            <a:extLst>
              <a:ext uri="{FF2B5EF4-FFF2-40B4-BE49-F238E27FC236}">
                <a16:creationId xmlns="" xmlns:a16="http://schemas.microsoft.com/office/drawing/2014/main" id="{16B62502-292E-4C79-9F05-CE172A12D40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457168" flipH="1">
            <a:off x="1680633" y="1964311"/>
            <a:ext cx="3535658" cy="2608742"/>
          </a:xfrm>
          <a:prstGeom prst="rect">
            <a:avLst/>
          </a:prstGeom>
        </p:spPr>
      </p:pic>
    </p:spTree>
    <p:extLst>
      <p:ext uri="{BB962C8B-B14F-4D97-AF65-F5344CB8AC3E}">
        <p14:creationId xmlns:p14="http://schemas.microsoft.com/office/powerpoint/2010/main" val="669330672"/>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 xmlns:a16="http://schemas.microsoft.com/office/drawing/2014/main" id="{A16B16EF-1EC5-480B-A479-6A9BDCECF5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0"/>
            <a:ext cx="14630400" cy="6858000"/>
          </a:xfrm>
          <a:prstGeom prst="rect">
            <a:avLst/>
          </a:prstGeom>
        </p:spPr>
      </p:pic>
      <p:sp>
        <p:nvSpPr>
          <p:cNvPr id="2" name="文本框 1">
            <a:extLst>
              <a:ext uri="{FF2B5EF4-FFF2-40B4-BE49-F238E27FC236}">
                <a16:creationId xmlns="" xmlns:a16="http://schemas.microsoft.com/office/drawing/2014/main" id="{ECE406CD-329F-43B1-991B-5120D5964FEE}"/>
              </a:ext>
            </a:extLst>
          </p:cNvPr>
          <p:cNvSpPr txBox="1"/>
          <p:nvPr/>
        </p:nvSpPr>
        <p:spPr>
          <a:xfrm>
            <a:off x="3308993" y="1683758"/>
            <a:ext cx="1107996" cy="1785104"/>
          </a:xfrm>
          <a:prstGeom prst="rect">
            <a:avLst/>
          </a:prstGeom>
          <a:ln w="19050">
            <a:noFill/>
          </a:ln>
        </p:spPr>
        <p:txBody>
          <a:bodyPr vert="eaVert" wrap="none">
            <a:spAutoFit/>
          </a:bodyPr>
          <a:lstStyle>
            <a:defPPr>
              <a:defRPr lang="en-US"/>
            </a:defPPr>
            <a:lvl1pPr>
              <a:defRPr sz="8800" b="1" spc="600">
                <a:solidFill>
                  <a:srgbClr val="B92E32"/>
                </a:solidFill>
                <a:latin typeface="站酷酷黑" panose="02010600030101010101" pitchFamily="2" charset="-122"/>
                <a:ea typeface="站酷酷黑" panose="02010600030101010101" pitchFamily="2" charset="-122"/>
              </a:defRPr>
            </a:lvl1pPr>
          </a:lstStyle>
          <a:p>
            <a:r>
              <a:rPr lang="zh-CN" altLang="en-US" sz="6000" b="0" dirty="0">
                <a:solidFill>
                  <a:srgbClr val="C00000"/>
                </a:solidFill>
                <a:effectLst>
                  <a:outerShdw blurRad="50800" dist="38100" dir="5400000" algn="t" rotWithShape="0">
                    <a:prstClr val="black">
                      <a:alpha val="40000"/>
                    </a:prstClr>
                  </a:outerShdw>
                </a:effectLst>
                <a:latin typeface="思源宋体 CN Heavy" panose="02020900000000000000" pitchFamily="18" charset="-122"/>
                <a:ea typeface="思源宋体 CN Heavy" panose="02020900000000000000" pitchFamily="18" charset="-122"/>
              </a:rPr>
              <a:t>目录</a:t>
            </a:r>
          </a:p>
        </p:txBody>
      </p:sp>
      <p:grpSp>
        <p:nvGrpSpPr>
          <p:cNvPr id="21" name="组合 20">
            <a:extLst>
              <a:ext uri="{FF2B5EF4-FFF2-40B4-BE49-F238E27FC236}">
                <a16:creationId xmlns="" xmlns:a16="http://schemas.microsoft.com/office/drawing/2014/main" id="{853A6185-9728-43C7-8D46-041914D13F2B}"/>
              </a:ext>
            </a:extLst>
          </p:cNvPr>
          <p:cNvGrpSpPr/>
          <p:nvPr/>
        </p:nvGrpSpPr>
        <p:grpSpPr>
          <a:xfrm>
            <a:off x="4566878" y="2165935"/>
            <a:ext cx="677109" cy="2972020"/>
            <a:chOff x="1589546" y="2360123"/>
            <a:chExt cx="677109" cy="2972020"/>
          </a:xfrm>
        </p:grpSpPr>
        <p:sp>
          <p:nvSpPr>
            <p:cNvPr id="9" name="文本框 8">
              <a:extLst>
                <a:ext uri="{FF2B5EF4-FFF2-40B4-BE49-F238E27FC236}">
                  <a16:creationId xmlns="" xmlns:a16="http://schemas.microsoft.com/office/drawing/2014/main" id="{462ACA08-C7C0-444D-AD80-ACE3A1251FC3}"/>
                </a:ext>
              </a:extLst>
            </p:cNvPr>
            <p:cNvSpPr txBox="1"/>
            <p:nvPr/>
          </p:nvSpPr>
          <p:spPr>
            <a:xfrm>
              <a:off x="1593805" y="2360123"/>
              <a:ext cx="672850" cy="584775"/>
            </a:xfrm>
            <a:prstGeom prst="rect">
              <a:avLst/>
            </a:prstGeom>
            <a:solidFill>
              <a:srgbClr val="CD0000"/>
            </a:solidFill>
          </p:spPr>
          <p:txBody>
            <a:bodyPr wrap="square" rtlCol="0">
              <a:spAutoFit/>
            </a:bodyPr>
            <a:lstStyle/>
            <a:p>
              <a:r>
                <a:rPr lang="en-US" altLang="zh-CN" sz="3200" b="1" dirty="0">
                  <a:solidFill>
                    <a:srgbClr val="FFC000"/>
                  </a:solidFill>
                  <a:latin typeface="郑庆科黄油体Regular " panose="02000603000000000000" pitchFamily="2" charset="-122"/>
                  <a:ea typeface="郑庆科黄油体Regular " panose="02000603000000000000" pitchFamily="2" charset="-122"/>
                </a:rPr>
                <a:t>01</a:t>
              </a:r>
              <a:endParaRPr lang="zh-CN" altLang="en-US" sz="3200" b="1" dirty="0">
                <a:solidFill>
                  <a:srgbClr val="FFC000"/>
                </a:solidFill>
                <a:latin typeface="郑庆科黄油体Regular " panose="02000603000000000000" pitchFamily="2" charset="-122"/>
                <a:ea typeface="郑庆科黄油体Regular " panose="02000603000000000000" pitchFamily="2" charset="-122"/>
              </a:endParaRPr>
            </a:p>
          </p:txBody>
        </p:sp>
        <p:grpSp>
          <p:nvGrpSpPr>
            <p:cNvPr id="4" name="组合 3">
              <a:extLst>
                <a:ext uri="{FF2B5EF4-FFF2-40B4-BE49-F238E27FC236}">
                  <a16:creationId xmlns="" xmlns:a16="http://schemas.microsoft.com/office/drawing/2014/main" id="{5F83EA83-BE3D-435F-A776-7F33045C8644}"/>
                </a:ext>
              </a:extLst>
            </p:cNvPr>
            <p:cNvGrpSpPr/>
            <p:nvPr/>
          </p:nvGrpSpPr>
          <p:grpSpPr>
            <a:xfrm>
              <a:off x="1589546" y="3192591"/>
              <a:ext cx="677108" cy="2139552"/>
              <a:chOff x="1589546" y="3192591"/>
              <a:chExt cx="677108" cy="2139552"/>
            </a:xfrm>
          </p:grpSpPr>
          <p:sp>
            <p:nvSpPr>
              <p:cNvPr id="13" name="矩形 12">
                <a:extLst>
                  <a:ext uri="{FF2B5EF4-FFF2-40B4-BE49-F238E27FC236}">
                    <a16:creationId xmlns="" xmlns:a16="http://schemas.microsoft.com/office/drawing/2014/main" id="{7471F537-A3D3-43DE-91DC-0F0ADF5076A2}"/>
                  </a:ext>
                </a:extLst>
              </p:cNvPr>
              <p:cNvSpPr/>
              <p:nvPr/>
            </p:nvSpPr>
            <p:spPr>
              <a:xfrm>
                <a:off x="1589546" y="3212858"/>
                <a:ext cx="677108" cy="2119285"/>
              </a:xfrm>
              <a:prstGeom prst="rect">
                <a:avLst/>
              </a:prstGeom>
              <a:noFill/>
              <a:ln>
                <a:noFill/>
              </a:ln>
            </p:spPr>
            <p:txBody>
              <a:bodyPr vert="eaVert" wrap="square">
                <a:spAutoFit/>
              </a:bodyPr>
              <a:lstStyle/>
              <a:p>
                <a:r>
                  <a:rPr lang="zh-CN" altLang="en-US" sz="3200" dirty="0">
                    <a:solidFill>
                      <a:srgbClr val="CB0101"/>
                    </a:solidFill>
                    <a:latin typeface="思源宋体 CN ExtraLight" panose="02020200000000000000" pitchFamily="18" charset="-122"/>
                    <a:ea typeface="思源宋体 CN ExtraLight" panose="02020200000000000000" pitchFamily="18" charset="-122"/>
                  </a:rPr>
                  <a:t>历史发展</a:t>
                </a:r>
              </a:p>
            </p:txBody>
          </p:sp>
          <p:sp>
            <p:nvSpPr>
              <p:cNvPr id="3" name="矩形 2">
                <a:extLst>
                  <a:ext uri="{FF2B5EF4-FFF2-40B4-BE49-F238E27FC236}">
                    <a16:creationId xmlns="" xmlns:a16="http://schemas.microsoft.com/office/drawing/2014/main" id="{A7BB690B-D082-4CDF-8196-BE20F1A712FD}"/>
                  </a:ext>
                </a:extLst>
              </p:cNvPr>
              <p:cNvSpPr/>
              <p:nvPr/>
            </p:nvSpPr>
            <p:spPr>
              <a:xfrm>
                <a:off x="1589546" y="3192591"/>
                <a:ext cx="672849" cy="178510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2" name="组合 21">
            <a:extLst>
              <a:ext uri="{FF2B5EF4-FFF2-40B4-BE49-F238E27FC236}">
                <a16:creationId xmlns="" xmlns:a16="http://schemas.microsoft.com/office/drawing/2014/main" id="{CB251627-3D87-4505-A315-C1F12EAA8AE6}"/>
              </a:ext>
            </a:extLst>
          </p:cNvPr>
          <p:cNvGrpSpPr/>
          <p:nvPr/>
        </p:nvGrpSpPr>
        <p:grpSpPr>
          <a:xfrm>
            <a:off x="5518552" y="2165935"/>
            <a:ext cx="696822" cy="2617572"/>
            <a:chOff x="2541220" y="2360123"/>
            <a:chExt cx="696822" cy="2617572"/>
          </a:xfrm>
        </p:grpSpPr>
        <p:sp>
          <p:nvSpPr>
            <p:cNvPr id="26" name="文本框 25">
              <a:extLst>
                <a:ext uri="{FF2B5EF4-FFF2-40B4-BE49-F238E27FC236}">
                  <a16:creationId xmlns="" xmlns:a16="http://schemas.microsoft.com/office/drawing/2014/main" id="{B2C3D383-FDE4-4396-9785-699AC3939125}"/>
                </a:ext>
              </a:extLst>
            </p:cNvPr>
            <p:cNvSpPr txBox="1"/>
            <p:nvPr/>
          </p:nvSpPr>
          <p:spPr>
            <a:xfrm>
              <a:off x="2541220" y="2360123"/>
              <a:ext cx="672850" cy="584775"/>
            </a:xfrm>
            <a:prstGeom prst="rect">
              <a:avLst/>
            </a:prstGeom>
            <a:solidFill>
              <a:srgbClr val="CD0000"/>
            </a:solidFill>
          </p:spPr>
          <p:txBody>
            <a:bodyPr wrap="square" rtlCol="0">
              <a:spAutoFit/>
            </a:bodyPr>
            <a:lstStyle/>
            <a:p>
              <a:r>
                <a:rPr lang="en-US" altLang="zh-CN" sz="3200" b="1" dirty="0">
                  <a:solidFill>
                    <a:srgbClr val="FFC000"/>
                  </a:solidFill>
                  <a:latin typeface="郑庆科黄油体Regular " panose="02000603000000000000" pitchFamily="2" charset="-122"/>
                  <a:ea typeface="郑庆科黄油体Regular " panose="02000603000000000000" pitchFamily="2" charset="-122"/>
                </a:rPr>
                <a:t>02</a:t>
              </a:r>
              <a:endParaRPr lang="zh-CN" altLang="en-US" sz="3200" b="1" dirty="0">
                <a:solidFill>
                  <a:srgbClr val="FFC000"/>
                </a:solidFill>
                <a:latin typeface="郑庆科黄油体Regular " panose="02000603000000000000" pitchFamily="2" charset="-122"/>
                <a:ea typeface="郑庆科黄油体Regular " panose="02000603000000000000" pitchFamily="2" charset="-122"/>
              </a:endParaRPr>
            </a:p>
          </p:txBody>
        </p:sp>
        <p:grpSp>
          <p:nvGrpSpPr>
            <p:cNvPr id="5" name="组合 4">
              <a:extLst>
                <a:ext uri="{FF2B5EF4-FFF2-40B4-BE49-F238E27FC236}">
                  <a16:creationId xmlns="" xmlns:a16="http://schemas.microsoft.com/office/drawing/2014/main" id="{CE96F7C6-4E2C-4CDA-AFF0-7F03C98BC25A}"/>
                </a:ext>
              </a:extLst>
            </p:cNvPr>
            <p:cNvGrpSpPr/>
            <p:nvPr/>
          </p:nvGrpSpPr>
          <p:grpSpPr>
            <a:xfrm>
              <a:off x="2550216" y="3192591"/>
              <a:ext cx="687826" cy="1785104"/>
              <a:chOff x="2502918" y="3202753"/>
              <a:chExt cx="687826" cy="1785104"/>
            </a:xfrm>
          </p:grpSpPr>
          <p:sp>
            <p:nvSpPr>
              <p:cNvPr id="14" name="矩形 13">
                <a:extLst>
                  <a:ext uri="{FF2B5EF4-FFF2-40B4-BE49-F238E27FC236}">
                    <a16:creationId xmlns="" xmlns:a16="http://schemas.microsoft.com/office/drawing/2014/main" id="{648C3CE7-84A7-4CF1-8896-14BB270AE115}"/>
                  </a:ext>
                </a:extLst>
              </p:cNvPr>
              <p:cNvSpPr/>
              <p:nvPr/>
            </p:nvSpPr>
            <p:spPr>
              <a:xfrm>
                <a:off x="2513636" y="3237008"/>
                <a:ext cx="677108" cy="1733808"/>
              </a:xfrm>
              <a:prstGeom prst="rect">
                <a:avLst/>
              </a:prstGeom>
              <a:noFill/>
              <a:ln>
                <a:noFill/>
              </a:ln>
            </p:spPr>
            <p:txBody>
              <a:bodyPr vert="eaVert" wrap="none">
                <a:spAutoFit/>
              </a:bodyPr>
              <a:lstStyle/>
              <a:p>
                <a:r>
                  <a:rPr lang="zh-CN" altLang="en-US" sz="3200" dirty="0">
                    <a:solidFill>
                      <a:srgbClr val="CB0101"/>
                    </a:solidFill>
                    <a:latin typeface="思源宋体 CN ExtraLight" panose="02020200000000000000" pitchFamily="18" charset="-122"/>
                    <a:ea typeface="思源宋体 CN ExtraLight" panose="02020200000000000000" pitchFamily="18" charset="-122"/>
                  </a:rPr>
                  <a:t>风俗习惯</a:t>
                </a:r>
              </a:p>
            </p:txBody>
          </p:sp>
          <p:sp>
            <p:nvSpPr>
              <p:cNvPr id="17" name="矩形 16">
                <a:extLst>
                  <a:ext uri="{FF2B5EF4-FFF2-40B4-BE49-F238E27FC236}">
                    <a16:creationId xmlns="" xmlns:a16="http://schemas.microsoft.com/office/drawing/2014/main" id="{956FB651-6E71-4C44-B6E8-7ABE571A6361}"/>
                  </a:ext>
                </a:extLst>
              </p:cNvPr>
              <p:cNvSpPr/>
              <p:nvPr/>
            </p:nvSpPr>
            <p:spPr>
              <a:xfrm>
                <a:off x="2502918" y="3202753"/>
                <a:ext cx="672849" cy="178510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3" name="组合 22">
            <a:extLst>
              <a:ext uri="{FF2B5EF4-FFF2-40B4-BE49-F238E27FC236}">
                <a16:creationId xmlns="" xmlns:a16="http://schemas.microsoft.com/office/drawing/2014/main" id="{47B4EBE5-33AE-40AE-AA49-6A3EC2065D1C}"/>
              </a:ext>
            </a:extLst>
          </p:cNvPr>
          <p:cNvGrpSpPr/>
          <p:nvPr/>
        </p:nvGrpSpPr>
        <p:grpSpPr>
          <a:xfrm>
            <a:off x="6440920" y="2144746"/>
            <a:ext cx="698040" cy="2622995"/>
            <a:chOff x="3463588" y="2354700"/>
            <a:chExt cx="698040" cy="2622995"/>
          </a:xfrm>
        </p:grpSpPr>
        <p:sp>
          <p:nvSpPr>
            <p:cNvPr id="25" name="文本框 24">
              <a:extLst>
                <a:ext uri="{FF2B5EF4-FFF2-40B4-BE49-F238E27FC236}">
                  <a16:creationId xmlns="" xmlns:a16="http://schemas.microsoft.com/office/drawing/2014/main" id="{DB558E21-68CE-4C43-A8A4-EA267EE6DCE2}"/>
                </a:ext>
              </a:extLst>
            </p:cNvPr>
            <p:cNvSpPr txBox="1"/>
            <p:nvPr/>
          </p:nvSpPr>
          <p:spPr>
            <a:xfrm>
              <a:off x="3488493" y="2354700"/>
              <a:ext cx="673135" cy="584775"/>
            </a:xfrm>
            <a:prstGeom prst="rect">
              <a:avLst/>
            </a:prstGeom>
            <a:solidFill>
              <a:srgbClr val="CD0000"/>
            </a:solidFill>
          </p:spPr>
          <p:txBody>
            <a:bodyPr wrap="square" rtlCol="0">
              <a:spAutoFit/>
            </a:bodyPr>
            <a:lstStyle/>
            <a:p>
              <a:r>
                <a:rPr lang="en-US" altLang="zh-CN" sz="3200" b="1" dirty="0">
                  <a:solidFill>
                    <a:srgbClr val="FFC000"/>
                  </a:solidFill>
                  <a:latin typeface="郑庆科黄油体Regular " panose="02000603000000000000" pitchFamily="2" charset="-122"/>
                  <a:ea typeface="郑庆科黄油体Regular " panose="02000603000000000000" pitchFamily="2" charset="-122"/>
                </a:rPr>
                <a:t>03</a:t>
              </a:r>
              <a:endParaRPr lang="zh-CN" altLang="en-US" sz="3200" b="1" dirty="0">
                <a:solidFill>
                  <a:srgbClr val="FFC000"/>
                </a:solidFill>
                <a:latin typeface="郑庆科黄油体Regular " panose="02000603000000000000" pitchFamily="2" charset="-122"/>
                <a:ea typeface="郑庆科黄油体Regular " panose="02000603000000000000" pitchFamily="2" charset="-122"/>
              </a:endParaRPr>
            </a:p>
          </p:txBody>
        </p:sp>
        <p:grpSp>
          <p:nvGrpSpPr>
            <p:cNvPr id="6" name="组合 5">
              <a:extLst>
                <a:ext uri="{FF2B5EF4-FFF2-40B4-BE49-F238E27FC236}">
                  <a16:creationId xmlns="" xmlns:a16="http://schemas.microsoft.com/office/drawing/2014/main" id="{304680C3-C7A7-4B40-85BA-5DB6E73F862F}"/>
                </a:ext>
              </a:extLst>
            </p:cNvPr>
            <p:cNvGrpSpPr/>
            <p:nvPr/>
          </p:nvGrpSpPr>
          <p:grpSpPr>
            <a:xfrm>
              <a:off x="3463588" y="3192591"/>
              <a:ext cx="688615" cy="1785104"/>
              <a:chOff x="3400524" y="3212915"/>
              <a:chExt cx="688615" cy="1785104"/>
            </a:xfrm>
          </p:grpSpPr>
          <p:sp>
            <p:nvSpPr>
              <p:cNvPr id="15" name="矩形 14">
                <a:extLst>
                  <a:ext uri="{FF2B5EF4-FFF2-40B4-BE49-F238E27FC236}">
                    <a16:creationId xmlns="" xmlns:a16="http://schemas.microsoft.com/office/drawing/2014/main" id="{C8D1348F-A9B5-45D3-9D34-F1679525D129}"/>
                  </a:ext>
                </a:extLst>
              </p:cNvPr>
              <p:cNvSpPr/>
              <p:nvPr/>
            </p:nvSpPr>
            <p:spPr>
              <a:xfrm>
                <a:off x="3400524" y="3262936"/>
                <a:ext cx="677108" cy="1733808"/>
              </a:xfrm>
              <a:prstGeom prst="rect">
                <a:avLst/>
              </a:prstGeom>
              <a:noFill/>
              <a:ln>
                <a:noFill/>
              </a:ln>
            </p:spPr>
            <p:txBody>
              <a:bodyPr vert="eaVert" wrap="none">
                <a:spAutoFit/>
              </a:bodyPr>
              <a:lstStyle/>
              <a:p>
                <a:r>
                  <a:rPr lang="zh-CN" altLang="en-US" sz="3200" dirty="0">
                    <a:solidFill>
                      <a:srgbClr val="CB0101"/>
                    </a:solidFill>
                    <a:latin typeface="思源宋体 CN ExtraLight" panose="02020200000000000000" pitchFamily="18" charset="-122"/>
                    <a:ea typeface="思源宋体 CN ExtraLight" panose="02020200000000000000" pitchFamily="18" charset="-122"/>
                  </a:rPr>
                  <a:t>节日活动</a:t>
                </a:r>
              </a:p>
            </p:txBody>
          </p:sp>
          <p:sp>
            <p:nvSpPr>
              <p:cNvPr id="19" name="矩形 18">
                <a:extLst>
                  <a:ext uri="{FF2B5EF4-FFF2-40B4-BE49-F238E27FC236}">
                    <a16:creationId xmlns="" xmlns:a16="http://schemas.microsoft.com/office/drawing/2014/main" id="{3903CEED-F1F9-49B8-A131-7CED1FEB5EB4}"/>
                  </a:ext>
                </a:extLst>
              </p:cNvPr>
              <p:cNvSpPr/>
              <p:nvPr/>
            </p:nvSpPr>
            <p:spPr>
              <a:xfrm>
                <a:off x="3416290" y="3212915"/>
                <a:ext cx="672849" cy="178510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4" name="组合 23">
            <a:extLst>
              <a:ext uri="{FF2B5EF4-FFF2-40B4-BE49-F238E27FC236}">
                <a16:creationId xmlns="" xmlns:a16="http://schemas.microsoft.com/office/drawing/2014/main" id="{0AB281CE-C4BA-4AA3-9803-9C4BD2D8566A}"/>
              </a:ext>
            </a:extLst>
          </p:cNvPr>
          <p:cNvGrpSpPr/>
          <p:nvPr/>
        </p:nvGrpSpPr>
        <p:grpSpPr>
          <a:xfrm>
            <a:off x="7401590" y="2138485"/>
            <a:ext cx="693112" cy="2645022"/>
            <a:chOff x="4424258" y="2332673"/>
            <a:chExt cx="693112" cy="2645022"/>
          </a:xfrm>
        </p:grpSpPr>
        <p:sp>
          <p:nvSpPr>
            <p:cNvPr id="27" name="文本框 26">
              <a:extLst>
                <a:ext uri="{FF2B5EF4-FFF2-40B4-BE49-F238E27FC236}">
                  <a16:creationId xmlns="" xmlns:a16="http://schemas.microsoft.com/office/drawing/2014/main" id="{F825A6DC-A25F-4CE7-A480-B8D5D4108D7D}"/>
                </a:ext>
              </a:extLst>
            </p:cNvPr>
            <p:cNvSpPr txBox="1"/>
            <p:nvPr/>
          </p:nvSpPr>
          <p:spPr>
            <a:xfrm>
              <a:off x="4436049" y="2332673"/>
              <a:ext cx="672850" cy="584775"/>
            </a:xfrm>
            <a:prstGeom prst="rect">
              <a:avLst/>
            </a:prstGeom>
            <a:solidFill>
              <a:srgbClr val="CD0000"/>
            </a:solidFill>
          </p:spPr>
          <p:txBody>
            <a:bodyPr wrap="square" rtlCol="0">
              <a:spAutoFit/>
            </a:bodyPr>
            <a:lstStyle/>
            <a:p>
              <a:r>
                <a:rPr lang="en-US" altLang="zh-CN" sz="3200" b="1" dirty="0">
                  <a:solidFill>
                    <a:srgbClr val="FFC000"/>
                  </a:solidFill>
                  <a:latin typeface="郑庆科黄油体Regular " panose="02000603000000000000" pitchFamily="2" charset="-122"/>
                  <a:ea typeface="郑庆科黄油体Regular " panose="02000603000000000000" pitchFamily="2" charset="-122"/>
                </a:rPr>
                <a:t>04</a:t>
              </a:r>
              <a:endParaRPr lang="zh-CN" altLang="en-US" sz="3200" b="1" dirty="0">
                <a:solidFill>
                  <a:srgbClr val="FFC000"/>
                </a:solidFill>
                <a:latin typeface="郑庆科黄油体Regular " panose="02000603000000000000" pitchFamily="2" charset="-122"/>
                <a:ea typeface="郑庆科黄油体Regular " panose="02000603000000000000" pitchFamily="2" charset="-122"/>
              </a:endParaRPr>
            </a:p>
          </p:txBody>
        </p:sp>
        <p:grpSp>
          <p:nvGrpSpPr>
            <p:cNvPr id="7" name="组合 6">
              <a:extLst>
                <a:ext uri="{FF2B5EF4-FFF2-40B4-BE49-F238E27FC236}">
                  <a16:creationId xmlns="" xmlns:a16="http://schemas.microsoft.com/office/drawing/2014/main" id="{9299E1E5-1CC3-46D8-9397-6CA79E526DB5}"/>
                </a:ext>
              </a:extLst>
            </p:cNvPr>
            <p:cNvGrpSpPr/>
            <p:nvPr/>
          </p:nvGrpSpPr>
          <p:grpSpPr>
            <a:xfrm>
              <a:off x="4424258" y="3192591"/>
              <a:ext cx="693112" cy="1785104"/>
              <a:chOff x="4329662" y="3223077"/>
              <a:chExt cx="693112" cy="1785104"/>
            </a:xfrm>
          </p:grpSpPr>
          <p:sp>
            <p:nvSpPr>
              <p:cNvPr id="16" name="矩形 15">
                <a:extLst>
                  <a:ext uri="{FF2B5EF4-FFF2-40B4-BE49-F238E27FC236}">
                    <a16:creationId xmlns="" xmlns:a16="http://schemas.microsoft.com/office/drawing/2014/main" id="{66393F5A-491B-4E34-A32D-3FB7FEACFE32}"/>
                  </a:ext>
                </a:extLst>
              </p:cNvPr>
              <p:cNvSpPr/>
              <p:nvPr/>
            </p:nvSpPr>
            <p:spPr>
              <a:xfrm>
                <a:off x="4345666" y="3232959"/>
                <a:ext cx="677108" cy="1733808"/>
              </a:xfrm>
              <a:prstGeom prst="rect">
                <a:avLst/>
              </a:prstGeom>
              <a:noFill/>
              <a:ln>
                <a:noFill/>
              </a:ln>
            </p:spPr>
            <p:txBody>
              <a:bodyPr vert="eaVert" wrap="none">
                <a:spAutoFit/>
              </a:bodyPr>
              <a:lstStyle/>
              <a:p>
                <a:r>
                  <a:rPr lang="zh-CN" altLang="en-US" sz="3200" dirty="0">
                    <a:solidFill>
                      <a:srgbClr val="CB0101"/>
                    </a:solidFill>
                    <a:latin typeface="思源宋体 CN ExtraLight" panose="02020200000000000000" pitchFamily="18" charset="-122"/>
                    <a:ea typeface="思源宋体 CN ExtraLight" panose="02020200000000000000" pitchFamily="18" charset="-122"/>
                  </a:rPr>
                  <a:t>节令食品</a:t>
                </a:r>
              </a:p>
            </p:txBody>
          </p:sp>
          <p:sp>
            <p:nvSpPr>
              <p:cNvPr id="20" name="矩形 19">
                <a:extLst>
                  <a:ext uri="{FF2B5EF4-FFF2-40B4-BE49-F238E27FC236}">
                    <a16:creationId xmlns="" xmlns:a16="http://schemas.microsoft.com/office/drawing/2014/main" id="{04FF54A1-73B0-4609-907B-5406ABC1C5C0}"/>
                  </a:ext>
                </a:extLst>
              </p:cNvPr>
              <p:cNvSpPr/>
              <p:nvPr/>
            </p:nvSpPr>
            <p:spPr>
              <a:xfrm>
                <a:off x="4329662" y="3223077"/>
                <a:ext cx="672849" cy="178510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30" name="图片 29">
            <a:extLst>
              <a:ext uri="{FF2B5EF4-FFF2-40B4-BE49-F238E27FC236}">
                <a16:creationId xmlns="" xmlns:a16="http://schemas.microsoft.com/office/drawing/2014/main" id="{30BDCEC4-C4E8-4792-95F7-FCF87003C264}"/>
              </a:ext>
            </a:extLst>
          </p:cNvPr>
          <p:cNvPicPr>
            <a:picLocks noChangeAspect="1"/>
          </p:cNvPicPr>
          <p:nvPr/>
        </p:nvPicPr>
        <p:blipFill rotWithShape="1">
          <a:blip r:embed="rId4">
            <a:extLst>
              <a:ext uri="{28A0092B-C50C-407E-A947-70E740481C1C}">
                <a14:useLocalDpi xmlns:a14="http://schemas.microsoft.com/office/drawing/2010/main" val="0"/>
              </a:ext>
            </a:extLst>
          </a:blip>
          <a:srcRect l="64999" t="69541" r="22032"/>
          <a:stretch/>
        </p:blipFill>
        <p:spPr>
          <a:xfrm>
            <a:off x="3212219" y="2841248"/>
            <a:ext cx="1154162" cy="1270637"/>
          </a:xfrm>
          <a:prstGeom prst="rect">
            <a:avLst/>
          </a:prstGeom>
        </p:spPr>
      </p:pic>
    </p:spTree>
    <p:extLst>
      <p:ext uri="{BB962C8B-B14F-4D97-AF65-F5344CB8AC3E}">
        <p14:creationId xmlns:p14="http://schemas.microsoft.com/office/powerpoint/2010/main" val="3992398444"/>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B06E4216-4D19-40C7-95F3-5F96A009F7F4}"/>
              </a:ext>
            </a:extLst>
          </p:cNvPr>
          <p:cNvSpPr/>
          <p:nvPr/>
        </p:nvSpPr>
        <p:spPr>
          <a:xfrm>
            <a:off x="6684268" y="1671738"/>
            <a:ext cx="2804010" cy="1993238"/>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正月初四是女娲造羊的日子，故称“羊日”。在这一天里，人们不能杀羊，如果天气好，则意味着这一年里，羊会养得很好，养羊的人家会有个好收成。</a:t>
            </a:r>
          </a:p>
        </p:txBody>
      </p:sp>
      <p:sp>
        <p:nvSpPr>
          <p:cNvPr id="3" name="矩形 2">
            <a:extLst>
              <a:ext uri="{FF2B5EF4-FFF2-40B4-BE49-F238E27FC236}">
                <a16:creationId xmlns="" xmlns:a16="http://schemas.microsoft.com/office/drawing/2014/main" id="{BE2CE22C-21CB-4F00-AD43-F310746E8021}"/>
              </a:ext>
            </a:extLst>
          </p:cNvPr>
          <p:cNvSpPr/>
          <p:nvPr/>
        </p:nvSpPr>
        <p:spPr>
          <a:xfrm>
            <a:off x="2292608" y="1252879"/>
            <a:ext cx="1415772" cy="522131"/>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思源宋体 CN Heavy" panose="02020900000000000000" pitchFamily="18" charset="-122"/>
                <a:ea typeface="思源宋体 CN Heavy" panose="02020900000000000000" pitchFamily="18" charset="-122"/>
              </a:rPr>
              <a:t>正月初三</a:t>
            </a:r>
          </a:p>
        </p:txBody>
      </p:sp>
      <p:sp>
        <p:nvSpPr>
          <p:cNvPr id="4" name="矩形 3">
            <a:extLst>
              <a:ext uri="{FF2B5EF4-FFF2-40B4-BE49-F238E27FC236}">
                <a16:creationId xmlns="" xmlns:a16="http://schemas.microsoft.com/office/drawing/2014/main" id="{95814C42-D888-4F45-9E19-CD8F06BE4901}"/>
              </a:ext>
            </a:extLst>
          </p:cNvPr>
          <p:cNvSpPr/>
          <p:nvPr/>
        </p:nvSpPr>
        <p:spPr>
          <a:xfrm>
            <a:off x="6620888" y="1228910"/>
            <a:ext cx="1415772" cy="522131"/>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思源宋体 CN Heavy" panose="02020900000000000000" pitchFamily="18" charset="-122"/>
                <a:ea typeface="思源宋体 CN Heavy" panose="02020900000000000000" pitchFamily="18" charset="-122"/>
              </a:rPr>
              <a:t>正月初四</a:t>
            </a:r>
          </a:p>
        </p:txBody>
      </p:sp>
      <p:sp>
        <p:nvSpPr>
          <p:cNvPr id="6" name="矩形 5">
            <a:extLst>
              <a:ext uri="{FF2B5EF4-FFF2-40B4-BE49-F238E27FC236}">
                <a16:creationId xmlns="" xmlns:a16="http://schemas.microsoft.com/office/drawing/2014/main" id="{19289DCD-A292-4576-808B-FD3D421B1B23}"/>
              </a:ext>
            </a:extLst>
          </p:cNvPr>
          <p:cNvSpPr/>
          <p:nvPr/>
        </p:nvSpPr>
        <p:spPr>
          <a:xfrm>
            <a:off x="2349758" y="1693891"/>
            <a:ext cx="2804010" cy="1993238"/>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正月初三是女娲造猪的日子，故称“猪日”，在这一天里，人们习惯不杀猪，如果当日天气好，则当年的猪会长得膘肥体壮，主人家自然喜上眉梢。</a:t>
            </a:r>
          </a:p>
        </p:txBody>
      </p:sp>
      <p:pic>
        <p:nvPicPr>
          <p:cNvPr id="7" name="图片 6">
            <a:extLst>
              <a:ext uri="{FF2B5EF4-FFF2-40B4-BE49-F238E27FC236}">
                <a16:creationId xmlns="" xmlns:a16="http://schemas.microsoft.com/office/drawing/2014/main" id="{47BB2D5E-D6A6-4F0E-A07D-4B44D9C007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9713" y="1857550"/>
            <a:ext cx="5493155" cy="5498540"/>
          </a:xfrm>
          <a:prstGeom prst="rect">
            <a:avLst/>
          </a:prstGeom>
        </p:spPr>
      </p:pic>
    </p:spTree>
    <p:extLst>
      <p:ext uri="{BB962C8B-B14F-4D97-AF65-F5344CB8AC3E}">
        <p14:creationId xmlns:p14="http://schemas.microsoft.com/office/powerpoint/2010/main" val="3537174121"/>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B221D318-CA56-4CC0-89F0-B6B781CC86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0"/>
            <a:ext cx="14630400" cy="6858000"/>
          </a:xfrm>
          <a:prstGeom prst="rect">
            <a:avLst/>
          </a:prstGeom>
        </p:spPr>
      </p:pic>
      <p:sp>
        <p:nvSpPr>
          <p:cNvPr id="15" name="矩形 14">
            <a:extLst>
              <a:ext uri="{FF2B5EF4-FFF2-40B4-BE49-F238E27FC236}">
                <a16:creationId xmlns="" xmlns:a16="http://schemas.microsoft.com/office/drawing/2014/main" id="{8C966EF5-E1F9-4433-9529-972B91B0AD19}"/>
              </a:ext>
            </a:extLst>
          </p:cNvPr>
          <p:cNvSpPr/>
          <p:nvPr/>
        </p:nvSpPr>
        <p:spPr>
          <a:xfrm>
            <a:off x="4429461" y="2772370"/>
            <a:ext cx="3333078" cy="923330"/>
          </a:xfrm>
          <a:prstGeom prst="rect">
            <a:avLst/>
          </a:prstGeom>
          <a:ln>
            <a:noFill/>
          </a:ln>
        </p:spPr>
        <p:txBody>
          <a:bodyPr wrap="square">
            <a:spAutoFit/>
          </a:bodyPr>
          <a:lstStyle/>
          <a:p>
            <a:r>
              <a:rPr lang="zh-CN" altLang="en-US" sz="5400" b="1" spc="600" dirty="0">
                <a:solidFill>
                  <a:srgbClr val="C00000"/>
                </a:solidFill>
                <a:latin typeface="思源宋体 CN Heavy" panose="02020900000000000000" pitchFamily="18" charset="-122"/>
                <a:ea typeface="思源宋体 CN Heavy" panose="02020900000000000000" pitchFamily="18" charset="-122"/>
              </a:rPr>
              <a:t>节令食品</a:t>
            </a:r>
          </a:p>
        </p:txBody>
      </p:sp>
      <p:sp>
        <p:nvSpPr>
          <p:cNvPr id="16" name="文本框 15">
            <a:extLst>
              <a:ext uri="{FF2B5EF4-FFF2-40B4-BE49-F238E27FC236}">
                <a16:creationId xmlns="" xmlns:a16="http://schemas.microsoft.com/office/drawing/2014/main" id="{AC0474F5-3920-4396-8AAF-633493932548}"/>
              </a:ext>
            </a:extLst>
          </p:cNvPr>
          <p:cNvSpPr txBox="1"/>
          <p:nvPr/>
        </p:nvSpPr>
        <p:spPr>
          <a:xfrm>
            <a:off x="5562915" y="1917805"/>
            <a:ext cx="875671" cy="769441"/>
          </a:xfrm>
          <a:prstGeom prst="rect">
            <a:avLst/>
          </a:prstGeom>
          <a:noFill/>
          <a:ln>
            <a:noFill/>
          </a:ln>
        </p:spPr>
        <p:txBody>
          <a:bodyPr wrap="square" rtlCol="0">
            <a:spAutoFit/>
          </a:bodyPr>
          <a:lstStyle>
            <a:defPPr>
              <a:defRPr lang="en-US"/>
            </a:defPPr>
            <a:lvl1pPr>
              <a:defRPr sz="4400" b="1">
                <a:solidFill>
                  <a:srgbClr val="FFD20F"/>
                </a:solidFill>
                <a:latin typeface="郑庆科黄油体Regular " panose="02000603000000000000" pitchFamily="2" charset="-122"/>
                <a:ea typeface="郑庆科黄油体Regular " panose="02000603000000000000" pitchFamily="2" charset="-122"/>
              </a:defRPr>
            </a:lvl1pPr>
          </a:lstStyle>
          <a:p>
            <a:r>
              <a:rPr lang="en-US" altLang="zh-CN" dirty="0"/>
              <a:t>04</a:t>
            </a:r>
            <a:endParaRPr lang="zh-CN" altLang="en-US" dirty="0"/>
          </a:p>
        </p:txBody>
      </p:sp>
      <p:cxnSp>
        <p:nvCxnSpPr>
          <p:cNvPr id="3" name="直接连接符 2">
            <a:extLst>
              <a:ext uri="{FF2B5EF4-FFF2-40B4-BE49-F238E27FC236}">
                <a16:creationId xmlns="" xmlns:a16="http://schemas.microsoft.com/office/drawing/2014/main" id="{B8B9A39E-94B3-453C-8069-65721AC15BEF}"/>
              </a:ext>
            </a:extLst>
          </p:cNvPr>
          <p:cNvCxnSpPr/>
          <p:nvPr/>
        </p:nvCxnSpPr>
        <p:spPr>
          <a:xfrm>
            <a:off x="5353364" y="4182070"/>
            <a:ext cx="1370972"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9961051"/>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E675308C-8226-4BCC-AB51-C71530717520}"/>
              </a:ext>
            </a:extLst>
          </p:cNvPr>
          <p:cNvSpPr/>
          <p:nvPr/>
        </p:nvSpPr>
        <p:spPr>
          <a:xfrm>
            <a:off x="1524722" y="1449436"/>
            <a:ext cx="5127144" cy="3647152"/>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腊八节”这一天在中国民间有吃腊八粥的习俗。喝腊八粥在中国已有千年历史，腊八粥又称“大家饭”，是纪念民族英雄岳飞的一种节日食俗。腊，在远古时代本是一种祭礼的名称，夏朝称“清祀”，殷商称“嘉平”，周朝时改称“腊”。“腊”是从“猎”字演变而来，故“腊”“猎”相通。因为一岁之终，农作物已收晒完毕，农闲了，人们便到野外猎取禽兽，用来祭祖先、敬百神，以祈福求寿、避灾迎祥，称之为“腊祭”。先秦的腊日在冬至后的第三个戌日。中国喝腊八粥的历史，已有一千多年，目前见到的最早文字记载是宋代孟元老的</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东京梦华录</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a:t>
            </a:r>
            <a:endPar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endParaRPr>
          </a:p>
        </p:txBody>
      </p:sp>
      <p:sp>
        <p:nvSpPr>
          <p:cNvPr id="3" name="矩形 2">
            <a:extLst>
              <a:ext uri="{FF2B5EF4-FFF2-40B4-BE49-F238E27FC236}">
                <a16:creationId xmlns="" xmlns:a16="http://schemas.microsoft.com/office/drawing/2014/main" id="{C496ED7A-E410-4A1F-8C91-4D763EAC9E5C}"/>
              </a:ext>
            </a:extLst>
          </p:cNvPr>
          <p:cNvSpPr/>
          <p:nvPr/>
        </p:nvSpPr>
        <p:spPr>
          <a:xfrm>
            <a:off x="1522808" y="986716"/>
            <a:ext cx="1107996" cy="522131"/>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思源宋体 CN Heavy" panose="02020900000000000000" pitchFamily="18" charset="-122"/>
                <a:ea typeface="思源宋体 CN Heavy" panose="02020900000000000000" pitchFamily="18" charset="-122"/>
              </a:rPr>
              <a:t>腊八粥</a:t>
            </a:r>
          </a:p>
        </p:txBody>
      </p:sp>
      <p:pic>
        <p:nvPicPr>
          <p:cNvPr id="5" name="图片 4">
            <a:extLst>
              <a:ext uri="{FF2B5EF4-FFF2-40B4-BE49-F238E27FC236}">
                <a16:creationId xmlns="" xmlns:a16="http://schemas.microsoft.com/office/drawing/2014/main" id="{CDC83123-25FA-4546-B86E-6E8C57AE3C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1049" y="1430386"/>
            <a:ext cx="4467225" cy="32370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51283803"/>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110EB2D-25E8-4C61-9431-2502FBFE2C5B}"/>
              </a:ext>
            </a:extLst>
          </p:cNvPr>
          <p:cNvSpPr/>
          <p:nvPr/>
        </p:nvSpPr>
        <p:spPr>
          <a:xfrm>
            <a:off x="5684671" y="1800307"/>
            <a:ext cx="5131010" cy="2677656"/>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春节吃年糕，“义取年胜年，籍以祈岁稔。”寓意万事如意年年高。年糕的种类有：北方有白糕饦、黄米糕；江南有水磨年糕；西南有糯粑粑；台湾有红龟糕。汉代杨雄的</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方言</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一书中就已有“糕”的称谓，魏晋南北朝时已流行。贾思勰</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齐民要术</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记载了制做方法。</a:t>
            </a:r>
            <a:endPar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endParaRPr>
          </a:p>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明、清时，是糕已发展成市面上一种常年供应的小食，并有南北风味之别。北方年糕有蒸、炸二种，南方年糕除蒸、炸外，尚有片炒、汤煮诸法。</a:t>
            </a:r>
          </a:p>
        </p:txBody>
      </p:sp>
      <p:sp>
        <p:nvSpPr>
          <p:cNvPr id="3" name="矩形 2">
            <a:extLst>
              <a:ext uri="{FF2B5EF4-FFF2-40B4-BE49-F238E27FC236}">
                <a16:creationId xmlns="" xmlns:a16="http://schemas.microsoft.com/office/drawing/2014/main" id="{E90F952E-B308-4782-B6BF-35B87B444156}"/>
              </a:ext>
            </a:extLst>
          </p:cNvPr>
          <p:cNvSpPr/>
          <p:nvPr/>
        </p:nvSpPr>
        <p:spPr>
          <a:xfrm>
            <a:off x="5736319" y="1295440"/>
            <a:ext cx="1159298" cy="572464"/>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思源宋体 CN Heavy" panose="02020900000000000000" pitchFamily="18" charset="-122"/>
                <a:ea typeface="思源宋体 CN Heavy" panose="02020900000000000000" pitchFamily="18" charset="-122"/>
              </a:rPr>
              <a:t>年糕</a:t>
            </a:r>
          </a:p>
        </p:txBody>
      </p:sp>
      <p:pic>
        <p:nvPicPr>
          <p:cNvPr id="4" name="图片 3">
            <a:extLst>
              <a:ext uri="{FF2B5EF4-FFF2-40B4-BE49-F238E27FC236}">
                <a16:creationId xmlns="" xmlns:a16="http://schemas.microsoft.com/office/drawing/2014/main" id="{8F9285F3-E29E-4E3E-9F31-5D854E54F1A4}"/>
              </a:ext>
            </a:extLst>
          </p:cNvPr>
          <p:cNvPicPr>
            <a:picLocks noChangeAspect="1"/>
          </p:cNvPicPr>
          <p:nvPr/>
        </p:nvPicPr>
        <p:blipFill>
          <a:blip r:embed="rId3"/>
          <a:stretch>
            <a:fillRect/>
          </a:stretch>
        </p:blipFill>
        <p:spPr>
          <a:xfrm>
            <a:off x="1722015" y="1895558"/>
            <a:ext cx="3707235" cy="24714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983488432"/>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AA2D6488-0319-4E95-B29A-5DE15D689BD3}"/>
              </a:ext>
            </a:extLst>
          </p:cNvPr>
          <p:cNvSpPr/>
          <p:nvPr/>
        </p:nvSpPr>
        <p:spPr>
          <a:xfrm>
            <a:off x="1646559" y="1504208"/>
            <a:ext cx="8898882" cy="1708160"/>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北方年夜饭有吃饺子的传统，但各地吃饺子的习俗亦不相同，有的地方除夕之夜吃饺子，有的地方初一吃饺子，北方一些山区还有初一到初五每天早上吃饺子的习俗。</a:t>
            </a:r>
            <a:endPar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endParaRPr>
          </a:p>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吃饺子是表达人们辞旧迎新之际祈福求吉愿望的特有方式。按照中国古代记时法，晚上</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11</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时到第二天凌晨</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1</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时为子时。“交子”即新年与旧年相交的时刻。饺子就意味着更岁交子，过春节吃饺子被认为是大吉大利。另外饺子形状像元宝，包饺子意味着包住福运，吃饺子象征生活富裕。</a:t>
            </a:r>
          </a:p>
        </p:txBody>
      </p:sp>
      <p:sp>
        <p:nvSpPr>
          <p:cNvPr id="3" name="矩形 2">
            <a:extLst>
              <a:ext uri="{FF2B5EF4-FFF2-40B4-BE49-F238E27FC236}">
                <a16:creationId xmlns="" xmlns:a16="http://schemas.microsoft.com/office/drawing/2014/main" id="{F6781672-2B8F-4625-92DE-CFBB62492AC0}"/>
              </a:ext>
            </a:extLst>
          </p:cNvPr>
          <p:cNvSpPr/>
          <p:nvPr/>
        </p:nvSpPr>
        <p:spPr>
          <a:xfrm>
            <a:off x="1646559" y="1058277"/>
            <a:ext cx="800219" cy="522131"/>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思源宋体 CN Heavy" panose="02020900000000000000" pitchFamily="18" charset="-122"/>
                <a:ea typeface="思源宋体 CN Heavy" panose="02020900000000000000" pitchFamily="18" charset="-122"/>
              </a:rPr>
              <a:t>饺子</a:t>
            </a:r>
          </a:p>
        </p:txBody>
      </p:sp>
      <p:pic>
        <p:nvPicPr>
          <p:cNvPr id="4" name="图片 3">
            <a:extLst>
              <a:ext uri="{FF2B5EF4-FFF2-40B4-BE49-F238E27FC236}">
                <a16:creationId xmlns="" xmlns:a16="http://schemas.microsoft.com/office/drawing/2014/main" id="{BDFBD32E-AD61-4D05-87B1-D389AB9CE738}"/>
              </a:ext>
            </a:extLst>
          </p:cNvPr>
          <p:cNvPicPr>
            <a:picLocks noChangeAspect="1"/>
          </p:cNvPicPr>
          <p:nvPr/>
        </p:nvPicPr>
        <p:blipFill>
          <a:blip r:embed="rId3"/>
          <a:stretch>
            <a:fillRect/>
          </a:stretch>
        </p:blipFill>
        <p:spPr>
          <a:xfrm>
            <a:off x="4414837" y="3314700"/>
            <a:ext cx="3362325" cy="22415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985373969"/>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 xmlns:a16="http://schemas.microsoft.com/office/drawing/2014/main" id="{52B41E00-9D49-4D05-A1A8-B66E616484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0"/>
            <a:ext cx="14630400" cy="6858000"/>
          </a:xfrm>
          <a:prstGeom prst="rect">
            <a:avLst/>
          </a:prstGeom>
        </p:spPr>
      </p:pic>
      <p:sp>
        <p:nvSpPr>
          <p:cNvPr id="6" name="矩形 5">
            <a:extLst>
              <a:ext uri="{FF2B5EF4-FFF2-40B4-BE49-F238E27FC236}">
                <a16:creationId xmlns="" xmlns:a16="http://schemas.microsoft.com/office/drawing/2014/main" id="{FE287BD7-11D1-4435-AF94-954D3A8D2E17}"/>
              </a:ext>
            </a:extLst>
          </p:cNvPr>
          <p:cNvSpPr/>
          <p:nvPr/>
        </p:nvSpPr>
        <p:spPr>
          <a:xfrm>
            <a:off x="4525119" y="3717242"/>
            <a:ext cx="3068011" cy="369332"/>
          </a:xfrm>
          <a:prstGeom prst="rect">
            <a:avLst/>
          </a:prstGeom>
        </p:spPr>
        <p:txBody>
          <a:bodyPr vert="horz" wrap="square">
            <a:spAutoFit/>
          </a:bodyPr>
          <a:lstStyle/>
          <a:p>
            <a:pPr algn="ctr"/>
            <a:r>
              <a:rPr lang="en-US" altLang="zh-CN" sz="600" dirty="0">
                <a:solidFill>
                  <a:schemeClr val="bg1">
                    <a:lumMod val="85000"/>
                  </a:schemeClr>
                </a:solidFill>
                <a:latin typeface="+mj-ea"/>
                <a:ea typeface="+mj-ea"/>
              </a:rPr>
              <a:t>  The Spring Festival is a traditional cultural circle Chinese characters on the lunar new year, known as "new year", the traditional name for the new year, new year, new year, but also called the degree of verbal and celebrate the new year, Chinese New year.</a:t>
            </a:r>
            <a:endParaRPr lang="zh-CN" altLang="en-US" sz="600" dirty="0">
              <a:solidFill>
                <a:schemeClr val="bg1">
                  <a:lumMod val="85000"/>
                </a:schemeClr>
              </a:solidFill>
              <a:latin typeface="+mj-ea"/>
              <a:ea typeface="+mj-ea"/>
            </a:endParaRPr>
          </a:p>
        </p:txBody>
      </p:sp>
      <p:sp>
        <p:nvSpPr>
          <p:cNvPr id="15" name="矩形 14">
            <a:extLst>
              <a:ext uri="{FF2B5EF4-FFF2-40B4-BE49-F238E27FC236}">
                <a16:creationId xmlns="" xmlns:a16="http://schemas.microsoft.com/office/drawing/2014/main" id="{45D93A83-6C86-4659-9C83-9CB160E3E3A9}"/>
              </a:ext>
            </a:extLst>
          </p:cNvPr>
          <p:cNvSpPr/>
          <p:nvPr/>
        </p:nvSpPr>
        <p:spPr>
          <a:xfrm>
            <a:off x="5004189" y="2190442"/>
            <a:ext cx="2109873" cy="369332"/>
          </a:xfrm>
          <a:prstGeom prst="rect">
            <a:avLst/>
          </a:prstGeom>
          <a:noFill/>
          <a:ln>
            <a:noFill/>
          </a:ln>
        </p:spPr>
        <p:txBody>
          <a:bodyPr wrap="none">
            <a:spAutoFit/>
          </a:bodyPr>
          <a:lstStyle/>
          <a:p>
            <a:r>
              <a:rPr lang="zh-CN" altLang="en-US" dirty="0">
                <a:solidFill>
                  <a:schemeClr val="bg1">
                    <a:lumMod val="95000"/>
                  </a:schemeClr>
                </a:solidFill>
                <a:latin typeface="思源宋体 CN ExtraLight" panose="02020200000000000000" pitchFamily="18" charset="-122"/>
                <a:ea typeface="思源宋体 CN ExtraLight" panose="02020200000000000000" pitchFamily="18" charset="-122"/>
              </a:rPr>
              <a:t>谢    谢    观    看！ </a:t>
            </a:r>
          </a:p>
        </p:txBody>
      </p:sp>
      <p:sp>
        <p:nvSpPr>
          <p:cNvPr id="5" name="文本框 4">
            <a:extLst>
              <a:ext uri="{FF2B5EF4-FFF2-40B4-BE49-F238E27FC236}">
                <a16:creationId xmlns="" xmlns:a16="http://schemas.microsoft.com/office/drawing/2014/main" id="{3965F905-B428-4FA5-8DD7-3F0A6F6564E3}"/>
              </a:ext>
            </a:extLst>
          </p:cNvPr>
          <p:cNvSpPr txBox="1"/>
          <p:nvPr/>
        </p:nvSpPr>
        <p:spPr>
          <a:xfrm>
            <a:off x="5731728" y="4519384"/>
            <a:ext cx="646872" cy="230832"/>
          </a:xfrm>
          <a:prstGeom prst="rect">
            <a:avLst/>
          </a:prstGeom>
          <a:solidFill>
            <a:srgbClr val="C00000"/>
          </a:solidFill>
          <a:ln w="12700">
            <a:solidFill>
              <a:schemeClr val="bg1"/>
            </a:solidFill>
          </a:ln>
        </p:spPr>
        <p:txBody>
          <a:bodyPr wrap="square" rtlCol="0">
            <a:spAutoFit/>
          </a:bodyPr>
          <a:lstStyle/>
          <a:p>
            <a:r>
              <a:rPr lang="zh-CN" altLang="en-US" sz="900" b="1" dirty="0">
                <a:solidFill>
                  <a:schemeClr val="bg1"/>
                </a:solidFill>
                <a:latin typeface="微软雅黑" panose="020B0503020204020204" pitchFamily="34" charset="-122"/>
                <a:ea typeface="微软雅黑" panose="020B0503020204020204" pitchFamily="34" charset="-122"/>
              </a:rPr>
              <a:t>优</a:t>
            </a:r>
            <a:r>
              <a:rPr lang="zh-CN" altLang="en-US" sz="900" b="1" dirty="0" smtClean="0">
                <a:solidFill>
                  <a:schemeClr val="bg1"/>
                </a:solidFill>
                <a:latin typeface="微软雅黑" panose="020B0503020204020204" pitchFamily="34" charset="-122"/>
                <a:ea typeface="微软雅黑" panose="020B0503020204020204" pitchFamily="34" charset="-122"/>
              </a:rPr>
              <a:t>品</a:t>
            </a:r>
            <a:r>
              <a:rPr lang="en-US" altLang="zh-CN" sz="900" b="1" dirty="0" smtClean="0">
                <a:solidFill>
                  <a:schemeClr val="bg1"/>
                </a:solidFill>
                <a:latin typeface="微软雅黑" panose="020B0503020204020204" pitchFamily="34" charset="-122"/>
                <a:ea typeface="微软雅黑" panose="020B0503020204020204" pitchFamily="34" charset="-122"/>
              </a:rPr>
              <a:t>PPT</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 xmlns:a16="http://schemas.microsoft.com/office/drawing/2014/main" id="{D44E574F-3516-4E14-A41B-B4B09062CC2A}"/>
              </a:ext>
            </a:extLst>
          </p:cNvPr>
          <p:cNvSpPr/>
          <p:nvPr/>
        </p:nvSpPr>
        <p:spPr>
          <a:xfrm>
            <a:off x="4190652" y="2609246"/>
            <a:ext cx="4232249" cy="1107996"/>
          </a:xfrm>
          <a:prstGeom prst="rect">
            <a:avLst/>
          </a:prstGeom>
          <a:effectLst>
            <a:outerShdw blurRad="215900" dist="12700" dir="5400000" sx="98000" sy="98000" algn="ctr" rotWithShape="0">
              <a:srgbClr val="000000">
                <a:alpha val="9000"/>
              </a:srgbClr>
            </a:outerShdw>
          </a:effectLst>
        </p:spPr>
        <p:txBody>
          <a:bodyPr wrap="none">
            <a:spAutoFit/>
          </a:bodyPr>
          <a:lstStyle/>
          <a:p>
            <a:r>
              <a:rPr lang="zh-CN" altLang="en-US" sz="6600" b="1" spc="-300" dirty="0">
                <a:solidFill>
                  <a:srgbClr val="FFD20F"/>
                </a:solidFill>
                <a:latin typeface="思源宋体 CN Heavy" panose="02020900000000000000" pitchFamily="18" charset="-122"/>
                <a:ea typeface="思源宋体 CN Heavy" panose="02020900000000000000" pitchFamily="18" charset="-122"/>
              </a:rPr>
              <a:t>新年快乐！</a:t>
            </a:r>
          </a:p>
        </p:txBody>
      </p:sp>
    </p:spTree>
    <p:extLst>
      <p:ext uri="{BB962C8B-B14F-4D97-AF65-F5344CB8AC3E}">
        <p14:creationId xmlns:p14="http://schemas.microsoft.com/office/powerpoint/2010/main" val="428675483"/>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5" grpId="0" animBg="1"/>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017319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116E171B-DCBD-4317-9F8B-8AD156D71E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0"/>
            <a:ext cx="14630400" cy="6858000"/>
          </a:xfrm>
          <a:prstGeom prst="rect">
            <a:avLst/>
          </a:prstGeom>
        </p:spPr>
      </p:pic>
      <p:sp>
        <p:nvSpPr>
          <p:cNvPr id="15" name="矩形 14">
            <a:extLst>
              <a:ext uri="{FF2B5EF4-FFF2-40B4-BE49-F238E27FC236}">
                <a16:creationId xmlns="" xmlns:a16="http://schemas.microsoft.com/office/drawing/2014/main" id="{8C966EF5-E1F9-4433-9529-972B91B0AD19}"/>
              </a:ext>
            </a:extLst>
          </p:cNvPr>
          <p:cNvSpPr/>
          <p:nvPr/>
        </p:nvSpPr>
        <p:spPr>
          <a:xfrm>
            <a:off x="4429461" y="2791420"/>
            <a:ext cx="3333078" cy="923330"/>
          </a:xfrm>
          <a:prstGeom prst="rect">
            <a:avLst/>
          </a:prstGeom>
          <a:ln>
            <a:noFill/>
          </a:ln>
        </p:spPr>
        <p:txBody>
          <a:bodyPr wrap="square">
            <a:spAutoFit/>
          </a:bodyPr>
          <a:lstStyle/>
          <a:p>
            <a:r>
              <a:rPr lang="zh-CN" altLang="en-US" sz="5400" b="1" spc="600" dirty="0">
                <a:solidFill>
                  <a:srgbClr val="C00000"/>
                </a:solidFill>
                <a:latin typeface="思源宋体 CN Heavy" panose="02020900000000000000" pitchFamily="18" charset="-122"/>
                <a:ea typeface="思源宋体 CN Heavy" panose="02020900000000000000" pitchFamily="18" charset="-122"/>
              </a:rPr>
              <a:t>历史发展</a:t>
            </a:r>
          </a:p>
        </p:txBody>
      </p:sp>
      <p:sp>
        <p:nvSpPr>
          <p:cNvPr id="16" name="文本框 15">
            <a:extLst>
              <a:ext uri="{FF2B5EF4-FFF2-40B4-BE49-F238E27FC236}">
                <a16:creationId xmlns="" xmlns:a16="http://schemas.microsoft.com/office/drawing/2014/main" id="{AC0474F5-3920-4396-8AAF-633493932548}"/>
              </a:ext>
            </a:extLst>
          </p:cNvPr>
          <p:cNvSpPr txBox="1"/>
          <p:nvPr/>
        </p:nvSpPr>
        <p:spPr>
          <a:xfrm>
            <a:off x="5591253" y="2026444"/>
            <a:ext cx="780894" cy="769441"/>
          </a:xfrm>
          <a:prstGeom prst="rect">
            <a:avLst/>
          </a:prstGeom>
          <a:noFill/>
          <a:ln>
            <a:noFill/>
          </a:ln>
        </p:spPr>
        <p:txBody>
          <a:bodyPr wrap="square" rtlCol="0">
            <a:spAutoFit/>
          </a:bodyPr>
          <a:lstStyle/>
          <a:p>
            <a:r>
              <a:rPr lang="en-US" altLang="zh-CN" sz="4400" b="1" dirty="0">
                <a:solidFill>
                  <a:srgbClr val="FFD20F"/>
                </a:solidFill>
                <a:latin typeface="郑庆科黄油体Regular " panose="02000603000000000000" pitchFamily="2" charset="-122"/>
                <a:ea typeface="郑庆科黄油体Regular " panose="02000603000000000000" pitchFamily="2" charset="-122"/>
              </a:rPr>
              <a:t>01</a:t>
            </a:r>
            <a:endParaRPr lang="zh-CN" altLang="en-US" sz="4400" b="1" dirty="0">
              <a:solidFill>
                <a:srgbClr val="FFD20F"/>
              </a:solidFill>
              <a:latin typeface="郑庆科黄油体Regular " panose="02000603000000000000" pitchFamily="2" charset="-122"/>
              <a:ea typeface="郑庆科黄油体Regular " panose="02000603000000000000" pitchFamily="2" charset="-122"/>
            </a:endParaRPr>
          </a:p>
        </p:txBody>
      </p:sp>
      <p:cxnSp>
        <p:nvCxnSpPr>
          <p:cNvPr id="3" name="直接连接符 2">
            <a:extLst>
              <a:ext uri="{FF2B5EF4-FFF2-40B4-BE49-F238E27FC236}">
                <a16:creationId xmlns="" xmlns:a16="http://schemas.microsoft.com/office/drawing/2014/main" id="{B8B9A39E-94B3-453C-8069-65721AC15BEF}"/>
              </a:ext>
            </a:extLst>
          </p:cNvPr>
          <p:cNvCxnSpPr/>
          <p:nvPr/>
        </p:nvCxnSpPr>
        <p:spPr>
          <a:xfrm>
            <a:off x="5353364" y="4010620"/>
            <a:ext cx="1370972"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6489894"/>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4AD3BC88-6433-4269-A523-9780BD757EAF}"/>
              </a:ext>
            </a:extLst>
          </p:cNvPr>
          <p:cNvSpPr/>
          <p:nvPr/>
        </p:nvSpPr>
        <p:spPr>
          <a:xfrm>
            <a:off x="5695951" y="2279836"/>
            <a:ext cx="4546231" cy="1708160"/>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关于春节的起源有说法诸多，其中有几种较具代表性的说法，春节源于腊祭、源于巫术仪式说、源于鬼节说等，</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  </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其中最被普遍接受的说法是春节由虞舜时期兴起。</a:t>
            </a:r>
            <a:endPar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endParaRPr>
          </a:p>
          <a:p>
            <a:pPr marL="285750" indent="-285750">
              <a:lnSpc>
                <a:spcPct val="150000"/>
              </a:lnSpc>
              <a:buClr>
                <a:srgbClr val="C00000"/>
              </a:buClr>
              <a:buFont typeface="Wingdings" panose="05000000000000000000" pitchFamily="2" charset="2"/>
              <a:buChar char="l"/>
            </a:pPr>
            <a:endPar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endParaRPr>
          </a:p>
        </p:txBody>
      </p:sp>
      <p:sp>
        <p:nvSpPr>
          <p:cNvPr id="6" name="矩形 5">
            <a:extLst>
              <a:ext uri="{FF2B5EF4-FFF2-40B4-BE49-F238E27FC236}">
                <a16:creationId xmlns="" xmlns:a16="http://schemas.microsoft.com/office/drawing/2014/main" id="{E050F3AD-3390-413E-A711-0679F3D0FB3C}"/>
              </a:ext>
            </a:extLst>
          </p:cNvPr>
          <p:cNvSpPr/>
          <p:nvPr/>
        </p:nvSpPr>
        <p:spPr>
          <a:xfrm>
            <a:off x="5695951" y="3683197"/>
            <a:ext cx="4619620" cy="1061829"/>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公元前</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2000</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多年的一天，舜继天子位，带领着部下人员，祭拜天地。从此，人们就把这一天当作岁首。据说这就是农历新年的由来，后来叫春节。</a:t>
            </a:r>
          </a:p>
        </p:txBody>
      </p:sp>
      <p:sp>
        <p:nvSpPr>
          <p:cNvPr id="16" name="矩形 15">
            <a:extLst>
              <a:ext uri="{FF2B5EF4-FFF2-40B4-BE49-F238E27FC236}">
                <a16:creationId xmlns="" xmlns:a16="http://schemas.microsoft.com/office/drawing/2014/main" id="{CDD3E689-9104-4E1D-8262-7DB5460096E3}"/>
              </a:ext>
            </a:extLst>
          </p:cNvPr>
          <p:cNvSpPr/>
          <p:nvPr/>
        </p:nvSpPr>
        <p:spPr>
          <a:xfrm>
            <a:off x="5637894" y="1743283"/>
            <a:ext cx="1415772" cy="522131"/>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思源宋体 CN Heavy" panose="02020900000000000000" pitchFamily="18" charset="-122"/>
                <a:ea typeface="思源宋体 CN Heavy" panose="02020900000000000000" pitchFamily="18" charset="-122"/>
              </a:rPr>
              <a:t>节日起源</a:t>
            </a:r>
          </a:p>
        </p:txBody>
      </p:sp>
      <p:pic>
        <p:nvPicPr>
          <p:cNvPr id="7" name="图片 6">
            <a:extLst>
              <a:ext uri="{FF2B5EF4-FFF2-40B4-BE49-F238E27FC236}">
                <a16:creationId xmlns="" xmlns:a16="http://schemas.microsoft.com/office/drawing/2014/main" id="{E7534FF5-643A-4832-841B-DC4170687D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44188" y="1746327"/>
            <a:ext cx="3056676" cy="3050587"/>
          </a:xfrm>
          <a:prstGeom prst="rect">
            <a:avLst/>
          </a:prstGeom>
        </p:spPr>
      </p:pic>
    </p:spTree>
    <p:extLst>
      <p:ext uri="{BB962C8B-B14F-4D97-AF65-F5344CB8AC3E}">
        <p14:creationId xmlns:p14="http://schemas.microsoft.com/office/powerpoint/2010/main" val="2539091508"/>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A85BDC9-E87A-404C-B021-054B7909DA50}"/>
              </a:ext>
            </a:extLst>
          </p:cNvPr>
          <p:cNvSpPr/>
          <p:nvPr/>
        </p:nvSpPr>
        <p:spPr>
          <a:xfrm>
            <a:off x="1659688" y="2260937"/>
            <a:ext cx="4664912" cy="2031325"/>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春节以前也称元旦，是在正月的第一天。而中国历代的正月的设定日期却并不一致：</a:t>
            </a:r>
          </a:p>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夏朝用孟春（即正月）为正月。</a:t>
            </a:r>
          </a:p>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商朝用腊月（十二月）为正月。</a:t>
            </a:r>
          </a:p>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秦始皇统一六国后规定以十月为正月，汉朝初期沿用秦历。</a:t>
            </a:r>
          </a:p>
        </p:txBody>
      </p:sp>
      <p:sp>
        <p:nvSpPr>
          <p:cNvPr id="4" name="矩形 3">
            <a:extLst>
              <a:ext uri="{FF2B5EF4-FFF2-40B4-BE49-F238E27FC236}">
                <a16:creationId xmlns="" xmlns:a16="http://schemas.microsoft.com/office/drawing/2014/main" id="{DAA55E65-84EB-4BD4-9251-E75FD2F7495B}"/>
              </a:ext>
            </a:extLst>
          </p:cNvPr>
          <p:cNvSpPr/>
          <p:nvPr/>
        </p:nvSpPr>
        <p:spPr>
          <a:xfrm>
            <a:off x="1678738" y="1758491"/>
            <a:ext cx="1415772" cy="572464"/>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思源宋体 CN Heavy" panose="02020900000000000000" pitchFamily="18" charset="-122"/>
                <a:ea typeface="思源宋体 CN Heavy" panose="02020900000000000000" pitchFamily="18" charset="-122"/>
              </a:rPr>
              <a:t>时间演变</a:t>
            </a:r>
          </a:p>
        </p:txBody>
      </p:sp>
      <p:pic>
        <p:nvPicPr>
          <p:cNvPr id="5" name="图片 4">
            <a:extLst>
              <a:ext uri="{FF2B5EF4-FFF2-40B4-BE49-F238E27FC236}">
                <a16:creationId xmlns="" xmlns:a16="http://schemas.microsoft.com/office/drawing/2014/main" id="{D7343023-1F32-4B6A-9515-59959C73DC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3417" y="825078"/>
            <a:ext cx="5530566" cy="368884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93042507"/>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1040E6F5-1FCE-43C4-A372-FBEF30F46EEB}"/>
              </a:ext>
            </a:extLst>
          </p:cNvPr>
          <p:cNvSpPr/>
          <p:nvPr/>
        </p:nvSpPr>
        <p:spPr>
          <a:xfrm>
            <a:off x="1550261" y="1099974"/>
            <a:ext cx="1415772" cy="572464"/>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思源宋体 CN Heavy" panose="02020900000000000000" pitchFamily="18" charset="-122"/>
                <a:ea typeface="思源宋体 CN Heavy" panose="02020900000000000000" pitchFamily="18" charset="-122"/>
              </a:rPr>
              <a:t>名称变革</a:t>
            </a:r>
          </a:p>
        </p:txBody>
      </p:sp>
      <p:sp>
        <p:nvSpPr>
          <p:cNvPr id="6" name="矩形 5">
            <a:extLst>
              <a:ext uri="{FF2B5EF4-FFF2-40B4-BE49-F238E27FC236}">
                <a16:creationId xmlns="" xmlns:a16="http://schemas.microsoft.com/office/drawing/2014/main" id="{012E9AA6-65E5-4BA2-B419-038D7710CBAF}"/>
              </a:ext>
            </a:extLst>
          </p:cNvPr>
          <p:cNvSpPr/>
          <p:nvPr/>
        </p:nvSpPr>
        <p:spPr>
          <a:xfrm>
            <a:off x="1569311" y="1567016"/>
            <a:ext cx="9574939" cy="738664"/>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在先秦时叫“上日”、“元日”、“改岁”、“献岁”等；到了两汉时期，又被叫为“三朝”、“岁旦”、“正旦”、“正日”；</a:t>
            </a:r>
          </a:p>
        </p:txBody>
      </p:sp>
      <p:sp>
        <p:nvSpPr>
          <p:cNvPr id="20" name="矩形 19">
            <a:extLst>
              <a:ext uri="{FF2B5EF4-FFF2-40B4-BE49-F238E27FC236}">
                <a16:creationId xmlns="" xmlns:a16="http://schemas.microsoft.com/office/drawing/2014/main" id="{45F58C07-9A1A-4711-8C4B-4F030B3AD306}"/>
              </a:ext>
            </a:extLst>
          </p:cNvPr>
          <p:cNvSpPr/>
          <p:nvPr/>
        </p:nvSpPr>
        <p:spPr>
          <a:xfrm>
            <a:off x="1575342" y="2305458"/>
            <a:ext cx="9206958" cy="738664"/>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到了唐宋元明，则称为“元旦”、“元 ”、“岁日”、“新正”、“新元”等；而清代，一直叫“元旦”或“元日</a:t>
            </a:r>
          </a:p>
        </p:txBody>
      </p:sp>
      <p:pic>
        <p:nvPicPr>
          <p:cNvPr id="3" name="图片 2">
            <a:extLst>
              <a:ext uri="{FF2B5EF4-FFF2-40B4-BE49-F238E27FC236}">
                <a16:creationId xmlns="" xmlns:a16="http://schemas.microsoft.com/office/drawing/2014/main" id="{010835BF-E4E6-483A-AAFB-5C603F9868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4698" y="3148261"/>
            <a:ext cx="2378474" cy="2043907"/>
          </a:xfrm>
          <a:prstGeom prst="rect">
            <a:avLst/>
          </a:prstGeom>
        </p:spPr>
      </p:pic>
      <p:pic>
        <p:nvPicPr>
          <p:cNvPr id="7" name="图片 6">
            <a:extLst>
              <a:ext uri="{FF2B5EF4-FFF2-40B4-BE49-F238E27FC236}">
                <a16:creationId xmlns="" xmlns:a16="http://schemas.microsoft.com/office/drawing/2014/main" id="{5C5B7CD6-9190-45F5-A58C-9673EFB891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65873" y="2523267"/>
            <a:ext cx="2330127" cy="3293896"/>
          </a:xfrm>
          <a:prstGeom prst="rect">
            <a:avLst/>
          </a:prstGeom>
        </p:spPr>
      </p:pic>
    </p:spTree>
    <p:extLst>
      <p:ext uri="{BB962C8B-B14F-4D97-AF65-F5344CB8AC3E}">
        <p14:creationId xmlns:p14="http://schemas.microsoft.com/office/powerpoint/2010/main" val="2944462267"/>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1AF44764-4E3E-4B5D-A4BB-2D34FAE1B99F}"/>
              </a:ext>
            </a:extLst>
          </p:cNvPr>
          <p:cNvSpPr/>
          <p:nvPr/>
        </p:nvSpPr>
        <p:spPr>
          <a:xfrm>
            <a:off x="1691599" y="1218711"/>
            <a:ext cx="1415772" cy="572464"/>
          </a:xfrm>
          <a:prstGeom prst="rect">
            <a:avLst/>
          </a:prstGeom>
          <a:noFill/>
          <a:ln w="19050">
            <a:noFill/>
          </a:ln>
        </p:spPr>
        <p:txBody>
          <a:bodyPr wrap="none">
            <a:spAutoFit/>
          </a:bodyPr>
          <a:lstStyle/>
          <a:p>
            <a:pPr>
              <a:lnSpc>
                <a:spcPct val="130000"/>
              </a:lnSpc>
            </a:pPr>
            <a:r>
              <a:rPr lang="zh-CN" altLang="en-US" sz="2400" b="1" dirty="0">
                <a:solidFill>
                  <a:srgbClr val="C00000"/>
                </a:solidFill>
                <a:latin typeface="思源宋体 CN Heavy" panose="02020900000000000000" pitchFamily="18" charset="-122"/>
                <a:ea typeface="思源宋体 CN Heavy" panose="02020900000000000000" pitchFamily="18" charset="-122"/>
              </a:rPr>
              <a:t>历史发展</a:t>
            </a:r>
          </a:p>
        </p:txBody>
      </p:sp>
      <p:sp>
        <p:nvSpPr>
          <p:cNvPr id="3" name="矩形 2">
            <a:extLst>
              <a:ext uri="{FF2B5EF4-FFF2-40B4-BE49-F238E27FC236}">
                <a16:creationId xmlns="" xmlns:a16="http://schemas.microsoft.com/office/drawing/2014/main" id="{63239667-5E92-4D1E-917A-EE38A56B4475}"/>
              </a:ext>
            </a:extLst>
          </p:cNvPr>
          <p:cNvSpPr/>
          <p:nvPr/>
        </p:nvSpPr>
        <p:spPr>
          <a:xfrm>
            <a:off x="1690535" y="1677365"/>
            <a:ext cx="4130018" cy="3000821"/>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宋代人过年开始吃饺子，宋朝称饺子为“角子”。宋代已普遍开始用纸包火药做成爆竹。除夕、春节放爆竹之俗便逐渐盛行。</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东京梦华录</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说：“是夜，禁中爆竹山呼，闻声于外。”到了明朝，接灶神、贴门神、除夕守岁、十五赏灯会都已经盛行。</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万历嘉兴府志</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中记载：“除夕，易门神、桃符、春帖，井隈皆封。爆竹，燔紫，设酒果聚饮，锣鼓彻夜，谓之守岁。”</a:t>
            </a:r>
          </a:p>
        </p:txBody>
      </p:sp>
      <p:pic>
        <p:nvPicPr>
          <p:cNvPr id="5" name="图片 4">
            <a:extLst>
              <a:ext uri="{FF2B5EF4-FFF2-40B4-BE49-F238E27FC236}">
                <a16:creationId xmlns="" xmlns:a16="http://schemas.microsoft.com/office/drawing/2014/main" id="{04482DF6-3522-4865-A839-BF94E69C88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705" y="228600"/>
            <a:ext cx="4742688" cy="3962400"/>
          </a:xfrm>
          <a:prstGeom prst="rect">
            <a:avLst/>
          </a:prstGeom>
        </p:spPr>
      </p:pic>
    </p:spTree>
    <p:extLst>
      <p:ext uri="{BB962C8B-B14F-4D97-AF65-F5344CB8AC3E}">
        <p14:creationId xmlns:p14="http://schemas.microsoft.com/office/powerpoint/2010/main" val="1495390365"/>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D35F424D-06A8-410A-87DD-2ED54286CAA8}"/>
              </a:ext>
            </a:extLst>
          </p:cNvPr>
          <p:cNvSpPr/>
          <p:nvPr/>
        </p:nvSpPr>
        <p:spPr>
          <a:xfrm>
            <a:off x="1200150" y="1881468"/>
            <a:ext cx="10050399" cy="1061829"/>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l"/>
            </a:pP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春节的时间（农历正月初一）在公历</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1</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月</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21</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日至</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2</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月</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21</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日之间游动。“最早的春节”（如</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1966</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年的</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1</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月</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21</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日）和“最迟的春节”（如</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1985</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年的</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2</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月</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20</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日）相差整一个月。根据历法计算，如果农历不进行人为调整的话，</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2319</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年</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2</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月</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21</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日将迎来“史上最晚春节”，此前春节最迟出现在公历</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2</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月</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20</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日，为</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1920</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年和</a:t>
            </a:r>
            <a:r>
              <a:rPr lang="en-US" altLang="zh-CN"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1985</a:t>
            </a:r>
            <a:r>
              <a:rPr lang="zh-CN" altLang="en-US" sz="1400" spc="100" dirty="0">
                <a:solidFill>
                  <a:schemeClr val="tx1">
                    <a:lumMod val="85000"/>
                    <a:lumOff val="15000"/>
                  </a:schemeClr>
                </a:solidFill>
                <a:latin typeface="思源宋体 CN ExtraLight" panose="02020200000000000000" pitchFamily="18" charset="-122"/>
                <a:ea typeface="思源宋体 CN ExtraLight" panose="02020200000000000000" pitchFamily="18" charset="-122"/>
              </a:rPr>
              <a:t>年。</a:t>
            </a:r>
          </a:p>
        </p:txBody>
      </p:sp>
      <p:sp>
        <p:nvSpPr>
          <p:cNvPr id="4" name="矩形 3">
            <a:extLst>
              <a:ext uri="{FF2B5EF4-FFF2-40B4-BE49-F238E27FC236}">
                <a16:creationId xmlns="" xmlns:a16="http://schemas.microsoft.com/office/drawing/2014/main" id="{F3F0001D-EC8A-4B3F-BD49-FD1CCB303E6C}"/>
              </a:ext>
            </a:extLst>
          </p:cNvPr>
          <p:cNvSpPr/>
          <p:nvPr/>
        </p:nvSpPr>
        <p:spPr>
          <a:xfrm>
            <a:off x="1162050" y="1423304"/>
            <a:ext cx="1649349" cy="572464"/>
          </a:xfrm>
          <a:prstGeom prst="rect">
            <a:avLst/>
          </a:prstGeom>
          <a:noFill/>
          <a:ln w="19050">
            <a:noFill/>
          </a:ln>
        </p:spPr>
        <p:txBody>
          <a:bodyPr wrap="square">
            <a:spAutoFit/>
          </a:bodyPr>
          <a:lstStyle/>
          <a:p>
            <a:pPr>
              <a:lnSpc>
                <a:spcPct val="130000"/>
              </a:lnSpc>
            </a:pPr>
            <a:r>
              <a:rPr lang="zh-CN" altLang="en-US" sz="2400" b="1" dirty="0">
                <a:solidFill>
                  <a:srgbClr val="C00000"/>
                </a:solidFill>
                <a:latin typeface="思源宋体 CN Heavy" panose="02020900000000000000" pitchFamily="18" charset="-122"/>
                <a:ea typeface="思源宋体 CN Heavy" panose="02020900000000000000" pitchFamily="18" charset="-122"/>
              </a:rPr>
              <a:t>春节历法</a:t>
            </a:r>
          </a:p>
        </p:txBody>
      </p:sp>
      <p:pic>
        <p:nvPicPr>
          <p:cNvPr id="6" name="图片 5">
            <a:extLst>
              <a:ext uri="{FF2B5EF4-FFF2-40B4-BE49-F238E27FC236}">
                <a16:creationId xmlns="" xmlns:a16="http://schemas.microsoft.com/office/drawing/2014/main" id="{E775BA0B-A39D-4E8F-B938-47169AF765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0937" y="2905197"/>
            <a:ext cx="4450124" cy="2590826"/>
          </a:xfrm>
          <a:prstGeom prst="rect">
            <a:avLst/>
          </a:prstGeom>
        </p:spPr>
      </p:pic>
    </p:spTree>
    <p:extLst>
      <p:ext uri="{BB962C8B-B14F-4D97-AF65-F5344CB8AC3E}">
        <p14:creationId xmlns:p14="http://schemas.microsoft.com/office/powerpoint/2010/main" val="2773962585"/>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911F9BC1-2EEF-4CE7-9374-59DB22B098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0"/>
            <a:ext cx="14630400" cy="6858000"/>
          </a:xfrm>
          <a:prstGeom prst="rect">
            <a:avLst/>
          </a:prstGeom>
        </p:spPr>
      </p:pic>
      <p:sp>
        <p:nvSpPr>
          <p:cNvPr id="15" name="矩形 14">
            <a:extLst>
              <a:ext uri="{FF2B5EF4-FFF2-40B4-BE49-F238E27FC236}">
                <a16:creationId xmlns="" xmlns:a16="http://schemas.microsoft.com/office/drawing/2014/main" id="{8C966EF5-E1F9-4433-9529-972B91B0AD19}"/>
              </a:ext>
            </a:extLst>
          </p:cNvPr>
          <p:cNvSpPr/>
          <p:nvPr/>
        </p:nvSpPr>
        <p:spPr>
          <a:xfrm>
            <a:off x="4429460" y="2658070"/>
            <a:ext cx="3333078" cy="923330"/>
          </a:xfrm>
          <a:prstGeom prst="rect">
            <a:avLst/>
          </a:prstGeom>
          <a:ln>
            <a:noFill/>
          </a:ln>
        </p:spPr>
        <p:txBody>
          <a:bodyPr wrap="square">
            <a:spAutoFit/>
          </a:bodyPr>
          <a:lstStyle/>
          <a:p>
            <a:r>
              <a:rPr lang="zh-CN" altLang="en-US" sz="5400" b="1" spc="600" dirty="0">
                <a:solidFill>
                  <a:srgbClr val="C00000"/>
                </a:solidFill>
                <a:latin typeface="思源宋体 CN Heavy" panose="02020900000000000000" pitchFamily="18" charset="-122"/>
                <a:ea typeface="思源宋体 CN Heavy" panose="02020900000000000000" pitchFamily="18" charset="-122"/>
              </a:rPr>
              <a:t>风俗习惯</a:t>
            </a:r>
          </a:p>
        </p:txBody>
      </p:sp>
      <p:sp>
        <p:nvSpPr>
          <p:cNvPr id="16" name="文本框 15">
            <a:extLst>
              <a:ext uri="{FF2B5EF4-FFF2-40B4-BE49-F238E27FC236}">
                <a16:creationId xmlns="" xmlns:a16="http://schemas.microsoft.com/office/drawing/2014/main" id="{AC0474F5-3920-4396-8AAF-633493932548}"/>
              </a:ext>
            </a:extLst>
          </p:cNvPr>
          <p:cNvSpPr txBox="1"/>
          <p:nvPr/>
        </p:nvSpPr>
        <p:spPr>
          <a:xfrm>
            <a:off x="5601013" y="1888629"/>
            <a:ext cx="875671" cy="769441"/>
          </a:xfrm>
          <a:prstGeom prst="rect">
            <a:avLst/>
          </a:prstGeom>
          <a:noFill/>
          <a:ln>
            <a:noFill/>
          </a:ln>
        </p:spPr>
        <p:txBody>
          <a:bodyPr wrap="square" rtlCol="0">
            <a:spAutoFit/>
          </a:bodyPr>
          <a:lstStyle>
            <a:defPPr>
              <a:defRPr lang="en-US"/>
            </a:defPPr>
            <a:lvl1pPr>
              <a:defRPr sz="4400" b="1">
                <a:solidFill>
                  <a:srgbClr val="FFD20F"/>
                </a:solidFill>
                <a:latin typeface="郑庆科黄油体Regular " panose="02000603000000000000" pitchFamily="2" charset="-122"/>
                <a:ea typeface="郑庆科黄油体Regular " panose="02000603000000000000" pitchFamily="2" charset="-122"/>
              </a:defRPr>
            </a:lvl1pPr>
          </a:lstStyle>
          <a:p>
            <a:r>
              <a:rPr lang="en-US" altLang="zh-CN" dirty="0"/>
              <a:t>02</a:t>
            </a:r>
            <a:endParaRPr lang="zh-CN" altLang="en-US" dirty="0"/>
          </a:p>
        </p:txBody>
      </p:sp>
      <p:cxnSp>
        <p:nvCxnSpPr>
          <p:cNvPr id="3" name="直接连接符 2">
            <a:extLst>
              <a:ext uri="{FF2B5EF4-FFF2-40B4-BE49-F238E27FC236}">
                <a16:creationId xmlns="" xmlns:a16="http://schemas.microsoft.com/office/drawing/2014/main" id="{B8B9A39E-94B3-453C-8069-65721AC15BEF}"/>
              </a:ext>
            </a:extLst>
          </p:cNvPr>
          <p:cNvCxnSpPr/>
          <p:nvPr/>
        </p:nvCxnSpPr>
        <p:spPr>
          <a:xfrm>
            <a:off x="5334314" y="3934420"/>
            <a:ext cx="1370972"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4279577"/>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2617</TotalTime>
  <Words>3294</Words>
  <Application>Microsoft Office PowerPoint</Application>
  <PresentationFormat>宽屏</PresentationFormat>
  <Paragraphs>109</Paragraphs>
  <Slides>26</Slides>
  <Notes>26</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26</vt:i4>
      </vt:variant>
    </vt:vector>
  </HeadingPairs>
  <TitlesOfParts>
    <vt:vector size="41" baseType="lpstr">
      <vt:lpstr>Meiryo</vt:lpstr>
      <vt:lpstr>等线</vt:lpstr>
      <vt:lpstr>等线 Light</vt:lpstr>
      <vt:lpstr>思源宋体 CN ExtraLight</vt:lpstr>
      <vt:lpstr>思源宋体 CN Heavy</vt:lpstr>
      <vt:lpstr>宋体</vt:lpstr>
      <vt:lpstr>微软雅黑</vt:lpstr>
      <vt:lpstr>郑庆科黄油体Regular </vt:lpstr>
      <vt:lpstr>Arial</vt:lpstr>
      <vt:lpstr>Calibri</vt:lpstr>
      <vt:lpstr>Calibri Light</vt:lpstr>
      <vt:lpstr>Euphemia</vt:lpstr>
      <vt:lpstr>Wingdings</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181</cp:revision>
  <dcterms:created xsi:type="dcterms:W3CDTF">2017-08-18T03:02:00Z</dcterms:created>
  <dcterms:modified xsi:type="dcterms:W3CDTF">2018-06-19T06:44:45Z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