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3"/>
  </p:notesMasterIdLst>
  <p:sldIdLst>
    <p:sldId id="386" r:id="rId3"/>
    <p:sldId id="388" r:id="rId4"/>
    <p:sldId id="390" r:id="rId5"/>
    <p:sldId id="391" r:id="rId6"/>
    <p:sldId id="395" r:id="rId7"/>
    <p:sldId id="396" r:id="rId8"/>
    <p:sldId id="397" r:id="rId9"/>
    <p:sldId id="392" r:id="rId10"/>
    <p:sldId id="398" r:id="rId11"/>
    <p:sldId id="399" r:id="rId12"/>
    <p:sldId id="400" r:id="rId13"/>
    <p:sldId id="393" r:id="rId14"/>
    <p:sldId id="401" r:id="rId15"/>
    <p:sldId id="402" r:id="rId16"/>
    <p:sldId id="403" r:id="rId17"/>
    <p:sldId id="394" r:id="rId18"/>
    <p:sldId id="404" r:id="rId19"/>
    <p:sldId id="405" r:id="rId20"/>
    <p:sldId id="387" r:id="rId21"/>
    <p:sldId id="406"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Vagun" initials="VV"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DD0CC"/>
    <a:srgbClr val="F5F5F5"/>
    <a:srgbClr val="ABC4C8"/>
    <a:srgbClr val="95BAB3"/>
    <a:srgbClr val="688E8A"/>
    <a:srgbClr val="007130"/>
    <a:srgbClr val="F0D094"/>
    <a:srgbClr val="ED0217"/>
    <a:srgbClr val="FFAC1D"/>
    <a:srgbClr val="FBFB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1" autoAdjust="0"/>
    <p:restoredTop sz="96314" autoAdjust="0"/>
  </p:normalViewPr>
  <p:slideViewPr>
    <p:cSldViewPr snapToGrid="0">
      <p:cViewPr varScale="1">
        <p:scale>
          <a:sx n="108" d="100"/>
          <a:sy n="108" d="100"/>
        </p:scale>
        <p:origin x="69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FC243-3E68-4BFF-A505-ADDF9D7195A4}" type="datetimeFigureOut">
              <a:rPr lang="zh-CN" altLang="en-US" smtClean="0"/>
              <a:t>2020/9/2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D84A-3049-44F6-8517-64F0971FDD2A}" type="slidenum">
              <a:rPr lang="zh-CN" altLang="en-US" smtClean="0"/>
              <a:t>‹#›</a:t>
            </a:fld>
            <a:endParaRPr lang="zh-CN" altLang="en-US"/>
          </a:p>
        </p:txBody>
      </p:sp>
    </p:spTree>
    <p:extLst>
      <p:ext uri="{BB962C8B-B14F-4D97-AF65-F5344CB8AC3E}">
        <p14:creationId xmlns:p14="http://schemas.microsoft.com/office/powerpoint/2010/main" val="1732714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10619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956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95658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89267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14917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9285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70161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126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496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25350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9264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0887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7FFDAE1-EB67-42CF-B593-56AA292DA8C8}" type="datetimeFigureOut">
              <a:rPr lang="zh-CN" altLang="en-US" smtClean="0"/>
              <a:t>2020/9/2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1E6056-67A1-460C-8D55-8E0798092675}"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FDAE1-EB67-42CF-B593-56AA292DA8C8}" type="datetimeFigureOut">
              <a:rPr lang="zh-CN" altLang="en-US" smtClean="0"/>
              <a:t>2020/9/2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E6056-67A1-460C-8D55-8E079809267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56661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815504F0-B93A-48FC-AC00-BD9B61CC7F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2" name="图片 11">
            <a:extLst>
              <a:ext uri="{FF2B5EF4-FFF2-40B4-BE49-F238E27FC236}">
                <a16:creationId xmlns:a16="http://schemas.microsoft.com/office/drawing/2014/main" xmlns="" id="{37B7AB3D-FF93-4210-A873-7460046C40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686"/>
            <a:ext cx="11992774" cy="5996388"/>
          </a:xfrm>
          <a:prstGeom prst="rect">
            <a:avLst/>
          </a:prstGeom>
        </p:spPr>
      </p:pic>
      <p:pic>
        <p:nvPicPr>
          <p:cNvPr id="10" name="图片 9">
            <a:extLst>
              <a:ext uri="{FF2B5EF4-FFF2-40B4-BE49-F238E27FC236}">
                <a16:creationId xmlns:a16="http://schemas.microsoft.com/office/drawing/2014/main" xmlns="" id="{C137DFDB-1C2C-439A-9AB0-6A3725CCF64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2885" t="8749" r="5154" b="43943"/>
          <a:stretch/>
        </p:blipFill>
        <p:spPr>
          <a:xfrm>
            <a:off x="1832812" y="357519"/>
            <a:ext cx="5937922" cy="4394492"/>
          </a:xfrm>
          <a:prstGeom prst="rect">
            <a:avLst/>
          </a:prstGeom>
        </p:spPr>
      </p:pic>
      <p:pic>
        <p:nvPicPr>
          <p:cNvPr id="14" name="图片 13">
            <a:extLst>
              <a:ext uri="{FF2B5EF4-FFF2-40B4-BE49-F238E27FC236}">
                <a16:creationId xmlns:a16="http://schemas.microsoft.com/office/drawing/2014/main" xmlns="" id="{8F594A01-EC3A-4D7F-BC5E-70153BA2C3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91859" y="1823808"/>
            <a:ext cx="4363012" cy="4393480"/>
          </a:xfrm>
          <a:prstGeom prst="rect">
            <a:avLst/>
          </a:prstGeom>
        </p:spPr>
      </p:pic>
      <p:sp>
        <p:nvSpPr>
          <p:cNvPr id="18" name="TextBox 31">
            <a:extLst>
              <a:ext uri="{FF2B5EF4-FFF2-40B4-BE49-F238E27FC236}">
                <a16:creationId xmlns:a16="http://schemas.microsoft.com/office/drawing/2014/main" xmlns="" id="{22176624-83E2-47AE-A5AD-26806B80EDC0}"/>
              </a:ext>
            </a:extLst>
          </p:cNvPr>
          <p:cNvSpPr txBox="1"/>
          <p:nvPr/>
        </p:nvSpPr>
        <p:spPr>
          <a:xfrm>
            <a:off x="577324" y="193702"/>
            <a:ext cx="615553" cy="3259199"/>
          </a:xfrm>
          <a:prstGeom prst="rect">
            <a:avLst/>
          </a:prstGeom>
          <a:noFill/>
        </p:spPr>
        <p:txBody>
          <a:bodyPr vert="eaVert" wrap="square" rtlCol="0">
            <a:spAutoFit/>
          </a:bodyPr>
          <a:lstStyle/>
          <a:p>
            <a:pPr algn="ctr"/>
            <a:r>
              <a:rPr lang="zh-CN" altLang="en-US" sz="2800" dirty="0">
                <a:ln w="3175">
                  <a:solidFill>
                    <a:schemeClr val="bg1"/>
                  </a:solidFill>
                </a:ln>
                <a:blipFill>
                  <a:blip r:embed="rId6"/>
                  <a:stretch>
                    <a:fillRect/>
                  </a:stretch>
                </a:blipFill>
                <a:latin typeface="印品溜溜圆" panose="02000000000000000000" pitchFamily="2" charset="-122"/>
                <a:ea typeface="印品溜溜圆" panose="02000000000000000000" pitchFamily="2" charset="-122"/>
                <a:cs typeface="字魂59号-创粗黑" panose="00000500000000000000" charset="-122"/>
              </a:rPr>
              <a:t>教师节主题班会</a:t>
            </a:r>
          </a:p>
        </p:txBody>
      </p:sp>
      <p:sp>
        <p:nvSpPr>
          <p:cNvPr id="20" name="文本框 19">
            <a:extLst>
              <a:ext uri="{FF2B5EF4-FFF2-40B4-BE49-F238E27FC236}">
                <a16:creationId xmlns:a16="http://schemas.microsoft.com/office/drawing/2014/main" xmlns="" id="{8A7C0CAF-1E13-436F-86A0-AC3FABEB72DD}"/>
              </a:ext>
            </a:extLst>
          </p:cNvPr>
          <p:cNvSpPr txBox="1"/>
          <p:nvPr/>
        </p:nvSpPr>
        <p:spPr>
          <a:xfrm>
            <a:off x="10631906" y="475210"/>
            <a:ext cx="973654" cy="707886"/>
          </a:xfrm>
          <a:prstGeom prst="rect">
            <a:avLst/>
          </a:prstGeom>
          <a:noFill/>
          <a:ln>
            <a:solidFill>
              <a:schemeClr val="bg1"/>
            </a:solidFill>
          </a:ln>
        </p:spPr>
        <p:txBody>
          <a:bodyPr wrap="square" rtlCol="0">
            <a:spAutoFit/>
          </a:bodyPr>
          <a:lstStyle/>
          <a:p>
            <a:pPr algn="dist"/>
            <a:r>
              <a:rPr lang="en-US" altLang="zh-CN" sz="2000" dirty="0">
                <a:solidFill>
                  <a:schemeClr val="bg1"/>
                </a:solidFill>
                <a:cs typeface="+mn-ea"/>
                <a:sym typeface="+mn-lt"/>
              </a:rPr>
              <a:t>2020</a:t>
            </a:r>
          </a:p>
          <a:p>
            <a:pPr algn="r"/>
            <a:r>
              <a:rPr lang="en-US" altLang="zh-CN" sz="2000" dirty="0">
                <a:solidFill>
                  <a:schemeClr val="bg1"/>
                </a:solidFill>
                <a:cs typeface="+mn-ea"/>
                <a:sym typeface="+mn-lt"/>
              </a:rPr>
              <a:t>09.10</a:t>
            </a:r>
            <a:endParaRPr lang="zh-CN" altLang="en-US" sz="2000" dirty="0">
              <a:solidFill>
                <a:schemeClr val="bg1"/>
              </a:solidFill>
              <a:cs typeface="+mn-ea"/>
              <a:sym typeface="+mn-lt"/>
            </a:endParaRPr>
          </a:p>
        </p:txBody>
      </p:sp>
      <p:sp>
        <p:nvSpPr>
          <p:cNvPr id="11" name="文本框 10">
            <a:extLst>
              <a:ext uri="{FF2B5EF4-FFF2-40B4-BE49-F238E27FC236}">
                <a16:creationId xmlns:a16="http://schemas.microsoft.com/office/drawing/2014/main" xmlns="" id="{9500D6D3-DD65-459E-AFF4-E767477C3A37}"/>
              </a:ext>
            </a:extLst>
          </p:cNvPr>
          <p:cNvSpPr txBox="1"/>
          <p:nvPr/>
        </p:nvSpPr>
        <p:spPr>
          <a:xfrm>
            <a:off x="2622923" y="4951798"/>
            <a:ext cx="3954438" cy="461665"/>
          </a:xfrm>
          <a:prstGeom prst="rect">
            <a:avLst/>
          </a:prstGeom>
          <a:noFill/>
        </p:spPr>
        <p:txBody>
          <a:bodyPr wrap="square" rtlCol="0">
            <a:spAutoFit/>
          </a:bodyPr>
          <a:lstStyle/>
          <a:p>
            <a:pPr algn="dist"/>
            <a:r>
              <a:rPr kumimoji="1" lang="zh-CN" altLang="en-US" sz="2400" b="1" dirty="0">
                <a:solidFill>
                  <a:schemeClr val="bg1">
                    <a:lumMod val="95000"/>
                  </a:schemeClr>
                </a:solidFill>
                <a:cs typeface="+mn-ea"/>
                <a:sym typeface="+mn-lt"/>
              </a:rPr>
              <a:t>祝天下老师教师节快乐</a:t>
            </a:r>
            <a:endParaRPr kumimoji="1" lang="en-US" altLang="zh-CN" sz="2400" b="1" dirty="0">
              <a:solidFill>
                <a:schemeClr val="bg1">
                  <a:lumMod val="95000"/>
                </a:schemeClr>
              </a:solidFill>
              <a:cs typeface="+mn-ea"/>
              <a:sym typeface="+mn-lt"/>
            </a:endParaRPr>
          </a:p>
        </p:txBody>
      </p:sp>
      <p:sp>
        <p:nvSpPr>
          <p:cNvPr id="15" name="文本框 14">
            <a:extLst>
              <a:ext uri="{FF2B5EF4-FFF2-40B4-BE49-F238E27FC236}">
                <a16:creationId xmlns:a16="http://schemas.microsoft.com/office/drawing/2014/main" xmlns="" id="{A85C2950-D00F-4398-A8C3-8A88986DD213}"/>
              </a:ext>
            </a:extLst>
          </p:cNvPr>
          <p:cNvSpPr txBox="1"/>
          <p:nvPr/>
        </p:nvSpPr>
        <p:spPr>
          <a:xfrm>
            <a:off x="3171788" y="4653354"/>
            <a:ext cx="2791458" cy="338554"/>
          </a:xfrm>
          <a:prstGeom prst="rect">
            <a:avLst/>
          </a:prstGeom>
          <a:noFill/>
        </p:spPr>
        <p:txBody>
          <a:bodyPr wrap="square" rtlCol="0">
            <a:spAutoFit/>
          </a:bodyPr>
          <a:lstStyle/>
          <a:p>
            <a:pPr algn="dist"/>
            <a:r>
              <a:rPr kumimoji="1" lang="en-US" altLang="zh-CN" sz="1600" dirty="0">
                <a:solidFill>
                  <a:schemeClr val="bg1">
                    <a:lumMod val="95000"/>
                  </a:schemeClr>
                </a:solidFill>
                <a:cs typeface="+mn-ea"/>
                <a:sym typeface="+mn-lt"/>
              </a:rPr>
              <a:t>HAPPY TEACHERS DAY</a:t>
            </a:r>
          </a:p>
        </p:txBody>
      </p:sp>
      <p:sp>
        <p:nvSpPr>
          <p:cNvPr id="16" name="文本框 15">
            <a:extLst>
              <a:ext uri="{FF2B5EF4-FFF2-40B4-BE49-F238E27FC236}">
                <a16:creationId xmlns:a16="http://schemas.microsoft.com/office/drawing/2014/main" xmlns="" id="{BB8E191F-D635-468D-BF06-852EA35B9357}"/>
              </a:ext>
            </a:extLst>
          </p:cNvPr>
          <p:cNvSpPr txBox="1"/>
          <p:nvPr/>
        </p:nvSpPr>
        <p:spPr>
          <a:xfrm>
            <a:off x="3435947" y="5351705"/>
            <a:ext cx="2342000" cy="307777"/>
          </a:xfrm>
          <a:prstGeom prst="rect">
            <a:avLst/>
          </a:prstGeom>
          <a:noFill/>
        </p:spPr>
        <p:txBody>
          <a:bodyPr wrap="square" rtlCol="0">
            <a:spAutoFit/>
          </a:bodyPr>
          <a:lstStyle/>
          <a:p>
            <a:pPr algn="dist"/>
            <a:r>
              <a:rPr kumimoji="1" lang="zh-CN" altLang="en-US" sz="1400" dirty="0">
                <a:solidFill>
                  <a:schemeClr val="bg1">
                    <a:lumMod val="95000"/>
                  </a:schemeClr>
                </a:solidFill>
                <a:cs typeface="+mn-ea"/>
                <a:sym typeface="+mn-lt"/>
              </a:rPr>
              <a:t>桃李满天下 浓浓师生情</a:t>
            </a:r>
            <a:endParaRPr kumimoji="1" lang="en-US" altLang="zh-CN" sz="1400" dirty="0">
              <a:solidFill>
                <a:schemeClr val="bg1">
                  <a:lumMod val="95000"/>
                </a:schemeClr>
              </a:solidFill>
              <a:cs typeface="+mn-ea"/>
              <a:sym typeface="+mn-lt"/>
            </a:endParaRPr>
          </a:p>
        </p:txBody>
      </p:sp>
    </p:spTree>
    <p:extLst>
      <p:ext uri="{BB962C8B-B14F-4D97-AF65-F5344CB8AC3E}">
        <p14:creationId xmlns:p14="http://schemas.microsoft.com/office/powerpoint/2010/main" val="435371679"/>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750"/>
                                        <p:tgtEl>
                                          <p:spTgt spid="12"/>
                                        </p:tgtEl>
                                      </p:cBhvr>
                                    </p:animEffect>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ppt_x"/>
                                          </p:val>
                                        </p:tav>
                                        <p:tav tm="100000">
                                          <p:val>
                                            <p:strVal val="#ppt_x"/>
                                          </p:val>
                                        </p:tav>
                                      </p:tavLst>
                                    </p:anim>
                                    <p:anim calcmode="lin" valueType="num">
                                      <p:cBhvr additive="base">
                                        <p:cTn id="18" dur="75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inVertical)">
                                      <p:cBhvr>
                                        <p:cTn id="40" dur="5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1000"/>
                                        <p:tgtEl>
                                          <p:spTgt spid="16"/>
                                        </p:tgtEl>
                                      </p:cBhvr>
                                    </p:animEffect>
                                    <p:anim calcmode="lin" valueType="num">
                                      <p:cBhvr>
                                        <p:cTn id="46" dur="1000" fill="hold"/>
                                        <p:tgtEl>
                                          <p:spTgt spid="16"/>
                                        </p:tgtEl>
                                        <p:attrNameLst>
                                          <p:attrName>ppt_x</p:attrName>
                                        </p:attrNameLst>
                                      </p:cBhvr>
                                      <p:tavLst>
                                        <p:tav tm="0">
                                          <p:val>
                                            <p:strVal val="#ppt_x"/>
                                          </p:val>
                                        </p:tav>
                                        <p:tav tm="100000">
                                          <p:val>
                                            <p:strVal val="#ppt_x"/>
                                          </p:val>
                                        </p:tav>
                                      </p:tavLst>
                                    </p:anim>
                                    <p:anim calcmode="lin" valueType="num">
                                      <p:cBhvr>
                                        <p:cTn id="4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P spid="11"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庆祝方式</a:t>
            </a:r>
          </a:p>
        </p:txBody>
      </p:sp>
      <p:sp>
        <p:nvSpPr>
          <p:cNvPr id="2" name="文本框 1">
            <a:extLst>
              <a:ext uri="{FF2B5EF4-FFF2-40B4-BE49-F238E27FC236}">
                <a16:creationId xmlns:a16="http://schemas.microsoft.com/office/drawing/2014/main" xmlns="" id="{F88F64E8-05AA-4AC3-B086-960EE702826F}"/>
              </a:ext>
            </a:extLst>
          </p:cNvPr>
          <p:cNvSpPr txBox="1"/>
          <p:nvPr/>
        </p:nvSpPr>
        <p:spPr>
          <a:xfrm>
            <a:off x="1221461" y="1613821"/>
            <a:ext cx="6533321" cy="2353786"/>
          </a:xfrm>
          <a:prstGeom prst="rect">
            <a:avLst/>
          </a:prstGeom>
          <a:noFill/>
        </p:spPr>
        <p:txBody>
          <a:bodyPr wrap="square" rtlCol="0">
            <a:spAutoFit/>
          </a:bodyPr>
          <a:lstStyle/>
          <a:p>
            <a:pPr>
              <a:lnSpc>
                <a:spcPct val="150000"/>
              </a:lnSpc>
            </a:pPr>
            <a:r>
              <a:rPr kumimoji="1" lang="zh-CN" altLang="en-US" sz="2000" dirty="0">
                <a:solidFill>
                  <a:schemeClr val="bg1">
                    <a:lumMod val="95000"/>
                  </a:schemeClr>
                </a:solidFill>
                <a:cs typeface="+mn-ea"/>
                <a:sym typeface="+mn-lt"/>
              </a:rPr>
              <a:t>香港在敬师日（教师节）当天，举行典礼表彰优秀老师，还会统一印制贺卡，学生可以免费领取后填好赠送给老师。</a:t>
            </a:r>
            <a:endParaRPr kumimoji="1" lang="en-US" altLang="zh-CN" sz="2000" dirty="0">
              <a:solidFill>
                <a:schemeClr val="bg1">
                  <a:lumMod val="95000"/>
                </a:schemeClr>
              </a:solidFill>
              <a:cs typeface="+mn-ea"/>
              <a:sym typeface="+mn-lt"/>
            </a:endParaRPr>
          </a:p>
          <a:p>
            <a:pPr>
              <a:lnSpc>
                <a:spcPct val="150000"/>
              </a:lnSpc>
            </a:pPr>
            <a:endParaRPr kumimoji="1" lang="en-US" altLang="zh-CN" sz="2000" dirty="0">
              <a:solidFill>
                <a:schemeClr val="bg1">
                  <a:lumMod val="95000"/>
                </a:schemeClr>
              </a:solidFill>
              <a:cs typeface="+mn-ea"/>
              <a:sym typeface="+mn-lt"/>
            </a:endParaRPr>
          </a:p>
          <a:p>
            <a:pPr>
              <a:lnSpc>
                <a:spcPct val="150000"/>
              </a:lnSpc>
            </a:pPr>
            <a:r>
              <a:rPr kumimoji="1" lang="zh-CN" altLang="en-US" sz="2000" dirty="0">
                <a:solidFill>
                  <a:schemeClr val="bg1">
                    <a:lumMod val="95000"/>
                  </a:schemeClr>
                </a:solidFill>
                <a:cs typeface="+mn-ea"/>
                <a:sym typeface="+mn-lt"/>
              </a:rPr>
              <a:t>卡片、鲜花、公仔一类小礼物通常是香港学生对老师表达教师节祝福最常见的礼物。</a:t>
            </a:r>
          </a:p>
        </p:txBody>
      </p:sp>
      <p:sp>
        <p:nvSpPr>
          <p:cNvPr id="3" name="文本框 2">
            <a:extLst>
              <a:ext uri="{FF2B5EF4-FFF2-40B4-BE49-F238E27FC236}">
                <a16:creationId xmlns:a16="http://schemas.microsoft.com/office/drawing/2014/main" xmlns="" id="{733044E9-20F4-4EC5-ADF0-97935B5D59CE}"/>
              </a:ext>
            </a:extLst>
          </p:cNvPr>
          <p:cNvSpPr txBox="1"/>
          <p:nvPr/>
        </p:nvSpPr>
        <p:spPr>
          <a:xfrm>
            <a:off x="4479031" y="4627973"/>
            <a:ext cx="902811" cy="523220"/>
          </a:xfrm>
          <a:prstGeom prst="rect">
            <a:avLst/>
          </a:prstGeom>
          <a:noFill/>
          <a:ln>
            <a:solidFill>
              <a:schemeClr val="bg1"/>
            </a:solidFill>
          </a:ln>
        </p:spPr>
        <p:txBody>
          <a:bodyPr wrap="none" rtlCol="0">
            <a:spAutoFit/>
          </a:bodyPr>
          <a:lstStyle/>
          <a:p>
            <a:r>
              <a:rPr kumimoji="1" lang="zh-CN" altLang="en-US" sz="2800" dirty="0">
                <a:solidFill>
                  <a:schemeClr val="bg1">
                    <a:lumMod val="95000"/>
                  </a:schemeClr>
                </a:solidFill>
                <a:cs typeface="+mn-ea"/>
                <a:sym typeface="+mn-lt"/>
              </a:rPr>
              <a:t>慰问</a:t>
            </a:r>
          </a:p>
        </p:txBody>
      </p:sp>
      <p:sp>
        <p:nvSpPr>
          <p:cNvPr id="9" name="文本框 8">
            <a:extLst>
              <a:ext uri="{FF2B5EF4-FFF2-40B4-BE49-F238E27FC236}">
                <a16:creationId xmlns:a16="http://schemas.microsoft.com/office/drawing/2014/main" xmlns="" id="{C2ACCFDF-4E95-4FA2-9915-D09F8578E8F0}"/>
              </a:ext>
            </a:extLst>
          </p:cNvPr>
          <p:cNvSpPr txBox="1"/>
          <p:nvPr/>
        </p:nvSpPr>
        <p:spPr>
          <a:xfrm>
            <a:off x="6096000" y="4627973"/>
            <a:ext cx="902811" cy="523220"/>
          </a:xfrm>
          <a:prstGeom prst="rect">
            <a:avLst/>
          </a:prstGeom>
          <a:noFill/>
          <a:ln>
            <a:solidFill>
              <a:schemeClr val="bg1"/>
            </a:solidFill>
          </a:ln>
        </p:spPr>
        <p:txBody>
          <a:bodyPr wrap="none" rtlCol="0">
            <a:spAutoFit/>
          </a:bodyPr>
          <a:lstStyle/>
          <a:p>
            <a:r>
              <a:rPr kumimoji="1" lang="zh-CN" altLang="en-US" sz="2800" dirty="0">
                <a:solidFill>
                  <a:schemeClr val="bg1">
                    <a:lumMod val="95000"/>
                  </a:schemeClr>
                </a:solidFill>
                <a:cs typeface="+mn-ea"/>
                <a:sym typeface="+mn-lt"/>
              </a:rPr>
              <a:t>板报</a:t>
            </a:r>
          </a:p>
        </p:txBody>
      </p:sp>
      <p:sp>
        <p:nvSpPr>
          <p:cNvPr id="11" name="文本框 10">
            <a:extLst>
              <a:ext uri="{FF2B5EF4-FFF2-40B4-BE49-F238E27FC236}">
                <a16:creationId xmlns:a16="http://schemas.microsoft.com/office/drawing/2014/main" xmlns="" id="{8791CE2A-7CF6-4606-B16E-2801344BEC51}"/>
              </a:ext>
            </a:extLst>
          </p:cNvPr>
          <p:cNvSpPr txBox="1"/>
          <p:nvPr/>
        </p:nvSpPr>
        <p:spPr>
          <a:xfrm>
            <a:off x="2787539" y="4631165"/>
            <a:ext cx="902811" cy="523220"/>
          </a:xfrm>
          <a:prstGeom prst="rect">
            <a:avLst/>
          </a:prstGeom>
          <a:noFill/>
          <a:ln>
            <a:solidFill>
              <a:schemeClr val="bg1"/>
            </a:solidFill>
          </a:ln>
        </p:spPr>
        <p:txBody>
          <a:bodyPr wrap="none" rtlCol="0">
            <a:spAutoFit/>
          </a:bodyPr>
          <a:lstStyle/>
          <a:p>
            <a:r>
              <a:rPr kumimoji="1" lang="zh-CN" altLang="en-US" sz="2800" dirty="0">
                <a:solidFill>
                  <a:schemeClr val="bg1">
                    <a:lumMod val="95000"/>
                  </a:schemeClr>
                </a:solidFill>
                <a:cs typeface="+mn-ea"/>
                <a:sym typeface="+mn-lt"/>
              </a:rPr>
              <a:t>贺卡</a:t>
            </a:r>
          </a:p>
        </p:txBody>
      </p:sp>
      <p:pic>
        <p:nvPicPr>
          <p:cNvPr id="13" name="图片 12">
            <a:extLst>
              <a:ext uri="{FF2B5EF4-FFF2-40B4-BE49-F238E27FC236}">
                <a16:creationId xmlns:a16="http://schemas.microsoft.com/office/drawing/2014/main" xmlns="" id="{9687BC15-0DFE-44EE-9DF6-6C6633600D2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7889" y="492647"/>
            <a:ext cx="5848517" cy="5848517"/>
          </a:xfrm>
          <a:prstGeom prst="rect">
            <a:avLst/>
          </a:prstGeom>
        </p:spPr>
      </p:pic>
    </p:spTree>
    <p:extLst>
      <p:ext uri="{BB962C8B-B14F-4D97-AF65-F5344CB8AC3E}">
        <p14:creationId xmlns:p14="http://schemas.microsoft.com/office/powerpoint/2010/main" val="3128989206"/>
      </p:ext>
    </p:extLst>
  </p:cSld>
  <p:clrMapOvr>
    <a:masterClrMapping/>
  </p:clrMapOvr>
  <p:transition spd="slow" advTm="2000">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par>
                          <p:cTn id="22" fill="hold">
                            <p:stCondLst>
                              <p:cond delay="1000"/>
                            </p:stCondLst>
                            <p:childTnLst>
                              <p:par>
                                <p:cTn id="23" presetID="53" presetClass="entr" presetSubtype="1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animBg="1"/>
      <p:bldP spid="9"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庆祝方式</a:t>
            </a:r>
          </a:p>
        </p:txBody>
      </p:sp>
      <p:sp>
        <p:nvSpPr>
          <p:cNvPr id="2" name="文本框 1">
            <a:extLst>
              <a:ext uri="{FF2B5EF4-FFF2-40B4-BE49-F238E27FC236}">
                <a16:creationId xmlns:a16="http://schemas.microsoft.com/office/drawing/2014/main" xmlns="" id="{9E39A754-678E-4339-B9E2-5139A8549F3E}"/>
              </a:ext>
            </a:extLst>
          </p:cNvPr>
          <p:cNvSpPr txBox="1"/>
          <p:nvPr/>
        </p:nvSpPr>
        <p:spPr>
          <a:xfrm>
            <a:off x="1347651" y="1602886"/>
            <a:ext cx="9496697" cy="1712135"/>
          </a:xfrm>
          <a:prstGeom prst="rect">
            <a:avLst/>
          </a:prstGeom>
          <a:noFill/>
        </p:spPr>
        <p:txBody>
          <a:bodyPr wrap="square" rtlCol="0">
            <a:spAutoFit/>
          </a:bodyPr>
          <a:lstStyle/>
          <a:p>
            <a:pPr algn="ctr">
              <a:lnSpc>
                <a:spcPct val="150000"/>
              </a:lnSpc>
            </a:pPr>
            <a:r>
              <a:rPr kumimoji="1" lang="zh-CN" altLang="en-US" dirty="0">
                <a:solidFill>
                  <a:schemeClr val="bg1">
                    <a:lumMod val="95000"/>
                  </a:schemeClr>
                </a:solidFill>
                <a:cs typeface="+mn-ea"/>
                <a:sym typeface="+mn-lt"/>
              </a:rPr>
              <a:t>香港的敬师运动委员会在每年的</a:t>
            </a:r>
            <a:r>
              <a:rPr kumimoji="1" lang="en-US" altLang="zh-CN" dirty="0">
                <a:solidFill>
                  <a:schemeClr val="bg1">
                    <a:lumMod val="95000"/>
                  </a:schemeClr>
                </a:solidFill>
                <a:cs typeface="+mn-ea"/>
                <a:sym typeface="+mn-lt"/>
              </a:rPr>
              <a:t>9</a:t>
            </a:r>
            <a:r>
              <a:rPr kumimoji="1" lang="zh-CN" altLang="en-US" dirty="0">
                <a:solidFill>
                  <a:schemeClr val="bg1">
                    <a:lumMod val="95000"/>
                  </a:schemeClr>
                </a:solidFill>
                <a:cs typeface="+mn-ea"/>
                <a:sym typeface="+mn-lt"/>
              </a:rPr>
              <a:t>月</a:t>
            </a:r>
            <a:r>
              <a:rPr kumimoji="1" lang="en-US" altLang="zh-CN" dirty="0">
                <a:solidFill>
                  <a:schemeClr val="bg1">
                    <a:lumMod val="95000"/>
                  </a:schemeClr>
                </a:solidFill>
                <a:cs typeface="+mn-ea"/>
                <a:sym typeface="+mn-lt"/>
              </a:rPr>
              <a:t>10</a:t>
            </a:r>
            <a:r>
              <a:rPr kumimoji="1" lang="zh-CN" altLang="en-US" dirty="0">
                <a:solidFill>
                  <a:schemeClr val="bg1">
                    <a:lumMod val="95000"/>
                  </a:schemeClr>
                </a:solidFill>
                <a:cs typeface="+mn-ea"/>
                <a:sym typeface="+mn-lt"/>
              </a:rPr>
              <a:t>日举办“敬师日庆典暨表扬状颁发典礼”，典礼由学生乐队担任现场伴奏，家长唱歌的形式表达对老师的感谢和敬意，在现场也会播放师生间的感人故事视频，体现师生情。此外，敬师会还举办“表扬教师计划”、“师生共育苗”种植活动、征文比赛、心意卡设计比赛、香港学校音乐及朗诵节敬师杯等活动。</a:t>
            </a:r>
          </a:p>
        </p:txBody>
      </p:sp>
      <p:pic>
        <p:nvPicPr>
          <p:cNvPr id="7" name="图片 6">
            <a:extLst>
              <a:ext uri="{FF2B5EF4-FFF2-40B4-BE49-F238E27FC236}">
                <a16:creationId xmlns:a16="http://schemas.microsoft.com/office/drawing/2014/main" xmlns="" id="{472DE907-049B-4DA5-8945-FCDD026342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748" y="2640382"/>
            <a:ext cx="5584816" cy="3582874"/>
          </a:xfrm>
          <a:prstGeom prst="rect">
            <a:avLst/>
          </a:prstGeom>
        </p:spPr>
      </p:pic>
      <p:sp>
        <p:nvSpPr>
          <p:cNvPr id="8" name="文本框 7">
            <a:extLst>
              <a:ext uri="{FF2B5EF4-FFF2-40B4-BE49-F238E27FC236}">
                <a16:creationId xmlns:a16="http://schemas.microsoft.com/office/drawing/2014/main" xmlns="" id="{716D705C-2F8C-4C39-BDC4-41F596B69A59}"/>
              </a:ext>
            </a:extLst>
          </p:cNvPr>
          <p:cNvSpPr txBox="1"/>
          <p:nvPr/>
        </p:nvSpPr>
        <p:spPr>
          <a:xfrm>
            <a:off x="1421200" y="3717804"/>
            <a:ext cx="5212176" cy="1296637"/>
          </a:xfrm>
          <a:prstGeom prst="rect">
            <a:avLst/>
          </a:prstGeom>
          <a:noFill/>
        </p:spPr>
        <p:txBody>
          <a:bodyPr wrap="square" rtlCol="0">
            <a:spAutoFit/>
          </a:bodyPr>
          <a:lstStyle/>
          <a:p>
            <a:pPr>
              <a:lnSpc>
                <a:spcPct val="150000"/>
              </a:lnSpc>
            </a:pPr>
            <a:r>
              <a:rPr kumimoji="1" lang="zh-CN" altLang="en-US" dirty="0">
                <a:solidFill>
                  <a:schemeClr val="bg1">
                    <a:lumMod val="95000"/>
                  </a:schemeClr>
                </a:solidFill>
                <a:cs typeface="+mn-ea"/>
                <a:sym typeface="+mn-lt"/>
              </a:rPr>
              <a:t>此外，敬师会还举办“表扬教师计划”、“师生共育苗”种植活动、征文比赛、心意卡设计比赛、香港学校音乐及朗诵节敬师杯等活动。</a:t>
            </a:r>
          </a:p>
        </p:txBody>
      </p:sp>
    </p:spTree>
    <p:extLst>
      <p:ext uri="{BB962C8B-B14F-4D97-AF65-F5344CB8AC3E}">
        <p14:creationId xmlns:p14="http://schemas.microsoft.com/office/powerpoint/2010/main" val="539132724"/>
      </p:ext>
    </p:extLst>
  </p:cSld>
  <p:clrMapOvr>
    <a:masterClrMapping/>
  </p:clrMapOvr>
  <p:transition spd="slow" advTm="2000">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55838700-4B39-457A-A254-8E84327573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a:extLst>
              <a:ext uri="{FF2B5EF4-FFF2-40B4-BE49-F238E27FC236}">
                <a16:creationId xmlns:a16="http://schemas.microsoft.com/office/drawing/2014/main" xmlns="" id="{8E54551D-3A08-4BE7-B482-56C686279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686"/>
            <a:ext cx="11992774" cy="5996388"/>
          </a:xfrm>
          <a:prstGeom prst="rect">
            <a:avLst/>
          </a:prstGeom>
        </p:spPr>
      </p:pic>
      <p:pic>
        <p:nvPicPr>
          <p:cNvPr id="7" name="图片 6">
            <a:extLst>
              <a:ext uri="{FF2B5EF4-FFF2-40B4-BE49-F238E27FC236}">
                <a16:creationId xmlns:a16="http://schemas.microsoft.com/office/drawing/2014/main" xmlns="" id="{470FD803-6256-429F-91A7-A5D2A4FACA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1859" y="1823808"/>
            <a:ext cx="4363012" cy="4393480"/>
          </a:xfrm>
          <a:prstGeom prst="rect">
            <a:avLst/>
          </a:prstGeom>
        </p:spPr>
      </p:pic>
      <p:sp>
        <p:nvSpPr>
          <p:cNvPr id="8" name="文本框 7">
            <a:extLst>
              <a:ext uri="{FF2B5EF4-FFF2-40B4-BE49-F238E27FC236}">
                <a16:creationId xmlns:a16="http://schemas.microsoft.com/office/drawing/2014/main" xmlns="" id="{981C5E54-0200-4722-9013-8C65797FB4BD}"/>
              </a:ext>
            </a:extLst>
          </p:cNvPr>
          <p:cNvSpPr txBox="1"/>
          <p:nvPr/>
        </p:nvSpPr>
        <p:spPr>
          <a:xfrm>
            <a:off x="3030538" y="556625"/>
            <a:ext cx="3139208" cy="1641731"/>
          </a:xfrm>
          <a:prstGeom prst="rect">
            <a:avLst/>
          </a:prstGeom>
          <a:noFill/>
        </p:spPr>
        <p:txBody>
          <a:bodyPr wrap="square" rtlCol="0">
            <a:spAutoFit/>
          </a:bodyPr>
          <a:lstStyle/>
          <a:p>
            <a:pPr algn="dist">
              <a:lnSpc>
                <a:spcPct val="250000"/>
              </a:lnSpc>
            </a:pPr>
            <a:r>
              <a:rPr kumimoji="1" lang="en-US" altLang="zh-CN" sz="4800" b="1" dirty="0">
                <a:solidFill>
                  <a:schemeClr val="bg1">
                    <a:lumMod val="95000"/>
                  </a:schemeClr>
                </a:solidFill>
                <a:cs typeface="+mn-ea"/>
                <a:sym typeface="+mn-lt"/>
              </a:rPr>
              <a:t>Part 03</a:t>
            </a:r>
          </a:p>
        </p:txBody>
      </p:sp>
      <p:sp>
        <p:nvSpPr>
          <p:cNvPr id="9" name="TextBox 31">
            <a:extLst>
              <a:ext uri="{FF2B5EF4-FFF2-40B4-BE49-F238E27FC236}">
                <a16:creationId xmlns:a16="http://schemas.microsoft.com/office/drawing/2014/main" xmlns="" id="{63E5596F-FD3E-4137-82F2-84CA281964BA}"/>
              </a:ext>
            </a:extLst>
          </p:cNvPr>
          <p:cNvSpPr txBox="1"/>
          <p:nvPr/>
        </p:nvSpPr>
        <p:spPr>
          <a:xfrm>
            <a:off x="2455885" y="2453968"/>
            <a:ext cx="4554500" cy="1200329"/>
          </a:xfrm>
          <a:prstGeom prst="rect">
            <a:avLst/>
          </a:prstGeom>
          <a:noFill/>
        </p:spPr>
        <p:txBody>
          <a:bodyPr wrap="square" rtlCol="0">
            <a:spAutoFit/>
          </a:bodyPr>
          <a:lstStyle/>
          <a:p>
            <a:pPr algn="dist"/>
            <a:r>
              <a:rPr lang="zh-CN" altLang="en-US" sz="7200" b="1" dirty="0">
                <a:ln w="3175">
                  <a:solidFill>
                    <a:schemeClr val="bg1"/>
                  </a:solidFill>
                </a:ln>
                <a:blipFill>
                  <a:blip r:embed="rId5"/>
                  <a:stretch>
                    <a:fillRect/>
                  </a:stretch>
                </a:blipFill>
                <a:latin typeface="印品溜溜圆" panose="02000000000000000000" pitchFamily="2" charset="-122"/>
                <a:ea typeface="印品溜溜圆" panose="02000000000000000000" pitchFamily="2" charset="-122"/>
                <a:cs typeface="字魂59号-创粗黑" panose="00000500000000000000" charset="-122"/>
              </a:rPr>
              <a:t>衍生文化</a:t>
            </a:r>
          </a:p>
        </p:txBody>
      </p:sp>
      <p:sp>
        <p:nvSpPr>
          <p:cNvPr id="11" name="Synergistically utilize technically sound portals with frictionless chains. Dramatically customize…">
            <a:extLst>
              <a:ext uri="{FF2B5EF4-FFF2-40B4-BE49-F238E27FC236}">
                <a16:creationId xmlns:a16="http://schemas.microsoft.com/office/drawing/2014/main" xmlns="" id="{62D7130C-EFE8-429D-A5D7-354813BE9044}"/>
              </a:ext>
            </a:extLst>
          </p:cNvPr>
          <p:cNvSpPr txBox="1"/>
          <p:nvPr/>
        </p:nvSpPr>
        <p:spPr>
          <a:xfrm>
            <a:off x="2786687" y="3909909"/>
            <a:ext cx="4094115" cy="787716"/>
          </a:xfrm>
          <a:prstGeom prst="rect">
            <a:avLst/>
          </a:prstGeom>
          <a:ln w="12700">
            <a:miter lim="400000"/>
          </a:ln>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 </a:t>
            </a:r>
            <a:r>
              <a:rPr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spTree>
    <p:extLst>
      <p:ext uri="{BB962C8B-B14F-4D97-AF65-F5344CB8AC3E}">
        <p14:creationId xmlns:p14="http://schemas.microsoft.com/office/powerpoint/2010/main" val="123433971"/>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750" fill="hold"/>
                                        <p:tgtEl>
                                          <p:spTgt spid="7"/>
                                        </p:tgtEl>
                                        <p:attrNameLst>
                                          <p:attrName>ppt_x</p:attrName>
                                        </p:attrNameLst>
                                      </p:cBhvr>
                                      <p:tavLst>
                                        <p:tav tm="0">
                                          <p:val>
                                            <p:strVal val="#ppt_x"/>
                                          </p:val>
                                        </p:tav>
                                        <p:tav tm="100000">
                                          <p:val>
                                            <p:strVal val="#ppt_x"/>
                                          </p:val>
                                        </p:tav>
                                      </p:tavLst>
                                    </p:anim>
                                    <p:anim calcmode="lin" valueType="num">
                                      <p:cBhvr additive="base">
                                        <p:cTn id="11" dur="75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衍生文化</a:t>
            </a:r>
          </a:p>
        </p:txBody>
      </p:sp>
      <p:sp>
        <p:nvSpPr>
          <p:cNvPr id="2" name="文本框 1">
            <a:extLst>
              <a:ext uri="{FF2B5EF4-FFF2-40B4-BE49-F238E27FC236}">
                <a16:creationId xmlns:a16="http://schemas.microsoft.com/office/drawing/2014/main" xmlns="" id="{06036015-2FF5-4C4B-A777-4C4E2D9E3691}"/>
              </a:ext>
            </a:extLst>
          </p:cNvPr>
          <p:cNvSpPr txBox="1"/>
          <p:nvPr/>
        </p:nvSpPr>
        <p:spPr>
          <a:xfrm>
            <a:off x="1114261" y="2287968"/>
            <a:ext cx="9938052" cy="2127634"/>
          </a:xfrm>
          <a:prstGeom prst="rect">
            <a:avLst/>
          </a:prstGeom>
          <a:noFill/>
        </p:spPr>
        <p:txBody>
          <a:bodyPr wrap="square" rtlCol="0">
            <a:spAutoFit/>
          </a:bodyPr>
          <a:lstStyle/>
          <a:p>
            <a:pPr>
              <a:lnSpc>
                <a:spcPct val="150000"/>
              </a:lnSpc>
            </a:pPr>
            <a:r>
              <a:rPr kumimoji="1" lang="zh-CN" altLang="en-US" dirty="0">
                <a:solidFill>
                  <a:schemeClr val="bg1">
                    <a:lumMod val="95000"/>
                  </a:schemeClr>
                </a:solidFill>
                <a:cs typeface="+mn-ea"/>
                <a:sym typeface="+mn-lt"/>
              </a:rPr>
              <a:t>建立教师节，标志着教师在中国受到全社会的尊敬。这是因为教师的工作在很大程度上决定着中国的未来。每年的教师节，中国各地的教师都以不同方式庆祝自己的节日。</a:t>
            </a:r>
            <a:endParaRPr kumimoji="1" lang="en-US" altLang="zh-CN" dirty="0">
              <a:solidFill>
                <a:schemeClr val="bg1">
                  <a:lumMod val="95000"/>
                </a:schemeClr>
              </a:solidFill>
              <a:cs typeface="+mn-ea"/>
              <a:sym typeface="+mn-lt"/>
            </a:endParaRPr>
          </a:p>
          <a:p>
            <a:pPr>
              <a:lnSpc>
                <a:spcPct val="150000"/>
              </a:lnSpc>
            </a:pPr>
            <a:endParaRPr kumimoji="1" lang="en-US" altLang="zh-CN" dirty="0">
              <a:solidFill>
                <a:schemeClr val="bg1">
                  <a:lumMod val="95000"/>
                </a:schemeClr>
              </a:solidFill>
              <a:cs typeface="+mn-ea"/>
              <a:sym typeface="+mn-lt"/>
            </a:endParaRPr>
          </a:p>
          <a:p>
            <a:pPr>
              <a:lnSpc>
                <a:spcPct val="150000"/>
              </a:lnSpc>
            </a:pPr>
            <a:r>
              <a:rPr kumimoji="1" lang="zh-CN" altLang="en-US" dirty="0">
                <a:solidFill>
                  <a:schemeClr val="bg1">
                    <a:lumMod val="95000"/>
                  </a:schemeClr>
                </a:solidFill>
                <a:cs typeface="+mn-ea"/>
                <a:sym typeface="+mn-lt"/>
              </a:rPr>
              <a:t>通过评选和奖励，介绍经验，帮助解决工资、住房、医疗等方面的实际困难，改善教学条件等，大大提高了广大教师从事教育事业的积极性。</a:t>
            </a:r>
          </a:p>
        </p:txBody>
      </p:sp>
      <p:sp>
        <p:nvSpPr>
          <p:cNvPr id="3" name="文本框 2">
            <a:extLst>
              <a:ext uri="{FF2B5EF4-FFF2-40B4-BE49-F238E27FC236}">
                <a16:creationId xmlns:a16="http://schemas.microsoft.com/office/drawing/2014/main" xmlns="" id="{AED4F6FF-72CA-42F2-936F-D89124991C3A}"/>
              </a:ext>
            </a:extLst>
          </p:cNvPr>
          <p:cNvSpPr txBox="1"/>
          <p:nvPr/>
        </p:nvSpPr>
        <p:spPr>
          <a:xfrm>
            <a:off x="1114261" y="1700028"/>
            <a:ext cx="5827236" cy="400110"/>
          </a:xfrm>
          <a:prstGeom prst="rect">
            <a:avLst/>
          </a:prstGeom>
          <a:noFill/>
        </p:spPr>
        <p:txBody>
          <a:bodyPr wrap="none" rtlCol="0">
            <a:spAutoFit/>
          </a:bodyPr>
          <a:lstStyle/>
          <a:p>
            <a:r>
              <a:rPr kumimoji="1" lang="zh-CN" altLang="en-US" sz="2000" b="1" dirty="0">
                <a:solidFill>
                  <a:schemeClr val="bg1">
                    <a:lumMod val="95000"/>
                  </a:schemeClr>
                </a:solidFill>
                <a:cs typeface="+mn-ea"/>
                <a:sym typeface="+mn-lt"/>
              </a:rPr>
              <a:t>建立教师节，标志着教师在中国受到全社会的尊敬</a:t>
            </a:r>
          </a:p>
        </p:txBody>
      </p:sp>
      <p:pic>
        <p:nvPicPr>
          <p:cNvPr id="9" name="图片 8">
            <a:extLst>
              <a:ext uri="{FF2B5EF4-FFF2-40B4-BE49-F238E27FC236}">
                <a16:creationId xmlns:a16="http://schemas.microsoft.com/office/drawing/2014/main" xmlns="" id="{809022B9-E5F4-4D18-BEC0-80C177FCA2E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02531" y="3692556"/>
            <a:ext cx="4960989" cy="3542992"/>
          </a:xfrm>
          <a:prstGeom prst="rect">
            <a:avLst/>
          </a:prstGeom>
        </p:spPr>
      </p:pic>
      <p:pic>
        <p:nvPicPr>
          <p:cNvPr id="10" name="图片 9">
            <a:extLst>
              <a:ext uri="{FF2B5EF4-FFF2-40B4-BE49-F238E27FC236}">
                <a16:creationId xmlns:a16="http://schemas.microsoft.com/office/drawing/2014/main" xmlns="" id="{7247CCDF-639C-4FE6-ADDE-903DB5A7F8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89470" y="4967378"/>
            <a:ext cx="2302588" cy="993348"/>
          </a:xfrm>
          <a:prstGeom prst="rect">
            <a:avLst/>
          </a:prstGeom>
        </p:spPr>
      </p:pic>
      <p:pic>
        <p:nvPicPr>
          <p:cNvPr id="11" name="图片 10">
            <a:extLst>
              <a:ext uri="{FF2B5EF4-FFF2-40B4-BE49-F238E27FC236}">
                <a16:creationId xmlns:a16="http://schemas.microsoft.com/office/drawing/2014/main" xmlns="" id="{B8541E36-3778-4576-869B-2A6FA6F49A84}"/>
              </a:ext>
            </a:extLst>
          </p:cNvPr>
          <p:cNvPicPr>
            <a:picLocks noChangeAspect="1"/>
          </p:cNvPicPr>
          <p:nvPr/>
        </p:nvPicPr>
        <p:blipFill rotWithShape="1">
          <a:blip r:embed="rId6">
            <a:extLst>
              <a:ext uri="{28A0092B-C50C-407E-A947-70E740481C1C}">
                <a14:useLocalDpi xmlns:a14="http://schemas.microsoft.com/office/drawing/2010/main" val="0"/>
              </a:ext>
            </a:extLst>
          </a:blip>
          <a:srcRect l="50000" t="64747" r="33262" b="21497"/>
          <a:stretch/>
        </p:blipFill>
        <p:spPr>
          <a:xfrm>
            <a:off x="10068038" y="823533"/>
            <a:ext cx="1147907" cy="943320"/>
          </a:xfrm>
          <a:prstGeom prst="rect">
            <a:avLst/>
          </a:prstGeom>
        </p:spPr>
      </p:pic>
    </p:spTree>
    <p:extLst>
      <p:ext uri="{BB962C8B-B14F-4D97-AF65-F5344CB8AC3E}">
        <p14:creationId xmlns:p14="http://schemas.microsoft.com/office/powerpoint/2010/main" val="3864381258"/>
      </p:ext>
    </p:extLst>
  </p:cSld>
  <p:clrMapOvr>
    <a:masterClrMapping/>
  </p:clrMapOvr>
  <p:transition spd="slow" advTm="2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衍生文化</a:t>
            </a:r>
          </a:p>
        </p:txBody>
      </p:sp>
      <p:sp>
        <p:nvSpPr>
          <p:cNvPr id="2" name="文本框 1">
            <a:extLst>
              <a:ext uri="{FF2B5EF4-FFF2-40B4-BE49-F238E27FC236}">
                <a16:creationId xmlns:a16="http://schemas.microsoft.com/office/drawing/2014/main" xmlns="" id="{3DFCD056-ACED-4ADF-91F0-7C050F94B49C}"/>
              </a:ext>
            </a:extLst>
          </p:cNvPr>
          <p:cNvSpPr txBox="1"/>
          <p:nvPr/>
        </p:nvSpPr>
        <p:spPr>
          <a:xfrm>
            <a:off x="1090911" y="1661150"/>
            <a:ext cx="6449577" cy="2127634"/>
          </a:xfrm>
          <a:prstGeom prst="rect">
            <a:avLst/>
          </a:prstGeom>
          <a:noFill/>
        </p:spPr>
        <p:txBody>
          <a:bodyPr wrap="square" rtlCol="0">
            <a:spAutoFit/>
          </a:bodyPr>
          <a:lstStyle/>
          <a:p>
            <a:pPr>
              <a:lnSpc>
                <a:spcPct val="150000"/>
              </a:lnSpc>
            </a:pPr>
            <a:r>
              <a:rPr kumimoji="1" lang="zh-CN" altLang="en-US" dirty="0">
                <a:solidFill>
                  <a:schemeClr val="bg1">
                    <a:lumMod val="95000"/>
                  </a:schemeClr>
                </a:solidFill>
                <a:cs typeface="+mn-ea"/>
                <a:sym typeface="+mn-lt"/>
              </a:rPr>
              <a:t>这是因为教师的工作在很大程度上决定着中国的未来。每年的教师节，中国各地的教师都以不同方式庆祝自己的节日。通过评选和奖励，介绍经验，帮助解决工资、住房、医疗等方面的实际困难，改善教学条件等，大大提高了广大教师从事教育事业的积极性。</a:t>
            </a:r>
          </a:p>
        </p:txBody>
      </p:sp>
      <p:sp>
        <p:nvSpPr>
          <p:cNvPr id="3" name="文本框 2">
            <a:extLst>
              <a:ext uri="{FF2B5EF4-FFF2-40B4-BE49-F238E27FC236}">
                <a16:creationId xmlns:a16="http://schemas.microsoft.com/office/drawing/2014/main" xmlns="" id="{5901834F-E73E-4E71-87BD-636840FE1F50}"/>
              </a:ext>
            </a:extLst>
          </p:cNvPr>
          <p:cNvSpPr txBox="1"/>
          <p:nvPr/>
        </p:nvSpPr>
        <p:spPr>
          <a:xfrm>
            <a:off x="2483227" y="4372513"/>
            <a:ext cx="9046164" cy="1162819"/>
          </a:xfrm>
          <a:prstGeom prst="rect">
            <a:avLst/>
          </a:prstGeom>
          <a:noFill/>
        </p:spPr>
        <p:txBody>
          <a:bodyPr wrap="square" rtlCol="0">
            <a:spAutoFit/>
          </a:bodyPr>
          <a:lstStyle/>
          <a:p>
            <a:pPr>
              <a:lnSpc>
                <a:spcPct val="150000"/>
              </a:lnSpc>
            </a:pPr>
            <a:r>
              <a:rPr kumimoji="1" lang="zh-CN" altLang="en-US" sz="1600" dirty="0">
                <a:solidFill>
                  <a:schemeClr val="bg1">
                    <a:lumMod val="95000"/>
                  </a:schemeClr>
                </a:solidFill>
                <a:cs typeface="+mn-ea"/>
                <a:sym typeface="+mn-lt"/>
              </a:rPr>
              <a:t>这是因为教师的工作在很大程度上决定着中国的未来。每年的教师节，中国各地的教师都以不同方式庆祝自己的节日。通过评选和奖励，介绍经验，帮助解决工资、住房、医疗等方面的实际困难，改善教学条件等，大大提高了广大教师从事教育事业的积极性。</a:t>
            </a:r>
          </a:p>
        </p:txBody>
      </p:sp>
      <p:pic>
        <p:nvPicPr>
          <p:cNvPr id="9" name="图片 8">
            <a:extLst>
              <a:ext uri="{FF2B5EF4-FFF2-40B4-BE49-F238E27FC236}">
                <a16:creationId xmlns:a16="http://schemas.microsoft.com/office/drawing/2014/main" xmlns="" id="{B8F8DDBF-6303-4261-B132-FCBFF7029B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0488" y="785034"/>
            <a:ext cx="4001452" cy="4001452"/>
          </a:xfrm>
          <a:prstGeom prst="rect">
            <a:avLst/>
          </a:prstGeom>
        </p:spPr>
      </p:pic>
    </p:spTree>
    <p:extLst>
      <p:ext uri="{BB962C8B-B14F-4D97-AF65-F5344CB8AC3E}">
        <p14:creationId xmlns:p14="http://schemas.microsoft.com/office/powerpoint/2010/main" val="1232098373"/>
      </p:ext>
    </p:extLst>
  </p:cSld>
  <p:clrMapOvr>
    <a:masterClrMapping/>
  </p:clrMapOvr>
  <p:transition spd="slow" advTm="2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衍生文化</a:t>
            </a:r>
          </a:p>
        </p:txBody>
      </p:sp>
      <p:sp>
        <p:nvSpPr>
          <p:cNvPr id="2" name="文本框 1">
            <a:extLst>
              <a:ext uri="{FF2B5EF4-FFF2-40B4-BE49-F238E27FC236}">
                <a16:creationId xmlns:a16="http://schemas.microsoft.com/office/drawing/2014/main" xmlns="" id="{BE5BD082-C054-41D4-A011-2982F123C6B1}"/>
              </a:ext>
            </a:extLst>
          </p:cNvPr>
          <p:cNvSpPr txBox="1"/>
          <p:nvPr/>
        </p:nvSpPr>
        <p:spPr>
          <a:xfrm>
            <a:off x="1371835" y="1786590"/>
            <a:ext cx="4031873" cy="400110"/>
          </a:xfrm>
          <a:prstGeom prst="rect">
            <a:avLst/>
          </a:prstGeom>
          <a:noFill/>
        </p:spPr>
        <p:txBody>
          <a:bodyPr wrap="none" rtlCol="0">
            <a:spAutoFit/>
          </a:bodyPr>
          <a:lstStyle/>
          <a:p>
            <a:r>
              <a:rPr kumimoji="1" lang="zh-CN" altLang="en-US" sz="2000" dirty="0">
                <a:solidFill>
                  <a:schemeClr val="bg1">
                    <a:lumMod val="95000"/>
                  </a:schemeClr>
                </a:solidFill>
                <a:cs typeface="+mn-ea"/>
                <a:sym typeface="+mn-lt"/>
              </a:rPr>
              <a:t>教师节应当是很有文化内涵的节日</a:t>
            </a:r>
          </a:p>
        </p:txBody>
      </p:sp>
      <p:sp>
        <p:nvSpPr>
          <p:cNvPr id="3" name="文本框 2">
            <a:extLst>
              <a:ext uri="{FF2B5EF4-FFF2-40B4-BE49-F238E27FC236}">
                <a16:creationId xmlns:a16="http://schemas.microsoft.com/office/drawing/2014/main" xmlns="" id="{6D221ECB-E010-46CA-8DB1-5FD5263699C2}"/>
              </a:ext>
            </a:extLst>
          </p:cNvPr>
          <p:cNvSpPr txBox="1"/>
          <p:nvPr/>
        </p:nvSpPr>
        <p:spPr>
          <a:xfrm>
            <a:off x="6525437" y="1786590"/>
            <a:ext cx="4544834" cy="400110"/>
          </a:xfrm>
          <a:prstGeom prst="rect">
            <a:avLst/>
          </a:prstGeom>
          <a:noFill/>
        </p:spPr>
        <p:txBody>
          <a:bodyPr wrap="none" rtlCol="0">
            <a:spAutoFit/>
          </a:bodyPr>
          <a:lstStyle/>
          <a:p>
            <a:r>
              <a:rPr kumimoji="1" lang="zh-CN" altLang="en-US" sz="2000" dirty="0">
                <a:solidFill>
                  <a:schemeClr val="bg1">
                    <a:lumMod val="95000"/>
                  </a:schemeClr>
                </a:solidFill>
                <a:cs typeface="+mn-ea"/>
                <a:sym typeface="+mn-lt"/>
              </a:rPr>
              <a:t>以孔子诞辰作为中华教师节是非常合适</a:t>
            </a:r>
          </a:p>
        </p:txBody>
      </p:sp>
      <p:sp>
        <p:nvSpPr>
          <p:cNvPr id="9" name="文本框 8">
            <a:extLst>
              <a:ext uri="{FF2B5EF4-FFF2-40B4-BE49-F238E27FC236}">
                <a16:creationId xmlns:a16="http://schemas.microsoft.com/office/drawing/2014/main" xmlns="" id="{37891477-836D-4EAD-AA26-AE243DCD2081}"/>
              </a:ext>
            </a:extLst>
          </p:cNvPr>
          <p:cNvSpPr txBox="1"/>
          <p:nvPr/>
        </p:nvSpPr>
        <p:spPr>
          <a:xfrm>
            <a:off x="1371835" y="2701953"/>
            <a:ext cx="4260339" cy="1712135"/>
          </a:xfrm>
          <a:prstGeom prst="rect">
            <a:avLst/>
          </a:prstGeom>
          <a:noFill/>
        </p:spPr>
        <p:txBody>
          <a:bodyPr wrap="square" rtlCol="0">
            <a:spAutoFit/>
          </a:bodyPr>
          <a:lstStyle/>
          <a:p>
            <a:pPr>
              <a:lnSpc>
                <a:spcPct val="150000"/>
              </a:lnSpc>
            </a:pPr>
            <a:r>
              <a:rPr kumimoji="1" lang="zh-CN" altLang="en-US" dirty="0">
                <a:solidFill>
                  <a:schemeClr val="bg1">
                    <a:lumMod val="95000"/>
                  </a:schemeClr>
                </a:solidFill>
                <a:cs typeface="+mn-ea"/>
                <a:sym typeface="+mn-lt"/>
              </a:rPr>
              <a:t>学生方面，有自发通过原创参与、将祝福写在板报、贺卡、绘画上；有将合影照及活动感言晒至个人空间、微博上，来表达对教师的真挚祝福及衷心问候。</a:t>
            </a:r>
          </a:p>
        </p:txBody>
      </p:sp>
      <p:sp>
        <p:nvSpPr>
          <p:cNvPr id="11" name="文本框 10">
            <a:extLst>
              <a:ext uri="{FF2B5EF4-FFF2-40B4-BE49-F238E27FC236}">
                <a16:creationId xmlns:a16="http://schemas.microsoft.com/office/drawing/2014/main" xmlns="" id="{F98FDF2E-D81A-476F-A70B-DCE29E2DEEB2}"/>
              </a:ext>
            </a:extLst>
          </p:cNvPr>
          <p:cNvSpPr txBox="1"/>
          <p:nvPr/>
        </p:nvSpPr>
        <p:spPr>
          <a:xfrm>
            <a:off x="6459175" y="2701953"/>
            <a:ext cx="4611095" cy="1712135"/>
          </a:xfrm>
          <a:prstGeom prst="rect">
            <a:avLst/>
          </a:prstGeom>
          <a:noFill/>
        </p:spPr>
        <p:txBody>
          <a:bodyPr wrap="square" rtlCol="0">
            <a:spAutoFit/>
          </a:bodyPr>
          <a:lstStyle/>
          <a:p>
            <a:pPr>
              <a:lnSpc>
                <a:spcPct val="150000"/>
              </a:lnSpc>
            </a:pPr>
            <a:r>
              <a:rPr kumimoji="1" lang="zh-CN" altLang="en-US" dirty="0">
                <a:solidFill>
                  <a:schemeClr val="bg1">
                    <a:lumMod val="95000"/>
                  </a:schemeClr>
                </a:solidFill>
                <a:cs typeface="+mn-ea"/>
                <a:sym typeface="+mn-lt"/>
              </a:rPr>
              <a:t>学生方面，有自发通过原创参与、将祝福写在板报、贺卡、绘画上；有将合影照及活动感言晒至个人空间、微博上，来表达对教师的真挚祝福及衷心问候。</a:t>
            </a:r>
          </a:p>
        </p:txBody>
      </p:sp>
      <p:cxnSp>
        <p:nvCxnSpPr>
          <p:cNvPr id="12" name="直接连接符 11">
            <a:extLst>
              <a:ext uri="{FF2B5EF4-FFF2-40B4-BE49-F238E27FC236}">
                <a16:creationId xmlns:a16="http://schemas.microsoft.com/office/drawing/2014/main" xmlns="" id="{0F38075E-D1F7-447C-B6FE-B035F7C7DA50}"/>
              </a:ext>
            </a:extLst>
          </p:cNvPr>
          <p:cNvCxnSpPr>
            <a:cxnSpLocks/>
          </p:cNvCxnSpPr>
          <p:nvPr/>
        </p:nvCxnSpPr>
        <p:spPr>
          <a:xfrm>
            <a:off x="1371835" y="2403221"/>
            <a:ext cx="3899255" cy="0"/>
          </a:xfrm>
          <a:prstGeom prst="line">
            <a:avLst/>
          </a:prstGeom>
          <a:ln>
            <a:solidFill>
              <a:schemeClr val="bg1">
                <a:lumMod val="9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5EE15F0E-A595-4EA5-B698-00C4CBBB84B3}"/>
              </a:ext>
            </a:extLst>
          </p:cNvPr>
          <p:cNvCxnSpPr>
            <a:cxnSpLocks/>
          </p:cNvCxnSpPr>
          <p:nvPr/>
        </p:nvCxnSpPr>
        <p:spPr>
          <a:xfrm>
            <a:off x="6525437" y="2403221"/>
            <a:ext cx="4434111" cy="0"/>
          </a:xfrm>
          <a:prstGeom prst="line">
            <a:avLst/>
          </a:prstGeom>
          <a:ln>
            <a:solidFill>
              <a:schemeClr val="bg1">
                <a:lumMod val="95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Freeform 45">
            <a:extLst>
              <a:ext uri="{FF2B5EF4-FFF2-40B4-BE49-F238E27FC236}">
                <a16:creationId xmlns:a16="http://schemas.microsoft.com/office/drawing/2014/main" xmlns="" id="{70E8D6F0-A022-46E9-869A-644B98B45618}"/>
              </a:ext>
            </a:extLst>
          </p:cNvPr>
          <p:cNvSpPr>
            <a:spLocks noEditPoints="1"/>
          </p:cNvSpPr>
          <p:nvPr/>
        </p:nvSpPr>
        <p:spPr bwMode="auto">
          <a:xfrm>
            <a:off x="914444" y="1771980"/>
            <a:ext cx="414570" cy="414720"/>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blipFill>
            <a:blip r:embed="rId4"/>
            <a:stretch>
              <a:fillRect/>
            </a:stretch>
          </a:blipFill>
          <a:ln w="9525">
            <a:noFill/>
            <a:round/>
          </a:ln>
        </p:spPr>
        <p:txBody>
          <a:bodyPr vert="horz" wrap="square" lIns="121917" tIns="60958" rIns="121917" bIns="60958" numCol="1" anchor="t" anchorCtr="0" compatLnSpc="1"/>
          <a:lstStyle/>
          <a:p>
            <a:endParaRPr lang="en-US" dirty="0">
              <a:solidFill>
                <a:schemeClr val="bg1">
                  <a:lumMod val="95000"/>
                </a:schemeClr>
              </a:solidFill>
              <a:latin typeface="印品溜溜圆" panose="02000000000000000000" pitchFamily="2" charset="-122"/>
              <a:ea typeface="印品溜溜圆" panose="02000000000000000000" pitchFamily="2" charset="-122"/>
            </a:endParaRPr>
          </a:p>
        </p:txBody>
      </p:sp>
      <p:sp>
        <p:nvSpPr>
          <p:cNvPr id="18" name="Freeform 45">
            <a:extLst>
              <a:ext uri="{FF2B5EF4-FFF2-40B4-BE49-F238E27FC236}">
                <a16:creationId xmlns:a16="http://schemas.microsoft.com/office/drawing/2014/main" xmlns="" id="{C1FDB6C2-B152-4041-8878-46392D6C22F1}"/>
              </a:ext>
            </a:extLst>
          </p:cNvPr>
          <p:cNvSpPr>
            <a:spLocks noEditPoints="1"/>
          </p:cNvSpPr>
          <p:nvPr/>
        </p:nvSpPr>
        <p:spPr bwMode="auto">
          <a:xfrm>
            <a:off x="6044605" y="1771980"/>
            <a:ext cx="414570" cy="414720"/>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blipFill>
            <a:blip r:embed="rId4"/>
            <a:stretch>
              <a:fillRect/>
            </a:stretch>
          </a:blipFill>
          <a:ln w="9525">
            <a:noFill/>
            <a:round/>
          </a:ln>
        </p:spPr>
        <p:txBody>
          <a:bodyPr vert="horz" wrap="square" lIns="121917" tIns="60958" rIns="121917" bIns="60958" numCol="1" anchor="t" anchorCtr="0" compatLnSpc="1"/>
          <a:lstStyle/>
          <a:p>
            <a:endParaRPr lang="en-US" dirty="0">
              <a:solidFill>
                <a:schemeClr val="bg1">
                  <a:lumMod val="95000"/>
                </a:schemeClr>
              </a:solidFill>
              <a:latin typeface="印品溜溜圆" panose="02000000000000000000" pitchFamily="2" charset="-122"/>
              <a:ea typeface="印品溜溜圆" panose="02000000000000000000" pitchFamily="2" charset="-122"/>
            </a:endParaRPr>
          </a:p>
        </p:txBody>
      </p:sp>
      <p:pic>
        <p:nvPicPr>
          <p:cNvPr id="19" name="图片 18">
            <a:extLst>
              <a:ext uri="{FF2B5EF4-FFF2-40B4-BE49-F238E27FC236}">
                <a16:creationId xmlns:a16="http://schemas.microsoft.com/office/drawing/2014/main" xmlns="" id="{861773D1-A406-497B-B8B5-A301FB2183EA}"/>
              </a:ext>
            </a:extLst>
          </p:cNvPr>
          <p:cNvPicPr>
            <a:picLocks noChangeAspect="1"/>
          </p:cNvPicPr>
          <p:nvPr/>
        </p:nvPicPr>
        <p:blipFill rotWithShape="1">
          <a:blip r:embed="rId5">
            <a:extLst>
              <a:ext uri="{28A0092B-C50C-407E-A947-70E740481C1C}">
                <a14:useLocalDpi xmlns:a14="http://schemas.microsoft.com/office/drawing/2010/main" val="0"/>
              </a:ext>
            </a:extLst>
          </a:blip>
          <a:srcRect l="70808" b="78586"/>
          <a:stretch/>
        </p:blipFill>
        <p:spPr>
          <a:xfrm rot="2382580">
            <a:off x="4631184" y="4619121"/>
            <a:ext cx="2001979" cy="1468581"/>
          </a:xfrm>
          <a:prstGeom prst="rect">
            <a:avLst/>
          </a:prstGeom>
        </p:spPr>
      </p:pic>
      <p:pic>
        <p:nvPicPr>
          <p:cNvPr id="21" name="图片 20">
            <a:extLst>
              <a:ext uri="{FF2B5EF4-FFF2-40B4-BE49-F238E27FC236}">
                <a16:creationId xmlns:a16="http://schemas.microsoft.com/office/drawing/2014/main" xmlns="" id="{16E01127-87FE-426E-A4C0-D46A1931936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57563" y="4557433"/>
            <a:ext cx="3613242" cy="2408828"/>
          </a:xfrm>
          <a:prstGeom prst="rect">
            <a:avLst/>
          </a:prstGeom>
        </p:spPr>
      </p:pic>
    </p:spTree>
    <p:extLst>
      <p:ext uri="{BB962C8B-B14F-4D97-AF65-F5344CB8AC3E}">
        <p14:creationId xmlns:p14="http://schemas.microsoft.com/office/powerpoint/2010/main" val="2919124609"/>
      </p:ext>
    </p:extLst>
  </p:cSld>
  <p:clrMapOvr>
    <a:masterClrMapping/>
  </p:clrMapOvr>
  <p:transition spd="slow" advTm="2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53" presetClass="entr" presetSubtype="16"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fltVal val="0"/>
                                          </p:val>
                                        </p:tav>
                                        <p:tav tm="100000">
                                          <p:val>
                                            <p:strVal val="#ppt_h"/>
                                          </p:val>
                                        </p:tav>
                                      </p:tavLst>
                                    </p:anim>
                                    <p:animEffect transition="in" filter="fade">
                                      <p:cBhvr>
                                        <p:cTn id="32" dur="500"/>
                                        <p:tgtEl>
                                          <p:spTgt spid="17"/>
                                        </p:tgtEl>
                                      </p:cBhvr>
                                    </p:animEffect>
                                  </p:childTnLst>
                                </p:cTn>
                              </p:par>
                            </p:childTnLst>
                          </p:cTn>
                        </p:par>
                        <p:par>
                          <p:cTn id="33" fill="hold">
                            <p:stCondLst>
                              <p:cond delay="10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9" grpId="0"/>
      <p:bldP spid="11" grpId="0"/>
      <p:bldP spid="17" grpId="0" bldLvl="0" animBg="1"/>
      <p:bldP spid="18"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55838700-4B39-457A-A254-8E84327573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a:extLst>
              <a:ext uri="{FF2B5EF4-FFF2-40B4-BE49-F238E27FC236}">
                <a16:creationId xmlns:a16="http://schemas.microsoft.com/office/drawing/2014/main" xmlns="" id="{8E54551D-3A08-4BE7-B482-56C686279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686"/>
            <a:ext cx="11992774" cy="5996388"/>
          </a:xfrm>
          <a:prstGeom prst="rect">
            <a:avLst/>
          </a:prstGeom>
        </p:spPr>
      </p:pic>
      <p:pic>
        <p:nvPicPr>
          <p:cNvPr id="7" name="图片 6">
            <a:extLst>
              <a:ext uri="{FF2B5EF4-FFF2-40B4-BE49-F238E27FC236}">
                <a16:creationId xmlns:a16="http://schemas.microsoft.com/office/drawing/2014/main" xmlns="" id="{470FD803-6256-429F-91A7-A5D2A4FACA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1859" y="1823808"/>
            <a:ext cx="4363012" cy="4393480"/>
          </a:xfrm>
          <a:prstGeom prst="rect">
            <a:avLst/>
          </a:prstGeom>
        </p:spPr>
      </p:pic>
      <p:sp>
        <p:nvSpPr>
          <p:cNvPr id="8" name="文本框 7">
            <a:extLst>
              <a:ext uri="{FF2B5EF4-FFF2-40B4-BE49-F238E27FC236}">
                <a16:creationId xmlns:a16="http://schemas.microsoft.com/office/drawing/2014/main" xmlns="" id="{981C5E54-0200-4722-9013-8C65797FB4BD}"/>
              </a:ext>
            </a:extLst>
          </p:cNvPr>
          <p:cNvSpPr txBox="1"/>
          <p:nvPr/>
        </p:nvSpPr>
        <p:spPr>
          <a:xfrm>
            <a:off x="3030538" y="556625"/>
            <a:ext cx="3139208" cy="1641731"/>
          </a:xfrm>
          <a:prstGeom prst="rect">
            <a:avLst/>
          </a:prstGeom>
          <a:noFill/>
        </p:spPr>
        <p:txBody>
          <a:bodyPr wrap="square" rtlCol="0">
            <a:spAutoFit/>
          </a:bodyPr>
          <a:lstStyle/>
          <a:p>
            <a:pPr algn="dist">
              <a:lnSpc>
                <a:spcPct val="250000"/>
              </a:lnSpc>
            </a:pPr>
            <a:r>
              <a:rPr kumimoji="1" lang="en-US" altLang="zh-CN" sz="4800" b="1" dirty="0">
                <a:solidFill>
                  <a:schemeClr val="bg1">
                    <a:lumMod val="95000"/>
                  </a:schemeClr>
                </a:solidFill>
                <a:cs typeface="+mn-ea"/>
                <a:sym typeface="+mn-lt"/>
              </a:rPr>
              <a:t>Part 04</a:t>
            </a:r>
          </a:p>
        </p:txBody>
      </p:sp>
      <p:sp>
        <p:nvSpPr>
          <p:cNvPr id="9" name="TextBox 31">
            <a:extLst>
              <a:ext uri="{FF2B5EF4-FFF2-40B4-BE49-F238E27FC236}">
                <a16:creationId xmlns:a16="http://schemas.microsoft.com/office/drawing/2014/main" xmlns="" id="{63E5596F-FD3E-4137-82F2-84CA281964BA}"/>
              </a:ext>
            </a:extLst>
          </p:cNvPr>
          <p:cNvSpPr txBox="1"/>
          <p:nvPr/>
        </p:nvSpPr>
        <p:spPr>
          <a:xfrm>
            <a:off x="2455885" y="2453968"/>
            <a:ext cx="4554500" cy="1200329"/>
          </a:xfrm>
          <a:prstGeom prst="rect">
            <a:avLst/>
          </a:prstGeom>
          <a:noFill/>
        </p:spPr>
        <p:txBody>
          <a:bodyPr wrap="square" rtlCol="0">
            <a:spAutoFit/>
          </a:bodyPr>
          <a:lstStyle/>
          <a:p>
            <a:pPr algn="dist"/>
            <a:r>
              <a:rPr lang="zh-CN" altLang="en-US" sz="7200" b="1" dirty="0">
                <a:ln w="3175">
                  <a:solidFill>
                    <a:schemeClr val="bg1"/>
                  </a:solidFill>
                </a:ln>
                <a:blipFill>
                  <a:blip r:embed="rId5"/>
                  <a:stretch>
                    <a:fillRect/>
                  </a:stretch>
                </a:blipFill>
                <a:latin typeface="印品溜溜圆" panose="02000000000000000000" pitchFamily="2" charset="-122"/>
                <a:ea typeface="印品溜溜圆" panose="02000000000000000000" pitchFamily="2" charset="-122"/>
                <a:cs typeface="字魂59号-创粗黑" panose="00000500000000000000" charset="-122"/>
              </a:rPr>
              <a:t>社会影响</a:t>
            </a:r>
          </a:p>
        </p:txBody>
      </p:sp>
      <p:sp>
        <p:nvSpPr>
          <p:cNvPr id="11" name="Synergistically utilize technically sound portals with frictionless chains. Dramatically customize…">
            <a:extLst>
              <a:ext uri="{FF2B5EF4-FFF2-40B4-BE49-F238E27FC236}">
                <a16:creationId xmlns:a16="http://schemas.microsoft.com/office/drawing/2014/main" xmlns="" id="{62D7130C-EFE8-429D-A5D7-354813BE9044}"/>
              </a:ext>
            </a:extLst>
          </p:cNvPr>
          <p:cNvSpPr txBox="1"/>
          <p:nvPr/>
        </p:nvSpPr>
        <p:spPr>
          <a:xfrm>
            <a:off x="2786687" y="3909909"/>
            <a:ext cx="4094115" cy="787716"/>
          </a:xfrm>
          <a:prstGeom prst="rect">
            <a:avLst/>
          </a:prstGeom>
          <a:ln w="12700">
            <a:miter lim="400000"/>
          </a:ln>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 </a:t>
            </a:r>
            <a:r>
              <a:rPr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spTree>
    <p:extLst>
      <p:ext uri="{BB962C8B-B14F-4D97-AF65-F5344CB8AC3E}">
        <p14:creationId xmlns:p14="http://schemas.microsoft.com/office/powerpoint/2010/main" val="2484256522"/>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750" fill="hold"/>
                                        <p:tgtEl>
                                          <p:spTgt spid="7"/>
                                        </p:tgtEl>
                                        <p:attrNameLst>
                                          <p:attrName>ppt_x</p:attrName>
                                        </p:attrNameLst>
                                      </p:cBhvr>
                                      <p:tavLst>
                                        <p:tav tm="0">
                                          <p:val>
                                            <p:strVal val="#ppt_x"/>
                                          </p:val>
                                        </p:tav>
                                        <p:tav tm="100000">
                                          <p:val>
                                            <p:strVal val="#ppt_x"/>
                                          </p:val>
                                        </p:tav>
                                      </p:tavLst>
                                    </p:anim>
                                    <p:anim calcmode="lin" valueType="num">
                                      <p:cBhvr additive="base">
                                        <p:cTn id="11" dur="75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社会影响</a:t>
            </a:r>
          </a:p>
        </p:txBody>
      </p:sp>
      <p:sp>
        <p:nvSpPr>
          <p:cNvPr id="2" name="文本框 1">
            <a:extLst>
              <a:ext uri="{FF2B5EF4-FFF2-40B4-BE49-F238E27FC236}">
                <a16:creationId xmlns:a16="http://schemas.microsoft.com/office/drawing/2014/main" xmlns="" id="{9433B661-C6FE-4F28-8C82-1E4807933B1D}"/>
              </a:ext>
            </a:extLst>
          </p:cNvPr>
          <p:cNvSpPr txBox="1"/>
          <p:nvPr/>
        </p:nvSpPr>
        <p:spPr>
          <a:xfrm>
            <a:off x="1815548" y="1689339"/>
            <a:ext cx="9037982" cy="3175356"/>
          </a:xfrm>
          <a:prstGeom prst="rect">
            <a:avLst/>
          </a:prstGeom>
          <a:noFill/>
        </p:spPr>
        <p:txBody>
          <a:bodyPr wrap="square" rtlCol="0">
            <a:spAutoFit/>
          </a:bodyPr>
          <a:lstStyle/>
          <a:p>
            <a:pPr algn="ctr">
              <a:lnSpc>
                <a:spcPct val="150000"/>
              </a:lnSpc>
            </a:pPr>
            <a:r>
              <a:rPr kumimoji="1" lang="zh-CN" altLang="en-US" sz="2000" dirty="0">
                <a:solidFill>
                  <a:schemeClr val="bg1">
                    <a:lumMod val="95000"/>
                  </a:schemeClr>
                </a:solidFill>
                <a:cs typeface="+mn-ea"/>
                <a:sym typeface="+mn-lt"/>
              </a:rPr>
              <a:t>由于教师节并非中国传统节日，所以各地每年都会有不同的庆祝活动，没有统一、固定的形式。 </a:t>
            </a:r>
            <a:endParaRPr kumimoji="1" lang="en-US" altLang="zh-CN" sz="2000" dirty="0">
              <a:solidFill>
                <a:schemeClr val="bg1">
                  <a:lumMod val="95000"/>
                </a:schemeClr>
              </a:solidFill>
              <a:cs typeface="+mn-ea"/>
              <a:sym typeface="+mn-lt"/>
            </a:endParaRPr>
          </a:p>
          <a:p>
            <a:pPr algn="ctr">
              <a:lnSpc>
                <a:spcPct val="150000"/>
              </a:lnSpc>
            </a:pPr>
            <a:endParaRPr kumimoji="1" lang="en-US" altLang="zh-CN" sz="2400" dirty="0">
              <a:solidFill>
                <a:schemeClr val="bg1">
                  <a:lumMod val="95000"/>
                </a:schemeClr>
              </a:solidFill>
              <a:cs typeface="+mn-ea"/>
              <a:sym typeface="+mn-lt"/>
            </a:endParaRPr>
          </a:p>
          <a:p>
            <a:pPr algn="ctr">
              <a:lnSpc>
                <a:spcPct val="150000"/>
              </a:lnSpc>
            </a:pPr>
            <a:r>
              <a:rPr kumimoji="1" lang="zh-CN" altLang="en-US" sz="2400" dirty="0">
                <a:solidFill>
                  <a:schemeClr val="bg1">
                    <a:lumMod val="95000"/>
                  </a:schemeClr>
                </a:solidFill>
                <a:cs typeface="+mn-ea"/>
                <a:sym typeface="+mn-lt"/>
              </a:rPr>
              <a:t>政府、学校方面，有举行教师节庆祝表彰大会，为教师颁发奖金、证书；有组织学校学生、歌舞团等，为教师献上歌舞表演；有走访、慰问教师代表，还有组织新入职教师进行集体宣誓等活动。</a:t>
            </a:r>
          </a:p>
        </p:txBody>
      </p:sp>
      <p:cxnSp>
        <p:nvCxnSpPr>
          <p:cNvPr id="7" name="直接连接符 6">
            <a:extLst>
              <a:ext uri="{FF2B5EF4-FFF2-40B4-BE49-F238E27FC236}">
                <a16:creationId xmlns:a16="http://schemas.microsoft.com/office/drawing/2014/main" xmlns="" id="{856CAAE6-3394-42BD-8DBE-782A542A8123}"/>
              </a:ext>
            </a:extLst>
          </p:cNvPr>
          <p:cNvCxnSpPr>
            <a:cxnSpLocks/>
          </p:cNvCxnSpPr>
          <p:nvPr/>
        </p:nvCxnSpPr>
        <p:spPr>
          <a:xfrm>
            <a:off x="1712490" y="2966645"/>
            <a:ext cx="9008519" cy="0"/>
          </a:xfrm>
          <a:prstGeom prst="line">
            <a:avLst/>
          </a:prstGeom>
          <a:ln>
            <a:solidFill>
              <a:schemeClr val="bg1">
                <a:lumMod val="9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Freeform 5">
            <a:extLst>
              <a:ext uri="{FF2B5EF4-FFF2-40B4-BE49-F238E27FC236}">
                <a16:creationId xmlns:a16="http://schemas.microsoft.com/office/drawing/2014/main" xmlns="" id="{2D9A28C5-A18F-4FDF-A23B-7C10DD177AAA}"/>
              </a:ext>
            </a:extLst>
          </p:cNvPr>
          <p:cNvSpPr>
            <a:spLocks noEditPoints="1"/>
          </p:cNvSpPr>
          <p:nvPr/>
        </p:nvSpPr>
        <p:spPr bwMode="auto">
          <a:xfrm>
            <a:off x="9979647" y="4939072"/>
            <a:ext cx="1482724" cy="1483258"/>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blipFill>
            <a:blip r:embed="rId4"/>
            <a:stretch>
              <a:fillRect/>
            </a:stretch>
          </a:blipFill>
          <a:ln w="9525">
            <a:noFill/>
            <a:round/>
          </a:ln>
        </p:spPr>
        <p:txBody>
          <a:bodyPr vert="horz" wrap="square" lIns="121917" tIns="60958" rIns="121917" bIns="60958" numCol="1" anchor="t" anchorCtr="0" compatLnSpc="1"/>
          <a:lstStyle/>
          <a:p>
            <a:endParaRPr lang="en-US" dirty="0">
              <a:solidFill>
                <a:schemeClr val="bg1">
                  <a:lumMod val="95000"/>
                </a:schemeClr>
              </a:solidFill>
              <a:latin typeface="印品溜溜圆" panose="02000000000000000000" pitchFamily="2" charset="-122"/>
              <a:ea typeface="印品溜溜圆" panose="02000000000000000000" pitchFamily="2" charset="-122"/>
            </a:endParaRPr>
          </a:p>
        </p:txBody>
      </p:sp>
      <p:sp>
        <p:nvSpPr>
          <p:cNvPr id="9" name="Freeform 245">
            <a:extLst>
              <a:ext uri="{FF2B5EF4-FFF2-40B4-BE49-F238E27FC236}">
                <a16:creationId xmlns:a16="http://schemas.microsoft.com/office/drawing/2014/main" xmlns="" id="{CE57664F-7A4F-478E-A1E4-D5A9762E9C30}"/>
              </a:ext>
            </a:extLst>
          </p:cNvPr>
          <p:cNvSpPr/>
          <p:nvPr/>
        </p:nvSpPr>
        <p:spPr bwMode="auto">
          <a:xfrm>
            <a:off x="640337" y="2785490"/>
            <a:ext cx="508059" cy="508243"/>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blipFill>
            <a:blip r:embed="rId4"/>
            <a:stretch>
              <a:fillRect/>
            </a:stretch>
          </a:blipFill>
          <a:ln w="9525">
            <a:noFill/>
            <a:round/>
          </a:ln>
        </p:spPr>
        <p:txBody>
          <a:bodyPr vert="horz" wrap="square" lIns="121917" tIns="60958" rIns="121917" bIns="60958" numCol="1" anchor="t" anchorCtr="0" compatLnSpc="1"/>
          <a:lstStyle/>
          <a:p>
            <a:endParaRPr lang="en-US" dirty="0">
              <a:solidFill>
                <a:schemeClr val="bg1">
                  <a:lumMod val="95000"/>
                </a:schemeClr>
              </a:solidFill>
              <a:latin typeface="印品溜溜圆" panose="02000000000000000000" pitchFamily="2" charset="-122"/>
              <a:ea typeface="印品溜溜圆" panose="02000000000000000000" pitchFamily="2" charset="-122"/>
            </a:endParaRPr>
          </a:p>
        </p:txBody>
      </p:sp>
    </p:spTree>
    <p:extLst>
      <p:ext uri="{BB962C8B-B14F-4D97-AF65-F5344CB8AC3E}">
        <p14:creationId xmlns:p14="http://schemas.microsoft.com/office/powerpoint/2010/main" val="3453961174"/>
      </p:ext>
    </p:extLst>
  </p:cSld>
  <p:clrMapOvr>
    <a:masterClrMapping/>
  </p:clrMapOvr>
  <p:transition spd="slow" advTm="2000">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500"/>
                                        <p:tgtEl>
                                          <p:spTgt spid="2"/>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8" grpId="0" bldLvl="0" animBg="1"/>
      <p:bldP spid="9"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社会影响</a:t>
            </a:r>
          </a:p>
        </p:txBody>
      </p:sp>
      <p:sp>
        <p:nvSpPr>
          <p:cNvPr id="2" name="文本框 1">
            <a:extLst>
              <a:ext uri="{FF2B5EF4-FFF2-40B4-BE49-F238E27FC236}">
                <a16:creationId xmlns:a16="http://schemas.microsoft.com/office/drawing/2014/main" xmlns="" id="{8906E21F-CD69-47FE-8267-251365CA1742}"/>
              </a:ext>
            </a:extLst>
          </p:cNvPr>
          <p:cNvSpPr txBox="1"/>
          <p:nvPr/>
        </p:nvSpPr>
        <p:spPr>
          <a:xfrm>
            <a:off x="3723863" y="1438082"/>
            <a:ext cx="7407964" cy="2958630"/>
          </a:xfrm>
          <a:prstGeom prst="rect">
            <a:avLst/>
          </a:prstGeom>
          <a:noFill/>
        </p:spPr>
        <p:txBody>
          <a:bodyPr wrap="square" rtlCol="0">
            <a:spAutoFit/>
          </a:bodyPr>
          <a:lstStyle/>
          <a:p>
            <a:pPr>
              <a:lnSpc>
                <a:spcPct val="150000"/>
              </a:lnSpc>
            </a:pPr>
            <a:r>
              <a:rPr kumimoji="1" lang="zh-CN" altLang="en-US" dirty="0">
                <a:solidFill>
                  <a:schemeClr val="bg1">
                    <a:lumMod val="95000"/>
                  </a:schemeClr>
                </a:solidFill>
                <a:cs typeface="+mn-ea"/>
                <a:sym typeface="+mn-lt"/>
              </a:rPr>
              <a:t>香港在敬师日（教师节）当天，举行典礼表彰优秀老师，还会统一印制贺卡，学生可以免费领取后填好赠送给老师。卡片、鲜花、公仔一类小礼物通常是香港学生对老师表达教师节祝福最常见的礼物。</a:t>
            </a:r>
            <a:endParaRPr kumimoji="1" lang="en-US" altLang="zh-CN" dirty="0">
              <a:solidFill>
                <a:schemeClr val="bg1">
                  <a:lumMod val="95000"/>
                </a:schemeClr>
              </a:solidFill>
              <a:cs typeface="+mn-ea"/>
              <a:sym typeface="+mn-lt"/>
            </a:endParaRPr>
          </a:p>
          <a:p>
            <a:pPr>
              <a:lnSpc>
                <a:spcPct val="150000"/>
              </a:lnSpc>
            </a:pPr>
            <a:endParaRPr kumimoji="1" lang="en-US" altLang="zh-CN" dirty="0">
              <a:solidFill>
                <a:schemeClr val="bg1">
                  <a:lumMod val="95000"/>
                </a:schemeClr>
              </a:solidFill>
              <a:cs typeface="+mn-ea"/>
              <a:sym typeface="+mn-lt"/>
            </a:endParaRPr>
          </a:p>
          <a:p>
            <a:pPr>
              <a:lnSpc>
                <a:spcPct val="150000"/>
              </a:lnSpc>
            </a:pPr>
            <a:r>
              <a:rPr kumimoji="1" lang="zh-CN" altLang="en-US" dirty="0">
                <a:solidFill>
                  <a:schemeClr val="bg1">
                    <a:lumMod val="95000"/>
                  </a:schemeClr>
                </a:solidFill>
                <a:cs typeface="+mn-ea"/>
                <a:sym typeface="+mn-lt"/>
              </a:rPr>
              <a:t>香港的敬师运动委员会在每年的</a:t>
            </a:r>
            <a:r>
              <a:rPr kumimoji="1" lang="en-US" altLang="zh-CN" dirty="0">
                <a:solidFill>
                  <a:schemeClr val="bg1">
                    <a:lumMod val="95000"/>
                  </a:schemeClr>
                </a:solidFill>
                <a:cs typeface="+mn-ea"/>
                <a:sym typeface="+mn-lt"/>
              </a:rPr>
              <a:t>9</a:t>
            </a:r>
            <a:r>
              <a:rPr kumimoji="1" lang="zh-CN" altLang="en-US" dirty="0">
                <a:solidFill>
                  <a:schemeClr val="bg1">
                    <a:lumMod val="95000"/>
                  </a:schemeClr>
                </a:solidFill>
                <a:cs typeface="+mn-ea"/>
                <a:sym typeface="+mn-lt"/>
              </a:rPr>
              <a:t>月</a:t>
            </a:r>
            <a:r>
              <a:rPr kumimoji="1" lang="en-US" altLang="zh-CN" dirty="0">
                <a:solidFill>
                  <a:schemeClr val="bg1">
                    <a:lumMod val="95000"/>
                  </a:schemeClr>
                </a:solidFill>
                <a:cs typeface="+mn-ea"/>
                <a:sym typeface="+mn-lt"/>
              </a:rPr>
              <a:t>10</a:t>
            </a:r>
            <a:r>
              <a:rPr kumimoji="1" lang="zh-CN" altLang="en-US" dirty="0">
                <a:solidFill>
                  <a:schemeClr val="bg1">
                    <a:lumMod val="95000"/>
                  </a:schemeClr>
                </a:solidFill>
                <a:cs typeface="+mn-ea"/>
                <a:sym typeface="+mn-lt"/>
              </a:rPr>
              <a:t>日举办“敬师日庆典暨表扬状颁发典礼”，典礼由学生乐队担任现场伴奏，家长唱歌的形式表达对老师的感谢和敬意，在现场也会播放师生间的感人故事视频，体现师生情。</a:t>
            </a:r>
            <a:endParaRPr kumimoji="1" lang="en-US" altLang="zh-CN" dirty="0">
              <a:solidFill>
                <a:schemeClr val="bg1">
                  <a:lumMod val="95000"/>
                </a:schemeClr>
              </a:solidFill>
              <a:cs typeface="+mn-ea"/>
              <a:sym typeface="+mn-lt"/>
            </a:endParaRPr>
          </a:p>
        </p:txBody>
      </p:sp>
      <p:sp>
        <p:nvSpPr>
          <p:cNvPr id="7" name="文本框 6">
            <a:extLst>
              <a:ext uri="{FF2B5EF4-FFF2-40B4-BE49-F238E27FC236}">
                <a16:creationId xmlns:a16="http://schemas.microsoft.com/office/drawing/2014/main" xmlns="" id="{E2390078-EB9D-4F8A-99AA-08A72DF8DE6D}"/>
              </a:ext>
            </a:extLst>
          </p:cNvPr>
          <p:cNvSpPr txBox="1"/>
          <p:nvPr/>
        </p:nvSpPr>
        <p:spPr>
          <a:xfrm>
            <a:off x="3723863" y="4393702"/>
            <a:ext cx="7308573" cy="1296637"/>
          </a:xfrm>
          <a:prstGeom prst="rect">
            <a:avLst/>
          </a:prstGeom>
          <a:noFill/>
        </p:spPr>
        <p:txBody>
          <a:bodyPr wrap="square" rtlCol="0">
            <a:spAutoFit/>
          </a:bodyPr>
          <a:lstStyle/>
          <a:p>
            <a:pPr>
              <a:lnSpc>
                <a:spcPct val="150000"/>
              </a:lnSpc>
            </a:pPr>
            <a:endParaRPr kumimoji="1" lang="en-US" altLang="zh-CN" dirty="0">
              <a:solidFill>
                <a:schemeClr val="bg1">
                  <a:lumMod val="95000"/>
                </a:schemeClr>
              </a:solidFill>
              <a:cs typeface="+mn-ea"/>
              <a:sym typeface="+mn-lt"/>
            </a:endParaRPr>
          </a:p>
          <a:p>
            <a:pPr>
              <a:lnSpc>
                <a:spcPct val="150000"/>
              </a:lnSpc>
            </a:pPr>
            <a:r>
              <a:rPr kumimoji="1" lang="zh-CN" altLang="en-US" dirty="0">
                <a:solidFill>
                  <a:schemeClr val="bg1">
                    <a:lumMod val="95000"/>
                  </a:schemeClr>
                </a:solidFill>
                <a:cs typeface="+mn-ea"/>
                <a:sym typeface="+mn-lt"/>
              </a:rPr>
              <a:t>此外，敬师会还举办“表扬教师计划”、“师生共育苗”种植活动、征文比赛、心意卡设计比赛、香港学校音乐及朗诵节敬师杯等活动。</a:t>
            </a:r>
          </a:p>
        </p:txBody>
      </p:sp>
      <p:pic>
        <p:nvPicPr>
          <p:cNvPr id="8" name="图片 7">
            <a:extLst>
              <a:ext uri="{FF2B5EF4-FFF2-40B4-BE49-F238E27FC236}">
                <a16:creationId xmlns:a16="http://schemas.microsoft.com/office/drawing/2014/main" xmlns="" id="{D14E0323-BD3F-4F8C-BCDE-83CDAE8EDD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94" y="1438082"/>
            <a:ext cx="3682469" cy="5050243"/>
          </a:xfrm>
          <a:prstGeom prst="rect">
            <a:avLst/>
          </a:prstGeom>
        </p:spPr>
      </p:pic>
    </p:spTree>
    <p:extLst>
      <p:ext uri="{BB962C8B-B14F-4D97-AF65-F5344CB8AC3E}">
        <p14:creationId xmlns:p14="http://schemas.microsoft.com/office/powerpoint/2010/main" val="3201235808"/>
      </p:ext>
    </p:extLst>
  </p:cSld>
  <p:clrMapOvr>
    <a:masterClrMapping/>
  </p:clrMapOvr>
  <p:transition spd="slow" advTm="2000">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815504F0-B93A-48FC-AC00-BD9B61CC7F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2" name="图片 11">
            <a:extLst>
              <a:ext uri="{FF2B5EF4-FFF2-40B4-BE49-F238E27FC236}">
                <a16:creationId xmlns:a16="http://schemas.microsoft.com/office/drawing/2014/main" xmlns="" id="{37B7AB3D-FF93-4210-A873-7460046C40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686"/>
            <a:ext cx="11992774" cy="5996388"/>
          </a:xfrm>
          <a:prstGeom prst="rect">
            <a:avLst/>
          </a:prstGeom>
        </p:spPr>
      </p:pic>
      <p:pic>
        <p:nvPicPr>
          <p:cNvPr id="10" name="图片 9">
            <a:extLst>
              <a:ext uri="{FF2B5EF4-FFF2-40B4-BE49-F238E27FC236}">
                <a16:creationId xmlns:a16="http://schemas.microsoft.com/office/drawing/2014/main" xmlns="" id="{C137DFDB-1C2C-439A-9AB0-6A3725CCF64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2885" t="8749" r="5154" b="43943"/>
          <a:stretch/>
        </p:blipFill>
        <p:spPr>
          <a:xfrm>
            <a:off x="1925578" y="893298"/>
            <a:ext cx="5937922" cy="4394492"/>
          </a:xfrm>
          <a:prstGeom prst="rect">
            <a:avLst/>
          </a:prstGeom>
        </p:spPr>
      </p:pic>
      <p:pic>
        <p:nvPicPr>
          <p:cNvPr id="14" name="图片 13">
            <a:extLst>
              <a:ext uri="{FF2B5EF4-FFF2-40B4-BE49-F238E27FC236}">
                <a16:creationId xmlns:a16="http://schemas.microsoft.com/office/drawing/2014/main" xmlns="" id="{8F594A01-EC3A-4D7F-BC5E-70153BA2C3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91859" y="1823808"/>
            <a:ext cx="4363012" cy="4393480"/>
          </a:xfrm>
          <a:prstGeom prst="rect">
            <a:avLst/>
          </a:prstGeom>
        </p:spPr>
      </p:pic>
      <p:sp>
        <p:nvSpPr>
          <p:cNvPr id="18" name="TextBox 31">
            <a:extLst>
              <a:ext uri="{FF2B5EF4-FFF2-40B4-BE49-F238E27FC236}">
                <a16:creationId xmlns:a16="http://schemas.microsoft.com/office/drawing/2014/main" xmlns="" id="{22176624-83E2-47AE-A5AD-26806B80EDC0}"/>
              </a:ext>
            </a:extLst>
          </p:cNvPr>
          <p:cNvSpPr txBox="1"/>
          <p:nvPr/>
        </p:nvSpPr>
        <p:spPr>
          <a:xfrm>
            <a:off x="577324" y="193702"/>
            <a:ext cx="615553" cy="3259199"/>
          </a:xfrm>
          <a:prstGeom prst="rect">
            <a:avLst/>
          </a:prstGeom>
          <a:noFill/>
        </p:spPr>
        <p:txBody>
          <a:bodyPr vert="eaVert" wrap="square" rtlCol="0">
            <a:spAutoFit/>
          </a:bodyPr>
          <a:lstStyle/>
          <a:p>
            <a:pPr algn="ctr"/>
            <a:r>
              <a:rPr lang="zh-CN" altLang="en-US" sz="2800" dirty="0">
                <a:ln w="3175">
                  <a:solidFill>
                    <a:schemeClr val="bg1"/>
                  </a:solidFill>
                </a:ln>
                <a:blipFill>
                  <a:blip r:embed="rId6"/>
                  <a:stretch>
                    <a:fillRect/>
                  </a:stretch>
                </a:blipFill>
                <a:latin typeface="印品溜溜圆" panose="02000000000000000000" pitchFamily="2" charset="-122"/>
                <a:ea typeface="印品溜溜圆" panose="02000000000000000000" pitchFamily="2" charset="-122"/>
                <a:cs typeface="字魂59号-创粗黑" panose="00000500000000000000" charset="-122"/>
              </a:rPr>
              <a:t>教师节主题班会</a:t>
            </a:r>
          </a:p>
        </p:txBody>
      </p:sp>
      <p:sp>
        <p:nvSpPr>
          <p:cNvPr id="20" name="文本框 19">
            <a:extLst>
              <a:ext uri="{FF2B5EF4-FFF2-40B4-BE49-F238E27FC236}">
                <a16:creationId xmlns:a16="http://schemas.microsoft.com/office/drawing/2014/main" xmlns="" id="{8A7C0CAF-1E13-436F-86A0-AC3FABEB72DD}"/>
              </a:ext>
            </a:extLst>
          </p:cNvPr>
          <p:cNvSpPr txBox="1"/>
          <p:nvPr/>
        </p:nvSpPr>
        <p:spPr>
          <a:xfrm>
            <a:off x="10631906" y="475210"/>
            <a:ext cx="973654" cy="707886"/>
          </a:xfrm>
          <a:prstGeom prst="rect">
            <a:avLst/>
          </a:prstGeom>
          <a:noFill/>
          <a:ln>
            <a:solidFill>
              <a:schemeClr val="bg1"/>
            </a:solidFill>
          </a:ln>
        </p:spPr>
        <p:txBody>
          <a:bodyPr wrap="square" rtlCol="0">
            <a:spAutoFit/>
          </a:bodyPr>
          <a:lstStyle/>
          <a:p>
            <a:pPr algn="dist"/>
            <a:r>
              <a:rPr lang="en-US" altLang="zh-CN" sz="2000" dirty="0">
                <a:solidFill>
                  <a:schemeClr val="bg1"/>
                </a:solidFill>
                <a:cs typeface="+mn-ea"/>
                <a:sym typeface="+mn-lt"/>
              </a:rPr>
              <a:t>2020</a:t>
            </a:r>
          </a:p>
          <a:p>
            <a:pPr algn="r"/>
            <a:r>
              <a:rPr lang="en-US" altLang="zh-CN" sz="2000" dirty="0">
                <a:solidFill>
                  <a:schemeClr val="bg1"/>
                </a:solidFill>
                <a:cs typeface="+mn-ea"/>
                <a:sym typeface="+mn-lt"/>
              </a:rPr>
              <a:t>09.10</a:t>
            </a:r>
            <a:endParaRPr lang="zh-CN" altLang="en-US" sz="2000" dirty="0">
              <a:solidFill>
                <a:schemeClr val="bg1"/>
              </a:solidFill>
              <a:cs typeface="+mn-ea"/>
              <a:sym typeface="+mn-lt"/>
            </a:endParaRPr>
          </a:p>
        </p:txBody>
      </p:sp>
    </p:spTree>
    <p:extLst>
      <p:ext uri="{BB962C8B-B14F-4D97-AF65-F5344CB8AC3E}">
        <p14:creationId xmlns:p14="http://schemas.microsoft.com/office/powerpoint/2010/main" val="771871221"/>
      </p:ext>
    </p:extLst>
  </p:cSld>
  <p:clrMapOvr>
    <a:masterClrMapping/>
  </p:clrMapOvr>
  <mc:AlternateContent xmlns:mc="http://schemas.openxmlformats.org/markup-compatibility/2006" xmlns:p14="http://schemas.microsoft.com/office/powerpoint/2010/main">
    <mc:Choice Requires="p14">
      <p:transition spd="slow" p14:dur="1500" advTm="9000">
        <p:split orient="vert"/>
      </p:transition>
    </mc:Choice>
    <mc:Fallback xmlns="">
      <p:transition spd="slow" advTm="9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750"/>
                                        <p:tgtEl>
                                          <p:spTgt spid="12"/>
                                        </p:tgtEl>
                                      </p:cBhvr>
                                    </p:animEffect>
                                  </p:childTnLst>
                                </p:cTn>
                              </p:par>
                              <p:par>
                                <p:cTn id="15" presetID="2" presetClass="entr" presetSubtype="4"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ppt_x"/>
                                          </p:val>
                                        </p:tav>
                                        <p:tav tm="100000">
                                          <p:val>
                                            <p:strVal val="#ppt_x"/>
                                          </p:val>
                                        </p:tav>
                                      </p:tavLst>
                                    </p:anim>
                                    <p:anim calcmode="lin" valueType="num">
                                      <p:cBhvr additive="base">
                                        <p:cTn id="18" dur="75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4ACCDC10-15B0-40B1-98AC-0B790D57B7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Box 31">
            <a:extLst>
              <a:ext uri="{FF2B5EF4-FFF2-40B4-BE49-F238E27FC236}">
                <a16:creationId xmlns:a16="http://schemas.microsoft.com/office/drawing/2014/main" xmlns="" id="{6CC78BF8-F191-43AA-A8F5-C4A20E7622C7}"/>
              </a:ext>
            </a:extLst>
          </p:cNvPr>
          <p:cNvSpPr txBox="1"/>
          <p:nvPr/>
        </p:nvSpPr>
        <p:spPr>
          <a:xfrm>
            <a:off x="2125538" y="2029899"/>
            <a:ext cx="952145" cy="1754326"/>
          </a:xfrm>
          <a:prstGeom prst="rect">
            <a:avLst/>
          </a:prstGeom>
          <a:noFill/>
        </p:spPr>
        <p:txBody>
          <a:bodyPr wrap="square" rtlCol="0">
            <a:spAutoFit/>
          </a:bodyPr>
          <a:lstStyle/>
          <a:p>
            <a:pPr algn="dist"/>
            <a:r>
              <a:rPr lang="zh-CN" altLang="en-US" sz="5400"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目录</a:t>
            </a:r>
          </a:p>
        </p:txBody>
      </p:sp>
      <p:sp>
        <p:nvSpPr>
          <p:cNvPr id="9" name="TextBox 31">
            <a:extLst>
              <a:ext uri="{FF2B5EF4-FFF2-40B4-BE49-F238E27FC236}">
                <a16:creationId xmlns:a16="http://schemas.microsoft.com/office/drawing/2014/main" xmlns="" id="{FA67FF7C-79C7-4EDC-8B0E-F291E6FF6F5C}"/>
              </a:ext>
            </a:extLst>
          </p:cNvPr>
          <p:cNvSpPr txBox="1"/>
          <p:nvPr/>
        </p:nvSpPr>
        <p:spPr>
          <a:xfrm>
            <a:off x="3077683" y="2212780"/>
            <a:ext cx="677108" cy="2162274"/>
          </a:xfrm>
          <a:prstGeom prst="rect">
            <a:avLst/>
          </a:prstGeom>
          <a:noFill/>
        </p:spPr>
        <p:txBody>
          <a:bodyPr vert="eaVert" wrap="square" rtlCol="0">
            <a:spAutoFit/>
          </a:bodyPr>
          <a:lstStyle/>
          <a:p>
            <a:pPr algn="dist"/>
            <a:r>
              <a:rPr lang="en-US" altLang="zh-CN" sz="3200"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CONTENT </a:t>
            </a:r>
            <a:endParaRPr lang="zh-CN" altLang="en-US" sz="3200"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endParaRPr>
          </a:p>
        </p:txBody>
      </p:sp>
      <p:pic>
        <p:nvPicPr>
          <p:cNvPr id="10" name="图片 9">
            <a:extLst>
              <a:ext uri="{FF2B5EF4-FFF2-40B4-BE49-F238E27FC236}">
                <a16:creationId xmlns:a16="http://schemas.microsoft.com/office/drawing/2014/main" xmlns="" id="{6E9E2180-FB43-4093-AE06-321C28749AE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550"/>
            <a:ext cx="12192000" cy="5996388"/>
          </a:xfrm>
          <a:prstGeom prst="rect">
            <a:avLst/>
          </a:prstGeom>
        </p:spPr>
      </p:pic>
      <p:sp>
        <p:nvSpPr>
          <p:cNvPr id="11" name="文本框 10">
            <a:extLst>
              <a:ext uri="{FF2B5EF4-FFF2-40B4-BE49-F238E27FC236}">
                <a16:creationId xmlns:a16="http://schemas.microsoft.com/office/drawing/2014/main" xmlns="" id="{979C97D5-314A-41B1-825E-6A39336C28DB}"/>
              </a:ext>
            </a:extLst>
          </p:cNvPr>
          <p:cNvSpPr txBox="1"/>
          <p:nvPr/>
        </p:nvSpPr>
        <p:spPr>
          <a:xfrm>
            <a:off x="4779614" y="1046956"/>
            <a:ext cx="3139208" cy="1254382"/>
          </a:xfrm>
          <a:prstGeom prst="rect">
            <a:avLst/>
          </a:prstGeom>
          <a:noFill/>
        </p:spPr>
        <p:txBody>
          <a:bodyPr wrap="square" rtlCol="0">
            <a:spAutoFit/>
          </a:bodyPr>
          <a:lstStyle/>
          <a:p>
            <a:pPr algn="dist">
              <a:lnSpc>
                <a:spcPct val="250000"/>
              </a:lnSpc>
            </a:pPr>
            <a:r>
              <a:rPr kumimoji="1" lang="en-US" altLang="zh-CN" sz="3600" b="1" i="1" dirty="0">
                <a:solidFill>
                  <a:schemeClr val="bg1">
                    <a:lumMod val="95000"/>
                  </a:schemeClr>
                </a:solidFill>
                <a:cs typeface="+mn-ea"/>
                <a:sym typeface="+mn-lt"/>
              </a:rPr>
              <a:t>01 </a:t>
            </a:r>
            <a:r>
              <a:rPr kumimoji="1" lang="zh-CN" altLang="en-US" sz="3600" b="1" i="1" dirty="0">
                <a:solidFill>
                  <a:schemeClr val="bg1">
                    <a:lumMod val="95000"/>
                  </a:schemeClr>
                </a:solidFill>
                <a:cs typeface="+mn-ea"/>
                <a:sym typeface="+mn-lt"/>
              </a:rPr>
              <a:t>节日由来</a:t>
            </a:r>
            <a:endParaRPr kumimoji="1" lang="en-US" altLang="zh-CN" sz="3600" b="1" i="1" dirty="0">
              <a:solidFill>
                <a:schemeClr val="bg1">
                  <a:lumMod val="95000"/>
                </a:schemeClr>
              </a:solidFill>
              <a:cs typeface="+mn-ea"/>
              <a:sym typeface="+mn-lt"/>
            </a:endParaRPr>
          </a:p>
        </p:txBody>
      </p:sp>
      <p:sp>
        <p:nvSpPr>
          <p:cNvPr id="12" name="文本框 11">
            <a:extLst>
              <a:ext uri="{FF2B5EF4-FFF2-40B4-BE49-F238E27FC236}">
                <a16:creationId xmlns:a16="http://schemas.microsoft.com/office/drawing/2014/main" xmlns="" id="{727677EC-D540-4B3B-AC05-A56875B9B9D0}"/>
              </a:ext>
            </a:extLst>
          </p:cNvPr>
          <p:cNvSpPr txBox="1"/>
          <p:nvPr/>
        </p:nvSpPr>
        <p:spPr>
          <a:xfrm>
            <a:off x="8054183" y="1434306"/>
            <a:ext cx="1750787" cy="867032"/>
          </a:xfrm>
          <a:prstGeom prst="rect">
            <a:avLst/>
          </a:prstGeom>
          <a:noFill/>
        </p:spPr>
        <p:txBody>
          <a:bodyPr wrap="square" rtlCol="0">
            <a:spAutoFit/>
          </a:bodyPr>
          <a:lstStyle/>
          <a:p>
            <a:pPr algn="dist">
              <a:lnSpc>
                <a:spcPct val="250000"/>
              </a:lnSpc>
            </a:pPr>
            <a:r>
              <a:rPr kumimoji="1" lang="en-US" altLang="zh-CN" sz="2400" dirty="0">
                <a:solidFill>
                  <a:schemeClr val="bg1">
                    <a:lumMod val="95000"/>
                  </a:schemeClr>
                </a:solidFill>
                <a:cs typeface="+mn-ea"/>
                <a:sym typeface="+mn-lt"/>
              </a:rPr>
              <a:t>Your title</a:t>
            </a:r>
          </a:p>
        </p:txBody>
      </p:sp>
      <p:sp>
        <p:nvSpPr>
          <p:cNvPr id="13" name="文本框 12">
            <a:extLst>
              <a:ext uri="{FF2B5EF4-FFF2-40B4-BE49-F238E27FC236}">
                <a16:creationId xmlns:a16="http://schemas.microsoft.com/office/drawing/2014/main" xmlns="" id="{ABA60615-6665-4EE2-A9E1-C0B07E1AE9DF}"/>
              </a:ext>
            </a:extLst>
          </p:cNvPr>
          <p:cNvSpPr txBox="1"/>
          <p:nvPr/>
        </p:nvSpPr>
        <p:spPr>
          <a:xfrm>
            <a:off x="4779614" y="1919153"/>
            <a:ext cx="3139208" cy="1254382"/>
          </a:xfrm>
          <a:prstGeom prst="rect">
            <a:avLst/>
          </a:prstGeom>
          <a:noFill/>
        </p:spPr>
        <p:txBody>
          <a:bodyPr wrap="square" rtlCol="0">
            <a:spAutoFit/>
          </a:bodyPr>
          <a:lstStyle/>
          <a:p>
            <a:pPr algn="dist">
              <a:lnSpc>
                <a:spcPct val="250000"/>
              </a:lnSpc>
            </a:pPr>
            <a:r>
              <a:rPr kumimoji="1" lang="en-US" altLang="zh-CN" sz="3600" b="1" i="1" dirty="0">
                <a:solidFill>
                  <a:schemeClr val="bg1">
                    <a:lumMod val="95000"/>
                  </a:schemeClr>
                </a:solidFill>
                <a:cs typeface="+mn-ea"/>
                <a:sym typeface="+mn-lt"/>
              </a:rPr>
              <a:t>02 </a:t>
            </a:r>
            <a:r>
              <a:rPr kumimoji="1" lang="zh-CN" altLang="en-US" sz="3600" b="1" i="1" dirty="0">
                <a:solidFill>
                  <a:schemeClr val="bg1">
                    <a:lumMod val="95000"/>
                  </a:schemeClr>
                </a:solidFill>
                <a:cs typeface="+mn-ea"/>
                <a:sym typeface="+mn-lt"/>
              </a:rPr>
              <a:t>庆祝方式</a:t>
            </a:r>
            <a:endParaRPr kumimoji="1" lang="en-US" altLang="zh-CN" sz="3600" b="1" i="1" dirty="0">
              <a:solidFill>
                <a:schemeClr val="bg1">
                  <a:lumMod val="95000"/>
                </a:schemeClr>
              </a:solidFill>
              <a:cs typeface="+mn-ea"/>
              <a:sym typeface="+mn-lt"/>
            </a:endParaRPr>
          </a:p>
        </p:txBody>
      </p:sp>
      <p:sp>
        <p:nvSpPr>
          <p:cNvPr id="14" name="文本框 13">
            <a:extLst>
              <a:ext uri="{FF2B5EF4-FFF2-40B4-BE49-F238E27FC236}">
                <a16:creationId xmlns:a16="http://schemas.microsoft.com/office/drawing/2014/main" xmlns="" id="{CA5B92F1-9F82-430E-BB7F-F8037AEC59B3}"/>
              </a:ext>
            </a:extLst>
          </p:cNvPr>
          <p:cNvSpPr txBox="1"/>
          <p:nvPr/>
        </p:nvSpPr>
        <p:spPr>
          <a:xfrm>
            <a:off x="8054183" y="2306503"/>
            <a:ext cx="1750787" cy="867032"/>
          </a:xfrm>
          <a:prstGeom prst="rect">
            <a:avLst/>
          </a:prstGeom>
          <a:noFill/>
        </p:spPr>
        <p:txBody>
          <a:bodyPr wrap="square" rtlCol="0">
            <a:spAutoFit/>
          </a:bodyPr>
          <a:lstStyle/>
          <a:p>
            <a:pPr algn="dist">
              <a:lnSpc>
                <a:spcPct val="250000"/>
              </a:lnSpc>
            </a:pPr>
            <a:r>
              <a:rPr kumimoji="1" lang="en-US" altLang="zh-CN" sz="2400" dirty="0">
                <a:solidFill>
                  <a:schemeClr val="bg1">
                    <a:lumMod val="95000"/>
                  </a:schemeClr>
                </a:solidFill>
                <a:cs typeface="+mn-ea"/>
                <a:sym typeface="+mn-lt"/>
              </a:rPr>
              <a:t>Your title</a:t>
            </a:r>
          </a:p>
        </p:txBody>
      </p:sp>
      <p:sp>
        <p:nvSpPr>
          <p:cNvPr id="15" name="文本框 14">
            <a:extLst>
              <a:ext uri="{FF2B5EF4-FFF2-40B4-BE49-F238E27FC236}">
                <a16:creationId xmlns:a16="http://schemas.microsoft.com/office/drawing/2014/main" xmlns="" id="{A7CB20E1-1FFD-4B2A-9096-3132699BB0E2}"/>
              </a:ext>
            </a:extLst>
          </p:cNvPr>
          <p:cNvSpPr txBox="1"/>
          <p:nvPr/>
        </p:nvSpPr>
        <p:spPr>
          <a:xfrm>
            <a:off x="4779614" y="2835466"/>
            <a:ext cx="3139208" cy="1254382"/>
          </a:xfrm>
          <a:prstGeom prst="rect">
            <a:avLst/>
          </a:prstGeom>
          <a:noFill/>
        </p:spPr>
        <p:txBody>
          <a:bodyPr wrap="square" rtlCol="0">
            <a:spAutoFit/>
          </a:bodyPr>
          <a:lstStyle/>
          <a:p>
            <a:pPr algn="dist">
              <a:lnSpc>
                <a:spcPct val="250000"/>
              </a:lnSpc>
            </a:pPr>
            <a:r>
              <a:rPr kumimoji="1" lang="en-US" altLang="zh-CN" sz="3600" b="1" i="1" dirty="0">
                <a:solidFill>
                  <a:schemeClr val="bg1">
                    <a:lumMod val="95000"/>
                  </a:schemeClr>
                </a:solidFill>
                <a:cs typeface="+mn-ea"/>
                <a:sym typeface="+mn-lt"/>
              </a:rPr>
              <a:t>03 </a:t>
            </a:r>
            <a:r>
              <a:rPr kumimoji="1" lang="zh-CN" altLang="en-US" sz="3600" b="1" i="1" dirty="0">
                <a:solidFill>
                  <a:schemeClr val="bg1">
                    <a:lumMod val="95000"/>
                  </a:schemeClr>
                </a:solidFill>
                <a:cs typeface="+mn-ea"/>
                <a:sym typeface="+mn-lt"/>
              </a:rPr>
              <a:t>衍生文化</a:t>
            </a:r>
            <a:endParaRPr kumimoji="1" lang="en-US" altLang="zh-CN" sz="3600" b="1" i="1" dirty="0">
              <a:solidFill>
                <a:schemeClr val="bg1">
                  <a:lumMod val="95000"/>
                </a:schemeClr>
              </a:solidFill>
              <a:cs typeface="+mn-ea"/>
              <a:sym typeface="+mn-lt"/>
            </a:endParaRPr>
          </a:p>
        </p:txBody>
      </p:sp>
      <p:sp>
        <p:nvSpPr>
          <p:cNvPr id="16" name="文本框 15">
            <a:extLst>
              <a:ext uri="{FF2B5EF4-FFF2-40B4-BE49-F238E27FC236}">
                <a16:creationId xmlns:a16="http://schemas.microsoft.com/office/drawing/2014/main" xmlns="" id="{B1C4C9BA-3974-4534-8FF1-10972C86167C}"/>
              </a:ext>
            </a:extLst>
          </p:cNvPr>
          <p:cNvSpPr txBox="1"/>
          <p:nvPr/>
        </p:nvSpPr>
        <p:spPr>
          <a:xfrm>
            <a:off x="8054183" y="3222816"/>
            <a:ext cx="1750787" cy="867032"/>
          </a:xfrm>
          <a:prstGeom prst="rect">
            <a:avLst/>
          </a:prstGeom>
          <a:noFill/>
        </p:spPr>
        <p:txBody>
          <a:bodyPr wrap="square" rtlCol="0">
            <a:spAutoFit/>
          </a:bodyPr>
          <a:lstStyle/>
          <a:p>
            <a:pPr algn="dist">
              <a:lnSpc>
                <a:spcPct val="250000"/>
              </a:lnSpc>
            </a:pPr>
            <a:r>
              <a:rPr kumimoji="1" lang="en-US" altLang="zh-CN" sz="2400" dirty="0">
                <a:solidFill>
                  <a:schemeClr val="bg1">
                    <a:lumMod val="95000"/>
                  </a:schemeClr>
                </a:solidFill>
                <a:cs typeface="+mn-ea"/>
                <a:sym typeface="+mn-lt"/>
              </a:rPr>
              <a:t>Your title</a:t>
            </a:r>
          </a:p>
        </p:txBody>
      </p:sp>
      <p:sp>
        <p:nvSpPr>
          <p:cNvPr id="17" name="文本框 16">
            <a:extLst>
              <a:ext uri="{FF2B5EF4-FFF2-40B4-BE49-F238E27FC236}">
                <a16:creationId xmlns:a16="http://schemas.microsoft.com/office/drawing/2014/main" xmlns="" id="{9038E1BC-08CF-40CB-AE36-AAF07E65DC9C}"/>
              </a:ext>
            </a:extLst>
          </p:cNvPr>
          <p:cNvSpPr txBox="1"/>
          <p:nvPr/>
        </p:nvSpPr>
        <p:spPr>
          <a:xfrm>
            <a:off x="4779614" y="3707663"/>
            <a:ext cx="3139208" cy="1254382"/>
          </a:xfrm>
          <a:prstGeom prst="rect">
            <a:avLst/>
          </a:prstGeom>
          <a:noFill/>
        </p:spPr>
        <p:txBody>
          <a:bodyPr wrap="square" rtlCol="0">
            <a:spAutoFit/>
          </a:bodyPr>
          <a:lstStyle/>
          <a:p>
            <a:pPr algn="dist">
              <a:lnSpc>
                <a:spcPct val="250000"/>
              </a:lnSpc>
            </a:pPr>
            <a:r>
              <a:rPr kumimoji="1" lang="en-US" altLang="zh-CN" sz="3600" b="1" i="1" dirty="0">
                <a:solidFill>
                  <a:schemeClr val="bg1">
                    <a:lumMod val="95000"/>
                  </a:schemeClr>
                </a:solidFill>
                <a:cs typeface="+mn-ea"/>
                <a:sym typeface="+mn-lt"/>
              </a:rPr>
              <a:t>04 </a:t>
            </a:r>
            <a:r>
              <a:rPr kumimoji="1" lang="zh-CN" altLang="en-US" sz="3600" b="1" i="1" dirty="0">
                <a:solidFill>
                  <a:schemeClr val="bg1">
                    <a:lumMod val="95000"/>
                  </a:schemeClr>
                </a:solidFill>
                <a:cs typeface="+mn-ea"/>
                <a:sym typeface="+mn-lt"/>
              </a:rPr>
              <a:t>社会影响</a:t>
            </a:r>
            <a:endParaRPr kumimoji="1" lang="en-US" altLang="zh-CN" sz="3600" b="1" i="1" dirty="0">
              <a:solidFill>
                <a:schemeClr val="bg1">
                  <a:lumMod val="95000"/>
                </a:schemeClr>
              </a:solidFill>
              <a:cs typeface="+mn-ea"/>
              <a:sym typeface="+mn-lt"/>
            </a:endParaRPr>
          </a:p>
        </p:txBody>
      </p:sp>
      <p:sp>
        <p:nvSpPr>
          <p:cNvPr id="18" name="文本框 17">
            <a:extLst>
              <a:ext uri="{FF2B5EF4-FFF2-40B4-BE49-F238E27FC236}">
                <a16:creationId xmlns:a16="http://schemas.microsoft.com/office/drawing/2014/main" xmlns="" id="{6067B3A2-982E-4241-8796-E5B95C383CBE}"/>
              </a:ext>
            </a:extLst>
          </p:cNvPr>
          <p:cNvSpPr txBox="1"/>
          <p:nvPr/>
        </p:nvSpPr>
        <p:spPr>
          <a:xfrm>
            <a:off x="8054183" y="4095013"/>
            <a:ext cx="1750787" cy="867032"/>
          </a:xfrm>
          <a:prstGeom prst="rect">
            <a:avLst/>
          </a:prstGeom>
          <a:noFill/>
        </p:spPr>
        <p:txBody>
          <a:bodyPr wrap="square" rtlCol="0">
            <a:spAutoFit/>
          </a:bodyPr>
          <a:lstStyle/>
          <a:p>
            <a:pPr algn="dist">
              <a:lnSpc>
                <a:spcPct val="250000"/>
              </a:lnSpc>
            </a:pPr>
            <a:r>
              <a:rPr kumimoji="1" lang="en-US" altLang="zh-CN" sz="2400" dirty="0">
                <a:solidFill>
                  <a:schemeClr val="bg1">
                    <a:lumMod val="95000"/>
                  </a:schemeClr>
                </a:solidFill>
                <a:cs typeface="+mn-ea"/>
                <a:sym typeface="+mn-lt"/>
              </a:rPr>
              <a:t>Your title</a:t>
            </a:r>
          </a:p>
        </p:txBody>
      </p:sp>
      <p:pic>
        <p:nvPicPr>
          <p:cNvPr id="20" name="图片 19">
            <a:extLst>
              <a:ext uri="{FF2B5EF4-FFF2-40B4-BE49-F238E27FC236}">
                <a16:creationId xmlns:a16="http://schemas.microsoft.com/office/drawing/2014/main" xmlns="" id="{69ACD05B-4076-45AD-BD36-75706C6E5F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28085" y="5249666"/>
            <a:ext cx="4190170" cy="1587278"/>
          </a:xfrm>
          <a:prstGeom prst="rect">
            <a:avLst/>
          </a:prstGeom>
        </p:spPr>
      </p:pic>
    </p:spTree>
    <p:extLst>
      <p:ext uri="{BB962C8B-B14F-4D97-AF65-F5344CB8AC3E}">
        <p14:creationId xmlns:p14="http://schemas.microsoft.com/office/powerpoint/2010/main" val="3642290015"/>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50"/>
                            </p:stCondLst>
                            <p:childTnLst>
                              <p:par>
                                <p:cTn id="11" presetID="53" presetClass="entr" presetSubtype="16"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75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1000"/>
                                        <p:tgtEl>
                                          <p:spTgt spid="18"/>
                                        </p:tgtEl>
                                      </p:cBhvr>
                                    </p:animEffect>
                                    <p:anim calcmode="lin" valueType="num">
                                      <p:cBhvr>
                                        <p:cTn id="67" dur="1000" fill="hold"/>
                                        <p:tgtEl>
                                          <p:spTgt spid="18"/>
                                        </p:tgtEl>
                                        <p:attrNameLst>
                                          <p:attrName>ppt_x</p:attrName>
                                        </p:attrNameLst>
                                      </p:cBhvr>
                                      <p:tavLst>
                                        <p:tav tm="0">
                                          <p:val>
                                            <p:strVal val="#ppt_x"/>
                                          </p:val>
                                        </p:tav>
                                        <p:tav tm="100000">
                                          <p:val>
                                            <p:strVal val="#ppt_x"/>
                                          </p:val>
                                        </p:tav>
                                      </p:tavLst>
                                    </p:anim>
                                    <p:anim calcmode="lin" valueType="num">
                                      <p:cBhvr>
                                        <p:cTn id="6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750" fill="hold"/>
                                        <p:tgtEl>
                                          <p:spTgt spid="20"/>
                                        </p:tgtEl>
                                        <p:attrNameLst>
                                          <p:attrName>ppt_x</p:attrName>
                                        </p:attrNameLst>
                                      </p:cBhvr>
                                      <p:tavLst>
                                        <p:tav tm="0">
                                          <p:val>
                                            <p:strVal val="#ppt_x"/>
                                          </p:val>
                                        </p:tav>
                                        <p:tav tm="100000">
                                          <p:val>
                                            <p:strVal val="#ppt_x"/>
                                          </p:val>
                                        </p:tav>
                                      </p:tavLst>
                                    </p:anim>
                                    <p:anim calcmode="lin" valueType="num">
                                      <p:cBhvr additive="base">
                                        <p:cTn id="74"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13" grpId="0"/>
      <p:bldP spid="14"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15543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55838700-4B39-457A-A254-8E84327573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a:extLst>
              <a:ext uri="{FF2B5EF4-FFF2-40B4-BE49-F238E27FC236}">
                <a16:creationId xmlns:a16="http://schemas.microsoft.com/office/drawing/2014/main" xmlns="" id="{8E54551D-3A08-4BE7-B482-56C686279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686"/>
            <a:ext cx="11992774" cy="5996388"/>
          </a:xfrm>
          <a:prstGeom prst="rect">
            <a:avLst/>
          </a:prstGeom>
        </p:spPr>
      </p:pic>
      <p:pic>
        <p:nvPicPr>
          <p:cNvPr id="7" name="图片 6">
            <a:extLst>
              <a:ext uri="{FF2B5EF4-FFF2-40B4-BE49-F238E27FC236}">
                <a16:creationId xmlns:a16="http://schemas.microsoft.com/office/drawing/2014/main" xmlns="" id="{470FD803-6256-429F-91A7-A5D2A4FACA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1859" y="1823808"/>
            <a:ext cx="4363012" cy="4393480"/>
          </a:xfrm>
          <a:prstGeom prst="rect">
            <a:avLst/>
          </a:prstGeom>
        </p:spPr>
      </p:pic>
      <p:sp>
        <p:nvSpPr>
          <p:cNvPr id="8" name="文本框 7">
            <a:extLst>
              <a:ext uri="{FF2B5EF4-FFF2-40B4-BE49-F238E27FC236}">
                <a16:creationId xmlns:a16="http://schemas.microsoft.com/office/drawing/2014/main" xmlns="" id="{981C5E54-0200-4722-9013-8C65797FB4BD}"/>
              </a:ext>
            </a:extLst>
          </p:cNvPr>
          <p:cNvSpPr txBox="1"/>
          <p:nvPr/>
        </p:nvSpPr>
        <p:spPr>
          <a:xfrm>
            <a:off x="3030538" y="556625"/>
            <a:ext cx="3139208" cy="1641731"/>
          </a:xfrm>
          <a:prstGeom prst="rect">
            <a:avLst/>
          </a:prstGeom>
          <a:noFill/>
        </p:spPr>
        <p:txBody>
          <a:bodyPr wrap="square" rtlCol="0">
            <a:spAutoFit/>
          </a:bodyPr>
          <a:lstStyle/>
          <a:p>
            <a:pPr algn="dist">
              <a:lnSpc>
                <a:spcPct val="250000"/>
              </a:lnSpc>
            </a:pPr>
            <a:r>
              <a:rPr kumimoji="1" lang="en-US" altLang="zh-CN" sz="4800" b="1" dirty="0">
                <a:solidFill>
                  <a:schemeClr val="bg1">
                    <a:lumMod val="95000"/>
                  </a:schemeClr>
                </a:solidFill>
                <a:cs typeface="+mn-ea"/>
                <a:sym typeface="+mn-lt"/>
              </a:rPr>
              <a:t>Part 01 </a:t>
            </a:r>
          </a:p>
        </p:txBody>
      </p:sp>
      <p:sp>
        <p:nvSpPr>
          <p:cNvPr id="9" name="TextBox 31">
            <a:extLst>
              <a:ext uri="{FF2B5EF4-FFF2-40B4-BE49-F238E27FC236}">
                <a16:creationId xmlns:a16="http://schemas.microsoft.com/office/drawing/2014/main" xmlns="" id="{63E5596F-FD3E-4137-82F2-84CA281964BA}"/>
              </a:ext>
            </a:extLst>
          </p:cNvPr>
          <p:cNvSpPr txBox="1"/>
          <p:nvPr/>
        </p:nvSpPr>
        <p:spPr>
          <a:xfrm>
            <a:off x="2455885" y="2453968"/>
            <a:ext cx="4554500" cy="1200329"/>
          </a:xfrm>
          <a:prstGeom prst="rect">
            <a:avLst/>
          </a:prstGeom>
          <a:noFill/>
        </p:spPr>
        <p:txBody>
          <a:bodyPr wrap="square" rtlCol="0">
            <a:spAutoFit/>
          </a:bodyPr>
          <a:lstStyle/>
          <a:p>
            <a:pPr algn="dist"/>
            <a:r>
              <a:rPr lang="zh-CN" altLang="en-US" sz="7200" b="1" dirty="0">
                <a:ln w="3175">
                  <a:solidFill>
                    <a:schemeClr val="bg1"/>
                  </a:solidFill>
                </a:ln>
                <a:blipFill>
                  <a:blip r:embed="rId5"/>
                  <a:stretch>
                    <a:fillRect/>
                  </a:stretch>
                </a:blipFill>
                <a:latin typeface="印品溜溜圆" panose="02000000000000000000" pitchFamily="2" charset="-122"/>
                <a:ea typeface="印品溜溜圆" panose="02000000000000000000" pitchFamily="2" charset="-122"/>
                <a:cs typeface="字魂59号-创粗黑" panose="00000500000000000000" charset="-122"/>
              </a:rPr>
              <a:t>节日由来</a:t>
            </a:r>
          </a:p>
        </p:txBody>
      </p:sp>
      <p:sp>
        <p:nvSpPr>
          <p:cNvPr id="11" name="Synergistically utilize technically sound portals with frictionless chains. Dramatically customize…">
            <a:extLst>
              <a:ext uri="{FF2B5EF4-FFF2-40B4-BE49-F238E27FC236}">
                <a16:creationId xmlns:a16="http://schemas.microsoft.com/office/drawing/2014/main" xmlns="" id="{62D7130C-EFE8-429D-A5D7-354813BE9044}"/>
              </a:ext>
            </a:extLst>
          </p:cNvPr>
          <p:cNvSpPr txBox="1"/>
          <p:nvPr/>
        </p:nvSpPr>
        <p:spPr>
          <a:xfrm>
            <a:off x="2786687" y="3909909"/>
            <a:ext cx="4094115" cy="787716"/>
          </a:xfrm>
          <a:prstGeom prst="rect">
            <a:avLst/>
          </a:prstGeom>
          <a:ln w="12700">
            <a:miter lim="400000"/>
          </a:ln>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 </a:t>
            </a:r>
            <a:r>
              <a:rPr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spTree>
    <p:extLst>
      <p:ext uri="{BB962C8B-B14F-4D97-AF65-F5344CB8AC3E}">
        <p14:creationId xmlns:p14="http://schemas.microsoft.com/office/powerpoint/2010/main" val="605108139"/>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750" fill="hold"/>
                                        <p:tgtEl>
                                          <p:spTgt spid="7"/>
                                        </p:tgtEl>
                                        <p:attrNameLst>
                                          <p:attrName>ppt_x</p:attrName>
                                        </p:attrNameLst>
                                      </p:cBhvr>
                                      <p:tavLst>
                                        <p:tav tm="0">
                                          <p:val>
                                            <p:strVal val="#ppt_x"/>
                                          </p:val>
                                        </p:tav>
                                        <p:tav tm="100000">
                                          <p:val>
                                            <p:strVal val="#ppt_x"/>
                                          </p:val>
                                        </p:tav>
                                      </p:tavLst>
                                    </p:anim>
                                    <p:anim calcmode="lin" valueType="num">
                                      <p:cBhvr additive="base">
                                        <p:cTn id="11" dur="75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节日由来</a:t>
            </a:r>
          </a:p>
        </p:txBody>
      </p:sp>
      <p:sp>
        <p:nvSpPr>
          <p:cNvPr id="8" name="文本框 7">
            <a:extLst>
              <a:ext uri="{FF2B5EF4-FFF2-40B4-BE49-F238E27FC236}">
                <a16:creationId xmlns:a16="http://schemas.microsoft.com/office/drawing/2014/main" xmlns="" id="{93CC0DAE-6D4A-4BAD-8054-61468E277A8D}"/>
              </a:ext>
            </a:extLst>
          </p:cNvPr>
          <p:cNvSpPr txBox="1"/>
          <p:nvPr/>
        </p:nvSpPr>
        <p:spPr>
          <a:xfrm>
            <a:off x="1770680" y="1459965"/>
            <a:ext cx="8897319" cy="1154162"/>
          </a:xfrm>
          <a:prstGeom prst="rect">
            <a:avLst/>
          </a:prstGeom>
          <a:noFill/>
        </p:spPr>
        <p:txBody>
          <a:bodyPr wrap="square" rtlCol="0">
            <a:spAutoFit/>
          </a:bodyPr>
          <a:lstStyle/>
          <a:p>
            <a:pPr>
              <a:lnSpc>
                <a:spcPct val="150000"/>
              </a:lnSpc>
            </a:pPr>
            <a:r>
              <a:rPr kumimoji="1" lang="zh-CN" altLang="en-US" sz="2400" dirty="0">
                <a:solidFill>
                  <a:schemeClr val="bg1">
                    <a:lumMod val="95000"/>
                  </a:schemeClr>
                </a:solidFill>
                <a:cs typeface="+mn-ea"/>
                <a:sym typeface="+mn-lt"/>
              </a:rPr>
              <a:t>教师节，旨在肯定教师为教育事业所做的贡献。在中国近现代史上，多次以不同的日期作为过教师节。</a:t>
            </a:r>
          </a:p>
        </p:txBody>
      </p:sp>
      <p:sp>
        <p:nvSpPr>
          <p:cNvPr id="10" name="文本框 9">
            <a:extLst>
              <a:ext uri="{FF2B5EF4-FFF2-40B4-BE49-F238E27FC236}">
                <a16:creationId xmlns:a16="http://schemas.microsoft.com/office/drawing/2014/main" xmlns="" id="{F5996A6D-D65E-4B1C-AA73-AA29CD0B647E}"/>
              </a:ext>
            </a:extLst>
          </p:cNvPr>
          <p:cNvSpPr txBox="1"/>
          <p:nvPr/>
        </p:nvSpPr>
        <p:spPr>
          <a:xfrm>
            <a:off x="1770680" y="2841697"/>
            <a:ext cx="5411998" cy="2252027"/>
          </a:xfrm>
          <a:prstGeom prst="rect">
            <a:avLst/>
          </a:prstGeom>
          <a:noFill/>
        </p:spPr>
        <p:txBody>
          <a:bodyPr wrap="square" rtlCol="0">
            <a:spAutoFit/>
          </a:bodyPr>
          <a:lstStyle/>
          <a:p>
            <a:pPr>
              <a:lnSpc>
                <a:spcPct val="150000"/>
              </a:lnSpc>
            </a:pPr>
            <a:r>
              <a:rPr kumimoji="1" lang="zh-CN" altLang="en-US" sz="2400" dirty="0">
                <a:solidFill>
                  <a:schemeClr val="bg1">
                    <a:lumMod val="95000"/>
                  </a:schemeClr>
                </a:solidFill>
                <a:cs typeface="+mn-ea"/>
                <a:sym typeface="+mn-lt"/>
              </a:rPr>
              <a:t>直至</a:t>
            </a:r>
            <a:r>
              <a:rPr kumimoji="1" lang="en-US" altLang="zh-CN" sz="2400" dirty="0">
                <a:solidFill>
                  <a:schemeClr val="bg1">
                    <a:lumMod val="95000"/>
                  </a:schemeClr>
                </a:solidFill>
                <a:cs typeface="+mn-ea"/>
                <a:sym typeface="+mn-lt"/>
              </a:rPr>
              <a:t>1985</a:t>
            </a:r>
            <a:r>
              <a:rPr kumimoji="1" lang="zh-CN" altLang="en-US" sz="2400" dirty="0">
                <a:solidFill>
                  <a:schemeClr val="bg1">
                    <a:lumMod val="95000"/>
                  </a:schemeClr>
                </a:solidFill>
                <a:cs typeface="+mn-ea"/>
                <a:sym typeface="+mn-lt"/>
              </a:rPr>
              <a:t>年，第六届全国人大常委会第九次会议通过了国务院关于建立教师节的议案，才真正确定了</a:t>
            </a:r>
            <a:r>
              <a:rPr kumimoji="1" lang="en-US" altLang="zh-CN" sz="2400" dirty="0">
                <a:solidFill>
                  <a:schemeClr val="bg1">
                    <a:lumMod val="95000"/>
                  </a:schemeClr>
                </a:solidFill>
                <a:cs typeface="+mn-ea"/>
                <a:sym typeface="+mn-lt"/>
              </a:rPr>
              <a:t>1985</a:t>
            </a:r>
            <a:r>
              <a:rPr kumimoji="1" lang="zh-CN" altLang="en-US" sz="2400" dirty="0">
                <a:solidFill>
                  <a:schemeClr val="bg1">
                    <a:lumMod val="95000"/>
                  </a:schemeClr>
                </a:solidFill>
                <a:cs typeface="+mn-ea"/>
                <a:sym typeface="+mn-lt"/>
              </a:rPr>
              <a:t>年</a:t>
            </a:r>
            <a:r>
              <a:rPr kumimoji="1" lang="en-US" altLang="zh-CN" sz="2400" dirty="0">
                <a:solidFill>
                  <a:schemeClr val="bg1">
                    <a:lumMod val="95000"/>
                  </a:schemeClr>
                </a:solidFill>
                <a:cs typeface="+mn-ea"/>
                <a:sym typeface="+mn-lt"/>
              </a:rPr>
              <a:t>9</a:t>
            </a:r>
            <a:r>
              <a:rPr kumimoji="1" lang="zh-CN" altLang="en-US" sz="2400" dirty="0">
                <a:solidFill>
                  <a:schemeClr val="bg1">
                    <a:lumMod val="95000"/>
                  </a:schemeClr>
                </a:solidFill>
                <a:cs typeface="+mn-ea"/>
                <a:sym typeface="+mn-lt"/>
              </a:rPr>
              <a:t>月</a:t>
            </a:r>
            <a:r>
              <a:rPr kumimoji="1" lang="en-US" altLang="zh-CN" sz="2400" dirty="0">
                <a:solidFill>
                  <a:schemeClr val="bg1">
                    <a:lumMod val="95000"/>
                  </a:schemeClr>
                </a:solidFill>
                <a:cs typeface="+mn-ea"/>
                <a:sym typeface="+mn-lt"/>
              </a:rPr>
              <a:t>10</a:t>
            </a:r>
            <a:r>
              <a:rPr kumimoji="1" lang="zh-CN" altLang="en-US" sz="2400" dirty="0">
                <a:solidFill>
                  <a:schemeClr val="bg1">
                    <a:lumMod val="95000"/>
                  </a:schemeClr>
                </a:solidFill>
                <a:cs typeface="+mn-ea"/>
                <a:sym typeface="+mn-lt"/>
              </a:rPr>
              <a:t>日为中国第一个教师节。</a:t>
            </a:r>
          </a:p>
        </p:txBody>
      </p:sp>
      <p:pic>
        <p:nvPicPr>
          <p:cNvPr id="11" name="图片 10">
            <a:extLst>
              <a:ext uri="{FF2B5EF4-FFF2-40B4-BE49-F238E27FC236}">
                <a16:creationId xmlns:a16="http://schemas.microsoft.com/office/drawing/2014/main" xmlns="" id="{605CC368-8EEC-4981-BF00-1B97360263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8214" y="2393551"/>
            <a:ext cx="3682354" cy="3700645"/>
          </a:xfrm>
          <a:prstGeom prst="rect">
            <a:avLst/>
          </a:prstGeom>
        </p:spPr>
      </p:pic>
    </p:spTree>
    <p:extLst>
      <p:ext uri="{BB962C8B-B14F-4D97-AF65-F5344CB8AC3E}">
        <p14:creationId xmlns:p14="http://schemas.microsoft.com/office/powerpoint/2010/main" val="643122524"/>
      </p:ext>
    </p:extLst>
  </p:cSld>
  <p:clrMapOvr>
    <a:masterClrMapping/>
  </p:clrMapOvr>
  <p:transition spd="slow"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750" fill="hold"/>
                                        <p:tgtEl>
                                          <p:spTgt spid="11"/>
                                        </p:tgtEl>
                                        <p:attrNameLst>
                                          <p:attrName>ppt_x</p:attrName>
                                        </p:attrNameLst>
                                      </p:cBhvr>
                                      <p:tavLst>
                                        <p:tav tm="0">
                                          <p:val>
                                            <p:strVal val="#ppt_x"/>
                                          </p:val>
                                        </p:tav>
                                        <p:tav tm="100000">
                                          <p:val>
                                            <p:strVal val="#ppt_x"/>
                                          </p:val>
                                        </p:tav>
                                      </p:tavLst>
                                    </p:anim>
                                    <p:anim calcmode="lin" valueType="num">
                                      <p:cBhvr additive="base">
                                        <p:cTn id="26"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节日由来</a:t>
            </a:r>
          </a:p>
        </p:txBody>
      </p:sp>
      <p:sp>
        <p:nvSpPr>
          <p:cNvPr id="11" name="圆角矩形 60">
            <a:extLst>
              <a:ext uri="{FF2B5EF4-FFF2-40B4-BE49-F238E27FC236}">
                <a16:creationId xmlns:a16="http://schemas.microsoft.com/office/drawing/2014/main" xmlns="" id="{FFE852C1-97E9-4FAD-A626-D1410542C6AD}"/>
              </a:ext>
            </a:extLst>
          </p:cNvPr>
          <p:cNvSpPr/>
          <p:nvPr/>
        </p:nvSpPr>
        <p:spPr>
          <a:xfrm>
            <a:off x="1284017" y="1701382"/>
            <a:ext cx="3119681" cy="3431419"/>
          </a:xfrm>
          <a:prstGeom prst="round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800" dirty="0">
              <a:solidFill>
                <a:schemeClr val="bg1">
                  <a:lumMod val="95000"/>
                </a:schemeClr>
              </a:solidFill>
              <a:latin typeface="印品溜溜圆" panose="02000000000000000000" pitchFamily="2" charset="-122"/>
              <a:ea typeface="印品溜溜圆" panose="02000000000000000000" pitchFamily="2" charset="-122"/>
            </a:endParaRPr>
          </a:p>
        </p:txBody>
      </p:sp>
      <p:sp>
        <p:nvSpPr>
          <p:cNvPr id="12" name="圆角矩形 60">
            <a:extLst>
              <a:ext uri="{FF2B5EF4-FFF2-40B4-BE49-F238E27FC236}">
                <a16:creationId xmlns:a16="http://schemas.microsoft.com/office/drawing/2014/main" xmlns="" id="{DAA5CACE-9084-4F0D-9BD3-21933A60F028}"/>
              </a:ext>
            </a:extLst>
          </p:cNvPr>
          <p:cNvSpPr/>
          <p:nvPr/>
        </p:nvSpPr>
        <p:spPr>
          <a:xfrm>
            <a:off x="4776679" y="1713290"/>
            <a:ext cx="3119681" cy="3431419"/>
          </a:xfrm>
          <a:prstGeom prst="round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800" dirty="0">
              <a:solidFill>
                <a:schemeClr val="bg1">
                  <a:lumMod val="95000"/>
                </a:schemeClr>
              </a:solidFill>
              <a:latin typeface="印品溜溜圆" panose="02000000000000000000" pitchFamily="2" charset="-122"/>
              <a:ea typeface="印品溜溜圆" panose="02000000000000000000" pitchFamily="2" charset="-122"/>
            </a:endParaRPr>
          </a:p>
        </p:txBody>
      </p:sp>
      <p:sp>
        <p:nvSpPr>
          <p:cNvPr id="13" name="圆角矩形 60">
            <a:extLst>
              <a:ext uri="{FF2B5EF4-FFF2-40B4-BE49-F238E27FC236}">
                <a16:creationId xmlns:a16="http://schemas.microsoft.com/office/drawing/2014/main" xmlns="" id="{7D83EC52-6952-4768-92DD-42A1F52235F8}"/>
              </a:ext>
            </a:extLst>
          </p:cNvPr>
          <p:cNvSpPr/>
          <p:nvPr/>
        </p:nvSpPr>
        <p:spPr>
          <a:xfrm>
            <a:off x="8294417" y="1701382"/>
            <a:ext cx="3119681" cy="3431419"/>
          </a:xfrm>
          <a:prstGeom prst="round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sz="2800" dirty="0">
              <a:solidFill>
                <a:schemeClr val="bg1">
                  <a:lumMod val="95000"/>
                </a:schemeClr>
              </a:solidFill>
              <a:latin typeface="印品溜溜圆" panose="02000000000000000000" pitchFamily="2" charset="-122"/>
              <a:ea typeface="印品溜溜圆" panose="02000000000000000000" pitchFamily="2" charset="-122"/>
            </a:endParaRPr>
          </a:p>
        </p:txBody>
      </p:sp>
      <p:sp>
        <p:nvSpPr>
          <p:cNvPr id="2" name="文本框 1">
            <a:extLst>
              <a:ext uri="{FF2B5EF4-FFF2-40B4-BE49-F238E27FC236}">
                <a16:creationId xmlns:a16="http://schemas.microsoft.com/office/drawing/2014/main" xmlns="" id="{738381DF-A2A3-4EDA-B9FA-4AADC8D63203}"/>
              </a:ext>
            </a:extLst>
          </p:cNvPr>
          <p:cNvSpPr txBox="1"/>
          <p:nvPr/>
        </p:nvSpPr>
        <p:spPr>
          <a:xfrm>
            <a:off x="1716481" y="2130523"/>
            <a:ext cx="2526855" cy="2815451"/>
          </a:xfrm>
          <a:prstGeom prst="rect">
            <a:avLst/>
          </a:prstGeom>
          <a:noFill/>
        </p:spPr>
        <p:txBody>
          <a:bodyPr wrap="square" rtlCol="0">
            <a:spAutoFit/>
          </a:bodyPr>
          <a:lstStyle/>
          <a:p>
            <a:pPr algn="ctr">
              <a:lnSpc>
                <a:spcPct val="150000"/>
              </a:lnSpc>
            </a:pPr>
            <a:r>
              <a:rPr kumimoji="1" lang="en-US" altLang="zh-CN" sz="2000" dirty="0">
                <a:solidFill>
                  <a:schemeClr val="bg1">
                    <a:lumMod val="95000"/>
                  </a:schemeClr>
                </a:solidFill>
                <a:cs typeface="+mn-ea"/>
                <a:sym typeface="+mn-lt"/>
              </a:rPr>
              <a:t>1931</a:t>
            </a:r>
            <a:r>
              <a:rPr kumimoji="1" lang="zh-CN" altLang="en-US" sz="2000" dirty="0">
                <a:solidFill>
                  <a:schemeClr val="bg1">
                    <a:lumMod val="95000"/>
                  </a:schemeClr>
                </a:solidFill>
                <a:cs typeface="+mn-ea"/>
                <a:sym typeface="+mn-lt"/>
              </a:rPr>
              <a:t>年，教育家邰爽秋、程其保等联络京、沪教育界人士， 在南京中央大学集会，发表要求改善教师待遇</a:t>
            </a:r>
          </a:p>
        </p:txBody>
      </p:sp>
      <p:sp>
        <p:nvSpPr>
          <p:cNvPr id="3" name="文本框 2">
            <a:extLst>
              <a:ext uri="{FF2B5EF4-FFF2-40B4-BE49-F238E27FC236}">
                <a16:creationId xmlns:a16="http://schemas.microsoft.com/office/drawing/2014/main" xmlns="" id="{B2937673-3F7D-4236-B8CF-B27645D0468A}"/>
              </a:ext>
            </a:extLst>
          </p:cNvPr>
          <p:cNvSpPr txBox="1"/>
          <p:nvPr/>
        </p:nvSpPr>
        <p:spPr>
          <a:xfrm>
            <a:off x="5127728" y="2276297"/>
            <a:ext cx="2526855" cy="1892121"/>
          </a:xfrm>
          <a:prstGeom prst="rect">
            <a:avLst/>
          </a:prstGeom>
          <a:noFill/>
        </p:spPr>
        <p:txBody>
          <a:bodyPr wrap="square" rtlCol="0">
            <a:spAutoFit/>
          </a:bodyPr>
          <a:lstStyle/>
          <a:p>
            <a:pPr algn="ctr">
              <a:lnSpc>
                <a:spcPct val="150000"/>
              </a:lnSpc>
            </a:pPr>
            <a:r>
              <a:rPr kumimoji="1" lang="zh-CN" altLang="en-US" sz="2000" dirty="0">
                <a:solidFill>
                  <a:schemeClr val="bg1">
                    <a:lumMod val="95000"/>
                  </a:schemeClr>
                </a:solidFill>
                <a:cs typeface="+mn-ea"/>
                <a:sym typeface="+mn-lt"/>
              </a:rPr>
              <a:t>保障教师工作和增进教师修养”的宣言，并议定</a:t>
            </a:r>
            <a:r>
              <a:rPr kumimoji="1" lang="en-US" altLang="zh-CN" sz="2000" dirty="0">
                <a:solidFill>
                  <a:schemeClr val="bg1">
                    <a:lumMod val="95000"/>
                  </a:schemeClr>
                </a:solidFill>
                <a:cs typeface="+mn-ea"/>
                <a:sym typeface="+mn-lt"/>
              </a:rPr>
              <a:t>6</a:t>
            </a:r>
            <a:r>
              <a:rPr kumimoji="1" lang="zh-CN" altLang="en-US" sz="2000" dirty="0">
                <a:solidFill>
                  <a:schemeClr val="bg1">
                    <a:lumMod val="95000"/>
                  </a:schemeClr>
                </a:solidFill>
                <a:cs typeface="+mn-ea"/>
                <a:sym typeface="+mn-lt"/>
              </a:rPr>
              <a:t>月</a:t>
            </a:r>
            <a:r>
              <a:rPr kumimoji="1" lang="en-US" altLang="zh-CN" sz="2000" dirty="0">
                <a:solidFill>
                  <a:schemeClr val="bg1">
                    <a:lumMod val="95000"/>
                  </a:schemeClr>
                </a:solidFill>
                <a:cs typeface="+mn-ea"/>
                <a:sym typeface="+mn-lt"/>
              </a:rPr>
              <a:t>6</a:t>
            </a:r>
            <a:r>
              <a:rPr kumimoji="1" lang="zh-CN" altLang="en-US" sz="2000" dirty="0">
                <a:solidFill>
                  <a:schemeClr val="bg1">
                    <a:lumMod val="95000"/>
                  </a:schemeClr>
                </a:solidFill>
                <a:cs typeface="+mn-ea"/>
                <a:sym typeface="+mn-lt"/>
              </a:rPr>
              <a:t>日为教师节，也称双六节。</a:t>
            </a:r>
          </a:p>
        </p:txBody>
      </p:sp>
      <p:sp>
        <p:nvSpPr>
          <p:cNvPr id="9" name="文本框 8">
            <a:extLst>
              <a:ext uri="{FF2B5EF4-FFF2-40B4-BE49-F238E27FC236}">
                <a16:creationId xmlns:a16="http://schemas.microsoft.com/office/drawing/2014/main" xmlns="" id="{2ADBF482-7642-430B-9DD6-20C0C543B969}"/>
              </a:ext>
            </a:extLst>
          </p:cNvPr>
          <p:cNvSpPr txBox="1"/>
          <p:nvPr/>
        </p:nvSpPr>
        <p:spPr>
          <a:xfrm>
            <a:off x="8780752" y="2286472"/>
            <a:ext cx="2526855" cy="1892121"/>
          </a:xfrm>
          <a:prstGeom prst="rect">
            <a:avLst/>
          </a:prstGeom>
          <a:noFill/>
        </p:spPr>
        <p:txBody>
          <a:bodyPr wrap="square" rtlCol="0">
            <a:spAutoFit/>
          </a:bodyPr>
          <a:lstStyle/>
          <a:p>
            <a:pPr algn="ctr">
              <a:lnSpc>
                <a:spcPct val="150000"/>
              </a:lnSpc>
            </a:pPr>
            <a:r>
              <a:rPr kumimoji="1" lang="zh-CN" altLang="en-US" sz="2000" dirty="0">
                <a:solidFill>
                  <a:schemeClr val="bg1">
                    <a:lumMod val="95000"/>
                  </a:schemeClr>
                </a:solidFill>
                <a:cs typeface="+mn-ea"/>
                <a:sym typeface="+mn-lt"/>
              </a:rPr>
              <a:t>这个教师节没有被当时的国民党政府承认，但在中国各地产生了一定影响。</a:t>
            </a:r>
          </a:p>
        </p:txBody>
      </p:sp>
      <p:pic>
        <p:nvPicPr>
          <p:cNvPr id="15" name="图片 14">
            <a:extLst>
              <a:ext uri="{FF2B5EF4-FFF2-40B4-BE49-F238E27FC236}">
                <a16:creationId xmlns:a16="http://schemas.microsoft.com/office/drawing/2014/main" xmlns="" id="{3096D5B1-6546-4DB3-BA81-0D6936F697E9}"/>
              </a:ext>
            </a:extLst>
          </p:cNvPr>
          <p:cNvPicPr>
            <a:picLocks noChangeAspect="1"/>
          </p:cNvPicPr>
          <p:nvPr/>
        </p:nvPicPr>
        <p:blipFill rotWithShape="1">
          <a:blip r:embed="rId5">
            <a:extLst>
              <a:ext uri="{28A0092B-C50C-407E-A947-70E740481C1C}">
                <a14:useLocalDpi xmlns:a14="http://schemas.microsoft.com/office/drawing/2010/main" val="0"/>
              </a:ext>
            </a:extLst>
          </a:blip>
          <a:srcRect l="34041" t="77740" r="34019" b="1655"/>
          <a:stretch/>
        </p:blipFill>
        <p:spPr>
          <a:xfrm>
            <a:off x="6942673" y="4964963"/>
            <a:ext cx="2371044" cy="1529672"/>
          </a:xfrm>
          <a:prstGeom prst="rect">
            <a:avLst/>
          </a:prstGeom>
        </p:spPr>
      </p:pic>
    </p:spTree>
    <p:extLst>
      <p:ext uri="{BB962C8B-B14F-4D97-AF65-F5344CB8AC3E}">
        <p14:creationId xmlns:p14="http://schemas.microsoft.com/office/powerpoint/2010/main" val="195535512"/>
      </p:ext>
    </p:extLst>
  </p:cSld>
  <p:clrMapOvr>
    <a:masterClrMapping/>
  </p:clrMapOvr>
  <p:transition spd="slow"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65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650"/>
                            </p:stCondLst>
                            <p:childTnLst>
                              <p:par>
                                <p:cTn id="17" presetID="42"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265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节日由来</a:t>
            </a:r>
          </a:p>
        </p:txBody>
      </p:sp>
      <p:sp>
        <p:nvSpPr>
          <p:cNvPr id="2" name="文本框 1">
            <a:extLst>
              <a:ext uri="{FF2B5EF4-FFF2-40B4-BE49-F238E27FC236}">
                <a16:creationId xmlns:a16="http://schemas.microsoft.com/office/drawing/2014/main" xmlns="" id="{21217129-668C-4551-ADD8-8FC2F34FDDBE}"/>
              </a:ext>
            </a:extLst>
          </p:cNvPr>
          <p:cNvSpPr txBox="1"/>
          <p:nvPr/>
        </p:nvSpPr>
        <p:spPr>
          <a:xfrm>
            <a:off x="1418929" y="1720840"/>
            <a:ext cx="6100355" cy="1708160"/>
          </a:xfrm>
          <a:prstGeom prst="rect">
            <a:avLst/>
          </a:prstGeom>
          <a:noFill/>
        </p:spPr>
        <p:txBody>
          <a:bodyPr wrap="square" rtlCol="0">
            <a:spAutoFit/>
          </a:bodyPr>
          <a:lstStyle/>
          <a:p>
            <a:pPr>
              <a:lnSpc>
                <a:spcPct val="150000"/>
              </a:lnSpc>
            </a:pPr>
            <a:r>
              <a:rPr kumimoji="1" lang="zh-CN" altLang="en-US" sz="2400" dirty="0">
                <a:solidFill>
                  <a:schemeClr val="bg1">
                    <a:lumMod val="95000"/>
                  </a:schemeClr>
                </a:solidFill>
                <a:cs typeface="+mn-ea"/>
                <a:sym typeface="+mn-lt"/>
              </a:rPr>
              <a:t>教师节，旨在肯定教师为教育事业所做的贡献。在中国近现代史上，多次以不同的日期作为过教师节。</a:t>
            </a:r>
          </a:p>
        </p:txBody>
      </p:sp>
      <p:sp>
        <p:nvSpPr>
          <p:cNvPr id="3" name="文本框 2">
            <a:extLst>
              <a:ext uri="{FF2B5EF4-FFF2-40B4-BE49-F238E27FC236}">
                <a16:creationId xmlns:a16="http://schemas.microsoft.com/office/drawing/2014/main" xmlns="" id="{FB5E8F80-AF67-4E47-8CDB-4ED0FD3F8178}"/>
              </a:ext>
            </a:extLst>
          </p:cNvPr>
          <p:cNvSpPr txBox="1"/>
          <p:nvPr/>
        </p:nvSpPr>
        <p:spPr>
          <a:xfrm>
            <a:off x="1418929" y="3573373"/>
            <a:ext cx="6100354" cy="1430456"/>
          </a:xfrm>
          <a:prstGeom prst="rect">
            <a:avLst/>
          </a:prstGeom>
          <a:noFill/>
        </p:spPr>
        <p:txBody>
          <a:bodyPr wrap="square" rtlCol="0">
            <a:spAutoFit/>
          </a:bodyPr>
          <a:lstStyle/>
          <a:p>
            <a:pPr>
              <a:lnSpc>
                <a:spcPct val="150000"/>
              </a:lnSpc>
            </a:pPr>
            <a:r>
              <a:rPr kumimoji="1" lang="zh-CN" altLang="en-US" sz="2000" dirty="0">
                <a:solidFill>
                  <a:schemeClr val="bg1">
                    <a:lumMod val="95000"/>
                  </a:schemeClr>
                </a:solidFill>
                <a:cs typeface="+mn-ea"/>
                <a:sym typeface="+mn-lt"/>
              </a:rPr>
              <a:t>直至</a:t>
            </a:r>
            <a:r>
              <a:rPr kumimoji="1" lang="en-US" altLang="zh-CN" sz="2000" dirty="0">
                <a:solidFill>
                  <a:schemeClr val="bg1">
                    <a:lumMod val="95000"/>
                  </a:schemeClr>
                </a:solidFill>
                <a:cs typeface="+mn-ea"/>
                <a:sym typeface="+mn-lt"/>
              </a:rPr>
              <a:t>1985</a:t>
            </a:r>
            <a:r>
              <a:rPr kumimoji="1" lang="zh-CN" altLang="en-US" sz="2000" dirty="0">
                <a:solidFill>
                  <a:schemeClr val="bg1">
                    <a:lumMod val="95000"/>
                  </a:schemeClr>
                </a:solidFill>
                <a:cs typeface="+mn-ea"/>
                <a:sym typeface="+mn-lt"/>
              </a:rPr>
              <a:t>年，第六届全国人大常委会第九次会议通过了国务院关于建立教师节的议案，才真正确定了</a:t>
            </a:r>
            <a:r>
              <a:rPr kumimoji="1" lang="en-US" altLang="zh-CN" sz="2000" dirty="0">
                <a:solidFill>
                  <a:schemeClr val="bg1">
                    <a:lumMod val="95000"/>
                  </a:schemeClr>
                </a:solidFill>
                <a:cs typeface="+mn-ea"/>
                <a:sym typeface="+mn-lt"/>
              </a:rPr>
              <a:t>1985</a:t>
            </a:r>
            <a:r>
              <a:rPr kumimoji="1" lang="zh-CN" altLang="en-US" sz="2000" dirty="0">
                <a:solidFill>
                  <a:schemeClr val="bg1">
                    <a:lumMod val="95000"/>
                  </a:schemeClr>
                </a:solidFill>
                <a:cs typeface="+mn-ea"/>
                <a:sym typeface="+mn-lt"/>
              </a:rPr>
              <a:t>年</a:t>
            </a:r>
            <a:r>
              <a:rPr kumimoji="1" lang="en-US" altLang="zh-CN" sz="2000" dirty="0">
                <a:solidFill>
                  <a:schemeClr val="bg1">
                    <a:lumMod val="95000"/>
                  </a:schemeClr>
                </a:solidFill>
                <a:cs typeface="+mn-ea"/>
                <a:sym typeface="+mn-lt"/>
              </a:rPr>
              <a:t>9</a:t>
            </a:r>
            <a:r>
              <a:rPr kumimoji="1" lang="zh-CN" altLang="en-US" sz="2000" dirty="0">
                <a:solidFill>
                  <a:schemeClr val="bg1">
                    <a:lumMod val="95000"/>
                  </a:schemeClr>
                </a:solidFill>
                <a:cs typeface="+mn-ea"/>
                <a:sym typeface="+mn-lt"/>
              </a:rPr>
              <a:t>月</a:t>
            </a:r>
            <a:r>
              <a:rPr kumimoji="1" lang="en-US" altLang="zh-CN" sz="2000" dirty="0">
                <a:solidFill>
                  <a:schemeClr val="bg1">
                    <a:lumMod val="95000"/>
                  </a:schemeClr>
                </a:solidFill>
                <a:cs typeface="+mn-ea"/>
                <a:sym typeface="+mn-lt"/>
              </a:rPr>
              <a:t>10</a:t>
            </a:r>
            <a:r>
              <a:rPr kumimoji="1" lang="zh-CN" altLang="en-US" sz="2000" dirty="0">
                <a:solidFill>
                  <a:schemeClr val="bg1">
                    <a:lumMod val="95000"/>
                  </a:schemeClr>
                </a:solidFill>
                <a:cs typeface="+mn-ea"/>
                <a:sym typeface="+mn-lt"/>
              </a:rPr>
              <a:t>日为中国第一个教师节。</a:t>
            </a:r>
          </a:p>
        </p:txBody>
      </p:sp>
      <p:pic>
        <p:nvPicPr>
          <p:cNvPr id="8" name="图片 7">
            <a:extLst>
              <a:ext uri="{FF2B5EF4-FFF2-40B4-BE49-F238E27FC236}">
                <a16:creationId xmlns:a16="http://schemas.microsoft.com/office/drawing/2014/main" xmlns="" id="{03EA6BB9-981F-41FB-9CFE-0A9494A49A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58786" y="1588318"/>
            <a:ext cx="4103609" cy="4190485"/>
          </a:xfrm>
          <a:prstGeom prst="rect">
            <a:avLst/>
          </a:prstGeom>
        </p:spPr>
      </p:pic>
    </p:spTree>
    <p:extLst>
      <p:ext uri="{BB962C8B-B14F-4D97-AF65-F5344CB8AC3E}">
        <p14:creationId xmlns:p14="http://schemas.microsoft.com/office/powerpoint/2010/main" val="1793851984"/>
      </p:ext>
    </p:extLst>
  </p:cSld>
  <p:clrMapOvr>
    <a:masterClrMapping/>
  </p:clrMapOvr>
  <p:transition spd="slow"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ppt_x"/>
                                          </p:val>
                                        </p:tav>
                                        <p:tav tm="100000">
                                          <p:val>
                                            <p:strVal val="#ppt_x"/>
                                          </p:val>
                                        </p:tav>
                                      </p:tavLst>
                                    </p:anim>
                                    <p:anim calcmode="lin" valueType="num">
                                      <p:cBhvr additive="base">
                                        <p:cTn id="15" dur="50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节日由来</a:t>
            </a:r>
          </a:p>
        </p:txBody>
      </p:sp>
      <p:sp>
        <p:nvSpPr>
          <p:cNvPr id="2" name="文本框 1">
            <a:extLst>
              <a:ext uri="{FF2B5EF4-FFF2-40B4-BE49-F238E27FC236}">
                <a16:creationId xmlns:a16="http://schemas.microsoft.com/office/drawing/2014/main" xmlns="" id="{86513347-DDA9-4A45-AECC-592C2874CC06}"/>
              </a:ext>
            </a:extLst>
          </p:cNvPr>
          <p:cNvSpPr txBox="1"/>
          <p:nvPr/>
        </p:nvSpPr>
        <p:spPr>
          <a:xfrm>
            <a:off x="1203013" y="1812791"/>
            <a:ext cx="4999004" cy="2958630"/>
          </a:xfrm>
          <a:prstGeom prst="rect">
            <a:avLst/>
          </a:prstGeom>
          <a:noFill/>
          <a:ln>
            <a:solidFill>
              <a:schemeClr val="bg1"/>
            </a:solidFill>
          </a:ln>
        </p:spPr>
        <p:txBody>
          <a:bodyPr wrap="square" rtlCol="0">
            <a:spAutoFit/>
          </a:bodyPr>
          <a:lstStyle/>
          <a:p>
            <a:pPr>
              <a:lnSpc>
                <a:spcPct val="150000"/>
              </a:lnSpc>
            </a:pPr>
            <a:r>
              <a:rPr kumimoji="1" lang="en-US" altLang="zh-CN" dirty="0">
                <a:solidFill>
                  <a:schemeClr val="bg1">
                    <a:lumMod val="95000"/>
                  </a:schemeClr>
                </a:solidFill>
                <a:cs typeface="+mn-ea"/>
                <a:sym typeface="+mn-lt"/>
              </a:rPr>
              <a:t>1983</a:t>
            </a:r>
            <a:r>
              <a:rPr kumimoji="1" lang="zh-CN" altLang="en-US" dirty="0">
                <a:solidFill>
                  <a:schemeClr val="bg1">
                    <a:lumMod val="95000"/>
                  </a:schemeClr>
                </a:solidFill>
                <a:cs typeface="+mn-ea"/>
                <a:sym typeface="+mn-lt"/>
              </a:rPr>
              <a:t>年</a:t>
            </a:r>
            <a:r>
              <a:rPr kumimoji="1" lang="en-US" altLang="zh-CN" dirty="0">
                <a:solidFill>
                  <a:schemeClr val="bg1">
                    <a:lumMod val="95000"/>
                  </a:schemeClr>
                </a:solidFill>
                <a:cs typeface="+mn-ea"/>
                <a:sym typeface="+mn-lt"/>
              </a:rPr>
              <a:t>3</a:t>
            </a:r>
            <a:r>
              <a:rPr kumimoji="1" lang="zh-CN" altLang="en-US" dirty="0">
                <a:solidFill>
                  <a:schemeClr val="bg1">
                    <a:lumMod val="95000"/>
                  </a:schemeClr>
                </a:solidFill>
                <a:cs typeface="+mn-ea"/>
                <a:sym typeface="+mn-lt"/>
              </a:rPr>
              <a:t>月全国政协六届一次会议上，方明和民进</a:t>
            </a:r>
            <a:r>
              <a:rPr kumimoji="1" lang="en-US" altLang="zh-CN" dirty="0">
                <a:solidFill>
                  <a:schemeClr val="bg1">
                    <a:lumMod val="95000"/>
                  </a:schemeClr>
                </a:solidFill>
                <a:cs typeface="+mn-ea"/>
                <a:sym typeface="+mn-lt"/>
              </a:rPr>
              <a:t>18</a:t>
            </a:r>
            <a:r>
              <a:rPr kumimoji="1" lang="zh-CN" altLang="en-US" dirty="0">
                <a:solidFill>
                  <a:schemeClr val="bg1">
                    <a:lumMod val="95000"/>
                  </a:schemeClr>
                </a:solidFill>
                <a:cs typeface="+mn-ea"/>
                <a:sym typeface="+mn-lt"/>
              </a:rPr>
              <a:t>位政协委员联名再次提出“为提高教师的社会地位，造成尊师重教的社会风尚，建议恢复教师节案”。</a:t>
            </a:r>
            <a:endParaRPr kumimoji="1" lang="en-US" altLang="zh-CN" dirty="0">
              <a:solidFill>
                <a:schemeClr val="bg1">
                  <a:lumMod val="95000"/>
                </a:schemeClr>
              </a:solidFill>
              <a:cs typeface="+mn-ea"/>
              <a:sym typeface="+mn-lt"/>
            </a:endParaRPr>
          </a:p>
          <a:p>
            <a:pPr>
              <a:lnSpc>
                <a:spcPct val="150000"/>
              </a:lnSpc>
            </a:pPr>
            <a:endParaRPr kumimoji="1" lang="en-US" altLang="zh-CN" dirty="0">
              <a:solidFill>
                <a:schemeClr val="bg1">
                  <a:lumMod val="95000"/>
                </a:schemeClr>
              </a:solidFill>
              <a:cs typeface="+mn-ea"/>
              <a:sym typeface="+mn-lt"/>
            </a:endParaRPr>
          </a:p>
          <a:p>
            <a:pPr>
              <a:lnSpc>
                <a:spcPct val="150000"/>
              </a:lnSpc>
            </a:pPr>
            <a:r>
              <a:rPr kumimoji="1" lang="zh-CN" altLang="en-US" dirty="0">
                <a:solidFill>
                  <a:schemeClr val="bg1">
                    <a:lumMod val="95000"/>
                  </a:schemeClr>
                </a:solidFill>
                <a:cs typeface="+mn-ea"/>
                <a:sym typeface="+mn-lt"/>
              </a:rPr>
              <a:t>为教师节定在什么日子最合适，政协委员方明征求过谢冰心、叶圣陶等民进老前辈的意见。</a:t>
            </a:r>
          </a:p>
        </p:txBody>
      </p:sp>
      <p:sp>
        <p:nvSpPr>
          <p:cNvPr id="3" name="文本框 2">
            <a:extLst>
              <a:ext uri="{FF2B5EF4-FFF2-40B4-BE49-F238E27FC236}">
                <a16:creationId xmlns:a16="http://schemas.microsoft.com/office/drawing/2014/main" xmlns="" id="{36A4094F-4B6C-4C53-8ED8-989924A882E9}"/>
              </a:ext>
            </a:extLst>
          </p:cNvPr>
          <p:cNvSpPr txBox="1"/>
          <p:nvPr/>
        </p:nvSpPr>
        <p:spPr>
          <a:xfrm>
            <a:off x="7121575" y="1818691"/>
            <a:ext cx="4150866" cy="2958630"/>
          </a:xfrm>
          <a:prstGeom prst="rect">
            <a:avLst/>
          </a:prstGeom>
          <a:noFill/>
          <a:ln>
            <a:solidFill>
              <a:schemeClr val="bg1"/>
            </a:solidFill>
          </a:ln>
        </p:spPr>
        <p:txBody>
          <a:bodyPr wrap="square" rtlCol="0">
            <a:spAutoFit/>
          </a:bodyPr>
          <a:lstStyle/>
          <a:p>
            <a:pPr>
              <a:lnSpc>
                <a:spcPct val="150000"/>
              </a:lnSpc>
            </a:pPr>
            <a:r>
              <a:rPr kumimoji="1" lang="zh-CN" altLang="en-US" dirty="0">
                <a:solidFill>
                  <a:schemeClr val="bg1">
                    <a:lumMod val="95000"/>
                  </a:schemeClr>
                </a:solidFill>
                <a:cs typeface="+mn-ea"/>
                <a:sym typeface="+mn-lt"/>
              </a:rPr>
              <a:t>冰心建议定在每年春暖花开的时候；叶圣陶建议定在每年秋季学生入学的日子，让学生在新学年的开始就记住教师的辛勤和光荣。</a:t>
            </a:r>
            <a:endParaRPr kumimoji="1" lang="en-US" altLang="zh-CN" dirty="0">
              <a:solidFill>
                <a:schemeClr val="bg1">
                  <a:lumMod val="95000"/>
                </a:schemeClr>
              </a:solidFill>
              <a:cs typeface="+mn-ea"/>
              <a:sym typeface="+mn-lt"/>
            </a:endParaRPr>
          </a:p>
          <a:p>
            <a:pPr>
              <a:lnSpc>
                <a:spcPct val="150000"/>
              </a:lnSpc>
            </a:pPr>
            <a:endParaRPr kumimoji="1" lang="en-US" altLang="zh-CN" dirty="0">
              <a:solidFill>
                <a:schemeClr val="bg1">
                  <a:lumMod val="95000"/>
                </a:schemeClr>
              </a:solidFill>
              <a:cs typeface="+mn-ea"/>
              <a:sym typeface="+mn-lt"/>
            </a:endParaRPr>
          </a:p>
          <a:p>
            <a:pPr>
              <a:lnSpc>
                <a:spcPct val="150000"/>
              </a:lnSpc>
            </a:pPr>
            <a:r>
              <a:rPr kumimoji="1" lang="zh-CN" altLang="en-US" dirty="0">
                <a:solidFill>
                  <a:schemeClr val="bg1">
                    <a:lumMod val="95000"/>
                  </a:schemeClr>
                </a:solidFill>
                <a:cs typeface="+mn-ea"/>
                <a:sym typeface="+mn-lt"/>
              </a:rPr>
              <a:t>最终</a:t>
            </a:r>
            <a:r>
              <a:rPr kumimoji="1" lang="en-US" altLang="zh-CN" dirty="0">
                <a:solidFill>
                  <a:schemeClr val="bg1">
                    <a:lumMod val="95000"/>
                  </a:schemeClr>
                </a:solidFill>
                <a:cs typeface="+mn-ea"/>
                <a:sym typeface="+mn-lt"/>
              </a:rPr>
              <a:t>1984</a:t>
            </a:r>
            <a:r>
              <a:rPr kumimoji="1" lang="zh-CN" altLang="en-US" dirty="0">
                <a:solidFill>
                  <a:schemeClr val="bg1">
                    <a:lumMod val="95000"/>
                  </a:schemeClr>
                </a:solidFill>
                <a:cs typeface="+mn-ea"/>
                <a:sym typeface="+mn-lt"/>
              </a:rPr>
              <a:t>年</a:t>
            </a:r>
            <a:r>
              <a:rPr kumimoji="1" lang="en-US" altLang="zh-CN" dirty="0">
                <a:solidFill>
                  <a:schemeClr val="bg1">
                    <a:lumMod val="95000"/>
                  </a:schemeClr>
                </a:solidFill>
                <a:cs typeface="+mn-ea"/>
                <a:sym typeface="+mn-lt"/>
              </a:rPr>
              <a:t>12</a:t>
            </a:r>
            <a:r>
              <a:rPr kumimoji="1" lang="zh-CN" altLang="en-US" dirty="0">
                <a:solidFill>
                  <a:schemeClr val="bg1">
                    <a:lumMod val="95000"/>
                  </a:schemeClr>
                </a:solidFill>
                <a:cs typeface="+mn-ea"/>
                <a:sym typeface="+mn-lt"/>
              </a:rPr>
              <a:t>月的“关于建立‘教师节’的报告”中建议确定每年</a:t>
            </a:r>
            <a:r>
              <a:rPr kumimoji="1" lang="en-US" altLang="zh-CN" dirty="0">
                <a:solidFill>
                  <a:schemeClr val="bg1">
                    <a:lumMod val="95000"/>
                  </a:schemeClr>
                </a:solidFill>
                <a:cs typeface="+mn-ea"/>
                <a:sym typeface="+mn-lt"/>
              </a:rPr>
              <a:t>9</a:t>
            </a:r>
            <a:r>
              <a:rPr kumimoji="1" lang="zh-CN" altLang="en-US" dirty="0">
                <a:solidFill>
                  <a:schemeClr val="bg1">
                    <a:lumMod val="95000"/>
                  </a:schemeClr>
                </a:solidFill>
                <a:cs typeface="+mn-ea"/>
                <a:sym typeface="+mn-lt"/>
              </a:rPr>
              <a:t>月</a:t>
            </a:r>
            <a:r>
              <a:rPr kumimoji="1" lang="en-US" altLang="zh-CN" dirty="0">
                <a:solidFill>
                  <a:schemeClr val="bg1">
                    <a:lumMod val="95000"/>
                  </a:schemeClr>
                </a:solidFill>
                <a:cs typeface="+mn-ea"/>
                <a:sym typeface="+mn-lt"/>
              </a:rPr>
              <a:t>10</a:t>
            </a:r>
            <a:r>
              <a:rPr kumimoji="1" lang="zh-CN" altLang="en-US" dirty="0">
                <a:solidFill>
                  <a:schemeClr val="bg1">
                    <a:lumMod val="95000"/>
                  </a:schemeClr>
                </a:solidFill>
                <a:cs typeface="+mn-ea"/>
                <a:sym typeface="+mn-lt"/>
              </a:rPr>
              <a:t>日为教师节</a:t>
            </a:r>
          </a:p>
        </p:txBody>
      </p:sp>
      <p:pic>
        <p:nvPicPr>
          <p:cNvPr id="8" name="图片 7">
            <a:extLst>
              <a:ext uri="{FF2B5EF4-FFF2-40B4-BE49-F238E27FC236}">
                <a16:creationId xmlns:a16="http://schemas.microsoft.com/office/drawing/2014/main" xmlns="" id="{A5D0AA69-C226-40E0-8E94-FBDBB7F733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95713" y="5024021"/>
            <a:ext cx="4190170" cy="1587278"/>
          </a:xfrm>
          <a:prstGeom prst="rect">
            <a:avLst/>
          </a:prstGeom>
        </p:spPr>
      </p:pic>
      <p:pic>
        <p:nvPicPr>
          <p:cNvPr id="10" name="图片 9">
            <a:extLst>
              <a:ext uri="{FF2B5EF4-FFF2-40B4-BE49-F238E27FC236}">
                <a16:creationId xmlns:a16="http://schemas.microsoft.com/office/drawing/2014/main" xmlns="" id="{2DE8D8DD-14D6-4101-B500-58E6A9C353C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4526268" y="-199338"/>
            <a:ext cx="3351495" cy="2553520"/>
          </a:xfrm>
          <a:prstGeom prst="rect">
            <a:avLst/>
          </a:prstGeom>
        </p:spPr>
      </p:pic>
    </p:spTree>
    <p:extLst>
      <p:ext uri="{BB962C8B-B14F-4D97-AF65-F5344CB8AC3E}">
        <p14:creationId xmlns:p14="http://schemas.microsoft.com/office/powerpoint/2010/main" val="2316118904"/>
      </p:ext>
    </p:extLst>
  </p:cSld>
  <p:clrMapOvr>
    <a:masterClrMapping/>
  </p:clrMapOvr>
  <p:transition spd="slow" advTm="2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ppt_x"/>
                                          </p:val>
                                        </p:tav>
                                        <p:tav tm="100000">
                                          <p:val>
                                            <p:strVal val="#ppt_x"/>
                                          </p:val>
                                        </p:tav>
                                      </p:tavLst>
                                    </p:anim>
                                    <p:anim calcmode="lin" valueType="num">
                                      <p:cBhvr additive="base">
                                        <p:cTn id="1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750" fill="hold"/>
                                        <p:tgtEl>
                                          <p:spTgt spid="8"/>
                                        </p:tgtEl>
                                        <p:attrNameLst>
                                          <p:attrName>ppt_x</p:attrName>
                                        </p:attrNameLst>
                                      </p:cBhvr>
                                      <p:tavLst>
                                        <p:tav tm="0">
                                          <p:val>
                                            <p:strVal val="#ppt_x"/>
                                          </p:val>
                                        </p:tav>
                                        <p:tav tm="100000">
                                          <p:val>
                                            <p:strVal val="#ppt_x"/>
                                          </p:val>
                                        </p:tav>
                                      </p:tavLst>
                                    </p:anim>
                                    <p:anim calcmode="lin" valueType="num">
                                      <p:cBhvr additive="base">
                                        <p:cTn id="28"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55838700-4B39-457A-A254-8E84327573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a:extLst>
              <a:ext uri="{FF2B5EF4-FFF2-40B4-BE49-F238E27FC236}">
                <a16:creationId xmlns:a16="http://schemas.microsoft.com/office/drawing/2014/main" xmlns="" id="{8E54551D-3A08-4BE7-B482-56C6862799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1686"/>
            <a:ext cx="11992774" cy="5996388"/>
          </a:xfrm>
          <a:prstGeom prst="rect">
            <a:avLst/>
          </a:prstGeom>
        </p:spPr>
      </p:pic>
      <p:pic>
        <p:nvPicPr>
          <p:cNvPr id="7" name="图片 6">
            <a:extLst>
              <a:ext uri="{FF2B5EF4-FFF2-40B4-BE49-F238E27FC236}">
                <a16:creationId xmlns:a16="http://schemas.microsoft.com/office/drawing/2014/main" xmlns="" id="{470FD803-6256-429F-91A7-A5D2A4FACA5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1859" y="1823808"/>
            <a:ext cx="4363012" cy="4393480"/>
          </a:xfrm>
          <a:prstGeom prst="rect">
            <a:avLst/>
          </a:prstGeom>
        </p:spPr>
      </p:pic>
      <p:sp>
        <p:nvSpPr>
          <p:cNvPr id="8" name="文本框 7">
            <a:extLst>
              <a:ext uri="{FF2B5EF4-FFF2-40B4-BE49-F238E27FC236}">
                <a16:creationId xmlns:a16="http://schemas.microsoft.com/office/drawing/2014/main" xmlns="" id="{981C5E54-0200-4722-9013-8C65797FB4BD}"/>
              </a:ext>
            </a:extLst>
          </p:cNvPr>
          <p:cNvSpPr txBox="1"/>
          <p:nvPr/>
        </p:nvSpPr>
        <p:spPr>
          <a:xfrm>
            <a:off x="3030538" y="556625"/>
            <a:ext cx="3139208" cy="1641731"/>
          </a:xfrm>
          <a:prstGeom prst="rect">
            <a:avLst/>
          </a:prstGeom>
          <a:noFill/>
        </p:spPr>
        <p:txBody>
          <a:bodyPr wrap="square" rtlCol="0">
            <a:spAutoFit/>
          </a:bodyPr>
          <a:lstStyle/>
          <a:p>
            <a:pPr algn="dist">
              <a:lnSpc>
                <a:spcPct val="250000"/>
              </a:lnSpc>
            </a:pPr>
            <a:r>
              <a:rPr kumimoji="1" lang="en-US" altLang="zh-CN" sz="4800" b="1" dirty="0">
                <a:solidFill>
                  <a:schemeClr val="bg1">
                    <a:lumMod val="95000"/>
                  </a:schemeClr>
                </a:solidFill>
                <a:cs typeface="+mn-ea"/>
                <a:sym typeface="+mn-lt"/>
              </a:rPr>
              <a:t>Part 02</a:t>
            </a:r>
          </a:p>
        </p:txBody>
      </p:sp>
      <p:sp>
        <p:nvSpPr>
          <p:cNvPr id="9" name="TextBox 31">
            <a:extLst>
              <a:ext uri="{FF2B5EF4-FFF2-40B4-BE49-F238E27FC236}">
                <a16:creationId xmlns:a16="http://schemas.microsoft.com/office/drawing/2014/main" xmlns="" id="{63E5596F-FD3E-4137-82F2-84CA281964BA}"/>
              </a:ext>
            </a:extLst>
          </p:cNvPr>
          <p:cNvSpPr txBox="1"/>
          <p:nvPr/>
        </p:nvSpPr>
        <p:spPr>
          <a:xfrm>
            <a:off x="2455885" y="2453968"/>
            <a:ext cx="4554500" cy="1200329"/>
          </a:xfrm>
          <a:prstGeom prst="rect">
            <a:avLst/>
          </a:prstGeom>
          <a:noFill/>
        </p:spPr>
        <p:txBody>
          <a:bodyPr wrap="square" rtlCol="0">
            <a:spAutoFit/>
          </a:bodyPr>
          <a:lstStyle/>
          <a:p>
            <a:pPr algn="dist"/>
            <a:r>
              <a:rPr lang="zh-CN" altLang="en-US" sz="7200" b="1" dirty="0">
                <a:ln w="3175">
                  <a:solidFill>
                    <a:schemeClr val="bg1"/>
                  </a:solidFill>
                </a:ln>
                <a:blipFill>
                  <a:blip r:embed="rId5"/>
                  <a:stretch>
                    <a:fillRect/>
                  </a:stretch>
                </a:blipFill>
                <a:latin typeface="印品溜溜圆" panose="02000000000000000000" pitchFamily="2" charset="-122"/>
                <a:ea typeface="印品溜溜圆" panose="02000000000000000000" pitchFamily="2" charset="-122"/>
                <a:cs typeface="字魂59号-创粗黑" panose="00000500000000000000" charset="-122"/>
              </a:rPr>
              <a:t>庆祝方式</a:t>
            </a:r>
          </a:p>
        </p:txBody>
      </p:sp>
      <p:sp>
        <p:nvSpPr>
          <p:cNvPr id="11" name="Synergistically utilize technically sound portals with frictionless chains. Dramatically customize…">
            <a:extLst>
              <a:ext uri="{FF2B5EF4-FFF2-40B4-BE49-F238E27FC236}">
                <a16:creationId xmlns:a16="http://schemas.microsoft.com/office/drawing/2014/main" xmlns="" id="{62D7130C-EFE8-429D-A5D7-354813BE9044}"/>
              </a:ext>
            </a:extLst>
          </p:cNvPr>
          <p:cNvSpPr txBox="1"/>
          <p:nvPr/>
        </p:nvSpPr>
        <p:spPr>
          <a:xfrm>
            <a:off x="2786687" y="3909909"/>
            <a:ext cx="4094115" cy="787716"/>
          </a:xfrm>
          <a:prstGeom prst="rect">
            <a:avLst/>
          </a:prstGeom>
          <a:ln w="12700">
            <a:miter lim="400000"/>
          </a:ln>
        </p:spPr>
        <p:txBody>
          <a:bodyPr wrap="square" lIns="0" tIns="0" rIns="0" bIns="0">
            <a:spAutoFit/>
          </a:bodyPr>
          <a:lstStyle/>
          <a:p>
            <a:pPr algn="ctr" defTabSz="412750" hangingPunct="0">
              <a:lnSpc>
                <a:spcPct val="150000"/>
              </a:lnSpc>
              <a:defRPr sz="2000" b="0">
                <a:solidFill>
                  <a:srgbClr val="1C1F25"/>
                </a:solidFill>
                <a:latin typeface="Roboto Bold"/>
                <a:ea typeface="Roboto Bold"/>
                <a:cs typeface="Roboto Bold"/>
                <a:sym typeface="Roboto Bold"/>
              </a:defRPr>
            </a:pPr>
            <a:r>
              <a:rPr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Synergistically utilize technically sound portals with frictionless chains. Dramatically customize</a:t>
            </a:r>
            <a:r>
              <a:rPr lang="en-US"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 </a:t>
            </a:r>
            <a:r>
              <a:rPr sz="1200" kern="0" dirty="0">
                <a:solidFill>
                  <a:schemeClr val="bg1"/>
                </a:solidFill>
                <a:latin typeface="字体视界-一风尚黑体" panose="02000500000000000000" pitchFamily="2" charset="-122"/>
                <a:ea typeface="字体视界-一风尚黑体" panose="02000500000000000000" pitchFamily="2" charset="-122"/>
                <a:cs typeface="+mn-ea"/>
                <a:sym typeface="+mn-lt"/>
              </a:rPr>
              <a:t>empowered networks rather than goal-opportunities. </a:t>
            </a:r>
          </a:p>
        </p:txBody>
      </p:sp>
    </p:spTree>
    <p:extLst>
      <p:ext uri="{BB962C8B-B14F-4D97-AF65-F5344CB8AC3E}">
        <p14:creationId xmlns:p14="http://schemas.microsoft.com/office/powerpoint/2010/main" val="465950965"/>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750" fill="hold"/>
                                        <p:tgtEl>
                                          <p:spTgt spid="7"/>
                                        </p:tgtEl>
                                        <p:attrNameLst>
                                          <p:attrName>ppt_x</p:attrName>
                                        </p:attrNameLst>
                                      </p:cBhvr>
                                      <p:tavLst>
                                        <p:tav tm="0">
                                          <p:val>
                                            <p:strVal val="#ppt_x"/>
                                          </p:val>
                                        </p:tav>
                                        <p:tav tm="100000">
                                          <p:val>
                                            <p:strVal val="#ppt_x"/>
                                          </p:val>
                                        </p:tav>
                                      </p:tavLst>
                                    </p:anim>
                                    <p:anim calcmode="lin" valueType="num">
                                      <p:cBhvr additive="base">
                                        <p:cTn id="11" dur="75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iterate type="lt">
                                    <p:tmPct val="10000"/>
                                  </p:iterate>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A202716F-F328-419C-A03B-F5E133F350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Box 31">
            <a:extLst>
              <a:ext uri="{FF2B5EF4-FFF2-40B4-BE49-F238E27FC236}">
                <a16:creationId xmlns:a16="http://schemas.microsoft.com/office/drawing/2014/main" xmlns="" id="{CDF5CF5A-2ECE-412C-B51D-0D998AAFDB93}"/>
              </a:ext>
            </a:extLst>
          </p:cNvPr>
          <p:cNvSpPr txBox="1"/>
          <p:nvPr/>
        </p:nvSpPr>
        <p:spPr>
          <a:xfrm>
            <a:off x="640337" y="492647"/>
            <a:ext cx="2169124" cy="584775"/>
          </a:xfrm>
          <a:prstGeom prst="rect">
            <a:avLst/>
          </a:prstGeom>
          <a:noFill/>
        </p:spPr>
        <p:txBody>
          <a:bodyPr wrap="square" rtlCol="0">
            <a:spAutoFit/>
          </a:bodyPr>
          <a:lstStyle/>
          <a:p>
            <a:r>
              <a:rPr lang="zh-CN" altLang="en-US" sz="3200" b="1" dirty="0">
                <a:ln w="3175">
                  <a:solidFill>
                    <a:schemeClr val="bg1"/>
                  </a:solidFill>
                </a:ln>
                <a:blipFill>
                  <a:blip r:embed="rId3"/>
                  <a:stretch>
                    <a:fillRect/>
                  </a:stretch>
                </a:blipFill>
                <a:latin typeface="印品溜溜圆" panose="02000000000000000000" pitchFamily="2" charset="-122"/>
                <a:ea typeface="印品溜溜圆" panose="02000000000000000000" pitchFamily="2" charset="-122"/>
                <a:cs typeface="字魂59号-创粗黑" panose="00000500000000000000" charset="-122"/>
              </a:rPr>
              <a:t>庆祝方式</a:t>
            </a:r>
          </a:p>
        </p:txBody>
      </p:sp>
      <p:sp>
        <p:nvSpPr>
          <p:cNvPr id="2" name="文本框 1">
            <a:extLst>
              <a:ext uri="{FF2B5EF4-FFF2-40B4-BE49-F238E27FC236}">
                <a16:creationId xmlns:a16="http://schemas.microsoft.com/office/drawing/2014/main" xmlns="" id="{F943DB9E-F23C-471A-8AA8-47052653BD7E}"/>
              </a:ext>
            </a:extLst>
          </p:cNvPr>
          <p:cNvSpPr txBox="1"/>
          <p:nvPr/>
        </p:nvSpPr>
        <p:spPr>
          <a:xfrm>
            <a:off x="805543" y="1800901"/>
            <a:ext cx="10670840" cy="1296637"/>
          </a:xfrm>
          <a:prstGeom prst="rect">
            <a:avLst/>
          </a:prstGeom>
          <a:noFill/>
        </p:spPr>
        <p:txBody>
          <a:bodyPr wrap="square" rtlCol="0">
            <a:spAutoFit/>
          </a:bodyPr>
          <a:lstStyle/>
          <a:p>
            <a:pPr>
              <a:lnSpc>
                <a:spcPct val="150000"/>
              </a:lnSpc>
            </a:pPr>
            <a:r>
              <a:rPr kumimoji="1" lang="zh-CN" altLang="en-US" dirty="0">
                <a:solidFill>
                  <a:schemeClr val="bg1">
                    <a:lumMod val="95000"/>
                  </a:schemeClr>
                </a:solidFill>
                <a:cs typeface="+mn-ea"/>
                <a:sym typeface="+mn-lt"/>
              </a:rPr>
              <a:t>从</a:t>
            </a:r>
            <a:r>
              <a:rPr kumimoji="1" lang="en-US" altLang="zh-CN" dirty="0">
                <a:solidFill>
                  <a:schemeClr val="bg1">
                    <a:lumMod val="95000"/>
                  </a:schemeClr>
                </a:solidFill>
                <a:cs typeface="+mn-ea"/>
                <a:sym typeface="+mn-lt"/>
              </a:rPr>
              <a:t>2004</a:t>
            </a:r>
            <a:r>
              <a:rPr kumimoji="1" lang="zh-CN" altLang="en-US" dirty="0">
                <a:solidFill>
                  <a:schemeClr val="bg1">
                    <a:lumMod val="95000"/>
                  </a:schemeClr>
                </a:solidFill>
                <a:cs typeface="+mn-ea"/>
                <a:sym typeface="+mn-lt"/>
              </a:rPr>
              <a:t>年开始，时任全国政协委员的人文学者李汉秋以提案的方式，多次呼吁以孔子诞辰作为教师节。他认为，重新设定的节日是由现代人自己择日的，就应当考虑这日子是否有历史文化内涵、如何接续历史传统。</a:t>
            </a:r>
          </a:p>
        </p:txBody>
      </p:sp>
      <p:sp>
        <p:nvSpPr>
          <p:cNvPr id="3" name="文本框 2">
            <a:extLst>
              <a:ext uri="{FF2B5EF4-FFF2-40B4-BE49-F238E27FC236}">
                <a16:creationId xmlns:a16="http://schemas.microsoft.com/office/drawing/2014/main" xmlns="" id="{C414AD8B-6444-422B-9D2E-3D6B036D5F2A}"/>
              </a:ext>
            </a:extLst>
          </p:cNvPr>
          <p:cNvSpPr txBox="1"/>
          <p:nvPr/>
        </p:nvSpPr>
        <p:spPr>
          <a:xfrm>
            <a:off x="805543" y="1339236"/>
            <a:ext cx="4801314" cy="461665"/>
          </a:xfrm>
          <a:prstGeom prst="rect">
            <a:avLst/>
          </a:prstGeom>
          <a:noFill/>
        </p:spPr>
        <p:txBody>
          <a:bodyPr wrap="none" rtlCol="0">
            <a:spAutoFit/>
          </a:bodyPr>
          <a:lstStyle/>
          <a:p>
            <a:r>
              <a:rPr kumimoji="1" lang="zh-CN" altLang="en-US" sz="2400" dirty="0">
                <a:solidFill>
                  <a:schemeClr val="bg1">
                    <a:lumMod val="95000"/>
                  </a:schemeClr>
                </a:solidFill>
                <a:cs typeface="+mn-ea"/>
                <a:sym typeface="+mn-lt"/>
              </a:rPr>
              <a:t>教师节应当是很有文化内涵的节日</a:t>
            </a:r>
          </a:p>
        </p:txBody>
      </p:sp>
      <p:sp>
        <p:nvSpPr>
          <p:cNvPr id="9" name="文本框 8">
            <a:extLst>
              <a:ext uri="{FF2B5EF4-FFF2-40B4-BE49-F238E27FC236}">
                <a16:creationId xmlns:a16="http://schemas.microsoft.com/office/drawing/2014/main" xmlns="" id="{8BD69A54-82F2-42EA-B595-B51BEEF47710}"/>
              </a:ext>
            </a:extLst>
          </p:cNvPr>
          <p:cNvSpPr txBox="1"/>
          <p:nvPr/>
        </p:nvSpPr>
        <p:spPr>
          <a:xfrm>
            <a:off x="2531112" y="3553571"/>
            <a:ext cx="2594978" cy="1712135"/>
          </a:xfrm>
          <a:prstGeom prst="rect">
            <a:avLst/>
          </a:prstGeom>
          <a:noFill/>
        </p:spPr>
        <p:txBody>
          <a:bodyPr wrap="square" rtlCol="0">
            <a:spAutoFit/>
          </a:bodyPr>
          <a:lstStyle/>
          <a:p>
            <a:pPr>
              <a:lnSpc>
                <a:spcPct val="150000"/>
              </a:lnSpc>
            </a:pPr>
            <a:r>
              <a:rPr kumimoji="1" lang="zh-CN" altLang="en-US" dirty="0">
                <a:solidFill>
                  <a:schemeClr val="bg1">
                    <a:lumMod val="95000"/>
                  </a:schemeClr>
                </a:solidFill>
                <a:cs typeface="+mn-ea"/>
                <a:sym typeface="+mn-lt"/>
              </a:rPr>
              <a:t>政府、学校方面，有举行教师节庆祝表彰大会，为教师颁发奖金、证书。</a:t>
            </a:r>
            <a:endParaRPr kumimoji="1" lang="en-US" altLang="zh-CN" dirty="0">
              <a:solidFill>
                <a:schemeClr val="bg1">
                  <a:lumMod val="95000"/>
                </a:schemeClr>
              </a:solidFill>
              <a:cs typeface="+mn-ea"/>
              <a:sym typeface="+mn-lt"/>
            </a:endParaRPr>
          </a:p>
          <a:p>
            <a:pPr>
              <a:lnSpc>
                <a:spcPct val="150000"/>
              </a:lnSpc>
            </a:pPr>
            <a:endParaRPr kumimoji="1" lang="en-US" altLang="zh-CN" dirty="0">
              <a:solidFill>
                <a:schemeClr val="bg1">
                  <a:lumMod val="95000"/>
                </a:schemeClr>
              </a:solidFill>
              <a:cs typeface="+mn-ea"/>
              <a:sym typeface="+mn-lt"/>
            </a:endParaRPr>
          </a:p>
        </p:txBody>
      </p:sp>
      <p:sp>
        <p:nvSpPr>
          <p:cNvPr id="10" name="文本框 9">
            <a:extLst>
              <a:ext uri="{FF2B5EF4-FFF2-40B4-BE49-F238E27FC236}">
                <a16:creationId xmlns:a16="http://schemas.microsoft.com/office/drawing/2014/main" xmlns="" id="{D84014B9-9A8A-471C-AB36-FD2A21FD12DC}"/>
              </a:ext>
            </a:extLst>
          </p:cNvPr>
          <p:cNvSpPr txBox="1"/>
          <p:nvPr/>
        </p:nvSpPr>
        <p:spPr>
          <a:xfrm>
            <a:off x="9070084" y="3146643"/>
            <a:ext cx="2406299" cy="1712135"/>
          </a:xfrm>
          <a:prstGeom prst="rect">
            <a:avLst/>
          </a:prstGeom>
          <a:noFill/>
        </p:spPr>
        <p:txBody>
          <a:bodyPr wrap="square" rtlCol="0">
            <a:spAutoFit/>
          </a:bodyPr>
          <a:lstStyle/>
          <a:p>
            <a:pPr>
              <a:lnSpc>
                <a:spcPct val="150000"/>
              </a:lnSpc>
            </a:pPr>
            <a:endParaRPr kumimoji="1" lang="en-US" altLang="zh-CN" dirty="0">
              <a:solidFill>
                <a:schemeClr val="bg1">
                  <a:lumMod val="95000"/>
                </a:schemeClr>
              </a:solidFill>
              <a:cs typeface="+mn-ea"/>
              <a:sym typeface="+mn-lt"/>
            </a:endParaRPr>
          </a:p>
          <a:p>
            <a:pPr>
              <a:lnSpc>
                <a:spcPct val="150000"/>
              </a:lnSpc>
            </a:pPr>
            <a:r>
              <a:rPr kumimoji="1" lang="zh-CN" altLang="en-US" dirty="0">
                <a:solidFill>
                  <a:schemeClr val="bg1">
                    <a:lumMod val="95000"/>
                  </a:schemeClr>
                </a:solidFill>
                <a:cs typeface="+mn-ea"/>
                <a:sym typeface="+mn-lt"/>
              </a:rPr>
              <a:t>有组织学校学生、歌舞团等，为教师献上歌舞表演。</a:t>
            </a:r>
          </a:p>
        </p:txBody>
      </p:sp>
      <p:sp>
        <p:nvSpPr>
          <p:cNvPr id="11" name="文本框 10">
            <a:extLst>
              <a:ext uri="{FF2B5EF4-FFF2-40B4-BE49-F238E27FC236}">
                <a16:creationId xmlns:a16="http://schemas.microsoft.com/office/drawing/2014/main" xmlns="" id="{B74B5152-F2D6-47DE-8AD7-5E5AB8FF1DAA}"/>
              </a:ext>
            </a:extLst>
          </p:cNvPr>
          <p:cNvSpPr txBox="1"/>
          <p:nvPr/>
        </p:nvSpPr>
        <p:spPr>
          <a:xfrm>
            <a:off x="5729036" y="3143704"/>
            <a:ext cx="2897127" cy="1712135"/>
          </a:xfrm>
          <a:prstGeom prst="rect">
            <a:avLst/>
          </a:prstGeom>
          <a:noFill/>
        </p:spPr>
        <p:txBody>
          <a:bodyPr wrap="square" rtlCol="0">
            <a:spAutoFit/>
          </a:bodyPr>
          <a:lstStyle/>
          <a:p>
            <a:pPr>
              <a:lnSpc>
                <a:spcPct val="150000"/>
              </a:lnSpc>
            </a:pPr>
            <a:endParaRPr kumimoji="1" lang="en-US" altLang="zh-CN" dirty="0">
              <a:solidFill>
                <a:schemeClr val="bg1">
                  <a:lumMod val="95000"/>
                </a:schemeClr>
              </a:solidFill>
              <a:cs typeface="+mn-ea"/>
              <a:sym typeface="+mn-lt"/>
            </a:endParaRPr>
          </a:p>
          <a:p>
            <a:pPr>
              <a:lnSpc>
                <a:spcPct val="150000"/>
              </a:lnSpc>
            </a:pPr>
            <a:r>
              <a:rPr kumimoji="1" lang="zh-CN" altLang="en-US" dirty="0">
                <a:solidFill>
                  <a:schemeClr val="bg1">
                    <a:lumMod val="95000"/>
                  </a:schemeClr>
                </a:solidFill>
                <a:cs typeface="+mn-ea"/>
                <a:sym typeface="+mn-lt"/>
              </a:rPr>
              <a:t>有走访、慰问教师代表，还有组织新入职教师进行集体宣誓等活动。</a:t>
            </a:r>
          </a:p>
        </p:txBody>
      </p:sp>
      <p:cxnSp>
        <p:nvCxnSpPr>
          <p:cNvPr id="13" name="直接连接符 12">
            <a:extLst>
              <a:ext uri="{FF2B5EF4-FFF2-40B4-BE49-F238E27FC236}">
                <a16:creationId xmlns:a16="http://schemas.microsoft.com/office/drawing/2014/main" xmlns="" id="{301AB856-7CC1-442F-8EAF-F5B7A7558705}"/>
              </a:ext>
            </a:extLst>
          </p:cNvPr>
          <p:cNvCxnSpPr/>
          <p:nvPr/>
        </p:nvCxnSpPr>
        <p:spPr>
          <a:xfrm>
            <a:off x="5353878" y="3553571"/>
            <a:ext cx="0" cy="14268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9B72772B-E0ED-419F-9385-22CDC7089921}"/>
              </a:ext>
            </a:extLst>
          </p:cNvPr>
          <p:cNvCxnSpPr/>
          <p:nvPr/>
        </p:nvCxnSpPr>
        <p:spPr>
          <a:xfrm>
            <a:off x="8746434" y="3553571"/>
            <a:ext cx="0" cy="14268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a16="http://schemas.microsoft.com/office/drawing/2014/main" xmlns="" id="{46447778-848E-4E89-8F52-E6EB396673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5501" y="5095670"/>
            <a:ext cx="1647070" cy="1647070"/>
          </a:xfrm>
          <a:prstGeom prst="rect">
            <a:avLst/>
          </a:prstGeom>
        </p:spPr>
      </p:pic>
      <p:pic>
        <p:nvPicPr>
          <p:cNvPr id="16" name="图片 15">
            <a:extLst>
              <a:ext uri="{FF2B5EF4-FFF2-40B4-BE49-F238E27FC236}">
                <a16:creationId xmlns:a16="http://schemas.microsoft.com/office/drawing/2014/main" xmlns="" id="{4B575279-AABF-4801-9957-66AF520529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95713" y="5024021"/>
            <a:ext cx="4190170" cy="1587278"/>
          </a:xfrm>
          <a:prstGeom prst="rect">
            <a:avLst/>
          </a:prstGeom>
        </p:spPr>
      </p:pic>
    </p:spTree>
    <p:extLst>
      <p:ext uri="{BB962C8B-B14F-4D97-AF65-F5344CB8AC3E}">
        <p14:creationId xmlns:p14="http://schemas.microsoft.com/office/powerpoint/2010/main" val="2650058555"/>
      </p:ext>
    </p:extLst>
  </p:cSld>
  <p:clrMapOvr>
    <a:masterClrMapping/>
  </p:clrMapOvr>
  <p:transition spd="slow" advTm="2000">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ppt_x"/>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ppt_x"/>
                                          </p:val>
                                        </p:tav>
                                        <p:tav tm="100000">
                                          <p:val>
                                            <p:strVal val="#ppt_x"/>
                                          </p:val>
                                        </p:tav>
                                      </p:tavLst>
                                    </p:anim>
                                    <p:anim calcmode="lin" valueType="num">
                                      <p:cBhvr additive="base">
                                        <p:cTn id="4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ppt_x"/>
                                          </p:val>
                                        </p:tav>
                                        <p:tav tm="100000">
                                          <p:val>
                                            <p:strVal val="#ppt_x"/>
                                          </p:val>
                                        </p:tav>
                                      </p:tavLst>
                                    </p:anim>
                                    <p:anim calcmode="lin" valueType="num">
                                      <p:cBhvr additive="base">
                                        <p:cTn id="58" dur="75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P spid="3" grpId="0"/>
      <p:bldP spid="9" grpId="0"/>
      <p:bldP spid="10" grpId="0"/>
      <p:bldP spid="1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336</TotalTime>
  <Words>1410</Words>
  <Application>Microsoft Office PowerPoint</Application>
  <PresentationFormat>宽屏</PresentationFormat>
  <Paragraphs>97</Paragraphs>
  <Slides>20</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20</vt:i4>
      </vt:variant>
    </vt:vector>
  </HeadingPairs>
  <TitlesOfParts>
    <vt:vector size="33" baseType="lpstr">
      <vt:lpstr>Meiryo</vt:lpstr>
      <vt:lpstr>等线</vt:lpstr>
      <vt:lpstr>等线 Light</vt:lpstr>
      <vt:lpstr>宋体</vt:lpstr>
      <vt:lpstr>微软雅黑</vt:lpstr>
      <vt:lpstr>印品溜溜圆</vt:lpstr>
      <vt:lpstr>字魂59号-创粗黑</vt:lpstr>
      <vt:lpstr>字体视界-一风尚黑体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372</cp:revision>
  <dcterms:created xsi:type="dcterms:W3CDTF">2019-06-11T09:29:00Z</dcterms:created>
  <dcterms:modified xsi:type="dcterms:W3CDTF">2020-09-02T06:03:53Z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