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5.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7.xml" ContentType="application/vnd.openxmlformats-officedocument.presentationml.notesSlide+xml"/>
  <Override PartName="/ppt/tags/tag44.xml" ContentType="application/vnd.openxmlformats-officedocument.presentationml.tags+xml"/>
  <Override PartName="/ppt/notesSlides/notesSlide8.xml" ContentType="application/vnd.openxmlformats-officedocument.presentationml.notesSlide+xml"/>
  <Override PartName="/ppt/tags/tag45.xml" ContentType="application/vnd.openxmlformats-officedocument.presentationml.tags+xml"/>
  <Override PartName="/ppt/notesSlides/notesSlide9.xml" ContentType="application/vnd.openxmlformats-officedocument.presentationml.notesSlide+xml"/>
  <Override PartName="/ppt/tags/tag46.xml" ContentType="application/vnd.openxmlformats-officedocument.presentationml.tags+xml"/>
  <Override PartName="/ppt/notesSlides/notesSlide10.xml" ContentType="application/vnd.openxmlformats-officedocument.presentationml.notesSlide+xml"/>
  <Override PartName="/ppt/tags/tag47.xml" ContentType="application/vnd.openxmlformats-officedocument.presentationml.tags+xml"/>
  <Override PartName="/ppt/notesSlides/notesSlide11.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2.xml" ContentType="application/vnd.openxmlformats-officedocument.presentationml.notesSlide+xml"/>
  <Override PartName="/ppt/tags/tag54.xml" ContentType="application/vnd.openxmlformats-officedocument.presentationml.tags+xml"/>
  <Override PartName="/ppt/notesSlides/notesSlide13.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4.xml" ContentType="application/vnd.openxmlformats-officedocument.presentationml.notesSlide+xml"/>
  <Override PartName="/ppt/tags/tag61.xml" ContentType="application/vnd.openxmlformats-officedocument.presentationml.tags+xml"/>
  <Override PartName="/ppt/notesSlides/notesSlide15.xml" ContentType="application/vnd.openxmlformats-officedocument.presentationml.notesSlide+xml"/>
  <Override PartName="/ppt/tags/tag6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2"/>
  </p:notesMasterIdLst>
  <p:sldIdLst>
    <p:sldId id="256" r:id="rId4"/>
    <p:sldId id="268" r:id="rId5"/>
    <p:sldId id="272" r:id="rId6"/>
    <p:sldId id="276" r:id="rId7"/>
    <p:sldId id="277" r:id="rId8"/>
    <p:sldId id="273" r:id="rId9"/>
    <p:sldId id="278" r:id="rId10"/>
    <p:sldId id="280" r:id="rId11"/>
    <p:sldId id="279" r:id="rId12"/>
    <p:sldId id="281" r:id="rId13"/>
    <p:sldId id="282" r:id="rId14"/>
    <p:sldId id="274" r:id="rId15"/>
    <p:sldId id="283" r:id="rId16"/>
    <p:sldId id="275" r:id="rId17"/>
    <p:sldId id="284" r:id="rId18"/>
    <p:sldId id="285" r:id="rId19"/>
    <p:sldId id="286" r:id="rId20"/>
    <p:sldId id="287" r:id="rId21"/>
  </p:sldIdLst>
  <p:sldSz cx="9144000" cy="5143500" type="screen16x9"/>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1" d="100"/>
          <a:sy n="141" d="100"/>
        </p:scale>
        <p:origin x="74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FE982C-78DA-40D4-9A3D-C1DFA7400F4B}"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227AD0-FFAE-4D9E-9F97-62A29F86502A}" type="slidenum">
              <a:rPr lang="zh-CN" altLang="en-US" smtClean="0"/>
              <a:t>‹#›</a:t>
            </a:fld>
            <a:endParaRPr lang="zh-CN" altLang="en-US"/>
          </a:p>
        </p:txBody>
      </p:sp>
    </p:spTree>
    <p:extLst>
      <p:ext uri="{BB962C8B-B14F-4D97-AF65-F5344CB8AC3E}">
        <p14:creationId xmlns:p14="http://schemas.microsoft.com/office/powerpoint/2010/main" val="197117160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a:t>
            </a:fld>
            <a:endParaRPr lang="zh-CN" altLang="en-US"/>
          </a:p>
        </p:txBody>
      </p:sp>
    </p:spTree>
    <p:extLst>
      <p:ext uri="{BB962C8B-B14F-4D97-AF65-F5344CB8AC3E}">
        <p14:creationId xmlns:p14="http://schemas.microsoft.com/office/powerpoint/2010/main" val="30518263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10</a:t>
            </a:fld>
            <a:endParaRPr lang="zh-CN" altLang="en-US"/>
          </a:p>
        </p:txBody>
      </p:sp>
    </p:spTree>
    <p:extLst>
      <p:ext uri="{BB962C8B-B14F-4D97-AF65-F5344CB8AC3E}">
        <p14:creationId xmlns:p14="http://schemas.microsoft.com/office/powerpoint/2010/main" val="3369586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11</a:t>
            </a:fld>
            <a:endParaRPr lang="zh-CN" altLang="en-US"/>
          </a:p>
        </p:txBody>
      </p:sp>
    </p:spTree>
    <p:extLst>
      <p:ext uri="{BB962C8B-B14F-4D97-AF65-F5344CB8AC3E}">
        <p14:creationId xmlns:p14="http://schemas.microsoft.com/office/powerpoint/2010/main" val="2048101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12</a:t>
            </a:fld>
            <a:endParaRPr lang="zh-CN" altLang="en-US"/>
          </a:p>
        </p:txBody>
      </p:sp>
    </p:spTree>
    <p:extLst>
      <p:ext uri="{BB962C8B-B14F-4D97-AF65-F5344CB8AC3E}">
        <p14:creationId xmlns:p14="http://schemas.microsoft.com/office/powerpoint/2010/main" val="23307703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13</a:t>
            </a:fld>
            <a:endParaRPr lang="zh-CN" altLang="en-US"/>
          </a:p>
        </p:txBody>
      </p:sp>
    </p:spTree>
    <p:extLst>
      <p:ext uri="{BB962C8B-B14F-4D97-AF65-F5344CB8AC3E}">
        <p14:creationId xmlns:p14="http://schemas.microsoft.com/office/powerpoint/2010/main" val="77978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14</a:t>
            </a:fld>
            <a:endParaRPr lang="zh-CN" altLang="en-US"/>
          </a:p>
        </p:txBody>
      </p:sp>
    </p:spTree>
    <p:extLst>
      <p:ext uri="{BB962C8B-B14F-4D97-AF65-F5344CB8AC3E}">
        <p14:creationId xmlns:p14="http://schemas.microsoft.com/office/powerpoint/2010/main" val="1845623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15</a:t>
            </a:fld>
            <a:endParaRPr lang="zh-CN" altLang="en-US"/>
          </a:p>
        </p:txBody>
      </p:sp>
    </p:spTree>
    <p:extLst>
      <p:ext uri="{BB962C8B-B14F-4D97-AF65-F5344CB8AC3E}">
        <p14:creationId xmlns:p14="http://schemas.microsoft.com/office/powerpoint/2010/main" val="154600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16</a:t>
            </a:fld>
            <a:endParaRPr lang="zh-CN" altLang="en-US"/>
          </a:p>
        </p:txBody>
      </p:sp>
    </p:spTree>
    <p:extLst>
      <p:ext uri="{BB962C8B-B14F-4D97-AF65-F5344CB8AC3E}">
        <p14:creationId xmlns:p14="http://schemas.microsoft.com/office/powerpoint/2010/main" val="1990123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44987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zh-CN" altLang="en-US"/>
              <a:t>模板来自于 </a:t>
            </a:r>
            <a:r>
              <a:rPr lang="en-US" altLang="zh-CN"/>
              <a:t>http://meihua.docer.com/</a:t>
            </a:r>
            <a:endParaRPr lang="zh-CN" altLang="en-US"/>
          </a:p>
        </p:txBody>
      </p:sp>
      <p:sp>
        <p:nvSpPr>
          <p:cNvPr id="112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幼圆" panose="02010509060101010101" pitchFamily="49" charset="-122"/>
              </a:defRPr>
            </a:lvl1pPr>
            <a:lvl2pPr marL="742950" indent="-285750">
              <a:defRPr>
                <a:solidFill>
                  <a:schemeClr val="tx1"/>
                </a:solidFill>
                <a:latin typeface="Calibri" panose="020F0502020204030204" pitchFamily="34" charset="0"/>
                <a:ea typeface="幼圆" panose="02010509060101010101" pitchFamily="49" charset="-122"/>
              </a:defRPr>
            </a:lvl2pPr>
            <a:lvl3pPr marL="1143000" indent="-228600">
              <a:defRPr>
                <a:solidFill>
                  <a:schemeClr val="tx1"/>
                </a:solidFill>
                <a:latin typeface="Calibri" panose="020F0502020204030204" pitchFamily="34" charset="0"/>
                <a:ea typeface="幼圆" panose="02010509060101010101" pitchFamily="49" charset="-122"/>
              </a:defRPr>
            </a:lvl3pPr>
            <a:lvl4pPr marL="1600200" indent="-228600">
              <a:defRPr>
                <a:solidFill>
                  <a:schemeClr val="tx1"/>
                </a:solidFill>
                <a:latin typeface="Calibri" panose="020F0502020204030204" pitchFamily="34" charset="0"/>
                <a:ea typeface="幼圆" panose="02010509060101010101" pitchFamily="49" charset="-122"/>
              </a:defRPr>
            </a:lvl4pPr>
            <a:lvl5pPr marL="2057400" indent="-228600">
              <a:defRPr>
                <a:solidFill>
                  <a:schemeClr val="tx1"/>
                </a:solidFill>
                <a:latin typeface="Calibri" panose="020F0502020204030204" pitchFamily="34" charset="0"/>
                <a:ea typeface="幼圆" panose="02010509060101010101" pitchFamily="49" charset="-122"/>
              </a:defRPr>
            </a:lvl5pPr>
            <a:lvl6pPr marL="2514600" indent="-228600" fontAlgn="base">
              <a:spcBef>
                <a:spcPct val="0"/>
              </a:spcBef>
              <a:spcAft>
                <a:spcPct val="0"/>
              </a:spcAft>
              <a:defRPr>
                <a:solidFill>
                  <a:schemeClr val="tx1"/>
                </a:solidFill>
                <a:latin typeface="Calibri" panose="020F0502020204030204" pitchFamily="34" charset="0"/>
                <a:ea typeface="幼圆" panose="02010509060101010101" pitchFamily="49" charset="-122"/>
              </a:defRPr>
            </a:lvl6pPr>
            <a:lvl7pPr marL="2971800" indent="-228600" fontAlgn="base">
              <a:spcBef>
                <a:spcPct val="0"/>
              </a:spcBef>
              <a:spcAft>
                <a:spcPct val="0"/>
              </a:spcAft>
              <a:defRPr>
                <a:solidFill>
                  <a:schemeClr val="tx1"/>
                </a:solidFill>
                <a:latin typeface="Calibri" panose="020F0502020204030204" pitchFamily="34" charset="0"/>
                <a:ea typeface="幼圆" panose="02010509060101010101" pitchFamily="49" charset="-122"/>
              </a:defRPr>
            </a:lvl7pPr>
            <a:lvl8pPr marL="3429000" indent="-228600" fontAlgn="base">
              <a:spcBef>
                <a:spcPct val="0"/>
              </a:spcBef>
              <a:spcAft>
                <a:spcPct val="0"/>
              </a:spcAft>
              <a:defRPr>
                <a:solidFill>
                  <a:schemeClr val="tx1"/>
                </a:solidFill>
                <a:latin typeface="Calibri" panose="020F0502020204030204" pitchFamily="34" charset="0"/>
                <a:ea typeface="幼圆" panose="02010509060101010101" pitchFamily="49" charset="-122"/>
              </a:defRPr>
            </a:lvl8pPr>
            <a:lvl9pPr marL="3886200" indent="-228600" fontAlgn="base">
              <a:spcBef>
                <a:spcPct val="0"/>
              </a:spcBef>
              <a:spcAft>
                <a:spcPct val="0"/>
              </a:spcAft>
              <a:defRPr>
                <a:solidFill>
                  <a:schemeClr val="tx1"/>
                </a:solidFill>
                <a:latin typeface="Calibri" panose="020F0502020204030204" pitchFamily="34" charset="0"/>
                <a:ea typeface="幼圆" panose="02010509060101010101" pitchFamily="49" charset="-122"/>
              </a:defRPr>
            </a:lvl9pPr>
          </a:lstStyle>
          <a:p>
            <a:pPr fontAlgn="base">
              <a:spcBef>
                <a:spcPct val="0"/>
              </a:spcBef>
              <a:spcAft>
                <a:spcPct val="0"/>
              </a:spcAft>
            </a:pPr>
            <a:fld id="{8EEB7819-16B8-45AB-83B6-5D5E52D32E3A}" type="slidenum">
              <a:rPr lang="zh-CN" altLang="en-US">
                <a:ea typeface="宋体" panose="02010600030101010101" pitchFamily="2" charset="-122"/>
              </a:rPr>
              <a:pPr fontAlgn="base">
                <a:spcBef>
                  <a:spcPct val="0"/>
                </a:spcBef>
                <a:spcAft>
                  <a:spcPct val="0"/>
                </a:spcAft>
              </a:pPr>
              <a:t>2</a:t>
            </a:fld>
            <a:endParaRPr lang="zh-CN" altLang="en-US">
              <a:ea typeface="宋体" panose="02010600030101010101" pitchFamily="2" charset="-122"/>
            </a:endParaRPr>
          </a:p>
        </p:txBody>
      </p:sp>
    </p:spTree>
    <p:extLst>
      <p:ext uri="{BB962C8B-B14F-4D97-AF65-F5344CB8AC3E}">
        <p14:creationId xmlns:p14="http://schemas.microsoft.com/office/powerpoint/2010/main" val="3599360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3</a:t>
            </a:fld>
            <a:endParaRPr lang="zh-CN" altLang="en-US"/>
          </a:p>
        </p:txBody>
      </p:sp>
    </p:spTree>
    <p:extLst>
      <p:ext uri="{BB962C8B-B14F-4D97-AF65-F5344CB8AC3E}">
        <p14:creationId xmlns:p14="http://schemas.microsoft.com/office/powerpoint/2010/main" val="2482388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4</a:t>
            </a:fld>
            <a:endParaRPr lang="zh-CN" altLang="en-US"/>
          </a:p>
        </p:txBody>
      </p:sp>
    </p:spTree>
    <p:extLst>
      <p:ext uri="{BB962C8B-B14F-4D97-AF65-F5344CB8AC3E}">
        <p14:creationId xmlns:p14="http://schemas.microsoft.com/office/powerpoint/2010/main" val="999877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5</a:t>
            </a:fld>
            <a:endParaRPr lang="zh-CN" altLang="en-US"/>
          </a:p>
        </p:txBody>
      </p:sp>
    </p:spTree>
    <p:extLst>
      <p:ext uri="{BB962C8B-B14F-4D97-AF65-F5344CB8AC3E}">
        <p14:creationId xmlns:p14="http://schemas.microsoft.com/office/powerpoint/2010/main" val="3119599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6</a:t>
            </a:fld>
            <a:endParaRPr lang="zh-CN" altLang="en-US"/>
          </a:p>
        </p:txBody>
      </p:sp>
    </p:spTree>
    <p:extLst>
      <p:ext uri="{BB962C8B-B14F-4D97-AF65-F5344CB8AC3E}">
        <p14:creationId xmlns:p14="http://schemas.microsoft.com/office/powerpoint/2010/main" val="506167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7</a:t>
            </a:fld>
            <a:endParaRPr lang="zh-CN" altLang="en-US"/>
          </a:p>
        </p:txBody>
      </p:sp>
    </p:spTree>
    <p:extLst>
      <p:ext uri="{BB962C8B-B14F-4D97-AF65-F5344CB8AC3E}">
        <p14:creationId xmlns:p14="http://schemas.microsoft.com/office/powerpoint/2010/main" val="2725171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8</a:t>
            </a:fld>
            <a:endParaRPr lang="zh-CN" altLang="en-US"/>
          </a:p>
        </p:txBody>
      </p:sp>
    </p:spTree>
    <p:extLst>
      <p:ext uri="{BB962C8B-B14F-4D97-AF65-F5344CB8AC3E}">
        <p14:creationId xmlns:p14="http://schemas.microsoft.com/office/powerpoint/2010/main" val="2290441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227AD0-FFAE-4D9E-9F97-62A29F86502A}" type="slidenum">
              <a:rPr lang="zh-CN" altLang="en-US" smtClean="0"/>
              <a:t>9</a:t>
            </a:fld>
            <a:endParaRPr lang="zh-CN" altLang="en-US"/>
          </a:p>
        </p:txBody>
      </p:sp>
    </p:spTree>
    <p:extLst>
      <p:ext uri="{BB962C8B-B14F-4D97-AF65-F5344CB8AC3E}">
        <p14:creationId xmlns:p14="http://schemas.microsoft.com/office/powerpoint/2010/main" val="1488289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184255427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296338707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38357933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6813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0912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0748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217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4469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6560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90255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9784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40848414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7268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5889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73911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5440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37300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7194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9990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42445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19052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6821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291891904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44476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27790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98401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9787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293751681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37825376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42674213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2056860028"/>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200142950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FD8B2F51-A7C0-465D-B465-AC4E2CA7E1A9}" type="datetimeFigureOut">
              <a:rPr lang="zh-CN" altLang="en-US" smtClean="0"/>
              <a:t>2018/7/1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15167697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1000" r="-1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D8B2F51-A7C0-465D-B465-AC4E2CA7E1A9}" type="datetimeFigureOut">
              <a:rPr lang="zh-CN" altLang="en-US" smtClean="0"/>
              <a:t>2018/7/1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A98B81B-A03A-4094-9532-9C7CD7ED7330}" type="slidenum">
              <a:rPr lang="zh-CN" altLang="en-US" smtClean="0"/>
              <a:t>‹#›</a:t>
            </a:fld>
            <a:endParaRPr lang="zh-CN" altLang="en-US"/>
          </a:p>
        </p:txBody>
      </p:sp>
    </p:spTree>
    <p:extLst>
      <p:ext uri="{BB962C8B-B14F-4D97-AF65-F5344CB8AC3E}">
        <p14:creationId xmlns:p14="http://schemas.microsoft.com/office/powerpoint/2010/main" val="5841641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41DAEDD4-642A-46B3-9FB2-A65B34D35797}" type="datetimeFigureOut">
              <a:rPr lang="zh-CN" altLang="en-US" smtClean="0">
                <a:solidFill>
                  <a:prstClr val="black">
                    <a:tint val="75000"/>
                  </a:prstClr>
                </a:solidFill>
              </a:rPr>
              <a:pPr defTabSz="685800"/>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CB0B5773-CCB3-4323-998A-8607E0AC9EF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95347895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101245358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46.xml"/><Relationship Id="rId5" Type="http://schemas.openxmlformats.org/officeDocument/2006/relationships/image" Target="../media/image13.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47.xml"/><Relationship Id="rId5" Type="http://schemas.openxmlformats.org/officeDocument/2006/relationships/image" Target="../media/image13.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50.xml"/><Relationship Id="rId7"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image" Target="../media/image10.png"/><Relationship Id="rId4" Type="http://schemas.openxmlformats.org/officeDocument/2006/relationships/tags" Target="../tags/tag51.xml"/><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54.xml"/><Relationship Id="rId6" Type="http://schemas.openxmlformats.org/officeDocument/2006/relationships/image" Target="../media/image19.png"/><Relationship Id="rId5" Type="http://schemas.openxmlformats.org/officeDocument/2006/relationships/image" Target="../media/image13.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57.xml"/><Relationship Id="rId7"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0.png"/><Relationship Id="rId4" Type="http://schemas.openxmlformats.org/officeDocument/2006/relationships/tags" Target="../tags/tag58.xml"/><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61.xml"/><Relationship Id="rId6" Type="http://schemas.openxmlformats.org/officeDocument/2006/relationships/image" Target="../media/image13.png"/><Relationship Id="rId5" Type="http://schemas.openxmlformats.org/officeDocument/2006/relationships/image" Target="../media/image20.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62.xml"/><Relationship Id="rId6"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slideLayout" Target="../slideLayouts/slideLayout7.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image" Target="../media/image8.png"/><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6.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24.xml"/><Relationship Id="rId7"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10" Type="http://schemas.openxmlformats.org/officeDocument/2006/relationships/image" Target="../media/image10.png"/><Relationship Id="rId4" Type="http://schemas.openxmlformats.org/officeDocument/2006/relationships/tags" Target="../tags/tag25.xml"/><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30.xml"/><Relationship Id="rId7" Type="http://schemas.openxmlformats.org/officeDocument/2006/relationships/image" Target="../media/image12.pn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11.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33.xml"/><Relationship Id="rId7" Type="http://schemas.openxmlformats.org/officeDocument/2006/relationships/image" Target="../media/image13.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1.pn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36.xml"/><Relationship Id="rId7"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5" Type="http://schemas.openxmlformats.org/officeDocument/2006/relationships/tags" Target="../tags/tag38.xml"/><Relationship Id="rId10" Type="http://schemas.openxmlformats.org/officeDocument/2006/relationships/image" Target="../media/image10.png"/><Relationship Id="rId4" Type="http://schemas.openxmlformats.org/officeDocument/2006/relationships/tags" Target="../tags/tag37.xml"/><Relationship Id="rId9"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42.xml"/><Relationship Id="rId7" Type="http://schemas.openxmlformats.org/officeDocument/2006/relationships/image" Target="../media/image11.png"/><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tags" Target="../tags/tag43.xml"/><Relationship Id="rId9"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44.xml"/><Relationship Id="rId6" Type="http://schemas.openxmlformats.org/officeDocument/2006/relationships/image" Target="../media/image16.jpg"/><Relationship Id="rId5" Type="http://schemas.openxmlformats.org/officeDocument/2006/relationships/image" Target="../media/image13.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45.xml"/><Relationship Id="rId6" Type="http://schemas.openxmlformats.org/officeDocument/2006/relationships/image" Target="../media/image13.png"/><Relationship Id="rId5" Type="http://schemas.openxmlformats.org/officeDocument/2006/relationships/image" Target="../media/image17.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F85161C4-40FA-4A09-B40E-E6CDA944EE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9448" y="267507"/>
            <a:ext cx="4895116" cy="4895116"/>
          </a:xfrm>
          <a:prstGeom prst="rect">
            <a:avLst/>
          </a:prstGeom>
        </p:spPr>
      </p:pic>
      <p:pic>
        <p:nvPicPr>
          <p:cNvPr id="11" name="图片 10">
            <a:extLst>
              <a:ext uri="{FF2B5EF4-FFF2-40B4-BE49-F238E27FC236}">
                <a16:creationId xmlns="" xmlns:a16="http://schemas.microsoft.com/office/drawing/2014/main" id="{5C066F5A-B22A-44AF-B539-3D9C1C5057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458" y="2715065"/>
            <a:ext cx="2943872" cy="2943872"/>
          </a:xfrm>
          <a:prstGeom prst="rect">
            <a:avLst/>
          </a:prstGeom>
        </p:spPr>
      </p:pic>
      <p:pic>
        <p:nvPicPr>
          <p:cNvPr id="13" name="图片 12">
            <a:extLst>
              <a:ext uri="{FF2B5EF4-FFF2-40B4-BE49-F238E27FC236}">
                <a16:creationId xmlns="" xmlns:a16="http://schemas.microsoft.com/office/drawing/2014/main" id="{EBC80864-6559-4051-B888-605AB47F8B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4672" y="-1698667"/>
            <a:ext cx="3348295" cy="6842167"/>
          </a:xfrm>
          <a:prstGeom prst="rect">
            <a:avLst/>
          </a:prstGeom>
        </p:spPr>
      </p:pic>
      <p:pic>
        <p:nvPicPr>
          <p:cNvPr id="15" name="图片 14">
            <a:extLst>
              <a:ext uri="{FF2B5EF4-FFF2-40B4-BE49-F238E27FC236}">
                <a16:creationId xmlns="" xmlns:a16="http://schemas.microsoft.com/office/drawing/2014/main" id="{26A22A32-E2C3-4FD9-B36E-1DE340128B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43936" y="2756290"/>
            <a:ext cx="4207152" cy="3049545"/>
          </a:xfrm>
          <a:prstGeom prst="rect">
            <a:avLst/>
          </a:prstGeom>
        </p:spPr>
      </p:pic>
      <p:sp>
        <p:nvSpPr>
          <p:cNvPr id="16" name="文本框 8">
            <a:extLst>
              <a:ext uri="{FF2B5EF4-FFF2-40B4-BE49-F238E27FC236}">
                <a16:creationId xmlns="" xmlns:a16="http://schemas.microsoft.com/office/drawing/2014/main" id="{F6801DD4-9CB5-4E49-83E8-A3938CE7F31D}"/>
              </a:ext>
            </a:extLst>
          </p:cNvPr>
          <p:cNvSpPr txBox="1">
            <a:spLocks noChangeArrowheads="1"/>
          </p:cNvSpPr>
          <p:nvPr/>
        </p:nvSpPr>
        <p:spPr bwMode="auto">
          <a:xfrm>
            <a:off x="2709153" y="1829841"/>
            <a:ext cx="423478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方正启体简体" panose="03000509000000000000" pitchFamily="65" charset="-122"/>
              </a:defRPr>
            </a:lvl1pPr>
            <a:lvl2pPr marL="742950" indent="-285750">
              <a:defRPr sz="1300">
                <a:solidFill>
                  <a:schemeClr val="tx1"/>
                </a:solidFill>
                <a:latin typeface="Lao UI" panose="020B0502040204020203" pitchFamily="34" charset="0"/>
                <a:ea typeface="方正启体简体" panose="03000509000000000000" pitchFamily="65" charset="-122"/>
              </a:defRPr>
            </a:lvl2pPr>
            <a:lvl3pPr marL="1143000" indent="-228600">
              <a:defRPr sz="1300">
                <a:solidFill>
                  <a:schemeClr val="tx1"/>
                </a:solidFill>
                <a:latin typeface="Lao UI" panose="020B0502040204020203" pitchFamily="34" charset="0"/>
                <a:ea typeface="方正启体简体" panose="03000509000000000000" pitchFamily="65" charset="-122"/>
              </a:defRPr>
            </a:lvl3pPr>
            <a:lvl4pPr marL="1600200" indent="-228600">
              <a:defRPr sz="1300">
                <a:solidFill>
                  <a:schemeClr val="tx1"/>
                </a:solidFill>
                <a:latin typeface="Lao UI" panose="020B0502040204020203" pitchFamily="34" charset="0"/>
                <a:ea typeface="方正启体简体" panose="03000509000000000000" pitchFamily="65" charset="-122"/>
              </a:defRPr>
            </a:lvl4pPr>
            <a:lvl5pPr marL="2057400" indent="-228600">
              <a:defRPr sz="1300">
                <a:solidFill>
                  <a:schemeClr val="tx1"/>
                </a:solidFill>
                <a:latin typeface="Lao UI" panose="020B0502040204020203" pitchFamily="34" charset="0"/>
                <a:ea typeface="方正启体简体" panose="03000509000000000000" pitchFamily="65"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方正启体简体" panose="03000509000000000000" pitchFamily="65" charset="-122"/>
              </a:defRPr>
            </a:lvl9pPr>
          </a:lstStyle>
          <a:p>
            <a:pPr eaLnBrk="1" hangingPunct="1">
              <a:lnSpc>
                <a:spcPct val="150000"/>
              </a:lnSpc>
            </a:pPr>
            <a:r>
              <a:rPr lang="zh-CN" altLang="en-US" sz="1600" dirty="0">
                <a:solidFill>
                  <a:schemeClr val="tx1">
                    <a:lumMod val="85000"/>
                    <a:lumOff val="15000"/>
                  </a:schemeClr>
                </a:solidFill>
                <a:latin typeface="+mn-lt"/>
                <a:ea typeface="+mn-ea"/>
                <a:cs typeface="+mn-ea"/>
                <a:sym typeface="+mn-lt"/>
              </a:rPr>
              <a:t>重阳节，又称重九节、晒秋节、“踏秋”，中国传统节日。庆祝重阳节一般会包括出游赏秋、登高远眺、观赏菊花、遍插茱萸、吃重阳糕、饮菊花酒等活动。</a:t>
            </a:r>
          </a:p>
        </p:txBody>
      </p:sp>
      <p:pic>
        <p:nvPicPr>
          <p:cNvPr id="24" name="图片 23">
            <a:extLst>
              <a:ext uri="{FF2B5EF4-FFF2-40B4-BE49-F238E27FC236}">
                <a16:creationId xmlns="" xmlns:a16="http://schemas.microsoft.com/office/drawing/2014/main" id="{53464F8F-70AB-400F-A5D2-BB8FCB4DAD1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92320" y="0"/>
            <a:ext cx="2073202" cy="2932264"/>
          </a:xfrm>
          <a:prstGeom prst="rect">
            <a:avLst/>
          </a:prstGeom>
        </p:spPr>
      </p:pic>
    </p:spTree>
    <p:extLst>
      <p:ext uri="{BB962C8B-B14F-4D97-AF65-F5344CB8AC3E}">
        <p14:creationId xmlns:p14="http://schemas.microsoft.com/office/powerpoint/2010/main" val="13571014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ppt_x</p:attrName>
                                        </p:attrNameLst>
                                      </p:cBhvr>
                                      <p:tavLst>
                                        <p:tav tm="0">
                                          <p:val>
                                            <p:strVal val="#ppt_x-#ppt_w*1.125000"/>
                                          </p:val>
                                        </p:tav>
                                        <p:tav tm="100000">
                                          <p:val>
                                            <p:strVal val="#ppt_x"/>
                                          </p:val>
                                        </p:tav>
                                      </p:tavLst>
                                    </p:anim>
                                    <p:animEffect transition="in" filter="wipe(righ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B7AFB752-1136-4E53-A214-60220B3B0497}"/>
              </a:ext>
            </a:extLst>
          </p:cNvPr>
          <p:cNvSpPr txBox="1"/>
          <p:nvPr/>
        </p:nvSpPr>
        <p:spPr>
          <a:xfrm>
            <a:off x="3300902" y="1029323"/>
            <a:ext cx="3139321" cy="3038833"/>
          </a:xfrm>
          <a:prstGeom prst="rect">
            <a:avLst/>
          </a:prstGeom>
          <a:noFill/>
        </p:spPr>
        <p:txBody>
          <a:bodyPr vert="eaVert">
            <a:spAutoFit/>
          </a:bodyPr>
          <a:lstStyle/>
          <a:p>
            <a:pPr eaLnBrk="1" fontAlgn="auto" hangingPunct="1">
              <a:lnSpc>
                <a:spcPct val="120000"/>
              </a:lnSpc>
              <a:spcBef>
                <a:spcPts val="0"/>
              </a:spcBef>
              <a:spcAft>
                <a:spcPts val="0"/>
              </a:spcAft>
              <a:defRPr/>
            </a:pPr>
            <a:r>
              <a:rPr lang="zh-CN" altLang="en-US" sz="1600" dirty="0">
                <a:latin typeface="+mn-lt"/>
                <a:ea typeface="+mn-ea"/>
              </a:rPr>
              <a:t>古代还风行九九插茱萸的习俗，所以又叫做茱萸节。茱萸入药，可制酒养身祛病。插茱萸和簪菊花在唐代就已经很普遍。茱萸香味浓，有驱虫去湿、逐风邪的作用，并能消积食，治寒热。民间认为九月初九也是逢凶之日，多灾多难，所以在重阳节人们喜欢佩带茱萸以辟邪求吉。茱萸因此还被人们称为“辟邪翁”。</a:t>
            </a:r>
            <a:endParaRPr lang="zh-CN" altLang="en-US" sz="1100" dirty="0">
              <a:latin typeface="+mn-lt"/>
              <a:ea typeface="+mn-ea"/>
            </a:endParaRPr>
          </a:p>
        </p:txBody>
      </p:sp>
      <p:grpSp>
        <p:nvGrpSpPr>
          <p:cNvPr id="3" name="组合 24">
            <a:extLst>
              <a:ext uri="{FF2B5EF4-FFF2-40B4-BE49-F238E27FC236}">
                <a16:creationId xmlns="" xmlns:a16="http://schemas.microsoft.com/office/drawing/2014/main" id="{8CB954DA-DF1E-4C30-8C50-0027F3C2F20F}"/>
              </a:ext>
            </a:extLst>
          </p:cNvPr>
          <p:cNvGrpSpPr/>
          <p:nvPr/>
        </p:nvGrpSpPr>
        <p:grpSpPr bwMode="auto">
          <a:xfrm>
            <a:off x="1378631" y="1744056"/>
            <a:ext cx="1814512" cy="2324100"/>
            <a:chOff x="192505" y="1601919"/>
            <a:chExt cx="1815049" cy="2323813"/>
          </a:xfrm>
        </p:grpSpPr>
        <p:sp>
          <p:nvSpPr>
            <p:cNvPr id="4" name="文本框 3">
              <a:extLst>
                <a:ext uri="{FF2B5EF4-FFF2-40B4-BE49-F238E27FC236}">
                  <a16:creationId xmlns="" xmlns:a16="http://schemas.microsoft.com/office/drawing/2014/main" id="{C2D6C249-B83B-4CFE-B724-CBCEE4156CB6}"/>
                </a:ext>
              </a:extLst>
            </p:cNvPr>
            <p:cNvSpPr txBox="1"/>
            <p:nvPr/>
          </p:nvSpPr>
          <p:spPr>
            <a:xfrm>
              <a:off x="192505" y="1716615"/>
              <a:ext cx="1340661" cy="1107859"/>
            </a:xfrm>
            <a:prstGeom prst="rect">
              <a:avLst/>
            </a:prstGeom>
            <a:noFill/>
            <a:ln>
              <a:noFill/>
            </a:ln>
          </p:spPr>
          <p:txBody>
            <a:bodyPr>
              <a:spAutoFit/>
            </a:bodyPr>
            <a:lstStyle/>
            <a:p>
              <a:pPr algn="ctr" eaLnBrk="1" fontAlgn="auto" hangingPunct="1">
                <a:spcBef>
                  <a:spcPts val="0"/>
                </a:spcBef>
                <a:spcAft>
                  <a:spcPts val="0"/>
                </a:spcAft>
                <a:defRPr/>
              </a:pPr>
              <a:r>
                <a:rPr lang="zh-CN" altLang="en-US" sz="6600" dirty="0">
                  <a:latin typeface="+mn-lt"/>
                  <a:ea typeface="汉鼎繁淡古" panose="02010609000101010101" pitchFamily="49" charset="-122"/>
                </a:rPr>
                <a:t>茱</a:t>
              </a:r>
            </a:p>
          </p:txBody>
        </p:sp>
        <p:sp>
          <p:nvSpPr>
            <p:cNvPr id="5" name="文本框 4">
              <a:extLst>
                <a:ext uri="{FF2B5EF4-FFF2-40B4-BE49-F238E27FC236}">
                  <a16:creationId xmlns="" xmlns:a16="http://schemas.microsoft.com/office/drawing/2014/main" id="{D7FB72FB-903E-4140-832E-6EA743433A37}"/>
                </a:ext>
              </a:extLst>
            </p:cNvPr>
            <p:cNvSpPr txBox="1"/>
            <p:nvPr/>
          </p:nvSpPr>
          <p:spPr>
            <a:xfrm>
              <a:off x="666893" y="2659607"/>
              <a:ext cx="1340661" cy="1107859"/>
            </a:xfrm>
            <a:prstGeom prst="rect">
              <a:avLst/>
            </a:prstGeom>
            <a:noFill/>
            <a:ln>
              <a:noFill/>
            </a:ln>
          </p:spPr>
          <p:txBody>
            <a:bodyPr>
              <a:spAutoFit/>
            </a:bodyPr>
            <a:lstStyle/>
            <a:p>
              <a:pPr algn="ctr" eaLnBrk="1" fontAlgn="auto" hangingPunct="1">
                <a:spcBef>
                  <a:spcPts val="0"/>
                </a:spcBef>
                <a:spcAft>
                  <a:spcPts val="0"/>
                </a:spcAft>
                <a:defRPr/>
              </a:pPr>
              <a:r>
                <a:rPr lang="zh-CN" altLang="en-US" sz="6600" dirty="0">
                  <a:latin typeface="+mn-lt"/>
                  <a:ea typeface="汉鼎繁淡古" panose="02010609000101010101" pitchFamily="49" charset="-122"/>
                </a:rPr>
                <a:t>萸</a:t>
              </a:r>
            </a:p>
          </p:txBody>
        </p:sp>
        <p:grpSp>
          <p:nvGrpSpPr>
            <p:cNvPr id="6" name="组合 14">
              <a:extLst>
                <a:ext uri="{FF2B5EF4-FFF2-40B4-BE49-F238E27FC236}">
                  <a16:creationId xmlns="" xmlns:a16="http://schemas.microsoft.com/office/drawing/2014/main" id="{56D47567-861F-46B8-BA8A-C801E02F543B}"/>
                </a:ext>
              </a:extLst>
            </p:cNvPr>
            <p:cNvGrpSpPr/>
            <p:nvPr/>
          </p:nvGrpSpPr>
          <p:grpSpPr bwMode="auto">
            <a:xfrm>
              <a:off x="742520" y="1601919"/>
              <a:ext cx="603689" cy="2231126"/>
              <a:chOff x="842209" y="1691295"/>
              <a:chExt cx="504000" cy="2141750"/>
            </a:xfrm>
          </p:grpSpPr>
          <p:cxnSp>
            <p:nvCxnSpPr>
              <p:cNvPr id="15" name="直接连接符 14">
                <a:extLst>
                  <a:ext uri="{FF2B5EF4-FFF2-40B4-BE49-F238E27FC236}">
                    <a16:creationId xmlns="" xmlns:a16="http://schemas.microsoft.com/office/drawing/2014/main" id="{5E6D0EF0-1D53-4A94-A258-F8252EFA9B4A}"/>
                  </a:ext>
                </a:extLst>
              </p:cNvPr>
              <p:cNvCxnSpPr/>
              <p:nvPr/>
            </p:nvCxnSpPr>
            <p:spPr>
              <a:xfrm flipV="1">
                <a:off x="841727" y="169129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D1D20F18-E46B-4AA3-8709-784613E69C33}"/>
                  </a:ext>
                </a:extLst>
              </p:cNvPr>
              <p:cNvCxnSpPr/>
              <p:nvPr/>
            </p:nvCxnSpPr>
            <p:spPr>
              <a:xfrm>
                <a:off x="841727" y="1691295"/>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A6C714F2-A484-4E40-A67E-C6C7413F8743}"/>
                  </a:ext>
                </a:extLst>
              </p:cNvPr>
              <p:cNvCxnSpPr/>
              <p:nvPr/>
            </p:nvCxnSpPr>
            <p:spPr>
              <a:xfrm>
                <a:off x="1346835" y="1691295"/>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8D101B9C-D92F-4BD4-9F03-F27C5E479DD1}"/>
                  </a:ext>
                </a:extLst>
              </p:cNvPr>
              <p:cNvCxnSpPr/>
              <p:nvPr/>
            </p:nvCxnSpPr>
            <p:spPr>
              <a:xfrm>
                <a:off x="841727" y="2699997"/>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21A4CA9B-F427-4B32-B3CA-F272E9DE3F48}"/>
                  </a:ext>
                </a:extLst>
              </p:cNvPr>
              <p:cNvCxnSpPr/>
              <p:nvPr/>
            </p:nvCxnSpPr>
            <p:spPr>
              <a:xfrm>
                <a:off x="841727" y="3833643"/>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B3DD52F2-0847-42E9-A15F-6A04B1B327EA}"/>
                  </a:ext>
                </a:extLst>
              </p:cNvPr>
              <p:cNvCxnSpPr/>
              <p:nvPr/>
            </p:nvCxnSpPr>
            <p:spPr>
              <a:xfrm flipV="1">
                <a:off x="1345510" y="361727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7" name="组合 15">
              <a:extLst>
                <a:ext uri="{FF2B5EF4-FFF2-40B4-BE49-F238E27FC236}">
                  <a16:creationId xmlns="" xmlns:a16="http://schemas.microsoft.com/office/drawing/2014/main" id="{4CA893F0-5671-400A-9188-0A551F5E2B5E}"/>
                </a:ext>
              </a:extLst>
            </p:cNvPr>
            <p:cNvGrpSpPr/>
            <p:nvPr/>
          </p:nvGrpSpPr>
          <p:grpSpPr bwMode="auto">
            <a:xfrm>
              <a:off x="858231" y="1719434"/>
              <a:ext cx="626809" cy="2206298"/>
              <a:chOff x="842209" y="1691295"/>
              <a:chExt cx="504000" cy="2141750"/>
            </a:xfrm>
          </p:grpSpPr>
          <p:cxnSp>
            <p:nvCxnSpPr>
              <p:cNvPr id="9" name="直接连接符 8">
                <a:extLst>
                  <a:ext uri="{FF2B5EF4-FFF2-40B4-BE49-F238E27FC236}">
                    <a16:creationId xmlns="" xmlns:a16="http://schemas.microsoft.com/office/drawing/2014/main" id="{E9F338D8-0367-4C46-9BDD-F76FCD0FBB49}"/>
                  </a:ext>
                </a:extLst>
              </p:cNvPr>
              <p:cNvCxnSpPr/>
              <p:nvPr/>
            </p:nvCxnSpPr>
            <p:spPr>
              <a:xfrm flipV="1">
                <a:off x="841914" y="1691242"/>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8B18D92B-64FA-4B7D-B003-0AF841A2BA4A}"/>
                  </a:ext>
                </a:extLst>
              </p:cNvPr>
              <p:cNvCxnSpPr/>
              <p:nvPr/>
            </p:nvCxnSpPr>
            <p:spPr>
              <a:xfrm>
                <a:off x="841914" y="1691242"/>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DB75A39C-EFAF-4EC6-8A7D-0BFF3390F153}"/>
                  </a:ext>
                </a:extLst>
              </p:cNvPr>
              <p:cNvCxnSpPr/>
              <p:nvPr/>
            </p:nvCxnSpPr>
            <p:spPr>
              <a:xfrm>
                <a:off x="1346267" y="1691242"/>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B56FECD3-8BEE-4ABA-8EB7-81FEB8D9183D}"/>
                  </a:ext>
                </a:extLst>
              </p:cNvPr>
              <p:cNvCxnSpPr/>
              <p:nvPr/>
            </p:nvCxnSpPr>
            <p:spPr>
              <a:xfrm>
                <a:off x="841914" y="2698968"/>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C542B44A-E37F-4765-9599-814A175832B6}"/>
                  </a:ext>
                </a:extLst>
              </p:cNvPr>
              <p:cNvCxnSpPr/>
              <p:nvPr/>
            </p:nvCxnSpPr>
            <p:spPr>
              <a:xfrm>
                <a:off x="841914" y="3833045"/>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160A5523-117B-45CF-9441-01EC4AC00F85}"/>
                  </a:ext>
                </a:extLst>
              </p:cNvPr>
              <p:cNvCxnSpPr/>
              <p:nvPr/>
            </p:nvCxnSpPr>
            <p:spPr>
              <a:xfrm flipV="1">
                <a:off x="1344990" y="3617324"/>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 xmlns:a16="http://schemas.microsoft.com/office/drawing/2014/main" id="{052F641D-8916-44EB-A481-69BF0FFC5755}"/>
                </a:ext>
              </a:extLst>
            </p:cNvPr>
            <p:cNvSpPr txBox="1"/>
            <p:nvPr/>
          </p:nvSpPr>
          <p:spPr>
            <a:xfrm>
              <a:off x="1089104" y="1754785"/>
              <a:ext cx="354048" cy="825629"/>
            </a:xfrm>
            <a:prstGeom prst="rect">
              <a:avLst/>
            </a:prstGeom>
            <a:noFill/>
            <a:ln>
              <a:noFill/>
            </a:ln>
          </p:spPr>
          <p:txBody>
            <a:bodyPr vert="eaVert">
              <a:spAutoFit/>
            </a:bodyPr>
            <a:lstStyle/>
            <a:p>
              <a:pPr eaLnBrk="1" fontAlgn="auto" hangingPunct="1">
                <a:spcBef>
                  <a:spcPts val="0"/>
                </a:spcBef>
                <a:spcAft>
                  <a:spcPts val="0"/>
                </a:spcAft>
                <a:defRPr/>
              </a:pPr>
              <a:r>
                <a:rPr lang="en-US" altLang="zh-CN" sz="1100" dirty="0">
                  <a:latin typeface="+mn-lt"/>
                  <a:ea typeface="+mn-ea"/>
                </a:rPr>
                <a:t>Xi</a:t>
              </a:r>
              <a:r>
                <a:rPr lang="zh-CN" altLang="en-US" sz="1100" dirty="0">
                  <a:latin typeface="+mn-lt"/>
                  <a:ea typeface="+mn-ea"/>
                </a:rPr>
                <a:t> </a:t>
              </a:r>
              <a:r>
                <a:rPr lang="en-US" altLang="zh-CN" sz="1100" dirty="0">
                  <a:latin typeface="+mn-lt"/>
                  <a:ea typeface="+mn-ea"/>
                </a:rPr>
                <a:t>Shu</a:t>
              </a:r>
            </a:p>
          </p:txBody>
        </p:sp>
      </p:grpSp>
      <p:pic>
        <p:nvPicPr>
          <p:cNvPr id="21" name="图片 20">
            <a:extLst>
              <a:ext uri="{FF2B5EF4-FFF2-40B4-BE49-F238E27FC236}">
                <a16:creationId xmlns="" xmlns:a16="http://schemas.microsoft.com/office/drawing/2014/main" id="{BD8B98B3-3947-4201-A9F4-A376E71D1A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2781" y="1382142"/>
            <a:ext cx="3602438" cy="3602438"/>
          </a:xfrm>
          <a:prstGeom prst="rect">
            <a:avLst/>
          </a:prstGeom>
        </p:spPr>
      </p:pic>
      <p:grpSp>
        <p:nvGrpSpPr>
          <p:cNvPr id="25" name="PA_组合 24">
            <a:extLst>
              <a:ext uri="{FF2B5EF4-FFF2-40B4-BE49-F238E27FC236}">
                <a16:creationId xmlns="" xmlns:a16="http://schemas.microsoft.com/office/drawing/2014/main" id="{E84B8551-4A23-4159-BB3C-23C6990D9FED}"/>
              </a:ext>
            </a:extLst>
          </p:cNvPr>
          <p:cNvGrpSpPr/>
          <p:nvPr>
            <p:custDataLst>
              <p:tags r:id="rId1"/>
            </p:custDataLst>
          </p:nvPr>
        </p:nvGrpSpPr>
        <p:grpSpPr>
          <a:xfrm>
            <a:off x="124180" y="184403"/>
            <a:ext cx="3068963" cy="995309"/>
            <a:chOff x="124180" y="184403"/>
            <a:chExt cx="3068963" cy="995309"/>
          </a:xfrm>
        </p:grpSpPr>
        <p:sp>
          <p:nvSpPr>
            <p:cNvPr id="22" name="文本框 21">
              <a:extLst>
                <a:ext uri="{FF2B5EF4-FFF2-40B4-BE49-F238E27FC236}">
                  <a16:creationId xmlns="" xmlns:a16="http://schemas.microsoft.com/office/drawing/2014/main" id="{EE1DF31E-1947-4460-9D81-8D844A1CCFF1}"/>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二、民间习俗</a:t>
              </a:r>
            </a:p>
          </p:txBody>
        </p:sp>
        <p:pic>
          <p:nvPicPr>
            <p:cNvPr id="23" name="图片 22">
              <a:extLst>
                <a:ext uri="{FF2B5EF4-FFF2-40B4-BE49-F238E27FC236}">
                  <a16:creationId xmlns="" xmlns:a16="http://schemas.microsoft.com/office/drawing/2014/main" id="{28C035B3-3B00-4A1B-A670-380041B88B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spTree>
    <p:extLst>
      <p:ext uri="{BB962C8B-B14F-4D97-AF65-F5344CB8AC3E}">
        <p14:creationId xmlns:p14="http://schemas.microsoft.com/office/powerpoint/2010/main" val="2421588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69CCC676-6BAC-49E4-BE0E-DD84C0633D62}"/>
              </a:ext>
            </a:extLst>
          </p:cNvPr>
          <p:cNvSpPr txBox="1"/>
          <p:nvPr/>
        </p:nvSpPr>
        <p:spPr>
          <a:xfrm>
            <a:off x="2486468" y="1616409"/>
            <a:ext cx="3508653" cy="2393377"/>
          </a:xfrm>
          <a:prstGeom prst="rect">
            <a:avLst/>
          </a:prstGeom>
          <a:noFill/>
        </p:spPr>
        <p:txBody>
          <a:bodyPr vert="eaVert" wrap="square">
            <a:spAutoFit/>
          </a:bodyPr>
          <a:lstStyle/>
          <a:p>
            <a:pPr eaLnBrk="1" fontAlgn="auto" hangingPunct="1">
              <a:lnSpc>
                <a:spcPct val="120000"/>
              </a:lnSpc>
              <a:spcBef>
                <a:spcPts val="0"/>
              </a:spcBef>
              <a:spcAft>
                <a:spcPts val="0"/>
              </a:spcAft>
              <a:defRPr/>
            </a:pPr>
            <a:r>
              <a:rPr lang="zh-CN" altLang="en-US" sz="1800" dirty="0">
                <a:latin typeface="+mn-lt"/>
                <a:ea typeface="+mn-ea"/>
              </a:rPr>
              <a:t>重阳日，历来就有赏菊花的风俗，所以古来又称菊花节。农历九月俗称菊月，节日举办菊花大会，倾城的人潮赴会赏菊。从三国魏晋以来，重阳聚会饮酒、赏菊赋诗已成时尚。在中国古俗中，菊花象征长寿。</a:t>
            </a:r>
            <a:endParaRPr lang="zh-CN" altLang="en-US" sz="1200" dirty="0">
              <a:latin typeface="+mn-lt"/>
              <a:ea typeface="+mn-ea"/>
            </a:endParaRPr>
          </a:p>
        </p:txBody>
      </p:sp>
      <p:grpSp>
        <p:nvGrpSpPr>
          <p:cNvPr id="3" name="组合 24">
            <a:extLst>
              <a:ext uri="{FF2B5EF4-FFF2-40B4-BE49-F238E27FC236}">
                <a16:creationId xmlns="" xmlns:a16="http://schemas.microsoft.com/office/drawing/2014/main" id="{A9B361CD-A4EB-4A80-A66A-903AAE6AF092}"/>
              </a:ext>
            </a:extLst>
          </p:cNvPr>
          <p:cNvGrpSpPr/>
          <p:nvPr/>
        </p:nvGrpSpPr>
        <p:grpSpPr bwMode="auto">
          <a:xfrm>
            <a:off x="6182859" y="330534"/>
            <a:ext cx="1814512" cy="2324100"/>
            <a:chOff x="192505" y="1601919"/>
            <a:chExt cx="1815049" cy="2323813"/>
          </a:xfrm>
        </p:grpSpPr>
        <p:sp>
          <p:nvSpPr>
            <p:cNvPr id="4" name="文本框 3">
              <a:extLst>
                <a:ext uri="{FF2B5EF4-FFF2-40B4-BE49-F238E27FC236}">
                  <a16:creationId xmlns="" xmlns:a16="http://schemas.microsoft.com/office/drawing/2014/main" id="{A730DCAB-3772-4B59-96AA-A9080839DB1A}"/>
                </a:ext>
              </a:extLst>
            </p:cNvPr>
            <p:cNvSpPr txBox="1"/>
            <p:nvPr/>
          </p:nvSpPr>
          <p:spPr>
            <a:xfrm>
              <a:off x="192505" y="1716615"/>
              <a:ext cx="1340661" cy="1107859"/>
            </a:xfrm>
            <a:prstGeom prst="rect">
              <a:avLst/>
            </a:prstGeom>
            <a:noFill/>
            <a:ln>
              <a:noFill/>
            </a:ln>
          </p:spPr>
          <p:txBody>
            <a:bodyPr>
              <a:spAutoFit/>
            </a:bodyPr>
            <a:lstStyle/>
            <a:p>
              <a:pPr algn="ctr" eaLnBrk="1" fontAlgn="auto" hangingPunct="1">
                <a:spcBef>
                  <a:spcPts val="0"/>
                </a:spcBef>
                <a:spcAft>
                  <a:spcPts val="0"/>
                </a:spcAft>
                <a:defRPr/>
              </a:pPr>
              <a:r>
                <a:rPr lang="zh-CN" altLang="en-US" sz="6600" dirty="0">
                  <a:latin typeface="+mn-lt"/>
                  <a:ea typeface="汉鼎繁淡古" panose="02010609000101010101" pitchFamily="49" charset="-122"/>
                </a:rPr>
                <a:t>赏</a:t>
              </a:r>
            </a:p>
          </p:txBody>
        </p:sp>
        <p:sp>
          <p:nvSpPr>
            <p:cNvPr id="5" name="文本框 4">
              <a:extLst>
                <a:ext uri="{FF2B5EF4-FFF2-40B4-BE49-F238E27FC236}">
                  <a16:creationId xmlns="" xmlns:a16="http://schemas.microsoft.com/office/drawing/2014/main" id="{2211917F-68C4-490E-89FB-D2EE590664FB}"/>
                </a:ext>
              </a:extLst>
            </p:cNvPr>
            <p:cNvSpPr txBox="1"/>
            <p:nvPr/>
          </p:nvSpPr>
          <p:spPr>
            <a:xfrm>
              <a:off x="666893" y="2659607"/>
              <a:ext cx="1340661" cy="1107859"/>
            </a:xfrm>
            <a:prstGeom prst="rect">
              <a:avLst/>
            </a:prstGeom>
            <a:noFill/>
            <a:ln>
              <a:noFill/>
            </a:ln>
          </p:spPr>
          <p:txBody>
            <a:bodyPr>
              <a:spAutoFit/>
            </a:bodyPr>
            <a:lstStyle/>
            <a:p>
              <a:pPr algn="ctr" eaLnBrk="1" fontAlgn="auto" hangingPunct="1">
                <a:spcBef>
                  <a:spcPts val="0"/>
                </a:spcBef>
                <a:spcAft>
                  <a:spcPts val="0"/>
                </a:spcAft>
                <a:defRPr/>
              </a:pPr>
              <a:r>
                <a:rPr lang="zh-CN" altLang="en-US" sz="6600" dirty="0">
                  <a:latin typeface="+mn-lt"/>
                  <a:ea typeface="汉鼎繁淡古" panose="02010609000101010101" pitchFamily="49" charset="-122"/>
                </a:rPr>
                <a:t>菊</a:t>
              </a:r>
            </a:p>
          </p:txBody>
        </p:sp>
        <p:grpSp>
          <p:nvGrpSpPr>
            <p:cNvPr id="6" name="组合 14">
              <a:extLst>
                <a:ext uri="{FF2B5EF4-FFF2-40B4-BE49-F238E27FC236}">
                  <a16:creationId xmlns="" xmlns:a16="http://schemas.microsoft.com/office/drawing/2014/main" id="{20F9FC5D-3C11-4DE7-B0FC-D6C9F706416C}"/>
                </a:ext>
              </a:extLst>
            </p:cNvPr>
            <p:cNvGrpSpPr/>
            <p:nvPr/>
          </p:nvGrpSpPr>
          <p:grpSpPr bwMode="auto">
            <a:xfrm>
              <a:off x="742520" y="1601919"/>
              <a:ext cx="603689" cy="2231126"/>
              <a:chOff x="842209" y="1691295"/>
              <a:chExt cx="504000" cy="2141750"/>
            </a:xfrm>
          </p:grpSpPr>
          <p:cxnSp>
            <p:nvCxnSpPr>
              <p:cNvPr id="15" name="直接连接符 14">
                <a:extLst>
                  <a:ext uri="{FF2B5EF4-FFF2-40B4-BE49-F238E27FC236}">
                    <a16:creationId xmlns="" xmlns:a16="http://schemas.microsoft.com/office/drawing/2014/main" id="{03B4E690-9515-4235-8815-AD71BF3CB932}"/>
                  </a:ext>
                </a:extLst>
              </p:cNvPr>
              <p:cNvCxnSpPr/>
              <p:nvPr/>
            </p:nvCxnSpPr>
            <p:spPr>
              <a:xfrm flipV="1">
                <a:off x="841727" y="169129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90CD1365-4978-4A40-B11A-D1EC2BC3C1EC}"/>
                  </a:ext>
                </a:extLst>
              </p:cNvPr>
              <p:cNvCxnSpPr/>
              <p:nvPr/>
            </p:nvCxnSpPr>
            <p:spPr>
              <a:xfrm>
                <a:off x="841727" y="1691295"/>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0B6ECAB3-93F4-4F00-B2B1-0A82437F0F7B}"/>
                  </a:ext>
                </a:extLst>
              </p:cNvPr>
              <p:cNvCxnSpPr/>
              <p:nvPr/>
            </p:nvCxnSpPr>
            <p:spPr>
              <a:xfrm>
                <a:off x="1346835" y="1691295"/>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 xmlns:a16="http://schemas.microsoft.com/office/drawing/2014/main" id="{CF7CB5D1-A10D-4AF0-A65A-AE4E52D04093}"/>
                  </a:ext>
                </a:extLst>
              </p:cNvPr>
              <p:cNvCxnSpPr/>
              <p:nvPr/>
            </p:nvCxnSpPr>
            <p:spPr>
              <a:xfrm>
                <a:off x="841727" y="2699997"/>
                <a:ext cx="0" cy="1133646"/>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 xmlns:a16="http://schemas.microsoft.com/office/drawing/2014/main" id="{4659E95E-9269-4F3A-9E82-4DBE13F4A086}"/>
                  </a:ext>
                </a:extLst>
              </p:cNvPr>
              <p:cNvCxnSpPr/>
              <p:nvPr/>
            </p:nvCxnSpPr>
            <p:spPr>
              <a:xfrm>
                <a:off x="841727" y="3833643"/>
                <a:ext cx="505108"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29706651-19CC-4F67-BD5C-6F6CC970257D}"/>
                  </a:ext>
                </a:extLst>
              </p:cNvPr>
              <p:cNvCxnSpPr/>
              <p:nvPr/>
            </p:nvCxnSpPr>
            <p:spPr>
              <a:xfrm flipV="1">
                <a:off x="1345510" y="3617275"/>
                <a:ext cx="0" cy="216368"/>
              </a:xfrm>
              <a:prstGeom prst="line">
                <a:avLst/>
              </a:prstGeom>
              <a:ln>
                <a:noFill/>
              </a:ln>
            </p:spPr>
            <p:style>
              <a:lnRef idx="1">
                <a:schemeClr val="accent1"/>
              </a:lnRef>
              <a:fillRef idx="0">
                <a:schemeClr val="accent1"/>
              </a:fillRef>
              <a:effectRef idx="0">
                <a:schemeClr val="accent1"/>
              </a:effectRef>
              <a:fontRef idx="minor">
                <a:schemeClr val="tx1"/>
              </a:fontRef>
            </p:style>
          </p:cxnSp>
        </p:grpSp>
        <p:grpSp>
          <p:nvGrpSpPr>
            <p:cNvPr id="7" name="组合 15">
              <a:extLst>
                <a:ext uri="{FF2B5EF4-FFF2-40B4-BE49-F238E27FC236}">
                  <a16:creationId xmlns="" xmlns:a16="http://schemas.microsoft.com/office/drawing/2014/main" id="{88318D09-E2E3-46E8-9075-3BD34CDB4FCA}"/>
                </a:ext>
              </a:extLst>
            </p:cNvPr>
            <p:cNvGrpSpPr/>
            <p:nvPr/>
          </p:nvGrpSpPr>
          <p:grpSpPr bwMode="auto">
            <a:xfrm>
              <a:off x="858231" y="1719434"/>
              <a:ext cx="626809" cy="2206298"/>
              <a:chOff x="842209" y="1691295"/>
              <a:chExt cx="504000" cy="2141750"/>
            </a:xfrm>
          </p:grpSpPr>
          <p:cxnSp>
            <p:nvCxnSpPr>
              <p:cNvPr id="9" name="直接连接符 8">
                <a:extLst>
                  <a:ext uri="{FF2B5EF4-FFF2-40B4-BE49-F238E27FC236}">
                    <a16:creationId xmlns="" xmlns:a16="http://schemas.microsoft.com/office/drawing/2014/main" id="{AE3D8108-1838-4757-AABD-88CB439AB451}"/>
                  </a:ext>
                </a:extLst>
              </p:cNvPr>
              <p:cNvCxnSpPr/>
              <p:nvPr/>
            </p:nvCxnSpPr>
            <p:spPr>
              <a:xfrm flipV="1">
                <a:off x="841914" y="1691242"/>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763B433A-E3DD-457B-B3A8-F774B626B305}"/>
                  </a:ext>
                </a:extLst>
              </p:cNvPr>
              <p:cNvCxnSpPr/>
              <p:nvPr/>
            </p:nvCxnSpPr>
            <p:spPr>
              <a:xfrm>
                <a:off x="841914" y="1691242"/>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48746644-4239-4E84-B4E3-70DEBCA0A503}"/>
                  </a:ext>
                </a:extLst>
              </p:cNvPr>
              <p:cNvCxnSpPr/>
              <p:nvPr/>
            </p:nvCxnSpPr>
            <p:spPr>
              <a:xfrm>
                <a:off x="1346267" y="1691242"/>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58DD9657-B156-4066-845B-DA8B95715B4F}"/>
                  </a:ext>
                </a:extLst>
              </p:cNvPr>
              <p:cNvCxnSpPr/>
              <p:nvPr/>
            </p:nvCxnSpPr>
            <p:spPr>
              <a:xfrm>
                <a:off x="841914" y="2698968"/>
                <a:ext cx="0" cy="1134077"/>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D18BB06E-C523-43C5-91CD-792FF7232BEC}"/>
                  </a:ext>
                </a:extLst>
              </p:cNvPr>
              <p:cNvCxnSpPr/>
              <p:nvPr/>
            </p:nvCxnSpPr>
            <p:spPr>
              <a:xfrm>
                <a:off x="841914" y="3833045"/>
                <a:ext cx="504353" cy="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61A93098-DF74-4C5A-8F33-9DA9FD37519B}"/>
                  </a:ext>
                </a:extLst>
              </p:cNvPr>
              <p:cNvCxnSpPr/>
              <p:nvPr/>
            </p:nvCxnSpPr>
            <p:spPr>
              <a:xfrm flipV="1">
                <a:off x="1344990" y="3617324"/>
                <a:ext cx="0" cy="215721"/>
              </a:xfrm>
              <a:prstGeom prst="line">
                <a:avLst/>
              </a:prstGeom>
              <a:ln>
                <a:noFill/>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 xmlns:a16="http://schemas.microsoft.com/office/drawing/2014/main" id="{4AC0035A-F58E-4419-9340-35AC490DBA53}"/>
                </a:ext>
              </a:extLst>
            </p:cNvPr>
            <p:cNvSpPr txBox="1"/>
            <p:nvPr/>
          </p:nvSpPr>
          <p:spPr>
            <a:xfrm>
              <a:off x="1089104" y="1754785"/>
              <a:ext cx="354048" cy="825629"/>
            </a:xfrm>
            <a:prstGeom prst="rect">
              <a:avLst/>
            </a:prstGeom>
            <a:noFill/>
            <a:ln>
              <a:noFill/>
            </a:ln>
          </p:spPr>
          <p:txBody>
            <a:bodyPr vert="eaVert">
              <a:spAutoFit/>
            </a:bodyPr>
            <a:lstStyle/>
            <a:p>
              <a:pPr eaLnBrk="1" fontAlgn="auto" hangingPunct="1">
                <a:spcBef>
                  <a:spcPts val="0"/>
                </a:spcBef>
                <a:spcAft>
                  <a:spcPts val="0"/>
                </a:spcAft>
                <a:defRPr/>
              </a:pPr>
              <a:r>
                <a:rPr lang="en-US" altLang="zh-CN" sz="1100" dirty="0">
                  <a:latin typeface="+mn-lt"/>
                  <a:ea typeface="+mn-ea"/>
                </a:rPr>
                <a:t>Xi</a:t>
              </a:r>
              <a:r>
                <a:rPr lang="zh-CN" altLang="en-US" sz="1100" dirty="0">
                  <a:latin typeface="+mn-lt"/>
                  <a:ea typeface="+mn-ea"/>
                </a:rPr>
                <a:t> </a:t>
              </a:r>
              <a:r>
                <a:rPr lang="en-US" altLang="zh-CN" sz="1100" dirty="0">
                  <a:latin typeface="+mn-lt"/>
                  <a:ea typeface="+mn-ea"/>
                </a:rPr>
                <a:t>Shu</a:t>
              </a:r>
            </a:p>
          </p:txBody>
        </p:sp>
      </p:grpSp>
      <p:pic>
        <p:nvPicPr>
          <p:cNvPr id="22" name="图片 21">
            <a:extLst>
              <a:ext uri="{FF2B5EF4-FFF2-40B4-BE49-F238E27FC236}">
                <a16:creationId xmlns="" xmlns:a16="http://schemas.microsoft.com/office/drawing/2014/main" id="{EAA76B6E-61F9-4036-9BC1-95485A9D832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7096" y="2220686"/>
            <a:ext cx="2192944" cy="2922814"/>
          </a:xfrm>
          <a:prstGeom prst="rect">
            <a:avLst/>
          </a:prstGeom>
        </p:spPr>
      </p:pic>
      <p:grpSp>
        <p:nvGrpSpPr>
          <p:cNvPr id="25" name="PA_组合 24">
            <a:extLst>
              <a:ext uri="{FF2B5EF4-FFF2-40B4-BE49-F238E27FC236}">
                <a16:creationId xmlns="" xmlns:a16="http://schemas.microsoft.com/office/drawing/2014/main" id="{0601EB44-10F4-4BD1-8423-4B9606C9F200}"/>
              </a:ext>
            </a:extLst>
          </p:cNvPr>
          <p:cNvGrpSpPr/>
          <p:nvPr>
            <p:custDataLst>
              <p:tags r:id="rId1"/>
            </p:custDataLst>
          </p:nvPr>
        </p:nvGrpSpPr>
        <p:grpSpPr>
          <a:xfrm>
            <a:off x="124180" y="184403"/>
            <a:ext cx="3068963" cy="995309"/>
            <a:chOff x="124180" y="184403"/>
            <a:chExt cx="3068963" cy="995309"/>
          </a:xfrm>
        </p:grpSpPr>
        <p:sp>
          <p:nvSpPr>
            <p:cNvPr id="23" name="文本框 22">
              <a:extLst>
                <a:ext uri="{FF2B5EF4-FFF2-40B4-BE49-F238E27FC236}">
                  <a16:creationId xmlns="" xmlns:a16="http://schemas.microsoft.com/office/drawing/2014/main" id="{F7D2E0ED-5F46-4799-A9D3-57762CD41419}"/>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二、民间习俗</a:t>
              </a:r>
            </a:p>
          </p:txBody>
        </p:sp>
        <p:pic>
          <p:nvPicPr>
            <p:cNvPr id="24" name="图片 23">
              <a:extLst>
                <a:ext uri="{FF2B5EF4-FFF2-40B4-BE49-F238E27FC236}">
                  <a16:creationId xmlns="" xmlns:a16="http://schemas.microsoft.com/office/drawing/2014/main" id="{984964B9-4422-42F6-A626-37D3E79FB4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spTree>
    <p:extLst>
      <p:ext uri="{BB962C8B-B14F-4D97-AF65-F5344CB8AC3E}">
        <p14:creationId xmlns:p14="http://schemas.microsoft.com/office/powerpoint/2010/main" val="1521603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ppt_x</p:attrName>
                                        </p:attrNameLst>
                                      </p:cBhvr>
                                      <p:tavLst>
                                        <p:tav tm="0">
                                          <p:val>
                                            <p:strVal val="#ppt_x-#ppt_w*1.125000"/>
                                          </p:val>
                                        </p:tav>
                                        <p:tav tm="100000">
                                          <p:val>
                                            <p:strVal val="#ppt_x"/>
                                          </p:val>
                                        </p:tav>
                                      </p:tavLst>
                                    </p:anim>
                                    <p:animEffect transition="in" filter="wipe(right)">
                                      <p:cBhvr>
                                        <p:cTn id="8" dur="500"/>
                                        <p:tgtEl>
                                          <p:spTgt spid="2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A_图片 36">
            <a:extLst>
              <a:ext uri="{FF2B5EF4-FFF2-40B4-BE49-F238E27FC236}">
                <a16:creationId xmlns="" xmlns:a16="http://schemas.microsoft.com/office/drawing/2014/main" id="{8F7EC2D3-0C5B-429B-BFC5-2E6D338232E2}"/>
              </a:ext>
            </a:extLst>
          </p:cNvPr>
          <p:cNvPicPr>
            <a:picLocks noRot="1" noChangeAspect="1" noMove="1" noResize="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0" y="-841829"/>
            <a:ext cx="9144000" cy="5985329"/>
          </a:xfrm>
          <a:prstGeom prst="rect">
            <a:avLst/>
          </a:prstGeom>
        </p:spPr>
      </p:pic>
      <p:sp>
        <p:nvSpPr>
          <p:cNvPr id="18" name="PA_文本框 17"/>
          <p:cNvSpPr txBox="1"/>
          <p:nvPr>
            <p:custDataLst>
              <p:tags r:id="rId3"/>
            </p:custDataLst>
          </p:nvPr>
        </p:nvSpPr>
        <p:spPr>
          <a:xfrm>
            <a:off x="3423886" y="1372522"/>
            <a:ext cx="600164" cy="1291940"/>
          </a:xfrm>
          <a:prstGeom prst="rect">
            <a:avLst/>
          </a:prstGeom>
          <a:noFill/>
        </p:spPr>
        <p:txBody>
          <a:bodyPr vert="eaVert" wrap="none" rtlCol="0" anchor="ctr" anchorCtr="0">
            <a:noAutofit/>
          </a:bodyPr>
          <a:lstStyle/>
          <a:p>
            <a:r>
              <a:rPr lang="zh-CN" altLang="en-US" sz="3000" dirty="0">
                <a:solidFill>
                  <a:srgbClr val="29426F"/>
                </a:solidFill>
                <a:cs typeface="+mn-ea"/>
                <a:sym typeface="+mn-lt"/>
              </a:rPr>
              <a:t>第三章</a:t>
            </a:r>
          </a:p>
        </p:txBody>
      </p:sp>
      <p:grpSp>
        <p:nvGrpSpPr>
          <p:cNvPr id="38" name="组合 37">
            <a:extLst>
              <a:ext uri="{FF2B5EF4-FFF2-40B4-BE49-F238E27FC236}">
                <a16:creationId xmlns="" xmlns:a16="http://schemas.microsoft.com/office/drawing/2014/main" id="{11933643-88F5-4E49-A5DA-9CEBF9177965}"/>
              </a:ext>
            </a:extLst>
          </p:cNvPr>
          <p:cNvGrpSpPr/>
          <p:nvPr/>
        </p:nvGrpSpPr>
        <p:grpSpPr>
          <a:xfrm>
            <a:off x="4523447" y="1917813"/>
            <a:ext cx="1310910" cy="2136298"/>
            <a:chOff x="4523447" y="1917813"/>
            <a:chExt cx="1310910" cy="2136298"/>
          </a:xfrm>
        </p:grpSpPr>
        <p:sp>
          <p:nvSpPr>
            <p:cNvPr id="19" name="文本框 18"/>
            <p:cNvSpPr txBox="1"/>
            <p:nvPr>
              <p:custDataLst>
                <p:tags r:id="rId4"/>
              </p:custDataLst>
            </p:nvPr>
          </p:nvSpPr>
          <p:spPr>
            <a:xfrm>
              <a:off x="4588803" y="1917813"/>
              <a:ext cx="1180199" cy="2024257"/>
            </a:xfrm>
            <a:prstGeom prst="rect">
              <a:avLst/>
            </a:prstGeom>
            <a:noFill/>
          </p:spPr>
          <p:txBody>
            <a:bodyPr wrap="square" rtlCol="0" anchor="ctr" anchorCtr="0">
              <a:noAutofit/>
            </a:bodyPr>
            <a:lstStyle/>
            <a:p>
              <a:pPr algn="ctr">
                <a:lnSpc>
                  <a:spcPct val="130000"/>
                </a:lnSpc>
              </a:pPr>
              <a:r>
                <a:rPr lang="zh-CN" altLang="en-US" sz="1050" dirty="0">
                  <a:solidFill>
                    <a:prstClr val="black">
                      <a:lumMod val="50000"/>
                      <a:lumOff val="50000"/>
                    </a:prstClr>
                  </a:solidFill>
                  <a:cs typeface="+mn-ea"/>
                  <a:sym typeface="+mn-lt"/>
                </a:rPr>
                <a:t>您的内容请写在这里您的内容请写在这里您的内容请写在这里您的内容您的内容请写在这里您的内容请写在这里您的内容请写在这里您的内容请写在这里</a:t>
              </a:r>
            </a:p>
          </p:txBody>
        </p:sp>
        <p:cxnSp>
          <p:nvCxnSpPr>
            <p:cNvPr id="20" name="直接连接符 19"/>
            <p:cNvCxnSpPr/>
            <p:nvPr>
              <p:custDataLst>
                <p:tags r:id="rId5"/>
              </p:custDataLst>
            </p:nvPr>
          </p:nvCxnSpPr>
          <p:spPr>
            <a:xfrm>
              <a:off x="4523447" y="1917813"/>
              <a:ext cx="0" cy="2093815"/>
            </a:xfrm>
            <a:prstGeom prst="line">
              <a:avLst/>
            </a:prstGeom>
            <a:noFill/>
            <a:ln w="6350" cap="flat" cmpd="sng" algn="ctr">
              <a:solidFill>
                <a:sysClr val="window" lastClr="FFFFFF">
                  <a:lumMod val="85000"/>
                </a:sysClr>
              </a:solidFill>
              <a:prstDash val="solid"/>
              <a:miter lim="800000"/>
            </a:ln>
            <a:effectLst/>
          </p:spPr>
        </p:cxnSp>
        <p:cxnSp>
          <p:nvCxnSpPr>
            <p:cNvPr id="21" name="直接连接符 20"/>
            <p:cNvCxnSpPr/>
            <p:nvPr>
              <p:custDataLst>
                <p:tags r:id="rId6"/>
              </p:custDataLst>
            </p:nvPr>
          </p:nvCxnSpPr>
          <p:spPr>
            <a:xfrm>
              <a:off x="5834357" y="1960296"/>
              <a:ext cx="0" cy="2093815"/>
            </a:xfrm>
            <a:prstGeom prst="line">
              <a:avLst/>
            </a:prstGeom>
            <a:noFill/>
            <a:ln w="6350" cap="flat" cmpd="sng" algn="ctr">
              <a:solidFill>
                <a:sysClr val="window" lastClr="FFFFFF">
                  <a:lumMod val="85000"/>
                </a:sysClr>
              </a:solidFill>
              <a:prstDash val="solid"/>
              <a:miter lim="800000"/>
            </a:ln>
            <a:effectLst/>
          </p:spPr>
        </p:cxnSp>
      </p:grpSp>
      <p:pic>
        <p:nvPicPr>
          <p:cNvPr id="33" name="图片 32">
            <a:extLst>
              <a:ext uri="{FF2B5EF4-FFF2-40B4-BE49-F238E27FC236}">
                <a16:creationId xmlns="" xmlns:a16="http://schemas.microsoft.com/office/drawing/2014/main" id="{205943A6-C340-4E60-B18B-ADFCD35FF89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93650" y="563790"/>
            <a:ext cx="1375886" cy="1375886"/>
          </a:xfrm>
          <a:prstGeom prst="rect">
            <a:avLst/>
          </a:prstGeom>
        </p:spPr>
      </p:pic>
      <p:sp>
        <p:nvSpPr>
          <p:cNvPr id="40" name="矩形 39">
            <a:extLst>
              <a:ext uri="{FF2B5EF4-FFF2-40B4-BE49-F238E27FC236}">
                <a16:creationId xmlns="" xmlns:a16="http://schemas.microsoft.com/office/drawing/2014/main" id="{110D68F3-F197-4B92-916B-7983BD8EEF19}"/>
              </a:ext>
            </a:extLst>
          </p:cNvPr>
          <p:cNvSpPr/>
          <p:nvPr/>
        </p:nvSpPr>
        <p:spPr>
          <a:xfrm>
            <a:off x="3815850" y="2188295"/>
            <a:ext cx="1263799" cy="1938992"/>
          </a:xfrm>
          <a:prstGeom prst="rect">
            <a:avLst/>
          </a:prstGeom>
        </p:spPr>
        <p:txBody>
          <a:bodyPr wrap="square">
            <a:spAutoFit/>
          </a:bodyPr>
          <a:lstStyle/>
          <a:p>
            <a:r>
              <a:rPr lang="zh-CN" altLang="en-US" sz="2400" dirty="0">
                <a:solidFill>
                  <a:schemeClr val="tx1">
                    <a:lumMod val="50000"/>
                    <a:lumOff val="50000"/>
                  </a:schemeClr>
                </a:solidFill>
                <a:cs typeface="+mn-ea"/>
                <a:sym typeface="+mn-lt"/>
              </a:rPr>
              <a:t>神</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话</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传</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说</a:t>
            </a:r>
          </a:p>
          <a:p>
            <a:endParaRPr lang="zh-CN" altLang="en-US" sz="2400" dirty="0">
              <a:solidFill>
                <a:schemeClr val="tx1">
                  <a:lumMod val="50000"/>
                  <a:lumOff val="50000"/>
                </a:schemeClr>
              </a:solidFill>
              <a:cs typeface="+mn-ea"/>
              <a:sym typeface="+mn-lt"/>
            </a:endParaRPr>
          </a:p>
        </p:txBody>
      </p:sp>
    </p:spTree>
    <p:custDataLst>
      <p:tags r:id="rId1"/>
    </p:custDataLst>
    <p:extLst>
      <p:ext uri="{BB962C8B-B14F-4D97-AF65-F5344CB8AC3E}">
        <p14:creationId xmlns:p14="http://schemas.microsoft.com/office/powerpoint/2010/main" val="540939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p:tgtEl>
                                          <p:spTgt spid="38"/>
                                        </p:tgtEl>
                                        <p:attrNameLst>
                                          <p:attrName>ppt_y</p:attrName>
                                        </p:attrNameLst>
                                      </p:cBhvr>
                                      <p:tavLst>
                                        <p:tav tm="0">
                                          <p:val>
                                            <p:strVal val="#ppt_y+#ppt_h*1.125000"/>
                                          </p:val>
                                        </p:tav>
                                        <p:tav tm="100000">
                                          <p:val>
                                            <p:strVal val="#ppt_y"/>
                                          </p:val>
                                        </p:tav>
                                      </p:tavLst>
                                    </p:anim>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down)">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686B254C-10E8-4E12-A217-F0B9B8058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文本框 1">
            <a:extLst>
              <a:ext uri="{FF2B5EF4-FFF2-40B4-BE49-F238E27FC236}">
                <a16:creationId xmlns="" xmlns:a16="http://schemas.microsoft.com/office/drawing/2014/main" id="{1ADCA528-D6E5-465A-812C-0B08EDA2A890}"/>
              </a:ext>
            </a:extLst>
          </p:cNvPr>
          <p:cNvSpPr txBox="1"/>
          <p:nvPr/>
        </p:nvSpPr>
        <p:spPr>
          <a:xfrm>
            <a:off x="893776" y="1298917"/>
            <a:ext cx="5458899" cy="2923877"/>
          </a:xfrm>
          <a:prstGeom prst="rect">
            <a:avLst/>
          </a:prstGeom>
          <a:noFill/>
        </p:spPr>
        <p:txBody>
          <a:bodyPr wrap="square" rtlCol="0">
            <a:spAutoFit/>
          </a:bodyPr>
          <a:lstStyle/>
          <a:p>
            <a:pPr>
              <a:lnSpc>
                <a:spcPct val="150000"/>
              </a:lnSpc>
            </a:pPr>
            <a:r>
              <a:rPr lang="en-US" altLang="zh-CN" sz="2800" dirty="0">
                <a:latin typeface="方正苏新诗柳楷简体" panose="02000000000000000000" pitchFamily="2" charset="-122"/>
                <a:ea typeface="方正苏新诗柳楷简体" panose="02000000000000000000" pitchFamily="2" charset="-122"/>
              </a:rPr>
              <a:t>《</a:t>
            </a:r>
            <a:r>
              <a:rPr lang="zh-CN" altLang="en-US" sz="2800" dirty="0">
                <a:latin typeface="方正苏新诗柳楷简体" panose="02000000000000000000" pitchFamily="2" charset="-122"/>
                <a:ea typeface="方正苏新诗柳楷简体" panose="02000000000000000000" pitchFamily="2" charset="-122"/>
              </a:rPr>
              <a:t>续齐谐记</a:t>
            </a:r>
            <a:r>
              <a:rPr lang="en-US" altLang="zh-CN" sz="2800" dirty="0">
                <a:latin typeface="方正苏新诗柳楷简体" panose="02000000000000000000" pitchFamily="2" charset="-122"/>
                <a:ea typeface="方正苏新诗柳楷简体" panose="02000000000000000000" pitchFamily="2" charset="-122"/>
              </a:rPr>
              <a:t>》</a:t>
            </a:r>
            <a:r>
              <a:rPr lang="zh-CN" altLang="en-US" sz="2800" dirty="0">
                <a:latin typeface="方正苏新诗柳楷简体" panose="02000000000000000000" pitchFamily="2" charset="-122"/>
                <a:ea typeface="方正苏新诗柳楷简体" panose="02000000000000000000" pitchFamily="2" charset="-122"/>
              </a:rPr>
              <a:t>记载</a:t>
            </a:r>
          </a:p>
          <a:p>
            <a:pPr>
              <a:lnSpc>
                <a:spcPct val="150000"/>
              </a:lnSpc>
            </a:pPr>
            <a:r>
              <a:rPr lang="zh-CN" altLang="en-US" sz="1600" dirty="0">
                <a:latin typeface="+mn-ea"/>
                <a:ea typeface="+mn-ea"/>
              </a:rPr>
              <a:t>较早有关重阳节的传说，见于梁朝吴均的</a:t>
            </a:r>
            <a:r>
              <a:rPr lang="en-US" altLang="zh-CN" sz="1600" dirty="0">
                <a:latin typeface="+mn-ea"/>
                <a:ea typeface="+mn-ea"/>
              </a:rPr>
              <a:t>《</a:t>
            </a:r>
            <a:r>
              <a:rPr lang="zh-CN" altLang="en-US" sz="1600" dirty="0">
                <a:latin typeface="+mn-ea"/>
                <a:ea typeface="+mn-ea"/>
              </a:rPr>
              <a:t>续齐谐记</a:t>
            </a:r>
            <a:r>
              <a:rPr lang="en-US" altLang="zh-CN" sz="1600" dirty="0">
                <a:latin typeface="+mn-ea"/>
                <a:ea typeface="+mn-ea"/>
              </a:rPr>
              <a:t>》</a:t>
            </a:r>
            <a:r>
              <a:rPr lang="zh-CN" altLang="en-US" sz="1600" dirty="0">
                <a:latin typeface="+mn-ea"/>
                <a:ea typeface="+mn-ea"/>
              </a:rPr>
              <a:t>：</a:t>
            </a:r>
          </a:p>
          <a:p>
            <a:pPr>
              <a:lnSpc>
                <a:spcPct val="150000"/>
              </a:lnSpc>
            </a:pPr>
            <a:r>
              <a:rPr lang="zh-CN" altLang="en-US" sz="1600" dirty="0">
                <a:latin typeface="+mn-ea"/>
                <a:ea typeface="+mn-ea"/>
              </a:rPr>
              <a:t>汝南桓景随费长房游学累年，长房谓曰：“九月九日，汝家中当有灾。宜急去，令家人各作绛囊，盛茱萸，以系臂，登高饮菊花酒，此祸可除。”景如言，齐家登山。夕还，见鸡犬牛羊一时暴死。长房闻之曰：“此可代也。”今世人九日登高饮酒，妇人带茱萸囊，盖始于此。</a:t>
            </a:r>
          </a:p>
        </p:txBody>
      </p:sp>
      <p:grpSp>
        <p:nvGrpSpPr>
          <p:cNvPr id="8" name="PA_组合 7">
            <a:extLst>
              <a:ext uri="{FF2B5EF4-FFF2-40B4-BE49-F238E27FC236}">
                <a16:creationId xmlns="" xmlns:a16="http://schemas.microsoft.com/office/drawing/2014/main" id="{A1E6E381-8E98-48C4-A93A-5304557E5E9D}"/>
              </a:ext>
            </a:extLst>
          </p:cNvPr>
          <p:cNvGrpSpPr/>
          <p:nvPr>
            <p:custDataLst>
              <p:tags r:id="rId1"/>
            </p:custDataLst>
          </p:nvPr>
        </p:nvGrpSpPr>
        <p:grpSpPr>
          <a:xfrm>
            <a:off x="124180" y="184403"/>
            <a:ext cx="3068963" cy="995309"/>
            <a:chOff x="124180" y="184403"/>
            <a:chExt cx="3068963" cy="995309"/>
          </a:xfrm>
        </p:grpSpPr>
        <p:sp>
          <p:nvSpPr>
            <p:cNvPr id="3" name="文本框 2">
              <a:extLst>
                <a:ext uri="{FF2B5EF4-FFF2-40B4-BE49-F238E27FC236}">
                  <a16:creationId xmlns="" xmlns:a16="http://schemas.microsoft.com/office/drawing/2014/main" id="{61456855-CE18-444A-86CB-FD4E6362E8F4}"/>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 三、神话传说</a:t>
              </a:r>
            </a:p>
          </p:txBody>
        </p:sp>
        <p:pic>
          <p:nvPicPr>
            <p:cNvPr id="4" name="图片 3">
              <a:extLst>
                <a:ext uri="{FF2B5EF4-FFF2-40B4-BE49-F238E27FC236}">
                  <a16:creationId xmlns="" xmlns:a16="http://schemas.microsoft.com/office/drawing/2014/main" id="{10515F64-C0EC-4D5A-9134-10E547DB48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pic>
        <p:nvPicPr>
          <p:cNvPr id="6" name="图片 5">
            <a:extLst>
              <a:ext uri="{FF2B5EF4-FFF2-40B4-BE49-F238E27FC236}">
                <a16:creationId xmlns="" xmlns:a16="http://schemas.microsoft.com/office/drawing/2014/main" id="{E5C03DB6-AA92-4C88-80CD-0B811F2196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5114" y="2085519"/>
            <a:ext cx="4328886" cy="3246665"/>
          </a:xfrm>
          <a:prstGeom prst="rect">
            <a:avLst/>
          </a:prstGeom>
        </p:spPr>
      </p:pic>
    </p:spTree>
    <p:extLst>
      <p:ext uri="{BB962C8B-B14F-4D97-AF65-F5344CB8AC3E}">
        <p14:creationId xmlns:p14="http://schemas.microsoft.com/office/powerpoint/2010/main" val="3833753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righ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A_图片 36">
            <a:extLst>
              <a:ext uri="{FF2B5EF4-FFF2-40B4-BE49-F238E27FC236}">
                <a16:creationId xmlns="" xmlns:a16="http://schemas.microsoft.com/office/drawing/2014/main" id="{8F7EC2D3-0C5B-429B-BFC5-2E6D338232E2}"/>
              </a:ext>
            </a:extLst>
          </p:cNvPr>
          <p:cNvPicPr>
            <a:picLocks noRot="1" noChangeAspect="1" noMove="1" noResize="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0" y="-841829"/>
            <a:ext cx="9144000" cy="5985329"/>
          </a:xfrm>
          <a:prstGeom prst="rect">
            <a:avLst/>
          </a:prstGeom>
        </p:spPr>
      </p:pic>
      <p:sp>
        <p:nvSpPr>
          <p:cNvPr id="18" name="PA_文本框 17"/>
          <p:cNvSpPr txBox="1"/>
          <p:nvPr>
            <p:custDataLst>
              <p:tags r:id="rId3"/>
            </p:custDataLst>
          </p:nvPr>
        </p:nvSpPr>
        <p:spPr>
          <a:xfrm>
            <a:off x="3423886" y="1372522"/>
            <a:ext cx="600164" cy="1291940"/>
          </a:xfrm>
          <a:prstGeom prst="rect">
            <a:avLst/>
          </a:prstGeom>
          <a:noFill/>
        </p:spPr>
        <p:txBody>
          <a:bodyPr vert="eaVert" wrap="none" rtlCol="0" anchor="ctr" anchorCtr="0">
            <a:noAutofit/>
          </a:bodyPr>
          <a:lstStyle/>
          <a:p>
            <a:r>
              <a:rPr lang="zh-CN" altLang="en-US" sz="3000" dirty="0">
                <a:solidFill>
                  <a:srgbClr val="29426F"/>
                </a:solidFill>
                <a:cs typeface="+mn-ea"/>
                <a:sym typeface="+mn-lt"/>
              </a:rPr>
              <a:t>第四章</a:t>
            </a:r>
          </a:p>
        </p:txBody>
      </p:sp>
      <p:grpSp>
        <p:nvGrpSpPr>
          <p:cNvPr id="38" name="组合 37">
            <a:extLst>
              <a:ext uri="{FF2B5EF4-FFF2-40B4-BE49-F238E27FC236}">
                <a16:creationId xmlns="" xmlns:a16="http://schemas.microsoft.com/office/drawing/2014/main" id="{11933643-88F5-4E49-A5DA-9CEBF9177965}"/>
              </a:ext>
            </a:extLst>
          </p:cNvPr>
          <p:cNvGrpSpPr/>
          <p:nvPr/>
        </p:nvGrpSpPr>
        <p:grpSpPr>
          <a:xfrm>
            <a:off x="4523447" y="1917813"/>
            <a:ext cx="1310910" cy="2136298"/>
            <a:chOff x="4523447" y="1917813"/>
            <a:chExt cx="1310910" cy="2136298"/>
          </a:xfrm>
        </p:grpSpPr>
        <p:sp>
          <p:nvSpPr>
            <p:cNvPr id="19" name="文本框 18"/>
            <p:cNvSpPr txBox="1"/>
            <p:nvPr>
              <p:custDataLst>
                <p:tags r:id="rId4"/>
              </p:custDataLst>
            </p:nvPr>
          </p:nvSpPr>
          <p:spPr>
            <a:xfrm>
              <a:off x="4588803" y="1917813"/>
              <a:ext cx="1180199" cy="2024257"/>
            </a:xfrm>
            <a:prstGeom prst="rect">
              <a:avLst/>
            </a:prstGeom>
            <a:noFill/>
          </p:spPr>
          <p:txBody>
            <a:bodyPr wrap="square" rtlCol="0" anchor="ctr" anchorCtr="0">
              <a:noAutofit/>
            </a:bodyPr>
            <a:lstStyle/>
            <a:p>
              <a:pPr algn="ctr">
                <a:lnSpc>
                  <a:spcPct val="130000"/>
                </a:lnSpc>
              </a:pPr>
              <a:r>
                <a:rPr lang="zh-CN" altLang="en-US" sz="1050" dirty="0">
                  <a:solidFill>
                    <a:prstClr val="black">
                      <a:lumMod val="50000"/>
                      <a:lumOff val="50000"/>
                    </a:prstClr>
                  </a:solidFill>
                  <a:cs typeface="+mn-ea"/>
                  <a:sym typeface="+mn-lt"/>
                </a:rPr>
                <a:t>您的内容请写在这里您的内容请写在这里您的内容请写在这里您的内容您的内容请写在这里您的内容请写在这里您的内容请写在这里您的内容请写在这里</a:t>
              </a:r>
            </a:p>
          </p:txBody>
        </p:sp>
        <p:cxnSp>
          <p:nvCxnSpPr>
            <p:cNvPr id="20" name="直接连接符 19"/>
            <p:cNvCxnSpPr/>
            <p:nvPr>
              <p:custDataLst>
                <p:tags r:id="rId5"/>
              </p:custDataLst>
            </p:nvPr>
          </p:nvCxnSpPr>
          <p:spPr>
            <a:xfrm>
              <a:off x="4523447" y="1917813"/>
              <a:ext cx="0" cy="2093815"/>
            </a:xfrm>
            <a:prstGeom prst="line">
              <a:avLst/>
            </a:prstGeom>
            <a:noFill/>
            <a:ln w="6350" cap="flat" cmpd="sng" algn="ctr">
              <a:solidFill>
                <a:sysClr val="window" lastClr="FFFFFF">
                  <a:lumMod val="85000"/>
                </a:sysClr>
              </a:solidFill>
              <a:prstDash val="solid"/>
              <a:miter lim="800000"/>
            </a:ln>
            <a:effectLst/>
          </p:spPr>
        </p:cxnSp>
        <p:cxnSp>
          <p:nvCxnSpPr>
            <p:cNvPr id="21" name="直接连接符 20"/>
            <p:cNvCxnSpPr/>
            <p:nvPr>
              <p:custDataLst>
                <p:tags r:id="rId6"/>
              </p:custDataLst>
            </p:nvPr>
          </p:nvCxnSpPr>
          <p:spPr>
            <a:xfrm>
              <a:off x="5834357" y="1960296"/>
              <a:ext cx="0" cy="2093815"/>
            </a:xfrm>
            <a:prstGeom prst="line">
              <a:avLst/>
            </a:prstGeom>
            <a:noFill/>
            <a:ln w="6350" cap="flat" cmpd="sng" algn="ctr">
              <a:solidFill>
                <a:sysClr val="window" lastClr="FFFFFF">
                  <a:lumMod val="85000"/>
                </a:sysClr>
              </a:solidFill>
              <a:prstDash val="solid"/>
              <a:miter lim="800000"/>
            </a:ln>
            <a:effectLst/>
          </p:spPr>
        </p:cxnSp>
      </p:grpSp>
      <p:pic>
        <p:nvPicPr>
          <p:cNvPr id="33" name="图片 32">
            <a:extLst>
              <a:ext uri="{FF2B5EF4-FFF2-40B4-BE49-F238E27FC236}">
                <a16:creationId xmlns="" xmlns:a16="http://schemas.microsoft.com/office/drawing/2014/main" id="{205943A6-C340-4E60-B18B-ADFCD35FF89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93650" y="563790"/>
            <a:ext cx="1375886" cy="1375886"/>
          </a:xfrm>
          <a:prstGeom prst="rect">
            <a:avLst/>
          </a:prstGeom>
        </p:spPr>
      </p:pic>
      <p:sp>
        <p:nvSpPr>
          <p:cNvPr id="40" name="矩形 39">
            <a:extLst>
              <a:ext uri="{FF2B5EF4-FFF2-40B4-BE49-F238E27FC236}">
                <a16:creationId xmlns="" xmlns:a16="http://schemas.microsoft.com/office/drawing/2014/main" id="{110D68F3-F197-4B92-916B-7983BD8EEF19}"/>
              </a:ext>
            </a:extLst>
          </p:cNvPr>
          <p:cNvSpPr/>
          <p:nvPr/>
        </p:nvSpPr>
        <p:spPr>
          <a:xfrm>
            <a:off x="3815850" y="2188295"/>
            <a:ext cx="1263799" cy="1938992"/>
          </a:xfrm>
          <a:prstGeom prst="rect">
            <a:avLst/>
          </a:prstGeom>
        </p:spPr>
        <p:txBody>
          <a:bodyPr wrap="square">
            <a:spAutoFit/>
          </a:bodyPr>
          <a:lstStyle/>
          <a:p>
            <a:r>
              <a:rPr lang="zh-CN" altLang="en-US" sz="2400" dirty="0">
                <a:solidFill>
                  <a:schemeClr val="tx1">
                    <a:lumMod val="50000"/>
                    <a:lumOff val="50000"/>
                  </a:schemeClr>
                </a:solidFill>
                <a:cs typeface="+mn-ea"/>
                <a:sym typeface="+mn-lt"/>
              </a:rPr>
              <a:t>著</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名</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诗</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词</a:t>
            </a:r>
          </a:p>
          <a:p>
            <a:endParaRPr lang="zh-CN" altLang="en-US" sz="2400" dirty="0">
              <a:solidFill>
                <a:schemeClr val="tx1">
                  <a:lumMod val="50000"/>
                  <a:lumOff val="50000"/>
                </a:schemeClr>
              </a:solidFill>
              <a:cs typeface="+mn-ea"/>
              <a:sym typeface="+mn-lt"/>
            </a:endParaRPr>
          </a:p>
        </p:txBody>
      </p:sp>
    </p:spTree>
    <p:custDataLst>
      <p:tags r:id="rId1"/>
    </p:custDataLst>
    <p:extLst>
      <p:ext uri="{BB962C8B-B14F-4D97-AF65-F5344CB8AC3E}">
        <p14:creationId xmlns:p14="http://schemas.microsoft.com/office/powerpoint/2010/main" val="3084856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p:tgtEl>
                                          <p:spTgt spid="38"/>
                                        </p:tgtEl>
                                        <p:attrNameLst>
                                          <p:attrName>ppt_y</p:attrName>
                                        </p:attrNameLst>
                                      </p:cBhvr>
                                      <p:tavLst>
                                        <p:tav tm="0">
                                          <p:val>
                                            <p:strVal val="#ppt_y+#ppt_h*1.125000"/>
                                          </p:val>
                                        </p:tav>
                                        <p:tav tm="100000">
                                          <p:val>
                                            <p:strVal val="#ppt_y"/>
                                          </p:val>
                                        </p:tav>
                                      </p:tavLst>
                                    </p:anim>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down)">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00EEEA7D-96F7-48DA-9F52-A351B5439D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文本框 1">
            <a:extLst>
              <a:ext uri="{FF2B5EF4-FFF2-40B4-BE49-F238E27FC236}">
                <a16:creationId xmlns="" xmlns:a16="http://schemas.microsoft.com/office/drawing/2014/main" id="{85417FEA-0136-4B81-B679-955C4F7C1F6A}"/>
              </a:ext>
            </a:extLst>
          </p:cNvPr>
          <p:cNvSpPr txBox="1"/>
          <p:nvPr/>
        </p:nvSpPr>
        <p:spPr>
          <a:xfrm>
            <a:off x="1534425" y="1588168"/>
            <a:ext cx="5458899" cy="1338828"/>
          </a:xfrm>
          <a:prstGeom prst="rect">
            <a:avLst/>
          </a:prstGeom>
          <a:noFill/>
        </p:spPr>
        <p:txBody>
          <a:bodyPr wrap="square" rtlCol="0">
            <a:spAutoFit/>
          </a:bodyPr>
          <a:lstStyle/>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九月九日忆山东兄弟</a:t>
            </a:r>
          </a:p>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独在异乡为异客，每逢佳节倍思亲。</a:t>
            </a:r>
          </a:p>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遥知兄弟登高处，遍插茱萸少一人。</a:t>
            </a:r>
            <a:endParaRPr lang="zh-CN" altLang="en-US" sz="1100" dirty="0">
              <a:latin typeface="+mn-ea"/>
              <a:ea typeface="+mn-ea"/>
            </a:endParaRPr>
          </a:p>
        </p:txBody>
      </p:sp>
      <p:pic>
        <p:nvPicPr>
          <p:cNvPr id="4" name="图片 3">
            <a:extLst>
              <a:ext uri="{FF2B5EF4-FFF2-40B4-BE49-F238E27FC236}">
                <a16:creationId xmlns="" xmlns:a16="http://schemas.microsoft.com/office/drawing/2014/main" id="{7408FC53-B020-4DB8-9D3C-EAE151452C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5106" y="1588168"/>
            <a:ext cx="2869488" cy="2507491"/>
          </a:xfrm>
          <a:prstGeom prst="rect">
            <a:avLst/>
          </a:prstGeom>
        </p:spPr>
      </p:pic>
      <p:grpSp>
        <p:nvGrpSpPr>
          <p:cNvPr id="12" name="PA_组合 11">
            <a:extLst>
              <a:ext uri="{FF2B5EF4-FFF2-40B4-BE49-F238E27FC236}">
                <a16:creationId xmlns="" xmlns:a16="http://schemas.microsoft.com/office/drawing/2014/main" id="{49B7D2B8-B352-4A5A-B1EF-06FAA38BC95F}"/>
              </a:ext>
            </a:extLst>
          </p:cNvPr>
          <p:cNvGrpSpPr/>
          <p:nvPr>
            <p:custDataLst>
              <p:tags r:id="rId1"/>
            </p:custDataLst>
          </p:nvPr>
        </p:nvGrpSpPr>
        <p:grpSpPr>
          <a:xfrm>
            <a:off x="124180" y="184403"/>
            <a:ext cx="3068963" cy="995309"/>
            <a:chOff x="124180" y="184403"/>
            <a:chExt cx="3068963" cy="995309"/>
          </a:xfrm>
        </p:grpSpPr>
        <p:sp>
          <p:nvSpPr>
            <p:cNvPr id="5" name="文本框 4">
              <a:extLst>
                <a:ext uri="{FF2B5EF4-FFF2-40B4-BE49-F238E27FC236}">
                  <a16:creationId xmlns="" xmlns:a16="http://schemas.microsoft.com/office/drawing/2014/main" id="{F91700B1-DD3F-4801-8B1B-036F35FFD5E4}"/>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 三、神话传说</a:t>
              </a:r>
            </a:p>
          </p:txBody>
        </p:sp>
        <p:pic>
          <p:nvPicPr>
            <p:cNvPr id="6" name="图片 5">
              <a:extLst>
                <a:ext uri="{FF2B5EF4-FFF2-40B4-BE49-F238E27FC236}">
                  <a16:creationId xmlns="" xmlns:a16="http://schemas.microsoft.com/office/drawing/2014/main" id="{AE5252AD-782E-41FD-B57F-999B2716D78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spTree>
    <p:extLst>
      <p:ext uri="{BB962C8B-B14F-4D97-AF65-F5344CB8AC3E}">
        <p14:creationId xmlns:p14="http://schemas.microsoft.com/office/powerpoint/2010/main" val="1640852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CD3FA1C8-0A51-4EE1-AD8B-469BC98677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文本框 1">
            <a:extLst>
              <a:ext uri="{FF2B5EF4-FFF2-40B4-BE49-F238E27FC236}">
                <a16:creationId xmlns="" xmlns:a16="http://schemas.microsoft.com/office/drawing/2014/main" id="{605A005A-5A2F-4B31-9403-FDF8E25453A8}"/>
              </a:ext>
            </a:extLst>
          </p:cNvPr>
          <p:cNvSpPr txBox="1"/>
          <p:nvPr/>
        </p:nvSpPr>
        <p:spPr>
          <a:xfrm>
            <a:off x="1156792" y="1870422"/>
            <a:ext cx="5458899" cy="1338828"/>
          </a:xfrm>
          <a:prstGeom prst="rect">
            <a:avLst/>
          </a:prstGeom>
          <a:noFill/>
        </p:spPr>
        <p:txBody>
          <a:bodyPr wrap="square" rtlCol="0">
            <a:spAutoFit/>
          </a:bodyPr>
          <a:lstStyle/>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九月十日即事</a:t>
            </a:r>
          </a:p>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昨日登高罢，今朝再举觞。</a:t>
            </a:r>
          </a:p>
          <a:p>
            <a:pPr algn="ctr">
              <a:lnSpc>
                <a:spcPct val="150000"/>
              </a:lnSpc>
            </a:pPr>
            <a:r>
              <a:rPr lang="zh-CN" altLang="en-US" sz="1800" dirty="0">
                <a:latin typeface="方正苏新诗柳楷简体" panose="02000000000000000000" pitchFamily="2" charset="-122"/>
                <a:ea typeface="方正苏新诗柳楷简体" panose="02000000000000000000" pitchFamily="2" charset="-122"/>
              </a:rPr>
              <a:t>菊花何太苦，遭此两重阳？</a:t>
            </a:r>
            <a:endParaRPr lang="zh-CN" altLang="en-US" sz="1100" dirty="0">
              <a:latin typeface="+mn-ea"/>
              <a:ea typeface="+mn-ea"/>
            </a:endParaRPr>
          </a:p>
        </p:txBody>
      </p:sp>
      <p:pic>
        <p:nvPicPr>
          <p:cNvPr id="7" name="图片 6">
            <a:extLst>
              <a:ext uri="{FF2B5EF4-FFF2-40B4-BE49-F238E27FC236}">
                <a16:creationId xmlns="" xmlns:a16="http://schemas.microsoft.com/office/drawing/2014/main" id="{0803B7AF-E9F5-4099-93D7-A01C9D8325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30629" y="1451428"/>
            <a:ext cx="2574842" cy="3735614"/>
          </a:xfrm>
          <a:prstGeom prst="rect">
            <a:avLst/>
          </a:prstGeom>
        </p:spPr>
      </p:pic>
      <p:pic>
        <p:nvPicPr>
          <p:cNvPr id="8" name="图片 7">
            <a:extLst>
              <a:ext uri="{FF2B5EF4-FFF2-40B4-BE49-F238E27FC236}">
                <a16:creationId xmlns="" xmlns:a16="http://schemas.microsoft.com/office/drawing/2014/main" id="{6D740E8D-0202-4D13-B6C5-6ADB749C1890}"/>
              </a:ext>
            </a:extLst>
          </p:cNvPr>
          <p:cNvPicPr>
            <a:picLocks noChangeAspect="1"/>
          </p:cNvPicPr>
          <p:nvPr/>
        </p:nvPicPr>
        <p:blipFill rotWithShape="1">
          <a:blip r:embed="rId6">
            <a:extLst>
              <a:ext uri="{28A0092B-C50C-407E-A947-70E740481C1C}">
                <a14:useLocalDpi xmlns:a14="http://schemas.microsoft.com/office/drawing/2010/main" val="0"/>
              </a:ext>
            </a:extLst>
          </a:blip>
          <a:srcRect b="4791"/>
          <a:stretch/>
        </p:blipFill>
        <p:spPr>
          <a:xfrm flipH="1">
            <a:off x="4888353" y="370649"/>
            <a:ext cx="4255647" cy="3692072"/>
          </a:xfrm>
          <a:prstGeom prst="rect">
            <a:avLst/>
          </a:prstGeom>
        </p:spPr>
      </p:pic>
      <p:grpSp>
        <p:nvGrpSpPr>
          <p:cNvPr id="12" name="PA_组合 11">
            <a:extLst>
              <a:ext uri="{FF2B5EF4-FFF2-40B4-BE49-F238E27FC236}">
                <a16:creationId xmlns="" xmlns:a16="http://schemas.microsoft.com/office/drawing/2014/main" id="{74C584DB-2E06-4CCA-BE2F-59203D01DA5A}"/>
              </a:ext>
            </a:extLst>
          </p:cNvPr>
          <p:cNvGrpSpPr/>
          <p:nvPr>
            <p:custDataLst>
              <p:tags r:id="rId1"/>
            </p:custDataLst>
          </p:nvPr>
        </p:nvGrpSpPr>
        <p:grpSpPr>
          <a:xfrm>
            <a:off x="124180" y="184403"/>
            <a:ext cx="3068963" cy="995309"/>
            <a:chOff x="124180" y="184403"/>
            <a:chExt cx="3068963" cy="995309"/>
          </a:xfrm>
        </p:grpSpPr>
        <p:sp>
          <p:nvSpPr>
            <p:cNvPr id="9" name="文本框 8">
              <a:extLst>
                <a:ext uri="{FF2B5EF4-FFF2-40B4-BE49-F238E27FC236}">
                  <a16:creationId xmlns="" xmlns:a16="http://schemas.microsoft.com/office/drawing/2014/main" id="{307E90E4-4936-4E8A-8E75-4393D38881BA}"/>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 三、神话传说</a:t>
              </a:r>
            </a:p>
          </p:txBody>
        </p:sp>
        <p:pic>
          <p:nvPicPr>
            <p:cNvPr id="10" name="图片 9">
              <a:extLst>
                <a:ext uri="{FF2B5EF4-FFF2-40B4-BE49-F238E27FC236}">
                  <a16:creationId xmlns="" xmlns:a16="http://schemas.microsoft.com/office/drawing/2014/main" id="{3998C532-5052-4B88-87EA-95B9839904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spTree>
    <p:extLst>
      <p:ext uri="{BB962C8B-B14F-4D97-AF65-F5344CB8AC3E}">
        <p14:creationId xmlns:p14="http://schemas.microsoft.com/office/powerpoint/2010/main" val="2643607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ppt_x</p:attrName>
                                        </p:attrNameLst>
                                      </p:cBhvr>
                                      <p:tavLst>
                                        <p:tav tm="0">
                                          <p:val>
                                            <p:strVal val="#ppt_x-#ppt_w*1.125000"/>
                                          </p:val>
                                        </p:tav>
                                        <p:tav tm="100000">
                                          <p:val>
                                            <p:strVal val="#ppt_x"/>
                                          </p:val>
                                        </p:tav>
                                      </p:tavLst>
                                    </p:anim>
                                    <p:animEffect transition="in" filter="wipe(right)">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97762" y="322440"/>
            <a:ext cx="1548476" cy="535531"/>
          </a:xfrm>
          <a:prstGeom prst="rect">
            <a:avLst/>
          </a:prstGeom>
        </p:spPr>
        <p:txBody>
          <a:bodyPr wrap="square">
            <a:spAutoFit/>
          </a:bodyPr>
          <a:lstStyle/>
          <a:p>
            <a:pPr algn="ctr" defTabSz="685800">
              <a:lnSpc>
                <a:spcPct val="120000"/>
              </a:lnSpc>
              <a:spcBef>
                <a:spcPct val="0"/>
              </a:spcBef>
            </a:pPr>
            <a:r>
              <a:rPr lang="zh-CN" altLang="en-US" sz="24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3607463" y="603331"/>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211519" y="603331"/>
            <a:ext cx="269438"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71504" y="1095009"/>
            <a:ext cx="1212468"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0270D1"/>
                </a:solidFill>
                <a:latin typeface="微软雅黑" panose="020B0503020204020204" pitchFamily="34" charset="-122"/>
                <a:ea typeface="微软雅黑" panose="020B0503020204020204" pitchFamily="34" charset="-122"/>
              </a:rPr>
              <a:t>字体名称</a:t>
            </a:r>
          </a:p>
        </p:txBody>
      </p:sp>
      <p:sp>
        <p:nvSpPr>
          <p:cNvPr id="11" name="文本框 10"/>
          <p:cNvSpPr txBox="1"/>
          <p:nvPr/>
        </p:nvSpPr>
        <p:spPr>
          <a:xfrm>
            <a:off x="1165344" y="1531067"/>
            <a:ext cx="1155161"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rgbClr val="0270D1"/>
                </a:solidFill>
                <a:latin typeface="微软雅黑" panose="020B0503020204020204" pitchFamily="34" charset="-122"/>
                <a:ea typeface="微软雅黑" panose="020B0503020204020204" pitchFamily="34" charset="-122"/>
              </a:rPr>
              <a:t>下载地址</a:t>
            </a:r>
          </a:p>
        </p:txBody>
      </p:sp>
      <p:sp>
        <p:nvSpPr>
          <p:cNvPr id="16" name="文本框 15"/>
          <p:cNvSpPr txBox="1"/>
          <p:nvPr/>
        </p:nvSpPr>
        <p:spPr>
          <a:xfrm>
            <a:off x="2383972" y="1572419"/>
            <a:ext cx="4735286" cy="3231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500" dirty="0">
                <a:solidFill>
                  <a:srgbClr val="595959"/>
                </a:solidFill>
                <a:latin typeface="微软雅黑" panose="020B0503020204020204" pitchFamily="34" charset="-122"/>
                <a:ea typeface="微软雅黑" panose="020B0503020204020204" pitchFamily="34" charset="-122"/>
              </a:rPr>
              <a:t>http://www.ypppt.com/article/2017/3487.html</a:t>
            </a:r>
            <a:endParaRPr lang="zh-CN" altLang="en-US" sz="15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826130" y="1140715"/>
            <a:ext cx="267885" cy="267885"/>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500" dirty="0">
                <a:solidFill>
                  <a:prstClr val="white"/>
                </a:solidFill>
                <a:latin typeface="微软雅黑" panose="020B0503020204020204" pitchFamily="34" charset="-122"/>
                <a:ea typeface="微软雅黑" panose="020B0503020204020204" pitchFamily="34" charset="-122"/>
              </a:rPr>
              <a:t>1</a:t>
            </a:r>
            <a:endParaRPr lang="zh-CN" altLang="en-US" sz="15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320505" y="1041994"/>
            <a:ext cx="2359356" cy="493819"/>
          </a:xfrm>
          <a:prstGeom prst="rect">
            <a:avLst/>
          </a:prstGeom>
        </p:spPr>
      </p:pic>
    </p:spTree>
    <p:extLst>
      <p:ext uri="{BB962C8B-B14F-4D97-AF65-F5344CB8AC3E}">
        <p14:creationId xmlns:p14="http://schemas.microsoft.com/office/powerpoint/2010/main" val="14420824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4322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图片 2">
            <a:extLst>
              <a:ext uri="{FF2B5EF4-FFF2-40B4-BE49-F238E27FC236}">
                <a16:creationId xmlns="" xmlns:a16="http://schemas.microsoft.com/office/drawing/2014/main" id="{A22E7304-912E-497E-B2BB-BA13104DA05C}"/>
              </a:ext>
            </a:extLst>
          </p:cNvPr>
          <p:cNvPicPr>
            <a:picLocks noResize="1"/>
          </p:cNvPicPr>
          <p:nvPr>
            <p:custDataLst>
              <p:tags r:id="rId2"/>
            </p:custDataLst>
          </p:nvPr>
        </p:nvPicPr>
        <p:blipFill>
          <a:blip r:embed="rId23">
            <a:extLst>
              <a:ext uri="{28A0092B-C50C-407E-A947-70E740481C1C}">
                <a14:useLocalDpi xmlns:a14="http://schemas.microsoft.com/office/drawing/2010/main" val="0"/>
              </a:ext>
            </a:extLst>
          </a:blip>
          <a:stretch>
            <a:fillRect/>
          </a:stretch>
        </p:blipFill>
        <p:spPr>
          <a:xfrm flipH="1">
            <a:off x="-2223988" y="0"/>
            <a:ext cx="4635577" cy="5246062"/>
          </a:xfrm>
          <a:prstGeom prst="rect">
            <a:avLst/>
          </a:prstGeom>
        </p:spPr>
      </p:pic>
      <p:sp>
        <p:nvSpPr>
          <p:cNvPr id="31" name="PA_MH_Others_1"/>
          <p:cNvSpPr txBox="1">
            <a:spLocks/>
          </p:cNvSpPr>
          <p:nvPr>
            <p:custDataLst>
              <p:tags r:id="rId3"/>
            </p:custDataLst>
          </p:nvPr>
        </p:nvSpPr>
        <p:spPr>
          <a:xfrm>
            <a:off x="3695972" y="982931"/>
            <a:ext cx="1762021" cy="369332"/>
          </a:xfrm>
          <a:prstGeom prst="rect">
            <a:avLst/>
          </a:prstGeom>
          <a:noFill/>
        </p:spPr>
        <p:txBody>
          <a:bodyPr wrap="none">
            <a:spAutoFit/>
          </a:bodyPr>
          <a:lstStyle/>
          <a:p>
            <a:pPr algn="ctr">
              <a:defRPr/>
            </a:pPr>
            <a:r>
              <a:rPr lang="en-US" altLang="zh-CN" spc="300" dirty="0">
                <a:solidFill>
                  <a:schemeClr val="tx1">
                    <a:lumMod val="50000"/>
                    <a:lumOff val="50000"/>
                  </a:schemeClr>
                </a:solidFill>
                <a:cs typeface="+mn-ea"/>
                <a:sym typeface="+mn-lt"/>
              </a:rPr>
              <a:t>CONTENTS</a:t>
            </a:r>
            <a:endParaRPr lang="zh-CN" altLang="en-US" spc="300" dirty="0">
              <a:solidFill>
                <a:schemeClr val="tx1">
                  <a:lumMod val="50000"/>
                  <a:lumOff val="50000"/>
                </a:schemeClr>
              </a:solidFill>
              <a:cs typeface="+mn-ea"/>
              <a:sym typeface="+mn-lt"/>
            </a:endParaRPr>
          </a:p>
        </p:txBody>
      </p:sp>
      <p:sp>
        <p:nvSpPr>
          <p:cNvPr id="32" name="PA_MH_Others_2"/>
          <p:cNvSpPr txBox="1">
            <a:spLocks/>
          </p:cNvSpPr>
          <p:nvPr>
            <p:custDataLst>
              <p:tags r:id="rId4"/>
            </p:custDataLst>
          </p:nvPr>
        </p:nvSpPr>
        <p:spPr bwMode="auto">
          <a:xfrm>
            <a:off x="3966788" y="456984"/>
            <a:ext cx="122039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300" b="1" dirty="0">
                <a:latin typeface="+mn-lt"/>
                <a:ea typeface="+mn-ea"/>
                <a:cs typeface="+mn-ea"/>
                <a:sym typeface="+mn-lt"/>
              </a:rPr>
              <a:t>目 录</a:t>
            </a:r>
          </a:p>
        </p:txBody>
      </p:sp>
      <p:pic>
        <p:nvPicPr>
          <p:cNvPr id="29" name="图片 28">
            <a:extLst>
              <a:ext uri="{FF2B5EF4-FFF2-40B4-BE49-F238E27FC236}">
                <a16:creationId xmlns="" xmlns:a16="http://schemas.microsoft.com/office/drawing/2014/main" id="{3578DB69-94DF-4543-B06D-923E549B7653}"/>
              </a:ext>
            </a:extLst>
          </p:cNvPr>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5834901" y="-101025"/>
            <a:ext cx="2073202" cy="2932264"/>
          </a:xfrm>
          <a:prstGeom prst="rect">
            <a:avLst/>
          </a:prstGeom>
        </p:spPr>
      </p:pic>
      <p:grpSp>
        <p:nvGrpSpPr>
          <p:cNvPr id="2" name="PA_组合 1">
            <a:extLst>
              <a:ext uri="{FF2B5EF4-FFF2-40B4-BE49-F238E27FC236}">
                <a16:creationId xmlns="" xmlns:a16="http://schemas.microsoft.com/office/drawing/2014/main" id="{5E194F7D-707E-4812-AB38-105E21C6AA51}"/>
              </a:ext>
            </a:extLst>
          </p:cNvPr>
          <p:cNvGrpSpPr/>
          <p:nvPr>
            <p:custDataLst>
              <p:tags r:id="rId5"/>
            </p:custDataLst>
          </p:nvPr>
        </p:nvGrpSpPr>
        <p:grpSpPr>
          <a:xfrm>
            <a:off x="1724896" y="1452362"/>
            <a:ext cx="2592000" cy="903636"/>
            <a:chOff x="1724896" y="1452362"/>
            <a:chExt cx="2592000" cy="903636"/>
          </a:xfrm>
        </p:grpSpPr>
        <p:sp>
          <p:nvSpPr>
            <p:cNvPr id="53" name="MH_Number_1">
              <a:hlinkClick r:id="" action="ppaction://noaction"/>
            </p:cNvPr>
            <p:cNvSpPr/>
            <p:nvPr>
              <p:custDataLst>
                <p:tags r:id="rId18"/>
              </p:custDataLst>
            </p:nvPr>
          </p:nvSpPr>
          <p:spPr>
            <a:xfrm>
              <a:off x="2012993" y="1452362"/>
              <a:ext cx="338322" cy="338322"/>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1350" dirty="0">
                  <a:solidFill>
                    <a:schemeClr val="tx1"/>
                  </a:solidFill>
                  <a:cs typeface="+mn-ea"/>
                  <a:sym typeface="+mn-lt"/>
                </a:rPr>
                <a:t>1</a:t>
              </a:r>
              <a:endParaRPr lang="zh-CN" altLang="en-US" sz="1350" dirty="0">
                <a:solidFill>
                  <a:schemeClr val="tx1"/>
                </a:solidFill>
                <a:cs typeface="+mn-ea"/>
                <a:sym typeface="+mn-lt"/>
              </a:endParaRPr>
            </a:p>
          </p:txBody>
        </p:sp>
        <p:sp>
          <p:nvSpPr>
            <p:cNvPr id="55" name="MH_Others_3"/>
            <p:cNvSpPr/>
            <p:nvPr>
              <p:custDataLst>
                <p:tags r:id="rId19"/>
              </p:custDataLst>
            </p:nvPr>
          </p:nvSpPr>
          <p:spPr>
            <a:xfrm>
              <a:off x="1724896" y="1853975"/>
              <a:ext cx="2592000" cy="78581"/>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37" name="MH_Entry_1">
              <a:hlinkClick r:id="" action="ppaction://noaction"/>
            </p:cNvPr>
            <p:cNvSpPr/>
            <p:nvPr>
              <p:custDataLst>
                <p:tags r:id="rId20"/>
              </p:custDataLst>
            </p:nvPr>
          </p:nvSpPr>
          <p:spPr>
            <a:xfrm>
              <a:off x="1724896" y="2016710"/>
              <a:ext cx="2592000" cy="33928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000" tIns="0" rIns="0" bIns="0" numCol="1" spcCol="0" rtlCol="0" fromWordArt="0" anchor="ctr" anchorCtr="0" forceAA="0" compatLnSpc="1">
              <a:prstTxWarp prst="textNoShape">
                <a:avLst/>
              </a:prstTxWarp>
              <a:normAutofit/>
            </a:bodyPr>
            <a:lstStyle/>
            <a:p>
              <a:pPr lvl="0" algn="just"/>
              <a:r>
                <a:rPr lang="zh-CN" altLang="en-US" dirty="0">
                  <a:solidFill>
                    <a:schemeClr val="tx1"/>
                  </a:solidFill>
                  <a:cs typeface="+mn-ea"/>
                  <a:sym typeface="+mn-lt"/>
                </a:rPr>
                <a:t>节日起源</a:t>
              </a:r>
            </a:p>
          </p:txBody>
        </p:sp>
      </p:grpSp>
      <p:grpSp>
        <p:nvGrpSpPr>
          <p:cNvPr id="4" name="PA_组合 3">
            <a:extLst>
              <a:ext uri="{FF2B5EF4-FFF2-40B4-BE49-F238E27FC236}">
                <a16:creationId xmlns="" xmlns:a16="http://schemas.microsoft.com/office/drawing/2014/main" id="{496C7C3F-2E49-4EEA-9E58-5EE26DB215F7}"/>
              </a:ext>
            </a:extLst>
          </p:cNvPr>
          <p:cNvGrpSpPr/>
          <p:nvPr>
            <p:custDataLst>
              <p:tags r:id="rId6"/>
            </p:custDataLst>
          </p:nvPr>
        </p:nvGrpSpPr>
        <p:grpSpPr>
          <a:xfrm>
            <a:off x="4986088" y="1452362"/>
            <a:ext cx="2592000" cy="933551"/>
            <a:chOff x="4986088" y="1452362"/>
            <a:chExt cx="2592000" cy="933551"/>
          </a:xfrm>
        </p:grpSpPr>
        <p:sp>
          <p:nvSpPr>
            <p:cNvPr id="134" name="MH_Number_2">
              <a:hlinkClick r:id="" action="ppaction://noaction"/>
            </p:cNvPr>
            <p:cNvSpPr/>
            <p:nvPr>
              <p:custDataLst>
                <p:tags r:id="rId15"/>
              </p:custDataLst>
            </p:nvPr>
          </p:nvSpPr>
          <p:spPr>
            <a:xfrm>
              <a:off x="5318616" y="1452362"/>
              <a:ext cx="307859" cy="331513"/>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1350" dirty="0">
                  <a:solidFill>
                    <a:schemeClr val="tx1"/>
                  </a:solidFill>
                  <a:cs typeface="+mn-ea"/>
                  <a:sym typeface="+mn-lt"/>
                </a:rPr>
                <a:t>2</a:t>
              </a:r>
              <a:endParaRPr lang="zh-CN" altLang="en-US" sz="1350" dirty="0">
                <a:solidFill>
                  <a:schemeClr val="tx1"/>
                </a:solidFill>
                <a:cs typeface="+mn-ea"/>
                <a:sym typeface="+mn-lt"/>
              </a:endParaRPr>
            </a:p>
          </p:txBody>
        </p:sp>
        <p:sp>
          <p:nvSpPr>
            <p:cNvPr id="135" name="MH_Others_4"/>
            <p:cNvSpPr/>
            <p:nvPr>
              <p:custDataLst>
                <p:tags r:id="rId16"/>
              </p:custDataLst>
            </p:nvPr>
          </p:nvSpPr>
          <p:spPr>
            <a:xfrm>
              <a:off x="4986088" y="1882336"/>
              <a:ext cx="2592000" cy="78581"/>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36" name="MH_Entry_2">
              <a:hlinkClick r:id="" action="ppaction://noaction"/>
            </p:cNvPr>
            <p:cNvSpPr/>
            <p:nvPr>
              <p:custDataLst>
                <p:tags r:id="rId17"/>
              </p:custDataLst>
            </p:nvPr>
          </p:nvSpPr>
          <p:spPr>
            <a:xfrm>
              <a:off x="4986088" y="2046625"/>
              <a:ext cx="2592000" cy="33928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000" tIns="0" rIns="0" bIns="0" numCol="1" spcCol="0" rtlCol="0" fromWordArt="0" anchor="ctr" anchorCtr="0" forceAA="0" compatLnSpc="1">
              <a:prstTxWarp prst="textNoShape">
                <a:avLst/>
              </a:prstTxWarp>
              <a:normAutofit/>
            </a:bodyPr>
            <a:lstStyle/>
            <a:p>
              <a:pPr lvl="0" algn="just"/>
              <a:r>
                <a:rPr lang="zh-CN" altLang="en-US" dirty="0">
                  <a:solidFill>
                    <a:schemeClr val="tx1"/>
                  </a:solidFill>
                  <a:cs typeface="+mn-ea"/>
                  <a:sym typeface="+mn-lt"/>
                </a:rPr>
                <a:t>民间习俗</a:t>
              </a:r>
            </a:p>
          </p:txBody>
        </p:sp>
      </p:grpSp>
      <p:grpSp>
        <p:nvGrpSpPr>
          <p:cNvPr id="5" name="PA_组合 4">
            <a:extLst>
              <a:ext uri="{FF2B5EF4-FFF2-40B4-BE49-F238E27FC236}">
                <a16:creationId xmlns="" xmlns:a16="http://schemas.microsoft.com/office/drawing/2014/main" id="{6806712F-03AD-4B1D-8CE2-9E0A0B3E82B9}"/>
              </a:ext>
            </a:extLst>
          </p:cNvPr>
          <p:cNvGrpSpPr/>
          <p:nvPr>
            <p:custDataLst>
              <p:tags r:id="rId7"/>
            </p:custDataLst>
          </p:nvPr>
        </p:nvGrpSpPr>
        <p:grpSpPr>
          <a:xfrm>
            <a:off x="4986088" y="2735115"/>
            <a:ext cx="2592000" cy="811940"/>
            <a:chOff x="4986088" y="2735115"/>
            <a:chExt cx="2592000" cy="811940"/>
          </a:xfrm>
        </p:grpSpPr>
        <p:sp>
          <p:nvSpPr>
            <p:cNvPr id="142" name="MH_Number_4">
              <a:hlinkClick r:id="" action="ppaction://noaction"/>
            </p:cNvPr>
            <p:cNvSpPr/>
            <p:nvPr>
              <p:custDataLst>
                <p:tags r:id="rId12"/>
              </p:custDataLst>
            </p:nvPr>
          </p:nvSpPr>
          <p:spPr>
            <a:xfrm>
              <a:off x="5318617" y="2735115"/>
              <a:ext cx="307858" cy="307858"/>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1350" dirty="0">
                  <a:solidFill>
                    <a:schemeClr val="tx1"/>
                  </a:solidFill>
                  <a:cs typeface="+mn-ea"/>
                  <a:sym typeface="+mn-lt"/>
                </a:rPr>
                <a:t>4</a:t>
              </a:r>
              <a:endParaRPr lang="zh-CN" altLang="en-US" sz="1350" dirty="0">
                <a:solidFill>
                  <a:schemeClr val="tx1"/>
                </a:solidFill>
                <a:cs typeface="+mn-ea"/>
                <a:sym typeface="+mn-lt"/>
              </a:endParaRPr>
            </a:p>
          </p:txBody>
        </p:sp>
        <p:sp>
          <p:nvSpPr>
            <p:cNvPr id="143" name="MH_Others_6"/>
            <p:cNvSpPr/>
            <p:nvPr>
              <p:custDataLst>
                <p:tags r:id="rId13"/>
              </p:custDataLst>
            </p:nvPr>
          </p:nvSpPr>
          <p:spPr>
            <a:xfrm>
              <a:off x="4986088" y="3100158"/>
              <a:ext cx="2592000" cy="78581"/>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44" name="MH_Entry_4">
              <a:hlinkClick r:id="" action="ppaction://noaction"/>
            </p:cNvPr>
            <p:cNvSpPr/>
            <p:nvPr>
              <p:custDataLst>
                <p:tags r:id="rId14"/>
              </p:custDataLst>
            </p:nvPr>
          </p:nvSpPr>
          <p:spPr>
            <a:xfrm>
              <a:off x="4986088" y="3207767"/>
              <a:ext cx="2592000" cy="33928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000" tIns="0" rIns="0" bIns="0" numCol="1" spcCol="0" rtlCol="0" fromWordArt="0" anchor="ctr" anchorCtr="0" forceAA="0" compatLnSpc="1">
              <a:prstTxWarp prst="textNoShape">
                <a:avLst/>
              </a:prstTxWarp>
              <a:normAutofit/>
            </a:bodyPr>
            <a:lstStyle/>
            <a:p>
              <a:pPr lvl="0" algn="just"/>
              <a:r>
                <a:rPr lang="zh-CN" altLang="en-US" dirty="0">
                  <a:solidFill>
                    <a:schemeClr val="tx1"/>
                  </a:solidFill>
                  <a:cs typeface="+mn-ea"/>
                  <a:sym typeface="+mn-lt"/>
                </a:rPr>
                <a:t>著名诗词</a:t>
              </a:r>
            </a:p>
          </p:txBody>
        </p:sp>
      </p:grpSp>
      <p:grpSp>
        <p:nvGrpSpPr>
          <p:cNvPr id="6" name="PA_组合 5">
            <a:extLst>
              <a:ext uri="{FF2B5EF4-FFF2-40B4-BE49-F238E27FC236}">
                <a16:creationId xmlns="" xmlns:a16="http://schemas.microsoft.com/office/drawing/2014/main" id="{F41ABE2E-477D-4600-85F1-C1CD63334D85}"/>
              </a:ext>
            </a:extLst>
          </p:cNvPr>
          <p:cNvGrpSpPr/>
          <p:nvPr>
            <p:custDataLst>
              <p:tags r:id="rId8"/>
            </p:custDataLst>
          </p:nvPr>
        </p:nvGrpSpPr>
        <p:grpSpPr>
          <a:xfrm>
            <a:off x="1709491" y="2733679"/>
            <a:ext cx="2592000" cy="813376"/>
            <a:chOff x="1709491" y="2733679"/>
            <a:chExt cx="2592000" cy="813376"/>
          </a:xfrm>
        </p:grpSpPr>
        <p:sp>
          <p:nvSpPr>
            <p:cNvPr id="138" name="MH_Number_3">
              <a:hlinkClick r:id="" action="ppaction://noaction"/>
            </p:cNvPr>
            <p:cNvSpPr/>
            <p:nvPr>
              <p:custDataLst>
                <p:tags r:id="rId9"/>
              </p:custDataLst>
            </p:nvPr>
          </p:nvSpPr>
          <p:spPr>
            <a:xfrm>
              <a:off x="2042021" y="2733679"/>
              <a:ext cx="309294" cy="309294"/>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1350" dirty="0">
                  <a:solidFill>
                    <a:schemeClr val="tx1"/>
                  </a:solidFill>
                  <a:cs typeface="+mn-ea"/>
                  <a:sym typeface="+mn-lt"/>
                </a:rPr>
                <a:t>3</a:t>
              </a:r>
              <a:endParaRPr lang="zh-CN" altLang="en-US" sz="1350" dirty="0">
                <a:solidFill>
                  <a:schemeClr val="tx1"/>
                </a:solidFill>
                <a:cs typeface="+mn-ea"/>
                <a:sym typeface="+mn-lt"/>
              </a:endParaRPr>
            </a:p>
          </p:txBody>
        </p:sp>
        <p:sp>
          <p:nvSpPr>
            <p:cNvPr id="139" name="MH_Others_5"/>
            <p:cNvSpPr/>
            <p:nvPr>
              <p:custDataLst>
                <p:tags r:id="rId10"/>
              </p:custDataLst>
            </p:nvPr>
          </p:nvSpPr>
          <p:spPr>
            <a:xfrm>
              <a:off x="1709491" y="3100158"/>
              <a:ext cx="2592000" cy="78581"/>
            </a:xfrm>
            <a:custGeom>
              <a:avLst/>
              <a:gdLst>
                <a:gd name="connsiteX0" fmla="*/ 0 w 3289300"/>
                <a:gd name="connsiteY0" fmla="*/ 98425 h 104775"/>
                <a:gd name="connsiteX1" fmla="*/ 793750 w 3289300"/>
                <a:gd name="connsiteY1" fmla="*/ 9842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89300"/>
                <a:gd name="connsiteY0" fmla="*/ 98425 h 104775"/>
                <a:gd name="connsiteX1" fmla="*/ 800100 w 3289300"/>
                <a:gd name="connsiteY1" fmla="*/ 104775 h 104775"/>
                <a:gd name="connsiteX2" fmla="*/ 892175 w 3289300"/>
                <a:gd name="connsiteY2" fmla="*/ 0 h 104775"/>
                <a:gd name="connsiteX3" fmla="*/ 996950 w 3289300"/>
                <a:gd name="connsiteY3" fmla="*/ 104775 h 104775"/>
                <a:gd name="connsiteX4" fmla="*/ 3289300 w 3289300"/>
                <a:gd name="connsiteY4" fmla="*/ 104775 h 104775"/>
                <a:gd name="connsiteX0" fmla="*/ 0 w 3292475"/>
                <a:gd name="connsiteY0" fmla="*/ 104775 h 104775"/>
                <a:gd name="connsiteX1" fmla="*/ 803275 w 3292475"/>
                <a:gd name="connsiteY1" fmla="*/ 104775 h 104775"/>
                <a:gd name="connsiteX2" fmla="*/ 895350 w 3292475"/>
                <a:gd name="connsiteY2" fmla="*/ 0 h 104775"/>
                <a:gd name="connsiteX3" fmla="*/ 1000125 w 3292475"/>
                <a:gd name="connsiteY3" fmla="*/ 104775 h 104775"/>
                <a:gd name="connsiteX4" fmla="*/ 3292475 w 3292475"/>
                <a:gd name="connsiteY4" fmla="*/ 104775 h 104775"/>
                <a:gd name="connsiteX0" fmla="*/ 0 w 5235575"/>
                <a:gd name="connsiteY0" fmla="*/ 104775 h 104775"/>
                <a:gd name="connsiteX1" fmla="*/ 803275 w 5235575"/>
                <a:gd name="connsiteY1" fmla="*/ 104775 h 104775"/>
                <a:gd name="connsiteX2" fmla="*/ 895350 w 5235575"/>
                <a:gd name="connsiteY2" fmla="*/ 0 h 104775"/>
                <a:gd name="connsiteX3" fmla="*/ 1000125 w 5235575"/>
                <a:gd name="connsiteY3" fmla="*/ 104775 h 104775"/>
                <a:gd name="connsiteX4" fmla="*/ 5235575 w 5235575"/>
                <a:gd name="connsiteY4" fmla="*/ 104775 h 10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5575" h="104775">
                  <a:moveTo>
                    <a:pt x="0" y="104775"/>
                  </a:moveTo>
                  <a:lnTo>
                    <a:pt x="803275" y="104775"/>
                  </a:lnTo>
                  <a:lnTo>
                    <a:pt x="895350" y="0"/>
                  </a:lnTo>
                  <a:lnTo>
                    <a:pt x="1000125" y="104775"/>
                  </a:lnTo>
                  <a:lnTo>
                    <a:pt x="5235575" y="104775"/>
                  </a:lnTo>
                </a:path>
              </a:pathLst>
            </a:custGeom>
            <a:noFill/>
            <a:ln w="63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sym typeface="+mn-lt"/>
              </a:endParaRPr>
            </a:p>
          </p:txBody>
        </p:sp>
        <p:sp>
          <p:nvSpPr>
            <p:cNvPr id="140" name="MH_Entry_3">
              <a:hlinkClick r:id="" action="ppaction://noaction"/>
            </p:cNvPr>
            <p:cNvSpPr/>
            <p:nvPr>
              <p:custDataLst>
                <p:tags r:id="rId11"/>
              </p:custDataLst>
            </p:nvPr>
          </p:nvSpPr>
          <p:spPr>
            <a:xfrm>
              <a:off x="1709491" y="3207767"/>
              <a:ext cx="2592000" cy="33928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635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1000" tIns="0" rIns="0" bIns="0" numCol="1" spcCol="0" rtlCol="0" fromWordArt="0" anchor="ctr" anchorCtr="0" forceAA="0" compatLnSpc="1">
              <a:prstTxWarp prst="textNoShape">
                <a:avLst/>
              </a:prstTxWarp>
              <a:normAutofit/>
            </a:bodyPr>
            <a:lstStyle/>
            <a:p>
              <a:pPr lvl="0" algn="just"/>
              <a:r>
                <a:rPr lang="zh-CN" altLang="en-US" dirty="0">
                  <a:solidFill>
                    <a:schemeClr val="tx1"/>
                  </a:solidFill>
                  <a:cs typeface="+mn-ea"/>
                  <a:sym typeface="+mn-lt"/>
                </a:rPr>
                <a:t>神话传说</a:t>
              </a:r>
            </a:p>
          </p:txBody>
        </p:sp>
      </p:grpSp>
      <p:pic>
        <p:nvPicPr>
          <p:cNvPr id="10" name="图片 9">
            <a:extLst>
              <a:ext uri="{FF2B5EF4-FFF2-40B4-BE49-F238E27FC236}">
                <a16:creationId xmlns="" xmlns:a16="http://schemas.microsoft.com/office/drawing/2014/main" id="{AF947E9B-B377-4449-B3F6-EBF92E800324}"/>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5715000" y="2674312"/>
            <a:ext cx="3429000" cy="2571750"/>
          </a:xfrm>
          <a:prstGeom prst="rect">
            <a:avLst/>
          </a:prstGeom>
        </p:spPr>
      </p:pic>
    </p:spTree>
    <p:custDataLst>
      <p:tags r:id="rId1"/>
    </p:custDataLst>
    <p:extLst>
      <p:ext uri="{BB962C8B-B14F-4D97-AF65-F5344CB8AC3E}">
        <p14:creationId xmlns:p14="http://schemas.microsoft.com/office/powerpoint/2010/main" val="30062541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left)">
                                      <p:cBhvr>
                                        <p:cTn id="13" dur="500"/>
                                        <p:tgtEl>
                                          <p:spTgt spid="2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p:tgtEl>
                                          <p:spTgt spid="31"/>
                                        </p:tgtEl>
                                        <p:attrNameLst>
                                          <p:attrName>ppt_y</p:attrName>
                                        </p:attrNameLst>
                                      </p:cBhvr>
                                      <p:tavLst>
                                        <p:tav tm="0">
                                          <p:val>
                                            <p:strVal val="#ppt_y+#ppt_h*1.125000"/>
                                          </p:val>
                                        </p:tav>
                                        <p:tav tm="100000">
                                          <p:val>
                                            <p:strVal val="#ppt_y"/>
                                          </p:val>
                                        </p:tav>
                                      </p:tavLst>
                                    </p:anim>
                                    <p:animEffect transition="in" filter="wipe(up)">
                                      <p:cBhvr>
                                        <p:cTn id="19" dur="500"/>
                                        <p:tgtEl>
                                          <p:spTgt spid="31"/>
                                        </p:tgtEl>
                                      </p:cBhvr>
                                    </p:animEffect>
                                  </p:childTnLst>
                                </p:cTn>
                              </p:par>
                              <p:par>
                                <p:cTn id="20" presetID="12" presetClass="entr" presetSubtype="4"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p:tgtEl>
                                          <p:spTgt spid="32"/>
                                        </p:tgtEl>
                                        <p:attrNameLst>
                                          <p:attrName>ppt_y</p:attrName>
                                        </p:attrNameLst>
                                      </p:cBhvr>
                                      <p:tavLst>
                                        <p:tav tm="0">
                                          <p:val>
                                            <p:strVal val="#ppt_y+#ppt_h*1.125000"/>
                                          </p:val>
                                        </p:tav>
                                        <p:tav tm="100000">
                                          <p:val>
                                            <p:strVal val="#ppt_y"/>
                                          </p:val>
                                        </p:tav>
                                      </p:tavLst>
                                    </p:anim>
                                    <p:animEffect transition="in" filter="wipe(up)">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p:tgtEl>
                                          <p:spTgt spid="2"/>
                                        </p:tgtEl>
                                        <p:attrNameLst>
                                          <p:attrName>ppt_x</p:attrName>
                                        </p:attrNameLst>
                                      </p:cBhvr>
                                      <p:tavLst>
                                        <p:tav tm="0">
                                          <p:val>
                                            <p:strVal val="#ppt_x-#ppt_w*1.125000"/>
                                          </p:val>
                                        </p:tav>
                                        <p:tav tm="100000">
                                          <p:val>
                                            <p:strVal val="#ppt_x"/>
                                          </p:val>
                                        </p:tav>
                                      </p:tavLst>
                                    </p:anim>
                                    <p:animEffect transition="in" filter="wipe(right)">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ppt_x</p:attrName>
                                        </p:attrNameLst>
                                      </p:cBhvr>
                                      <p:tavLst>
                                        <p:tav tm="0">
                                          <p:val>
                                            <p:strVal val="#ppt_x-#ppt_w*1.125000"/>
                                          </p:val>
                                        </p:tav>
                                        <p:tav tm="100000">
                                          <p:val>
                                            <p:strVal val="#ppt_x"/>
                                          </p:val>
                                        </p:tav>
                                      </p:tavLst>
                                    </p:anim>
                                    <p:animEffect transition="in" filter="wipe(right)">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p:tgtEl>
                                          <p:spTgt spid="6"/>
                                        </p:tgtEl>
                                        <p:attrNameLst>
                                          <p:attrName>ppt_x</p:attrName>
                                        </p:attrNameLst>
                                      </p:cBhvr>
                                      <p:tavLst>
                                        <p:tav tm="0">
                                          <p:val>
                                            <p:strVal val="#ppt_x-#ppt_w*1.125000"/>
                                          </p:val>
                                        </p:tav>
                                        <p:tav tm="100000">
                                          <p:val>
                                            <p:strVal val="#ppt_x"/>
                                          </p:val>
                                        </p:tav>
                                      </p:tavLst>
                                    </p:anim>
                                    <p:animEffect transition="in" filter="wipe(right)">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8"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p:tgtEl>
                                          <p:spTgt spid="5"/>
                                        </p:tgtEl>
                                        <p:attrNameLst>
                                          <p:attrName>ppt_x</p:attrName>
                                        </p:attrNameLst>
                                      </p:cBhvr>
                                      <p:tavLst>
                                        <p:tav tm="0">
                                          <p:val>
                                            <p:strVal val="#ppt_x-#ppt_w*1.125000"/>
                                          </p:val>
                                        </p:tav>
                                        <p:tav tm="100000">
                                          <p:val>
                                            <p:strVal val="#ppt_x"/>
                                          </p:val>
                                        </p:tav>
                                      </p:tavLst>
                                    </p:anim>
                                    <p:animEffect transition="in" filter="wipe(righ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A_图片 36">
            <a:extLst>
              <a:ext uri="{FF2B5EF4-FFF2-40B4-BE49-F238E27FC236}">
                <a16:creationId xmlns="" xmlns:a16="http://schemas.microsoft.com/office/drawing/2014/main" id="{8F7EC2D3-0C5B-429B-BFC5-2E6D338232E2}"/>
              </a:ext>
            </a:extLst>
          </p:cNvPr>
          <p:cNvPicPr>
            <a:picLocks noRot="1" noChangeAspect="1" noMove="1" noResize="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0" y="-841829"/>
            <a:ext cx="9144000" cy="5985329"/>
          </a:xfrm>
          <a:prstGeom prst="rect">
            <a:avLst/>
          </a:prstGeom>
        </p:spPr>
      </p:pic>
      <p:sp>
        <p:nvSpPr>
          <p:cNvPr id="18" name="PA_文本框 17"/>
          <p:cNvSpPr txBox="1"/>
          <p:nvPr>
            <p:custDataLst>
              <p:tags r:id="rId3"/>
            </p:custDataLst>
          </p:nvPr>
        </p:nvSpPr>
        <p:spPr>
          <a:xfrm>
            <a:off x="3423886" y="1372522"/>
            <a:ext cx="600164" cy="1291940"/>
          </a:xfrm>
          <a:prstGeom prst="rect">
            <a:avLst/>
          </a:prstGeom>
          <a:noFill/>
        </p:spPr>
        <p:txBody>
          <a:bodyPr vert="eaVert" wrap="none" rtlCol="0" anchor="ctr" anchorCtr="0">
            <a:noAutofit/>
          </a:bodyPr>
          <a:lstStyle/>
          <a:p>
            <a:r>
              <a:rPr lang="zh-CN" altLang="en-US" sz="3000" dirty="0">
                <a:solidFill>
                  <a:srgbClr val="29426F"/>
                </a:solidFill>
                <a:cs typeface="+mn-ea"/>
                <a:sym typeface="+mn-lt"/>
              </a:rPr>
              <a:t>第一章</a:t>
            </a:r>
          </a:p>
        </p:txBody>
      </p:sp>
      <p:grpSp>
        <p:nvGrpSpPr>
          <p:cNvPr id="38" name="组合 37">
            <a:extLst>
              <a:ext uri="{FF2B5EF4-FFF2-40B4-BE49-F238E27FC236}">
                <a16:creationId xmlns="" xmlns:a16="http://schemas.microsoft.com/office/drawing/2014/main" id="{11933643-88F5-4E49-A5DA-9CEBF9177965}"/>
              </a:ext>
            </a:extLst>
          </p:cNvPr>
          <p:cNvGrpSpPr/>
          <p:nvPr/>
        </p:nvGrpSpPr>
        <p:grpSpPr>
          <a:xfrm>
            <a:off x="4523447" y="1917813"/>
            <a:ext cx="1310910" cy="2136298"/>
            <a:chOff x="4523447" y="1917813"/>
            <a:chExt cx="1310910" cy="2136298"/>
          </a:xfrm>
        </p:grpSpPr>
        <p:sp>
          <p:nvSpPr>
            <p:cNvPr id="19" name="文本框 18"/>
            <p:cNvSpPr txBox="1"/>
            <p:nvPr>
              <p:custDataLst>
                <p:tags r:id="rId4"/>
              </p:custDataLst>
            </p:nvPr>
          </p:nvSpPr>
          <p:spPr>
            <a:xfrm>
              <a:off x="4588803" y="1917813"/>
              <a:ext cx="1180199" cy="2024257"/>
            </a:xfrm>
            <a:prstGeom prst="rect">
              <a:avLst/>
            </a:prstGeom>
            <a:noFill/>
          </p:spPr>
          <p:txBody>
            <a:bodyPr wrap="square" rtlCol="0" anchor="ctr" anchorCtr="0">
              <a:noAutofit/>
            </a:bodyPr>
            <a:lstStyle/>
            <a:p>
              <a:pPr algn="ctr">
                <a:lnSpc>
                  <a:spcPct val="130000"/>
                </a:lnSpc>
              </a:pPr>
              <a:r>
                <a:rPr lang="zh-CN" altLang="en-US" sz="1050" dirty="0">
                  <a:solidFill>
                    <a:prstClr val="black">
                      <a:lumMod val="50000"/>
                      <a:lumOff val="50000"/>
                    </a:prstClr>
                  </a:solidFill>
                  <a:cs typeface="+mn-ea"/>
                  <a:sym typeface="+mn-lt"/>
                </a:rPr>
                <a:t>您的内容请写在这里您的内容请写在这里您的内容请写在这里您的内容您的内容请写在这里您的内容请写在这里您的内容请写在这里您的内容请写在这里</a:t>
              </a:r>
            </a:p>
          </p:txBody>
        </p:sp>
        <p:cxnSp>
          <p:nvCxnSpPr>
            <p:cNvPr id="20" name="直接连接符 19"/>
            <p:cNvCxnSpPr/>
            <p:nvPr>
              <p:custDataLst>
                <p:tags r:id="rId5"/>
              </p:custDataLst>
            </p:nvPr>
          </p:nvCxnSpPr>
          <p:spPr>
            <a:xfrm>
              <a:off x="4523447" y="1917813"/>
              <a:ext cx="0" cy="2093815"/>
            </a:xfrm>
            <a:prstGeom prst="line">
              <a:avLst/>
            </a:prstGeom>
            <a:noFill/>
            <a:ln w="6350" cap="flat" cmpd="sng" algn="ctr">
              <a:solidFill>
                <a:sysClr val="window" lastClr="FFFFFF">
                  <a:lumMod val="85000"/>
                </a:sysClr>
              </a:solidFill>
              <a:prstDash val="solid"/>
              <a:miter lim="800000"/>
            </a:ln>
            <a:effectLst/>
          </p:spPr>
        </p:cxnSp>
        <p:cxnSp>
          <p:nvCxnSpPr>
            <p:cNvPr id="21" name="直接连接符 20"/>
            <p:cNvCxnSpPr/>
            <p:nvPr>
              <p:custDataLst>
                <p:tags r:id="rId6"/>
              </p:custDataLst>
            </p:nvPr>
          </p:nvCxnSpPr>
          <p:spPr>
            <a:xfrm>
              <a:off x="5834357" y="1960296"/>
              <a:ext cx="0" cy="2093815"/>
            </a:xfrm>
            <a:prstGeom prst="line">
              <a:avLst/>
            </a:prstGeom>
            <a:noFill/>
            <a:ln w="6350" cap="flat" cmpd="sng" algn="ctr">
              <a:solidFill>
                <a:sysClr val="window" lastClr="FFFFFF">
                  <a:lumMod val="85000"/>
                </a:sysClr>
              </a:solidFill>
              <a:prstDash val="solid"/>
              <a:miter lim="800000"/>
            </a:ln>
            <a:effectLst/>
          </p:spPr>
        </p:cxnSp>
      </p:grpSp>
      <p:pic>
        <p:nvPicPr>
          <p:cNvPr id="33" name="图片 32">
            <a:extLst>
              <a:ext uri="{FF2B5EF4-FFF2-40B4-BE49-F238E27FC236}">
                <a16:creationId xmlns="" xmlns:a16="http://schemas.microsoft.com/office/drawing/2014/main" id="{205943A6-C340-4E60-B18B-ADFCD35FF89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93650" y="563790"/>
            <a:ext cx="1375886" cy="1375886"/>
          </a:xfrm>
          <a:prstGeom prst="rect">
            <a:avLst/>
          </a:prstGeom>
        </p:spPr>
      </p:pic>
      <p:sp>
        <p:nvSpPr>
          <p:cNvPr id="40" name="矩形 39">
            <a:extLst>
              <a:ext uri="{FF2B5EF4-FFF2-40B4-BE49-F238E27FC236}">
                <a16:creationId xmlns="" xmlns:a16="http://schemas.microsoft.com/office/drawing/2014/main" id="{110D68F3-F197-4B92-916B-7983BD8EEF19}"/>
              </a:ext>
            </a:extLst>
          </p:cNvPr>
          <p:cNvSpPr/>
          <p:nvPr/>
        </p:nvSpPr>
        <p:spPr>
          <a:xfrm>
            <a:off x="3815850" y="2188295"/>
            <a:ext cx="1263799" cy="1569660"/>
          </a:xfrm>
          <a:prstGeom prst="rect">
            <a:avLst/>
          </a:prstGeom>
        </p:spPr>
        <p:txBody>
          <a:bodyPr wrap="square">
            <a:spAutoFit/>
          </a:bodyPr>
          <a:lstStyle/>
          <a:p>
            <a:r>
              <a:rPr lang="zh-CN" altLang="en-US" sz="2400" dirty="0">
                <a:solidFill>
                  <a:schemeClr val="tx1">
                    <a:lumMod val="50000"/>
                    <a:lumOff val="50000"/>
                  </a:schemeClr>
                </a:solidFill>
                <a:cs typeface="+mn-ea"/>
                <a:sym typeface="+mn-lt"/>
              </a:rPr>
              <a:t>节</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日</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起</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源</a:t>
            </a:r>
          </a:p>
        </p:txBody>
      </p:sp>
    </p:spTree>
    <p:custDataLst>
      <p:tags r:id="rId1"/>
    </p:custDataLst>
    <p:extLst>
      <p:ext uri="{BB962C8B-B14F-4D97-AF65-F5344CB8AC3E}">
        <p14:creationId xmlns:p14="http://schemas.microsoft.com/office/powerpoint/2010/main" val="12272539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p:tgtEl>
                                          <p:spTgt spid="38"/>
                                        </p:tgtEl>
                                        <p:attrNameLst>
                                          <p:attrName>ppt_y</p:attrName>
                                        </p:attrNameLst>
                                      </p:cBhvr>
                                      <p:tavLst>
                                        <p:tav tm="0">
                                          <p:val>
                                            <p:strVal val="#ppt_y+#ppt_h*1.125000"/>
                                          </p:val>
                                        </p:tav>
                                        <p:tav tm="100000">
                                          <p:val>
                                            <p:strVal val="#ppt_y"/>
                                          </p:val>
                                        </p:tav>
                                      </p:tavLst>
                                    </p:anim>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down)">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3D467EE9-549F-4153-B138-FC92A8E71E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PA_文本框 1">
            <a:extLst>
              <a:ext uri="{FF2B5EF4-FFF2-40B4-BE49-F238E27FC236}">
                <a16:creationId xmlns="" xmlns:a16="http://schemas.microsoft.com/office/drawing/2014/main" id="{59DA6538-6A47-4093-95B6-3C344244CC3F}"/>
              </a:ext>
            </a:extLst>
          </p:cNvPr>
          <p:cNvSpPr txBox="1"/>
          <p:nvPr>
            <p:custDataLst>
              <p:tags r:id="rId1"/>
            </p:custDataLst>
          </p:nvPr>
        </p:nvSpPr>
        <p:spPr>
          <a:xfrm>
            <a:off x="1473498" y="1179712"/>
            <a:ext cx="6727172" cy="2739211"/>
          </a:xfrm>
          <a:prstGeom prst="rect">
            <a:avLst/>
          </a:prstGeom>
          <a:noFill/>
        </p:spPr>
        <p:txBody>
          <a:bodyPr wrap="square">
            <a:spAutoFit/>
          </a:bodyPr>
          <a:lstStyle/>
          <a:p>
            <a:pPr eaLnBrk="1" fontAlgn="auto" hangingPunct="1">
              <a:spcBef>
                <a:spcPts val="0"/>
              </a:spcBef>
              <a:spcAft>
                <a:spcPts val="0"/>
              </a:spcAft>
              <a:defRPr/>
            </a:pPr>
            <a:r>
              <a:rPr lang="zh-CN" altLang="en-US" sz="2800" dirty="0">
                <a:cs typeface="+mn-ea"/>
                <a:sym typeface="+mn-lt"/>
              </a:rPr>
              <a:t>    重阳</a:t>
            </a:r>
            <a:r>
              <a:rPr lang="zh-CN" altLang="en-US" sz="1600" dirty="0">
                <a:cs typeface="+mn-ea"/>
                <a:sym typeface="+mn-lt"/>
              </a:rPr>
              <a:t>的源头，可追溯到先秦之前。</a:t>
            </a:r>
            <a:r>
              <a:rPr lang="en-US" altLang="zh-CN" sz="1600" dirty="0">
                <a:cs typeface="+mn-ea"/>
                <a:sym typeface="+mn-lt"/>
              </a:rPr>
              <a:t>《</a:t>
            </a:r>
            <a:r>
              <a:rPr lang="zh-CN" altLang="en-US" sz="1600" dirty="0">
                <a:cs typeface="+mn-ea"/>
                <a:sym typeface="+mn-lt"/>
              </a:rPr>
              <a:t>吕氏春秋</a:t>
            </a:r>
            <a:r>
              <a:rPr lang="en-US" altLang="zh-CN" sz="1600" dirty="0">
                <a:cs typeface="+mn-ea"/>
                <a:sym typeface="+mn-lt"/>
              </a:rPr>
              <a:t>》</a:t>
            </a:r>
            <a:r>
              <a:rPr lang="zh-CN" altLang="en-US" sz="1600" dirty="0">
                <a:cs typeface="+mn-ea"/>
                <a:sym typeface="+mn-lt"/>
              </a:rPr>
              <a:t>之中</a:t>
            </a:r>
            <a:r>
              <a:rPr lang="en-US" altLang="zh-CN" sz="1600" dirty="0">
                <a:cs typeface="+mn-ea"/>
                <a:sym typeface="+mn-lt"/>
              </a:rPr>
              <a:t>《</a:t>
            </a:r>
            <a:r>
              <a:rPr lang="zh-CN" altLang="en-US" sz="1600" dirty="0">
                <a:cs typeface="+mn-ea"/>
                <a:sym typeface="+mn-lt"/>
              </a:rPr>
              <a:t>季秋纪</a:t>
            </a:r>
            <a:r>
              <a:rPr lang="en-US" altLang="zh-CN" sz="1600" dirty="0">
                <a:cs typeface="+mn-ea"/>
                <a:sym typeface="+mn-lt"/>
              </a:rPr>
              <a:t>》</a:t>
            </a:r>
            <a:r>
              <a:rPr lang="zh-CN" altLang="en-US" sz="1600" dirty="0">
                <a:cs typeface="+mn-ea"/>
                <a:sym typeface="+mn-lt"/>
              </a:rPr>
              <a:t>载：“（九月）命家宰，农事备收，举五种之要。藏帝籍之收于神仓，祗敬必饬。”“是日也，大飨帝，尝牺牲，告备于天子。”可见当时已有在秋九月农作物丰收之时祭飨天帝、祭祖，以谢天帝、祖先恩德的活动。</a:t>
            </a:r>
          </a:p>
          <a:p>
            <a:pPr eaLnBrk="1" fontAlgn="auto" hangingPunct="1">
              <a:spcBef>
                <a:spcPts val="0"/>
              </a:spcBef>
              <a:spcAft>
                <a:spcPts val="0"/>
              </a:spcAft>
              <a:defRPr/>
            </a:pPr>
            <a:r>
              <a:rPr lang="zh-CN" altLang="en-US" sz="1600" dirty="0">
                <a:cs typeface="+mn-ea"/>
                <a:sym typeface="+mn-lt"/>
              </a:rPr>
              <a:t>汉代，</a:t>
            </a:r>
            <a:r>
              <a:rPr lang="en-US" altLang="zh-CN" sz="1600" dirty="0">
                <a:cs typeface="+mn-ea"/>
                <a:sym typeface="+mn-lt"/>
              </a:rPr>
              <a:t>《</a:t>
            </a:r>
            <a:r>
              <a:rPr lang="zh-CN" altLang="en-US" sz="1600" dirty="0">
                <a:cs typeface="+mn-ea"/>
                <a:sym typeface="+mn-lt"/>
              </a:rPr>
              <a:t>西京杂记</a:t>
            </a:r>
            <a:r>
              <a:rPr lang="en-US" altLang="zh-CN" sz="1600" dirty="0">
                <a:cs typeface="+mn-ea"/>
                <a:sym typeface="+mn-lt"/>
              </a:rPr>
              <a:t>》</a:t>
            </a:r>
            <a:r>
              <a:rPr lang="zh-CN" altLang="en-US" sz="1600" dirty="0">
                <a:cs typeface="+mn-ea"/>
                <a:sym typeface="+mn-lt"/>
              </a:rPr>
              <a:t>中记西汉时的宫人贾佩兰称：“九月九日，佩茱萸，食蓬饵，饮菊花酒，云令人长寿。”相传自此时起，有了重阳节求寿之俗。这是受古代巫师（后为道士）追求长生，采集药物服用的影响。同时还有大型饮宴活动，是由先秦时庆丰收之宴饮发展而来的。</a:t>
            </a:r>
            <a:r>
              <a:rPr lang="en-US" altLang="zh-CN" sz="1600" dirty="0">
                <a:cs typeface="+mn-ea"/>
                <a:sym typeface="+mn-lt"/>
              </a:rPr>
              <a:t>《</a:t>
            </a:r>
            <a:r>
              <a:rPr lang="zh-CN" altLang="en-US" sz="1600" dirty="0">
                <a:cs typeface="+mn-ea"/>
                <a:sym typeface="+mn-lt"/>
              </a:rPr>
              <a:t>荆楚岁时记</a:t>
            </a:r>
            <a:r>
              <a:rPr lang="en-US" altLang="zh-CN" sz="1600" dirty="0">
                <a:cs typeface="+mn-ea"/>
                <a:sym typeface="+mn-lt"/>
              </a:rPr>
              <a:t>》</a:t>
            </a:r>
            <a:r>
              <a:rPr lang="zh-CN" altLang="en-US" sz="1600" dirty="0">
                <a:cs typeface="+mn-ea"/>
                <a:sym typeface="+mn-lt"/>
              </a:rPr>
              <a:t>云：“九月九日，四民并籍野饮宴。”隋杜公瞻注云：“九月九日宴会，未知起于何代，然自驻至宋未改。”求长寿及饮宴，构成了重阳节的基础。</a:t>
            </a:r>
            <a:endParaRPr lang="zh-CN" altLang="en-US" sz="1050" dirty="0">
              <a:cs typeface="+mn-ea"/>
              <a:sym typeface="+mn-lt"/>
            </a:endParaRPr>
          </a:p>
        </p:txBody>
      </p:sp>
      <p:pic>
        <p:nvPicPr>
          <p:cNvPr id="6" name="图片 5">
            <a:extLst>
              <a:ext uri="{FF2B5EF4-FFF2-40B4-BE49-F238E27FC236}">
                <a16:creationId xmlns="" xmlns:a16="http://schemas.microsoft.com/office/drawing/2014/main" id="{502EC80B-FD53-4AEA-8ED1-C33BC341194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03382" y="-466428"/>
            <a:ext cx="1765301" cy="2296970"/>
          </a:xfrm>
          <a:prstGeom prst="rect">
            <a:avLst/>
          </a:prstGeom>
        </p:spPr>
      </p:pic>
      <p:sp>
        <p:nvSpPr>
          <p:cNvPr id="7" name="PA_文本框 6">
            <a:extLst>
              <a:ext uri="{FF2B5EF4-FFF2-40B4-BE49-F238E27FC236}">
                <a16:creationId xmlns="" xmlns:a16="http://schemas.microsoft.com/office/drawing/2014/main" id="{BB04B998-CBFC-4999-A748-0A658ED3A699}"/>
              </a:ext>
            </a:extLst>
          </p:cNvPr>
          <p:cNvSpPr txBox="1"/>
          <p:nvPr>
            <p:custDataLst>
              <p:tags r:id="rId2"/>
            </p:custDataLst>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一、节日起源</a:t>
            </a:r>
          </a:p>
        </p:txBody>
      </p:sp>
      <p:pic>
        <p:nvPicPr>
          <p:cNvPr id="9" name="PA_图片 8">
            <a:extLst>
              <a:ext uri="{FF2B5EF4-FFF2-40B4-BE49-F238E27FC236}">
                <a16:creationId xmlns="" xmlns:a16="http://schemas.microsoft.com/office/drawing/2014/main" id="{5E8BD21C-57B8-4DAD-AA07-827925558936}"/>
              </a:ext>
            </a:extLst>
          </p:cNvPr>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spTree>
    <p:extLst>
      <p:ext uri="{BB962C8B-B14F-4D97-AF65-F5344CB8AC3E}">
        <p14:creationId xmlns:p14="http://schemas.microsoft.com/office/powerpoint/2010/main" val="28253766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0" fill="hold"/>
                                        <p:tgtEl>
                                          <p:spTgt spid="2"/>
                                        </p:tgtEl>
                                        <p:attrNameLst>
                                          <p:attrName>ppt_x</p:attrName>
                                        </p:attrNameLst>
                                      </p:cBhvr>
                                      <p:tavLst>
                                        <p:tav tm="0">
                                          <p:val>
                                            <p:strVal val="#ppt_x"/>
                                          </p:val>
                                        </p:tav>
                                        <p:tav tm="100000">
                                          <p:val>
                                            <p:strVal val="#ppt_x"/>
                                          </p:val>
                                        </p:tav>
                                      </p:tavLst>
                                    </p:anim>
                                    <p:anim calcmode="lin" valueType="num">
                                      <p:cBhvr additive="base">
                                        <p:cTn id="1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640358A-DE3A-462B-9D16-28CA9BE1B8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PA_文本框 1">
            <a:extLst>
              <a:ext uri="{FF2B5EF4-FFF2-40B4-BE49-F238E27FC236}">
                <a16:creationId xmlns="" xmlns:a16="http://schemas.microsoft.com/office/drawing/2014/main" id="{CDF6E415-F68C-4CA0-B165-A0CB3D1DEFD3}"/>
              </a:ext>
            </a:extLst>
          </p:cNvPr>
          <p:cNvSpPr txBox="1"/>
          <p:nvPr>
            <p:custDataLst>
              <p:tags r:id="rId1"/>
            </p:custDataLst>
          </p:nvPr>
        </p:nvSpPr>
        <p:spPr>
          <a:xfrm>
            <a:off x="1175657" y="1355917"/>
            <a:ext cx="6343531" cy="3000821"/>
          </a:xfrm>
          <a:prstGeom prst="rect">
            <a:avLst/>
          </a:prstGeom>
          <a:noFill/>
        </p:spPr>
        <p:txBody>
          <a:bodyPr vert="wordArtVertRtl" wrap="square" rtlCol="0">
            <a:spAutoFit/>
          </a:bodyPr>
          <a:lstStyle/>
          <a:p>
            <a:pPr>
              <a:lnSpc>
                <a:spcPct val="150000"/>
              </a:lnSpc>
            </a:pPr>
            <a:r>
              <a:rPr lang="zh-CN" altLang="en-US" sz="1400" dirty="0"/>
              <a:t>重阳节的原型之一是古代的祭祀大火的仪式。</a:t>
            </a:r>
          </a:p>
          <a:p>
            <a:pPr>
              <a:lnSpc>
                <a:spcPct val="150000"/>
              </a:lnSpc>
            </a:pPr>
            <a:r>
              <a:rPr lang="zh-CN" altLang="en-US" sz="1400" dirty="0"/>
              <a:t>作为古代季节星宿标志的“大火”星，在季秋九月隐退，</a:t>
            </a:r>
            <a:r>
              <a:rPr lang="en-US" altLang="zh-CN" sz="1400" dirty="0"/>
              <a:t>《</a:t>
            </a:r>
            <a:r>
              <a:rPr lang="zh-CN" altLang="en-US" sz="1400" dirty="0"/>
              <a:t>夏小正</a:t>
            </a:r>
            <a:r>
              <a:rPr lang="en-US" altLang="zh-CN" sz="1400" dirty="0"/>
              <a:t>》</a:t>
            </a:r>
            <a:r>
              <a:rPr lang="zh-CN" altLang="en-US" sz="1400" dirty="0"/>
              <a:t>称“九月内火”，“大火”星的退隐，不仅使一向以大火星为季节生产与季节生活标识的古人失去了时间的坐标，同时使将大火奉若神明的古人产生莫名的恐惧，火神的休眠意味着漫漫长冬的到来，因此，在“内火”时节，一如其出现时要有迎火仪式那样，人们要举行相应的送行祭仪。古代的祭仪情形虽渺茫难晓，但还是可以从后世的重阳节仪中寻找到一些古俗遗痕。</a:t>
            </a:r>
          </a:p>
        </p:txBody>
      </p:sp>
      <p:sp>
        <p:nvSpPr>
          <p:cNvPr id="3" name="PA_文本框 2">
            <a:extLst>
              <a:ext uri="{FF2B5EF4-FFF2-40B4-BE49-F238E27FC236}">
                <a16:creationId xmlns="" xmlns:a16="http://schemas.microsoft.com/office/drawing/2014/main" id="{0FDD722B-A49F-4C53-9555-5A48B8145994}"/>
              </a:ext>
            </a:extLst>
          </p:cNvPr>
          <p:cNvSpPr txBox="1"/>
          <p:nvPr>
            <p:custDataLst>
              <p:tags r:id="rId2"/>
            </p:custDataLst>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一、节日起源</a:t>
            </a:r>
          </a:p>
        </p:txBody>
      </p:sp>
      <p:pic>
        <p:nvPicPr>
          <p:cNvPr id="4" name="PA_图片 3">
            <a:extLst>
              <a:ext uri="{FF2B5EF4-FFF2-40B4-BE49-F238E27FC236}">
                <a16:creationId xmlns="" xmlns:a16="http://schemas.microsoft.com/office/drawing/2014/main" id="{7FBA7C18-4AA5-46D2-A072-DD1949ACDFC3}"/>
              </a:ext>
            </a:extLst>
          </p:cNvPr>
          <p:cNvPicPr>
            <a:picLocks noChangeAspect="1"/>
          </p:cNvPicPr>
          <p:nvPr>
            <p:custDataLst>
              <p:tags r:id="rId3"/>
            </p:custDataLst>
          </p:nvPr>
        </p:nvPicPr>
        <p:blipFill>
          <a:blip r:embed="rId7">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pic>
        <p:nvPicPr>
          <p:cNvPr id="6" name="图片 5">
            <a:extLst>
              <a:ext uri="{FF2B5EF4-FFF2-40B4-BE49-F238E27FC236}">
                <a16:creationId xmlns="" xmlns:a16="http://schemas.microsoft.com/office/drawing/2014/main" id="{FA25ADEB-F57B-461E-A20B-2A4749C606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65143" y="1643679"/>
            <a:ext cx="3602438" cy="3602438"/>
          </a:xfrm>
          <a:prstGeom prst="rect">
            <a:avLst/>
          </a:prstGeom>
        </p:spPr>
      </p:pic>
    </p:spTree>
    <p:extLst>
      <p:ext uri="{BB962C8B-B14F-4D97-AF65-F5344CB8AC3E}">
        <p14:creationId xmlns:p14="http://schemas.microsoft.com/office/powerpoint/2010/main" val="2528125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ppt_x</p:attrName>
                                        </p:attrNameLst>
                                      </p:cBhvr>
                                      <p:tavLst>
                                        <p:tav tm="0">
                                          <p:val>
                                            <p:strVal val="#ppt_x-#ppt_w*1.125000"/>
                                          </p:val>
                                        </p:tav>
                                        <p:tav tm="100000">
                                          <p:val>
                                            <p:strVal val="#ppt_x"/>
                                          </p:val>
                                        </p:tav>
                                      </p:tavLst>
                                    </p:anim>
                                    <p:animEffect transition="in" filter="wipe(right)">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par>
                                <p:cTn id="20" presetID="12" presetClass="entr" presetSubtype="4"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A_图片 36">
            <a:extLst>
              <a:ext uri="{FF2B5EF4-FFF2-40B4-BE49-F238E27FC236}">
                <a16:creationId xmlns="" xmlns:a16="http://schemas.microsoft.com/office/drawing/2014/main" id="{8F7EC2D3-0C5B-429B-BFC5-2E6D338232E2}"/>
              </a:ext>
            </a:extLst>
          </p:cNvPr>
          <p:cNvPicPr>
            <a:picLocks noRot="1" noChangeAspect="1" noMove="1" noResize="1"/>
          </p:cNvPicPr>
          <p:nvPr>
            <p:custDataLst>
              <p:tags r:id="rId2"/>
            </p:custDataLst>
          </p:nvPr>
        </p:nvPicPr>
        <p:blipFill>
          <a:blip r:embed="rId9" cstate="print">
            <a:extLst>
              <a:ext uri="{28A0092B-C50C-407E-A947-70E740481C1C}">
                <a14:useLocalDpi xmlns:a14="http://schemas.microsoft.com/office/drawing/2010/main" val="0"/>
              </a:ext>
            </a:extLst>
          </a:blip>
          <a:stretch>
            <a:fillRect/>
          </a:stretch>
        </p:blipFill>
        <p:spPr>
          <a:xfrm>
            <a:off x="0" y="-841829"/>
            <a:ext cx="9144000" cy="5985329"/>
          </a:xfrm>
          <a:prstGeom prst="rect">
            <a:avLst/>
          </a:prstGeom>
        </p:spPr>
      </p:pic>
      <p:sp>
        <p:nvSpPr>
          <p:cNvPr id="18" name="PA_文本框 17"/>
          <p:cNvSpPr txBox="1"/>
          <p:nvPr>
            <p:custDataLst>
              <p:tags r:id="rId3"/>
            </p:custDataLst>
          </p:nvPr>
        </p:nvSpPr>
        <p:spPr>
          <a:xfrm>
            <a:off x="3423886" y="1372522"/>
            <a:ext cx="600164" cy="1291940"/>
          </a:xfrm>
          <a:prstGeom prst="rect">
            <a:avLst/>
          </a:prstGeom>
          <a:noFill/>
        </p:spPr>
        <p:txBody>
          <a:bodyPr vert="eaVert" wrap="none" rtlCol="0" anchor="ctr" anchorCtr="0">
            <a:noAutofit/>
          </a:bodyPr>
          <a:lstStyle/>
          <a:p>
            <a:r>
              <a:rPr lang="zh-CN" altLang="en-US" sz="3000" dirty="0">
                <a:solidFill>
                  <a:srgbClr val="29426F"/>
                </a:solidFill>
                <a:cs typeface="+mn-ea"/>
                <a:sym typeface="+mn-lt"/>
              </a:rPr>
              <a:t>第二章</a:t>
            </a:r>
          </a:p>
        </p:txBody>
      </p:sp>
      <p:grpSp>
        <p:nvGrpSpPr>
          <p:cNvPr id="38" name="组合 37">
            <a:extLst>
              <a:ext uri="{FF2B5EF4-FFF2-40B4-BE49-F238E27FC236}">
                <a16:creationId xmlns="" xmlns:a16="http://schemas.microsoft.com/office/drawing/2014/main" id="{11933643-88F5-4E49-A5DA-9CEBF9177965}"/>
              </a:ext>
            </a:extLst>
          </p:cNvPr>
          <p:cNvGrpSpPr/>
          <p:nvPr/>
        </p:nvGrpSpPr>
        <p:grpSpPr>
          <a:xfrm>
            <a:off x="4523447" y="1917813"/>
            <a:ext cx="1310910" cy="2136298"/>
            <a:chOff x="4523447" y="1917813"/>
            <a:chExt cx="1310910" cy="2136298"/>
          </a:xfrm>
        </p:grpSpPr>
        <p:sp>
          <p:nvSpPr>
            <p:cNvPr id="19" name="文本框 18"/>
            <p:cNvSpPr txBox="1"/>
            <p:nvPr>
              <p:custDataLst>
                <p:tags r:id="rId4"/>
              </p:custDataLst>
            </p:nvPr>
          </p:nvSpPr>
          <p:spPr>
            <a:xfrm>
              <a:off x="4588803" y="1917813"/>
              <a:ext cx="1180199" cy="2024257"/>
            </a:xfrm>
            <a:prstGeom prst="rect">
              <a:avLst/>
            </a:prstGeom>
            <a:noFill/>
          </p:spPr>
          <p:txBody>
            <a:bodyPr wrap="square" rtlCol="0" anchor="ctr" anchorCtr="0">
              <a:noAutofit/>
            </a:bodyPr>
            <a:lstStyle/>
            <a:p>
              <a:pPr algn="ctr">
                <a:lnSpc>
                  <a:spcPct val="130000"/>
                </a:lnSpc>
              </a:pPr>
              <a:r>
                <a:rPr lang="zh-CN" altLang="en-US" sz="1050" dirty="0">
                  <a:solidFill>
                    <a:prstClr val="black">
                      <a:lumMod val="50000"/>
                      <a:lumOff val="50000"/>
                    </a:prstClr>
                  </a:solidFill>
                  <a:cs typeface="+mn-ea"/>
                  <a:sym typeface="+mn-lt"/>
                </a:rPr>
                <a:t>您的内容请写在这里您的内容请写在这里您的内容请写在这里您的内容您的内容请写在这里您的内容请写在这里您的内容请写在这里您的内容请写在这里</a:t>
              </a:r>
            </a:p>
          </p:txBody>
        </p:sp>
        <p:cxnSp>
          <p:nvCxnSpPr>
            <p:cNvPr id="20" name="直接连接符 19"/>
            <p:cNvCxnSpPr/>
            <p:nvPr>
              <p:custDataLst>
                <p:tags r:id="rId5"/>
              </p:custDataLst>
            </p:nvPr>
          </p:nvCxnSpPr>
          <p:spPr>
            <a:xfrm>
              <a:off x="4523447" y="1917813"/>
              <a:ext cx="0" cy="2093815"/>
            </a:xfrm>
            <a:prstGeom prst="line">
              <a:avLst/>
            </a:prstGeom>
            <a:noFill/>
            <a:ln w="6350" cap="flat" cmpd="sng" algn="ctr">
              <a:solidFill>
                <a:sysClr val="window" lastClr="FFFFFF">
                  <a:lumMod val="85000"/>
                </a:sysClr>
              </a:solidFill>
              <a:prstDash val="solid"/>
              <a:miter lim="800000"/>
            </a:ln>
            <a:effectLst/>
          </p:spPr>
        </p:cxnSp>
        <p:cxnSp>
          <p:nvCxnSpPr>
            <p:cNvPr id="21" name="直接连接符 20"/>
            <p:cNvCxnSpPr/>
            <p:nvPr>
              <p:custDataLst>
                <p:tags r:id="rId6"/>
              </p:custDataLst>
            </p:nvPr>
          </p:nvCxnSpPr>
          <p:spPr>
            <a:xfrm>
              <a:off x="5834357" y="1960296"/>
              <a:ext cx="0" cy="2093815"/>
            </a:xfrm>
            <a:prstGeom prst="line">
              <a:avLst/>
            </a:prstGeom>
            <a:noFill/>
            <a:ln w="6350" cap="flat" cmpd="sng" algn="ctr">
              <a:solidFill>
                <a:sysClr val="window" lastClr="FFFFFF">
                  <a:lumMod val="85000"/>
                </a:sysClr>
              </a:solidFill>
              <a:prstDash val="solid"/>
              <a:miter lim="800000"/>
            </a:ln>
            <a:effectLst/>
          </p:spPr>
        </p:cxnSp>
      </p:grpSp>
      <p:pic>
        <p:nvPicPr>
          <p:cNvPr id="33" name="图片 32">
            <a:extLst>
              <a:ext uri="{FF2B5EF4-FFF2-40B4-BE49-F238E27FC236}">
                <a16:creationId xmlns="" xmlns:a16="http://schemas.microsoft.com/office/drawing/2014/main" id="{205943A6-C340-4E60-B18B-ADFCD35FF89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93650" y="563790"/>
            <a:ext cx="1375886" cy="1375886"/>
          </a:xfrm>
          <a:prstGeom prst="rect">
            <a:avLst/>
          </a:prstGeom>
        </p:spPr>
      </p:pic>
      <p:sp>
        <p:nvSpPr>
          <p:cNvPr id="40" name="矩形 39">
            <a:extLst>
              <a:ext uri="{FF2B5EF4-FFF2-40B4-BE49-F238E27FC236}">
                <a16:creationId xmlns="" xmlns:a16="http://schemas.microsoft.com/office/drawing/2014/main" id="{110D68F3-F197-4B92-916B-7983BD8EEF19}"/>
              </a:ext>
            </a:extLst>
          </p:cNvPr>
          <p:cNvSpPr/>
          <p:nvPr/>
        </p:nvSpPr>
        <p:spPr>
          <a:xfrm>
            <a:off x="3815850" y="2188295"/>
            <a:ext cx="1263799" cy="1569660"/>
          </a:xfrm>
          <a:prstGeom prst="rect">
            <a:avLst/>
          </a:prstGeom>
        </p:spPr>
        <p:txBody>
          <a:bodyPr wrap="square">
            <a:spAutoFit/>
          </a:bodyPr>
          <a:lstStyle/>
          <a:p>
            <a:r>
              <a:rPr lang="zh-CN" altLang="en-US" sz="2400" dirty="0">
                <a:solidFill>
                  <a:schemeClr val="tx1">
                    <a:lumMod val="50000"/>
                    <a:lumOff val="50000"/>
                  </a:schemeClr>
                </a:solidFill>
                <a:cs typeface="+mn-ea"/>
                <a:sym typeface="+mn-lt"/>
              </a:rPr>
              <a:t>民</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间</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习</a:t>
            </a:r>
            <a:endParaRPr lang="en-US" altLang="zh-CN" sz="2400" dirty="0">
              <a:solidFill>
                <a:schemeClr val="tx1">
                  <a:lumMod val="50000"/>
                  <a:lumOff val="50000"/>
                </a:schemeClr>
              </a:solidFill>
              <a:cs typeface="+mn-ea"/>
              <a:sym typeface="+mn-lt"/>
            </a:endParaRPr>
          </a:p>
          <a:p>
            <a:r>
              <a:rPr lang="zh-CN" altLang="en-US" sz="2400" dirty="0">
                <a:solidFill>
                  <a:schemeClr val="tx1">
                    <a:lumMod val="50000"/>
                    <a:lumOff val="50000"/>
                  </a:schemeClr>
                </a:solidFill>
                <a:cs typeface="+mn-ea"/>
                <a:sym typeface="+mn-lt"/>
              </a:rPr>
              <a:t>俗</a:t>
            </a:r>
          </a:p>
        </p:txBody>
      </p:sp>
    </p:spTree>
    <p:custDataLst>
      <p:tags r:id="rId1"/>
    </p:custDataLst>
    <p:extLst>
      <p:ext uri="{BB962C8B-B14F-4D97-AF65-F5344CB8AC3E}">
        <p14:creationId xmlns:p14="http://schemas.microsoft.com/office/powerpoint/2010/main" val="3006491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ppt_y</p:attrName>
                                        </p:attrNameLst>
                                      </p:cBhvr>
                                      <p:tavLst>
                                        <p:tav tm="0">
                                          <p:val>
                                            <p:strVal val="#ppt_y+#ppt_h*1.125000"/>
                                          </p:val>
                                        </p:tav>
                                        <p:tav tm="100000">
                                          <p:val>
                                            <p:strVal val="#ppt_y"/>
                                          </p:val>
                                        </p:tav>
                                      </p:tavLst>
                                    </p:anim>
                                    <p:animEffect transition="in" filter="wipe(up)">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p:tgtEl>
                                          <p:spTgt spid="38"/>
                                        </p:tgtEl>
                                        <p:attrNameLst>
                                          <p:attrName>ppt_y</p:attrName>
                                        </p:attrNameLst>
                                      </p:cBhvr>
                                      <p:tavLst>
                                        <p:tav tm="0">
                                          <p:val>
                                            <p:strVal val="#ppt_y+#ppt_h*1.125000"/>
                                          </p:val>
                                        </p:tav>
                                        <p:tav tm="100000">
                                          <p:val>
                                            <p:strVal val="#ppt_y"/>
                                          </p:val>
                                        </p:tav>
                                      </p:tavLst>
                                    </p:anim>
                                    <p:animEffect transition="in" filter="wipe(up)">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down)">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B17516E4-E51C-457A-8914-4D335362A4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Content Placeholder 2">
            <a:extLst>
              <a:ext uri="{FF2B5EF4-FFF2-40B4-BE49-F238E27FC236}">
                <a16:creationId xmlns="" xmlns:a16="http://schemas.microsoft.com/office/drawing/2014/main" id="{06E181B4-D1FB-4768-8DAE-80131FADF64F}"/>
              </a:ext>
            </a:extLst>
          </p:cNvPr>
          <p:cNvSpPr txBox="1"/>
          <p:nvPr/>
        </p:nvSpPr>
        <p:spPr>
          <a:xfrm>
            <a:off x="2322247" y="1401827"/>
            <a:ext cx="1335354" cy="155028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087755">
              <a:lnSpc>
                <a:spcPct val="150000"/>
              </a:lnSpc>
              <a:spcBef>
                <a:spcPts val="0"/>
              </a:spcBef>
              <a:buNone/>
            </a:pPr>
            <a:r>
              <a:rPr lang="zh-CN" altLang="en-US" sz="1200" dirty="0">
                <a:solidFill>
                  <a:schemeClr val="tx1">
                    <a:lumMod val="85000"/>
                    <a:lumOff val="15000"/>
                  </a:schemeClr>
                </a:solidFill>
                <a:latin typeface="+mn-ea"/>
              </a:rPr>
              <a:t>据史料记载，重阳糕又称花糕、菊糕、五色糕，九月九日天明时，以片糕搭儿女头额，祝愿子女百事俱高，乃古人九月作糕的本意。</a:t>
            </a:r>
            <a:endParaRPr lang="en-US" altLang="zh-CN" sz="1200" dirty="0">
              <a:solidFill>
                <a:schemeClr val="tx1">
                  <a:lumMod val="85000"/>
                  <a:lumOff val="15000"/>
                </a:schemeClr>
              </a:solidFill>
              <a:latin typeface="华文细黑" panose="02010600040101010101" pitchFamily="2" charset="-122"/>
              <a:cs typeface="Arial" panose="020B0604020202020204" pitchFamily="34" charset="0"/>
            </a:endParaRPr>
          </a:p>
        </p:txBody>
      </p:sp>
      <p:grpSp>
        <p:nvGrpSpPr>
          <p:cNvPr id="9" name="PA_组合 8">
            <a:extLst>
              <a:ext uri="{FF2B5EF4-FFF2-40B4-BE49-F238E27FC236}">
                <a16:creationId xmlns="" xmlns:a16="http://schemas.microsoft.com/office/drawing/2014/main" id="{D066C672-09CE-45AA-ABBC-F191AFE81088}"/>
              </a:ext>
            </a:extLst>
          </p:cNvPr>
          <p:cNvGrpSpPr/>
          <p:nvPr>
            <p:custDataLst>
              <p:tags r:id="rId1"/>
            </p:custDataLst>
          </p:nvPr>
        </p:nvGrpSpPr>
        <p:grpSpPr>
          <a:xfrm>
            <a:off x="124180" y="184403"/>
            <a:ext cx="3068963" cy="995309"/>
            <a:chOff x="124180" y="184403"/>
            <a:chExt cx="3068963" cy="995309"/>
          </a:xfrm>
        </p:grpSpPr>
        <p:sp>
          <p:nvSpPr>
            <p:cNvPr id="5" name="PA_文本框 4">
              <a:extLst>
                <a:ext uri="{FF2B5EF4-FFF2-40B4-BE49-F238E27FC236}">
                  <a16:creationId xmlns="" xmlns:a16="http://schemas.microsoft.com/office/drawing/2014/main" id="{E5BFF508-718B-4AF0-83A1-61488832855A}"/>
                </a:ext>
              </a:extLst>
            </p:cNvPr>
            <p:cNvSpPr txBox="1"/>
            <p:nvPr>
              <p:custDataLst>
                <p:tags r:id="rId3"/>
              </p:custDataLst>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二、民间习俗</a:t>
              </a:r>
            </a:p>
          </p:txBody>
        </p:sp>
        <p:pic>
          <p:nvPicPr>
            <p:cNvPr id="6" name="PA_图片 5">
              <a:extLst>
                <a:ext uri="{FF2B5EF4-FFF2-40B4-BE49-F238E27FC236}">
                  <a16:creationId xmlns="" xmlns:a16="http://schemas.microsoft.com/office/drawing/2014/main" id="{9ED4AD23-F4EE-4126-A77B-154EA41BACB8}"/>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pic>
        <p:nvPicPr>
          <p:cNvPr id="8" name="PA_图片 7">
            <a:extLst>
              <a:ext uri="{FF2B5EF4-FFF2-40B4-BE49-F238E27FC236}">
                <a16:creationId xmlns="" xmlns:a16="http://schemas.microsoft.com/office/drawing/2014/main" id="{DE8883A1-9CD8-419F-A308-A94C24A049DC}"/>
              </a:ext>
            </a:extLst>
          </p:cNvPr>
          <p:cNvPicPr>
            <a:picLocks noChangeAspect="1"/>
          </p:cNvPicPr>
          <p:nvPr>
            <p:custDataLst>
              <p:tags r:id="rId2"/>
            </p:custDataLst>
          </p:nvPr>
        </p:nvPicPr>
        <p:blipFill>
          <a:blip r:embed="rId9">
            <a:extLst>
              <a:ext uri="{28A0092B-C50C-407E-A947-70E740481C1C}">
                <a14:useLocalDpi xmlns:a14="http://schemas.microsoft.com/office/drawing/2010/main" val="0"/>
              </a:ext>
            </a:extLst>
          </a:blip>
          <a:stretch>
            <a:fillRect/>
          </a:stretch>
        </p:blipFill>
        <p:spPr>
          <a:xfrm>
            <a:off x="4126459" y="1179712"/>
            <a:ext cx="2966663" cy="2550458"/>
          </a:xfrm>
          <a:prstGeom prst="hexagon">
            <a:avLst/>
          </a:prstGeom>
        </p:spPr>
      </p:pic>
    </p:spTree>
    <p:extLst>
      <p:ext uri="{BB962C8B-B14F-4D97-AF65-F5344CB8AC3E}">
        <p14:creationId xmlns:p14="http://schemas.microsoft.com/office/powerpoint/2010/main" val="151371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ppt_x</p:attrName>
                                        </p:attrNameLst>
                                      </p:cBhvr>
                                      <p:tavLst>
                                        <p:tav tm="0">
                                          <p:val>
                                            <p:strVal val="#ppt_x-#ppt_w*1.125000"/>
                                          </p:val>
                                        </p:tav>
                                        <p:tav tm="100000">
                                          <p:val>
                                            <p:strVal val="#ppt_x"/>
                                          </p:val>
                                        </p:tav>
                                      </p:tavLst>
                                    </p:anim>
                                    <p:animEffect transition="in" filter="wipe(right)">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592A8442-0A71-4D0B-AD20-3F6FFAA746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 name="Content Placeholder 2">
            <a:extLst>
              <a:ext uri="{FF2B5EF4-FFF2-40B4-BE49-F238E27FC236}">
                <a16:creationId xmlns="" xmlns:a16="http://schemas.microsoft.com/office/drawing/2014/main" id="{ED746016-2F2B-446F-A986-F95C7C221DC7}"/>
              </a:ext>
            </a:extLst>
          </p:cNvPr>
          <p:cNvSpPr txBox="1"/>
          <p:nvPr/>
        </p:nvSpPr>
        <p:spPr>
          <a:xfrm>
            <a:off x="4818667" y="1881045"/>
            <a:ext cx="2786819" cy="6907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50000"/>
              </a:lnSpc>
              <a:spcBef>
                <a:spcPts val="0"/>
              </a:spcBef>
              <a:buNone/>
            </a:pPr>
            <a:r>
              <a:rPr lang="zh-CN" altLang="en-US" dirty="0">
                <a:solidFill>
                  <a:schemeClr val="tx1">
                    <a:lumMod val="85000"/>
                    <a:lumOff val="15000"/>
                  </a:schemeClr>
                </a:solidFill>
                <a:latin typeface="+mn-ea"/>
              </a:rPr>
              <a:t>讲究的重阳糕要作成九层，像座宝塔，上面还作成两只小羊，以符合重阳（羊）之义。</a:t>
            </a:r>
            <a:endParaRPr lang="en-US" altLang="zh-CN" dirty="0">
              <a:solidFill>
                <a:schemeClr val="tx1">
                  <a:lumMod val="85000"/>
                  <a:lumOff val="15000"/>
                </a:schemeClr>
              </a:solidFill>
              <a:latin typeface="华文细黑" panose="02010600040101010101" pitchFamily="2" charset="-122"/>
              <a:cs typeface="Arial" panose="020B0604020202020204" pitchFamily="34" charset="0"/>
            </a:endParaRPr>
          </a:p>
        </p:txBody>
      </p:sp>
      <p:grpSp>
        <p:nvGrpSpPr>
          <p:cNvPr id="9" name="PA_组合 8">
            <a:extLst>
              <a:ext uri="{FF2B5EF4-FFF2-40B4-BE49-F238E27FC236}">
                <a16:creationId xmlns="" xmlns:a16="http://schemas.microsoft.com/office/drawing/2014/main" id="{4B165CBA-DEF9-4223-86CF-C6923CA46609}"/>
              </a:ext>
            </a:extLst>
          </p:cNvPr>
          <p:cNvGrpSpPr/>
          <p:nvPr>
            <p:custDataLst>
              <p:tags r:id="rId1"/>
            </p:custDataLst>
          </p:nvPr>
        </p:nvGrpSpPr>
        <p:grpSpPr>
          <a:xfrm>
            <a:off x="124180" y="184403"/>
            <a:ext cx="3068963" cy="995309"/>
            <a:chOff x="124180" y="184403"/>
            <a:chExt cx="3068963" cy="995309"/>
          </a:xfrm>
        </p:grpSpPr>
        <p:sp>
          <p:nvSpPr>
            <p:cNvPr id="5" name="文本框 4">
              <a:extLst>
                <a:ext uri="{FF2B5EF4-FFF2-40B4-BE49-F238E27FC236}">
                  <a16:creationId xmlns="" xmlns:a16="http://schemas.microsoft.com/office/drawing/2014/main" id="{463980F8-4FDF-4309-9732-8903EBBB15EF}"/>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二、民间习俗</a:t>
              </a:r>
            </a:p>
          </p:txBody>
        </p:sp>
        <p:pic>
          <p:nvPicPr>
            <p:cNvPr id="6" name="图片 5">
              <a:extLst>
                <a:ext uri="{FF2B5EF4-FFF2-40B4-BE49-F238E27FC236}">
                  <a16:creationId xmlns="" xmlns:a16="http://schemas.microsoft.com/office/drawing/2014/main" id="{7C9F5CA4-546A-46AF-87D5-A5E0E84E55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pic>
        <p:nvPicPr>
          <p:cNvPr id="8" name="图片 7">
            <a:extLst>
              <a:ext uri="{FF2B5EF4-FFF2-40B4-BE49-F238E27FC236}">
                <a16:creationId xmlns="" xmlns:a16="http://schemas.microsoft.com/office/drawing/2014/main" id="{32C01A71-E98D-4027-8136-F10734F80B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79068" y="1490734"/>
            <a:ext cx="3094389" cy="216203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131161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43"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
                                        <p:tgtEl>
                                          <p:spTgt spid="8"/>
                                        </p:tgtEl>
                                      </p:cBhvr>
                                    </p:animEffect>
                                    <p:anim calcmode="lin" valueType="num">
                                      <p:cBhvr>
                                        <p:cTn id="14" dur="400" fill="hold"/>
                                        <p:tgtEl>
                                          <p:spTgt spid="8"/>
                                        </p:tgtEl>
                                        <p:attrNameLst>
                                          <p:attrName>ppt_x</p:attrName>
                                        </p:attrNameLst>
                                      </p:cBhvr>
                                      <p:tavLst>
                                        <p:tav tm="0">
                                          <p:val>
                                            <p:strVal val="#ppt_x"/>
                                          </p:val>
                                        </p:tav>
                                        <p:tav tm="100000">
                                          <p:val>
                                            <p:strVal val="#ppt_x"/>
                                          </p:val>
                                        </p:tav>
                                      </p:tavLst>
                                    </p:anim>
                                    <p:anim calcmode="lin" valueType="num">
                                      <p:cBhvr>
                                        <p:cTn id="15" dur="400" fill="hold"/>
                                        <p:tgtEl>
                                          <p:spTgt spid="8"/>
                                        </p:tgtEl>
                                        <p:attrNameLst>
                                          <p:attrName>ppt_y</p:attrName>
                                        </p:attrNameLst>
                                      </p:cBhvr>
                                      <p:tavLst>
                                        <p:tav tm="0">
                                          <p:val>
                                            <p:strVal val="#ppt_y+0.31"/>
                                          </p:val>
                                        </p:tav>
                                        <p:tav tm="100000">
                                          <p:val>
                                            <p:strVal val="#ppt_y+0.31"/>
                                          </p:val>
                                        </p:tav>
                                      </p:tavLst>
                                    </p:anim>
                                    <p:anim calcmode="lin" valueType="num">
                                      <p:cBhvr>
                                        <p:cTn id="16" dur="600" decel="50000" fill="hold">
                                          <p:stCondLst>
                                            <p:cond delay="400"/>
                                          </p:stCondLst>
                                        </p:cTn>
                                        <p:tgtEl>
                                          <p:spTgt spid="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7" dur="600" decel="50000" fill="hold">
                                          <p:stCondLst>
                                            <p:cond delay="400"/>
                                          </p:stCondLst>
                                        </p:cTn>
                                        <p:tgtEl>
                                          <p:spTgt spid="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A16002C4-E4BB-4DAC-B1DE-A7732A201F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文本框 6">
            <a:extLst>
              <a:ext uri="{FF2B5EF4-FFF2-40B4-BE49-F238E27FC236}">
                <a16:creationId xmlns="" xmlns:a16="http://schemas.microsoft.com/office/drawing/2014/main" id="{4517D03F-A113-4857-9AEA-184F5CDA20ED}"/>
              </a:ext>
            </a:extLst>
          </p:cNvPr>
          <p:cNvSpPr txBox="1"/>
          <p:nvPr/>
        </p:nvSpPr>
        <p:spPr>
          <a:xfrm>
            <a:off x="7367428" y="1332385"/>
            <a:ext cx="615553" cy="2015831"/>
          </a:xfrm>
          <a:prstGeom prst="rect">
            <a:avLst/>
          </a:prstGeom>
          <a:noFill/>
        </p:spPr>
        <p:txBody>
          <a:bodyPr vert="eaVert" wrap="square" rtlCol="0">
            <a:spAutoFit/>
          </a:bodyPr>
          <a:lstStyle/>
          <a:p>
            <a:r>
              <a:rPr lang="zh-CN" altLang="en-US" sz="2800" dirty="0">
                <a:latin typeface="方正苏新诗柳楷简体" panose="02000000000000000000" pitchFamily="2" charset="-122"/>
                <a:ea typeface="方正苏新诗柳楷简体" panose="02000000000000000000" pitchFamily="2" charset="-122"/>
              </a:rPr>
              <a:t>重阳节登高</a:t>
            </a:r>
          </a:p>
        </p:txBody>
      </p:sp>
      <p:cxnSp>
        <p:nvCxnSpPr>
          <p:cNvPr id="8" name="直接连接符 7">
            <a:extLst>
              <a:ext uri="{FF2B5EF4-FFF2-40B4-BE49-F238E27FC236}">
                <a16:creationId xmlns="" xmlns:a16="http://schemas.microsoft.com/office/drawing/2014/main" id="{970E4D2D-DE03-4273-9611-FB7CBC6F611C}"/>
              </a:ext>
            </a:extLst>
          </p:cNvPr>
          <p:cNvCxnSpPr/>
          <p:nvPr/>
        </p:nvCxnSpPr>
        <p:spPr>
          <a:xfrm>
            <a:off x="7428249" y="1332386"/>
            <a:ext cx="0" cy="259732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FCD8CCD3-1B7F-4004-ACEC-137B7FE2B954}"/>
              </a:ext>
            </a:extLst>
          </p:cNvPr>
          <p:cNvSpPr txBox="1"/>
          <p:nvPr/>
        </p:nvSpPr>
        <p:spPr>
          <a:xfrm>
            <a:off x="4472037" y="1281223"/>
            <a:ext cx="2925801" cy="2929262"/>
          </a:xfrm>
          <a:prstGeom prst="rect">
            <a:avLst/>
          </a:prstGeom>
          <a:noFill/>
        </p:spPr>
        <p:txBody>
          <a:bodyPr vert="eaVert" wrap="square" rtlCol="0">
            <a:spAutoFit/>
          </a:bodyPr>
          <a:lstStyle/>
          <a:p>
            <a:pPr>
              <a:lnSpc>
                <a:spcPct val="150000"/>
              </a:lnSpc>
            </a:pPr>
            <a:r>
              <a:rPr lang="zh-CN" altLang="en-US" sz="1500" dirty="0"/>
              <a:t>重阳节首先有登高的习俗。金秋九月，天高气爽，这个季节登高远望可达到心旷神怡、健身祛病的目的。</a:t>
            </a:r>
          </a:p>
          <a:p>
            <a:pPr>
              <a:lnSpc>
                <a:spcPct val="150000"/>
              </a:lnSpc>
            </a:pPr>
            <a:r>
              <a:rPr lang="zh-CN" altLang="en-US" sz="1500" dirty="0"/>
              <a:t>早在西汉，</a:t>
            </a:r>
            <a:r>
              <a:rPr lang="en-US" altLang="zh-CN" sz="1500" dirty="0"/>
              <a:t>《</a:t>
            </a:r>
            <a:r>
              <a:rPr lang="zh-CN" altLang="en-US" sz="1500" dirty="0"/>
              <a:t>长安志</a:t>
            </a:r>
            <a:r>
              <a:rPr lang="en-US" altLang="zh-CN" sz="1500" dirty="0"/>
              <a:t>》</a:t>
            </a:r>
            <a:r>
              <a:rPr lang="zh-CN" altLang="en-US" sz="1500" dirty="0"/>
              <a:t>中就有汉代京城九月九日时人们游玩观景之记载。在东晋时，有著名的“龙山落帽”故事。</a:t>
            </a:r>
          </a:p>
        </p:txBody>
      </p:sp>
      <p:pic>
        <p:nvPicPr>
          <p:cNvPr id="12" name="图片 11">
            <a:extLst>
              <a:ext uri="{FF2B5EF4-FFF2-40B4-BE49-F238E27FC236}">
                <a16:creationId xmlns="" xmlns:a16="http://schemas.microsoft.com/office/drawing/2014/main" id="{0C45FD56-0DE0-4C1E-861C-9A4568392D46}"/>
              </a:ext>
            </a:extLst>
          </p:cNvPr>
          <p:cNvPicPr>
            <a:picLocks noChangeAspect="1"/>
          </p:cNvPicPr>
          <p:nvPr/>
        </p:nvPicPr>
        <p:blipFill rotWithShape="1">
          <a:blip r:embed="rId5">
            <a:extLst>
              <a:ext uri="{28A0092B-C50C-407E-A947-70E740481C1C}">
                <a14:useLocalDpi xmlns:a14="http://schemas.microsoft.com/office/drawing/2010/main" val="0"/>
              </a:ext>
            </a:extLst>
          </a:blip>
          <a:srcRect b="4791"/>
          <a:stretch/>
        </p:blipFill>
        <p:spPr>
          <a:xfrm>
            <a:off x="0" y="1582057"/>
            <a:ext cx="4987517" cy="3561443"/>
          </a:xfrm>
          <a:prstGeom prst="rect">
            <a:avLst/>
          </a:prstGeom>
        </p:spPr>
      </p:pic>
      <p:grpSp>
        <p:nvGrpSpPr>
          <p:cNvPr id="16" name="PA_组合 15">
            <a:extLst>
              <a:ext uri="{FF2B5EF4-FFF2-40B4-BE49-F238E27FC236}">
                <a16:creationId xmlns="" xmlns:a16="http://schemas.microsoft.com/office/drawing/2014/main" id="{2B5A8D72-D74A-456C-8574-BA835A329FDB}"/>
              </a:ext>
            </a:extLst>
          </p:cNvPr>
          <p:cNvGrpSpPr/>
          <p:nvPr>
            <p:custDataLst>
              <p:tags r:id="rId1"/>
            </p:custDataLst>
          </p:nvPr>
        </p:nvGrpSpPr>
        <p:grpSpPr>
          <a:xfrm>
            <a:off x="124180" y="184403"/>
            <a:ext cx="3068963" cy="995309"/>
            <a:chOff x="124180" y="184403"/>
            <a:chExt cx="3068963" cy="995309"/>
          </a:xfrm>
        </p:grpSpPr>
        <p:sp>
          <p:nvSpPr>
            <p:cNvPr id="13" name="文本框 12">
              <a:extLst>
                <a:ext uri="{FF2B5EF4-FFF2-40B4-BE49-F238E27FC236}">
                  <a16:creationId xmlns="" xmlns:a16="http://schemas.microsoft.com/office/drawing/2014/main" id="{B7810EE6-6959-48BA-BB8B-A00641CE1AA6}"/>
                </a:ext>
              </a:extLst>
            </p:cNvPr>
            <p:cNvSpPr txBox="1"/>
            <p:nvPr/>
          </p:nvSpPr>
          <p:spPr>
            <a:xfrm>
              <a:off x="1175657" y="360608"/>
              <a:ext cx="2017486" cy="400110"/>
            </a:xfrm>
            <a:prstGeom prst="rect">
              <a:avLst/>
            </a:prstGeom>
            <a:noFill/>
          </p:spPr>
          <p:txBody>
            <a:bodyPr wrap="square">
              <a:spAutoFit/>
            </a:bodyPr>
            <a:lstStyle/>
            <a:p>
              <a:pPr eaLnBrk="1" fontAlgn="auto" hangingPunct="1">
                <a:spcBef>
                  <a:spcPts val="0"/>
                </a:spcBef>
                <a:spcAft>
                  <a:spcPts val="0"/>
                </a:spcAft>
                <a:defRPr/>
              </a:pPr>
              <a:r>
                <a:rPr lang="zh-CN" altLang="en-US" sz="2000" spc="188" dirty="0">
                  <a:latin typeface="方正苏新诗柳楷简体" panose="02000000000000000000" pitchFamily="2" charset="-122"/>
                  <a:ea typeface="方正苏新诗柳楷简体" panose="02000000000000000000" pitchFamily="2" charset="-122"/>
                </a:rPr>
                <a:t>二、民间习俗</a:t>
              </a:r>
            </a:p>
          </p:txBody>
        </p:sp>
        <p:pic>
          <p:nvPicPr>
            <p:cNvPr id="14" name="图片 13">
              <a:extLst>
                <a:ext uri="{FF2B5EF4-FFF2-40B4-BE49-F238E27FC236}">
                  <a16:creationId xmlns="" xmlns:a16="http://schemas.microsoft.com/office/drawing/2014/main" id="{879F38EF-4BF0-4F95-9E4C-B519F9A4BD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180" y="184403"/>
              <a:ext cx="1202665" cy="995309"/>
            </a:xfrm>
            <a:prstGeom prst="rect">
              <a:avLst/>
            </a:prstGeom>
          </p:spPr>
        </p:pic>
      </p:grpSp>
    </p:spTree>
    <p:extLst>
      <p:ext uri="{BB962C8B-B14F-4D97-AF65-F5344CB8AC3E}">
        <p14:creationId xmlns:p14="http://schemas.microsoft.com/office/powerpoint/2010/main" val="1900986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right)">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58"/>
  <p:tag name="MH_SECTIONID" val="259,260,261,262,"/>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NUMBER"/>
  <p:tag name="ID" val="553520"/>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Lst>
</file>

<file path=ppt/tags/tag12.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ENTRY"/>
  <p:tag name="ID" val="553520"/>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NUMBER"/>
  <p:tag name="ID" val="553520"/>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Lst>
</file>

<file path=ppt/tags/tag15.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ENTRY"/>
  <p:tag name="ID" val="553520"/>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NUMBER"/>
  <p:tag name="ID" val="553520"/>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Lst>
</file>

<file path=ppt/tags/tag18.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ENTRY"/>
  <p:tag name="ID" val="553520"/>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NUMBER"/>
  <p:tag name="ID" val="553520"/>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AUTOCOLOR" val="TRUE"/>
  <p:tag name="MH_TYPE" val="CONTENTS"/>
  <p:tag name="ID" val="553520"/>
</p:tagLst>
</file>

<file path=ppt/tags/tag20.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Lst>
</file>

<file path=ppt/tags/tag21.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ENTRY"/>
  <p:tag name="ID" val="553520"/>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71009181048"/>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7"/>
  <p:tag name="PA" val="v3.2.0"/>
</p:tagLst>
</file>

<file path=ppt/tags/tag25.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8"/>
</p:tagLst>
</file>

<file path=ppt/tags/tag26.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19"/>
</p:tagLst>
</file>

<file path=ppt/tags/tag27.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MH" val="20171009181048"/>
  <p:tag name="MH_LIBRARY" val="GRAPHIC"/>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7"/>
  <p:tag name="PA" val="v3.2.0"/>
</p:tagLst>
</file>

<file path=ppt/tags/tag37.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8"/>
</p:tagLst>
</file>

<file path=ppt/tags/tag38.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19"/>
</p:tagLst>
</file>

<file path=ppt/tags/tag39.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20"/>
</p:tagLst>
</file>

<file path=ppt/tags/tag4.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MH" val="20171009181048"/>
  <p:tag name="MH_LIBRARY" val="GRAPHIC"/>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09180439"/>
  <p:tag name="MH_LIBRARY" val="CONTENTS"/>
  <p:tag name="MH_TYPE" val="OTHERS"/>
  <p:tag name="ID" val="553520"/>
  <p:tag name="PA" val="v3.2.0"/>
</p:tagLst>
</file>

<file path=ppt/tags/tag50.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7"/>
  <p:tag name="PA" val="v3.2.0"/>
</p:tagLst>
</file>

<file path=ppt/tags/tag51.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8"/>
</p:tagLst>
</file>

<file path=ppt/tags/tag52.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19"/>
</p:tagLst>
</file>

<file path=ppt/tags/tag53.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MH" val="20171009181048"/>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7"/>
  <p:tag name="PA" val="v3.2.0"/>
</p:tagLst>
</file>

<file path=ppt/tags/tag58.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TextBox 18"/>
</p:tagLst>
</file>

<file path=ppt/tags/tag59.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19"/>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71009181048"/>
  <p:tag name="MH_LIBRARY" val="GRAPHIC"/>
  <p:tag name="MH_ORDER" val="Straight Connector 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102">
      <a:dk1>
        <a:srgbClr val="000000"/>
      </a:dk1>
      <a:lt1>
        <a:srgbClr val="FFFFFF"/>
      </a:lt1>
      <a:dk2>
        <a:srgbClr val="44546A"/>
      </a:dk2>
      <a:lt2>
        <a:srgbClr val="E7E6E6"/>
      </a:lt2>
      <a:accent1>
        <a:srgbClr val="000000"/>
      </a:accent1>
      <a:accent2>
        <a:srgbClr val="ED7D31"/>
      </a:accent2>
      <a:accent3>
        <a:srgbClr val="000000"/>
      </a:accent3>
      <a:accent4>
        <a:srgbClr val="FFC000"/>
      </a:accent4>
      <a:accent5>
        <a:srgbClr val="FFFFFF"/>
      </a:accent5>
      <a:accent6>
        <a:srgbClr val="000000"/>
      </a:accent6>
      <a:hlink>
        <a:srgbClr val="030100"/>
      </a:hlink>
      <a:folHlink>
        <a:srgbClr val="000000"/>
      </a:folHlink>
    </a:clrScheme>
    <a:fontScheme name="3f5chidg">
      <a:majorFont>
        <a:latin typeface="Arial" panose="020F0302020204030204"/>
        <a:ea typeface="方正苏新诗柳楷简体"/>
        <a:cs typeface=""/>
      </a:majorFont>
      <a:minorFont>
        <a:latin typeface="Arial" panose="020F0502020204030204"/>
        <a:ea typeface="方正苏新诗柳楷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187</TotalTime>
  <Words>1753</Words>
  <Application>Microsoft Office PowerPoint</Application>
  <PresentationFormat>全屏显示(16:9)</PresentationFormat>
  <Paragraphs>101</Paragraphs>
  <Slides>18</Slides>
  <Notes>17</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18</vt:i4>
      </vt:variant>
    </vt:vector>
  </HeadingPairs>
  <TitlesOfParts>
    <vt:vector size="31" baseType="lpstr">
      <vt:lpstr>Meiryo</vt:lpstr>
      <vt:lpstr>等线</vt:lpstr>
      <vt:lpstr>方正苏新诗柳楷简体</vt:lpstr>
      <vt:lpstr>汉鼎繁淡古</vt:lpstr>
      <vt:lpstr>华文细黑</vt:lpstr>
      <vt:lpstr>宋体</vt:lpstr>
      <vt:lpstr>微软雅黑</vt:lpstr>
      <vt:lpstr>Arial</vt:lpstr>
      <vt:lpstr>Calibri</vt:lpstr>
      <vt:lpstr>Calibri Light</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Administrator</cp:lastModifiedBy>
  <cp:revision>29</cp:revision>
  <dcterms:created xsi:type="dcterms:W3CDTF">2017-10-09T09:49:10Z</dcterms:created>
  <dcterms:modified xsi:type="dcterms:W3CDTF">2018-07-01T08:10:22Z</dcterms:modified>
</cp:coreProperties>
</file>