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81" r:id="rId3"/>
    <p:sldId id="282" r:id="rId4"/>
    <p:sldId id="287" r:id="rId5"/>
    <p:sldId id="283" r:id="rId6"/>
    <p:sldId id="284" r:id="rId7"/>
    <p:sldId id="285" r:id="rId8"/>
    <p:sldId id="286" r:id="rId9"/>
    <p:sldId id="288" r:id="rId10"/>
    <p:sldId id="291" r:id="rId11"/>
    <p:sldId id="292" r:id="rId12"/>
    <p:sldId id="293" r:id="rId13"/>
    <p:sldId id="289" r:id="rId14"/>
    <p:sldId id="295" r:id="rId15"/>
    <p:sldId id="304" r:id="rId16"/>
    <p:sldId id="297" r:id="rId17"/>
    <p:sldId id="290" r:id="rId18"/>
    <p:sldId id="299" r:id="rId19"/>
    <p:sldId id="300" r:id="rId20"/>
    <p:sldId id="301" r:id="rId21"/>
    <p:sldId id="303" r:id="rId22"/>
    <p:sldId id="30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392D"/>
    <a:srgbClr val="E59128"/>
    <a:srgbClr val="F19E2F"/>
    <a:srgbClr val="FFCF75"/>
    <a:srgbClr val="FFEFDA"/>
    <a:srgbClr val="E28E27"/>
    <a:srgbClr val="EF7F00"/>
    <a:srgbClr val="E28D27"/>
    <a:srgbClr val="87C271"/>
    <a:srgbClr val="2C9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F2915-13BA-429B-B834-61B89EE1ED8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5D768-FE41-43FD-AE61-807F5F1E1F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42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C5D768-FE41-43FD-AE61-807F5F1E1F4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009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C5D768-FE41-43FD-AE61-807F5F1E1F4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32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C5D768-FE41-43FD-AE61-807F5F1E1F4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56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C5D768-FE41-43FD-AE61-807F5F1E1F4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187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C5D768-FE41-43FD-AE61-807F5F1E1F4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439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36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7BB540D-7C39-4831-A4A5-653E8268F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D652F27-283D-4C26-B786-1FDD9F1DE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B0875E-4141-4B00-AA3F-EDCE65DE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9C1D29E-9B3D-4D8B-842D-82F0EF02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BBA994-F08B-4A6C-85A3-5839550F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776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357928-BDBB-4790-9614-19195EAD2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E25A3D-C712-42F5-AB4D-F0FCF09E9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5D0A63B-0BE6-46E4-AEBB-D3F400A0C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7CA658B-49AB-471C-897A-4201C1D8D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89DA9A9-C81D-4DC3-9197-616AB786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958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43FBF371-3990-4755-B341-04504C035A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E728822-0799-426B-8663-CFF9DDEDE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C1454F-727C-471F-80E5-9F8A542C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0662BF4-7058-443A-AC16-1597A0DC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6CC74A-3B2F-4281-A544-015353DF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7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076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12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89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39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265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36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61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3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3D17FBB-426F-48DE-8E3B-3ABD4D9D6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2CF54D6-4E3D-4BB3-8620-466E81CBE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C1DEDA-6EB1-453E-9FAF-24107D82A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5C836C-1237-403F-988D-B56D33480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C28210F-63DB-4D0E-B2B7-49A61520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923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06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81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19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E3A0B1-7489-4F6F-94B4-57EEB0F81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B33605-FBCC-4654-9A9E-6FE076078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3C089CD-31D5-4F37-B16F-E30A9E355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CC79B37-5D9E-4BA8-98B5-1CAEF81F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6248DFC-54C1-42E4-A940-4F7D3A33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167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5EED17-08C1-4AEF-A96B-DF873EA9B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BF886A0-8B1C-4AFD-A3C7-D15D7C165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61EE4C9-6595-4A18-B4C0-90A5AF387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581E0EB-6D03-49F0-94DC-4A73D211A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9B5821C-9FFB-49DC-A07D-F55116C6A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3E67139-9F36-41FD-9715-916B479B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577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395E994-A7FE-4F25-AC3D-C58630D8B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E79A372-57C7-4CE5-8610-347EAEFB4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A236DD-D65C-49E1-83FB-0436DE4E5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4680043-DEC8-41CA-A30E-F6B980F67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92C198C-215D-461F-B4DC-4477AFBC21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4445DEF-4C89-4F87-AE49-A1FE75C0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A74F1A3-D954-4C24-9994-488759AD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393317C-2CC0-4626-9DC6-3F22487F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815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617E636-5D6C-4684-B763-9A37D5F0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23386D2-2536-488F-9DC0-2B27E2AE3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0608619F-E37D-48DE-AE49-58427EAE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D3FBCC2-1FAF-4FD1-B372-17560F2D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836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C4922695-1C4C-4449-944A-249F605C6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F256AEA-D8A5-4D49-8635-944B8DA5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AE742D0-C1B2-41E2-B95D-A7CE0B2D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 descr="图片包含 游戏机&#10;&#10;描述已自动生成">
            <a:extLst>
              <a:ext uri="{FF2B5EF4-FFF2-40B4-BE49-F238E27FC236}">
                <a16:creationId xmlns="" xmlns:a16="http://schemas.microsoft.com/office/drawing/2014/main" id="{A45CC20B-8C5B-454E-B41A-B902C5532F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AB0510E-7AB7-404D-940F-052F64FC6CA2}"/>
              </a:ext>
            </a:extLst>
          </p:cNvPr>
          <p:cNvSpPr/>
          <p:nvPr userDrawn="1"/>
        </p:nvSpPr>
        <p:spPr>
          <a:xfrm>
            <a:off x="272143" y="212271"/>
            <a:ext cx="11642272" cy="6433457"/>
          </a:xfrm>
          <a:custGeom>
            <a:avLst/>
            <a:gdLst>
              <a:gd name="connsiteX0" fmla="*/ 0 w 11636829"/>
              <a:gd name="connsiteY0" fmla="*/ 0 h 6433457"/>
              <a:gd name="connsiteX1" fmla="*/ 11636829 w 11636829"/>
              <a:gd name="connsiteY1" fmla="*/ 0 h 6433457"/>
              <a:gd name="connsiteX2" fmla="*/ 11636829 w 11636829"/>
              <a:gd name="connsiteY2" fmla="*/ 6433457 h 6433457"/>
              <a:gd name="connsiteX3" fmla="*/ 0 w 11636829"/>
              <a:gd name="connsiteY3" fmla="*/ 6433457 h 6433457"/>
              <a:gd name="connsiteX4" fmla="*/ 0 w 11636829"/>
              <a:gd name="connsiteY4" fmla="*/ 0 h 6433457"/>
              <a:gd name="connsiteX0" fmla="*/ 5443 w 11642272"/>
              <a:gd name="connsiteY0" fmla="*/ 0 h 6433457"/>
              <a:gd name="connsiteX1" fmla="*/ 11642272 w 11642272"/>
              <a:gd name="connsiteY1" fmla="*/ 0 h 6433457"/>
              <a:gd name="connsiteX2" fmla="*/ 11642272 w 11642272"/>
              <a:gd name="connsiteY2" fmla="*/ 6433457 h 6433457"/>
              <a:gd name="connsiteX3" fmla="*/ 5443 w 11642272"/>
              <a:gd name="connsiteY3" fmla="*/ 6433457 h 6433457"/>
              <a:gd name="connsiteX4" fmla="*/ 0 w 11642272"/>
              <a:gd name="connsiteY4" fmla="*/ 3020786 h 6433457"/>
              <a:gd name="connsiteX5" fmla="*/ 5443 w 11642272"/>
              <a:gd name="connsiteY5" fmla="*/ 0 h 643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42272" h="6433457">
                <a:moveTo>
                  <a:pt x="5443" y="0"/>
                </a:moveTo>
                <a:lnTo>
                  <a:pt x="11642272" y="0"/>
                </a:lnTo>
                <a:lnTo>
                  <a:pt x="11642272" y="6433457"/>
                </a:lnTo>
                <a:lnTo>
                  <a:pt x="5443" y="6433457"/>
                </a:lnTo>
                <a:cubicBezTo>
                  <a:pt x="3629" y="5295900"/>
                  <a:pt x="1814" y="4158343"/>
                  <a:pt x="0" y="3020786"/>
                </a:cubicBezTo>
                <a:cubicBezTo>
                  <a:pt x="1814" y="2013857"/>
                  <a:pt x="3629" y="1006929"/>
                  <a:pt x="5443" y="0"/>
                </a:cubicBezTo>
                <a:close/>
              </a:path>
            </a:pathLst>
          </a:custGeom>
          <a:solidFill>
            <a:srgbClr val="FFE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F7C1BE1-325E-42BE-9987-A8F56AB5E7BF}"/>
              </a:ext>
            </a:extLst>
          </p:cNvPr>
          <p:cNvSpPr txBox="1"/>
          <p:nvPr userDrawn="1"/>
        </p:nvSpPr>
        <p:spPr>
          <a:xfrm>
            <a:off x="315686" y="28956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5263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9C57EF9-DDC8-4E8D-8FD9-2CACA79BD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68817A1-EA10-42CD-ADBD-CA9C3B5DB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DB05387-F4DE-489C-9F09-522A2F43C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F75A595-2D10-4A2E-BFB3-D2CEF5DED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7806F27-9E80-4AD0-B638-52762276D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7F904D5-6B1F-4B8D-A232-85935F364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870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A471D70-965F-442B-8002-2DC596784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29AC73F-7359-4825-ADE2-386133A36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F1BE70E-26FD-4F7F-8F59-07908CF7B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2259AE3-D79A-4847-9DC8-0F8DF71C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8B7FD88-E72F-4391-A22A-DA8AD9B23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A6E54B0-9DC8-4612-A6E8-8872CAA9A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488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E37C269-A714-49FE-B023-28D81E8D6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ADB4F93-AA41-4AF3-90C4-745BD1869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2104A0-D740-4EC5-89A0-80BC4C6EA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0F12-8770-4C79-B335-C1DF728D8705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70A64F-C38D-4D61-B31F-A50949FDD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4721913-277F-43D6-A6B2-8F4144550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1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4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桌子, 电脑, 大, 游戏机&#10;&#10;描述已自动生成">
            <a:extLst>
              <a:ext uri="{FF2B5EF4-FFF2-40B4-BE49-F238E27FC236}">
                <a16:creationId xmlns="" xmlns:a16="http://schemas.microsoft.com/office/drawing/2014/main" id="{4B0F1BE2-8507-4D22-A53F-3BF2DE514C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957" y="200025"/>
            <a:ext cx="12915900" cy="6457950"/>
          </a:xfrm>
          <a:prstGeom prst="rect">
            <a:avLst/>
          </a:prstGeom>
        </p:spPr>
      </p:pic>
      <p:pic>
        <p:nvPicPr>
          <p:cNvPr id="11" name="图片 10" descr="图片包含 徽标&#10;&#10;描述已自动生成">
            <a:extLst>
              <a:ext uri="{FF2B5EF4-FFF2-40B4-BE49-F238E27FC236}">
                <a16:creationId xmlns="" xmlns:a16="http://schemas.microsoft.com/office/drawing/2014/main" id="{9C6ECF0D-C771-49AE-AA5D-05039E983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28" y="200025"/>
            <a:ext cx="5245554" cy="5245554"/>
          </a:xfrm>
          <a:custGeom>
            <a:avLst/>
            <a:gdLst>
              <a:gd name="connsiteX0" fmla="*/ 1937658 w 5845629"/>
              <a:gd name="connsiteY0" fmla="*/ 3936546 h 5845629"/>
              <a:gd name="connsiteX1" fmla="*/ 1937658 w 5845629"/>
              <a:gd name="connsiteY1" fmla="*/ 4644118 h 5845629"/>
              <a:gd name="connsiteX2" fmla="*/ 4680858 w 5845629"/>
              <a:gd name="connsiteY2" fmla="*/ 4644118 h 5845629"/>
              <a:gd name="connsiteX3" fmla="*/ 4680858 w 5845629"/>
              <a:gd name="connsiteY3" fmla="*/ 3936546 h 5845629"/>
              <a:gd name="connsiteX4" fmla="*/ 0 w 5845629"/>
              <a:gd name="connsiteY4" fmla="*/ 0 h 5845629"/>
              <a:gd name="connsiteX5" fmla="*/ 5845629 w 5845629"/>
              <a:gd name="connsiteY5" fmla="*/ 0 h 5845629"/>
              <a:gd name="connsiteX6" fmla="*/ 5845629 w 5845629"/>
              <a:gd name="connsiteY6" fmla="*/ 5845629 h 5845629"/>
              <a:gd name="connsiteX7" fmla="*/ 0 w 5845629"/>
              <a:gd name="connsiteY7" fmla="*/ 5845629 h 5845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45629" h="5845629">
                <a:moveTo>
                  <a:pt x="1937658" y="3936546"/>
                </a:moveTo>
                <a:lnTo>
                  <a:pt x="1937658" y="4644118"/>
                </a:lnTo>
                <a:lnTo>
                  <a:pt x="4680858" y="4644118"/>
                </a:lnTo>
                <a:lnTo>
                  <a:pt x="4680858" y="3936546"/>
                </a:lnTo>
                <a:close/>
                <a:moveTo>
                  <a:pt x="0" y="0"/>
                </a:moveTo>
                <a:lnTo>
                  <a:pt x="5845629" y="0"/>
                </a:lnTo>
                <a:lnTo>
                  <a:pt x="5845629" y="5845629"/>
                </a:lnTo>
                <a:lnTo>
                  <a:pt x="0" y="5845629"/>
                </a:lnTo>
                <a:close/>
              </a:path>
            </a:pathLst>
          </a:cu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05BB61-8939-478C-A83B-EFE4A7DD34DB}"/>
              </a:ext>
            </a:extLst>
          </p:cNvPr>
          <p:cNvSpPr txBox="1"/>
          <p:nvPr/>
        </p:nvSpPr>
        <p:spPr>
          <a:xfrm>
            <a:off x="4916123" y="3756769"/>
            <a:ext cx="2789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000" dirty="0">
                <a:solidFill>
                  <a:srgbClr val="E28D27"/>
                </a:solidFill>
                <a:latin typeface="Arial"/>
                <a:ea typeface="微软雅黑"/>
                <a:cs typeface="+mn-ea"/>
                <a:sym typeface="+mn-lt"/>
              </a:rPr>
              <a:t>THANKS-GIVING DAY</a:t>
            </a:r>
            <a:endParaRPr lang="zh-CN" altLang="en-US" sz="2000" dirty="0">
              <a:solidFill>
                <a:srgbClr val="E28D27"/>
              </a:solidFill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pic>
        <p:nvPicPr>
          <p:cNvPr id="9" name="图片 8" descr="图片包含 橙子, 桌子, 小, 水果&#10;&#10;描述已自动生成">
            <a:extLst>
              <a:ext uri="{FF2B5EF4-FFF2-40B4-BE49-F238E27FC236}">
                <a16:creationId xmlns="" xmlns:a16="http://schemas.microsoft.com/office/drawing/2014/main" id="{585096D2-F8D0-4BBC-8147-94E0B25E5E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67" y="-254001"/>
            <a:ext cx="2409825" cy="240982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6BD214E-A7A6-4D25-854B-1F4600260C9C}"/>
              </a:ext>
            </a:extLst>
          </p:cNvPr>
          <p:cNvSpPr txBox="1"/>
          <p:nvPr/>
        </p:nvSpPr>
        <p:spPr>
          <a:xfrm>
            <a:off x="3608392" y="4235792"/>
            <a:ext cx="4802225" cy="617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感恩节（</a:t>
            </a:r>
            <a:r>
              <a:rPr kumimoji="1" lang="en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Thanksgiving Day</a:t>
            </a:r>
            <a:r>
              <a:rPr kumimoji="1" lang="zh-CN" alt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），</a:t>
            </a: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西方传统节日，是美国人民独创的一个节日，也是美国人合家欢聚的节日。 </a:t>
            </a:r>
            <a:endParaRPr lang="zh-CN" altLang="en-US" sz="1100" dirty="0">
              <a:solidFill>
                <a:srgbClr val="64392D"/>
              </a:solidFill>
            </a:endParaRPr>
          </a:p>
        </p:txBody>
      </p:sp>
      <p:pic>
        <p:nvPicPr>
          <p:cNvPr id="26" name="图片 25" descr="图片包含 图标&#10;&#10;描述已自动生成">
            <a:extLst>
              <a:ext uri="{FF2B5EF4-FFF2-40B4-BE49-F238E27FC236}">
                <a16:creationId xmlns="" xmlns:a16="http://schemas.microsoft.com/office/drawing/2014/main" id="{08BF77A0-2715-4EF8-BD17-ADC73EC775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13" y="3849950"/>
            <a:ext cx="3008050" cy="30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0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风俗习惯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4E6D840-120D-418F-9247-E05AAE52BD25}"/>
              </a:ext>
            </a:extLst>
          </p:cNvPr>
          <p:cNvSpPr txBox="1"/>
          <p:nvPr/>
        </p:nvSpPr>
        <p:spPr>
          <a:xfrm>
            <a:off x="896953" y="1847193"/>
            <a:ext cx="6427674" cy="1422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rPr>
              <a:t>加拿大感恩节的庆祝活动是在十月的第二个星期一。与美国人缅怀清教徒先辈定居新大陆的传统不同，加拿大人主要感谢上天给予的成功的收获。</a:t>
            </a:r>
            <a:endParaRPr kumimoji="1" lang="en-US" altLang="zh-CN" sz="2000" dirty="0">
              <a:solidFill>
                <a:srgbClr val="64392D"/>
              </a:solidFill>
              <a:latin typeface="Arial"/>
              <a:ea typeface="微软雅黑"/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9A100C8-F4AD-4DDE-BDBA-F50D1BAEB5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96" y="3082785"/>
            <a:ext cx="3471081" cy="289160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FD30ABA-2C88-4626-B7DA-0627A6B15B23}"/>
              </a:ext>
            </a:extLst>
          </p:cNvPr>
          <p:cNvGrpSpPr/>
          <p:nvPr/>
        </p:nvGrpSpPr>
        <p:grpSpPr>
          <a:xfrm>
            <a:off x="6764742" y="2028297"/>
            <a:ext cx="5090190" cy="3747169"/>
            <a:chOff x="6764742" y="2028297"/>
            <a:chExt cx="5090190" cy="3747169"/>
          </a:xfrm>
        </p:grpSpPr>
        <p:sp>
          <p:nvSpPr>
            <p:cNvPr id="8" name="流程图: 数据 7">
              <a:extLst>
                <a:ext uri="{FF2B5EF4-FFF2-40B4-BE49-F238E27FC236}">
                  <a16:creationId xmlns="" xmlns:a16="http://schemas.microsoft.com/office/drawing/2014/main" id="{90F98F50-DF51-4BB9-BA00-E0F0E7268455}"/>
                </a:ext>
              </a:extLst>
            </p:cNvPr>
            <p:cNvSpPr/>
            <p:nvPr/>
          </p:nvSpPr>
          <p:spPr>
            <a:xfrm>
              <a:off x="6764742" y="2028297"/>
              <a:ext cx="5090190" cy="3747169"/>
            </a:xfrm>
            <a:prstGeom prst="flowChartInputOutput">
              <a:avLst/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EA0C525-A345-491C-B33A-81C075B672D6}"/>
                </a:ext>
              </a:extLst>
            </p:cNvPr>
            <p:cNvSpPr txBox="1"/>
            <p:nvPr/>
          </p:nvSpPr>
          <p:spPr>
            <a:xfrm>
              <a:off x="7512791" y="2841655"/>
              <a:ext cx="3642390" cy="21204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加拿大的感恩节早于美国的感恩节，一个简单的事实是，加拿大的收获季节相对于美国早一些，因为加拿大更靠近北部。加拿大的感恩节通常被认为受三个传统习惯的影响。</a:t>
              </a:r>
            </a:p>
          </p:txBody>
        </p:sp>
      </p:grpSp>
      <p:pic>
        <p:nvPicPr>
          <p:cNvPr id="11" name="图片 10" descr="图片包含 室内, 杯子, 桌子, 乐高&#10;&#10;描述已自动生成">
            <a:extLst>
              <a:ext uri="{FF2B5EF4-FFF2-40B4-BE49-F238E27FC236}">
                <a16:creationId xmlns="" xmlns:a16="http://schemas.microsoft.com/office/drawing/2014/main" id="{23CED8EB-8BB4-4BC8-B081-6EE4EC342B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943" y="3272041"/>
            <a:ext cx="3168936" cy="26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82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风俗习惯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F6719FB-2D59-4CEA-BC41-E294E8649597}"/>
              </a:ext>
            </a:extLst>
          </p:cNvPr>
          <p:cNvGrpSpPr/>
          <p:nvPr/>
        </p:nvGrpSpPr>
        <p:grpSpPr>
          <a:xfrm>
            <a:off x="69452" y="1387708"/>
            <a:ext cx="4871578" cy="4871578"/>
            <a:chOff x="22569" y="1387708"/>
            <a:chExt cx="4871578" cy="4871578"/>
          </a:xfrm>
        </p:grpSpPr>
        <p:pic>
          <p:nvPicPr>
            <p:cNvPr id="5" name="图片 4" descr="图片包含 形状&#10;&#10;描述已自动生成">
              <a:extLst>
                <a:ext uri="{FF2B5EF4-FFF2-40B4-BE49-F238E27FC236}">
                  <a16:creationId xmlns="" xmlns:a16="http://schemas.microsoft.com/office/drawing/2014/main" id="{1BB0330A-2B69-4A4D-96B1-C52E060400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9" y="1387708"/>
              <a:ext cx="4871578" cy="4871578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FD33505C-3C42-48A5-AEF3-DB3E206D23B9}"/>
                </a:ext>
              </a:extLst>
            </p:cNvPr>
            <p:cNvSpPr txBox="1"/>
            <p:nvPr/>
          </p:nvSpPr>
          <p:spPr>
            <a:xfrm>
              <a:off x="716135" y="2124633"/>
              <a:ext cx="3311579" cy="3345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其一是来自欧洲传统的影响。从大约</a:t>
              </a:r>
              <a:r>
                <a:rPr kumimoji="1" lang="en-US" altLang="zh-CN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2000</a:t>
              </a: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年以前最早的一次收获开始，人们就已经庆祝丰收，感谢富饶的大自然给予他们的恩施和好运。当欧洲人来到加拿大后，也将这一传统带入加拿大，并对后来加拿大</a:t>
              </a:r>
              <a:endParaRPr kumimoji="1" lang="en-US" altLang="zh-CN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感恩节的传统产生影响。</a:t>
              </a:r>
            </a:p>
          </p:txBody>
        </p:sp>
      </p:grpSp>
      <p:pic>
        <p:nvPicPr>
          <p:cNvPr id="4" name="图片 3" descr="卡通人物&#10;&#10;描述已自动生成">
            <a:extLst>
              <a:ext uri="{FF2B5EF4-FFF2-40B4-BE49-F238E27FC236}">
                <a16:creationId xmlns="" xmlns:a16="http://schemas.microsoft.com/office/drawing/2014/main" id="{61D8E3B5-ADA2-4516-B07D-D3F9B79DEF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135" y="1648787"/>
            <a:ext cx="3082472" cy="3963179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75BB28E-19A2-40BB-8179-BD895C910538}"/>
              </a:ext>
            </a:extLst>
          </p:cNvPr>
          <p:cNvGrpSpPr/>
          <p:nvPr/>
        </p:nvGrpSpPr>
        <p:grpSpPr>
          <a:xfrm>
            <a:off x="4437352" y="1387708"/>
            <a:ext cx="4871578" cy="4871578"/>
            <a:chOff x="22569" y="1387708"/>
            <a:chExt cx="4871578" cy="4871578"/>
          </a:xfrm>
        </p:grpSpPr>
        <p:pic>
          <p:nvPicPr>
            <p:cNvPr id="11" name="图片 10" descr="图片包含 形状&#10;&#10;描述已自动生成">
              <a:extLst>
                <a:ext uri="{FF2B5EF4-FFF2-40B4-BE49-F238E27FC236}">
                  <a16:creationId xmlns="" xmlns:a16="http://schemas.microsoft.com/office/drawing/2014/main" id="{FEA37280-DC94-4C4C-BB12-B06257275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9" y="1387708"/>
              <a:ext cx="4871578" cy="4871578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808EA9F9-4C5B-45B9-A5C8-A0E8B1353DFE}"/>
                </a:ext>
              </a:extLst>
            </p:cNvPr>
            <p:cNvSpPr txBox="1"/>
            <p:nvPr/>
          </p:nvSpPr>
          <p:spPr>
            <a:xfrm>
              <a:off x="716135" y="2124633"/>
              <a:ext cx="3311579" cy="3345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其二是英国探险家庆祝生存的影响。在清教徒登陆美国马萨诸塞的</a:t>
              </a:r>
              <a:r>
                <a:rPr kumimoji="1" lang="en-US" altLang="zh-CN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40</a:t>
              </a: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年之前，加拿大就举行了第一个正式的感恩节。在</a:t>
              </a:r>
              <a:r>
                <a:rPr kumimoji="1" lang="en-US" altLang="zh-CN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1578</a:t>
              </a: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年，一位英国探险家命名马丁</a:t>
              </a:r>
              <a:r>
                <a:rPr kumimoji="1" lang="en-US" altLang="zh-CN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·</a:t>
              </a: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法贝瑟（</a:t>
              </a:r>
              <a:r>
                <a:rPr kumimoji="1" lang="en-US" altLang="zh-CN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Martin Frobisher</a:t>
              </a: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）试图发现一个连接东方的通</a:t>
              </a:r>
              <a:endParaRPr kumimoji="1" lang="en-US" altLang="zh-CN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道，不过他没有成功。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3074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pic>
        <p:nvPicPr>
          <p:cNvPr id="4" name="图片 3" descr="图片包含 图标&#10;&#10;描述已自动生成">
            <a:extLst>
              <a:ext uri="{FF2B5EF4-FFF2-40B4-BE49-F238E27FC236}">
                <a16:creationId xmlns="" xmlns:a16="http://schemas.microsoft.com/office/drawing/2014/main" id="{70DD211F-17E9-4E1A-A0AF-D54D620AF8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8226" y="3047999"/>
            <a:ext cx="3439891" cy="34398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782533A-D005-4EA7-A838-FF5A5541BE91}"/>
              </a:ext>
            </a:extLst>
          </p:cNvPr>
          <p:cNvSpPr txBox="1"/>
          <p:nvPr/>
        </p:nvSpPr>
        <p:spPr>
          <a:xfrm>
            <a:off x="4103914" y="2788983"/>
            <a:ext cx="3984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文学记载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5526F56-0DF9-4093-8196-C149A67F8724}"/>
              </a:ext>
            </a:extLst>
          </p:cNvPr>
          <p:cNvSpPr txBox="1"/>
          <p:nvPr/>
        </p:nvSpPr>
        <p:spPr>
          <a:xfrm>
            <a:off x="3730593" y="3843959"/>
            <a:ext cx="473081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9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C01E18-623F-4896-B3A8-2A455BBCA79B}"/>
              </a:ext>
            </a:extLst>
          </p:cNvPr>
          <p:cNvGrpSpPr/>
          <p:nvPr/>
        </p:nvGrpSpPr>
        <p:grpSpPr>
          <a:xfrm>
            <a:off x="5415642" y="689905"/>
            <a:ext cx="1786070" cy="1911782"/>
            <a:chOff x="5415642" y="689905"/>
            <a:chExt cx="1786070" cy="1911782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00CA3A1-EAB7-4D39-B7F2-C76631B2982F}"/>
                </a:ext>
              </a:extLst>
            </p:cNvPr>
            <p:cNvSpPr/>
            <p:nvPr/>
          </p:nvSpPr>
          <p:spPr>
            <a:xfrm>
              <a:off x="5415642" y="1240971"/>
              <a:ext cx="1360716" cy="1360716"/>
            </a:xfrm>
            <a:prstGeom prst="ellipse">
              <a:avLst/>
            </a:prstGeom>
            <a:solidFill>
              <a:srgbClr val="F19E2F"/>
            </a:solidFill>
            <a:ln w="76200">
              <a:solidFill>
                <a:srgbClr val="E28E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图片 8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237D56C2-B4F2-41EF-9D59-674344B7F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755" y="689905"/>
              <a:ext cx="1163957" cy="1163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9933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文学记载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BE60793-A281-4E29-804E-22283375E1CE}"/>
              </a:ext>
            </a:extLst>
          </p:cNvPr>
          <p:cNvGrpSpPr/>
          <p:nvPr/>
        </p:nvGrpSpPr>
        <p:grpSpPr>
          <a:xfrm>
            <a:off x="4203812" y="1405949"/>
            <a:ext cx="7695958" cy="4930146"/>
            <a:chOff x="4364067" y="1415376"/>
            <a:chExt cx="7695958" cy="4930146"/>
          </a:xfrm>
        </p:grpSpPr>
        <p:pic>
          <p:nvPicPr>
            <p:cNvPr id="2" name="图片 1" descr="图片包含 背景图案&#10;&#10;描述已自动生成">
              <a:extLst>
                <a:ext uri="{FF2B5EF4-FFF2-40B4-BE49-F238E27FC236}">
                  <a16:creationId xmlns="" xmlns:a16="http://schemas.microsoft.com/office/drawing/2014/main" id="{CA955378-3616-4DC6-BBCB-EB9334385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4067" y="1415376"/>
              <a:ext cx="7695958" cy="4930146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9AA97A-0AFB-4EDC-8819-3F5A810E8110}"/>
                </a:ext>
              </a:extLst>
            </p:cNvPr>
            <p:cNvSpPr txBox="1"/>
            <p:nvPr/>
          </p:nvSpPr>
          <p:spPr>
            <a:xfrm>
              <a:off x="5816600" y="2497231"/>
              <a:ext cx="5542700" cy="2397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其三的影响来自于后来的美国。</a:t>
              </a:r>
              <a:endParaRPr kumimoji="1"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kumimoji="1"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kumimoji="1"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1621</a:t>
              </a:r>
              <a:r>
                <a:rPr kumimoji="1"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年的秋天，远涉重洋来到美洲新大陆的英国移民，为</a:t>
              </a:r>
              <a:endParaRPr kumimoji="1"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了感谢上帝赐予的丰收，举行了</a:t>
              </a:r>
              <a:r>
                <a:rPr kumimoji="1"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3</a:t>
              </a:r>
              <a:r>
                <a:rPr kumimoji="1"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天的狂欢活动。</a:t>
              </a:r>
              <a:endParaRPr kumimoji="1"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kumimoji="1"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+mn-lt"/>
                </a:rPr>
                <a:t>     从此，这一习俗就沿续下来，并逐渐风行各地。</a:t>
              </a:r>
            </a:p>
          </p:txBody>
        </p:sp>
      </p:grpSp>
      <p:pic>
        <p:nvPicPr>
          <p:cNvPr id="8" name="图片 7" descr="日历&#10;&#10;描述已自动生成">
            <a:extLst>
              <a:ext uri="{FF2B5EF4-FFF2-40B4-BE49-F238E27FC236}">
                <a16:creationId xmlns="" xmlns:a16="http://schemas.microsoft.com/office/drawing/2014/main" id="{53390D6E-0D5D-4357-87C5-9F6074F058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30" y="1539967"/>
            <a:ext cx="4293124" cy="429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22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卡通人物&#10;&#10;描述已自动生成">
            <a:extLst>
              <a:ext uri="{FF2B5EF4-FFF2-40B4-BE49-F238E27FC236}">
                <a16:creationId xmlns="" xmlns:a16="http://schemas.microsoft.com/office/drawing/2014/main" id="{BCFD5103-F9B4-4EB6-8113-7A7EEF1CFF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212" y="1286759"/>
            <a:ext cx="4652130" cy="465213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文学记载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253174C-D76D-41A3-908F-E7AF1886F281}"/>
              </a:ext>
            </a:extLst>
          </p:cNvPr>
          <p:cNvSpPr txBox="1"/>
          <p:nvPr/>
        </p:nvSpPr>
        <p:spPr>
          <a:xfrm>
            <a:off x="481503" y="2513925"/>
            <a:ext cx="3093154" cy="3775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初时，美国感恩节没有固定日期，由各州临时决定。直到美国独立后的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1863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年，林肯总统宣布感恩节为全国性节日。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1941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年，美国国会正式将每年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月第四个星期四定为“感恩节”。感恩节假期一般会从星期四持续到星期天。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DAF65FD-2131-4D00-95FB-2AD6BDD517D2}"/>
              </a:ext>
            </a:extLst>
          </p:cNvPr>
          <p:cNvSpPr txBox="1"/>
          <p:nvPr/>
        </p:nvSpPr>
        <p:spPr>
          <a:xfrm>
            <a:off x="7709190" y="2380697"/>
            <a:ext cx="3093154" cy="3775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初时，美国感恩节没有固定日期，由各州临时决定。直到美国独立后的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1863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年，林肯总统宣布感恩节为全国性节日。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1941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年，美国国会正式将每年</a:t>
            </a:r>
            <a:r>
              <a:rPr lang="en-US" altLang="zh-CN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月第四个星期四定为“感恩节”。感恩节假期一般会从星期四持续到星期天。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84DC0DE-B132-4AFA-8A17-0BC7A228A4E4}"/>
              </a:ext>
            </a:extLst>
          </p:cNvPr>
          <p:cNvGrpSpPr/>
          <p:nvPr/>
        </p:nvGrpSpPr>
        <p:grpSpPr>
          <a:xfrm>
            <a:off x="1130241" y="936249"/>
            <a:ext cx="2022552" cy="1444447"/>
            <a:chOff x="6481683" y="3954945"/>
            <a:chExt cx="2731126" cy="1950490"/>
          </a:xfrm>
        </p:grpSpPr>
        <p:pic>
          <p:nvPicPr>
            <p:cNvPr id="9" name="图片 8" descr="形状&#10;&#10;描述已自动生成">
              <a:extLst>
                <a:ext uri="{FF2B5EF4-FFF2-40B4-BE49-F238E27FC236}">
                  <a16:creationId xmlns="" xmlns:a16="http://schemas.microsoft.com/office/drawing/2014/main" id="{D8A6B0FF-DC56-4BFE-8FA5-363062975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683" y="3954945"/>
              <a:ext cx="2731126" cy="1950490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5CB9D388-0A6E-4FCC-BBC7-C46A8FCCBA7F}"/>
                </a:ext>
              </a:extLst>
            </p:cNvPr>
            <p:cNvSpPr txBox="1"/>
            <p:nvPr/>
          </p:nvSpPr>
          <p:spPr>
            <a:xfrm>
              <a:off x="7431527" y="4636687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44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+mn-lt"/>
                </a:rPr>
                <a:t>感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6A5292C-A021-4FD7-8D46-4BA24293CEE2}"/>
              </a:ext>
            </a:extLst>
          </p:cNvPr>
          <p:cNvGrpSpPr/>
          <p:nvPr/>
        </p:nvGrpSpPr>
        <p:grpSpPr>
          <a:xfrm>
            <a:off x="8512612" y="936249"/>
            <a:ext cx="2022552" cy="1444447"/>
            <a:chOff x="6481683" y="3954945"/>
            <a:chExt cx="2731126" cy="1950490"/>
          </a:xfrm>
        </p:grpSpPr>
        <p:pic>
          <p:nvPicPr>
            <p:cNvPr id="12" name="图片 11" descr="形状&#10;&#10;描述已自动生成">
              <a:extLst>
                <a:ext uri="{FF2B5EF4-FFF2-40B4-BE49-F238E27FC236}">
                  <a16:creationId xmlns="" xmlns:a16="http://schemas.microsoft.com/office/drawing/2014/main" id="{12E8F67E-B895-41E3-AF39-E64927333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1683" y="3954945"/>
              <a:ext cx="2731126" cy="1950490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7A7EB133-6FDA-4B70-927B-3A10A4482726}"/>
                </a:ext>
              </a:extLst>
            </p:cNvPr>
            <p:cNvSpPr txBox="1"/>
            <p:nvPr/>
          </p:nvSpPr>
          <p:spPr>
            <a:xfrm>
              <a:off x="7431526" y="4636687"/>
              <a:ext cx="7489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44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+mn-lt"/>
                </a:rPr>
                <a:t>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3848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文学记载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E346790-D24B-4929-93C4-6A85375DBE59}"/>
              </a:ext>
            </a:extLst>
          </p:cNvPr>
          <p:cNvGrpSpPr/>
          <p:nvPr/>
        </p:nvGrpSpPr>
        <p:grpSpPr>
          <a:xfrm>
            <a:off x="5251779" y="2072432"/>
            <a:ext cx="6356020" cy="1861457"/>
            <a:chOff x="5091760" y="1727188"/>
            <a:chExt cx="6356020" cy="1861457"/>
          </a:xfrm>
        </p:grpSpPr>
        <p:sp>
          <p:nvSpPr>
            <p:cNvPr id="2" name="波形 1">
              <a:extLst>
                <a:ext uri="{FF2B5EF4-FFF2-40B4-BE49-F238E27FC236}">
                  <a16:creationId xmlns="" xmlns:a16="http://schemas.microsoft.com/office/drawing/2014/main" id="{6F801241-7FB1-4583-89E0-13AEF45E395D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8EB44CBF-561E-4C9A-B049-E0A7CF59FE8F}"/>
                </a:ext>
              </a:extLst>
            </p:cNvPr>
            <p:cNvSpPr txBox="1"/>
            <p:nvPr/>
          </p:nvSpPr>
          <p:spPr>
            <a:xfrm>
              <a:off x="5466879" y="2012965"/>
              <a:ext cx="5765801" cy="1289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在风俗习惯上，美国和加感恩节庆祝活动感恩节庆祝活动拿大基本一致，食俗有：吃烤火鸡、南瓜饼、红莓苔子果酱、甜山芋、玉蜀黍。</a:t>
              </a:r>
            </a:p>
          </p:txBody>
        </p:sp>
      </p:grpSp>
      <p:pic>
        <p:nvPicPr>
          <p:cNvPr id="14" name="图片 13" descr="图片包含 蛋糕, 室内, 桌子, 亮&#10;&#10;描述已自动生成">
            <a:extLst>
              <a:ext uri="{FF2B5EF4-FFF2-40B4-BE49-F238E27FC236}">
                <a16:creationId xmlns="" xmlns:a16="http://schemas.microsoft.com/office/drawing/2014/main" id="{C070DEB6-1651-42A3-9771-874BD4E41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1" y="0"/>
            <a:ext cx="4507559" cy="6006322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F8A441F-70E6-4FBF-A8F4-460FA7F1AD56}"/>
              </a:ext>
            </a:extLst>
          </p:cNvPr>
          <p:cNvGrpSpPr/>
          <p:nvPr/>
        </p:nvGrpSpPr>
        <p:grpSpPr>
          <a:xfrm>
            <a:off x="968827" y="4296598"/>
            <a:ext cx="3018971" cy="884152"/>
            <a:chOff x="5091760" y="1727188"/>
            <a:chExt cx="6356020" cy="1861457"/>
          </a:xfrm>
        </p:grpSpPr>
        <p:sp>
          <p:nvSpPr>
            <p:cNvPr id="16" name="波形 15">
              <a:extLst>
                <a:ext uri="{FF2B5EF4-FFF2-40B4-BE49-F238E27FC236}">
                  <a16:creationId xmlns="" xmlns:a16="http://schemas.microsoft.com/office/drawing/2014/main" id="{3F0E5D16-C6D8-407E-BCBB-8C6378A25243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5E3B7382-BF86-43E5-8CA7-5DE7219CB6AC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玩蔓越桔竞赛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DDA98E4-84D1-4D7B-9DA0-4BDE647AAF1B}"/>
              </a:ext>
            </a:extLst>
          </p:cNvPr>
          <p:cNvGrpSpPr/>
          <p:nvPr/>
        </p:nvGrpSpPr>
        <p:grpSpPr>
          <a:xfrm>
            <a:off x="4484913" y="4296598"/>
            <a:ext cx="3018971" cy="884152"/>
            <a:chOff x="5091760" y="1727188"/>
            <a:chExt cx="6356020" cy="1861457"/>
          </a:xfrm>
        </p:grpSpPr>
        <p:sp>
          <p:nvSpPr>
            <p:cNvPr id="19" name="波形 18">
              <a:extLst>
                <a:ext uri="{FF2B5EF4-FFF2-40B4-BE49-F238E27FC236}">
                  <a16:creationId xmlns="" xmlns:a16="http://schemas.microsoft.com/office/drawing/2014/main" id="{2422DAE7-0869-4059-AF02-1C2AE236D790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19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AC48623-FFCE-430C-8FC8-AFAC6A36BF2B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玉米游戏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F7CD58F-5AF0-40A8-A319-B3B088AE642E}"/>
              </a:ext>
            </a:extLst>
          </p:cNvPr>
          <p:cNvGrpSpPr/>
          <p:nvPr/>
        </p:nvGrpSpPr>
        <p:grpSpPr>
          <a:xfrm>
            <a:off x="8000999" y="4296598"/>
            <a:ext cx="3018971" cy="884152"/>
            <a:chOff x="5091760" y="1727188"/>
            <a:chExt cx="6356020" cy="1861457"/>
          </a:xfrm>
        </p:grpSpPr>
        <p:sp>
          <p:nvSpPr>
            <p:cNvPr id="22" name="波形 21">
              <a:extLst>
                <a:ext uri="{FF2B5EF4-FFF2-40B4-BE49-F238E27FC236}">
                  <a16:creationId xmlns="" xmlns:a16="http://schemas.microsoft.com/office/drawing/2014/main" id="{830C9AC3-F172-497A-A25C-77751AE653ED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DFB604E-F687-4F72-A6E3-CBAFFC047A2A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南瓜赛跑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5811CB98-2415-431F-9CA6-892AFA5D5A0D}"/>
              </a:ext>
            </a:extLst>
          </p:cNvPr>
          <p:cNvGrpSpPr/>
          <p:nvPr/>
        </p:nvGrpSpPr>
        <p:grpSpPr>
          <a:xfrm>
            <a:off x="968827" y="5349366"/>
            <a:ext cx="3018971" cy="884152"/>
            <a:chOff x="5091760" y="1727188"/>
            <a:chExt cx="6356020" cy="1861457"/>
          </a:xfrm>
        </p:grpSpPr>
        <p:sp>
          <p:nvSpPr>
            <p:cNvPr id="25" name="波形 24">
              <a:extLst>
                <a:ext uri="{FF2B5EF4-FFF2-40B4-BE49-F238E27FC236}">
                  <a16:creationId xmlns="" xmlns:a16="http://schemas.microsoft.com/office/drawing/2014/main" id="{BAC346CC-8871-4A60-864C-EE7752D6C581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424022B2-4F48-4919-93D3-CB150DE3B2F1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举行化装游行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D6D1B043-D7C5-4AAF-9F3C-33BAC012737F}"/>
              </a:ext>
            </a:extLst>
          </p:cNvPr>
          <p:cNvGrpSpPr/>
          <p:nvPr/>
        </p:nvGrpSpPr>
        <p:grpSpPr>
          <a:xfrm>
            <a:off x="4484913" y="5349366"/>
            <a:ext cx="3018971" cy="884152"/>
            <a:chOff x="5091760" y="1727188"/>
            <a:chExt cx="6356020" cy="1861457"/>
          </a:xfrm>
        </p:grpSpPr>
        <p:sp>
          <p:nvSpPr>
            <p:cNvPr id="28" name="波形 27">
              <a:extLst>
                <a:ext uri="{FF2B5EF4-FFF2-40B4-BE49-F238E27FC236}">
                  <a16:creationId xmlns="" xmlns:a16="http://schemas.microsoft.com/office/drawing/2014/main" id="{64A2358F-D0DB-4D1C-A855-9819088A8444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19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FD6861F6-6189-4B45-AC6C-D649C3E7F8B8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戏剧表演或体育比赛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F811572-1F88-4D6C-ACAC-99CC97D8B3A5}"/>
              </a:ext>
            </a:extLst>
          </p:cNvPr>
          <p:cNvGrpSpPr/>
          <p:nvPr/>
        </p:nvGrpSpPr>
        <p:grpSpPr>
          <a:xfrm>
            <a:off x="8000999" y="5349366"/>
            <a:ext cx="3018971" cy="884152"/>
            <a:chOff x="5091760" y="1727188"/>
            <a:chExt cx="6356020" cy="1861457"/>
          </a:xfrm>
        </p:grpSpPr>
        <p:sp>
          <p:nvSpPr>
            <p:cNvPr id="31" name="波形 30">
              <a:extLst>
                <a:ext uri="{FF2B5EF4-FFF2-40B4-BE49-F238E27FC236}">
                  <a16:creationId xmlns="" xmlns:a16="http://schemas.microsoft.com/office/drawing/2014/main" id="{5E161B77-F6F7-4AA7-AF64-8040115D8988}"/>
                </a:ext>
              </a:extLst>
            </p:cNvPr>
            <p:cNvSpPr/>
            <p:nvPr/>
          </p:nvSpPr>
          <p:spPr>
            <a:xfrm>
              <a:off x="5091760" y="1727188"/>
              <a:ext cx="6356020" cy="1861457"/>
            </a:xfrm>
            <a:prstGeom prst="wave">
              <a:avLst>
                <a:gd name="adj1" fmla="val 6652"/>
                <a:gd name="adj2" fmla="val 343"/>
              </a:avLst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684F681A-2B44-4C07-9063-5B36748109A8}"/>
                </a:ext>
              </a:extLst>
            </p:cNvPr>
            <p:cNvSpPr txBox="1"/>
            <p:nvPr/>
          </p:nvSpPr>
          <p:spPr>
            <a:xfrm>
              <a:off x="5466878" y="2012965"/>
              <a:ext cx="5765801" cy="965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zh-CN" altLang="en-US" dirty="0">
                  <a:solidFill>
                    <a:srgbClr val="64392D"/>
                  </a:solidFill>
                  <a:latin typeface="Arial"/>
                  <a:ea typeface="微软雅黑"/>
                  <a:cs typeface="+mn-ea"/>
                  <a:sym typeface="+mn-lt"/>
                </a:rPr>
                <a:t>豁免火鸡、黑色星期五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2951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pic>
        <p:nvPicPr>
          <p:cNvPr id="4" name="图片 3" descr="图片包含 图标&#10;&#10;描述已自动生成">
            <a:extLst>
              <a:ext uri="{FF2B5EF4-FFF2-40B4-BE49-F238E27FC236}">
                <a16:creationId xmlns="" xmlns:a16="http://schemas.microsoft.com/office/drawing/2014/main" id="{70DD211F-17E9-4E1A-A0AF-D54D620AF8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8226" y="3047999"/>
            <a:ext cx="3439891" cy="34398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782533A-D005-4EA7-A838-FF5A5541BE91}"/>
              </a:ext>
            </a:extLst>
          </p:cNvPr>
          <p:cNvSpPr txBox="1"/>
          <p:nvPr/>
        </p:nvSpPr>
        <p:spPr>
          <a:xfrm>
            <a:off x="4103914" y="2788983"/>
            <a:ext cx="3984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社会意义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5526F56-0DF9-4093-8196-C149A67F8724}"/>
              </a:ext>
            </a:extLst>
          </p:cNvPr>
          <p:cNvSpPr txBox="1"/>
          <p:nvPr/>
        </p:nvSpPr>
        <p:spPr>
          <a:xfrm>
            <a:off x="3730593" y="3843959"/>
            <a:ext cx="473081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9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C01E18-623F-4896-B3A8-2A455BBCA79B}"/>
              </a:ext>
            </a:extLst>
          </p:cNvPr>
          <p:cNvGrpSpPr/>
          <p:nvPr/>
        </p:nvGrpSpPr>
        <p:grpSpPr>
          <a:xfrm>
            <a:off x="5415642" y="689905"/>
            <a:ext cx="1786070" cy="1911782"/>
            <a:chOff x="5415642" y="689905"/>
            <a:chExt cx="1786070" cy="1911782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00CA3A1-EAB7-4D39-B7F2-C76631B2982F}"/>
                </a:ext>
              </a:extLst>
            </p:cNvPr>
            <p:cNvSpPr/>
            <p:nvPr/>
          </p:nvSpPr>
          <p:spPr>
            <a:xfrm>
              <a:off x="5415642" y="1240971"/>
              <a:ext cx="1360716" cy="1360716"/>
            </a:xfrm>
            <a:prstGeom prst="ellipse">
              <a:avLst/>
            </a:prstGeom>
            <a:solidFill>
              <a:srgbClr val="F19E2F"/>
            </a:solidFill>
            <a:ln w="76200">
              <a:solidFill>
                <a:srgbClr val="E28E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图片 8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237D56C2-B4F2-41EF-9D59-674344B7F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755" y="689905"/>
              <a:ext cx="1163957" cy="1163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0375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社会意义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0606AF2-920F-48F5-B538-02CD4AB9A073}"/>
              </a:ext>
            </a:extLst>
          </p:cNvPr>
          <p:cNvGrpSpPr/>
          <p:nvPr/>
        </p:nvGrpSpPr>
        <p:grpSpPr>
          <a:xfrm>
            <a:off x="154463" y="1022630"/>
            <a:ext cx="6668975" cy="5129981"/>
            <a:chOff x="4149769" y="2281331"/>
            <a:chExt cx="6668975" cy="5129981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78A0BCF8-858F-4ACB-A745-9BC5BA164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9769" y="2281331"/>
              <a:ext cx="6668975" cy="5129981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B9CF06FA-732E-4E81-A81B-8FB5BBCF9EA3}"/>
                </a:ext>
              </a:extLst>
            </p:cNvPr>
            <p:cNvSpPr txBox="1"/>
            <p:nvPr/>
          </p:nvSpPr>
          <p:spPr>
            <a:xfrm>
              <a:off x="6225930" y="4202933"/>
              <a:ext cx="3233756" cy="21204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美国和加拿大的感恩节之间有许多相似性，譬如装满花果谷物象征丰饶的山羊角（</a:t>
              </a:r>
              <a:r>
                <a:rPr kumimoji="1" lang="en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cornucopia</a:t>
              </a:r>
              <a:r>
                <a:rPr kumimoji="1" lang="zh-CN" altLang="e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）</a:t>
              </a:r>
              <a:r>
                <a: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和南瓜饼（</a:t>
              </a:r>
              <a:r>
                <a:rPr kumimoji="1" lang="en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pumpkin pie</a:t>
              </a:r>
              <a:r>
                <a:rPr kumimoji="1" lang="zh-CN" altLang="e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）。</a:t>
              </a:r>
              <a:endPara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4740315-1BCD-4340-865F-E616096E211B}"/>
              </a:ext>
            </a:extLst>
          </p:cNvPr>
          <p:cNvGrpSpPr/>
          <p:nvPr/>
        </p:nvGrpSpPr>
        <p:grpSpPr>
          <a:xfrm>
            <a:off x="5729853" y="1809578"/>
            <a:ext cx="6668975" cy="5129981"/>
            <a:chOff x="4149769" y="2281331"/>
            <a:chExt cx="6668975" cy="5129981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6007379C-5DDD-4C82-B1C7-DA59E2EC0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9769" y="2281331"/>
              <a:ext cx="6668975" cy="5129981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AA0FBBA4-24AD-4526-B477-E1E15755626D}"/>
                </a:ext>
              </a:extLst>
            </p:cNvPr>
            <p:cNvSpPr txBox="1"/>
            <p:nvPr/>
          </p:nvSpPr>
          <p:spPr>
            <a:xfrm>
              <a:off x="6336939" y="3900753"/>
              <a:ext cx="3233756" cy="25359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加拿大感恩大餐的餐桌上的食物通常也与地域和时间的变化而不同，有些是鹿肉和水鸟，有些是野鸭野鹅，但目前主要是火鸡和火腿。</a:t>
              </a:r>
            </a:p>
          </p:txBody>
        </p:sp>
      </p:grpSp>
      <p:pic>
        <p:nvPicPr>
          <p:cNvPr id="13" name="图片 12" descr="卡通人物&#10;&#10;描述已自动生成">
            <a:extLst>
              <a:ext uri="{FF2B5EF4-FFF2-40B4-BE49-F238E27FC236}">
                <a16:creationId xmlns="" xmlns:a16="http://schemas.microsoft.com/office/drawing/2014/main" id="{24688F46-7EB4-4629-B04F-BE1CA1F6FB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417" y="838902"/>
            <a:ext cx="3390124" cy="263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94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社会意义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77A13D3-C283-4A48-95D9-CEB0964B567F}"/>
              </a:ext>
            </a:extLst>
          </p:cNvPr>
          <p:cNvSpPr txBox="1"/>
          <p:nvPr/>
        </p:nvSpPr>
        <p:spPr>
          <a:xfrm>
            <a:off x="1211815" y="3121049"/>
            <a:ext cx="2587299" cy="2120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rPr>
              <a:t>美国感恩节的食品富有传统特色。火鸡是感恩节的传统主菜，通常是把火鸡肚子里塞上各种调料和拌好的食品，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8F7CC4E-B5E3-4969-BF97-CD4805ABAC50}"/>
              </a:ext>
            </a:extLst>
          </p:cNvPr>
          <p:cNvSpPr txBox="1"/>
          <p:nvPr/>
        </p:nvSpPr>
        <p:spPr>
          <a:xfrm>
            <a:off x="8795657" y="3121049"/>
            <a:ext cx="2324100" cy="253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rPr>
              <a:t>此外，感恩节的传统食品还有甜山芋、玉蜀黍、南瓜饼、红莓苔子果酱、自己烘烤的面包及各种蔬菜和水果等。</a:t>
            </a:r>
          </a:p>
        </p:txBody>
      </p:sp>
      <p:pic>
        <p:nvPicPr>
          <p:cNvPr id="10" name="图片 9" descr="图片包含 游戏机, 伞&#10;&#10;描述已自动生成">
            <a:extLst>
              <a:ext uri="{FF2B5EF4-FFF2-40B4-BE49-F238E27FC236}">
                <a16:creationId xmlns="" xmlns:a16="http://schemas.microsoft.com/office/drawing/2014/main" id="{CF35DDE5-F935-442F-8378-B5A37F0DE4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114" y="2560584"/>
            <a:ext cx="4914774" cy="491477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EFF8E2A-355C-4ECF-81EB-FDF5A8EDD3AB}"/>
              </a:ext>
            </a:extLst>
          </p:cNvPr>
          <p:cNvSpPr txBox="1"/>
          <p:nvPr/>
        </p:nvSpPr>
        <p:spPr>
          <a:xfrm>
            <a:off x="4846864" y="1067777"/>
            <a:ext cx="2498271" cy="2541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然后整只烤出，鸡皮烤成深棕色，由男主人用刀切成薄片分给大家。然后由各人自己浇上卤汁，洒上盐，味道十分鲜美。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DD55FE7-D364-4DE2-9143-5B92D8BD70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39" y="1344485"/>
            <a:ext cx="3375249" cy="149633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13C0794-FC56-4BF0-8C63-15975ACB10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82" y="1344485"/>
            <a:ext cx="3375249" cy="149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19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社会意义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FB79894-711C-4E14-B76B-95E6C9F7034F}"/>
              </a:ext>
            </a:extLst>
          </p:cNvPr>
          <p:cNvSpPr txBox="1"/>
          <p:nvPr/>
        </p:nvSpPr>
        <p:spPr>
          <a:xfrm>
            <a:off x="5448558" y="1791242"/>
            <a:ext cx="5899614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rPr>
              <a:t>比赛开始，五个人就迅速把玉米粒剥在一个碗里，谁先剥完谁得奖，然后由没有参加比赛的人围在碗旁边猜里面有多少玉米粒，猜得数量最接近的奖给一大包玉米花。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2669802-8B2C-40E6-B40F-84BB550E4AA8}"/>
              </a:ext>
            </a:extLst>
          </p:cNvPr>
          <p:cNvGrpSpPr/>
          <p:nvPr/>
        </p:nvGrpSpPr>
        <p:grpSpPr>
          <a:xfrm>
            <a:off x="749557" y="1791242"/>
            <a:ext cx="4066073" cy="4066073"/>
            <a:chOff x="912843" y="1659208"/>
            <a:chExt cx="4066073" cy="4066073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752B3DEA-CB13-427F-93F0-15691602BB60}"/>
                </a:ext>
              </a:extLst>
            </p:cNvPr>
            <p:cNvSpPr/>
            <p:nvPr/>
          </p:nvSpPr>
          <p:spPr>
            <a:xfrm>
              <a:off x="912843" y="1659208"/>
              <a:ext cx="4066073" cy="4066073"/>
            </a:xfrm>
            <a:prstGeom prst="ellipse">
              <a:avLst/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9A44F8BB-88E9-455E-BAED-7744B1ED78AD}"/>
                </a:ext>
              </a:extLst>
            </p:cNvPr>
            <p:cNvSpPr txBox="1"/>
            <p:nvPr/>
          </p:nvSpPr>
          <p:spPr>
            <a:xfrm>
              <a:off x="1600200" y="2446856"/>
              <a:ext cx="2847921" cy="29495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还有一种玉米游戏也很古老。先把感恩节南瓜感恩节南瓜五个玉米藏在屋里，由大家分头去找，找到玉米的五个人参加比赛，其他人在一旁观看。</a:t>
              </a:r>
              <a:endPara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pic>
        <p:nvPicPr>
          <p:cNvPr id="11" name="图片 10" descr="图片包含 桌子, 室内, 盘子, 小&#10;&#10;描述已自动生成">
            <a:extLst>
              <a:ext uri="{FF2B5EF4-FFF2-40B4-BE49-F238E27FC236}">
                <a16:creationId xmlns="" xmlns:a16="http://schemas.microsoft.com/office/drawing/2014/main" id="{5CA962D0-3EAC-4693-A1E3-C57C43E5B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458" y="3506708"/>
            <a:ext cx="3016714" cy="2513091"/>
          </a:xfrm>
          <a:prstGeom prst="rect">
            <a:avLst/>
          </a:prstGeom>
        </p:spPr>
      </p:pic>
      <p:pic>
        <p:nvPicPr>
          <p:cNvPr id="13" name="图片 12" descr="图片包含 室内, 杯子, 桌子, 乐高&#10;&#10;描述已自动生成">
            <a:extLst>
              <a:ext uri="{FF2B5EF4-FFF2-40B4-BE49-F238E27FC236}">
                <a16:creationId xmlns="" xmlns:a16="http://schemas.microsoft.com/office/drawing/2014/main" id="{00B66D53-7F34-4550-B667-85DA3DA193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49" y="3429000"/>
            <a:ext cx="3016714" cy="251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31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4BB6ABD-7934-4753-803B-DAE2A7044769}"/>
              </a:ext>
            </a:extLst>
          </p:cNvPr>
          <p:cNvGrpSpPr/>
          <p:nvPr/>
        </p:nvGrpSpPr>
        <p:grpSpPr>
          <a:xfrm>
            <a:off x="1088571" y="1807029"/>
            <a:ext cx="4722980" cy="1621971"/>
            <a:chOff x="947057" y="1653003"/>
            <a:chExt cx="4722980" cy="1621971"/>
          </a:xfrm>
        </p:grpSpPr>
        <p:pic>
          <p:nvPicPr>
            <p:cNvPr id="4" name="图片 3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272F7E36-5DF0-4344-9AA0-C1C5A1044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57" y="1653003"/>
              <a:ext cx="1621971" cy="1621971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8B31D5E5-4763-4B88-84B4-A1A8AFCB9089}"/>
                </a:ext>
              </a:extLst>
            </p:cNvPr>
            <p:cNvSpPr txBox="1"/>
            <p:nvPr/>
          </p:nvSpPr>
          <p:spPr>
            <a:xfrm>
              <a:off x="2569028" y="2714067"/>
              <a:ext cx="3101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altLang="zh-CN" sz="10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9C7727C8-3582-4645-96A4-5261115D1A4B}"/>
                </a:ext>
              </a:extLst>
            </p:cNvPr>
            <p:cNvSpPr txBox="1"/>
            <p:nvPr/>
          </p:nvSpPr>
          <p:spPr>
            <a:xfrm>
              <a:off x="2569028" y="2171602"/>
              <a:ext cx="31010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节日历史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DFDF7F44-7129-4F21-BE8E-385C9A603C6D}"/>
              </a:ext>
            </a:extLst>
          </p:cNvPr>
          <p:cNvGrpSpPr/>
          <p:nvPr/>
        </p:nvGrpSpPr>
        <p:grpSpPr>
          <a:xfrm>
            <a:off x="1088571" y="3592286"/>
            <a:ext cx="4722980" cy="1621971"/>
            <a:chOff x="947057" y="1653003"/>
            <a:chExt cx="4722980" cy="1621971"/>
          </a:xfrm>
        </p:grpSpPr>
        <p:pic>
          <p:nvPicPr>
            <p:cNvPr id="9" name="图片 8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6AB77C79-E6B7-4A52-B217-F38AB956B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57" y="1653003"/>
              <a:ext cx="1621971" cy="1621971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CD156CE5-3B39-4E3E-AA5B-7A0831756B66}"/>
                </a:ext>
              </a:extLst>
            </p:cNvPr>
            <p:cNvSpPr txBox="1"/>
            <p:nvPr/>
          </p:nvSpPr>
          <p:spPr>
            <a:xfrm>
              <a:off x="2569028" y="2714067"/>
              <a:ext cx="3101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altLang="zh-CN" sz="10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56435DDF-06A9-4920-A327-12B79557B4B4}"/>
                </a:ext>
              </a:extLst>
            </p:cNvPr>
            <p:cNvSpPr txBox="1"/>
            <p:nvPr/>
          </p:nvSpPr>
          <p:spPr>
            <a:xfrm>
              <a:off x="2569028" y="2171602"/>
              <a:ext cx="31010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风俗习惯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18A7AAA-1136-45F2-B163-7F6C96E23613}"/>
              </a:ext>
            </a:extLst>
          </p:cNvPr>
          <p:cNvGrpSpPr/>
          <p:nvPr/>
        </p:nvGrpSpPr>
        <p:grpSpPr>
          <a:xfrm>
            <a:off x="6204857" y="1807029"/>
            <a:ext cx="4722980" cy="1621971"/>
            <a:chOff x="947057" y="1653003"/>
            <a:chExt cx="4722980" cy="1621971"/>
          </a:xfrm>
        </p:grpSpPr>
        <p:pic>
          <p:nvPicPr>
            <p:cNvPr id="13" name="图片 12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4290BD93-34D6-4443-A80F-6ED24A8D2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57" y="1653003"/>
              <a:ext cx="1621971" cy="1621971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DDE373CB-0BA7-4523-B499-9A5F4DF62D61}"/>
                </a:ext>
              </a:extLst>
            </p:cNvPr>
            <p:cNvSpPr txBox="1"/>
            <p:nvPr/>
          </p:nvSpPr>
          <p:spPr>
            <a:xfrm>
              <a:off x="2569028" y="2714067"/>
              <a:ext cx="3101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altLang="zh-CN" sz="10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592A3033-AFE9-406B-896B-8A0B193D61F0}"/>
                </a:ext>
              </a:extLst>
            </p:cNvPr>
            <p:cNvSpPr txBox="1"/>
            <p:nvPr/>
          </p:nvSpPr>
          <p:spPr>
            <a:xfrm>
              <a:off x="2569028" y="2171602"/>
              <a:ext cx="31010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文学记载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D4E90D4-E5B1-4BC0-BDD7-C3E488CDD434}"/>
              </a:ext>
            </a:extLst>
          </p:cNvPr>
          <p:cNvGrpSpPr/>
          <p:nvPr/>
        </p:nvGrpSpPr>
        <p:grpSpPr>
          <a:xfrm>
            <a:off x="6204857" y="3592286"/>
            <a:ext cx="4722980" cy="1621971"/>
            <a:chOff x="947057" y="1653003"/>
            <a:chExt cx="4722980" cy="1621971"/>
          </a:xfrm>
        </p:grpSpPr>
        <p:pic>
          <p:nvPicPr>
            <p:cNvPr id="17" name="图片 16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CF29D1AE-F795-48BB-94AD-CE83B72A6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057" y="1653003"/>
              <a:ext cx="1621971" cy="1621971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BA4BE5A4-D11E-4CF5-99AC-B6FE841E6A89}"/>
                </a:ext>
              </a:extLst>
            </p:cNvPr>
            <p:cNvSpPr txBox="1"/>
            <p:nvPr/>
          </p:nvSpPr>
          <p:spPr>
            <a:xfrm>
              <a:off x="2569028" y="2714067"/>
              <a:ext cx="3101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altLang="zh-CN" sz="10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please enter the text you need here. thank you for using our ppt template.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786593E-F60C-48A8-86D8-936AC02BE497}"/>
                </a:ext>
              </a:extLst>
            </p:cNvPr>
            <p:cNvSpPr txBox="1"/>
            <p:nvPr/>
          </p:nvSpPr>
          <p:spPr>
            <a:xfrm>
              <a:off x="2569028" y="2171602"/>
              <a:ext cx="31010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E59128"/>
                  </a:solidFill>
                  <a:latin typeface="Arial"/>
                  <a:ea typeface="微软雅黑"/>
                  <a:cs typeface="+mn-ea"/>
                  <a:sym typeface="+mn-lt"/>
                </a:rPr>
                <a:t>社会意义</a:t>
              </a: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72268944-CAF4-445E-B995-7598D6211CFE}"/>
              </a:ext>
            </a:extLst>
          </p:cNvPr>
          <p:cNvSpPr txBox="1"/>
          <p:nvPr/>
        </p:nvSpPr>
        <p:spPr>
          <a:xfrm>
            <a:off x="5490706" y="41303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74637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桌子, 电脑, 大, 游戏机&#10;&#10;描述已自动生成">
            <a:extLst>
              <a:ext uri="{FF2B5EF4-FFF2-40B4-BE49-F238E27FC236}">
                <a16:creationId xmlns="" xmlns:a16="http://schemas.microsoft.com/office/drawing/2014/main" id="{4B0F1BE2-8507-4D22-A53F-3BF2DE514C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957" y="200025"/>
            <a:ext cx="12915900" cy="645795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05BB61-8939-478C-A83B-EFE4A7DD34DB}"/>
              </a:ext>
            </a:extLst>
          </p:cNvPr>
          <p:cNvSpPr txBox="1"/>
          <p:nvPr/>
        </p:nvSpPr>
        <p:spPr>
          <a:xfrm>
            <a:off x="4204739" y="3676535"/>
            <a:ext cx="330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400" dirty="0">
                <a:solidFill>
                  <a:srgbClr val="E28D27"/>
                </a:solidFill>
                <a:latin typeface="Arial"/>
                <a:ea typeface="微软雅黑"/>
                <a:cs typeface="+mn-ea"/>
                <a:sym typeface="+mn-lt"/>
              </a:rPr>
              <a:t>THANKS-GIVING DAY</a:t>
            </a:r>
            <a:endParaRPr lang="zh-CN" altLang="en-US" sz="2400" dirty="0">
              <a:solidFill>
                <a:srgbClr val="E28D27"/>
              </a:solidFill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B8DC53A-E5D4-4878-B122-26BC9C07C674}"/>
              </a:ext>
            </a:extLst>
          </p:cNvPr>
          <p:cNvSpPr txBox="1"/>
          <p:nvPr/>
        </p:nvSpPr>
        <p:spPr>
          <a:xfrm>
            <a:off x="3589329" y="2029960"/>
            <a:ext cx="50133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3594661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1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pic>
        <p:nvPicPr>
          <p:cNvPr id="4" name="图片 3" descr="图片包含 图标&#10;&#10;描述已自动生成">
            <a:extLst>
              <a:ext uri="{FF2B5EF4-FFF2-40B4-BE49-F238E27FC236}">
                <a16:creationId xmlns="" xmlns:a16="http://schemas.microsoft.com/office/drawing/2014/main" id="{70DD211F-17E9-4E1A-A0AF-D54D620AF8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8226" y="3047999"/>
            <a:ext cx="3439891" cy="34398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782533A-D005-4EA7-A838-FF5A5541BE91}"/>
              </a:ext>
            </a:extLst>
          </p:cNvPr>
          <p:cNvSpPr txBox="1"/>
          <p:nvPr/>
        </p:nvSpPr>
        <p:spPr>
          <a:xfrm>
            <a:off x="4103914" y="2788983"/>
            <a:ext cx="3984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节日历史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5526F56-0DF9-4093-8196-C149A67F8724}"/>
              </a:ext>
            </a:extLst>
          </p:cNvPr>
          <p:cNvSpPr txBox="1"/>
          <p:nvPr/>
        </p:nvSpPr>
        <p:spPr>
          <a:xfrm>
            <a:off x="3730593" y="3843959"/>
            <a:ext cx="473081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9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C01E18-623F-4896-B3A8-2A455BBCA79B}"/>
              </a:ext>
            </a:extLst>
          </p:cNvPr>
          <p:cNvGrpSpPr/>
          <p:nvPr/>
        </p:nvGrpSpPr>
        <p:grpSpPr>
          <a:xfrm>
            <a:off x="5415642" y="689905"/>
            <a:ext cx="1786070" cy="1911782"/>
            <a:chOff x="5415642" y="689905"/>
            <a:chExt cx="1786070" cy="1911782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00CA3A1-EAB7-4D39-B7F2-C76631B2982F}"/>
                </a:ext>
              </a:extLst>
            </p:cNvPr>
            <p:cNvSpPr/>
            <p:nvPr/>
          </p:nvSpPr>
          <p:spPr>
            <a:xfrm>
              <a:off x="5415642" y="1240971"/>
              <a:ext cx="1360716" cy="1360716"/>
            </a:xfrm>
            <a:prstGeom prst="ellipse">
              <a:avLst/>
            </a:prstGeom>
            <a:solidFill>
              <a:srgbClr val="F19E2F"/>
            </a:solidFill>
            <a:ln w="76200">
              <a:solidFill>
                <a:srgbClr val="E28E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图片 8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237D56C2-B4F2-41EF-9D59-674344B7F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755" y="689905"/>
              <a:ext cx="1163957" cy="1163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639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A7DF0B6-4EFE-40E3-A7E2-1DB55B253CC7}"/>
              </a:ext>
            </a:extLst>
          </p:cNvPr>
          <p:cNvGrpSpPr/>
          <p:nvPr/>
        </p:nvGrpSpPr>
        <p:grpSpPr>
          <a:xfrm>
            <a:off x="939776" y="1569897"/>
            <a:ext cx="4170345" cy="4170345"/>
            <a:chOff x="1925655" y="1285910"/>
            <a:chExt cx="4170345" cy="4170345"/>
          </a:xfrm>
        </p:grpSpPr>
        <p:sp>
          <p:nvSpPr>
            <p:cNvPr id="2" name="矩形: 折角 1">
              <a:extLst>
                <a:ext uri="{FF2B5EF4-FFF2-40B4-BE49-F238E27FC236}">
                  <a16:creationId xmlns="" xmlns:a16="http://schemas.microsoft.com/office/drawing/2014/main" id="{C7A4BC26-0D87-402D-A6AD-18C90F4967B2}"/>
                </a:ext>
              </a:extLst>
            </p:cNvPr>
            <p:cNvSpPr/>
            <p:nvPr/>
          </p:nvSpPr>
          <p:spPr>
            <a:xfrm>
              <a:off x="1925655" y="1285910"/>
              <a:ext cx="4170345" cy="4170345"/>
            </a:xfrm>
            <a:prstGeom prst="foldedCorner">
              <a:avLst/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0ECA8F5A-E5D7-46FE-888E-9493AE7FF844}"/>
                </a:ext>
              </a:extLst>
            </p:cNvPr>
            <p:cNvSpPr txBox="1"/>
            <p:nvPr/>
          </p:nvSpPr>
          <p:spPr>
            <a:xfrm>
              <a:off x="2112386" y="1582340"/>
              <a:ext cx="3796882" cy="32696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感恩节（</a:t>
              </a:r>
              <a:r>
                <a:rPr kumimoji="1" lang="en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Thanksgiving Day</a:t>
              </a:r>
              <a:r>
                <a:rPr kumimoji="1" lang="zh-CN" altLang="e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），</a:t>
              </a:r>
              <a:r>
                <a:rPr kumimoji="1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西方传统节日，是美国人民独创的一个节日，也是美国人合家欢聚的节日。 初时感恩节没有固定日期，由美国各州临时决定。直到美国独立后的</a:t>
              </a:r>
              <a:r>
                <a:rPr kumimoji="1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1863</a:t>
              </a:r>
              <a:r>
                <a:rPr kumimoji="1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4392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年，林肯总统宣布感恩节为全国性节日。</a:t>
              </a:r>
              <a:endParaRPr kumimoji="1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节日历史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1E84748-FF6E-4B96-B19A-0300D20003F1}"/>
              </a:ext>
            </a:extLst>
          </p:cNvPr>
          <p:cNvSpPr txBox="1"/>
          <p:nvPr/>
        </p:nvSpPr>
        <p:spPr>
          <a:xfrm>
            <a:off x="5986466" y="4860334"/>
            <a:ext cx="5454420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1941</a:t>
            </a:r>
            <a:r>
              <a:rPr kumimoji="1" lang="zh-CN" altLang="en-US" sz="1600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年，美国国会正式将每年</a:t>
            </a:r>
            <a:r>
              <a:rPr kumimoji="1" lang="en-US" altLang="zh-CN" sz="1600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</a:t>
            </a:r>
            <a:r>
              <a:rPr kumimoji="1" lang="zh-CN" altLang="en-US" sz="1600" dirty="0">
                <a:solidFill>
                  <a:srgbClr val="6439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月第四个星期四定为“感恩节”。感恩节假期一般会从星期四持续到星期天。</a:t>
            </a:r>
          </a:p>
        </p:txBody>
      </p:sp>
      <p:pic>
        <p:nvPicPr>
          <p:cNvPr id="6" name="图片 5" descr="图片包含 室内, 杯子, 桌子, 乐高&#10;&#10;描述已自动生成">
            <a:extLst>
              <a:ext uri="{FF2B5EF4-FFF2-40B4-BE49-F238E27FC236}">
                <a16:creationId xmlns="" xmlns:a16="http://schemas.microsoft.com/office/drawing/2014/main" id="{3A4DE607-7655-406D-B446-3C7CF47EA0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66" y="936250"/>
            <a:ext cx="5145130" cy="428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305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C6E75A2-3EA3-4994-ADEE-8F579124B022}"/>
              </a:ext>
            </a:extLst>
          </p:cNvPr>
          <p:cNvSpPr/>
          <p:nvPr/>
        </p:nvSpPr>
        <p:spPr>
          <a:xfrm>
            <a:off x="250371" y="4942114"/>
            <a:ext cx="11680372" cy="957943"/>
          </a:xfrm>
          <a:prstGeom prst="rect">
            <a:avLst/>
          </a:prstGeom>
          <a:solidFill>
            <a:srgbClr val="F19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节日历史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13BE00B-71FF-4236-84F7-0EB3FE650F9F}"/>
              </a:ext>
            </a:extLst>
          </p:cNvPr>
          <p:cNvGrpSpPr/>
          <p:nvPr/>
        </p:nvGrpSpPr>
        <p:grpSpPr>
          <a:xfrm>
            <a:off x="718456" y="1429135"/>
            <a:ext cx="3461659" cy="3999730"/>
            <a:chOff x="598714" y="1639070"/>
            <a:chExt cx="3461659" cy="3999730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A8FFDD62-E807-4CF6-9679-9B9298109C77}"/>
                </a:ext>
              </a:extLst>
            </p:cNvPr>
            <p:cNvSpPr/>
            <p:nvPr/>
          </p:nvSpPr>
          <p:spPr>
            <a:xfrm>
              <a:off x="598714" y="1639070"/>
              <a:ext cx="3461659" cy="3999730"/>
            </a:xfrm>
            <a:prstGeom prst="roundRect">
              <a:avLst/>
            </a:prstGeom>
            <a:solidFill>
              <a:srgbClr val="FFEFDA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EEDBE48C-9344-4EBA-88E6-09A76395989B}"/>
                </a:ext>
              </a:extLst>
            </p:cNvPr>
            <p:cNvSpPr txBox="1"/>
            <p:nvPr/>
          </p:nvSpPr>
          <p:spPr>
            <a:xfrm>
              <a:off x="676727" y="1949317"/>
              <a:ext cx="3242130" cy="3269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除了美国、加拿大，世界上还有埃及、希腊等国家有自己独特的感恩节，但英国、法国等欧洲国家却与感恩节绝缘。也有学者倡议设立“中华感恩节”，以弘扬传统文化。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D9C8D7C-21CE-4D4B-B0F9-AF22D75B5E9C}"/>
              </a:ext>
            </a:extLst>
          </p:cNvPr>
          <p:cNvGrpSpPr/>
          <p:nvPr/>
        </p:nvGrpSpPr>
        <p:grpSpPr>
          <a:xfrm>
            <a:off x="8022794" y="1429135"/>
            <a:ext cx="3461659" cy="3999730"/>
            <a:chOff x="598714" y="1639070"/>
            <a:chExt cx="3461659" cy="3999730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B4CFB2CE-12F5-4895-BE10-D4D68316343C}"/>
                </a:ext>
              </a:extLst>
            </p:cNvPr>
            <p:cNvSpPr/>
            <p:nvPr/>
          </p:nvSpPr>
          <p:spPr>
            <a:xfrm>
              <a:off x="598714" y="1639070"/>
              <a:ext cx="3461659" cy="3999730"/>
            </a:xfrm>
            <a:prstGeom prst="roundRect">
              <a:avLst/>
            </a:prstGeom>
            <a:solidFill>
              <a:srgbClr val="FFEFDA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6ACCD10D-44BE-4F66-BCE8-62F541B55461}"/>
                </a:ext>
              </a:extLst>
            </p:cNvPr>
            <p:cNvSpPr txBox="1"/>
            <p:nvPr/>
          </p:nvSpPr>
          <p:spPr>
            <a:xfrm>
              <a:off x="676727" y="1949317"/>
              <a:ext cx="3242130" cy="3269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1879 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年加拿大议会宣称</a:t>
              </a: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11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月</a:t>
              </a: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6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日是感恩节和全国性的假日。在随后的年代，感恩节的日期改变了多次，直到在</a:t>
              </a: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1957 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</a:t>
              </a: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月</a:t>
              </a:r>
              <a:r>
                <a:rPr kumimoji="1" lang="en-US" altLang="zh-CN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31</a:t>
              </a:r>
              <a:r>
                <a:rPr kumimoji="1"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日，加拿大议会宣布每年十月的第二个星期一为感恩节。</a:t>
              </a:r>
            </a:p>
          </p:txBody>
        </p:sp>
      </p:grpSp>
      <p:pic>
        <p:nvPicPr>
          <p:cNvPr id="6" name="图片 5" descr="图片包含 小, 桌子, 蛋糕, 游戏机&#10;&#10;描述已自动生成">
            <a:extLst>
              <a:ext uri="{FF2B5EF4-FFF2-40B4-BE49-F238E27FC236}">
                <a16:creationId xmlns="" xmlns:a16="http://schemas.microsoft.com/office/drawing/2014/main" id="{219CC39F-A15A-4428-A575-0275098BFC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81" y="1639070"/>
            <a:ext cx="4811462" cy="412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89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E9B19DC-BC0D-4F0B-B99E-82507A5BD7C9}"/>
              </a:ext>
            </a:extLst>
          </p:cNvPr>
          <p:cNvGrpSpPr/>
          <p:nvPr/>
        </p:nvGrpSpPr>
        <p:grpSpPr>
          <a:xfrm>
            <a:off x="6453733" y="288826"/>
            <a:ext cx="5887625" cy="5887625"/>
            <a:chOff x="6562591" y="288825"/>
            <a:chExt cx="5887625" cy="5887625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23C27B50-E705-4835-A4A6-037E546DD89A}"/>
                </a:ext>
              </a:extLst>
            </p:cNvPr>
            <p:cNvSpPr/>
            <p:nvPr/>
          </p:nvSpPr>
          <p:spPr>
            <a:xfrm>
              <a:off x="7326086" y="1469571"/>
              <a:ext cx="4430486" cy="4430486"/>
            </a:xfrm>
            <a:prstGeom prst="ellipse">
              <a:avLst/>
            </a:prstGeom>
            <a:solidFill>
              <a:srgbClr val="FFCF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 descr="图片包含 桌子, 盘子, 小, 橙子&#10;&#10;描述已自动生成">
              <a:extLst>
                <a:ext uri="{FF2B5EF4-FFF2-40B4-BE49-F238E27FC236}">
                  <a16:creationId xmlns="" xmlns:a16="http://schemas.microsoft.com/office/drawing/2014/main" id="{A58C6DA9-8405-4E7D-A021-C706267656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591" y="288825"/>
              <a:ext cx="5887625" cy="5887625"/>
            </a:xfrm>
            <a:prstGeom prst="rect">
              <a:avLst/>
            </a:prstGeom>
          </p:spPr>
        </p:pic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节日历史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91DD3E46-0C9F-4196-BB51-E5CA467D938C}"/>
              </a:ext>
            </a:extLst>
          </p:cNvPr>
          <p:cNvSpPr txBox="1"/>
          <p:nvPr/>
        </p:nvSpPr>
        <p:spPr>
          <a:xfrm>
            <a:off x="835567" y="3319305"/>
            <a:ext cx="2919924" cy="295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64392D"/>
                </a:solidFill>
                <a:latin typeface="Arial"/>
                <a:ea typeface="微软雅黑"/>
                <a:cs typeface="+mn-ea"/>
                <a:sym typeface="+mn-lt"/>
              </a:rPr>
              <a:t>感恩节的由来可以追溯到美国历史的发端，起源于马萨诸塞普利茅斯的早期移民。这些移民在英国本土时被称为清教徒，因为他们对英国教会的宗教改革不彻底感到不满，</a:t>
            </a:r>
          </a:p>
        </p:txBody>
      </p:sp>
      <p:pic>
        <p:nvPicPr>
          <p:cNvPr id="7" name="图片 6" descr="图片包含 文本&#10;&#10;描述已自动生成">
            <a:extLst>
              <a:ext uri="{FF2B5EF4-FFF2-40B4-BE49-F238E27FC236}">
                <a16:creationId xmlns="" xmlns:a16="http://schemas.microsoft.com/office/drawing/2014/main" id="{D6BB0516-37F7-46BF-BBF6-13277708BE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202" y="1146985"/>
            <a:ext cx="2571663" cy="1998987"/>
          </a:xfrm>
          <a:prstGeom prst="rect">
            <a:avLst/>
          </a:prstGeom>
        </p:spPr>
      </p:pic>
      <p:pic>
        <p:nvPicPr>
          <p:cNvPr id="8" name="图片 7" descr="图片包含 文本&#10;&#10;描述已自动生成">
            <a:extLst>
              <a:ext uri="{FF2B5EF4-FFF2-40B4-BE49-F238E27FC236}">
                <a16:creationId xmlns="" xmlns:a16="http://schemas.microsoft.com/office/drawing/2014/main" id="{1309434F-D490-4923-81AB-31DA3FDAB6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67" y="1146985"/>
            <a:ext cx="2571663" cy="199898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9E221EA-564F-4996-A342-83552C689E44}"/>
              </a:ext>
            </a:extLst>
          </p:cNvPr>
          <p:cNvSpPr txBox="1"/>
          <p:nvPr/>
        </p:nvSpPr>
        <p:spPr>
          <a:xfrm>
            <a:off x="3998364" y="3319305"/>
            <a:ext cx="3153549" cy="2957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4392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以及英王及英国教会对他们的政治镇压和宗教迫害，所以这些清教徒脱离英国教会，远走荷兰，后来决定迁居到大西洋彼岸那片荒无人烟的土地上，希望能按照自己的意愿信教自由地生活。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1358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B42EDF5B-C2D5-4C78-83AD-35C30C1B0A11}"/>
              </a:ext>
            </a:extLst>
          </p:cNvPr>
          <p:cNvGrpSpPr/>
          <p:nvPr/>
        </p:nvGrpSpPr>
        <p:grpSpPr>
          <a:xfrm>
            <a:off x="790639" y="4081508"/>
            <a:ext cx="7043410" cy="2045617"/>
            <a:chOff x="4345944" y="4081508"/>
            <a:chExt cx="7043410" cy="2045617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4734236A-E36F-4B54-B7F6-3C47A1659A00}"/>
                </a:ext>
              </a:extLst>
            </p:cNvPr>
            <p:cNvGrpSpPr/>
            <p:nvPr/>
          </p:nvGrpSpPr>
          <p:grpSpPr>
            <a:xfrm>
              <a:off x="4378938" y="4081508"/>
              <a:ext cx="6977422" cy="2045617"/>
              <a:chOff x="4378938" y="4083582"/>
              <a:chExt cx="6977422" cy="2121031"/>
            </a:xfrm>
          </p:grpSpPr>
          <p:sp>
            <p:nvSpPr>
              <p:cNvPr id="5" name="文本框 4">
                <a:extLst>
                  <a:ext uri="{FF2B5EF4-FFF2-40B4-BE49-F238E27FC236}">
                    <a16:creationId xmlns="" xmlns:a16="http://schemas.microsoft.com/office/drawing/2014/main" id="{CA2F5558-1FB1-400C-A817-E1A2CAC9E0D4}"/>
                  </a:ext>
                </a:extLst>
              </p:cNvPr>
              <p:cNvSpPr txBox="1"/>
              <p:nvPr/>
            </p:nvSpPr>
            <p:spPr>
              <a:xfrm>
                <a:off x="4582885" y="4126607"/>
                <a:ext cx="6569529" cy="1884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zh-CN" alt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在印第安人的帮助下，移民们终于获得了丰收，在欢庆丰收的日子，按照宗教传统习俗，移民规定了感谢上帝的日子，并决定为感谢印第安人的真诚帮助，邀请他们一同庆祝节日。</a:t>
                </a: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D4CCCB27-04D5-49B4-A6A5-9596C4606F2C}"/>
                  </a:ext>
                </a:extLst>
              </p:cNvPr>
              <p:cNvSpPr/>
              <p:nvPr/>
            </p:nvSpPr>
            <p:spPr>
              <a:xfrm>
                <a:off x="4378938" y="4083582"/>
                <a:ext cx="6977422" cy="2121031"/>
              </a:xfrm>
              <a:prstGeom prst="rect">
                <a:avLst/>
              </a:prstGeom>
              <a:noFill/>
              <a:ln>
                <a:solidFill>
                  <a:srgbClr val="F19E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C27ED21-8F56-4BA0-96D9-35B6233E6105}"/>
                </a:ext>
              </a:extLst>
            </p:cNvPr>
            <p:cNvSpPr/>
            <p:nvPr/>
          </p:nvSpPr>
          <p:spPr>
            <a:xfrm>
              <a:off x="4345944" y="4773904"/>
              <a:ext cx="65988" cy="739381"/>
            </a:xfrm>
            <a:prstGeom prst="rect">
              <a:avLst/>
            </a:prstGeom>
            <a:solidFill>
              <a:srgbClr val="E59128"/>
            </a:solidFill>
            <a:ln>
              <a:solidFill>
                <a:srgbClr val="E5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5ECAD82E-F688-4733-BA81-265D35AAEAE3}"/>
                </a:ext>
              </a:extLst>
            </p:cNvPr>
            <p:cNvSpPr/>
            <p:nvPr/>
          </p:nvSpPr>
          <p:spPr>
            <a:xfrm>
              <a:off x="11323366" y="4773904"/>
              <a:ext cx="65988" cy="739381"/>
            </a:xfrm>
            <a:prstGeom prst="rect">
              <a:avLst/>
            </a:prstGeom>
            <a:solidFill>
              <a:srgbClr val="E59128"/>
            </a:solidFill>
            <a:ln>
              <a:solidFill>
                <a:srgbClr val="E5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节日历史</a:t>
            </a:r>
          </a:p>
        </p:txBody>
      </p:sp>
      <p:pic>
        <p:nvPicPr>
          <p:cNvPr id="8" name="图片 7" descr="图片包含 图形用户界面&#10;&#10;描述已自动生成">
            <a:extLst>
              <a:ext uri="{FF2B5EF4-FFF2-40B4-BE49-F238E27FC236}">
                <a16:creationId xmlns="" xmlns:a16="http://schemas.microsoft.com/office/drawing/2014/main" id="{08DD3439-F323-4CAE-9C1C-F990C88C9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047" y="1107733"/>
            <a:ext cx="2859843" cy="2859843"/>
          </a:xfrm>
          <a:prstGeom prst="rect">
            <a:avLst/>
          </a:prstGeom>
        </p:spPr>
      </p:pic>
      <p:pic>
        <p:nvPicPr>
          <p:cNvPr id="10" name="图片 9" descr="图片包含 游戏机, 帽子&#10;&#10;描述已自动生成">
            <a:extLst>
              <a:ext uri="{FF2B5EF4-FFF2-40B4-BE49-F238E27FC236}">
                <a16:creationId xmlns="" xmlns:a16="http://schemas.microsoft.com/office/drawing/2014/main" id="{CA0EBDAA-4DCD-4AD6-AFDF-E781B0704A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596" y="3125460"/>
            <a:ext cx="3548744" cy="354874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A7A4ABA-23D9-4604-AC04-98925F4C4F66}"/>
              </a:ext>
            </a:extLst>
          </p:cNvPr>
          <p:cNvGrpSpPr/>
          <p:nvPr/>
        </p:nvGrpSpPr>
        <p:grpSpPr>
          <a:xfrm>
            <a:off x="861976" y="1602557"/>
            <a:ext cx="7038061" cy="2121031"/>
            <a:chOff x="861976" y="1602557"/>
            <a:chExt cx="7038061" cy="2121031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0F70A3C-E025-4519-AFB1-DE3B5984894A}"/>
                </a:ext>
              </a:extLst>
            </p:cNvPr>
            <p:cNvGrpSpPr/>
            <p:nvPr/>
          </p:nvGrpSpPr>
          <p:grpSpPr>
            <a:xfrm>
              <a:off x="890227" y="1602557"/>
              <a:ext cx="6977422" cy="2121031"/>
              <a:chOff x="648863" y="1602557"/>
              <a:chExt cx="6977422" cy="2121031"/>
            </a:xfrm>
          </p:grpSpPr>
          <p:sp>
            <p:nvSpPr>
              <p:cNvPr id="4" name="文本框 3">
                <a:extLst>
                  <a:ext uri="{FF2B5EF4-FFF2-40B4-BE49-F238E27FC236}">
                    <a16:creationId xmlns="" xmlns:a16="http://schemas.microsoft.com/office/drawing/2014/main" id="{BF3080B1-A764-4606-ABD2-2CA674C18F24}"/>
                  </a:ext>
                </a:extLst>
              </p:cNvPr>
              <p:cNvSpPr txBox="1"/>
              <p:nvPr/>
            </p:nvSpPr>
            <p:spPr>
              <a:xfrm>
                <a:off x="912843" y="1732545"/>
                <a:ext cx="6569529" cy="1884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en-US" altLang="zh-CN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1620</a:t>
                </a:r>
                <a:r>
                  <a:rPr kumimoji="1" lang="zh-CN" alt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年，著名的“五月花”号船满载不堪忍受英国国内宗教迫害的清教徒</a:t>
                </a:r>
                <a:r>
                  <a:rPr kumimoji="1" lang="en-US" altLang="zh-CN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102</a:t>
                </a:r>
                <a:r>
                  <a:rPr kumimoji="1" lang="zh-CN" alt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人到达美洲。</a:t>
                </a:r>
                <a:r>
                  <a:rPr kumimoji="1" lang="en-US" altLang="zh-CN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1620</a:t>
                </a:r>
                <a:r>
                  <a:rPr kumimoji="1" lang="zh-CN" alt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年和</a:t>
                </a:r>
                <a:r>
                  <a:rPr kumimoji="1" lang="en-US" altLang="zh-CN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1621</a:t>
                </a:r>
                <a:r>
                  <a:rPr kumimoji="1" lang="zh-CN" alt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年之交的冬天，他们遇到了难民送来了生活必需品，还特地派人教他们怎样狩猎、捕鱼和种植玉米、南瓜。</a:t>
                </a:r>
              </a:p>
            </p:txBody>
          </p:sp>
          <p:sp>
            <p:nvSpPr>
              <p:cNvPr id="2" name="矩形 1">
                <a:extLst>
                  <a:ext uri="{FF2B5EF4-FFF2-40B4-BE49-F238E27FC236}">
                    <a16:creationId xmlns="" xmlns:a16="http://schemas.microsoft.com/office/drawing/2014/main" id="{60F91D99-8ACD-4382-8EAA-6EBFEFB63A24}"/>
                  </a:ext>
                </a:extLst>
              </p:cNvPr>
              <p:cNvSpPr/>
              <p:nvPr/>
            </p:nvSpPr>
            <p:spPr>
              <a:xfrm>
                <a:off x="648863" y="1602557"/>
                <a:ext cx="6977422" cy="2121031"/>
              </a:xfrm>
              <a:prstGeom prst="rect">
                <a:avLst/>
              </a:prstGeom>
              <a:noFill/>
              <a:ln>
                <a:solidFill>
                  <a:srgbClr val="F19E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D7E713C-8A4C-4A69-85A4-FFD0F7A8E7BA}"/>
                </a:ext>
              </a:extLst>
            </p:cNvPr>
            <p:cNvSpPr/>
            <p:nvPr/>
          </p:nvSpPr>
          <p:spPr>
            <a:xfrm>
              <a:off x="861976" y="2291811"/>
              <a:ext cx="65988" cy="739381"/>
            </a:xfrm>
            <a:prstGeom prst="rect">
              <a:avLst/>
            </a:prstGeom>
            <a:solidFill>
              <a:srgbClr val="E59128"/>
            </a:solidFill>
            <a:ln>
              <a:solidFill>
                <a:srgbClr val="E5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B39C021-98B4-4722-8C76-5CC21B91990B}"/>
                </a:ext>
              </a:extLst>
            </p:cNvPr>
            <p:cNvSpPr/>
            <p:nvPr/>
          </p:nvSpPr>
          <p:spPr>
            <a:xfrm>
              <a:off x="7834049" y="2291811"/>
              <a:ext cx="65988" cy="739381"/>
            </a:xfrm>
            <a:prstGeom prst="rect">
              <a:avLst/>
            </a:prstGeom>
            <a:solidFill>
              <a:srgbClr val="E59128"/>
            </a:solidFill>
            <a:ln>
              <a:solidFill>
                <a:srgbClr val="E591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4355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&#10;&#10;描述已自动生成">
            <a:extLst>
              <a:ext uri="{FF2B5EF4-FFF2-40B4-BE49-F238E27FC236}">
                <a16:creationId xmlns="" xmlns:a16="http://schemas.microsoft.com/office/drawing/2014/main" id="{81D48D60-A53A-4887-977B-C560D0D98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B9321C8-7D1E-4AD9-8DE8-09FF049387C7}"/>
              </a:ext>
            </a:extLst>
          </p:cNvPr>
          <p:cNvSpPr txBox="1"/>
          <p:nvPr/>
        </p:nvSpPr>
        <p:spPr>
          <a:xfrm>
            <a:off x="2977603" y="74291"/>
            <a:ext cx="6236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感恩节节日介绍</a:t>
            </a:r>
            <a:r>
              <a:rPr kumimoji="1" lang="en-US" altLang="zh-CN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模板</a:t>
            </a:r>
          </a:p>
        </p:txBody>
      </p:sp>
      <p:pic>
        <p:nvPicPr>
          <p:cNvPr id="4" name="图片 3" descr="图片包含 图标&#10;&#10;描述已自动生成">
            <a:extLst>
              <a:ext uri="{FF2B5EF4-FFF2-40B4-BE49-F238E27FC236}">
                <a16:creationId xmlns="" xmlns:a16="http://schemas.microsoft.com/office/drawing/2014/main" id="{70DD211F-17E9-4E1A-A0AF-D54D620AF8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8226" y="3047999"/>
            <a:ext cx="3439891" cy="343989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782533A-D005-4EA7-A838-FF5A5541BE91}"/>
              </a:ext>
            </a:extLst>
          </p:cNvPr>
          <p:cNvSpPr txBox="1"/>
          <p:nvPr/>
        </p:nvSpPr>
        <p:spPr>
          <a:xfrm>
            <a:off x="4103914" y="2788983"/>
            <a:ext cx="3984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风俗习惯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5526F56-0DF9-4093-8196-C149A67F8724}"/>
              </a:ext>
            </a:extLst>
          </p:cNvPr>
          <p:cNvSpPr txBox="1"/>
          <p:nvPr/>
        </p:nvSpPr>
        <p:spPr>
          <a:xfrm>
            <a:off x="3730593" y="3843959"/>
            <a:ext cx="473081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" altLang="zh-CN" sz="900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AC01E18-623F-4896-B3A8-2A455BBCA79B}"/>
              </a:ext>
            </a:extLst>
          </p:cNvPr>
          <p:cNvGrpSpPr/>
          <p:nvPr/>
        </p:nvGrpSpPr>
        <p:grpSpPr>
          <a:xfrm>
            <a:off x="5415642" y="689905"/>
            <a:ext cx="1786070" cy="1911782"/>
            <a:chOff x="5415642" y="689905"/>
            <a:chExt cx="1786070" cy="1911782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00CA3A1-EAB7-4D39-B7F2-C76631B2982F}"/>
                </a:ext>
              </a:extLst>
            </p:cNvPr>
            <p:cNvSpPr/>
            <p:nvPr/>
          </p:nvSpPr>
          <p:spPr>
            <a:xfrm>
              <a:off x="5415642" y="1240971"/>
              <a:ext cx="1360716" cy="1360716"/>
            </a:xfrm>
            <a:prstGeom prst="ellipse">
              <a:avLst/>
            </a:prstGeom>
            <a:solidFill>
              <a:srgbClr val="F19E2F"/>
            </a:solidFill>
            <a:ln w="76200">
              <a:solidFill>
                <a:srgbClr val="E28E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图片 8" descr="图片包含 橙子, 桌子, 小, 水果&#10;&#10;描述已自动生成">
              <a:extLst>
                <a:ext uri="{FF2B5EF4-FFF2-40B4-BE49-F238E27FC236}">
                  <a16:creationId xmlns="" xmlns:a16="http://schemas.microsoft.com/office/drawing/2014/main" id="{237D56C2-B4F2-41EF-9D59-674344B7F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755" y="689905"/>
              <a:ext cx="1163957" cy="1163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3279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CCD7F8C-52C1-4211-83E7-E3948ED2DF37}"/>
              </a:ext>
            </a:extLst>
          </p:cNvPr>
          <p:cNvSpPr/>
          <p:nvPr/>
        </p:nvSpPr>
        <p:spPr>
          <a:xfrm>
            <a:off x="622169" y="1913641"/>
            <a:ext cx="10947662" cy="1781666"/>
          </a:xfrm>
          <a:prstGeom prst="rect">
            <a:avLst/>
          </a:prstGeom>
          <a:solidFill>
            <a:srgbClr val="E591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66762-1F57-46F2-8963-EE06E055DAD5}"/>
              </a:ext>
            </a:extLst>
          </p:cNvPr>
          <p:cNvSpPr txBox="1"/>
          <p:nvPr/>
        </p:nvSpPr>
        <p:spPr>
          <a:xfrm>
            <a:off x="5285522" y="41303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>
                <a:solidFill>
                  <a:srgbClr val="E59128"/>
                </a:solidFill>
                <a:latin typeface="Arial"/>
                <a:ea typeface="微软雅黑"/>
                <a:cs typeface="+mn-ea"/>
                <a:sym typeface="+mn-lt"/>
              </a:rPr>
              <a:t>风俗习惯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70AC797-D8A6-486E-A78D-59AA75C319D0}"/>
              </a:ext>
            </a:extLst>
          </p:cNvPr>
          <p:cNvSpPr txBox="1"/>
          <p:nvPr/>
        </p:nvSpPr>
        <p:spPr>
          <a:xfrm>
            <a:off x="5705928" y="2025517"/>
            <a:ext cx="5765801" cy="3730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1621</a:t>
            </a:r>
            <a:r>
              <a:rPr kumimoji="1" lang="zh-CN" altLang="en-US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年</a:t>
            </a:r>
            <a:r>
              <a:rPr kumimoji="1" lang="en-US" altLang="zh-CN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11</a:t>
            </a:r>
            <a:r>
              <a:rPr kumimoji="1" lang="zh-CN" altLang="en-US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月下旬的星期四，清教徒们和马萨索德带来的</a:t>
            </a:r>
            <a:r>
              <a:rPr kumimoji="1" lang="en-US" altLang="zh-CN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90</a:t>
            </a:r>
            <a:r>
              <a:rPr kumimoji="1" lang="zh-CN" altLang="en-US" sz="20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+mn-lt"/>
              </a:rPr>
              <a:t>名印第安人欢聚一堂，庆祝美国历史上第一个感恩节。</a:t>
            </a:r>
            <a:endParaRPr kumimoji="1" lang="en-US" altLang="zh-CN" sz="2000" dirty="0">
              <a:solidFill>
                <a:schemeClr val="bg1"/>
              </a:solidFill>
              <a:latin typeface="Arial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+mn-lt"/>
              </a:rPr>
              <a:t>他们在黎明时鸣放礼炮，列队走进一间用作教堂的屋子，虔诚地向上帝表达谢意，然后点起篝火举行盛大宴会，将猎获的火鸡制成美味佳肴盛情款待印第安人。</a:t>
            </a:r>
          </a:p>
        </p:txBody>
      </p:sp>
      <p:pic>
        <p:nvPicPr>
          <p:cNvPr id="6" name="图片 5" descr="图片包含 桌子, 橙子, 女人, 食物&#10;&#10;描述已自动生成">
            <a:extLst>
              <a:ext uri="{FF2B5EF4-FFF2-40B4-BE49-F238E27FC236}">
                <a16:creationId xmlns="" xmlns:a16="http://schemas.microsoft.com/office/drawing/2014/main" id="{8FFA60C5-039A-480A-B9D1-5E6D2C350F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313" y="674640"/>
            <a:ext cx="6496723" cy="649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72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1483</Words>
  <Application>Microsoft Office PowerPoint</Application>
  <PresentationFormat>宽屏</PresentationFormat>
  <Paragraphs>99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36</cp:revision>
  <dcterms:created xsi:type="dcterms:W3CDTF">2020-01-07T06:56:13Z</dcterms:created>
  <dcterms:modified xsi:type="dcterms:W3CDTF">2020-11-13T06:22:46Z</dcterms:modified>
</cp:coreProperties>
</file>