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15"/>
  </p:notesMasterIdLst>
  <p:sldIdLst>
    <p:sldId id="256" r:id="rId3"/>
    <p:sldId id="258" r:id="rId4"/>
    <p:sldId id="259" r:id="rId5"/>
    <p:sldId id="257" r:id="rId6"/>
    <p:sldId id="260" r:id="rId7"/>
    <p:sldId id="261" r:id="rId8"/>
    <p:sldId id="262" r:id="rId9"/>
    <p:sldId id="263" r:id="rId10"/>
    <p:sldId id="264" r:id="rId11"/>
    <p:sldId id="265" r:id="rId12"/>
    <p:sldId id="266" r:id="rId13"/>
    <p:sldId id="267" r:id="rId14"/>
  </p:sldIdLst>
  <p:sldSz cx="9144000" cy="5143500" type="screen16x9"/>
  <p:notesSz cx="6858000" cy="9144000"/>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44" d="100"/>
          <a:sy n="144" d="100"/>
        </p:scale>
        <p:origin x="87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951E4-3A89-4333-93D6-EF767A965353}" type="datetimeFigureOut">
              <a:rPr lang="zh-CN" altLang="en-US" smtClean="0"/>
              <a:t>2017/11/5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D7933-C712-4784-AC70-F8DB36A7A299}" type="slidenum">
              <a:rPr lang="zh-CN" altLang="en-US" smtClean="0"/>
              <a:t>‹#›</a:t>
            </a:fld>
            <a:endParaRPr lang="zh-CN" altLang="en-US"/>
          </a:p>
        </p:txBody>
      </p:sp>
    </p:spTree>
    <p:extLst>
      <p:ext uri="{BB962C8B-B14F-4D97-AF65-F5344CB8AC3E}">
        <p14:creationId xmlns:p14="http://schemas.microsoft.com/office/powerpoint/2010/main" val="4209218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1</a:t>
            </a:fld>
            <a:endParaRPr lang="zh-CN" altLang="en-US"/>
          </a:p>
        </p:txBody>
      </p:sp>
    </p:spTree>
    <p:extLst>
      <p:ext uri="{BB962C8B-B14F-4D97-AF65-F5344CB8AC3E}">
        <p14:creationId xmlns:p14="http://schemas.microsoft.com/office/powerpoint/2010/main" val="3103728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10</a:t>
            </a:fld>
            <a:endParaRPr lang="zh-CN" altLang="en-US"/>
          </a:p>
        </p:txBody>
      </p:sp>
    </p:spTree>
    <p:extLst>
      <p:ext uri="{BB962C8B-B14F-4D97-AF65-F5344CB8AC3E}">
        <p14:creationId xmlns:p14="http://schemas.microsoft.com/office/powerpoint/2010/main" val="2695524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11</a:t>
            </a:fld>
            <a:endParaRPr lang="zh-CN" altLang="en-US"/>
          </a:p>
        </p:txBody>
      </p:sp>
    </p:spTree>
    <p:extLst>
      <p:ext uri="{BB962C8B-B14F-4D97-AF65-F5344CB8AC3E}">
        <p14:creationId xmlns:p14="http://schemas.microsoft.com/office/powerpoint/2010/main" val="2837004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30875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2</a:t>
            </a:fld>
            <a:endParaRPr lang="zh-CN" altLang="en-US"/>
          </a:p>
        </p:txBody>
      </p:sp>
    </p:spTree>
    <p:extLst>
      <p:ext uri="{BB962C8B-B14F-4D97-AF65-F5344CB8AC3E}">
        <p14:creationId xmlns:p14="http://schemas.microsoft.com/office/powerpoint/2010/main" val="280156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3</a:t>
            </a:fld>
            <a:endParaRPr lang="zh-CN" altLang="en-US"/>
          </a:p>
        </p:txBody>
      </p:sp>
    </p:spTree>
    <p:extLst>
      <p:ext uri="{BB962C8B-B14F-4D97-AF65-F5344CB8AC3E}">
        <p14:creationId xmlns:p14="http://schemas.microsoft.com/office/powerpoint/2010/main" val="43710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4</a:t>
            </a:fld>
            <a:endParaRPr lang="zh-CN" altLang="en-US"/>
          </a:p>
        </p:txBody>
      </p:sp>
    </p:spTree>
    <p:extLst>
      <p:ext uri="{BB962C8B-B14F-4D97-AF65-F5344CB8AC3E}">
        <p14:creationId xmlns:p14="http://schemas.microsoft.com/office/powerpoint/2010/main" val="3803115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5</a:t>
            </a:fld>
            <a:endParaRPr lang="zh-CN" altLang="en-US"/>
          </a:p>
        </p:txBody>
      </p:sp>
    </p:spTree>
    <p:extLst>
      <p:ext uri="{BB962C8B-B14F-4D97-AF65-F5344CB8AC3E}">
        <p14:creationId xmlns:p14="http://schemas.microsoft.com/office/powerpoint/2010/main" val="1613819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6</a:t>
            </a:fld>
            <a:endParaRPr lang="zh-CN" altLang="en-US"/>
          </a:p>
        </p:txBody>
      </p:sp>
    </p:spTree>
    <p:extLst>
      <p:ext uri="{BB962C8B-B14F-4D97-AF65-F5344CB8AC3E}">
        <p14:creationId xmlns:p14="http://schemas.microsoft.com/office/powerpoint/2010/main" val="870585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7</a:t>
            </a:fld>
            <a:endParaRPr lang="zh-CN" altLang="en-US"/>
          </a:p>
        </p:txBody>
      </p:sp>
    </p:spTree>
    <p:extLst>
      <p:ext uri="{BB962C8B-B14F-4D97-AF65-F5344CB8AC3E}">
        <p14:creationId xmlns:p14="http://schemas.microsoft.com/office/powerpoint/2010/main" val="684854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8</a:t>
            </a:fld>
            <a:endParaRPr lang="zh-CN" altLang="en-US"/>
          </a:p>
        </p:txBody>
      </p:sp>
    </p:spTree>
    <p:extLst>
      <p:ext uri="{BB962C8B-B14F-4D97-AF65-F5344CB8AC3E}">
        <p14:creationId xmlns:p14="http://schemas.microsoft.com/office/powerpoint/2010/main" val="3804830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9</a:t>
            </a:fld>
            <a:endParaRPr lang="zh-CN" altLang="en-US"/>
          </a:p>
        </p:txBody>
      </p:sp>
    </p:spTree>
    <p:extLst>
      <p:ext uri="{BB962C8B-B14F-4D97-AF65-F5344CB8AC3E}">
        <p14:creationId xmlns:p14="http://schemas.microsoft.com/office/powerpoint/2010/main" val="23533888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E4290E9F-4A13-41E4-86F7-E9395AC0A0B0}"/>
              </a:ext>
            </a:extLst>
          </p:cNvPr>
          <p:cNvPicPr>
            <a:picLocks noChangeAspect="1"/>
          </p:cNvPicPr>
          <p:nvPr userDrawn="1"/>
        </p:nvPicPr>
        <p:blipFill rotWithShape="1">
          <a:blip r:embed="rId2"/>
          <a:srcRect l="22222" r="22222"/>
          <a:stretch/>
        </p:blipFill>
        <p:spPr>
          <a:xfrm>
            <a:off x="0" y="0"/>
            <a:ext cx="9144000" cy="5143500"/>
          </a:xfrm>
          <a:prstGeom prst="rect">
            <a:avLst/>
          </a:prstGeom>
        </p:spPr>
      </p:pic>
    </p:spTree>
    <p:extLst>
      <p:ext uri="{BB962C8B-B14F-4D97-AF65-F5344CB8AC3E}">
        <p14:creationId xmlns:p14="http://schemas.microsoft.com/office/powerpoint/2010/main" val="2765873533"/>
      </p:ext>
    </p:extLst>
  </p:cSld>
  <p:clrMapOvr>
    <a:masterClrMapping/>
  </p:clrMapOvr>
  <p:transition spd="med" advClick="0" advTm="200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31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6612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670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6488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3086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8173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876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8606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341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1876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999385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B3A90F2-7FFD-49B4-9577-18EEDC7F8613}" type="datetimeFigureOut">
              <a:rPr lang="zh-CN" altLang="en-US" smtClean="0"/>
              <a:t>2017/11/5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55890A5-2D52-435A-98F2-414FB747B158}" type="slidenum">
              <a:rPr lang="zh-CN" altLang="en-US" smtClean="0"/>
              <a:t>‹#›</a:t>
            </a:fld>
            <a:endParaRPr lang="zh-CN" altLang="en-US"/>
          </a:p>
        </p:txBody>
      </p:sp>
    </p:spTree>
    <p:extLst>
      <p:ext uri="{BB962C8B-B14F-4D97-AF65-F5344CB8AC3E}">
        <p14:creationId xmlns:p14="http://schemas.microsoft.com/office/powerpoint/2010/main" val="867651311"/>
      </p:ext>
    </p:extLst>
  </p:cSld>
  <p:clrMap bg1="lt1" tx1="dk1" bg2="lt2" tx2="dk2" accent1="accent1" accent2="accent2" accent3="accent3" accent4="accent4" accent5="accent5" accent6="accent6" hlink="hlink" folHlink="folHlink"/>
  <p:sldLayoutIdLst>
    <p:sldLayoutId id="2147483661" r:id="rId1"/>
  </p:sldLayoutIdLst>
  <p:transition spd="med" advClick="0" advTm="200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2017/11/5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217782697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6.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00E3677-A2CE-4277-8407-A539F49070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838199"/>
            <a:ext cx="5984369" cy="4305301"/>
          </a:xfrm>
          <a:prstGeom prst="rect">
            <a:avLst/>
          </a:prstGeom>
        </p:spPr>
      </p:pic>
      <p:pic>
        <p:nvPicPr>
          <p:cNvPr id="8" name="图片 7">
            <a:extLst>
              <a:ext uri="{FF2B5EF4-FFF2-40B4-BE49-F238E27FC236}">
                <a16:creationId xmlns:a16="http://schemas.microsoft.com/office/drawing/2014/main" xmlns="" id="{B70A24E5-4F38-4CC6-86ED-BDC0B61DF5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9650" y="1326975"/>
            <a:ext cx="4400551" cy="3204284"/>
          </a:xfrm>
          <a:prstGeom prst="rect">
            <a:avLst/>
          </a:prstGeom>
        </p:spPr>
      </p:pic>
      <p:pic>
        <p:nvPicPr>
          <p:cNvPr id="13" name="图片 12">
            <a:extLst>
              <a:ext uri="{FF2B5EF4-FFF2-40B4-BE49-F238E27FC236}">
                <a16:creationId xmlns:a16="http://schemas.microsoft.com/office/drawing/2014/main" xmlns="" id="{3405E4EC-0E20-451F-A8A7-C76EBB2F2546}"/>
              </a:ext>
            </a:extLst>
          </p:cNvPr>
          <p:cNvPicPr>
            <a:picLocks noChangeAspect="1"/>
          </p:cNvPicPr>
          <p:nvPr/>
        </p:nvPicPr>
        <p:blipFill rotWithShape="1">
          <a:blip r:embed="rId5">
            <a:extLst>
              <a:ext uri="{28A0092B-C50C-407E-A947-70E740481C1C}">
                <a14:useLocalDpi xmlns:a14="http://schemas.microsoft.com/office/drawing/2010/main" val="0"/>
              </a:ext>
            </a:extLst>
          </a:blip>
          <a:srcRect l="20000" t="17777" r="18703" b="21666"/>
          <a:stretch/>
        </p:blipFill>
        <p:spPr>
          <a:xfrm>
            <a:off x="2204893" y="276225"/>
            <a:ext cx="3779475" cy="3733801"/>
          </a:xfrm>
          <a:prstGeom prst="rect">
            <a:avLst/>
          </a:prstGeom>
        </p:spPr>
      </p:pic>
    </p:spTree>
    <p:extLst>
      <p:ext uri="{BB962C8B-B14F-4D97-AF65-F5344CB8AC3E}">
        <p14:creationId xmlns:p14="http://schemas.microsoft.com/office/powerpoint/2010/main" val="6658604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47FF45F-C351-4C5E-AC12-B46E9E8253CB}"/>
              </a:ext>
            </a:extLst>
          </p:cNvPr>
          <p:cNvPicPr>
            <a:picLocks noChangeAspect="1"/>
          </p:cNvPicPr>
          <p:nvPr/>
        </p:nvPicPr>
        <p:blipFill rotWithShape="1">
          <a:blip r:embed="rId3">
            <a:extLst>
              <a:ext uri="{28A0092B-C50C-407E-A947-70E740481C1C}">
                <a14:useLocalDpi xmlns:a14="http://schemas.microsoft.com/office/drawing/2010/main" val="0"/>
              </a:ext>
            </a:extLst>
          </a:blip>
          <a:srcRect t="13031"/>
          <a:stretch/>
        </p:blipFill>
        <p:spPr>
          <a:xfrm>
            <a:off x="0" y="0"/>
            <a:ext cx="7670800" cy="5143500"/>
          </a:xfrm>
          <a:prstGeom prst="rect">
            <a:avLst/>
          </a:prstGeom>
        </p:spPr>
      </p:pic>
      <p:pic>
        <p:nvPicPr>
          <p:cNvPr id="5" name="图片 4">
            <a:extLst>
              <a:ext uri="{FF2B5EF4-FFF2-40B4-BE49-F238E27FC236}">
                <a16:creationId xmlns:a16="http://schemas.microsoft.com/office/drawing/2014/main" xmlns="" id="{8734B0EB-14F3-4E2C-B2B3-BE56A199B0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548" y="523204"/>
            <a:ext cx="6135751" cy="5143500"/>
          </a:xfrm>
          <a:prstGeom prst="rect">
            <a:avLst/>
          </a:prstGeom>
        </p:spPr>
      </p:pic>
      <p:sp>
        <p:nvSpPr>
          <p:cNvPr id="6" name="文本框 5">
            <a:extLst>
              <a:ext uri="{FF2B5EF4-FFF2-40B4-BE49-F238E27FC236}">
                <a16:creationId xmlns:a16="http://schemas.microsoft.com/office/drawing/2014/main" xmlns="" id="{24519535-22B9-4800-B008-6514A6ABB747}"/>
              </a:ext>
            </a:extLst>
          </p:cNvPr>
          <p:cNvSpPr txBox="1"/>
          <p:nvPr/>
        </p:nvSpPr>
        <p:spPr>
          <a:xfrm>
            <a:off x="4089450" y="1012421"/>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揭晓谜底</a:t>
            </a:r>
          </a:p>
        </p:txBody>
      </p:sp>
      <p:sp>
        <p:nvSpPr>
          <p:cNvPr id="7" name="文本框 6">
            <a:extLst>
              <a:ext uri="{FF2B5EF4-FFF2-40B4-BE49-F238E27FC236}">
                <a16:creationId xmlns:a16="http://schemas.microsoft.com/office/drawing/2014/main" xmlns="" id="{C5E97C84-C303-4A08-BB07-D53197A95C06}"/>
              </a:ext>
            </a:extLst>
          </p:cNvPr>
          <p:cNvSpPr txBox="1"/>
          <p:nvPr/>
        </p:nvSpPr>
        <p:spPr>
          <a:xfrm>
            <a:off x="4258070" y="1858798"/>
            <a:ext cx="3742930" cy="712952"/>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月饼，桂花，梨，月饼，桂花，梨，月饼，桂花，梨，月饼，桂花，梨，月饼，桂花，梨，</a:t>
            </a:r>
          </a:p>
        </p:txBody>
      </p:sp>
    </p:spTree>
    <p:extLst>
      <p:ext uri="{BB962C8B-B14F-4D97-AF65-F5344CB8AC3E}">
        <p14:creationId xmlns:p14="http://schemas.microsoft.com/office/powerpoint/2010/main" val="30366403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00E3677-A2CE-4277-8407-A539F49070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838199"/>
            <a:ext cx="5984369" cy="4305301"/>
          </a:xfrm>
          <a:prstGeom prst="rect">
            <a:avLst/>
          </a:prstGeom>
        </p:spPr>
      </p:pic>
      <p:pic>
        <p:nvPicPr>
          <p:cNvPr id="8" name="图片 7">
            <a:extLst>
              <a:ext uri="{FF2B5EF4-FFF2-40B4-BE49-F238E27FC236}">
                <a16:creationId xmlns:a16="http://schemas.microsoft.com/office/drawing/2014/main" xmlns="" id="{B70A24E5-4F38-4CC6-86ED-BDC0B61DF5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9650" y="1326975"/>
            <a:ext cx="4400551" cy="3204284"/>
          </a:xfrm>
          <a:prstGeom prst="rect">
            <a:avLst/>
          </a:prstGeom>
        </p:spPr>
      </p:pic>
      <p:pic>
        <p:nvPicPr>
          <p:cNvPr id="13" name="图片 12">
            <a:extLst>
              <a:ext uri="{FF2B5EF4-FFF2-40B4-BE49-F238E27FC236}">
                <a16:creationId xmlns:a16="http://schemas.microsoft.com/office/drawing/2014/main" xmlns="" id="{3405E4EC-0E20-451F-A8A7-C76EBB2F2546}"/>
              </a:ext>
            </a:extLst>
          </p:cNvPr>
          <p:cNvPicPr>
            <a:picLocks noChangeAspect="1"/>
          </p:cNvPicPr>
          <p:nvPr/>
        </p:nvPicPr>
        <p:blipFill rotWithShape="1">
          <a:blip r:embed="rId5">
            <a:extLst>
              <a:ext uri="{28A0092B-C50C-407E-A947-70E740481C1C}">
                <a14:useLocalDpi xmlns:a14="http://schemas.microsoft.com/office/drawing/2010/main" val="0"/>
              </a:ext>
            </a:extLst>
          </a:blip>
          <a:srcRect l="20000" t="17777" r="18703" b="21666"/>
          <a:stretch/>
        </p:blipFill>
        <p:spPr>
          <a:xfrm>
            <a:off x="2204893" y="276225"/>
            <a:ext cx="3779475" cy="3733801"/>
          </a:xfrm>
          <a:prstGeom prst="rect">
            <a:avLst/>
          </a:prstGeom>
        </p:spPr>
      </p:pic>
    </p:spTree>
    <p:extLst>
      <p:ext uri="{BB962C8B-B14F-4D97-AF65-F5344CB8AC3E}">
        <p14:creationId xmlns:p14="http://schemas.microsoft.com/office/powerpoint/2010/main" val="4627330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09678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661E7D0-55B2-43E3-ACCB-6D4A66329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48" y="523204"/>
            <a:ext cx="6135751" cy="5143500"/>
          </a:xfrm>
          <a:prstGeom prst="rect">
            <a:avLst/>
          </a:prstGeom>
        </p:spPr>
      </p:pic>
      <p:pic>
        <p:nvPicPr>
          <p:cNvPr id="4" name="图片 3">
            <a:extLst>
              <a:ext uri="{FF2B5EF4-FFF2-40B4-BE49-F238E27FC236}">
                <a16:creationId xmlns:a16="http://schemas.microsoft.com/office/drawing/2014/main" xmlns="" id="{AE356D84-D2F1-4D66-8DFD-BCC5A0609017}"/>
              </a:ext>
            </a:extLst>
          </p:cNvPr>
          <p:cNvPicPr>
            <a:picLocks noChangeAspect="1"/>
          </p:cNvPicPr>
          <p:nvPr/>
        </p:nvPicPr>
        <p:blipFill rotWithShape="1">
          <a:blip r:embed="rId4">
            <a:extLst>
              <a:ext uri="{28A0092B-C50C-407E-A947-70E740481C1C}">
                <a14:useLocalDpi xmlns:a14="http://schemas.microsoft.com/office/drawing/2010/main" val="0"/>
              </a:ext>
            </a:extLst>
          </a:blip>
          <a:srcRect t="13031"/>
          <a:stretch/>
        </p:blipFill>
        <p:spPr>
          <a:xfrm>
            <a:off x="0" y="0"/>
            <a:ext cx="7670800" cy="5143500"/>
          </a:xfrm>
          <a:prstGeom prst="rect">
            <a:avLst/>
          </a:prstGeom>
        </p:spPr>
      </p:pic>
      <p:pic>
        <p:nvPicPr>
          <p:cNvPr id="5" name="图片 4">
            <a:extLst>
              <a:ext uri="{FF2B5EF4-FFF2-40B4-BE49-F238E27FC236}">
                <a16:creationId xmlns:a16="http://schemas.microsoft.com/office/drawing/2014/main" xmlns="" id="{2A517F05-2C54-452A-AC89-D29193C471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8299" y="2462010"/>
            <a:ext cx="2914651" cy="2586239"/>
          </a:xfrm>
          <a:prstGeom prst="rect">
            <a:avLst/>
          </a:prstGeom>
        </p:spPr>
      </p:pic>
      <p:sp>
        <p:nvSpPr>
          <p:cNvPr id="2" name="文本框 1">
            <a:extLst>
              <a:ext uri="{FF2B5EF4-FFF2-40B4-BE49-F238E27FC236}">
                <a16:creationId xmlns:a16="http://schemas.microsoft.com/office/drawing/2014/main" xmlns="" id="{653A9C33-64AD-466B-8420-2181639C5C42}"/>
              </a:ext>
            </a:extLst>
          </p:cNvPr>
          <p:cNvSpPr txBox="1"/>
          <p:nvPr/>
        </p:nvSpPr>
        <p:spPr>
          <a:xfrm>
            <a:off x="4089450" y="500308"/>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中秋佳节</a:t>
            </a:r>
          </a:p>
        </p:txBody>
      </p:sp>
      <p:sp>
        <p:nvSpPr>
          <p:cNvPr id="6" name="文本框 5">
            <a:extLst>
              <a:ext uri="{FF2B5EF4-FFF2-40B4-BE49-F238E27FC236}">
                <a16:creationId xmlns:a16="http://schemas.microsoft.com/office/drawing/2014/main" xmlns="" id="{0F27EAA9-0070-45B4-8CF8-9D1AAB357024}"/>
              </a:ext>
            </a:extLst>
          </p:cNvPr>
          <p:cNvSpPr txBox="1"/>
          <p:nvPr/>
        </p:nvSpPr>
        <p:spPr>
          <a:xfrm>
            <a:off x="4258070" y="1161850"/>
            <a:ext cx="3742930" cy="2374946"/>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又称月夕、秋节、仲秋节、八月节、八月会、追月节、玩月节、拜月节、女儿节或团圆节，是流行于中国众多民族与汉字文化圈诸国的传统文化节日，时在农历八月十五；因其恰值三秋之半，故名，也有些地方将中秋节定在八月十六。</a:t>
            </a:r>
          </a:p>
        </p:txBody>
      </p:sp>
    </p:spTree>
    <p:extLst>
      <p:ext uri="{BB962C8B-B14F-4D97-AF65-F5344CB8AC3E}">
        <p14:creationId xmlns:p14="http://schemas.microsoft.com/office/powerpoint/2010/main" val="36126447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E54BF73-2FBC-40DB-979F-DF78869015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87" y="202127"/>
            <a:ext cx="6135751" cy="5143500"/>
          </a:xfrm>
          <a:prstGeom prst="rect">
            <a:avLst/>
          </a:prstGeom>
        </p:spPr>
      </p:pic>
      <p:pic>
        <p:nvPicPr>
          <p:cNvPr id="6" name="图片 5">
            <a:extLst>
              <a:ext uri="{FF2B5EF4-FFF2-40B4-BE49-F238E27FC236}">
                <a16:creationId xmlns:a16="http://schemas.microsoft.com/office/drawing/2014/main" xmlns="" id="{2B4367B9-9136-44DA-995F-54E9053AAA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9150" y="0"/>
            <a:ext cx="6135751" cy="5143500"/>
          </a:xfrm>
          <a:prstGeom prst="rect">
            <a:avLst/>
          </a:prstGeom>
        </p:spPr>
      </p:pic>
      <p:pic>
        <p:nvPicPr>
          <p:cNvPr id="3" name="图片 2">
            <a:extLst>
              <a:ext uri="{FF2B5EF4-FFF2-40B4-BE49-F238E27FC236}">
                <a16:creationId xmlns:a16="http://schemas.microsoft.com/office/drawing/2014/main" xmlns="" id="{B3C0B4C9-F2B1-4E7E-AE03-749ED20D9C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4466" y="838200"/>
            <a:ext cx="5510282" cy="4114800"/>
          </a:xfrm>
          <a:prstGeom prst="rect">
            <a:avLst/>
          </a:prstGeom>
        </p:spPr>
      </p:pic>
      <p:sp>
        <p:nvSpPr>
          <p:cNvPr id="4" name="文本框 3">
            <a:extLst>
              <a:ext uri="{FF2B5EF4-FFF2-40B4-BE49-F238E27FC236}">
                <a16:creationId xmlns:a16="http://schemas.microsoft.com/office/drawing/2014/main" xmlns="" id="{7AF3C750-6C77-48A1-8AD3-08086BBBB241}"/>
              </a:ext>
            </a:extLst>
          </p:cNvPr>
          <p:cNvSpPr txBox="1"/>
          <p:nvPr/>
        </p:nvSpPr>
        <p:spPr>
          <a:xfrm>
            <a:off x="4162796" y="838200"/>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中秋佳节</a:t>
            </a:r>
          </a:p>
        </p:txBody>
      </p:sp>
      <p:sp>
        <p:nvSpPr>
          <p:cNvPr id="5" name="文本框 4">
            <a:extLst>
              <a:ext uri="{FF2B5EF4-FFF2-40B4-BE49-F238E27FC236}">
                <a16:creationId xmlns:a16="http://schemas.microsoft.com/office/drawing/2014/main" xmlns="" id="{BAD5106D-FB58-48B8-AF23-0C8072ADA1BD}"/>
              </a:ext>
            </a:extLst>
          </p:cNvPr>
          <p:cNvSpPr txBox="1"/>
          <p:nvPr/>
        </p:nvSpPr>
        <p:spPr>
          <a:xfrm>
            <a:off x="4918470" y="1513692"/>
            <a:ext cx="3539730" cy="2520370"/>
          </a:xfrm>
          <a:prstGeom prst="rect">
            <a:avLst/>
          </a:prstGeom>
          <a:noFill/>
        </p:spPr>
        <p:txBody>
          <a:bodyPr wrap="square" rtlCol="0">
            <a:spAutoFit/>
          </a:bodyPr>
          <a:lstStyle/>
          <a:p>
            <a:pPr>
              <a:lnSpc>
                <a:spcPct val="150000"/>
              </a:lnSpc>
            </a:pPr>
            <a:r>
              <a:rPr lang="zh-CN" altLang="en-US" dirty="0">
                <a:latin typeface="★懐流体" panose="02000600000000000000" pitchFamily="2" charset="-128"/>
                <a:ea typeface="★懐流体" panose="02000600000000000000" pitchFamily="2" charset="-128"/>
              </a:rPr>
              <a:t>    中秋节始于唐朝初年，盛行于宋朝，至明清时，已成为与春节齐名的中国传统节日之一。受中华文化的影影，中秋节也是东亚和东南亚一些国家万其是当地的华人华侨的传统节日。</a:t>
            </a:r>
          </a:p>
        </p:txBody>
      </p:sp>
    </p:spTree>
    <p:extLst>
      <p:ext uri="{BB962C8B-B14F-4D97-AF65-F5344CB8AC3E}">
        <p14:creationId xmlns:p14="http://schemas.microsoft.com/office/powerpoint/2010/main" val="20286848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DCCCF00D-FD72-4A08-98B9-323819BA245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Lst>
          </a:blip>
          <a:stretch>
            <a:fillRect/>
          </a:stretch>
        </p:blipFill>
        <p:spPr>
          <a:xfrm>
            <a:off x="3614571" y="63499"/>
            <a:ext cx="4373729" cy="4669003"/>
          </a:xfrm>
          <a:prstGeom prst="rect">
            <a:avLst/>
          </a:prstGeom>
        </p:spPr>
      </p:pic>
      <p:pic>
        <p:nvPicPr>
          <p:cNvPr id="5" name="图片 4">
            <a:extLst>
              <a:ext uri="{FF2B5EF4-FFF2-40B4-BE49-F238E27FC236}">
                <a16:creationId xmlns:a16="http://schemas.microsoft.com/office/drawing/2014/main" xmlns="" id="{560AC9DB-5965-4003-8DAB-4E4A734DB7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8299" y="2462010"/>
            <a:ext cx="2914651" cy="2586239"/>
          </a:xfrm>
          <a:prstGeom prst="rect">
            <a:avLst/>
          </a:prstGeom>
        </p:spPr>
      </p:pic>
      <p:pic>
        <p:nvPicPr>
          <p:cNvPr id="4" name="图片 3">
            <a:extLst>
              <a:ext uri="{FF2B5EF4-FFF2-40B4-BE49-F238E27FC236}">
                <a16:creationId xmlns:a16="http://schemas.microsoft.com/office/drawing/2014/main" xmlns="" id="{4C245FE1-C175-4DBA-9241-0A531F954804}"/>
              </a:ext>
            </a:extLst>
          </p:cNvPr>
          <p:cNvPicPr>
            <a:picLocks noChangeAspect="1"/>
          </p:cNvPicPr>
          <p:nvPr/>
        </p:nvPicPr>
        <p:blipFill rotWithShape="1">
          <a:blip r:embed="rId6">
            <a:extLst>
              <a:ext uri="{28A0092B-C50C-407E-A947-70E740481C1C}">
                <a14:useLocalDpi xmlns:a14="http://schemas.microsoft.com/office/drawing/2010/main" val="0"/>
              </a:ext>
            </a:extLst>
          </a:blip>
          <a:srcRect t="13031"/>
          <a:stretch/>
        </p:blipFill>
        <p:spPr>
          <a:xfrm>
            <a:off x="0" y="0"/>
            <a:ext cx="7670800" cy="5143500"/>
          </a:xfrm>
          <a:prstGeom prst="rect">
            <a:avLst/>
          </a:prstGeom>
        </p:spPr>
      </p:pic>
    </p:spTree>
    <p:extLst>
      <p:ext uri="{BB962C8B-B14F-4D97-AF65-F5344CB8AC3E}">
        <p14:creationId xmlns:p14="http://schemas.microsoft.com/office/powerpoint/2010/main" val="38117423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70B1374-2E1B-4B4C-A15F-810BE9D9D7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925" y="0"/>
            <a:ext cx="6135751" cy="5143500"/>
          </a:xfrm>
          <a:prstGeom prst="rect">
            <a:avLst/>
          </a:prstGeom>
        </p:spPr>
      </p:pic>
      <p:pic>
        <p:nvPicPr>
          <p:cNvPr id="2" name="图片 1">
            <a:extLst>
              <a:ext uri="{FF2B5EF4-FFF2-40B4-BE49-F238E27FC236}">
                <a16:creationId xmlns:a16="http://schemas.microsoft.com/office/drawing/2014/main" xmlns="" id="{960676F0-B90E-45C9-A211-C7F8E94964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2762" y="352426"/>
            <a:ext cx="6326504" cy="4686300"/>
          </a:xfrm>
          <a:prstGeom prst="rect">
            <a:avLst/>
          </a:prstGeom>
        </p:spPr>
      </p:pic>
      <p:sp>
        <p:nvSpPr>
          <p:cNvPr id="4" name="文本框 3">
            <a:extLst>
              <a:ext uri="{FF2B5EF4-FFF2-40B4-BE49-F238E27FC236}">
                <a16:creationId xmlns:a16="http://schemas.microsoft.com/office/drawing/2014/main" xmlns="" id="{43BFF5B0-777D-42E2-8CFE-BECDF475FDA4}"/>
              </a:ext>
            </a:extLst>
          </p:cNvPr>
          <p:cNvSpPr txBox="1"/>
          <p:nvPr/>
        </p:nvSpPr>
        <p:spPr>
          <a:xfrm>
            <a:off x="560782" y="1329203"/>
            <a:ext cx="3539730" cy="2169825"/>
          </a:xfrm>
          <a:prstGeom prst="rect">
            <a:avLst/>
          </a:prstGeom>
          <a:noFill/>
        </p:spPr>
        <p:txBody>
          <a:bodyPr wrap="square" rtlCol="0">
            <a:spAutoFit/>
          </a:bodyPr>
          <a:lstStyle/>
          <a:p>
            <a:pPr>
              <a:lnSpc>
                <a:spcPct val="150000"/>
              </a:lnSpc>
            </a:pPr>
            <a:r>
              <a:rPr lang="zh-CN" altLang="en-US" dirty="0">
                <a:latin typeface="★懐流体" panose="02000600000000000000" pitchFamily="2" charset="-128"/>
                <a:ea typeface="★懐流体" panose="02000600000000000000" pitchFamily="2" charset="-128"/>
              </a:rPr>
              <a:t>    中秋节始于唐朝初年，盛行于宋朝，至明清时，已成为与春节齐名的中国传统节日之一。受中华文化的影影，中秋节也是东亚和东南亚一些国家万其是当地的华人华侨的传统节日。</a:t>
            </a:r>
          </a:p>
        </p:txBody>
      </p:sp>
    </p:spTree>
    <p:extLst>
      <p:ext uri="{BB962C8B-B14F-4D97-AF65-F5344CB8AC3E}">
        <p14:creationId xmlns:p14="http://schemas.microsoft.com/office/powerpoint/2010/main" val="11118423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F8E44F6-0B70-4C24-B91E-EEA347BB9ADE}"/>
              </a:ext>
            </a:extLst>
          </p:cNvPr>
          <p:cNvPicPr>
            <a:picLocks noChangeAspect="1"/>
          </p:cNvPicPr>
          <p:nvPr/>
        </p:nvPicPr>
        <p:blipFill rotWithShape="1">
          <a:blip r:embed="rId3">
            <a:extLst>
              <a:ext uri="{28A0092B-C50C-407E-A947-70E740481C1C}">
                <a14:useLocalDpi xmlns:a14="http://schemas.microsoft.com/office/drawing/2010/main" val="0"/>
              </a:ext>
            </a:extLst>
          </a:blip>
          <a:srcRect t="13031"/>
          <a:stretch/>
        </p:blipFill>
        <p:spPr>
          <a:xfrm>
            <a:off x="0" y="0"/>
            <a:ext cx="7670800" cy="5143500"/>
          </a:xfrm>
          <a:prstGeom prst="rect">
            <a:avLst/>
          </a:prstGeom>
        </p:spPr>
      </p:pic>
      <p:pic>
        <p:nvPicPr>
          <p:cNvPr id="7" name="图片 6">
            <a:extLst>
              <a:ext uri="{FF2B5EF4-FFF2-40B4-BE49-F238E27FC236}">
                <a16:creationId xmlns:a16="http://schemas.microsoft.com/office/drawing/2014/main" xmlns="" id="{6B0F1137-23DE-443D-A77F-CCCB8E0FE3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548" y="523204"/>
            <a:ext cx="6135751" cy="5143500"/>
          </a:xfrm>
          <a:prstGeom prst="rect">
            <a:avLst/>
          </a:prstGeom>
        </p:spPr>
      </p:pic>
      <p:sp>
        <p:nvSpPr>
          <p:cNvPr id="5" name="文本框 4">
            <a:extLst>
              <a:ext uri="{FF2B5EF4-FFF2-40B4-BE49-F238E27FC236}">
                <a16:creationId xmlns:a16="http://schemas.microsoft.com/office/drawing/2014/main" xmlns="" id="{9F8EEFCB-86F5-4749-8CD1-6D8C820DC97A}"/>
              </a:ext>
            </a:extLst>
          </p:cNvPr>
          <p:cNvSpPr txBox="1"/>
          <p:nvPr/>
        </p:nvSpPr>
        <p:spPr>
          <a:xfrm>
            <a:off x="4089450" y="957508"/>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中秋习俗</a:t>
            </a:r>
          </a:p>
        </p:txBody>
      </p:sp>
      <p:sp>
        <p:nvSpPr>
          <p:cNvPr id="6" name="文本框 5">
            <a:extLst>
              <a:ext uri="{FF2B5EF4-FFF2-40B4-BE49-F238E27FC236}">
                <a16:creationId xmlns:a16="http://schemas.microsoft.com/office/drawing/2014/main" xmlns="" id="{4B0F74DC-8DB4-4EE6-AE08-A75FC723A594}"/>
              </a:ext>
            </a:extLst>
          </p:cNvPr>
          <p:cNvSpPr txBox="1"/>
          <p:nvPr/>
        </p:nvSpPr>
        <p:spPr>
          <a:xfrm>
            <a:off x="4258070" y="1619050"/>
            <a:ext cx="3742930" cy="1089529"/>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中秋节的习俗有：祭月、拜月、观潮、燃灯、猜谜、吃月饼、赏桂花、饮桂花酒、玩花灯、烧塔等。</a:t>
            </a:r>
          </a:p>
        </p:txBody>
      </p:sp>
    </p:spTree>
    <p:extLst>
      <p:ext uri="{BB962C8B-B14F-4D97-AF65-F5344CB8AC3E}">
        <p14:creationId xmlns:p14="http://schemas.microsoft.com/office/powerpoint/2010/main" val="15573636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661E7D0-55B2-43E3-ACCB-6D4A66329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0"/>
            <a:ext cx="6135751" cy="5143500"/>
          </a:xfrm>
          <a:prstGeom prst="rect">
            <a:avLst/>
          </a:prstGeom>
        </p:spPr>
      </p:pic>
      <p:sp>
        <p:nvSpPr>
          <p:cNvPr id="2" name="椭圆 1">
            <a:extLst>
              <a:ext uri="{FF2B5EF4-FFF2-40B4-BE49-F238E27FC236}">
                <a16:creationId xmlns:a16="http://schemas.microsoft.com/office/drawing/2014/main" xmlns="" id="{D2ED62A9-83B4-47E0-97CA-229516BA2F8F}"/>
              </a:ext>
            </a:extLst>
          </p:cNvPr>
          <p:cNvSpPr/>
          <p:nvPr/>
        </p:nvSpPr>
        <p:spPr>
          <a:xfrm>
            <a:off x="2719449" y="349382"/>
            <a:ext cx="3498850" cy="42252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50348745-50EF-462D-81E3-BE4A8A830A1E}"/>
              </a:ext>
            </a:extLst>
          </p:cNvPr>
          <p:cNvPicPr>
            <a:picLocks noChangeAspect="1"/>
          </p:cNvPicPr>
          <p:nvPr/>
        </p:nvPicPr>
        <p:blipFill rotWithShape="1">
          <a:blip r:embed="rId4">
            <a:extLst>
              <a:ext uri="{28A0092B-C50C-407E-A947-70E740481C1C}">
                <a14:useLocalDpi xmlns:a14="http://schemas.microsoft.com/office/drawing/2010/main" val="0"/>
              </a:ext>
            </a:extLst>
          </a:blip>
          <a:srcRect t="13031"/>
          <a:stretch/>
        </p:blipFill>
        <p:spPr>
          <a:xfrm>
            <a:off x="0" y="819150"/>
            <a:ext cx="7670800" cy="4324349"/>
          </a:xfrm>
          <a:prstGeom prst="rect">
            <a:avLst/>
          </a:prstGeom>
        </p:spPr>
      </p:pic>
      <p:pic>
        <p:nvPicPr>
          <p:cNvPr id="7" name="图片 6">
            <a:extLst>
              <a:ext uri="{FF2B5EF4-FFF2-40B4-BE49-F238E27FC236}">
                <a16:creationId xmlns:a16="http://schemas.microsoft.com/office/drawing/2014/main" xmlns="" id="{EE692520-7F31-417B-ACA0-B5A1584833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8299" y="2462010"/>
            <a:ext cx="2914651" cy="2586239"/>
          </a:xfrm>
          <a:prstGeom prst="rect">
            <a:avLst/>
          </a:prstGeom>
        </p:spPr>
      </p:pic>
      <p:sp>
        <p:nvSpPr>
          <p:cNvPr id="4" name="文本框 3">
            <a:extLst>
              <a:ext uri="{FF2B5EF4-FFF2-40B4-BE49-F238E27FC236}">
                <a16:creationId xmlns:a16="http://schemas.microsoft.com/office/drawing/2014/main" xmlns="" id="{46F7F281-21A8-483C-8004-B2F404DA5866}"/>
              </a:ext>
            </a:extLst>
          </p:cNvPr>
          <p:cNvSpPr txBox="1"/>
          <p:nvPr/>
        </p:nvSpPr>
        <p:spPr>
          <a:xfrm>
            <a:off x="3150622" y="932758"/>
            <a:ext cx="2677656" cy="2816225"/>
          </a:xfrm>
          <a:prstGeom prst="rect">
            <a:avLst/>
          </a:prstGeom>
          <a:noFill/>
        </p:spPr>
        <p:txBody>
          <a:bodyPr vert="eaVert" wrap="square" rtlCol="0">
            <a:spAutoFit/>
          </a:bodyPr>
          <a:lstStyle/>
          <a:p>
            <a:pPr algn="dist">
              <a:lnSpc>
                <a:spcPct val="150000"/>
              </a:lnSpc>
            </a:pPr>
            <a:r>
              <a:rPr lang="zh-CN" altLang="en-US" dirty="0">
                <a:latin typeface="华文隶书" panose="02010800040101010101" pitchFamily="2" charset="-122"/>
                <a:ea typeface="华文隶书" panose="02010800040101010101" pitchFamily="2" charset="-122"/>
              </a:rPr>
              <a:t>凭高眺远，见长空万</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里，云无留迹。桂魄飞</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来光射处，冷浸一来秋</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碧。玉字琼楼，乘鸾来</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去，人在清凉国。江山</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如画，望中烟树历历。</a:t>
            </a:r>
          </a:p>
        </p:txBody>
      </p:sp>
    </p:spTree>
    <p:extLst>
      <p:ext uri="{BB962C8B-B14F-4D97-AF65-F5344CB8AC3E}">
        <p14:creationId xmlns:p14="http://schemas.microsoft.com/office/powerpoint/2010/main" val="21264369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2B4367B9-9136-44DA-995F-54E9053AAA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2850" y="0"/>
            <a:ext cx="6135751" cy="5143500"/>
          </a:xfrm>
          <a:prstGeom prst="rect">
            <a:avLst/>
          </a:prstGeom>
        </p:spPr>
      </p:pic>
      <p:pic>
        <p:nvPicPr>
          <p:cNvPr id="3" name="图片 2">
            <a:extLst>
              <a:ext uri="{FF2B5EF4-FFF2-40B4-BE49-F238E27FC236}">
                <a16:creationId xmlns:a16="http://schemas.microsoft.com/office/drawing/2014/main" xmlns="" id="{B3C0B4C9-F2B1-4E7E-AE03-749ED20D9C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261234" y="747078"/>
            <a:ext cx="4672966" cy="3402645"/>
          </a:xfrm>
          <a:prstGeom prst="rect">
            <a:avLst/>
          </a:prstGeom>
        </p:spPr>
      </p:pic>
      <p:sp>
        <p:nvSpPr>
          <p:cNvPr id="4" name="文本框 3">
            <a:extLst>
              <a:ext uri="{FF2B5EF4-FFF2-40B4-BE49-F238E27FC236}">
                <a16:creationId xmlns:a16="http://schemas.microsoft.com/office/drawing/2014/main" xmlns="" id="{FD49C85A-9BCD-4C43-BCD0-F9EB73D2E612}"/>
              </a:ext>
            </a:extLst>
          </p:cNvPr>
          <p:cNvSpPr txBox="1"/>
          <p:nvPr/>
        </p:nvSpPr>
        <p:spPr>
          <a:xfrm>
            <a:off x="355650" y="1249608"/>
            <a:ext cx="1415772"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吃月饼</a:t>
            </a:r>
          </a:p>
        </p:txBody>
      </p:sp>
      <p:sp>
        <p:nvSpPr>
          <p:cNvPr id="5" name="文本框 4">
            <a:extLst>
              <a:ext uri="{FF2B5EF4-FFF2-40B4-BE49-F238E27FC236}">
                <a16:creationId xmlns:a16="http://schemas.microsoft.com/office/drawing/2014/main" xmlns="" id="{42FA5275-B99E-4CE4-B822-D313972CC920}"/>
              </a:ext>
            </a:extLst>
          </p:cNvPr>
          <p:cNvSpPr txBox="1"/>
          <p:nvPr/>
        </p:nvSpPr>
        <p:spPr>
          <a:xfrm>
            <a:off x="524270" y="2005081"/>
            <a:ext cx="1736964" cy="2086725"/>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中秋节的习俗有：祭月、拜月、观潮、燃灯、猜谜、吃月饼、赏桂花、饮桂花酒、玩花灯、烧塔等。</a:t>
            </a:r>
          </a:p>
        </p:txBody>
      </p:sp>
      <p:sp>
        <p:nvSpPr>
          <p:cNvPr id="7" name="文本框 6">
            <a:extLst>
              <a:ext uri="{FF2B5EF4-FFF2-40B4-BE49-F238E27FC236}">
                <a16:creationId xmlns:a16="http://schemas.microsoft.com/office/drawing/2014/main" xmlns="" id="{B25B3D6A-B370-4C09-85FF-614B9F8948C5}"/>
              </a:ext>
            </a:extLst>
          </p:cNvPr>
          <p:cNvSpPr txBox="1"/>
          <p:nvPr/>
        </p:nvSpPr>
        <p:spPr>
          <a:xfrm>
            <a:off x="6765580" y="1249608"/>
            <a:ext cx="1415772"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桂花酒</a:t>
            </a:r>
          </a:p>
        </p:txBody>
      </p:sp>
      <p:sp>
        <p:nvSpPr>
          <p:cNvPr id="8" name="文本框 7">
            <a:extLst>
              <a:ext uri="{FF2B5EF4-FFF2-40B4-BE49-F238E27FC236}">
                <a16:creationId xmlns:a16="http://schemas.microsoft.com/office/drawing/2014/main" xmlns="" id="{41F9805F-1DE5-4D8D-9026-A49276AD1631}"/>
              </a:ext>
            </a:extLst>
          </p:cNvPr>
          <p:cNvSpPr txBox="1"/>
          <p:nvPr/>
        </p:nvSpPr>
        <p:spPr>
          <a:xfrm>
            <a:off x="6934200" y="2005081"/>
            <a:ext cx="1736964" cy="2086725"/>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中秋节的习俗有：祭月、拜月、观潮、燃灯、猜谜、吃月饼、赏桂花、饮桂花酒、玩花灯、烧塔等。</a:t>
            </a:r>
          </a:p>
        </p:txBody>
      </p:sp>
    </p:spTree>
    <p:extLst>
      <p:ext uri="{BB962C8B-B14F-4D97-AF65-F5344CB8AC3E}">
        <p14:creationId xmlns:p14="http://schemas.microsoft.com/office/powerpoint/2010/main" val="29924572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70B1374-2E1B-4B4C-A15F-810BE9D9D7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 y="0"/>
            <a:ext cx="6135751" cy="5143500"/>
          </a:xfrm>
          <a:prstGeom prst="rect">
            <a:avLst/>
          </a:prstGeom>
        </p:spPr>
      </p:pic>
      <p:pic>
        <p:nvPicPr>
          <p:cNvPr id="2" name="图片 1">
            <a:extLst>
              <a:ext uri="{FF2B5EF4-FFF2-40B4-BE49-F238E27FC236}">
                <a16:creationId xmlns:a16="http://schemas.microsoft.com/office/drawing/2014/main" xmlns="" id="{960676F0-B90E-45C9-A211-C7F8E94964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9537" y="1273527"/>
            <a:ext cx="5224463" cy="3869973"/>
          </a:xfrm>
          <a:prstGeom prst="rect">
            <a:avLst/>
          </a:prstGeom>
        </p:spPr>
      </p:pic>
      <p:sp>
        <p:nvSpPr>
          <p:cNvPr id="4" name="文本框 3">
            <a:extLst>
              <a:ext uri="{FF2B5EF4-FFF2-40B4-BE49-F238E27FC236}">
                <a16:creationId xmlns:a16="http://schemas.microsoft.com/office/drawing/2014/main" xmlns="" id="{561A2C7A-68F9-42FD-B925-890124C25BA7}"/>
              </a:ext>
            </a:extLst>
          </p:cNvPr>
          <p:cNvSpPr txBox="1"/>
          <p:nvPr/>
        </p:nvSpPr>
        <p:spPr>
          <a:xfrm>
            <a:off x="1409700" y="647700"/>
            <a:ext cx="4961615" cy="791755"/>
          </a:xfrm>
          <a:prstGeom prst="rect">
            <a:avLst/>
          </a:prstGeom>
          <a:noFill/>
        </p:spPr>
        <p:txBody>
          <a:bodyPr wrap="none" rtlCol="0">
            <a:spAutoFit/>
          </a:bodyPr>
          <a:lstStyle/>
          <a:p>
            <a:pPr>
              <a:lnSpc>
                <a:spcPct val="150000"/>
              </a:lnSpc>
            </a:pPr>
            <a:r>
              <a:rPr lang="zh-CN" altLang="en-US" sz="1600" dirty="0"/>
              <a:t>●</a:t>
            </a:r>
            <a:r>
              <a:rPr lang="en-US" altLang="zh-CN" sz="1600" dirty="0"/>
              <a:t> </a:t>
            </a:r>
            <a:r>
              <a:rPr lang="zh-CN" altLang="en-US" sz="1600" dirty="0"/>
              <a:t>又圆又扁，有咸有甜；你若不相信，面上着个印；</a:t>
            </a:r>
            <a:endParaRPr lang="en-US" altLang="zh-CN" sz="1600" dirty="0"/>
          </a:p>
          <a:p>
            <a:pPr>
              <a:lnSpc>
                <a:spcPct val="150000"/>
              </a:lnSpc>
            </a:pPr>
            <a:r>
              <a:rPr lang="en-US" altLang="zh-CN" sz="1600" dirty="0"/>
              <a:t>     </a:t>
            </a:r>
            <a:r>
              <a:rPr lang="zh-CN" altLang="en-US" sz="1600" dirty="0"/>
              <a:t>你若猜不着，屁股上贴膏药。（打一食物）</a:t>
            </a:r>
          </a:p>
        </p:txBody>
      </p:sp>
      <p:sp>
        <p:nvSpPr>
          <p:cNvPr id="5" name="文本框 4">
            <a:extLst>
              <a:ext uri="{FF2B5EF4-FFF2-40B4-BE49-F238E27FC236}">
                <a16:creationId xmlns:a16="http://schemas.microsoft.com/office/drawing/2014/main" xmlns="" id="{DE335045-AFEF-43EC-A2AF-C0FC153C39E3}"/>
              </a:ext>
            </a:extLst>
          </p:cNvPr>
          <p:cNvSpPr txBox="1"/>
          <p:nvPr/>
        </p:nvSpPr>
        <p:spPr>
          <a:xfrm>
            <a:off x="720417" y="1779995"/>
            <a:ext cx="4961615" cy="785343"/>
          </a:xfrm>
          <a:prstGeom prst="rect">
            <a:avLst/>
          </a:prstGeom>
          <a:noFill/>
        </p:spPr>
        <p:txBody>
          <a:bodyPr wrap="none" rtlCol="0">
            <a:spAutoFit/>
          </a:bodyPr>
          <a:lstStyle/>
          <a:p>
            <a:pPr>
              <a:lnSpc>
                <a:spcPct val="150000"/>
              </a:lnSpc>
            </a:pPr>
            <a:r>
              <a:rPr lang="zh-CN" altLang="en-US" sz="1600" dirty="0"/>
              <a:t>●</a:t>
            </a:r>
            <a:r>
              <a:rPr lang="en-US" altLang="zh-CN" sz="1600" dirty="0"/>
              <a:t> </a:t>
            </a:r>
            <a:r>
              <a:rPr lang="zh-CN" altLang="en-US" sz="1600" dirty="0"/>
              <a:t>金灿灿，银闪闪，一到中秋香气散，用它酿酒请宾</a:t>
            </a:r>
            <a:endParaRPr lang="en-US" altLang="zh-CN" sz="1600" dirty="0"/>
          </a:p>
          <a:p>
            <a:pPr>
              <a:lnSpc>
                <a:spcPct val="150000"/>
              </a:lnSpc>
            </a:pPr>
            <a:r>
              <a:rPr lang="en-US" altLang="zh-CN" sz="1600" dirty="0"/>
              <a:t>    </a:t>
            </a:r>
            <a:r>
              <a:rPr lang="zh-CN" altLang="en-US" sz="1600" dirty="0"/>
              <a:t>客，用它浸渍供美餐。（打一植物）</a:t>
            </a:r>
          </a:p>
        </p:txBody>
      </p:sp>
      <p:sp>
        <p:nvSpPr>
          <p:cNvPr id="6" name="文本框 5">
            <a:extLst>
              <a:ext uri="{FF2B5EF4-FFF2-40B4-BE49-F238E27FC236}">
                <a16:creationId xmlns:a16="http://schemas.microsoft.com/office/drawing/2014/main" xmlns="" id="{6692A24F-57BE-41F1-894B-8170DE1DC333}"/>
              </a:ext>
            </a:extLst>
          </p:cNvPr>
          <p:cNvSpPr txBox="1"/>
          <p:nvPr/>
        </p:nvSpPr>
        <p:spPr>
          <a:xfrm>
            <a:off x="228600" y="2905878"/>
            <a:ext cx="4961615" cy="830997"/>
          </a:xfrm>
          <a:prstGeom prst="rect">
            <a:avLst/>
          </a:prstGeom>
          <a:noFill/>
        </p:spPr>
        <p:txBody>
          <a:bodyPr wrap="none" rtlCol="0">
            <a:spAutoFit/>
          </a:bodyPr>
          <a:lstStyle/>
          <a:p>
            <a:pPr>
              <a:lnSpc>
                <a:spcPct val="150000"/>
              </a:lnSpc>
            </a:pPr>
            <a:r>
              <a:rPr lang="zh-CN" altLang="en-US" sz="1600" dirty="0"/>
              <a:t>●</a:t>
            </a:r>
            <a:r>
              <a:rPr lang="en-US" altLang="zh-CN" sz="1600" dirty="0"/>
              <a:t> </a:t>
            </a:r>
            <a:r>
              <a:rPr lang="zh-CN" altLang="en-US" sz="1600" dirty="0"/>
              <a:t>春风吹来白花开，中秋过后葫芦来。外穿黄衫藏黑</a:t>
            </a:r>
            <a:endParaRPr lang="en-US" altLang="zh-CN" sz="1600" dirty="0"/>
          </a:p>
          <a:p>
            <a:pPr>
              <a:lnSpc>
                <a:spcPct val="150000"/>
              </a:lnSpc>
            </a:pPr>
            <a:r>
              <a:rPr lang="en-US" altLang="zh-CN" sz="1600" dirty="0"/>
              <a:t> </a:t>
            </a:r>
            <a:r>
              <a:rPr lang="zh-CN" altLang="en-US" sz="1600" dirty="0"/>
              <a:t>   豆，润肺凉心好药村。（打一水果）</a:t>
            </a:r>
          </a:p>
        </p:txBody>
      </p:sp>
    </p:spTree>
    <p:extLst>
      <p:ext uri="{BB962C8B-B14F-4D97-AF65-F5344CB8AC3E}">
        <p14:creationId xmlns:p14="http://schemas.microsoft.com/office/powerpoint/2010/main" val="29241348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TotalTime>
  <Words>747</Words>
  <Application>Microsoft Office PowerPoint</Application>
  <PresentationFormat>全屏显示(16:9)</PresentationFormat>
  <Paragraphs>44</Paragraphs>
  <Slides>12</Slides>
  <Notes>12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★懐流体</vt:lpstr>
      <vt:lpstr>Meiryo</vt:lpstr>
      <vt:lpstr>等线</vt:lpstr>
      <vt:lpstr>等线 Light</vt:lpstr>
      <vt:lpstr>华文隶书</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37</cp:revision>
  <dcterms:created xsi:type="dcterms:W3CDTF">2017-09-08T02:50:00Z</dcterms:created>
  <dcterms:modified xsi:type="dcterms:W3CDTF">2017-11-05T06:40:54Z</dcterms:modified>
</cp:coreProperties>
</file>