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7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4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BC401-B0AC-4259-9DC0-BE26EAF7E40E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BDF34-B26E-4F5C-A987-16434A78AE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3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481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2051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7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81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84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38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73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352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9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576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8538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BDF34-B26E-4F5C-A987-16434A78AE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54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414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33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46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1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74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049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17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974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57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201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1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6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02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93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104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657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5386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07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61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4519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486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313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80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521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53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772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83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13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80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19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11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7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F4785-2D5E-4B1D-B57E-AE0D46CB86AD}" type="datetimeFigureOut">
              <a:rPr lang="zh-CN" altLang="en-US" smtClean="0"/>
              <a:t>2018/6/30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99880-B808-4558-BB1D-2D4070DDB8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4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0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4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8100"/>
            <a:ext cx="3076575" cy="300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66828" y1="44586" x2="66828" y2="44586"/>
                        <a14:foregroundMark x1="81965" y1="49363" x2="81965" y2="49363"/>
                        <a14:foregroundMark x1="73913" y1="64331" x2="73913" y2="64331"/>
                        <a14:foregroundMark x1="88084" y1="65287" x2="88084" y2="65287"/>
                        <a14:foregroundMark x1="89050" y1="78981" x2="89050" y2="78981"/>
                        <a14:backgroundMark x1="49436" y1="17197" x2="49436" y2="171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396" y="1409700"/>
            <a:ext cx="3993584" cy="403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" y="349421"/>
            <a:ext cx="10058400" cy="23460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99161" y="49866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花好月圆</a:t>
            </a:r>
            <a:endParaRPr lang="zh-CN" altLang="en-US" sz="2400" dirty="0">
              <a:latin typeface="方正祥隶简体" panose="03000509000000000000" pitchFamily="65" charset="-122"/>
              <a:ea typeface="方正祥隶简体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31892" y="49866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欢庆中秋</a:t>
            </a:r>
            <a:endParaRPr lang="zh-CN" altLang="en-US" sz="2400" dirty="0">
              <a:latin typeface="方正祥隶简体" panose="03000509000000000000" pitchFamily="65" charset="-122"/>
              <a:ea typeface="方正祥隶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 smtClean="0">
                <a:latin typeface="方正隶变_GBK" panose="03000509000000000000" pitchFamily="65" charset="-122"/>
                <a:ea typeface="方正隶变_GBK" panose="03000509000000000000" pitchFamily="65" charset="-122"/>
              </a:rPr>
              <a:t>中秋节贺卡模版</a:t>
            </a:r>
            <a:endParaRPr lang="zh-CN" altLang="en-US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445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4169" y="587617"/>
            <a:ext cx="1726340" cy="62703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6678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悠悠的云里有淡淡的诗，淡淡的诗里有绵绵的喜悦，绵绵的喜悦里有我轻轻的问候，中秋快乐！</a:t>
            </a:r>
          </a:p>
        </p:txBody>
      </p:sp>
    </p:spTree>
    <p:extLst>
      <p:ext uri="{BB962C8B-B14F-4D97-AF65-F5344CB8AC3E}">
        <p14:creationId xmlns:p14="http://schemas.microsoft.com/office/powerpoint/2010/main" val="2515670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8100"/>
            <a:ext cx="3076575" cy="3009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66828" y1="44586" x2="66828" y2="44586"/>
                        <a14:foregroundMark x1="81965" y1="49363" x2="81965" y2="49363"/>
                        <a14:foregroundMark x1="73913" y1="64331" x2="73913" y2="64331"/>
                        <a14:foregroundMark x1="88084" y1="65287" x2="88084" y2="65287"/>
                        <a14:foregroundMark x1="89050" y1="78981" x2="89050" y2="78981"/>
                        <a14:backgroundMark x1="49436" y1="17197" x2="49436" y2="171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396" y="1409700"/>
            <a:ext cx="3993584" cy="4038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2" y="349421"/>
            <a:ext cx="10058400" cy="23460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99161" y="498663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祥隶简体" panose="03000509000000000000" pitchFamily="65" charset="-122"/>
                <a:ea typeface="方正祥隶简体" panose="03000509000000000000" pitchFamily="65" charset="-122"/>
              </a:rPr>
              <a:t>祝福大家中秋快乐</a:t>
            </a:r>
            <a:endParaRPr lang="zh-CN" altLang="en-US" sz="2400" dirty="0">
              <a:latin typeface="方正祥隶简体" panose="03000509000000000000" pitchFamily="65" charset="-122"/>
              <a:ea typeface="方正祥隶简体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 smtClean="0">
                <a:latin typeface="方正隶变_GBK" panose="03000509000000000000" pitchFamily="65" charset="-122"/>
                <a:ea typeface="方正隶变_GBK" panose="03000509000000000000" pitchFamily="65" charset="-122"/>
              </a:rPr>
              <a:t>中秋节贺卡模版</a:t>
            </a:r>
            <a:endParaRPr lang="zh-CN" altLang="en-US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14946" y="3555474"/>
            <a:ext cx="461665" cy="170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95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http://www.ypppt.com/article/2017/3513.html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http://www.ypppt.com/article/2017/4391.html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395191"/>
            <a:ext cx="237764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90" y="3243535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6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55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86394" y="1997839"/>
            <a:ext cx="70531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    中秋节，又称月夕、秋节、仲秋节、八月节、八月会、追月节、玩月节、拜月节、女儿节或团圆节，是流行于中国众多民族与汉字文化圈诸国的传统文化节日，时在农历八月十五；因其恰值三秋之半，故名，也有些地方将中秋节定在八月十六。</a:t>
            </a:r>
            <a:endParaRPr lang="zh-CN" altLang="en-US" sz="2400" dirty="0">
              <a:solidFill>
                <a:schemeClr val="bg1"/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34" y="932024"/>
            <a:ext cx="1789712" cy="21526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2975169" y="2982930"/>
            <a:ext cx="927537" cy="11156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1843332" y="4418789"/>
            <a:ext cx="918781" cy="110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87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6751"/>
            <a:ext cx="12192000" cy="23812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244162" y="1856944"/>
            <a:ext cx="889516" cy="2127766"/>
            <a:chOff x="1778258" y="1816447"/>
            <a:chExt cx="889516" cy="2127766"/>
          </a:xfrm>
        </p:grpSpPr>
        <p:sp>
          <p:nvSpPr>
            <p:cNvPr id="6" name="矩形 5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 smtClean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嫦娥奔月</a:t>
              </a:r>
              <a:endParaRPr lang="zh-CN" altLang="en-US" sz="3600" b="0" i="0" dirty="0">
                <a:solidFill>
                  <a:schemeClr val="bg1"/>
                </a:solidFill>
                <a:effectLst/>
                <a:latin typeface="方正隶变_GBK" panose="03000509000000000000" pitchFamily="65" charset="-122"/>
                <a:ea typeface="方正隶变_GBK" panose="03000509000000000000" pitchFamily="65" charset="-122"/>
                <a:cs typeface="经典繁毛楷" panose="0201060900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15549" y="1856944"/>
            <a:ext cx="889516" cy="2127766"/>
            <a:chOff x="1778258" y="1816447"/>
            <a:chExt cx="889516" cy="2127766"/>
          </a:xfrm>
        </p:grpSpPr>
        <p:sp>
          <p:nvSpPr>
            <p:cNvPr id="10" name="矩形 9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 smtClean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吴刚折桂</a:t>
              </a:r>
              <a:endParaRPr lang="zh-CN" altLang="en-US" sz="3600" b="0" i="0" dirty="0">
                <a:solidFill>
                  <a:schemeClr val="bg1"/>
                </a:solidFill>
                <a:effectLst/>
                <a:latin typeface="方正隶变_GBK" panose="03000509000000000000" pitchFamily="65" charset="-122"/>
                <a:ea typeface="方正隶变_GBK" panose="03000509000000000000" pitchFamily="65" charset="-122"/>
                <a:cs typeface="经典繁毛楷" panose="0201060900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86936" y="1856944"/>
            <a:ext cx="889516" cy="2127766"/>
            <a:chOff x="1778258" y="1816447"/>
            <a:chExt cx="889516" cy="2127766"/>
          </a:xfrm>
        </p:grpSpPr>
        <p:sp>
          <p:nvSpPr>
            <p:cNvPr id="13" name="矩形 12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 smtClean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玉兔捣药</a:t>
              </a:r>
              <a:endParaRPr lang="zh-CN" altLang="en-US" sz="3600" b="0" i="0" dirty="0">
                <a:solidFill>
                  <a:schemeClr val="bg1"/>
                </a:solidFill>
                <a:effectLst/>
                <a:latin typeface="方正隶变_GBK" panose="03000509000000000000" pitchFamily="65" charset="-122"/>
                <a:ea typeface="方正隶变_GBK" panose="03000509000000000000" pitchFamily="65" charset="-122"/>
                <a:cs typeface="经典繁毛楷" panose="0201060900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58323" y="1844590"/>
            <a:ext cx="889516" cy="2127766"/>
            <a:chOff x="1778258" y="1816447"/>
            <a:chExt cx="889516" cy="2127766"/>
          </a:xfrm>
        </p:grpSpPr>
        <p:sp>
          <p:nvSpPr>
            <p:cNvPr id="16" name="矩形 15"/>
            <p:cNvSpPr/>
            <p:nvPr/>
          </p:nvSpPr>
          <p:spPr>
            <a:xfrm>
              <a:off x="1853684" y="1910834"/>
              <a:ext cx="738664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3600" b="0" i="0" dirty="0" smtClean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rPr>
                <a:t>月饼起义</a:t>
              </a:r>
              <a:endParaRPr lang="zh-CN" altLang="en-US" sz="3600" b="0" i="0" dirty="0">
                <a:solidFill>
                  <a:schemeClr val="bg1"/>
                </a:solidFill>
                <a:effectLst/>
                <a:latin typeface="方正隶变_GBK" panose="03000509000000000000" pitchFamily="65" charset="-122"/>
                <a:ea typeface="方正隶变_GBK" panose="03000509000000000000" pitchFamily="65" charset="-122"/>
                <a:cs typeface="经典繁毛楷" panose="0201060900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78258" y="1816447"/>
              <a:ext cx="889516" cy="212776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2006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80257" y="2028825"/>
            <a:ext cx="6001643" cy="33289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昔年八月十五夜，曲江池畔杏园边。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今年八月十五夜，湓浦沙头水馆前。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西北望乡何处是，东南见月几回圆。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昨风一吹无人会，今夜清光似往年。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0"/>
            <a:ext cx="7391400" cy="3857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75" y="3895725"/>
            <a:ext cx="58388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96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77193" y="1856944"/>
            <a:ext cx="5262979" cy="31441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明月几时有？把酒问青天。不知天上宫阙，今夕是何年。我欲乘风归去，又恐琼楼玉宇，高处不胜寒。起舞弄清影，何似在人间</a:t>
            </a:r>
            <a:r>
              <a:rPr lang="zh-CN" altLang="en-US" sz="2400" spc="600" dirty="0" smtClean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？</a:t>
            </a:r>
            <a:endParaRPr lang="zh-CN" altLang="en-US" sz="2400" spc="600" dirty="0">
              <a:solidFill>
                <a:schemeClr val="bg1"/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3915207"/>
            <a:ext cx="6648450" cy="217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1" y="0"/>
            <a:ext cx="6058142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2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5417" b="100000" l="7009" r="89915">
                        <a14:foregroundMark x1="22393" y1="18333" x2="23761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333" b="25000"/>
          <a:stretch/>
        </p:blipFill>
        <p:spPr>
          <a:xfrm>
            <a:off x="7400925" y="3429000"/>
            <a:ext cx="4829175" cy="3429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34612" y="2273722"/>
            <a:ext cx="7566588" cy="2308324"/>
            <a:chOff x="2034612" y="2273722"/>
            <a:chExt cx="7566588" cy="2308324"/>
          </a:xfrm>
        </p:grpSpPr>
        <p:grpSp>
          <p:nvGrpSpPr>
            <p:cNvPr id="5" name="组合 4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b="0" i="0" spc="600" dirty="0" smtClean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猜灯谜</a:t>
                </a:r>
                <a:endParaRPr lang="zh-CN" altLang="en-US" sz="3600" b="0" i="0" spc="60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505200" y="2273722"/>
              <a:ext cx="6096000" cy="23083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人们</a:t>
              </a:r>
              <a:r>
                <a:rPr lang="zh-CN" altLang="en-US" sz="24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都聚集在一起，猜灯笼身上写的谜语，因为是大多数年轻男女喜爱的活动，同时在这些活动上也传出爱情佳话，因此中秋猜灯谜也被衍生了一种男女相恋的形式。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80527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4326">
                        <a14:foregroundMark x1="55319" y1="26582" x2="66667" y2="34177"/>
                        <a14:foregroundMark x1="60284" y1="53165" x2="48936" y2="69620"/>
                        <a14:foregroundMark x1="54610" y1="66456" x2="44681" y2="708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50" y="3845868"/>
            <a:ext cx="5372100" cy="3009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34612" y="1995607"/>
            <a:ext cx="7671363" cy="2862322"/>
            <a:chOff x="2034612" y="1995607"/>
            <a:chExt cx="7671363" cy="2862322"/>
          </a:xfrm>
        </p:grpSpPr>
        <p:grpSp>
          <p:nvGrpSpPr>
            <p:cNvPr id="6" name="组合 5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b="0" i="0" spc="600" dirty="0" smtClean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次月饼</a:t>
                </a:r>
                <a:endParaRPr lang="zh-CN" altLang="en-US" sz="3600" b="0" i="0" spc="60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3609975" y="1995607"/>
              <a:ext cx="6096000" cy="28623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源于南宋吴自牧的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《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梦梁录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》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，那时仅是一种点心食品。到后来人们逐渐把赏月与月饼结合在一起，寓意家人团圆，寄托思念。同时，月饼也是中秋时节朋友间用来联络感情的重要礼物。</a:t>
              </a:r>
              <a:endParaRPr lang="zh-CN" altLang="en-US" sz="24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4767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34612" y="2026993"/>
            <a:ext cx="7566588" cy="2799549"/>
            <a:chOff x="2034612" y="2026993"/>
            <a:chExt cx="7566588" cy="2799549"/>
          </a:xfrm>
        </p:grpSpPr>
        <p:grpSp>
          <p:nvGrpSpPr>
            <p:cNvPr id="6" name="组合 5"/>
            <p:cNvGrpSpPr/>
            <p:nvPr/>
          </p:nvGrpSpPr>
          <p:grpSpPr>
            <a:xfrm>
              <a:off x="2034612" y="2364001"/>
              <a:ext cx="889516" cy="2127766"/>
              <a:chOff x="1778258" y="1816447"/>
              <a:chExt cx="889516" cy="212776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53684" y="2025134"/>
                <a:ext cx="738664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sz="3600" b="0" i="0" spc="600" dirty="0" smtClean="0">
                    <a:solidFill>
                      <a:schemeClr val="bg1"/>
                    </a:solidFill>
                    <a:effectLst/>
                    <a:latin typeface="方正隶变_GBK" panose="03000509000000000000" pitchFamily="65" charset="-122"/>
                    <a:ea typeface="方正隶变_GBK" panose="03000509000000000000" pitchFamily="65" charset="-122"/>
                    <a:cs typeface="经典繁毛楷" panose="02010609000101010101" pitchFamily="49" charset="-122"/>
                  </a:rPr>
                  <a:t>玩花灯</a:t>
                </a:r>
                <a:endParaRPr lang="zh-CN" altLang="en-US" sz="3600" b="0" i="0" spc="600" dirty="0">
                  <a:solidFill>
                    <a:schemeClr val="bg1"/>
                  </a:solidFill>
                  <a:effectLst/>
                  <a:latin typeface="方正隶变_GBK" panose="03000509000000000000" pitchFamily="65" charset="-122"/>
                  <a:ea typeface="方正隶变_GBK" panose="03000509000000000000" pitchFamily="65" charset="-122"/>
                  <a:cs typeface="经典繁毛楷" panose="0201060900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78258" y="1816447"/>
                <a:ext cx="889516" cy="212776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3505200" y="2026993"/>
              <a:ext cx="6096000" cy="279954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中秋没有像元宵节那样的大型灯会，玩灯主要只是在家庭、儿童之间进行的。早在北宋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《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武林旧事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》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中，记载中秋夜节俗，就有‘将“一点红”灯放入江中漂流玩耍的活动。中秋玩花灯，多集中在南方。</a:t>
              </a:r>
              <a:endParaRPr lang="zh-CN" altLang="en-US" sz="24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1001" y="1617438"/>
            <a:ext cx="1789712" cy="21526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9611236" y="4438264"/>
            <a:ext cx="1507892" cy="181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18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7"/>
          <a:stretch/>
        </p:blipFill>
        <p:spPr>
          <a:xfrm>
            <a:off x="19050" y="0"/>
            <a:ext cx="1217295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57" r="23814"/>
          <a:stretch/>
        </p:blipFill>
        <p:spPr>
          <a:xfrm>
            <a:off x="-971550" y="782194"/>
            <a:ext cx="5353050" cy="55102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16924" y="2231140"/>
            <a:ext cx="6093976" cy="261232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海上生明月，天涯共此时。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情人怨遥夜，竟夕起相思。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灭烛怜光满，披衣觉露滋。</a:t>
            </a:r>
          </a:p>
          <a:p>
            <a:pPr>
              <a:lnSpc>
                <a:spcPct val="200000"/>
              </a:lnSpc>
            </a:pPr>
            <a:r>
              <a:rPr lang="zh-CN" altLang="en-US" sz="2400" spc="600" dirty="0">
                <a:solidFill>
                  <a:schemeClr val="bg1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不堪盈手赠，还寝梦佳期。</a:t>
            </a:r>
          </a:p>
        </p:txBody>
      </p:sp>
    </p:spTree>
    <p:extLst>
      <p:ext uri="{BB962C8B-B14F-4D97-AF65-F5344CB8AC3E}">
        <p14:creationId xmlns:p14="http://schemas.microsoft.com/office/powerpoint/2010/main" val="3828953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90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749</Words>
  <Application>Microsoft Office PowerPoint</Application>
  <PresentationFormat>宽屏</PresentationFormat>
  <Paragraphs>54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Meiryo</vt:lpstr>
      <vt:lpstr>等线</vt:lpstr>
      <vt:lpstr>等线 Light</vt:lpstr>
      <vt:lpstr>方正隶变_GBK</vt:lpstr>
      <vt:lpstr>方正祥隶简体</vt:lpstr>
      <vt:lpstr>经典繁毛楷</vt:lpstr>
      <vt:lpstr>宋体</vt:lpstr>
      <vt:lpstr>微软雅黑</vt:lpstr>
      <vt:lpstr>Arial</vt:lpstr>
      <vt:lpstr>Calibri</vt:lpstr>
      <vt:lpstr>Calibri Light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15</cp:revision>
  <dcterms:created xsi:type="dcterms:W3CDTF">2017-09-04T11:40:39Z</dcterms:created>
  <dcterms:modified xsi:type="dcterms:W3CDTF">2018-06-30T10:12:59Z</dcterms:modified>
</cp:coreProperties>
</file>