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70" r:id="rId2"/>
    <p:sldMasterId id="2147483674" r:id="rId3"/>
  </p:sldMasterIdLst>
  <p:notesMasterIdLst>
    <p:notesMasterId r:id="rId25"/>
  </p:notesMasterIdLst>
  <p:handoutMasterIdLst>
    <p:handoutMasterId r:id="rId26"/>
  </p:handoutMasterIdLst>
  <p:sldIdLst>
    <p:sldId id="359" r:id="rId4"/>
    <p:sldId id="360" r:id="rId5"/>
    <p:sldId id="361" r:id="rId6"/>
    <p:sldId id="362" r:id="rId7"/>
    <p:sldId id="368" r:id="rId8"/>
    <p:sldId id="367" r:id="rId9"/>
    <p:sldId id="369" r:id="rId10"/>
    <p:sldId id="364" r:id="rId11"/>
    <p:sldId id="370" r:id="rId12"/>
    <p:sldId id="372" r:id="rId13"/>
    <p:sldId id="371" r:id="rId14"/>
    <p:sldId id="365" r:id="rId15"/>
    <p:sldId id="373" r:id="rId16"/>
    <p:sldId id="374" r:id="rId17"/>
    <p:sldId id="375" r:id="rId18"/>
    <p:sldId id="366" r:id="rId19"/>
    <p:sldId id="376" r:id="rId20"/>
    <p:sldId id="377" r:id="rId21"/>
    <p:sldId id="378" r:id="rId22"/>
    <p:sldId id="379" r:id="rId23"/>
    <p:sldId id="380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8997A"/>
    <a:srgbClr val="0C6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1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19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2022/3/21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2022/3/21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54017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856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405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758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93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47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034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109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564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870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1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607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749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636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97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224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554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54113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30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80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03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53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90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76200" y="66489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6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68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0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616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134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79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19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198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913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648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0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0671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758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913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3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90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51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34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5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42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96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01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31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516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6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C79F0B9-58A1-624F-B812-8A632C940328}"/>
              </a:ext>
            </a:extLst>
          </p:cNvPr>
          <p:cNvSpPr txBox="1"/>
          <p:nvPr/>
        </p:nvSpPr>
        <p:spPr>
          <a:xfrm>
            <a:off x="1503107" y="1586196"/>
            <a:ext cx="9304594" cy="1172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春分，古时又称为“日中”、“日夜分”、“仲春之月”。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明史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·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历一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说：“分者，黄赤相交之点，太阳行至此，乃昼夜平分。”所以，春分的意义，一是指一天时间白天黑夜平分，各为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小时；二是古时以立春至立夏为春季，春分正当春季三个月之中，平分了春季。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7D055A2-D990-514C-98BF-58DC4F4D2981}"/>
              </a:ext>
            </a:extLst>
          </p:cNvPr>
          <p:cNvSpPr txBox="1"/>
          <p:nvPr/>
        </p:nvSpPr>
        <p:spPr>
          <a:xfrm>
            <a:off x="1503106" y="3429000"/>
            <a:ext cx="4592894" cy="18928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中国古代将春分分为三候：“一候元鸟至；二候雷乃发声；三候始电。”便是说春分日后，燕子便从南方飞来了，下雨时天空便要打雷并发出闪电。春分在中国古历中的记载为：“春分前三日，太阳入赤道内”。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C2B9F82-CE58-004D-B30A-C999D781FE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5953" y="2323752"/>
            <a:ext cx="4527298" cy="452729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BEBD1BD-0A56-4EFE-B1E3-7AB1D6DDD99F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194684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CFF1C71-FB42-EA47-A052-5E5452AB3A03}"/>
              </a:ext>
            </a:extLst>
          </p:cNvPr>
          <p:cNvSpPr txBox="1"/>
          <p:nvPr/>
        </p:nvSpPr>
        <p:spPr>
          <a:xfrm>
            <a:off x="7937501" y="2136120"/>
            <a:ext cx="335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到了夏至日，太阳直射北回归线，北半球各地白昼最长，随后太阳直射点开始南移。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26A1D56-2C15-064F-817E-FFC4767AAEE5}"/>
              </a:ext>
            </a:extLst>
          </p:cNvPr>
          <p:cNvSpPr txBox="1"/>
          <p:nvPr/>
        </p:nvSpPr>
        <p:spPr>
          <a:xfrm>
            <a:off x="7937501" y="4142720"/>
            <a:ext cx="335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北半球各地白昼越来越短。秋分过后，太阳直射点移到南半球，北半球开始白昼短于黑夜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32FA765-C0EB-1B4C-B7E5-AF7C9FE6A80D}"/>
              </a:ext>
            </a:extLst>
          </p:cNvPr>
          <p:cNvSpPr txBox="1"/>
          <p:nvPr/>
        </p:nvSpPr>
        <p:spPr>
          <a:xfrm>
            <a:off x="670144" y="2136120"/>
            <a:ext cx="335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值得注意的是：北半球各地从冬至开始白昼越来越长，但是从春分开始白昼才比黑夜长；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A457516-63FB-F44D-8DF0-82E1495B9534}"/>
              </a:ext>
            </a:extLst>
          </p:cNvPr>
          <p:cNvSpPr txBox="1"/>
          <p:nvPr/>
        </p:nvSpPr>
        <p:spPr>
          <a:xfrm>
            <a:off x="924144" y="4142720"/>
            <a:ext cx="335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值得注意的是：北半球各地从冬至开始白昼越来越长，但是从春分开始白昼才比黑夜长；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7C55EA5-EA58-6F48-8963-6A77D0AA61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0908" y="1390651"/>
            <a:ext cx="6252628" cy="44142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7F09160-CDB8-4006-B5AA-BA2DD4B4B196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237909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AEAF14E-04AE-4A36-AA99-F4378C54D02B}"/>
              </a:ext>
            </a:extLst>
          </p:cNvPr>
          <p:cNvSpPr txBox="1"/>
          <p:nvPr/>
        </p:nvSpPr>
        <p:spPr>
          <a:xfrm>
            <a:off x="3127059" y="1846646"/>
            <a:ext cx="2598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EB0159C-45E2-4974-A7FE-81A125DC1532}"/>
              </a:ext>
            </a:extLst>
          </p:cNvPr>
          <p:cNvSpPr txBox="1"/>
          <p:nvPr/>
        </p:nvSpPr>
        <p:spPr>
          <a:xfrm>
            <a:off x="1533218" y="2538784"/>
            <a:ext cx="53247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</p:spTree>
    <p:extLst>
      <p:ext uri="{BB962C8B-B14F-4D97-AF65-F5344CB8AC3E}">
        <p14:creationId xmlns:p14="http://schemas.microsoft.com/office/powerpoint/2010/main" val="184762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1FD4A51-E869-F540-9D62-D30EA3426594}"/>
              </a:ext>
            </a:extLst>
          </p:cNvPr>
          <p:cNvSpPr txBox="1"/>
          <p:nvPr/>
        </p:nvSpPr>
        <p:spPr>
          <a:xfrm>
            <a:off x="1106570" y="1691620"/>
            <a:ext cx="849629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节气，东亚大槽明显减弱，西风带槽脊活动明显增多，蒙古到东北地区常有低压活动和气旋发展，低压移动引导冷空气南下，北方地区多大风和扬沙天气。当长波槽东移，受冷暖气团交汇影响，会出现连续阴雨和倒春寒天气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F022379-9AC9-984E-B38E-FCE77296E503}"/>
              </a:ext>
            </a:extLst>
          </p:cNvPr>
          <p:cNvSpPr txBox="1"/>
          <p:nvPr/>
        </p:nvSpPr>
        <p:spPr>
          <a:xfrm>
            <a:off x="1106570" y="3615603"/>
            <a:ext cx="5854699" cy="170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气温回升较快，尤其是华北地区和黄淮平原，日平均气温几乎与多雨的沿江江南地区同时升达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以上而进入明媚的春季。辽阔的大地上，岸柳青青，莺飞草长，小麦拔节，油菜花香，桃红李白迎春黄，而华南地区更是一派暮春景象。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367A60A-9F16-E44B-BC75-B4B50AFB59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8645" y="2343721"/>
            <a:ext cx="3946785" cy="394678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5A02C72-E9EF-40BD-B80C-17E262DDA0DE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</p:spTree>
    <p:extLst>
      <p:ext uri="{BB962C8B-B14F-4D97-AF65-F5344CB8AC3E}">
        <p14:creationId xmlns:p14="http://schemas.microsoft.com/office/powerpoint/2010/main" val="383535881"/>
      </p:ext>
    </p:extLst>
  </p:cSld>
  <p:clrMapOvr>
    <a:masterClrMapping/>
  </p:clrMapOvr>
  <p:transition spd="slow" advTm="300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664EAAE-0A1D-9741-A1FE-E20E932676A3}"/>
              </a:ext>
            </a:extLst>
          </p:cNvPr>
          <p:cNvSpPr txBox="1"/>
          <p:nvPr/>
        </p:nvSpPr>
        <p:spPr>
          <a:xfrm>
            <a:off x="1357021" y="1793220"/>
            <a:ext cx="2452979" cy="37386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春分后，中国南方大部分地区越冬作物进入春季生长阶段。南方大部分地区各地气温则继续回升，但一般不如雨水至春分这段时期上升得快。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月下旬平均气温华南北部多为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13℃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至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15℃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，华南南部多为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15℃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至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16℃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5F44384-73D0-B546-85A2-D55303456BFF}"/>
              </a:ext>
            </a:extLst>
          </p:cNvPr>
          <p:cNvSpPr txBox="1"/>
          <p:nvPr/>
        </p:nvSpPr>
        <p:spPr>
          <a:xfrm>
            <a:off x="8935218" y="1793219"/>
            <a:ext cx="1732782" cy="37386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高原大部分地区已经雪融冰消，旬平均气温约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5℃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至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。我国南方大部分地区等河谷地区气温最高，平均已达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18℃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至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20℃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53D42AD-889F-CD4B-8DF5-D91930E000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8172" y="944384"/>
            <a:ext cx="7494078" cy="529429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ED9452B-AC23-48DF-9F63-3CDEAC43B441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</p:spTree>
    <p:extLst>
      <p:ext uri="{BB962C8B-B14F-4D97-AF65-F5344CB8AC3E}">
        <p14:creationId xmlns:p14="http://schemas.microsoft.com/office/powerpoint/2010/main" val="38147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665F23D-64E2-2F4B-8624-3422F25E9348}"/>
              </a:ext>
            </a:extLst>
          </p:cNvPr>
          <p:cNvSpPr txBox="1"/>
          <p:nvPr/>
        </p:nvSpPr>
        <p:spPr>
          <a:xfrm>
            <a:off x="5656030" y="1993858"/>
            <a:ext cx="578031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南方除了边缘山区以外，平均十有七、八年日平均气温稳定上升到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12℃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以上，有利于水稻、玉米等作物播种，植树造林也非常适宜。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75A5D03-620A-7A4A-9AC6-BD923553E511}"/>
              </a:ext>
            </a:extLst>
          </p:cNvPr>
          <p:cNvSpPr txBox="1"/>
          <p:nvPr/>
        </p:nvSpPr>
        <p:spPr>
          <a:xfrm>
            <a:off x="5656031" y="3502173"/>
            <a:ext cx="5780319" cy="170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但是，春分前后华南常常有一次较强的冷空气入侵，气温显著下降，最低气温可低至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以下。有时还有小股冷空气接踵而至，形成持续数天低温阴雨，对农业生产不利。根据这个特点，应充分利用天气预报，抓住冷尾暖头适时播种。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011A134-E6CD-4342-ACC3-F0553024A6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49" y="1123950"/>
            <a:ext cx="5894784" cy="589478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210CEB5-08CA-4232-9C1D-AC6685AD997E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</p:spTree>
    <p:extLst>
      <p:ext uri="{BB962C8B-B14F-4D97-AF65-F5344CB8AC3E}">
        <p14:creationId xmlns:p14="http://schemas.microsoft.com/office/powerpoint/2010/main" val="358901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D06592B-2316-464E-B9D8-4F1DEBE0503A}"/>
              </a:ext>
            </a:extLst>
          </p:cNvPr>
          <p:cNvSpPr txBox="1"/>
          <p:nvPr/>
        </p:nvSpPr>
        <p:spPr>
          <a:xfrm>
            <a:off x="3127059" y="1846646"/>
            <a:ext cx="2598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8788426-5584-4AA9-9757-E5F80A45B371}"/>
              </a:ext>
            </a:extLst>
          </p:cNvPr>
          <p:cNvSpPr txBox="1"/>
          <p:nvPr/>
        </p:nvSpPr>
        <p:spPr>
          <a:xfrm>
            <a:off x="1533218" y="2538784"/>
            <a:ext cx="53247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文彦记载</a:t>
            </a:r>
          </a:p>
        </p:txBody>
      </p:sp>
    </p:spTree>
    <p:extLst>
      <p:ext uri="{BB962C8B-B14F-4D97-AF65-F5344CB8AC3E}">
        <p14:creationId xmlns:p14="http://schemas.microsoft.com/office/powerpoint/2010/main" val="5938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805B334-ACA6-2544-913B-83FB71E92548}"/>
              </a:ext>
            </a:extLst>
          </p:cNvPr>
          <p:cNvSpPr txBox="1"/>
          <p:nvPr/>
        </p:nvSpPr>
        <p:spPr>
          <a:xfrm>
            <a:off x="6018748" y="2014487"/>
            <a:ext cx="3785652" cy="37386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俗话讲：“春分麦起身，肥水要紧跟”。一场春雨一场暖，春雨过后忙耕田。春季大忙季节就要开始了，春管、春耕、春种即将进入繁忙阶段。春分过后，越冬作物进入生长阶段，要加强田间管理。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由于气温回升快，需水量相对较大，农民朋友要加强蓄水保墒。“春分麦起身，一刻值千金”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8991679-CCE1-E64E-9FC6-4801F46C17E2}"/>
              </a:ext>
            </a:extLst>
          </p:cNvPr>
          <p:cNvSpPr/>
          <p:nvPr/>
        </p:nvSpPr>
        <p:spPr>
          <a:xfrm>
            <a:off x="10033000" y="2016646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B00B19-42FB-AF4D-B799-0A72B9512ADB}"/>
              </a:ext>
            </a:extLst>
          </p:cNvPr>
          <p:cNvSpPr txBox="1"/>
          <p:nvPr/>
        </p:nvSpPr>
        <p:spPr>
          <a:xfrm>
            <a:off x="10040350" y="2142554"/>
            <a:ext cx="492443" cy="1252092"/>
          </a:xfrm>
          <a:prstGeom prst="rect">
            <a:avLst/>
          </a:prstGeom>
          <a:solidFill>
            <a:srgbClr val="58997A"/>
          </a:solidFill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25C09B4-D3B6-844B-8EC7-0CD420586D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62" y="1181100"/>
            <a:ext cx="4764346" cy="540538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778776E-E597-4B06-99C2-457B306A3177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文彦记载</a:t>
            </a:r>
          </a:p>
        </p:txBody>
      </p:sp>
    </p:spTree>
    <p:extLst>
      <p:ext uri="{BB962C8B-B14F-4D97-AF65-F5344CB8AC3E}">
        <p14:creationId xmlns:p14="http://schemas.microsoft.com/office/powerpoint/2010/main" val="397539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FA74D68-5F7F-0942-B24B-31BD8A17D41A}"/>
              </a:ext>
            </a:extLst>
          </p:cNvPr>
          <p:cNvSpPr txBox="1"/>
          <p:nvPr/>
        </p:nvSpPr>
        <p:spPr>
          <a:xfrm>
            <a:off x="1814135" y="1792153"/>
            <a:ext cx="4217565" cy="37386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春分，二十四节气之一，是春季第四个节气。斗指壬，太阳黄经达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0°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，于每年公历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春分时，太阳直射点在赤道上，此后太阳直射点继续北移，故春分也称“升分”。古时又称为“日中”、“日夜分”、“仲春之月”。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春分是个比较重要的节气，它在天文学上有重要意义：南北半球昼夜平分。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A07E78C-349B-7B48-9913-E0CE32F1E5B4}"/>
              </a:ext>
            </a:extLst>
          </p:cNvPr>
          <p:cNvSpPr/>
          <p:nvPr/>
        </p:nvSpPr>
        <p:spPr>
          <a:xfrm>
            <a:off x="6083373" y="1883212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EB6E3E-1315-0744-9D0C-B192A84D7551}"/>
              </a:ext>
            </a:extLst>
          </p:cNvPr>
          <p:cNvSpPr txBox="1"/>
          <p:nvPr/>
        </p:nvSpPr>
        <p:spPr>
          <a:xfrm>
            <a:off x="6090723" y="2009120"/>
            <a:ext cx="492443" cy="1252092"/>
          </a:xfrm>
          <a:prstGeom prst="rect">
            <a:avLst/>
          </a:prstGeom>
          <a:solidFill>
            <a:srgbClr val="58997A"/>
          </a:solidFill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FE879E7-A19D-9145-9F82-8AA19F321F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6916" y="533400"/>
            <a:ext cx="7911228" cy="59334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8AEF169-8668-411F-B2EF-8CF3EB852C62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文彦记载</a:t>
            </a:r>
          </a:p>
        </p:txBody>
      </p:sp>
    </p:spTree>
    <p:extLst>
      <p:ext uri="{BB962C8B-B14F-4D97-AF65-F5344CB8AC3E}">
        <p14:creationId xmlns:p14="http://schemas.microsoft.com/office/powerpoint/2010/main" val="3688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FD48F94-22DA-8242-A415-A7DE6A758344}"/>
              </a:ext>
            </a:extLst>
          </p:cNvPr>
          <p:cNvSpPr txBox="1"/>
          <p:nvPr/>
        </p:nvSpPr>
        <p:spPr>
          <a:xfrm>
            <a:off x="5656685" y="1826146"/>
            <a:ext cx="4217565" cy="4003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春分，二十四节气之一，是春季第四个节气。斗指壬，太阳黄经达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0°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，于每年公历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春分时，太阳直射点在赤道上，此后太阳直射点继续北移，故春分也称“升分”。古时又称为“日中”、“日夜分”、“仲春之月”。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春分是个比较重要的节气，它在天文学上有重要意义：南北半球昼夜平分。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CB523D9-530E-6E45-8CA8-3AB527758347}"/>
              </a:ext>
            </a:extLst>
          </p:cNvPr>
          <p:cNvSpPr/>
          <p:nvPr/>
        </p:nvSpPr>
        <p:spPr>
          <a:xfrm>
            <a:off x="10153650" y="1826146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5512282-A488-374C-BE94-A44EF0941027}"/>
              </a:ext>
            </a:extLst>
          </p:cNvPr>
          <p:cNvSpPr txBox="1"/>
          <p:nvPr/>
        </p:nvSpPr>
        <p:spPr>
          <a:xfrm>
            <a:off x="10161000" y="1952054"/>
            <a:ext cx="492443" cy="1252092"/>
          </a:xfrm>
          <a:prstGeom prst="rect">
            <a:avLst/>
          </a:prstGeom>
          <a:solidFill>
            <a:srgbClr val="58997A"/>
          </a:solidFill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DB7C0AD-4CDD-5F42-8AB7-5F38638E5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635" y="1234505"/>
            <a:ext cx="4838700" cy="48387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D0B1E8C-1897-49A7-AD01-2B9EA2F223B1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文彦记载</a:t>
            </a:r>
          </a:p>
        </p:txBody>
      </p:sp>
    </p:spTree>
    <p:extLst>
      <p:ext uri="{BB962C8B-B14F-4D97-AF65-F5344CB8AC3E}">
        <p14:creationId xmlns:p14="http://schemas.microsoft.com/office/powerpoint/2010/main" val="79213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723F904-A05C-0948-A68E-2C1196941EE1}"/>
              </a:ext>
            </a:extLst>
          </p:cNvPr>
          <p:cNvSpPr txBox="1"/>
          <p:nvPr/>
        </p:nvSpPr>
        <p:spPr>
          <a:xfrm>
            <a:off x="2012110" y="1104072"/>
            <a:ext cx="1886779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47A6CC4-FDBB-2E40-A8C0-2BE5D0E925CF}"/>
              </a:ext>
            </a:extLst>
          </p:cNvPr>
          <p:cNvSpPr txBox="1"/>
          <p:nvPr/>
        </p:nvSpPr>
        <p:spPr>
          <a:xfrm>
            <a:off x="1962150" y="2647122"/>
            <a:ext cx="207112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E8F286C-0F52-A949-99DA-6EE60E7E7676}"/>
              </a:ext>
            </a:extLst>
          </p:cNvPr>
          <p:cNvSpPr txBox="1"/>
          <p:nvPr/>
        </p:nvSpPr>
        <p:spPr>
          <a:xfrm>
            <a:off x="4615425" y="2647122"/>
            <a:ext cx="207112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96AFF07-DDE3-C947-93AE-63DDFAA8DFB1}"/>
              </a:ext>
            </a:extLst>
          </p:cNvPr>
          <p:cNvSpPr txBox="1"/>
          <p:nvPr/>
        </p:nvSpPr>
        <p:spPr>
          <a:xfrm>
            <a:off x="1962150" y="3511634"/>
            <a:ext cx="207112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02594D2-2D6F-C049-AA13-32CE0E82F0BD}"/>
              </a:ext>
            </a:extLst>
          </p:cNvPr>
          <p:cNvSpPr txBox="1"/>
          <p:nvPr/>
        </p:nvSpPr>
        <p:spPr>
          <a:xfrm>
            <a:off x="4615425" y="3511634"/>
            <a:ext cx="207112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文彦记载</a:t>
            </a:r>
          </a:p>
        </p:txBody>
      </p:sp>
      <p:cxnSp>
        <p:nvCxnSpPr>
          <p:cNvPr id="15" name="直线连接符 8">
            <a:extLst>
              <a:ext uri="{FF2B5EF4-FFF2-40B4-BE49-F238E27FC236}">
                <a16:creationId xmlns:a16="http://schemas.microsoft.com/office/drawing/2014/main" xmlns="" id="{690C5FDB-6284-4E5F-9A05-85B06EE88441}"/>
              </a:ext>
            </a:extLst>
          </p:cNvPr>
          <p:cNvCxnSpPr>
            <a:cxnSpLocks/>
          </p:cNvCxnSpPr>
          <p:nvPr/>
        </p:nvCxnSpPr>
        <p:spPr>
          <a:xfrm flipH="1">
            <a:off x="2062947" y="2058095"/>
            <a:ext cx="178510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70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034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674455C-A141-7F47-AC0D-423FDFD3A048}"/>
              </a:ext>
            </a:extLst>
          </p:cNvPr>
          <p:cNvSpPr txBox="1"/>
          <p:nvPr/>
        </p:nvSpPr>
        <p:spPr>
          <a:xfrm>
            <a:off x="3127059" y="1846646"/>
            <a:ext cx="2598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D830D99-72D4-B64C-900B-BAD233C062A9}"/>
              </a:ext>
            </a:extLst>
          </p:cNvPr>
          <p:cNvSpPr txBox="1"/>
          <p:nvPr/>
        </p:nvSpPr>
        <p:spPr>
          <a:xfrm>
            <a:off x="1533218" y="2538784"/>
            <a:ext cx="53247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F243D95-64F2-B740-8D43-6E6F055DBA3D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30208C2-FCC3-C84E-BA28-C3B9CEE5E7F1}"/>
              </a:ext>
            </a:extLst>
          </p:cNvPr>
          <p:cNvSpPr txBox="1"/>
          <p:nvPr/>
        </p:nvSpPr>
        <p:spPr>
          <a:xfrm>
            <a:off x="5237768" y="2094955"/>
            <a:ext cx="5735032" cy="333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春分，二十四节气之一，是春季第四个节气。斗指壬，太阳黄经达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0°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，于每年公历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春分时，太阳直射点在赤道上，此后太阳直射点继续北移，故春分也称“升分”。古时又称为“日中”、“日夜分”、“仲春之月”。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春分是个比较重要的节气，它在天文学上有重要意义：南北半球昼夜平分。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4F06D95-1CE4-6B49-BB2E-4B5E7E952D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138" y="1276350"/>
            <a:ext cx="5029424" cy="502942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885895" y="825623"/>
            <a:ext cx="204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BF07957-D4B4-B444-8F98-AD60DF1A1F33}"/>
              </a:ext>
            </a:extLst>
          </p:cNvPr>
          <p:cNvSpPr txBox="1"/>
          <p:nvPr/>
        </p:nvSpPr>
        <p:spPr>
          <a:xfrm>
            <a:off x="4766841" y="1901170"/>
            <a:ext cx="6758409" cy="437857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春分的意义，一是指一天时间白天黑夜平分，各为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小时；二是春分正当春季（立春至立夏）三个月之中，平分了春季。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我国传统的四季划分方法是以二十四节气中的“四立”作为四季的始点，以二分和二至作为中点。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如春季以立春（斗指东北，后天八卦艮位）为始点，春分（斗指东）为中点，立夏（斗指东南）为终点。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536610A-93E3-9242-8716-C3378701C375}"/>
              </a:ext>
            </a:extLst>
          </p:cNvPr>
          <p:cNvSpPr/>
          <p:nvPr/>
        </p:nvSpPr>
        <p:spPr>
          <a:xfrm rot="16200000">
            <a:off x="5397500" y="800050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C3CCB7B-254F-E24C-A6DA-702A8EAA76C5}"/>
              </a:ext>
            </a:extLst>
          </p:cNvPr>
          <p:cNvSpPr txBox="1"/>
          <p:nvPr/>
        </p:nvSpPr>
        <p:spPr>
          <a:xfrm>
            <a:off x="4972554" y="1383158"/>
            <a:ext cx="132476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2FF6E97-E422-EC4A-B606-B38B0E2B8262}"/>
              </a:ext>
            </a:extLst>
          </p:cNvPr>
          <p:cNvSpPr/>
          <p:nvPr/>
        </p:nvSpPr>
        <p:spPr>
          <a:xfrm rot="16200000">
            <a:off x="5397500" y="2425710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A434C83-F0E0-F047-9D06-461F75326D37}"/>
              </a:ext>
            </a:extLst>
          </p:cNvPr>
          <p:cNvSpPr txBox="1"/>
          <p:nvPr/>
        </p:nvSpPr>
        <p:spPr>
          <a:xfrm>
            <a:off x="4972554" y="3008818"/>
            <a:ext cx="132476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76FAC35-02A4-174A-B404-767A19A653C0}"/>
              </a:ext>
            </a:extLst>
          </p:cNvPr>
          <p:cNvSpPr/>
          <p:nvPr/>
        </p:nvSpPr>
        <p:spPr>
          <a:xfrm rot="16200000">
            <a:off x="5397499" y="4375791"/>
            <a:ext cx="533400" cy="1517700"/>
          </a:xfrm>
          <a:prstGeom prst="rect">
            <a:avLst/>
          </a:prstGeom>
          <a:solidFill>
            <a:srgbClr val="589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E3350C1-DC75-494E-951C-5AA9D26B4F76}"/>
              </a:ext>
            </a:extLst>
          </p:cNvPr>
          <p:cNvSpPr txBox="1"/>
          <p:nvPr/>
        </p:nvSpPr>
        <p:spPr>
          <a:xfrm>
            <a:off x="4972553" y="4958899"/>
            <a:ext cx="132476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7FBECF5-EFAE-46CB-A8D9-F0469CF91D61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C14978F-706D-4445-9633-39A97AB353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448" y="1498991"/>
            <a:ext cx="5565800" cy="55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3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BC438E2-46D2-6149-A52B-0B7E6F2F1C90}"/>
              </a:ext>
            </a:extLst>
          </p:cNvPr>
          <p:cNvSpPr txBox="1"/>
          <p:nvPr/>
        </p:nvSpPr>
        <p:spPr>
          <a:xfrm>
            <a:off x="2185780" y="2184400"/>
            <a:ext cx="8106835" cy="36141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气候上，也有比较明显的特征。自这天以后，太阳直射位置继续由赤道向北半球推移，北半球各地昼渐长夜渐短，南半球各地夜渐长昼渐短。春分时节，我国除青藏高原、东北、西北和华北北部地区外均进入了明媚的春天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这时节，气候温和，雨水充沛，阳光明媚，我国大部分地区的越冬作物进入春季生长阶段。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5374EC7-A787-6A41-BDA1-8700C74B7F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6820" y="1600201"/>
            <a:ext cx="5820060" cy="41104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AC823E0-23B7-4D3D-9712-AF2C17690E8B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291" y="62679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86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F012933-3C7E-E547-9ECC-84DBFC6C5214}"/>
              </a:ext>
            </a:extLst>
          </p:cNvPr>
          <p:cNvSpPr txBox="1"/>
          <p:nvPr/>
        </p:nvSpPr>
        <p:spPr>
          <a:xfrm>
            <a:off x="5619841" y="2277819"/>
            <a:ext cx="5181509" cy="7807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西方划分四季是以“二分二至”作为四季的起始点，如春季以春分为起始点，以夏至为终止点。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0548E3C-E3F0-3A43-A930-5E9E75D47EEF}"/>
              </a:ext>
            </a:extLst>
          </p:cNvPr>
          <p:cNvSpPr txBox="1"/>
          <p:nvPr/>
        </p:nvSpPr>
        <p:spPr>
          <a:xfrm>
            <a:off x="5618730" y="3600450"/>
            <a:ext cx="5444332" cy="153272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西方国家所处的纬度较高，离黄赤相交点较远，以“二分二至”作为四季的起始点比“四立”更能实际反映当地气候。西方这种以“二分二至”划分的四季比我国传统“四立”划分的四季分别迟了一个半月。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9FD3B7C-9E9F-DE46-B894-3DB29B701830}"/>
              </a:ext>
            </a:extLst>
          </p:cNvPr>
          <p:cNvSpPr txBox="1"/>
          <p:nvPr/>
        </p:nvSpPr>
        <p:spPr>
          <a:xfrm>
            <a:off x="3038753" y="1420521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春分的气候特征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E78780-EC2E-D64A-ADDA-1B560263ED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935" y="1442304"/>
            <a:ext cx="4945795" cy="494579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4054BAD-D377-47E2-A072-D8B0E012DE39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</a:p>
        </p:txBody>
      </p:sp>
    </p:spTree>
    <p:extLst>
      <p:ext uri="{BB962C8B-B14F-4D97-AF65-F5344CB8AC3E}">
        <p14:creationId xmlns:p14="http://schemas.microsoft.com/office/powerpoint/2010/main" val="416834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D357E7E-2D25-4118-AF29-9C167B880917}"/>
              </a:ext>
            </a:extLst>
          </p:cNvPr>
          <p:cNvSpPr txBox="1"/>
          <p:nvPr/>
        </p:nvSpPr>
        <p:spPr>
          <a:xfrm>
            <a:off x="3127059" y="1846646"/>
            <a:ext cx="2598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DA78151-1CBE-4A28-BA49-FE98EB3467A2}"/>
              </a:ext>
            </a:extLst>
          </p:cNvPr>
          <p:cNvSpPr txBox="1"/>
          <p:nvPr/>
        </p:nvSpPr>
        <p:spPr>
          <a:xfrm>
            <a:off x="1533218" y="2538784"/>
            <a:ext cx="53247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节气特征</a:t>
            </a:r>
          </a:p>
        </p:txBody>
      </p:sp>
    </p:spTree>
    <p:extLst>
      <p:ext uri="{BB962C8B-B14F-4D97-AF65-F5344CB8AC3E}">
        <p14:creationId xmlns:p14="http://schemas.microsoft.com/office/powerpoint/2010/main" val="406650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AF028C4-61A5-0A45-8FA7-CAF3ACA5BFEE}"/>
              </a:ext>
            </a:extLst>
          </p:cNvPr>
          <p:cNvSpPr txBox="1"/>
          <p:nvPr/>
        </p:nvSpPr>
        <p:spPr>
          <a:xfrm>
            <a:off x="721067" y="1940693"/>
            <a:ext cx="5374933" cy="33023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春分，二十四节气之一，是春季第四个节气。斗指壬，太阳黄经达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0°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，于每年公历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春分时，太阳直射点在赤道上，此后太阳直射点继续北移，故春分也称“升分”。古时又称为“日中”、“日夜分”、“仲春之月”。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春分是个比较重要的节气，它在天文学上有重要意义：南北半球昼夜平分。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73CAABF-F690-D849-BD74-22E65A239C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5342" y="2193871"/>
            <a:ext cx="4387958" cy="438795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054F327-1A96-EF4D-8431-6A36C5E877EA}"/>
              </a:ext>
            </a:extLst>
          </p:cNvPr>
          <p:cNvSpPr txBox="1"/>
          <p:nvPr/>
        </p:nvSpPr>
        <p:spPr>
          <a:xfrm>
            <a:off x="7038167" y="1739016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春分是个比较重要的节气</a:t>
            </a:r>
            <a:endParaRPr kumimoji="1" lang="zh-CN" altLang="en-US" sz="2800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BC34AD4-9464-42F7-8D6B-FB64EEEC6BB8}"/>
              </a:ext>
            </a:extLst>
          </p:cNvPr>
          <p:cNvSpPr txBox="1"/>
          <p:nvPr/>
        </p:nvSpPr>
        <p:spPr>
          <a:xfrm>
            <a:off x="1066800" y="381000"/>
            <a:ext cx="184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4712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gbgh1jy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1471</Words>
  <Application>Microsoft Office PowerPoint</Application>
  <PresentationFormat>宽屏</PresentationFormat>
  <Paragraphs>128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2021-03-05T02:00:18Z</dcterms:created>
  <dcterms:modified xsi:type="dcterms:W3CDTF">2022-03-21T04:27:17Z</dcterms:modified>
</cp:coreProperties>
</file>