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31"/>
  </p:notesMasterIdLst>
  <p:sldIdLst>
    <p:sldId id="259" r:id="rId4"/>
    <p:sldId id="260" r:id="rId5"/>
    <p:sldId id="265" r:id="rId6"/>
    <p:sldId id="261" r:id="rId7"/>
    <p:sldId id="266" r:id="rId8"/>
    <p:sldId id="267" r:id="rId9"/>
    <p:sldId id="268" r:id="rId10"/>
    <p:sldId id="269" r:id="rId11"/>
    <p:sldId id="262" r:id="rId12"/>
    <p:sldId id="270" r:id="rId13"/>
    <p:sldId id="271" r:id="rId14"/>
    <p:sldId id="272" r:id="rId15"/>
    <p:sldId id="273" r:id="rId16"/>
    <p:sldId id="274" r:id="rId17"/>
    <p:sldId id="263" r:id="rId18"/>
    <p:sldId id="275" r:id="rId19"/>
    <p:sldId id="276" r:id="rId20"/>
    <p:sldId id="277" r:id="rId21"/>
    <p:sldId id="278" r:id="rId22"/>
    <p:sldId id="279" r:id="rId23"/>
    <p:sldId id="264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2B06"/>
    <a:srgbClr val="F4CFB8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396D8-DC00-403F-829D-EB41D602A289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AF268-78BA-4665-9536-A81CCAB4E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53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331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137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332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59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40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434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979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976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3301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0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089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2825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526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050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7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295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879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590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8367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74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188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772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382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30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603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F268-78BA-4665-9536-A81CCAB4EF9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501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358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77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973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05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5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013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669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821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83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559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512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07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11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33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87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305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0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71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35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8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1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EB88D7F-E052-4876-A073-ABEC2DDFE52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1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835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4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5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6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38AC59E-90AE-4754-9220-90B79CE5C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6745997" y="5028460"/>
            <a:ext cx="2818512" cy="217101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055D7CDA-3F05-4457-A341-9CFFCE42EE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7316454" y="5285972"/>
            <a:ext cx="1019261" cy="165599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F34D78DD-D0DF-469B-9E6C-60C513DE9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9349363" y="4608590"/>
            <a:ext cx="1019261" cy="165599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51E9B977-6129-4AC1-B755-3FBFBA31E3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5325619" y="4847500"/>
            <a:ext cx="2314074" cy="1782463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DAD07F23-0764-4B68-9D78-AB5122719DEC}"/>
              </a:ext>
            </a:extLst>
          </p:cNvPr>
          <p:cNvGrpSpPr/>
          <p:nvPr/>
        </p:nvGrpSpPr>
        <p:grpSpPr>
          <a:xfrm>
            <a:off x="1044374" y="396374"/>
            <a:ext cx="6891138" cy="5803611"/>
            <a:chOff x="887846" y="208039"/>
            <a:chExt cx="7405206" cy="6236551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7E1670AB-E115-4F11-A32B-57891A44933B}"/>
                </a:ext>
              </a:extLst>
            </p:cNvPr>
            <p:cNvGrpSpPr/>
            <p:nvPr/>
          </p:nvGrpSpPr>
          <p:grpSpPr>
            <a:xfrm>
              <a:off x="887846" y="208039"/>
              <a:ext cx="7405206" cy="6236551"/>
              <a:chOff x="467139" y="722802"/>
              <a:chExt cx="5538034" cy="4664047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B5C63EDC-6FED-445C-AE61-9AC75E62D932}"/>
                  </a:ext>
                </a:extLst>
              </p:cNvPr>
              <p:cNvGrpSpPr/>
              <p:nvPr/>
            </p:nvGrpSpPr>
            <p:grpSpPr>
              <a:xfrm>
                <a:off x="467139" y="722802"/>
                <a:ext cx="5538034" cy="4664047"/>
                <a:chOff x="5712147" y="837392"/>
                <a:chExt cx="5538034" cy="4664047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="" xmlns:a16="http://schemas.microsoft.com/office/drawing/2014/main" id="{DF6EC21D-21F3-411F-B77C-D8C5797E778E}"/>
                    </a:ext>
                  </a:extLst>
                </p:cNvPr>
                <p:cNvGrpSpPr/>
                <p:nvPr/>
              </p:nvGrpSpPr>
              <p:grpSpPr>
                <a:xfrm>
                  <a:off x="5712147" y="837392"/>
                  <a:ext cx="5538034" cy="4664047"/>
                  <a:chOff x="1250441" y="451184"/>
                  <a:chExt cx="5780545" cy="4868286"/>
                </a:xfrm>
              </p:grpSpPr>
              <p:pic>
                <p:nvPicPr>
                  <p:cNvPr id="16" name="图片 15">
                    <a:extLst>
                      <a:ext uri="{FF2B5EF4-FFF2-40B4-BE49-F238E27FC236}">
                        <a16:creationId xmlns="" xmlns:a16="http://schemas.microsoft.com/office/drawing/2014/main" id="{225D5E08-939F-49C9-8B7E-C44426527A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0702" b="33158"/>
                  <a:stretch/>
                </p:blipFill>
                <p:spPr>
                  <a:xfrm>
                    <a:off x="1250441" y="451184"/>
                    <a:ext cx="5780545" cy="4868286"/>
                  </a:xfrm>
                  <a:prstGeom prst="rect">
                    <a:avLst/>
                  </a:prstGeom>
                </p:spPr>
              </p:pic>
              <p:sp>
                <p:nvSpPr>
                  <p:cNvPr id="19" name="椭圆 18">
                    <a:extLst>
                      <a:ext uri="{FF2B5EF4-FFF2-40B4-BE49-F238E27FC236}">
                        <a16:creationId xmlns="" xmlns:a16="http://schemas.microsoft.com/office/drawing/2014/main" id="{384E3E6B-205B-489F-B215-92A4B83C3EB2}"/>
                      </a:ext>
                    </a:extLst>
                  </p:cNvPr>
                  <p:cNvSpPr/>
                  <p:nvPr/>
                </p:nvSpPr>
                <p:spPr>
                  <a:xfrm>
                    <a:off x="2459105" y="843713"/>
                    <a:ext cx="3341774" cy="3341774"/>
                  </a:xfrm>
                  <a:prstGeom prst="ellipse">
                    <a:avLst/>
                  </a:prstGeom>
                  <a:solidFill>
                    <a:srgbClr val="F4CF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23" name="图片 22">
                  <a:extLst>
                    <a:ext uri="{FF2B5EF4-FFF2-40B4-BE49-F238E27FC236}">
                      <a16:creationId xmlns="" xmlns:a16="http://schemas.microsoft.com/office/drawing/2014/main" id="{C316847C-5A25-4F99-A53E-494A4D56AD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7535925" y="1375695"/>
                  <a:ext cx="2050342" cy="2685042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4">
                <a:extLst>
                  <a:ext uri="{FF2B5EF4-FFF2-40B4-BE49-F238E27FC236}">
                    <a16:creationId xmlns="" xmlns:a16="http://schemas.microsoft.com/office/drawing/2014/main" id="{C18F9D2B-9778-4E36-B441-A7A35FE8B6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864655" y="3123379"/>
                <a:ext cx="2050342" cy="1621530"/>
              </a:xfrm>
              <a:prstGeom prst="rect">
                <a:avLst/>
              </a:prstGeom>
            </p:spPr>
          </p:pic>
        </p:grp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42343E75-C79D-4DCA-8285-8ACEEE007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0734" y="1716932"/>
              <a:ext cx="458328" cy="455975"/>
            </a:xfrm>
            <a:prstGeom prst="rect">
              <a:avLst/>
            </a:prstGeom>
          </p:spPr>
        </p:pic>
      </p:grp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F4D5641-45CC-4CA7-B6D5-92D4F255A4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985328" y="5029539"/>
            <a:ext cx="2314074" cy="17824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32027D3-237E-4B22-898F-3078993A3D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2210089" y="4478944"/>
            <a:ext cx="2818512" cy="217101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9AE478E6-9CB3-401C-BEE4-1A9D7395C3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1487518" y="4885645"/>
            <a:ext cx="1019261" cy="165599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B32C843-25D1-443C-9090-F169ADBF432A}"/>
              </a:ext>
            </a:extLst>
          </p:cNvPr>
          <p:cNvSpPr txBox="1"/>
          <p:nvPr/>
        </p:nvSpPr>
        <p:spPr>
          <a:xfrm>
            <a:off x="7526251" y="1507217"/>
            <a:ext cx="923330" cy="4358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中秋主</a:t>
            </a:r>
            <a:r>
              <a:rPr lang="zh-CN" altLang="en-US" sz="4800" dirty="0" smtClean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题</a:t>
            </a:r>
            <a:r>
              <a:rPr lang="zh-CN" altLang="en-US" sz="48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模板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E7DEDA1-BC2D-4A03-8B85-8FBB001679B8}"/>
              </a:ext>
            </a:extLst>
          </p:cNvPr>
          <p:cNvSpPr txBox="1"/>
          <p:nvPr/>
        </p:nvSpPr>
        <p:spPr>
          <a:xfrm>
            <a:off x="8518664" y="3484298"/>
            <a:ext cx="553998" cy="19522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主讲人 优品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980FA8B-3E32-4DB0-BB30-DE746F9668D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7" t="21492" r="28450" b="55477"/>
          <a:stretch/>
        </p:blipFill>
        <p:spPr>
          <a:xfrm>
            <a:off x="10439465" y="4767813"/>
            <a:ext cx="1359843" cy="11968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9480EA8-4F8B-49C8-A846-B9E3321307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4619336" y="5386617"/>
            <a:ext cx="1019261" cy="165599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D37FCAA-39E0-40E4-87BF-5F0AE1A57C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-503317" y="4447173"/>
            <a:ext cx="2314074" cy="17824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1AD3861-C624-43FF-8CD2-804298ECF51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" t="57819" r="617" b="26181"/>
          <a:stretch/>
        </p:blipFill>
        <p:spPr>
          <a:xfrm>
            <a:off x="-48125" y="5733047"/>
            <a:ext cx="12240126" cy="79408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7C0B497-6912-4BF6-8543-0FB23E3F0DD6}"/>
              </a:ext>
            </a:extLst>
          </p:cNvPr>
          <p:cNvGrpSpPr/>
          <p:nvPr/>
        </p:nvGrpSpPr>
        <p:grpSpPr>
          <a:xfrm>
            <a:off x="0" y="6196262"/>
            <a:ext cx="12192000" cy="661737"/>
            <a:chOff x="0" y="3894222"/>
            <a:chExt cx="9897978" cy="9144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0BC7DB3-5FB3-4738-822E-0942A0591B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>
              <a:off x="0" y="3894222"/>
              <a:ext cx="4948989" cy="9144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9C8B1FB9-0EF4-4A14-B916-49A1B3766B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 flipH="1">
              <a:off x="4948989" y="3894222"/>
              <a:ext cx="4948989" cy="91440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41AC4C8-5E65-46A9-8DDF-C247974F030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7" t="39824" r="72994" b="51404"/>
          <a:stretch/>
        </p:blipFill>
        <p:spPr>
          <a:xfrm>
            <a:off x="4874086" y="4648850"/>
            <a:ext cx="888650" cy="60157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2A841DDD-889B-46CA-9478-075EDF7DD8DA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4375" y="0"/>
            <a:ext cx="984244" cy="232235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B643F96C-952B-4FC3-9079-337817D054A9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1906" y="1"/>
            <a:ext cx="662247" cy="156259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FFC1503E-BA32-4BFF-A497-C4A90231B012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4153" y="754341"/>
            <a:ext cx="662247" cy="1562594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9C0AB7FF-0FBC-42AE-87FB-884C1C382D82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6488" y="-58089"/>
            <a:ext cx="1255672" cy="207856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6317A78A-35AC-4283-8D1C-311870403264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789" y="-3727"/>
            <a:ext cx="566740" cy="133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745D7D0-F287-4058-93B5-7F66CF5DFFDC}"/>
              </a:ext>
            </a:extLst>
          </p:cNvPr>
          <p:cNvGrpSpPr/>
          <p:nvPr/>
        </p:nvGrpSpPr>
        <p:grpSpPr>
          <a:xfrm>
            <a:off x="4343382" y="1696543"/>
            <a:ext cx="6831032" cy="1304203"/>
            <a:chOff x="4333334" y="1682138"/>
            <a:chExt cx="6831032" cy="1304203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234F2731-3EA9-4935-9BEF-1495C96E6782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3B74665A-4C79-41A9-B487-1D3515337C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3AD6A3D-F234-44B1-B969-0C53D652B0F1}"/>
              </a:ext>
            </a:extLst>
          </p:cNvPr>
          <p:cNvGrpSpPr/>
          <p:nvPr/>
        </p:nvGrpSpPr>
        <p:grpSpPr>
          <a:xfrm>
            <a:off x="4343382" y="3000746"/>
            <a:ext cx="6831032" cy="1304203"/>
            <a:chOff x="4333334" y="1682138"/>
            <a:chExt cx="6831032" cy="1304203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75BDE59-B055-40D4-8580-5E9A7C552F5E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6CFC1D75-F5D5-4DB9-845F-D4A80F850E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B797C34-FF09-45FE-B609-FA097485D28A}"/>
              </a:ext>
            </a:extLst>
          </p:cNvPr>
          <p:cNvGrpSpPr/>
          <p:nvPr/>
        </p:nvGrpSpPr>
        <p:grpSpPr>
          <a:xfrm>
            <a:off x="4343382" y="4304949"/>
            <a:ext cx="6831032" cy="1304203"/>
            <a:chOff x="4333334" y="1682138"/>
            <a:chExt cx="6831032" cy="1304203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7310DB41-AF0D-4508-8C5B-C748EBED35E3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E218B04-A10E-40ED-9827-9E6FEE13B8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5B32A17-E5D7-439D-84D2-659338BEC8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5319" y="1662188"/>
            <a:ext cx="7267215" cy="51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974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95658A2-C69E-4A7D-9B47-05AF31A918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72" y="0"/>
            <a:ext cx="4404527" cy="440452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02F0852-3CDC-40DA-B049-1F819771CED6}"/>
              </a:ext>
            </a:extLst>
          </p:cNvPr>
          <p:cNvGrpSpPr/>
          <p:nvPr/>
        </p:nvGrpSpPr>
        <p:grpSpPr>
          <a:xfrm>
            <a:off x="962061" y="1550161"/>
            <a:ext cx="6825411" cy="1304203"/>
            <a:chOff x="4765631" y="1682138"/>
            <a:chExt cx="6825411" cy="1304203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58E49139-B893-4F54-B470-1E76C8160E66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38596BA-D800-4DD4-9E48-F9697E1C84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C7BF10E-6FBC-497B-AED6-44589A3F06A1}"/>
              </a:ext>
            </a:extLst>
          </p:cNvPr>
          <p:cNvGrpSpPr/>
          <p:nvPr/>
        </p:nvGrpSpPr>
        <p:grpSpPr>
          <a:xfrm>
            <a:off x="962062" y="3100324"/>
            <a:ext cx="7239068" cy="1304203"/>
            <a:chOff x="4765631" y="1682138"/>
            <a:chExt cx="6825411" cy="1304203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03E64F5F-C7F2-4CD5-B353-D8218A502D34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5DF3B41-9EB1-49B8-BC07-E2DBEEABB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25BE9B8-4495-4540-978F-0C4EF3A285C1}"/>
              </a:ext>
            </a:extLst>
          </p:cNvPr>
          <p:cNvGrpSpPr/>
          <p:nvPr/>
        </p:nvGrpSpPr>
        <p:grpSpPr>
          <a:xfrm>
            <a:off x="884255" y="4404527"/>
            <a:ext cx="8343481" cy="1304203"/>
            <a:chOff x="3247561" y="1682138"/>
            <a:chExt cx="8343481" cy="1304203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EEC7434A-E42F-4B9D-A3D2-E2DBDBCCB2F5}"/>
                </a:ext>
              </a:extLst>
            </p:cNvPr>
            <p:cNvSpPr/>
            <p:nvPr/>
          </p:nvSpPr>
          <p:spPr>
            <a:xfrm>
              <a:off x="3247561" y="1682138"/>
              <a:ext cx="7916806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4982CB30-2B07-4268-8FA4-944717686A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394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35B22C8-B993-4FDB-ABE9-A11F5D7473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69" y="2233373"/>
            <a:ext cx="4024365" cy="402436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F18A8F7-2BC9-4F47-BBC5-1643F0655343}"/>
              </a:ext>
            </a:extLst>
          </p:cNvPr>
          <p:cNvGrpSpPr/>
          <p:nvPr/>
        </p:nvGrpSpPr>
        <p:grpSpPr>
          <a:xfrm>
            <a:off x="4092137" y="1293800"/>
            <a:ext cx="3561533" cy="2135200"/>
            <a:chOff x="4343346" y="1682138"/>
            <a:chExt cx="3561533" cy="213520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91903118-43B1-48BF-8B2A-67C0F71B4A57}"/>
                </a:ext>
              </a:extLst>
            </p:cNvPr>
            <p:cNvSpPr/>
            <p:nvPr/>
          </p:nvSpPr>
          <p:spPr>
            <a:xfrm>
              <a:off x="4765632" y="1682138"/>
              <a:ext cx="3139247" cy="2135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2D870C8-7966-459C-ADF1-558D67A34B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43346" y="1717905"/>
              <a:ext cx="446195" cy="72493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18A6CC3-880F-4E64-8689-97D773AAA00B}"/>
              </a:ext>
            </a:extLst>
          </p:cNvPr>
          <p:cNvGrpSpPr/>
          <p:nvPr/>
        </p:nvGrpSpPr>
        <p:grpSpPr>
          <a:xfrm>
            <a:off x="7902137" y="1329567"/>
            <a:ext cx="3561533" cy="2135200"/>
            <a:chOff x="4343346" y="1682138"/>
            <a:chExt cx="3561533" cy="2135200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FCDF9653-E967-4C93-AE5C-BC6ECDDE4AFD}"/>
                </a:ext>
              </a:extLst>
            </p:cNvPr>
            <p:cNvSpPr/>
            <p:nvPr/>
          </p:nvSpPr>
          <p:spPr>
            <a:xfrm>
              <a:off x="4765632" y="1682138"/>
              <a:ext cx="3139247" cy="2135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CBA191BB-7849-4BC1-B51F-EA40608062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43346" y="1717905"/>
              <a:ext cx="446195" cy="72493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39511CB-4719-46B1-A652-E594A1743315}"/>
              </a:ext>
            </a:extLst>
          </p:cNvPr>
          <p:cNvGrpSpPr/>
          <p:nvPr/>
        </p:nvGrpSpPr>
        <p:grpSpPr>
          <a:xfrm>
            <a:off x="4092137" y="3913668"/>
            <a:ext cx="3561533" cy="2135200"/>
            <a:chOff x="4343346" y="1682138"/>
            <a:chExt cx="3561533" cy="2135200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F8C3652-C1DD-49F6-A9E8-5070F2698546}"/>
                </a:ext>
              </a:extLst>
            </p:cNvPr>
            <p:cNvSpPr/>
            <p:nvPr/>
          </p:nvSpPr>
          <p:spPr>
            <a:xfrm>
              <a:off x="4765632" y="1682138"/>
              <a:ext cx="3139247" cy="2135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08BBC11A-30F8-4662-AF8C-C763F1427C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43346" y="1717905"/>
              <a:ext cx="446195" cy="724933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24FC1DE-F2D6-4B38-A664-9A46460D9248}"/>
              </a:ext>
            </a:extLst>
          </p:cNvPr>
          <p:cNvGrpSpPr/>
          <p:nvPr/>
        </p:nvGrpSpPr>
        <p:grpSpPr>
          <a:xfrm>
            <a:off x="7902137" y="3898431"/>
            <a:ext cx="3561533" cy="2135200"/>
            <a:chOff x="4343346" y="1682138"/>
            <a:chExt cx="3561533" cy="213520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3AFC0B20-5219-4DD7-B17A-E9629243955A}"/>
                </a:ext>
              </a:extLst>
            </p:cNvPr>
            <p:cNvSpPr/>
            <p:nvPr/>
          </p:nvSpPr>
          <p:spPr>
            <a:xfrm>
              <a:off x="4765632" y="1682138"/>
              <a:ext cx="3139247" cy="2135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1A6AC39E-65BD-4CE6-A7C9-2A82CE5006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43346" y="1717905"/>
              <a:ext cx="446195" cy="7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115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3F67F9A-A447-447D-8E7A-07843CA2915E}"/>
              </a:ext>
            </a:extLst>
          </p:cNvPr>
          <p:cNvGrpSpPr/>
          <p:nvPr/>
        </p:nvGrpSpPr>
        <p:grpSpPr>
          <a:xfrm>
            <a:off x="1418276" y="1344982"/>
            <a:ext cx="2296031" cy="4334434"/>
            <a:chOff x="2071613" y="1717873"/>
            <a:chExt cx="2296031" cy="4334434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341967F-289B-47DD-9802-AC3B794C6E51}"/>
                </a:ext>
              </a:extLst>
            </p:cNvPr>
            <p:cNvSpPr/>
            <p:nvPr/>
          </p:nvSpPr>
          <p:spPr>
            <a:xfrm>
              <a:off x="2071613" y="1717873"/>
              <a:ext cx="1846659" cy="433443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其一，中秋节起源于古代帝王的祭祀活动。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礼记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上记载：“天子春朝日，秋夕月”，夕月就是祭月亮，说明早在春秋时代，帝王就已开始祭月、拜月了。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803D2AB8-76B4-46FF-9C21-F5173E173723}"/>
                </a:ext>
              </a:extLst>
            </p:cNvPr>
            <p:cNvSpPr txBox="1"/>
            <p:nvPr/>
          </p:nvSpPr>
          <p:spPr>
            <a:xfrm>
              <a:off x="3875201" y="1717873"/>
              <a:ext cx="492443" cy="24985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0FB454A-693E-4CAA-AE49-66FF86333F07}"/>
              </a:ext>
            </a:extLst>
          </p:cNvPr>
          <p:cNvGrpSpPr/>
          <p:nvPr/>
        </p:nvGrpSpPr>
        <p:grpSpPr>
          <a:xfrm>
            <a:off x="8647273" y="769307"/>
            <a:ext cx="2296031" cy="4334434"/>
            <a:chOff x="2071613" y="1717873"/>
            <a:chExt cx="2296031" cy="4334434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F6330418-50B8-4ADD-B588-E642C14FBC4E}"/>
                </a:ext>
              </a:extLst>
            </p:cNvPr>
            <p:cNvSpPr/>
            <p:nvPr/>
          </p:nvSpPr>
          <p:spPr>
            <a:xfrm>
              <a:off x="2071613" y="1717873"/>
              <a:ext cx="1846659" cy="433443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其一，中秋节起源于古代帝王的祭祀活动。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礼记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上记载：“天子春朝日，秋夕月”，夕月就是祭月亮，说明早在春秋时代，帝王就已开始祭月、拜月了。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26FCADD7-4E91-4052-981A-6949FBB59EB2}"/>
                </a:ext>
              </a:extLst>
            </p:cNvPr>
            <p:cNvSpPr txBox="1"/>
            <p:nvPr/>
          </p:nvSpPr>
          <p:spPr>
            <a:xfrm>
              <a:off x="3875201" y="1717873"/>
              <a:ext cx="492443" cy="24985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A209165-81D4-4A65-ACF1-908F71D3C7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394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3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6B903FC-B72F-4BC2-8E26-409E8E8851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080" y="254392"/>
            <a:ext cx="2030648" cy="28868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33FA8F2-DC86-4DB3-BB49-1268B7BAD40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6092" y="2237642"/>
            <a:ext cx="2325823" cy="1839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C446E26-0151-4A12-BD98-66382352DBA0}"/>
              </a:ext>
            </a:extLst>
          </p:cNvPr>
          <p:cNvGrpSpPr/>
          <p:nvPr/>
        </p:nvGrpSpPr>
        <p:grpSpPr>
          <a:xfrm>
            <a:off x="787092" y="1853138"/>
            <a:ext cx="6825411" cy="1304203"/>
            <a:chOff x="4765631" y="1682138"/>
            <a:chExt cx="6825411" cy="1304203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AD41F2D8-ED42-4CFD-8476-7D832403C165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E923C254-BC54-4A52-BB73-FDA57D1C32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87310B6C-4671-44A3-9F6B-2A7181F4F44E}"/>
              </a:ext>
            </a:extLst>
          </p:cNvPr>
          <p:cNvGrpSpPr/>
          <p:nvPr/>
        </p:nvGrpSpPr>
        <p:grpSpPr>
          <a:xfrm>
            <a:off x="787093" y="3403301"/>
            <a:ext cx="7239068" cy="1304203"/>
            <a:chOff x="4765631" y="1682138"/>
            <a:chExt cx="6825411" cy="1304203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4CE832DE-2CD2-4FE5-B4CB-D6BBB6CADFDE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0F62C4F8-0E9A-4E6C-A7F7-11FF173CB5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8F4D8E5-0BCE-4CE3-99D7-6195B3163274}"/>
              </a:ext>
            </a:extLst>
          </p:cNvPr>
          <p:cNvGrpSpPr/>
          <p:nvPr/>
        </p:nvGrpSpPr>
        <p:grpSpPr>
          <a:xfrm>
            <a:off x="709286" y="4707504"/>
            <a:ext cx="8343481" cy="1304203"/>
            <a:chOff x="3247561" y="1682138"/>
            <a:chExt cx="8343481" cy="1304203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FA8C2BAD-7CD6-489B-886A-1CD1FB446F9F}"/>
                </a:ext>
              </a:extLst>
            </p:cNvPr>
            <p:cNvSpPr/>
            <p:nvPr/>
          </p:nvSpPr>
          <p:spPr>
            <a:xfrm>
              <a:off x="3247561" y="1682138"/>
              <a:ext cx="7916806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BDD7EB9E-9A6B-438B-957F-703C188C6E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9423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DE7FAE6-34A7-48F0-AE13-38B92FE72A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2" b="33158"/>
          <a:stretch/>
        </p:blipFill>
        <p:spPr>
          <a:xfrm>
            <a:off x="2650431" y="783838"/>
            <a:ext cx="6891138" cy="58036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3EF8DC8-143D-4E49-9AF7-1BDA4ADE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2558" y="3080270"/>
            <a:ext cx="3297101" cy="26075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B3426CB-38F1-48DD-9F97-55BCCAA50153}"/>
              </a:ext>
            </a:extLst>
          </p:cNvPr>
          <p:cNvSpPr/>
          <p:nvPr/>
        </p:nvSpPr>
        <p:spPr>
          <a:xfrm>
            <a:off x="4613863" y="3410792"/>
            <a:ext cx="296427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班会互动环节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45BE85D-6D38-4464-8251-44AEEF5348CA}"/>
              </a:ext>
            </a:extLst>
          </p:cNvPr>
          <p:cNvSpPr/>
          <p:nvPr/>
        </p:nvSpPr>
        <p:spPr>
          <a:xfrm>
            <a:off x="5207794" y="2563659"/>
            <a:ext cx="19928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第三章 </a:t>
            </a:r>
            <a:endParaRPr lang="zh-CN" altLang="en-US" sz="4400" dirty="0">
              <a:solidFill>
                <a:srgbClr val="572B06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05078F5-646C-471D-BD10-04B25435FB4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39" y="637951"/>
            <a:ext cx="1334002" cy="174695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00703541-F6A0-4A2E-903D-EE378BE243C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137" y="3521796"/>
            <a:ext cx="426511" cy="42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7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436AFAF-996B-413A-9E50-B8ADB1123B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99" y="831094"/>
            <a:ext cx="3479799" cy="335746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4B2F9DB-3699-4017-AAC2-8481129ECE06}"/>
              </a:ext>
            </a:extLst>
          </p:cNvPr>
          <p:cNvSpPr/>
          <p:nvPr/>
        </p:nvSpPr>
        <p:spPr>
          <a:xfrm>
            <a:off x="1106317" y="4311180"/>
            <a:ext cx="9979364" cy="213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相传，远古时候天上有十日同时出现，晒得庄稼枯死，民不聊生，一个名叫后羿的英雄，力大无穷，他同情受苦的百姓。相传，远古时候天上有十日同时出现，晒得庄稼枯死，民不聊生，一个名叫后羿的英雄，力大无穷，他同情受苦的百姓。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rgbClr val="572B06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　　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30684D2-E79E-429A-8AD1-E019F51BD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03" y="1969477"/>
            <a:ext cx="2817300" cy="198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7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48A6674-44EC-469C-8C79-091540E890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792" y="600262"/>
            <a:ext cx="3974415" cy="412116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4A94822-C130-48D5-B85F-080774C4B9E8}"/>
              </a:ext>
            </a:extLst>
          </p:cNvPr>
          <p:cNvSpPr/>
          <p:nvPr/>
        </p:nvSpPr>
        <p:spPr>
          <a:xfrm>
            <a:off x="4218059" y="3996154"/>
            <a:ext cx="3755879" cy="213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相传，远古时候天上有十日同时出现，晒得庄稼枯死，民不聊生，一个名叫后羿的英雄，力大无穷，他同情受苦的百姓。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　　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7A3D4C58-06A4-4592-8EDD-0DBA78EDCB75}"/>
              </a:ext>
            </a:extLst>
          </p:cNvPr>
          <p:cNvGrpSpPr/>
          <p:nvPr/>
        </p:nvGrpSpPr>
        <p:grpSpPr>
          <a:xfrm>
            <a:off x="1418276" y="1344982"/>
            <a:ext cx="2661922" cy="4334434"/>
            <a:chOff x="1418276" y="1344982"/>
            <a:chExt cx="2661922" cy="4334434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35A5C1F-9157-43AE-8DF4-BC4128445C52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A7A4F1FF-10A0-4B7E-987F-9ABF9F0C92AC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3437AC5A-62B4-4044-92C6-8B77B9272869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4FC9268-C6D2-4B6A-9B55-61B9E067C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F03D9199-269A-49F7-A240-FFAEC5A1F650}"/>
              </a:ext>
            </a:extLst>
          </p:cNvPr>
          <p:cNvGrpSpPr/>
          <p:nvPr/>
        </p:nvGrpSpPr>
        <p:grpSpPr>
          <a:xfrm>
            <a:off x="8477693" y="1200523"/>
            <a:ext cx="2625410" cy="4334434"/>
            <a:chOff x="8477693" y="1200523"/>
            <a:chExt cx="2625410" cy="4334434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68B0B286-E140-4BE8-9EF0-39C360C7406F}"/>
                </a:ext>
              </a:extLst>
            </p:cNvPr>
            <p:cNvGrpSpPr/>
            <p:nvPr/>
          </p:nvGrpSpPr>
          <p:grpSpPr>
            <a:xfrm>
              <a:off x="8477693" y="1200523"/>
              <a:ext cx="2296031" cy="4334434"/>
              <a:chOff x="2071613" y="1717873"/>
              <a:chExt cx="2296031" cy="4334434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12D14A53-E601-4F0D-AC80-78A10C954448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BDD8FAC0-D422-4317-B3BF-AA52BCC5398E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8412F554-D600-4548-AC88-3539A88FEB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0731736" y="1200523"/>
              <a:ext cx="371367" cy="568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1617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546FD95-12D2-40DA-ACD5-A52649E5EFFA}"/>
              </a:ext>
            </a:extLst>
          </p:cNvPr>
          <p:cNvGrpSpPr/>
          <p:nvPr/>
        </p:nvGrpSpPr>
        <p:grpSpPr>
          <a:xfrm>
            <a:off x="4562501" y="1273629"/>
            <a:ext cx="3066996" cy="4706069"/>
            <a:chOff x="4562501" y="1273629"/>
            <a:chExt cx="3066996" cy="4706069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B0AAB6CB-01E9-4C38-B548-08ED235A3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498" y="1273629"/>
              <a:ext cx="2087003" cy="2155371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4926A16D-9DDE-4E9D-83F9-16237124D57B}"/>
                </a:ext>
              </a:extLst>
            </p:cNvPr>
            <p:cNvSpPr/>
            <p:nvPr/>
          </p:nvSpPr>
          <p:spPr>
            <a:xfrm>
              <a:off x="4562501" y="3429000"/>
              <a:ext cx="3066996" cy="2550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778C55B-D445-42F5-8534-4F17DED6BD5A}"/>
              </a:ext>
            </a:extLst>
          </p:cNvPr>
          <p:cNvGrpSpPr/>
          <p:nvPr/>
        </p:nvGrpSpPr>
        <p:grpSpPr>
          <a:xfrm>
            <a:off x="1005509" y="1958591"/>
            <a:ext cx="3066996" cy="4706069"/>
            <a:chOff x="4562501" y="1273629"/>
            <a:chExt cx="3066996" cy="4706069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6376E551-45CF-4C21-B086-4B98C3F57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498" y="1273629"/>
              <a:ext cx="2087003" cy="2155371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30DEF163-85ED-4E8D-9A17-A9AC48529556}"/>
                </a:ext>
              </a:extLst>
            </p:cNvPr>
            <p:cNvSpPr/>
            <p:nvPr/>
          </p:nvSpPr>
          <p:spPr>
            <a:xfrm>
              <a:off x="4562501" y="3429000"/>
              <a:ext cx="3066996" cy="2550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B3876B76-2E3B-469D-992A-CB3A48B61174}"/>
              </a:ext>
            </a:extLst>
          </p:cNvPr>
          <p:cNvGrpSpPr/>
          <p:nvPr/>
        </p:nvGrpSpPr>
        <p:grpSpPr>
          <a:xfrm>
            <a:off x="8132537" y="513303"/>
            <a:ext cx="3066996" cy="4706069"/>
            <a:chOff x="4562501" y="1273629"/>
            <a:chExt cx="3066996" cy="4706069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36B3642-CC1E-4B9C-8AC9-760F4CB43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498" y="1273629"/>
              <a:ext cx="2087003" cy="2155371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C3F1B09D-E569-4E8C-B4A7-FFF4E859CB72}"/>
                </a:ext>
              </a:extLst>
            </p:cNvPr>
            <p:cNvSpPr/>
            <p:nvPr/>
          </p:nvSpPr>
          <p:spPr>
            <a:xfrm>
              <a:off x="4562501" y="3429000"/>
              <a:ext cx="3066996" cy="2550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7004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ED80BAA-66EB-448D-8DF8-FE6E164BA2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787" y="831094"/>
            <a:ext cx="4591868" cy="459795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C4BAF22-9ACA-429D-8C95-16D51284CB04}"/>
              </a:ext>
            </a:extLst>
          </p:cNvPr>
          <p:cNvGrpSpPr/>
          <p:nvPr/>
        </p:nvGrpSpPr>
        <p:grpSpPr>
          <a:xfrm>
            <a:off x="1418276" y="1344982"/>
            <a:ext cx="2661922" cy="4334434"/>
            <a:chOff x="1418276" y="1344982"/>
            <a:chExt cx="2661922" cy="4334434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D8B6A25A-09A7-4542-A323-59D98F112075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5D082018-2D52-4456-9F92-B982EE266AA7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556CFF7C-DC3D-49DB-9B3D-831CDC31AC1F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8AA4BB9B-B96A-4FA1-9309-627BDE396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972EDF9-04D2-4A33-8D1A-D727C6A57477}"/>
              </a:ext>
            </a:extLst>
          </p:cNvPr>
          <p:cNvGrpSpPr/>
          <p:nvPr/>
        </p:nvGrpSpPr>
        <p:grpSpPr>
          <a:xfrm>
            <a:off x="4315820" y="1874184"/>
            <a:ext cx="2661922" cy="4334434"/>
            <a:chOff x="1418276" y="1344982"/>
            <a:chExt cx="2661922" cy="4334434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2892DB3F-71C3-4D16-A3C4-E232B6100F2F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A3B497DC-4FFC-4D01-9D28-A9BDA14CF553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6769B341-5B36-4325-9725-BECD8A88DBC2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41C572D6-AF25-4DE3-AF5C-07469EC17C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51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7618018-5A31-4037-805D-C10A814B34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" t="57819" r="617" b="26181"/>
          <a:stretch/>
        </p:blipFill>
        <p:spPr>
          <a:xfrm>
            <a:off x="-48125" y="5733047"/>
            <a:ext cx="12240126" cy="79408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162CB75-2F3C-4C05-8648-8D42C2E49C86}"/>
              </a:ext>
            </a:extLst>
          </p:cNvPr>
          <p:cNvGrpSpPr/>
          <p:nvPr/>
        </p:nvGrpSpPr>
        <p:grpSpPr>
          <a:xfrm>
            <a:off x="0" y="6196263"/>
            <a:ext cx="12192000" cy="661737"/>
            <a:chOff x="0" y="3894222"/>
            <a:chExt cx="9897978" cy="91440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C4D66939-D44A-4FFD-B107-7CD58438E5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>
              <a:off x="0" y="3894222"/>
              <a:ext cx="4948989" cy="9144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679E61DA-084C-4692-B0ED-28836B3231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 flipH="1">
              <a:off x="4948989" y="3894222"/>
              <a:ext cx="4948989" cy="914400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528AC4F-A162-4637-9A1B-D41BA6F3DED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627" y="1"/>
            <a:ext cx="1149336" cy="19025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34EC55C-FCDB-4A8E-8EF8-E10A9F14DF5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5073" y="1154691"/>
            <a:ext cx="2551301" cy="33410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B763B67-135B-47CA-8D0E-FA5E67463C8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4543" y="0"/>
            <a:ext cx="801862" cy="13273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66D0521-D22B-418E-A101-6A4E9D4BB31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814" y="1"/>
            <a:ext cx="801862" cy="132735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5AF824F-9E8B-4A99-BB52-6FE1FEDC13D3}"/>
              </a:ext>
            </a:extLst>
          </p:cNvPr>
          <p:cNvSpPr/>
          <p:nvPr/>
        </p:nvSpPr>
        <p:spPr>
          <a:xfrm>
            <a:off x="2353424" y="1778530"/>
            <a:ext cx="5724644" cy="359919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中秋节是我国的传统佳节。根据史籍的记载，中秋一词最早出现在</a:t>
            </a:r>
            <a:r>
              <a:rPr lang="en-US" altLang="zh-CN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周礼</a:t>
            </a:r>
            <a:r>
              <a:rPr lang="en-US" altLang="zh-CN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》</a:t>
            </a:r>
            <a:r>
              <a:rPr lang="zh-CN" altLang="en-US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一书中。到魏晋时，有谕尚书镇牛淆，中秋夕与左右微服泛江的记载。直到唐朝初年，中秋节才成为固定的节日。</a:t>
            </a:r>
            <a:r>
              <a:rPr lang="en-US" altLang="zh-CN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唐书</a:t>
            </a:r>
            <a:r>
              <a:rPr lang="en-US" altLang="zh-CN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·</a:t>
            </a:r>
            <a:r>
              <a:rPr lang="zh-CN" altLang="en-US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太宗记</a:t>
            </a:r>
            <a:r>
              <a:rPr lang="en-US" altLang="zh-CN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》</a:t>
            </a:r>
            <a:r>
              <a:rPr lang="zh-CN" altLang="en-US" sz="20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记载有八月十五中秋节。中秋节的盛行始于宋朝，至明清时，已与元旦齐名，成为我国的主要节日之一。这也是我国仅次于春节的第二大传统节日。</a:t>
            </a:r>
          </a:p>
        </p:txBody>
      </p:sp>
    </p:spTree>
    <p:extLst>
      <p:ext uri="{BB962C8B-B14F-4D97-AF65-F5344CB8AC3E}">
        <p14:creationId xmlns:p14="http://schemas.microsoft.com/office/powerpoint/2010/main" val="91169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CF33E47-55C7-4C8A-B84C-F567F806B3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52" y="3106874"/>
            <a:ext cx="4779994" cy="337786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C160BBA-823A-4094-AB0C-B9E07A7DDF9D}"/>
              </a:ext>
            </a:extLst>
          </p:cNvPr>
          <p:cNvGrpSpPr/>
          <p:nvPr/>
        </p:nvGrpSpPr>
        <p:grpSpPr>
          <a:xfrm>
            <a:off x="3789443" y="1200523"/>
            <a:ext cx="6831032" cy="1304203"/>
            <a:chOff x="4333334" y="1682138"/>
            <a:chExt cx="6831032" cy="1304203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5CC5F278-8C50-4540-A762-5B58FD4472DE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B2E554CB-9F9D-4CAC-8C64-508B1B809E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CAA3D2D-FD83-4082-9AF2-B8897C0FE9D5}"/>
              </a:ext>
            </a:extLst>
          </p:cNvPr>
          <p:cNvGrpSpPr/>
          <p:nvPr/>
        </p:nvGrpSpPr>
        <p:grpSpPr>
          <a:xfrm>
            <a:off x="4670416" y="2798414"/>
            <a:ext cx="6831032" cy="1304203"/>
            <a:chOff x="4333334" y="1682138"/>
            <a:chExt cx="6831032" cy="1304203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908A1FF-24C4-47B9-A0E3-5C11A482E77F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795D1ACD-30F2-4A72-8AD8-855D3FF7EA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077EC9DF-74A0-4EE7-B120-7E2B574A2554}"/>
              </a:ext>
            </a:extLst>
          </p:cNvPr>
          <p:cNvGrpSpPr/>
          <p:nvPr/>
        </p:nvGrpSpPr>
        <p:grpSpPr>
          <a:xfrm>
            <a:off x="5009578" y="4396306"/>
            <a:ext cx="6831032" cy="1304203"/>
            <a:chOff x="4333334" y="1682138"/>
            <a:chExt cx="6831032" cy="1304203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7ECABC48-44A2-48EC-86DB-EF41CA9B6E26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F46F65FB-3995-40AD-96C0-D9B120B0CF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208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DE7FAE6-34A7-48F0-AE13-38B92FE72A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2" b="33158"/>
          <a:stretch/>
        </p:blipFill>
        <p:spPr>
          <a:xfrm>
            <a:off x="2650431" y="783838"/>
            <a:ext cx="6891138" cy="58036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3EF8DC8-143D-4E49-9AF7-1BDA4ADE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2558" y="3080270"/>
            <a:ext cx="3297101" cy="26075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B3426CB-38F1-48DD-9F97-55BCCAA50153}"/>
              </a:ext>
            </a:extLst>
          </p:cNvPr>
          <p:cNvSpPr/>
          <p:nvPr/>
        </p:nvSpPr>
        <p:spPr>
          <a:xfrm>
            <a:off x="4613864" y="3410792"/>
            <a:ext cx="296427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班会主题总结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45BE85D-6D38-4464-8251-44AEEF5348CA}"/>
              </a:ext>
            </a:extLst>
          </p:cNvPr>
          <p:cNvSpPr/>
          <p:nvPr/>
        </p:nvSpPr>
        <p:spPr>
          <a:xfrm>
            <a:off x="5207794" y="2563659"/>
            <a:ext cx="19928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第四章 </a:t>
            </a:r>
            <a:endParaRPr lang="zh-CN" altLang="en-US" sz="4400" dirty="0">
              <a:solidFill>
                <a:srgbClr val="572B06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05078F5-646C-471D-BD10-04B25435FB4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39" y="637951"/>
            <a:ext cx="1334002" cy="174695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00703541-F6A0-4A2E-903D-EE378BE243C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137" y="3521796"/>
            <a:ext cx="426511" cy="42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2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86237EC-C88B-4909-8B54-DDE959EB254E}"/>
              </a:ext>
            </a:extLst>
          </p:cNvPr>
          <p:cNvGrpSpPr/>
          <p:nvPr/>
        </p:nvGrpSpPr>
        <p:grpSpPr>
          <a:xfrm>
            <a:off x="4441921" y="1587638"/>
            <a:ext cx="3066996" cy="4344120"/>
            <a:chOff x="4441921" y="1587638"/>
            <a:chExt cx="3066996" cy="434412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14C4D0C2-0ECC-46BD-8C47-161FA367A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443" y="1587638"/>
              <a:ext cx="1927114" cy="1673051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6D9807A8-E52A-4557-BDFB-8CE5BD468B4F}"/>
                </a:ext>
              </a:extLst>
            </p:cNvPr>
            <p:cNvSpPr/>
            <p:nvPr/>
          </p:nvSpPr>
          <p:spPr>
            <a:xfrm>
              <a:off x="4441921" y="3381060"/>
              <a:ext cx="3066996" cy="2550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07968B9-BC25-486D-A48A-C073D54FDA9A}"/>
              </a:ext>
            </a:extLst>
          </p:cNvPr>
          <p:cNvGrpSpPr/>
          <p:nvPr/>
        </p:nvGrpSpPr>
        <p:grpSpPr>
          <a:xfrm>
            <a:off x="1076632" y="1800784"/>
            <a:ext cx="2661922" cy="4334434"/>
            <a:chOff x="1418276" y="1344982"/>
            <a:chExt cx="2661922" cy="4334434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DAEA44C1-01A6-4FB1-8D28-2EC4A853A565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6B5D5F96-C81F-46A6-ACAC-5E33C9D4BEE9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C6A96D95-BC68-4B6F-855C-90019E6BBB21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92D95988-E961-4F67-B368-EAEDB466F8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A7D7286-DD89-42D6-88EE-14AA4021A1F3}"/>
              </a:ext>
            </a:extLst>
          </p:cNvPr>
          <p:cNvGrpSpPr/>
          <p:nvPr/>
        </p:nvGrpSpPr>
        <p:grpSpPr>
          <a:xfrm>
            <a:off x="8277136" y="998852"/>
            <a:ext cx="2661922" cy="4334434"/>
            <a:chOff x="1418276" y="1344982"/>
            <a:chExt cx="2661922" cy="4334434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8BDB0E50-7A05-467A-8703-A80F4DECA657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18" name="矩形 17">
                <a:extLst>
                  <a:ext uri="{FF2B5EF4-FFF2-40B4-BE49-F238E27FC236}">
                    <a16:creationId xmlns="" xmlns:a16="http://schemas.microsoft.com/office/drawing/2014/main" id="{3882FE08-0FA8-42DE-940D-08A88111E8E1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BB2F9601-DE8F-4BD5-BCD9-90512F571A33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11D8416-9391-4FA4-A9A8-E45E3EFAA0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406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036B4A9-56EB-48E3-97F3-12DA9B63F6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177" y="-1"/>
            <a:ext cx="5378823" cy="342900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9095FD7-4353-49D8-9A42-3724F8526EDB}"/>
              </a:ext>
            </a:extLst>
          </p:cNvPr>
          <p:cNvGrpSpPr/>
          <p:nvPr/>
        </p:nvGrpSpPr>
        <p:grpSpPr>
          <a:xfrm>
            <a:off x="1076632" y="1800784"/>
            <a:ext cx="2661922" cy="4334434"/>
            <a:chOff x="1418276" y="1344982"/>
            <a:chExt cx="2661922" cy="4334434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A7A5864D-BD38-47E7-BCC4-423A84F42CDA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559862AB-A6AD-4593-B1D5-63C3C65A441B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F6E3FC71-86EA-459A-8856-68BA7F82889A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EF7E5B0-4CA5-4A1B-8A6F-19CB6158D4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79D0327-4382-4516-BD29-2F21712A809E}"/>
              </a:ext>
            </a:extLst>
          </p:cNvPr>
          <p:cNvGrpSpPr/>
          <p:nvPr/>
        </p:nvGrpSpPr>
        <p:grpSpPr>
          <a:xfrm>
            <a:off x="3738554" y="3647209"/>
            <a:ext cx="6825411" cy="1304203"/>
            <a:chOff x="4765631" y="1682138"/>
            <a:chExt cx="6825411" cy="130420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7BC73B-FCD6-4638-9391-3A5F6804B380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A24BCF21-F701-489B-8916-D04F673386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85CB49B-6487-4530-B98C-E15B95AB459B}"/>
              </a:ext>
            </a:extLst>
          </p:cNvPr>
          <p:cNvGrpSpPr/>
          <p:nvPr/>
        </p:nvGrpSpPr>
        <p:grpSpPr>
          <a:xfrm>
            <a:off x="3738554" y="4891987"/>
            <a:ext cx="6825411" cy="1304203"/>
            <a:chOff x="4765631" y="1682138"/>
            <a:chExt cx="6825411" cy="1304203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890D7A5-0D45-4E9E-A576-D24F5087ABC2}"/>
                </a:ext>
              </a:extLst>
            </p:cNvPr>
            <p:cNvSpPr/>
            <p:nvPr/>
          </p:nvSpPr>
          <p:spPr>
            <a:xfrm>
              <a:off x="4765631" y="1682138"/>
              <a:ext cx="6398735" cy="1304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相传，远古时候天上有十日同时出现，晒得庄稼枯死，民不聊生，一个名叫后羿的英雄，力大无穷，他同情受苦的百姓。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F2613466-FF05-4B28-9717-23AB609A12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11144847" y="1817300"/>
              <a:ext cx="446195" cy="7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76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70F73C2-5B59-46E5-B1C7-0167155605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178" y="472272"/>
            <a:ext cx="2698608" cy="448718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7B3B175-9EEB-40BB-9124-DD0EA2D2639E}"/>
              </a:ext>
            </a:extLst>
          </p:cNvPr>
          <p:cNvGrpSpPr/>
          <p:nvPr/>
        </p:nvGrpSpPr>
        <p:grpSpPr>
          <a:xfrm>
            <a:off x="4978844" y="1597324"/>
            <a:ext cx="2661922" cy="4334434"/>
            <a:chOff x="1418276" y="1344982"/>
            <a:chExt cx="2661922" cy="4334434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46C3C88D-C648-47DA-A3CC-0C10CBC4A571}"/>
                </a:ext>
              </a:extLst>
            </p:cNvPr>
            <p:cNvGrpSpPr/>
            <p:nvPr/>
          </p:nvGrpSpPr>
          <p:grpSpPr>
            <a:xfrm>
              <a:off x="1418276" y="1344982"/>
              <a:ext cx="2296031" cy="4334434"/>
              <a:chOff x="2071613" y="1717873"/>
              <a:chExt cx="2296031" cy="4334434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F0693343-840D-4015-A7E2-AC0E13BD953C}"/>
                  </a:ext>
                </a:extLst>
              </p:cNvPr>
              <p:cNvSpPr/>
              <p:nvPr/>
            </p:nvSpPr>
            <p:spPr>
              <a:xfrm>
                <a:off x="2071613" y="1717873"/>
                <a:ext cx="1846659" cy="433443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其一，中秋节起源于古代帝王的祭祀活动。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《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礼记</a:t>
                </a:r>
                <a:r>
                  <a:rPr lang="en-US" altLang="zh-CN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》</a:t>
                </a:r>
                <a:r>
                  <a:rPr lang="zh-CN" altLang="en-US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上记载：“天子春朝日，秋夕月”，夕月就是祭月亮，说明早在春秋时代，帝王就已开始祭月、拜月了。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B79233F0-3EAA-4941-881B-EF985B753C61}"/>
                  </a:ext>
                </a:extLst>
              </p:cNvPr>
              <p:cNvSpPr txBox="1"/>
              <p:nvPr/>
            </p:nvSpPr>
            <p:spPr>
              <a:xfrm>
                <a:off x="3875201" y="1717873"/>
                <a:ext cx="492443" cy="24985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572B06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2E59DAC-2E77-4E7D-9727-7FA1964719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3708831" y="1377746"/>
              <a:ext cx="371367" cy="56888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C69A5298-9BC8-48A1-AE97-F82149BECB28}"/>
              </a:ext>
            </a:extLst>
          </p:cNvPr>
          <p:cNvGrpSpPr/>
          <p:nvPr/>
        </p:nvGrpSpPr>
        <p:grpSpPr>
          <a:xfrm>
            <a:off x="1043925" y="1545153"/>
            <a:ext cx="3316082" cy="1719702"/>
            <a:chOff x="4333334" y="1682138"/>
            <a:chExt cx="3316082" cy="1719702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E090A78-1E90-453E-94C3-7D998717FE4E}"/>
                </a:ext>
              </a:extLst>
            </p:cNvPr>
            <p:cNvSpPr/>
            <p:nvPr/>
          </p:nvSpPr>
          <p:spPr>
            <a:xfrm>
              <a:off x="4765631" y="1682138"/>
              <a:ext cx="2883785" cy="171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A802CB2C-7711-46F7-8311-6A3257686F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901421E-312B-4B26-9B8D-0E93137516F9}"/>
              </a:ext>
            </a:extLst>
          </p:cNvPr>
          <p:cNvGrpSpPr/>
          <p:nvPr/>
        </p:nvGrpSpPr>
        <p:grpSpPr>
          <a:xfrm>
            <a:off x="1026850" y="3114371"/>
            <a:ext cx="3316082" cy="1719702"/>
            <a:chOff x="4333334" y="1682138"/>
            <a:chExt cx="3316082" cy="1719702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C40DE54-26A8-4304-913B-2B6D14D393CC}"/>
                </a:ext>
              </a:extLst>
            </p:cNvPr>
            <p:cNvSpPr/>
            <p:nvPr/>
          </p:nvSpPr>
          <p:spPr>
            <a:xfrm>
              <a:off x="4765631" y="1682138"/>
              <a:ext cx="2883785" cy="171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6758C11C-2B53-46FF-B788-7C99C1B524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DD4002E7-6896-4336-BD50-D55F68B6AD91}"/>
              </a:ext>
            </a:extLst>
          </p:cNvPr>
          <p:cNvGrpSpPr/>
          <p:nvPr/>
        </p:nvGrpSpPr>
        <p:grpSpPr>
          <a:xfrm>
            <a:off x="1026850" y="4683345"/>
            <a:ext cx="3316082" cy="1719702"/>
            <a:chOff x="4333334" y="1682138"/>
            <a:chExt cx="3316082" cy="1719702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CAAD2296-ED69-4177-843B-E1F2301374DF}"/>
                </a:ext>
              </a:extLst>
            </p:cNvPr>
            <p:cNvSpPr/>
            <p:nvPr/>
          </p:nvSpPr>
          <p:spPr>
            <a:xfrm>
              <a:off x="4765631" y="1682138"/>
              <a:ext cx="2883785" cy="171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相传，远古时候天上有十日同时出现，晒得庄稼枯死，民不聊生。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　　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3B2047A4-5235-4A1B-BD63-EC85962C23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16" t="30560" r="4777" b="42013"/>
            <a:stretch/>
          </p:blipFill>
          <p:spPr>
            <a:xfrm>
              <a:off x="4333334" y="1817300"/>
              <a:ext cx="446195" cy="724933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CB0EC64-EF76-4CE1-966E-661FFE00CAD4}"/>
              </a:ext>
            </a:extLst>
          </p:cNvPr>
          <p:cNvGrpSpPr/>
          <p:nvPr/>
        </p:nvGrpSpPr>
        <p:grpSpPr>
          <a:xfrm>
            <a:off x="6825503" y="3010180"/>
            <a:ext cx="3371273" cy="3362132"/>
            <a:chOff x="6825503" y="3010180"/>
            <a:chExt cx="3371273" cy="3362132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02E5815F-F969-4258-9765-5C2B12F4E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9174" y="3010180"/>
              <a:ext cx="2700834" cy="2700834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9432C019-D116-43BE-84FA-C04D7E1C5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503" y="4201196"/>
              <a:ext cx="2118959" cy="211895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B4A0A05F-96A0-4A33-AA6C-B6A4EA38C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7817" y="4253353"/>
              <a:ext cx="2118959" cy="21189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93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38AC59E-90AE-4754-9220-90B79CE5C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6745997" y="5028460"/>
            <a:ext cx="2818512" cy="217101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055D7CDA-3F05-4457-A341-9CFFCE42EE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7316454" y="5285972"/>
            <a:ext cx="1019261" cy="165599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F34D78DD-D0DF-469B-9E6C-60C513DE9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9349363" y="4608590"/>
            <a:ext cx="1019261" cy="165599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51E9B977-6129-4AC1-B755-3FBFBA31E3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5325619" y="4847500"/>
            <a:ext cx="2314074" cy="178246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F4D5641-45CC-4CA7-B6D5-92D4F255A4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985328" y="5029539"/>
            <a:ext cx="2314074" cy="17824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32027D3-237E-4B22-898F-3078993A3D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2210089" y="4478944"/>
            <a:ext cx="2818512" cy="217101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9AE478E6-9CB3-401C-BEE4-1A9D7395C3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1487518" y="4885645"/>
            <a:ext cx="1019261" cy="16559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980FA8B-3E32-4DB0-BB30-DE746F9668D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7" t="21492" r="28450" b="55477"/>
          <a:stretch/>
        </p:blipFill>
        <p:spPr>
          <a:xfrm>
            <a:off x="10439465" y="4767813"/>
            <a:ext cx="1359843" cy="11968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9480EA8-4F8B-49C8-A846-B9E3321307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4619336" y="5386617"/>
            <a:ext cx="1019261" cy="165599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D37FCAA-39E0-40E4-87BF-5F0AE1A57C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-503317" y="4447173"/>
            <a:ext cx="2314074" cy="17824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1AD3861-C624-43FF-8CD2-804298ECF51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" t="57819" r="617" b="26181"/>
          <a:stretch/>
        </p:blipFill>
        <p:spPr>
          <a:xfrm>
            <a:off x="-48125" y="5733047"/>
            <a:ext cx="12240126" cy="79408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7C0B497-6912-4BF6-8543-0FB23E3F0DD6}"/>
              </a:ext>
            </a:extLst>
          </p:cNvPr>
          <p:cNvGrpSpPr/>
          <p:nvPr/>
        </p:nvGrpSpPr>
        <p:grpSpPr>
          <a:xfrm>
            <a:off x="0" y="6196262"/>
            <a:ext cx="12192000" cy="661737"/>
            <a:chOff x="0" y="3894222"/>
            <a:chExt cx="9897978" cy="9144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0BC7DB3-5FB3-4738-822E-0942A0591B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>
              <a:off x="0" y="3894222"/>
              <a:ext cx="4948989" cy="9144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9C8B1FB9-0EF4-4A14-B916-49A1B3766B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 flipH="1">
              <a:off x="4948989" y="3894222"/>
              <a:ext cx="4948989" cy="91440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41AC4C8-5E65-46A9-8DDF-C247974F030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7" t="39824" r="72994" b="51404"/>
          <a:stretch/>
        </p:blipFill>
        <p:spPr>
          <a:xfrm>
            <a:off x="4874086" y="4648850"/>
            <a:ext cx="888650" cy="60157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2A841DDD-889B-46CA-9478-075EDF7DD8DA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4375" y="0"/>
            <a:ext cx="984244" cy="232235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B643F96C-952B-4FC3-9079-337817D054A9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1906" y="1"/>
            <a:ext cx="662247" cy="156259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FFC1503E-BA32-4BFF-A497-C4A90231B01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4153" y="754341"/>
            <a:ext cx="662247" cy="1562594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9C0AB7FF-0FBC-42AE-87FB-884C1C382D8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6488" y="-58089"/>
            <a:ext cx="1255672" cy="207856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6317A78A-35AC-4283-8D1C-31187040326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789" y="-3727"/>
            <a:ext cx="566740" cy="133724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4C1FAB29-30CB-4DE2-9658-72A8104242B3}"/>
              </a:ext>
            </a:extLst>
          </p:cNvPr>
          <p:cNvSpPr txBox="1"/>
          <p:nvPr/>
        </p:nvSpPr>
        <p:spPr>
          <a:xfrm>
            <a:off x="3222527" y="2623903"/>
            <a:ext cx="655131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感谢各位的观看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D60998AF-DCD9-45CC-A769-73A397BE3766}"/>
              </a:ext>
            </a:extLst>
          </p:cNvPr>
          <p:cNvSpPr txBox="1"/>
          <p:nvPr/>
        </p:nvSpPr>
        <p:spPr>
          <a:xfrm>
            <a:off x="4439855" y="3603830"/>
            <a:ext cx="411665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主讲人 </a:t>
            </a:r>
            <a:r>
              <a:rPr lang="zh-CN" altLang="en-US" sz="2400" dirty="0" smtClean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优品</a:t>
            </a:r>
            <a:r>
              <a:rPr lang="en-US" altLang="zh-CN" sz="2400" dirty="0" smtClean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PPT</a:t>
            </a:r>
            <a:endParaRPr lang="zh-CN" altLang="en-US" sz="2400" dirty="0">
              <a:solidFill>
                <a:srgbClr val="572B06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37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60012"/>
            <a:ext cx="238983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1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72F92C4-B181-4B82-AC04-260508648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7" t="21492" r="28450" b="55477"/>
          <a:stretch/>
        </p:blipFill>
        <p:spPr>
          <a:xfrm>
            <a:off x="9144000" y="4444128"/>
            <a:ext cx="1999223" cy="175958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506313D-66F7-4F0D-9F3E-8B0CBB2700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" t="57819" r="617" b="26181"/>
          <a:stretch/>
        </p:blipFill>
        <p:spPr>
          <a:xfrm>
            <a:off x="-48125" y="5733047"/>
            <a:ext cx="12240126" cy="79408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4D43FF6-A9B1-42D0-A956-CC5777FE7429}"/>
              </a:ext>
            </a:extLst>
          </p:cNvPr>
          <p:cNvGrpSpPr/>
          <p:nvPr/>
        </p:nvGrpSpPr>
        <p:grpSpPr>
          <a:xfrm>
            <a:off x="0" y="6196263"/>
            <a:ext cx="12192000" cy="661737"/>
            <a:chOff x="0" y="3894222"/>
            <a:chExt cx="9897978" cy="91440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2BFD2397-DAA2-49B6-A201-CB359C6F8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>
              <a:off x="0" y="3894222"/>
              <a:ext cx="4948989" cy="9144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F26B322-15CA-4AFE-9368-5CC921161A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67"/>
            <a:stretch/>
          </p:blipFill>
          <p:spPr>
            <a:xfrm flipH="1">
              <a:off x="4948989" y="3894222"/>
              <a:ext cx="4948989" cy="914400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8D157EC-3DE7-4E40-8DF5-432A188F4DEE}"/>
              </a:ext>
            </a:extLst>
          </p:cNvPr>
          <p:cNvSpPr txBox="1"/>
          <p:nvPr/>
        </p:nvSpPr>
        <p:spPr>
          <a:xfrm>
            <a:off x="7851338" y="1680318"/>
            <a:ext cx="1292662" cy="223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目录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5AC1BE4-0923-4446-8083-1674729599E2}"/>
              </a:ext>
            </a:extLst>
          </p:cNvPr>
          <p:cNvSpPr/>
          <p:nvPr/>
        </p:nvSpPr>
        <p:spPr>
          <a:xfrm>
            <a:off x="6230675" y="1836101"/>
            <a:ext cx="615553" cy="3421771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第一章  班会主题概括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DB48AD2-A7FB-4573-A850-B2EE2C2CB9A6}"/>
              </a:ext>
            </a:extLst>
          </p:cNvPr>
          <p:cNvSpPr/>
          <p:nvPr/>
        </p:nvSpPr>
        <p:spPr>
          <a:xfrm>
            <a:off x="4900289" y="1836101"/>
            <a:ext cx="615553" cy="3421771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第二章  活动讲述内容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1EC0B63-3A8B-4D0A-9F5C-7C59AB4313A0}"/>
              </a:ext>
            </a:extLst>
          </p:cNvPr>
          <p:cNvSpPr/>
          <p:nvPr/>
        </p:nvSpPr>
        <p:spPr>
          <a:xfrm>
            <a:off x="3569902" y="1836101"/>
            <a:ext cx="615553" cy="3421771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第三章  班会互动环节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A724A2C-250A-4D87-BC39-3E7C817B4AED}"/>
              </a:ext>
            </a:extLst>
          </p:cNvPr>
          <p:cNvSpPr/>
          <p:nvPr/>
        </p:nvSpPr>
        <p:spPr>
          <a:xfrm>
            <a:off x="2239515" y="1836101"/>
            <a:ext cx="615553" cy="3421771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第四章  主题班会总结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FE7B81B-58F6-496E-97AB-CC887A2A5D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399" y="0"/>
            <a:ext cx="3149601" cy="31496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F825D0D-0A40-4848-8046-480C2EE2510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7" r="38715"/>
          <a:stretch/>
        </p:blipFill>
        <p:spPr>
          <a:xfrm flipH="1">
            <a:off x="-48127" y="0"/>
            <a:ext cx="1930223" cy="207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116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DE7FAE6-34A7-48F0-AE13-38B92FE72A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2" b="33158"/>
          <a:stretch/>
        </p:blipFill>
        <p:spPr>
          <a:xfrm>
            <a:off x="2650431" y="783838"/>
            <a:ext cx="6891138" cy="58036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3EF8DC8-143D-4E49-9AF7-1BDA4ADE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2558" y="3080270"/>
            <a:ext cx="3297101" cy="26075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B3426CB-38F1-48DD-9F97-55BCCAA50153}"/>
              </a:ext>
            </a:extLst>
          </p:cNvPr>
          <p:cNvSpPr/>
          <p:nvPr/>
        </p:nvSpPr>
        <p:spPr>
          <a:xfrm>
            <a:off x="4613864" y="3410792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班会主题概括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45BE85D-6D38-4464-8251-44AEEF5348CA}"/>
              </a:ext>
            </a:extLst>
          </p:cNvPr>
          <p:cNvSpPr/>
          <p:nvPr/>
        </p:nvSpPr>
        <p:spPr>
          <a:xfrm>
            <a:off x="5207794" y="2563659"/>
            <a:ext cx="19928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第一章 </a:t>
            </a:r>
            <a:endParaRPr lang="zh-CN" altLang="en-US" sz="4400" dirty="0">
              <a:solidFill>
                <a:srgbClr val="572B06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05078F5-646C-471D-BD10-04B25435FB4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39" y="637951"/>
            <a:ext cx="1334002" cy="174695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00703541-F6A0-4A2E-903D-EE378BE243C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137" y="3521796"/>
            <a:ext cx="426511" cy="42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35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4492" y="5877968"/>
            <a:ext cx="463339" cy="60676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1427645-D7D8-4AE6-81F0-E252FB43A18D}"/>
              </a:ext>
            </a:extLst>
          </p:cNvPr>
          <p:cNvGrpSpPr/>
          <p:nvPr/>
        </p:nvGrpSpPr>
        <p:grpSpPr>
          <a:xfrm>
            <a:off x="790759" y="1094397"/>
            <a:ext cx="11517027" cy="2728965"/>
            <a:chOff x="790759" y="1094397"/>
            <a:chExt cx="11517027" cy="2728965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07DDCE0-1010-45A8-ABB2-585597CAA980}"/>
                </a:ext>
              </a:extLst>
            </p:cNvPr>
            <p:cNvSpPr/>
            <p:nvPr/>
          </p:nvSpPr>
          <p:spPr>
            <a:xfrm>
              <a:off x="1177116" y="1584593"/>
              <a:ext cx="8730559" cy="1236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新唐书</a:t>
              </a: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·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卷十五 志第五</a:t>
              </a: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·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礼乐五</a:t>
              </a: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载“其中春、中秋释奠于文宣王、武成王”，及“开元十九年，始置太公尚父庙，以留侯张良配。中春、中秋上戊祭之，牲、乐之制如文”。据史籍记载，古代帝王祭月的节期为农历八月十五，时日恰逢三秋之半，故名“中秋节”。</a:t>
              </a:r>
              <a:endParaRPr lang="zh-CN" altLang="en-US" sz="17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7CD42EE0-8E9C-47F3-8A3C-07A8B1EA6883}"/>
                </a:ext>
              </a:extLst>
            </p:cNvPr>
            <p:cNvSpPr/>
            <p:nvPr/>
          </p:nvSpPr>
          <p:spPr>
            <a:xfrm>
              <a:off x="790759" y="1353760"/>
              <a:ext cx="10610481" cy="1761229"/>
            </a:xfrm>
            <a:prstGeom prst="roundRect">
              <a:avLst/>
            </a:prstGeom>
            <a:noFill/>
            <a:ln w="28575">
              <a:solidFill>
                <a:srgbClr val="572B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F5793F6-3B96-4A5E-A4E5-0C308FF6E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51056">
              <a:off x="9578821" y="1094397"/>
              <a:ext cx="2728965" cy="2728965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6A00B05-D4BF-4022-A7C0-9B58D699DC21}"/>
              </a:ext>
            </a:extLst>
          </p:cNvPr>
          <p:cNvGrpSpPr/>
          <p:nvPr/>
        </p:nvGrpSpPr>
        <p:grpSpPr>
          <a:xfrm>
            <a:off x="-214471" y="3480992"/>
            <a:ext cx="11538963" cy="2728965"/>
            <a:chOff x="-137723" y="858882"/>
            <a:chExt cx="11538963" cy="2728965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ADBC4442-32F4-4CA3-ACA0-72BEC2F4376E}"/>
                </a:ext>
              </a:extLst>
            </p:cNvPr>
            <p:cNvSpPr/>
            <p:nvPr/>
          </p:nvSpPr>
          <p:spPr>
            <a:xfrm>
              <a:off x="2289492" y="1615935"/>
              <a:ext cx="8730559" cy="1236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新唐书</a:t>
              </a: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·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卷十五 志第五</a:t>
              </a: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·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礼乐五</a:t>
              </a:r>
              <a:r>
                <a:rPr lang="en-US" altLang="zh-CN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sz="17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载“其中春、中秋释奠于文宣王、武成王”，及“开元十九年，始置太公尚父庙，以留侯张良配。中春、中秋上戊祭之，牲、乐之制如文”。据史籍记载，古代帝王祭月的节期为农历八月十五，时日恰逢三秋之半，故名“中秋节”。</a:t>
              </a:r>
              <a:endParaRPr lang="zh-CN" altLang="en-US" sz="1700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957927C7-0855-4DD8-8580-6A21DE61F157}"/>
                </a:ext>
              </a:extLst>
            </p:cNvPr>
            <p:cNvSpPr/>
            <p:nvPr/>
          </p:nvSpPr>
          <p:spPr>
            <a:xfrm>
              <a:off x="790759" y="1353760"/>
              <a:ext cx="10610481" cy="1761229"/>
            </a:xfrm>
            <a:prstGeom prst="roundRect">
              <a:avLst/>
            </a:prstGeom>
            <a:noFill/>
            <a:ln w="28575">
              <a:solidFill>
                <a:srgbClr val="572B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4EA3751-82D4-4B40-A4D4-6D108AD82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51056">
              <a:off x="-137723" y="858882"/>
              <a:ext cx="2728965" cy="27289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327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782A219-117E-4E5C-8D6A-7E7F5634DC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286"/>
            <a:ext cx="12191999" cy="488369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9C2ED7F-17D3-4387-A760-DB785027F496}"/>
              </a:ext>
            </a:extLst>
          </p:cNvPr>
          <p:cNvSpPr/>
          <p:nvPr/>
        </p:nvSpPr>
        <p:spPr>
          <a:xfrm>
            <a:off x="1076632" y="2177065"/>
            <a:ext cx="4599381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rPr>
              <a:t>因为这个节日在秋季八月，故又称“秋节”“八月节”“八月会”“中秋节”；又有祈求团圆的信仰和相关习俗活动，故亦称“团圆节”“女儿节”。因中秋节的主要活动都是围绕“月”进行的，所以又俗称“月节”“月夕”“追月节”“玩月节”“拜月节”；在唐朝，中秋节还被称为“端正月”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0BD3467-1C44-427F-A97E-64EE4D8B56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30560" r="4777" b="42013"/>
          <a:stretch/>
        </p:blipFill>
        <p:spPr>
          <a:xfrm>
            <a:off x="9134291" y="2341306"/>
            <a:ext cx="1869559" cy="303747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85E650D-22FB-4EC4-BBAD-1EEC1306DF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t="30122" r="61453" b="46847"/>
          <a:stretch/>
        </p:blipFill>
        <p:spPr>
          <a:xfrm>
            <a:off x="5559600" y="2558082"/>
            <a:ext cx="3850851" cy="296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62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C023506-CB79-4315-9DF5-1181E185A14A}"/>
              </a:ext>
            </a:extLst>
          </p:cNvPr>
          <p:cNvGrpSpPr/>
          <p:nvPr/>
        </p:nvGrpSpPr>
        <p:grpSpPr>
          <a:xfrm>
            <a:off x="5150494" y="1197325"/>
            <a:ext cx="2296031" cy="5118557"/>
            <a:chOff x="2071613" y="1717872"/>
            <a:chExt cx="2296031" cy="5118557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EAE2A0B-E2F2-4B23-AF31-A4A8D6133BAC}"/>
                </a:ext>
              </a:extLst>
            </p:cNvPr>
            <p:cNvSpPr/>
            <p:nvPr/>
          </p:nvSpPr>
          <p:spPr>
            <a:xfrm>
              <a:off x="2071613" y="1717872"/>
              <a:ext cx="1846659" cy="511855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其一，中秋节起源于古代帝王的祭祀活动。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礼记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上记载：“天子春朝日，秋夕月”，夕月就是祭月亮，说明早在春秋时代，帝王就已开始祭月、拜月了。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E276ABB8-3D82-4DE9-B632-5E667676B4D7}"/>
                </a:ext>
              </a:extLst>
            </p:cNvPr>
            <p:cNvSpPr txBox="1"/>
            <p:nvPr/>
          </p:nvSpPr>
          <p:spPr>
            <a:xfrm>
              <a:off x="3875201" y="1717873"/>
              <a:ext cx="492443" cy="24985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56F987B-082C-4E33-985A-087324D729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92364" y="2097952"/>
            <a:ext cx="5041402" cy="504140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AD2FF6E-4DAF-4F17-B803-000A1B6D72D9}"/>
              </a:ext>
            </a:extLst>
          </p:cNvPr>
          <p:cNvGrpSpPr/>
          <p:nvPr/>
        </p:nvGrpSpPr>
        <p:grpSpPr>
          <a:xfrm>
            <a:off x="8102097" y="1197325"/>
            <a:ext cx="2296031" cy="5118557"/>
            <a:chOff x="2071613" y="1717872"/>
            <a:chExt cx="2296031" cy="5118557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A2E81D97-75C0-469A-A4E1-E0DA7EA7C372}"/>
                </a:ext>
              </a:extLst>
            </p:cNvPr>
            <p:cNvSpPr/>
            <p:nvPr/>
          </p:nvSpPr>
          <p:spPr>
            <a:xfrm>
              <a:off x="2071613" y="1717872"/>
              <a:ext cx="1846659" cy="511855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其一，中秋节起源于古代帝王的祭祀活动。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礼记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上记载：“天子春朝日，秋夕月”，夕月就是祭月亮，说明早在春秋时代，帝王就已开始祭月、拜月了。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BCE1FC68-9B5C-4D43-A965-D26D8F6CC23E}"/>
                </a:ext>
              </a:extLst>
            </p:cNvPr>
            <p:cNvSpPr txBox="1"/>
            <p:nvPr/>
          </p:nvSpPr>
          <p:spPr>
            <a:xfrm>
              <a:off x="3875201" y="1717873"/>
              <a:ext cx="492443" cy="24985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227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9045A1A-23ED-412B-8C64-37B8450D4A30}"/>
              </a:ext>
            </a:extLst>
          </p:cNvPr>
          <p:cNvGrpSpPr/>
          <p:nvPr/>
        </p:nvGrpSpPr>
        <p:grpSpPr>
          <a:xfrm>
            <a:off x="351390" y="1"/>
            <a:ext cx="4205042" cy="1200522"/>
            <a:chOff x="351390" y="1"/>
            <a:chExt cx="4205042" cy="1200522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211AB253-3A80-4EFC-81B4-EFE7C49673BE}"/>
                </a:ext>
              </a:extLst>
            </p:cNvPr>
            <p:cNvSpPr txBox="1"/>
            <p:nvPr/>
          </p:nvSpPr>
          <p:spPr>
            <a:xfrm>
              <a:off x="1076632" y="60026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请在此处输入您的标题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75B1C90-6A95-4429-9C07-C3EE3D46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51390" y="1"/>
              <a:ext cx="725242" cy="120052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4A82B4-9088-4248-B29A-4DE5AD2B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43304" y="5378780"/>
            <a:ext cx="844527" cy="11059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A0C0212-0BB8-4F75-9079-DBCD742744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78628" y="0"/>
            <a:ext cx="5413371" cy="381837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E337F01-C5CE-4818-ACAD-FACDAFF525DF}"/>
              </a:ext>
            </a:extLst>
          </p:cNvPr>
          <p:cNvGrpSpPr/>
          <p:nvPr/>
        </p:nvGrpSpPr>
        <p:grpSpPr>
          <a:xfrm>
            <a:off x="1418276" y="1344982"/>
            <a:ext cx="2296031" cy="4334434"/>
            <a:chOff x="2071613" y="1717873"/>
            <a:chExt cx="2296031" cy="4334434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CC54408-EC75-4BB3-8045-F940AFCB8F41}"/>
                </a:ext>
              </a:extLst>
            </p:cNvPr>
            <p:cNvSpPr/>
            <p:nvPr/>
          </p:nvSpPr>
          <p:spPr>
            <a:xfrm>
              <a:off x="2071613" y="1717873"/>
              <a:ext cx="1846659" cy="433443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其一，中秋节起源于古代帝王的祭祀活动。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礼记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上记载：“天子春朝日，秋夕月”，夕月就是祭月亮，说明早在春秋时代，帝王就已开始祭月、拜月了。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F90F08BE-CB1D-4996-A814-2F6A5CFF9BCA}"/>
                </a:ext>
              </a:extLst>
            </p:cNvPr>
            <p:cNvSpPr txBox="1"/>
            <p:nvPr/>
          </p:nvSpPr>
          <p:spPr>
            <a:xfrm>
              <a:off x="3875201" y="1717873"/>
              <a:ext cx="492443" cy="24985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0BF0087-DEBB-4DFF-A31C-0B3762D271CC}"/>
              </a:ext>
            </a:extLst>
          </p:cNvPr>
          <p:cNvGrpSpPr/>
          <p:nvPr/>
        </p:nvGrpSpPr>
        <p:grpSpPr>
          <a:xfrm>
            <a:off x="4446843" y="1651157"/>
            <a:ext cx="2296031" cy="4334434"/>
            <a:chOff x="2071613" y="1717873"/>
            <a:chExt cx="2296031" cy="4334434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EEC6D78-7489-4A74-B0D8-335AF859445C}"/>
                </a:ext>
              </a:extLst>
            </p:cNvPr>
            <p:cNvSpPr/>
            <p:nvPr/>
          </p:nvSpPr>
          <p:spPr>
            <a:xfrm>
              <a:off x="2071613" y="1717873"/>
              <a:ext cx="1846659" cy="433443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其一，中秋节起源于古代帝王的祭祀活动。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礼记</a:t>
              </a:r>
              <a:r>
                <a:rPr lang="en-US" altLang="zh-CN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lang="zh-CN" altLang="en-US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上记载：“天子春朝日，秋夕月”，夕月就是祭月亮，说明早在春秋时代，帝王就已开始祭月、拜月了。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55F086C0-4B02-40ED-9610-88041B72976F}"/>
                </a:ext>
              </a:extLst>
            </p:cNvPr>
            <p:cNvSpPr txBox="1"/>
            <p:nvPr/>
          </p:nvSpPr>
          <p:spPr>
            <a:xfrm>
              <a:off x="3875201" y="1717873"/>
              <a:ext cx="492443" cy="24985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72B06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B7D93D4E-5E74-4ABF-A394-6B2DC435F74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2117" y="5561270"/>
            <a:ext cx="426511" cy="42432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4FCE796-3D57-4015-A0FA-686EF338BD4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6122" y="5255095"/>
            <a:ext cx="426511" cy="42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0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DE7FAE6-34A7-48F0-AE13-38B92FE72A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2" b="33158"/>
          <a:stretch/>
        </p:blipFill>
        <p:spPr>
          <a:xfrm>
            <a:off x="2650431" y="783838"/>
            <a:ext cx="6891138" cy="58036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3EF8DC8-143D-4E49-9AF7-1BDA4ADE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2558" y="3080270"/>
            <a:ext cx="3297101" cy="26075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B3426CB-38F1-48DD-9F97-55BCCAA50153}"/>
              </a:ext>
            </a:extLst>
          </p:cNvPr>
          <p:cNvSpPr/>
          <p:nvPr/>
        </p:nvSpPr>
        <p:spPr>
          <a:xfrm>
            <a:off x="4613863" y="3410792"/>
            <a:ext cx="296427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活动内容概述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45BE85D-6D38-4464-8251-44AEEF5348CA}"/>
              </a:ext>
            </a:extLst>
          </p:cNvPr>
          <p:cNvSpPr/>
          <p:nvPr/>
        </p:nvSpPr>
        <p:spPr>
          <a:xfrm>
            <a:off x="5207794" y="2563659"/>
            <a:ext cx="19928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572B06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楷体" panose="02010609060101010101" charset="-122"/>
                <a:sym typeface="+mn-lt"/>
              </a:rPr>
              <a:t>第二章 </a:t>
            </a:r>
            <a:endParaRPr lang="zh-CN" altLang="en-US" sz="4400" dirty="0">
              <a:solidFill>
                <a:srgbClr val="572B06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05078F5-646C-471D-BD10-04B25435FB4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39" y="637951"/>
            <a:ext cx="1334002" cy="174695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00703541-F6A0-4A2E-903D-EE378BE243C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137" y="3521796"/>
            <a:ext cx="426511" cy="42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58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3307</Words>
  <Application>Microsoft Office PowerPoint</Application>
  <PresentationFormat>宽屏</PresentationFormat>
  <Paragraphs>159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Meiryo</vt:lpstr>
      <vt:lpstr>等线</vt:lpstr>
      <vt:lpstr>方正启体简体</vt:lpstr>
      <vt:lpstr>楷体</vt:lpstr>
      <vt:lpstr>宋体</vt:lpstr>
      <vt:lpstr>微软雅黑</vt:lpstr>
      <vt:lpstr>Arial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27</cp:revision>
  <dcterms:created xsi:type="dcterms:W3CDTF">2017-08-18T03:02:00Z</dcterms:created>
  <dcterms:modified xsi:type="dcterms:W3CDTF">2018-09-19T02:09:50Z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