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10.jpg" ContentType="image/jpeg"/>
  <Override PartName="/ppt/media/image13.jpg" ContentType="image/jpeg"/>
  <Override PartName="/ppt/media/image14.jpg" ContentType="image/jpeg"/>
  <Override PartName="/ppt/media/image15.jpg" ContentType="image/jpeg"/>
  <Override PartName="/ppt/media/image16.jpg" ContentType="image/jpeg"/>
  <Override PartName="/ppt/media/image19.jpg" ContentType="image/jpeg"/>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7"/>
  </p:notesMasterIdLst>
  <p:sldIdLst>
    <p:sldId id="259" r:id="rId3"/>
    <p:sldId id="260" r:id="rId4"/>
    <p:sldId id="261" r:id="rId5"/>
    <p:sldId id="262" r:id="rId6"/>
    <p:sldId id="266" r:id="rId7"/>
    <p:sldId id="267" r:id="rId8"/>
    <p:sldId id="268" r:id="rId9"/>
    <p:sldId id="269" r:id="rId10"/>
    <p:sldId id="270" r:id="rId11"/>
    <p:sldId id="263" r:id="rId12"/>
    <p:sldId id="271" r:id="rId13"/>
    <p:sldId id="272" r:id="rId14"/>
    <p:sldId id="273" r:id="rId15"/>
    <p:sldId id="274" r:id="rId16"/>
    <p:sldId id="275" r:id="rId17"/>
    <p:sldId id="264" r:id="rId18"/>
    <p:sldId id="276" r:id="rId19"/>
    <p:sldId id="277" r:id="rId20"/>
    <p:sldId id="278" r:id="rId21"/>
    <p:sldId id="279" r:id="rId22"/>
    <p:sldId id="265" r:id="rId23"/>
    <p:sldId id="281" r:id="rId24"/>
    <p:sldId id="282" r:id="rId25"/>
    <p:sldId id="283"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644D"/>
    <a:srgbClr val="FF9409"/>
    <a:srgbClr val="9E211B"/>
    <a:srgbClr val="E3D2AE"/>
    <a:srgbClr val="DAECF7"/>
    <a:srgbClr val="C7020C"/>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442ADE-5BD1-4541-ADFE-FCCA4DE06B1A}" type="datetimeFigureOut">
              <a:rPr lang="zh-CN" altLang="en-US" smtClean="0"/>
              <a:t>2018/6/8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6FF5B5-A752-4D08-95C2-3BBE50F8ABE9}" type="slidenum">
              <a:rPr lang="zh-CN" altLang="en-US" smtClean="0"/>
              <a:t>‹#›</a:t>
            </a:fld>
            <a:endParaRPr lang="zh-CN" altLang="en-US"/>
          </a:p>
        </p:txBody>
      </p:sp>
    </p:spTree>
    <p:extLst>
      <p:ext uri="{BB962C8B-B14F-4D97-AF65-F5344CB8AC3E}">
        <p14:creationId xmlns:p14="http://schemas.microsoft.com/office/powerpoint/2010/main" val="1758889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054096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76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9176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4219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11408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0062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43944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6778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212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7637"/>
          </a:xfrm>
          <a:prstGeom prst="rect">
            <a:avLst/>
          </a:prstGeom>
        </p:spPr>
      </p:pic>
    </p:spTree>
    <p:extLst>
      <p:ext uri="{BB962C8B-B14F-4D97-AF65-F5344CB8AC3E}">
        <p14:creationId xmlns:p14="http://schemas.microsoft.com/office/powerpoint/2010/main" val="32684901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280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1375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7278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2449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7977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81737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63693889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9.jpg"/></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tretch>
            <a:fillRect/>
          </a:stretch>
        </p:blipFill>
        <p:spPr>
          <a:xfrm>
            <a:off x="2383800" y="380702"/>
            <a:ext cx="6906504" cy="5504484"/>
          </a:xfrm>
          <a:prstGeom prst="rect">
            <a:avLst/>
          </a:prstGeom>
        </p:spPr>
      </p:pic>
      <p:pic>
        <p:nvPicPr>
          <p:cNvPr id="3" name="图片 2"/>
          <p:cNvPicPr>
            <a:picLocks noChangeAspect="1"/>
          </p:cNvPicPr>
          <p:nvPr/>
        </p:nvPicPr>
        <p:blipFill rotWithShape="1">
          <a:blip r:embed="rId3"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857314" y="1558977"/>
            <a:ext cx="1550441" cy="1573967"/>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83172" b="84354"/>
          <a:stretch/>
        </p:blipFill>
        <p:spPr>
          <a:xfrm>
            <a:off x="9290304" y="201168"/>
            <a:ext cx="1526486" cy="1072996"/>
          </a:xfrm>
          <a:prstGeom prst="rect">
            <a:avLst/>
          </a:prstGeom>
        </p:spPr>
      </p:pic>
      <p:pic>
        <p:nvPicPr>
          <p:cNvPr id="5" name="图片 4"/>
          <p:cNvPicPr>
            <a:picLocks noChangeAspect="1"/>
          </p:cNvPicPr>
          <p:nvPr/>
        </p:nvPicPr>
        <p:blipFill rotWithShape="1">
          <a:blip r:embed="rId5"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8336308" y="2164472"/>
            <a:ext cx="953996" cy="968472"/>
          </a:xfrm>
          <a:prstGeom prst="rect">
            <a:avLst/>
          </a:prstGeom>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tretch>
            <a:fillRect/>
          </a:stretch>
        </p:blipFill>
        <p:spPr>
          <a:xfrm>
            <a:off x="618460" y="1368894"/>
            <a:ext cx="4481695" cy="3571911"/>
          </a:xfrm>
          <a:prstGeom prst="rect">
            <a:avLst/>
          </a:prstGeom>
        </p:spPr>
      </p:pic>
      <p:grpSp>
        <p:nvGrpSpPr>
          <p:cNvPr id="10" name="组 9"/>
          <p:cNvGrpSpPr/>
          <p:nvPr/>
        </p:nvGrpSpPr>
        <p:grpSpPr>
          <a:xfrm>
            <a:off x="5931797" y="1860311"/>
            <a:ext cx="4081633" cy="1015663"/>
            <a:chOff x="3495584" y="481216"/>
            <a:chExt cx="4081633" cy="1015663"/>
          </a:xfrm>
        </p:grpSpPr>
        <p:pic>
          <p:nvPicPr>
            <p:cNvPr id="11" name="图片 10"/>
            <p:cNvPicPr>
              <a:picLocks noChangeAspect="1"/>
            </p:cNvPicPr>
            <p:nvPr/>
          </p:nvPicPr>
          <p:blipFill rotWithShape="1">
            <a:blip r:embed="rId3"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12" name="文本框 11"/>
            <p:cNvSpPr txBox="1"/>
            <p:nvPr/>
          </p:nvSpPr>
          <p:spPr>
            <a:xfrm>
              <a:off x="4407109" y="481216"/>
              <a:ext cx="3170108" cy="1015663"/>
            </a:xfrm>
            <a:prstGeom prst="rect">
              <a:avLst/>
            </a:prstGeom>
            <a:noFill/>
          </p:spPr>
          <p:txBody>
            <a:bodyPr wrap="square" rtlCol="0">
              <a:spAutoFit/>
            </a:bodyPr>
            <a:lstStyle/>
            <a:p>
              <a:r>
                <a:rPr kumimoji="1" lang="zh-CN" altLang="en-US" sz="6000" dirty="0" smtClean="0">
                  <a:solidFill>
                    <a:srgbClr val="55644D"/>
                  </a:solidFill>
                  <a:latin typeface="WenYue GuDianMingChaoTi (Non-Commercial Use) W5" charset="-122"/>
                  <a:ea typeface="WenYue GuDianMingChaoTi (Non-Commercial Use) W5" charset="-122"/>
                  <a:cs typeface="WenYue GuDianMingChaoTi (Non-Commercial Use) W5" charset="-122"/>
                </a:rPr>
                <a:t>第二章</a:t>
              </a:r>
              <a:endParaRPr kumimoji="1" lang="zh-CN" altLang="en-US" sz="60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grpSp>
        <p:nvGrpSpPr>
          <p:cNvPr id="13" name="组 12"/>
          <p:cNvGrpSpPr/>
          <p:nvPr/>
        </p:nvGrpSpPr>
        <p:grpSpPr>
          <a:xfrm>
            <a:off x="5931797" y="3045118"/>
            <a:ext cx="3667842" cy="925356"/>
            <a:chOff x="3495584" y="481216"/>
            <a:chExt cx="3667842" cy="925356"/>
          </a:xfrm>
        </p:grpSpPr>
        <p:pic>
          <p:nvPicPr>
            <p:cNvPr id="14" name="图片 13"/>
            <p:cNvPicPr>
              <a:picLocks noChangeAspect="1"/>
            </p:cNvPicPr>
            <p:nvPr/>
          </p:nvPicPr>
          <p:blipFill rotWithShape="1">
            <a:blip r:embed="rId3"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15" name="文本框 14"/>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端午节的习俗</a:t>
              </a:r>
            </a:p>
          </p:txBody>
        </p:sp>
      </p:grpSp>
    </p:spTree>
    <p:extLst>
      <p:ext uri="{BB962C8B-B14F-4D97-AF65-F5344CB8AC3E}">
        <p14:creationId xmlns:p14="http://schemas.microsoft.com/office/powerpoint/2010/main" val="8654353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端午节的习俗</a:t>
              </a:r>
            </a:p>
          </p:txBody>
        </p:sp>
      </p:grpSp>
      <p:sp>
        <p:nvSpPr>
          <p:cNvPr id="6" name="文本框 5"/>
          <p:cNvSpPr txBox="1"/>
          <p:nvPr/>
        </p:nvSpPr>
        <p:spPr>
          <a:xfrm>
            <a:off x="1222633" y="1708878"/>
            <a:ext cx="5358050" cy="3416320"/>
          </a:xfrm>
          <a:prstGeom prst="rect">
            <a:avLst/>
          </a:prstGeom>
          <a:noFill/>
        </p:spPr>
        <p:txBody>
          <a:bodyPr wrap="square" rtlCol="0">
            <a:spAutoFit/>
          </a:bodyPr>
          <a:lstStyle/>
          <a:p>
            <a:pPr>
              <a:lnSpc>
                <a:spcPct val="200000"/>
              </a:lnSpc>
            </a:pPr>
            <a:r>
              <a:rPr kumimoji="1" lang="zh-CN" altLang="en-US" dirty="0">
                <a:solidFill>
                  <a:srgbClr val="55644D"/>
                </a:solidFill>
                <a:latin typeface="Microsoft YaHei Light" charset="-122"/>
                <a:ea typeface="Microsoft YaHei Light" charset="-122"/>
                <a:cs typeface="Microsoft YaHei Light" charset="-122"/>
              </a:rPr>
              <a:t> 赛龙舟的目的意义全国各地都大同小异，都与纪念屈原有关，吴川亦不例外，但吴川人扒龙船还有赶</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鬼”驱邪的意思。吴川江河湖海众多，以前水利设施落后，经常有水灾水患，古人以为有“水鬼”河怪作祟，因而五月初五想通过抄</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龙船来赶走“水鬼”  驱邪消灾，以求得平安。</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2066" y="1894948"/>
            <a:ext cx="5003531" cy="3546962"/>
          </a:xfrm>
          <a:prstGeom prst="rect">
            <a:avLst/>
          </a:prstGeom>
        </p:spPr>
      </p:pic>
    </p:spTree>
    <p:extLst>
      <p:ext uri="{BB962C8B-B14F-4D97-AF65-F5344CB8AC3E}">
        <p14:creationId xmlns:p14="http://schemas.microsoft.com/office/powerpoint/2010/main" val="2362085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端午节的习俗</a:t>
              </a:r>
            </a:p>
          </p:txBody>
        </p:sp>
      </p:grpSp>
      <p:sp>
        <p:nvSpPr>
          <p:cNvPr id="5" name="文本框 4"/>
          <p:cNvSpPr txBox="1"/>
          <p:nvPr/>
        </p:nvSpPr>
        <p:spPr>
          <a:xfrm>
            <a:off x="1161233" y="1753848"/>
            <a:ext cx="5358050" cy="4031873"/>
          </a:xfrm>
          <a:prstGeom prst="rect">
            <a:avLst/>
          </a:prstGeom>
          <a:noFill/>
        </p:spPr>
        <p:txBody>
          <a:bodyPr wrap="square" rtlCol="0">
            <a:spAutoFit/>
          </a:bodyPr>
          <a:lstStyle/>
          <a:p>
            <a:pPr>
              <a:lnSpc>
                <a:spcPct val="200000"/>
              </a:lnSpc>
            </a:pPr>
            <a:r>
              <a:rPr kumimoji="1" lang="zh-CN" altLang="en-US" sz="1600" dirty="0">
                <a:solidFill>
                  <a:srgbClr val="55644D"/>
                </a:solidFill>
                <a:latin typeface="Microsoft YaHei Light" charset="-122"/>
                <a:ea typeface="Microsoft YaHei Light" charset="-122"/>
                <a:cs typeface="Microsoft YaHei Light" charset="-122"/>
              </a:rPr>
              <a:t>端午节的早晨家家吃粽子纪念屈原，一般是前一天把粽子包好，夜间煮熟，早晨食用。包粽子主要是用河塘边盛产的嫩芦苇叶，也有用竹叶的，统称粽叶。粽子的传统形式为三角形，一般根据内瓤命名，包糯米的叫米粽，米中掺小豆的叫小豆粽，掺红枣的叫枣粽</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枣粽谐音为“早中”</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所以吃枣粽的最多，意在读书的孩子吃了可以早中状元。过去读书人参加科举考试的当天，早晨都要吃枣粽，至今中学、大学入学考试日的早晨，家长亦要做枣粽给考生吃。</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879" y="1625600"/>
            <a:ext cx="3602736" cy="3602736"/>
          </a:xfrm>
          <a:prstGeom prst="rect">
            <a:avLst/>
          </a:prstGeom>
        </p:spPr>
      </p:pic>
    </p:spTree>
    <p:extLst>
      <p:ext uri="{BB962C8B-B14F-4D97-AF65-F5344CB8AC3E}">
        <p14:creationId xmlns:p14="http://schemas.microsoft.com/office/powerpoint/2010/main" val="18035089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端午节的习俗</a:t>
              </a:r>
            </a:p>
          </p:txBody>
        </p:sp>
      </p:grpSp>
      <p:sp>
        <p:nvSpPr>
          <p:cNvPr id="5" name="文本框 4"/>
          <p:cNvSpPr txBox="1"/>
          <p:nvPr/>
        </p:nvSpPr>
        <p:spPr>
          <a:xfrm>
            <a:off x="1471034" y="1883783"/>
            <a:ext cx="3550671" cy="584775"/>
          </a:xfrm>
          <a:prstGeom prst="rect">
            <a:avLst/>
          </a:prstGeom>
          <a:noFill/>
        </p:spPr>
        <p:txBody>
          <a:bodyPr wrap="square" rtlCol="0">
            <a:spAutoFit/>
          </a:bodyPr>
          <a:lstStyle/>
          <a:p>
            <a:r>
              <a:rPr kumimoji="1" lang="zh-CN" altLang="en-US" sz="3200" dirty="0" smtClean="0">
                <a:solidFill>
                  <a:srgbClr val="55644D"/>
                </a:solidFill>
                <a:latin typeface="WenYue GuDianMingChaoTi (Non-Commercial Use) W5" charset="-122"/>
                <a:ea typeface="WenYue GuDianMingChaoTi (Non-Commercial Use) W5" charset="-122"/>
                <a:cs typeface="WenYue GuDianMingChaoTi (Non-Commercial Use) W5" charset="-122"/>
              </a:rPr>
              <a:t>粽子</a:t>
            </a:r>
            <a:r>
              <a:rPr kumimoji="1" lang="zh-CN" altLang="en-US" sz="3200" smtClean="0">
                <a:solidFill>
                  <a:srgbClr val="55644D"/>
                </a:solidFill>
                <a:latin typeface="WenYue GuDianMingChaoTi (Non-Commercial Use) W5" charset="-122"/>
                <a:ea typeface="WenYue GuDianMingChaoTi (Non-Commercial Use) W5" charset="-122"/>
                <a:cs typeface="WenYue GuDianMingChaoTi (Non-Commercial Use) W5" charset="-122"/>
              </a:rPr>
              <a:t>的包装方法</a:t>
            </a:r>
            <a:endPar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1034" y="2648887"/>
            <a:ext cx="4219575" cy="280987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8099" y="2176170"/>
            <a:ext cx="2990538" cy="2961714"/>
          </a:xfrm>
          <a:prstGeom prst="rect">
            <a:avLst/>
          </a:prstGeom>
        </p:spPr>
      </p:pic>
    </p:spTree>
    <p:extLst>
      <p:ext uri="{BB962C8B-B14F-4D97-AF65-F5344CB8AC3E}">
        <p14:creationId xmlns:p14="http://schemas.microsoft.com/office/powerpoint/2010/main" val="7800611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端午节的习俗</a:t>
              </a:r>
            </a:p>
          </p:txBody>
        </p:sp>
      </p:grpSp>
      <p:sp>
        <p:nvSpPr>
          <p:cNvPr id="5" name="文本框 4"/>
          <p:cNvSpPr txBox="1"/>
          <p:nvPr/>
        </p:nvSpPr>
        <p:spPr>
          <a:xfrm>
            <a:off x="1161233" y="1753848"/>
            <a:ext cx="6423790" cy="4031873"/>
          </a:xfrm>
          <a:prstGeom prst="rect">
            <a:avLst/>
          </a:prstGeom>
          <a:noFill/>
        </p:spPr>
        <p:txBody>
          <a:bodyPr wrap="square" rtlCol="0">
            <a:spAutoFit/>
          </a:bodyPr>
          <a:lstStyle/>
          <a:p>
            <a:pPr>
              <a:lnSpc>
                <a:spcPct val="200000"/>
              </a:lnSpc>
            </a:pPr>
            <a:r>
              <a:rPr kumimoji="1" lang="zh-CN" altLang="en-US" sz="1600" dirty="0">
                <a:solidFill>
                  <a:srgbClr val="55644D"/>
                </a:solidFill>
                <a:latin typeface="Microsoft YaHei Light" charset="-122"/>
                <a:ea typeface="Microsoft YaHei Light" charset="-122"/>
                <a:cs typeface="Microsoft YaHei Light" charset="-122"/>
              </a:rPr>
              <a:t> 挂艾虎指的是旧时端午节驱邪辟祟之物，也作装饰品。五月端五的上午，要在房门特别是有新生儿的房门上挂“艾虎”。中国古代视虎为神兽，俗以为可以镇祟辟邪、保佑安宁。  “艾虎”用两个空鸡蛋壳粘在一一起，蛋壳上粘些毛发，画成虎形，用线系着，下边再系一串用彩纸剪成的“五毒”形象，象征五毒踩在虎的脚下</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或用一个独头蒜系以彩色线，下挂一</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串</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五毒”</a:t>
            </a:r>
            <a:r>
              <a:rPr kumimoji="1" lang="en-US" altLang="zh-CN" sz="1600" dirty="0">
                <a:solidFill>
                  <a:srgbClr val="55644D"/>
                </a:solidFill>
                <a:latin typeface="Microsoft YaHei Light" charset="-122"/>
                <a:ea typeface="Microsoft YaHei Light" charset="-122"/>
                <a:cs typeface="Microsoft YaHei Light" charset="-122"/>
              </a:rPr>
              <a:t>,  </a:t>
            </a:r>
            <a:r>
              <a:rPr kumimoji="1" lang="zh-CN" altLang="en-US" sz="1600" dirty="0">
                <a:solidFill>
                  <a:srgbClr val="55644D"/>
                </a:solidFill>
                <a:latin typeface="Microsoft YaHei Light" charset="-122"/>
                <a:ea typeface="Microsoft YaHei Light" charset="-122"/>
                <a:cs typeface="Microsoft YaHei Light" charset="-122"/>
              </a:rPr>
              <a:t>叫  </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蒜艾虎”</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或用刚收割的新麦秸编成古代武士用的六角金瓜形，下垂七缕彩穗，叫“麦秸艾虎</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。这些艾虎挂在房门上，既是节日点缀，又能辟邪。</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7442" y="1858780"/>
            <a:ext cx="2656606" cy="3526644"/>
          </a:xfrm>
          <a:prstGeom prst="rect">
            <a:avLst/>
          </a:prstGeom>
        </p:spPr>
      </p:pic>
    </p:spTree>
    <p:extLst>
      <p:ext uri="{BB962C8B-B14F-4D97-AF65-F5344CB8AC3E}">
        <p14:creationId xmlns:p14="http://schemas.microsoft.com/office/powerpoint/2010/main" val="20840742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端午节的习俗</a:t>
              </a:r>
            </a:p>
          </p:txBody>
        </p:sp>
      </p:grpSp>
      <p:sp>
        <p:nvSpPr>
          <p:cNvPr id="5" name="文本框 4"/>
          <p:cNvSpPr txBox="1"/>
          <p:nvPr/>
        </p:nvSpPr>
        <p:spPr>
          <a:xfrm>
            <a:off x="1161233" y="1753848"/>
            <a:ext cx="6423790" cy="3539430"/>
          </a:xfrm>
          <a:prstGeom prst="rect">
            <a:avLst/>
          </a:prstGeom>
          <a:noFill/>
        </p:spPr>
        <p:txBody>
          <a:bodyPr wrap="square" rtlCol="0">
            <a:spAutoFit/>
          </a:bodyPr>
          <a:lstStyle/>
          <a:p>
            <a:pPr>
              <a:lnSpc>
                <a:spcPct val="200000"/>
              </a:lnSpc>
            </a:pPr>
            <a:r>
              <a:rPr kumimoji="1" lang="zh-CN" altLang="en-US" sz="1600" dirty="0">
                <a:solidFill>
                  <a:srgbClr val="55644D"/>
                </a:solidFill>
                <a:latin typeface="Microsoft YaHei Light" charset="-122"/>
                <a:ea typeface="Microsoft YaHei Light" charset="-122"/>
                <a:cs typeface="Microsoft YaHei Light" charset="-122"/>
              </a:rPr>
              <a:t>端午节时以雄黄涂抹小儿额头的习俗，云可驱避毒虫。典型的方法是用雄黄酒在小儿额头画“王”字，一借雄黄以驱毒，二借猛虎</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王”似虎的额纹，又虎为兽中之王，因以代虎</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以镇邪。清富察敦祟</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燕京岁时记</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每至端阳， 自初一</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日起，取雄黄合酒洒之，用涂小儿领及鼻耳间，以避毒物。”  除在额头、鼻耳涂抹外，亦可涂抹他处，用意一致。山西</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河曲县志</a:t>
            </a:r>
            <a:r>
              <a:rPr kumimoji="1" lang="en-US" altLang="zh-CN" sz="1600" dirty="0">
                <a:solidFill>
                  <a:srgbClr val="55644D"/>
                </a:solidFill>
                <a:latin typeface="Microsoft YaHei Light" charset="-122"/>
                <a:ea typeface="Microsoft YaHei Light" charset="-122"/>
                <a:cs typeface="Microsoft YaHei Light" charset="-122"/>
              </a:rPr>
              <a:t>》</a:t>
            </a:r>
            <a:r>
              <a:rPr kumimoji="1" lang="zh-CN" altLang="en-US" sz="1600" dirty="0">
                <a:solidFill>
                  <a:srgbClr val="55644D"/>
                </a:solidFill>
                <a:latin typeface="Microsoft YaHei Light" charset="-122"/>
                <a:ea typeface="Microsoft YaHei Light" charset="-122"/>
                <a:cs typeface="Microsoft YaHei Light" charset="-122"/>
              </a:rPr>
              <a:t>云</a:t>
            </a:r>
            <a:r>
              <a:rPr kumimoji="1" lang="en-US" altLang="zh-CN" sz="1600" dirty="0">
                <a:solidFill>
                  <a:srgbClr val="55644D"/>
                </a:solidFill>
                <a:latin typeface="Microsoft YaHei Light" charset="-122"/>
                <a:ea typeface="Microsoft YaHei Light" charset="-122"/>
                <a:cs typeface="Microsoft YaHei Light" charset="-122"/>
              </a:rPr>
              <a:t>:  “</a:t>
            </a:r>
            <a:r>
              <a:rPr kumimoji="1" lang="zh-CN" altLang="en-US" sz="1600" dirty="0">
                <a:solidFill>
                  <a:srgbClr val="55644D"/>
                </a:solidFill>
                <a:latin typeface="Microsoft YaHei Light" charset="-122"/>
                <a:ea typeface="Microsoft YaHei Light" charset="-122"/>
                <a:cs typeface="Microsoft YaHei Light" charset="-122"/>
              </a:rPr>
              <a:t>端午，饮雄黄酒，用涂小儿额及两手、足心，  谓可却病延年</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7442" y="2053402"/>
            <a:ext cx="2940324" cy="2940322"/>
          </a:xfrm>
          <a:prstGeom prst="rect">
            <a:avLst/>
          </a:prstGeom>
        </p:spPr>
      </p:pic>
    </p:spTree>
    <p:extLst>
      <p:ext uri="{BB962C8B-B14F-4D97-AF65-F5344CB8AC3E}">
        <p14:creationId xmlns:p14="http://schemas.microsoft.com/office/powerpoint/2010/main" val="15773850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tretch>
            <a:fillRect/>
          </a:stretch>
        </p:blipFill>
        <p:spPr>
          <a:xfrm>
            <a:off x="618460" y="1368894"/>
            <a:ext cx="4481695" cy="3571911"/>
          </a:xfrm>
          <a:prstGeom prst="rect">
            <a:avLst/>
          </a:prstGeom>
        </p:spPr>
      </p:pic>
      <p:grpSp>
        <p:nvGrpSpPr>
          <p:cNvPr id="3" name="组 2"/>
          <p:cNvGrpSpPr/>
          <p:nvPr/>
        </p:nvGrpSpPr>
        <p:grpSpPr>
          <a:xfrm>
            <a:off x="5931797" y="1860311"/>
            <a:ext cx="4081633" cy="1015663"/>
            <a:chOff x="3495584" y="481216"/>
            <a:chExt cx="4081633" cy="1015663"/>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5" name="文本框 4"/>
            <p:cNvSpPr txBox="1"/>
            <p:nvPr/>
          </p:nvSpPr>
          <p:spPr>
            <a:xfrm>
              <a:off x="4407109" y="481216"/>
              <a:ext cx="3170108" cy="1015663"/>
            </a:xfrm>
            <a:prstGeom prst="rect">
              <a:avLst/>
            </a:prstGeom>
            <a:noFill/>
          </p:spPr>
          <p:txBody>
            <a:bodyPr wrap="square" rtlCol="0">
              <a:spAutoFit/>
            </a:bodyPr>
            <a:lstStyle/>
            <a:p>
              <a:r>
                <a:rPr kumimoji="1" lang="zh-CN" altLang="en-US" sz="6000" dirty="0" smtClean="0">
                  <a:solidFill>
                    <a:srgbClr val="55644D"/>
                  </a:solidFill>
                  <a:latin typeface="WenYue GuDianMingChaoTi (Non-Commercial Use) W5" charset="-122"/>
                  <a:ea typeface="WenYue GuDianMingChaoTi (Non-Commercial Use) W5" charset="-122"/>
                  <a:cs typeface="WenYue GuDianMingChaoTi (Non-Commercial Use) W5" charset="-122"/>
                </a:rPr>
                <a:t>第三章</a:t>
              </a:r>
              <a:endParaRPr kumimoji="1" lang="zh-CN" altLang="en-US" sz="60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grpSp>
        <p:nvGrpSpPr>
          <p:cNvPr id="6" name="组 5"/>
          <p:cNvGrpSpPr/>
          <p:nvPr/>
        </p:nvGrpSpPr>
        <p:grpSpPr>
          <a:xfrm>
            <a:off x="5931797" y="3045118"/>
            <a:ext cx="3667842" cy="925356"/>
            <a:chOff x="3495584" y="481216"/>
            <a:chExt cx="3667842" cy="925356"/>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8" name="文本框 7"/>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端午节的诗词</a:t>
              </a:r>
            </a:p>
          </p:txBody>
        </p:sp>
      </p:grpSp>
    </p:spTree>
    <p:extLst>
      <p:ext uri="{BB962C8B-B14F-4D97-AF65-F5344CB8AC3E}">
        <p14:creationId xmlns:p14="http://schemas.microsoft.com/office/powerpoint/2010/main" val="19374231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端午节的诗词</a:t>
              </a:r>
            </a:p>
          </p:txBody>
        </p:sp>
      </p:grpSp>
      <p:grpSp>
        <p:nvGrpSpPr>
          <p:cNvPr id="6" name="组 5"/>
          <p:cNvGrpSpPr/>
          <p:nvPr/>
        </p:nvGrpSpPr>
        <p:grpSpPr>
          <a:xfrm>
            <a:off x="2384808" y="1874577"/>
            <a:ext cx="911525" cy="2660591"/>
            <a:chOff x="3495584" y="481216"/>
            <a:chExt cx="911525" cy="2660591"/>
          </a:xfrm>
        </p:grpSpPr>
        <p:pic>
          <p:nvPicPr>
            <p:cNvPr id="7" name="图片 6"/>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8" name="文本框 7"/>
            <p:cNvSpPr txBox="1"/>
            <p:nvPr/>
          </p:nvSpPr>
          <p:spPr>
            <a:xfrm>
              <a:off x="3495584" y="1589036"/>
              <a:ext cx="861774" cy="1552771"/>
            </a:xfrm>
            <a:prstGeom prst="rect">
              <a:avLst/>
            </a:prstGeom>
            <a:noFill/>
          </p:spPr>
          <p:txBody>
            <a:bodyPr vert="eaVert" wrap="square" rtlCol="0">
              <a:spAutoFit/>
            </a:bodyPr>
            <a:lstStyle/>
            <a:p>
              <a:r>
                <a:rPr kumimoji="1" lang="zh-CN" altLang="en-US" sz="4400" smtClean="0">
                  <a:solidFill>
                    <a:srgbClr val="55644D"/>
                  </a:solidFill>
                  <a:latin typeface="WenYue GuDianMingChaoTi (Non-Commercial Use) W5" charset="-122"/>
                  <a:ea typeface="WenYue GuDianMingChaoTi (Non-Commercial Use) W5" charset="-122"/>
                  <a:cs typeface="WenYue GuDianMingChaoTi (Non-Commercial Use) W5" charset="-122"/>
                </a:rPr>
                <a:t>端 午</a:t>
              </a:r>
              <a:endParaRPr kumimoji="1" lang="zh-CN" altLang="en-US" sz="44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sp>
        <p:nvSpPr>
          <p:cNvPr id="9" name="文本框 8"/>
          <p:cNvSpPr txBox="1"/>
          <p:nvPr/>
        </p:nvSpPr>
        <p:spPr>
          <a:xfrm>
            <a:off x="5141125" y="2217334"/>
            <a:ext cx="4616648" cy="3353763"/>
          </a:xfrm>
          <a:prstGeom prst="rect">
            <a:avLst/>
          </a:prstGeom>
          <a:noFill/>
        </p:spPr>
        <p:txBody>
          <a:bodyPr vert="eaVert" wrap="square" rtlCol="0">
            <a:spAutoFit/>
          </a:bodyPr>
          <a:lstStyle/>
          <a:p>
            <a:pPr>
              <a:lnSpc>
                <a:spcPct val="300000"/>
              </a:lnSpc>
            </a:pPr>
            <a:r>
              <a:rPr kumimoji="1" lang="zh-CN" altLang="en-US" sz="2400" dirty="0" smtClean="0">
                <a:solidFill>
                  <a:srgbClr val="55644D"/>
                </a:solidFill>
                <a:latin typeface="WenYue GuDianMingChaoTi (Non-Commercial Use) W5" charset="-122"/>
                <a:ea typeface="WenYue GuDianMingChaoTi (Non-Commercial Use) W5" charset="-122"/>
                <a:cs typeface="WenYue GuDianMingChaoTi (Non-Commercial Use) W5" charset="-122"/>
              </a:rPr>
              <a:t>每逢端午自谁言</a:t>
            </a:r>
            <a:endPar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endParaRPr>
          </a:p>
          <a:p>
            <a:pPr>
              <a:lnSpc>
                <a:spcPct val="300000"/>
              </a:lnSpc>
            </a:pPr>
            <a:r>
              <a:rPr kumimoji="1" lang="zh-CN" altLang="en-US" sz="2400" dirty="0" smtClean="0">
                <a:solidFill>
                  <a:srgbClr val="55644D"/>
                </a:solidFill>
                <a:latin typeface="WenYue GuDianMingChaoTi (Non-Commercial Use) W5" charset="-122"/>
                <a:ea typeface="WenYue GuDianMingChaoTi (Non-Commercial Use) W5" charset="-122"/>
                <a:cs typeface="WenYue GuDianMingChaoTi (Non-Commercial Use) W5" charset="-122"/>
              </a:rPr>
              <a:t>万古传闻为屈原</a:t>
            </a:r>
            <a:endPar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endParaRPr>
          </a:p>
          <a:p>
            <a:pPr>
              <a:lnSpc>
                <a:spcPct val="300000"/>
              </a:lnSpc>
            </a:pPr>
            <a:r>
              <a:rPr kumimoji="1" lang="zh-CN" altLang="en-US" sz="2400" dirty="0" smtClean="0">
                <a:solidFill>
                  <a:srgbClr val="55644D"/>
                </a:solidFill>
                <a:latin typeface="WenYue GuDianMingChaoTi (Non-Commercial Use) W5" charset="-122"/>
                <a:ea typeface="WenYue GuDianMingChaoTi (Non-Commercial Use) W5" charset="-122"/>
                <a:cs typeface="WenYue GuDianMingChaoTi (Non-Commercial Use) W5" charset="-122"/>
              </a:rPr>
              <a:t>堪笑楚江空莎莎</a:t>
            </a:r>
            <a:endPar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endParaRPr>
          </a:p>
          <a:p>
            <a:pPr>
              <a:lnSpc>
                <a:spcPct val="300000"/>
              </a:lnSpc>
            </a:pPr>
            <a:r>
              <a:rPr kumimoji="1" lang="zh-CN" altLang="en-US" sz="2400" dirty="0" smtClean="0">
                <a:solidFill>
                  <a:srgbClr val="55644D"/>
                </a:solidFill>
                <a:latin typeface="WenYue GuDianMingChaoTi (Non-Commercial Use) W5" charset="-122"/>
                <a:ea typeface="WenYue GuDianMingChaoTi (Non-Commercial Use) W5" charset="-122"/>
                <a:cs typeface="WenYue GuDianMingChaoTi (Non-Commercial Use) W5" charset="-122"/>
              </a:rPr>
              <a:t>不能洗得直臣冤</a:t>
            </a:r>
            <a:endPar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endParaRPr>
          </a:p>
        </p:txBody>
      </p:sp>
      <p:sp>
        <p:nvSpPr>
          <p:cNvPr id="10" name="文本框 9"/>
          <p:cNvSpPr txBox="1"/>
          <p:nvPr/>
        </p:nvSpPr>
        <p:spPr>
          <a:xfrm>
            <a:off x="3296333" y="3627120"/>
            <a:ext cx="1292662" cy="1334626"/>
          </a:xfrm>
          <a:prstGeom prst="rect">
            <a:avLst/>
          </a:prstGeom>
          <a:noFill/>
        </p:spPr>
        <p:txBody>
          <a:bodyPr vert="eaVert" wrap="square" rtlCol="0">
            <a:spAutoFit/>
          </a:bodyPr>
          <a:lstStyle/>
          <a:p>
            <a:pPr>
              <a:lnSpc>
                <a:spcPct val="300000"/>
              </a:lnSpc>
            </a:pPr>
            <a:r>
              <a:rPr kumimoji="1" lang="zh-CN" altLang="en-US" sz="2400" dirty="0" smtClean="0">
                <a:solidFill>
                  <a:srgbClr val="55644D"/>
                </a:solidFill>
                <a:latin typeface="WenYue GuDianMingChaoTi (Non-Commercial Use) W5" charset="-122"/>
                <a:ea typeface="WenYue GuDianMingChaoTi (Non-Commercial Use) W5" charset="-122"/>
                <a:cs typeface="WenYue GuDianMingChaoTi (Non-Commercial Use) W5" charset="-122"/>
              </a:rPr>
              <a:t>唐</a:t>
            </a:r>
            <a:r>
              <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rPr>
              <a:t>·</a:t>
            </a:r>
            <a:r>
              <a:rPr kumimoji="1" lang="zh-CN" altLang="en-US" sz="2400" dirty="0" smtClean="0">
                <a:solidFill>
                  <a:srgbClr val="55644D"/>
                </a:solidFill>
                <a:latin typeface="WenYue GuDianMingChaoTi (Non-Commercial Use) W5" charset="-122"/>
                <a:ea typeface="WenYue GuDianMingChaoTi (Non-Commercial Use) W5" charset="-122"/>
                <a:cs typeface="WenYue GuDianMingChaoTi (Non-Commercial Use) W5" charset="-122"/>
              </a:rPr>
              <a:t>文秀</a:t>
            </a:r>
            <a:endPar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endParaRPr>
          </a:p>
        </p:txBody>
      </p:sp>
    </p:spTree>
    <p:extLst>
      <p:ext uri="{BB962C8B-B14F-4D97-AF65-F5344CB8AC3E}">
        <p14:creationId xmlns:p14="http://schemas.microsoft.com/office/powerpoint/2010/main" val="17631090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端午节的诗词</a:t>
              </a:r>
            </a:p>
          </p:txBody>
        </p:sp>
      </p:grpSp>
      <p:grpSp>
        <p:nvGrpSpPr>
          <p:cNvPr id="5" name="组 4"/>
          <p:cNvGrpSpPr/>
          <p:nvPr/>
        </p:nvGrpSpPr>
        <p:grpSpPr>
          <a:xfrm>
            <a:off x="2384808" y="1874577"/>
            <a:ext cx="911525" cy="3252059"/>
            <a:chOff x="3495584" y="481216"/>
            <a:chExt cx="911525" cy="3252059"/>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7" name="文本框 6"/>
            <p:cNvSpPr txBox="1"/>
            <p:nvPr/>
          </p:nvSpPr>
          <p:spPr>
            <a:xfrm>
              <a:off x="3495584" y="1589036"/>
              <a:ext cx="861774" cy="2144239"/>
            </a:xfrm>
            <a:prstGeom prst="rect">
              <a:avLst/>
            </a:prstGeom>
            <a:noFill/>
          </p:spPr>
          <p:txBody>
            <a:bodyPr vert="eaVert" wrap="square" rtlCol="0">
              <a:spAutoFit/>
            </a:bodyPr>
            <a:lstStyle/>
            <a:p>
              <a:r>
                <a:rPr kumimoji="1" lang="zh-CN" altLang="en-US" sz="4400" dirty="0" smtClean="0">
                  <a:solidFill>
                    <a:srgbClr val="55644D"/>
                  </a:solidFill>
                  <a:latin typeface="WenYue GuDianMingChaoTi (Non-Commercial Use) W5" charset="-122"/>
                  <a:ea typeface="WenYue GuDianMingChaoTi (Non-Commercial Use) W5" charset="-122"/>
                  <a:cs typeface="WenYue GuDianMingChaoTi (Non-Commercial Use) W5" charset="-122"/>
                </a:rPr>
                <a:t>竞渡诗</a:t>
              </a:r>
              <a:endParaRPr kumimoji="1" lang="zh-CN" altLang="en-US" sz="44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sp>
        <p:nvSpPr>
          <p:cNvPr id="8" name="文本框 7"/>
          <p:cNvSpPr txBox="1"/>
          <p:nvPr/>
        </p:nvSpPr>
        <p:spPr>
          <a:xfrm>
            <a:off x="4353845" y="2217335"/>
            <a:ext cx="6093976" cy="2744412"/>
          </a:xfrm>
          <a:prstGeom prst="rect">
            <a:avLst/>
          </a:prstGeom>
          <a:noFill/>
        </p:spPr>
        <p:txBody>
          <a:bodyPr vert="eaVert" wrap="square" rtlCol="0">
            <a:spAutoFit/>
          </a:bodyPr>
          <a:lstStyle/>
          <a:p>
            <a:pPr>
              <a:lnSpc>
                <a:spcPct val="200000"/>
              </a:lnSpc>
            </a:pPr>
            <a:r>
              <a:rPr kumimoji="1" lang="zh-CN" altLang="en-US" sz="2400" dirty="0">
                <a:solidFill>
                  <a:srgbClr val="55644D"/>
                </a:solidFill>
                <a:latin typeface="WenYue GuDianMingChaoTi (Non-Commercial Use) W5" charset="-122"/>
                <a:ea typeface="WenYue GuDianMingChaoTi (Non-Commercial Use) W5" charset="-122"/>
                <a:cs typeface="WenYue GuDianMingChaoTi (Non-Commercial Use) W5" charset="-122"/>
              </a:rPr>
              <a:t>石溪久住思端午，馆驿楼前看发机。鼙鼓动时雷隐隐，兽头凌处雪微微。冲波突出人齐譀，跃浪争先鸟退飞。向道是龙刚不信，果然夺得锦标归。</a:t>
            </a:r>
            <a:endPar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endParaRPr>
          </a:p>
        </p:txBody>
      </p:sp>
      <p:sp>
        <p:nvSpPr>
          <p:cNvPr id="9" name="文本框 8"/>
          <p:cNvSpPr txBox="1"/>
          <p:nvPr/>
        </p:nvSpPr>
        <p:spPr>
          <a:xfrm>
            <a:off x="3296333" y="3627120"/>
            <a:ext cx="1292662" cy="1334626"/>
          </a:xfrm>
          <a:prstGeom prst="rect">
            <a:avLst/>
          </a:prstGeom>
          <a:noFill/>
        </p:spPr>
        <p:txBody>
          <a:bodyPr vert="eaVert" wrap="square" rtlCol="0">
            <a:spAutoFit/>
          </a:bodyPr>
          <a:lstStyle/>
          <a:p>
            <a:pPr>
              <a:lnSpc>
                <a:spcPct val="300000"/>
              </a:lnSpc>
            </a:pPr>
            <a:r>
              <a:rPr kumimoji="1" lang="zh-CN" altLang="en-US" sz="2400" dirty="0" smtClean="0">
                <a:solidFill>
                  <a:srgbClr val="55644D"/>
                </a:solidFill>
                <a:latin typeface="WenYue GuDianMingChaoTi (Non-Commercial Use) W5" charset="-122"/>
                <a:ea typeface="WenYue GuDianMingChaoTi (Non-Commercial Use) W5" charset="-122"/>
                <a:cs typeface="WenYue GuDianMingChaoTi (Non-Commercial Use) W5" charset="-122"/>
              </a:rPr>
              <a:t>唐</a:t>
            </a:r>
            <a:r>
              <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rPr>
              <a:t>·</a:t>
            </a:r>
            <a:r>
              <a:rPr kumimoji="1" lang="zh-CN" altLang="en-US" sz="2400" dirty="0">
                <a:solidFill>
                  <a:srgbClr val="55644D"/>
                </a:solidFill>
                <a:latin typeface="WenYue GuDianMingChaoTi (Non-Commercial Use) W5" charset="-122"/>
                <a:ea typeface="WenYue GuDianMingChaoTi (Non-Commercial Use) W5" charset="-122"/>
                <a:cs typeface="WenYue GuDianMingChaoTi (Non-Commercial Use) W5" charset="-122"/>
              </a:rPr>
              <a:t>卢肇</a:t>
            </a:r>
            <a:endPar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endParaRPr>
          </a:p>
        </p:txBody>
      </p:sp>
    </p:spTree>
    <p:extLst>
      <p:ext uri="{BB962C8B-B14F-4D97-AF65-F5344CB8AC3E}">
        <p14:creationId xmlns:p14="http://schemas.microsoft.com/office/powerpoint/2010/main" val="15954458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端午节的诗词</a:t>
              </a:r>
            </a:p>
          </p:txBody>
        </p:sp>
      </p:grpSp>
      <p:grpSp>
        <p:nvGrpSpPr>
          <p:cNvPr id="5" name="组 4"/>
          <p:cNvGrpSpPr/>
          <p:nvPr/>
        </p:nvGrpSpPr>
        <p:grpSpPr>
          <a:xfrm>
            <a:off x="2384808" y="1874577"/>
            <a:ext cx="911525" cy="3821685"/>
            <a:chOff x="3495584" y="481216"/>
            <a:chExt cx="911525" cy="3821685"/>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7" name="文本框 6"/>
            <p:cNvSpPr txBox="1"/>
            <p:nvPr/>
          </p:nvSpPr>
          <p:spPr>
            <a:xfrm>
              <a:off x="3495584" y="1589036"/>
              <a:ext cx="861774" cy="2713865"/>
            </a:xfrm>
            <a:prstGeom prst="rect">
              <a:avLst/>
            </a:prstGeom>
            <a:noFill/>
          </p:spPr>
          <p:txBody>
            <a:bodyPr vert="eaVert" wrap="square" rtlCol="0">
              <a:spAutoFit/>
            </a:bodyPr>
            <a:lstStyle/>
            <a:p>
              <a:r>
                <a:rPr kumimoji="1" lang="zh-CN" altLang="en-US" sz="4400" dirty="0" smtClean="0">
                  <a:solidFill>
                    <a:srgbClr val="55644D"/>
                  </a:solidFill>
                  <a:latin typeface="WenYue GuDianMingChaoTi (Non-Commercial Use) W5" charset="-122"/>
                  <a:ea typeface="WenYue GuDianMingChaoTi (Non-Commercial Use) W5" charset="-122"/>
                  <a:cs typeface="WenYue GuDianMingChaoTi (Non-Commercial Use) W5" charset="-122"/>
                </a:rPr>
                <a:t>五月五日</a:t>
              </a:r>
              <a:endParaRPr kumimoji="1" lang="zh-CN" altLang="en-US" sz="44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sp>
        <p:nvSpPr>
          <p:cNvPr id="8" name="文本框 7"/>
          <p:cNvSpPr txBox="1"/>
          <p:nvPr/>
        </p:nvSpPr>
        <p:spPr>
          <a:xfrm>
            <a:off x="3875012" y="2622069"/>
            <a:ext cx="6093976" cy="2189773"/>
          </a:xfrm>
          <a:prstGeom prst="rect">
            <a:avLst/>
          </a:prstGeom>
          <a:noFill/>
        </p:spPr>
        <p:txBody>
          <a:bodyPr vert="eaVert" wrap="square" rtlCol="0">
            <a:spAutoFit/>
          </a:bodyPr>
          <a:lstStyle/>
          <a:p>
            <a:pPr>
              <a:lnSpc>
                <a:spcPct val="200000"/>
              </a:lnSpc>
            </a:pPr>
            <a:r>
              <a:rPr kumimoji="1" lang="zh-CN" altLang="en-US" sz="2400">
                <a:solidFill>
                  <a:srgbClr val="55644D"/>
                </a:solidFill>
                <a:latin typeface="WenYue GuDianMingChaoTi (Non-Commercial Use) W5" charset="-122"/>
                <a:ea typeface="WenYue GuDianMingChaoTi (Non-Commercial Use) W5" charset="-122"/>
                <a:cs typeface="WenYue GuDianMingChaoTi (Non-Commercial Use) W5" charset="-122"/>
              </a:rPr>
              <a:t>屈氏已沈死，楚人衰不容。何尝奈谗谤，徒欲却蛟龙。未泯生前恨，而追没後踪。沅湘碧潭水，应自照千峰。</a:t>
            </a:r>
            <a:endPar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endParaRPr>
          </a:p>
        </p:txBody>
      </p:sp>
    </p:spTree>
    <p:extLst>
      <p:ext uri="{BB962C8B-B14F-4D97-AF65-F5344CB8AC3E}">
        <p14:creationId xmlns:p14="http://schemas.microsoft.com/office/powerpoint/2010/main" val="10218444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3986" y="1753849"/>
            <a:ext cx="9039070" cy="3416320"/>
          </a:xfrm>
          <a:prstGeom prst="rect">
            <a:avLst/>
          </a:prstGeom>
          <a:noFill/>
        </p:spPr>
        <p:txBody>
          <a:bodyPr wrap="square" rtlCol="0">
            <a:spAutoFit/>
          </a:bodyPr>
          <a:lstStyle/>
          <a:p>
            <a:pPr>
              <a:lnSpc>
                <a:spcPct val="200000"/>
              </a:lnSpc>
            </a:pPr>
            <a:r>
              <a:rPr kumimoji="1" lang="zh-CN" altLang="en-US" dirty="0">
                <a:solidFill>
                  <a:srgbClr val="55644D"/>
                </a:solidFill>
                <a:latin typeface="Microsoft YaHei Light" charset="-122"/>
                <a:ea typeface="Microsoft YaHei Light" charset="-122"/>
                <a:cs typeface="Microsoft YaHei Light" charset="-122"/>
              </a:rPr>
              <a:t>端午节为每年农历五月初五，又称端午节为每年农历五月初五，又称端阳节端阳节、午日节、五月节等</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端午节是中国月节等</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端午节是中国汉族汉族人民纪念人民纪念屈原屈原的的传统节日传统节日，，  更有吃更有吃粽子粽子，，  赛龙舟赛龙舟，挂，挂菖蒲菖蒲、、蒿草蒿草、、艾叶艾叶，薰苍术、，薰苍术、  白芷白芷，喝，喝雄黄酒雄黄酒的习俗。  </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端午节”为国家的习俗。  </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端午节”为国家法定节假日法定节假日之一，并列入世界非物质文化遗产名录。</a:t>
            </a:r>
          </a:p>
        </p:txBody>
      </p:sp>
      <p:grpSp>
        <p:nvGrpSpPr>
          <p:cNvPr id="6" name="组 5"/>
          <p:cNvGrpSpPr/>
          <p:nvPr/>
        </p:nvGrpSpPr>
        <p:grpSpPr>
          <a:xfrm>
            <a:off x="3495584" y="481216"/>
            <a:ext cx="4046968" cy="933617"/>
            <a:chOff x="3495584" y="481216"/>
            <a:chExt cx="4046968" cy="933617"/>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836640" cy="584775"/>
            </a:xfrm>
            <a:prstGeom prst="rect">
              <a:avLst/>
            </a:prstGeom>
            <a:noFill/>
          </p:spPr>
          <p:txBody>
            <a:bodyPr wrap="square" rtlCol="0">
              <a:spAutoFit/>
            </a:bodyPr>
            <a:lstStyle/>
            <a:p>
              <a:r>
                <a:rPr kumimoji="1" lang="zh-CN" altLang="en-US" sz="3200" dirty="0" smtClean="0">
                  <a:solidFill>
                    <a:srgbClr val="55644D"/>
                  </a:solidFill>
                  <a:latin typeface="WenYue GuDianMingChaoTi (Non-Commercial Use) W5" charset="-122"/>
                  <a:ea typeface="WenYue GuDianMingChaoTi (Non-Commercial Use) W5" charset="-122"/>
                  <a:cs typeface="WenYue GuDianMingChaoTi (Non-Commercial Use) W5" charset="-122"/>
                </a:rPr>
                <a:t>端午节由来</a:t>
              </a:r>
              <a:endPar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pic>
          <p:nvPicPr>
            <p:cNvPr id="5" name="图片 4"/>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6631027" y="489477"/>
              <a:ext cx="911525" cy="925356"/>
            </a:xfrm>
            <a:prstGeom prst="rect">
              <a:avLst/>
            </a:prstGeom>
          </p:spPr>
        </p:pic>
      </p:grpSp>
    </p:spTree>
    <p:extLst>
      <p:ext uri="{BB962C8B-B14F-4D97-AF65-F5344CB8AC3E}">
        <p14:creationId xmlns:p14="http://schemas.microsoft.com/office/powerpoint/2010/main" val="8476938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端午节的诗词</a:t>
              </a:r>
            </a:p>
          </p:txBody>
        </p:sp>
      </p:grpSp>
      <p:grpSp>
        <p:nvGrpSpPr>
          <p:cNvPr id="5" name="组 4"/>
          <p:cNvGrpSpPr/>
          <p:nvPr/>
        </p:nvGrpSpPr>
        <p:grpSpPr>
          <a:xfrm>
            <a:off x="2384808" y="1874577"/>
            <a:ext cx="911525" cy="3821685"/>
            <a:chOff x="3495584" y="481216"/>
            <a:chExt cx="911525" cy="3821685"/>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7" name="文本框 6"/>
            <p:cNvSpPr txBox="1"/>
            <p:nvPr/>
          </p:nvSpPr>
          <p:spPr>
            <a:xfrm>
              <a:off x="3495584" y="1589036"/>
              <a:ext cx="861774" cy="2713865"/>
            </a:xfrm>
            <a:prstGeom prst="rect">
              <a:avLst/>
            </a:prstGeom>
            <a:noFill/>
          </p:spPr>
          <p:txBody>
            <a:bodyPr vert="eaVert" wrap="square" rtlCol="0">
              <a:spAutoFit/>
            </a:bodyPr>
            <a:lstStyle/>
            <a:p>
              <a:r>
                <a:rPr kumimoji="1" lang="zh-CN" altLang="en-US" sz="4400" dirty="0" smtClean="0">
                  <a:solidFill>
                    <a:srgbClr val="55644D"/>
                  </a:solidFill>
                  <a:latin typeface="WenYue GuDianMingChaoTi (Non-Commercial Use) W5" charset="-122"/>
                  <a:ea typeface="WenYue GuDianMingChaoTi (Non-Commercial Use) W5" charset="-122"/>
                  <a:cs typeface="WenYue GuDianMingChaoTi (Non-Commercial Use) W5" charset="-122"/>
                </a:rPr>
                <a:t>五丝</a:t>
              </a:r>
              <a:endParaRPr kumimoji="1" lang="zh-CN" altLang="en-US" sz="44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sp>
        <p:nvSpPr>
          <p:cNvPr id="8" name="文本框 7"/>
          <p:cNvSpPr txBox="1"/>
          <p:nvPr/>
        </p:nvSpPr>
        <p:spPr>
          <a:xfrm>
            <a:off x="3875012" y="1874577"/>
            <a:ext cx="6093976" cy="3252059"/>
          </a:xfrm>
          <a:prstGeom prst="rect">
            <a:avLst/>
          </a:prstGeom>
          <a:noFill/>
        </p:spPr>
        <p:txBody>
          <a:bodyPr vert="eaVert" wrap="square" rtlCol="0">
            <a:spAutoFit/>
          </a:bodyPr>
          <a:lstStyle/>
          <a:p>
            <a:pPr>
              <a:lnSpc>
                <a:spcPct val="200000"/>
              </a:lnSpc>
            </a:pPr>
            <a:r>
              <a:rPr kumimoji="1" lang="zh-CN" altLang="en-US" sz="2400" dirty="0">
                <a:solidFill>
                  <a:srgbClr val="55644D"/>
                </a:solidFill>
                <a:latin typeface="WenYue GuDianMingChaoTi (Non-Commercial Use) W5" charset="-122"/>
                <a:ea typeface="WenYue GuDianMingChaoTi (Non-Commercial Use) W5" charset="-122"/>
                <a:cs typeface="WenYue GuDianMingChaoTi (Non-Commercial Use) W5" charset="-122"/>
              </a:rPr>
              <a:t>越人传楚俗，截竹竞萦丝。水底深休也，日中还贺之。章施文胜质，列匹美于姬。锦绣侔新段，羔羊寝旧诗。但夸端午节，谁荐屈原祠。把酒时伸奠，汨罗空远而。来自百度汉语</a:t>
            </a:r>
            <a:r>
              <a:rPr kumimoji="1" lang="en-US" altLang="zh-CN" sz="2400" dirty="0">
                <a:solidFill>
                  <a:srgbClr val="55644D"/>
                </a:solidFill>
                <a:latin typeface="WenYue GuDianMingChaoTi (Non-Commercial Use) W5" charset="-122"/>
                <a:ea typeface="WenYue GuDianMingChaoTi (Non-Commercial Use) W5" charset="-122"/>
                <a:cs typeface="WenYue GuDianMingChaoTi (Non-Commercial Use) W5" charset="-122"/>
              </a:rPr>
              <a:t>|</a:t>
            </a:r>
            <a:r>
              <a:rPr kumimoji="1" lang="zh-CN" altLang="en-US" sz="2400" dirty="0">
                <a:solidFill>
                  <a:srgbClr val="55644D"/>
                </a:solidFill>
                <a:latin typeface="WenYue GuDianMingChaoTi (Non-Commercial Use) W5" charset="-122"/>
                <a:ea typeface="WenYue GuDianMingChaoTi (Non-Commercial Use) W5" charset="-122"/>
                <a:cs typeface="WenYue GuDianMingChaoTi (Non-Commercial Use) W5" charset="-122"/>
              </a:rPr>
              <a:t>报错</a:t>
            </a:r>
            <a:endParaRPr kumimoji="1" lang="en-US" altLang="zh-CN" sz="2400" dirty="0" smtClean="0">
              <a:solidFill>
                <a:srgbClr val="55644D"/>
              </a:solidFill>
              <a:latin typeface="WenYue GuDianMingChaoTi (Non-Commercial Use) W5" charset="-122"/>
              <a:ea typeface="WenYue GuDianMingChaoTi (Non-Commercial Use) W5" charset="-122"/>
              <a:cs typeface="WenYue GuDianMingChaoTi (Non-Commercial Use) W5" charset="-122"/>
            </a:endParaRPr>
          </a:p>
        </p:txBody>
      </p:sp>
    </p:spTree>
    <p:extLst>
      <p:ext uri="{BB962C8B-B14F-4D97-AF65-F5344CB8AC3E}">
        <p14:creationId xmlns:p14="http://schemas.microsoft.com/office/powerpoint/2010/main" val="1456314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tretch>
            <a:fillRect/>
          </a:stretch>
        </p:blipFill>
        <p:spPr>
          <a:xfrm>
            <a:off x="618460" y="1368894"/>
            <a:ext cx="4481695" cy="3571911"/>
          </a:xfrm>
          <a:prstGeom prst="rect">
            <a:avLst/>
          </a:prstGeom>
        </p:spPr>
      </p:pic>
      <p:grpSp>
        <p:nvGrpSpPr>
          <p:cNvPr id="3" name="组 2"/>
          <p:cNvGrpSpPr/>
          <p:nvPr/>
        </p:nvGrpSpPr>
        <p:grpSpPr>
          <a:xfrm>
            <a:off x="5931797" y="1860311"/>
            <a:ext cx="4081633" cy="1015663"/>
            <a:chOff x="3495584" y="481216"/>
            <a:chExt cx="4081633" cy="1015663"/>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5" name="文本框 4"/>
            <p:cNvSpPr txBox="1"/>
            <p:nvPr/>
          </p:nvSpPr>
          <p:spPr>
            <a:xfrm>
              <a:off x="4407109" y="481216"/>
              <a:ext cx="3170108" cy="1015663"/>
            </a:xfrm>
            <a:prstGeom prst="rect">
              <a:avLst/>
            </a:prstGeom>
            <a:noFill/>
          </p:spPr>
          <p:txBody>
            <a:bodyPr wrap="square" rtlCol="0">
              <a:spAutoFit/>
            </a:bodyPr>
            <a:lstStyle/>
            <a:p>
              <a:r>
                <a:rPr kumimoji="1" lang="zh-CN" altLang="en-US" sz="6000" dirty="0" smtClean="0">
                  <a:solidFill>
                    <a:srgbClr val="55644D"/>
                  </a:solidFill>
                  <a:latin typeface="WenYue GuDianMingChaoTi (Non-Commercial Use) W5" charset="-122"/>
                  <a:ea typeface="WenYue GuDianMingChaoTi (Non-Commercial Use) W5" charset="-122"/>
                  <a:cs typeface="WenYue GuDianMingChaoTi (Non-Commercial Use) W5" charset="-122"/>
                </a:rPr>
                <a:t>第四章</a:t>
              </a:r>
              <a:endParaRPr kumimoji="1" lang="zh-CN" altLang="en-US" sz="60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grpSp>
        <p:nvGrpSpPr>
          <p:cNvPr id="6" name="组 5"/>
          <p:cNvGrpSpPr/>
          <p:nvPr/>
        </p:nvGrpSpPr>
        <p:grpSpPr>
          <a:xfrm>
            <a:off x="5931797" y="3045118"/>
            <a:ext cx="3667842" cy="925356"/>
            <a:chOff x="3495584" y="481216"/>
            <a:chExt cx="3667842" cy="925356"/>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8" name="文本框 7"/>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端午节的活动</a:t>
              </a:r>
            </a:p>
          </p:txBody>
        </p:sp>
      </p:grpSp>
    </p:spTree>
    <p:extLst>
      <p:ext uri="{BB962C8B-B14F-4D97-AF65-F5344CB8AC3E}">
        <p14:creationId xmlns:p14="http://schemas.microsoft.com/office/powerpoint/2010/main" val="113230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70368">
            <a:off x="1094907" y="2608288"/>
            <a:ext cx="4043597" cy="26957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08345">
            <a:off x="4000293" y="2469929"/>
            <a:ext cx="4508500" cy="279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135001">
            <a:off x="6965111" y="2986567"/>
            <a:ext cx="3704530" cy="2474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 name="组 4"/>
          <p:cNvGrpSpPr/>
          <p:nvPr/>
        </p:nvGrpSpPr>
        <p:grpSpPr>
          <a:xfrm>
            <a:off x="4229600" y="466810"/>
            <a:ext cx="3667842" cy="925356"/>
            <a:chOff x="3495584" y="481216"/>
            <a:chExt cx="3667842" cy="925356"/>
          </a:xfrm>
        </p:grpSpPr>
        <p:pic>
          <p:nvPicPr>
            <p:cNvPr id="6" name="图片 5"/>
            <p:cNvPicPr>
              <a:picLocks noChangeAspect="1"/>
            </p:cNvPicPr>
            <p:nvPr/>
          </p:nvPicPr>
          <p:blipFill rotWithShape="1">
            <a:blip r:embed="rId5"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7" name="文本框 6"/>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端午节的活动</a:t>
              </a:r>
            </a:p>
          </p:txBody>
        </p:sp>
      </p:grpSp>
    </p:spTree>
    <p:extLst>
      <p:ext uri="{BB962C8B-B14F-4D97-AF65-F5344CB8AC3E}">
        <p14:creationId xmlns:p14="http://schemas.microsoft.com/office/powerpoint/2010/main" val="17176748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tretch>
            <a:fillRect/>
          </a:stretch>
        </p:blipFill>
        <p:spPr>
          <a:xfrm>
            <a:off x="2383800" y="380702"/>
            <a:ext cx="6906504" cy="5504484"/>
          </a:xfrm>
          <a:prstGeom prst="rect">
            <a:avLst/>
          </a:prstGeom>
        </p:spPr>
      </p:pic>
    </p:spTree>
    <p:extLst>
      <p:ext uri="{BB962C8B-B14F-4D97-AF65-F5344CB8AC3E}">
        <p14:creationId xmlns:p14="http://schemas.microsoft.com/office/powerpoint/2010/main" val="438797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71212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
          <p:cNvGrpSpPr/>
          <p:nvPr/>
        </p:nvGrpSpPr>
        <p:grpSpPr>
          <a:xfrm>
            <a:off x="4117987" y="419047"/>
            <a:ext cx="3164357" cy="972535"/>
            <a:chOff x="3495584" y="434037"/>
            <a:chExt cx="3164357" cy="972535"/>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5" name="文本框 4"/>
            <p:cNvSpPr txBox="1"/>
            <p:nvPr/>
          </p:nvSpPr>
          <p:spPr>
            <a:xfrm>
              <a:off x="4407109" y="651507"/>
              <a:ext cx="1341307" cy="707886"/>
            </a:xfrm>
            <a:prstGeom prst="rect">
              <a:avLst/>
            </a:prstGeom>
            <a:noFill/>
          </p:spPr>
          <p:txBody>
            <a:bodyPr wrap="square" rtlCol="0">
              <a:spAutoFit/>
            </a:bodyPr>
            <a:lstStyle/>
            <a:p>
              <a:r>
                <a:rPr kumimoji="1" lang="zh-CN" altLang="en-US" sz="4000" dirty="0" smtClean="0">
                  <a:solidFill>
                    <a:srgbClr val="55644D"/>
                  </a:solidFill>
                  <a:latin typeface="WenYue GuDianMingChaoTi (Non-Commercial Use) W5" charset="-122"/>
                  <a:ea typeface="WenYue GuDianMingChaoTi (Non-Commercial Use) W5" charset="-122"/>
                  <a:cs typeface="WenYue GuDianMingChaoTi (Non-Commercial Use) W5" charset="-122"/>
                </a:rPr>
                <a:t>目 录</a:t>
              </a:r>
              <a:endParaRPr kumimoji="1" lang="zh-CN" altLang="en-US" sz="40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pic>
          <p:nvPicPr>
            <p:cNvPr id="6" name="图片 5"/>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5748416" y="434037"/>
              <a:ext cx="911525" cy="925356"/>
            </a:xfrm>
            <a:prstGeom prst="rect">
              <a:avLst/>
            </a:prstGeom>
          </p:spPr>
        </p:pic>
      </p:grpSp>
      <p:grpSp>
        <p:nvGrpSpPr>
          <p:cNvPr id="7" name="组 6"/>
          <p:cNvGrpSpPr/>
          <p:nvPr/>
        </p:nvGrpSpPr>
        <p:grpSpPr>
          <a:xfrm>
            <a:off x="1995472" y="2040777"/>
            <a:ext cx="3667842" cy="925356"/>
            <a:chOff x="3495584" y="481216"/>
            <a:chExt cx="3667842" cy="925356"/>
          </a:xfrm>
        </p:grpSpPr>
        <p:pic>
          <p:nvPicPr>
            <p:cNvPr id="8" name="图片 7"/>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9" name="文本框 8"/>
            <p:cNvSpPr txBox="1"/>
            <p:nvPr/>
          </p:nvSpPr>
          <p:spPr>
            <a:xfrm>
              <a:off x="4407109" y="651507"/>
              <a:ext cx="2756317" cy="584775"/>
            </a:xfrm>
            <a:prstGeom prst="rect">
              <a:avLst/>
            </a:prstGeom>
            <a:noFill/>
          </p:spPr>
          <p:txBody>
            <a:bodyPr wrap="square" rtlCol="0">
              <a:spAutoFit/>
            </a:bodyPr>
            <a:lstStyle/>
            <a:p>
              <a:r>
                <a:rPr kumimoji="1" lang="zh-CN" altLang="en-US" sz="3200" dirty="0" smtClean="0">
                  <a:solidFill>
                    <a:srgbClr val="55644D"/>
                  </a:solidFill>
                  <a:latin typeface="WenYue GuDianMingChaoTi (Non-Commercial Use) W5" charset="-122"/>
                  <a:ea typeface="WenYue GuDianMingChaoTi (Non-Commercial Use) W5" charset="-122"/>
                  <a:cs typeface="WenYue GuDianMingChaoTi (Non-Commercial Use) W5" charset="-122"/>
                </a:rPr>
                <a:t>端午节的由来</a:t>
              </a:r>
              <a:endPar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grpSp>
        <p:nvGrpSpPr>
          <p:cNvPr id="11" name="组 10"/>
          <p:cNvGrpSpPr/>
          <p:nvPr/>
        </p:nvGrpSpPr>
        <p:grpSpPr>
          <a:xfrm>
            <a:off x="2059337" y="3785619"/>
            <a:ext cx="3667842" cy="925356"/>
            <a:chOff x="3495584" y="481216"/>
            <a:chExt cx="3667842" cy="925356"/>
          </a:xfrm>
        </p:grpSpPr>
        <p:pic>
          <p:nvPicPr>
            <p:cNvPr id="12" name="图片 11"/>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13" name="文本框 12"/>
            <p:cNvSpPr txBox="1"/>
            <p:nvPr/>
          </p:nvSpPr>
          <p:spPr>
            <a:xfrm>
              <a:off x="4407109" y="651507"/>
              <a:ext cx="2756317" cy="584775"/>
            </a:xfrm>
            <a:prstGeom prst="rect">
              <a:avLst/>
            </a:prstGeom>
            <a:noFill/>
          </p:spPr>
          <p:txBody>
            <a:bodyPr wrap="square" rtlCol="0">
              <a:spAutoFit/>
            </a:bodyPr>
            <a:lstStyle/>
            <a:p>
              <a:r>
                <a:rPr kumimoji="1" lang="zh-CN" altLang="en-US" sz="3200" dirty="0" smtClean="0">
                  <a:solidFill>
                    <a:srgbClr val="55644D"/>
                  </a:solidFill>
                  <a:latin typeface="WenYue GuDianMingChaoTi (Non-Commercial Use) W5" charset="-122"/>
                  <a:ea typeface="WenYue GuDianMingChaoTi (Non-Commercial Use) W5" charset="-122"/>
                  <a:cs typeface="WenYue GuDianMingChaoTi (Non-Commercial Use) W5" charset="-122"/>
                </a:rPr>
                <a:t>端午节的习俗</a:t>
              </a:r>
              <a:endPar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grpSp>
        <p:nvGrpSpPr>
          <p:cNvPr id="14" name="组 13"/>
          <p:cNvGrpSpPr/>
          <p:nvPr/>
        </p:nvGrpSpPr>
        <p:grpSpPr>
          <a:xfrm>
            <a:off x="6638704" y="2040777"/>
            <a:ext cx="3667842" cy="925356"/>
            <a:chOff x="3495584" y="481216"/>
            <a:chExt cx="3667842" cy="925356"/>
          </a:xfrm>
        </p:grpSpPr>
        <p:pic>
          <p:nvPicPr>
            <p:cNvPr id="15" name="图片 14"/>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16" name="文本框 15"/>
            <p:cNvSpPr txBox="1"/>
            <p:nvPr/>
          </p:nvSpPr>
          <p:spPr>
            <a:xfrm>
              <a:off x="4407109" y="651507"/>
              <a:ext cx="2756317" cy="584775"/>
            </a:xfrm>
            <a:prstGeom prst="rect">
              <a:avLst/>
            </a:prstGeom>
            <a:noFill/>
          </p:spPr>
          <p:txBody>
            <a:bodyPr wrap="square" rtlCol="0">
              <a:spAutoFit/>
            </a:bodyPr>
            <a:lstStyle/>
            <a:p>
              <a:r>
                <a:rPr kumimoji="1" lang="zh-CN" altLang="en-US" sz="3200" dirty="0" smtClean="0">
                  <a:solidFill>
                    <a:srgbClr val="55644D"/>
                  </a:solidFill>
                  <a:latin typeface="WenYue GuDianMingChaoTi (Non-Commercial Use) W5" charset="-122"/>
                  <a:ea typeface="WenYue GuDianMingChaoTi (Non-Commercial Use) W5" charset="-122"/>
                  <a:cs typeface="WenYue GuDianMingChaoTi (Non-Commercial Use) W5" charset="-122"/>
                </a:rPr>
                <a:t>端午节的诗词</a:t>
              </a:r>
              <a:endPar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grpSp>
        <p:nvGrpSpPr>
          <p:cNvPr id="17" name="组 16"/>
          <p:cNvGrpSpPr/>
          <p:nvPr/>
        </p:nvGrpSpPr>
        <p:grpSpPr>
          <a:xfrm>
            <a:off x="6702569" y="3785619"/>
            <a:ext cx="3667842" cy="925356"/>
            <a:chOff x="3495584" y="481216"/>
            <a:chExt cx="3667842" cy="925356"/>
          </a:xfrm>
        </p:grpSpPr>
        <p:pic>
          <p:nvPicPr>
            <p:cNvPr id="18" name="图片 17"/>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19" name="文本框 18"/>
            <p:cNvSpPr txBox="1"/>
            <p:nvPr/>
          </p:nvSpPr>
          <p:spPr>
            <a:xfrm>
              <a:off x="4407109" y="651507"/>
              <a:ext cx="2756317" cy="584775"/>
            </a:xfrm>
            <a:prstGeom prst="rect">
              <a:avLst/>
            </a:prstGeom>
            <a:noFill/>
          </p:spPr>
          <p:txBody>
            <a:bodyPr wrap="square" rtlCol="0">
              <a:spAutoFit/>
            </a:bodyPr>
            <a:lstStyle/>
            <a:p>
              <a:r>
                <a:rPr kumimoji="1" lang="zh-CN" altLang="en-US" sz="3200" dirty="0" smtClean="0">
                  <a:solidFill>
                    <a:srgbClr val="55644D"/>
                  </a:solidFill>
                  <a:latin typeface="WenYue GuDianMingChaoTi (Non-Commercial Use) W5" charset="-122"/>
                  <a:ea typeface="WenYue GuDianMingChaoTi (Non-Commercial Use) W5" charset="-122"/>
                  <a:cs typeface="WenYue GuDianMingChaoTi (Non-Commercial Use) W5" charset="-122"/>
                </a:rPr>
                <a:t>端午节的活动</a:t>
              </a:r>
              <a:endPar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spTree>
    <p:extLst>
      <p:ext uri="{BB962C8B-B14F-4D97-AF65-F5344CB8AC3E}">
        <p14:creationId xmlns:p14="http://schemas.microsoft.com/office/powerpoint/2010/main" val="2230532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tretch>
            <a:fillRect/>
          </a:stretch>
        </p:blipFill>
        <p:spPr>
          <a:xfrm>
            <a:off x="618460" y="1368894"/>
            <a:ext cx="4481695" cy="3571911"/>
          </a:xfrm>
          <a:prstGeom prst="rect">
            <a:avLst/>
          </a:prstGeom>
        </p:spPr>
      </p:pic>
      <p:grpSp>
        <p:nvGrpSpPr>
          <p:cNvPr id="7" name="组 6"/>
          <p:cNvGrpSpPr/>
          <p:nvPr/>
        </p:nvGrpSpPr>
        <p:grpSpPr>
          <a:xfrm>
            <a:off x="5931797" y="1860311"/>
            <a:ext cx="4081633" cy="1015663"/>
            <a:chOff x="3495584" y="481216"/>
            <a:chExt cx="4081633" cy="1015663"/>
          </a:xfrm>
        </p:grpSpPr>
        <p:pic>
          <p:nvPicPr>
            <p:cNvPr id="8" name="图片 7"/>
            <p:cNvPicPr>
              <a:picLocks noChangeAspect="1"/>
            </p:cNvPicPr>
            <p:nvPr/>
          </p:nvPicPr>
          <p:blipFill rotWithShape="1">
            <a:blip r:embed="rId3"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9" name="文本框 8"/>
            <p:cNvSpPr txBox="1"/>
            <p:nvPr/>
          </p:nvSpPr>
          <p:spPr>
            <a:xfrm>
              <a:off x="4407109" y="481216"/>
              <a:ext cx="3170108" cy="1015663"/>
            </a:xfrm>
            <a:prstGeom prst="rect">
              <a:avLst/>
            </a:prstGeom>
            <a:noFill/>
          </p:spPr>
          <p:txBody>
            <a:bodyPr wrap="square" rtlCol="0">
              <a:spAutoFit/>
            </a:bodyPr>
            <a:lstStyle/>
            <a:p>
              <a:r>
                <a:rPr kumimoji="1" lang="zh-CN" altLang="en-US" sz="6000" dirty="0" smtClean="0">
                  <a:solidFill>
                    <a:srgbClr val="55644D"/>
                  </a:solidFill>
                  <a:latin typeface="WenYue GuDianMingChaoTi (Non-Commercial Use) W5" charset="-122"/>
                  <a:ea typeface="WenYue GuDianMingChaoTi (Non-Commercial Use) W5" charset="-122"/>
                  <a:cs typeface="WenYue GuDianMingChaoTi (Non-Commercial Use) W5" charset="-122"/>
                </a:rPr>
                <a:t>第一章</a:t>
              </a:r>
              <a:endParaRPr kumimoji="1" lang="zh-CN" altLang="en-US" sz="60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grpSp>
        <p:nvGrpSpPr>
          <p:cNvPr id="10" name="组 9"/>
          <p:cNvGrpSpPr/>
          <p:nvPr/>
        </p:nvGrpSpPr>
        <p:grpSpPr>
          <a:xfrm>
            <a:off x="5931797" y="3045118"/>
            <a:ext cx="3667842" cy="925356"/>
            <a:chOff x="3495584" y="481216"/>
            <a:chExt cx="3667842" cy="925356"/>
          </a:xfrm>
        </p:grpSpPr>
        <p:pic>
          <p:nvPicPr>
            <p:cNvPr id="11" name="图片 10"/>
            <p:cNvPicPr>
              <a:picLocks noChangeAspect="1"/>
            </p:cNvPicPr>
            <p:nvPr/>
          </p:nvPicPr>
          <p:blipFill rotWithShape="1">
            <a:blip r:embed="rId3"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12" name="文本框 11"/>
            <p:cNvSpPr txBox="1"/>
            <p:nvPr/>
          </p:nvSpPr>
          <p:spPr>
            <a:xfrm>
              <a:off x="4407109" y="651507"/>
              <a:ext cx="2756317" cy="584775"/>
            </a:xfrm>
            <a:prstGeom prst="rect">
              <a:avLst/>
            </a:prstGeom>
            <a:noFill/>
          </p:spPr>
          <p:txBody>
            <a:bodyPr wrap="square" rtlCol="0">
              <a:spAutoFit/>
            </a:bodyPr>
            <a:lstStyle/>
            <a:p>
              <a:r>
                <a:rPr kumimoji="1" lang="zh-CN" altLang="en-US" sz="3200" dirty="0" smtClean="0">
                  <a:solidFill>
                    <a:srgbClr val="55644D"/>
                  </a:solidFill>
                  <a:latin typeface="WenYue GuDianMingChaoTi (Non-Commercial Use) W5" charset="-122"/>
                  <a:ea typeface="WenYue GuDianMingChaoTi (Non-Commercial Use) W5" charset="-122"/>
                  <a:cs typeface="WenYue GuDianMingChaoTi (Non-Commercial Use) W5" charset="-122"/>
                </a:rPr>
                <a:t>端午节的由来</a:t>
              </a:r>
              <a:endPar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endParaRPr>
            </a:p>
          </p:txBody>
        </p:sp>
      </p:grpSp>
    </p:spTree>
    <p:extLst>
      <p:ext uri="{BB962C8B-B14F-4D97-AF65-F5344CB8AC3E}">
        <p14:creationId xmlns:p14="http://schemas.microsoft.com/office/powerpoint/2010/main" val="17231359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3986" y="1753849"/>
            <a:ext cx="5441430" cy="3416320"/>
          </a:xfrm>
          <a:prstGeom prst="rect">
            <a:avLst/>
          </a:prstGeom>
          <a:noFill/>
        </p:spPr>
        <p:txBody>
          <a:bodyPr wrap="square" rtlCol="0">
            <a:spAutoFit/>
          </a:bodyPr>
          <a:lstStyle/>
          <a:p>
            <a:pPr>
              <a:lnSpc>
                <a:spcPct val="200000"/>
              </a:lnSpc>
            </a:pPr>
            <a:r>
              <a:rPr kumimoji="1" lang="zh-CN" altLang="en-US" dirty="0">
                <a:solidFill>
                  <a:srgbClr val="55644D"/>
                </a:solidFill>
                <a:latin typeface="Microsoft YaHei Light" charset="-122"/>
                <a:ea typeface="Microsoft YaHei Light" charset="-122"/>
                <a:cs typeface="Microsoft YaHei Light" charset="-122"/>
              </a:rPr>
              <a:t>端午节又名端阳节、重午节，据传是中国古代伟大诗人、世界四大文化名人之一的屈原投汨罗江殉国的日子。两千多年来，每年的农历五月初五就成为了纪念屈原的传统节日。  以后，  在每年的五月初五，  就有了龙舟竞渡、吃粽子、喝雄黄酒的风俗</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以此来纪念爱国诗人屈原。</a:t>
            </a:r>
          </a:p>
        </p:txBody>
      </p:sp>
      <p:grpSp>
        <p:nvGrpSpPr>
          <p:cNvPr id="3" name="组 2"/>
          <p:cNvGrpSpPr/>
          <p:nvPr/>
        </p:nvGrpSpPr>
        <p:grpSpPr>
          <a:xfrm>
            <a:off x="4229600" y="466810"/>
            <a:ext cx="3667842" cy="925356"/>
            <a:chOff x="3495584" y="481216"/>
            <a:chExt cx="3667842" cy="925356"/>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5" name="文本框 4"/>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端午节的由来</a:t>
              </a:r>
            </a:p>
          </p:txBody>
        </p:sp>
      </p:grpSp>
      <p:pic>
        <p:nvPicPr>
          <p:cNvPr id="6" name="图片 5"/>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195487" y="1501583"/>
            <a:ext cx="3147726" cy="3920852"/>
          </a:xfrm>
          <a:prstGeom prst="rect">
            <a:avLst/>
          </a:prstGeom>
        </p:spPr>
      </p:pic>
    </p:spTree>
    <p:extLst>
      <p:ext uri="{BB962C8B-B14F-4D97-AF65-F5344CB8AC3E}">
        <p14:creationId xmlns:p14="http://schemas.microsoft.com/office/powerpoint/2010/main" val="7444205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端午节的由来</a:t>
              </a:r>
            </a:p>
          </p:txBody>
        </p:sp>
      </p:grpSp>
      <p:sp>
        <p:nvSpPr>
          <p:cNvPr id="5" name="文本框 4"/>
          <p:cNvSpPr txBox="1"/>
          <p:nvPr/>
        </p:nvSpPr>
        <p:spPr>
          <a:xfrm>
            <a:off x="1499016" y="1903750"/>
            <a:ext cx="9368853" cy="2862322"/>
          </a:xfrm>
          <a:prstGeom prst="rect">
            <a:avLst/>
          </a:prstGeom>
          <a:noFill/>
        </p:spPr>
        <p:txBody>
          <a:bodyPr wrap="square" rtlCol="0">
            <a:spAutoFit/>
          </a:bodyPr>
          <a:lstStyle/>
          <a:p>
            <a:pPr>
              <a:lnSpc>
                <a:spcPct val="200000"/>
              </a:lnSpc>
            </a:pPr>
            <a:r>
              <a:rPr kumimoji="1" lang="zh-CN" altLang="en-US" dirty="0">
                <a:solidFill>
                  <a:srgbClr val="55644D"/>
                </a:solidFill>
                <a:latin typeface="Microsoft YaHei Light" charset="-122"/>
                <a:ea typeface="Microsoft YaHei Light" charset="-122"/>
                <a:cs typeface="Microsoft YaHei Light" charset="-122"/>
              </a:rPr>
              <a:t>传说屈原死后，楚国百姓哀痛异常，纷纷涌到汨罗江边去凭吊屈原。渔夫们划起船只，在江上来回打捞他的真身。有位渔夫拿出为屈原准备的饭团、鸡蛋等食物，  </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扑通、扑通”地丢进江里，说是让鱼龙虾蟹吃饱了，就不会去咬屈大夫的身体了。人们见后纷纷仿效。一位老医师则拿来一坛雄黄酒倒进江里，说是要药晕蛟龙水兽，以免伤害屈大夫。以后，在每年的五月初五，就有了龙舟竞渡、吃粽子、喝雄黄酒的风俗</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以此来纪念爱国诗人屈原。</a:t>
            </a:r>
          </a:p>
        </p:txBody>
      </p:sp>
    </p:spTree>
    <p:extLst>
      <p:ext uri="{BB962C8B-B14F-4D97-AF65-F5344CB8AC3E}">
        <p14:creationId xmlns:p14="http://schemas.microsoft.com/office/powerpoint/2010/main" val="16153934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端午节的由来</a:t>
              </a:r>
            </a:p>
          </p:txBody>
        </p:sp>
      </p:grpSp>
      <p:sp>
        <p:nvSpPr>
          <p:cNvPr id="5" name="文本框 4"/>
          <p:cNvSpPr txBox="1"/>
          <p:nvPr/>
        </p:nvSpPr>
        <p:spPr>
          <a:xfrm>
            <a:off x="1364104" y="1903750"/>
            <a:ext cx="4796853" cy="3416320"/>
          </a:xfrm>
          <a:prstGeom prst="rect">
            <a:avLst/>
          </a:prstGeom>
          <a:noFill/>
        </p:spPr>
        <p:txBody>
          <a:bodyPr wrap="square" rtlCol="0">
            <a:spAutoFit/>
          </a:bodyPr>
          <a:lstStyle/>
          <a:p>
            <a:pPr>
              <a:lnSpc>
                <a:spcPct val="200000"/>
              </a:lnSpc>
            </a:pPr>
            <a:r>
              <a:rPr kumimoji="1" lang="zh-CN" altLang="en-US" dirty="0">
                <a:solidFill>
                  <a:srgbClr val="55644D"/>
                </a:solidFill>
                <a:latin typeface="Microsoft YaHei Light" charset="-122"/>
                <a:ea typeface="Microsoft YaHei Light" charset="-122"/>
                <a:cs typeface="Microsoft YaHei Light" charset="-122"/>
              </a:rPr>
              <a:t> 端午节的第二个传说，在江浙一带流传很广</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是纪念春秋时期</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公元前</a:t>
            </a:r>
            <a:r>
              <a:rPr kumimoji="1" lang="en-US" altLang="zh-CN" dirty="0">
                <a:solidFill>
                  <a:srgbClr val="55644D"/>
                </a:solidFill>
                <a:latin typeface="Microsoft YaHei Light" charset="-122"/>
                <a:ea typeface="Microsoft YaHei Light" charset="-122"/>
                <a:cs typeface="Microsoft YaHei Light" charset="-122"/>
              </a:rPr>
              <a:t>7 70-</a:t>
            </a:r>
            <a:r>
              <a:rPr kumimoji="1" lang="zh-CN" altLang="en-US" dirty="0">
                <a:solidFill>
                  <a:srgbClr val="55644D"/>
                </a:solidFill>
                <a:latin typeface="Microsoft YaHei Light" charset="-122"/>
                <a:ea typeface="Microsoft YaHei Light" charset="-122"/>
                <a:cs typeface="Microsoft YaHei Light" charset="-122"/>
              </a:rPr>
              <a:t>前</a:t>
            </a:r>
            <a:r>
              <a:rPr kumimoji="1" lang="en-US" altLang="zh-CN" dirty="0">
                <a:solidFill>
                  <a:srgbClr val="55644D"/>
                </a:solidFill>
                <a:latin typeface="Microsoft YaHei Light" charset="-122"/>
                <a:ea typeface="Microsoft YaHei Light" charset="-122"/>
                <a:cs typeface="Microsoft YaHei Light" charset="-122"/>
              </a:rPr>
              <a:t>476</a:t>
            </a:r>
            <a:r>
              <a:rPr kumimoji="1" lang="zh-CN" altLang="en-US" dirty="0">
                <a:solidFill>
                  <a:srgbClr val="55644D"/>
                </a:solidFill>
                <a:latin typeface="Microsoft YaHei Light" charset="-122"/>
                <a:ea typeface="Microsoft YaHei Light" charset="-122"/>
                <a:cs typeface="Microsoft YaHei Light" charset="-122"/>
              </a:rPr>
              <a:t>年</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的伍子胥。  伍子胥，名员，楚国人，父兄均为楚王所杀，后来子胥弃暗投明，奔向吴国，</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助吴伐楚，五战而入楚都郢城。当时楚平王已死，子胥掘墓鞭尸三百，以报杀父兄之仇。</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6437" y="1903750"/>
            <a:ext cx="2514003" cy="3416320"/>
          </a:xfrm>
          <a:prstGeom prst="rect">
            <a:avLst/>
          </a:prstGeom>
        </p:spPr>
      </p:pic>
    </p:spTree>
    <p:extLst>
      <p:ext uri="{BB962C8B-B14F-4D97-AF65-F5344CB8AC3E}">
        <p14:creationId xmlns:p14="http://schemas.microsoft.com/office/powerpoint/2010/main" val="10128173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端午节的由来</a:t>
              </a:r>
            </a:p>
          </p:txBody>
        </p:sp>
      </p:grpSp>
      <p:sp>
        <p:nvSpPr>
          <p:cNvPr id="5" name="文本框 4"/>
          <p:cNvSpPr txBox="1"/>
          <p:nvPr/>
        </p:nvSpPr>
        <p:spPr>
          <a:xfrm>
            <a:off x="1364104" y="1903750"/>
            <a:ext cx="4796853" cy="3970318"/>
          </a:xfrm>
          <a:prstGeom prst="rect">
            <a:avLst/>
          </a:prstGeom>
          <a:noFill/>
        </p:spPr>
        <p:txBody>
          <a:bodyPr wrap="square" rtlCol="0">
            <a:spAutoFit/>
          </a:bodyPr>
          <a:lstStyle/>
          <a:p>
            <a:pPr>
              <a:lnSpc>
                <a:spcPct val="200000"/>
              </a:lnSpc>
            </a:pPr>
            <a:r>
              <a:rPr kumimoji="1" lang="zh-CN" altLang="en-US" dirty="0">
                <a:solidFill>
                  <a:srgbClr val="55644D"/>
                </a:solidFill>
                <a:latin typeface="Microsoft YaHei Light" charset="-122"/>
                <a:ea typeface="Microsoft YaHei Light" charset="-122"/>
                <a:cs typeface="Microsoft YaHei Light" charset="-122"/>
              </a:rPr>
              <a:t> 端午节的第三个传说，是为纪念东汉</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公元</a:t>
            </a:r>
            <a:r>
              <a:rPr kumimoji="1" lang="en-US" altLang="zh-CN" dirty="0">
                <a:solidFill>
                  <a:srgbClr val="55644D"/>
                </a:solidFill>
                <a:latin typeface="Microsoft YaHei Light" charset="-122"/>
                <a:ea typeface="Microsoft YaHei Light" charset="-122"/>
                <a:cs typeface="Microsoft YaHei Light" charset="-122"/>
              </a:rPr>
              <a:t>23-220</a:t>
            </a:r>
            <a:r>
              <a:rPr kumimoji="1" lang="zh-CN" altLang="en-US" dirty="0">
                <a:solidFill>
                  <a:srgbClr val="55644D"/>
                </a:solidFill>
                <a:latin typeface="Microsoft YaHei Light" charset="-122"/>
                <a:ea typeface="Microsoft YaHei Light" charset="-122"/>
                <a:cs typeface="Microsoft YaHei Light" charset="-122"/>
              </a:rPr>
              <a:t>年</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孝女曹娥救父投江。曹娥是东汉上虞人，父亲溺于江中，数日不见尸体，当时孝女曹娥年仅十四岁，昼夜沿江号哭。过了十七天，在五月五日也投江，五日后抱出父尸。就此传为神话，继而相传至县府知事，令度尚为之立碑，让他的弟子邯郸淳作诔辞颂扬。</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00000">
            <a:off x="6811226" y="2292002"/>
            <a:ext cx="3355340" cy="26976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27743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229600" y="466810"/>
            <a:ext cx="3667842" cy="925356"/>
            <a:chOff x="3495584" y="481216"/>
            <a:chExt cx="3667842" cy="92535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15738" r="83890" b="61311"/>
            <a:stretch/>
          </p:blipFill>
          <p:spPr>
            <a:xfrm>
              <a:off x="3495584" y="481216"/>
              <a:ext cx="911525" cy="925356"/>
            </a:xfrm>
            <a:prstGeom prst="rect">
              <a:avLst/>
            </a:prstGeom>
          </p:spPr>
        </p:pic>
        <p:sp>
          <p:nvSpPr>
            <p:cNvPr id="4" name="文本框 3"/>
            <p:cNvSpPr txBox="1"/>
            <p:nvPr/>
          </p:nvSpPr>
          <p:spPr>
            <a:xfrm>
              <a:off x="4407109" y="651507"/>
              <a:ext cx="2756317" cy="584775"/>
            </a:xfrm>
            <a:prstGeom prst="rect">
              <a:avLst/>
            </a:prstGeom>
            <a:noFill/>
          </p:spPr>
          <p:txBody>
            <a:bodyPr wrap="square" rtlCol="0">
              <a:spAutoFit/>
            </a:bodyPr>
            <a:lstStyle/>
            <a:p>
              <a:r>
                <a:rPr kumimoji="1" lang="zh-CN" altLang="en-US" sz="3200" dirty="0">
                  <a:solidFill>
                    <a:srgbClr val="55644D"/>
                  </a:solidFill>
                  <a:latin typeface="WenYue GuDianMingChaoTi (Non-Commercial Use) W5" charset="-122"/>
                  <a:ea typeface="WenYue GuDianMingChaoTi (Non-Commercial Use) W5" charset="-122"/>
                  <a:cs typeface="WenYue GuDianMingChaoTi (Non-Commercial Use) W5" charset="-122"/>
                </a:rPr>
                <a:t>端午节的由来</a:t>
              </a:r>
            </a:p>
          </p:txBody>
        </p:sp>
      </p:grpSp>
      <p:sp>
        <p:nvSpPr>
          <p:cNvPr id="5" name="文本框 4"/>
          <p:cNvSpPr txBox="1"/>
          <p:nvPr/>
        </p:nvSpPr>
        <p:spPr>
          <a:xfrm>
            <a:off x="1222632" y="1708878"/>
            <a:ext cx="9525315" cy="3416320"/>
          </a:xfrm>
          <a:prstGeom prst="rect">
            <a:avLst/>
          </a:prstGeom>
          <a:noFill/>
        </p:spPr>
        <p:txBody>
          <a:bodyPr wrap="square" rtlCol="0">
            <a:spAutoFit/>
          </a:bodyPr>
          <a:lstStyle/>
          <a:p>
            <a:pPr>
              <a:lnSpc>
                <a:spcPct val="200000"/>
              </a:lnSpc>
            </a:pPr>
            <a:r>
              <a:rPr kumimoji="1" lang="zh-CN" altLang="en-US" dirty="0">
                <a:solidFill>
                  <a:srgbClr val="55644D"/>
                </a:solidFill>
                <a:latin typeface="Microsoft YaHei Light" charset="-122"/>
                <a:ea typeface="Microsoft YaHei Light" charset="-122"/>
                <a:cs typeface="Microsoft YaHei Light" charset="-122"/>
              </a:rPr>
              <a:t> 这种说法来自闻一多的</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端午考</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和</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端午的历史教育</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。他认为，五月初五是古代吴越地区  “龙”的部落举行图腾祭祀的日子。  其主要理由是</a:t>
            </a:r>
            <a:r>
              <a:rPr kumimoji="1" lang="en-US" altLang="zh-CN" dirty="0" smtClean="0">
                <a:solidFill>
                  <a:srgbClr val="55644D"/>
                </a:solidFill>
                <a:latin typeface="Microsoft YaHei Light" charset="-122"/>
                <a:ea typeface="Microsoft YaHei Light" charset="-122"/>
                <a:cs typeface="Microsoft YaHei Light" charset="-122"/>
              </a:rPr>
              <a:t>:</a:t>
            </a:r>
          </a:p>
          <a:p>
            <a:pPr>
              <a:lnSpc>
                <a:spcPct val="200000"/>
              </a:lnSpc>
            </a:pPr>
            <a:r>
              <a:rPr kumimoji="1" lang="en-US" altLang="zh-CN" dirty="0" smtClean="0">
                <a:solidFill>
                  <a:srgbClr val="55644D"/>
                </a:solidFill>
                <a:latin typeface="Microsoft YaHei Light" charset="-122"/>
                <a:ea typeface="Microsoft YaHei Light" charset="-122"/>
                <a:cs typeface="Microsoft YaHei Light" charset="-122"/>
              </a:rPr>
              <a:t>  </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一</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端午节两个最主要的活动吃粽子和竞渡，都与龙相关。粽子投入水里常被蚊龙所窃，而竞渡则用的是龙舟。  </a:t>
            </a:r>
            <a:endParaRPr kumimoji="1" lang="en-US" altLang="zh-CN" dirty="0" smtClean="0">
              <a:solidFill>
                <a:srgbClr val="55644D"/>
              </a:solidFill>
              <a:latin typeface="Microsoft YaHei Light" charset="-122"/>
              <a:ea typeface="Microsoft YaHei Light" charset="-122"/>
              <a:cs typeface="Microsoft YaHei Light" charset="-122"/>
            </a:endParaRPr>
          </a:p>
          <a:p>
            <a:pPr>
              <a:lnSpc>
                <a:spcPct val="200000"/>
              </a:lnSpc>
            </a:pPr>
            <a:r>
              <a:rPr kumimoji="1" lang="en-US" altLang="zh-CN" dirty="0" smtClean="0">
                <a:solidFill>
                  <a:srgbClr val="55644D"/>
                </a:solidFill>
                <a:latin typeface="Microsoft YaHei Light" charset="-122"/>
                <a:ea typeface="Microsoft YaHei Light" charset="-122"/>
                <a:cs typeface="Microsoft YaHei Light" charset="-122"/>
              </a:rPr>
              <a:t>(</a:t>
            </a:r>
            <a:r>
              <a:rPr kumimoji="1" lang="zh-CN" altLang="en-US" dirty="0" smtClean="0">
                <a:solidFill>
                  <a:srgbClr val="55644D"/>
                </a:solidFill>
                <a:latin typeface="Microsoft YaHei Light" charset="-122"/>
                <a:ea typeface="Microsoft YaHei Light" charset="-122"/>
                <a:cs typeface="Microsoft YaHei Light" charset="-122"/>
              </a:rPr>
              <a:t>二</a:t>
            </a:r>
            <a:r>
              <a:rPr kumimoji="1" lang="en-US" altLang="zh-CN" dirty="0" smtClean="0">
                <a:solidFill>
                  <a:srgbClr val="55644D"/>
                </a:solidFill>
                <a:latin typeface="Microsoft YaHei Light" charset="-122"/>
                <a:ea typeface="Microsoft YaHei Light" charset="-122"/>
                <a:cs typeface="Microsoft YaHei Light" charset="-122"/>
              </a:rPr>
              <a:t> </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竞渡与古代吴越地方的关系尤深，况且吴越百姓还有断发纹身“以像龙子”的习俗</a:t>
            </a:r>
            <a:r>
              <a:rPr kumimoji="1" lang="zh-CN" altLang="en-US" dirty="0" smtClean="0">
                <a:solidFill>
                  <a:srgbClr val="55644D"/>
                </a:solidFill>
                <a:latin typeface="Microsoft YaHei Light" charset="-122"/>
                <a:ea typeface="Microsoft YaHei Light" charset="-122"/>
                <a:cs typeface="Microsoft YaHei Light" charset="-122"/>
              </a:rPr>
              <a:t>。</a:t>
            </a:r>
            <a:endParaRPr kumimoji="1" lang="en-US" altLang="zh-CN" dirty="0" smtClean="0">
              <a:solidFill>
                <a:srgbClr val="55644D"/>
              </a:solidFill>
              <a:latin typeface="Microsoft YaHei Light" charset="-122"/>
              <a:ea typeface="Microsoft YaHei Light" charset="-122"/>
              <a:cs typeface="Microsoft YaHei Light" charset="-122"/>
            </a:endParaRPr>
          </a:p>
          <a:p>
            <a:pPr>
              <a:lnSpc>
                <a:spcPct val="200000"/>
              </a:lnSpc>
            </a:pPr>
            <a:r>
              <a:rPr kumimoji="1" lang="zh-CN" altLang="en-US" dirty="0" smtClean="0">
                <a:solidFill>
                  <a:srgbClr val="55644D"/>
                </a:solidFill>
                <a:latin typeface="Microsoft YaHei Light" charset="-122"/>
                <a:ea typeface="Microsoft YaHei Light" charset="-122"/>
                <a:cs typeface="Microsoft YaHei Light" charset="-122"/>
              </a:rPr>
              <a:t>  </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三</a:t>
            </a:r>
            <a:r>
              <a:rPr kumimoji="1" lang="en-US" altLang="zh-CN" dirty="0">
                <a:solidFill>
                  <a:srgbClr val="55644D"/>
                </a:solidFill>
                <a:latin typeface="Microsoft YaHei Light" charset="-122"/>
                <a:ea typeface="Microsoft YaHei Light" charset="-122"/>
                <a:cs typeface="Microsoft YaHei Light" charset="-122"/>
              </a:rPr>
              <a:t>)</a:t>
            </a:r>
            <a:r>
              <a:rPr kumimoji="1" lang="zh-CN" altLang="en-US" dirty="0">
                <a:solidFill>
                  <a:srgbClr val="55644D"/>
                </a:solidFill>
                <a:latin typeface="Microsoft YaHei Light" charset="-122"/>
                <a:ea typeface="Microsoft YaHei Light" charset="-122"/>
                <a:cs typeface="Microsoft YaHei Light" charset="-122"/>
              </a:rPr>
              <a:t>古代五月初五日有用“五彩丝系臂”的民间风俗，这应当是“像龙子”的纹身习俗的遗迹。</a:t>
            </a:r>
          </a:p>
        </p:txBody>
      </p:sp>
    </p:spTree>
    <p:extLst>
      <p:ext uri="{BB962C8B-B14F-4D97-AF65-F5344CB8AC3E}">
        <p14:creationId xmlns:p14="http://schemas.microsoft.com/office/powerpoint/2010/main" val="4283402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413</TotalTime>
  <Words>2216</Words>
  <Application>Microsoft Office PowerPoint</Application>
  <PresentationFormat>宽屏</PresentationFormat>
  <Paragraphs>64</Paragraphs>
  <Slides>24</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Meiryo</vt:lpstr>
      <vt:lpstr>Microsoft YaHei Light</vt:lpstr>
      <vt:lpstr>WenYue GuDianMingChaoTi (Non-Commercial Use) W5</vt:lpstr>
      <vt:lpstr>宋体</vt:lpstr>
      <vt:lpstr>微软雅黑</vt:lpstr>
      <vt:lpstr>Arial</vt:lpstr>
      <vt:lpstr>Calibri</vt:lpstr>
      <vt:lpstr>Calibri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89</cp:revision>
  <dcterms:created xsi:type="dcterms:W3CDTF">2017-08-18T03:02:00Z</dcterms:created>
  <dcterms:modified xsi:type="dcterms:W3CDTF">2018-06-08T02:43:25Z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